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2"/>
  </p:notesMasterIdLst>
  <p:sldIdLst>
    <p:sldId id="269" r:id="rId2"/>
    <p:sldId id="270" r:id="rId3"/>
    <p:sldId id="271" r:id="rId4"/>
    <p:sldId id="286" r:id="rId5"/>
    <p:sldId id="272" r:id="rId6"/>
    <p:sldId id="274" r:id="rId7"/>
    <p:sldId id="273" r:id="rId8"/>
    <p:sldId id="275" r:id="rId9"/>
    <p:sldId id="277" r:id="rId10"/>
    <p:sldId id="284" r:id="rId11"/>
    <p:sldId id="285" r:id="rId12"/>
    <p:sldId id="278" r:id="rId13"/>
    <p:sldId id="279" r:id="rId14"/>
    <p:sldId id="280" r:id="rId15"/>
    <p:sldId id="281" r:id="rId16"/>
    <p:sldId id="282" r:id="rId17"/>
    <p:sldId id="283" r:id="rId18"/>
    <p:sldId id="289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3FA14-A38F-4040-B010-0D73A46F178F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6D9AF-9367-4BE1-B23F-B1E684856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2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5181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1948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7095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2771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6445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3392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634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144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1654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7924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2047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6187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5100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7013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9337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240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5115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3503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372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148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7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3979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07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10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148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7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3979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71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99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21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21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21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21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21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21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21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21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21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148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7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3979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86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7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71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10666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10666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10666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10666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10666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10666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10666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10666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10666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148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7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4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4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3979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1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7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4587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openxmlformats.org/officeDocument/2006/relationships/hyperlink" Target="http://www.microsoft.com/en-us/download/details.aspx?id=38395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B06371B-BE0B-4679-9551-3F2C98CE3E78}"/>
              </a:ext>
            </a:extLst>
          </p:cNvPr>
          <p:cNvGrpSpPr/>
          <p:nvPr/>
        </p:nvGrpSpPr>
        <p:grpSpPr>
          <a:xfrm>
            <a:off x="0" y="628304"/>
            <a:ext cx="7958154" cy="4524029"/>
            <a:chOff x="241233" y="1001100"/>
            <a:chExt cx="7315054" cy="4114717"/>
          </a:xfrm>
        </p:grpSpPr>
        <p:pic>
          <p:nvPicPr>
            <p:cNvPr id="1026" name="Picture 2" descr="https://09c449efca3bbeb52dcea716-ddjaey2ypcfdo.netdna-ssl.com/wp-content/uploads/2017/03/TED.gif">
              <a:extLst>
                <a:ext uri="{FF2B5EF4-FFF2-40B4-BE49-F238E27FC236}">
                  <a16:creationId xmlns:a16="http://schemas.microsoft.com/office/drawing/2014/main" id="{9BA1408C-B6A0-44EA-AC51-B99A74A8A105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233" y="1001100"/>
              <a:ext cx="7315054" cy="411471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1BFE68E-473C-43DA-8763-F3C8C6C0ED2D}"/>
                </a:ext>
              </a:extLst>
            </p:cNvPr>
            <p:cNvSpPr/>
            <p:nvPr/>
          </p:nvSpPr>
          <p:spPr>
            <a:xfrm>
              <a:off x="4099727" y="2110154"/>
              <a:ext cx="3326005" cy="2632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9548A1C-A39D-437E-A113-1C9A0C10EE04}"/>
              </a:ext>
            </a:extLst>
          </p:cNvPr>
          <p:cNvSpPr txBox="1"/>
          <p:nvPr/>
        </p:nvSpPr>
        <p:spPr>
          <a:xfrm>
            <a:off x="1961965" y="1520785"/>
            <a:ext cx="982564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prstClr val="black"/>
                </a:solidFill>
                <a:latin typeface="Helvetica Neue" panose="02010600030101010101"/>
              </a:rPr>
              <a:t>TED Talk Performance Predictors</a:t>
            </a:r>
          </a:p>
          <a:p>
            <a:pPr algn="r"/>
            <a:endParaRPr lang="en-US" sz="3200" b="1" dirty="0">
              <a:solidFill>
                <a:prstClr val="black"/>
              </a:solidFill>
              <a:latin typeface="Helvetica Neue" panose="02010600030101010101"/>
            </a:endParaRPr>
          </a:p>
          <a:p>
            <a:pPr algn="r"/>
            <a:r>
              <a:rPr lang="en-US" sz="1600" b="1" dirty="0">
                <a:solidFill>
                  <a:prstClr val="black"/>
                </a:solidFill>
                <a:latin typeface="Helvetica Neue" panose="02010600030101010101"/>
              </a:rPr>
              <a:t>-An application example of </a:t>
            </a:r>
          </a:p>
          <a:p>
            <a:pPr algn="r"/>
            <a:endParaRPr lang="en-US" sz="1600" b="1" dirty="0">
              <a:solidFill>
                <a:prstClr val="black"/>
              </a:solidFill>
              <a:latin typeface="Helvetica Neue" panose="02010600030101010101"/>
            </a:endParaRPr>
          </a:p>
          <a:p>
            <a:pPr algn="r"/>
            <a:r>
              <a:rPr lang="en-US" sz="1600" dirty="0">
                <a:solidFill>
                  <a:prstClr val="black"/>
                </a:solidFill>
                <a:latin typeface="Helvetica Neue" panose="02010600030101010101"/>
              </a:rPr>
              <a:t>Random Forest </a:t>
            </a:r>
          </a:p>
          <a:p>
            <a:pPr algn="r"/>
            <a:r>
              <a:rPr lang="en-US" sz="1600" dirty="0">
                <a:solidFill>
                  <a:prstClr val="black"/>
                </a:solidFill>
                <a:latin typeface="Helvetica Neue" panose="02010600030101010101"/>
              </a:rPr>
              <a:t>Natural Language Processing</a:t>
            </a:r>
          </a:p>
          <a:p>
            <a:pPr algn="r"/>
            <a:r>
              <a:rPr lang="en-US" sz="1600" dirty="0">
                <a:solidFill>
                  <a:prstClr val="black"/>
                </a:solidFill>
                <a:latin typeface="Helvetica Neue" panose="02010600030101010101"/>
              </a:rPr>
              <a:t>Network Analytics </a:t>
            </a:r>
          </a:p>
          <a:p>
            <a:pPr algn="r"/>
            <a:r>
              <a:rPr lang="en-US" sz="1600" dirty="0">
                <a:solidFill>
                  <a:prstClr val="black"/>
                </a:solidFill>
                <a:latin typeface="Helvetica Neue" panose="02010600030101010101"/>
              </a:rPr>
              <a:t>Negative Binomial Regression</a:t>
            </a:r>
          </a:p>
          <a:p>
            <a:pPr algn="r"/>
            <a:endParaRPr lang="en-US" sz="1600" dirty="0">
              <a:solidFill>
                <a:prstClr val="black"/>
              </a:solidFill>
              <a:latin typeface="Helvetica Neue" panose="02010600030101010101"/>
            </a:endParaRPr>
          </a:p>
          <a:p>
            <a:pPr algn="r"/>
            <a:endParaRPr lang="en-US" sz="1600" b="1" dirty="0">
              <a:solidFill>
                <a:prstClr val="black"/>
              </a:solidFill>
              <a:latin typeface="Helvetica Neue" panose="02010600030101010101"/>
            </a:endParaRPr>
          </a:p>
          <a:p>
            <a:pPr algn="r"/>
            <a:r>
              <a:rPr lang="en-US" sz="1600" b="1" dirty="0">
                <a:solidFill>
                  <a:prstClr val="black"/>
                </a:solidFill>
                <a:latin typeface="Helvetica Neue" panose="02010600030101010101"/>
              </a:rPr>
              <a:t>Xiaoyan Zhou</a:t>
            </a:r>
          </a:p>
          <a:p>
            <a:pPr algn="r"/>
            <a:r>
              <a:rPr lang="en-US" sz="1600" b="1" dirty="0">
                <a:solidFill>
                  <a:prstClr val="black"/>
                </a:solidFill>
                <a:latin typeface="Helvetica Neue" panose="02010600030101010101"/>
              </a:rPr>
              <a:t>Data Analytics </a:t>
            </a:r>
            <a:r>
              <a:rPr lang="en-US" altLang="zh-CN" sz="1600" b="1" dirty="0">
                <a:solidFill>
                  <a:prstClr val="black"/>
                </a:solidFill>
                <a:latin typeface="Helvetica Neue" panose="02010600030101010101"/>
              </a:rPr>
              <a:t>Intern in </a:t>
            </a:r>
            <a:r>
              <a:rPr lang="en-US" altLang="zh-CN" sz="1600" b="1" dirty="0" err="1">
                <a:solidFill>
                  <a:prstClr val="black"/>
                </a:solidFill>
                <a:latin typeface="Helvetica Neue" panose="02010600030101010101"/>
              </a:rPr>
              <a:t>GwIA</a:t>
            </a:r>
            <a:endParaRPr lang="en-US" sz="1600" b="1" dirty="0">
              <a:solidFill>
                <a:prstClr val="black"/>
              </a:solidFill>
              <a:latin typeface="Helvetica Neue" panose="02010600030101010101"/>
            </a:endParaRPr>
          </a:p>
          <a:p>
            <a:pPr algn="r"/>
            <a:endParaRPr lang="en-US" sz="1600" dirty="0">
              <a:solidFill>
                <a:prstClr val="black"/>
              </a:solidFill>
              <a:latin typeface="Helvetica Neue" panose="02010600030101010101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TED talks">
            <a:extLst>
              <a:ext uri="{FF2B5EF4-FFF2-40B4-BE49-F238E27FC236}">
                <a16:creationId xmlns:a16="http://schemas.microsoft.com/office/drawing/2014/main" id="{F3660CFA-98D6-4701-A7AF-FFAD0D8A1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789" y="1039486"/>
            <a:ext cx="5391778" cy="539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88976E6-6E5D-4D31-A4E1-DE41B1218F9E}"/>
              </a:ext>
            </a:extLst>
          </p:cNvPr>
          <p:cNvSpPr txBox="1"/>
          <p:nvPr/>
        </p:nvSpPr>
        <p:spPr>
          <a:xfrm>
            <a:off x="331433" y="893781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3. Variable Generation&amp; Evaluation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61AB81-FABA-4AF2-8FCB-57F4727D3398}"/>
              </a:ext>
            </a:extLst>
          </p:cNvPr>
          <p:cNvSpPr/>
          <p:nvPr/>
        </p:nvSpPr>
        <p:spPr>
          <a:xfrm>
            <a:off x="704222" y="1786333"/>
            <a:ext cx="5764567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3.1 Variable Generation</a:t>
            </a:r>
          </a:p>
          <a:p>
            <a:endParaRPr lang="en-US" sz="2000" b="1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Helvetica Neue"/>
              </a:rPr>
              <a:t>Method: Network Analytics</a:t>
            </a:r>
          </a:p>
          <a:p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600" i="1" dirty="0">
                <a:solidFill>
                  <a:srgbClr val="002060"/>
                </a:solidFill>
                <a:latin typeface="Helvetica Neue"/>
              </a:rPr>
              <a:t>Data </a:t>
            </a:r>
            <a:r>
              <a:rPr lang="en-US" altLang="zh-CN" sz="1600" i="1" dirty="0">
                <a:solidFill>
                  <a:srgbClr val="002060"/>
                </a:solidFill>
                <a:latin typeface="Helvetica Neue"/>
              </a:rPr>
              <a:t>required: Data that measures the relationship between objects: social network, communication patterns</a:t>
            </a:r>
          </a:p>
          <a:p>
            <a:endParaRPr lang="en-US" sz="1600" i="1" dirty="0">
              <a:solidFill>
                <a:srgbClr val="002060"/>
              </a:solidFill>
              <a:latin typeface="Helvetica Neue"/>
            </a:endParaRPr>
          </a:p>
          <a:p>
            <a:r>
              <a:rPr lang="en-US" sz="1600" i="1" dirty="0">
                <a:solidFill>
                  <a:srgbClr val="002060"/>
                </a:solidFill>
                <a:latin typeface="Helvetica Neue"/>
              </a:rPr>
              <a:t>Application: Identify influencer in a network; Segmentation/Community detection.</a:t>
            </a:r>
          </a:p>
          <a:p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Indegree</a:t>
            </a:r>
          </a:p>
          <a:p>
            <a:r>
              <a:rPr lang="en-US" sz="1400" i="1" dirty="0">
                <a:solidFill>
                  <a:schemeClr val="bg2"/>
                </a:solidFill>
                <a:latin typeface="Helvetica Neue"/>
              </a:rPr>
              <a:t>How many other talks recommend this talk to play next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Eigenvector Centrality</a:t>
            </a:r>
          </a:p>
          <a:p>
            <a:r>
              <a:rPr lang="en-US" sz="1400" i="1" dirty="0">
                <a:solidFill>
                  <a:schemeClr val="bg2"/>
                </a:solidFill>
                <a:latin typeface="Helvetica Neue"/>
              </a:rPr>
              <a:t>A TED Talk with high eigenvector centrality means that it is recommended by many other TED Talks who are recommended by many other TED Talks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endParaRPr lang="en-US" b="1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2583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88976E6-6E5D-4D31-A4E1-DE41B1218F9E}"/>
              </a:ext>
            </a:extLst>
          </p:cNvPr>
          <p:cNvSpPr txBox="1"/>
          <p:nvPr/>
        </p:nvSpPr>
        <p:spPr>
          <a:xfrm>
            <a:off x="331433" y="893781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3. Variable Generation&amp; Evaluation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61AB81-FABA-4AF2-8FCB-57F4727D3398}"/>
              </a:ext>
            </a:extLst>
          </p:cNvPr>
          <p:cNvSpPr/>
          <p:nvPr/>
        </p:nvSpPr>
        <p:spPr>
          <a:xfrm>
            <a:off x="701460" y="1843950"/>
            <a:ext cx="305083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3.1 Variable Generation</a:t>
            </a:r>
          </a:p>
          <a:p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Year Dummy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TED Global/TED Dummy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20 Themes Dummy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3875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A48923-4306-4700-B5DE-12734C80E018}"/>
              </a:ext>
            </a:extLst>
          </p:cNvPr>
          <p:cNvSpPr txBox="1"/>
          <p:nvPr/>
        </p:nvSpPr>
        <p:spPr>
          <a:xfrm>
            <a:off x="331433" y="893781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3. Variable Generation&amp; Evaluation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37374B7-BCE0-4CBE-8E10-BCE6D2F7416E}"/>
              </a:ext>
            </a:extLst>
          </p:cNvPr>
          <p:cNvSpPr/>
          <p:nvPr/>
        </p:nvSpPr>
        <p:spPr>
          <a:xfrm>
            <a:off x="518495" y="1786333"/>
            <a:ext cx="2961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3.1 Variable Evaluation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C42EF9-867B-4E04-A274-E43B7E4211B0}"/>
              </a:ext>
            </a:extLst>
          </p:cNvPr>
          <p:cNvSpPr txBox="1"/>
          <p:nvPr/>
        </p:nvSpPr>
        <p:spPr>
          <a:xfrm>
            <a:off x="651029" y="2314216"/>
            <a:ext cx="6522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Step 1: Detecting Sources of Multicollinearity, use correlation heatmap to help selecting variables.</a:t>
            </a:r>
          </a:p>
          <a:p>
            <a:endParaRPr lang="en-US" dirty="0">
              <a:solidFill>
                <a:prstClr val="black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Exclude variable with large VIF values, </a:t>
            </a:r>
            <a:r>
              <a:rPr lang="en-US" dirty="0" err="1">
                <a:solidFill>
                  <a:prstClr val="black"/>
                </a:solidFill>
                <a:latin typeface="Helvetica Neue" panose="02010600030101010101"/>
              </a:rPr>
              <a:t>ie</a:t>
            </a: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: transcript positiveness, number of speaker, PageRank centrality of TED Talks.</a:t>
            </a:r>
          </a:p>
          <a:p>
            <a:endParaRPr lang="en-US" dirty="0">
              <a:solidFill>
                <a:prstClr val="black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VIF under 10 is acceptable.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Full VIF is in Appendix 1</a:t>
            </a:r>
          </a:p>
          <a:p>
            <a:endParaRPr lang="en-US" dirty="0">
              <a:solidFill>
                <a:prstClr val="black"/>
              </a:solidFill>
              <a:latin typeface="Helvetica Neue" panose="02010600030101010101"/>
            </a:endParaRPr>
          </a:p>
          <a:p>
            <a:endParaRPr lang="en-US" dirty="0">
              <a:solidFill>
                <a:prstClr val="black"/>
              </a:solidFill>
              <a:latin typeface="Helvetica Neue" panose="02010600030101010101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E696D6-DB70-451C-BD8D-72F54BE30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466" y="1127464"/>
            <a:ext cx="5174000" cy="544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0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D46A568-1F2F-44F4-82A1-D61C46652118}"/>
              </a:ext>
            </a:extLst>
          </p:cNvPr>
          <p:cNvSpPr txBox="1"/>
          <p:nvPr/>
        </p:nvSpPr>
        <p:spPr>
          <a:xfrm>
            <a:off x="331433" y="2181617"/>
            <a:ext cx="939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Step 2: Feature importance- Random Forest Algorithm (Machine learning methods)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0274EC-6AE1-4239-8F80-4291061F6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295" y="2550949"/>
            <a:ext cx="8238596" cy="41829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8410DF8-E36A-46B6-BE05-5BBB8C2AA3BC}"/>
              </a:ext>
            </a:extLst>
          </p:cNvPr>
          <p:cNvSpPr txBox="1"/>
          <p:nvPr/>
        </p:nvSpPr>
        <p:spPr>
          <a:xfrm>
            <a:off x="331433" y="1081821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3. Variable Generation&amp; Evaluation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7ABFDE-5237-46A3-A72C-DDE512430269}"/>
              </a:ext>
            </a:extLst>
          </p:cNvPr>
          <p:cNvSpPr/>
          <p:nvPr/>
        </p:nvSpPr>
        <p:spPr>
          <a:xfrm>
            <a:off x="331433" y="1688186"/>
            <a:ext cx="2961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3.1 Variable Evaluation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81A286-8EA2-4888-8288-230CE4BD7BFF}"/>
              </a:ext>
            </a:extLst>
          </p:cNvPr>
          <p:cNvSpPr/>
          <p:nvPr/>
        </p:nvSpPr>
        <p:spPr>
          <a:xfrm>
            <a:off x="393577" y="3040696"/>
            <a:ext cx="3805561" cy="2050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050" lvl="0">
              <a:lnSpc>
                <a:spcPct val="115000"/>
              </a:lnSpc>
              <a:buClr>
                <a:schemeClr val="accent1"/>
              </a:buClr>
              <a:buSzPts val="1300"/>
            </a:pPr>
            <a:r>
              <a:rPr lang="en-US" sz="1600" i="1" dirty="0">
                <a:solidFill>
                  <a:srgbClr val="002060"/>
                </a:solidFill>
                <a:latin typeface="Helvetica Neue" panose="02010600030101010101" charset="0"/>
                <a:sym typeface="Lato"/>
              </a:rPr>
              <a:t>Data required: Targeted factors and relative features that may affect the target</a:t>
            </a:r>
          </a:p>
          <a:p>
            <a:pPr marL="457200" lvl="0" indent="-311150">
              <a:lnSpc>
                <a:spcPct val="115000"/>
              </a:lnSpc>
              <a:buClr>
                <a:schemeClr val="accent1"/>
              </a:buClr>
              <a:buSzPts val="1300"/>
              <a:buFont typeface="Lato"/>
              <a:buChar char="●"/>
            </a:pPr>
            <a:endParaRPr lang="en-US" sz="1600" i="1" dirty="0">
              <a:solidFill>
                <a:srgbClr val="002060"/>
              </a:solidFill>
              <a:latin typeface="Helvetica Neue" panose="02010600030101010101" charset="0"/>
              <a:sym typeface="Lato"/>
            </a:endParaRPr>
          </a:p>
          <a:p>
            <a:pPr marL="146050" lvl="0">
              <a:lnSpc>
                <a:spcPct val="115000"/>
              </a:lnSpc>
              <a:buClr>
                <a:schemeClr val="accent1"/>
              </a:buClr>
              <a:buSzPts val="1300"/>
            </a:pPr>
            <a:r>
              <a:rPr lang="en-US" sz="1600" i="1" dirty="0">
                <a:solidFill>
                  <a:srgbClr val="002060"/>
                </a:solidFill>
                <a:latin typeface="Helvetica Neue" panose="02010600030101010101" charset="0"/>
                <a:sym typeface="Lato"/>
              </a:rPr>
              <a:t>Application:  Feature Selection/ </a:t>
            </a:r>
          </a:p>
          <a:p>
            <a:pPr marL="146050" lvl="0">
              <a:lnSpc>
                <a:spcPct val="115000"/>
              </a:lnSpc>
              <a:buClr>
                <a:schemeClr val="accent1"/>
              </a:buClr>
              <a:buSzPts val="1300"/>
            </a:pPr>
            <a:r>
              <a:rPr lang="en-US" sz="1600" i="1" dirty="0">
                <a:solidFill>
                  <a:srgbClr val="002060"/>
                </a:solidFill>
                <a:latin typeface="Helvetica Neue" panose="02010600030101010101" charset="0"/>
                <a:sym typeface="Lato"/>
              </a:rPr>
              <a:t>Predictive Analytics: Regression</a:t>
            </a:r>
            <a:r>
              <a:rPr lang="en-US" altLang="zh-CN" sz="1600" i="1" dirty="0">
                <a:solidFill>
                  <a:srgbClr val="002060"/>
                </a:solidFill>
                <a:latin typeface="Helvetica Neue" panose="02010600030101010101" charset="0"/>
                <a:sym typeface="Lato"/>
              </a:rPr>
              <a:t>&amp; Classification</a:t>
            </a:r>
            <a:endParaRPr lang="en-US" sz="1600" i="1" dirty="0">
              <a:solidFill>
                <a:srgbClr val="002060"/>
              </a:solidFill>
              <a:latin typeface="Helvetica Neue" panose="02010600030101010101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7936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0748D4-2AD2-4236-94C3-FA5E3DBA4C6B}"/>
              </a:ext>
            </a:extLst>
          </p:cNvPr>
          <p:cNvSpPr txBox="1"/>
          <p:nvPr/>
        </p:nvSpPr>
        <p:spPr>
          <a:xfrm>
            <a:off x="331433" y="893781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4. Model Building and Results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12EA6D-5C63-4B37-88E0-5C832055B983}"/>
              </a:ext>
            </a:extLst>
          </p:cNvPr>
          <p:cNvSpPr txBox="1"/>
          <p:nvPr/>
        </p:nvSpPr>
        <p:spPr>
          <a:xfrm>
            <a:off x="1210323" y="3421576"/>
            <a:ext cx="7412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Helvetica Neue"/>
              </a:rPr>
              <a:t>Model: Negative Binomial regression</a:t>
            </a:r>
          </a:p>
          <a:p>
            <a:endParaRPr lang="en-US" dirty="0">
              <a:solidFill>
                <a:schemeClr val="bg2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Helvetica Neue"/>
              </a:rPr>
              <a:t>Dependent variable is count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Helvetica Neue"/>
              </a:rPr>
              <a:t>Heavily right-skewed and over dispersed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Helvetica Neue"/>
              </a:rPr>
              <a:t>Way higher variance (5469585245594) compared to the mean (1722348).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917551-AE3F-46E8-BC92-6B934253FF6D}"/>
              </a:ext>
            </a:extLst>
          </p:cNvPr>
          <p:cNvSpPr txBox="1"/>
          <p:nvPr/>
        </p:nvSpPr>
        <p:spPr>
          <a:xfrm>
            <a:off x="1210323" y="1882265"/>
            <a:ext cx="9833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Helvetica Neue"/>
              </a:rPr>
              <a:t>Objective:</a:t>
            </a:r>
          </a:p>
          <a:p>
            <a:endParaRPr lang="en-US" sz="2000" b="1" dirty="0">
              <a:solidFill>
                <a:schemeClr val="bg2"/>
              </a:solidFill>
              <a:latin typeface="Helvetica Neue"/>
            </a:endParaRPr>
          </a:p>
          <a:p>
            <a:r>
              <a:rPr lang="en-US" dirty="0">
                <a:solidFill>
                  <a:schemeClr val="bg2"/>
                </a:solidFill>
                <a:latin typeface="Helvetica Neue"/>
              </a:rPr>
              <a:t>Find out how the unit change of dependent variables can influence the unit change of independent variables. 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DF7E354-E9DE-47D4-AFBC-0E0083EA8503}"/>
              </a:ext>
            </a:extLst>
          </p:cNvPr>
          <p:cNvGrpSpPr/>
          <p:nvPr/>
        </p:nvGrpSpPr>
        <p:grpSpPr>
          <a:xfrm>
            <a:off x="561544" y="1786333"/>
            <a:ext cx="435714" cy="722120"/>
            <a:chOff x="871887" y="4078447"/>
            <a:chExt cx="435714" cy="722120"/>
          </a:xfrm>
          <a:solidFill>
            <a:schemeClr val="bg2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5237E26-7773-4241-8FBA-ACEA1C03E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467" y="4664562"/>
              <a:ext cx="176553" cy="136005"/>
            </a:xfrm>
            <a:custGeom>
              <a:avLst/>
              <a:gdLst>
                <a:gd name="T0" fmla="*/ 40 w 45"/>
                <a:gd name="T1" fmla="*/ 0 h 35"/>
                <a:gd name="T2" fmla="*/ 5 w 45"/>
                <a:gd name="T3" fmla="*/ 0 h 35"/>
                <a:gd name="T4" fmla="*/ 2 w 45"/>
                <a:gd name="T5" fmla="*/ 3 h 35"/>
                <a:gd name="T6" fmla="*/ 0 w 45"/>
                <a:gd name="T7" fmla="*/ 11 h 35"/>
                <a:gd name="T8" fmla="*/ 0 w 45"/>
                <a:gd name="T9" fmla="*/ 14 h 35"/>
                <a:gd name="T10" fmla="*/ 0 w 45"/>
                <a:gd name="T11" fmla="*/ 16 h 35"/>
                <a:gd name="T12" fmla="*/ 0 w 45"/>
                <a:gd name="T13" fmla="*/ 19 h 35"/>
                <a:gd name="T14" fmla="*/ 2 w 45"/>
                <a:gd name="T15" fmla="*/ 24 h 35"/>
                <a:gd name="T16" fmla="*/ 5 w 45"/>
                <a:gd name="T17" fmla="*/ 27 h 35"/>
                <a:gd name="T18" fmla="*/ 8 w 45"/>
                <a:gd name="T19" fmla="*/ 27 h 35"/>
                <a:gd name="T20" fmla="*/ 10 w 45"/>
                <a:gd name="T21" fmla="*/ 35 h 35"/>
                <a:gd name="T22" fmla="*/ 13 w 45"/>
                <a:gd name="T23" fmla="*/ 35 h 35"/>
                <a:gd name="T24" fmla="*/ 32 w 45"/>
                <a:gd name="T25" fmla="*/ 35 h 35"/>
                <a:gd name="T26" fmla="*/ 35 w 45"/>
                <a:gd name="T27" fmla="*/ 35 h 35"/>
                <a:gd name="T28" fmla="*/ 37 w 45"/>
                <a:gd name="T29" fmla="*/ 27 h 35"/>
                <a:gd name="T30" fmla="*/ 40 w 45"/>
                <a:gd name="T31" fmla="*/ 27 h 35"/>
                <a:gd name="T32" fmla="*/ 43 w 45"/>
                <a:gd name="T33" fmla="*/ 24 h 35"/>
                <a:gd name="T34" fmla="*/ 45 w 45"/>
                <a:gd name="T35" fmla="*/ 19 h 35"/>
                <a:gd name="T36" fmla="*/ 45 w 45"/>
                <a:gd name="T37" fmla="*/ 16 h 35"/>
                <a:gd name="T38" fmla="*/ 45 w 45"/>
                <a:gd name="T39" fmla="*/ 14 h 35"/>
                <a:gd name="T40" fmla="*/ 45 w 45"/>
                <a:gd name="T41" fmla="*/ 11 h 35"/>
                <a:gd name="T42" fmla="*/ 43 w 45"/>
                <a:gd name="T43" fmla="*/ 3 h 35"/>
                <a:gd name="T44" fmla="*/ 40 w 45"/>
                <a:gd name="T4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35">
                  <a:moveTo>
                    <a:pt x="4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0" y="6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4"/>
                    <a:pt x="2" y="24"/>
                    <a:pt x="2" y="24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5" y="24"/>
                    <a:pt x="45" y="19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6"/>
                    <a:pt x="43" y="3"/>
                    <a:pt x="43" y="3"/>
                  </a:cubicBez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3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527D5A4-25F4-46D5-AC72-D0DFF8729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887" y="4078447"/>
              <a:ext cx="435714" cy="544019"/>
            </a:xfrm>
            <a:custGeom>
              <a:avLst/>
              <a:gdLst>
                <a:gd name="T0" fmla="*/ 57 w 111"/>
                <a:gd name="T1" fmla="*/ 0 h 140"/>
                <a:gd name="T2" fmla="*/ 0 w 111"/>
                <a:gd name="T3" fmla="*/ 54 h 140"/>
                <a:gd name="T4" fmla="*/ 0 w 111"/>
                <a:gd name="T5" fmla="*/ 60 h 140"/>
                <a:gd name="T6" fmla="*/ 3 w 111"/>
                <a:gd name="T7" fmla="*/ 65 h 140"/>
                <a:gd name="T8" fmla="*/ 19 w 111"/>
                <a:gd name="T9" fmla="*/ 100 h 140"/>
                <a:gd name="T10" fmla="*/ 33 w 111"/>
                <a:gd name="T11" fmla="*/ 130 h 140"/>
                <a:gd name="T12" fmla="*/ 33 w 111"/>
                <a:gd name="T13" fmla="*/ 135 h 140"/>
                <a:gd name="T14" fmla="*/ 38 w 111"/>
                <a:gd name="T15" fmla="*/ 140 h 140"/>
                <a:gd name="T16" fmla="*/ 73 w 111"/>
                <a:gd name="T17" fmla="*/ 140 h 140"/>
                <a:gd name="T18" fmla="*/ 78 w 111"/>
                <a:gd name="T19" fmla="*/ 135 h 140"/>
                <a:gd name="T20" fmla="*/ 78 w 111"/>
                <a:gd name="T21" fmla="*/ 130 h 140"/>
                <a:gd name="T22" fmla="*/ 92 w 111"/>
                <a:gd name="T23" fmla="*/ 100 h 140"/>
                <a:gd name="T24" fmla="*/ 111 w 111"/>
                <a:gd name="T25" fmla="*/ 65 h 140"/>
                <a:gd name="T26" fmla="*/ 111 w 111"/>
                <a:gd name="T27" fmla="*/ 60 h 140"/>
                <a:gd name="T28" fmla="*/ 111 w 111"/>
                <a:gd name="T29" fmla="*/ 54 h 140"/>
                <a:gd name="T30" fmla="*/ 57 w 111"/>
                <a:gd name="T3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" h="140">
                  <a:moveTo>
                    <a:pt x="57" y="0"/>
                  </a:moveTo>
                  <a:cubicBezTo>
                    <a:pt x="25" y="0"/>
                    <a:pt x="0" y="24"/>
                    <a:pt x="0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0" y="62"/>
                    <a:pt x="3" y="65"/>
                  </a:cubicBezTo>
                  <a:cubicBezTo>
                    <a:pt x="3" y="73"/>
                    <a:pt x="8" y="84"/>
                    <a:pt x="19" y="100"/>
                  </a:cubicBezTo>
                  <a:cubicBezTo>
                    <a:pt x="30" y="116"/>
                    <a:pt x="33" y="122"/>
                    <a:pt x="33" y="130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3" y="138"/>
                    <a:pt x="35" y="140"/>
                    <a:pt x="38" y="140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76" y="140"/>
                    <a:pt x="78" y="138"/>
                    <a:pt x="78" y="135"/>
                  </a:cubicBezTo>
                  <a:cubicBezTo>
                    <a:pt x="78" y="130"/>
                    <a:pt x="78" y="130"/>
                    <a:pt x="78" y="130"/>
                  </a:cubicBezTo>
                  <a:cubicBezTo>
                    <a:pt x="78" y="119"/>
                    <a:pt x="81" y="116"/>
                    <a:pt x="92" y="100"/>
                  </a:cubicBezTo>
                  <a:cubicBezTo>
                    <a:pt x="103" y="84"/>
                    <a:pt x="108" y="73"/>
                    <a:pt x="111" y="65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24"/>
                    <a:pt x="86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3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3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9A7F24-AEB3-411F-8610-9754596A385D}"/>
              </a:ext>
            </a:extLst>
          </p:cNvPr>
          <p:cNvSpPr txBox="1"/>
          <p:nvPr/>
        </p:nvSpPr>
        <p:spPr>
          <a:xfrm>
            <a:off x="331433" y="893781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4. Model Building and Results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75B342-B7D3-4B18-9C49-134EB9107B3A}"/>
              </a:ext>
            </a:extLst>
          </p:cNvPr>
          <p:cNvSpPr txBox="1"/>
          <p:nvPr/>
        </p:nvSpPr>
        <p:spPr>
          <a:xfrm>
            <a:off x="630157" y="1797132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Helvetica Neue"/>
              </a:rPr>
              <a:t>Results: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27D46B-7ACB-46DE-8589-9744F5BE9E9D}"/>
              </a:ext>
            </a:extLst>
          </p:cNvPr>
          <p:cNvSpPr txBox="1"/>
          <p:nvPr/>
        </p:nvSpPr>
        <p:spPr>
          <a:xfrm flipH="1">
            <a:off x="626691" y="2951617"/>
            <a:ext cx="45529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Helvetica Neue" panose="02010600030101010101"/>
              </a:rPr>
              <a:t>What matters:</a:t>
            </a:r>
          </a:p>
          <a:p>
            <a:endParaRPr lang="en-US" b="1" dirty="0">
              <a:solidFill>
                <a:prstClr val="black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The event of the TED Talks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Description positiveness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Main speaker gender: female speakers out performance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Theme(Popular: culture, business, and health; Unpopular: global issues, art, environment, and medicine)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Network attributes: Indegree; eigenvector centrality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Year</a:t>
            </a:r>
          </a:p>
          <a:p>
            <a:endParaRPr lang="en-US" dirty="0">
              <a:solidFill>
                <a:prstClr val="black"/>
              </a:solidFill>
              <a:latin typeface="Helvetica Neue" panose="02010600030101010101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6656CB-E98A-4614-8822-1B879488973E}"/>
              </a:ext>
            </a:extLst>
          </p:cNvPr>
          <p:cNvSpPr txBox="1"/>
          <p:nvPr/>
        </p:nvSpPr>
        <p:spPr>
          <a:xfrm>
            <a:off x="5353910" y="3017994"/>
            <a:ext cx="2937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Helvetica Neue" panose="02010600030101010101"/>
              </a:rPr>
              <a:t>What doesn’t matter:</a:t>
            </a:r>
          </a:p>
          <a:p>
            <a:endParaRPr lang="en-US" dirty="0">
              <a:solidFill>
                <a:prstClr val="black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Some other theme: technology,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Helvetica Neue" panose="02010600030101010101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8ACC77-5C87-4ABA-B6F8-AAFDD86F3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834" y="724895"/>
            <a:ext cx="4004733" cy="5920041"/>
          </a:xfrm>
          <a:prstGeom prst="rect">
            <a:avLst/>
          </a:prstGeom>
        </p:spPr>
      </p:pic>
      <p:sp>
        <p:nvSpPr>
          <p:cNvPr id="8" name="Rectangle 92166">
            <a:extLst>
              <a:ext uri="{FF2B5EF4-FFF2-40B4-BE49-F238E27FC236}">
                <a16:creationId xmlns:a16="http://schemas.microsoft.com/office/drawing/2014/main" id="{7BD2868E-2FB0-4CC0-8BF3-CEE49309E686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 flipV="1">
            <a:off x="2130816" y="2269487"/>
            <a:ext cx="504081" cy="587525"/>
          </a:xfrm>
          <a:custGeom>
            <a:avLst/>
            <a:gdLst/>
            <a:ahLst/>
            <a:cxnLst/>
            <a:rect l="l" t="t" r="r" b="b"/>
            <a:pathLst>
              <a:path w="822103" h="1128292">
                <a:moveTo>
                  <a:pt x="698119" y="563492"/>
                </a:moveTo>
                <a:lnTo>
                  <a:pt x="370918" y="284334"/>
                </a:lnTo>
                <a:lnTo>
                  <a:pt x="280941" y="205737"/>
                </a:lnTo>
                <a:lnTo>
                  <a:pt x="128851" y="379847"/>
                </a:lnTo>
                <a:lnTo>
                  <a:pt x="56929" y="317022"/>
                </a:lnTo>
                <a:lnTo>
                  <a:pt x="264169" y="79779"/>
                </a:lnTo>
                <a:cubicBezTo>
                  <a:pt x="269372" y="74505"/>
                  <a:pt x="274695" y="68970"/>
                  <a:pt x="280207" y="63224"/>
                </a:cubicBezTo>
                <a:lnTo>
                  <a:pt x="765173" y="487802"/>
                </a:lnTo>
                <a:lnTo>
                  <a:pt x="702684" y="559339"/>
                </a:lnTo>
                <a:close/>
                <a:moveTo>
                  <a:pt x="574455" y="1110341"/>
                </a:moveTo>
                <a:lnTo>
                  <a:pt x="574455" y="823073"/>
                </a:lnTo>
                <a:lnTo>
                  <a:pt x="803055" y="823073"/>
                </a:lnTo>
                <a:close/>
                <a:moveTo>
                  <a:pt x="0" y="1128292"/>
                </a:moveTo>
                <a:lnTo>
                  <a:pt x="593503" y="1128292"/>
                </a:lnTo>
                <a:lnTo>
                  <a:pt x="822103" y="841025"/>
                </a:lnTo>
                <a:lnTo>
                  <a:pt x="82210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9050" cap="flat" cmpd="sng" algn="ctr">
            <a:noFill/>
            <a:prstDash val="solid"/>
          </a:ln>
          <a:effectLst/>
        </p:spPr>
        <p:txBody>
          <a:bodyPr lIns="91406" tIns="45702" rIns="91406" bIns="45702" rtlCol="0" anchor="ctr"/>
          <a:lstStyle/>
          <a:p>
            <a:pPr marL="0" marR="0" lvl="0" indent="0" algn="ctr" defTabSz="9320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11" name="Picture 16" descr="W:\Open Engagements\Productivity\MS-Unified Communications\#1601 BizProd MOD Team Core Content Work\New Iconography\Words\Draft\060712_words\Hand_060712.png">
            <a:extLst>
              <a:ext uri="{FF2B5EF4-FFF2-40B4-BE49-F238E27FC236}">
                <a16:creationId xmlns:a16="http://schemas.microsoft.com/office/drawing/2014/main" id="{1399530F-10EE-4EE8-A8A9-6E31B5F8D8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24310" y="2192260"/>
            <a:ext cx="587758" cy="741977"/>
          </a:xfrm>
          <a:prstGeom prst="rect">
            <a:avLst/>
          </a:prstGeom>
          <a:solidFill>
            <a:schemeClr val="bg2"/>
          </a:solidFill>
          <a:extLst/>
        </p:spPr>
      </p:pic>
    </p:spTree>
    <p:extLst>
      <p:ext uri="{BB962C8B-B14F-4D97-AF65-F5344CB8AC3E}">
        <p14:creationId xmlns:p14="http://schemas.microsoft.com/office/powerpoint/2010/main" val="220388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A48923-4306-4700-B5DE-12734C80E018}"/>
              </a:ext>
            </a:extLst>
          </p:cNvPr>
          <p:cNvSpPr txBox="1"/>
          <p:nvPr/>
        </p:nvSpPr>
        <p:spPr>
          <a:xfrm>
            <a:off x="331433" y="893781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5. Managerial Recommendation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93E0EA-BDDA-4BC2-AF60-AD1313F40799}"/>
              </a:ext>
            </a:extLst>
          </p:cNvPr>
          <p:cNvSpPr/>
          <p:nvPr/>
        </p:nvSpPr>
        <p:spPr>
          <a:xfrm>
            <a:off x="892426" y="1866232"/>
            <a:ext cx="779163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Helvetica Neue" panose="02010600030101010101"/>
              </a:rPr>
              <a:t>              TED Talk Speaker:</a:t>
            </a:r>
          </a:p>
          <a:p>
            <a:endParaRPr lang="en-US" b="1" dirty="0">
              <a:solidFill>
                <a:srgbClr val="000000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Consider the topics that are favored by the audiences or make the talk more relevant to those popular topics.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Articulate the expression, causing more laugh or applause during the speech. Use more positive words to describe the talk.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 panose="02010600030101010101"/>
            </a:endParaRPr>
          </a:p>
          <a:p>
            <a:endParaRPr lang="en-US" dirty="0">
              <a:solidFill>
                <a:srgbClr val="000000"/>
              </a:solidFill>
              <a:latin typeface="Helvetica Neue" panose="02010600030101010101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Helvetica Neue" panose="02010600030101010101"/>
              </a:rPr>
              <a:t>               TED.com:</a:t>
            </a:r>
          </a:p>
          <a:p>
            <a:endParaRPr lang="en-US" b="1" dirty="0">
              <a:solidFill>
                <a:srgbClr val="000000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Encourage and introduce more female speaker to present the talks</a:t>
            </a:r>
            <a:endParaRPr lang="en-US" i="1" dirty="0">
              <a:solidFill>
                <a:srgbClr val="000000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Expand the watch next list. </a:t>
            </a:r>
          </a:p>
          <a:p>
            <a:endParaRPr lang="en-US" dirty="0">
              <a:solidFill>
                <a:srgbClr val="000000"/>
              </a:solidFill>
              <a:latin typeface="Helvetica Neue" panose="02010600030101010101"/>
            </a:endParaRPr>
          </a:p>
          <a:p>
            <a:endParaRPr lang="en-US" dirty="0">
              <a:solidFill>
                <a:srgbClr val="000000"/>
              </a:solidFill>
              <a:latin typeface="Helvetica Neue" panose="02010600030101010101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Both the producer and the TED.com can use the negative binomial model trained in this report to predict views for a talk before publishing it</a:t>
            </a:r>
            <a:endParaRPr lang="en-US" dirty="0">
              <a:latin typeface="Helvetica Neue" panose="02010600030101010101"/>
            </a:endParaRPr>
          </a:p>
          <a:p>
            <a:pPr marL="342900" indent="-342900">
              <a:buFontTx/>
              <a:buAutoNum type="arabicPeriod"/>
            </a:pPr>
            <a:endParaRPr lang="en-US" dirty="0">
              <a:latin typeface="Helvetica Neue" panose="02010600030101010101"/>
            </a:endParaRPr>
          </a:p>
          <a:p>
            <a:pPr marL="342900" indent="-342900">
              <a:buFontTx/>
              <a:buAutoNum type="arabicPeriod"/>
            </a:pPr>
            <a:endParaRPr lang="en-US" dirty="0">
              <a:latin typeface="Helvetica Neue" panose="02010600030101010101"/>
            </a:endParaRPr>
          </a:p>
          <a:p>
            <a:pPr marL="342900" indent="-342900">
              <a:buFontTx/>
              <a:buAutoNum type="arabicPeriod"/>
            </a:pPr>
            <a:endParaRPr lang="en-US" dirty="0">
              <a:latin typeface="Helvetica Neue" panose="02010600030101010101"/>
            </a:endParaRPr>
          </a:p>
          <a:p>
            <a:pPr marL="342900" indent="-342900">
              <a:buAutoNum type="arabicPeriod"/>
            </a:pPr>
            <a:endParaRPr lang="en-US" dirty="0">
              <a:latin typeface="Helvetica Neue" panose="02010600030101010101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F3F321-52D1-4255-80FD-9D527653257A}"/>
              </a:ext>
            </a:extLst>
          </p:cNvPr>
          <p:cNvSpPr/>
          <p:nvPr/>
        </p:nvSpPr>
        <p:spPr>
          <a:xfrm>
            <a:off x="8268532" y="2567915"/>
            <a:ext cx="36038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Medicine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→ 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H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ealth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400BE6-8641-436C-A4E5-84670E129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700" y="3801107"/>
            <a:ext cx="4566300" cy="2737341"/>
          </a:xfrm>
          <a:prstGeom prst="rect">
            <a:avLst/>
          </a:prstGeom>
        </p:spPr>
      </p:pic>
      <p:pic>
        <p:nvPicPr>
          <p:cNvPr id="13" name="Picture 42">
            <a:hlinkClick r:id="rId4"/>
            <a:extLst>
              <a:ext uri="{FF2B5EF4-FFF2-40B4-BE49-F238E27FC236}">
                <a16:creationId xmlns:a16="http://schemas.microsoft.com/office/drawing/2014/main" id="{1F170678-A9B1-4573-8881-232A8B75FC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25" y="3814643"/>
            <a:ext cx="814787" cy="814787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4" name="Picture 2" descr="\\MAGNUM\Projects\Microsoft\Cloud Power FY12\Design\Icons\PNGs\Cloud_on_your_terms.png">
            <a:extLst>
              <a:ext uri="{FF2B5EF4-FFF2-40B4-BE49-F238E27FC236}">
                <a16:creationId xmlns:a16="http://schemas.microsoft.com/office/drawing/2014/main" id="{DEA3BE0D-0CDB-461A-86A5-FCF1D6104C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41401" y="1866232"/>
            <a:ext cx="871233" cy="508556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07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A48923-4306-4700-B5DE-12734C80E018}"/>
              </a:ext>
            </a:extLst>
          </p:cNvPr>
          <p:cNvSpPr txBox="1"/>
          <p:nvPr/>
        </p:nvSpPr>
        <p:spPr>
          <a:xfrm>
            <a:off x="331433" y="893781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6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. Limitation and Future Research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8C4549-79DB-4B11-92B5-11CACB9BA31C}"/>
              </a:ext>
            </a:extLst>
          </p:cNvPr>
          <p:cNvSpPr/>
          <p:nvPr/>
        </p:nvSpPr>
        <p:spPr>
          <a:xfrm>
            <a:off x="1484052" y="1883988"/>
            <a:ext cx="1011166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 panose="02010600030101010101"/>
              </a:rPr>
              <a:t>Limitations:</a:t>
            </a:r>
          </a:p>
          <a:p>
            <a:endParaRPr lang="en-US" sz="2000" b="1" dirty="0">
              <a:solidFill>
                <a:srgbClr val="000000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Gender variables generated in this report are done by the gender guesser algorithm in Python, not as accurate as collecting the information directly.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The views of TED Talks is considered as a proxy of the TED Talks performances, cannot reflect other aspect of performance </a:t>
            </a:r>
            <a:r>
              <a:rPr lang="en-US" dirty="0">
                <a:solidFill>
                  <a:schemeClr val="bg2"/>
                </a:solidFill>
                <a:latin typeface="Helvetica Neue" panose="02010600030101010101"/>
              </a:rPr>
              <a:t>– can be improved by using “effectiveness”, “rating positiveness” 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000000"/>
              </a:solidFill>
              <a:latin typeface="Helvetica Neue" panose="02010600030101010101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Helvetica Neue" panose="02010600030101010101"/>
              </a:rPr>
              <a:t>Future research:</a:t>
            </a:r>
          </a:p>
          <a:p>
            <a:endParaRPr lang="en-US" sz="2000" b="1" dirty="0">
              <a:solidFill>
                <a:srgbClr val="000000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The eigenvector centrality has a negative influence on the TED Talks views, this result is counterintuitive. Further research is needed to figure out the causal relationship.</a:t>
            </a:r>
          </a:p>
          <a:p>
            <a:r>
              <a:rPr lang="en-US" sz="1400" i="1" dirty="0">
                <a:solidFill>
                  <a:srgbClr val="000000"/>
                </a:solidFill>
                <a:latin typeface="Helvetica Neue" panose="02010600030101010101"/>
              </a:rPr>
              <a:t>   (The reason behind this might be that TED.com tend to recommend those unpopular TED Talks after one TED Talk is finished playing.)</a:t>
            </a:r>
          </a:p>
          <a:p>
            <a:endParaRPr lang="en-US" i="1" dirty="0">
              <a:solidFill>
                <a:srgbClr val="000000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 K nearest neighboring methods can be used, as this model can match similar TED Talks and predict for the views according to their attributes.</a:t>
            </a:r>
            <a:endParaRPr lang="en-US" dirty="0">
              <a:latin typeface="Helvetica Neue" panose="02010600030101010101"/>
            </a:endParaRPr>
          </a:p>
          <a:p>
            <a:endParaRPr lang="en-US" i="1" dirty="0">
              <a:solidFill>
                <a:srgbClr val="000000"/>
              </a:solidFill>
              <a:latin typeface="Helvetica Neue" panose="02010600030101010101"/>
            </a:endParaRPr>
          </a:p>
          <a:p>
            <a:endParaRPr lang="en-US" i="1" dirty="0">
              <a:solidFill>
                <a:srgbClr val="000000"/>
              </a:solidFill>
              <a:latin typeface="Helvetica Neue" panose="02010600030101010101"/>
            </a:endParaRPr>
          </a:p>
          <a:p>
            <a:endParaRPr lang="en-US" i="1" dirty="0">
              <a:solidFill>
                <a:srgbClr val="000000"/>
              </a:solidFill>
              <a:latin typeface="Helvetica Neue" panose="02010600030101010101"/>
            </a:endParaRPr>
          </a:p>
          <a:p>
            <a:pPr marL="342900" indent="-342900">
              <a:buAutoNum type="arabicPeriod"/>
            </a:pPr>
            <a:endParaRPr lang="en-US" dirty="0">
              <a:latin typeface="Helvetica Neue" panose="02010600030101010101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F64EF667-16B9-4F5D-997C-41D0DF24C4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7184" y="3908478"/>
            <a:ext cx="603921" cy="723294"/>
          </a:xfrm>
          <a:custGeom>
            <a:avLst/>
            <a:gdLst>
              <a:gd name="T0" fmla="*/ 32 w 432"/>
              <a:gd name="T1" fmla="*/ 420 h 508"/>
              <a:gd name="T2" fmla="*/ 258 w 432"/>
              <a:gd name="T3" fmla="*/ 420 h 508"/>
              <a:gd name="T4" fmla="*/ 258 w 432"/>
              <a:gd name="T5" fmla="*/ 452 h 508"/>
              <a:gd name="T6" fmla="*/ 0 w 432"/>
              <a:gd name="T7" fmla="*/ 452 h 508"/>
              <a:gd name="T8" fmla="*/ 0 w 432"/>
              <a:gd name="T9" fmla="*/ 120 h 508"/>
              <a:gd name="T10" fmla="*/ 120 w 432"/>
              <a:gd name="T11" fmla="*/ 0 h 508"/>
              <a:gd name="T12" fmla="*/ 352 w 432"/>
              <a:gd name="T13" fmla="*/ 0 h 508"/>
              <a:gd name="T14" fmla="*/ 352 w 432"/>
              <a:gd name="T15" fmla="*/ 150 h 508"/>
              <a:gd name="T16" fmla="*/ 320 w 432"/>
              <a:gd name="T17" fmla="*/ 150 h 508"/>
              <a:gd name="T18" fmla="*/ 320 w 432"/>
              <a:gd name="T19" fmla="*/ 32 h 508"/>
              <a:gd name="T20" fmla="*/ 136 w 432"/>
              <a:gd name="T21" fmla="*/ 32 h 508"/>
              <a:gd name="T22" fmla="*/ 136 w 432"/>
              <a:gd name="T23" fmla="*/ 136 h 508"/>
              <a:gd name="T24" fmla="*/ 32 w 432"/>
              <a:gd name="T25" fmla="*/ 136 h 508"/>
              <a:gd name="T26" fmla="*/ 32 w 432"/>
              <a:gd name="T27" fmla="*/ 420 h 508"/>
              <a:gd name="T28" fmla="*/ 303 w 432"/>
              <a:gd name="T29" fmla="*/ 236 h 508"/>
              <a:gd name="T30" fmla="*/ 303 w 432"/>
              <a:gd name="T31" fmla="*/ 236 h 508"/>
              <a:gd name="T32" fmla="*/ 284 w 432"/>
              <a:gd name="T33" fmla="*/ 265 h 508"/>
              <a:gd name="T34" fmla="*/ 284 w 432"/>
              <a:gd name="T35" fmla="*/ 265 h 508"/>
              <a:gd name="T36" fmla="*/ 272 w 432"/>
              <a:gd name="T37" fmla="*/ 277 h 508"/>
              <a:gd name="T38" fmla="*/ 259 w 432"/>
              <a:gd name="T39" fmla="*/ 265 h 508"/>
              <a:gd name="T40" fmla="*/ 259 w 432"/>
              <a:gd name="T41" fmla="*/ 263 h 508"/>
              <a:gd name="T42" fmla="*/ 296 w 432"/>
              <a:gd name="T43" fmla="*/ 213 h 508"/>
              <a:gd name="T44" fmla="*/ 298 w 432"/>
              <a:gd name="T45" fmla="*/ 212 h 508"/>
              <a:gd name="T46" fmla="*/ 311 w 432"/>
              <a:gd name="T47" fmla="*/ 225 h 508"/>
              <a:gd name="T48" fmla="*/ 303 w 432"/>
              <a:gd name="T49" fmla="*/ 236 h 508"/>
              <a:gd name="T50" fmla="*/ 330 w 432"/>
              <a:gd name="T51" fmla="*/ 180 h 508"/>
              <a:gd name="T52" fmla="*/ 329 w 432"/>
              <a:gd name="T53" fmla="*/ 180 h 508"/>
              <a:gd name="T54" fmla="*/ 229 w 432"/>
              <a:gd name="T55" fmla="*/ 275 h 508"/>
              <a:gd name="T56" fmla="*/ 265 w 432"/>
              <a:gd name="T57" fmla="*/ 353 h 508"/>
              <a:gd name="T58" fmla="*/ 273 w 432"/>
              <a:gd name="T59" fmla="*/ 371 h 508"/>
              <a:gd name="T60" fmla="*/ 276 w 432"/>
              <a:gd name="T61" fmla="*/ 390 h 508"/>
              <a:gd name="T62" fmla="*/ 289 w 432"/>
              <a:gd name="T63" fmla="*/ 419 h 508"/>
              <a:gd name="T64" fmla="*/ 374 w 432"/>
              <a:gd name="T65" fmla="*/ 419 h 508"/>
              <a:gd name="T66" fmla="*/ 386 w 432"/>
              <a:gd name="T67" fmla="*/ 390 h 508"/>
              <a:gd name="T68" fmla="*/ 397 w 432"/>
              <a:gd name="T69" fmla="*/ 353 h 508"/>
              <a:gd name="T70" fmla="*/ 415 w 432"/>
              <a:gd name="T71" fmla="*/ 322 h 508"/>
              <a:gd name="T72" fmla="*/ 432 w 432"/>
              <a:gd name="T73" fmla="*/ 275 h 508"/>
              <a:gd name="T74" fmla="*/ 330 w 432"/>
              <a:gd name="T75" fmla="*/ 180 h 508"/>
              <a:gd name="T76" fmla="*/ 311 w 432"/>
              <a:gd name="T77" fmla="*/ 499 h 508"/>
              <a:gd name="T78" fmla="*/ 324 w 432"/>
              <a:gd name="T79" fmla="*/ 508 h 508"/>
              <a:gd name="T80" fmla="*/ 342 w 432"/>
              <a:gd name="T81" fmla="*/ 508 h 508"/>
              <a:gd name="T82" fmla="*/ 354 w 432"/>
              <a:gd name="T83" fmla="*/ 499 h 508"/>
              <a:gd name="T84" fmla="*/ 311 w 432"/>
              <a:gd name="T85" fmla="*/ 499 h 508"/>
              <a:gd name="T86" fmla="*/ 364 w 432"/>
              <a:gd name="T87" fmla="*/ 465 h 508"/>
              <a:gd name="T88" fmla="*/ 300 w 432"/>
              <a:gd name="T89" fmla="*/ 465 h 508"/>
              <a:gd name="T90" fmla="*/ 287 w 432"/>
              <a:gd name="T91" fmla="*/ 476 h 508"/>
              <a:gd name="T92" fmla="*/ 301 w 432"/>
              <a:gd name="T93" fmla="*/ 488 h 508"/>
              <a:gd name="T94" fmla="*/ 364 w 432"/>
              <a:gd name="T95" fmla="*/ 488 h 508"/>
              <a:gd name="T96" fmla="*/ 378 w 432"/>
              <a:gd name="T97" fmla="*/ 476 h 508"/>
              <a:gd name="T98" fmla="*/ 364 w 432"/>
              <a:gd name="T99" fmla="*/ 465 h 508"/>
              <a:gd name="T100" fmla="*/ 364 w 432"/>
              <a:gd name="T101" fmla="*/ 430 h 508"/>
              <a:gd name="T102" fmla="*/ 300 w 432"/>
              <a:gd name="T103" fmla="*/ 430 h 508"/>
              <a:gd name="T104" fmla="*/ 287 w 432"/>
              <a:gd name="T105" fmla="*/ 442 h 508"/>
              <a:gd name="T106" fmla="*/ 301 w 432"/>
              <a:gd name="T107" fmla="*/ 453 h 508"/>
              <a:gd name="T108" fmla="*/ 364 w 432"/>
              <a:gd name="T109" fmla="*/ 453 h 508"/>
              <a:gd name="T110" fmla="*/ 378 w 432"/>
              <a:gd name="T111" fmla="*/ 442 h 508"/>
              <a:gd name="T112" fmla="*/ 364 w 432"/>
              <a:gd name="T113" fmla="*/ 43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32" h="508">
                <a:moveTo>
                  <a:pt x="32" y="420"/>
                </a:moveTo>
                <a:cubicBezTo>
                  <a:pt x="258" y="420"/>
                  <a:pt x="258" y="420"/>
                  <a:pt x="258" y="420"/>
                </a:cubicBezTo>
                <a:cubicBezTo>
                  <a:pt x="258" y="452"/>
                  <a:pt x="258" y="452"/>
                  <a:pt x="258" y="452"/>
                </a:cubicBezTo>
                <a:cubicBezTo>
                  <a:pt x="0" y="452"/>
                  <a:pt x="0" y="452"/>
                  <a:pt x="0" y="452"/>
                </a:cubicBezTo>
                <a:cubicBezTo>
                  <a:pt x="0" y="120"/>
                  <a:pt x="0" y="120"/>
                  <a:pt x="0" y="120"/>
                </a:cubicBezTo>
                <a:cubicBezTo>
                  <a:pt x="120" y="0"/>
                  <a:pt x="120" y="0"/>
                  <a:pt x="120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52" y="150"/>
                  <a:pt x="352" y="150"/>
                  <a:pt x="352" y="150"/>
                </a:cubicBezTo>
                <a:cubicBezTo>
                  <a:pt x="320" y="150"/>
                  <a:pt x="320" y="150"/>
                  <a:pt x="320" y="150"/>
                </a:cubicBezTo>
                <a:cubicBezTo>
                  <a:pt x="320" y="32"/>
                  <a:pt x="320" y="32"/>
                  <a:pt x="320" y="32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36" y="136"/>
                  <a:pt x="136" y="136"/>
                  <a:pt x="136" y="136"/>
                </a:cubicBezTo>
                <a:cubicBezTo>
                  <a:pt x="32" y="136"/>
                  <a:pt x="32" y="136"/>
                  <a:pt x="32" y="136"/>
                </a:cubicBezTo>
                <a:lnTo>
                  <a:pt x="32" y="420"/>
                </a:lnTo>
                <a:close/>
                <a:moveTo>
                  <a:pt x="303" y="236"/>
                </a:moveTo>
                <a:cubicBezTo>
                  <a:pt x="303" y="236"/>
                  <a:pt x="303" y="236"/>
                  <a:pt x="303" y="236"/>
                </a:cubicBezTo>
                <a:cubicBezTo>
                  <a:pt x="290" y="240"/>
                  <a:pt x="285" y="254"/>
                  <a:pt x="284" y="265"/>
                </a:cubicBezTo>
                <a:cubicBezTo>
                  <a:pt x="284" y="265"/>
                  <a:pt x="284" y="265"/>
                  <a:pt x="284" y="265"/>
                </a:cubicBezTo>
                <a:cubicBezTo>
                  <a:pt x="284" y="272"/>
                  <a:pt x="278" y="277"/>
                  <a:pt x="272" y="277"/>
                </a:cubicBezTo>
                <a:cubicBezTo>
                  <a:pt x="265" y="277"/>
                  <a:pt x="259" y="272"/>
                  <a:pt x="259" y="265"/>
                </a:cubicBezTo>
                <a:cubicBezTo>
                  <a:pt x="259" y="264"/>
                  <a:pt x="259" y="263"/>
                  <a:pt x="259" y="263"/>
                </a:cubicBezTo>
                <a:cubicBezTo>
                  <a:pt x="261" y="238"/>
                  <a:pt x="275" y="218"/>
                  <a:pt x="296" y="213"/>
                </a:cubicBezTo>
                <a:cubicBezTo>
                  <a:pt x="296" y="213"/>
                  <a:pt x="297" y="212"/>
                  <a:pt x="298" y="212"/>
                </a:cubicBezTo>
                <a:cubicBezTo>
                  <a:pt x="305" y="212"/>
                  <a:pt x="311" y="218"/>
                  <a:pt x="311" y="225"/>
                </a:cubicBezTo>
                <a:cubicBezTo>
                  <a:pt x="311" y="230"/>
                  <a:pt x="307" y="235"/>
                  <a:pt x="303" y="236"/>
                </a:cubicBezTo>
                <a:close/>
                <a:moveTo>
                  <a:pt x="330" y="180"/>
                </a:moveTo>
                <a:cubicBezTo>
                  <a:pt x="330" y="180"/>
                  <a:pt x="330" y="180"/>
                  <a:pt x="329" y="180"/>
                </a:cubicBezTo>
                <a:cubicBezTo>
                  <a:pt x="274" y="180"/>
                  <a:pt x="229" y="222"/>
                  <a:pt x="229" y="275"/>
                </a:cubicBezTo>
                <a:cubicBezTo>
                  <a:pt x="229" y="305"/>
                  <a:pt x="253" y="326"/>
                  <a:pt x="265" y="353"/>
                </a:cubicBezTo>
                <a:cubicBezTo>
                  <a:pt x="269" y="360"/>
                  <a:pt x="271" y="365"/>
                  <a:pt x="273" y="371"/>
                </a:cubicBezTo>
                <a:cubicBezTo>
                  <a:pt x="275" y="378"/>
                  <a:pt x="275" y="384"/>
                  <a:pt x="276" y="390"/>
                </a:cubicBezTo>
                <a:cubicBezTo>
                  <a:pt x="278" y="401"/>
                  <a:pt x="280" y="411"/>
                  <a:pt x="289" y="419"/>
                </a:cubicBezTo>
                <a:cubicBezTo>
                  <a:pt x="289" y="419"/>
                  <a:pt x="374" y="419"/>
                  <a:pt x="374" y="419"/>
                </a:cubicBezTo>
                <a:cubicBezTo>
                  <a:pt x="384" y="412"/>
                  <a:pt x="385" y="401"/>
                  <a:pt x="386" y="390"/>
                </a:cubicBezTo>
                <a:cubicBezTo>
                  <a:pt x="388" y="379"/>
                  <a:pt x="389" y="368"/>
                  <a:pt x="397" y="353"/>
                </a:cubicBezTo>
                <a:cubicBezTo>
                  <a:pt x="402" y="342"/>
                  <a:pt x="409" y="332"/>
                  <a:pt x="415" y="322"/>
                </a:cubicBezTo>
                <a:cubicBezTo>
                  <a:pt x="424" y="308"/>
                  <a:pt x="432" y="293"/>
                  <a:pt x="432" y="275"/>
                </a:cubicBezTo>
                <a:cubicBezTo>
                  <a:pt x="432" y="222"/>
                  <a:pt x="386" y="180"/>
                  <a:pt x="330" y="180"/>
                </a:cubicBezTo>
                <a:close/>
                <a:moveTo>
                  <a:pt x="311" y="499"/>
                </a:moveTo>
                <a:cubicBezTo>
                  <a:pt x="311" y="499"/>
                  <a:pt x="313" y="508"/>
                  <a:pt x="324" y="508"/>
                </a:cubicBezTo>
                <a:cubicBezTo>
                  <a:pt x="342" y="508"/>
                  <a:pt x="342" y="508"/>
                  <a:pt x="342" y="508"/>
                </a:cubicBezTo>
                <a:cubicBezTo>
                  <a:pt x="352" y="508"/>
                  <a:pt x="354" y="499"/>
                  <a:pt x="354" y="499"/>
                </a:cubicBezTo>
                <a:lnTo>
                  <a:pt x="311" y="499"/>
                </a:lnTo>
                <a:close/>
                <a:moveTo>
                  <a:pt x="364" y="465"/>
                </a:moveTo>
                <a:cubicBezTo>
                  <a:pt x="300" y="465"/>
                  <a:pt x="300" y="465"/>
                  <a:pt x="300" y="465"/>
                </a:cubicBezTo>
                <a:cubicBezTo>
                  <a:pt x="293" y="465"/>
                  <a:pt x="287" y="470"/>
                  <a:pt x="287" y="476"/>
                </a:cubicBezTo>
                <a:cubicBezTo>
                  <a:pt x="287" y="483"/>
                  <a:pt x="293" y="488"/>
                  <a:pt x="301" y="488"/>
                </a:cubicBezTo>
                <a:cubicBezTo>
                  <a:pt x="301" y="488"/>
                  <a:pt x="364" y="488"/>
                  <a:pt x="364" y="488"/>
                </a:cubicBezTo>
                <a:cubicBezTo>
                  <a:pt x="372" y="488"/>
                  <a:pt x="378" y="483"/>
                  <a:pt x="378" y="476"/>
                </a:cubicBezTo>
                <a:cubicBezTo>
                  <a:pt x="378" y="470"/>
                  <a:pt x="372" y="465"/>
                  <a:pt x="364" y="465"/>
                </a:cubicBezTo>
                <a:close/>
                <a:moveTo>
                  <a:pt x="364" y="430"/>
                </a:moveTo>
                <a:cubicBezTo>
                  <a:pt x="300" y="430"/>
                  <a:pt x="300" y="430"/>
                  <a:pt x="300" y="430"/>
                </a:cubicBezTo>
                <a:cubicBezTo>
                  <a:pt x="293" y="430"/>
                  <a:pt x="287" y="435"/>
                  <a:pt x="287" y="442"/>
                </a:cubicBezTo>
                <a:cubicBezTo>
                  <a:pt x="287" y="448"/>
                  <a:pt x="293" y="453"/>
                  <a:pt x="301" y="453"/>
                </a:cubicBezTo>
                <a:cubicBezTo>
                  <a:pt x="302" y="453"/>
                  <a:pt x="364" y="453"/>
                  <a:pt x="364" y="453"/>
                </a:cubicBezTo>
                <a:cubicBezTo>
                  <a:pt x="372" y="453"/>
                  <a:pt x="378" y="448"/>
                  <a:pt x="378" y="442"/>
                </a:cubicBezTo>
                <a:cubicBezTo>
                  <a:pt x="378" y="435"/>
                  <a:pt x="372" y="430"/>
                  <a:pt x="364" y="4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3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solidFill>
                  <a:schemeClr val="bg2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</a:endParaRP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2E8A45EF-DA09-403A-A9D3-A8600B98787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 flipH="1">
            <a:off x="527940" y="1912543"/>
            <a:ext cx="743165" cy="507249"/>
            <a:chOff x="8369398" y="1851899"/>
            <a:chExt cx="756170" cy="516124"/>
          </a:xfrm>
          <a:solidFill>
            <a:schemeClr val="bg2"/>
          </a:solidFill>
        </p:grpSpPr>
        <p:sp>
          <p:nvSpPr>
            <p:cNvPr id="6" name="Rounded Rectangle 307">
              <a:extLst>
                <a:ext uri="{FF2B5EF4-FFF2-40B4-BE49-F238E27FC236}">
                  <a16:creationId xmlns:a16="http://schemas.microsoft.com/office/drawing/2014/main" id="{4636EF0B-729D-4984-AB4C-41C5342010CB}"/>
                </a:ext>
              </a:extLst>
            </p:cNvPr>
            <p:cNvSpPr/>
            <p:nvPr/>
          </p:nvSpPr>
          <p:spPr bwMode="auto">
            <a:xfrm rot="1411326">
              <a:off x="8816737" y="2158724"/>
              <a:ext cx="308831" cy="209299"/>
            </a:xfrm>
            <a:custGeom>
              <a:avLst/>
              <a:gdLst/>
              <a:ahLst/>
              <a:cxnLst/>
              <a:rect l="l" t="t" r="r" b="b"/>
              <a:pathLst>
                <a:path w="308831" h="209299">
                  <a:moveTo>
                    <a:pt x="6932" y="0"/>
                  </a:moveTo>
                  <a:lnTo>
                    <a:pt x="62731" y="5004"/>
                  </a:lnTo>
                  <a:cubicBezTo>
                    <a:pt x="73820" y="4021"/>
                    <a:pt x="83149" y="12888"/>
                    <a:pt x="85697" y="24169"/>
                  </a:cubicBezTo>
                  <a:lnTo>
                    <a:pt x="85452" y="33272"/>
                  </a:lnTo>
                  <a:cubicBezTo>
                    <a:pt x="85954" y="32635"/>
                    <a:pt x="86485" y="32624"/>
                    <a:pt x="87017" y="32624"/>
                  </a:cubicBezTo>
                  <a:lnTo>
                    <a:pt x="270296" y="32624"/>
                  </a:lnTo>
                  <a:cubicBezTo>
                    <a:pt x="291578" y="32624"/>
                    <a:pt x="308831" y="49877"/>
                    <a:pt x="308831" y="71159"/>
                  </a:cubicBezTo>
                  <a:lnTo>
                    <a:pt x="308831" y="146071"/>
                  </a:lnTo>
                  <a:cubicBezTo>
                    <a:pt x="308831" y="167353"/>
                    <a:pt x="291578" y="184606"/>
                    <a:pt x="270296" y="184606"/>
                  </a:cubicBezTo>
                  <a:lnTo>
                    <a:pt x="87017" y="184606"/>
                  </a:lnTo>
                  <a:lnTo>
                    <a:pt x="81440" y="182295"/>
                  </a:lnTo>
                  <a:lnTo>
                    <a:pt x="81438" y="182371"/>
                  </a:lnTo>
                  <a:cubicBezTo>
                    <a:pt x="82699" y="196467"/>
                    <a:pt x="69880" y="211811"/>
                    <a:pt x="54012" y="208953"/>
                  </a:cubicBezTo>
                  <a:lnTo>
                    <a:pt x="0" y="208054"/>
                  </a:lnTo>
                  <a:cubicBezTo>
                    <a:pt x="11559" y="178614"/>
                    <a:pt x="19544" y="140965"/>
                    <a:pt x="23432" y="105100"/>
                  </a:cubicBezTo>
                  <a:cubicBezTo>
                    <a:pt x="23221" y="71020"/>
                    <a:pt x="17126" y="34619"/>
                    <a:pt x="6932" y="0"/>
                  </a:cubicBez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320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7" name="Oval 247">
              <a:extLst>
                <a:ext uri="{FF2B5EF4-FFF2-40B4-BE49-F238E27FC236}">
                  <a16:creationId xmlns:a16="http://schemas.microsoft.com/office/drawing/2014/main" id="{6C5CE3EC-0A3A-49C9-A1BC-0ADA3F0825D5}"/>
                </a:ext>
              </a:extLst>
            </p:cNvPr>
            <p:cNvSpPr/>
            <p:nvPr/>
          </p:nvSpPr>
          <p:spPr bwMode="auto">
            <a:xfrm>
              <a:off x="8369398" y="1851899"/>
              <a:ext cx="482863" cy="482862"/>
            </a:xfrm>
            <a:custGeom>
              <a:avLst/>
              <a:gdLst/>
              <a:ahLst/>
              <a:cxnLst/>
              <a:rect l="l" t="t" r="r" b="b"/>
              <a:pathLst>
                <a:path w="573170" h="573170">
                  <a:moveTo>
                    <a:pt x="286585" y="47056"/>
                  </a:moveTo>
                  <a:cubicBezTo>
                    <a:pt x="154297" y="47056"/>
                    <a:pt x="47056" y="154297"/>
                    <a:pt x="47056" y="286585"/>
                  </a:cubicBezTo>
                  <a:cubicBezTo>
                    <a:pt x="47056" y="418873"/>
                    <a:pt x="154297" y="526114"/>
                    <a:pt x="286585" y="526114"/>
                  </a:cubicBezTo>
                  <a:cubicBezTo>
                    <a:pt x="418873" y="526114"/>
                    <a:pt x="526114" y="418873"/>
                    <a:pt x="526114" y="286585"/>
                  </a:cubicBezTo>
                  <a:cubicBezTo>
                    <a:pt x="526114" y="154297"/>
                    <a:pt x="418873" y="47056"/>
                    <a:pt x="286585" y="47056"/>
                  </a:cubicBezTo>
                  <a:close/>
                  <a:moveTo>
                    <a:pt x="286585" y="0"/>
                  </a:moveTo>
                  <a:cubicBezTo>
                    <a:pt x="444862" y="0"/>
                    <a:pt x="573170" y="128308"/>
                    <a:pt x="573170" y="286585"/>
                  </a:cubicBezTo>
                  <a:cubicBezTo>
                    <a:pt x="573170" y="444862"/>
                    <a:pt x="444862" y="573170"/>
                    <a:pt x="286585" y="573170"/>
                  </a:cubicBezTo>
                  <a:cubicBezTo>
                    <a:pt x="128308" y="573170"/>
                    <a:pt x="0" y="444862"/>
                    <a:pt x="0" y="286585"/>
                  </a:cubicBezTo>
                  <a:cubicBezTo>
                    <a:pt x="0" y="128308"/>
                    <a:pt x="128308" y="0"/>
                    <a:pt x="286585" y="0"/>
                  </a:cubicBez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320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8" name="Freeform 257">
              <a:extLst>
                <a:ext uri="{FF2B5EF4-FFF2-40B4-BE49-F238E27FC236}">
                  <a16:creationId xmlns:a16="http://schemas.microsoft.com/office/drawing/2014/main" id="{09173AF0-0C89-4258-87E5-CEB0D199E45F}"/>
                </a:ext>
              </a:extLst>
            </p:cNvPr>
            <p:cNvSpPr>
              <a:spLocks/>
            </p:cNvSpPr>
            <p:nvPr/>
          </p:nvSpPr>
          <p:spPr bwMode="black">
            <a:xfrm>
              <a:off x="8477432" y="1892946"/>
              <a:ext cx="187186" cy="125197"/>
            </a:xfrm>
            <a:custGeom>
              <a:avLst/>
              <a:gdLst>
                <a:gd name="T0" fmla="*/ 39 w 42"/>
                <a:gd name="T1" fmla="*/ 7 h 28"/>
                <a:gd name="T2" fmla="*/ 39 w 42"/>
                <a:gd name="T3" fmla="*/ 7 h 28"/>
                <a:gd name="T4" fmla="*/ 1 w 42"/>
                <a:gd name="T5" fmla="*/ 20 h 28"/>
                <a:gd name="T6" fmla="*/ 3 w 42"/>
                <a:gd name="T7" fmla="*/ 27 h 28"/>
                <a:gd name="T8" fmla="*/ 10 w 42"/>
                <a:gd name="T9" fmla="*/ 24 h 28"/>
                <a:gd name="T10" fmla="*/ 35 w 42"/>
                <a:gd name="T11" fmla="*/ 15 h 28"/>
                <a:gd name="T12" fmla="*/ 41 w 42"/>
                <a:gd name="T13" fmla="*/ 13 h 28"/>
                <a:gd name="T14" fmla="*/ 39 w 4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8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5" y="0"/>
                    <a:pt x="8" y="6"/>
                    <a:pt x="1" y="20"/>
                  </a:cubicBezTo>
                  <a:cubicBezTo>
                    <a:pt x="0" y="23"/>
                    <a:pt x="1" y="25"/>
                    <a:pt x="3" y="27"/>
                  </a:cubicBezTo>
                  <a:cubicBezTo>
                    <a:pt x="6" y="28"/>
                    <a:pt x="8" y="27"/>
                    <a:pt x="10" y="24"/>
                  </a:cubicBezTo>
                  <a:cubicBezTo>
                    <a:pt x="14" y="15"/>
                    <a:pt x="25" y="11"/>
                    <a:pt x="35" y="15"/>
                  </a:cubicBezTo>
                  <a:cubicBezTo>
                    <a:pt x="37" y="16"/>
                    <a:pt x="40" y="15"/>
                    <a:pt x="41" y="13"/>
                  </a:cubicBezTo>
                  <a:cubicBezTo>
                    <a:pt x="42" y="11"/>
                    <a:pt x="41" y="8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0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grpSp>
          <p:nvGrpSpPr>
            <p:cNvPr id="9" name="Group 19">
              <a:extLst>
                <a:ext uri="{FF2B5EF4-FFF2-40B4-BE49-F238E27FC236}">
                  <a16:creationId xmlns:a16="http://schemas.microsoft.com/office/drawing/2014/main" id="{6DB508F0-7E00-4450-9431-6B02E99712F3}"/>
                </a:ext>
              </a:extLst>
            </p:cNvPr>
            <p:cNvGrpSpPr/>
            <p:nvPr/>
          </p:nvGrpSpPr>
          <p:grpSpPr bwMode="black">
            <a:xfrm>
              <a:off x="8459235" y="1994058"/>
              <a:ext cx="303219" cy="246679"/>
              <a:chOff x="5184779" y="225425"/>
              <a:chExt cx="1500184" cy="1220787"/>
            </a:xfrm>
            <a:grpFill/>
          </p:grpSpPr>
          <p:sp>
            <p:nvSpPr>
              <p:cNvPr id="10" name="Freeform 86">
                <a:extLst>
                  <a:ext uri="{FF2B5EF4-FFF2-40B4-BE49-F238E27FC236}">
                    <a16:creationId xmlns:a16="http://schemas.microsoft.com/office/drawing/2014/main" id="{F233B4BD-FC1E-4A74-B754-ADC91F285FB6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5184779" y="344490"/>
                <a:ext cx="1095376" cy="1101722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0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" name="Oval 87">
                <a:extLst>
                  <a:ext uri="{FF2B5EF4-FFF2-40B4-BE49-F238E27FC236}">
                    <a16:creationId xmlns:a16="http://schemas.microsoft.com/office/drawing/2014/main" id="{58974C0B-5D77-4861-BDB7-809964EBA6A6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5630869" y="812799"/>
                <a:ext cx="203201" cy="20320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0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2" name="Freeform 88">
                <a:extLst>
                  <a:ext uri="{FF2B5EF4-FFF2-40B4-BE49-F238E27FC236}">
                    <a16:creationId xmlns:a16="http://schemas.microsoft.com/office/drawing/2014/main" id="{7EC96E91-C9ED-4E1B-8D06-64A3372462B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6129339" y="225425"/>
                <a:ext cx="555624" cy="598489"/>
              </a:xfrm>
              <a:custGeom>
                <a:avLst/>
                <a:gdLst>
                  <a:gd name="T0" fmla="*/ 129 w 148"/>
                  <a:gd name="T1" fmla="*/ 91 h 160"/>
                  <a:gd name="T2" fmla="*/ 131 w 148"/>
                  <a:gd name="T3" fmla="*/ 80 h 160"/>
                  <a:gd name="T4" fmla="*/ 129 w 148"/>
                  <a:gd name="T5" fmla="*/ 70 h 160"/>
                  <a:gd name="T6" fmla="*/ 145 w 148"/>
                  <a:gd name="T7" fmla="*/ 55 h 160"/>
                  <a:gd name="T8" fmla="*/ 147 w 148"/>
                  <a:gd name="T9" fmla="*/ 50 h 160"/>
                  <a:gd name="T10" fmla="*/ 147 w 148"/>
                  <a:gd name="T11" fmla="*/ 46 h 160"/>
                  <a:gd name="T12" fmla="*/ 140 w 148"/>
                  <a:gd name="T13" fmla="*/ 34 h 160"/>
                  <a:gd name="T14" fmla="*/ 133 w 148"/>
                  <a:gd name="T15" fmla="*/ 31 h 160"/>
                  <a:gd name="T16" fmla="*/ 131 w 148"/>
                  <a:gd name="T17" fmla="*/ 31 h 160"/>
                  <a:gd name="T18" fmla="*/ 111 w 148"/>
                  <a:gd name="T19" fmla="*/ 37 h 160"/>
                  <a:gd name="T20" fmla="*/ 92 w 148"/>
                  <a:gd name="T21" fmla="*/ 27 h 160"/>
                  <a:gd name="T22" fmla="*/ 88 w 148"/>
                  <a:gd name="T23" fmla="*/ 6 h 160"/>
                  <a:gd name="T24" fmla="*/ 81 w 148"/>
                  <a:gd name="T25" fmla="*/ 0 h 160"/>
                  <a:gd name="T26" fmla="*/ 67 w 148"/>
                  <a:gd name="T27" fmla="*/ 0 h 160"/>
                  <a:gd name="T28" fmla="*/ 60 w 148"/>
                  <a:gd name="T29" fmla="*/ 6 h 160"/>
                  <a:gd name="T30" fmla="*/ 55 w 148"/>
                  <a:gd name="T31" fmla="*/ 27 h 160"/>
                  <a:gd name="T32" fmla="*/ 37 w 148"/>
                  <a:gd name="T33" fmla="*/ 38 h 160"/>
                  <a:gd name="T34" fmla="*/ 16 w 148"/>
                  <a:gd name="T35" fmla="*/ 31 h 160"/>
                  <a:gd name="T36" fmla="*/ 14 w 148"/>
                  <a:gd name="T37" fmla="*/ 31 h 160"/>
                  <a:gd name="T38" fmla="*/ 8 w 148"/>
                  <a:gd name="T39" fmla="*/ 34 h 160"/>
                  <a:gd name="T40" fmla="*/ 1 w 148"/>
                  <a:gd name="T41" fmla="*/ 46 h 160"/>
                  <a:gd name="T42" fmla="*/ 0 w 148"/>
                  <a:gd name="T43" fmla="*/ 50 h 160"/>
                  <a:gd name="T44" fmla="*/ 2 w 148"/>
                  <a:gd name="T45" fmla="*/ 55 h 160"/>
                  <a:gd name="T46" fmla="*/ 19 w 148"/>
                  <a:gd name="T47" fmla="*/ 70 h 160"/>
                  <a:gd name="T48" fmla="*/ 17 w 148"/>
                  <a:gd name="T49" fmla="*/ 80 h 160"/>
                  <a:gd name="T50" fmla="*/ 19 w 148"/>
                  <a:gd name="T51" fmla="*/ 91 h 160"/>
                  <a:gd name="T52" fmla="*/ 2 w 148"/>
                  <a:gd name="T53" fmla="*/ 106 h 160"/>
                  <a:gd name="T54" fmla="*/ 0 w 148"/>
                  <a:gd name="T55" fmla="*/ 111 h 160"/>
                  <a:gd name="T56" fmla="*/ 1 w 148"/>
                  <a:gd name="T57" fmla="*/ 114 h 160"/>
                  <a:gd name="T58" fmla="*/ 8 w 148"/>
                  <a:gd name="T59" fmla="*/ 126 h 160"/>
                  <a:gd name="T60" fmla="*/ 14 w 148"/>
                  <a:gd name="T61" fmla="*/ 130 h 160"/>
                  <a:gd name="T62" fmla="*/ 16 w 148"/>
                  <a:gd name="T63" fmla="*/ 130 h 160"/>
                  <a:gd name="T64" fmla="*/ 37 w 148"/>
                  <a:gd name="T65" fmla="*/ 123 h 160"/>
                  <a:gd name="T66" fmla="*/ 55 w 148"/>
                  <a:gd name="T67" fmla="*/ 133 h 160"/>
                  <a:gd name="T68" fmla="*/ 60 w 148"/>
                  <a:gd name="T69" fmla="*/ 155 h 160"/>
                  <a:gd name="T70" fmla="*/ 67 w 148"/>
                  <a:gd name="T71" fmla="*/ 160 h 160"/>
                  <a:gd name="T72" fmla="*/ 81 w 148"/>
                  <a:gd name="T73" fmla="*/ 160 h 160"/>
                  <a:gd name="T74" fmla="*/ 88 w 148"/>
                  <a:gd name="T75" fmla="*/ 155 h 160"/>
                  <a:gd name="T76" fmla="*/ 92 w 148"/>
                  <a:gd name="T77" fmla="*/ 134 h 160"/>
                  <a:gd name="T78" fmla="*/ 111 w 148"/>
                  <a:gd name="T79" fmla="*/ 123 h 160"/>
                  <a:gd name="T80" fmla="*/ 131 w 148"/>
                  <a:gd name="T81" fmla="*/ 130 h 160"/>
                  <a:gd name="T82" fmla="*/ 133 w 148"/>
                  <a:gd name="T83" fmla="*/ 130 h 160"/>
                  <a:gd name="T84" fmla="*/ 140 w 148"/>
                  <a:gd name="T85" fmla="*/ 126 h 160"/>
                  <a:gd name="T86" fmla="*/ 147 w 148"/>
                  <a:gd name="T87" fmla="*/ 114 h 160"/>
                  <a:gd name="T88" fmla="*/ 147 w 148"/>
                  <a:gd name="T89" fmla="*/ 111 h 160"/>
                  <a:gd name="T90" fmla="*/ 145 w 148"/>
                  <a:gd name="T91" fmla="*/ 106 h 160"/>
                  <a:gd name="T92" fmla="*/ 129 w 148"/>
                  <a:gd name="T93" fmla="*/ 91 h 160"/>
                  <a:gd name="T94" fmla="*/ 96 w 148"/>
                  <a:gd name="T95" fmla="*/ 80 h 160"/>
                  <a:gd name="T96" fmla="*/ 74 w 148"/>
                  <a:gd name="T97" fmla="*/ 102 h 160"/>
                  <a:gd name="T98" fmla="*/ 52 w 148"/>
                  <a:gd name="T99" fmla="*/ 80 h 160"/>
                  <a:gd name="T100" fmla="*/ 74 w 148"/>
                  <a:gd name="T101" fmla="*/ 58 h 160"/>
                  <a:gd name="T102" fmla="*/ 96 w 148"/>
                  <a:gd name="T103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" h="160">
                    <a:moveTo>
                      <a:pt x="129" y="91"/>
                    </a:moveTo>
                    <a:cubicBezTo>
                      <a:pt x="130" y="88"/>
                      <a:pt x="131" y="84"/>
                      <a:pt x="131" y="80"/>
                    </a:cubicBezTo>
                    <a:cubicBezTo>
                      <a:pt x="131" y="77"/>
                      <a:pt x="130" y="73"/>
                      <a:pt x="129" y="7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7" y="54"/>
                      <a:pt x="147" y="52"/>
                      <a:pt x="147" y="50"/>
                    </a:cubicBezTo>
                    <a:cubicBezTo>
                      <a:pt x="147" y="49"/>
                      <a:pt x="147" y="47"/>
                      <a:pt x="147" y="46"/>
                    </a:cubicBezTo>
                    <a:cubicBezTo>
                      <a:pt x="140" y="34"/>
                      <a:pt x="140" y="34"/>
                      <a:pt x="140" y="34"/>
                    </a:cubicBezTo>
                    <a:cubicBezTo>
                      <a:pt x="138" y="32"/>
                      <a:pt x="136" y="31"/>
                      <a:pt x="133" y="31"/>
                    </a:cubicBezTo>
                    <a:cubicBezTo>
                      <a:pt x="133" y="31"/>
                      <a:pt x="132" y="31"/>
                      <a:pt x="13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5" y="33"/>
                      <a:pt x="99" y="29"/>
                      <a:pt x="92" y="27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7" y="3"/>
                      <a:pt x="84" y="0"/>
                      <a:pt x="8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3" y="0"/>
                      <a:pt x="61" y="3"/>
                      <a:pt x="60" y="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48" y="29"/>
                      <a:pt x="42" y="33"/>
                      <a:pt x="37" y="38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1"/>
                      <a:pt x="15" y="31"/>
                      <a:pt x="14" y="31"/>
                    </a:cubicBezTo>
                    <a:cubicBezTo>
                      <a:pt x="12" y="31"/>
                      <a:pt x="9" y="32"/>
                      <a:pt x="8" y="34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7"/>
                      <a:pt x="0" y="49"/>
                      <a:pt x="0" y="50"/>
                    </a:cubicBezTo>
                    <a:cubicBezTo>
                      <a:pt x="0" y="52"/>
                      <a:pt x="1" y="54"/>
                      <a:pt x="2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3"/>
                      <a:pt x="17" y="77"/>
                      <a:pt x="17" y="80"/>
                    </a:cubicBezTo>
                    <a:cubicBezTo>
                      <a:pt x="17" y="84"/>
                      <a:pt x="18" y="87"/>
                      <a:pt x="19" y="91"/>
                    </a:cubicBezTo>
                    <a:cubicBezTo>
                      <a:pt x="2" y="106"/>
                      <a:pt x="2" y="106"/>
                      <a:pt x="2" y="106"/>
                    </a:cubicBezTo>
                    <a:cubicBezTo>
                      <a:pt x="1" y="107"/>
                      <a:pt x="0" y="109"/>
                      <a:pt x="0" y="111"/>
                    </a:cubicBezTo>
                    <a:cubicBezTo>
                      <a:pt x="0" y="112"/>
                      <a:pt x="0" y="113"/>
                      <a:pt x="1" y="114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9" y="129"/>
                      <a:pt x="12" y="130"/>
                      <a:pt x="14" y="130"/>
                    </a:cubicBezTo>
                    <a:cubicBezTo>
                      <a:pt x="15" y="130"/>
                      <a:pt x="15" y="130"/>
                      <a:pt x="16" y="130"/>
                    </a:cubicBezTo>
                    <a:cubicBezTo>
                      <a:pt x="37" y="123"/>
                      <a:pt x="37" y="123"/>
                      <a:pt x="37" y="123"/>
                    </a:cubicBezTo>
                    <a:cubicBezTo>
                      <a:pt x="42" y="127"/>
                      <a:pt x="48" y="131"/>
                      <a:pt x="55" y="133"/>
                    </a:cubicBezTo>
                    <a:cubicBezTo>
                      <a:pt x="60" y="155"/>
                      <a:pt x="60" y="155"/>
                      <a:pt x="60" y="155"/>
                    </a:cubicBezTo>
                    <a:cubicBezTo>
                      <a:pt x="61" y="158"/>
                      <a:pt x="63" y="160"/>
                      <a:pt x="67" y="160"/>
                    </a:cubicBezTo>
                    <a:cubicBezTo>
                      <a:pt x="81" y="160"/>
                      <a:pt x="81" y="160"/>
                      <a:pt x="81" y="160"/>
                    </a:cubicBezTo>
                    <a:cubicBezTo>
                      <a:pt x="84" y="160"/>
                      <a:pt x="87" y="158"/>
                      <a:pt x="88" y="155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9" y="131"/>
                      <a:pt x="105" y="128"/>
                      <a:pt x="111" y="123"/>
                    </a:cubicBezTo>
                    <a:cubicBezTo>
                      <a:pt x="131" y="130"/>
                      <a:pt x="131" y="130"/>
                      <a:pt x="131" y="130"/>
                    </a:cubicBezTo>
                    <a:cubicBezTo>
                      <a:pt x="132" y="130"/>
                      <a:pt x="133" y="130"/>
                      <a:pt x="133" y="130"/>
                    </a:cubicBezTo>
                    <a:cubicBezTo>
                      <a:pt x="136" y="130"/>
                      <a:pt x="138" y="129"/>
                      <a:pt x="140" y="126"/>
                    </a:cubicBezTo>
                    <a:cubicBezTo>
                      <a:pt x="147" y="114"/>
                      <a:pt x="147" y="114"/>
                      <a:pt x="147" y="114"/>
                    </a:cubicBezTo>
                    <a:cubicBezTo>
                      <a:pt x="147" y="113"/>
                      <a:pt x="148" y="112"/>
                      <a:pt x="147" y="111"/>
                    </a:cubicBezTo>
                    <a:cubicBezTo>
                      <a:pt x="148" y="109"/>
                      <a:pt x="147" y="107"/>
                      <a:pt x="145" y="106"/>
                    </a:cubicBezTo>
                    <a:lnTo>
                      <a:pt x="129" y="91"/>
                    </a:lnTo>
                    <a:close/>
                    <a:moveTo>
                      <a:pt x="96" y="80"/>
                    </a:moveTo>
                    <a:cubicBezTo>
                      <a:pt x="96" y="92"/>
                      <a:pt x="86" y="102"/>
                      <a:pt x="74" y="102"/>
                    </a:cubicBezTo>
                    <a:cubicBezTo>
                      <a:pt x="62" y="102"/>
                      <a:pt x="52" y="92"/>
                      <a:pt x="52" y="80"/>
                    </a:cubicBezTo>
                    <a:cubicBezTo>
                      <a:pt x="52" y="68"/>
                      <a:pt x="62" y="58"/>
                      <a:pt x="74" y="58"/>
                    </a:cubicBezTo>
                    <a:cubicBezTo>
                      <a:pt x="86" y="58"/>
                      <a:pt x="96" y="68"/>
                      <a:pt x="96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0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238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8AF6F0-36FA-4C10-A402-84DF25C94F8E}"/>
              </a:ext>
            </a:extLst>
          </p:cNvPr>
          <p:cNvSpPr txBox="1"/>
          <p:nvPr/>
        </p:nvSpPr>
        <p:spPr>
          <a:xfrm>
            <a:off x="1550634" y="2499894"/>
            <a:ext cx="6841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black"/>
                </a:solidFill>
                <a:latin typeface="Helvetica Neue"/>
              </a:rPr>
              <a:t>Thank you for </a:t>
            </a:r>
            <a:r>
              <a:rPr lang="en-US" altLang="zh-CN" sz="3600" b="1" dirty="0">
                <a:solidFill>
                  <a:prstClr val="black"/>
                </a:solidFill>
                <a:latin typeface="Helvetica Neue"/>
              </a:rPr>
              <a:t>listening.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227E93-AEB8-44F3-A4EB-2D92CA0F9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73637" y="3086419"/>
            <a:ext cx="1434388" cy="1434388"/>
          </a:xfrm>
          <a:prstGeom prst="flowChartConnector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CE05A7B-8D7E-420D-9ABD-A9688F462C36}"/>
              </a:ext>
            </a:extLst>
          </p:cNvPr>
          <p:cNvSpPr txBox="1"/>
          <p:nvPr/>
        </p:nvSpPr>
        <p:spPr>
          <a:xfrm>
            <a:off x="6607114" y="4587218"/>
            <a:ext cx="274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Helvetica Neue" panose="02010600030101010101"/>
              </a:rPr>
              <a:t>Xiaoyan</a:t>
            </a:r>
            <a:r>
              <a:rPr lang="en-US" dirty="0">
                <a:solidFill>
                  <a:schemeClr val="bg2"/>
                </a:solidFill>
                <a:latin typeface="Helvetica Neue" panose="02010600030101010101"/>
              </a:rPr>
              <a:t> Zhou</a:t>
            </a:r>
            <a:endParaRPr lang="en-US" sz="700" dirty="0">
              <a:solidFill>
                <a:schemeClr val="bg2"/>
              </a:solidFill>
              <a:latin typeface="Helvetica Neue" panose="02010600030101010101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07406D-712E-4366-869E-60731FA1D6E4}"/>
              </a:ext>
            </a:extLst>
          </p:cNvPr>
          <p:cNvSpPr/>
          <p:nvPr/>
        </p:nvSpPr>
        <p:spPr>
          <a:xfrm>
            <a:off x="831527" y="843458"/>
            <a:ext cx="14382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sz="4400" b="1" dirty="0">
                <a:solidFill>
                  <a:schemeClr val="bg2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4345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DF3B009-9824-4F75-B86E-2D285D3BC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802310" y="-1602653"/>
            <a:ext cx="3101366" cy="112959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7F8D13A-D584-4BE7-B5E9-F54AEC41355B}"/>
              </a:ext>
            </a:extLst>
          </p:cNvPr>
          <p:cNvSpPr txBox="1"/>
          <p:nvPr/>
        </p:nvSpPr>
        <p:spPr>
          <a:xfrm>
            <a:off x="331433" y="893781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Appendix 1: VIF for Variables Created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6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1103867" y="2076432"/>
            <a:ext cx="10251600" cy="414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57189">
              <a:lnSpc>
                <a:spcPct val="150000"/>
              </a:lnSpc>
              <a:buSzPts val="1800"/>
              <a:buFont typeface="Helvetica Neue"/>
              <a:buAutoNum type="arabicPeriod"/>
            </a:pPr>
            <a:r>
              <a:rPr lang="en-US" altLang="zh-CN" sz="2400" dirty="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</a:p>
          <a:p>
            <a:pPr indent="-457189">
              <a:lnSpc>
                <a:spcPct val="150000"/>
              </a:lnSpc>
              <a:buSzPts val="1800"/>
              <a:buFont typeface="Helvetica Neue"/>
              <a:buAutoNum type="arabicPeriod"/>
            </a:pPr>
            <a:r>
              <a:rPr lang="en-US" sz="2400" dirty="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Description and Analysis</a:t>
            </a:r>
            <a:endParaRPr sz="2400" dirty="0">
              <a:solidFill>
                <a:schemeClr val="bg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189">
              <a:lnSpc>
                <a:spcPct val="150000"/>
              </a:lnSpc>
              <a:buSzPts val="1800"/>
              <a:buFont typeface="Helvetica Neue"/>
              <a:buAutoNum type="arabicPeriod"/>
            </a:pPr>
            <a:r>
              <a:rPr lang="en-GB" sz="2400" dirty="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 Generation and Evaluation</a:t>
            </a:r>
          </a:p>
          <a:p>
            <a:pPr indent="-457189">
              <a:lnSpc>
                <a:spcPct val="150000"/>
              </a:lnSpc>
              <a:buSzPts val="1800"/>
              <a:buFont typeface="Helvetica Neue"/>
              <a:buAutoNum type="arabicPeriod"/>
            </a:pPr>
            <a:r>
              <a:rPr lang="en-GB" sz="2400" dirty="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Building and Results</a:t>
            </a:r>
          </a:p>
          <a:p>
            <a:pPr indent="-457189">
              <a:lnSpc>
                <a:spcPct val="150000"/>
              </a:lnSpc>
              <a:buSzPts val="1800"/>
              <a:buFont typeface="Helvetica Neue"/>
              <a:buAutoNum type="arabicPeriod"/>
            </a:pPr>
            <a:r>
              <a:rPr lang="en-GB" sz="2400" dirty="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Managerial Recommendations</a:t>
            </a:r>
          </a:p>
          <a:p>
            <a:pPr indent="-457189">
              <a:lnSpc>
                <a:spcPct val="150000"/>
              </a:lnSpc>
              <a:buSzPts val="1800"/>
              <a:buFont typeface="Helvetica Neue"/>
              <a:buAutoNum type="arabicPeriod"/>
            </a:pPr>
            <a:r>
              <a:rPr lang="en-GB" sz="2400" dirty="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Limitation and Future Research</a:t>
            </a:r>
          </a:p>
          <a:p>
            <a:pPr marL="152396" indent="0">
              <a:lnSpc>
                <a:spcPct val="150000"/>
              </a:lnSpc>
              <a:buSzPts val="1800"/>
              <a:buNone/>
            </a:pPr>
            <a:endParaRPr lang="en-US" sz="2400" dirty="0">
              <a:solidFill>
                <a:schemeClr val="bg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Google Shape;555;p50"/>
          <p:cNvSpPr txBox="1">
            <a:spLocks/>
          </p:cNvSpPr>
          <p:nvPr/>
        </p:nvSpPr>
        <p:spPr>
          <a:xfrm>
            <a:off x="970200" y="839433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defTabSz="1219170">
              <a:buClr>
                <a:srgbClr val="1A1A1A"/>
              </a:buClr>
            </a:pPr>
            <a:r>
              <a:rPr lang="en-US" altLang="zh-CN" sz="3467" kern="0" dirty="0">
                <a:solidFill>
                  <a:srgbClr val="1A1A1A"/>
                </a:solidFill>
                <a:latin typeface="Helvetica Neue"/>
              </a:rPr>
              <a:t>CONTENT</a:t>
            </a:r>
            <a:endParaRPr lang="en-US" sz="3467" kern="0" dirty="0">
              <a:solidFill>
                <a:srgbClr val="1A1A1A"/>
              </a:solidFill>
              <a:latin typeface="Helvetica Neue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A799AA-29AD-4468-B81A-BC4652394BF1}"/>
              </a:ext>
            </a:extLst>
          </p:cNvPr>
          <p:cNvSpPr txBox="1"/>
          <p:nvPr/>
        </p:nvSpPr>
        <p:spPr>
          <a:xfrm>
            <a:off x="7536264" y="2160396"/>
            <a:ext cx="428059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rgbClr val="FF0000"/>
                </a:solidFill>
              </a:rPr>
              <a:t>TED</a:t>
            </a:r>
          </a:p>
        </p:txBody>
      </p:sp>
    </p:spTree>
    <p:extLst>
      <p:ext uri="{BB962C8B-B14F-4D97-AF65-F5344CB8AC3E}">
        <p14:creationId xmlns:p14="http://schemas.microsoft.com/office/powerpoint/2010/main" val="283677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19083C-2DC8-48A0-AD4A-0CADC28474E0}"/>
              </a:ext>
            </a:extLst>
          </p:cNvPr>
          <p:cNvSpPr txBox="1"/>
          <p:nvPr/>
        </p:nvSpPr>
        <p:spPr>
          <a:xfrm>
            <a:off x="331433" y="893781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Appendix 2: Summary of the Full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D5E595-D7FD-4446-80D3-9545F8341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181803" y="-1274263"/>
            <a:ext cx="3828394" cy="101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3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DA99673-3B50-46A2-9317-DFBEB552FCB7}"/>
              </a:ext>
            </a:extLst>
          </p:cNvPr>
          <p:cNvSpPr txBox="1"/>
          <p:nvPr/>
        </p:nvSpPr>
        <p:spPr>
          <a:xfrm>
            <a:off x="1964404" y="1803360"/>
            <a:ext cx="9294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Helvetica Neue"/>
              </a:rPr>
              <a:t>Objectives:</a:t>
            </a:r>
          </a:p>
          <a:p>
            <a:endParaRPr lang="en-US" sz="2000" dirty="0">
              <a:solidFill>
                <a:prstClr val="black"/>
              </a:solidFill>
              <a:latin typeface="Helvetica Neue"/>
            </a:endParaRPr>
          </a:p>
          <a:p>
            <a:r>
              <a:rPr lang="en-US" sz="2000" dirty="0">
                <a:solidFill>
                  <a:prstClr val="black"/>
                </a:solidFill>
                <a:latin typeface="Helvetica Neue"/>
              </a:rPr>
              <a:t>Find out the important variables affecting the views of TED Talks</a:t>
            </a:r>
          </a:p>
          <a:p>
            <a:endParaRPr lang="en-US" sz="2000" dirty="0">
              <a:solidFill>
                <a:prstClr val="black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Helvetica Neue"/>
              </a:rPr>
              <a:t>TED Talks producers can better organize their talks </a:t>
            </a:r>
          </a:p>
          <a:p>
            <a:endParaRPr lang="en-US" sz="2000" dirty="0">
              <a:solidFill>
                <a:prstClr val="black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Helvetica Neue"/>
              </a:rPr>
              <a:t>TED.com can improve the demonstration of the talks by optimizing relevant attributions. </a:t>
            </a:r>
          </a:p>
        </p:txBody>
      </p:sp>
      <p:sp>
        <p:nvSpPr>
          <p:cNvPr id="4" name="Google Shape;555;p50">
            <a:extLst>
              <a:ext uri="{FF2B5EF4-FFF2-40B4-BE49-F238E27FC236}">
                <a16:creationId xmlns:a16="http://schemas.microsoft.com/office/drawing/2014/main" id="{0BB58218-09C7-457E-AF9F-B058E970BEA8}"/>
              </a:ext>
            </a:extLst>
          </p:cNvPr>
          <p:cNvSpPr txBox="1">
            <a:spLocks/>
          </p:cNvSpPr>
          <p:nvPr/>
        </p:nvSpPr>
        <p:spPr>
          <a:xfrm>
            <a:off x="907961" y="8950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CN" dirty="0">
                <a:latin typeface="Helvetica Neue"/>
              </a:rPr>
              <a:t>1.</a:t>
            </a:r>
            <a:r>
              <a:rPr lang="zh-CN" altLang="en-US" dirty="0">
                <a:latin typeface="Helvetica Neue"/>
              </a:rPr>
              <a:t> </a:t>
            </a:r>
            <a:r>
              <a:rPr lang="en-US" altLang="zh-CN" dirty="0">
                <a:latin typeface="Helvetica Neue"/>
              </a:rPr>
              <a:t>Intro</a:t>
            </a:r>
            <a:endParaRPr lang="en-US" dirty="0">
              <a:latin typeface="Helvetica Neue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5472C6-7FA0-4CA6-AE69-35CCBB711718}"/>
              </a:ext>
            </a:extLst>
          </p:cNvPr>
          <p:cNvSpPr/>
          <p:nvPr/>
        </p:nvSpPr>
        <p:spPr>
          <a:xfrm>
            <a:off x="2124202" y="4731038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  <a:latin typeface="Helvetica Neue"/>
              </a:rPr>
              <a:t>Toolkit:</a:t>
            </a:r>
          </a:p>
          <a:p>
            <a:pPr lvl="0"/>
            <a:endParaRPr lang="en-US" sz="2000" b="1" dirty="0">
              <a:solidFill>
                <a:prstClr val="black"/>
              </a:solidFill>
              <a:latin typeface="Helvetica Neue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Helvetica Neue"/>
              </a:rPr>
              <a:t>Python </a:t>
            </a:r>
            <a:r>
              <a:rPr lang="en-US" sz="2000" dirty="0" err="1">
                <a:solidFill>
                  <a:prstClr val="black"/>
                </a:solidFill>
                <a:latin typeface="Helvetica Neue"/>
              </a:rPr>
              <a:t>Jupyter</a:t>
            </a:r>
            <a:r>
              <a:rPr lang="en-US" sz="2000" dirty="0">
                <a:solidFill>
                  <a:prstClr val="black"/>
                </a:solidFill>
                <a:latin typeface="Helvetica Neue"/>
              </a:rPr>
              <a:t> Notebook/R</a:t>
            </a:r>
          </a:p>
          <a:p>
            <a:pPr lvl="0"/>
            <a:endParaRPr lang="en-US" sz="2000" b="1" dirty="0">
              <a:solidFill>
                <a:prstClr val="black"/>
              </a:solidFill>
              <a:latin typeface="Helvetica Neue"/>
            </a:endParaRPr>
          </a:p>
          <a:p>
            <a:pPr lvl="0"/>
            <a:endParaRPr lang="en-US" sz="2000" dirty="0">
              <a:solidFill>
                <a:prstClr val="black"/>
              </a:solidFill>
              <a:latin typeface="Helvetica Neue"/>
            </a:endParaRPr>
          </a:p>
        </p:txBody>
      </p:sp>
      <p:pic>
        <p:nvPicPr>
          <p:cNvPr id="6" name="Picture 30" descr="service-based.png">
            <a:extLst>
              <a:ext uri="{FF2B5EF4-FFF2-40B4-BE49-F238E27FC236}">
                <a16:creationId xmlns:a16="http://schemas.microsoft.com/office/drawing/2014/main" id="{7D11542A-C190-4010-84A1-3AAF7D5419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2676" y="1869853"/>
            <a:ext cx="815709" cy="796783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sp>
        <p:nvSpPr>
          <p:cNvPr id="7" name="Freeform 17">
            <a:extLst>
              <a:ext uri="{FF2B5EF4-FFF2-40B4-BE49-F238E27FC236}">
                <a16:creationId xmlns:a16="http://schemas.microsoft.com/office/drawing/2014/main" id="{5B0C5929-5155-48AF-9341-86B008C18705}"/>
              </a:ext>
            </a:extLst>
          </p:cNvPr>
          <p:cNvSpPr>
            <a:spLocks noEditPoints="1"/>
          </p:cNvSpPr>
          <p:nvPr/>
        </p:nvSpPr>
        <p:spPr bwMode="auto">
          <a:xfrm>
            <a:off x="990013" y="4563122"/>
            <a:ext cx="758372" cy="796783"/>
          </a:xfrm>
          <a:custGeom>
            <a:avLst/>
            <a:gdLst>
              <a:gd name="T0" fmla="*/ 112 w 268"/>
              <a:gd name="T1" fmla="*/ 130 h 241"/>
              <a:gd name="T2" fmla="*/ 112 w 268"/>
              <a:gd name="T3" fmla="*/ 78 h 241"/>
              <a:gd name="T4" fmla="*/ 134 w 268"/>
              <a:gd name="T5" fmla="*/ 78 h 241"/>
              <a:gd name="T6" fmla="*/ 134 w 268"/>
              <a:gd name="T7" fmla="*/ 130 h 241"/>
              <a:gd name="T8" fmla="*/ 112 w 268"/>
              <a:gd name="T9" fmla="*/ 130 h 241"/>
              <a:gd name="T10" fmla="*/ 103 w 268"/>
              <a:gd name="T11" fmla="*/ 102 h 241"/>
              <a:gd name="T12" fmla="*/ 0 w 268"/>
              <a:gd name="T13" fmla="*/ 102 h 241"/>
              <a:gd name="T14" fmla="*/ 0 w 268"/>
              <a:gd name="T15" fmla="*/ 38 h 241"/>
              <a:gd name="T16" fmla="*/ 63 w 268"/>
              <a:gd name="T17" fmla="*/ 38 h 241"/>
              <a:gd name="T18" fmla="*/ 63 w 268"/>
              <a:gd name="T19" fmla="*/ 22 h 241"/>
              <a:gd name="T20" fmla="*/ 86 w 268"/>
              <a:gd name="T21" fmla="*/ 0 h 241"/>
              <a:gd name="T22" fmla="*/ 170 w 268"/>
              <a:gd name="T23" fmla="*/ 0 h 241"/>
              <a:gd name="T24" fmla="*/ 192 w 268"/>
              <a:gd name="T25" fmla="*/ 22 h 241"/>
              <a:gd name="T26" fmla="*/ 192 w 268"/>
              <a:gd name="T27" fmla="*/ 38 h 241"/>
              <a:gd name="T28" fmla="*/ 255 w 268"/>
              <a:gd name="T29" fmla="*/ 38 h 241"/>
              <a:gd name="T30" fmla="*/ 255 w 268"/>
              <a:gd name="T31" fmla="*/ 102 h 241"/>
              <a:gd name="T32" fmla="*/ 234 w 268"/>
              <a:gd name="T33" fmla="*/ 102 h 241"/>
              <a:gd name="T34" fmla="*/ 233 w 268"/>
              <a:gd name="T35" fmla="*/ 76 h 241"/>
              <a:gd name="T36" fmla="*/ 210 w 268"/>
              <a:gd name="T37" fmla="*/ 54 h 241"/>
              <a:gd name="T38" fmla="*/ 192 w 268"/>
              <a:gd name="T39" fmla="*/ 48 h 241"/>
              <a:gd name="T40" fmla="*/ 206 w 268"/>
              <a:gd name="T41" fmla="*/ 83 h 241"/>
              <a:gd name="T42" fmla="*/ 186 w 268"/>
              <a:gd name="T43" fmla="*/ 91 h 241"/>
              <a:gd name="T44" fmla="*/ 172 w 268"/>
              <a:gd name="T45" fmla="*/ 56 h 241"/>
              <a:gd name="T46" fmla="*/ 163 w 268"/>
              <a:gd name="T47" fmla="*/ 73 h 241"/>
              <a:gd name="T48" fmla="*/ 160 w 268"/>
              <a:gd name="T49" fmla="*/ 102 h 241"/>
              <a:gd name="T50" fmla="*/ 142 w 268"/>
              <a:gd name="T51" fmla="*/ 102 h 241"/>
              <a:gd name="T52" fmla="*/ 142 w 268"/>
              <a:gd name="T53" fmla="*/ 70 h 241"/>
              <a:gd name="T54" fmla="*/ 103 w 268"/>
              <a:gd name="T55" fmla="*/ 70 h 241"/>
              <a:gd name="T56" fmla="*/ 103 w 268"/>
              <a:gd name="T57" fmla="*/ 102 h 241"/>
              <a:gd name="T58" fmla="*/ 79 w 268"/>
              <a:gd name="T59" fmla="*/ 38 h 241"/>
              <a:gd name="T60" fmla="*/ 176 w 268"/>
              <a:gd name="T61" fmla="*/ 38 h 241"/>
              <a:gd name="T62" fmla="*/ 176 w 268"/>
              <a:gd name="T63" fmla="*/ 22 h 241"/>
              <a:gd name="T64" fmla="*/ 170 w 268"/>
              <a:gd name="T65" fmla="*/ 16 h 241"/>
              <a:gd name="T66" fmla="*/ 86 w 268"/>
              <a:gd name="T67" fmla="*/ 16 h 241"/>
              <a:gd name="T68" fmla="*/ 79 w 268"/>
              <a:gd name="T69" fmla="*/ 22 h 241"/>
              <a:gd name="T70" fmla="*/ 79 w 268"/>
              <a:gd name="T71" fmla="*/ 38 h 241"/>
              <a:gd name="T72" fmla="*/ 255 w 268"/>
              <a:gd name="T73" fmla="*/ 172 h 241"/>
              <a:gd name="T74" fmla="*/ 255 w 268"/>
              <a:gd name="T75" fmla="*/ 112 h 241"/>
              <a:gd name="T76" fmla="*/ 232 w 268"/>
              <a:gd name="T77" fmla="*/ 112 h 241"/>
              <a:gd name="T78" fmla="*/ 255 w 268"/>
              <a:gd name="T79" fmla="*/ 172 h 241"/>
              <a:gd name="T80" fmla="*/ 166 w 268"/>
              <a:gd name="T81" fmla="*/ 112 h 241"/>
              <a:gd name="T82" fmla="*/ 142 w 268"/>
              <a:gd name="T83" fmla="*/ 112 h 241"/>
              <a:gd name="T84" fmla="*/ 142 w 268"/>
              <a:gd name="T85" fmla="*/ 139 h 241"/>
              <a:gd name="T86" fmla="*/ 103 w 268"/>
              <a:gd name="T87" fmla="*/ 139 h 241"/>
              <a:gd name="T88" fmla="*/ 103 w 268"/>
              <a:gd name="T89" fmla="*/ 112 h 241"/>
              <a:gd name="T90" fmla="*/ 0 w 268"/>
              <a:gd name="T91" fmla="*/ 112 h 241"/>
              <a:gd name="T92" fmla="*/ 0 w 268"/>
              <a:gd name="T93" fmla="*/ 203 h 241"/>
              <a:gd name="T94" fmla="*/ 216 w 268"/>
              <a:gd name="T95" fmla="*/ 203 h 241"/>
              <a:gd name="T96" fmla="*/ 186 w 268"/>
              <a:gd name="T97" fmla="*/ 127 h 241"/>
              <a:gd name="T98" fmla="*/ 166 w 268"/>
              <a:gd name="T99" fmla="*/ 112 h 241"/>
              <a:gd name="T100" fmla="*/ 266 w 268"/>
              <a:gd name="T101" fmla="*/ 222 h 241"/>
              <a:gd name="T102" fmla="*/ 221 w 268"/>
              <a:gd name="T103" fmla="*/ 108 h 241"/>
              <a:gd name="T104" fmla="*/ 225 w 268"/>
              <a:gd name="T105" fmla="*/ 79 h 241"/>
              <a:gd name="T106" fmla="*/ 207 w 268"/>
              <a:gd name="T107" fmla="*/ 62 h 241"/>
              <a:gd name="T108" fmla="*/ 217 w 268"/>
              <a:gd name="T109" fmla="*/ 88 h 241"/>
              <a:gd name="T110" fmla="*/ 181 w 268"/>
              <a:gd name="T111" fmla="*/ 103 h 241"/>
              <a:gd name="T112" fmla="*/ 171 w 268"/>
              <a:gd name="T113" fmla="*/ 77 h 241"/>
              <a:gd name="T114" fmla="*/ 170 w 268"/>
              <a:gd name="T115" fmla="*/ 101 h 241"/>
              <a:gd name="T116" fmla="*/ 192 w 268"/>
              <a:gd name="T117" fmla="*/ 120 h 241"/>
              <a:gd name="T118" fmla="*/ 238 w 268"/>
              <a:gd name="T119" fmla="*/ 233 h 241"/>
              <a:gd name="T120" fmla="*/ 250 w 268"/>
              <a:gd name="T121" fmla="*/ 239 h 241"/>
              <a:gd name="T122" fmla="*/ 261 w 268"/>
              <a:gd name="T123" fmla="*/ 235 h 241"/>
              <a:gd name="T124" fmla="*/ 266 w 268"/>
              <a:gd name="T125" fmla="*/ 222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8" h="241">
                <a:moveTo>
                  <a:pt x="112" y="130"/>
                </a:moveTo>
                <a:cubicBezTo>
                  <a:pt x="112" y="78"/>
                  <a:pt x="112" y="78"/>
                  <a:pt x="112" y="78"/>
                </a:cubicBezTo>
                <a:cubicBezTo>
                  <a:pt x="134" y="78"/>
                  <a:pt x="134" y="78"/>
                  <a:pt x="134" y="78"/>
                </a:cubicBezTo>
                <a:cubicBezTo>
                  <a:pt x="134" y="130"/>
                  <a:pt x="134" y="130"/>
                  <a:pt x="134" y="130"/>
                </a:cubicBezTo>
                <a:lnTo>
                  <a:pt x="112" y="130"/>
                </a:lnTo>
                <a:close/>
                <a:moveTo>
                  <a:pt x="103" y="102"/>
                </a:moveTo>
                <a:cubicBezTo>
                  <a:pt x="0" y="102"/>
                  <a:pt x="0" y="102"/>
                  <a:pt x="0" y="102"/>
                </a:cubicBezTo>
                <a:cubicBezTo>
                  <a:pt x="0" y="38"/>
                  <a:pt x="0" y="38"/>
                  <a:pt x="0" y="38"/>
                </a:cubicBezTo>
                <a:cubicBezTo>
                  <a:pt x="63" y="38"/>
                  <a:pt x="63" y="38"/>
                  <a:pt x="63" y="38"/>
                </a:cubicBezTo>
                <a:cubicBezTo>
                  <a:pt x="63" y="22"/>
                  <a:pt x="63" y="22"/>
                  <a:pt x="63" y="22"/>
                </a:cubicBezTo>
                <a:cubicBezTo>
                  <a:pt x="63" y="10"/>
                  <a:pt x="73" y="0"/>
                  <a:pt x="86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82" y="0"/>
                  <a:pt x="192" y="10"/>
                  <a:pt x="192" y="22"/>
                </a:cubicBezTo>
                <a:cubicBezTo>
                  <a:pt x="192" y="38"/>
                  <a:pt x="192" y="38"/>
                  <a:pt x="192" y="38"/>
                </a:cubicBezTo>
                <a:cubicBezTo>
                  <a:pt x="255" y="38"/>
                  <a:pt x="255" y="38"/>
                  <a:pt x="255" y="38"/>
                </a:cubicBezTo>
                <a:cubicBezTo>
                  <a:pt x="255" y="102"/>
                  <a:pt x="255" y="102"/>
                  <a:pt x="255" y="102"/>
                </a:cubicBezTo>
                <a:cubicBezTo>
                  <a:pt x="234" y="102"/>
                  <a:pt x="234" y="102"/>
                  <a:pt x="234" y="102"/>
                </a:cubicBezTo>
                <a:cubicBezTo>
                  <a:pt x="236" y="93"/>
                  <a:pt x="236" y="84"/>
                  <a:pt x="233" y="76"/>
                </a:cubicBezTo>
                <a:cubicBezTo>
                  <a:pt x="229" y="66"/>
                  <a:pt x="220" y="58"/>
                  <a:pt x="210" y="54"/>
                </a:cubicBezTo>
                <a:cubicBezTo>
                  <a:pt x="192" y="48"/>
                  <a:pt x="192" y="48"/>
                  <a:pt x="192" y="48"/>
                </a:cubicBezTo>
                <a:cubicBezTo>
                  <a:pt x="206" y="83"/>
                  <a:pt x="206" y="83"/>
                  <a:pt x="206" y="83"/>
                </a:cubicBezTo>
                <a:cubicBezTo>
                  <a:pt x="186" y="91"/>
                  <a:pt x="186" y="91"/>
                  <a:pt x="186" y="91"/>
                </a:cubicBezTo>
                <a:cubicBezTo>
                  <a:pt x="172" y="56"/>
                  <a:pt x="172" y="56"/>
                  <a:pt x="172" y="56"/>
                </a:cubicBezTo>
                <a:cubicBezTo>
                  <a:pt x="163" y="73"/>
                  <a:pt x="163" y="73"/>
                  <a:pt x="163" y="73"/>
                </a:cubicBezTo>
                <a:cubicBezTo>
                  <a:pt x="158" y="82"/>
                  <a:pt x="158" y="92"/>
                  <a:pt x="160" y="102"/>
                </a:cubicBezTo>
                <a:cubicBezTo>
                  <a:pt x="142" y="102"/>
                  <a:pt x="142" y="102"/>
                  <a:pt x="142" y="102"/>
                </a:cubicBezTo>
                <a:cubicBezTo>
                  <a:pt x="142" y="70"/>
                  <a:pt x="142" y="70"/>
                  <a:pt x="142" y="70"/>
                </a:cubicBezTo>
                <a:cubicBezTo>
                  <a:pt x="103" y="70"/>
                  <a:pt x="103" y="70"/>
                  <a:pt x="103" y="70"/>
                </a:cubicBezTo>
                <a:lnTo>
                  <a:pt x="103" y="102"/>
                </a:lnTo>
                <a:close/>
                <a:moveTo>
                  <a:pt x="79" y="38"/>
                </a:moveTo>
                <a:cubicBezTo>
                  <a:pt x="176" y="38"/>
                  <a:pt x="176" y="38"/>
                  <a:pt x="176" y="38"/>
                </a:cubicBezTo>
                <a:cubicBezTo>
                  <a:pt x="176" y="22"/>
                  <a:pt x="176" y="22"/>
                  <a:pt x="176" y="22"/>
                </a:cubicBezTo>
                <a:cubicBezTo>
                  <a:pt x="176" y="19"/>
                  <a:pt x="173" y="16"/>
                  <a:pt x="170" y="16"/>
                </a:cubicBezTo>
                <a:cubicBezTo>
                  <a:pt x="86" y="16"/>
                  <a:pt x="86" y="16"/>
                  <a:pt x="86" y="16"/>
                </a:cubicBezTo>
                <a:cubicBezTo>
                  <a:pt x="82" y="16"/>
                  <a:pt x="79" y="19"/>
                  <a:pt x="79" y="22"/>
                </a:cubicBezTo>
                <a:lnTo>
                  <a:pt x="79" y="38"/>
                </a:lnTo>
                <a:close/>
                <a:moveTo>
                  <a:pt x="255" y="172"/>
                </a:moveTo>
                <a:cubicBezTo>
                  <a:pt x="255" y="112"/>
                  <a:pt x="255" y="112"/>
                  <a:pt x="255" y="112"/>
                </a:cubicBezTo>
                <a:cubicBezTo>
                  <a:pt x="232" y="112"/>
                  <a:pt x="232" y="112"/>
                  <a:pt x="232" y="112"/>
                </a:cubicBezTo>
                <a:lnTo>
                  <a:pt x="255" y="172"/>
                </a:lnTo>
                <a:close/>
                <a:moveTo>
                  <a:pt x="166" y="112"/>
                </a:moveTo>
                <a:cubicBezTo>
                  <a:pt x="142" y="112"/>
                  <a:pt x="142" y="112"/>
                  <a:pt x="142" y="112"/>
                </a:cubicBezTo>
                <a:cubicBezTo>
                  <a:pt x="142" y="139"/>
                  <a:pt x="142" y="139"/>
                  <a:pt x="142" y="139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203"/>
                  <a:pt x="0" y="203"/>
                  <a:pt x="0" y="203"/>
                </a:cubicBezTo>
                <a:cubicBezTo>
                  <a:pt x="216" y="203"/>
                  <a:pt x="216" y="203"/>
                  <a:pt x="216" y="203"/>
                </a:cubicBezTo>
                <a:cubicBezTo>
                  <a:pt x="186" y="127"/>
                  <a:pt x="186" y="127"/>
                  <a:pt x="186" y="127"/>
                </a:cubicBezTo>
                <a:cubicBezTo>
                  <a:pt x="178" y="124"/>
                  <a:pt x="171" y="119"/>
                  <a:pt x="166" y="112"/>
                </a:cubicBezTo>
                <a:close/>
                <a:moveTo>
                  <a:pt x="266" y="222"/>
                </a:moveTo>
                <a:cubicBezTo>
                  <a:pt x="221" y="108"/>
                  <a:pt x="221" y="108"/>
                  <a:pt x="221" y="108"/>
                </a:cubicBezTo>
                <a:cubicBezTo>
                  <a:pt x="227" y="100"/>
                  <a:pt x="229" y="89"/>
                  <a:pt x="225" y="79"/>
                </a:cubicBezTo>
                <a:cubicBezTo>
                  <a:pt x="221" y="71"/>
                  <a:pt x="215" y="65"/>
                  <a:pt x="207" y="62"/>
                </a:cubicBezTo>
                <a:cubicBezTo>
                  <a:pt x="217" y="88"/>
                  <a:pt x="217" y="88"/>
                  <a:pt x="217" y="88"/>
                </a:cubicBezTo>
                <a:cubicBezTo>
                  <a:pt x="181" y="103"/>
                  <a:pt x="181" y="103"/>
                  <a:pt x="181" y="103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67" y="84"/>
                  <a:pt x="166" y="93"/>
                  <a:pt x="170" y="101"/>
                </a:cubicBezTo>
                <a:cubicBezTo>
                  <a:pt x="174" y="111"/>
                  <a:pt x="182" y="118"/>
                  <a:pt x="192" y="120"/>
                </a:cubicBezTo>
                <a:cubicBezTo>
                  <a:pt x="238" y="233"/>
                  <a:pt x="238" y="233"/>
                  <a:pt x="238" y="233"/>
                </a:cubicBezTo>
                <a:cubicBezTo>
                  <a:pt x="240" y="238"/>
                  <a:pt x="245" y="241"/>
                  <a:pt x="250" y="239"/>
                </a:cubicBezTo>
                <a:cubicBezTo>
                  <a:pt x="261" y="235"/>
                  <a:pt x="261" y="235"/>
                  <a:pt x="261" y="235"/>
                </a:cubicBezTo>
                <a:cubicBezTo>
                  <a:pt x="266" y="233"/>
                  <a:pt x="268" y="227"/>
                  <a:pt x="266" y="22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06" tIns="45702" rIns="91406" bIns="4570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3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953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DA99673-3B50-46A2-9317-DFBEB552FCB7}"/>
              </a:ext>
            </a:extLst>
          </p:cNvPr>
          <p:cNvSpPr txBox="1"/>
          <p:nvPr/>
        </p:nvSpPr>
        <p:spPr>
          <a:xfrm>
            <a:off x="1378477" y="1979290"/>
            <a:ext cx="92949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Helvetica Neue"/>
              </a:rPr>
              <a:t>Executive Summary:</a:t>
            </a:r>
          </a:p>
          <a:p>
            <a:endParaRPr lang="en-US" sz="2000" dirty="0">
              <a:solidFill>
                <a:prstClr val="black"/>
              </a:solidFill>
              <a:latin typeface="Helvetica Neue"/>
            </a:endParaRPr>
          </a:p>
          <a:p>
            <a:r>
              <a:rPr lang="en-US" sz="2000" dirty="0">
                <a:solidFill>
                  <a:prstClr val="black"/>
                </a:solidFill>
                <a:latin typeface="Helvetica Neue"/>
              </a:rPr>
              <a:t>TED Talk Speakers:</a:t>
            </a:r>
          </a:p>
          <a:p>
            <a:endParaRPr lang="en-US" sz="2000" b="1" dirty="0">
              <a:solidFill>
                <a:prstClr val="black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Helvetica Neue"/>
              </a:rPr>
              <a:t>The theme of TED Talks can be adjusted to cater for the flavor of the audiences.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Helvetica Neue"/>
              </a:rPr>
              <a:t>Improve the style of talks and descriptions 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prstClr val="black"/>
              </a:solidFill>
              <a:latin typeface="Helvetica Neue"/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prstClr val="black"/>
              </a:solidFill>
              <a:latin typeface="Helvetica Neue"/>
            </a:endParaRPr>
          </a:p>
          <a:p>
            <a:r>
              <a:rPr lang="en-US" sz="2000" dirty="0">
                <a:solidFill>
                  <a:prstClr val="black"/>
                </a:solidFill>
                <a:latin typeface="Helvetica Neue"/>
              </a:rPr>
              <a:t>TED.com:</a:t>
            </a:r>
          </a:p>
          <a:p>
            <a:endParaRPr lang="en-US" sz="2000" b="1" dirty="0">
              <a:solidFill>
                <a:prstClr val="black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Helvetica Neue"/>
              </a:rPr>
              <a:t>Reorganize the recommendation list and expand the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Helvetica Neue"/>
              </a:rPr>
              <a:t>Promote TEDx 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Helvetica Neue"/>
              </a:rPr>
              <a:t>Encourage more female TED Talk speaker to join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4" name="Google Shape;555;p50">
            <a:extLst>
              <a:ext uri="{FF2B5EF4-FFF2-40B4-BE49-F238E27FC236}">
                <a16:creationId xmlns:a16="http://schemas.microsoft.com/office/drawing/2014/main" id="{0BB58218-09C7-457E-AF9F-B058E970BEA8}"/>
              </a:ext>
            </a:extLst>
          </p:cNvPr>
          <p:cNvSpPr txBox="1">
            <a:spLocks/>
          </p:cNvSpPr>
          <p:nvPr/>
        </p:nvSpPr>
        <p:spPr>
          <a:xfrm>
            <a:off x="907961" y="8950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CN" dirty="0">
                <a:latin typeface="Helvetica Neue"/>
              </a:rPr>
              <a:t>1.</a:t>
            </a:r>
            <a:r>
              <a:rPr lang="zh-CN" altLang="en-US" dirty="0">
                <a:latin typeface="Helvetica Neue"/>
              </a:rPr>
              <a:t> </a:t>
            </a:r>
            <a:r>
              <a:rPr lang="en-US" altLang="zh-CN" dirty="0">
                <a:latin typeface="Helvetica Neue"/>
              </a:rPr>
              <a:t>Intro</a:t>
            </a:r>
            <a:endParaRPr lang="en-US" dirty="0">
              <a:latin typeface="Helvetica Neue"/>
            </a:endParaRPr>
          </a:p>
        </p:txBody>
      </p:sp>
      <p:sp>
        <p:nvSpPr>
          <p:cNvPr id="5" name="Freeform 46">
            <a:extLst>
              <a:ext uri="{FF2B5EF4-FFF2-40B4-BE49-F238E27FC236}">
                <a16:creationId xmlns:a16="http://schemas.microsoft.com/office/drawing/2014/main" id="{09AB82AB-C252-433F-9CE6-26EAEEBF7B66}"/>
              </a:ext>
            </a:extLst>
          </p:cNvPr>
          <p:cNvSpPr>
            <a:spLocks noEditPoints="1"/>
          </p:cNvSpPr>
          <p:nvPr/>
        </p:nvSpPr>
        <p:spPr bwMode="black">
          <a:xfrm>
            <a:off x="771596" y="2509350"/>
            <a:ext cx="621166" cy="535200"/>
          </a:xfrm>
          <a:custGeom>
            <a:avLst/>
            <a:gdLst>
              <a:gd name="T0" fmla="*/ 76 w 153"/>
              <a:gd name="T1" fmla="*/ 9 h 144"/>
              <a:gd name="T2" fmla="*/ 76 w 153"/>
              <a:gd name="T3" fmla="*/ 9 h 144"/>
              <a:gd name="T4" fmla="*/ 76 w 153"/>
              <a:gd name="T5" fmla="*/ 9 h 144"/>
              <a:gd name="T6" fmla="*/ 14 w 153"/>
              <a:gd name="T7" fmla="*/ 64 h 144"/>
              <a:gd name="T8" fmla="*/ 27 w 153"/>
              <a:gd name="T9" fmla="*/ 110 h 144"/>
              <a:gd name="T10" fmla="*/ 68 w 153"/>
              <a:gd name="T11" fmla="*/ 134 h 144"/>
              <a:gd name="T12" fmla="*/ 76 w 153"/>
              <a:gd name="T13" fmla="*/ 134 h 144"/>
              <a:gd name="T14" fmla="*/ 138 w 153"/>
              <a:gd name="T15" fmla="*/ 80 h 144"/>
              <a:gd name="T16" fmla="*/ 126 w 153"/>
              <a:gd name="T17" fmla="*/ 34 h 144"/>
              <a:gd name="T18" fmla="*/ 85 w 153"/>
              <a:gd name="T19" fmla="*/ 10 h 144"/>
              <a:gd name="T20" fmla="*/ 76 w 153"/>
              <a:gd name="T21" fmla="*/ 9 h 144"/>
              <a:gd name="T22" fmla="*/ 76 w 153"/>
              <a:gd name="T23" fmla="*/ 0 h 144"/>
              <a:gd name="T24" fmla="*/ 86 w 153"/>
              <a:gd name="T25" fmla="*/ 1 h 144"/>
              <a:gd name="T26" fmla="*/ 148 w 153"/>
              <a:gd name="T27" fmla="*/ 81 h 144"/>
              <a:gd name="T28" fmla="*/ 76 w 153"/>
              <a:gd name="T29" fmla="*/ 144 h 144"/>
              <a:gd name="T30" fmla="*/ 67 w 153"/>
              <a:gd name="T31" fmla="*/ 143 h 144"/>
              <a:gd name="T32" fmla="*/ 5 w 153"/>
              <a:gd name="T33" fmla="*/ 62 h 144"/>
              <a:gd name="T34" fmla="*/ 76 w 153"/>
              <a:gd name="T35" fmla="*/ 0 h 144"/>
              <a:gd name="T36" fmla="*/ 89 w 153"/>
              <a:gd name="T37" fmla="*/ 34 h 144"/>
              <a:gd name="T38" fmla="*/ 82 w 153"/>
              <a:gd name="T39" fmla="*/ 41 h 144"/>
              <a:gd name="T40" fmla="*/ 76 w 153"/>
              <a:gd name="T41" fmla="*/ 34 h 144"/>
              <a:gd name="T42" fmla="*/ 82 w 153"/>
              <a:gd name="T43" fmla="*/ 27 h 144"/>
              <a:gd name="T44" fmla="*/ 89 w 153"/>
              <a:gd name="T45" fmla="*/ 34 h 144"/>
              <a:gd name="T46" fmla="*/ 73 w 153"/>
              <a:gd name="T47" fmla="*/ 39 h 144"/>
              <a:gd name="T48" fmla="*/ 55 w 153"/>
              <a:gd name="T49" fmla="*/ 49 h 144"/>
              <a:gd name="T50" fmla="*/ 54 w 153"/>
              <a:gd name="T51" fmla="*/ 68 h 144"/>
              <a:gd name="T52" fmla="*/ 60 w 153"/>
              <a:gd name="T53" fmla="*/ 68 h 144"/>
              <a:gd name="T54" fmla="*/ 61 w 153"/>
              <a:gd name="T55" fmla="*/ 53 h 144"/>
              <a:gd name="T56" fmla="*/ 68 w 153"/>
              <a:gd name="T57" fmla="*/ 49 h 144"/>
              <a:gd name="T58" fmla="*/ 63 w 153"/>
              <a:gd name="T59" fmla="*/ 64 h 144"/>
              <a:gd name="T60" fmla="*/ 65 w 153"/>
              <a:gd name="T61" fmla="*/ 72 h 144"/>
              <a:gd name="T62" fmla="*/ 53 w 153"/>
              <a:gd name="T63" fmla="*/ 109 h 144"/>
              <a:gd name="T64" fmla="*/ 61 w 153"/>
              <a:gd name="T65" fmla="*/ 111 h 144"/>
              <a:gd name="T66" fmla="*/ 71 w 153"/>
              <a:gd name="T67" fmla="*/ 84 h 144"/>
              <a:gd name="T68" fmla="*/ 74 w 153"/>
              <a:gd name="T69" fmla="*/ 89 h 144"/>
              <a:gd name="T70" fmla="*/ 81 w 153"/>
              <a:gd name="T71" fmla="*/ 111 h 144"/>
              <a:gd name="T72" fmla="*/ 89 w 153"/>
              <a:gd name="T73" fmla="*/ 108 h 144"/>
              <a:gd name="T74" fmla="*/ 82 w 153"/>
              <a:gd name="T75" fmla="*/ 83 h 144"/>
              <a:gd name="T76" fmla="*/ 75 w 153"/>
              <a:gd name="T77" fmla="*/ 72 h 144"/>
              <a:gd name="T78" fmla="*/ 81 w 153"/>
              <a:gd name="T79" fmla="*/ 56 h 144"/>
              <a:gd name="T80" fmla="*/ 83 w 153"/>
              <a:gd name="T81" fmla="*/ 62 h 144"/>
              <a:gd name="T82" fmla="*/ 98 w 153"/>
              <a:gd name="T83" fmla="*/ 68 h 144"/>
              <a:gd name="T84" fmla="*/ 100 w 153"/>
              <a:gd name="T85" fmla="*/ 62 h 144"/>
              <a:gd name="T86" fmla="*/ 88 w 153"/>
              <a:gd name="T87" fmla="*/ 57 h 144"/>
              <a:gd name="T88" fmla="*/ 85 w 153"/>
              <a:gd name="T89" fmla="*/ 44 h 144"/>
              <a:gd name="T90" fmla="*/ 73 w 153"/>
              <a:gd name="T91" fmla="*/ 3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3" h="144">
                <a:moveTo>
                  <a:pt x="76" y="9"/>
                </a:moveTo>
                <a:cubicBezTo>
                  <a:pt x="76" y="9"/>
                  <a:pt x="76" y="9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45" y="9"/>
                  <a:pt x="19" y="33"/>
                  <a:pt x="14" y="64"/>
                </a:cubicBezTo>
                <a:cubicBezTo>
                  <a:pt x="12" y="80"/>
                  <a:pt x="16" y="97"/>
                  <a:pt x="27" y="110"/>
                </a:cubicBezTo>
                <a:cubicBezTo>
                  <a:pt x="37" y="123"/>
                  <a:pt x="51" y="132"/>
                  <a:pt x="68" y="134"/>
                </a:cubicBezTo>
                <a:cubicBezTo>
                  <a:pt x="71" y="134"/>
                  <a:pt x="74" y="134"/>
                  <a:pt x="76" y="134"/>
                </a:cubicBezTo>
                <a:cubicBezTo>
                  <a:pt x="107" y="134"/>
                  <a:pt x="134" y="111"/>
                  <a:pt x="138" y="80"/>
                </a:cubicBezTo>
                <a:cubicBezTo>
                  <a:pt x="140" y="64"/>
                  <a:pt x="136" y="47"/>
                  <a:pt x="126" y="34"/>
                </a:cubicBezTo>
                <a:cubicBezTo>
                  <a:pt x="116" y="21"/>
                  <a:pt x="101" y="12"/>
                  <a:pt x="85" y="10"/>
                </a:cubicBezTo>
                <a:cubicBezTo>
                  <a:pt x="82" y="10"/>
                  <a:pt x="79" y="9"/>
                  <a:pt x="76" y="9"/>
                </a:cubicBezTo>
                <a:moveTo>
                  <a:pt x="76" y="0"/>
                </a:moveTo>
                <a:cubicBezTo>
                  <a:pt x="79" y="0"/>
                  <a:pt x="83" y="0"/>
                  <a:pt x="86" y="1"/>
                </a:cubicBezTo>
                <a:cubicBezTo>
                  <a:pt x="125" y="6"/>
                  <a:pt x="153" y="42"/>
                  <a:pt x="148" y="81"/>
                </a:cubicBezTo>
                <a:cubicBezTo>
                  <a:pt x="143" y="118"/>
                  <a:pt x="112" y="144"/>
                  <a:pt x="76" y="144"/>
                </a:cubicBezTo>
                <a:cubicBezTo>
                  <a:pt x="73" y="144"/>
                  <a:pt x="70" y="144"/>
                  <a:pt x="67" y="143"/>
                </a:cubicBezTo>
                <a:cubicBezTo>
                  <a:pt x="27" y="138"/>
                  <a:pt x="0" y="102"/>
                  <a:pt x="5" y="62"/>
                </a:cubicBezTo>
                <a:cubicBezTo>
                  <a:pt x="10" y="26"/>
                  <a:pt x="41" y="0"/>
                  <a:pt x="76" y="0"/>
                </a:cubicBezTo>
                <a:moveTo>
                  <a:pt x="89" y="34"/>
                </a:moveTo>
                <a:cubicBezTo>
                  <a:pt x="89" y="38"/>
                  <a:pt x="86" y="41"/>
                  <a:pt x="82" y="41"/>
                </a:cubicBezTo>
                <a:cubicBezTo>
                  <a:pt x="79" y="41"/>
                  <a:pt x="76" y="38"/>
                  <a:pt x="76" y="34"/>
                </a:cubicBezTo>
                <a:cubicBezTo>
                  <a:pt x="76" y="30"/>
                  <a:pt x="79" y="27"/>
                  <a:pt x="82" y="27"/>
                </a:cubicBezTo>
                <a:cubicBezTo>
                  <a:pt x="86" y="27"/>
                  <a:pt x="89" y="30"/>
                  <a:pt x="89" y="34"/>
                </a:cubicBezTo>
                <a:moveTo>
                  <a:pt x="73" y="39"/>
                </a:moveTo>
                <a:cubicBezTo>
                  <a:pt x="55" y="49"/>
                  <a:pt x="55" y="49"/>
                  <a:pt x="55" y="49"/>
                </a:cubicBezTo>
                <a:cubicBezTo>
                  <a:pt x="54" y="68"/>
                  <a:pt x="54" y="68"/>
                  <a:pt x="54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61" y="53"/>
                  <a:pt x="61" y="53"/>
                  <a:pt x="61" y="53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4" y="62"/>
                  <a:pt x="63" y="64"/>
                </a:cubicBezTo>
                <a:cubicBezTo>
                  <a:pt x="63" y="66"/>
                  <a:pt x="64" y="70"/>
                  <a:pt x="65" y="72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1" y="84"/>
                  <a:pt x="71" y="84"/>
                  <a:pt x="71" y="84"/>
                </a:cubicBezTo>
                <a:cubicBezTo>
                  <a:pt x="74" y="89"/>
                  <a:pt x="74" y="89"/>
                  <a:pt x="74" y="89"/>
                </a:cubicBezTo>
                <a:cubicBezTo>
                  <a:pt x="81" y="111"/>
                  <a:pt x="81" y="111"/>
                  <a:pt x="81" y="111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2" y="83"/>
                  <a:pt x="82" y="83"/>
                  <a:pt x="82" y="83"/>
                </a:cubicBezTo>
                <a:cubicBezTo>
                  <a:pt x="75" y="72"/>
                  <a:pt x="75" y="72"/>
                  <a:pt x="75" y="72"/>
                </a:cubicBezTo>
                <a:cubicBezTo>
                  <a:pt x="81" y="56"/>
                  <a:pt x="81" y="56"/>
                  <a:pt x="81" y="56"/>
                </a:cubicBezTo>
                <a:cubicBezTo>
                  <a:pt x="83" y="62"/>
                  <a:pt x="83" y="62"/>
                  <a:pt x="83" y="62"/>
                </a:cubicBezTo>
                <a:cubicBezTo>
                  <a:pt x="98" y="68"/>
                  <a:pt x="98" y="68"/>
                  <a:pt x="98" y="68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88" y="57"/>
                  <a:pt x="88" y="57"/>
                  <a:pt x="88" y="57"/>
                </a:cubicBezTo>
                <a:cubicBezTo>
                  <a:pt x="85" y="44"/>
                  <a:pt x="85" y="44"/>
                  <a:pt x="85" y="44"/>
                </a:cubicBezTo>
                <a:lnTo>
                  <a:pt x="73" y="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3264" tIns="46632" rIns="93264" bIns="46632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AE5CF7-285B-4796-AA68-3B38822B3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596" y="4658873"/>
            <a:ext cx="575555" cy="48730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96581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65E6D4F-4689-4511-9C74-4DABE7C5BBB2}"/>
              </a:ext>
            </a:extLst>
          </p:cNvPr>
          <p:cNvSpPr txBox="1"/>
          <p:nvPr/>
        </p:nvSpPr>
        <p:spPr>
          <a:xfrm>
            <a:off x="331433" y="893781"/>
            <a:ext cx="5397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2. Data Description&amp; Analysis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3FF54D-3707-42E1-AFB0-A1AC24FC3292}"/>
              </a:ext>
            </a:extLst>
          </p:cNvPr>
          <p:cNvSpPr/>
          <p:nvPr/>
        </p:nvSpPr>
        <p:spPr>
          <a:xfrm>
            <a:off x="367069" y="4360199"/>
            <a:ext cx="4347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Helvetica Neue"/>
              </a:rPr>
              <a:t>Data source :</a:t>
            </a:r>
          </a:p>
          <a:p>
            <a:r>
              <a:rPr lang="en-US" sz="1400" i="1" dirty="0">
                <a:solidFill>
                  <a:srgbClr val="000000"/>
                </a:solidFill>
                <a:latin typeface="Helvetica Neue"/>
              </a:rPr>
              <a:t>https://www.kaggle.com/rounakbanik/ted-talks</a:t>
            </a:r>
            <a:endParaRPr lang="en-US" sz="1400" i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A377AD-4F4A-41E5-B389-17190E2237E9}"/>
              </a:ext>
            </a:extLst>
          </p:cNvPr>
          <p:cNvSpPr/>
          <p:nvPr/>
        </p:nvSpPr>
        <p:spPr>
          <a:xfrm>
            <a:off x="331433" y="1773274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2.1 Data Description</a:t>
            </a:r>
          </a:p>
          <a:p>
            <a:endParaRPr lang="en-US" sz="20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Helvetica Neue"/>
              </a:rPr>
              <a:t>Ted_main.csv</a:t>
            </a:r>
          </a:p>
          <a:p>
            <a:endParaRPr lang="en-US" sz="20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Helvetica Neue"/>
              </a:rPr>
              <a:t>Trainscript.csv: transcripts for all talks. </a:t>
            </a:r>
            <a:endParaRPr lang="en-US" sz="2000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5A5A4C-A3EC-4EEA-AC11-68219F962F19}"/>
              </a:ext>
            </a:extLst>
          </p:cNvPr>
          <p:cNvSpPr/>
          <p:nvPr/>
        </p:nvSpPr>
        <p:spPr>
          <a:xfrm>
            <a:off x="367069" y="366243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Helvetica Neue"/>
              </a:rPr>
              <a:t>Observation: 2247. </a:t>
            </a:r>
            <a:endParaRPr lang="en-US" sz="2000" dirty="0">
              <a:solidFill>
                <a:prstClr val="black"/>
              </a:solidFill>
              <a:latin typeface="Helvetica Neue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D0489B5-D734-44B0-8955-4E81315A9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97091"/>
              </p:ext>
            </p:extLst>
          </p:nvPr>
        </p:nvGraphicFramePr>
        <p:xfrm>
          <a:off x="6463069" y="1166236"/>
          <a:ext cx="5396650" cy="536172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325036">
                  <a:extLst>
                    <a:ext uri="{9D8B030D-6E8A-4147-A177-3AD203B41FA5}">
                      <a16:colId xmlns:a16="http://schemas.microsoft.com/office/drawing/2014/main" val="3535098727"/>
                    </a:ext>
                  </a:extLst>
                </a:gridCol>
                <a:gridCol w="4071614">
                  <a:extLst>
                    <a:ext uri="{9D8B030D-6E8A-4147-A177-3AD203B41FA5}">
                      <a16:colId xmlns:a16="http://schemas.microsoft.com/office/drawing/2014/main" val="815413239"/>
                    </a:ext>
                  </a:extLst>
                </a:gridCol>
              </a:tblGrid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Columns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Descriptions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8005965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comments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number of comments of the video.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1341572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description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A brief introduction of what the talk is about.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3593163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duration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total seconds of the talk.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4356226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event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TED/TEDx event where the talk took place.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0386025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film_date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Unix timestamp of the filming.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9432011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languages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number of languages that the talks is available.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363366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main_speaker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first name speaker of the talk.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7313352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num_speaker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number of speakers in the talk.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96922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publish_date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Unix timestamp when the talk was published in TED.com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2025093"/>
                  </a:ext>
                </a:extLst>
              </a:tr>
              <a:tr h="55383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ratings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Ratings given to the talk, including the name of the ratings (Funny, Beautiful, Obnoxious, etc.) and the count of each sort of rating.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235276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related_talks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Recommended talks to watch next.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9048591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speaker_occupation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occupation of the first name speaker.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1314594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tags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themes associated to the talk.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9333141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title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title of the talk.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4092986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urls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URL of the talk.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733491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views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The number of views on the talk.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1447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99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4C5413-DE00-4D95-8AAF-F9F0B08A4741}"/>
              </a:ext>
            </a:extLst>
          </p:cNvPr>
          <p:cNvSpPr txBox="1"/>
          <p:nvPr/>
        </p:nvSpPr>
        <p:spPr>
          <a:xfrm>
            <a:off x="331433" y="893781"/>
            <a:ext cx="5397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2. Data Description&amp; Analysis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AF324C-14AA-4AF7-B4A3-A4FE780276BA}"/>
              </a:ext>
            </a:extLst>
          </p:cNvPr>
          <p:cNvSpPr/>
          <p:nvPr/>
        </p:nvSpPr>
        <p:spPr>
          <a:xfrm>
            <a:off x="491231" y="178129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2.2 Data Analysis</a:t>
            </a:r>
          </a:p>
          <a:p>
            <a:endParaRPr lang="en-US" sz="2000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503243-7D06-4A24-B516-7F7C01060A58}"/>
              </a:ext>
            </a:extLst>
          </p:cNvPr>
          <p:cNvSpPr/>
          <p:nvPr/>
        </p:nvSpPr>
        <p:spPr>
          <a:xfrm>
            <a:off x="491231" y="2171673"/>
            <a:ext cx="101387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Helvetica Neue" panose="02010600030101010101"/>
              </a:rPr>
              <a:t>(1) The number of TED Talks and views in each year: both surge quickly after year 2008</a:t>
            </a:r>
            <a:endParaRPr lang="en-US" sz="2000" dirty="0">
              <a:latin typeface="Helvetica Neue" panose="02010600030101010101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0D31BF-CB59-4000-B81E-8CFB3945D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46" y="2654385"/>
            <a:ext cx="8431801" cy="330983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F3132DC-9F69-4E74-A273-4046D82DB242}"/>
              </a:ext>
            </a:extLst>
          </p:cNvPr>
          <p:cNvSpPr/>
          <p:nvPr/>
        </p:nvSpPr>
        <p:spPr>
          <a:xfrm>
            <a:off x="8542728" y="2870850"/>
            <a:ext cx="37167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Before 2009, the number of TED Talks released each year are relatively small, while after 2009, the number of TED Talks released each year are above 225. 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TED Talks views increase quickly after the year 2008, peaking in the year 2013, and start to decrease afterward.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7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8C50B54-F6FC-4AA2-9903-3C3D6871A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393" y="2605612"/>
            <a:ext cx="4382089" cy="37997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77F1DB8-1FBA-4165-AD3E-375CB8BFA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32" y="2581207"/>
            <a:ext cx="4719961" cy="401046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57A8F6C-F51F-4B89-A085-0F9DAA19AF22}"/>
              </a:ext>
            </a:extLst>
          </p:cNvPr>
          <p:cNvSpPr txBox="1"/>
          <p:nvPr/>
        </p:nvSpPr>
        <p:spPr>
          <a:xfrm>
            <a:off x="331433" y="893781"/>
            <a:ext cx="5397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2. Data Description&amp; Analysis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9BE49C-F18B-4E7B-878F-6A041143B51C}"/>
              </a:ext>
            </a:extLst>
          </p:cNvPr>
          <p:cNvSpPr/>
          <p:nvPr/>
        </p:nvSpPr>
        <p:spPr>
          <a:xfrm>
            <a:off x="331432" y="169295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2.2 Data Analysis</a:t>
            </a:r>
          </a:p>
          <a:p>
            <a:endParaRPr lang="en-US" sz="2000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6A403E-0FBE-4C27-99B2-222FB17C998A}"/>
              </a:ext>
            </a:extLst>
          </p:cNvPr>
          <p:cNvSpPr txBox="1"/>
          <p:nvPr/>
        </p:nvSpPr>
        <p:spPr>
          <a:xfrm>
            <a:off x="331432" y="2154615"/>
            <a:ext cx="8673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Helvetica Neue" panose="02010600030101010101"/>
              </a:rPr>
              <a:t>(2) Popular themes among TED Talk producer and audience are different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A7A296-4E21-451F-8C4F-846F0B3546FA}"/>
              </a:ext>
            </a:extLst>
          </p:cNvPr>
          <p:cNvSpPr txBox="1"/>
          <p:nvPr/>
        </p:nvSpPr>
        <p:spPr>
          <a:xfrm>
            <a:off x="9502066" y="2581207"/>
            <a:ext cx="26899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Helvetica Neue" panose="02010600030101010101"/>
              </a:rPr>
              <a:t>Count:</a:t>
            </a:r>
          </a:p>
          <a:p>
            <a:r>
              <a:rPr lang="en-US" dirty="0">
                <a:solidFill>
                  <a:schemeClr val="bg2"/>
                </a:solidFill>
                <a:latin typeface="Helvetica Neue" panose="02010600030101010101"/>
              </a:rPr>
              <a:t>Future</a:t>
            </a:r>
          </a:p>
          <a:p>
            <a:r>
              <a:rPr lang="en-US" dirty="0">
                <a:solidFill>
                  <a:schemeClr val="bg2"/>
                </a:solidFill>
                <a:latin typeface="Helvetica Neue" panose="02010600030101010101"/>
              </a:rPr>
              <a:t>Medicine</a:t>
            </a:r>
          </a:p>
          <a:p>
            <a:r>
              <a:rPr lang="en-US" dirty="0">
                <a:solidFill>
                  <a:schemeClr val="bg2"/>
                </a:solidFill>
                <a:latin typeface="Helvetica Neue" panose="02010600030101010101"/>
              </a:rPr>
              <a:t>Economics</a:t>
            </a:r>
          </a:p>
          <a:p>
            <a:endParaRPr lang="en-US" dirty="0">
              <a:solidFill>
                <a:schemeClr val="bg2"/>
              </a:solidFill>
              <a:latin typeface="Helvetica Neue" panose="02010600030101010101"/>
            </a:endParaRPr>
          </a:p>
          <a:p>
            <a:r>
              <a:rPr lang="en-US" b="1" dirty="0">
                <a:solidFill>
                  <a:schemeClr val="bg2"/>
                </a:solidFill>
                <a:latin typeface="Helvetica Neue" panose="02010600030101010101"/>
              </a:rPr>
              <a:t>Views:</a:t>
            </a:r>
          </a:p>
          <a:p>
            <a:r>
              <a:rPr lang="en-US" dirty="0">
                <a:solidFill>
                  <a:schemeClr val="bg2"/>
                </a:solidFill>
                <a:latin typeface="Helvetica Neue" panose="02010600030101010101"/>
              </a:rPr>
              <a:t>Brain</a:t>
            </a:r>
          </a:p>
          <a:p>
            <a:r>
              <a:rPr lang="en-US" dirty="0">
                <a:solidFill>
                  <a:schemeClr val="bg2"/>
                </a:solidFill>
                <a:latin typeface="Helvetica Neue" panose="02010600030101010101"/>
              </a:rPr>
              <a:t>Psychology</a:t>
            </a:r>
          </a:p>
          <a:p>
            <a:r>
              <a:rPr lang="en-US" dirty="0">
                <a:solidFill>
                  <a:schemeClr val="bg2"/>
                </a:solidFill>
                <a:latin typeface="Helvetica Neue" panose="02010600030101010101"/>
              </a:rPr>
              <a:t>Social change</a:t>
            </a:r>
          </a:p>
          <a:p>
            <a:endParaRPr lang="en-US" dirty="0">
              <a:solidFill>
                <a:schemeClr val="bg2"/>
              </a:solidFill>
              <a:latin typeface="Helvetica Neue" panose="02010600030101010101"/>
            </a:endParaRPr>
          </a:p>
          <a:p>
            <a:endParaRPr lang="en-US" dirty="0">
              <a:solidFill>
                <a:schemeClr val="bg2"/>
              </a:solidFill>
              <a:latin typeface="Helvetica Neue" panose="02010600030101010101"/>
            </a:endParaRPr>
          </a:p>
          <a:p>
            <a:endParaRPr lang="en-US" dirty="0">
              <a:solidFill>
                <a:schemeClr val="bg2"/>
              </a:solidFill>
              <a:latin typeface="Helvetica Neue" panose="0201060003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2388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A9160A8-396F-4038-97A9-BE6EFEE40BB4}"/>
              </a:ext>
            </a:extLst>
          </p:cNvPr>
          <p:cNvSpPr txBox="1"/>
          <p:nvPr/>
        </p:nvSpPr>
        <p:spPr>
          <a:xfrm>
            <a:off x="331433" y="893781"/>
            <a:ext cx="5397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2. Data Description&amp; Analysis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8B01F7-F4E8-44CF-BC68-27245FC60950}"/>
              </a:ext>
            </a:extLst>
          </p:cNvPr>
          <p:cNvSpPr/>
          <p:nvPr/>
        </p:nvSpPr>
        <p:spPr>
          <a:xfrm>
            <a:off x="331433" y="178633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2.2 Data Analysis</a:t>
            </a:r>
          </a:p>
          <a:p>
            <a:endParaRPr lang="en-US" sz="2000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56003D-42A8-45FC-98E3-041FF11978B9}"/>
              </a:ext>
            </a:extLst>
          </p:cNvPr>
          <p:cNvSpPr/>
          <p:nvPr/>
        </p:nvSpPr>
        <p:spPr>
          <a:xfrm>
            <a:off x="331433" y="2152835"/>
            <a:ext cx="6164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Helvetica Neue" panose="02010600030101010101"/>
              </a:rPr>
              <a:t>(3) Word cloud of title: different aspects of concerns. </a:t>
            </a:r>
            <a:endParaRPr lang="en-US" sz="2000" dirty="0">
              <a:latin typeface="Helvetica Neue" panose="02010600030101010101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AEA914-7027-4AB5-8782-C1AD88D04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13" y="2663960"/>
            <a:ext cx="9300576" cy="40611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3739519-9C90-4CE0-966D-0BF87977EC7D}"/>
              </a:ext>
            </a:extLst>
          </p:cNvPr>
          <p:cNvSpPr/>
          <p:nvPr/>
        </p:nvSpPr>
        <p:spPr>
          <a:xfrm>
            <a:off x="8964387" y="2758505"/>
            <a:ext cx="30529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 panose="02010600030101010101"/>
              </a:rPr>
              <a:t>All talks:</a:t>
            </a:r>
          </a:p>
          <a:p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The TED Talks speakers tend to concern about the influencing the life or the world. </a:t>
            </a:r>
            <a:endParaRPr lang="en-US" dirty="0">
              <a:latin typeface="Helvetica Neue" panose="02010600030101010101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0C9281-2493-4FD9-AD10-45A76219B53E}"/>
              </a:ext>
            </a:extLst>
          </p:cNvPr>
          <p:cNvSpPr/>
          <p:nvPr/>
        </p:nvSpPr>
        <p:spPr>
          <a:xfrm>
            <a:off x="8964387" y="4716605"/>
            <a:ext cx="28973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 panose="02010600030101010101"/>
              </a:rPr>
              <a:t>Most views:</a:t>
            </a:r>
          </a:p>
          <a:p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More interpersonal, more about improving daily life or work. </a:t>
            </a:r>
          </a:p>
        </p:txBody>
      </p:sp>
    </p:spTree>
    <p:extLst>
      <p:ext uri="{BB962C8B-B14F-4D97-AF65-F5344CB8AC3E}">
        <p14:creationId xmlns:p14="http://schemas.microsoft.com/office/powerpoint/2010/main" val="250682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88976E6-6E5D-4D31-A4E1-DE41B1218F9E}"/>
              </a:ext>
            </a:extLst>
          </p:cNvPr>
          <p:cNvSpPr txBox="1"/>
          <p:nvPr/>
        </p:nvSpPr>
        <p:spPr>
          <a:xfrm>
            <a:off x="331433" y="920414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3. Variable Generation&amp; Evaluation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61AB81-FABA-4AF2-8FCB-57F4727D3398}"/>
              </a:ext>
            </a:extLst>
          </p:cNvPr>
          <p:cNvSpPr/>
          <p:nvPr/>
        </p:nvSpPr>
        <p:spPr>
          <a:xfrm>
            <a:off x="331433" y="1684199"/>
            <a:ext cx="5557932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3.1 Variable Generation</a:t>
            </a:r>
          </a:p>
          <a:p>
            <a:endParaRPr lang="en-US" sz="2000" b="1" dirty="0">
              <a:solidFill>
                <a:srgbClr val="002060"/>
              </a:solidFill>
              <a:latin typeface="Helvetica Neue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Helvetica Neue"/>
              </a:rPr>
              <a:t>Method: NLP(Natural Language Processing)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82564F-18CB-4E08-A5AD-046ACC639277}"/>
              </a:ext>
            </a:extLst>
          </p:cNvPr>
          <p:cNvSpPr/>
          <p:nvPr/>
        </p:nvSpPr>
        <p:spPr>
          <a:xfrm>
            <a:off x="2892880" y="4682890"/>
            <a:ext cx="29964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chemeClr val="bg2"/>
                </a:solidFill>
                <a:latin typeface="Helvetica Neue"/>
              </a:rPr>
              <a:t>H</a:t>
            </a:r>
            <a:r>
              <a:rPr lang="en-US" sz="1400" i="1" dirty="0">
                <a:solidFill>
                  <a:schemeClr val="bg2"/>
                </a:solidFill>
                <a:latin typeface="Helvetica Neue"/>
              </a:rPr>
              <a:t>ow many times the speaker triggers the audiences to laugh or applause during the talk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F9538B-6368-4F8C-8414-6F36F8C144C6}"/>
              </a:ext>
            </a:extLst>
          </p:cNvPr>
          <p:cNvSpPr txBox="1"/>
          <p:nvPr/>
        </p:nvSpPr>
        <p:spPr>
          <a:xfrm>
            <a:off x="6167628" y="2446020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7F552F-D5C6-46D4-88BE-41A91A1548E7}"/>
              </a:ext>
            </a:extLst>
          </p:cNvPr>
          <p:cNvSpPr/>
          <p:nvPr/>
        </p:nvSpPr>
        <p:spPr>
          <a:xfrm>
            <a:off x="5717219" y="2798064"/>
            <a:ext cx="59949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2"/>
                </a:solidFill>
              </a:rPr>
              <a:t>Sir Ken Robinson makes an entertaining and profoundly moving case for creating an education system that nurtures (rather than undermines) creativity.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9FC1B3-5DCF-45C1-9DAF-B76B18AD0B68}"/>
              </a:ext>
            </a:extLst>
          </p:cNvPr>
          <p:cNvSpPr/>
          <p:nvPr/>
        </p:nvSpPr>
        <p:spPr>
          <a:xfrm>
            <a:off x="5729973" y="3690604"/>
            <a:ext cx="1340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chemeClr val="bg2"/>
                </a:solidFill>
              </a:rPr>
              <a:t>Ken Robinson</a:t>
            </a:r>
          </a:p>
          <a:p>
            <a:r>
              <a:rPr lang="en-US" sz="1400" i="1" dirty="0">
                <a:solidFill>
                  <a:schemeClr val="bg2"/>
                </a:solidFill>
              </a:rPr>
              <a:t>Julia Sweeney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6924A64-F4C5-4AA7-9015-DA2CAB017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219" y="4557819"/>
            <a:ext cx="5618040" cy="206166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63732C9-5F5A-4358-B1EC-D94835E791A7}"/>
              </a:ext>
            </a:extLst>
          </p:cNvPr>
          <p:cNvSpPr txBox="1"/>
          <p:nvPr/>
        </p:nvSpPr>
        <p:spPr>
          <a:xfrm>
            <a:off x="8272736" y="2437376"/>
            <a:ext cx="188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/>
                </a:solidFill>
              </a:rPr>
              <a:t>Data example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0E338B6-E4DF-496F-AF40-BACE66716515}"/>
              </a:ext>
            </a:extLst>
          </p:cNvPr>
          <p:cNvCxnSpPr>
            <a:cxnSpLocks/>
          </p:cNvCxnSpPr>
          <p:nvPr/>
        </p:nvCxnSpPr>
        <p:spPr>
          <a:xfrm>
            <a:off x="2892880" y="3497802"/>
            <a:ext cx="87812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14C2D33-8DE8-49F7-B99F-2C54D76B023E}"/>
              </a:ext>
            </a:extLst>
          </p:cNvPr>
          <p:cNvCxnSpPr>
            <a:cxnSpLocks/>
          </p:cNvCxnSpPr>
          <p:nvPr/>
        </p:nvCxnSpPr>
        <p:spPr>
          <a:xfrm>
            <a:off x="2892880" y="4375126"/>
            <a:ext cx="87812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9A8C4EF-505A-4EB7-A68A-3B7849AD6904}"/>
              </a:ext>
            </a:extLst>
          </p:cNvPr>
          <p:cNvSpPr/>
          <p:nvPr/>
        </p:nvSpPr>
        <p:spPr>
          <a:xfrm>
            <a:off x="494398" y="2969114"/>
            <a:ext cx="2283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Helvetica Neue"/>
              </a:rPr>
              <a:t>Data Require: </a:t>
            </a:r>
          </a:p>
          <a:p>
            <a:r>
              <a:rPr lang="en-US" sz="1600" i="1" dirty="0">
                <a:solidFill>
                  <a:srgbClr val="002060"/>
                </a:solidFill>
                <a:latin typeface="Helvetica Neue"/>
              </a:rPr>
              <a:t>Text data, </a:t>
            </a:r>
            <a:r>
              <a:rPr lang="en-US" sz="1600" i="1" dirty="0" err="1">
                <a:solidFill>
                  <a:srgbClr val="002060"/>
                </a:solidFill>
                <a:latin typeface="Helvetica Neue"/>
              </a:rPr>
              <a:t>ie</a:t>
            </a:r>
            <a:r>
              <a:rPr lang="en-US" sz="1600" i="1" dirty="0">
                <a:solidFill>
                  <a:srgbClr val="002060"/>
                </a:solidFill>
                <a:latin typeface="Helvetica Neue"/>
              </a:rPr>
              <a:t>: email, transcript, name, address.</a:t>
            </a:r>
          </a:p>
          <a:p>
            <a:endParaRPr lang="en-US" sz="1600" i="1" dirty="0">
              <a:solidFill>
                <a:srgbClr val="002060"/>
              </a:solidFill>
              <a:latin typeface="Helvetica Neue"/>
            </a:endParaRPr>
          </a:p>
          <a:p>
            <a:endParaRPr lang="en-US" sz="1600" i="1" dirty="0">
              <a:solidFill>
                <a:srgbClr val="002060"/>
              </a:solidFill>
              <a:latin typeface="Helvetica Neue"/>
            </a:endParaRPr>
          </a:p>
          <a:p>
            <a:r>
              <a:rPr lang="en-US" sz="1600" i="1" dirty="0">
                <a:solidFill>
                  <a:srgbClr val="002060"/>
                </a:solidFill>
                <a:latin typeface="Helvetica Neue"/>
              </a:rPr>
              <a:t>Application:</a:t>
            </a:r>
          </a:p>
          <a:p>
            <a:r>
              <a:rPr lang="en-US" sz="1600" i="1" dirty="0">
                <a:solidFill>
                  <a:srgbClr val="002060"/>
                </a:solidFill>
                <a:latin typeface="Helvetica Neue"/>
              </a:rPr>
              <a:t>Style/Theme Analytics</a:t>
            </a:r>
          </a:p>
          <a:p>
            <a:r>
              <a:rPr lang="en-US" sz="1600" i="1" dirty="0">
                <a:solidFill>
                  <a:srgbClr val="002060"/>
                </a:solidFill>
                <a:latin typeface="Helvetica Neue"/>
              </a:rPr>
              <a:t> 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4AA6BB-F647-420C-ADB4-C7FE3301238B}"/>
              </a:ext>
            </a:extLst>
          </p:cNvPr>
          <p:cNvSpPr/>
          <p:nvPr/>
        </p:nvSpPr>
        <p:spPr>
          <a:xfrm>
            <a:off x="2778318" y="2837698"/>
            <a:ext cx="6096000" cy="19082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Description Positivity</a:t>
            </a:r>
          </a:p>
          <a:p>
            <a:r>
              <a:rPr lang="en-US" sz="1400" dirty="0">
                <a:solidFill>
                  <a:srgbClr val="000000"/>
                </a:solidFill>
                <a:latin typeface="Helvetica Neue"/>
              </a:rPr>
              <a:t>Python NLTK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Main Speaker Gender</a:t>
            </a:r>
          </a:p>
          <a:p>
            <a:r>
              <a:rPr lang="en-US" sz="1400" dirty="0">
                <a:solidFill>
                  <a:srgbClr val="000000"/>
                </a:solidFill>
                <a:latin typeface="Helvetica Neue"/>
              </a:rPr>
              <a:t>Python </a:t>
            </a:r>
            <a:r>
              <a:rPr lang="en-US" sz="1400" dirty="0" err="1">
                <a:solidFill>
                  <a:srgbClr val="000000"/>
                </a:solidFill>
                <a:latin typeface="Helvetica Neue"/>
              </a:rPr>
              <a:t>gender_guesser</a:t>
            </a:r>
            <a:r>
              <a:rPr lang="en-US" sz="1400" dirty="0">
                <a:solidFill>
                  <a:srgbClr val="000000"/>
                </a:solidFill>
                <a:latin typeface="Helvetica Neue"/>
              </a:rPr>
              <a:t>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Incitement</a:t>
            </a:r>
          </a:p>
        </p:txBody>
      </p:sp>
    </p:spTree>
    <p:extLst>
      <p:ext uri="{BB962C8B-B14F-4D97-AF65-F5344CB8AC3E}">
        <p14:creationId xmlns:p14="http://schemas.microsoft.com/office/powerpoint/2010/main" val="1397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2u1Pg1xh0C640BzGedli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yYV1qJOh0uEB.i7ZP4zZA"/>
</p:tagLst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Words>1255</Words>
  <Application>Microsoft Office PowerPoint</Application>
  <PresentationFormat>宽屏</PresentationFormat>
  <Paragraphs>238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Helvetica Neue</vt:lpstr>
      <vt:lpstr>Lato</vt:lpstr>
      <vt:lpstr>Raleway</vt:lpstr>
      <vt:lpstr>等线</vt:lpstr>
      <vt:lpstr>宋体</vt:lpstr>
      <vt:lpstr>Arial</vt:lpstr>
      <vt:lpstr>Calibri</vt:lpstr>
      <vt:lpstr>Segoe UI</vt:lpstr>
      <vt:lpstr>Times New Roman</vt:lpstr>
      <vt:lpstr>Streamline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Xiaoyan Zhou</dc:creator>
  <cp:lastModifiedBy>Xiaoyan Zhou</cp:lastModifiedBy>
  <cp:revision>55</cp:revision>
  <dcterms:created xsi:type="dcterms:W3CDTF">2018-10-01T15:24:11Z</dcterms:created>
  <dcterms:modified xsi:type="dcterms:W3CDTF">2018-10-04T10:38:30Z</dcterms:modified>
</cp:coreProperties>
</file>