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56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74089-499F-4679-A4B7-133ECB9AAA78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A375A-C9E1-457C-B3B3-B89EF86FB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AD509-40CA-4FE7-ACB5-6A190A1C45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2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173F5-1C73-4E65-B5D7-B33A7D308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438F34-F694-46C7-B586-E9A8F6E4C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56437-EDB2-49DE-BF8D-A10EE56B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C168-ADBB-45D6-ACB2-6C37CF626C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62773-95A4-44F8-BF7C-CD4BEAE6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CF1F8-D693-4C01-A774-CC9C389B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435-D988-40F5-8F82-E9339EBA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CD47D-0F08-435D-B3A3-F41D0719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437883-B373-422E-8386-8F5871135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F25E2-2F26-42C9-A7FE-7EB16411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C168-ADBB-45D6-ACB2-6C37CF626C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260D7-8049-448F-BDDB-78D85E42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151A9-D8DB-4196-842D-951E8EFB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435-D988-40F5-8F82-E9339EBA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6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201A81-7541-4E11-9066-7D8240379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30D603-34B5-40CB-9E7A-AD7DF6AF8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4B0E8-82C0-4D7D-948F-DAE426D5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C168-ADBB-45D6-ACB2-6C37CF626C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B91B8-6C8C-418C-91BE-8829602F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D9A59-26D8-4A16-BD23-A83F98D1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435-D988-40F5-8F82-E9339EBA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6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754B7-0C2B-43C8-B4BD-11B09BC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152A2-C323-4D20-B6BA-D88BF55A6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356AC-71E1-4346-BE15-436AFF02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C168-ADBB-45D6-ACB2-6C37CF626C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D3D29-C776-4C95-9A5C-43B5C76A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C6F46-4B78-46FF-8825-7BE61E74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435-D988-40F5-8F82-E9339EBA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5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116A4-7A69-412F-A2A5-706386A7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E7641-686D-43A9-86F2-6BCB0728C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2C719-CB04-4593-A29B-BD06E6A3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C168-ADBB-45D6-ACB2-6C37CF626C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EDAC1-1D29-4076-86D8-857021D5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C6D0A-CE7A-44EC-8A42-565C63F7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435-D988-40F5-8F82-E9339EBA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9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55729-ADB4-41E5-AB55-0D90E6B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D47E2-5C15-4D5F-A168-DD26712C9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C5251-C62E-46F6-A2A0-C99A25835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DDD059-B3B5-4130-BDCB-2CE4B7FE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C168-ADBB-45D6-ACB2-6C37CF626C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048034-071B-4690-B017-832E27EA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54D9E1-D71D-4277-A3A2-29B370CB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435-D988-40F5-8F82-E9339EBA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53509-F153-4733-8525-9BCF08C4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BF795-7676-461A-A668-FCF9459FF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196267-3C87-466A-BA1A-930124627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DF0D79-B1E1-4545-B12C-55E963AD9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5D1341-78E5-4C43-A13B-AB47A66BC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6A1170-BCC2-4BB9-B6E1-E804B01A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C168-ADBB-45D6-ACB2-6C37CF626C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8E8FB8-41AB-49D5-8CEA-EE106BAC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C02AB9-4D56-4BF6-8CED-31E8AC8F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435-D988-40F5-8F82-E9339EBA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7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048C8-4931-4461-BB41-C3B630F0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49CF7-BEFF-41D0-9DAA-4309F8BF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C168-ADBB-45D6-ACB2-6C37CF626C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4D05F1-9200-4E4E-B1A8-88B43A7F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D17E5E-29A7-44B9-91DE-4AD6C807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435-D988-40F5-8F82-E9339EBA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5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E795BD-B47D-47DC-9BF4-7C694277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C168-ADBB-45D6-ACB2-6C37CF626C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65C79D-29C4-48B0-AE98-04662E81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FD4FB-DF1F-4416-ACFC-8E041D04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435-D988-40F5-8F82-E9339EBA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7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1682C-99AB-4050-9048-433D8E12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F4F5E-DC78-4E79-91F0-9A67C7BF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43BDD6-325B-4917-B866-CE8FCA0C6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DA1B9-88A3-4470-8B1F-B8FA4490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C168-ADBB-45D6-ACB2-6C37CF626C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C04CD-758B-4BB6-9E43-555BD799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F6658-3E2F-45BA-9084-028B5E0D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435-D988-40F5-8F82-E9339EBA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3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B5040-DFD2-439F-A929-257938DC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7CA0DE-EFA1-43EF-91C8-51CC78EC1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92E985-3B8D-4149-92BD-495E37D61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78BF2-E7C3-4CCA-B611-3D26118C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C168-ADBB-45D6-ACB2-6C37CF626C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8380A-B2E5-4B20-B3E6-47A4CC94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3D29B-EC33-49DB-A268-9EB6C814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435-D988-40F5-8F82-E9339EBA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CFB875-7B84-486D-B5E1-1CA0BF06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089DB-E532-4B8F-B156-4B7068467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F5AB5-512D-44CB-A69D-8F26A6017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DC168-ADBB-45D6-ACB2-6C37CF626C7C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D9901-911E-4129-90FD-193591350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962C8-475E-43C7-B178-D97A118CA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D7435-D988-40F5-8F82-E9339EBA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" Target="slide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" Target="slide4.xml"/><Relationship Id="rId5" Type="http://schemas.openxmlformats.org/officeDocument/2006/relationships/tags" Target="../tags/tag5.xml"/><Relationship Id="rId10" Type="http://schemas.openxmlformats.org/officeDocument/2006/relationships/slide" Target="slide7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6.emf"/><Relationship Id="rId5" Type="http://schemas.openxmlformats.org/officeDocument/2006/relationships/image" Target="../media/image4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314BBB3-B707-42C1-8FEF-D052F8A16E63}"/>
              </a:ext>
            </a:extLst>
          </p:cNvPr>
          <p:cNvSpPr/>
          <p:nvPr/>
        </p:nvSpPr>
        <p:spPr>
          <a:xfrm>
            <a:off x="1355240" y="1234745"/>
            <a:ext cx="9483998" cy="434875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B1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C0901E-58FB-43BA-8A2D-CF26CB36FEA0}"/>
              </a:ext>
            </a:extLst>
          </p:cNvPr>
          <p:cNvSpPr/>
          <p:nvPr/>
        </p:nvSpPr>
        <p:spPr>
          <a:xfrm>
            <a:off x="837939" y="997235"/>
            <a:ext cx="10374080" cy="48635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0CA2C5-4DE2-4201-A928-703C3D7C0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762" y="2052191"/>
            <a:ext cx="9483998" cy="3159001"/>
          </a:xfrm>
        </p:spPr>
        <p:txBody>
          <a:bodyPr>
            <a:normAutofit/>
          </a:bodyPr>
          <a:lstStyle/>
          <a:p>
            <a:r>
              <a:rPr lang="en-US" sz="4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Retail Sales Volumes Forecasting </a:t>
            </a:r>
          </a:p>
          <a:p>
            <a:r>
              <a:rPr lang="en-US" sz="4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</a:p>
          <a:p>
            <a:r>
              <a:rPr lang="en-US" sz="4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Pricing Strategy Recommendations</a:t>
            </a:r>
          </a:p>
          <a:p>
            <a:endParaRPr lang="en-US" sz="1400" dirty="0"/>
          </a:p>
          <a:p>
            <a:r>
              <a:rPr lang="en-US" sz="1400" dirty="0"/>
              <a:t>Xiaoyan Zhou</a:t>
            </a:r>
          </a:p>
          <a:p>
            <a:r>
              <a:rPr lang="en-US" sz="1400" dirty="0"/>
              <a:t>12/07/2018</a:t>
            </a:r>
          </a:p>
        </p:txBody>
      </p:sp>
    </p:spTree>
    <p:extLst>
      <p:ext uri="{BB962C8B-B14F-4D97-AF65-F5344CB8AC3E}">
        <p14:creationId xmlns:p14="http://schemas.microsoft.com/office/powerpoint/2010/main" val="359732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98434" y="1486880"/>
            <a:ext cx="6183086" cy="3250457"/>
            <a:chOff x="5399314" y="1916338"/>
            <a:chExt cx="4140001" cy="2176404"/>
          </a:xfrm>
        </p:grpSpPr>
        <p:sp>
          <p:nvSpPr>
            <p:cNvPr id="3" name="MH_Entry_1">
              <a:hlinkClick r:id="rId10" action="ppaction://hlinksldjump"/>
            </p:cNvPr>
            <p:cNvSpPr/>
            <p:nvPr>
              <p:custDataLst>
                <p:tags r:id="rId2"/>
              </p:custDataLst>
            </p:nvPr>
          </p:nvSpPr>
          <p:spPr>
            <a:xfrm>
              <a:off x="5399314" y="1916338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tx1"/>
                  </a:solidFill>
                  <a:cs typeface="+mn-ea"/>
                  <a:sym typeface="+mn-lt"/>
                </a:rPr>
                <a:t>   </a:t>
              </a:r>
              <a:r>
                <a:rPr lang="en-US" altLang="zh-CN" sz="2700" dirty="0">
                  <a:solidFill>
                    <a:schemeClr val="tx1"/>
                  </a:solidFill>
                  <a:cs typeface="+mn-ea"/>
                  <a:sym typeface="+mn-lt"/>
                </a:rPr>
                <a:t>Sales volumes Forecast </a:t>
              </a:r>
              <a:endParaRPr lang="zh-CN" altLang="en-US" sz="27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" name="MH_Number_1">
              <a:hlinkClick r:id="rId10" action="ppaction://hlinksldjump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5399314" y="1945528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MH_Entry_2">
              <a:hlinkClick r:id="rId11" action="ppaction://hlinksldjump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99314" y="2774221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 fontScale="77500" lnSpcReduction="20000"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tx1"/>
                  </a:solidFill>
                  <a:cs typeface="+mn-ea"/>
                  <a:sym typeface="+mn-lt"/>
                </a:rPr>
                <a:t>   </a:t>
              </a:r>
              <a:r>
                <a:rPr lang="en-US" altLang="zh-CN" sz="3800" dirty="0">
                  <a:solidFill>
                    <a:schemeClr val="tx1"/>
                  </a:solidFill>
                  <a:cs typeface="+mn-ea"/>
                  <a:sym typeface="+mn-lt"/>
                </a:rPr>
                <a:t>Impact of Pricing on Sales Volume</a:t>
              </a:r>
              <a:endParaRPr lang="zh-CN" altLang="en-US" sz="38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MH_Number_2">
              <a:hlinkClick r:id="rId11" action="ppaction://hlinksldjump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5399314" y="2803411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MH_Entry_3">
              <a:hlinkClick r:id="rId12" action="ppaction://hlinksldjump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5399314" y="3632104"/>
              <a:ext cx="4140001" cy="460638"/>
            </a:xfrm>
            <a:custGeom>
              <a:avLst/>
              <a:gdLst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2520280 w 2520280"/>
                <a:gd name="connsiteY7" fmla="*/ 288032 h 1872208"/>
                <a:gd name="connsiteX8" fmla="*/ 0 w 2520280"/>
                <a:gd name="connsiteY8" fmla="*/ 0 h 1872208"/>
                <a:gd name="connsiteX0" fmla="*/ 0 w 2520280"/>
                <a:gd name="connsiteY0" fmla="*/ 1584176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1584176 h 1872208"/>
                <a:gd name="connsiteX5" fmla="*/ 0 w 2520280"/>
                <a:gd name="connsiteY5" fmla="*/ 0 h 1872208"/>
                <a:gd name="connsiteX6" fmla="*/ 2520280 w 2520280"/>
                <a:gd name="connsiteY6" fmla="*/ 0 h 1872208"/>
                <a:gd name="connsiteX7" fmla="*/ 0 w 2520280"/>
                <a:gd name="connsiteY7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584176 h 1872208"/>
                <a:gd name="connsiteX2" fmla="*/ 2520280 w 2520280"/>
                <a:gd name="connsiteY2" fmla="*/ 1872208 h 1872208"/>
                <a:gd name="connsiteX3" fmla="*/ 0 w 2520280"/>
                <a:gd name="connsiteY3" fmla="*/ 1872208 h 1872208"/>
                <a:gd name="connsiteX4" fmla="*/ 0 w 2520280"/>
                <a:gd name="connsiteY4" fmla="*/ 0 h 1872208"/>
                <a:gd name="connsiteX5" fmla="*/ 2520280 w 2520280"/>
                <a:gd name="connsiteY5" fmla="*/ 0 h 1872208"/>
                <a:gd name="connsiteX6" fmla="*/ 0 w 2520280"/>
                <a:gd name="connsiteY6" fmla="*/ 0 h 1872208"/>
                <a:gd name="connsiteX0" fmla="*/ 0 w 2520280"/>
                <a:gd name="connsiteY0" fmla="*/ 1872208 h 1872208"/>
                <a:gd name="connsiteX1" fmla="*/ 2520280 w 2520280"/>
                <a:gd name="connsiteY1" fmla="*/ 1872208 h 1872208"/>
                <a:gd name="connsiteX2" fmla="*/ 0 w 2520280"/>
                <a:gd name="connsiteY2" fmla="*/ 1872208 h 1872208"/>
                <a:gd name="connsiteX3" fmla="*/ 0 w 2520280"/>
                <a:gd name="connsiteY3" fmla="*/ 0 h 1872208"/>
                <a:gd name="connsiteX4" fmla="*/ 2520280 w 2520280"/>
                <a:gd name="connsiteY4" fmla="*/ 0 h 1872208"/>
                <a:gd name="connsiteX5" fmla="*/ 0 w 2520280"/>
                <a:gd name="connsiteY5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0280" h="1872208">
                  <a:moveTo>
                    <a:pt x="0" y="1872208"/>
                  </a:moveTo>
                  <a:lnTo>
                    <a:pt x="2520280" y="1872208"/>
                  </a:lnTo>
                  <a:lnTo>
                    <a:pt x="0" y="1872208"/>
                  </a:lnTo>
                  <a:close/>
                  <a:moveTo>
                    <a:pt x="0" y="0"/>
                  </a:moveTo>
                  <a:lnTo>
                    <a:pt x="252028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sq">
              <a:solidFill>
                <a:schemeClr val="accent1">
                  <a:lumMod val="60000"/>
                  <a:lumOff val="40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76000" tIns="0" rIns="0" bIns="36000" rtlCol="0" anchor="ctr">
              <a:normAutofit fontScale="47500" lnSpcReduction="20000"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3200" spc="600" dirty="0">
                  <a:solidFill>
                    <a:schemeClr val="tx1"/>
                  </a:solidFill>
                  <a:cs typeface="+mn-ea"/>
                  <a:sym typeface="+mn-lt"/>
                </a:rPr>
                <a:t>   </a:t>
              </a:r>
              <a:r>
                <a:rPr lang="en-US" altLang="zh-CN" sz="5300" dirty="0">
                  <a:solidFill>
                    <a:schemeClr val="tx1"/>
                  </a:solidFill>
                  <a:cs typeface="+mn-ea"/>
                  <a:sym typeface="+mn-lt"/>
                </a:rPr>
                <a:t>Recommendation on Pricing Strategy</a:t>
              </a:r>
              <a:endParaRPr lang="zh-CN" altLang="en-US" sz="53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MH_Number_3">
              <a:hlinkClick r:id="rId12" action="ppaction://hlinksldjump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5399314" y="3661294"/>
              <a:ext cx="397934" cy="397934"/>
            </a:xfrm>
            <a:custGeom>
              <a:avLst/>
              <a:gdLst>
                <a:gd name="connsiteX0" fmla="*/ 0 w 397934"/>
                <a:gd name="connsiteY0" fmla="*/ 0 h 397934"/>
                <a:gd name="connsiteX1" fmla="*/ 397934 w 397934"/>
                <a:gd name="connsiteY1" fmla="*/ 0 h 397934"/>
                <a:gd name="connsiteX2" fmla="*/ 0 w 397934"/>
                <a:gd name="connsiteY2" fmla="*/ 397934 h 397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934" h="397934">
                  <a:moveTo>
                    <a:pt x="0" y="0"/>
                  </a:moveTo>
                  <a:lnTo>
                    <a:pt x="397934" y="0"/>
                  </a:lnTo>
                  <a:lnTo>
                    <a:pt x="0" y="397934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432000" rtlCol="0" anchor="t">
              <a:noAutofit/>
            </a:bodyPr>
            <a:lstStyle/>
            <a:p>
              <a:r>
                <a:rPr lang="en-US" altLang="zh-CN">
                  <a:solidFill>
                    <a:srgbClr val="FFFFFF"/>
                  </a:solidFill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PA_MH_Others_2"/>
          <p:cNvSpPr txBox="1"/>
          <p:nvPr>
            <p:custDataLst>
              <p:tags r:id="rId1"/>
            </p:custDataLst>
          </p:nvPr>
        </p:nvSpPr>
        <p:spPr>
          <a:xfrm>
            <a:off x="69387" y="251734"/>
            <a:ext cx="3693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645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>
            <a:hlinkClick r:id="rId4" action="ppaction://hlinksldjump"/>
            <a:extLst>
              <a:ext uri="{FF2B5EF4-FFF2-40B4-BE49-F238E27FC236}">
                <a16:creationId xmlns:a16="http://schemas.microsoft.com/office/drawing/2014/main" id="{417E34DA-A62C-4CC1-BEB3-457C787CD7D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82193" y="457070"/>
            <a:ext cx="6183086" cy="68796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tx1"/>
                </a:solidFill>
                <a:cs typeface="+mn-ea"/>
                <a:sym typeface="+mn-lt"/>
              </a:rPr>
              <a:t>   </a:t>
            </a:r>
            <a:r>
              <a:rPr lang="en-US" altLang="zh-CN" sz="2700" dirty="0">
                <a:solidFill>
                  <a:schemeClr val="tx1"/>
                </a:solidFill>
                <a:cs typeface="+mn-ea"/>
                <a:sym typeface="+mn-lt"/>
              </a:rPr>
              <a:t>Sales volumes Forecast </a:t>
            </a:r>
            <a:endParaRPr lang="zh-CN" altLang="en-US" sz="27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MH_Number_1">
            <a:hlinkClick r:id="rId4" action="ppaction://hlinksldjump"/>
            <a:extLst>
              <a:ext uri="{FF2B5EF4-FFF2-40B4-BE49-F238E27FC236}">
                <a16:creationId xmlns:a16="http://schemas.microsoft.com/office/drawing/2014/main" id="{9BF565BF-C766-4918-BF8E-97107690D5B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82193" y="457070"/>
            <a:ext cx="594314" cy="594314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00206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r>
              <a:rPr lang="en-US" altLang="zh-CN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FFA421-9801-48C6-B905-7D7071429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1" y="1917008"/>
            <a:ext cx="5818607" cy="359091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F095117-0BCA-44C2-B233-EB5268E41DE5}"/>
              </a:ext>
            </a:extLst>
          </p:cNvPr>
          <p:cNvSpPr txBox="1"/>
          <p:nvPr/>
        </p:nvSpPr>
        <p:spPr>
          <a:xfrm>
            <a:off x="582193" y="1244136"/>
            <a:ext cx="476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volumes in 1 week- Using random forest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26E681E-A9D9-448A-8065-595E633AAA7E}"/>
              </a:ext>
            </a:extLst>
          </p:cNvPr>
          <p:cNvSpPr txBox="1"/>
          <p:nvPr/>
        </p:nvSpPr>
        <p:spPr>
          <a:xfrm>
            <a:off x="6096000" y="3575748"/>
            <a:ext cx="5462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sales volume of product B will increase by </a:t>
            </a:r>
            <a:r>
              <a:rPr lang="en-US" b="1" dirty="0">
                <a:solidFill>
                  <a:srgbClr val="FF0000"/>
                </a:solidFill>
              </a:rPr>
              <a:t>5.72%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while the sales volume of product D will decrease by </a:t>
            </a:r>
            <a:r>
              <a:rPr lang="en-US" altLang="zh-CN" b="1" dirty="0">
                <a:solidFill>
                  <a:srgbClr val="FF0000"/>
                </a:solidFill>
              </a:rPr>
              <a:t>4.9%</a:t>
            </a:r>
            <a:r>
              <a:rPr lang="en-US" altLang="zh-CN" b="1" dirty="0"/>
              <a:t>.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sales volumes of product A and product C will basically remain unchanged in week 201610. 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0456C5A-B390-411A-8763-9196E2700F14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18:$E$21"/>
              </a:ext>
            </a:extLst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69154" y="1917008"/>
            <a:ext cx="5306504" cy="108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1355704-DB9A-41E8-8449-BB3158880402}"/>
              </a:ext>
            </a:extLst>
          </p:cNvPr>
          <p:cNvSpPr txBox="1"/>
          <p:nvPr/>
        </p:nvSpPr>
        <p:spPr>
          <a:xfrm>
            <a:off x="582193" y="5447296"/>
            <a:ext cx="54279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i="1" dirty="0"/>
              <a:t>* Product A are all products in Group 26387251, </a:t>
            </a:r>
            <a:r>
              <a:rPr lang="en-US" sz="1050" i="1" dirty="0"/>
              <a:t>Product B are all products in Group bca94c97, Product C is all products in Group edf80f3a, Product D is all products in Group 606565a1</a:t>
            </a:r>
          </a:p>
          <a:p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330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>
            <a:hlinkClick r:id="rId4" action="ppaction://hlinksldjump"/>
            <a:extLst>
              <a:ext uri="{FF2B5EF4-FFF2-40B4-BE49-F238E27FC236}">
                <a16:creationId xmlns:a16="http://schemas.microsoft.com/office/drawing/2014/main" id="{417E34DA-A62C-4CC1-BEB3-457C787CD7D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82193" y="457070"/>
            <a:ext cx="6183086" cy="68796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 fontScale="92500"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Impact of Pricing on Sales Volume</a:t>
            </a:r>
            <a:endParaRPr lang="zh-CN" altLang="en-US" sz="27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MH_Number_1">
            <a:hlinkClick r:id="rId4" action="ppaction://hlinksldjump"/>
            <a:extLst>
              <a:ext uri="{FF2B5EF4-FFF2-40B4-BE49-F238E27FC236}">
                <a16:creationId xmlns:a16="http://schemas.microsoft.com/office/drawing/2014/main" id="{9BF565BF-C766-4918-BF8E-97107690D5B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82193" y="457070"/>
            <a:ext cx="594314" cy="594314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00206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r>
              <a:rPr lang="en-US" altLang="zh-CN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DE9D39-1945-4E22-AB13-1AAE0D4C7B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1" y="1720793"/>
            <a:ext cx="5334462" cy="3292125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FD0AFDB9-3561-4211-96D5-F8074C4FC039}"/>
              </a:ext>
            </a:extLst>
          </p:cNvPr>
          <p:cNvSpPr/>
          <p:nvPr/>
        </p:nvSpPr>
        <p:spPr>
          <a:xfrm>
            <a:off x="1176507" y="4500979"/>
            <a:ext cx="599027" cy="51193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EB92822-3778-4158-9582-DCE0CE1D7B9E}"/>
              </a:ext>
            </a:extLst>
          </p:cNvPr>
          <p:cNvSpPr/>
          <p:nvPr/>
        </p:nvSpPr>
        <p:spPr>
          <a:xfrm>
            <a:off x="3229468" y="4500977"/>
            <a:ext cx="599027" cy="51193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E9D84DA-50E0-461B-AC84-CB9E1274FF09}"/>
              </a:ext>
            </a:extLst>
          </p:cNvPr>
          <p:cNvSpPr/>
          <p:nvPr/>
        </p:nvSpPr>
        <p:spPr>
          <a:xfrm>
            <a:off x="3956434" y="4500977"/>
            <a:ext cx="599027" cy="51193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03CCEB9-A8AF-490F-9FA6-2623C00AAC97}"/>
              </a:ext>
            </a:extLst>
          </p:cNvPr>
          <p:cNvSpPr/>
          <p:nvPr/>
        </p:nvSpPr>
        <p:spPr>
          <a:xfrm>
            <a:off x="5282429" y="4500977"/>
            <a:ext cx="599027" cy="511939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1EB3A8-EE46-4C45-A340-EBCAC1FC3DFB}"/>
              </a:ext>
            </a:extLst>
          </p:cNvPr>
          <p:cNvSpPr txBox="1"/>
          <p:nvPr/>
        </p:nvSpPr>
        <p:spPr>
          <a:xfrm>
            <a:off x="6180849" y="1647641"/>
            <a:ext cx="5688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price elasticity evaluates the percentage change of sales volumes when product price the product price change by 1 percentage.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FB4B0D-6EB3-45C6-8538-F23F450E682A}"/>
              </a:ext>
            </a:extLst>
          </p:cNvPr>
          <p:cNvSpPr txBox="1"/>
          <p:nvPr/>
        </p:nvSpPr>
        <p:spPr>
          <a:xfrm>
            <a:off x="6180849" y="3073580"/>
            <a:ext cx="5334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All groups of products in the given price change dataset are with a negative price elasticity, which means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reducing price will lead to a higher sales volumes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2493F3-6C75-473C-84F6-94AB2017207B}"/>
              </a:ext>
            </a:extLst>
          </p:cNvPr>
          <p:cNvSpPr/>
          <p:nvPr/>
        </p:nvSpPr>
        <p:spPr>
          <a:xfrm>
            <a:off x="6139092" y="45009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absolute value of all products group are larger than 1, which means all products are very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price sensitive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413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Number_1">
            <a:hlinkClick r:id="rId4" action="ppaction://hlinksldjump"/>
            <a:extLst>
              <a:ext uri="{FF2B5EF4-FFF2-40B4-BE49-F238E27FC236}">
                <a16:creationId xmlns:a16="http://schemas.microsoft.com/office/drawing/2014/main" id="{9BF565BF-C766-4918-BF8E-97107690D5B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82193" y="457070"/>
            <a:ext cx="594314" cy="594314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00206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r>
              <a:rPr lang="en-US" altLang="zh-CN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B6AD0-C825-4E87-9FC4-6F76BE924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7" y="1801431"/>
            <a:ext cx="6144835" cy="37922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29706F8-D83E-4092-9318-44559AC54632}"/>
              </a:ext>
            </a:extLst>
          </p:cNvPr>
          <p:cNvSpPr txBox="1"/>
          <p:nvPr/>
        </p:nvSpPr>
        <p:spPr>
          <a:xfrm>
            <a:off x="6178059" y="3281584"/>
            <a:ext cx="55041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1 pound promotion to all products can boost sales volume effectively.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sales volume percentage of product C is expected to increase mostly( 55.61%),  and C is very price sensitive.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increased sales volume of product A is predicted to be largest.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F1E6BC-8AFF-4685-9B08-55ECE939061E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1:$E$6"/>
              </a:ext>
            </a:extLst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09963" y="1498850"/>
            <a:ext cx="5472252" cy="167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H_Entry_1">
            <a:hlinkClick r:id="rId4" action="ppaction://hlinksldjump"/>
            <a:extLst>
              <a:ext uri="{FF2B5EF4-FFF2-40B4-BE49-F238E27FC236}">
                <a16:creationId xmlns:a16="http://schemas.microsoft.com/office/drawing/2014/main" id="{170CFFC7-9807-4D2C-AAD3-67FDB7DC636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82193" y="457070"/>
            <a:ext cx="6183086" cy="68796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 fontScale="92500"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Impact of Pricing on Sales Volume</a:t>
            </a:r>
            <a:endParaRPr lang="zh-CN" altLang="en-US" sz="27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017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>
            <a:hlinkClick r:id="rId4" action="ppaction://hlinksldjump"/>
            <a:extLst>
              <a:ext uri="{FF2B5EF4-FFF2-40B4-BE49-F238E27FC236}">
                <a16:creationId xmlns:a16="http://schemas.microsoft.com/office/drawing/2014/main" id="{417E34DA-A62C-4CC1-BEB3-457C787CD7D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82193" y="457070"/>
            <a:ext cx="6183086" cy="68796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 fontScale="85000" lnSpcReduction="10000"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Recommendation on Pricing Strategy</a:t>
            </a:r>
            <a:endParaRPr lang="zh-CN" altLang="en-US" sz="27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MH_Number_1">
            <a:hlinkClick r:id="rId4" action="ppaction://hlinksldjump"/>
            <a:extLst>
              <a:ext uri="{FF2B5EF4-FFF2-40B4-BE49-F238E27FC236}">
                <a16:creationId xmlns:a16="http://schemas.microsoft.com/office/drawing/2014/main" id="{9BF565BF-C766-4918-BF8E-97107690D5B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82193" y="457070"/>
            <a:ext cx="594314" cy="594314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00206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r>
              <a:rPr lang="en-US" altLang="zh-CN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4B7BA6-6D50-4000-B1CD-CADE3FDCCF67}"/>
              </a:ext>
            </a:extLst>
          </p:cNvPr>
          <p:cNvSpPr txBox="1"/>
          <p:nvPr/>
        </p:nvSpPr>
        <p:spPr>
          <a:xfrm>
            <a:off x="6554875" y="1623225"/>
            <a:ext cx="4980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boost next week’s sales volume, price reduce promotions can be apply to product A and product 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price of product B and D can remains unchanged as it will have natural increase even without the promotion.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181A88-84E2-4670-B955-F17CA232A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32" y="3799697"/>
            <a:ext cx="4363047" cy="269262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8294B7C-42D4-48D0-BA52-3C064283B6F5}"/>
              </a:ext>
            </a:extLst>
          </p:cNvPr>
          <p:cNvSpPr txBox="1"/>
          <p:nvPr/>
        </p:nvSpPr>
        <p:spPr>
          <a:xfrm>
            <a:off x="6554875" y="4222679"/>
            <a:ext cx="4826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Expected result: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total sales volume will increased by </a:t>
            </a:r>
            <a:r>
              <a:rPr lang="en-US" b="1" dirty="0">
                <a:solidFill>
                  <a:srgbClr val="FF0000"/>
                </a:solidFill>
              </a:rPr>
              <a:t>26.33% </a:t>
            </a:r>
            <a:r>
              <a:rPr lang="en-US" dirty="0"/>
              <a:t>instead of 0.24%, compared to week 9.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F6F125-0198-45CF-8CD5-0BAED17761F6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1:$E$9"/>
              </a:ext>
            </a:extLst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9388" y="1237869"/>
            <a:ext cx="5534468" cy="221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8B3B21F1-2482-4E17-A309-562CEAB83B33}"/>
              </a:ext>
            </a:extLst>
          </p:cNvPr>
          <p:cNvSpPr/>
          <p:nvPr/>
        </p:nvSpPr>
        <p:spPr>
          <a:xfrm>
            <a:off x="329593" y="2950242"/>
            <a:ext cx="5874058" cy="636602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7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>
            <a:hlinkClick r:id="rId4" action="ppaction://hlinksldjump"/>
            <a:extLst>
              <a:ext uri="{FF2B5EF4-FFF2-40B4-BE49-F238E27FC236}">
                <a16:creationId xmlns:a16="http://schemas.microsoft.com/office/drawing/2014/main" id="{417E34DA-A62C-4CC1-BEB3-457C787CD7D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82193" y="457070"/>
            <a:ext cx="6183086" cy="68796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solidFill>
              <a:schemeClr val="accent1">
                <a:lumMod val="60000"/>
                <a:lumOff val="4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tIns="0" rIns="0" bIns="36000" rtlCol="0" anchor="ctr">
            <a:normAutofit fontScale="85000" lnSpcReduction="10000"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spc="6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Recommendation on Pricing Strategy</a:t>
            </a:r>
            <a:endParaRPr lang="zh-CN" altLang="en-US" sz="27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MH_Number_1">
            <a:hlinkClick r:id="rId4" action="ppaction://hlinksldjump"/>
            <a:extLst>
              <a:ext uri="{FF2B5EF4-FFF2-40B4-BE49-F238E27FC236}">
                <a16:creationId xmlns:a16="http://schemas.microsoft.com/office/drawing/2014/main" id="{9BF565BF-C766-4918-BF8E-97107690D5B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82193" y="457070"/>
            <a:ext cx="594314" cy="594314"/>
          </a:xfrm>
          <a:custGeom>
            <a:avLst/>
            <a:gdLst>
              <a:gd name="connsiteX0" fmla="*/ 0 w 397934"/>
              <a:gd name="connsiteY0" fmla="*/ 0 h 397934"/>
              <a:gd name="connsiteX1" fmla="*/ 397934 w 397934"/>
              <a:gd name="connsiteY1" fmla="*/ 0 h 397934"/>
              <a:gd name="connsiteX2" fmla="*/ 0 w 397934"/>
              <a:gd name="connsiteY2" fmla="*/ 397934 h 39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934" h="397934">
                <a:moveTo>
                  <a:pt x="0" y="0"/>
                </a:moveTo>
                <a:lnTo>
                  <a:pt x="397934" y="0"/>
                </a:lnTo>
                <a:lnTo>
                  <a:pt x="0" y="397934"/>
                </a:lnTo>
                <a:close/>
              </a:path>
            </a:pathLst>
          </a:custGeom>
          <a:solidFill>
            <a:srgbClr val="00206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432000" rtlCol="0" anchor="t">
            <a:noAutofit/>
          </a:bodyPr>
          <a:lstStyle/>
          <a:p>
            <a:r>
              <a:rPr lang="en-US" altLang="zh-CN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C50968-5339-43DB-81B5-524185C18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6" y="1407452"/>
            <a:ext cx="3941885" cy="24327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0348BE-E9C3-4120-8EC1-C7FD8F5A65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928" y="1531754"/>
            <a:ext cx="3557351" cy="21953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5B8A4D-93AB-41C1-A67B-EAF8D5ADC9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4" y="4102579"/>
            <a:ext cx="4152727" cy="25628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CD8B3EC-554D-4FAF-A605-1E0B7CA25B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776" y="4043528"/>
            <a:ext cx="4413189" cy="272356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34B7BA6-6D50-4000-B1CD-CADE3FDCCF67}"/>
              </a:ext>
            </a:extLst>
          </p:cNvPr>
          <p:cNvSpPr txBox="1"/>
          <p:nvPr/>
        </p:nvSpPr>
        <p:spPr>
          <a:xfrm>
            <a:off x="8654225" y="1531754"/>
            <a:ext cx="33629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 four products,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stores stocks volumes,  stores with sales count, total stocks volume, stores with stocks counts </a:t>
            </a:r>
            <a:r>
              <a:rPr lang="en-US" dirty="0"/>
              <a:t>are also very important in predicting sales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9FF248-D638-44B5-A86A-8BDDE0E40CDF}"/>
              </a:ext>
            </a:extLst>
          </p:cNvPr>
          <p:cNvSpPr txBox="1"/>
          <p:nvPr/>
        </p:nvSpPr>
        <p:spPr>
          <a:xfrm>
            <a:off x="8713376" y="3906664"/>
            <a:ext cx="3244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providing sales promotion, it is important to keep stocks in a adequate level to meet the need of customers</a:t>
            </a:r>
          </a:p>
        </p:txBody>
      </p:sp>
    </p:spTree>
    <p:extLst>
      <p:ext uri="{BB962C8B-B14F-4D97-AF65-F5344CB8AC3E}">
        <p14:creationId xmlns:p14="http://schemas.microsoft.com/office/powerpoint/2010/main" val="404316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OTHERS"/>
  <p:tag name="ID" val="553518"/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ENTRY"/>
  <p:tag name="ID" val="553518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0164240"/>
  <p:tag name="MH_LIBRARY" val="CONTENTS"/>
  <p:tag name="MH_TYPE" val="NUMBER"/>
  <p:tag name="ID" val="553518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386</Words>
  <Application>Microsoft Office PowerPoint</Application>
  <PresentationFormat>宽屏</PresentationFormat>
  <Paragraphs>48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Xiaoyan Zhou</dc:creator>
  <cp:lastModifiedBy>Xiaoyan Zhou</cp:lastModifiedBy>
  <cp:revision>32</cp:revision>
  <dcterms:created xsi:type="dcterms:W3CDTF">2018-07-12T13:03:52Z</dcterms:created>
  <dcterms:modified xsi:type="dcterms:W3CDTF">2018-09-06T10:09:06Z</dcterms:modified>
</cp:coreProperties>
</file>