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1999-743F-4E36-A42A-D24AB4A7C91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32D3-F4D2-4DE3-B94E-C20FC6FA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7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 panose="020B0503020204020204" pitchFamily="3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20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025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8582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086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5046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315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1158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6681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07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306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3150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2491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2215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58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C059B-98AD-6C02-85A4-B5803FD3A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531F6-83A1-FC79-F54B-3DCCDC28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7360-9F22-00B3-6AA2-1456D2AE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492C2-C115-901D-F903-D5EA3B2B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5EEE-0B04-A9F2-5185-FA4F9AB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0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4ADEB-245E-0F90-200D-45D17B32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BF8DC-F584-442D-9F0C-B4552A0D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09930-F80D-B91B-E27A-9E0B2E05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FEDB5-5E41-C191-2939-78ECB1FF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EEFD3-5FD1-BC7B-6B48-131EBFBC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83241D-28F6-F09C-DB0E-C94C6E2C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86267-81FD-9CA0-D3BA-2F986632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9F0FF-F22D-A51E-F1C4-4B0B2304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780A-90C7-A44A-0FF4-746247E9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D9A46-6D1E-42B7-E004-36D55C7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4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186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D9817-8498-DC0B-3526-E6D5DE4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39497-0D62-CCC4-2E69-369E4D5B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8A54C-4471-9B88-D6AE-85F1990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0F2C6-3E7E-ADA5-66FC-2849649A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B4BA2-BDB2-4D14-2874-595CCC5B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8D134-6E26-F83D-9FF0-B5E0AF7C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5F020-7679-4E6A-B358-0B71DE74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5EC25-0146-66F9-CF91-15610ECE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ED33-03AA-A0F4-0680-2505DD8A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BA7D8-6093-276B-AABE-A218D053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50014-AAB8-4A24-4D4C-B37EA06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F9070-2527-1315-4B67-34BB3C78A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8FB95-1A6F-17D5-2667-8A845503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1AD9B-0161-5AA0-D5B8-E8935AEE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9A493-E92C-2A3C-F9CA-4BE9C2C4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8305B-D564-3BD2-6270-61AA9FE7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E1FF-5183-69D6-FB5D-C819539C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CF46E-0AF2-2C48-2C91-B2727036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52FB8-5260-BA98-3AEE-9A0D17B8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8F35AB-6220-B511-AF66-3D03E0F3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3B542-3D6A-3F74-E550-D319E624D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7A605E-44CD-1F6E-23E6-306BDE55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147C9-12C5-7CC6-BD74-152549C8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68CE32-FC0D-5624-FEF6-65B3CA3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7ABE-0891-DF27-4101-540F8DEA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77E6D-A032-8A10-BFDE-F8673051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84773-08FE-14D4-1C0D-183BD02D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41FA0-BCC5-804C-7ED5-69B12F4C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D36BC2-9B3C-36DC-E8A1-EF5BDC08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6A39F-2EDD-F765-A4F3-95AA193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DC072-0C00-F498-8471-AFDEC0C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5BFE-508C-B1E3-247C-D3802C91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CEC5F-AD31-C328-0467-279FBA4B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C6D8A-024F-5CC5-C751-6BAE3879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4E20D-30C3-4DF9-00D6-3DF3EEFE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33DB0-5E82-35FF-A937-0420AABE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69C05-7A3E-D446-C37A-167768C3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B6A6-DE29-F2B3-2E4F-B6FE9B35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91CBC2-4D0B-B077-145E-FF84788F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54C81-7D99-C9E1-01B6-6C93BFCC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9D450-B02A-6364-0301-4F8F5CAD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96379-C833-F8BA-641B-75017FDC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2DAFD-41A9-C30D-EABC-B89F320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6B98F-F84C-5B63-8BFF-DA661272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441EB-C383-084D-553F-7E58BAD9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AA2AE-24D2-BCF8-96D3-4AFAC52AF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8FB8-8AC3-4AED-950A-25C8CF211F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1032A-C25E-CAF0-51D0-146E554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8CD3F-92A6-53F7-0560-D4875B05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6C2C-2301-4DB9-83E9-28C03F32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442-4E5B-92A2-48B3-A7F96E3BBB6C}"/>
              </a:ext>
            </a:extLst>
          </p:cNvPr>
          <p:cNvSpPr txBox="1">
            <a:spLocks/>
          </p:cNvSpPr>
          <p:nvPr/>
        </p:nvSpPr>
        <p:spPr>
          <a:xfrm>
            <a:off x="2481943" y="914400"/>
            <a:ext cx="6276109" cy="346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Microsoft YaHei UI"/>
              </a:rPr>
              <a:t>RAG</a:t>
            </a:r>
            <a:r>
              <a:rPr kumimoji="0" lang="zh-CN" altLang="en-US" sz="4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Microsoft YaHei UI"/>
              </a:rPr>
              <a:t>搭建</a:t>
            </a:r>
            <a:r>
              <a:rPr kumimoji="0" lang="en-US" altLang="zh-CN" sz="4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Microsoft YaHei UI"/>
              </a:rPr>
              <a:t>+</a:t>
            </a:r>
            <a:r>
              <a:rPr kumimoji="0" lang="zh-CN" altLang="en-US" sz="4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Microsoft YaHei UI"/>
              </a:rPr>
              <a:t>剧本基本信息生成</a:t>
            </a:r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E314DF96-CA53-E0F2-0052-F562CEF6CECD}"/>
              </a:ext>
            </a:extLst>
          </p:cNvPr>
          <p:cNvSpPr txBox="1">
            <a:spLocks/>
          </p:cNvSpPr>
          <p:nvPr/>
        </p:nvSpPr>
        <p:spPr>
          <a:xfrm>
            <a:off x="5553101" y="3979397"/>
            <a:ext cx="4941770" cy="396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Microsoft YaHei UI"/>
                <a:ea typeface="Microsoft YaHei UI"/>
              </a:rPr>
              <a:t>4.13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280943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角色生成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效果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C2328-F079-9E3D-344C-CD4F15977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0" y="1788673"/>
            <a:ext cx="7077605" cy="4540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2218D3-3DBA-2907-50A2-AF985E5B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2031"/>
            <a:ext cx="12192000" cy="16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7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大纲生成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D9A8F-4F71-7956-5FD2-C0F3F6236358}"/>
              </a:ext>
            </a:extLst>
          </p:cNvPr>
          <p:cNvSpPr txBox="1"/>
          <p:nvPr/>
        </p:nvSpPr>
        <p:spPr>
          <a:xfrm>
            <a:off x="838200" y="3876829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处理流程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752E68-B8BD-7ED4-684F-F0AA1957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118"/>
            <a:ext cx="11317279" cy="1905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BE3569-B635-EC9F-33AC-F79FEB6D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456"/>
            <a:ext cx="1102196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大纲生成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效果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F51F0-85E2-7A14-216C-0B9F6E27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" y="1926331"/>
            <a:ext cx="10996613" cy="4778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21E3B3-31BC-03CA-E0B7-4DC71444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4293"/>
            <a:ext cx="1212701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1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具体情节生成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3" y="1027906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D9A8F-4F71-7956-5FD2-C0F3F6236358}"/>
              </a:ext>
            </a:extLst>
          </p:cNvPr>
          <p:cNvSpPr txBox="1"/>
          <p:nvPr/>
        </p:nvSpPr>
        <p:spPr>
          <a:xfrm>
            <a:off x="612538" y="5661345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处理流程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10E7B-564B-17EA-9CE1-DECE2673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571"/>
            <a:ext cx="12192000" cy="35089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30C6A-2305-2661-6FE5-2C46A248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39" y="3882320"/>
            <a:ext cx="940248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世界观生成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效果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80BB3-C5EB-0214-081A-A28F551F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9880"/>
            <a:ext cx="12192000" cy="17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837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800" dirty="0"/>
              <a:t>RAG</a:t>
            </a:r>
            <a:r>
              <a:rPr lang="zh-CN" altLang="en-US" sz="2800" dirty="0"/>
              <a:t>（检索增强生成）</a:t>
            </a:r>
            <a:endParaRPr 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102BB-3D26-0B5B-15DB-980524E2584E}"/>
              </a:ext>
            </a:extLst>
          </p:cNvPr>
          <p:cNvSpPr txBox="1"/>
          <p:nvPr/>
        </p:nvSpPr>
        <p:spPr>
          <a:xfrm>
            <a:off x="665160" y="686010"/>
            <a:ext cx="111567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大模型外挂知识库，无需对模型本身进行训练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能解决的两个问题：</a:t>
            </a:r>
            <a:endParaRPr lang="en-US" altLang="zh-CN" sz="2000" dirty="0"/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1</a:t>
            </a:r>
            <a:r>
              <a:rPr lang="zh-CN" altLang="en-US" sz="2000" dirty="0"/>
              <a:t>：模型上下文窗口限制。</a:t>
            </a:r>
            <a:endParaRPr lang="en-US" altLang="zh-CN" sz="2000" dirty="0"/>
          </a:p>
          <a:p>
            <a:r>
              <a:rPr lang="en-US" altLang="zh-CN" sz="2000" dirty="0"/>
              <a:t>    RAG</a:t>
            </a:r>
            <a:r>
              <a:rPr lang="zh-CN" altLang="en-US" sz="2000" dirty="0"/>
              <a:t>作用：在外部帮助模型完成“大海捞针”任务以规避上下文限制，并减少</a:t>
            </a:r>
            <a:r>
              <a:rPr lang="en-US" altLang="zh-CN" sz="2000" dirty="0"/>
              <a:t>token</a:t>
            </a:r>
            <a:r>
              <a:rPr lang="zh-CN" altLang="en-US" sz="2000" dirty="0"/>
              <a:t>消耗</a:t>
            </a:r>
            <a:endParaRPr lang="en-US" altLang="zh-CN" sz="2000" dirty="0"/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2</a:t>
            </a:r>
            <a:r>
              <a:rPr lang="zh-CN" altLang="en-US" sz="2000" dirty="0"/>
              <a:t>：模型本身垂直领域训练数据不足。</a:t>
            </a:r>
            <a:endParaRPr lang="en-US" altLang="zh-CN" sz="2000" dirty="0"/>
          </a:p>
          <a:p>
            <a:r>
              <a:rPr lang="en-US" altLang="zh-CN" sz="2000" dirty="0"/>
              <a:t>    RAG</a:t>
            </a:r>
            <a:r>
              <a:rPr lang="zh-CN" altLang="en-US" sz="2000" dirty="0"/>
              <a:t>作用：外部搜索相关语料，辅助</a:t>
            </a:r>
            <a:r>
              <a:rPr lang="en-US" altLang="zh-CN" sz="2000" dirty="0"/>
              <a:t>prompt engineering</a:t>
            </a:r>
            <a:r>
              <a:rPr lang="zh-CN" altLang="en-US" sz="2000" dirty="0"/>
              <a:t>实现小样本学习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5BBDF-1BAA-F223-8564-74DFFB17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0" y="2932779"/>
            <a:ext cx="9694506" cy="392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800" dirty="0"/>
              <a:t>RAG</a:t>
            </a:r>
            <a:r>
              <a:rPr lang="zh-CN" altLang="en-US" sz="2800" dirty="0"/>
              <a:t>（检索增强生成）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838200" y="1905506"/>
            <a:ext cx="10876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基本流程及各流程作用：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文件加载</a:t>
            </a:r>
            <a:r>
              <a:rPr lang="zh-CN" altLang="en-US" sz="2400" dirty="0">
                <a:sym typeface="Wingdings 2" panose="05020102010507070707" pitchFamily="18" charset="2"/>
              </a:rPr>
              <a:t>：读取文件（</a:t>
            </a:r>
            <a:r>
              <a:rPr lang="en-US" altLang="zh-CN" sz="2400" dirty="0">
                <a:sym typeface="Wingdings 2" panose="05020102010507070707" pitchFamily="18" charset="2"/>
              </a:rPr>
              <a:t>PDF</a:t>
            </a:r>
            <a:r>
              <a:rPr lang="zh-CN" altLang="en-US" sz="2400" dirty="0">
                <a:sym typeface="Wingdings 2" panose="05020102010507070707" pitchFamily="18" charset="2"/>
              </a:rPr>
              <a:t>或</a:t>
            </a:r>
            <a:r>
              <a:rPr lang="en-US" altLang="zh-CN" sz="2400" dirty="0">
                <a:sym typeface="Wingdings 2" panose="05020102010507070707" pitchFamily="18" charset="2"/>
              </a:rPr>
              <a:t>txt</a:t>
            </a:r>
            <a:r>
              <a:rPr lang="zh-CN" altLang="en-US" sz="2400" dirty="0">
                <a:sym typeface="Wingdings 2" panose="05020102010507070707" pitchFamily="18" charset="2"/>
              </a:rPr>
              <a:t>等，根据类型不同使用不同的</a:t>
            </a:r>
            <a:r>
              <a:rPr lang="en-US" altLang="zh-CN" sz="2400" dirty="0">
                <a:sym typeface="Wingdings 2" panose="05020102010507070707" pitchFamily="18" charset="2"/>
              </a:rPr>
              <a:t>loader</a:t>
            </a:r>
            <a:r>
              <a:rPr lang="zh-CN" altLang="en-US" sz="2400" dirty="0">
                <a:sym typeface="Wingdings 2" panose="05020102010507070707" pitchFamily="18" charset="2"/>
              </a:rPr>
              <a:t>） </a:t>
            </a:r>
            <a:endParaRPr lang="en-US" altLang="zh-CN" sz="2400" dirty="0">
              <a:sym typeface="Wingdings 2" panose="05020102010507070707" pitchFamily="18" charset="2"/>
            </a:endParaRPr>
          </a:p>
          <a:p>
            <a:r>
              <a:rPr lang="en-US" altLang="zh-CN" sz="2400" dirty="0">
                <a:sym typeface="Wingdings 2" panose="05020102010507070707" pitchFamily="18" charset="2"/>
              </a:rPr>
              <a:t>2.</a:t>
            </a:r>
            <a:r>
              <a:rPr lang="zh-CN" altLang="en-US" sz="2400" dirty="0">
                <a:sym typeface="Wingdings 2" panose="05020102010507070707" pitchFamily="18" charset="2"/>
              </a:rPr>
              <a:t>文本切分：将文件切分为多个文本块，每个文本块包含文本内容和索引信息（文件名、页码）</a:t>
            </a:r>
            <a:endParaRPr lang="en-US" altLang="zh-CN" sz="2400" dirty="0">
              <a:sym typeface="Wingdings 2" panose="05020102010507070707" pitchFamily="18" charset="2"/>
            </a:endParaRPr>
          </a:p>
          <a:p>
            <a:r>
              <a:rPr lang="en-US" altLang="zh-CN" sz="2400" dirty="0">
                <a:sym typeface="Wingdings 2" panose="05020102010507070707" pitchFamily="18" charset="2"/>
              </a:rPr>
              <a:t>3.</a:t>
            </a:r>
            <a:r>
              <a:rPr lang="zh-CN" altLang="en-US" sz="2400" dirty="0">
                <a:sym typeface="Wingdings 2" panose="05020102010507070707" pitchFamily="18" charset="2"/>
              </a:rPr>
              <a:t>向量编码：将文本内容转换为向量，便于后续检索</a:t>
            </a:r>
            <a:endParaRPr lang="en-US" altLang="zh-CN" sz="2400" dirty="0">
              <a:sym typeface="Wingdings 2" panose="05020102010507070707" pitchFamily="18" charset="2"/>
            </a:endParaRPr>
          </a:p>
          <a:p>
            <a:r>
              <a:rPr lang="en-US" altLang="zh-CN" sz="2400" dirty="0">
                <a:sym typeface="Wingdings 2" panose="05020102010507070707" pitchFamily="18" charset="2"/>
              </a:rPr>
              <a:t>4.</a:t>
            </a:r>
            <a:r>
              <a:rPr lang="zh-CN" altLang="en-US" sz="2400" dirty="0">
                <a:sym typeface="Wingdings 2" panose="05020102010507070707" pitchFamily="18" charset="2"/>
              </a:rPr>
              <a:t>创建向量数据库：存储向量</a:t>
            </a:r>
            <a:endParaRPr lang="en-US" altLang="zh-CN" sz="2400" dirty="0">
              <a:sym typeface="Wingdings 2" panose="05020102010507070707" pitchFamily="18" charset="2"/>
            </a:endParaRPr>
          </a:p>
          <a:p>
            <a:r>
              <a:rPr lang="en-US" altLang="zh-CN" sz="2400" dirty="0">
                <a:sym typeface="Wingdings 2" panose="05020102010507070707" pitchFamily="18" charset="2"/>
              </a:rPr>
              <a:t>5.</a:t>
            </a:r>
            <a:r>
              <a:rPr lang="zh-CN" altLang="en-US" sz="2400" dirty="0">
                <a:sym typeface="Wingdings 2" panose="05020102010507070707" pitchFamily="18" charset="2"/>
              </a:rPr>
              <a:t>相似度检索：基于余弦计算相似度，返回初步检索结果</a:t>
            </a:r>
            <a:endParaRPr lang="en-US" altLang="zh-CN" sz="2400" dirty="0">
              <a:sym typeface="Wingdings 2" panose="05020102010507070707" pitchFamily="18" charset="2"/>
            </a:endParaRPr>
          </a:p>
          <a:p>
            <a:r>
              <a:rPr lang="en-US" altLang="zh-CN" sz="2400" dirty="0">
                <a:sym typeface="Wingdings 2" panose="05020102010507070707" pitchFamily="18" charset="2"/>
              </a:rPr>
              <a:t>6.</a:t>
            </a:r>
            <a:r>
              <a:rPr lang="zh-CN" altLang="en-US" sz="2400" dirty="0">
                <a:sym typeface="Wingdings 2" panose="05020102010507070707" pitchFamily="18" charset="2"/>
              </a:rPr>
              <a:t>对检索结果重排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14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具体实现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3" y="1327008"/>
            <a:ext cx="10876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大部分基于</a:t>
            </a:r>
            <a:r>
              <a:rPr lang="en-US" altLang="zh-CN" sz="2400" dirty="0" err="1"/>
              <a:t>langchain</a:t>
            </a:r>
            <a:r>
              <a:rPr lang="zh-CN" altLang="en-US" sz="2400" dirty="0"/>
              <a:t>下的组件搭建</a:t>
            </a:r>
            <a:r>
              <a:rPr lang="en-US" altLang="zh-CN" sz="2400" dirty="0"/>
              <a:t>RAG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更换</a:t>
            </a:r>
            <a:r>
              <a:rPr lang="en-US" altLang="zh-CN" sz="2400" dirty="0" err="1"/>
              <a:t>openai</a:t>
            </a:r>
            <a:r>
              <a:rPr lang="zh-CN" altLang="en-US" sz="2400" dirty="0"/>
              <a:t>的</a:t>
            </a:r>
            <a:r>
              <a:rPr lang="en-US" altLang="zh-CN" sz="2400" dirty="0"/>
              <a:t>embedding</a:t>
            </a:r>
            <a:r>
              <a:rPr lang="zh-CN" altLang="en-US" sz="2400" dirty="0"/>
              <a:t>模型为</a:t>
            </a:r>
            <a:r>
              <a:rPr lang="en-US" altLang="zh-CN" sz="2400" dirty="0"/>
              <a:t>BAAI</a:t>
            </a:r>
            <a:r>
              <a:rPr lang="zh-CN" altLang="en-US" sz="2400" dirty="0"/>
              <a:t>（北京智源）的</a:t>
            </a:r>
            <a:r>
              <a:rPr lang="en-US" altLang="zh-CN" sz="2400" dirty="0"/>
              <a:t>embedding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r>
              <a:rPr lang="zh-CN" altLang="en-US" sz="2400" dirty="0"/>
              <a:t>并使用</a:t>
            </a:r>
            <a:r>
              <a:rPr lang="en-US" altLang="zh-CN" sz="2400" dirty="0"/>
              <a:t>BAAI</a:t>
            </a:r>
            <a:r>
              <a:rPr lang="zh-CN" altLang="en-US" sz="2400" dirty="0"/>
              <a:t>的重排模型对搜索结果基于语义重新打分排序，</a:t>
            </a:r>
            <a:endParaRPr lang="en-US" altLang="zh-CN" sz="2400" dirty="0"/>
          </a:p>
          <a:p>
            <a:r>
              <a:rPr lang="zh-CN" altLang="en-US" sz="2400" dirty="0"/>
              <a:t>检索得到最高相关度的语料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E04626-2168-9EC0-4800-2605C8FF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7" y="2948322"/>
            <a:ext cx="961206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向量数据库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26232" y="1050092"/>
            <a:ext cx="3985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RAG</a:t>
            </a:r>
            <a:r>
              <a:rPr lang="zh-CN" altLang="en-US" sz="2400" dirty="0"/>
              <a:t>通过</a:t>
            </a:r>
            <a:r>
              <a:rPr lang="en-US" altLang="zh-CN" sz="2400" dirty="0"/>
              <a:t>embedding</a:t>
            </a:r>
            <a:r>
              <a:rPr lang="zh-CN" altLang="en-US" sz="2400" dirty="0"/>
              <a:t>模型将文本转换为向量进行存储和检索，因此需要维护一个向量数据库，同时新添加了一个索引类用来标记每个向量的文档来源，主要便于删除弃用的文档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0C5C1-E9CF-4670-504D-045DDB15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67" y="1050092"/>
            <a:ext cx="7195476" cy="57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RAG</a:t>
            </a:r>
            <a:r>
              <a:rPr lang="zh-CN" altLang="en-US" dirty="0"/>
              <a:t>使用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3" y="1327008"/>
            <a:ext cx="10876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在编写具体情节时，可根据大纲内容和前情提要，从语料库中检索出相似的经典剧本的写法，来为大模型提供学习样本。下图测试</a:t>
            </a:r>
            <a:r>
              <a:rPr lang="en-US" altLang="zh-CN" sz="2400" dirty="0"/>
              <a:t>RAG</a:t>
            </a:r>
            <a:r>
              <a:rPr lang="zh-CN" altLang="en-US" sz="2400" dirty="0"/>
              <a:t>召回情况的简单示例：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A815A-DFF7-39EB-C061-436776AD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684"/>
            <a:ext cx="12192000" cy="35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世界观生成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D9A8F-4F71-7956-5FD2-C0F3F6236358}"/>
              </a:ext>
            </a:extLst>
          </p:cNvPr>
          <p:cNvSpPr txBox="1"/>
          <p:nvPr/>
        </p:nvSpPr>
        <p:spPr>
          <a:xfrm>
            <a:off x="744894" y="3023865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处理流程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31881-00C8-D316-A48A-B19298D8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4" y="1824021"/>
            <a:ext cx="6735115" cy="1028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99A17F-05E2-9CF2-71A8-B131913A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4" y="3485530"/>
            <a:ext cx="685895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世界观生成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44894" y="1327008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效果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F37851-E296-A2E2-7A92-26F2E51A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0832"/>
            <a:ext cx="12192000" cy="30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角色生成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01123-9F05-3207-33EE-F6F5A9278E51}"/>
              </a:ext>
            </a:extLst>
          </p:cNvPr>
          <p:cNvSpPr txBox="1"/>
          <p:nvPr/>
        </p:nvSpPr>
        <p:spPr>
          <a:xfrm>
            <a:off x="735564" y="1027906"/>
            <a:ext cx="12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D9A8F-4F71-7956-5FD2-C0F3F6236358}"/>
              </a:ext>
            </a:extLst>
          </p:cNvPr>
          <p:cNvSpPr txBox="1"/>
          <p:nvPr/>
        </p:nvSpPr>
        <p:spPr>
          <a:xfrm>
            <a:off x="838200" y="4165672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处理流程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9AF7B7-7B53-B94F-B03C-4B09F1DF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5738"/>
            <a:ext cx="10621857" cy="25149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7269BB-9E33-ED8C-2967-34C4ABC06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2321"/>
            <a:ext cx="971685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385</Words>
  <Application>Microsoft Office PowerPoint</Application>
  <PresentationFormat>宽屏</PresentationFormat>
  <Paragraphs>61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RAG（检索增强生成）</vt:lpstr>
      <vt:lpstr>RAG（检索增强生成）</vt:lpstr>
      <vt:lpstr>具体实现</vt:lpstr>
      <vt:lpstr>向量数据库</vt:lpstr>
      <vt:lpstr>RAG使用</vt:lpstr>
      <vt:lpstr>世界观生成</vt:lpstr>
      <vt:lpstr>世界观生成</vt:lpstr>
      <vt:lpstr>角色生成</vt:lpstr>
      <vt:lpstr>角色生成</vt:lpstr>
      <vt:lpstr>大纲生成</vt:lpstr>
      <vt:lpstr>大纲生成</vt:lpstr>
      <vt:lpstr>具体情节生成</vt:lpstr>
      <vt:lpstr>世界观生成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靖良 孔</dc:creator>
  <cp:lastModifiedBy>靖良 孔</cp:lastModifiedBy>
  <cp:revision>32</cp:revision>
  <dcterms:created xsi:type="dcterms:W3CDTF">2024-07-11T04:12:18Z</dcterms:created>
  <dcterms:modified xsi:type="dcterms:W3CDTF">2024-07-12T03:45:27Z</dcterms:modified>
</cp:coreProperties>
</file>