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97" r:id="rId3"/>
    <p:sldId id="298" r:id="rId4"/>
    <p:sldId id="299" r:id="rId5"/>
    <p:sldId id="300" r:id="rId6"/>
    <p:sldId id="301" r:id="rId7"/>
    <p:sldId id="302" r:id="rId8"/>
    <p:sldId id="303" r:id="rId9"/>
    <p:sldId id="304" r:id="rId10"/>
    <p:sldId id="305" r:id="rId11"/>
    <p:sldId id="306" r:id="rId12"/>
    <p:sldId id="308" r:id="rId13"/>
    <p:sldId id="309" r:id="rId14"/>
    <p:sldId id="310" r:id="rId15"/>
    <p:sldId id="311" r:id="rId16"/>
    <p:sldId id="312" r:id="rId17"/>
    <p:sldId id="314" r:id="rId18"/>
    <p:sldId id="295" r:id="rId19"/>
    <p:sldId id="320" r:id="rId20"/>
    <p:sldId id="318" r:id="rId2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S PGothic" pitchFamily="34" charset="-128"/>
        <a:cs typeface="+mn-cs"/>
      </a:defRPr>
    </a:lvl1pPr>
    <a:lvl2pPr marL="457200" algn="l" rtl="0" fontAlgn="base">
      <a:spcBef>
        <a:spcPct val="0"/>
      </a:spcBef>
      <a:spcAft>
        <a:spcPct val="0"/>
      </a:spcAft>
      <a:defRPr sz="2400" kern="1200">
        <a:solidFill>
          <a:schemeClr val="tx1"/>
        </a:solidFill>
        <a:latin typeface="Times New Roman" pitchFamily="18" charset="0"/>
        <a:ea typeface="MS PGothic" pitchFamily="34" charset="-128"/>
        <a:cs typeface="+mn-cs"/>
      </a:defRPr>
    </a:lvl2pPr>
    <a:lvl3pPr marL="914400" algn="l" rtl="0" fontAlgn="base">
      <a:spcBef>
        <a:spcPct val="0"/>
      </a:spcBef>
      <a:spcAft>
        <a:spcPct val="0"/>
      </a:spcAft>
      <a:defRPr sz="2400" kern="1200">
        <a:solidFill>
          <a:schemeClr val="tx1"/>
        </a:solidFill>
        <a:latin typeface="Times New Roman" pitchFamily="18" charset="0"/>
        <a:ea typeface="MS PGothic" pitchFamily="34" charset="-128"/>
        <a:cs typeface="+mn-cs"/>
      </a:defRPr>
    </a:lvl3pPr>
    <a:lvl4pPr marL="1371600" algn="l" rtl="0" fontAlgn="base">
      <a:spcBef>
        <a:spcPct val="0"/>
      </a:spcBef>
      <a:spcAft>
        <a:spcPct val="0"/>
      </a:spcAft>
      <a:defRPr sz="2400" kern="1200">
        <a:solidFill>
          <a:schemeClr val="tx1"/>
        </a:solidFill>
        <a:latin typeface="Times New Roman" pitchFamily="18" charset="0"/>
        <a:ea typeface="MS PGothic" pitchFamily="34" charset="-128"/>
        <a:cs typeface="+mn-cs"/>
      </a:defRPr>
    </a:lvl4pPr>
    <a:lvl5pPr marL="1828800" algn="l" rtl="0" fontAlgn="base">
      <a:spcBef>
        <a:spcPct val="0"/>
      </a:spcBef>
      <a:spcAft>
        <a:spcPct val="0"/>
      </a:spcAft>
      <a:defRPr sz="24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tx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tx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tx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tx1"/>
        </a:solidFill>
        <a:latin typeface="Times New Roman" pitchFamily="18"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5389"/>
    <a:srgbClr val="080808"/>
    <a:srgbClr val="800000"/>
    <a:srgbClr val="CC0000"/>
    <a:srgbClr val="0000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240"/>
      </p:cViewPr>
      <p:guideLst>
        <p:guide orient="horz" pos="86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alphaModFix amt="70000"/>
          </a:blip>
          <a:srcRect/>
          <a:stretch>
            <a:fillRect l="-33000" r="-3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smtClean="0"/>
            </a:lvl1pPr>
          </a:lstStyle>
          <a:p>
            <a:pPr>
              <a:defRPr/>
            </a:pPr>
            <a:fld id="{FD38F203-2DFB-4701-ABF3-3D384A1B5AC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009D9C-4ADD-4B0D-B96F-93FFB51CCAC5}"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6177DD3-32E0-4775-96A2-B28AD3DE1699}"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B21963-B21D-48D1-84B0-B8CE1C7547E2}"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smtClean="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7845F9-94F7-4607-BE8D-6CF82CF08F75}"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EF4388A-8F32-4725-A956-0A8A4F6B04D3}"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B0F0332-E218-4C06-8C96-6810DC5372B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525C4CF-343B-48B9-A128-E837D7E1B8E5}"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88A4A61-23E8-40DB-A087-502ABB82B067}"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C46D42E-AE41-4872-9C32-2BA6BA27D3D0}"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BCBD3F2-24DA-4E34-A6B6-2116DC3A9F7F}"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DFF9F3-2BAC-4AD5-BBAD-ADACD7E6EB79}"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F8469C3-E098-44C7-B6DC-F18F38522DBA}"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alphaModFix amt="46000"/>
          </a:blip>
          <a:srcRect/>
          <a:stretch>
            <a:fillRect l="-33000" r="-33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FB92934B-C816-4C70-A108-DE1A0EE3EFF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transition/>
  <p:txStyles>
    <p:titleStyle>
      <a:lvl1pPr algn="ctr" rtl="0" eaLnBrk="0" fontAlgn="base" hangingPunct="0">
        <a:spcBef>
          <a:spcPct val="0"/>
        </a:spcBef>
        <a:spcAft>
          <a:spcPct val="0"/>
        </a:spcAft>
        <a:defRPr sz="4400">
          <a:solidFill>
            <a:schemeClr val="tx2"/>
          </a:solidFill>
          <a:latin typeface="Calisto MT"/>
          <a:ea typeface="MS PGothic" pitchFamily="34" charset="-128"/>
          <a:cs typeface="ＭＳ Ｐゴシック" charset="0"/>
        </a:defRPr>
      </a:lvl1pPr>
      <a:lvl2pPr algn="ctr" rtl="0" eaLnBrk="0" fontAlgn="base" hangingPunct="0">
        <a:spcBef>
          <a:spcPct val="0"/>
        </a:spcBef>
        <a:spcAft>
          <a:spcPct val="0"/>
        </a:spcAft>
        <a:defRPr sz="4400">
          <a:solidFill>
            <a:schemeClr val="tx2"/>
          </a:solidFill>
          <a:latin typeface="Calisto MT" charset="0"/>
          <a:ea typeface="MS PGothic" pitchFamily="34" charset="-128"/>
          <a:cs typeface="ＭＳ Ｐゴシック" charset="0"/>
        </a:defRPr>
      </a:lvl2pPr>
      <a:lvl3pPr algn="ctr" rtl="0" eaLnBrk="0" fontAlgn="base" hangingPunct="0">
        <a:spcBef>
          <a:spcPct val="0"/>
        </a:spcBef>
        <a:spcAft>
          <a:spcPct val="0"/>
        </a:spcAft>
        <a:defRPr sz="4400">
          <a:solidFill>
            <a:schemeClr val="tx2"/>
          </a:solidFill>
          <a:latin typeface="Calisto MT" charset="0"/>
          <a:ea typeface="MS PGothic" pitchFamily="34" charset="-128"/>
          <a:cs typeface="ＭＳ Ｐゴシック" charset="0"/>
        </a:defRPr>
      </a:lvl3pPr>
      <a:lvl4pPr algn="ctr" rtl="0" eaLnBrk="0" fontAlgn="base" hangingPunct="0">
        <a:spcBef>
          <a:spcPct val="0"/>
        </a:spcBef>
        <a:spcAft>
          <a:spcPct val="0"/>
        </a:spcAft>
        <a:defRPr sz="4400">
          <a:solidFill>
            <a:schemeClr val="tx2"/>
          </a:solidFill>
          <a:latin typeface="Calisto MT" charset="0"/>
          <a:ea typeface="MS PGothic" pitchFamily="34" charset="-128"/>
          <a:cs typeface="ＭＳ Ｐゴシック" charset="0"/>
        </a:defRPr>
      </a:lvl4pPr>
      <a:lvl5pPr algn="ctr" rtl="0" eaLnBrk="0" fontAlgn="base" hangingPunct="0">
        <a:spcBef>
          <a:spcPct val="0"/>
        </a:spcBef>
        <a:spcAft>
          <a:spcPct val="0"/>
        </a:spcAft>
        <a:defRPr sz="4400">
          <a:solidFill>
            <a:schemeClr val="tx2"/>
          </a:solidFill>
          <a:latin typeface="Calisto MT" charset="0"/>
          <a:ea typeface="MS PGothic" pitchFamily="34" charset="-128"/>
          <a:cs typeface="ＭＳ Ｐゴシック"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 y="3581400"/>
            <a:ext cx="8686800" cy="1905000"/>
          </a:xfrm>
        </p:spPr>
        <p:txBody>
          <a:bodyPr/>
          <a:lstStyle/>
          <a:p>
            <a:pPr eaLnBrk="1" hangingPunct="1">
              <a:defRPr/>
            </a:pPr>
            <a:r>
              <a:rPr lang="en-US" b="1" dirty="0" err="1" smtClean="0">
                <a:solidFill>
                  <a:schemeClr val="accent4"/>
                </a:solidFill>
                <a:latin typeface="Arial" pitchFamily="34" charset="0"/>
                <a:ea typeface="+mj-ea"/>
                <a:cs typeface="Arial" pitchFamily="34" charset="0"/>
              </a:rPr>
              <a:t>AriZona</a:t>
            </a:r>
            <a:r>
              <a:rPr lang="en-US" b="1" dirty="0" smtClean="0">
                <a:solidFill>
                  <a:schemeClr val="accent4"/>
                </a:solidFill>
                <a:latin typeface="Arial" pitchFamily="34" charset="0"/>
                <a:ea typeface="+mj-ea"/>
                <a:cs typeface="Arial" pitchFamily="34" charset="0"/>
              </a:rPr>
              <a:t> Beverage </a:t>
            </a:r>
            <a:r>
              <a:rPr lang="en-US" b="1" dirty="0" smtClean="0">
                <a:solidFill>
                  <a:schemeClr val="accent4"/>
                </a:solidFill>
                <a:latin typeface="Arial" pitchFamily="34" charset="0"/>
                <a:ea typeface="+mj-ea"/>
                <a:cs typeface="Arial" pitchFamily="34" charset="0"/>
              </a:rPr>
              <a:t>Company</a:t>
            </a:r>
            <a:r>
              <a:rPr lang="en-US" b="1" dirty="0" smtClean="0">
                <a:solidFill>
                  <a:schemeClr val="accent4"/>
                </a:solidFill>
                <a:latin typeface="Arial" pitchFamily="34" charset="0"/>
                <a:ea typeface="+mj-ea"/>
                <a:cs typeface="Arial" pitchFamily="34" charset="0"/>
              </a:rPr>
              <a:t/>
            </a:r>
            <a:br>
              <a:rPr lang="en-US" b="1" dirty="0" smtClean="0">
                <a:solidFill>
                  <a:schemeClr val="accent4"/>
                </a:solidFill>
                <a:latin typeface="Arial" pitchFamily="34" charset="0"/>
                <a:ea typeface="+mj-ea"/>
                <a:cs typeface="Arial" pitchFamily="34" charset="0"/>
              </a:rPr>
            </a:br>
            <a:r>
              <a:rPr lang="en-US" b="1" dirty="0" smtClean="0">
                <a:solidFill>
                  <a:schemeClr val="accent4"/>
                </a:solidFill>
                <a:latin typeface="Arial" pitchFamily="34" charset="0"/>
                <a:ea typeface="+mj-ea"/>
                <a:cs typeface="Arial" pitchFamily="34" charset="0"/>
              </a:rPr>
              <a:t>IT Infrastructure Solution</a:t>
            </a:r>
            <a:endParaRPr lang="en-US" b="1" dirty="0" smtClean="0">
              <a:solidFill>
                <a:schemeClr val="accent4"/>
              </a:solidFill>
              <a:latin typeface="Arial" pitchFamily="34" charset="0"/>
              <a:ea typeface="+mj-ea"/>
              <a:cs typeface="Arial" pitchFamily="34" charset="0"/>
            </a:endParaRPr>
          </a:p>
        </p:txBody>
      </p:sp>
      <p:sp>
        <p:nvSpPr>
          <p:cNvPr id="3075" name="Rectangle 3"/>
          <p:cNvSpPr>
            <a:spLocks noGrp="1" noChangeArrowheads="1"/>
          </p:cNvSpPr>
          <p:nvPr>
            <p:ph type="subTitle" idx="1"/>
          </p:nvPr>
        </p:nvSpPr>
        <p:spPr>
          <a:xfrm>
            <a:off x="571500" y="5562600"/>
            <a:ext cx="8001000" cy="914400"/>
          </a:xfrm>
        </p:spPr>
        <p:txBody>
          <a:bodyPr/>
          <a:lstStyle/>
          <a:p>
            <a:pPr eaLnBrk="1" hangingPunct="1"/>
            <a:r>
              <a:rPr lang="en-US" sz="1400" dirty="0" smtClean="0">
                <a:solidFill>
                  <a:srgbClr val="000000"/>
                </a:solidFill>
                <a:latin typeface="Arial" pitchFamily="34" charset="0"/>
                <a:cs typeface="Arial" pitchFamily="34" charset="0"/>
              </a:rPr>
              <a:t>Carlyle </a:t>
            </a:r>
            <a:r>
              <a:rPr lang="en-US" sz="1400" dirty="0" err="1" smtClean="0">
                <a:solidFill>
                  <a:srgbClr val="000000"/>
                </a:solidFill>
                <a:latin typeface="Arial" pitchFamily="34" charset="0"/>
                <a:cs typeface="Arial" pitchFamily="34" charset="0"/>
              </a:rPr>
              <a:t>Deauna</a:t>
            </a:r>
            <a:r>
              <a:rPr lang="en-US" sz="1400" dirty="0" smtClean="0">
                <a:solidFill>
                  <a:srgbClr val="000000"/>
                </a:solidFill>
                <a:latin typeface="Arial" pitchFamily="34" charset="0"/>
                <a:cs typeface="Arial" pitchFamily="34" charset="0"/>
              </a:rPr>
              <a:t>, </a:t>
            </a:r>
            <a:r>
              <a:rPr lang="en-US" sz="1400" dirty="0" smtClean="0">
                <a:latin typeface="Arial" pitchFamily="34" charset="0"/>
                <a:cs typeface="Arial" pitchFamily="34" charset="0"/>
              </a:rPr>
              <a:t>Jenny </a:t>
            </a:r>
            <a:r>
              <a:rPr lang="en-US" sz="1400" dirty="0" err="1" smtClean="0">
                <a:latin typeface="Arial" pitchFamily="34" charset="0"/>
                <a:cs typeface="Arial" pitchFamily="34" charset="0"/>
              </a:rPr>
              <a:t>Harmsen</a:t>
            </a:r>
            <a:r>
              <a:rPr lang="en-US" sz="1400" dirty="0" smtClean="0">
                <a:latin typeface="Arial" pitchFamily="34" charset="0"/>
                <a:cs typeface="Arial" pitchFamily="34" charset="0"/>
              </a:rPr>
              <a:t>, </a:t>
            </a:r>
            <a:r>
              <a:rPr lang="en-US" sz="1400" dirty="0" smtClean="0">
                <a:latin typeface="Arial" pitchFamily="34" charset="0"/>
                <a:cs typeface="Arial" pitchFamily="34" charset="0"/>
              </a:rPr>
              <a:t>Daisy </a:t>
            </a:r>
            <a:r>
              <a:rPr lang="en-US" sz="1400" dirty="0" err="1" smtClean="0">
                <a:latin typeface="Arial" pitchFamily="34" charset="0"/>
                <a:cs typeface="Arial" pitchFamily="34" charset="0"/>
              </a:rPr>
              <a:t>LaFlamme</a:t>
            </a:r>
            <a:r>
              <a:rPr lang="en-US" sz="1400" dirty="0" smtClean="0">
                <a:latin typeface="Arial" pitchFamily="34" charset="0"/>
                <a:cs typeface="Arial" pitchFamily="34" charset="0"/>
              </a:rPr>
              <a:t>, Leo Wu, </a:t>
            </a:r>
            <a:r>
              <a:rPr lang="en-US" sz="1400" dirty="0" err="1" smtClean="0">
                <a:latin typeface="Arial" pitchFamily="34" charset="0"/>
                <a:cs typeface="Arial" pitchFamily="34" charset="0"/>
              </a:rPr>
              <a:t>Gregor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Merkle</a:t>
            </a:r>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a:xfrm>
            <a:off x="152400" y="152400"/>
            <a:ext cx="8839200" cy="1524000"/>
          </a:xfrm>
        </p:spPr>
        <p:txBody>
          <a:bodyPr/>
          <a:lstStyle/>
          <a:p>
            <a:r>
              <a:rPr lang="en-US" altLang="zh-CN" sz="3600" b="1" dirty="0" smtClean="0">
                <a:solidFill>
                  <a:schemeClr val="tx1"/>
                </a:solidFill>
                <a:latin typeface="Arial" pitchFamily="34" charset="0"/>
                <a:ea typeface="SimSun" pitchFamily="2" charset="-122"/>
                <a:cs typeface="Arial" pitchFamily="34" charset="0"/>
              </a:rPr>
              <a:t>Defining Total Benefits of Ownership</a:t>
            </a:r>
            <a:endParaRPr lang="en-US" sz="3600" dirty="0" smtClean="0">
              <a:latin typeface="Arial" pitchFamily="34" charset="0"/>
              <a:ea typeface="SimSun" pitchFamily="2" charset="-122"/>
              <a:cs typeface="Arial" pitchFamily="34" charset="0"/>
            </a:endParaRPr>
          </a:p>
        </p:txBody>
      </p:sp>
      <p:sp>
        <p:nvSpPr>
          <p:cNvPr id="14339" name="Content Placeholder 3"/>
          <p:cNvSpPr>
            <a:spLocks noGrp="1"/>
          </p:cNvSpPr>
          <p:nvPr>
            <p:ph idx="1"/>
          </p:nvPr>
        </p:nvSpPr>
        <p:spPr>
          <a:xfrm>
            <a:off x="685800" y="1524000"/>
            <a:ext cx="7772400" cy="4876800"/>
          </a:xfrm>
        </p:spPr>
        <p:txBody>
          <a:bodyPr/>
          <a:lstStyle/>
          <a:p>
            <a:pPr marL="0" indent="0">
              <a:spcBef>
                <a:spcPct val="0"/>
              </a:spcBef>
              <a:buFontTx/>
              <a:buNone/>
            </a:pPr>
            <a:r>
              <a:rPr lang="en-US" altLang="zh-CN" sz="2000" dirty="0" smtClean="0">
                <a:latin typeface="Arial" pitchFamily="34" charset="0"/>
                <a:ea typeface="SimSun" pitchFamily="2" charset="-122"/>
                <a:cs typeface="Arial" pitchFamily="34" charset="0"/>
              </a:rPr>
              <a:t>Off-the-shelf software with customization will provide the following benefits:</a:t>
            </a:r>
          </a:p>
          <a:p>
            <a:pPr marL="400050" lvl="1" indent="0">
              <a:spcBef>
                <a:spcPct val="0"/>
              </a:spcBef>
            </a:pPr>
            <a:r>
              <a:rPr lang="en-US" altLang="zh-CN" sz="2000" dirty="0" smtClean="0">
                <a:latin typeface="Arial" pitchFamily="34" charset="0"/>
                <a:ea typeface="SimSun" pitchFamily="2" charset="-122"/>
                <a:cs typeface="Arial" pitchFamily="34" charset="0"/>
              </a:rPr>
              <a:t>Reducing time for preparing paperwork and reports.</a:t>
            </a:r>
            <a:endParaRPr lang="en-US" altLang="zh-CN" sz="2000" dirty="0" smtClean="0">
              <a:latin typeface="Arial" pitchFamily="34" charset="0"/>
              <a:cs typeface="Arial" pitchFamily="34" charset="0"/>
            </a:endParaRPr>
          </a:p>
          <a:p>
            <a:pPr marL="400050" lvl="1" indent="0">
              <a:spcBef>
                <a:spcPct val="0"/>
              </a:spcBef>
            </a:pPr>
            <a:r>
              <a:rPr lang="en-US" altLang="zh-CN" sz="2000" dirty="0" smtClean="0">
                <a:latin typeface="Arial" pitchFamily="34" charset="0"/>
                <a:ea typeface="SimSun" pitchFamily="2" charset="-122"/>
                <a:cs typeface="Arial" pitchFamily="34" charset="0"/>
              </a:rPr>
              <a:t>Easier communication between Financial, Shipping, and Inventory departments.</a:t>
            </a:r>
            <a:endParaRPr lang="en-US" altLang="zh-CN" sz="2000" dirty="0" smtClean="0">
              <a:latin typeface="Arial" pitchFamily="34" charset="0"/>
              <a:cs typeface="Arial" pitchFamily="34" charset="0"/>
            </a:endParaRPr>
          </a:p>
          <a:p>
            <a:pPr marL="400050" lvl="1" indent="0">
              <a:spcBef>
                <a:spcPct val="0"/>
              </a:spcBef>
            </a:pPr>
            <a:r>
              <a:rPr lang="en-US" altLang="zh-CN" sz="2000" dirty="0" smtClean="0">
                <a:latin typeface="Arial" pitchFamily="34" charset="0"/>
                <a:ea typeface="SimSun" pitchFamily="2" charset="-122"/>
                <a:cs typeface="Arial" pitchFamily="34" charset="0"/>
              </a:rPr>
              <a:t>Eliminating data redundancy and data inconsistency.</a:t>
            </a:r>
            <a:endParaRPr lang="en-US" altLang="zh-CN" sz="2000" dirty="0" smtClean="0">
              <a:latin typeface="Arial" pitchFamily="34" charset="0"/>
              <a:cs typeface="Arial" pitchFamily="34" charset="0"/>
            </a:endParaRPr>
          </a:p>
          <a:p>
            <a:pPr marL="400050" lvl="1" indent="0">
              <a:spcBef>
                <a:spcPct val="0"/>
              </a:spcBef>
            </a:pPr>
            <a:r>
              <a:rPr lang="en-US" altLang="zh-CN" sz="2000" dirty="0" smtClean="0">
                <a:latin typeface="Arial" pitchFamily="34" charset="0"/>
                <a:ea typeface="SimSun" pitchFamily="2" charset="-122"/>
                <a:cs typeface="Arial" pitchFamily="34" charset="0"/>
              </a:rPr>
              <a:t>Faster order placing and shipping. That will increase customer satisfaction – better and faster customer service.</a:t>
            </a:r>
            <a:endParaRPr lang="en-US" altLang="zh-CN" sz="2000" dirty="0" smtClean="0">
              <a:latin typeface="Arial" pitchFamily="34" charset="0"/>
              <a:cs typeface="Arial" pitchFamily="34" charset="0"/>
            </a:endParaRPr>
          </a:p>
          <a:p>
            <a:pPr marL="400050" lvl="1" indent="0">
              <a:spcBef>
                <a:spcPct val="0"/>
              </a:spcBef>
            </a:pPr>
            <a:r>
              <a:rPr lang="en-US" altLang="zh-CN" sz="2000" dirty="0" smtClean="0">
                <a:latin typeface="Arial" pitchFamily="34" charset="0"/>
                <a:ea typeface="SimSun" pitchFamily="2" charset="-122"/>
                <a:cs typeface="Arial" pitchFamily="34" charset="0"/>
              </a:rPr>
              <a:t>More efficient and faster reporting – delivery and inventory reports will lead to better decision making in the Inventory and Marketing Department.</a:t>
            </a:r>
            <a:endParaRPr lang="en-US" altLang="zh-CN" sz="2000" dirty="0" smtClean="0">
              <a:latin typeface="Arial" pitchFamily="34" charset="0"/>
              <a:cs typeface="Arial" pitchFamily="34" charset="0"/>
            </a:endParaRPr>
          </a:p>
          <a:p>
            <a:pPr marL="0" indent="0"/>
            <a:endParaRPr lang="en-US" dirty="0" smtClean="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p:txBody>
          <a:bodyPr/>
          <a:lstStyle/>
          <a:p>
            <a:r>
              <a:rPr lang="en-US" altLang="zh-CN" b="1" dirty="0" smtClean="0">
                <a:solidFill>
                  <a:schemeClr val="tx1"/>
                </a:solidFill>
                <a:latin typeface="Arial" pitchFamily="34" charset="0"/>
                <a:ea typeface="SimSun" pitchFamily="2" charset="-122"/>
                <a:cs typeface="Arial" pitchFamily="34" charset="0"/>
              </a:rPr>
              <a:t>Analyzing Alternatives</a:t>
            </a:r>
            <a:endParaRPr lang="en-US" dirty="0" smtClean="0">
              <a:latin typeface="Arial" pitchFamily="34" charset="0"/>
              <a:ea typeface="SimSun" pitchFamily="2" charset="-122"/>
              <a:cs typeface="Arial" pitchFamily="34" charset="0"/>
            </a:endParaRPr>
          </a:p>
        </p:txBody>
      </p:sp>
      <p:sp>
        <p:nvSpPr>
          <p:cNvPr id="15363" name="Content Placeholder 3"/>
          <p:cNvSpPr>
            <a:spLocks noGrp="1"/>
          </p:cNvSpPr>
          <p:nvPr>
            <p:ph idx="1"/>
          </p:nvPr>
        </p:nvSpPr>
        <p:spPr>
          <a:xfrm>
            <a:off x="228600" y="1752600"/>
            <a:ext cx="8763000" cy="4800600"/>
          </a:xfrm>
        </p:spPr>
        <p:txBody>
          <a:bodyPr/>
          <a:lstStyle/>
          <a:p>
            <a:pPr marL="0" indent="0">
              <a:spcBef>
                <a:spcPct val="0"/>
              </a:spcBef>
            </a:pPr>
            <a:r>
              <a:rPr lang="en-US" altLang="zh-CN" sz="2000" dirty="0" smtClean="0">
                <a:latin typeface="Arial" pitchFamily="34" charset="0"/>
                <a:ea typeface="SimSun" pitchFamily="2" charset="-122"/>
                <a:cs typeface="Arial" pitchFamily="34" charset="0"/>
              </a:rPr>
              <a:t>Custom-built solution for </a:t>
            </a:r>
            <a:r>
              <a:rPr lang="en-US" altLang="zh-CN" sz="2000" dirty="0" err="1" smtClean="0">
                <a:latin typeface="Arial" pitchFamily="34" charset="0"/>
                <a:ea typeface="SimSun" pitchFamily="2" charset="-122"/>
                <a:cs typeface="Arial" pitchFamily="34" charset="0"/>
              </a:rPr>
              <a:t>AriZona’s</a:t>
            </a:r>
            <a:r>
              <a:rPr lang="en-US" altLang="zh-CN" sz="2000" dirty="0" smtClean="0">
                <a:latin typeface="Arial" pitchFamily="34" charset="0"/>
                <a:ea typeface="SimSun" pitchFamily="2" charset="-122"/>
                <a:cs typeface="Arial" pitchFamily="34" charset="0"/>
              </a:rPr>
              <a:t> problem will be expensive and </a:t>
            </a:r>
            <a:br>
              <a:rPr lang="en-US" altLang="zh-CN" sz="2000" dirty="0" smtClean="0">
                <a:latin typeface="Arial" pitchFamily="34" charset="0"/>
                <a:ea typeface="SimSun" pitchFamily="2" charset="-122"/>
                <a:cs typeface="Arial" pitchFamily="34" charset="0"/>
              </a:rPr>
            </a:br>
            <a:r>
              <a:rPr lang="en-US" altLang="zh-CN" sz="2000" dirty="0" smtClean="0">
                <a:latin typeface="Arial" pitchFamily="34" charset="0"/>
                <a:ea typeface="SimSun" pitchFamily="2" charset="-122"/>
                <a:cs typeface="Arial" pitchFamily="34" charset="0"/>
              </a:rPr>
              <a:t>200,000 over budget. </a:t>
            </a:r>
          </a:p>
          <a:p>
            <a:pPr marL="0" indent="0">
              <a:spcBef>
                <a:spcPct val="0"/>
              </a:spcBef>
              <a:buFontTx/>
              <a:buNone/>
            </a:pPr>
            <a:endParaRPr lang="en-US" altLang="zh-CN" sz="2000" dirty="0" smtClean="0">
              <a:latin typeface="Arial" pitchFamily="34" charset="0"/>
              <a:ea typeface="SimSun" pitchFamily="2" charset="-122"/>
              <a:cs typeface="Arial" pitchFamily="34" charset="0"/>
            </a:endParaRPr>
          </a:p>
          <a:p>
            <a:pPr marL="0" indent="0">
              <a:spcBef>
                <a:spcPct val="0"/>
              </a:spcBef>
            </a:pPr>
            <a:r>
              <a:rPr lang="en-US" altLang="zh-CN" sz="2000" dirty="0" smtClean="0">
                <a:latin typeface="Arial" pitchFamily="34" charset="0"/>
                <a:ea typeface="SimSun" pitchFamily="2" charset="-122"/>
                <a:cs typeface="Arial" pitchFamily="34" charset="0"/>
              </a:rPr>
              <a:t>Off-the-shelf system will be affordable but it will cost too many changes in </a:t>
            </a:r>
            <a:r>
              <a:rPr lang="en-US" altLang="zh-CN" sz="2000" dirty="0" err="1" smtClean="0">
                <a:latin typeface="Arial" pitchFamily="34" charset="0"/>
                <a:ea typeface="SimSun" pitchFamily="2" charset="-122"/>
                <a:cs typeface="Arial" pitchFamily="34" charset="0"/>
              </a:rPr>
              <a:t>AriZona’s</a:t>
            </a:r>
            <a:r>
              <a:rPr lang="en-US" altLang="zh-CN" sz="2000" dirty="0" smtClean="0">
                <a:latin typeface="Arial" pitchFamily="34" charset="0"/>
                <a:ea typeface="SimSun" pitchFamily="2" charset="-122"/>
                <a:cs typeface="Arial" pitchFamily="34" charset="0"/>
              </a:rPr>
              <a:t> business processes. Major changes to the business might turn to employee loss or higher percent of employee turnover. </a:t>
            </a:r>
          </a:p>
          <a:p>
            <a:pPr marL="0" indent="0">
              <a:spcBef>
                <a:spcPct val="0"/>
              </a:spcBef>
              <a:buFontTx/>
              <a:buNone/>
            </a:pPr>
            <a:endParaRPr lang="en-US" altLang="zh-CN" sz="2000" dirty="0" smtClean="0">
              <a:latin typeface="Arial" pitchFamily="34" charset="0"/>
              <a:ea typeface="SimSun" pitchFamily="2" charset="-122"/>
              <a:cs typeface="Arial" pitchFamily="34" charset="0"/>
            </a:endParaRPr>
          </a:p>
          <a:p>
            <a:pPr marL="0" indent="0">
              <a:spcBef>
                <a:spcPct val="0"/>
              </a:spcBef>
            </a:pPr>
            <a:r>
              <a:rPr lang="en-US" altLang="zh-CN" sz="2000" dirty="0" smtClean="0">
                <a:latin typeface="Arial" pitchFamily="34" charset="0"/>
                <a:ea typeface="SimSun" pitchFamily="2" charset="-122"/>
                <a:cs typeface="Arial" pitchFamily="34" charset="0"/>
              </a:rPr>
              <a:t>Off-the-shelf product with customization will be on budget because the company will buy enterprise system modules for the Shipping and Inventory departments, and it will customize the module for the Financial and Marketing department. Hardware cost will be more significant than software cost because </a:t>
            </a:r>
            <a:r>
              <a:rPr lang="en-US" altLang="zh-CN" sz="2000" dirty="0" err="1" smtClean="0">
                <a:latin typeface="Arial" pitchFamily="34" charset="0"/>
                <a:ea typeface="SimSun" pitchFamily="2" charset="-122"/>
                <a:cs typeface="Arial" pitchFamily="34" charset="0"/>
              </a:rPr>
              <a:t>AriZona</a:t>
            </a:r>
            <a:r>
              <a:rPr lang="en-US" altLang="zh-CN" sz="2000" dirty="0" smtClean="0">
                <a:latin typeface="Arial" pitchFamily="34" charset="0"/>
                <a:ea typeface="SimSun" pitchFamily="2" charset="-122"/>
                <a:cs typeface="Arial" pitchFamily="34" charset="0"/>
              </a:rPr>
              <a:t> will have to buy handheld mobile devices for each delivery track. Another hardware expense will be for more powerful servers that will handle processes of data delivery, updating inventory data, and reporting.</a:t>
            </a:r>
            <a:endParaRPr lang="en-US" altLang="zh-CN" sz="4000" dirty="0" smtClean="0">
              <a:latin typeface="Arial" pitchFamily="34" charset="0"/>
              <a:ea typeface="SimSun" pitchFamily="2" charset="-122"/>
              <a:cs typeface="Arial" pitchFamily="34" charset="0"/>
            </a:endParaRPr>
          </a:p>
          <a:p>
            <a:pPr marL="0" indent="0"/>
            <a:endParaRPr lang="en-US" sz="2000" dirty="0" smtClean="0">
              <a:ea typeface="SimSun"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
          <p:cNvSpPr>
            <a:spLocks noGrp="1"/>
          </p:cNvSpPr>
          <p:nvPr>
            <p:ph type="title"/>
          </p:nvPr>
        </p:nvSpPr>
        <p:spPr>
          <a:xfrm>
            <a:off x="228600" y="228600"/>
            <a:ext cx="8763000" cy="1143000"/>
          </a:xfrm>
        </p:spPr>
        <p:txBody>
          <a:bodyPr/>
          <a:lstStyle/>
          <a:p>
            <a:r>
              <a:rPr lang="en-US" altLang="zh-CN" sz="3200" b="1" dirty="0" smtClean="0">
                <a:latin typeface="Arial" pitchFamily="34" charset="0"/>
                <a:ea typeface="SimSun" pitchFamily="2" charset="-122"/>
                <a:cs typeface="Arial" pitchFamily="34" charset="0"/>
              </a:rPr>
              <a:t>Mobile Handheld Device will provide the following solutions to </a:t>
            </a:r>
            <a:r>
              <a:rPr lang="en-US" altLang="zh-CN" sz="3200" b="1" dirty="0" err="1" smtClean="0">
                <a:latin typeface="Arial" pitchFamily="34" charset="0"/>
                <a:ea typeface="SimSun" pitchFamily="2" charset="-122"/>
                <a:cs typeface="Arial" pitchFamily="34" charset="0"/>
              </a:rPr>
              <a:t>AriZona</a:t>
            </a:r>
            <a:r>
              <a:rPr lang="en-US" altLang="zh-CN" sz="3200" b="1" dirty="0" smtClean="0">
                <a:latin typeface="Arial" pitchFamily="34" charset="0"/>
                <a:ea typeface="SimSun" pitchFamily="2" charset="-122"/>
                <a:cs typeface="Arial" pitchFamily="34" charset="0"/>
              </a:rPr>
              <a:t>:</a:t>
            </a:r>
            <a:endParaRPr lang="en-US" sz="3200" dirty="0" smtClean="0">
              <a:latin typeface="Times New Roman" pitchFamily="18" charset="0"/>
              <a:ea typeface="SimSun" pitchFamily="2" charset="-122"/>
            </a:endParaRPr>
          </a:p>
        </p:txBody>
      </p:sp>
      <p:sp>
        <p:nvSpPr>
          <p:cNvPr id="17411" name="Content Placeholder 3"/>
          <p:cNvSpPr>
            <a:spLocks noGrp="1"/>
          </p:cNvSpPr>
          <p:nvPr>
            <p:ph idx="1"/>
          </p:nvPr>
        </p:nvSpPr>
        <p:spPr>
          <a:xfrm>
            <a:off x="685800" y="1752600"/>
            <a:ext cx="7772400" cy="3962400"/>
          </a:xfrm>
        </p:spPr>
        <p:txBody>
          <a:bodyPr/>
          <a:lstStyle/>
          <a:p>
            <a:pPr marL="0" indent="0">
              <a:spcBef>
                <a:spcPct val="0"/>
              </a:spcBef>
            </a:pPr>
            <a:r>
              <a:rPr lang="en-US" altLang="zh-CN" sz="2400" dirty="0" smtClean="0">
                <a:latin typeface="Arial" pitchFamily="34" charset="0"/>
                <a:ea typeface="SimSun" pitchFamily="2" charset="-122"/>
                <a:cs typeface="Arial" pitchFamily="34" charset="0"/>
              </a:rPr>
              <a:t>Accurate Deliveries with Consignee Signature Capture</a:t>
            </a:r>
            <a:endParaRPr lang="en-US" altLang="zh-CN" sz="2400" dirty="0" smtClean="0">
              <a:latin typeface="Arial" pitchFamily="34" charset="0"/>
              <a:cs typeface="Arial" pitchFamily="34" charset="0"/>
            </a:endParaRPr>
          </a:p>
          <a:p>
            <a:pPr marL="0" indent="0">
              <a:spcBef>
                <a:spcPct val="0"/>
              </a:spcBef>
            </a:pPr>
            <a:r>
              <a:rPr lang="en-US" altLang="zh-CN" sz="2400" dirty="0" smtClean="0">
                <a:latin typeface="Arial" pitchFamily="34" charset="0"/>
                <a:ea typeface="SimSun" pitchFamily="2" charset="-122"/>
                <a:cs typeface="Arial" pitchFamily="34" charset="0"/>
              </a:rPr>
              <a:t>Wireless Data Communications</a:t>
            </a:r>
            <a:endParaRPr lang="en-US" altLang="zh-CN" sz="2400" dirty="0" smtClean="0">
              <a:latin typeface="Arial" pitchFamily="34" charset="0"/>
              <a:cs typeface="Arial" pitchFamily="34" charset="0"/>
            </a:endParaRPr>
          </a:p>
          <a:p>
            <a:pPr marL="0" indent="0">
              <a:spcBef>
                <a:spcPct val="0"/>
              </a:spcBef>
            </a:pPr>
            <a:r>
              <a:rPr lang="en-US" altLang="zh-CN" sz="2400" dirty="0" smtClean="0">
                <a:latin typeface="Arial" pitchFamily="34" charset="0"/>
                <a:ea typeface="SimSun" pitchFamily="2" charset="-122"/>
                <a:cs typeface="Arial" pitchFamily="34" charset="0"/>
              </a:rPr>
              <a:t>Greener, More Efficient Operation</a:t>
            </a:r>
            <a:endParaRPr lang="en-US" altLang="zh-CN" sz="2400" dirty="0" smtClean="0">
              <a:latin typeface="Arial" pitchFamily="34" charset="0"/>
              <a:cs typeface="Arial" pitchFamily="34" charset="0"/>
            </a:endParaRPr>
          </a:p>
          <a:p>
            <a:pPr marL="0" indent="0">
              <a:spcBef>
                <a:spcPct val="0"/>
              </a:spcBef>
            </a:pPr>
            <a:r>
              <a:rPr lang="en-US" altLang="zh-CN" sz="2400" dirty="0" smtClean="0">
                <a:latin typeface="Arial" pitchFamily="34" charset="0"/>
                <a:ea typeface="SimSun" pitchFamily="2" charset="-122"/>
                <a:cs typeface="Arial" pitchFamily="34" charset="0"/>
              </a:rPr>
              <a:t>GPS Location Technology</a:t>
            </a:r>
            <a:endParaRPr lang="en-US" altLang="zh-CN" sz="2400" dirty="0" smtClean="0">
              <a:latin typeface="Arial" pitchFamily="34" charset="0"/>
              <a:cs typeface="Arial" pitchFamily="34" charset="0"/>
            </a:endParaRPr>
          </a:p>
          <a:p>
            <a:pPr marL="0" indent="0">
              <a:spcBef>
                <a:spcPct val="0"/>
              </a:spcBef>
            </a:pPr>
            <a:r>
              <a:rPr lang="en-US" altLang="zh-CN" sz="2400" dirty="0" smtClean="0">
                <a:latin typeface="Arial" pitchFamily="34" charset="0"/>
                <a:ea typeface="SimSun" pitchFamily="2" charset="-122"/>
                <a:cs typeface="Arial" pitchFamily="34" charset="0"/>
              </a:rPr>
              <a:t>Reports </a:t>
            </a:r>
            <a:endParaRPr lang="en-US" altLang="zh-CN" sz="2400" dirty="0" smtClean="0">
              <a:latin typeface="Arial" pitchFamily="34" charset="0"/>
              <a:cs typeface="Arial" pitchFamily="34" charset="0"/>
            </a:endParaRPr>
          </a:p>
          <a:p>
            <a:pPr marL="0" indent="0">
              <a:spcBef>
                <a:spcPct val="0"/>
              </a:spcBef>
            </a:pPr>
            <a:r>
              <a:rPr lang="en-US" altLang="zh-CN" sz="2400" dirty="0" smtClean="0">
                <a:latin typeface="Arial" pitchFamily="34" charset="0"/>
                <a:cs typeface="Arial" pitchFamily="34" charset="0"/>
              </a:rPr>
              <a:t>Automatic Integration</a:t>
            </a:r>
          </a:p>
          <a:p>
            <a:pPr marL="0" indent="0">
              <a:spcBef>
                <a:spcPct val="0"/>
              </a:spcBef>
            </a:pPr>
            <a:r>
              <a:rPr lang="en-US" altLang="zh-CN" sz="2400" dirty="0" smtClean="0">
                <a:latin typeface="Arial" pitchFamily="34" charset="0"/>
                <a:cs typeface="Arial" pitchFamily="34" charset="0"/>
              </a:rPr>
              <a:t>Management Reports</a:t>
            </a:r>
          </a:p>
          <a:p>
            <a:pPr marL="0" indent="0">
              <a:spcBef>
                <a:spcPct val="0"/>
              </a:spcBef>
            </a:pPr>
            <a:r>
              <a:rPr lang="en-US" altLang="zh-CN" sz="2400" dirty="0" smtClean="0">
                <a:latin typeface="Arial" pitchFamily="34" charset="0"/>
                <a:cs typeface="Arial" pitchFamily="34" charset="0"/>
              </a:rPr>
              <a:t>Loading Reports</a:t>
            </a:r>
            <a:endParaRPr lang="en-US" sz="2400" dirty="0" smtClean="0">
              <a:latin typeface="Arial" pitchFamily="34" charset="0"/>
              <a:cs typeface="Arial"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xfrm>
            <a:off x="685800" y="152400"/>
            <a:ext cx="7772400" cy="1752600"/>
          </a:xfrm>
        </p:spPr>
        <p:txBody>
          <a:bodyPr/>
          <a:lstStyle/>
          <a:p>
            <a:r>
              <a:rPr lang="en-US" b="1" dirty="0" smtClean="0">
                <a:solidFill>
                  <a:schemeClr val="tx1"/>
                </a:solidFill>
                <a:latin typeface="Times New Roman" pitchFamily="18" charset="0"/>
                <a:cs typeface="Times New Roman" pitchFamily="18" charset="0"/>
              </a:rPr>
              <a:t/>
            </a:r>
            <a:br>
              <a:rPr lang="en-US" b="1" dirty="0" smtClean="0">
                <a:solidFill>
                  <a:schemeClr val="tx1"/>
                </a:solidFill>
                <a:latin typeface="Times New Roman" pitchFamily="18" charset="0"/>
                <a:cs typeface="Times New Roman" pitchFamily="18" charset="0"/>
              </a:rPr>
            </a:br>
            <a:r>
              <a:rPr lang="en-US" b="1" dirty="0" smtClean="0">
                <a:solidFill>
                  <a:schemeClr val="tx1"/>
                </a:solidFill>
                <a:latin typeface="Arial" pitchFamily="34" charset="0"/>
                <a:cs typeface="Arial" pitchFamily="34" charset="0"/>
              </a:rPr>
              <a:t>The Device</a:t>
            </a:r>
            <a:r>
              <a:rPr lang="en-US" sz="7200" dirty="0" smtClean="0">
                <a:solidFill>
                  <a:schemeClr val="tx1"/>
                </a:solidFill>
                <a:latin typeface="Times New Roman" pitchFamily="18" charset="0"/>
              </a:rPr>
              <a:t/>
            </a:r>
            <a:br>
              <a:rPr lang="en-US" sz="7200" dirty="0" smtClean="0">
                <a:solidFill>
                  <a:schemeClr val="tx1"/>
                </a:solidFill>
                <a:latin typeface="Times New Roman" pitchFamily="18" charset="0"/>
              </a:rPr>
            </a:br>
            <a:endParaRPr lang="en-US" dirty="0" smtClean="0">
              <a:latin typeface="Times New Roman" pitchFamily="18" charset="0"/>
            </a:endParaRPr>
          </a:p>
        </p:txBody>
      </p:sp>
      <p:pic>
        <p:nvPicPr>
          <p:cNvPr id="18435" name="Picture 1"/>
          <p:cNvPicPr>
            <a:picLocks noGrp="1" noChangeAspect="1" noChangeArrowheads="1"/>
          </p:cNvPicPr>
          <p:nvPr>
            <p:ph idx="1"/>
          </p:nvPr>
        </p:nvPicPr>
        <p:blipFill>
          <a:blip r:embed="rId2" cstate="print"/>
          <a:srcRect/>
          <a:stretch>
            <a:fillRect/>
          </a:stretch>
        </p:blipFill>
        <p:spPr>
          <a:xfrm>
            <a:off x="3328988" y="1981200"/>
            <a:ext cx="2486025" cy="4114800"/>
          </a:xfrm>
          <a:noFill/>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p:cNvSpPr>
            <a:spLocks noGrp="1"/>
          </p:cNvSpPr>
          <p:nvPr>
            <p:ph type="title"/>
          </p:nvPr>
        </p:nvSpPr>
        <p:spPr>
          <a:xfrm>
            <a:off x="152400" y="152400"/>
            <a:ext cx="8763000" cy="1676400"/>
          </a:xfrm>
        </p:spPr>
        <p:txBody>
          <a:bodyPr/>
          <a:lstStyle/>
          <a:p>
            <a:r>
              <a:rPr lang="en-US" altLang="zh-CN" sz="4000" b="1" dirty="0" smtClean="0">
                <a:solidFill>
                  <a:schemeClr val="tx1"/>
                </a:solidFill>
                <a:latin typeface="Arial" pitchFamily="34" charset="0"/>
                <a:ea typeface="SimSun" pitchFamily="2" charset="-122"/>
                <a:cs typeface="Arial" pitchFamily="34" charset="0"/>
              </a:rPr>
              <a:t>The new server will offer the following solutions to </a:t>
            </a:r>
            <a:r>
              <a:rPr lang="en-US" altLang="zh-CN" sz="4000" b="1" dirty="0" err="1" smtClean="0">
                <a:solidFill>
                  <a:schemeClr val="tx1"/>
                </a:solidFill>
                <a:latin typeface="Arial" pitchFamily="34" charset="0"/>
                <a:ea typeface="SimSun" pitchFamily="2" charset="-122"/>
                <a:cs typeface="Arial" pitchFamily="34" charset="0"/>
              </a:rPr>
              <a:t>AriZona</a:t>
            </a:r>
            <a:r>
              <a:rPr lang="en-US" altLang="zh-CN" sz="4000" b="1" dirty="0" smtClean="0">
                <a:solidFill>
                  <a:schemeClr val="tx1"/>
                </a:solidFill>
                <a:latin typeface="Arial" pitchFamily="34" charset="0"/>
                <a:ea typeface="SimSun" pitchFamily="2" charset="-122"/>
                <a:cs typeface="Arial" pitchFamily="34" charset="0"/>
              </a:rPr>
              <a:t>:</a:t>
            </a:r>
            <a:endParaRPr lang="en-US" sz="4000" dirty="0" smtClean="0">
              <a:latin typeface="Arial" pitchFamily="34" charset="0"/>
              <a:ea typeface="SimSun" pitchFamily="2" charset="-122"/>
              <a:cs typeface="Arial" pitchFamily="34" charset="0"/>
            </a:endParaRPr>
          </a:p>
        </p:txBody>
      </p:sp>
      <p:sp>
        <p:nvSpPr>
          <p:cNvPr id="19459" name="Content Placeholder 3"/>
          <p:cNvSpPr>
            <a:spLocks noGrp="1"/>
          </p:cNvSpPr>
          <p:nvPr>
            <p:ph idx="1"/>
          </p:nvPr>
        </p:nvSpPr>
        <p:spPr>
          <a:xfrm>
            <a:off x="685800" y="1981200"/>
            <a:ext cx="7772400" cy="3124200"/>
          </a:xfrm>
        </p:spPr>
        <p:txBody>
          <a:bodyPr/>
          <a:lstStyle/>
          <a:p>
            <a:pPr marL="0" indent="0">
              <a:spcBef>
                <a:spcPct val="0"/>
              </a:spcBef>
            </a:pPr>
            <a:r>
              <a:rPr lang="en-US" altLang="zh-CN" dirty="0" smtClean="0">
                <a:latin typeface="Arial" pitchFamily="34" charset="0"/>
                <a:ea typeface="SimSun" pitchFamily="2" charset="-122"/>
                <a:cs typeface="Arial" pitchFamily="34" charset="0"/>
              </a:rPr>
              <a:t>Real-Time Dispatch and Route Execution</a:t>
            </a:r>
          </a:p>
          <a:p>
            <a:pPr marL="0" indent="0">
              <a:spcBef>
                <a:spcPct val="0"/>
              </a:spcBef>
            </a:pPr>
            <a:r>
              <a:rPr lang="en-US" altLang="zh-CN" dirty="0" smtClean="0">
                <a:latin typeface="Arial" pitchFamily="34" charset="0"/>
                <a:ea typeface="SimSun" pitchFamily="2" charset="-122"/>
                <a:cs typeface="Arial" pitchFamily="34" charset="0"/>
              </a:rPr>
              <a:t>Proactive Customer Service</a:t>
            </a:r>
            <a:endParaRPr lang="en-US" altLang="zh-CN" dirty="0" smtClean="0">
              <a:latin typeface="Arial" pitchFamily="34" charset="0"/>
              <a:cs typeface="Arial" pitchFamily="34" charset="0"/>
            </a:endParaRPr>
          </a:p>
          <a:p>
            <a:pPr marL="0" indent="0">
              <a:spcBef>
                <a:spcPct val="0"/>
              </a:spcBef>
            </a:pPr>
            <a:r>
              <a:rPr lang="en-US" altLang="zh-CN" dirty="0" smtClean="0">
                <a:latin typeface="Arial" pitchFamily="34" charset="0"/>
                <a:ea typeface="SimSun" pitchFamily="2" charset="-122"/>
                <a:cs typeface="Arial" pitchFamily="34" charset="0"/>
              </a:rPr>
              <a:t>Data Integrity</a:t>
            </a:r>
            <a:endParaRPr lang="en-US" altLang="zh-CN" dirty="0" smtClean="0">
              <a:latin typeface="Arial" pitchFamily="34" charset="0"/>
              <a:cs typeface="Arial" pitchFamily="34" charset="0"/>
            </a:endParaRPr>
          </a:p>
          <a:p>
            <a:pPr marL="0" indent="0">
              <a:spcBef>
                <a:spcPct val="0"/>
              </a:spcBef>
            </a:pPr>
            <a:r>
              <a:rPr lang="en-US" altLang="zh-CN" dirty="0" smtClean="0">
                <a:latin typeface="Arial" pitchFamily="34" charset="0"/>
                <a:ea typeface="SimSun" pitchFamily="2" charset="-122"/>
                <a:cs typeface="Arial" pitchFamily="34" charset="0"/>
              </a:rPr>
              <a:t>Exchange Information</a:t>
            </a:r>
            <a:endParaRPr lang="en-US" altLang="zh-CN" dirty="0" smtClean="0">
              <a:latin typeface="Arial" pitchFamily="34" charset="0"/>
              <a:cs typeface="Arial" pitchFamily="34" charset="0"/>
            </a:endParaRPr>
          </a:p>
          <a:p>
            <a:pPr marL="0" indent="0">
              <a:spcBef>
                <a:spcPct val="0"/>
              </a:spcBef>
            </a:pPr>
            <a:r>
              <a:rPr lang="en-US" altLang="zh-CN" dirty="0" smtClean="0">
                <a:latin typeface="Arial" pitchFamily="34" charset="0"/>
                <a:ea typeface="SimSun" pitchFamily="2" charset="-122"/>
                <a:cs typeface="Arial" pitchFamily="34" charset="0"/>
              </a:rPr>
              <a:t>Management Reports</a:t>
            </a:r>
            <a:endParaRPr lang="en-US" altLang="zh-CN" dirty="0" smtClean="0">
              <a:latin typeface="Arial" pitchFamily="34" charset="0"/>
              <a:cs typeface="Arial" pitchFamily="34" charset="0"/>
            </a:endParaRPr>
          </a:p>
          <a:p>
            <a:pPr marL="0" indent="0"/>
            <a:endParaRPr lang="en-US" sz="1800" dirty="0" smtClean="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6"/>
          <p:cNvSpPr>
            <a:spLocks noChangeArrowheads="1"/>
          </p:cNvSpPr>
          <p:nvPr/>
        </p:nvSpPr>
        <p:spPr bwMode="auto">
          <a:xfrm>
            <a:off x="0" y="2765425"/>
            <a:ext cx="9144000" cy="457200"/>
          </a:xfrm>
          <a:prstGeom prst="rect">
            <a:avLst/>
          </a:prstGeom>
          <a:noFill/>
          <a:ln w="9525">
            <a:noFill/>
            <a:miter lim="800000"/>
            <a:headEnd/>
            <a:tailEnd/>
          </a:ln>
        </p:spPr>
        <p:txBody>
          <a:bodyPr wrap="none" anchor="ctr">
            <a:spAutoFit/>
          </a:bodyPr>
          <a:lstStyle/>
          <a:p>
            <a:endParaRPr lang="en-US"/>
          </a:p>
        </p:txBody>
      </p:sp>
      <p:sp>
        <p:nvSpPr>
          <p:cNvPr id="20484" name="Rectangle 7"/>
          <p:cNvSpPr>
            <a:spLocks noChangeArrowheads="1"/>
          </p:cNvSpPr>
          <p:nvPr/>
        </p:nvSpPr>
        <p:spPr bwMode="auto">
          <a:xfrm>
            <a:off x="0" y="5181600"/>
            <a:ext cx="9144000" cy="457200"/>
          </a:xfrm>
          <a:prstGeom prst="rect">
            <a:avLst/>
          </a:prstGeom>
          <a:noFill/>
          <a:ln w="9525">
            <a:noFill/>
            <a:miter lim="800000"/>
            <a:headEnd/>
            <a:tailEnd/>
          </a:ln>
        </p:spPr>
        <p:txBody>
          <a:bodyPr wrap="none" anchor="ctr">
            <a:spAutoFit/>
          </a:bodyPr>
          <a:lstStyle/>
          <a:p>
            <a:endParaRPr lang="en-US"/>
          </a:p>
        </p:txBody>
      </p:sp>
      <p:sp>
        <p:nvSpPr>
          <p:cNvPr id="20485" name="Rectangle 8"/>
          <p:cNvSpPr>
            <a:spLocks noChangeArrowheads="1"/>
          </p:cNvSpPr>
          <p:nvPr/>
        </p:nvSpPr>
        <p:spPr bwMode="auto">
          <a:xfrm>
            <a:off x="0" y="7826375"/>
            <a:ext cx="9144000" cy="457200"/>
          </a:xfrm>
          <a:prstGeom prst="rect">
            <a:avLst/>
          </a:prstGeom>
          <a:noFill/>
          <a:ln w="9525">
            <a:noFill/>
            <a:miter lim="800000"/>
            <a:headEnd/>
            <a:tailEnd/>
          </a:ln>
        </p:spPr>
        <p:txBody>
          <a:bodyPr wrap="none" anchor="ctr">
            <a:spAutoFit/>
          </a:bodyPr>
          <a:lstStyle/>
          <a:p>
            <a:endParaRPr lang="en-US"/>
          </a:p>
        </p:txBody>
      </p:sp>
      <p:sp>
        <p:nvSpPr>
          <p:cNvPr id="20486" name="Title 9"/>
          <p:cNvSpPr>
            <a:spLocks noGrp="1"/>
          </p:cNvSpPr>
          <p:nvPr>
            <p:ph type="title"/>
          </p:nvPr>
        </p:nvSpPr>
        <p:spPr>
          <a:xfrm>
            <a:off x="838200" y="304800"/>
            <a:ext cx="7772400" cy="914400"/>
          </a:xfrm>
        </p:spPr>
        <p:txBody>
          <a:bodyPr/>
          <a:lstStyle/>
          <a:p>
            <a:r>
              <a:rPr lang="en-US" altLang="zh-CN" b="1" dirty="0" smtClean="0">
                <a:solidFill>
                  <a:schemeClr val="tx1"/>
                </a:solidFill>
                <a:latin typeface="Arial" pitchFamily="34" charset="0"/>
                <a:ea typeface="SimSun" pitchFamily="2" charset="-122"/>
                <a:cs typeface="Arial" pitchFamily="34" charset="0"/>
              </a:rPr>
              <a:t>Software Interface</a:t>
            </a:r>
            <a:endParaRPr lang="en-US" dirty="0" smtClean="0">
              <a:latin typeface="Arial" pitchFamily="34" charset="0"/>
              <a:ea typeface="SimSun" pitchFamily="2" charset="-122"/>
              <a:cs typeface="Arial" pitchFamily="34" charset="0"/>
            </a:endParaRPr>
          </a:p>
        </p:txBody>
      </p:sp>
      <p:pic>
        <p:nvPicPr>
          <p:cNvPr id="20487" name="Picture 2"/>
          <p:cNvPicPr>
            <a:picLocks noGrp="1" noChangeAspect="1" noChangeArrowheads="1"/>
          </p:cNvPicPr>
          <p:nvPr>
            <p:ph idx="1"/>
          </p:nvPr>
        </p:nvPicPr>
        <p:blipFill>
          <a:blip r:embed="rId2" cstate="print"/>
          <a:srcRect/>
          <a:stretch>
            <a:fillRect/>
          </a:stretch>
        </p:blipFill>
        <p:spPr>
          <a:xfrm>
            <a:off x="685800" y="1524000"/>
            <a:ext cx="7772400" cy="3017838"/>
          </a:xfrm>
          <a:noFill/>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2" cstate="print"/>
          <a:srcRect/>
          <a:stretch>
            <a:fillRect/>
          </a:stretch>
        </p:blipFill>
        <p:spPr bwMode="auto">
          <a:xfrm>
            <a:off x="1066800" y="4038600"/>
            <a:ext cx="7105650" cy="2619375"/>
          </a:xfrm>
          <a:prstGeom prst="rect">
            <a:avLst/>
          </a:prstGeom>
          <a:noFill/>
          <a:ln w="9525">
            <a:noFill/>
            <a:miter lim="800000"/>
            <a:headEnd/>
            <a:tailEnd/>
          </a:ln>
        </p:spPr>
      </p:pic>
      <p:pic>
        <p:nvPicPr>
          <p:cNvPr id="8" name="Picture 5"/>
          <p:cNvPicPr>
            <a:picLocks noChangeAspect="1" noChangeArrowheads="1"/>
          </p:cNvPicPr>
          <p:nvPr/>
        </p:nvPicPr>
        <p:blipFill>
          <a:blip r:embed="rId3" cstate="print"/>
          <a:srcRect/>
          <a:stretch>
            <a:fillRect/>
          </a:stretch>
        </p:blipFill>
        <p:spPr bwMode="auto">
          <a:xfrm>
            <a:off x="2057400" y="152400"/>
            <a:ext cx="5241925" cy="3641725"/>
          </a:xfrm>
          <a:prstGeom prst="rect">
            <a:avLst/>
          </a:prstGeom>
          <a:noFill/>
          <a:ln w="9525">
            <a:noFill/>
            <a:miter lim="800000"/>
            <a:headEnd/>
            <a:tailEnd/>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lstStyle/>
          <a:p>
            <a:r>
              <a:rPr lang="en-US" altLang="zh-CN" b="1" dirty="0" smtClean="0">
                <a:latin typeface="Arial" pitchFamily="34" charset="0"/>
                <a:ea typeface="SimSun" pitchFamily="2" charset="-122"/>
                <a:cs typeface="Arial" pitchFamily="34" charset="0"/>
              </a:rPr>
              <a:t>Expected long-term results</a:t>
            </a:r>
            <a:endParaRPr lang="en-US" dirty="0" smtClean="0">
              <a:latin typeface="Arial" pitchFamily="34" charset="0"/>
              <a:cs typeface="Arial" pitchFamily="34" charset="0"/>
            </a:endParaRPr>
          </a:p>
        </p:txBody>
      </p:sp>
      <p:sp>
        <p:nvSpPr>
          <p:cNvPr id="4" name="Content Placeholder 3"/>
          <p:cNvSpPr>
            <a:spLocks noGrp="1"/>
          </p:cNvSpPr>
          <p:nvPr>
            <p:ph idx="1"/>
          </p:nvPr>
        </p:nvSpPr>
        <p:spPr>
          <a:xfrm>
            <a:off x="685800" y="1981200"/>
            <a:ext cx="7772400" cy="3429000"/>
          </a:xfrm>
        </p:spPr>
        <p:txBody>
          <a:bodyPr/>
          <a:lstStyle/>
          <a:p>
            <a:pPr marL="0" indent="0">
              <a:spcBef>
                <a:spcPct val="0"/>
              </a:spcBef>
              <a:defRPr/>
            </a:pPr>
            <a:r>
              <a:rPr lang="en-US" altLang="zh-CN" dirty="0" smtClean="0">
                <a:latin typeface="Arial" pitchFamily="34" charset="0"/>
                <a:ea typeface="SimSun" pitchFamily="2" charset="-122"/>
                <a:cs typeface="Arial" pitchFamily="34" charset="0"/>
              </a:rPr>
              <a:t>Reduction in miles driven</a:t>
            </a:r>
            <a:endParaRPr lang="en-US" altLang="zh-CN" sz="1800" dirty="0" smtClean="0">
              <a:latin typeface="Arial" pitchFamily="34" charset="0"/>
              <a:ea typeface="+mn-ea"/>
              <a:cs typeface="Arial" pitchFamily="34" charset="0"/>
            </a:endParaRPr>
          </a:p>
          <a:p>
            <a:pPr marL="0" indent="0">
              <a:spcBef>
                <a:spcPct val="0"/>
              </a:spcBef>
              <a:defRPr/>
            </a:pPr>
            <a:r>
              <a:rPr lang="en-US" altLang="zh-CN" dirty="0" smtClean="0">
                <a:latin typeface="Arial" pitchFamily="34" charset="0"/>
                <a:ea typeface="SimSun" pitchFamily="2" charset="-122"/>
                <a:cs typeface="Arial" pitchFamily="34" charset="0"/>
              </a:rPr>
              <a:t>Increased driver productivity and delivery accuracy</a:t>
            </a:r>
            <a:endParaRPr lang="en-US" altLang="zh-CN" sz="1800" dirty="0" smtClean="0">
              <a:latin typeface="Arial" pitchFamily="34" charset="0"/>
              <a:ea typeface="+mn-ea"/>
              <a:cs typeface="Arial" pitchFamily="34" charset="0"/>
            </a:endParaRPr>
          </a:p>
          <a:p>
            <a:pPr marL="0" indent="0">
              <a:spcBef>
                <a:spcPct val="0"/>
              </a:spcBef>
              <a:defRPr/>
            </a:pPr>
            <a:r>
              <a:rPr lang="en-US" altLang="zh-CN" dirty="0" smtClean="0">
                <a:latin typeface="Arial" pitchFamily="34" charset="0"/>
                <a:ea typeface="SimSun" pitchFamily="2" charset="-122"/>
                <a:cs typeface="Arial" pitchFamily="34" charset="0"/>
              </a:rPr>
              <a:t>Improved customer service</a:t>
            </a:r>
            <a:endParaRPr lang="en-US" altLang="zh-CN" sz="1800" dirty="0" smtClean="0">
              <a:latin typeface="Arial" pitchFamily="34" charset="0"/>
              <a:ea typeface="+mn-ea"/>
              <a:cs typeface="Arial" pitchFamily="34" charset="0"/>
            </a:endParaRPr>
          </a:p>
          <a:p>
            <a:pPr marL="0" indent="0">
              <a:spcBef>
                <a:spcPct val="0"/>
              </a:spcBef>
              <a:defRPr/>
            </a:pPr>
            <a:r>
              <a:rPr lang="en-US" altLang="zh-CN" dirty="0" smtClean="0">
                <a:latin typeface="Arial" pitchFamily="34" charset="0"/>
                <a:ea typeface="SimSun" pitchFamily="2" charset="-122"/>
                <a:cs typeface="Arial" pitchFamily="34" charset="0"/>
              </a:rPr>
              <a:t>Reduction in vehicle expenses</a:t>
            </a:r>
            <a:endParaRPr lang="en-US" altLang="zh-CN" sz="5400" dirty="0" smtClean="0">
              <a:latin typeface="Arial" pitchFamily="34" charset="0"/>
              <a:ea typeface="+mn-ea"/>
              <a:cs typeface="Arial" pitchFamily="3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el 1"/>
          <p:cNvSpPr>
            <a:spLocks noGrp="1"/>
          </p:cNvSpPr>
          <p:nvPr>
            <p:ph type="title"/>
          </p:nvPr>
        </p:nvSpPr>
        <p:spPr>
          <a:xfrm>
            <a:off x="685800" y="228600"/>
            <a:ext cx="7772400" cy="1143000"/>
          </a:xfrm>
        </p:spPr>
        <p:txBody>
          <a:bodyPr/>
          <a:lstStyle/>
          <a:p>
            <a:r>
              <a:rPr lang="en-US" b="1" dirty="0" smtClean="0">
                <a:latin typeface="Arial" pitchFamily="34" charset="0"/>
                <a:cs typeface="Arial" pitchFamily="34" charset="0"/>
              </a:rPr>
              <a:t>Assumptions</a:t>
            </a:r>
          </a:p>
        </p:txBody>
      </p:sp>
      <p:sp>
        <p:nvSpPr>
          <p:cNvPr id="24579" name="Inhaltsplatzhalter 2"/>
          <p:cNvSpPr>
            <a:spLocks noGrp="1"/>
          </p:cNvSpPr>
          <p:nvPr>
            <p:ph idx="1"/>
          </p:nvPr>
        </p:nvSpPr>
        <p:spPr>
          <a:xfrm>
            <a:off x="685800" y="1828800"/>
            <a:ext cx="7772400" cy="3810000"/>
          </a:xfrm>
        </p:spPr>
        <p:txBody>
          <a:bodyPr/>
          <a:lstStyle/>
          <a:p>
            <a:r>
              <a:rPr lang="en-US" sz="2800" dirty="0" err="1" smtClean="0">
                <a:latin typeface="Arial" pitchFamily="34" charset="0"/>
                <a:cs typeface="Arial" pitchFamily="34" charset="0"/>
              </a:rPr>
              <a:t>AriZona</a:t>
            </a:r>
            <a:r>
              <a:rPr lang="en-US" sz="2800" dirty="0" smtClean="0">
                <a:latin typeface="Arial" pitchFamily="34" charset="0"/>
                <a:cs typeface="Arial" pitchFamily="34" charset="0"/>
              </a:rPr>
              <a:t> is not yet using handheld devices on deliveries</a:t>
            </a:r>
          </a:p>
          <a:p>
            <a:r>
              <a:rPr lang="en-US" sz="2800" dirty="0" smtClean="0">
                <a:latin typeface="Arial" pitchFamily="34" charset="0"/>
                <a:cs typeface="Arial" pitchFamily="34" charset="0"/>
              </a:rPr>
              <a:t>Drivers are capable and willing to use handhelds in their daily work</a:t>
            </a:r>
          </a:p>
          <a:p>
            <a:r>
              <a:rPr lang="en-US" sz="2800" dirty="0" smtClean="0">
                <a:latin typeface="Arial" pitchFamily="34" charset="0"/>
                <a:cs typeface="Arial" pitchFamily="34" charset="0"/>
              </a:rPr>
              <a:t>It is easily possible to equip bigger delivery units of </a:t>
            </a:r>
            <a:r>
              <a:rPr lang="en-US" sz="2800" dirty="0" err="1" smtClean="0">
                <a:latin typeface="Arial" pitchFamily="34" charset="0"/>
                <a:cs typeface="Arial" pitchFamily="34" charset="0"/>
              </a:rPr>
              <a:t>AriZona</a:t>
            </a:r>
            <a:r>
              <a:rPr lang="en-US" sz="2800" dirty="0" smtClean="0">
                <a:latin typeface="Arial" pitchFamily="34" charset="0"/>
                <a:cs typeface="Arial" pitchFamily="34" charset="0"/>
              </a:rPr>
              <a:t> products with barcodes or they already have them</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el 1"/>
          <p:cNvSpPr>
            <a:spLocks noGrp="1"/>
          </p:cNvSpPr>
          <p:nvPr>
            <p:ph type="title"/>
          </p:nvPr>
        </p:nvSpPr>
        <p:spPr>
          <a:xfrm>
            <a:off x="685800" y="228600"/>
            <a:ext cx="7772400" cy="1143000"/>
          </a:xfrm>
        </p:spPr>
        <p:txBody>
          <a:bodyPr/>
          <a:lstStyle/>
          <a:p>
            <a:r>
              <a:rPr lang="en-US" b="1" dirty="0" smtClean="0">
                <a:latin typeface="Arial" pitchFamily="34" charset="0"/>
                <a:cs typeface="Arial" pitchFamily="34" charset="0"/>
              </a:rPr>
              <a:t>Rationale</a:t>
            </a:r>
          </a:p>
        </p:txBody>
      </p:sp>
      <p:sp>
        <p:nvSpPr>
          <p:cNvPr id="43010" name="Inhaltsplatzhalter 2"/>
          <p:cNvSpPr>
            <a:spLocks noGrp="1"/>
          </p:cNvSpPr>
          <p:nvPr>
            <p:ph idx="1"/>
          </p:nvPr>
        </p:nvSpPr>
        <p:spPr>
          <a:xfrm>
            <a:off x="685800" y="1981200"/>
            <a:ext cx="7772400" cy="3352800"/>
          </a:xfrm>
        </p:spPr>
        <p:txBody>
          <a:bodyPr/>
          <a:lstStyle/>
          <a:p>
            <a:pPr>
              <a:defRPr/>
            </a:pPr>
            <a:r>
              <a:rPr lang="en-US" sz="2400" dirty="0">
                <a:latin typeface="Arial" pitchFamily="34" charset="0"/>
                <a:ea typeface="ＭＳ Ｐゴシック" charset="0"/>
                <a:cs typeface="Arial" pitchFamily="34" charset="0"/>
              </a:rPr>
              <a:t>Arizona </a:t>
            </a:r>
            <a:r>
              <a:rPr lang="en-US" sz="2400" dirty="0" smtClean="0">
                <a:latin typeface="Arial" pitchFamily="34" charset="0"/>
                <a:ea typeface="ＭＳ Ｐゴシック" charset="0"/>
                <a:cs typeface="Arial" pitchFamily="34" charset="0"/>
              </a:rPr>
              <a:t>grew exceptionally in last 20 years</a:t>
            </a:r>
            <a:endParaRPr lang="en-US" sz="2400" dirty="0">
              <a:latin typeface="Arial" pitchFamily="34" charset="0"/>
              <a:ea typeface="ＭＳ Ｐゴシック" charset="0"/>
              <a:cs typeface="Arial" pitchFamily="34" charset="0"/>
            </a:endParaRPr>
          </a:p>
          <a:p>
            <a:pPr lvl="1">
              <a:buFont typeface="Wingdings" charset="0"/>
              <a:buChar char="à"/>
              <a:defRPr/>
            </a:pPr>
            <a:r>
              <a:rPr lang="en-US" sz="2400" dirty="0" smtClean="0">
                <a:latin typeface="Arial" pitchFamily="34" charset="0"/>
                <a:ea typeface="ＭＳ Ｐゴシック" charset="0"/>
                <a:cs typeface="Arial" pitchFamily="34" charset="0"/>
              </a:rPr>
              <a:t>problem of </a:t>
            </a:r>
            <a:r>
              <a:rPr lang="en-US" sz="2400" b="1" dirty="0" smtClean="0">
                <a:latin typeface="Arial" pitchFamily="34" charset="0"/>
                <a:ea typeface="ＭＳ Ｐゴシック" charset="0"/>
                <a:cs typeface="Arial" pitchFamily="34" charset="0"/>
              </a:rPr>
              <a:t>scalability</a:t>
            </a:r>
          </a:p>
          <a:p>
            <a:pPr marL="457200" lvl="1" indent="0">
              <a:buFontTx/>
              <a:buNone/>
              <a:defRPr/>
            </a:pPr>
            <a:endParaRPr lang="en-US" sz="2400" b="1" dirty="0">
              <a:latin typeface="Arial" pitchFamily="34" charset="0"/>
              <a:ea typeface="ＭＳ Ｐゴシック" charset="0"/>
              <a:cs typeface="Arial" pitchFamily="34" charset="0"/>
            </a:endParaRPr>
          </a:p>
          <a:p>
            <a:pPr>
              <a:defRPr/>
            </a:pPr>
            <a:r>
              <a:rPr lang="de-DE" sz="2400" dirty="0" smtClean="0">
                <a:latin typeface="Arial" pitchFamily="34" charset="0"/>
                <a:ea typeface="ＭＳ Ｐゴシック" charset="0"/>
                <a:cs typeface="Arial" pitchFamily="34" charset="0"/>
              </a:rPr>
              <a:t>R</a:t>
            </a:r>
            <a:r>
              <a:rPr lang="en-US" sz="2400" dirty="0" err="1" smtClean="0">
                <a:latin typeface="Arial" pitchFamily="34" charset="0"/>
                <a:ea typeface="ＭＳ Ｐゴシック" charset="0"/>
                <a:cs typeface="Arial" pitchFamily="34" charset="0"/>
              </a:rPr>
              <a:t>equired</a:t>
            </a:r>
            <a:r>
              <a:rPr lang="en-US" sz="2400" dirty="0" smtClean="0">
                <a:latin typeface="Arial" pitchFamily="34" charset="0"/>
                <a:ea typeface="ＭＳ Ｐゴシック" charset="0"/>
                <a:cs typeface="Arial" pitchFamily="34" charset="0"/>
              </a:rPr>
              <a:t> changes bear opportunity to do things right from ground up</a:t>
            </a:r>
            <a:endParaRPr lang="de-DE" sz="2400" dirty="0">
              <a:latin typeface="Arial" pitchFamily="34" charset="0"/>
              <a:ea typeface="ＭＳ Ｐゴシック" charset="0"/>
              <a:cs typeface="Arial" pitchFamily="34" charset="0"/>
              <a:sym typeface="Wingdings"/>
            </a:endParaRPr>
          </a:p>
          <a:p>
            <a:pPr marL="904875" lvl="1" indent="-447675">
              <a:buFontTx/>
              <a:buNone/>
              <a:defRPr/>
            </a:pPr>
            <a:r>
              <a:rPr lang="de-DE" sz="2400" dirty="0" smtClean="0">
                <a:latin typeface="Arial" pitchFamily="34" charset="0"/>
                <a:ea typeface="ＭＳ Ｐゴシック" charset="0"/>
                <a:cs typeface="Arial" pitchFamily="34" charset="0"/>
                <a:sym typeface="Wingdings"/>
              </a:rPr>
              <a:t> </a:t>
            </a:r>
            <a:r>
              <a:rPr lang="de-DE" sz="2400" b="1" dirty="0" smtClean="0">
                <a:latin typeface="Arial" pitchFamily="34" charset="0"/>
                <a:ea typeface="ＭＳ Ｐゴシック" charset="0"/>
                <a:cs typeface="Arial" pitchFamily="34" charset="0"/>
                <a:sym typeface="Wingdings"/>
              </a:rPr>
              <a:t>Handhelds</a:t>
            </a:r>
            <a:r>
              <a:rPr lang="de-DE" sz="2400" dirty="0" smtClean="0">
                <a:latin typeface="Arial" pitchFamily="34" charset="0"/>
                <a:ea typeface="ＭＳ Ｐゴシック" charset="0"/>
                <a:cs typeface="Arial" pitchFamily="34" charset="0"/>
                <a:sym typeface="Wingdings"/>
              </a:rPr>
              <a:t> will </a:t>
            </a:r>
            <a:r>
              <a:rPr lang="de-DE" sz="2400" dirty="0" err="1" smtClean="0">
                <a:latin typeface="Arial" pitchFamily="34" charset="0"/>
                <a:ea typeface="ＭＳ Ｐゴシック" charset="0"/>
                <a:cs typeface="Arial" pitchFamily="34" charset="0"/>
                <a:sym typeface="Wingdings"/>
              </a:rPr>
              <a:t>increase</a:t>
            </a:r>
            <a:r>
              <a:rPr lang="de-DE" sz="2400" dirty="0" smtClean="0">
                <a:latin typeface="Arial" pitchFamily="34" charset="0"/>
                <a:ea typeface="ＭＳ Ｐゴシック" charset="0"/>
                <a:cs typeface="Arial" pitchFamily="34" charset="0"/>
                <a:sym typeface="Wingdings"/>
              </a:rPr>
              <a:t> </a:t>
            </a:r>
            <a:r>
              <a:rPr lang="de-DE" sz="2400" dirty="0" err="1" smtClean="0">
                <a:latin typeface="Arial" pitchFamily="34" charset="0"/>
                <a:ea typeface="ＭＳ Ｐゴシック" charset="0"/>
                <a:cs typeface="Arial" pitchFamily="34" charset="0"/>
                <a:sym typeface="Wingdings"/>
              </a:rPr>
              <a:t>profit</a:t>
            </a:r>
            <a:r>
              <a:rPr lang="de-DE" sz="2400" dirty="0" smtClean="0">
                <a:latin typeface="Arial" pitchFamily="34" charset="0"/>
                <a:ea typeface="ＭＳ Ｐゴシック" charset="0"/>
                <a:cs typeface="Arial" pitchFamily="34" charset="0"/>
                <a:sym typeface="Wingdings"/>
              </a:rPr>
              <a:t> </a:t>
            </a:r>
            <a:r>
              <a:rPr lang="de-DE" sz="2400" dirty="0" err="1" smtClean="0">
                <a:latin typeface="Arial" pitchFamily="34" charset="0"/>
                <a:ea typeface="ＭＳ Ｐゴシック" charset="0"/>
                <a:cs typeface="Arial" pitchFamily="34" charset="0"/>
                <a:sym typeface="Wingdings"/>
              </a:rPr>
              <a:t>and</a:t>
            </a:r>
            <a:r>
              <a:rPr lang="de-DE" sz="2400" dirty="0">
                <a:latin typeface="Arial" pitchFamily="34" charset="0"/>
                <a:ea typeface="ＭＳ Ｐゴシック" charset="0"/>
                <a:cs typeface="Arial" pitchFamily="34" charset="0"/>
                <a:sym typeface="Wingdings"/>
              </a:rPr>
              <a:t> </a:t>
            </a:r>
            <a:r>
              <a:rPr lang="de-DE" sz="2400" dirty="0" err="1" smtClean="0">
                <a:latin typeface="Arial" pitchFamily="34" charset="0"/>
                <a:ea typeface="ＭＳ Ｐゴシック" charset="0"/>
                <a:cs typeface="Arial" pitchFamily="34" charset="0"/>
                <a:sym typeface="Wingdings"/>
              </a:rPr>
              <a:t>decrease</a:t>
            </a:r>
            <a:r>
              <a:rPr lang="de-DE" sz="2400" dirty="0" smtClean="0">
                <a:latin typeface="Arial" pitchFamily="34" charset="0"/>
                <a:ea typeface="ＭＳ Ｐゴシック" charset="0"/>
                <a:cs typeface="Arial" pitchFamily="34" charset="0"/>
                <a:sym typeface="Wingdings"/>
              </a:rPr>
              <a:t> </a:t>
            </a:r>
            <a:r>
              <a:rPr lang="de-DE" sz="2400" dirty="0" err="1" smtClean="0">
                <a:latin typeface="Arial" pitchFamily="34" charset="0"/>
                <a:ea typeface="ＭＳ Ｐゴシック" charset="0"/>
                <a:cs typeface="Arial" pitchFamily="34" charset="0"/>
                <a:sym typeface="Wingdings"/>
              </a:rPr>
              <a:t>cost</a:t>
            </a:r>
            <a:endParaRPr lang="en-US" sz="2400" b="1" dirty="0">
              <a:latin typeface="Arial" pitchFamily="34" charset="0"/>
              <a:ea typeface="ＭＳ Ｐゴシック" charset="0"/>
              <a:cs typeface="Arial"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6"/>
          <p:cNvSpPr>
            <a:spLocks noGrp="1"/>
          </p:cNvSpPr>
          <p:nvPr>
            <p:ph type="title"/>
          </p:nvPr>
        </p:nvSpPr>
        <p:spPr>
          <a:xfrm>
            <a:off x="685800" y="990600"/>
            <a:ext cx="7772400" cy="1143000"/>
          </a:xfrm>
        </p:spPr>
        <p:txBody>
          <a:bodyPr/>
          <a:lstStyle/>
          <a:p>
            <a:r>
              <a:rPr lang="en-US" b="1" dirty="0" smtClean="0">
                <a:latin typeface="Arial" pitchFamily="34" charset="0"/>
                <a:cs typeface="Arial" pitchFamily="34" charset="0"/>
              </a:rPr>
              <a:t>Company Background: </a:t>
            </a:r>
            <a:r>
              <a:rPr lang="en-US" dirty="0" smtClean="0">
                <a:latin typeface="Times New Roman" pitchFamily="18" charset="0"/>
              </a:rPr>
              <a:t/>
            </a:r>
            <a:br>
              <a:rPr lang="en-US" dirty="0" smtClean="0">
                <a:latin typeface="Times New Roman" pitchFamily="18" charset="0"/>
              </a:rPr>
            </a:br>
            <a:r>
              <a:rPr lang="en-US" dirty="0" smtClean="0">
                <a:latin typeface="Times New Roman" pitchFamily="18" charset="0"/>
              </a:rPr>
              <a:t/>
            </a:r>
            <a:br>
              <a:rPr lang="en-US" dirty="0" smtClean="0">
                <a:latin typeface="Times New Roman" pitchFamily="18" charset="0"/>
              </a:rPr>
            </a:br>
            <a:endParaRPr lang="en-US" dirty="0" smtClean="0">
              <a:latin typeface="Times New Roman" pitchFamily="18" charset="0"/>
            </a:endParaRPr>
          </a:p>
        </p:txBody>
      </p:sp>
      <p:sp>
        <p:nvSpPr>
          <p:cNvPr id="6147" name="Content Placeholder 7"/>
          <p:cNvSpPr>
            <a:spLocks noGrp="1"/>
          </p:cNvSpPr>
          <p:nvPr>
            <p:ph idx="1"/>
          </p:nvPr>
        </p:nvSpPr>
        <p:spPr>
          <a:xfrm>
            <a:off x="685800" y="1752600"/>
            <a:ext cx="7772400" cy="4419600"/>
          </a:xfrm>
        </p:spPr>
        <p:txBody>
          <a:bodyPr/>
          <a:lstStyle/>
          <a:p>
            <a:r>
              <a:rPr lang="en-US" sz="2800" dirty="0" smtClean="0">
                <a:latin typeface="Arial" pitchFamily="34" charset="0"/>
                <a:cs typeface="Arial" pitchFamily="34" charset="0"/>
              </a:rPr>
              <a:t>One of the leading beverage companies in U.S. </a:t>
            </a:r>
          </a:p>
          <a:p>
            <a:r>
              <a:rPr lang="en-US" sz="2800" dirty="0" smtClean="0">
                <a:latin typeface="Arial" pitchFamily="34" charset="0"/>
                <a:cs typeface="Arial" pitchFamily="34" charset="0"/>
              </a:rPr>
              <a:t> Iced teas, sport drinks, energy drinks, and specialized water.</a:t>
            </a:r>
          </a:p>
          <a:p>
            <a:r>
              <a:rPr lang="en-US" sz="2800" dirty="0" smtClean="0">
                <a:latin typeface="Arial" pitchFamily="34" charset="0"/>
                <a:cs typeface="Arial" pitchFamily="34" charset="0"/>
              </a:rPr>
              <a:t>Direct sale company, large retail chains, and independent stores.</a:t>
            </a:r>
          </a:p>
          <a:p>
            <a:r>
              <a:rPr lang="en-US" sz="2800" dirty="0" smtClean="0">
                <a:latin typeface="Arial" pitchFamily="34" charset="0"/>
                <a:cs typeface="Arial" pitchFamily="34" charset="0"/>
              </a:rPr>
              <a:t>International - Canada, Mexico, Panama, Puerto Rico and the Caribbean.</a:t>
            </a:r>
            <a:r>
              <a:rPr lang="en-US" b="1" dirty="0" smtClean="0"/>
              <a:t/>
            </a:r>
            <a:br>
              <a:rPr lang="en-US" b="1" dirty="0" smtClean="0"/>
            </a:br>
            <a:endParaRPr lang="en-US" dirty="0" smtClean="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z="6000" b="1" dirty="0" smtClean="0">
                <a:solidFill>
                  <a:schemeClr val="tx1"/>
                </a:solidFill>
                <a:latin typeface="Times New Roman" pitchFamily="18" charset="0"/>
              </a:rPr>
              <a:t/>
            </a:r>
            <a:br>
              <a:rPr lang="en-US" sz="6000" b="1" dirty="0" smtClean="0">
                <a:solidFill>
                  <a:schemeClr val="tx1"/>
                </a:solidFill>
                <a:latin typeface="Times New Roman" pitchFamily="18" charset="0"/>
              </a:rPr>
            </a:br>
            <a:r>
              <a:rPr lang="en-US" sz="6000" b="1" dirty="0" smtClean="0">
                <a:solidFill>
                  <a:schemeClr val="tx1"/>
                </a:solidFill>
                <a:latin typeface="Arial" pitchFamily="34" charset="0"/>
                <a:cs typeface="Arial" pitchFamily="34" charset="0"/>
              </a:rPr>
              <a:t>References</a:t>
            </a:r>
            <a:r>
              <a:rPr lang="en-US" sz="6000" b="1" dirty="0" smtClean="0">
                <a:solidFill>
                  <a:schemeClr val="tx1"/>
                </a:solidFill>
                <a:latin typeface="Times New Roman" pitchFamily="18" charset="0"/>
              </a:rPr>
              <a:t/>
            </a:r>
            <a:br>
              <a:rPr lang="en-US" sz="6000" b="1" dirty="0" smtClean="0">
                <a:solidFill>
                  <a:schemeClr val="tx1"/>
                </a:solidFill>
                <a:latin typeface="Times New Roman" pitchFamily="18" charset="0"/>
              </a:rPr>
            </a:br>
            <a:endParaRPr lang="en-US" b="1" dirty="0" smtClean="0">
              <a:solidFill>
                <a:schemeClr val="tx1"/>
              </a:solidFill>
              <a:latin typeface="Times New Roman" pitchFamily="18" charset="0"/>
            </a:endParaRPr>
          </a:p>
        </p:txBody>
      </p:sp>
      <p:sp>
        <p:nvSpPr>
          <p:cNvPr id="29699" name="Content Placeholder 2"/>
          <p:cNvSpPr>
            <a:spLocks noGrp="1"/>
          </p:cNvSpPr>
          <p:nvPr>
            <p:ph idx="1"/>
          </p:nvPr>
        </p:nvSpPr>
        <p:spPr/>
        <p:txBody>
          <a:bodyPr/>
          <a:lstStyle/>
          <a:p>
            <a:r>
              <a:rPr lang="en-US" u="sng" dirty="0" smtClean="0">
                <a:latin typeface="Arial" pitchFamily="34" charset="0"/>
                <a:cs typeface="Arial" pitchFamily="34" charset="0"/>
              </a:rPr>
              <a:t>http://www.roadnet.com/pub/products/MobileCast/Handheld/</a:t>
            </a:r>
            <a:endParaRPr lang="en-US" dirty="0" smtClean="0">
              <a:latin typeface="Arial" pitchFamily="34" charset="0"/>
              <a:cs typeface="Arial" pitchFamily="34" charset="0"/>
            </a:endParaRPr>
          </a:p>
          <a:p>
            <a:r>
              <a:rPr lang="en-US" u="sng" dirty="0" smtClean="0">
                <a:latin typeface="Arial" pitchFamily="34" charset="0"/>
                <a:cs typeface="Arial" pitchFamily="34" charset="0"/>
              </a:rPr>
              <a:t>http://www.01.ibm.com/software/success/cssdb.nsf/cs/STRD8RAEED?OpenDocument&amp;Site=wsportal&amp;cty=en_us</a:t>
            </a:r>
            <a:endParaRPr lang="en-US" dirty="0" smtClean="0">
              <a:latin typeface="Arial" pitchFamily="34" charset="0"/>
              <a:cs typeface="Arial"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p:cNvSpPr>
            <a:spLocks noGrp="1"/>
          </p:cNvSpPr>
          <p:nvPr>
            <p:ph type="title"/>
          </p:nvPr>
        </p:nvSpPr>
        <p:spPr>
          <a:xfrm>
            <a:off x="685800" y="533400"/>
            <a:ext cx="7772400" cy="685800"/>
          </a:xfrm>
        </p:spPr>
        <p:txBody>
          <a:bodyPr/>
          <a:lstStyle/>
          <a:p>
            <a:r>
              <a:rPr lang="en-US" b="1" dirty="0" smtClean="0">
                <a:latin typeface="Arial" pitchFamily="34" charset="0"/>
                <a:cs typeface="Arial" pitchFamily="34" charset="0"/>
              </a:rPr>
              <a:t>Existing IT Infrastructure</a:t>
            </a:r>
            <a:endParaRPr lang="en-US" dirty="0" smtClean="0">
              <a:latin typeface="Arial" pitchFamily="34" charset="0"/>
              <a:cs typeface="Arial" pitchFamily="34" charset="0"/>
            </a:endParaRPr>
          </a:p>
        </p:txBody>
      </p:sp>
      <p:sp>
        <p:nvSpPr>
          <p:cNvPr id="7171" name="Content Placeholder 3"/>
          <p:cNvSpPr>
            <a:spLocks noGrp="1"/>
          </p:cNvSpPr>
          <p:nvPr>
            <p:ph idx="1"/>
          </p:nvPr>
        </p:nvSpPr>
        <p:spPr>
          <a:xfrm>
            <a:off x="685800" y="1752600"/>
            <a:ext cx="7772400" cy="4876800"/>
          </a:xfrm>
        </p:spPr>
        <p:txBody>
          <a:bodyPr/>
          <a:lstStyle/>
          <a:p>
            <a:r>
              <a:rPr lang="en-US" sz="2400" dirty="0" smtClean="0">
                <a:latin typeface="Arial" pitchFamily="34" charset="0"/>
                <a:cs typeface="Arial" pitchFamily="34" charset="0"/>
              </a:rPr>
              <a:t>SAP software – core distribution operations.</a:t>
            </a:r>
          </a:p>
          <a:p>
            <a:r>
              <a:rPr lang="en-US" sz="2400" dirty="0" smtClean="0">
                <a:latin typeface="Arial" pitchFamily="34" charset="0"/>
                <a:cs typeface="Arial" pitchFamily="34" charset="0"/>
              </a:rPr>
              <a:t>Route settlement information is stored to general ledger and warehouse management solutions.</a:t>
            </a:r>
          </a:p>
          <a:p>
            <a:r>
              <a:rPr lang="en-US" sz="2400" dirty="0" smtClean="0">
                <a:latin typeface="Arial" pitchFamily="34" charset="0"/>
                <a:cs typeface="Arial" pitchFamily="34" charset="0"/>
              </a:rPr>
              <a:t> SAP landscape runs on multiple 80-core Intel-architecture production landscape, and complex web of dependencies combined with limits on processing capacity</a:t>
            </a:r>
          </a:p>
          <a:p>
            <a:r>
              <a:rPr lang="en-US" sz="2400" dirty="0" smtClean="0">
                <a:latin typeface="Arial" pitchFamily="34" charset="0"/>
                <a:cs typeface="Arial" pitchFamily="34" charset="0"/>
              </a:rPr>
              <a:t>Reliability and scalability problems.</a:t>
            </a:r>
          </a:p>
          <a:p>
            <a:r>
              <a:rPr lang="en-US" sz="2400" dirty="0" smtClean="0">
                <a:latin typeface="Arial" pitchFamily="34" charset="0"/>
                <a:cs typeface="Arial" pitchFamily="34" charset="0"/>
              </a:rPr>
              <a:t>Reporting issues. </a:t>
            </a:r>
          </a:p>
          <a:p>
            <a:endParaRPr lang="en-US" sz="2200" dirty="0"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p:cNvSpPr>
          <p:nvPr>
            <p:ph type="title"/>
          </p:nvPr>
        </p:nvSpPr>
        <p:spPr>
          <a:xfrm>
            <a:off x="685800" y="228600"/>
            <a:ext cx="7772400" cy="1143000"/>
          </a:xfrm>
        </p:spPr>
        <p:txBody>
          <a:bodyPr/>
          <a:lstStyle/>
          <a:p>
            <a:r>
              <a:rPr lang="en-US" altLang="zh-CN" b="1" dirty="0" smtClean="0">
                <a:latin typeface="Arial" pitchFamily="34" charset="0"/>
                <a:ea typeface="SimSun" pitchFamily="2" charset="-122"/>
                <a:cs typeface="Arial" pitchFamily="34" charset="0"/>
              </a:rPr>
              <a:t>Problem</a:t>
            </a:r>
            <a:endParaRPr lang="en-US" dirty="0" smtClean="0">
              <a:latin typeface="Arial" pitchFamily="34" charset="0"/>
              <a:ea typeface="SimSun" pitchFamily="2" charset="-122"/>
              <a:cs typeface="Arial" pitchFamily="34" charset="0"/>
            </a:endParaRPr>
          </a:p>
        </p:txBody>
      </p:sp>
      <p:sp>
        <p:nvSpPr>
          <p:cNvPr id="8195" name="Content Placeholder 3"/>
          <p:cNvSpPr>
            <a:spLocks noGrp="1"/>
          </p:cNvSpPr>
          <p:nvPr>
            <p:ph idx="1"/>
          </p:nvPr>
        </p:nvSpPr>
        <p:spPr>
          <a:xfrm>
            <a:off x="685800" y="1752600"/>
            <a:ext cx="7772400" cy="4648200"/>
          </a:xfrm>
        </p:spPr>
        <p:txBody>
          <a:bodyPr/>
          <a:lstStyle/>
          <a:p>
            <a:r>
              <a:rPr lang="en-US" altLang="zh-CN" sz="2800" dirty="0" smtClean="0">
                <a:latin typeface="Arial" pitchFamily="34" charset="0"/>
                <a:ea typeface="SimSun" pitchFamily="2" charset="-122"/>
                <a:cs typeface="Arial" pitchFamily="34" charset="0"/>
              </a:rPr>
              <a:t>Route settlements - 120 employees take 10 hours to finish inventory report.</a:t>
            </a:r>
          </a:p>
          <a:p>
            <a:r>
              <a:rPr lang="en-US" altLang="zh-CN" sz="2800" dirty="0" smtClean="0">
                <a:latin typeface="Arial" pitchFamily="34" charset="0"/>
                <a:ea typeface="SimSun" pitchFamily="2" charset="-122"/>
                <a:cs typeface="Arial" pitchFamily="34" charset="0"/>
              </a:rPr>
              <a:t>Employees checking each and every shipment to make sure the correct shipment was received.  </a:t>
            </a:r>
          </a:p>
          <a:p>
            <a:r>
              <a:rPr lang="en-US" altLang="zh-CN" sz="2800" dirty="0" smtClean="0">
                <a:latin typeface="Arial" pitchFamily="34" charset="0"/>
                <a:ea typeface="SimSun" pitchFamily="2" charset="-122"/>
                <a:cs typeface="Arial" pitchFamily="34" charset="0"/>
              </a:rPr>
              <a:t>Problems with the morning reports.</a:t>
            </a:r>
          </a:p>
          <a:p>
            <a:r>
              <a:rPr lang="en-US" altLang="zh-CN" sz="2800" dirty="0" smtClean="0">
                <a:latin typeface="Arial" pitchFamily="34" charset="0"/>
                <a:ea typeface="SimSun" pitchFamily="2" charset="-122"/>
                <a:cs typeface="Arial" pitchFamily="34" charset="0"/>
              </a:rPr>
              <a:t>The existing IT infrastructure is unreliable and lacks scalability.</a:t>
            </a:r>
          </a:p>
          <a:p>
            <a:endParaRPr lang="en-US" dirty="0" smtClean="0">
              <a:ea typeface="SimSun"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
          <p:cNvSpPr>
            <a:spLocks noGrp="1"/>
          </p:cNvSpPr>
          <p:nvPr>
            <p:ph type="title"/>
          </p:nvPr>
        </p:nvSpPr>
        <p:spPr>
          <a:xfrm>
            <a:off x="685800" y="533400"/>
            <a:ext cx="7772400" cy="1143000"/>
          </a:xfrm>
        </p:spPr>
        <p:txBody>
          <a:bodyPr/>
          <a:lstStyle/>
          <a:p>
            <a:pPr>
              <a:defRPr/>
            </a:pPr>
            <a:r>
              <a:rPr lang="en-US" altLang="zh-CN" sz="4000" b="1" dirty="0" smtClean="0">
                <a:solidFill>
                  <a:srgbClr val="000000"/>
                </a:solidFill>
                <a:latin typeface="Arial" pitchFamily="34" charset="0"/>
                <a:ea typeface="SimSun" pitchFamily="2" charset="-122"/>
                <a:cs typeface="Arial" pitchFamily="34" charset="0"/>
              </a:rPr>
              <a:t>Solution</a:t>
            </a:r>
            <a:r>
              <a:rPr lang="en-US" altLang="zh-CN" sz="1200" dirty="0" smtClean="0">
                <a:solidFill>
                  <a:srgbClr val="000000"/>
                </a:solidFill>
                <a:ea typeface="+mn-ea"/>
                <a:cs typeface="+mn-cs"/>
              </a:rPr>
              <a:t/>
            </a:r>
            <a:br>
              <a:rPr lang="en-US" altLang="zh-CN" sz="1200" dirty="0" smtClean="0">
                <a:solidFill>
                  <a:srgbClr val="000000"/>
                </a:solidFill>
                <a:ea typeface="+mn-ea"/>
                <a:cs typeface="+mn-cs"/>
              </a:rPr>
            </a:br>
            <a:endParaRPr lang="en-US" dirty="0" smtClean="0">
              <a:ea typeface="+mj-ea"/>
            </a:endParaRPr>
          </a:p>
        </p:txBody>
      </p:sp>
      <p:sp>
        <p:nvSpPr>
          <p:cNvPr id="9219" name="Content Placeholder 3"/>
          <p:cNvSpPr>
            <a:spLocks noGrp="1"/>
          </p:cNvSpPr>
          <p:nvPr>
            <p:ph idx="1"/>
          </p:nvPr>
        </p:nvSpPr>
        <p:spPr>
          <a:xfrm>
            <a:off x="685800" y="1524000"/>
            <a:ext cx="7772400" cy="5029200"/>
          </a:xfrm>
        </p:spPr>
        <p:txBody>
          <a:bodyPr/>
          <a:lstStyle/>
          <a:p>
            <a:pPr marL="0" indent="0">
              <a:spcBef>
                <a:spcPct val="0"/>
              </a:spcBef>
              <a:buFontTx/>
              <a:buNone/>
            </a:pPr>
            <a:r>
              <a:rPr lang="en-US" altLang="zh-CN" sz="1800" dirty="0" smtClean="0">
                <a:latin typeface="Arial" pitchFamily="34" charset="0"/>
                <a:ea typeface="SimSun" pitchFamily="2" charset="-122"/>
                <a:cs typeface="Arial" pitchFamily="34" charset="0"/>
              </a:rPr>
              <a:t>We will implement the use of handheld reporting devices that drivers will bring along with them while they make deliveries. </a:t>
            </a:r>
          </a:p>
          <a:p>
            <a:pPr marL="400050" lvl="1" indent="0">
              <a:spcBef>
                <a:spcPct val="0"/>
              </a:spcBef>
            </a:pPr>
            <a:r>
              <a:rPr lang="en-US" altLang="zh-CN" sz="1800" dirty="0" smtClean="0">
                <a:latin typeface="Arial" pitchFamily="34" charset="0"/>
                <a:ea typeface="SimSun" pitchFamily="2" charset="-122"/>
                <a:cs typeface="Arial" pitchFamily="34" charset="0"/>
              </a:rPr>
              <a:t>Built-in barcode scanners to document that an order is correct, and a digital signature will confirm that an order was received. </a:t>
            </a:r>
          </a:p>
          <a:p>
            <a:pPr marL="400050" lvl="1" indent="0">
              <a:spcBef>
                <a:spcPct val="0"/>
              </a:spcBef>
            </a:pPr>
            <a:r>
              <a:rPr lang="en-US" altLang="zh-CN" sz="1800" dirty="0" smtClean="0">
                <a:latin typeface="Arial" pitchFamily="34" charset="0"/>
                <a:ea typeface="SimSun" pitchFamily="2" charset="-122"/>
                <a:cs typeface="Arial" pitchFamily="34" charset="0"/>
              </a:rPr>
              <a:t>Internet-ready in order to forward real-time information to </a:t>
            </a:r>
            <a:r>
              <a:rPr lang="en-US" altLang="zh-CN" sz="1800" dirty="0" err="1" smtClean="0">
                <a:latin typeface="Arial" pitchFamily="34" charset="0"/>
                <a:ea typeface="SimSun" pitchFamily="2" charset="-122"/>
                <a:cs typeface="Arial" pitchFamily="34" charset="0"/>
              </a:rPr>
              <a:t>AriZona's</a:t>
            </a:r>
            <a:r>
              <a:rPr lang="en-US" altLang="zh-CN" sz="1800" dirty="0" smtClean="0">
                <a:latin typeface="Arial" pitchFamily="34" charset="0"/>
                <a:ea typeface="SimSun" pitchFamily="2" charset="-122"/>
                <a:cs typeface="Arial" pitchFamily="34" charset="0"/>
              </a:rPr>
              <a:t> warehouse. </a:t>
            </a:r>
          </a:p>
          <a:p>
            <a:pPr marL="400050" lvl="1" indent="0">
              <a:spcBef>
                <a:spcPct val="0"/>
              </a:spcBef>
            </a:pPr>
            <a:r>
              <a:rPr lang="en-US" altLang="zh-CN" sz="1800" dirty="0" err="1" smtClean="0">
                <a:latin typeface="Arial" pitchFamily="34" charset="0"/>
                <a:ea typeface="SimSun" pitchFamily="2" charset="-122"/>
                <a:cs typeface="Arial" pitchFamily="34" charset="0"/>
              </a:rPr>
              <a:t>AriZona's</a:t>
            </a:r>
            <a:r>
              <a:rPr lang="en-US" altLang="zh-CN" sz="1800" dirty="0" smtClean="0">
                <a:latin typeface="Arial" pitchFamily="34" charset="0"/>
                <a:ea typeface="SimSun" pitchFamily="2" charset="-122"/>
                <a:cs typeface="Arial" pitchFamily="34" charset="0"/>
              </a:rPr>
              <a:t> enterprise software will be integrated to the handheld device’s software thought APIs provided from the vendor, allowing for seamless integration of the data acquired during deliveries into the general ledger.</a:t>
            </a:r>
          </a:p>
          <a:p>
            <a:pPr marL="0" indent="0">
              <a:spcBef>
                <a:spcPct val="0"/>
              </a:spcBef>
              <a:buFontTx/>
              <a:buNone/>
            </a:pPr>
            <a:endParaRPr lang="en-US" altLang="zh-CN" sz="1800" dirty="0" smtClean="0">
              <a:latin typeface="Arial" pitchFamily="34" charset="0"/>
              <a:cs typeface="Arial" pitchFamily="34" charset="0"/>
            </a:endParaRPr>
          </a:p>
          <a:p>
            <a:pPr marL="0" indent="0">
              <a:spcBef>
                <a:spcPct val="0"/>
              </a:spcBef>
              <a:buFontTx/>
              <a:buNone/>
            </a:pPr>
            <a:r>
              <a:rPr lang="en-US" altLang="zh-CN" sz="1800" dirty="0" smtClean="0">
                <a:latin typeface="Arial" pitchFamily="34" charset="0"/>
                <a:ea typeface="SimSun" pitchFamily="2" charset="-122"/>
                <a:cs typeface="Arial" pitchFamily="34" charset="0"/>
              </a:rPr>
              <a:t>The use of the handheld devices will eliminate the need to take stock of shipments at the end of the day. This process will be automated and the company will save 32 working hours (from different employees) for each working day. </a:t>
            </a:r>
            <a:endParaRPr lang="en-US" altLang="zh-CN" sz="1800" dirty="0" smtClean="0">
              <a:latin typeface="Arial" pitchFamily="34" charset="0"/>
              <a:cs typeface="Arial" pitchFamily="34" charset="0"/>
            </a:endParaRPr>
          </a:p>
          <a:p>
            <a:pPr marL="0" indent="0"/>
            <a:endParaRPr lang="en-US" sz="2000" dirty="0"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33600"/>
            <a:ext cx="7772400" cy="3962400"/>
          </a:xfrm>
        </p:spPr>
        <p:txBody>
          <a:bodyPr/>
          <a:lstStyle/>
          <a:p>
            <a:pPr marL="0" indent="0" algn="ctr">
              <a:spcBef>
                <a:spcPct val="0"/>
              </a:spcBef>
              <a:buFontTx/>
              <a:buNone/>
              <a:defRPr/>
            </a:pPr>
            <a:r>
              <a:rPr lang="en-US" altLang="zh-CN" sz="5400" b="1" dirty="0" smtClean="0">
                <a:latin typeface="Arial" pitchFamily="34" charset="0"/>
                <a:ea typeface="SimSun" pitchFamily="2" charset="-122"/>
                <a:cs typeface="Arial" pitchFamily="34" charset="0"/>
              </a:rPr>
              <a:t>Budget: $750.000</a:t>
            </a:r>
            <a:endParaRPr lang="en-US" altLang="zh-CN" sz="5400" dirty="0" smtClean="0">
              <a:latin typeface="Arial" pitchFamily="34" charset="0"/>
              <a:ea typeface="+mn-ea"/>
              <a:cs typeface="Arial" pitchFamily="34" charset="0"/>
            </a:endParaRPr>
          </a:p>
          <a:p>
            <a:pPr>
              <a:buNone/>
              <a:defRPr/>
            </a:pPr>
            <a:endParaRPr lang="en-US" dirty="0">
              <a:ea typeface="+mn-ea"/>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2"/>
          <p:cNvSpPr>
            <a:spLocks noChangeArrowheads="1"/>
          </p:cNvSpPr>
          <p:nvPr/>
        </p:nvSpPr>
        <p:spPr bwMode="auto">
          <a:xfrm>
            <a:off x="0" y="-1588"/>
            <a:ext cx="184150" cy="460376"/>
          </a:xfrm>
          <a:prstGeom prst="rect">
            <a:avLst/>
          </a:prstGeom>
          <a:noFill/>
          <a:ln w="9525">
            <a:noFill/>
            <a:miter lim="800000"/>
            <a:headEnd/>
            <a:tailEnd/>
          </a:ln>
        </p:spPr>
        <p:txBody>
          <a:bodyPr wrap="none" anchor="ctr">
            <a:spAutoFit/>
          </a:bodyPr>
          <a:lstStyle/>
          <a:p>
            <a:pPr eaLnBrk="0" hangingPunct="0"/>
            <a:endParaRPr lang="en-US" altLang="zh-CN">
              <a:ea typeface="SimSun" pitchFamily="2" charset="-122"/>
            </a:endParaRPr>
          </a:p>
        </p:txBody>
      </p:sp>
      <p:sp>
        <p:nvSpPr>
          <p:cNvPr id="11268" name="Content Placeholder 14"/>
          <p:cNvSpPr>
            <a:spLocks noGrp="1"/>
          </p:cNvSpPr>
          <p:nvPr>
            <p:ph idx="1"/>
          </p:nvPr>
        </p:nvSpPr>
        <p:spPr>
          <a:xfrm>
            <a:off x="685800" y="1295400"/>
            <a:ext cx="7772400" cy="4800600"/>
          </a:xfrm>
        </p:spPr>
        <p:txBody>
          <a:bodyPr/>
          <a:lstStyle/>
          <a:p>
            <a:pPr marL="0" indent="0">
              <a:spcBef>
                <a:spcPct val="0"/>
              </a:spcBef>
              <a:buFontTx/>
              <a:buNone/>
            </a:pPr>
            <a:r>
              <a:rPr lang="en-US" altLang="zh-CN" b="1" dirty="0" smtClean="0">
                <a:latin typeface="Arial" pitchFamily="34" charset="0"/>
                <a:ea typeface="SimSun" pitchFamily="2" charset="-122"/>
                <a:cs typeface="Arial" pitchFamily="34" charset="0"/>
              </a:rPr>
              <a:t>Identifying Alternatives:</a:t>
            </a:r>
          </a:p>
          <a:p>
            <a:pPr marL="0" indent="0">
              <a:spcBef>
                <a:spcPct val="0"/>
              </a:spcBef>
              <a:buFontTx/>
              <a:buNone/>
            </a:pPr>
            <a:endParaRPr lang="en-US" altLang="zh-CN" sz="1800" dirty="0" smtClean="0">
              <a:latin typeface="Arial" pitchFamily="34" charset="0"/>
              <a:ea typeface="SimSun" pitchFamily="2" charset="-122"/>
              <a:cs typeface="Arial" pitchFamily="34" charset="0"/>
            </a:endParaRPr>
          </a:p>
          <a:p>
            <a:pPr marL="0" indent="0">
              <a:spcBef>
                <a:spcPct val="0"/>
              </a:spcBef>
            </a:pPr>
            <a:r>
              <a:rPr lang="en-US" altLang="zh-CN" dirty="0" smtClean="0">
                <a:latin typeface="Arial" pitchFamily="34" charset="0"/>
                <a:ea typeface="SimSun" pitchFamily="2" charset="-122"/>
                <a:cs typeface="Arial" pitchFamily="34" charset="0"/>
              </a:rPr>
              <a:t>Updating the old system</a:t>
            </a:r>
            <a:endParaRPr lang="en-US" altLang="zh-CN" sz="1800" dirty="0" smtClean="0">
              <a:latin typeface="Arial" pitchFamily="34" charset="0"/>
              <a:cs typeface="Arial" pitchFamily="34" charset="0"/>
            </a:endParaRPr>
          </a:p>
          <a:p>
            <a:pPr marL="0" indent="0">
              <a:spcBef>
                <a:spcPct val="0"/>
              </a:spcBef>
            </a:pPr>
            <a:r>
              <a:rPr lang="en-US" altLang="zh-CN" dirty="0" smtClean="0">
                <a:latin typeface="Arial" pitchFamily="34" charset="0"/>
                <a:ea typeface="SimSun" pitchFamily="2" charset="-122"/>
                <a:cs typeface="Arial" pitchFamily="34" charset="0"/>
              </a:rPr>
              <a:t>Custom-built software – in-house build</a:t>
            </a:r>
            <a:endParaRPr lang="en-US" altLang="zh-CN" sz="1800" dirty="0" smtClean="0">
              <a:latin typeface="Arial" pitchFamily="34" charset="0"/>
              <a:cs typeface="Arial" pitchFamily="34" charset="0"/>
            </a:endParaRPr>
          </a:p>
          <a:p>
            <a:pPr marL="0" indent="0">
              <a:spcBef>
                <a:spcPct val="0"/>
              </a:spcBef>
            </a:pPr>
            <a:r>
              <a:rPr lang="en-US" altLang="zh-CN" dirty="0" smtClean="0">
                <a:latin typeface="Arial" pitchFamily="34" charset="0"/>
                <a:ea typeface="SimSun" pitchFamily="2" charset="-122"/>
                <a:cs typeface="Arial" pitchFamily="34" charset="0"/>
              </a:rPr>
              <a:t>Custom-built software – outsourced</a:t>
            </a:r>
            <a:endParaRPr lang="en-US" altLang="zh-CN" sz="1800" dirty="0" smtClean="0">
              <a:latin typeface="Arial" pitchFamily="34" charset="0"/>
              <a:cs typeface="Arial" pitchFamily="34" charset="0"/>
            </a:endParaRPr>
          </a:p>
          <a:p>
            <a:pPr marL="0" indent="0">
              <a:spcBef>
                <a:spcPct val="0"/>
              </a:spcBef>
            </a:pPr>
            <a:r>
              <a:rPr lang="en-US" altLang="zh-CN" dirty="0" smtClean="0">
                <a:latin typeface="Arial" pitchFamily="34" charset="0"/>
                <a:ea typeface="SimSun" pitchFamily="2" charset="-122"/>
                <a:cs typeface="Arial" pitchFamily="34" charset="0"/>
              </a:rPr>
              <a:t>Off-the-shelf software</a:t>
            </a:r>
            <a:endParaRPr lang="en-US" altLang="zh-CN" sz="1800" dirty="0" smtClean="0">
              <a:latin typeface="Arial" pitchFamily="34" charset="0"/>
              <a:cs typeface="Arial" pitchFamily="34" charset="0"/>
            </a:endParaRPr>
          </a:p>
          <a:p>
            <a:pPr marL="0" indent="0">
              <a:spcBef>
                <a:spcPct val="0"/>
              </a:spcBef>
            </a:pPr>
            <a:r>
              <a:rPr lang="en-US" altLang="zh-CN" dirty="0" smtClean="0">
                <a:latin typeface="Arial" pitchFamily="34" charset="0"/>
                <a:ea typeface="SimSun" pitchFamily="2" charset="-122"/>
                <a:cs typeface="Arial" pitchFamily="34" charset="0"/>
              </a:rPr>
              <a:t>Off-the-shelf software with customization</a:t>
            </a:r>
            <a:endParaRPr lang="en-US" altLang="zh-CN" sz="5400" dirty="0" smtClean="0">
              <a:latin typeface="Arial" pitchFamily="34" charset="0"/>
              <a:cs typeface="Arial" pitchFamily="34"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p:cNvSpPr>
          <p:nvPr>
            <p:ph type="title"/>
          </p:nvPr>
        </p:nvSpPr>
        <p:spPr>
          <a:xfrm>
            <a:off x="685800" y="457200"/>
            <a:ext cx="7772400" cy="914400"/>
          </a:xfrm>
        </p:spPr>
        <p:txBody>
          <a:bodyPr/>
          <a:lstStyle/>
          <a:p>
            <a:r>
              <a:rPr lang="en-US" altLang="zh-CN" b="1" dirty="0" smtClean="0">
                <a:latin typeface="Arial" pitchFamily="34" charset="0"/>
                <a:ea typeface="SimSun" pitchFamily="2" charset="-122"/>
                <a:cs typeface="Arial" pitchFamily="34" charset="0"/>
              </a:rPr>
              <a:t>Defining Feasibility</a:t>
            </a:r>
            <a:endParaRPr lang="en-US" dirty="0" smtClean="0">
              <a:latin typeface="Arial" pitchFamily="34" charset="0"/>
              <a:ea typeface="SimSun" pitchFamily="2" charset="-122"/>
              <a:cs typeface="Arial" pitchFamily="34" charset="0"/>
            </a:endParaRPr>
          </a:p>
        </p:txBody>
      </p:sp>
      <p:sp>
        <p:nvSpPr>
          <p:cNvPr id="12291" name="Content Placeholder 5"/>
          <p:cNvSpPr>
            <a:spLocks noGrp="1"/>
          </p:cNvSpPr>
          <p:nvPr>
            <p:ph idx="1"/>
          </p:nvPr>
        </p:nvSpPr>
        <p:spPr>
          <a:xfrm>
            <a:off x="685800" y="1524000"/>
            <a:ext cx="7772400" cy="4267200"/>
          </a:xfrm>
        </p:spPr>
        <p:txBody>
          <a:bodyPr/>
          <a:lstStyle/>
          <a:p>
            <a:r>
              <a:rPr lang="en-US" altLang="zh-CN" sz="2000" dirty="0" smtClean="0">
                <a:latin typeface="Arial" pitchFamily="34" charset="0"/>
                <a:ea typeface="SimSun" pitchFamily="2" charset="-122"/>
                <a:cs typeface="Arial" pitchFamily="34" charset="0"/>
              </a:rPr>
              <a:t>Updating the old legacy systems will be undo-able because it is written with old programming language and standards. </a:t>
            </a:r>
          </a:p>
          <a:p>
            <a:r>
              <a:rPr lang="en-US" altLang="zh-CN" sz="2000" dirty="0" smtClean="0">
                <a:latin typeface="Arial" pitchFamily="34" charset="0"/>
                <a:ea typeface="SimSun" pitchFamily="2" charset="-122"/>
                <a:cs typeface="Arial" pitchFamily="34" charset="0"/>
              </a:rPr>
              <a:t>Custom-built software with outsourcing will be very costly in matter of consulting and pay by hour programming labor. </a:t>
            </a:r>
          </a:p>
          <a:p>
            <a:r>
              <a:rPr lang="en-US" altLang="zh-CN" sz="2000" dirty="0" smtClean="0">
                <a:latin typeface="Arial" pitchFamily="34" charset="0"/>
                <a:ea typeface="SimSun" pitchFamily="2" charset="-122"/>
                <a:cs typeface="Arial" pitchFamily="34" charset="0"/>
              </a:rPr>
              <a:t>Examining different off-the-shelf enterprise systems and software, our team could not find a complete match of the software services provided with company’s needs. </a:t>
            </a:r>
          </a:p>
          <a:p>
            <a:r>
              <a:rPr lang="en-US" altLang="zh-CN" sz="2000" dirty="0" smtClean="0">
                <a:latin typeface="Arial" pitchFamily="34" charset="0"/>
                <a:ea typeface="SimSun" pitchFamily="2" charset="-122"/>
                <a:cs typeface="Arial" pitchFamily="34" charset="0"/>
              </a:rPr>
              <a:t>We decided to order an off-the-shelf software product and customize it to suit </a:t>
            </a:r>
            <a:r>
              <a:rPr lang="en-US" altLang="zh-CN" sz="2000" dirty="0" err="1" smtClean="0">
                <a:latin typeface="Arial" pitchFamily="34" charset="0"/>
                <a:ea typeface="SimSun" pitchFamily="2" charset="-122"/>
                <a:cs typeface="Arial" pitchFamily="34" charset="0"/>
              </a:rPr>
              <a:t>AriZona’s</a:t>
            </a:r>
            <a:r>
              <a:rPr lang="en-US" altLang="zh-CN" sz="2000" dirty="0" smtClean="0">
                <a:latin typeface="Arial" pitchFamily="34" charset="0"/>
                <a:ea typeface="SimSun" pitchFamily="2" charset="-122"/>
                <a:cs typeface="Arial" pitchFamily="34" charset="0"/>
              </a:rPr>
              <a:t> needs.</a:t>
            </a:r>
          </a:p>
          <a:p>
            <a:endParaRPr lang="en-US" dirty="0" smtClean="0">
              <a:ea typeface="SimSun" pitchFamily="2" charset="-122"/>
              <a:cs typeface="Times New Roman" pitchFamily="18" charset="0"/>
            </a:endParaRPr>
          </a:p>
          <a:p>
            <a:endParaRPr lang="en-US" dirty="0" smtClean="0">
              <a:ea typeface="SimSun" pitchFamily="2" charset="-122"/>
              <a:cs typeface="Times New Roman"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4"/>
          <p:cNvSpPr>
            <a:spLocks noGrp="1"/>
          </p:cNvSpPr>
          <p:nvPr>
            <p:ph type="title"/>
          </p:nvPr>
        </p:nvSpPr>
        <p:spPr>
          <a:xfrm>
            <a:off x="152400" y="76200"/>
            <a:ext cx="8839200" cy="838200"/>
          </a:xfrm>
        </p:spPr>
        <p:txBody>
          <a:bodyPr/>
          <a:lstStyle/>
          <a:p>
            <a:r>
              <a:rPr lang="en-US" altLang="zh-CN" sz="4000" b="1" dirty="0" smtClean="0">
                <a:latin typeface="Arial" pitchFamily="34" charset="0"/>
                <a:ea typeface="SimSun" pitchFamily="2" charset="-122"/>
                <a:cs typeface="Arial" pitchFamily="34" charset="0"/>
              </a:rPr>
              <a:t>Defining Total Cost of Ownership</a:t>
            </a:r>
            <a:endParaRPr lang="en-US" sz="4000" dirty="0" smtClean="0">
              <a:latin typeface="Times New Roman" pitchFamily="18" charset="0"/>
              <a:ea typeface="SimSun" pitchFamily="2" charset="-122"/>
              <a:cs typeface="Times New Roman" pitchFamily="18" charset="0"/>
            </a:endParaRPr>
          </a:p>
        </p:txBody>
      </p:sp>
      <p:sp>
        <p:nvSpPr>
          <p:cNvPr id="12291" name="Content Placeholder 5"/>
          <p:cNvSpPr>
            <a:spLocks noGrp="1"/>
          </p:cNvSpPr>
          <p:nvPr>
            <p:ph idx="1"/>
          </p:nvPr>
        </p:nvSpPr>
        <p:spPr>
          <a:xfrm>
            <a:off x="685800" y="838200"/>
            <a:ext cx="7772400" cy="5867400"/>
          </a:xfrm>
        </p:spPr>
        <p:txBody>
          <a:bodyPr/>
          <a:lstStyle/>
          <a:p>
            <a:pPr>
              <a:buNone/>
              <a:defRPr/>
            </a:pPr>
            <a:r>
              <a:rPr lang="en-US" altLang="zh-CN" sz="1600" b="1" dirty="0" smtClean="0">
                <a:latin typeface="Arial" pitchFamily="34" charset="0"/>
                <a:ea typeface="SimSun" pitchFamily="2" charset="-122"/>
                <a:cs typeface="Arial" pitchFamily="34" charset="0"/>
              </a:rPr>
              <a:t>Outsourced Custom-built Enterprise Solution:  </a:t>
            </a:r>
            <a:r>
              <a:rPr lang="en-US" altLang="zh-CN" sz="1600" dirty="0" smtClean="0">
                <a:latin typeface="Arial" pitchFamily="34" charset="0"/>
                <a:ea typeface="SimSun" pitchFamily="2" charset="-122"/>
                <a:cs typeface="Arial" pitchFamily="34" charset="0"/>
              </a:rPr>
              <a:t>	</a:t>
            </a:r>
            <a:endParaRPr lang="en-US" altLang="zh-CN" sz="1050" dirty="0" smtClean="0">
              <a:latin typeface="Arial" pitchFamily="34" charset="0"/>
              <a:ea typeface="SimSun" pitchFamily="2" charset="-122"/>
              <a:cs typeface="Arial" pitchFamily="34" charset="0"/>
            </a:endParaRPr>
          </a:p>
          <a:p>
            <a:pPr>
              <a:buNone/>
              <a:defRPr/>
            </a:pPr>
            <a:r>
              <a:rPr lang="en-US" altLang="zh-CN" sz="1600" dirty="0" smtClean="0">
                <a:latin typeface="Arial" pitchFamily="34" charset="0"/>
                <a:ea typeface="SimSun" pitchFamily="2" charset="-122"/>
                <a:cs typeface="Arial" pitchFamily="34" charset="0"/>
              </a:rPr>
              <a:t>Direct cost: $400,000</a:t>
            </a:r>
            <a:endParaRPr lang="en-US" altLang="zh-CN" sz="1050" dirty="0" smtClean="0">
              <a:latin typeface="Arial" pitchFamily="34" charset="0"/>
              <a:ea typeface="SimSun" pitchFamily="2" charset="-122"/>
              <a:cs typeface="Arial" pitchFamily="34" charset="0"/>
            </a:endParaRPr>
          </a:p>
          <a:p>
            <a:pPr>
              <a:buNone/>
              <a:defRPr/>
            </a:pPr>
            <a:r>
              <a:rPr lang="en-US" altLang="zh-CN" sz="1600" dirty="0" smtClean="0">
                <a:latin typeface="Arial" pitchFamily="34" charset="0"/>
                <a:ea typeface="SimSun" pitchFamily="2" charset="-122"/>
                <a:cs typeface="Arial" pitchFamily="34" charset="0"/>
              </a:rPr>
              <a:t>Indirect cost: $450,000.</a:t>
            </a:r>
            <a:endParaRPr lang="en-US" altLang="zh-CN" sz="1050" dirty="0" smtClean="0">
              <a:latin typeface="Arial" pitchFamily="34" charset="0"/>
              <a:ea typeface="SimSun" pitchFamily="2" charset="-122"/>
              <a:cs typeface="Arial" pitchFamily="34" charset="0"/>
            </a:endParaRPr>
          </a:p>
          <a:p>
            <a:pPr>
              <a:buNone/>
              <a:defRPr/>
            </a:pPr>
            <a:r>
              <a:rPr lang="en-US" altLang="zh-CN" sz="1600" dirty="0" smtClean="0">
                <a:latin typeface="Arial" pitchFamily="34" charset="0"/>
                <a:ea typeface="SimSun" pitchFamily="2" charset="-122"/>
                <a:cs typeface="Arial" pitchFamily="34" charset="0"/>
              </a:rPr>
              <a:t>Indirect cost: $50,000</a:t>
            </a:r>
            <a:endParaRPr lang="en-US" altLang="zh-CN" sz="1050" dirty="0" smtClean="0">
              <a:latin typeface="Arial" pitchFamily="34" charset="0"/>
              <a:ea typeface="SimSun" pitchFamily="2" charset="-122"/>
              <a:cs typeface="Arial" pitchFamily="34" charset="0"/>
            </a:endParaRPr>
          </a:p>
          <a:p>
            <a:pPr>
              <a:buNone/>
              <a:defRPr/>
            </a:pPr>
            <a:r>
              <a:rPr lang="en-US" altLang="zh-CN" sz="1600" dirty="0" smtClean="0">
                <a:latin typeface="Arial" pitchFamily="34" charset="0"/>
                <a:ea typeface="SimSun" pitchFamily="2" charset="-122"/>
                <a:cs typeface="Arial" pitchFamily="34" charset="0"/>
              </a:rPr>
              <a:t>Total: $900,000</a:t>
            </a:r>
            <a:endParaRPr lang="en-US" altLang="zh-CN" sz="1050" dirty="0" smtClean="0">
              <a:latin typeface="Arial" pitchFamily="34" charset="0"/>
              <a:ea typeface="SimSun" pitchFamily="2" charset="-122"/>
              <a:cs typeface="Arial" pitchFamily="34" charset="0"/>
            </a:endParaRPr>
          </a:p>
          <a:p>
            <a:pPr>
              <a:buNone/>
              <a:defRPr/>
            </a:pPr>
            <a:r>
              <a:rPr lang="en-US" altLang="zh-CN" sz="1600" b="1" dirty="0" smtClean="0">
                <a:latin typeface="Arial" pitchFamily="34" charset="0"/>
                <a:ea typeface="SimSun" pitchFamily="2" charset="-122"/>
                <a:cs typeface="Arial" pitchFamily="34" charset="0"/>
              </a:rPr>
              <a:t>In house Custom-built Enterprise Solution:</a:t>
            </a:r>
            <a:endParaRPr lang="en-US" altLang="zh-CN" sz="1050" b="1" dirty="0" smtClean="0">
              <a:latin typeface="Arial" pitchFamily="34" charset="0"/>
              <a:ea typeface="SimSun" pitchFamily="2" charset="-122"/>
              <a:cs typeface="Arial" pitchFamily="34" charset="0"/>
            </a:endParaRPr>
          </a:p>
          <a:p>
            <a:pPr>
              <a:buNone/>
              <a:defRPr/>
            </a:pPr>
            <a:r>
              <a:rPr lang="en-US" altLang="zh-CN" sz="1600" dirty="0" smtClean="0">
                <a:latin typeface="Arial" pitchFamily="34" charset="0"/>
                <a:ea typeface="SimSun" pitchFamily="2" charset="-122"/>
                <a:cs typeface="Arial" pitchFamily="34" charset="0"/>
              </a:rPr>
              <a:t>Direct cost: $400,000</a:t>
            </a:r>
            <a:endParaRPr lang="en-US" altLang="zh-CN" sz="1050" dirty="0" smtClean="0">
              <a:latin typeface="Arial" pitchFamily="34" charset="0"/>
              <a:ea typeface="SimSun" pitchFamily="2" charset="-122"/>
              <a:cs typeface="Arial" pitchFamily="34" charset="0"/>
            </a:endParaRPr>
          </a:p>
          <a:p>
            <a:pPr>
              <a:buNone/>
              <a:defRPr/>
            </a:pPr>
            <a:r>
              <a:rPr lang="en-US" altLang="zh-CN" sz="1600" dirty="0" smtClean="0">
                <a:latin typeface="Arial" pitchFamily="34" charset="0"/>
                <a:ea typeface="SimSun" pitchFamily="2" charset="-122"/>
                <a:cs typeface="Arial" pitchFamily="34" charset="0"/>
              </a:rPr>
              <a:t>Indirect cost: $250,000</a:t>
            </a:r>
            <a:endParaRPr lang="en-US" altLang="zh-CN" sz="1050" dirty="0" smtClean="0">
              <a:latin typeface="Arial" pitchFamily="34" charset="0"/>
              <a:ea typeface="SimSun" pitchFamily="2" charset="-122"/>
              <a:cs typeface="Arial" pitchFamily="34" charset="0"/>
            </a:endParaRPr>
          </a:p>
          <a:p>
            <a:pPr>
              <a:buNone/>
              <a:defRPr/>
            </a:pPr>
            <a:r>
              <a:rPr lang="en-US" altLang="zh-CN" sz="1600" dirty="0" smtClean="0">
                <a:latin typeface="Arial" pitchFamily="34" charset="0"/>
                <a:ea typeface="SimSun" pitchFamily="2" charset="-122"/>
                <a:cs typeface="Arial" pitchFamily="34" charset="0"/>
              </a:rPr>
              <a:t>Indirect cost: $250,000</a:t>
            </a:r>
            <a:endParaRPr lang="en-US" altLang="zh-CN" sz="1050" dirty="0" smtClean="0">
              <a:latin typeface="Arial" pitchFamily="34" charset="0"/>
              <a:ea typeface="SimSun" pitchFamily="2" charset="-122"/>
              <a:cs typeface="Arial" pitchFamily="34" charset="0"/>
            </a:endParaRPr>
          </a:p>
          <a:p>
            <a:pPr>
              <a:buNone/>
              <a:defRPr/>
            </a:pPr>
            <a:r>
              <a:rPr lang="en-US" altLang="zh-CN" sz="1600" dirty="0" smtClean="0">
                <a:latin typeface="Arial" pitchFamily="34" charset="0"/>
                <a:ea typeface="SimSun" pitchFamily="2" charset="-122"/>
                <a:cs typeface="Arial" pitchFamily="34" charset="0"/>
              </a:rPr>
              <a:t>Total: $900,000</a:t>
            </a:r>
            <a:endParaRPr lang="en-US" altLang="zh-CN" sz="1050" dirty="0" smtClean="0">
              <a:latin typeface="Arial" pitchFamily="34" charset="0"/>
              <a:ea typeface="SimSun" pitchFamily="2" charset="-122"/>
              <a:cs typeface="Arial" pitchFamily="34" charset="0"/>
            </a:endParaRPr>
          </a:p>
          <a:p>
            <a:pPr>
              <a:buNone/>
              <a:defRPr/>
            </a:pPr>
            <a:r>
              <a:rPr lang="en-US" altLang="zh-CN" sz="1600" b="1" dirty="0" smtClean="0">
                <a:latin typeface="Arial" pitchFamily="34" charset="0"/>
                <a:ea typeface="SimSun" pitchFamily="2" charset="-122"/>
                <a:cs typeface="Arial" pitchFamily="34" charset="0"/>
              </a:rPr>
              <a:t>Off the shelf Enterprise Solution:</a:t>
            </a:r>
            <a:endParaRPr lang="en-US" altLang="zh-CN" sz="1050" b="1" dirty="0" smtClean="0">
              <a:latin typeface="Arial" pitchFamily="34" charset="0"/>
              <a:ea typeface="SimSun" pitchFamily="2" charset="-122"/>
              <a:cs typeface="Arial" pitchFamily="34" charset="0"/>
            </a:endParaRPr>
          </a:p>
          <a:p>
            <a:pPr>
              <a:buNone/>
              <a:defRPr/>
            </a:pPr>
            <a:r>
              <a:rPr lang="en-US" altLang="zh-CN" sz="1600" dirty="0" smtClean="0">
                <a:latin typeface="Arial" pitchFamily="34" charset="0"/>
                <a:ea typeface="SimSun" pitchFamily="2" charset="-122"/>
                <a:cs typeface="Arial" pitchFamily="34" charset="0"/>
              </a:rPr>
              <a:t>Direct cost: $350,000</a:t>
            </a:r>
            <a:endParaRPr lang="en-US" altLang="zh-CN" sz="1050" dirty="0" smtClean="0">
              <a:latin typeface="Arial" pitchFamily="34" charset="0"/>
              <a:ea typeface="SimSun" pitchFamily="2" charset="-122"/>
              <a:cs typeface="Arial" pitchFamily="34" charset="0"/>
            </a:endParaRPr>
          </a:p>
          <a:p>
            <a:pPr>
              <a:buNone/>
              <a:defRPr/>
            </a:pPr>
            <a:r>
              <a:rPr lang="en-US" altLang="zh-CN" sz="1600" dirty="0" smtClean="0">
                <a:latin typeface="Arial" pitchFamily="34" charset="0"/>
                <a:ea typeface="SimSun" pitchFamily="2" charset="-122"/>
                <a:cs typeface="Arial" pitchFamily="34" charset="0"/>
              </a:rPr>
              <a:t>Indirect cost: $200,000</a:t>
            </a:r>
            <a:endParaRPr lang="en-US" altLang="zh-CN" sz="1050" dirty="0" smtClean="0">
              <a:latin typeface="Arial" pitchFamily="34" charset="0"/>
              <a:ea typeface="SimSun" pitchFamily="2" charset="-122"/>
              <a:cs typeface="Arial" pitchFamily="34" charset="0"/>
            </a:endParaRPr>
          </a:p>
          <a:p>
            <a:pPr>
              <a:buNone/>
              <a:defRPr/>
            </a:pPr>
            <a:r>
              <a:rPr lang="en-US" altLang="zh-CN" sz="1600" dirty="0" smtClean="0">
                <a:latin typeface="Arial" pitchFamily="34" charset="0"/>
                <a:ea typeface="SimSun" pitchFamily="2" charset="-122"/>
                <a:cs typeface="Arial" pitchFamily="34" charset="0"/>
              </a:rPr>
              <a:t>Indirect cost: $250,000</a:t>
            </a:r>
            <a:endParaRPr lang="en-US" altLang="zh-CN" sz="1050" dirty="0" smtClean="0">
              <a:latin typeface="Arial" pitchFamily="34" charset="0"/>
              <a:ea typeface="SimSun" pitchFamily="2" charset="-122"/>
              <a:cs typeface="Arial" pitchFamily="34" charset="0"/>
            </a:endParaRPr>
          </a:p>
          <a:p>
            <a:pPr>
              <a:buNone/>
              <a:defRPr/>
            </a:pPr>
            <a:r>
              <a:rPr lang="en-US" altLang="zh-CN" sz="1600" dirty="0" smtClean="0">
                <a:latin typeface="Arial" pitchFamily="34" charset="0"/>
                <a:ea typeface="SimSun" pitchFamily="2" charset="-122"/>
                <a:cs typeface="Arial" pitchFamily="34" charset="0"/>
              </a:rPr>
              <a:t>Total: $800,000</a:t>
            </a:r>
            <a:endParaRPr lang="en-US" altLang="zh-CN" sz="1050" dirty="0" smtClean="0">
              <a:latin typeface="Arial" pitchFamily="34" charset="0"/>
              <a:ea typeface="SimSun" pitchFamily="2" charset="-122"/>
              <a:cs typeface="Arial" pitchFamily="34" charset="0"/>
            </a:endParaRPr>
          </a:p>
          <a:p>
            <a:pPr>
              <a:buNone/>
              <a:defRPr/>
            </a:pPr>
            <a:r>
              <a:rPr lang="en-US" altLang="zh-CN" sz="1600" b="1" u="sng" dirty="0" smtClean="0">
                <a:latin typeface="Arial" pitchFamily="34" charset="0"/>
                <a:ea typeface="SimSun" pitchFamily="2" charset="-122"/>
                <a:cs typeface="Arial" pitchFamily="34" charset="0"/>
              </a:rPr>
              <a:t>Off-the-shelf product with customization:</a:t>
            </a:r>
            <a:endParaRPr lang="en-US" altLang="zh-CN" sz="1050" b="1" u="sng" dirty="0" smtClean="0">
              <a:latin typeface="Arial" pitchFamily="34" charset="0"/>
              <a:ea typeface="SimSun" pitchFamily="2" charset="-122"/>
              <a:cs typeface="Arial" pitchFamily="34" charset="0"/>
            </a:endParaRPr>
          </a:p>
          <a:p>
            <a:pPr>
              <a:buNone/>
              <a:defRPr/>
            </a:pPr>
            <a:r>
              <a:rPr lang="en-US" altLang="zh-CN" sz="1600" u="sng" dirty="0" smtClean="0">
                <a:latin typeface="Arial" pitchFamily="34" charset="0"/>
                <a:ea typeface="SimSun" pitchFamily="2" charset="-122"/>
                <a:cs typeface="Arial" pitchFamily="34" charset="0"/>
              </a:rPr>
              <a:t>Direct cost: $350,000</a:t>
            </a:r>
            <a:endParaRPr lang="en-US" altLang="zh-CN" sz="1050" u="sng" dirty="0" smtClean="0">
              <a:latin typeface="Arial" pitchFamily="34" charset="0"/>
              <a:ea typeface="SimSun" pitchFamily="2" charset="-122"/>
              <a:cs typeface="Arial" pitchFamily="34" charset="0"/>
            </a:endParaRPr>
          </a:p>
          <a:p>
            <a:pPr>
              <a:buNone/>
              <a:defRPr/>
            </a:pPr>
            <a:r>
              <a:rPr lang="en-US" altLang="zh-CN" sz="1600" u="sng" dirty="0" smtClean="0">
                <a:latin typeface="Arial" pitchFamily="34" charset="0"/>
                <a:ea typeface="SimSun" pitchFamily="2" charset="-122"/>
                <a:cs typeface="Arial" pitchFamily="34" charset="0"/>
              </a:rPr>
              <a:t>Indirect cost: $300,000</a:t>
            </a:r>
            <a:endParaRPr lang="en-US" altLang="zh-CN" sz="1050" u="sng" dirty="0" smtClean="0">
              <a:latin typeface="Arial" pitchFamily="34" charset="0"/>
              <a:ea typeface="SimSun" pitchFamily="2" charset="-122"/>
              <a:cs typeface="Arial" pitchFamily="34" charset="0"/>
            </a:endParaRPr>
          </a:p>
          <a:p>
            <a:pPr>
              <a:buNone/>
              <a:defRPr/>
            </a:pPr>
            <a:r>
              <a:rPr lang="en-US" altLang="zh-CN" sz="1600" u="sng" dirty="0" smtClean="0">
                <a:latin typeface="Arial" pitchFamily="34" charset="0"/>
                <a:ea typeface="SimSun" pitchFamily="2" charset="-122"/>
                <a:cs typeface="Arial" pitchFamily="34" charset="0"/>
              </a:rPr>
              <a:t>Indirect cost: $50,000</a:t>
            </a:r>
            <a:endParaRPr lang="en-US" altLang="zh-CN" sz="1050" u="sng" dirty="0" smtClean="0">
              <a:latin typeface="Arial" pitchFamily="34" charset="0"/>
              <a:ea typeface="SimSun" pitchFamily="2" charset="-122"/>
              <a:cs typeface="Arial" pitchFamily="34" charset="0"/>
            </a:endParaRPr>
          </a:p>
          <a:p>
            <a:pPr>
              <a:buNone/>
              <a:defRPr/>
            </a:pPr>
            <a:r>
              <a:rPr lang="en-US" altLang="zh-CN" sz="1600" u="sng" dirty="0" smtClean="0">
                <a:latin typeface="Arial" pitchFamily="34" charset="0"/>
                <a:ea typeface="SimSun" pitchFamily="2" charset="-122"/>
                <a:cs typeface="Arial" pitchFamily="34" charset="0"/>
              </a:rPr>
              <a:t>Total: $700,000</a:t>
            </a:r>
          </a:p>
          <a:p>
            <a:pPr>
              <a:defRPr/>
            </a:pPr>
            <a:endParaRPr lang="en-US" sz="1400" dirty="0" smtClean="0">
              <a:ea typeface="+mn-ea"/>
            </a:endParaRPr>
          </a:p>
          <a:p>
            <a:pPr>
              <a:defRPr/>
            </a:pPr>
            <a:endParaRPr lang="en-US" sz="1600" dirty="0" smtClean="0">
              <a:ea typeface="+mn-ea"/>
            </a:endParaRPr>
          </a:p>
        </p:txBody>
      </p:sp>
    </p:spTree>
  </p:cSld>
  <p:clrMapOvr>
    <a:masterClrMapping/>
  </p:clrMapOvr>
  <p:transition/>
</p:sld>
</file>

<file path=ppt/theme/theme1.xml><?xml version="1.0" encoding="utf-8"?>
<a:theme xmlns:a="http://schemas.openxmlformats.org/drawingml/2006/main" name="Default Design">
  <a:themeElements>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231</TotalTime>
  <Words>672</Words>
  <Application>Microsoft Office PowerPoint</Application>
  <PresentationFormat>On-screen Show (4:3)</PresentationFormat>
  <Paragraphs>107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Default Design</vt:lpstr>
      <vt:lpstr>AriZona Beverage Company IT Infrastructure Solution</vt:lpstr>
      <vt:lpstr>Company Background:   </vt:lpstr>
      <vt:lpstr>Existing IT Infrastructure</vt:lpstr>
      <vt:lpstr>Problem</vt:lpstr>
      <vt:lpstr>Solution </vt:lpstr>
      <vt:lpstr>PowerPoint Presentation</vt:lpstr>
      <vt:lpstr>PowerPoint Presentation</vt:lpstr>
      <vt:lpstr>Defining Feasibility</vt:lpstr>
      <vt:lpstr>Defining Total Cost of Ownership</vt:lpstr>
      <vt:lpstr>Defining Total Benefits of Ownership</vt:lpstr>
      <vt:lpstr>Analyzing Alternatives</vt:lpstr>
      <vt:lpstr>Mobile Handheld Device will provide the following solutions to AriZona:</vt:lpstr>
      <vt:lpstr> The Device </vt:lpstr>
      <vt:lpstr>The new server will offer the following solutions to AriZona:</vt:lpstr>
      <vt:lpstr>Software Interface</vt:lpstr>
      <vt:lpstr>PowerPoint Presentation</vt:lpstr>
      <vt:lpstr>Expected long-term results</vt:lpstr>
      <vt:lpstr>Assumptions</vt:lpstr>
      <vt:lpstr>Rationale</vt:lpstr>
      <vt:lpstr> References </vt:lpstr>
    </vt:vector>
  </TitlesOfParts>
  <Company>sau1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Coca-Cola</dc:title>
  <dc:creator>cvhs;Kyle Deauna</dc:creator>
  <cp:lastModifiedBy>desi</cp:lastModifiedBy>
  <cp:revision>64</cp:revision>
  <dcterms:created xsi:type="dcterms:W3CDTF">2006-04-11T15:45:35Z</dcterms:created>
  <dcterms:modified xsi:type="dcterms:W3CDTF">2013-04-14T15:03:02Z</dcterms:modified>
</cp:coreProperties>
</file>