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59" r:id="rId3"/>
    <p:sldId id="262" r:id="rId4"/>
    <p:sldId id="261" r:id="rId5"/>
    <p:sldId id="263" r:id="rId6"/>
    <p:sldId id="271" r:id="rId7"/>
    <p:sldId id="272" r:id="rId8"/>
    <p:sldId id="273" r:id="rId9"/>
    <p:sldId id="268" r:id="rId10"/>
    <p:sldId id="269" r:id="rId11"/>
    <p:sldId id="270" r:id="rId12"/>
    <p:sldId id="256" r:id="rId13"/>
    <p:sldId id="257" r:id="rId14"/>
    <p:sldId id="260" r:id="rId15"/>
    <p:sldId id="27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2" autoAdjust="0"/>
    <p:restoredTop sz="92605" autoAdjust="0"/>
  </p:normalViewPr>
  <p:slideViewPr>
    <p:cSldViewPr>
      <p:cViewPr varScale="1">
        <p:scale>
          <a:sx n="67" d="100"/>
          <a:sy n="67" d="100"/>
        </p:scale>
        <p:origin x="-14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27CEA-B941-43EE-AB7D-D63D23E50A9E}" type="datetimeFigureOut">
              <a:rPr lang="en-US" smtClean="0"/>
              <a:t>9/15/2011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16153-D29E-4718-B6CE-1391BD33492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am going to give a short job description for Materials Engineer I,II,IV and V and their median expected salary.</a:t>
            </a:r>
            <a:endParaRPr lang="en-US" dirty="0"/>
          </a:p>
        </p:txBody>
      </p:sp>
      <p:sp>
        <p:nvSpPr>
          <p:cNvPr id="4" name="Slide Number Placeholder 3"/>
          <p:cNvSpPr>
            <a:spLocks noGrp="1"/>
          </p:cNvSpPr>
          <p:nvPr>
            <p:ph type="sldNum" sz="quarter" idx="10"/>
          </p:nvPr>
        </p:nvSpPr>
        <p:spPr/>
        <p:txBody>
          <a:bodyPr/>
          <a:lstStyle/>
          <a:p>
            <a:fld id="{9ABAD516-FCBB-4C61-A46F-030E963DFC2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 am going to talk about the 5 best materials engineering schools in USA, tuition</a:t>
            </a:r>
            <a:r>
              <a:rPr lang="en-US" baseline="0" dirty="0" smtClean="0"/>
              <a:t> fees per year. Number 1 school in the world is MIT</a:t>
            </a:r>
            <a:r>
              <a:rPr lang="en-US" dirty="0" smtClean="0"/>
              <a:t> and I</a:t>
            </a:r>
            <a:r>
              <a:rPr lang="en-US" baseline="0" dirty="0" smtClean="0"/>
              <a:t> will talk about the undergraduate and graduate programs they have.</a:t>
            </a:r>
            <a:endParaRPr lang="en-US" dirty="0"/>
          </a:p>
        </p:txBody>
      </p:sp>
      <p:sp>
        <p:nvSpPr>
          <p:cNvPr id="4" name="Slide Number Placeholder 3"/>
          <p:cNvSpPr>
            <a:spLocks noGrp="1"/>
          </p:cNvSpPr>
          <p:nvPr>
            <p:ph type="sldNum" sz="quarter" idx="10"/>
          </p:nvPr>
        </p:nvSpPr>
        <p:spPr/>
        <p:txBody>
          <a:bodyPr/>
          <a:lstStyle/>
          <a:p>
            <a:fld id="{9ABAD516-FCBB-4C61-A46F-030E963DFC2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2E59D-C039-4C7F-BA40-6316D4C0F9E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2A8F02-9F29-40D8-8CBA-71FC1A16CC3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3CD0E3-BE67-4938-9EF3-6CD19D19B4B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49915C-0A86-4072-8156-9723B06A8C7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FFF7D6-C579-4883-9068-447D6418227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A18EAA-6D1A-43BB-98F1-EFC17F7B8F5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859E6BA-9496-449E-AA52-B7F85146297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BF3201B-1CD2-408A-9745-E79FA9DE742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C004F0-D7FC-4038-9F8A-7B963CF409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E7C545-536A-4325-A16F-F6917D336C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7C6AC9-5238-4F7A-B6B6-8BCE7D119F5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3437709-9198-4C93-B581-25F9062A051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1"/>
                </a:solidFill>
              </a:rPr>
              <a:t>Introduction to materials science engineering</a:t>
            </a:r>
            <a:endParaRPr lang="en-US" sz="3200" dirty="0">
              <a:solidFill>
                <a:schemeClr val="bg1"/>
              </a:solidFill>
            </a:endParaRPr>
          </a:p>
        </p:txBody>
      </p:sp>
      <p:sp>
        <p:nvSpPr>
          <p:cNvPr id="4" name="TextBox 3"/>
          <p:cNvSpPr txBox="1"/>
          <p:nvPr/>
        </p:nvSpPr>
        <p:spPr>
          <a:xfrm>
            <a:off x="1143000" y="1524000"/>
            <a:ext cx="6858000" cy="4524315"/>
          </a:xfrm>
          <a:prstGeom prst="rect">
            <a:avLst/>
          </a:prstGeom>
          <a:noFill/>
        </p:spPr>
        <p:txBody>
          <a:bodyPr wrap="square" rtlCol="0">
            <a:spAutoFit/>
          </a:bodyPr>
          <a:lstStyle/>
          <a:p>
            <a:pPr marL="285750" indent="-285750">
              <a:buClr>
                <a:srgbClr val="CC9900"/>
              </a:buClr>
              <a:buFont typeface="Wingdings" pitchFamily="2" charset="2"/>
              <a:buChar char="Ø"/>
            </a:pPr>
            <a:r>
              <a:rPr lang="en-US" sz="2400" dirty="0" smtClean="0">
                <a:solidFill>
                  <a:srgbClr val="CC9900"/>
                </a:solidFill>
              </a:rPr>
              <a:t>What </a:t>
            </a:r>
            <a:r>
              <a:rPr lang="en-US" sz="2400" dirty="0" smtClean="0">
                <a:solidFill>
                  <a:srgbClr val="CC9900"/>
                </a:solidFill>
              </a:rPr>
              <a:t>is it? </a:t>
            </a:r>
            <a:r>
              <a:rPr lang="en-US" dirty="0" smtClean="0">
                <a:solidFill>
                  <a:srgbClr val="CC9900"/>
                </a:solidFill>
              </a:rPr>
              <a:t>A field of engineering that encompasses    the spectrum of materials types and how to improve the quality of life.</a:t>
            </a:r>
          </a:p>
          <a:p>
            <a:pPr marL="285750" indent="-285750">
              <a:buClr>
                <a:srgbClr val="CC9900"/>
              </a:buClr>
              <a:buFont typeface="Wingdings" pitchFamily="2" charset="2"/>
              <a:buChar char="Ø"/>
            </a:pPr>
            <a:r>
              <a:rPr lang="en-US" sz="2400" dirty="0" smtClean="0">
                <a:solidFill>
                  <a:srgbClr val="CC9900"/>
                </a:solidFill>
              </a:rPr>
              <a:t>History</a:t>
            </a:r>
            <a:r>
              <a:rPr lang="en-US" sz="2400" dirty="0" smtClean="0">
                <a:solidFill>
                  <a:srgbClr val="CC9900"/>
                </a:solidFill>
              </a:rPr>
              <a:t>: </a:t>
            </a:r>
            <a:r>
              <a:rPr lang="en-US" dirty="0" smtClean="0">
                <a:solidFill>
                  <a:srgbClr val="CC9900"/>
                </a:solidFill>
              </a:rPr>
              <a:t>One of the oldest forms of engineering. </a:t>
            </a:r>
            <a:r>
              <a:rPr lang="en-US" dirty="0" smtClean="0">
                <a:solidFill>
                  <a:srgbClr val="CC9900"/>
                </a:solidFill>
              </a:rPr>
              <a:t>  Evolved </a:t>
            </a:r>
            <a:r>
              <a:rPr lang="en-US" dirty="0" smtClean="0">
                <a:solidFill>
                  <a:srgbClr val="CC9900"/>
                </a:solidFill>
              </a:rPr>
              <a:t>from metallurgy, </a:t>
            </a:r>
            <a:r>
              <a:rPr lang="en-US" dirty="0" smtClean="0">
                <a:solidFill>
                  <a:srgbClr val="CC9900"/>
                </a:solidFill>
              </a:rPr>
              <a:t>which </a:t>
            </a:r>
            <a:r>
              <a:rPr lang="en-US" dirty="0" smtClean="0">
                <a:solidFill>
                  <a:srgbClr val="CC9900"/>
                </a:solidFill>
              </a:rPr>
              <a:t>evolved from mining, ceramics and the use of fire.</a:t>
            </a:r>
            <a:endParaRPr lang="en-US" sz="2400" dirty="0" smtClean="0">
              <a:solidFill>
                <a:srgbClr val="CC9900"/>
              </a:solidFill>
            </a:endParaRPr>
          </a:p>
          <a:p>
            <a:pPr marL="285750" indent="-285750">
              <a:buClr>
                <a:srgbClr val="CC9900"/>
              </a:buClr>
              <a:buFont typeface="Wingdings" pitchFamily="2" charset="2"/>
              <a:buChar char="Ø"/>
            </a:pPr>
            <a:r>
              <a:rPr lang="en-US" sz="2400" dirty="0" smtClean="0">
                <a:solidFill>
                  <a:srgbClr val="CC9900"/>
                </a:solidFill>
              </a:rPr>
              <a:t>Why </a:t>
            </a:r>
            <a:r>
              <a:rPr lang="en-US" sz="2400" dirty="0" smtClean="0">
                <a:solidFill>
                  <a:srgbClr val="CC9900"/>
                </a:solidFill>
              </a:rPr>
              <a:t>is it important? </a:t>
            </a:r>
            <a:r>
              <a:rPr lang="en-US" dirty="0" smtClean="0">
                <a:solidFill>
                  <a:srgbClr val="CC9900"/>
                </a:solidFill>
              </a:rPr>
              <a:t>We live in a world that is both dependent upon and </a:t>
            </a:r>
            <a:r>
              <a:rPr lang="en-US" dirty="0" smtClean="0">
                <a:solidFill>
                  <a:srgbClr val="CC9900"/>
                </a:solidFill>
              </a:rPr>
              <a:t>limited </a:t>
            </a:r>
            <a:r>
              <a:rPr lang="en-US" dirty="0" smtClean="0">
                <a:solidFill>
                  <a:srgbClr val="CC9900"/>
                </a:solidFill>
              </a:rPr>
              <a:t>by materials, materials science </a:t>
            </a:r>
            <a:r>
              <a:rPr lang="en-US" dirty="0" smtClean="0">
                <a:solidFill>
                  <a:srgbClr val="CC9900"/>
                </a:solidFill>
              </a:rPr>
              <a:t>engineering </a:t>
            </a:r>
            <a:r>
              <a:rPr lang="en-US" dirty="0" smtClean="0">
                <a:solidFill>
                  <a:srgbClr val="CC9900"/>
                </a:solidFill>
              </a:rPr>
              <a:t>allows us to </a:t>
            </a:r>
            <a:r>
              <a:rPr lang="en-US" dirty="0" smtClean="0">
                <a:solidFill>
                  <a:srgbClr val="CC9900"/>
                </a:solidFill>
              </a:rPr>
              <a:t>create </a:t>
            </a:r>
            <a:r>
              <a:rPr lang="en-US" dirty="0" smtClean="0">
                <a:solidFill>
                  <a:srgbClr val="CC9900"/>
                </a:solidFill>
              </a:rPr>
              <a:t>things like Biomedical devices, space shuttles, TVs, cars, airplanes, computers, and dishes</a:t>
            </a:r>
            <a:r>
              <a:rPr lang="en-US" sz="2400" dirty="0">
                <a:solidFill>
                  <a:srgbClr val="CC9900"/>
                </a:solidFill>
              </a:rPr>
              <a:t> </a:t>
            </a:r>
            <a:endParaRPr lang="en-US" sz="2400" dirty="0" smtClean="0">
              <a:solidFill>
                <a:srgbClr val="CC9900"/>
              </a:solidFill>
            </a:endParaRPr>
          </a:p>
          <a:p>
            <a:pPr marL="285750" indent="-285750">
              <a:buClr>
                <a:srgbClr val="CC9900"/>
              </a:buClr>
              <a:buFont typeface="Wingdings" pitchFamily="2" charset="2"/>
              <a:buChar char="Ø"/>
            </a:pPr>
            <a:r>
              <a:rPr lang="en-US" sz="2400" dirty="0">
                <a:solidFill>
                  <a:srgbClr val="CC9900"/>
                </a:solidFill>
              </a:rPr>
              <a:t> </a:t>
            </a:r>
            <a:r>
              <a:rPr lang="en-US" sz="2400" dirty="0" smtClean="0">
                <a:solidFill>
                  <a:srgbClr val="CC9900"/>
                </a:solidFill>
              </a:rPr>
              <a:t>Different </a:t>
            </a:r>
            <a:r>
              <a:rPr lang="en-US" sz="2400" dirty="0" smtClean="0">
                <a:solidFill>
                  <a:srgbClr val="CC9900"/>
                </a:solidFill>
              </a:rPr>
              <a:t>corporations </a:t>
            </a:r>
            <a:r>
              <a:rPr lang="en-US" sz="2400" dirty="0" smtClean="0">
                <a:solidFill>
                  <a:srgbClr val="CC9900"/>
                </a:solidFill>
              </a:rPr>
              <a:t>involved: </a:t>
            </a:r>
            <a:r>
              <a:rPr lang="en-US" dirty="0" smtClean="0">
                <a:solidFill>
                  <a:srgbClr val="CC9900"/>
                </a:solidFill>
              </a:rPr>
              <a:t>Microsoft, Motorola, Boeing, General Electric, and General Motors, Material science engineering is involved with many different types of </a:t>
            </a:r>
            <a:r>
              <a:rPr lang="en-US" dirty="0" smtClean="0">
                <a:solidFill>
                  <a:srgbClr val="CC9900"/>
                </a:solidFill>
              </a:rPr>
              <a:t>corporations </a:t>
            </a:r>
            <a:r>
              <a:rPr lang="en-US" dirty="0" smtClean="0">
                <a:solidFill>
                  <a:srgbClr val="CC9900"/>
                </a:solidFill>
              </a:rPr>
              <a:t>these are just a few.</a:t>
            </a:r>
          </a:p>
        </p:txBody>
      </p:sp>
    </p:spTree>
    <p:extLst>
      <p:ext uri="{BB962C8B-B14F-4D97-AF65-F5344CB8AC3E}">
        <p14:creationId xmlns:p14="http://schemas.microsoft.com/office/powerpoint/2010/main" xmlns="" val="3662970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Annual Income  </a:t>
            </a:r>
            <a:endParaRPr lang="en-US" dirty="0">
              <a:solidFill>
                <a:schemeClr val="bg1"/>
              </a:solidFill>
            </a:endParaRPr>
          </a:p>
        </p:txBody>
      </p:sp>
      <p:pic>
        <p:nvPicPr>
          <p:cNvPr id="2050" name="Picture 2" descr="C:\Users\Owner\Desktop\UMB Fall 2011\ENGIN103\me1.JPG"/>
          <p:cNvPicPr>
            <a:picLocks noGrp="1" noChangeAspect="1" noChangeArrowheads="1"/>
          </p:cNvPicPr>
          <p:nvPr>
            <p:ph idx="1"/>
          </p:nvPr>
        </p:nvPicPr>
        <p:blipFill>
          <a:blip r:embed="rId3"/>
          <a:srcRect/>
          <a:stretch>
            <a:fillRect/>
          </a:stretch>
        </p:blipFill>
        <p:spPr bwMode="auto">
          <a:xfrm>
            <a:off x="381000" y="1295400"/>
            <a:ext cx="3962400" cy="2801183"/>
          </a:xfrm>
          <a:prstGeom prst="rect">
            <a:avLst/>
          </a:prstGeom>
          <a:noFill/>
        </p:spPr>
      </p:pic>
      <p:pic>
        <p:nvPicPr>
          <p:cNvPr id="2051" name="Picture 3" descr="C:\Users\Owner\Desktop\UMB Fall 2011\ENGIN103\m2.JPG"/>
          <p:cNvPicPr>
            <a:picLocks noChangeAspect="1" noChangeArrowheads="1"/>
          </p:cNvPicPr>
          <p:nvPr/>
        </p:nvPicPr>
        <p:blipFill>
          <a:blip r:embed="rId4"/>
          <a:srcRect/>
          <a:stretch>
            <a:fillRect/>
          </a:stretch>
        </p:blipFill>
        <p:spPr bwMode="auto">
          <a:xfrm>
            <a:off x="4648200" y="1295400"/>
            <a:ext cx="3775740" cy="2819400"/>
          </a:xfrm>
          <a:prstGeom prst="rect">
            <a:avLst/>
          </a:prstGeom>
          <a:noFill/>
        </p:spPr>
      </p:pic>
      <p:pic>
        <p:nvPicPr>
          <p:cNvPr id="2052" name="Picture 4" descr="C:\Users\Owner\Desktop\UMB Fall 2011\ENGIN103\m4.JPG"/>
          <p:cNvPicPr>
            <a:picLocks noChangeAspect="1" noChangeArrowheads="1"/>
          </p:cNvPicPr>
          <p:nvPr/>
        </p:nvPicPr>
        <p:blipFill>
          <a:blip r:embed="rId5"/>
          <a:srcRect/>
          <a:stretch>
            <a:fillRect/>
          </a:stretch>
        </p:blipFill>
        <p:spPr bwMode="auto">
          <a:xfrm>
            <a:off x="457200" y="4211633"/>
            <a:ext cx="3886200" cy="2646367"/>
          </a:xfrm>
          <a:prstGeom prst="rect">
            <a:avLst/>
          </a:prstGeom>
          <a:noFill/>
        </p:spPr>
      </p:pic>
      <p:pic>
        <p:nvPicPr>
          <p:cNvPr id="2053" name="Picture 5" descr="C:\Users\Owner\Desktop\UMB Fall 2011\ENGIN103\m5.JPG"/>
          <p:cNvPicPr>
            <a:picLocks noChangeAspect="1" noChangeArrowheads="1"/>
          </p:cNvPicPr>
          <p:nvPr/>
        </p:nvPicPr>
        <p:blipFill>
          <a:blip r:embed="rId6"/>
          <a:srcRect/>
          <a:stretch>
            <a:fillRect/>
          </a:stretch>
        </p:blipFill>
        <p:spPr bwMode="auto">
          <a:xfrm>
            <a:off x="4648200" y="4191000"/>
            <a:ext cx="3844471" cy="2667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rPr>
              <a:t>Education – best engineering schools </a:t>
            </a:r>
            <a:endParaRPr lang="en-US" sz="3600" dirty="0">
              <a:solidFill>
                <a:schemeClr val="bg1"/>
              </a:solidFill>
            </a:endParaRPr>
          </a:p>
        </p:txBody>
      </p:sp>
      <p:sp>
        <p:nvSpPr>
          <p:cNvPr id="3" name="Content Placeholder 2"/>
          <p:cNvSpPr>
            <a:spLocks noGrp="1"/>
          </p:cNvSpPr>
          <p:nvPr>
            <p:ph idx="1"/>
          </p:nvPr>
        </p:nvSpPr>
        <p:spPr/>
        <p:txBody>
          <a:bodyPr>
            <a:normAutofit lnSpcReduction="10000"/>
          </a:bodyPr>
          <a:lstStyle/>
          <a:p>
            <a:pPr marL="457200" indent="-457200">
              <a:buAutoNum type="arabicPeriod"/>
            </a:pPr>
            <a:endParaRPr lang="en-US" sz="2400" dirty="0" smtClean="0">
              <a:solidFill>
                <a:srgbClr val="CC9900"/>
              </a:solidFill>
            </a:endParaRPr>
          </a:p>
          <a:p>
            <a:pPr marL="457200" indent="-457200">
              <a:buAutoNum type="arabicPeriod"/>
            </a:pPr>
            <a:r>
              <a:rPr lang="en-US" sz="2400" dirty="0" smtClean="0">
                <a:solidFill>
                  <a:srgbClr val="CC9900"/>
                </a:solidFill>
              </a:rPr>
              <a:t>Massachusetts Institute of Technology, MA - $38,940</a:t>
            </a:r>
          </a:p>
          <a:p>
            <a:pPr marL="457200" indent="-457200"/>
            <a:r>
              <a:rPr lang="en-US" sz="1900" dirty="0" smtClean="0">
                <a:solidFill>
                  <a:srgbClr val="CC9900"/>
                </a:solidFill>
              </a:rPr>
              <a:t>Thermodynamics </a:t>
            </a:r>
          </a:p>
          <a:p>
            <a:pPr marL="457200" indent="-457200"/>
            <a:r>
              <a:rPr lang="en-US" sz="1900" dirty="0" smtClean="0">
                <a:solidFill>
                  <a:srgbClr val="CC9900"/>
                </a:solidFill>
              </a:rPr>
              <a:t>Kinetics </a:t>
            </a:r>
          </a:p>
          <a:p>
            <a:pPr marL="457200" indent="-457200"/>
            <a:r>
              <a:rPr lang="en-US" sz="1900" dirty="0" smtClean="0">
                <a:solidFill>
                  <a:srgbClr val="CC9900"/>
                </a:solidFill>
              </a:rPr>
              <a:t>Materials structure </a:t>
            </a:r>
          </a:p>
          <a:p>
            <a:pPr marL="457200" indent="-457200"/>
            <a:r>
              <a:rPr lang="en-US" sz="1900" dirty="0" smtClean="0">
                <a:solidFill>
                  <a:srgbClr val="CC9900"/>
                </a:solidFill>
              </a:rPr>
              <a:t>Electronic and mechanical properties of materials </a:t>
            </a:r>
          </a:p>
          <a:p>
            <a:pPr marL="457200" indent="-457200"/>
            <a:r>
              <a:rPr lang="en-US" sz="1900" dirty="0" smtClean="0">
                <a:solidFill>
                  <a:srgbClr val="CC9900"/>
                </a:solidFill>
              </a:rPr>
              <a:t>Bio- and polymeric materials </a:t>
            </a:r>
          </a:p>
          <a:p>
            <a:pPr marL="457200" indent="-457200"/>
            <a:r>
              <a:rPr lang="en-US" sz="1900" dirty="0" smtClean="0">
                <a:solidFill>
                  <a:srgbClr val="CC9900"/>
                </a:solidFill>
              </a:rPr>
              <a:t>Materials processing</a:t>
            </a:r>
          </a:p>
          <a:p>
            <a:pPr marL="457200" indent="-457200">
              <a:buNone/>
            </a:pPr>
            <a:r>
              <a:rPr lang="en-US" sz="2400" dirty="0" smtClean="0">
                <a:solidFill>
                  <a:srgbClr val="CC9900"/>
                </a:solidFill>
              </a:rPr>
              <a:t>2. University of Illinois--Urbana-Champaign, IL - $14,932</a:t>
            </a:r>
          </a:p>
          <a:p>
            <a:pPr marL="457200" indent="-457200">
              <a:buNone/>
            </a:pPr>
            <a:r>
              <a:rPr lang="en-US" sz="2400" dirty="0" smtClean="0">
                <a:solidFill>
                  <a:srgbClr val="CC9900"/>
                </a:solidFill>
              </a:rPr>
              <a:t>3. Northwestern University (McCormick), IL - $39,840</a:t>
            </a:r>
          </a:p>
          <a:p>
            <a:pPr marL="457200" indent="-457200">
              <a:buNone/>
            </a:pPr>
            <a:r>
              <a:rPr lang="it-IT" sz="2400" dirty="0" smtClean="0">
                <a:solidFill>
                  <a:srgbClr val="CC9900"/>
                </a:solidFill>
              </a:rPr>
              <a:t>4. University of California--Santa Barbara, CA - $15,102</a:t>
            </a:r>
          </a:p>
          <a:p>
            <a:pPr marL="457200" indent="-457200">
              <a:buNone/>
            </a:pPr>
            <a:r>
              <a:rPr lang="en-US" sz="2400" dirty="0" smtClean="0">
                <a:solidFill>
                  <a:srgbClr val="CC9900"/>
                </a:solidFill>
              </a:rPr>
              <a:t>5. Stanford University - Stanford, CA - $41,220</a:t>
            </a:r>
            <a:endParaRPr lang="en-US" sz="2400" dirty="0">
              <a:solidFill>
                <a:srgbClr val="CC99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76600" y="990600"/>
            <a:ext cx="6019800" cy="2133600"/>
          </a:xfrm>
        </p:spPr>
        <p:txBody>
          <a:bodyPr/>
          <a:lstStyle/>
          <a:p>
            <a:r>
              <a:rPr lang="en-US"/>
              <a:t/>
            </a:r>
            <a:br>
              <a:rPr lang="en-US"/>
            </a:br>
            <a:endParaRPr lang="en-US"/>
          </a:p>
        </p:txBody>
      </p:sp>
      <p:sp>
        <p:nvSpPr>
          <p:cNvPr id="2051" name="Rectangle 3"/>
          <p:cNvSpPr>
            <a:spLocks noGrp="1" noChangeArrowheads="1"/>
          </p:cNvSpPr>
          <p:nvPr>
            <p:ph type="subTitle" idx="1"/>
          </p:nvPr>
        </p:nvSpPr>
        <p:spPr>
          <a:xfrm>
            <a:off x="1143000" y="4572000"/>
            <a:ext cx="6553200" cy="2057400"/>
          </a:xfrm>
        </p:spPr>
        <p:txBody>
          <a:bodyPr/>
          <a:lstStyle/>
          <a:p>
            <a:pPr>
              <a:lnSpc>
                <a:spcPct val="80000"/>
              </a:lnSpc>
            </a:pPr>
            <a:r>
              <a:rPr lang="en-US" sz="1200" dirty="0">
                <a:solidFill>
                  <a:srgbClr val="CC9900"/>
                </a:solidFill>
              </a:rPr>
              <a:t>The Minerals, Metals &amp; Materials Society (TMS) is a member-driven professional society consisting largely of scientists and </a:t>
            </a:r>
            <a:r>
              <a:rPr lang="en-US" sz="1200" dirty="0" smtClean="0">
                <a:solidFill>
                  <a:srgbClr val="CC9900"/>
                </a:solidFill>
              </a:rPr>
              <a:t>engineers. </a:t>
            </a:r>
            <a:r>
              <a:rPr lang="en-US" sz="1200" dirty="0">
                <a:solidFill>
                  <a:srgbClr val="CC9900"/>
                </a:solidFill>
              </a:rPr>
              <a:t>working in industry, academia and government, as well as students studying in the materials field. </a:t>
            </a:r>
            <a:br>
              <a:rPr lang="en-US" sz="1200" dirty="0">
                <a:solidFill>
                  <a:srgbClr val="CC9900"/>
                </a:solidFill>
              </a:rPr>
            </a:br>
            <a:r>
              <a:rPr lang="en-US" sz="1200" dirty="0">
                <a:solidFill>
                  <a:srgbClr val="CC9900"/>
                </a:solidFill>
              </a:rPr>
              <a:t/>
            </a:r>
            <a:br>
              <a:rPr lang="en-US" sz="1200" dirty="0">
                <a:solidFill>
                  <a:srgbClr val="CC9900"/>
                </a:solidFill>
              </a:rPr>
            </a:br>
            <a:r>
              <a:rPr lang="en-US" sz="1200" dirty="0">
                <a:solidFill>
                  <a:srgbClr val="CC9900"/>
                </a:solidFill>
              </a:rPr>
              <a:t>Included among our 11,200 professional and student members are metallurgical and materials engineers, scientists, researchers, educators, and </a:t>
            </a:r>
            <a:r>
              <a:rPr lang="en-US" sz="1200" dirty="0" smtClean="0">
                <a:solidFill>
                  <a:srgbClr val="CC9900"/>
                </a:solidFill>
              </a:rPr>
              <a:t>administrators. coming </a:t>
            </a:r>
            <a:r>
              <a:rPr lang="en-US" sz="1200" dirty="0">
                <a:solidFill>
                  <a:srgbClr val="CC9900"/>
                </a:solidFill>
              </a:rPr>
              <a:t>from more than 70 countries on six continents.</a:t>
            </a:r>
            <a:br>
              <a:rPr lang="en-US" sz="1200" dirty="0">
                <a:solidFill>
                  <a:srgbClr val="CC9900"/>
                </a:solidFill>
              </a:rPr>
            </a:br>
            <a:r>
              <a:rPr lang="en-US" sz="1200" dirty="0">
                <a:solidFill>
                  <a:srgbClr val="CC9900"/>
                </a:solidFill>
              </a:rPr>
              <a:t>The vision of TMS is to be the professional society of choice for the worldwide minerals, metals, and materials community. </a:t>
            </a:r>
            <a:br>
              <a:rPr lang="en-US" sz="1200" dirty="0">
                <a:solidFill>
                  <a:srgbClr val="CC9900"/>
                </a:solidFill>
              </a:rPr>
            </a:br>
            <a:r>
              <a:rPr lang="en-US" sz="1200" dirty="0">
                <a:solidFill>
                  <a:srgbClr val="CC9900"/>
                </a:solidFill>
              </a:rPr>
              <a:t/>
            </a:r>
            <a:br>
              <a:rPr lang="en-US" sz="1200" dirty="0">
                <a:solidFill>
                  <a:srgbClr val="CC9900"/>
                </a:solidFill>
              </a:rPr>
            </a:br>
            <a:r>
              <a:rPr lang="en-US" sz="1200" dirty="0">
                <a:solidFill>
                  <a:srgbClr val="CC9900"/>
                </a:solidFill>
              </a:rPr>
              <a:t>The mission of TMS is to promote the global science and engineering professions concerned with minerals, metals, and materials </a:t>
            </a:r>
          </a:p>
          <a:p>
            <a:pPr>
              <a:lnSpc>
                <a:spcPct val="80000"/>
              </a:lnSpc>
            </a:pPr>
            <a:endParaRPr lang="en-US" sz="1200" dirty="0">
              <a:solidFill>
                <a:srgbClr val="CC9900"/>
              </a:solidFill>
            </a:endParaRPr>
          </a:p>
        </p:txBody>
      </p:sp>
      <p:pic>
        <p:nvPicPr>
          <p:cNvPr id="2053" name="Picture 5" descr="n101838981680_2569175_1648553"/>
          <p:cNvPicPr>
            <a:picLocks noChangeAspect="1" noChangeArrowheads="1"/>
          </p:cNvPicPr>
          <p:nvPr/>
        </p:nvPicPr>
        <p:blipFill>
          <a:blip r:embed="rId2"/>
          <a:srcRect/>
          <a:stretch>
            <a:fillRect/>
          </a:stretch>
        </p:blipFill>
        <p:spPr bwMode="auto">
          <a:xfrm>
            <a:off x="2895600" y="0"/>
            <a:ext cx="3165475" cy="4343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solidFill>
                  <a:schemeClr val="bg1"/>
                </a:solidFill>
              </a:rPr>
              <a:t>Study of atomic structure of Metals</a:t>
            </a:r>
          </a:p>
        </p:txBody>
      </p:sp>
      <p:sp>
        <p:nvSpPr>
          <p:cNvPr id="7171" name="Rectangle 3"/>
          <p:cNvSpPr>
            <a:spLocks noGrp="1" noChangeArrowheads="1"/>
          </p:cNvSpPr>
          <p:nvPr>
            <p:ph type="body" idx="1"/>
          </p:nvPr>
        </p:nvSpPr>
        <p:spPr>
          <a:xfrm>
            <a:off x="1524000" y="3810000"/>
            <a:ext cx="7620000" cy="2819400"/>
          </a:xfrm>
        </p:spPr>
        <p:txBody>
          <a:bodyPr/>
          <a:lstStyle/>
          <a:p>
            <a:pPr>
              <a:lnSpc>
                <a:spcPct val="90000"/>
              </a:lnSpc>
              <a:buFontTx/>
              <a:buNone/>
            </a:pPr>
            <a:r>
              <a:rPr lang="en-US" sz="900" b="1" dirty="0"/>
              <a:t> </a:t>
            </a:r>
            <a:r>
              <a:rPr lang="en-US" sz="900" b="1" dirty="0">
                <a:solidFill>
                  <a:srgbClr val="CC9900"/>
                </a:solidFill>
              </a:rPr>
              <a:t>Fig: </a:t>
            </a:r>
            <a:r>
              <a:rPr lang="en-US" sz="900" i="1" dirty="0">
                <a:solidFill>
                  <a:srgbClr val="CC9900"/>
                </a:solidFill>
              </a:rPr>
              <a:t>Study of atomic structure of metals using Sum Frequency Generation Vibration Spectroscopy</a:t>
            </a:r>
            <a:r>
              <a:rPr lang="en-US" sz="1000" i="1" dirty="0">
                <a:solidFill>
                  <a:srgbClr val="CC9900"/>
                </a:solidFill>
              </a:rPr>
              <a:t> </a:t>
            </a:r>
          </a:p>
          <a:p>
            <a:pPr>
              <a:lnSpc>
                <a:spcPct val="90000"/>
              </a:lnSpc>
              <a:buFontTx/>
              <a:buNone/>
            </a:pPr>
            <a:endParaRPr lang="en-US" sz="1200" i="1" dirty="0">
              <a:solidFill>
                <a:srgbClr val="CC9900"/>
              </a:solidFill>
            </a:endParaRPr>
          </a:p>
          <a:p>
            <a:pPr>
              <a:lnSpc>
                <a:spcPct val="90000"/>
              </a:lnSpc>
              <a:buFontTx/>
              <a:buNone/>
            </a:pPr>
            <a:r>
              <a:rPr lang="en-US" sz="1200" b="1" i="1" dirty="0">
                <a:solidFill>
                  <a:schemeClr val="accent2"/>
                </a:solidFill>
              </a:rPr>
              <a:t>Material engineers use above method to learn about atomic structure of metals.</a:t>
            </a:r>
          </a:p>
          <a:p>
            <a:pPr>
              <a:lnSpc>
                <a:spcPct val="90000"/>
              </a:lnSpc>
              <a:buFontTx/>
              <a:buNone/>
            </a:pPr>
            <a:r>
              <a:rPr lang="en-US" sz="1200" b="1" i="1" dirty="0">
                <a:solidFill>
                  <a:schemeClr val="accent2"/>
                </a:solidFill>
              </a:rPr>
              <a:t> </a:t>
            </a:r>
          </a:p>
          <a:p>
            <a:pPr>
              <a:lnSpc>
                <a:spcPct val="90000"/>
              </a:lnSpc>
              <a:buFontTx/>
              <a:buNone/>
            </a:pPr>
            <a:r>
              <a:rPr lang="en-US" sz="1200" b="1" i="1" dirty="0">
                <a:solidFill>
                  <a:schemeClr val="accent2"/>
                </a:solidFill>
              </a:rPr>
              <a:t>Discoveries by the study of atomic structure of metal</a:t>
            </a:r>
          </a:p>
          <a:p>
            <a:pPr>
              <a:lnSpc>
                <a:spcPct val="90000"/>
              </a:lnSpc>
              <a:buFontTx/>
              <a:buChar char="-"/>
            </a:pPr>
            <a:r>
              <a:rPr lang="en-US" sz="1200" i="1" dirty="0">
                <a:solidFill>
                  <a:srgbClr val="CC9900"/>
                </a:solidFill>
              </a:rPr>
              <a:t>Electric conductivity of metal is due to free moving electrons.</a:t>
            </a:r>
          </a:p>
          <a:p>
            <a:pPr>
              <a:lnSpc>
                <a:spcPct val="90000"/>
              </a:lnSpc>
              <a:buFontTx/>
              <a:buChar char="-"/>
            </a:pPr>
            <a:r>
              <a:rPr lang="en-US" sz="1200" i="1" dirty="0">
                <a:solidFill>
                  <a:srgbClr val="CC9900"/>
                </a:solidFill>
              </a:rPr>
              <a:t>Ductility in metal due to strong elastic bonding between atoms. Etc.</a:t>
            </a:r>
          </a:p>
          <a:p>
            <a:pPr>
              <a:lnSpc>
                <a:spcPct val="90000"/>
              </a:lnSpc>
              <a:buFontTx/>
              <a:buNone/>
            </a:pPr>
            <a:endParaRPr lang="en-US" sz="900" i="1" dirty="0"/>
          </a:p>
          <a:p>
            <a:pPr>
              <a:lnSpc>
                <a:spcPct val="90000"/>
              </a:lnSpc>
              <a:buFontTx/>
              <a:buNone/>
            </a:pPr>
            <a:r>
              <a:rPr lang="en-US" sz="1200" b="1" i="1" dirty="0">
                <a:solidFill>
                  <a:schemeClr val="accent2"/>
                </a:solidFill>
              </a:rPr>
              <a:t>Result from the discoveries </a:t>
            </a:r>
          </a:p>
          <a:p>
            <a:pPr>
              <a:lnSpc>
                <a:spcPct val="90000"/>
              </a:lnSpc>
              <a:buFontTx/>
              <a:buNone/>
            </a:pPr>
            <a:r>
              <a:rPr lang="en-US" sz="900" i="1" dirty="0"/>
              <a:t>     </a:t>
            </a:r>
            <a:r>
              <a:rPr lang="en-US" sz="1200" i="1" dirty="0">
                <a:solidFill>
                  <a:srgbClr val="CC9900"/>
                </a:solidFill>
              </a:rPr>
              <a:t>With the help of these discoveries scientist and engineers started making different types of alloys( mixture of elements) which were advance then their parent metal.</a:t>
            </a:r>
          </a:p>
          <a:p>
            <a:pPr>
              <a:lnSpc>
                <a:spcPct val="90000"/>
              </a:lnSpc>
              <a:buFontTx/>
              <a:buChar char="-"/>
            </a:pPr>
            <a:r>
              <a:rPr lang="en-US" sz="1200" i="1" dirty="0">
                <a:solidFill>
                  <a:srgbClr val="CC9900"/>
                </a:solidFill>
              </a:rPr>
              <a:t>Brass mixture of copper and zinc is stronger than both of its parent metal</a:t>
            </a:r>
          </a:p>
          <a:p>
            <a:pPr>
              <a:lnSpc>
                <a:spcPct val="90000"/>
              </a:lnSpc>
              <a:buFontTx/>
              <a:buChar char="-"/>
            </a:pPr>
            <a:r>
              <a:rPr lang="en-US" sz="1200" i="1" dirty="0">
                <a:solidFill>
                  <a:srgbClr val="CC9900"/>
                </a:solidFill>
              </a:rPr>
              <a:t>Steel mixture of iron and carbon conducts electricity than coppers.</a:t>
            </a:r>
          </a:p>
          <a:p>
            <a:pPr>
              <a:lnSpc>
                <a:spcPct val="90000"/>
              </a:lnSpc>
              <a:buFontTx/>
              <a:buNone/>
            </a:pPr>
            <a:endParaRPr lang="en-US" sz="1000" b="1" i="1" dirty="0">
              <a:solidFill>
                <a:srgbClr val="CC9900"/>
              </a:solidFill>
            </a:endParaRPr>
          </a:p>
          <a:p>
            <a:pPr>
              <a:lnSpc>
                <a:spcPct val="90000"/>
              </a:lnSpc>
              <a:buFontTx/>
              <a:buNone/>
            </a:pPr>
            <a:endParaRPr lang="en-US" sz="900" i="1" dirty="0">
              <a:solidFill>
                <a:srgbClr val="CC9900"/>
              </a:solidFill>
            </a:endParaRPr>
          </a:p>
        </p:txBody>
      </p:sp>
      <p:pic>
        <p:nvPicPr>
          <p:cNvPr id="7172" name="Picture 4" descr="la-2010-01884s_0020"/>
          <p:cNvPicPr>
            <a:picLocks noChangeAspect="1" noChangeArrowheads="1"/>
          </p:cNvPicPr>
          <p:nvPr/>
        </p:nvPicPr>
        <p:blipFill>
          <a:blip r:embed="rId2"/>
          <a:srcRect/>
          <a:stretch>
            <a:fillRect/>
          </a:stretch>
        </p:blipFill>
        <p:spPr bwMode="auto">
          <a:xfrm>
            <a:off x="1981200" y="1143000"/>
            <a:ext cx="5448300" cy="27241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81000" y="228600"/>
            <a:ext cx="8229600" cy="6629400"/>
          </a:xfrm>
        </p:spPr>
        <p:txBody>
          <a:bodyPr/>
          <a:lstStyle/>
          <a:p>
            <a:pPr>
              <a:buFontTx/>
              <a:buNone/>
            </a:pPr>
            <a:r>
              <a:rPr lang="en-US" dirty="0" smtClean="0">
                <a:solidFill>
                  <a:schemeClr val="bg1"/>
                </a:solidFill>
              </a:rPr>
              <a:t>Research Material engineers are working on:</a:t>
            </a:r>
            <a:endParaRPr lang="en-US" dirty="0">
              <a:solidFill>
                <a:schemeClr val="bg1"/>
              </a:solidFill>
            </a:endParaRPr>
          </a:p>
          <a:p>
            <a:pPr>
              <a:buFontTx/>
              <a:buNone/>
            </a:pPr>
            <a:endParaRPr lang="en-US" dirty="0">
              <a:solidFill>
                <a:schemeClr val="bg1"/>
              </a:solidFill>
            </a:endParaRPr>
          </a:p>
        </p:txBody>
      </p:sp>
      <p:pic>
        <p:nvPicPr>
          <p:cNvPr id="10244" name="Picture 4" descr="buckyb2"/>
          <p:cNvPicPr>
            <a:picLocks noChangeAspect="1" noChangeArrowheads="1"/>
          </p:cNvPicPr>
          <p:nvPr/>
        </p:nvPicPr>
        <p:blipFill>
          <a:blip r:embed="rId2"/>
          <a:srcRect/>
          <a:stretch>
            <a:fillRect/>
          </a:stretch>
        </p:blipFill>
        <p:spPr bwMode="auto">
          <a:xfrm>
            <a:off x="6248400" y="1371600"/>
            <a:ext cx="2667000" cy="2311400"/>
          </a:xfrm>
          <a:prstGeom prst="rect">
            <a:avLst/>
          </a:prstGeom>
          <a:noFill/>
        </p:spPr>
      </p:pic>
      <p:sp>
        <p:nvSpPr>
          <p:cNvPr id="10245" name="Text Box 5"/>
          <p:cNvSpPr txBox="1">
            <a:spLocks noChangeArrowheads="1"/>
          </p:cNvSpPr>
          <p:nvPr/>
        </p:nvSpPr>
        <p:spPr bwMode="auto">
          <a:xfrm>
            <a:off x="152400" y="1676400"/>
            <a:ext cx="6172200" cy="1190625"/>
          </a:xfrm>
          <a:prstGeom prst="rect">
            <a:avLst/>
          </a:prstGeom>
          <a:noFill/>
          <a:ln w="9525">
            <a:noFill/>
            <a:miter lim="800000"/>
            <a:headEnd/>
            <a:tailEnd/>
          </a:ln>
          <a:effectLst/>
        </p:spPr>
        <p:txBody>
          <a:bodyPr>
            <a:spAutoFit/>
          </a:bodyPr>
          <a:lstStyle/>
          <a:p>
            <a:r>
              <a:rPr lang="en-US">
                <a:solidFill>
                  <a:srgbClr val="CC9900"/>
                </a:solidFill>
              </a:rPr>
              <a:t>They are working with this cool little carbon molecule called buckyballs, to see if it can deliver drugs to cell infected by cancer virus. Buckyballs can work like a small first aid kit for cells.</a:t>
            </a:r>
          </a:p>
        </p:txBody>
      </p:sp>
      <p:sp>
        <p:nvSpPr>
          <p:cNvPr id="10246" name="Text Box 6"/>
          <p:cNvSpPr txBox="1">
            <a:spLocks noChangeArrowheads="1"/>
          </p:cNvSpPr>
          <p:nvPr/>
        </p:nvSpPr>
        <p:spPr bwMode="auto">
          <a:xfrm>
            <a:off x="6781800" y="3770313"/>
            <a:ext cx="854075" cy="366712"/>
          </a:xfrm>
          <a:prstGeom prst="rect">
            <a:avLst/>
          </a:prstGeom>
          <a:noFill/>
          <a:ln w="9525">
            <a:noFill/>
            <a:miter lim="800000"/>
            <a:headEnd/>
            <a:tailEnd/>
          </a:ln>
          <a:effectLst/>
        </p:spPr>
        <p:txBody>
          <a:bodyPr>
            <a:spAutoFit/>
          </a:bodyPr>
          <a:lstStyle/>
          <a:p>
            <a:endParaRPr lang="en-US"/>
          </a:p>
        </p:txBody>
      </p:sp>
      <p:sp>
        <p:nvSpPr>
          <p:cNvPr id="10247" name="Text Box 7"/>
          <p:cNvSpPr txBox="1">
            <a:spLocks noChangeArrowheads="1"/>
          </p:cNvSpPr>
          <p:nvPr/>
        </p:nvSpPr>
        <p:spPr bwMode="auto">
          <a:xfrm>
            <a:off x="7086600" y="3733800"/>
            <a:ext cx="1035050" cy="396875"/>
          </a:xfrm>
          <a:prstGeom prst="rect">
            <a:avLst/>
          </a:prstGeom>
          <a:noFill/>
          <a:ln w="9525">
            <a:noFill/>
            <a:miter lim="800000"/>
            <a:headEnd/>
            <a:tailEnd/>
          </a:ln>
          <a:effectLst/>
        </p:spPr>
        <p:txBody>
          <a:bodyPr wrap="none">
            <a:spAutoFit/>
          </a:bodyPr>
          <a:lstStyle/>
          <a:p>
            <a:r>
              <a:rPr lang="en-US" sz="1000" i="1">
                <a:solidFill>
                  <a:srgbClr val="CC9900"/>
                </a:solidFill>
              </a:rPr>
              <a:t>Fig: Buckyballs</a:t>
            </a:r>
          </a:p>
          <a:p>
            <a:endParaRPr lang="en-US" sz="1000" i="1"/>
          </a:p>
        </p:txBody>
      </p:sp>
      <p:pic>
        <p:nvPicPr>
          <p:cNvPr id="10250" name="Picture 10" descr="dongting-bridge"/>
          <p:cNvPicPr>
            <a:picLocks noChangeAspect="1" noChangeArrowheads="1"/>
          </p:cNvPicPr>
          <p:nvPr/>
        </p:nvPicPr>
        <p:blipFill>
          <a:blip r:embed="rId3"/>
          <a:srcRect/>
          <a:stretch>
            <a:fillRect/>
          </a:stretch>
        </p:blipFill>
        <p:spPr bwMode="auto">
          <a:xfrm>
            <a:off x="152400" y="2819400"/>
            <a:ext cx="3200400" cy="2135188"/>
          </a:xfrm>
          <a:prstGeom prst="rect">
            <a:avLst/>
          </a:prstGeom>
          <a:noFill/>
        </p:spPr>
      </p:pic>
      <p:sp>
        <p:nvSpPr>
          <p:cNvPr id="10251" name="Text Box 11"/>
          <p:cNvSpPr txBox="1">
            <a:spLocks noChangeArrowheads="1"/>
          </p:cNvSpPr>
          <p:nvPr/>
        </p:nvSpPr>
        <p:spPr bwMode="auto">
          <a:xfrm>
            <a:off x="3435350" y="4114800"/>
            <a:ext cx="5708650" cy="2563813"/>
          </a:xfrm>
          <a:prstGeom prst="rect">
            <a:avLst/>
          </a:prstGeom>
          <a:noFill/>
          <a:ln w="9525">
            <a:noFill/>
            <a:miter lim="800000"/>
            <a:headEnd/>
            <a:tailEnd/>
          </a:ln>
          <a:effectLst/>
        </p:spPr>
        <p:txBody>
          <a:bodyPr>
            <a:spAutoFit/>
          </a:bodyPr>
          <a:lstStyle/>
          <a:p>
            <a:r>
              <a:rPr lang="en-US" dirty="0">
                <a:solidFill>
                  <a:srgbClr val="CC9900"/>
                </a:solidFill>
              </a:rPr>
              <a:t>Magneto-rheological fluid morphs from liquid to solid when it’s around a magnet, so it can help keep building safe during natural disaster. Since MR fluids respond to magnetic fields by becoming thicker, they can work as giant “shock absorbers” to counteract vibrations caused by earthquakes or high winds. When buildings detect a tremor, powerful magnets are activated causing the fluid to thicken and provide resistance.</a:t>
            </a:r>
          </a:p>
        </p:txBody>
      </p:sp>
      <p:sp>
        <p:nvSpPr>
          <p:cNvPr id="10253" name="Text Box 13"/>
          <p:cNvSpPr txBox="1">
            <a:spLocks noChangeArrowheads="1"/>
          </p:cNvSpPr>
          <p:nvPr/>
        </p:nvSpPr>
        <p:spPr bwMode="auto">
          <a:xfrm>
            <a:off x="0" y="5105400"/>
            <a:ext cx="3421063" cy="396875"/>
          </a:xfrm>
          <a:prstGeom prst="rect">
            <a:avLst/>
          </a:prstGeom>
          <a:noFill/>
          <a:ln w="9525">
            <a:noFill/>
            <a:miter lim="800000"/>
            <a:headEnd/>
            <a:tailEnd/>
          </a:ln>
          <a:effectLst/>
        </p:spPr>
        <p:txBody>
          <a:bodyPr>
            <a:spAutoFit/>
          </a:bodyPr>
          <a:lstStyle/>
          <a:p>
            <a:r>
              <a:rPr lang="en-US" sz="1000" i="1">
                <a:solidFill>
                  <a:srgbClr val="CC9900"/>
                </a:solidFill>
              </a:rPr>
              <a:t>Fig: The Dong Ting Lake Bridge in China uses MR motion dampers to counteract gust of wind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solidFill>
                  <a:schemeClr val="bg1"/>
                </a:solidFill>
              </a:rPr>
              <a:t>Future of Material Engineering</a:t>
            </a:r>
          </a:p>
        </p:txBody>
      </p:sp>
      <p:sp>
        <p:nvSpPr>
          <p:cNvPr id="8195" name="Rectangle 3"/>
          <p:cNvSpPr>
            <a:spLocks noGrp="1" noChangeArrowheads="1"/>
          </p:cNvSpPr>
          <p:nvPr>
            <p:ph type="body" idx="1"/>
          </p:nvPr>
        </p:nvSpPr>
        <p:spPr/>
        <p:txBody>
          <a:bodyPr/>
          <a:lstStyle/>
          <a:p>
            <a:pPr>
              <a:lnSpc>
                <a:spcPct val="90000"/>
              </a:lnSpc>
            </a:pPr>
            <a:r>
              <a:rPr lang="en-US" sz="2800" dirty="0">
                <a:solidFill>
                  <a:srgbClr val="CC9900"/>
                </a:solidFill>
              </a:rPr>
              <a:t>Material engineers and scientist has developed lots of stuff from compact disc to titanium alloy </a:t>
            </a:r>
            <a:r>
              <a:rPr lang="en-US" sz="2800" dirty="0" smtClean="0">
                <a:solidFill>
                  <a:srgbClr val="CC9900"/>
                </a:solidFill>
              </a:rPr>
              <a:t>joints </a:t>
            </a:r>
            <a:r>
              <a:rPr lang="en-US" sz="2800" dirty="0">
                <a:solidFill>
                  <a:srgbClr val="CC9900"/>
                </a:solidFill>
              </a:rPr>
              <a:t>that can be used as a permanent hip bone replacement, from designing  a ceramic car engine that is lightweight, fuel efficient, and can run at high temperatures without a cooling system to develop a way to recycle non-metallic components of old computers to create park benches, fences, and sewer grates. Now also material engineers are researching to develop new product that will ease our life.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dirty="0">
                <a:solidFill>
                  <a:schemeClr val="bg1"/>
                </a:solidFill>
              </a:rPr>
              <a:t>Material scientist and engineers societies </a:t>
            </a:r>
          </a:p>
        </p:txBody>
      </p:sp>
      <p:sp>
        <p:nvSpPr>
          <p:cNvPr id="9219" name="Rectangle 3"/>
          <p:cNvSpPr>
            <a:spLocks noGrp="1" noChangeArrowheads="1"/>
          </p:cNvSpPr>
          <p:nvPr>
            <p:ph type="body" idx="1"/>
          </p:nvPr>
        </p:nvSpPr>
        <p:spPr/>
        <p:txBody>
          <a:bodyPr/>
          <a:lstStyle/>
          <a:p>
            <a:r>
              <a:rPr lang="en-US" sz="1800" dirty="0">
                <a:solidFill>
                  <a:srgbClr val="CC9900"/>
                </a:solidFill>
              </a:rPr>
              <a:t>There are different societies to promote the global science and engineering professions concerned with </a:t>
            </a:r>
            <a:r>
              <a:rPr lang="en-US" sz="1800" dirty="0" smtClean="0">
                <a:solidFill>
                  <a:srgbClr val="CC9900"/>
                </a:solidFill>
              </a:rPr>
              <a:t>material. </a:t>
            </a:r>
            <a:r>
              <a:rPr lang="en-US" sz="1800" dirty="0">
                <a:solidFill>
                  <a:srgbClr val="CC9900"/>
                </a:solidFill>
              </a:rPr>
              <a:t>And here are some: </a:t>
            </a:r>
          </a:p>
          <a:p>
            <a:r>
              <a:rPr lang="en-US" dirty="0"/>
              <a:t>                </a:t>
            </a:r>
          </a:p>
        </p:txBody>
      </p:sp>
      <p:pic>
        <p:nvPicPr>
          <p:cNvPr id="9220" name="Picture 4" descr="acs"/>
          <p:cNvPicPr>
            <a:picLocks noChangeAspect="1" noChangeArrowheads="1"/>
          </p:cNvPicPr>
          <p:nvPr/>
        </p:nvPicPr>
        <p:blipFill>
          <a:blip r:embed="rId2"/>
          <a:srcRect/>
          <a:stretch>
            <a:fillRect/>
          </a:stretch>
        </p:blipFill>
        <p:spPr bwMode="auto">
          <a:xfrm>
            <a:off x="838200" y="2514600"/>
            <a:ext cx="1289050" cy="1447800"/>
          </a:xfrm>
          <a:prstGeom prst="rect">
            <a:avLst/>
          </a:prstGeom>
          <a:noFill/>
        </p:spPr>
      </p:pic>
      <p:sp>
        <p:nvSpPr>
          <p:cNvPr id="9221" name="Text Box 5"/>
          <p:cNvSpPr txBox="1">
            <a:spLocks noChangeArrowheads="1"/>
          </p:cNvSpPr>
          <p:nvPr/>
        </p:nvSpPr>
        <p:spPr bwMode="auto">
          <a:xfrm>
            <a:off x="3733800" y="4114800"/>
            <a:ext cx="3978275" cy="366713"/>
          </a:xfrm>
          <a:prstGeom prst="rect">
            <a:avLst/>
          </a:prstGeom>
          <a:noFill/>
          <a:ln w="9525">
            <a:noFill/>
            <a:miter lim="800000"/>
            <a:headEnd/>
            <a:tailEnd/>
          </a:ln>
          <a:effectLst/>
        </p:spPr>
        <p:txBody>
          <a:bodyPr>
            <a:spAutoFit/>
          </a:bodyPr>
          <a:lstStyle/>
          <a:p>
            <a:endParaRPr lang="en-US"/>
          </a:p>
        </p:txBody>
      </p:sp>
      <p:sp>
        <p:nvSpPr>
          <p:cNvPr id="9222" name="Text Box 6"/>
          <p:cNvSpPr txBox="1">
            <a:spLocks noChangeArrowheads="1"/>
          </p:cNvSpPr>
          <p:nvPr/>
        </p:nvSpPr>
        <p:spPr bwMode="auto">
          <a:xfrm>
            <a:off x="2667000" y="3657600"/>
            <a:ext cx="184150" cy="366713"/>
          </a:xfrm>
          <a:prstGeom prst="rect">
            <a:avLst/>
          </a:prstGeom>
          <a:noFill/>
          <a:ln w="9525">
            <a:noFill/>
            <a:miter lim="800000"/>
            <a:headEnd/>
            <a:tailEnd/>
          </a:ln>
          <a:effectLst/>
        </p:spPr>
        <p:txBody>
          <a:bodyPr wrap="none">
            <a:spAutoFit/>
          </a:bodyPr>
          <a:lstStyle/>
          <a:p>
            <a:endParaRPr lang="en-US"/>
          </a:p>
        </p:txBody>
      </p:sp>
      <p:sp>
        <p:nvSpPr>
          <p:cNvPr id="9223" name="Text Box 7"/>
          <p:cNvSpPr txBox="1">
            <a:spLocks noChangeArrowheads="1"/>
          </p:cNvSpPr>
          <p:nvPr/>
        </p:nvSpPr>
        <p:spPr bwMode="auto">
          <a:xfrm>
            <a:off x="5181600" y="4191000"/>
            <a:ext cx="2362200" cy="2219325"/>
          </a:xfrm>
          <a:prstGeom prst="rect">
            <a:avLst/>
          </a:prstGeom>
          <a:noFill/>
          <a:ln w="9525">
            <a:noFill/>
            <a:miter lim="800000"/>
            <a:headEnd/>
            <a:tailEnd/>
          </a:ln>
          <a:effectLst/>
        </p:spPr>
        <p:txBody>
          <a:bodyPr>
            <a:spAutoFit/>
          </a:bodyPr>
          <a:lstStyle/>
          <a:p>
            <a:r>
              <a:rPr lang="en-US" sz="1400">
                <a:solidFill>
                  <a:srgbClr val="CC9900"/>
                </a:solidFill>
              </a:rPr>
              <a:t>ASM International serves materials professionals, worldwide by providing high-quality materials information, education and training, networking opportunities, and professional development resources in cost-effective and user-friendly formats</a:t>
            </a:r>
            <a:r>
              <a:rPr lang="en-US" sz="1400"/>
              <a:t>. </a:t>
            </a:r>
          </a:p>
        </p:txBody>
      </p:sp>
      <p:sp>
        <p:nvSpPr>
          <p:cNvPr id="9224" name="Text Box 8"/>
          <p:cNvSpPr txBox="1">
            <a:spLocks noChangeArrowheads="1"/>
          </p:cNvSpPr>
          <p:nvPr/>
        </p:nvSpPr>
        <p:spPr bwMode="auto">
          <a:xfrm>
            <a:off x="2133600" y="2667000"/>
            <a:ext cx="2590800" cy="1508105"/>
          </a:xfrm>
          <a:prstGeom prst="rect">
            <a:avLst/>
          </a:prstGeom>
          <a:noFill/>
          <a:ln w="9525">
            <a:noFill/>
            <a:miter lim="800000"/>
            <a:headEnd/>
            <a:tailEnd/>
          </a:ln>
          <a:effectLst/>
        </p:spPr>
        <p:txBody>
          <a:bodyPr>
            <a:spAutoFit/>
          </a:bodyPr>
          <a:lstStyle/>
          <a:p>
            <a:r>
              <a:rPr lang="en-US" sz="1400" dirty="0">
                <a:solidFill>
                  <a:srgbClr val="CC9900"/>
                </a:solidFill>
              </a:rPr>
              <a:t>Objective of </a:t>
            </a:r>
            <a:r>
              <a:rPr lang="en-US" sz="1400" dirty="0" smtClean="0">
                <a:solidFill>
                  <a:srgbClr val="CC9900"/>
                </a:solidFill>
              </a:rPr>
              <a:t>ACerS </a:t>
            </a:r>
            <a:r>
              <a:rPr lang="en-US" sz="1400" dirty="0">
                <a:solidFill>
                  <a:srgbClr val="CC9900"/>
                </a:solidFill>
              </a:rPr>
              <a:t>is to understand and study </a:t>
            </a:r>
          </a:p>
          <a:p>
            <a:r>
              <a:rPr lang="en-US" sz="1400" dirty="0">
                <a:solidFill>
                  <a:srgbClr val="CC9900"/>
                </a:solidFill>
              </a:rPr>
              <a:t>ceramic and related materials, for the benefit of our members and society.</a:t>
            </a:r>
            <a:r>
              <a:rPr lang="en-US" dirty="0">
                <a:solidFill>
                  <a:srgbClr val="CC9900"/>
                </a:solidFill>
              </a:rPr>
              <a:t>    </a:t>
            </a:r>
          </a:p>
          <a:p>
            <a:endParaRPr lang="en-US" dirty="0">
              <a:solidFill>
                <a:srgbClr val="CC9900"/>
              </a:solidFill>
            </a:endParaRPr>
          </a:p>
        </p:txBody>
      </p:sp>
      <p:pic>
        <p:nvPicPr>
          <p:cNvPr id="9225" name="Picture 9" descr="50353_101838981680_5630270_n"/>
          <p:cNvPicPr>
            <a:picLocks noChangeAspect="1" noChangeArrowheads="1"/>
          </p:cNvPicPr>
          <p:nvPr/>
        </p:nvPicPr>
        <p:blipFill>
          <a:blip r:embed="rId3"/>
          <a:srcRect/>
          <a:stretch>
            <a:fillRect/>
          </a:stretch>
        </p:blipFill>
        <p:spPr bwMode="auto">
          <a:xfrm>
            <a:off x="7620000" y="2362200"/>
            <a:ext cx="1357313" cy="1676400"/>
          </a:xfrm>
          <a:prstGeom prst="rect">
            <a:avLst/>
          </a:prstGeom>
          <a:noFill/>
        </p:spPr>
      </p:pic>
      <p:sp>
        <p:nvSpPr>
          <p:cNvPr id="9226" name="Text Box 10"/>
          <p:cNvSpPr txBox="1">
            <a:spLocks noChangeArrowheads="1"/>
          </p:cNvSpPr>
          <p:nvPr/>
        </p:nvSpPr>
        <p:spPr bwMode="auto">
          <a:xfrm>
            <a:off x="5181600" y="2514600"/>
            <a:ext cx="2301875" cy="1368425"/>
          </a:xfrm>
          <a:prstGeom prst="rect">
            <a:avLst/>
          </a:prstGeom>
          <a:noFill/>
          <a:ln w="9525">
            <a:noFill/>
            <a:miter lim="800000"/>
            <a:headEnd/>
            <a:tailEnd/>
          </a:ln>
          <a:effectLst/>
        </p:spPr>
        <p:txBody>
          <a:bodyPr>
            <a:spAutoFit/>
          </a:bodyPr>
          <a:lstStyle/>
          <a:p>
            <a:r>
              <a:rPr lang="en-US" sz="1400">
                <a:solidFill>
                  <a:srgbClr val="CC9900"/>
                </a:solidFill>
              </a:rPr>
              <a:t>The mission of TMS is to promote the global science and engineering professions concerned with minerals, metals, and materials</a:t>
            </a:r>
            <a:r>
              <a:rPr lang="en-US" sz="1400"/>
              <a:t>. </a:t>
            </a:r>
          </a:p>
        </p:txBody>
      </p:sp>
      <p:pic>
        <p:nvPicPr>
          <p:cNvPr id="9227" name="Picture 11" descr="mrs"/>
          <p:cNvPicPr>
            <a:picLocks noChangeAspect="1" noChangeArrowheads="1"/>
          </p:cNvPicPr>
          <p:nvPr/>
        </p:nvPicPr>
        <p:blipFill>
          <a:blip r:embed="rId4"/>
          <a:srcRect/>
          <a:stretch>
            <a:fillRect/>
          </a:stretch>
        </p:blipFill>
        <p:spPr bwMode="auto">
          <a:xfrm>
            <a:off x="838200" y="4191000"/>
            <a:ext cx="1295400" cy="1752600"/>
          </a:xfrm>
          <a:prstGeom prst="rect">
            <a:avLst/>
          </a:prstGeom>
          <a:noFill/>
        </p:spPr>
      </p:pic>
      <p:sp>
        <p:nvSpPr>
          <p:cNvPr id="9228" name="Text Box 12"/>
          <p:cNvSpPr txBox="1">
            <a:spLocks noChangeArrowheads="1"/>
          </p:cNvSpPr>
          <p:nvPr/>
        </p:nvSpPr>
        <p:spPr bwMode="auto">
          <a:xfrm>
            <a:off x="2209800" y="4191000"/>
            <a:ext cx="2743200" cy="1855788"/>
          </a:xfrm>
          <a:prstGeom prst="rect">
            <a:avLst/>
          </a:prstGeom>
          <a:noFill/>
          <a:ln w="9525">
            <a:noFill/>
            <a:miter lim="800000"/>
            <a:headEnd/>
            <a:tailEnd/>
          </a:ln>
          <a:effectLst/>
        </p:spPr>
        <p:txBody>
          <a:bodyPr>
            <a:spAutoFit/>
          </a:bodyPr>
          <a:lstStyle/>
          <a:p>
            <a:r>
              <a:rPr lang="en-US" sz="1400">
                <a:solidFill>
                  <a:srgbClr val="CC9900"/>
                </a:solidFill>
              </a:rPr>
              <a:t>The MRS is an organization of materials researchers from academia, industry, and government that promotes communication for the advancement of interdisciplinary materials research to improve the quality of life.</a:t>
            </a:r>
            <a:r>
              <a:rPr lang="en-US">
                <a:solidFill>
                  <a:srgbClr val="CC9900"/>
                </a:solidFill>
              </a:rPr>
              <a:t> </a:t>
            </a:r>
          </a:p>
        </p:txBody>
      </p:sp>
      <p:pic>
        <p:nvPicPr>
          <p:cNvPr id="9231" name="Picture 15" descr="asm"/>
          <p:cNvPicPr>
            <a:picLocks noChangeAspect="1" noChangeArrowheads="1"/>
          </p:cNvPicPr>
          <p:nvPr/>
        </p:nvPicPr>
        <p:blipFill>
          <a:blip r:embed="rId5"/>
          <a:srcRect/>
          <a:stretch>
            <a:fillRect/>
          </a:stretch>
        </p:blipFill>
        <p:spPr bwMode="auto">
          <a:xfrm>
            <a:off x="7620000" y="4419600"/>
            <a:ext cx="1352550" cy="1752600"/>
          </a:xfrm>
          <a:prstGeom prst="rect">
            <a:avLst/>
          </a:prstGeom>
          <a:noFill/>
        </p:spPr>
      </p:pic>
      <p:sp>
        <p:nvSpPr>
          <p:cNvPr id="9232" name="Text Box 16"/>
          <p:cNvSpPr txBox="1">
            <a:spLocks noChangeArrowheads="1"/>
          </p:cNvSpPr>
          <p:nvPr/>
        </p:nvSpPr>
        <p:spPr bwMode="auto">
          <a:xfrm>
            <a:off x="5867400" y="4419600"/>
            <a:ext cx="1235075" cy="366713"/>
          </a:xfrm>
          <a:prstGeom prst="rect">
            <a:avLst/>
          </a:prstGeom>
          <a:noFill/>
          <a:ln w="9525">
            <a:noFill/>
            <a:miter lim="800000"/>
            <a:headEnd/>
            <a:tailEn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609600" y="3276600"/>
            <a:ext cx="8077200" cy="3048000"/>
          </a:xfrm>
        </p:spPr>
        <p:txBody>
          <a:bodyPr/>
          <a:lstStyle/>
          <a:p>
            <a:r>
              <a:rPr lang="en-US" sz="2400" dirty="0">
                <a:solidFill>
                  <a:srgbClr val="CC9900"/>
                </a:solidFill>
              </a:rPr>
              <a:t>Founded in 1973</a:t>
            </a:r>
          </a:p>
          <a:p>
            <a:r>
              <a:rPr lang="en-US" sz="2400" dirty="0" smtClean="0">
                <a:solidFill>
                  <a:srgbClr val="CC9900"/>
                </a:solidFill>
              </a:rPr>
              <a:t>The society’s </a:t>
            </a:r>
            <a:r>
              <a:rPr lang="en-US" sz="2400" dirty="0">
                <a:solidFill>
                  <a:srgbClr val="CC9900"/>
                </a:solidFill>
              </a:rPr>
              <a:t>Core Principles were interdisciplinary, focused symposia, and greater interaction among researchers.</a:t>
            </a:r>
          </a:p>
          <a:p>
            <a:r>
              <a:rPr lang="en-US" sz="2400" dirty="0">
                <a:solidFill>
                  <a:srgbClr val="CC9900"/>
                </a:solidFill>
              </a:rPr>
              <a:t>Over 16,000 members from the U.S. and over 80 other countries.</a:t>
            </a:r>
          </a:p>
          <a:p>
            <a:r>
              <a:rPr lang="en-US" sz="2400" dirty="0">
                <a:solidFill>
                  <a:srgbClr val="CC9900"/>
                </a:solidFill>
              </a:rPr>
              <a:t>Allowed research for self strengthening </a:t>
            </a:r>
            <a:r>
              <a:rPr lang="en-US" sz="2400" dirty="0" err="1">
                <a:solidFill>
                  <a:srgbClr val="CC9900"/>
                </a:solidFill>
              </a:rPr>
              <a:t>nano</a:t>
            </a:r>
            <a:r>
              <a:rPr lang="en-US" sz="2400" dirty="0">
                <a:solidFill>
                  <a:srgbClr val="CC9900"/>
                </a:solidFill>
              </a:rPr>
              <a:t> composites and </a:t>
            </a:r>
            <a:r>
              <a:rPr lang="en-US" sz="2400" dirty="0" smtClean="0">
                <a:solidFill>
                  <a:srgbClr val="CC9900"/>
                </a:solidFill>
              </a:rPr>
              <a:t>electro gram </a:t>
            </a:r>
            <a:r>
              <a:rPr lang="en-US" sz="2400" dirty="0">
                <a:solidFill>
                  <a:srgbClr val="CC9900"/>
                </a:solidFill>
              </a:rPr>
              <a:t>sensors to be viewed and tested by other researchers.</a:t>
            </a:r>
          </a:p>
        </p:txBody>
      </p:sp>
      <p:pic>
        <p:nvPicPr>
          <p:cNvPr id="6" name="Picture 11" descr="mrs"/>
          <p:cNvPicPr>
            <a:picLocks noChangeAspect="1" noChangeArrowheads="1"/>
          </p:cNvPicPr>
          <p:nvPr/>
        </p:nvPicPr>
        <p:blipFill>
          <a:blip r:embed="rId2"/>
          <a:srcRect/>
          <a:stretch>
            <a:fillRect/>
          </a:stretch>
        </p:blipFill>
        <p:spPr bwMode="auto">
          <a:xfrm>
            <a:off x="3429000" y="0"/>
            <a:ext cx="2743200" cy="304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solidFill>
                  <a:schemeClr val="bg1"/>
                </a:solidFill>
              </a:rPr>
              <a:t>Fundementals</a:t>
            </a:r>
          </a:p>
        </p:txBody>
      </p:sp>
      <p:sp>
        <p:nvSpPr>
          <p:cNvPr id="19459" name="Rectangle 3"/>
          <p:cNvSpPr>
            <a:spLocks noGrp="1" noChangeArrowheads="1"/>
          </p:cNvSpPr>
          <p:nvPr>
            <p:ph type="body" idx="1"/>
          </p:nvPr>
        </p:nvSpPr>
        <p:spPr/>
        <p:txBody>
          <a:bodyPr/>
          <a:lstStyle/>
          <a:p>
            <a:r>
              <a:rPr lang="en-US" dirty="0">
                <a:solidFill>
                  <a:srgbClr val="CC9900"/>
                </a:solidFill>
              </a:rPr>
              <a:t>The basis of materials science relates the desired proportions and relative </a:t>
            </a:r>
            <a:r>
              <a:rPr lang="en-US" dirty="0" smtClean="0">
                <a:solidFill>
                  <a:srgbClr val="CC9900"/>
                </a:solidFill>
              </a:rPr>
              <a:t>performance </a:t>
            </a:r>
            <a:r>
              <a:rPr lang="en-US" dirty="0">
                <a:solidFill>
                  <a:srgbClr val="CC9900"/>
                </a:solidFill>
              </a:rPr>
              <a:t>of materials in certain applications to the </a:t>
            </a:r>
            <a:r>
              <a:rPr lang="en-US" dirty="0" smtClean="0">
                <a:solidFill>
                  <a:srgbClr val="CC9900"/>
                </a:solidFill>
              </a:rPr>
              <a:t>structure, or atomic architecture.</a:t>
            </a:r>
            <a:endParaRPr lang="en-US" dirty="0">
              <a:solidFill>
                <a:srgbClr val="CC9900"/>
              </a:solidFill>
            </a:endParaRPr>
          </a:p>
          <a:p>
            <a:r>
              <a:rPr lang="en-US" dirty="0">
                <a:solidFill>
                  <a:srgbClr val="CC9900"/>
                </a:solidFill>
              </a:rPr>
              <a:t>Other than Industrial interest, materials science has gradually developed into a field </a:t>
            </a:r>
            <a:r>
              <a:rPr lang="en-US" dirty="0" smtClean="0">
                <a:solidFill>
                  <a:srgbClr val="CC9900"/>
                </a:solidFill>
              </a:rPr>
              <a:t>that develops tools for all sectors of scientific research, medical facilities, and military technology.</a:t>
            </a:r>
            <a:endParaRPr lang="en-US" dirty="0">
              <a:solidFill>
                <a:srgbClr val="CC99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chemeClr val="bg1"/>
                </a:solidFill>
              </a:rPr>
              <a:t>Engineering fields</a:t>
            </a:r>
          </a:p>
        </p:txBody>
      </p:sp>
      <p:sp>
        <p:nvSpPr>
          <p:cNvPr id="21507" name="Rectangle 3"/>
          <p:cNvSpPr>
            <a:spLocks noGrp="1" noChangeArrowheads="1"/>
          </p:cNvSpPr>
          <p:nvPr>
            <p:ph type="body" idx="1"/>
          </p:nvPr>
        </p:nvSpPr>
        <p:spPr/>
        <p:txBody>
          <a:bodyPr/>
          <a:lstStyle/>
          <a:p>
            <a:pPr>
              <a:lnSpc>
                <a:spcPct val="80000"/>
              </a:lnSpc>
            </a:pPr>
            <a:r>
              <a:rPr lang="en-US" sz="2800" dirty="0">
                <a:solidFill>
                  <a:srgbClr val="CC9900"/>
                </a:solidFill>
              </a:rPr>
              <a:t>Jobs include research development for mechanics, medical </a:t>
            </a:r>
            <a:r>
              <a:rPr lang="en-US" sz="2800" dirty="0" smtClean="0">
                <a:solidFill>
                  <a:srgbClr val="CC9900"/>
                </a:solidFill>
              </a:rPr>
              <a:t>fields/instruments</a:t>
            </a:r>
            <a:r>
              <a:rPr lang="en-US" sz="2800" dirty="0">
                <a:solidFill>
                  <a:srgbClr val="CC9900"/>
                </a:solidFill>
              </a:rPr>
              <a:t>, MEMS (micro-electro-mechanical systems), micro and </a:t>
            </a:r>
            <a:r>
              <a:rPr lang="en-US" sz="2800" dirty="0" err="1" smtClean="0">
                <a:solidFill>
                  <a:srgbClr val="CC9900"/>
                </a:solidFill>
              </a:rPr>
              <a:t>nano</a:t>
            </a:r>
            <a:r>
              <a:rPr lang="en-US" sz="2800" dirty="0" smtClean="0">
                <a:solidFill>
                  <a:srgbClr val="CC9900"/>
                </a:solidFill>
              </a:rPr>
              <a:t>-tech</a:t>
            </a:r>
            <a:r>
              <a:rPr lang="en-US" sz="2800" dirty="0">
                <a:solidFill>
                  <a:srgbClr val="CC9900"/>
                </a:solidFill>
              </a:rPr>
              <a:t>.</a:t>
            </a:r>
          </a:p>
          <a:p>
            <a:pPr>
              <a:lnSpc>
                <a:spcPct val="80000"/>
              </a:lnSpc>
            </a:pPr>
            <a:r>
              <a:rPr lang="en-US" sz="2800" dirty="0">
                <a:solidFill>
                  <a:srgbClr val="CC9900"/>
                </a:solidFill>
              </a:rPr>
              <a:t>Disciplines include computational materials science, corrosion and environmental effects, and bio-technology.</a:t>
            </a:r>
          </a:p>
          <a:p>
            <a:pPr>
              <a:lnSpc>
                <a:spcPct val="80000"/>
              </a:lnSpc>
            </a:pPr>
            <a:r>
              <a:rPr lang="en-US" sz="2800" dirty="0">
                <a:solidFill>
                  <a:srgbClr val="CC9900"/>
                </a:solidFill>
              </a:rPr>
              <a:t>Engineers are problem solvers– people who make things work better, more efficiently, quicker, and less </a:t>
            </a:r>
            <a:r>
              <a:rPr lang="en-US" sz="2800" dirty="0" smtClean="0">
                <a:solidFill>
                  <a:srgbClr val="CC9900"/>
                </a:solidFill>
              </a:rPr>
              <a:t>expensively</a:t>
            </a:r>
            <a:r>
              <a:rPr lang="en-US" sz="2800" dirty="0">
                <a:solidFill>
                  <a:srgbClr val="CC9900"/>
                </a:solidFill>
              </a:rPr>
              <a:t>. They use their skills to search for better and easier way to solve any problem.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bg1"/>
                </a:solidFill>
              </a:rPr>
              <a:t>The American Ceramic Society (</a:t>
            </a:r>
            <a:r>
              <a:rPr lang="en-US" dirty="0" smtClean="0">
                <a:solidFill>
                  <a:schemeClr val="bg1"/>
                </a:solidFill>
              </a:rPr>
              <a:t>ACerS)</a:t>
            </a:r>
            <a:r>
              <a:rPr lang="en-US" dirty="0" smtClean="0">
                <a:solidFill>
                  <a:schemeClr val="bg1"/>
                </a:solidFill>
                <a:effectLst/>
              </a:rPr>
              <a:t> </a:t>
            </a:r>
            <a:endParaRPr lang="en-US" dirty="0">
              <a:solidFill>
                <a:schemeClr val="bg1"/>
              </a:solidFill>
            </a:endParaRPr>
          </a:p>
        </p:txBody>
      </p:sp>
      <p:sp>
        <p:nvSpPr>
          <p:cNvPr id="5" name="Content Placeholder 4"/>
          <p:cNvSpPr>
            <a:spLocks noGrp="1"/>
          </p:cNvSpPr>
          <p:nvPr>
            <p:ph idx="1"/>
          </p:nvPr>
        </p:nvSpPr>
        <p:spPr/>
        <p:txBody>
          <a:bodyPr>
            <a:normAutofit fontScale="85000" lnSpcReduction="20000"/>
          </a:bodyPr>
          <a:lstStyle/>
          <a:p>
            <a:r>
              <a:rPr lang="en-US" sz="2800" dirty="0">
                <a:solidFill>
                  <a:srgbClr val="CC9900"/>
                </a:solidFill>
              </a:rPr>
              <a:t>F</a:t>
            </a:r>
            <a:r>
              <a:rPr lang="en-US" sz="2800" dirty="0" smtClean="0">
                <a:solidFill>
                  <a:srgbClr val="CC9900"/>
                </a:solidFill>
              </a:rPr>
              <a:t>ounded </a:t>
            </a:r>
            <a:r>
              <a:rPr lang="en-US" sz="2800" dirty="0">
                <a:solidFill>
                  <a:srgbClr val="CC9900"/>
                </a:solidFill>
              </a:rPr>
              <a:t>in 1899 </a:t>
            </a:r>
            <a:r>
              <a:rPr lang="en-US" sz="2800" dirty="0" smtClean="0">
                <a:solidFill>
                  <a:srgbClr val="CC9900"/>
                </a:solidFill>
              </a:rPr>
              <a:t>by the members </a:t>
            </a:r>
            <a:r>
              <a:rPr lang="en-US" sz="2800" dirty="0">
                <a:solidFill>
                  <a:srgbClr val="CC9900"/>
                </a:solidFill>
              </a:rPr>
              <a:t>of the National Brick Manufacturer’s Association.</a:t>
            </a:r>
          </a:p>
          <a:p>
            <a:r>
              <a:rPr lang="en-US" sz="2800" dirty="0">
                <a:solidFill>
                  <a:srgbClr val="CC9900"/>
                </a:solidFill>
              </a:rPr>
              <a:t>It’s a non-profit professional organization for ceramics, with a focus on scientific research and emerging technologies. </a:t>
            </a:r>
            <a:r>
              <a:rPr lang="en-US" sz="2800" dirty="0" smtClean="0">
                <a:solidFill>
                  <a:srgbClr val="CC9900"/>
                </a:solidFill>
              </a:rPr>
              <a:t>It’s </a:t>
            </a:r>
            <a:r>
              <a:rPr lang="en-US" sz="2800" dirty="0">
                <a:solidFill>
                  <a:srgbClr val="CC9900"/>
                </a:solidFill>
              </a:rPr>
              <a:t>located in Westerville, Ohio</a:t>
            </a:r>
            <a:r>
              <a:rPr lang="en-US" sz="2800" dirty="0" smtClean="0">
                <a:solidFill>
                  <a:srgbClr val="CC9900"/>
                </a:solidFill>
              </a:rPr>
              <a:t>.</a:t>
            </a:r>
          </a:p>
          <a:p>
            <a:r>
              <a:rPr lang="en-US" sz="2800" dirty="0" smtClean="0">
                <a:solidFill>
                  <a:srgbClr val="CC9900"/>
                </a:solidFill>
              </a:rPr>
              <a:t>It’s organized </a:t>
            </a:r>
            <a:r>
              <a:rPr lang="en-US" sz="2800" dirty="0" smtClean="0">
                <a:solidFill>
                  <a:srgbClr val="CC9900"/>
                </a:solidFill>
              </a:rPr>
              <a:t>into ten </a:t>
            </a:r>
            <a:r>
              <a:rPr lang="en-US" sz="2800" dirty="0" smtClean="0">
                <a:solidFill>
                  <a:srgbClr val="CC9900"/>
                </a:solidFill>
              </a:rPr>
              <a:t>divisions. The following three divisions are the most </a:t>
            </a:r>
            <a:r>
              <a:rPr lang="en-US" sz="2800" dirty="0" smtClean="0">
                <a:solidFill>
                  <a:srgbClr val="CC9900"/>
                </a:solidFill>
              </a:rPr>
              <a:t>important divisions. </a:t>
            </a:r>
            <a:endParaRPr lang="en-US" sz="2800" dirty="0" smtClean="0">
              <a:solidFill>
                <a:srgbClr val="CC9900"/>
              </a:solidFill>
            </a:endParaRPr>
          </a:p>
          <a:p>
            <a:pPr marL="514350" indent="-514350">
              <a:buFont typeface="+mj-lt"/>
              <a:buAutoNum type="arabicPeriod"/>
            </a:pPr>
            <a:r>
              <a:rPr lang="en-US" b="1" dirty="0" smtClean="0">
                <a:solidFill>
                  <a:srgbClr val="CC9900"/>
                </a:solidFill>
              </a:rPr>
              <a:t>Electronics</a:t>
            </a:r>
            <a:r>
              <a:rPr lang="en-US" dirty="0" smtClean="0">
                <a:solidFill>
                  <a:srgbClr val="CC9900"/>
                </a:solidFill>
              </a:rPr>
              <a:t> </a:t>
            </a:r>
            <a:r>
              <a:rPr lang="en-US" dirty="0">
                <a:solidFill>
                  <a:srgbClr val="CC9900"/>
                </a:solidFill>
              </a:rPr>
              <a:t>examines ceramic materials for use in electronic devices</a:t>
            </a:r>
            <a:r>
              <a:rPr lang="en-US" dirty="0" smtClean="0">
                <a:solidFill>
                  <a:srgbClr val="CC9900"/>
                </a:solidFill>
              </a:rPr>
              <a:t>.</a:t>
            </a:r>
          </a:p>
          <a:p>
            <a:pPr marL="514350" indent="-514350">
              <a:buFont typeface="+mj-lt"/>
              <a:buAutoNum type="arabicPeriod"/>
            </a:pPr>
            <a:r>
              <a:rPr lang="en-US" b="1" dirty="0">
                <a:solidFill>
                  <a:srgbClr val="CC9900"/>
                </a:solidFill>
              </a:rPr>
              <a:t>Cements</a:t>
            </a:r>
            <a:r>
              <a:rPr lang="en-US" dirty="0">
                <a:solidFill>
                  <a:srgbClr val="CC9900"/>
                </a:solidFill>
              </a:rPr>
              <a:t> centers on the development and manufacture of </a:t>
            </a:r>
            <a:r>
              <a:rPr lang="en-US" dirty="0" smtClean="0">
                <a:solidFill>
                  <a:srgbClr val="CC9900"/>
                </a:solidFill>
              </a:rPr>
              <a:t>cements, limes and plasters.</a:t>
            </a:r>
          </a:p>
          <a:p>
            <a:pPr marL="514350" indent="-514350">
              <a:buFont typeface="+mj-lt"/>
              <a:buAutoNum type="arabicPeriod"/>
            </a:pPr>
            <a:r>
              <a:rPr lang="en-US" b="1" dirty="0">
                <a:solidFill>
                  <a:srgbClr val="CC9900"/>
                </a:solidFill>
              </a:rPr>
              <a:t>Engineering Ceramics</a:t>
            </a:r>
            <a:r>
              <a:rPr lang="en-US" dirty="0">
                <a:solidFill>
                  <a:srgbClr val="CC9900"/>
                </a:solidFill>
              </a:rPr>
              <a:t> deals with the use of ceramics and </a:t>
            </a:r>
            <a:r>
              <a:rPr lang="en-US" dirty="0" smtClean="0">
                <a:solidFill>
                  <a:srgbClr val="CC9900"/>
                </a:solidFill>
              </a:rPr>
              <a:t>their composites.</a:t>
            </a:r>
            <a:endParaRPr lang="en-US" dirty="0">
              <a:solidFill>
                <a:srgbClr val="CC9900"/>
              </a:solidFill>
            </a:endParaRPr>
          </a:p>
        </p:txBody>
      </p:sp>
    </p:spTree>
    <p:extLst>
      <p:ext uri="{BB962C8B-B14F-4D97-AF65-F5344CB8AC3E}">
        <p14:creationId xmlns:p14="http://schemas.microsoft.com/office/powerpoint/2010/main" xmlns="" val="1912478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How has Material Science Engineering improved the quality of life?</a:t>
            </a:r>
            <a:endParaRPr lang="en-US" dirty="0">
              <a:solidFill>
                <a:schemeClr val="bg1"/>
              </a:solidFill>
            </a:endParaRPr>
          </a:p>
        </p:txBody>
      </p:sp>
      <p:sp>
        <p:nvSpPr>
          <p:cNvPr id="3" name="Content Placeholder 2"/>
          <p:cNvSpPr>
            <a:spLocks noGrp="1"/>
          </p:cNvSpPr>
          <p:nvPr>
            <p:ph idx="1"/>
          </p:nvPr>
        </p:nvSpPr>
        <p:spPr>
          <a:xfrm>
            <a:off x="381000" y="1828800"/>
            <a:ext cx="8229600" cy="4525963"/>
          </a:xfrm>
        </p:spPr>
        <p:txBody>
          <a:bodyPr>
            <a:normAutofit fontScale="77500" lnSpcReduction="20000"/>
          </a:bodyPr>
          <a:lstStyle/>
          <a:p>
            <a:r>
              <a:rPr lang="en-US" dirty="0" smtClean="0">
                <a:solidFill>
                  <a:srgbClr val="CC9900"/>
                </a:solidFill>
              </a:rPr>
              <a:t>We live in a world that is both dependent upon and limited by materials. Everything we see and use is made of materials: cars, airplanes, computers, refrigerators, microwave ovens, TVs, dishes, silverware, athletic </a:t>
            </a:r>
            <a:r>
              <a:rPr lang="en-US" dirty="0" smtClean="0">
                <a:solidFill>
                  <a:srgbClr val="CC9900"/>
                </a:solidFill>
              </a:rPr>
              <a:t>equipment, </a:t>
            </a:r>
            <a:r>
              <a:rPr lang="en-US" dirty="0" smtClean="0">
                <a:solidFill>
                  <a:srgbClr val="CC9900"/>
                </a:solidFill>
              </a:rPr>
              <a:t>and even biomedical devices such as replacement joints and limbs. All of these require materials specifically tailored for their application.</a:t>
            </a:r>
          </a:p>
          <a:p>
            <a:r>
              <a:rPr lang="en-US" dirty="0" smtClean="0">
                <a:solidFill>
                  <a:srgbClr val="CC9900"/>
                </a:solidFill>
              </a:rPr>
              <a:t>It’s an engineering field that </a:t>
            </a:r>
            <a:r>
              <a:rPr lang="en-US" dirty="0">
                <a:solidFill>
                  <a:srgbClr val="CC9900"/>
                </a:solidFill>
              </a:rPr>
              <a:t>encompasses the spectrum of materials types and how to use them in manufacturing. </a:t>
            </a:r>
            <a:endParaRPr lang="en-US" dirty="0" smtClean="0">
              <a:solidFill>
                <a:srgbClr val="CC9900"/>
              </a:solidFill>
            </a:endParaRPr>
          </a:p>
          <a:p>
            <a:r>
              <a:rPr lang="en-US" dirty="0" smtClean="0">
                <a:solidFill>
                  <a:srgbClr val="CC9900"/>
                </a:solidFill>
              </a:rPr>
              <a:t>Materials </a:t>
            </a:r>
            <a:r>
              <a:rPr lang="en-US" dirty="0">
                <a:solidFill>
                  <a:srgbClr val="CC9900"/>
                </a:solidFill>
              </a:rPr>
              <a:t>span the range: metals, ceramics, polymers (plastics), semiconductors, and combinations of materials called composites. </a:t>
            </a:r>
            <a:endParaRPr lang="en-US" dirty="0" smtClean="0">
              <a:solidFill>
                <a:srgbClr val="CC9900"/>
              </a:solidFill>
            </a:endParaRPr>
          </a:p>
        </p:txBody>
      </p:sp>
    </p:spTree>
    <p:extLst>
      <p:ext uri="{BB962C8B-B14F-4D97-AF65-F5344CB8AC3E}">
        <p14:creationId xmlns:p14="http://schemas.microsoft.com/office/powerpoint/2010/main" xmlns="" val="138300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How does Material Science engineering affect the world?</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CC9900"/>
                </a:solidFill>
              </a:rPr>
              <a:t>Developments in metals like iron and bronze enabled advances in civilization thousands of years ago, a synergy which continues today in the fiber optics that have created the World Wide Web and in the development of biomaterials that mimic living </a:t>
            </a:r>
            <a:r>
              <a:rPr lang="en-US" dirty="0" smtClean="0">
                <a:solidFill>
                  <a:srgbClr val="CC9900"/>
                </a:solidFill>
              </a:rPr>
              <a:t>tissue.</a:t>
            </a:r>
          </a:p>
          <a:p>
            <a:r>
              <a:rPr lang="en-US" dirty="0">
                <a:solidFill>
                  <a:srgbClr val="CC9900"/>
                </a:solidFill>
              </a:rPr>
              <a:t>Materials engineering also consists of protection and prevention like paints and finishes. Alloying is another aspect of material engineering, combining two different types of metals to produce a stronger metal</a:t>
            </a:r>
            <a:r>
              <a:rPr lang="en-US" dirty="0"/>
              <a:t>.</a:t>
            </a:r>
          </a:p>
        </p:txBody>
      </p:sp>
    </p:spTree>
    <p:extLst>
      <p:ext uri="{BB962C8B-B14F-4D97-AF65-F5344CB8AC3E}">
        <p14:creationId xmlns:p14="http://schemas.microsoft.com/office/powerpoint/2010/main" xmlns="" val="6886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a:bodyPr>
          <a:lstStyle/>
          <a:p>
            <a:pPr algn="r"/>
            <a:r>
              <a:rPr lang="en-US" sz="3600" dirty="0" smtClean="0">
                <a:solidFill>
                  <a:schemeClr val="bg1"/>
                </a:solidFill>
              </a:rPr>
              <a:t>American Society for Metals (ASM)</a:t>
            </a:r>
            <a:endParaRPr lang="en-US" sz="3600"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rgbClr val="CC9900"/>
                </a:solidFill>
              </a:rPr>
              <a:t>Starts as a society interested of steel treating, 1920</a:t>
            </a:r>
          </a:p>
          <a:p>
            <a:r>
              <a:rPr lang="en-US" sz="2400" dirty="0" smtClean="0">
                <a:solidFill>
                  <a:srgbClr val="CC9900"/>
                </a:solidFill>
              </a:rPr>
              <a:t>Now ASM is network of 36,000 members worldwide</a:t>
            </a:r>
          </a:p>
          <a:p>
            <a:r>
              <a:rPr lang="en-US" sz="2400" dirty="0" smtClean="0">
                <a:solidFill>
                  <a:srgbClr val="CC9900"/>
                </a:solidFill>
              </a:rPr>
              <a:t>ASM is dedicated to serve the materials science and engineering profession</a:t>
            </a:r>
          </a:p>
          <a:p>
            <a:r>
              <a:rPr lang="en-US" sz="2400" dirty="0" smtClean="0">
                <a:solidFill>
                  <a:srgbClr val="CC9900"/>
                </a:solidFill>
              </a:rPr>
              <a:t>ASM provides authoritative information and knowledge on materials and processes</a:t>
            </a:r>
          </a:p>
          <a:p>
            <a:r>
              <a:rPr lang="en-US" sz="2400" dirty="0" smtClean="0">
                <a:solidFill>
                  <a:srgbClr val="CC9900"/>
                </a:solidFill>
              </a:rPr>
              <a:t>Serves material professionals, nontechnical personnel, and managers worldwide by providing high-quality materials information, education and training</a:t>
            </a:r>
          </a:p>
        </p:txBody>
      </p:sp>
      <p:pic>
        <p:nvPicPr>
          <p:cNvPr id="1026" name="Picture 2" descr="C:\Users\Owner\Desktop\UMB Fall 2011\ENGIN103\logo.JPG"/>
          <p:cNvPicPr>
            <a:picLocks noChangeAspect="1" noChangeArrowheads="1"/>
          </p:cNvPicPr>
          <p:nvPr/>
        </p:nvPicPr>
        <p:blipFill>
          <a:blip r:embed="rId2"/>
          <a:srcRect/>
          <a:stretch>
            <a:fillRect/>
          </a:stretch>
        </p:blipFill>
        <p:spPr bwMode="auto">
          <a:xfrm>
            <a:off x="0" y="0"/>
            <a:ext cx="1933575" cy="8763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Refined</Template>
  <TotalTime>2339</TotalTime>
  <Words>1356</Words>
  <Application>Microsoft Office PowerPoint</Application>
  <PresentationFormat>On-screen Show (4:3)</PresentationFormat>
  <Paragraphs>84</Paragraphs>
  <Slides>15</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Default Design</vt:lpstr>
      <vt:lpstr>Introduction to materials science engineering</vt:lpstr>
      <vt:lpstr>Material scientist and engineers societies </vt:lpstr>
      <vt:lpstr>Slide 3</vt:lpstr>
      <vt:lpstr>Fundementals</vt:lpstr>
      <vt:lpstr>Engineering fields</vt:lpstr>
      <vt:lpstr>The American Ceramic Society (ACerS) </vt:lpstr>
      <vt:lpstr>How has Material Science Engineering improved the quality of life?</vt:lpstr>
      <vt:lpstr>How does Material Science engineering affect the world?</vt:lpstr>
      <vt:lpstr>American Society for Metals (ASM)</vt:lpstr>
      <vt:lpstr>Annual Income  </vt:lpstr>
      <vt:lpstr>Education – best engineering schools </vt:lpstr>
      <vt:lpstr> </vt:lpstr>
      <vt:lpstr>Study of atomic structure of Metals</vt:lpstr>
      <vt:lpstr>Slide 14</vt:lpstr>
      <vt:lpstr>Future of Material Engineering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materials science engineering</dc:title>
  <dc:creator>bishesh</dc:creator>
  <cp:lastModifiedBy>bishesh</cp:lastModifiedBy>
  <cp:revision>20</cp:revision>
  <dcterms:created xsi:type="dcterms:W3CDTF">2011-09-14T00:37:54Z</dcterms:created>
  <dcterms:modified xsi:type="dcterms:W3CDTF">2011-09-15T18:06:43Z</dcterms:modified>
</cp:coreProperties>
</file>