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1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2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3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90" r:id="rId2"/>
    <p:sldMasterId id="2147484130" r:id="rId3"/>
    <p:sldMasterId id="2147484140" r:id="rId4"/>
    <p:sldMasterId id="2147484172" r:id="rId5"/>
    <p:sldMasterId id="2147484200" r:id="rId6"/>
    <p:sldMasterId id="2147484210" r:id="rId7"/>
    <p:sldMasterId id="2147484224" r:id="rId8"/>
    <p:sldMasterId id="2147484431" r:id="rId9"/>
    <p:sldMasterId id="2147484441" r:id="rId10"/>
    <p:sldMasterId id="2147486100" r:id="rId11"/>
    <p:sldMasterId id="2147486612" r:id="rId12"/>
    <p:sldMasterId id="2147486622" r:id="rId13"/>
    <p:sldMasterId id="2147488039" r:id="rId14"/>
  </p:sldMasterIdLst>
  <p:notesMasterIdLst>
    <p:notesMasterId r:id="rId43"/>
  </p:notesMasterIdLst>
  <p:sldIdLst>
    <p:sldId id="342" r:id="rId15"/>
    <p:sldId id="348" r:id="rId16"/>
    <p:sldId id="381" r:id="rId17"/>
    <p:sldId id="400" r:id="rId18"/>
    <p:sldId id="435" r:id="rId19"/>
    <p:sldId id="433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6" r:id="rId41"/>
    <p:sldId id="432" r:id="rId42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33CC33"/>
    <a:srgbClr val="CCE6EF"/>
    <a:srgbClr val="0080B1"/>
    <a:srgbClr val="009900"/>
    <a:srgbClr val="FF9900"/>
    <a:srgbClr val="006600"/>
    <a:srgbClr val="025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ile con tema 2 - Color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ile medio 3 - 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00" autoAdjust="0"/>
    <p:restoredTop sz="78863" autoAdjust="0"/>
  </p:normalViewPr>
  <p:slideViewPr>
    <p:cSldViewPr snapToObjects="1">
      <p:cViewPr>
        <p:scale>
          <a:sx n="66" d="100"/>
          <a:sy n="66" d="100"/>
        </p:scale>
        <p:origin x="-72" y="21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50" d="100"/>
          <a:sy n="150" d="100"/>
        </p:scale>
        <p:origin x="-1014" y="124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B73D066-05B5-4A6B-AB6A-C556EC6D616D}" type="datetimeFigureOut">
              <a:rPr lang="de-DE" altLang="it-IT"/>
              <a:pPr/>
              <a:t>27.11.2014</a:t>
            </a:fld>
            <a:endParaRPr lang="de-DE" altLang="it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CE548B35-F600-4234-9D69-B7511B3DC7C7}" type="slidenum">
              <a:rPr lang="de-DE" altLang="it-IT"/>
              <a:pPr/>
              <a:t>‹#›</a:t>
            </a:fld>
            <a:endParaRPr lang="de-DE" altLang="it-IT"/>
          </a:p>
        </p:txBody>
      </p:sp>
      <p:sp>
        <p:nvSpPr>
          <p:cNvPr id="162824" name="AutoShape 8"/>
          <p:cNvSpPr>
            <a:spLocks noChangeArrowheads="1"/>
          </p:cNvSpPr>
          <p:nvPr/>
        </p:nvSpPr>
        <p:spPr bwMode="auto">
          <a:xfrm>
            <a:off x="685800" y="9185275"/>
            <a:ext cx="306388" cy="234950"/>
          </a:xfrm>
          <a:prstGeom prst="rightArrow">
            <a:avLst>
              <a:gd name="adj1" fmla="val 50000"/>
              <a:gd name="adj2" fmla="val 35602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it-IT" altLang="it-IT">
              <a:solidFill>
                <a:srgbClr val="5981C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27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Esempio di modulo Sayings con classe interna Greeter, completamente corazzato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8B35-F600-4234-9D69-B7511B3DC7C7}" type="slidenum">
              <a:rPr lang="de-DE" altLang="it-IT" smtClean="0"/>
              <a:pPr/>
              <a:t>6</a:t>
            </a:fld>
            <a:endParaRPr lang="de-DE" altLang="it-IT"/>
          </a:p>
        </p:txBody>
      </p:sp>
    </p:spTree>
    <p:extLst>
      <p:ext uri="{BB962C8B-B14F-4D97-AF65-F5344CB8AC3E}">
        <p14:creationId xmlns:p14="http://schemas.microsoft.com/office/powerpoint/2010/main" val="146467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altLang="it-IT" smtClean="0"/>
              <a:t>Slow down di questa parte per spiegare bene l’uso di $(“….”)</a:t>
            </a:r>
          </a:p>
        </p:txBody>
      </p:sp>
      <p:sp>
        <p:nvSpPr>
          <p:cNvPr id="430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E7B686-A9AC-449E-9D08-26C986B39C11}" type="slidenum">
              <a:rPr lang="it-IT" altLang="it-IT" smtClean="0"/>
              <a:pPr eaLnBrk="1" hangingPunct="1"/>
              <a:t>8</a:t>
            </a:fld>
            <a:endParaRPr lang="it-IT" alt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40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/>
          </a:p>
        </p:txBody>
      </p:sp>
      <p:sp>
        <p:nvSpPr>
          <p:cNvPr id="440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E22283-DF17-4C4A-9AA8-44727A35B215}" type="slidenum">
              <a:rPr lang="it-IT" altLang="it-IT" smtClean="0"/>
              <a:pPr eaLnBrk="1" hangingPunct="1"/>
              <a:t>11</a:t>
            </a:fld>
            <a:endParaRPr lang="it-IT" alt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7.pn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7.png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7.pn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7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3103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5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4B9393-14AD-4110-86EE-60D2A087BEF4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29C38-2EF4-47DC-8134-1BCC837671D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26799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904ED7D-36DA-48FA-9A39-14AE7042B1C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14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2CE68DE-5726-4BF2-91E8-043A0E497C6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5807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2F6FAA-CE8F-41FA-B566-74BF84A8F49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905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41BFBFA-29D0-4625-8F6A-392F8E1B3C0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7009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B98B73-CCCA-4260-9536-08F1C0CCD73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867712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92E5580-0C4B-4E45-AD2C-391F56C114C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819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794D90-C466-470A-8859-67FAD114B1E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60602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8D5D52-DEAD-4A21-AF37-A2E300FA09E1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1495266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42598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1144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F2AE6-7686-48B3-BD57-65941F2FF7B1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9D32A-77A0-4A66-8ECD-FE8D6A5B45C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136156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645DFD1-0859-4BF5-A4B6-DA8DD2B4164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5676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8755969-6D17-4929-9F9B-EA2E33E9E705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9130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AEA34F-3436-453D-81B2-592B799ADC0E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6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34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36DD3C-9420-457C-847D-77DB2B7CBBD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61024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2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86628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9DFF60-F10B-4DFF-8072-7805A944C924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4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2323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5EF49A1-9B47-480F-851A-F2F208B8DA3E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622938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7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726300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6046234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1CAC74-CBE9-41FC-A0EF-B1EA065E22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2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3B7810-36DB-489E-862A-E8194922FECA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73CB5-D6E9-4F29-B14B-C10471F0140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5815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0A46ECC-4438-4DB0-B64B-AF906F4CEF7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96114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B52FD09-4409-4FBE-B24F-365E138744E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00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01C9A0F-5F72-4FA6-9F51-1462EBEE18F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834524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033418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36E91A5-0F96-4CDD-975D-E36CA90BB946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96706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5A2CF70-F35F-4899-86A6-FD06C722DEF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3570678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685535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9427468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6E5E56-7B9B-4595-891A-63ECCDBDB29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2062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E4BDAEE-6F6B-45D7-A233-2E18E4982BA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70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946C2-7E13-4F94-BE96-AE68767205E1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3583-CD0B-42B3-BFA5-60A58CA13CF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0317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46E1B1E-CC93-4ECC-883C-76361AFA8C5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8634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7B4119B-BE71-402B-8C19-8BE2665BCDB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5324397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05668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9F54BB6-A963-427A-B4D9-B239EC7EDBE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957185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C4D1332-1420-4126-B605-361BE3A2F5FD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4534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2942985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00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9034697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94538C5-4C2B-4A50-B1C9-519E8D1E274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5709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C58BA6F-330F-45A5-AC1F-F9F259F3592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88" y="1373188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1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86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86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1268D1-E63C-488F-822F-C9C7C243803F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F1BFE-F74A-4905-A960-A0EACFE1A88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532249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58A9501-D490-44B0-90FE-5B51BD5B758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1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88" y="1373188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88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80260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BA1D47A-7C33-417B-B62E-66A39B95F93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0" y="1373188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3" y="1373188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900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3030660-4AA6-438E-A518-7DE2AF05131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1723801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F99B322-6529-48D9-9D9D-A335735899E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1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9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5670898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0C61BEE-DE70-4F21-AE33-44B9A379870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1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79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37B60EB-8ECC-4975-ACA4-CAE63F937AC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1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2731474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1100" smtClean="0">
                <a:solidFill>
                  <a:srgbClr val="FF0000"/>
                </a:solidFill>
                <a:ea typeface="HGP創英角ｺﾞｼｯｸUB"/>
                <a:cs typeface="HGP創英角ｺﾞｼｯｸUB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5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6C34A0B-A79E-4360-A288-CFA7F31155D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65538751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1" lang="en-US" altLang="it-IT" sz="600" smtClean="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5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3692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B0DDA-6CA2-49D0-9615-B07D2C085325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CE93C-11DE-4001-BA64-5D93B2A48C2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B5BD4D-4842-4F40-92D1-40226251E49F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96494-F206-49AD-A9C8-7F950353C23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20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499" y="27307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6489AC-1C2D-42FB-8483-0C910C3CB9C9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FAA3A-D3F5-45A8-B62F-2387F40393B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7902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498A0-7ADB-4B5F-8E18-A9BFEF0E7ED0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86973-5107-4881-B6AD-BDD0E9AFBB8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1057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1EE3-9AF1-4AA6-8EDF-F400BEE47883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A8515-E03F-4CE2-9D91-5A35B1557C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2626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AF1A644-4725-4FB1-A722-C859B07A922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0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C725A-39C9-476A-9740-43FBA4D15934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EC763-68FC-479C-8CE7-1F1A486C08E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8636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41589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8A95679-0DFF-4129-93FD-C7055DC2480F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3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E5886A-B517-43A6-BE6D-D0031BFBB721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989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D244B9D-6899-4483-BB25-5F69B30AC2C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5525A7C-3DFB-4AFD-A634-E99914B77A52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00625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217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761103-9393-4FC6-899B-B048B53586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8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847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E3AA4B-C4B1-4046-9B27-91D4CF6E7999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49700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1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639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526183-0D24-4BE7-A351-C941AF91247B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075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0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45917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1491FEA-472C-400F-9C61-AABF4350FFA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23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165740E-69E8-4AF6-A0A5-E72902DE3CE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8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9A5B504-8AE1-4E7E-86B8-DF0425019C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1561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0C1A3F-B32F-4C58-8CA1-B1D4FC0505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163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7752F0E-5566-436E-A194-34FFECACD39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02368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D2EC25-B8C2-4E24-AC4C-1AFED5D06F3E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0888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9A84D4-80EF-4BEF-9C73-DB06B41716B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94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F55A059-11CF-4306-8BB1-148D0FB8D76A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814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8FC1F5-EB22-452D-BAE0-F12ABF3593DF}" type="slidenum">
              <a:rPr lang="en-US" altLang="it-IT" sz="600"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370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3085B31-4714-49E8-B3FB-DDB8B7A3CED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3311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18100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2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0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467747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10AC9F-643F-41B9-B45A-C7773B2E9DA3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7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23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7C77615-D605-4607-86DF-E048FEAC4BAB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86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8A78375-4465-47BC-A2BF-9E3207EC45F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62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99C16EC-54EC-4CAD-B953-460F45AF5028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9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91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972DA-63AD-4C6B-B1AC-24FD3D7B746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25268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7A76AF-C646-433A-8FDC-42B89A774A39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83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31EB391-6D06-4C9E-87B1-64CB44621915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00101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4C77286-8994-46F6-A090-69F2F71E2D2F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7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FC69D57-8F8B-48FE-87B5-B2B3A4D87A77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333284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57B64E3-1709-41B0-9735-B63F9E6DE2A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6203061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26153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38214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033FE2A-2580-4E79-990D-0D0965BC63BB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084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A76D8FE-FF67-44C3-A939-9EF9621348C9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6417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1391EC7-6557-40C9-83D7-6C89D1E6510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105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5517877-BA47-49D6-9A5C-4C58887F4A13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02165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616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40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444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09A1614-DF5F-4A5B-9135-0DA73FD76D8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5550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81B6F9D-BC7E-42B7-97E6-4069927FB6DB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270990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80093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71CB95B-2687-4607-A10A-82876A53C6AF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1338387-A288-45A2-BCE5-6ABFA135D96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263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72DF247-CD51-4E45-89B6-82492CCA0408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98ABFD8-C72C-42A9-A347-EDE4900B8E3A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69957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1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6CA12E8-31C4-48D0-86FC-1E080836BD55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1A5FBA4-8308-4452-8097-49E2CD790A4F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21748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F47ED0D0-B0BD-4441-A4DF-DAAFBE6C789C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6E4EEDC9-DC53-4B99-8DB8-5EDB1E5FD24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17076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27BC128-A97E-413A-A1D5-9AA37468C151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B82663E-09B5-429E-BE37-048E667B5F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90795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E3558258-6480-4437-BAB2-1F386028D0F0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B0CDBA32-7C04-422E-800F-0E1E1EFD97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2177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2C492309-E49B-4847-9850-2257A942D12D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0288C03-808E-406A-9299-D5A9FA3CF70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882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561FB5D-9A01-4210-9B0F-8FA1A5BE97E9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2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915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6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42765D1B-51BF-4609-99C1-759C727ABFDA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5B26ADEE-564B-4FBE-92BA-A3C8644A257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35035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9B502267-1207-4FB4-AC80-DD5CC8AB1E1B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0F787759-A8CB-4026-908A-B5E1C45573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108658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1443C649-04E9-42CF-B1B2-D870CEE4970F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85460785-60B2-4072-92D7-4364CCF455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9607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53"/>
            <a:ext cx="652145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772EF60D-BE3C-449D-A2A0-D1C94EB4FDBD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  <a:ea typeface="HGP創英角ｺﾞｼｯｸUB"/>
                <a:cs typeface="HGP創英角ｺﾞｼｯｸUB"/>
              </a:defRPr>
            </a:lvl1pPr>
          </a:lstStyle>
          <a:p>
            <a:fld id="{AA3E8B67-F258-4228-8CB2-CAE2BE7E951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7726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prstClr val="black"/>
                </a:solidFill>
              </a:rPr>
              <a:t>Copyright © 2012 NTT DATA Corporation</a:t>
            </a:r>
          </a:p>
        </p:txBody>
      </p:sp>
      <p:sp>
        <p:nvSpPr>
          <p:cNvPr id="15" name="Rectangle 11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6"/>
            <a:ext cx="6637823" cy="104184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lIns="182880" rIns="182880" anchor="ctr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987468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058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0431193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18217F-99EB-43C6-A3C9-816259B1383C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692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BEC1A1C-951E-47AD-A8B4-82CE56FFAC90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52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B5DA3F-36FD-4341-BD61-AFA0D26BD6C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0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2985DD5-10F1-48BC-82E1-7635246C48DD}" type="slidenum">
              <a:rPr lang="en-US" altLang="it-IT" sz="600"/>
              <a:pPr eaLnBrk="1" hangingPunct="1"/>
              <a:t>‹#›</a:t>
            </a:fld>
            <a:endParaRPr lang="en-US" altLang="it-IT" sz="600"/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90602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D64B91B-5517-45DF-AD8D-DF9BFD53D2D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61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758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988891-457C-4D3B-A2C0-B89FFBC8ED64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251640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997CFC-E9C6-4849-985B-A2178197DDE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kumimoji="1" lang="en-US" sz="1400" dirty="0">
                  <a:solidFill>
                    <a:srgbClr val="FFFFFF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0" cy="1068387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8"/>
                <a:gridCol w="1665534"/>
                <a:gridCol w="1539909"/>
                <a:gridCol w="1524001"/>
              </a:tblGrid>
              <a:tr h="389705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682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8" marB="45748"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61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50850">
                <a:tc gridSpan="3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ALL CAPS HEADING 12 pt Arial 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it-IT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  <a:cs typeface="Arial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it-IT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Sub Heading 11 pt Arial Regular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B1"/>
                    </a:solidFill>
                  </a:tcPr>
                </a:tc>
              </a:tr>
              <a:tr h="1166813"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117475" indent="-117475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defRPr>
                      </a:lvl9pPr>
                    </a:lstStyle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it-IT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GP創英角ｺﾞｼｯｸUB"/>
                          <a:cs typeface="HGP創英角ｺﾞｼｯｸUB"/>
                        </a:rPr>
                        <a:t>Bullet 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977685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6AB073-1C93-46E6-B590-0FE0C1717A45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3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87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7CE7A6F-C4EC-4053-B174-35591043E30D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881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0"/>
          <p:cNvSpPr txBox="1">
            <a:spLocks noChangeArrowheads="1"/>
          </p:cNvSpPr>
          <p:nvPr/>
        </p:nvSpPr>
        <p:spPr bwMode="auto">
          <a:xfrm>
            <a:off x="776288" y="2665413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133 G 157 B 205</a:t>
            </a:r>
          </a:p>
        </p:txBody>
      </p:sp>
      <p:sp>
        <p:nvSpPr>
          <p:cNvPr id="11" name="TextBox 92"/>
          <p:cNvSpPr txBox="1">
            <a:spLocks noChangeArrowheads="1"/>
          </p:cNvSpPr>
          <p:nvPr/>
        </p:nvSpPr>
        <p:spPr bwMode="auto">
          <a:xfrm>
            <a:off x="776288" y="2994025"/>
            <a:ext cx="1335087" cy="4302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164 G 182 B 218</a:t>
            </a:r>
          </a:p>
        </p:txBody>
      </p:sp>
      <p:sp>
        <p:nvSpPr>
          <p:cNvPr id="12" name="TextBox 99"/>
          <p:cNvSpPr txBox="1">
            <a:spLocks noChangeArrowheads="1"/>
          </p:cNvSpPr>
          <p:nvPr/>
        </p:nvSpPr>
        <p:spPr bwMode="auto">
          <a:xfrm>
            <a:off x="776288" y="3321050"/>
            <a:ext cx="1335087" cy="431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194 G 206 B 230</a:t>
            </a:r>
          </a:p>
        </p:txBody>
      </p:sp>
      <p:sp>
        <p:nvSpPr>
          <p:cNvPr id="13" name="TextBox 100"/>
          <p:cNvSpPr txBox="1">
            <a:spLocks noChangeArrowheads="1"/>
          </p:cNvSpPr>
          <p:nvPr/>
        </p:nvSpPr>
        <p:spPr bwMode="auto">
          <a:xfrm>
            <a:off x="776288" y="3643313"/>
            <a:ext cx="1335087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1100" smtClean="0">
                <a:cs typeface="Arial" pitchFamily="34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2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Rectangle 84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Rectangle 87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Rectangle 88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200" smtClean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5587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6862" cy="1524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kumimoji="0" lang="en-US" altLang="ja-JP" sz="1000" smtClean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ja-JP" sz="12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  <a:p>
            <a:pPr eaLnBrk="1" hangingPunct="1"/>
            <a:r>
              <a:rPr lang="en-US" altLang="ja-JP" sz="12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kumimoji="1" lang="en-US" sz="9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kumimoji="1" lang="en-US" altLang="ja-JP" sz="9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Color palette for graphs</a:t>
            </a:r>
            <a:endParaRPr kumimoji="1" lang="ja-JP" altLang="en-US" sz="9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700" smtClean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ja-JP" sz="90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kumimoji="1" lang="en-US" sz="600" dirty="0">
                <a:solidFill>
                  <a:srgbClr val="FF0000"/>
                </a:solidFill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85" name="TextBox 102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06C9976-E8C2-422D-9C63-ECBC646D5966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2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1521713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algn="r"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098911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5" name="Rectangle 6"/>
          <p:cNvSpPr/>
          <p:nvPr/>
        </p:nvSpPr>
        <p:spPr>
          <a:xfrm>
            <a:off x="2740025" y="2917825"/>
            <a:ext cx="7165975" cy="1273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72480" y="188640"/>
            <a:ext cx="2016224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593504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A5420D9-265B-4F18-87A2-41797C3C3CD3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788991" y="1373194"/>
            <a:ext cx="8323262" cy="4960937"/>
          </a:xfrm>
          <a:prstGeom prst="rect">
            <a:avLst/>
          </a:prstGeom>
        </p:spPr>
        <p:txBody>
          <a:bodyPr vert="horz"/>
          <a:lstStyle>
            <a:lvl1pPr marL="266700" indent="-2667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14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6C6DA14-B3AD-4A79-8390-DD24415DFDDD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7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430591" y="1373193"/>
            <a:ext cx="3040062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defRPr sz="9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481235" y="1373193"/>
            <a:ext cx="3036887" cy="4579937"/>
          </a:xfrm>
          <a:prstGeom prst="rect">
            <a:avLst/>
          </a:prstGeom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7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/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/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75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538110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t>Copyright © 2012 NTT DATA</a:t>
            </a:r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F317B9-4060-43F1-91A4-B724ADB5F8E6}" type="slidenum">
              <a:rPr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8" y="1373194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9" y="1373194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203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it-IT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lang="en-US" altLang="it-IT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B7D9AFD-4316-4C46-9515-51B68209CCE8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926705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11" name="Rectangle 14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4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noProof="0" smtClean="0"/>
              <a:t>Fare clic per modificare lo stile del titolo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765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6732588"/>
            <a:ext cx="9906000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133FB35-BF27-4C04-A63C-F995CCBDC78C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GB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26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altLang="ja-JP" noProof="0" smtClean="0"/>
              <a:t>Fare clic per modificare lo stile del titolo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8787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822325" y="6732588"/>
            <a:ext cx="9083675" cy="12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5" descr="logo [small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98450"/>
            <a:ext cx="13573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NTT_ppt_header_graphic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9590088" y="6735763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CC81688-63E8-4F4D-8247-9180D669DA47}" type="slidenum">
              <a:rPr lang="en-US" altLang="it-IT" sz="600">
                <a:solidFill>
                  <a:srgbClr val="000000"/>
                </a:solidFill>
              </a:rPr>
              <a:pPr eaLnBrk="1" hangingPunct="1"/>
              <a:t>‹#›</a:t>
            </a:fld>
            <a:endParaRPr lang="en-US" altLang="it-IT" sz="600">
              <a:solidFill>
                <a:srgbClr val="000000"/>
              </a:solidFill>
            </a:endParaRPr>
          </a:p>
        </p:txBody>
      </p:sp>
      <p:pic>
        <p:nvPicPr>
          <p:cNvPr id="10" name="Picture 14" descr="colorstri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763"/>
            <a:ext cx="8318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831850" y="675798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2011 NTT DATA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1800" b="0" i="0" baseline="0"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5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7770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27500" y="6751638"/>
            <a:ext cx="5751513" cy="9207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Copyright © 2012 NTT DATA Corporation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69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noProof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311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Rectangle 14"/>
          <p:cNvSpPr/>
          <p:nvPr userDrawn="1"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9" name="Picture 13" descr="NTT_ppt_header_graphic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3220" y="188640"/>
            <a:ext cx="87503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229" y="1341438"/>
            <a:ext cx="8915400" cy="4525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9" name="TextBox 12"/>
          <p:cNvSpPr txBox="1">
            <a:spLocks noChangeArrowheads="1"/>
          </p:cNvSpPr>
          <p:nvPr userDrawn="1"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pic>
        <p:nvPicPr>
          <p:cNvPr id="20" name="Picture 19" descr="NTT_Title_Slide_w_Imag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" y="-27384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5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50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178050" y="1892300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kumimoji="1" lang="en-US" altLang="it-IT" sz="1400">
              <a:solidFill>
                <a:srgbClr val="FF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3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4" y="21711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40705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Layou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kumimoji="1" lang="en-US" altLang="it-IT" sz="14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kumimoji="1" lang="en-US" altLang="it-IT" sz="140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623" cy="132052"/>
              <a:chOff x="0" y="6296155"/>
              <a:chExt cx="73562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endParaRPr kumimoji="1" lang="en-US" altLang="it-IT" sz="14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ectangle 26"/>
              <p:cNvSpPr>
                <a:spLocks noChangeArrowheads="1"/>
              </p:cNvSpPr>
              <p:nvPr/>
            </p:nvSpPr>
            <p:spPr bwMode="auto"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831850" y="6751638"/>
            <a:ext cx="2559050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1pPr>
            <a:lvl2pPr marL="742950" indent="-28575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2pPr>
            <a:lvl3pPr marL="11430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3pPr>
            <a:lvl4pPr marL="16002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4pPr>
            <a:lvl5pPr marL="2057400" indent="-228600" eaLnBrk="0" hangingPunct="0"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FF0000"/>
                </a:solidFill>
                <a:latin typeface="Arial" pitchFamily="34" charset="0"/>
                <a:ea typeface="HGP創英角ｺﾞｼｯｸUB"/>
                <a:cs typeface="HGP創英角ｺﾞｼｯｸUB"/>
              </a:defRPr>
            </a:lvl9pPr>
          </a:lstStyle>
          <a:p>
            <a:pPr eaLnBrk="1" hangingPunct="1">
              <a:defRPr/>
            </a:pPr>
            <a:r>
              <a:rPr lang="en-US" sz="600" smtClean="0">
                <a:solidFill>
                  <a:srgbClr val="000000"/>
                </a:solidFill>
                <a:cs typeface="Arial" pitchFamily="34" charset="0"/>
              </a:rPr>
              <a:t>Copyright © 2012 NTT DATA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9590088" y="6751638"/>
            <a:ext cx="315912" cy="92075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F7C28A5-47BB-41D9-AC83-BA8936551A42}" type="slidenum">
              <a:rPr kumimoji="1" lang="en-US" altLang="it-IT" sz="600">
                <a:solidFill>
                  <a:srgbClr val="000000"/>
                </a:solidFill>
                <a:ea typeface="HGP創英角ｺﾞｼｯｸUB"/>
                <a:cs typeface="HGP創英角ｺﾞｼｯｸUB"/>
              </a:rPr>
              <a:pPr eaLnBrk="1" hangingPunct="1"/>
              <a:t>‹#›</a:t>
            </a:fld>
            <a:endParaRPr kumimoji="1" lang="en-US" altLang="it-IT" sz="600">
              <a:solidFill>
                <a:srgbClr val="000000"/>
              </a:solidFill>
              <a:ea typeface="HGP創英角ｺﾞｼｯｸUB"/>
              <a:cs typeface="HGP創英角ｺﾞｼｯｸUB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/>
          </p:nvPr>
        </p:nvSpPr>
        <p:spPr>
          <a:xfrm>
            <a:off x="788999" y="1373193"/>
            <a:ext cx="8721725" cy="4579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None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en-US" altLang="ja-JP" sz="1400" kern="1200" dirty="0" smtClean="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7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2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31.xml"/><Relationship Id="rId10" Type="http://schemas.openxmlformats.org/officeDocument/2006/relationships/theme" Target="../theme/theme13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82" r:id="rId1"/>
    <p:sldLayoutId id="2147488483" r:id="rId2"/>
    <p:sldLayoutId id="2147488484" r:id="rId3"/>
    <p:sldLayoutId id="2147488485" r:id="rId4"/>
    <p:sldLayoutId id="2147488486" r:id="rId5"/>
    <p:sldLayoutId id="2147488487" r:id="rId6"/>
    <p:sldLayoutId id="2147488488" r:id="rId7"/>
    <p:sldLayoutId id="2147488489" r:id="rId8"/>
    <p:sldLayoutId id="2147488490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67" r:id="rId1"/>
    <p:sldLayoutId id="2147488568" r:id="rId2"/>
    <p:sldLayoutId id="2147488569" r:id="rId3"/>
    <p:sldLayoutId id="2147488570" r:id="rId4"/>
    <p:sldLayoutId id="2147488571" r:id="rId5"/>
    <p:sldLayoutId id="2147488572" r:id="rId6"/>
    <p:sldLayoutId id="2147488573" r:id="rId7"/>
    <p:sldLayoutId id="2147488574" r:id="rId8"/>
    <p:sldLayoutId id="2147488575" r:id="rId9"/>
    <p:sldLayoutId id="2147488576" r:id="rId10"/>
    <p:sldLayoutId id="2147488577" r:id="rId11"/>
    <p:sldLayoutId id="2147488578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79" r:id="rId1"/>
    <p:sldLayoutId id="2147488580" r:id="rId2"/>
    <p:sldLayoutId id="2147488581" r:id="rId3"/>
    <p:sldLayoutId id="2147488582" r:id="rId4"/>
    <p:sldLayoutId id="2147488583" r:id="rId5"/>
    <p:sldLayoutId id="2147488584" r:id="rId6"/>
    <p:sldLayoutId id="2147488585" r:id="rId7"/>
    <p:sldLayoutId id="2147488586" r:id="rId8"/>
    <p:sldLayoutId id="2147488587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88" r:id="rId1"/>
    <p:sldLayoutId id="2147488589" r:id="rId2"/>
    <p:sldLayoutId id="2147488590" r:id="rId3"/>
    <p:sldLayoutId id="2147488591" r:id="rId4"/>
    <p:sldLayoutId id="2147488592" r:id="rId5"/>
    <p:sldLayoutId id="2147488593" r:id="rId6"/>
    <p:sldLayoutId id="2147488594" r:id="rId7"/>
    <p:sldLayoutId id="2147488595" r:id="rId8"/>
    <p:sldLayoutId id="2147488596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97" r:id="rId1"/>
    <p:sldLayoutId id="2147488598" r:id="rId2"/>
    <p:sldLayoutId id="2147488599" r:id="rId3"/>
    <p:sldLayoutId id="2147488600" r:id="rId4"/>
    <p:sldLayoutId id="2147488601" r:id="rId5"/>
    <p:sldLayoutId id="2147488602" r:id="rId6"/>
    <p:sldLayoutId id="2147488603" r:id="rId7"/>
    <p:sldLayoutId id="2147488604" r:id="rId8"/>
    <p:sldLayoutId id="2147488605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06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  <p:sldLayoutId id="2147488613" r:id="rId8"/>
    <p:sldLayoutId id="2147488614" r:id="rId9"/>
    <p:sldLayoutId id="2147488615" r:id="rId10"/>
    <p:sldLayoutId id="2147488616" r:id="rId11"/>
    <p:sldLayoutId id="214748861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1503B1F-063D-4F0D-85EF-D1F5C46C29B8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9B27722-E509-46B4-9197-9B7778B72637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71" r:id="rId1"/>
    <p:sldLayoutId id="2147488472" r:id="rId2"/>
    <p:sldLayoutId id="2147488473" r:id="rId3"/>
    <p:sldLayoutId id="2147488474" r:id="rId4"/>
    <p:sldLayoutId id="2147488475" r:id="rId5"/>
    <p:sldLayoutId id="2147488476" r:id="rId6"/>
    <p:sldLayoutId id="2147488477" r:id="rId7"/>
    <p:sldLayoutId id="2147488478" r:id="rId8"/>
    <p:sldLayoutId id="2147488479" r:id="rId9"/>
    <p:sldLayoutId id="2147488480" r:id="rId10"/>
    <p:sldLayoutId id="21474884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91" r:id="rId1"/>
    <p:sldLayoutId id="2147488492" r:id="rId2"/>
    <p:sldLayoutId id="2147488493" r:id="rId3"/>
    <p:sldLayoutId id="2147488494" r:id="rId4"/>
    <p:sldLayoutId id="2147488495" r:id="rId5"/>
    <p:sldLayoutId id="2147488496" r:id="rId6"/>
    <p:sldLayoutId id="2147488497" r:id="rId7"/>
    <p:sldLayoutId id="2147488498" r:id="rId8"/>
    <p:sldLayoutId id="2147488499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00" r:id="rId1"/>
    <p:sldLayoutId id="2147488501" r:id="rId2"/>
    <p:sldLayoutId id="2147488502" r:id="rId3"/>
    <p:sldLayoutId id="2147488503" r:id="rId4"/>
    <p:sldLayoutId id="2147488504" r:id="rId5"/>
    <p:sldLayoutId id="2147488505" r:id="rId6"/>
    <p:sldLayoutId id="2147488506" r:id="rId7"/>
    <p:sldLayoutId id="2147488507" r:id="rId8"/>
    <p:sldLayoutId id="2147488508" r:id="rId9"/>
    <p:sldLayoutId id="2147488509" r:id="rId10"/>
    <p:sldLayoutId id="2147488510" r:id="rId11"/>
    <p:sldLayoutId id="2147488511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12" r:id="rId1"/>
    <p:sldLayoutId id="2147488513" r:id="rId2"/>
    <p:sldLayoutId id="2147488514" r:id="rId3"/>
    <p:sldLayoutId id="2147488515" r:id="rId4"/>
    <p:sldLayoutId id="2147488516" r:id="rId5"/>
    <p:sldLayoutId id="2147488517" r:id="rId6"/>
    <p:sldLayoutId id="2147488518" r:id="rId7"/>
    <p:sldLayoutId id="2147488519" r:id="rId8"/>
    <p:sldLayoutId id="2147488520" r:id="rId9"/>
    <p:sldLayoutId id="2147488521" r:id="rId10"/>
    <p:sldLayoutId id="2147488522" r:id="rId11"/>
    <p:sldLayoutId id="2147488523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24" r:id="rId1"/>
    <p:sldLayoutId id="2147488525" r:id="rId2"/>
    <p:sldLayoutId id="2147488526" r:id="rId3"/>
    <p:sldLayoutId id="2147488527" r:id="rId4"/>
    <p:sldLayoutId id="2147488528" r:id="rId5"/>
    <p:sldLayoutId id="2147488529" r:id="rId6"/>
    <p:sldLayoutId id="2147488530" r:id="rId7"/>
    <p:sldLayoutId id="2147488531" r:id="rId8"/>
    <p:sldLayoutId id="2147488532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</a:p>
        </p:txBody>
      </p:sp>
      <p:sp>
        <p:nvSpPr>
          <p:cNvPr id="2051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4E2791B-5007-4342-AECD-9BC0CFF7F1B0}" type="datetimeFigureOut">
              <a:rPr lang="it-IT" altLang="it-IT"/>
              <a:pPr/>
              <a:t>27/11/2014</a:t>
            </a:fld>
            <a:endParaRPr lang="it-IT" alt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it-IT" alt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6637229-5EEF-4B31-92B2-C8E7CE6FC5D2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3" r:id="rId1"/>
    <p:sldLayoutId id="2147488534" r:id="rId2"/>
    <p:sldLayoutId id="2147488535" r:id="rId3"/>
    <p:sldLayoutId id="2147488536" r:id="rId4"/>
    <p:sldLayoutId id="2147488537" r:id="rId5"/>
    <p:sldLayoutId id="2147488538" r:id="rId6"/>
    <p:sldLayoutId id="2147488539" r:id="rId7"/>
    <p:sldLayoutId id="2147488540" r:id="rId8"/>
    <p:sldLayoutId id="2147488541" r:id="rId9"/>
    <p:sldLayoutId id="2147488542" r:id="rId10"/>
    <p:sldLayoutId id="2147488543" r:id="rId11"/>
    <p:sldLayoutId id="214748854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46" r:id="rId1"/>
    <p:sldLayoutId id="2147488547" r:id="rId2"/>
    <p:sldLayoutId id="2147488548" r:id="rId3"/>
    <p:sldLayoutId id="2147488549" r:id="rId4"/>
    <p:sldLayoutId id="2147488550" r:id="rId5"/>
    <p:sldLayoutId id="2147488551" r:id="rId6"/>
    <p:sldLayoutId id="2147488552" r:id="rId7"/>
    <p:sldLayoutId id="2147488553" r:id="rId8"/>
    <p:sldLayoutId id="2147488554" r:id="rId9"/>
    <p:sldLayoutId id="2147488555" r:id="rId10"/>
    <p:sldLayoutId id="2147488556" r:id="rId11"/>
    <p:sldLayoutId id="2147488557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558" r:id="rId1"/>
    <p:sldLayoutId id="2147488559" r:id="rId2"/>
    <p:sldLayoutId id="2147488560" r:id="rId3"/>
    <p:sldLayoutId id="2147488561" r:id="rId4"/>
    <p:sldLayoutId id="2147488562" r:id="rId5"/>
    <p:sldLayoutId id="2147488563" r:id="rId6"/>
    <p:sldLayoutId id="2147488564" r:id="rId7"/>
    <p:sldLayoutId id="2147488565" r:id="rId8"/>
    <p:sldLayoutId id="2147488566" r:id="rId9"/>
    <p:sldLayoutId id="2147488619" r:id="rId10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jQueryTrainer/" TargetMode="External"/><Relationship Id="rId2" Type="http://schemas.openxmlformats.org/officeDocument/2006/relationships/hyperlink" Target="http://localhost/jQueryTrainer/jQueryInAction_source/chapter2/lab.selectors.html" TargetMode="Externa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hyperlink" Target="http://localhost/jQueryTrainer/jQueryInAction_source/chapter2/lab.selectors.html" TargetMode="External"/><Relationship Id="rId1" Type="http://schemas.openxmlformats.org/officeDocument/2006/relationships/slideLayout" Target="../slideLayouts/slideLayout9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9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lugins.jquery.com/project/validate" TargetMode="External"/><Relationship Id="rId2" Type="http://schemas.openxmlformats.org/officeDocument/2006/relationships/hyperlink" Target="http://jqueryui.com/" TargetMode="External"/><Relationship Id="rId1" Type="http://schemas.openxmlformats.org/officeDocument/2006/relationships/slideLayout" Target="../slideLayouts/slideLayout96.xml"/><Relationship Id="rId6" Type="http://schemas.openxmlformats.org/officeDocument/2006/relationships/hyperlink" Target="http://james.padolsey.com/javascript/jquery-lint/" TargetMode="External"/><Relationship Id="rId5" Type="http://schemas.openxmlformats.org/officeDocument/2006/relationships/hyperlink" Target="http://plugins.jquery.com/project/livequery" TargetMode="External"/><Relationship Id="rId4" Type="http://schemas.openxmlformats.org/officeDocument/2006/relationships/hyperlink" Target="http://docs.jquery.com/Plugins/Valida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virtualacademy.com/training-courses/learn-html5-with-javascript-css3-jumpstart-training" TargetMode="External"/><Relationship Id="rId2" Type="http://schemas.openxmlformats.org/officeDocument/2006/relationships/hyperlink" Target="http://gioorgi.com/series/netbas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load/" TargetMode="External"/><Relationship Id="rId2" Type="http://schemas.openxmlformats.org/officeDocument/2006/relationships/hyperlink" Target="http://www.w3schools.com/css/css3_3dtransform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typescriptlang.org/Playground/#tut=ex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Placeholder 2"/>
          <p:cNvSpPr>
            <a:spLocks noGrp="1"/>
          </p:cNvSpPr>
          <p:nvPr>
            <p:ph type="body" idx="13"/>
          </p:nvPr>
        </p:nvSpPr>
        <p:spPr>
          <a:xfrm>
            <a:off x="2971800" y="4379913"/>
            <a:ext cx="6638925" cy="10414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it-IT" dirty="0" err="1" smtClean="0">
                <a:latin typeface="Arial" pitchFamily="34" charset="0"/>
                <a:cs typeface="Arial" pitchFamily="34" charset="0"/>
              </a:rPr>
              <a:t>Novembre</a:t>
            </a:r>
            <a:r>
              <a:rPr lang="en-US" altLang="it-IT" dirty="0" smtClean="0">
                <a:latin typeface="Arial" pitchFamily="34" charset="0"/>
                <a:cs typeface="Arial" pitchFamily="34" charset="0"/>
              </a:rPr>
              <a:t> 2014</a:t>
            </a:r>
          </a:p>
        </p:txBody>
      </p:sp>
      <p:sp>
        <p:nvSpPr>
          <p:cNvPr id="142339" name="Title 1"/>
          <p:cNvSpPr>
            <a:spLocks noGrp="1"/>
          </p:cNvSpPr>
          <p:nvPr>
            <p:ph type="title"/>
          </p:nvPr>
        </p:nvSpPr>
        <p:spPr>
          <a:xfrm>
            <a:off x="2971800" y="3162300"/>
            <a:ext cx="6638925" cy="993775"/>
          </a:xfrm>
        </p:spPr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</a:pP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Competence Center Microsoft: Corso .NET BASE</a:t>
            </a:r>
            <a:br>
              <a:rPr lang="en-US" altLang="it-IT" sz="2000" dirty="0" smtClean="0">
                <a:latin typeface="Arial" pitchFamily="34" charset="0"/>
                <a:cs typeface="Arial" pitchFamily="34" charset="0"/>
              </a:rPr>
            </a:br>
            <a:r>
              <a:rPr lang="en-US" altLang="it-IT" sz="2000" dirty="0" smtClean="0">
                <a:latin typeface="Arial" pitchFamily="34" charset="0"/>
                <a:cs typeface="Arial" pitchFamily="34" charset="0"/>
              </a:rPr>
              <a:t>(BSL - </a:t>
            </a:r>
            <a:r>
              <a:rPr lang="en-US" altLang="it-IT" sz="2000" b="1" i="1" dirty="0" smtClean="0">
                <a:latin typeface="Arial" pitchFamily="34" charset="0"/>
                <a:cs typeface="Arial" pitchFamily="34" charset="0"/>
              </a:rPr>
              <a:t>Application, Product Development &amp; Testing)</a:t>
            </a:r>
            <a:endParaRPr lang="en-US" altLang="it-IT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Esempi/1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>
                <a:hlinkClick r:id="rId2"/>
              </a:rPr>
              <a:t>http://localhost/jQueryTrainer/jQueryInAction_source/chapter2/lab.selectors.html</a:t>
            </a:r>
            <a:r>
              <a:rPr lang="it-IT" altLang="it-IT" smtClean="0"/>
              <a:t> </a:t>
            </a:r>
          </a:p>
          <a:p>
            <a:pPr eaLnBrk="1" hangingPunct="1"/>
            <a:r>
              <a:rPr lang="it-IT" altLang="it-IT" smtClean="0">
                <a:hlinkClick r:id="rId3"/>
              </a:rPr>
              <a:t>http://localhost/jQueryTrainer/</a:t>
            </a:r>
            <a:r>
              <a:rPr lang="it-IT" altLang="it-IT" smtClean="0"/>
              <a:t> </a:t>
            </a:r>
          </a:p>
        </p:txBody>
      </p:sp>
      <p:pic>
        <p:nvPicPr>
          <p:cNvPr id="17412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10" y="5013326"/>
            <a:ext cx="1872854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CasellaDiTesto 6"/>
          <p:cNvSpPr txBox="1">
            <a:spLocks noChangeArrowheads="1"/>
          </p:cNvSpPr>
          <p:nvPr/>
        </p:nvSpPr>
        <p:spPr bwMode="auto">
          <a:xfrm>
            <a:off x="6591962" y="5876925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Hands On 1</a:t>
            </a:r>
          </a:p>
        </p:txBody>
      </p:sp>
    </p:spTree>
    <p:extLst>
      <p:ext uri="{BB962C8B-B14F-4D97-AF65-F5344CB8AC3E}">
        <p14:creationId xmlns:p14="http://schemas.microsoft.com/office/powerpoint/2010/main" val="21138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0551" y="309564"/>
            <a:ext cx="8024085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Cicli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  $("li").each(</a:t>
            </a:r>
            <a:r>
              <a:rPr lang="it-IT" altLang="it-IT" b="1" smtClean="0"/>
              <a:t>function</a:t>
            </a:r>
            <a:r>
              <a:rPr lang="it-IT" altLang="it-IT" smtClean="0"/>
              <a:t>(){ </a:t>
            </a:r>
            <a:br>
              <a:rPr lang="it-IT" altLang="it-IT" smtClean="0"/>
            </a:br>
            <a:r>
              <a:rPr lang="it-IT" altLang="it-IT" smtClean="0"/>
              <a:t>        $(</a:t>
            </a:r>
            <a:r>
              <a:rPr lang="it-IT" altLang="it-IT" b="1" smtClean="0"/>
              <a:t>this</a:t>
            </a:r>
            <a:r>
              <a:rPr lang="it-IT" altLang="it-IT" smtClean="0"/>
              <a:t>).toggleClass("example"); </a:t>
            </a:r>
            <a:br>
              <a:rPr lang="it-IT" altLang="it-IT" smtClean="0"/>
            </a:br>
            <a:r>
              <a:rPr lang="it-IT" altLang="it-IT" smtClean="0"/>
              <a:t>      });  </a:t>
            </a:r>
          </a:p>
          <a:p>
            <a:pPr eaLnBrk="1" hangingPunct="1"/>
            <a:r>
              <a:rPr lang="it-IT" altLang="it-IT" smtClean="0"/>
              <a:t>$("div").children().css("border-bottom", "3px double red"); </a:t>
            </a:r>
          </a:p>
        </p:txBody>
      </p:sp>
    </p:spTree>
    <p:extLst>
      <p:ext uri="{BB962C8B-B14F-4D97-AF65-F5344CB8AC3E}">
        <p14:creationId xmlns:p14="http://schemas.microsoft.com/office/powerpoint/2010/main" val="3356423960"/>
      </p:ext>
    </p:ext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Selettori Avanzati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smtClean="0"/>
              <a:t>E[A=V] Matches all elements E with attribute A whose value is exactly V.</a:t>
            </a:r>
          </a:p>
          <a:p>
            <a:pPr eaLnBrk="1" hangingPunct="1"/>
            <a:r>
              <a:rPr lang="en-US" altLang="it-IT" smtClean="0"/>
              <a:t>E[A^=V] Matches all elements E with attribute A whose value begins with V.</a:t>
            </a:r>
          </a:p>
          <a:p>
            <a:pPr eaLnBrk="1" hangingPunct="1"/>
            <a:r>
              <a:rPr lang="en-US" altLang="it-IT" smtClean="0"/>
              <a:t>E[A$=V] Matches all elements E with attribute A whose value ends with V.</a:t>
            </a:r>
          </a:p>
          <a:p>
            <a:pPr eaLnBrk="1" hangingPunct="1"/>
            <a:r>
              <a:rPr lang="en-US" altLang="it-IT" smtClean="0"/>
              <a:t>E[A*=V] Matches all elements E with attribute A whose value contains V.</a:t>
            </a:r>
            <a:endParaRPr lang="it-IT" altLang="it-IT" smtClean="0"/>
          </a:p>
        </p:txBody>
      </p:sp>
      <p:pic>
        <p:nvPicPr>
          <p:cNvPr id="5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24" y="4894261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5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Selettori Avanzati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1" indent="-381000" eaLnBrk="1" hangingPunct="1"/>
            <a:r>
              <a:rPr lang="it-IT" altLang="it-IT" smtClean="0"/>
              <a:t>div:first</a:t>
            </a:r>
          </a:p>
          <a:p>
            <a:pPr marL="838200" lvl="1" indent="-381000" eaLnBrk="1" hangingPunct="1"/>
            <a:r>
              <a:rPr lang="it-IT" altLang="it-IT" smtClean="0"/>
              <a:t>td:even / div:odd</a:t>
            </a:r>
          </a:p>
          <a:p>
            <a:pPr marL="838200" lvl="1" indent="-381000" eaLnBrk="1" hangingPunct="1"/>
            <a:r>
              <a:rPr lang="it-IT" altLang="it-IT" smtClean="0"/>
              <a:t>form:has("button")    / div:has(“p”)</a:t>
            </a:r>
          </a:p>
          <a:p>
            <a:pPr marL="838200" lvl="1" indent="-381000" eaLnBrk="1" hangingPunct="1"/>
            <a:r>
              <a:rPr lang="it-IT" altLang="it-IT" smtClean="0"/>
              <a:t>li:contains("Basic")</a:t>
            </a:r>
          </a:p>
          <a:p>
            <a:pPr marL="838200" lvl="1" indent="-381000" eaLnBrk="1" hangingPunct="1"/>
            <a:r>
              <a:rPr lang="it-IT" altLang="it-IT" smtClean="0"/>
              <a:t>ul:only-child </a:t>
            </a:r>
          </a:p>
        </p:txBody>
      </p:sp>
    </p:spTree>
    <p:extLst>
      <p:ext uri="{BB962C8B-B14F-4D97-AF65-F5344CB8AC3E}">
        <p14:creationId xmlns:p14="http://schemas.microsoft.com/office/powerpoint/2010/main" val="27857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Eventi: click, trigger….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dirty="0" smtClean="0"/>
              <a:t>To hide paragraphs on a page when they are clicked: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 smtClean="0"/>
              <a:t>     $("p").click(</a:t>
            </a:r>
            <a:r>
              <a:rPr lang="it-IT" altLang="it-IT" sz="2000" dirty="0" smtClean="0">
                <a:solidFill>
                  <a:schemeClr val="accent2"/>
                </a:solidFill>
              </a:rPr>
              <a:t>function () {  </a:t>
            </a:r>
            <a:br>
              <a:rPr lang="it-IT" altLang="it-IT" sz="2000" dirty="0" smtClean="0">
                <a:solidFill>
                  <a:schemeClr val="accent2"/>
                </a:solidFill>
              </a:rPr>
            </a:br>
            <a:r>
              <a:rPr lang="it-IT" altLang="it-IT" sz="2000" dirty="0" smtClean="0">
                <a:solidFill>
                  <a:schemeClr val="accent2"/>
                </a:solidFill>
              </a:rPr>
              <a:t>      $(this).slideUp();  </a:t>
            </a:r>
            <a:br>
              <a:rPr lang="it-IT" altLang="it-IT" sz="2000" dirty="0" smtClean="0">
                <a:solidFill>
                  <a:schemeClr val="accent2"/>
                </a:solidFill>
              </a:rPr>
            </a:br>
            <a:r>
              <a:rPr lang="it-IT" altLang="it-IT" sz="2000" dirty="0" smtClean="0">
                <a:solidFill>
                  <a:schemeClr val="accent2"/>
                </a:solidFill>
              </a:rPr>
              <a:t> }</a:t>
            </a:r>
            <a:r>
              <a:rPr lang="it-IT" altLang="it-IT" sz="2000" dirty="0" smtClean="0"/>
              <a:t>); </a:t>
            </a:r>
            <a:br>
              <a:rPr lang="it-IT" altLang="it-IT" sz="2000" dirty="0" smtClean="0"/>
            </a:br>
            <a:r>
              <a:rPr lang="it-IT" altLang="it-IT" sz="2000" dirty="0" smtClean="0"/>
              <a:t>// hover simulates hovering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 smtClean="0"/>
              <a:t>	// (moving the mouse on, and off, an object).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 smtClean="0"/>
              <a:t>    $("p").hover(</a:t>
            </a:r>
            <a:r>
              <a:rPr lang="it-IT" altLang="it-IT" sz="2000" dirty="0" smtClean="0">
                <a:solidFill>
                  <a:schemeClr val="accent2"/>
                </a:solidFill>
              </a:rPr>
              <a:t>function () { </a:t>
            </a:r>
            <a:br>
              <a:rPr lang="it-IT" altLang="it-IT" sz="2000" dirty="0" smtClean="0">
                <a:solidFill>
                  <a:schemeClr val="accent2"/>
                </a:solidFill>
              </a:rPr>
            </a:br>
            <a:r>
              <a:rPr lang="it-IT" altLang="it-IT" sz="2000" dirty="0" smtClean="0">
                <a:solidFill>
                  <a:schemeClr val="accent2"/>
                </a:solidFill>
              </a:rPr>
              <a:t>      $(this).addClass("hilite"); </a:t>
            </a:r>
            <a:br>
              <a:rPr lang="it-IT" altLang="it-IT" sz="2000" dirty="0" smtClean="0">
                <a:solidFill>
                  <a:schemeClr val="accent2"/>
                </a:solidFill>
              </a:rPr>
            </a:br>
            <a:r>
              <a:rPr lang="it-IT" altLang="it-IT" sz="2000" dirty="0" smtClean="0">
                <a:solidFill>
                  <a:schemeClr val="accent2"/>
                </a:solidFill>
              </a:rPr>
              <a:t>    }</a:t>
            </a:r>
            <a:r>
              <a:rPr lang="it-IT" altLang="it-IT" sz="2800" dirty="0" smtClean="0"/>
              <a:t>,</a:t>
            </a:r>
            <a:r>
              <a:rPr lang="it-IT" altLang="it-IT" sz="2000" dirty="0" smtClean="0"/>
              <a:t> </a:t>
            </a:r>
            <a:r>
              <a:rPr lang="it-IT" altLang="it-IT" sz="2000" dirty="0" smtClean="0">
                <a:solidFill>
                  <a:schemeClr val="hlink"/>
                </a:solidFill>
              </a:rPr>
              <a:t>function () { </a:t>
            </a:r>
            <a:br>
              <a:rPr lang="it-IT" altLang="it-IT" sz="2000" dirty="0" smtClean="0">
                <a:solidFill>
                  <a:schemeClr val="hlink"/>
                </a:solidFill>
              </a:rPr>
            </a:br>
            <a:r>
              <a:rPr lang="it-IT" altLang="it-IT" sz="2000" dirty="0" smtClean="0">
                <a:solidFill>
                  <a:schemeClr val="hlink"/>
                </a:solidFill>
              </a:rPr>
              <a:t>      $(this).removeClass("hilite"); </a:t>
            </a:r>
            <a:br>
              <a:rPr lang="it-IT" altLang="it-IT" sz="2000" dirty="0" smtClean="0">
                <a:solidFill>
                  <a:schemeClr val="hlink"/>
                </a:solidFill>
              </a:rPr>
            </a:br>
            <a:r>
              <a:rPr lang="it-IT" altLang="it-IT" sz="2000" dirty="0" smtClean="0">
                <a:solidFill>
                  <a:schemeClr val="hlink"/>
                </a:solidFill>
              </a:rPr>
              <a:t> }</a:t>
            </a:r>
            <a:r>
              <a:rPr lang="it-IT" altLang="it-IT" sz="2000" dirty="0" smtClean="0"/>
              <a:t>); </a:t>
            </a:r>
            <a:br>
              <a:rPr lang="it-IT" altLang="it-IT" sz="2000" dirty="0" smtClean="0"/>
            </a:br>
            <a:endParaRPr lang="it-IT" alt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42759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Attenzione a questo!</a:t>
            </a:r>
          </a:p>
        </p:txBody>
      </p:sp>
      <p:sp>
        <p:nvSpPr>
          <p:cNvPr id="22531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altLang="it-IT" smtClean="0"/>
              <a:t>$(document).ready( function() {    </a:t>
            </a:r>
          </a:p>
          <a:p>
            <a:pPr>
              <a:buFontTx/>
              <a:buNone/>
            </a:pPr>
            <a:r>
              <a:rPr lang="it-IT" altLang="it-IT" smtClean="0"/>
              <a:t>		$('.clicky').click( function() </a:t>
            </a:r>
            <a:r>
              <a:rPr lang="it-IT" altLang="it-IT" smtClean="0">
                <a:solidFill>
                  <a:srgbClr val="00B0F0"/>
                </a:solidFill>
              </a:rPr>
              <a:t>{</a:t>
            </a:r>
            <a:r>
              <a:rPr lang="it-IT" altLang="it-IT" smtClean="0"/>
              <a:t>        </a:t>
            </a:r>
          </a:p>
          <a:p>
            <a:pPr>
              <a:buFontTx/>
              <a:buNone/>
            </a:pPr>
            <a:r>
              <a:rPr lang="it-IT" altLang="it-IT" smtClean="0"/>
              <a:t>			</a:t>
            </a:r>
            <a:r>
              <a:rPr lang="it-IT" altLang="it-IT" smtClean="0">
                <a:solidFill>
                  <a:srgbClr val="C00000"/>
                </a:solidFill>
              </a:rPr>
              <a:t>var element = this; </a:t>
            </a:r>
            <a:r>
              <a:rPr lang="it-IT" altLang="it-IT" smtClean="0"/>
              <a:t>       </a:t>
            </a:r>
          </a:p>
          <a:p>
            <a:pPr>
              <a:buFontTx/>
              <a:buNone/>
            </a:pPr>
            <a:r>
              <a:rPr lang="it-IT" altLang="it-IT" smtClean="0"/>
              <a:t>			$(</a:t>
            </a:r>
            <a:r>
              <a:rPr lang="it-IT" altLang="it-IT" smtClean="0">
                <a:solidFill>
                  <a:srgbClr val="C00000"/>
                </a:solidFill>
              </a:rPr>
              <a:t>element</a:t>
            </a:r>
            <a:r>
              <a:rPr lang="it-IT" altLang="it-IT" smtClean="0"/>
              <a:t>).addClass('clicked'); </a:t>
            </a:r>
          </a:p>
          <a:p>
            <a:pPr>
              <a:buFontTx/>
              <a:buNone/>
            </a:pPr>
            <a:r>
              <a:rPr lang="it-IT" altLang="it-IT" smtClean="0"/>
              <a:t>       		setTimeout( </a:t>
            </a:r>
          </a:p>
          <a:p>
            <a:pPr>
              <a:buFontTx/>
              <a:buNone/>
            </a:pPr>
            <a:r>
              <a:rPr lang="it-IT" altLang="it-IT" smtClean="0"/>
              <a:t>				function() {            	</a:t>
            </a:r>
          </a:p>
          <a:p>
            <a:pPr>
              <a:buFontTx/>
              <a:buNone/>
            </a:pPr>
            <a:r>
              <a:rPr lang="it-IT" altLang="it-IT" smtClean="0"/>
              <a:t>				$(</a:t>
            </a:r>
            <a:r>
              <a:rPr lang="it-IT" altLang="it-IT" smtClean="0">
                <a:solidFill>
                  <a:srgbClr val="C00000"/>
                </a:solidFill>
              </a:rPr>
              <a:t>element</a:t>
            </a:r>
            <a:r>
              <a:rPr lang="it-IT" altLang="it-IT" smtClean="0"/>
              <a:t>).removeClass('clicked');        			}</a:t>
            </a:r>
          </a:p>
          <a:p>
            <a:pPr>
              <a:buFontTx/>
              <a:buNone/>
            </a:pPr>
            <a:r>
              <a:rPr lang="it-IT" altLang="it-IT" smtClean="0"/>
              <a:t>				,1000 ); </a:t>
            </a:r>
          </a:p>
          <a:p>
            <a:pPr>
              <a:buFontTx/>
              <a:buNone/>
            </a:pPr>
            <a:r>
              <a:rPr lang="it-IT" altLang="it-IT" smtClean="0"/>
              <a:t>   	 	</a:t>
            </a:r>
            <a:r>
              <a:rPr lang="it-IT" altLang="it-IT" smtClean="0">
                <a:solidFill>
                  <a:srgbClr val="00B0F0"/>
                </a:solidFill>
              </a:rPr>
              <a:t>}</a:t>
            </a:r>
            <a:r>
              <a:rPr lang="it-IT" altLang="it-IT" smtClean="0"/>
              <a:t>);</a:t>
            </a:r>
          </a:p>
          <a:p>
            <a:pPr>
              <a:buFontTx/>
              <a:buNone/>
            </a:pPr>
            <a:r>
              <a:rPr lang="it-IT" altLang="it-IT" smtClean="0"/>
              <a:t>});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221971" y="3500438"/>
            <a:ext cx="6554127" cy="1441450"/>
          </a:xfrm>
          <a:prstGeom prst="ellipse">
            <a:avLst/>
          </a:prstGeom>
          <a:noFill/>
          <a:ln w="76200" cmpd="tri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240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Esempi/2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>
                <a:hlinkClick r:id="rId2"/>
              </a:rPr>
              <a:t>http://localhost/jQueryTrainer/jQueryInAction_source/chapter2/lab.selectors.html</a:t>
            </a:r>
            <a:r>
              <a:rPr lang="it-IT" altLang="it-IT" smtClean="0"/>
              <a:t> </a:t>
            </a:r>
          </a:p>
        </p:txBody>
      </p:sp>
      <p:grpSp>
        <p:nvGrpSpPr>
          <p:cNvPr id="23556" name="Gruppo 5"/>
          <p:cNvGrpSpPr>
            <a:grpSpLocks/>
          </p:cNvGrpSpPr>
          <p:nvPr/>
        </p:nvGrpSpPr>
        <p:grpSpPr bwMode="auto">
          <a:xfrm>
            <a:off x="6591963" y="5013326"/>
            <a:ext cx="3119702" cy="1363663"/>
            <a:chOff x="6084888" y="5013325"/>
            <a:chExt cx="2879725" cy="1363663"/>
          </a:xfrm>
        </p:grpSpPr>
        <p:pic>
          <p:nvPicPr>
            <p:cNvPr id="23557" name="Picture 2" descr="C:\Documents and Settings\Proprietario\Impostazioni locali\Temporary Internet Files\Content.IE5\SXUVGT2R\MC900230643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825" y="5013325"/>
              <a:ext cx="1728788" cy="136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8" name="CasellaDiTesto 6"/>
            <p:cNvSpPr txBox="1">
              <a:spLocks noChangeArrowheads="1"/>
            </p:cNvSpPr>
            <p:nvPr/>
          </p:nvSpPr>
          <p:spPr bwMode="auto">
            <a:xfrm>
              <a:off x="6084888" y="5876925"/>
              <a:ext cx="13068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/>
                <a:t>Hands 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Filtrare con filter(fn)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000" smtClean="0"/>
              <a:t>Removes all elements from the set of matched elements that does not match the specified function. </a:t>
            </a:r>
            <a:br>
              <a:rPr lang="it-IT" altLang="it-IT" sz="2000" smtClean="0"/>
            </a:br>
            <a:r>
              <a:rPr lang="it-IT" altLang="it-IT" sz="2000" smtClean="0"/>
              <a:t>The function is called with a context equal to the current element. If the function returns false, then the element is removed - anything else and the element is kept. </a:t>
            </a:r>
          </a:p>
          <a:p>
            <a:pPr eaLnBrk="1" hangingPunct="1">
              <a:buFontTx/>
              <a:buNone/>
            </a:pPr>
            <a:r>
              <a:rPr lang="it-IT" altLang="it-IT" sz="1800" smtClean="0"/>
              <a:t>Example: Change the color of all divs then put a border on two specific ones.</a:t>
            </a:r>
          </a:p>
          <a:p>
            <a:pPr eaLnBrk="1" hangingPunct="1">
              <a:buFontTx/>
              <a:buNone/>
            </a:pPr>
            <a:r>
              <a:rPr lang="it-IT" altLang="it-IT" sz="2000" smtClean="0"/>
              <a:t> </a:t>
            </a:r>
            <a:r>
              <a:rPr lang="it-IT" altLang="it-IT" sz="1600" smtClean="0"/>
              <a:t>$("div").css("background", "#b4b0da") </a:t>
            </a:r>
            <a:br>
              <a:rPr lang="it-IT" altLang="it-IT" sz="1600" smtClean="0"/>
            </a:br>
            <a:r>
              <a:rPr lang="it-IT" altLang="it-IT" sz="1600" smtClean="0"/>
              <a:t>            .filter(function (index) { </a:t>
            </a:r>
            <a:br>
              <a:rPr lang="it-IT" altLang="it-IT" sz="1600" smtClean="0"/>
            </a:br>
            <a:r>
              <a:rPr lang="it-IT" altLang="it-IT" sz="1600" smtClean="0"/>
              <a:t>                  return index == 1 || $(this).attr("id") == "fourth"; </a:t>
            </a:r>
            <a:br>
              <a:rPr lang="it-IT" altLang="it-IT" sz="1600" smtClean="0"/>
            </a:br>
            <a:r>
              <a:rPr lang="it-IT" altLang="it-IT" sz="1600" smtClean="0"/>
              <a:t>                }) </a:t>
            </a:r>
            <a:br>
              <a:rPr lang="it-IT" altLang="it-IT" sz="1600" smtClean="0"/>
            </a:br>
            <a:r>
              <a:rPr lang="it-IT" altLang="it-IT" sz="1600" smtClean="0"/>
              <a:t>            .css("border", "3px double red");  </a:t>
            </a:r>
          </a:p>
        </p:txBody>
      </p:sp>
    </p:spTree>
    <p:extLst>
      <p:ext uri="{BB962C8B-B14F-4D97-AF65-F5344CB8AC3E}">
        <p14:creationId xmlns:p14="http://schemas.microsoft.com/office/powerpoint/2010/main" val="4557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Filtrare con filter (expr)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Change the color of all divs then put a border around only some of them. </a:t>
            </a:r>
            <a:br>
              <a:rPr lang="it-IT" altLang="it-IT" dirty="0" smtClean="0"/>
            </a:br>
            <a:r>
              <a:rPr lang="it-IT" altLang="it-IT" dirty="0" smtClean="0"/>
              <a:t>    $("div").css("background", "#c8ebcc") </a:t>
            </a:r>
            <a:br>
              <a:rPr lang="it-IT" altLang="it-IT" dirty="0" smtClean="0"/>
            </a:br>
            <a:r>
              <a:rPr lang="it-IT" altLang="it-IT" dirty="0" smtClean="0"/>
              <a:t>            .filter(".middle") </a:t>
            </a:r>
            <a:br>
              <a:rPr lang="it-IT" altLang="it-IT" dirty="0" smtClean="0"/>
            </a:br>
            <a:r>
              <a:rPr lang="it-IT" altLang="it-IT" dirty="0" smtClean="0"/>
              <a:t>            .css("border-color", "red"); 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052512" y="2133600"/>
            <a:ext cx="6007233" cy="431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129904" y="2133601"/>
            <a:ext cx="5929842" cy="7905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129904" y="2133600"/>
            <a:ext cx="5929842" cy="115093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569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2" grpId="0" animBg="1"/>
      <p:bldP spid="45062" grpId="1" animBg="1"/>
      <p:bldP spid="450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Business Logic in Javascript? No, Grazie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Validazioni complesse: farle lato server</a:t>
            </a:r>
            <a:br>
              <a:rPr lang="it-IT" altLang="it-IT" smtClean="0"/>
            </a:br>
            <a:r>
              <a:rPr lang="it-IT" altLang="it-IT" smtClean="0"/>
              <a:t>Es: confronto tra date</a:t>
            </a:r>
          </a:p>
          <a:p>
            <a:pPr eaLnBrk="1" hangingPunct="1"/>
            <a:r>
              <a:rPr lang="it-IT" altLang="it-IT" smtClean="0"/>
              <a:t>Spesso le pagine hanno un mix di struttura logica e fisica (es table con th mischiate a table senza th…)</a:t>
            </a:r>
            <a:br>
              <a:rPr lang="it-IT" altLang="it-IT" smtClean="0"/>
            </a:br>
            <a:r>
              <a:rPr lang="it-IT" altLang="it-IT" smtClean="0"/>
              <a:t>=&gt; Evitare di fare filtri troppo fragili basati su strutture che possono essere alterate da una manutenzione</a:t>
            </a:r>
            <a:br>
              <a:rPr lang="it-IT" altLang="it-IT" smtClean="0"/>
            </a:br>
            <a:r>
              <a:rPr lang="it-IT" altLang="it-IT" smtClean="0"/>
              <a:t>Es: Accesso secco a “id” è limitante ma sicuro.</a:t>
            </a:r>
          </a:p>
          <a:p>
            <a:pPr eaLnBrk="1" hangingPunct="1"/>
            <a:endParaRPr lang="it-IT" altLang="it-IT" smtClean="0"/>
          </a:p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4804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Struttura del corso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6 </a:t>
            </a:r>
            <a:r>
              <a:rPr lang="it-IT" sz="1800" dirty="0" err="1" smtClean="0"/>
              <a:t>Days</a:t>
            </a:r>
            <a:endParaRPr lang="it-IT" sz="1800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4h </a:t>
            </a:r>
            <a:r>
              <a:rPr lang="it-IT" sz="1800" dirty="0">
                <a:solidFill>
                  <a:srgbClr val="000000"/>
                </a:solidFill>
              </a:rPr>
              <a:t>on</a:t>
            </a:r>
            <a:r>
              <a:rPr lang="it-IT" dirty="0"/>
              <a:t> Teaching </a:t>
            </a:r>
            <a:r>
              <a:rPr lang="it-IT" dirty="0" smtClean="0"/>
              <a:t>Room (15:30-19:30)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Breaks: 16:30-17:00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/>
              <a:t>Sala 203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12762" lvl="1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4554537" cy="4960937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Contenuti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Visual Studio 2013 Intro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HTML5 </a:t>
            </a:r>
            <a:r>
              <a:rPr lang="it-IT" sz="1800" dirty="0">
                <a:solidFill>
                  <a:srgbClr val="000000"/>
                </a:solidFill>
              </a:rPr>
              <a:t>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CSS3 / </a:t>
            </a:r>
            <a:r>
              <a:rPr lang="it-IT" sz="1800" dirty="0" err="1">
                <a:solidFill>
                  <a:srgbClr val="000000"/>
                </a:solidFill>
              </a:rPr>
              <a:t>ResponsiveDesign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Canvas</a:t>
            </a:r>
            <a:endParaRPr lang="it-IT" sz="1800" dirty="0" smtClean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 smtClean="0">
                <a:solidFill>
                  <a:srgbClr val="000000"/>
                </a:solidFill>
              </a:rPr>
              <a:t>WebSocket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smtClean="0">
                <a:solidFill>
                  <a:srgbClr val="000000"/>
                </a:solidFill>
              </a:rPr>
              <a:t>/ </a:t>
            </a:r>
            <a:r>
              <a:rPr lang="it-IT" sz="1800" dirty="0" err="1" smtClean="0">
                <a:solidFill>
                  <a:srgbClr val="000000"/>
                </a:solidFill>
              </a:rPr>
              <a:t>WebWorker</a:t>
            </a: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JavaScript &amp; Ajax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>
                <a:solidFill>
                  <a:srgbClr val="000000"/>
                </a:solidFill>
              </a:rPr>
              <a:t>jQuery</a:t>
            </a:r>
            <a:r>
              <a:rPr lang="it-IT" sz="1800" dirty="0">
                <a:solidFill>
                  <a:srgbClr val="000000"/>
                </a:solidFill>
              </a:rPr>
              <a:t> 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WebForms (cenni)</a:t>
            </a:r>
            <a:endParaRPr lang="it-IT" sz="18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51443"/>
              </p:ext>
            </p:extLst>
          </p:nvPr>
        </p:nvGraphicFramePr>
        <p:xfrm>
          <a:off x="4946661" y="2924946"/>
          <a:ext cx="4758867" cy="3672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8150"/>
                <a:gridCol w="2080717"/>
              </a:tblGrid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martedì 18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giovedì 20 novembre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64448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martedì 25 novembre 2014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giovedì 27 novembre 2014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kumimoji="1" lang="it-IT" sz="1800" u="none" strike="noStrike" kern="1200" dirty="0">
                          <a:solidFill>
                            <a:srgbClr val="CC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15.30 -&gt; 19.30</a:t>
                      </a: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martedì 2 dicembre 2014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>
                          <a:effectLst/>
                        </a:rPr>
                        <a:t>15.30 -&gt; 19.30</a:t>
                      </a:r>
                      <a:endParaRPr lang="it-IT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95861"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giovedì 4 dicembre 2014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>
                          <a:effectLst/>
                        </a:rPr>
                        <a:t>15.30 -&gt; 19.30</a:t>
                      </a:r>
                      <a:endParaRPr lang="it-IT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7731" y="188640"/>
            <a:ext cx="8046905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Test Driven Development: Cenni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97731" y="3789364"/>
            <a:ext cx="2574529" cy="1728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Struts2 Action</a:t>
            </a:r>
            <a:br>
              <a:rPr lang="it-IT" altLang="it-IT"/>
            </a:br>
            <a:r>
              <a:rPr lang="it-IT" altLang="it-IT"/>
              <a:t>(Implementazione </a:t>
            </a:r>
          </a:p>
          <a:p>
            <a:pPr eaLnBrk="1" hangingPunct="1"/>
            <a:r>
              <a:rPr lang="it-IT" altLang="it-IT"/>
              <a:t>Business Logic)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420783" y="2852739"/>
            <a:ext cx="2574529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JUnitTest</a:t>
            </a:r>
          </a:p>
          <a:p>
            <a:pPr eaLnBrk="1" hangingPunct="1"/>
            <a:r>
              <a:rPr lang="it-IT" altLang="it-IT"/>
              <a:t>(Specifica)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420783" y="4941888"/>
            <a:ext cx="2574529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JQuery FrontEnd JSP</a:t>
            </a:r>
          </a:p>
          <a:p>
            <a:pPr eaLnBrk="1" hangingPunct="1"/>
            <a:r>
              <a:rPr lang="it-IT" altLang="it-IT"/>
              <a:t>(View)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 rot="-1593903">
            <a:off x="3549651" y="3573463"/>
            <a:ext cx="1716352" cy="431800"/>
          </a:xfrm>
          <a:prstGeom prst="leftRightArrow">
            <a:avLst>
              <a:gd name="adj1" fmla="val 50000"/>
              <a:gd name="adj2" fmla="val 7338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 rot="1744593">
            <a:off x="3549651" y="5157788"/>
            <a:ext cx="1716352" cy="431800"/>
          </a:xfrm>
          <a:prstGeom prst="leftRightArrow">
            <a:avLst>
              <a:gd name="adj1" fmla="val 50000"/>
              <a:gd name="adj2" fmla="val 7338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71727" y="1190626"/>
            <a:ext cx="811225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it-IT" altLang="it-IT"/>
              <a:t>Un componente testabile è anche un componente più modulare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875610" y="1916113"/>
            <a:ext cx="3198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/>
              <a:t>E’ più mantenibile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3236649" y="1844675"/>
            <a:ext cx="1793743" cy="6477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91195140 h 21600"/>
              <a:gd name="T4" fmla="*/ 2147483647 w 21600"/>
              <a:gd name="T5" fmla="*/ 582390279 h 21600"/>
              <a:gd name="T6" fmla="*/ 2147483647 w 21600"/>
              <a:gd name="T7" fmla="*/ 29119514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59" grpId="0" animBg="1"/>
      <p:bldP spid="23560" grpId="0" animBg="1"/>
      <p:bldP spid="23562" grpId="0" animBg="1"/>
      <p:bldP spid="23563" grpId="0" animBg="1"/>
      <p:bldP spid="23564" grpId="0"/>
      <p:bldP spid="23565" grpId="0"/>
      <p:bldP spid="235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0551" y="188640"/>
            <a:ext cx="8024085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Ajax Easy: Caricamento di frammenti HTML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$("#o").load("./frammentoHtml.html");</a:t>
            </a:r>
          </a:p>
          <a:p>
            <a:pPr eaLnBrk="1" hangingPunct="1"/>
            <a:r>
              <a:rPr lang="it-IT" altLang="it-IT" smtClean="0"/>
              <a:t>Esempio con selettore:</a:t>
            </a:r>
          </a:p>
          <a:p>
            <a:pPr lvl="1" eaLnBrk="1" hangingPunct="1"/>
            <a:r>
              <a:rPr lang="it-IT" altLang="it-IT" smtClean="0"/>
              <a:t>$("#o").load("./frammentoHtml.html#div b");</a:t>
            </a:r>
          </a:p>
          <a:p>
            <a:pPr lvl="1" eaLnBrk="1" hangingPunct="1"/>
            <a:r>
              <a:rPr lang="it-IT" altLang="it-IT" smtClean="0"/>
              <a:t>$("#o").load("./frammentoHtml.html#div p");</a:t>
            </a:r>
          </a:p>
        </p:txBody>
      </p:sp>
      <p:sp>
        <p:nvSpPr>
          <p:cNvPr id="29700" name="AutoShape 4"/>
          <p:cNvSpPr>
            <a:spLocks/>
          </p:cNvSpPr>
          <p:nvPr/>
        </p:nvSpPr>
        <p:spPr bwMode="auto">
          <a:xfrm rot="-5400000">
            <a:off x="5957359" y="2730634"/>
            <a:ext cx="288925" cy="780785"/>
          </a:xfrm>
          <a:prstGeom prst="leftBrace">
            <a:avLst>
              <a:gd name="adj1" fmla="val 2078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9701" name="CasellaDiTesto 4"/>
          <p:cNvSpPr txBox="1">
            <a:spLocks noChangeArrowheads="1"/>
          </p:cNvSpPr>
          <p:nvPr/>
        </p:nvSpPr>
        <p:spPr bwMode="auto">
          <a:xfrm>
            <a:off x="4017433" y="3429001"/>
            <a:ext cx="4134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it-IT" altLang="it-IT"/>
              <a:t>Carica tutti i paragrafi dentro tutti i div</a:t>
            </a:r>
          </a:p>
        </p:txBody>
      </p:sp>
    </p:spTree>
    <p:extLst>
      <p:ext uri="{BB962C8B-B14F-4D97-AF65-F5344CB8AC3E}">
        <p14:creationId xmlns:p14="http://schemas.microsoft.com/office/powerpoint/2010/main" val="37986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Ajax: Full Power Examples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 $.ajax({ </a:t>
            </a:r>
            <a:br>
              <a:rPr lang="it-IT" altLang="it-IT" smtClean="0"/>
            </a:br>
            <a:r>
              <a:rPr lang="it-IT" altLang="it-IT" smtClean="0"/>
              <a:t>   type: "POST", </a:t>
            </a:r>
            <a:br>
              <a:rPr lang="it-IT" altLang="it-IT" smtClean="0"/>
            </a:br>
            <a:r>
              <a:rPr lang="it-IT" altLang="it-IT" smtClean="0"/>
              <a:t>   url: "some.php", </a:t>
            </a:r>
            <a:br>
              <a:rPr lang="it-IT" altLang="it-IT" smtClean="0"/>
            </a:br>
            <a:r>
              <a:rPr lang="it-IT" altLang="it-IT" smtClean="0"/>
              <a:t>   data: "name=John&amp;location=Boston", </a:t>
            </a:r>
            <a:br>
              <a:rPr lang="it-IT" altLang="it-IT" smtClean="0"/>
            </a:br>
            <a:r>
              <a:rPr lang="it-IT" altLang="it-IT" smtClean="0"/>
              <a:t>   success: </a:t>
            </a:r>
            <a:r>
              <a:rPr lang="it-IT" altLang="it-IT" b="1" smtClean="0"/>
              <a:t>function</a:t>
            </a:r>
            <a:r>
              <a:rPr lang="it-IT" altLang="it-IT" smtClean="0"/>
              <a:t>(msg){ </a:t>
            </a:r>
            <a:br>
              <a:rPr lang="it-IT" altLang="it-IT" smtClean="0"/>
            </a:br>
            <a:r>
              <a:rPr lang="it-IT" altLang="it-IT" smtClean="0"/>
              <a:t>     alert( "Data Saved: " + msg ); </a:t>
            </a:r>
            <a:br>
              <a:rPr lang="it-IT" altLang="it-IT" smtClean="0"/>
            </a:br>
            <a:r>
              <a:rPr lang="it-IT" altLang="it-IT" smtClean="0"/>
              <a:t>   } </a:t>
            </a:r>
            <a:br>
              <a:rPr lang="it-IT" altLang="it-IT" smtClean="0"/>
            </a:br>
            <a:r>
              <a:rPr lang="it-IT" altLang="it-IT" smtClean="0"/>
              <a:t> }); </a:t>
            </a:r>
          </a:p>
          <a:p>
            <a:pPr eaLnBrk="1" hangingPunct="1"/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1592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Ajax: Full Power 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it-IT" smtClean="0"/>
              <a:t> $.ajax({ </a:t>
            </a:r>
            <a:br>
              <a:rPr lang="it-IT" altLang="it-IT" smtClean="0"/>
            </a:br>
            <a:r>
              <a:rPr lang="it-IT" altLang="it-IT" smtClean="0"/>
              <a:t>   type: "GET", </a:t>
            </a:r>
            <a:br>
              <a:rPr lang="it-IT" altLang="it-IT" smtClean="0"/>
            </a:br>
            <a:r>
              <a:rPr lang="it-IT" altLang="it-IT" smtClean="0"/>
              <a:t>   url: "test.js", </a:t>
            </a:r>
            <a:br>
              <a:rPr lang="it-IT" altLang="it-IT" smtClean="0"/>
            </a:br>
            <a:r>
              <a:rPr lang="it-IT" altLang="it-IT" smtClean="0"/>
              <a:t>   dataType: "script" </a:t>
            </a:r>
            <a:br>
              <a:rPr lang="it-IT" altLang="it-IT" smtClean="0"/>
            </a:br>
            <a:r>
              <a:rPr lang="it-IT" altLang="it-IT" smtClean="0"/>
              <a:t>  }); </a:t>
            </a:r>
          </a:p>
          <a:p>
            <a:pPr eaLnBrk="1" hangingPunct="1">
              <a:buFontTx/>
              <a:buNone/>
            </a:pPr>
            <a:endParaRPr lang="it-IT" altLang="it-IT" smtClean="0"/>
          </a:p>
          <a:p>
            <a:pPr eaLnBrk="1" hangingPunct="1">
              <a:buFontTx/>
              <a:buNone/>
            </a:pPr>
            <a:r>
              <a:rPr lang="it-IT" altLang="it-IT" smtClean="0"/>
              <a:t>Carica il file test.js e lo esegue</a:t>
            </a:r>
          </a:p>
        </p:txBody>
      </p:sp>
    </p:spTree>
    <p:extLst>
      <p:ext uri="{BB962C8B-B14F-4D97-AF65-F5344CB8AC3E}">
        <p14:creationId xmlns:p14="http://schemas.microsoft.com/office/powerpoint/2010/main" val="7596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Server Side: JSON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Struts2 può generare un array JSON in risposta ad una richiesta.</a:t>
            </a:r>
          </a:p>
          <a:p>
            <a:pPr eaLnBrk="1" hangingPunct="1"/>
            <a:r>
              <a:rPr lang="it-IT" altLang="it-IT" dirty="0" smtClean="0"/>
              <a:t>Struts2 ritorna un array associativo in forma:</a:t>
            </a:r>
          </a:p>
          <a:p>
            <a:pPr eaLnBrk="1" hangingPunct="1">
              <a:buFontTx/>
              <a:buNone/>
            </a:pPr>
            <a:r>
              <a:rPr lang="it-IT" altLang="it-IT" dirty="0" smtClean="0"/>
              <a:t>		{"JSON":"success“, &lt;chiave&gt;:&lt;valore&gt;….}</a:t>
            </a:r>
          </a:p>
          <a:p>
            <a:pPr eaLnBrk="1" hangingPunct="1">
              <a:buFontTx/>
              <a:buNone/>
            </a:pPr>
            <a:r>
              <a:rPr lang="it-IT" altLang="it-IT" dirty="0" smtClean="0"/>
              <a:t>Dove “chiave:valore” sono le proprietà della Action Struts2.</a:t>
            </a:r>
          </a:p>
          <a:p>
            <a:pPr eaLnBrk="1" hangingPunct="1">
              <a:buFontTx/>
              <a:buNone/>
            </a:pPr>
            <a:endParaRPr lang="it-IT" altLang="it-IT" dirty="0" smtClean="0"/>
          </a:p>
          <a:p>
            <a:pPr eaLnBrk="1" hangingPunct="1">
              <a:buFontTx/>
              <a:buNone/>
            </a:pPr>
            <a:r>
              <a:rPr lang="it-IT" altLang="it-IT" dirty="0" smtClean="0"/>
              <a:t>Nel codice di esempio trovate una Action che è configurata in modo che Struts2 “JSONizzi” il risultato </a:t>
            </a:r>
            <a:r>
              <a:rPr lang="it-IT" altLang="it-IT" b="1" i="1" dirty="0" smtClean="0"/>
              <a:t>automaticamente</a:t>
            </a:r>
          </a:p>
        </p:txBody>
      </p:sp>
      <p:pic>
        <p:nvPicPr>
          <p:cNvPr id="5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4966269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2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olo 1"/>
          <p:cNvSpPr>
            <a:spLocks noGrp="1"/>
          </p:cNvSpPr>
          <p:nvPr>
            <p:ph type="title"/>
          </p:nvPr>
        </p:nvSpPr>
        <p:spPr>
          <a:xfrm>
            <a:off x="920551" y="188640"/>
            <a:ext cx="8024085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Esempio Ajax + Json + Struts2</a:t>
            </a:r>
          </a:p>
        </p:txBody>
      </p:sp>
      <p:sp>
        <p:nvSpPr>
          <p:cNvPr id="33795" name="Segnaposto contenuto 2"/>
          <p:cNvSpPr>
            <a:spLocks noGrp="1"/>
          </p:cNvSpPr>
          <p:nvPr>
            <p:ph idx="1"/>
          </p:nvPr>
        </p:nvSpPr>
        <p:spPr>
          <a:xfrm>
            <a:off x="584730" y="3644901"/>
            <a:ext cx="8893043" cy="936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it-IT" altLang="it-IT" smtClean="0"/>
              <a:t>Esempio “Json”: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it-IT" altLang="it-IT" smtClean="0"/>
              <a:t>http://localhost/jQueryTrainer/</a:t>
            </a:r>
          </a:p>
        </p:txBody>
      </p:sp>
      <p:pic>
        <p:nvPicPr>
          <p:cNvPr id="33796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10" y="5013326"/>
            <a:ext cx="1872854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CasellaDiTesto 4"/>
          <p:cNvSpPr txBox="1">
            <a:spLocks noChangeArrowheads="1"/>
          </p:cNvSpPr>
          <p:nvPr/>
        </p:nvSpPr>
        <p:spPr bwMode="auto">
          <a:xfrm>
            <a:off x="6591962" y="5876925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/>
              <a:t>Hands On 4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339" y="1125538"/>
            <a:ext cx="8915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it-IT" sz="2400" kern="0" dirty="0" err="1">
                <a:latin typeface="+mn-lt"/>
              </a:rPr>
              <a:t>JQuery</a:t>
            </a:r>
            <a:r>
              <a:rPr lang="it-IT" sz="2400" kern="0" dirty="0">
                <a:latin typeface="+mn-lt"/>
              </a:rPr>
              <a:t> fornisce il metodo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$.</a:t>
            </a:r>
            <a:r>
              <a:rPr lang="en-US" sz="2400" kern="0" dirty="0" err="1">
                <a:latin typeface="+mn-lt"/>
              </a:rPr>
              <a:t>getJSON</a:t>
            </a:r>
            <a:r>
              <a:rPr lang="en-US" sz="2400" kern="0" dirty="0">
                <a:latin typeface="+mn-lt"/>
              </a:rPr>
              <a:t>( String </a:t>
            </a:r>
            <a:r>
              <a:rPr lang="en-US" sz="2400" kern="0" dirty="0" err="1">
                <a:latin typeface="+mn-lt"/>
              </a:rPr>
              <a:t>url</a:t>
            </a:r>
            <a:r>
              <a:rPr lang="en-US" sz="2400" kern="0" dirty="0">
                <a:latin typeface="+mn-lt"/>
              </a:rPr>
              <a:t>,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  Map </a:t>
            </a:r>
            <a:r>
              <a:rPr lang="en-US" sz="2400" kern="0" dirty="0" err="1">
                <a:latin typeface="+mn-lt"/>
              </a:rPr>
              <a:t>dataToSend</a:t>
            </a:r>
            <a:r>
              <a:rPr lang="en-US" sz="2400" kern="0" dirty="0">
                <a:latin typeface="+mn-lt"/>
              </a:rPr>
              <a:t>, 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  Function callback )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per fare  </a:t>
            </a:r>
            <a:r>
              <a:rPr lang="en-US" sz="2400" kern="0" dirty="0" err="1">
                <a:latin typeface="+mn-lt"/>
              </a:rPr>
              <a:t>richieste</a:t>
            </a:r>
            <a:r>
              <a:rPr lang="en-US" sz="2400" kern="0" dirty="0">
                <a:latin typeface="+mn-lt"/>
              </a:rPr>
              <a:t> in GET e </a:t>
            </a:r>
            <a:r>
              <a:rPr lang="en-US" sz="2400" kern="0" dirty="0" err="1">
                <a:latin typeface="+mn-lt"/>
              </a:rPr>
              <a:t>ottenere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 err="1">
                <a:latin typeface="+mn-lt"/>
              </a:rPr>
              <a:t>risultati</a:t>
            </a:r>
            <a:r>
              <a:rPr lang="en-US" sz="2400" kern="0" dirty="0">
                <a:latin typeface="+mn-lt"/>
              </a:rPr>
              <a:t> JSON</a:t>
            </a:r>
            <a:endParaRPr lang="it-IT" sz="2400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lang="it-IT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4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Ending Words:Plugin da considerare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JQuery UI:</a:t>
            </a:r>
            <a:br>
              <a:rPr lang="it-IT" altLang="it-IT" sz="2000" smtClean="0"/>
            </a:br>
            <a:r>
              <a:rPr lang="it-IT" altLang="it-IT" sz="2000" smtClean="0">
                <a:hlinkClick r:id="rId2"/>
              </a:rPr>
              <a:t>http://jqueryui.com/</a:t>
            </a:r>
            <a:r>
              <a:rPr lang="it-IT" altLang="it-IT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Supporta dialog, tab, etc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Possibilità di supportare temi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Validation Plugin:</a:t>
            </a:r>
            <a:br>
              <a:rPr lang="it-IT" altLang="it-IT" sz="2000" smtClean="0"/>
            </a:br>
            <a:r>
              <a:rPr lang="it-IT" altLang="it-IT" sz="2000" smtClean="0">
                <a:hlinkClick r:id="rId3"/>
              </a:rPr>
              <a:t>http://plugins.jquery.com/project/validate</a:t>
            </a:r>
            <a:r>
              <a:rPr lang="it-IT" altLang="it-IT" sz="2000" smtClean="0"/>
              <a:t/>
            </a:r>
            <a:br>
              <a:rPr lang="it-IT" altLang="it-IT" sz="2000" smtClean="0"/>
            </a:br>
            <a:r>
              <a:rPr lang="it-IT" altLang="it-IT" sz="2000" smtClean="0">
                <a:hlinkClick r:id="rId4"/>
              </a:rPr>
              <a:t>http://docs.jquery.com/Plugins/Validation</a:t>
            </a:r>
            <a:r>
              <a:rPr lang="it-IT" altLang="it-IT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Dichiarativo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Supporta validazione lato server e lato client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LiveQuery:</a:t>
            </a:r>
            <a:br>
              <a:rPr lang="it-IT" altLang="it-IT" sz="2000" smtClean="0"/>
            </a:br>
            <a:r>
              <a:rPr lang="it-IT" altLang="it-IT" sz="2000" smtClean="0">
                <a:hlinkClick r:id="rId5"/>
              </a:rPr>
              <a:t>http://plugins.jquery.com/project/livequery</a:t>
            </a:r>
            <a:endParaRPr lang="it-IT" altLang="it-IT" sz="2000" smtClean="0"/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JQuery Lint</a:t>
            </a:r>
            <a:br>
              <a:rPr lang="it-IT" altLang="it-IT" sz="2000" smtClean="0"/>
            </a:br>
            <a:r>
              <a:rPr lang="it-IT" altLang="it-IT" sz="2000" smtClean="0">
                <a:hlinkClick r:id="rId6"/>
              </a:rPr>
              <a:t>http://james.padolsey.com/javascript/jquery-lint/</a:t>
            </a:r>
            <a:r>
              <a:rPr lang="it-IT" altLang="it-IT" sz="2000" smtClean="0"/>
              <a:t>  </a:t>
            </a:r>
            <a:br>
              <a:rPr lang="it-IT" altLang="it-IT" sz="2000" smtClean="0"/>
            </a:br>
            <a:endParaRPr lang="it-IT" altLang="it-IT" sz="2000" smtClean="0"/>
          </a:p>
        </p:txBody>
      </p:sp>
    </p:spTree>
    <p:extLst>
      <p:ext uri="{BB962C8B-B14F-4D97-AF65-F5344CB8AC3E}">
        <p14:creationId xmlns:p14="http://schemas.microsoft.com/office/powerpoint/2010/main" val="56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Hands on jQuery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Vediamo di debuggare jQuery.... </a:t>
            </a:r>
            <a:r>
              <a:rPr lang="it-IT" smtClean="0"/>
              <a:t>con VisualStudio...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1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it-IT" altLang="it-IT" smtClean="0"/>
              <a:t>Domande?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Domande ed impressioni?</a:t>
            </a:r>
          </a:p>
        </p:txBody>
      </p:sp>
    </p:spTree>
    <p:extLst>
      <p:ext uri="{BB962C8B-B14F-4D97-AF65-F5344CB8AC3E}">
        <p14:creationId xmlns:p14="http://schemas.microsoft.com/office/powerpoint/2010/main" val="4202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Struttura del corso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6 </a:t>
            </a:r>
            <a:r>
              <a:rPr lang="it-IT" sz="1800" dirty="0" err="1" smtClean="0"/>
              <a:t>Days</a:t>
            </a:r>
            <a:endParaRPr lang="it-IT" sz="1800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Lavoro a casa (2-4h)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Esercizi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Ripasso Lettura tutorial / documentazione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err="1" smtClean="0"/>
              <a:t>TheQuestionmark</a:t>
            </a:r>
            <a:r>
              <a:rPr lang="it-IT" dirty="0" smtClean="0"/>
              <a:t> </a:t>
            </a:r>
            <a:r>
              <a:rPr lang="it-IT" baseline="30000" dirty="0" smtClean="0"/>
              <a:t>TM </a:t>
            </a:r>
            <a:r>
              <a:rPr lang="it-IT" dirty="0" smtClean="0"/>
              <a:t> ‘?’ </a:t>
            </a:r>
            <a:r>
              <a:rPr lang="it-IT" dirty="0" err="1" smtClean="0"/>
              <a:t>Quarter</a:t>
            </a:r>
            <a:r>
              <a:rPr lang="it-IT" dirty="0" smtClean="0"/>
              <a:t> ad ogni inizio lezione</a:t>
            </a:r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Materiali del corso</a:t>
            </a:r>
          </a:p>
          <a:p>
            <a:pPr marL="0" indent="0">
              <a:buClr>
                <a:srgbClr val="6785C1"/>
              </a:buClr>
              <a:buSzPct val="80000"/>
              <a:buNone/>
            </a:pP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gioorgi.com/series/netbase</a:t>
            </a:r>
            <a:r>
              <a:rPr lang="it-IT" dirty="0" smtClean="0"/>
              <a:t> </a:t>
            </a:r>
          </a:p>
          <a:p>
            <a:pPr marL="0" indent="0">
              <a:buClr>
                <a:srgbClr val="6785C1"/>
              </a:buClr>
              <a:buSzPct val="80000"/>
              <a:buNone/>
            </a:pPr>
            <a:r>
              <a:rPr lang="it-IT" dirty="0" smtClean="0">
                <a:hlinkClick r:id="rId3"/>
              </a:rPr>
              <a:t>http</a:t>
            </a:r>
            <a:r>
              <a:rPr lang="it-IT" dirty="0">
                <a:hlinkClick r:id="rId3"/>
              </a:rPr>
              <a:t>://</a:t>
            </a:r>
            <a:r>
              <a:rPr lang="it-IT" dirty="0" smtClean="0">
                <a:hlinkClick r:id="rId3"/>
              </a:rPr>
              <a:t>www.microsoftvirtualacademy.com/training-courses/learn-html5-with-javascript-css3-jumpstart-training</a:t>
            </a:r>
            <a:r>
              <a:rPr lang="it-IT" dirty="0" smtClean="0"/>
              <a:t> </a:t>
            </a:r>
            <a:endParaRPr lang="it-IT" dirty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512762" lvl="1" indent="0">
              <a:buClr>
                <a:srgbClr val="6785C1"/>
              </a:buClr>
              <a:buSzPct val="80000"/>
              <a:buNone/>
            </a:pPr>
            <a:endParaRPr lang="it-IT" dirty="0" smtClean="0"/>
          </a:p>
          <a:p>
            <a:pPr marL="26670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2119" y="1374788"/>
            <a:ext cx="4554537" cy="4960937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 smtClean="0"/>
              <a:t>Contenuti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Visual Studio 2013 Intro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HTML5 </a:t>
            </a:r>
            <a:r>
              <a:rPr lang="it-IT" sz="1800" dirty="0">
                <a:solidFill>
                  <a:srgbClr val="000000"/>
                </a:solidFill>
              </a:rPr>
              <a:t>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CSS3 </a:t>
            </a:r>
            <a:endParaRPr lang="it-IT" sz="1800" dirty="0">
              <a:solidFill>
                <a:srgbClr val="000000"/>
              </a:solidFill>
            </a:endParaRP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Canvas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WebSocket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smtClean="0">
                <a:solidFill>
                  <a:srgbClr val="000000"/>
                </a:solidFill>
              </a:rPr>
              <a:t>/ WebWorker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Twitter Bootstrap (as example)</a:t>
            </a:r>
            <a:endParaRPr lang="it-IT" sz="1800" dirty="0">
              <a:solidFill>
                <a:srgbClr val="000000"/>
              </a:solidFill>
            </a:endParaRP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>
                <a:solidFill>
                  <a:srgbClr val="000000"/>
                </a:solidFill>
              </a:rPr>
              <a:t>JavaScript &amp; Ajax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err="1">
                <a:solidFill>
                  <a:srgbClr val="000000"/>
                </a:solidFill>
              </a:rPr>
              <a:t>jQuery</a:t>
            </a:r>
            <a:r>
              <a:rPr lang="it-IT" sz="1800" dirty="0">
                <a:solidFill>
                  <a:srgbClr val="000000"/>
                </a:solidFill>
              </a:rPr>
              <a:t> (base</a:t>
            </a:r>
            <a:r>
              <a:rPr lang="it-IT" sz="1800" dirty="0" smtClean="0">
                <a:solidFill>
                  <a:srgbClr val="000000"/>
                </a:solidFill>
              </a:rPr>
              <a:t>)</a:t>
            </a:r>
          </a:p>
          <a:p>
            <a:pPr marL="266700" lvl="0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sz="1800" dirty="0" smtClean="0">
                <a:solidFill>
                  <a:srgbClr val="000000"/>
                </a:solidFill>
              </a:rPr>
              <a:t>WebForms (cenni)</a:t>
            </a:r>
            <a:endParaRPr lang="it-IT" sz="1800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5" name="Picture 2" descr="C:\Documents and Settings\Proprietario\Impostazioni locali\Temporary Internet Files\Content.IE5\SXUVGT2R\MC90023064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96" y="4962288"/>
            <a:ext cx="1728787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8"/>
          <p:cNvSpPr txBox="1">
            <a:spLocks noChangeArrowheads="1"/>
          </p:cNvSpPr>
          <p:nvPr/>
        </p:nvSpPr>
        <p:spPr bwMode="auto">
          <a:xfrm>
            <a:off x="4369271" y="5827475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 err="1"/>
              <a:t>Hands</a:t>
            </a:r>
            <a:r>
              <a:rPr lang="it-IT" altLang="it-IT" dirty="0"/>
              <a:t> On !!</a:t>
            </a:r>
          </a:p>
        </p:txBody>
      </p:sp>
      <p:sp>
        <p:nvSpPr>
          <p:cNvPr id="8" name="CasellaDiTesto 8"/>
          <p:cNvSpPr txBox="1">
            <a:spLocks noChangeArrowheads="1"/>
          </p:cNvSpPr>
          <p:nvPr/>
        </p:nvSpPr>
        <p:spPr bwMode="auto">
          <a:xfrm>
            <a:off x="8769424" y="5206864"/>
            <a:ext cx="1034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 smtClean="0"/>
              <a:t>@Home</a:t>
            </a:r>
            <a:endParaRPr lang="it-IT" altLang="it-IT" dirty="0"/>
          </a:p>
        </p:txBody>
      </p:sp>
      <p:pic>
        <p:nvPicPr>
          <p:cNvPr id="2051" name="Picture 3" descr="C:\Users\giorgig\AppData\Local\Microsoft\Windows\Temporary Internet Files\Content.IE5\7O7Z6KPR\MP900446482[1]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4894261"/>
            <a:ext cx="1087388" cy="1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WarPlan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88991" y="1340768"/>
            <a:ext cx="8323262" cy="4960937"/>
          </a:xfrm>
        </p:spPr>
        <p:txBody>
          <a:bodyPr/>
          <a:lstStyle/>
          <a:p>
            <a:pPr marL="363537">
              <a:buClr>
                <a:srgbClr val="6785C1"/>
              </a:buClr>
            </a:pPr>
            <a:r>
              <a:rPr lang="it-IT" dirty="0" smtClean="0"/>
              <a:t>Day3 jQuery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Javascript exploration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jQuery </a:t>
            </a:r>
            <a:r>
              <a:rPr lang="it-IT" i="1" dirty="0" smtClean="0"/>
              <a:t>Hands ON by you!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Gelocation API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WebTiming </a:t>
            </a:r>
            <a:r>
              <a:rPr lang="it-IT" dirty="0" smtClean="0"/>
              <a:t>API</a:t>
            </a:r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WebWorker</a:t>
            </a: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Per casa (in ordine di importanza)</a:t>
            </a:r>
            <a:endParaRPr lang="it-IT" dirty="0" smtClean="0"/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CSS3 </a:t>
            </a:r>
            <a:r>
              <a:rPr lang="it-IT" dirty="0"/>
              <a:t>Trasformazioni 3D </a:t>
            </a:r>
            <a:br>
              <a:rPr lang="it-IT" dirty="0"/>
            </a:br>
            <a:r>
              <a:rPr lang="it-IT" dirty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www.w3schools.com/css/css3_3dtransforms.asp</a:t>
            </a:r>
            <a:r>
              <a:rPr lang="it-IT" dirty="0" smtClean="0"/>
              <a:t> </a:t>
            </a:r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>
                <a:hlinkClick r:id="rId3"/>
              </a:rPr>
              <a:t>http://api.jquery.com/load</a:t>
            </a:r>
            <a:r>
              <a:rPr lang="it-IT" dirty="0" smtClean="0">
                <a:hlinkClick r:id="rId3"/>
              </a:rPr>
              <a:t>/</a:t>
            </a:r>
            <a:r>
              <a:rPr lang="it-IT" dirty="0" smtClean="0"/>
              <a:t> </a:t>
            </a:r>
            <a:endParaRPr lang="it-IT" dirty="0"/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/>
              <a:t>Drag&amp;Drop</a:t>
            </a:r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/>
              <a:t>IndexedB</a:t>
            </a:r>
            <a:endParaRPr lang="it-IT" smtClean="0"/>
          </a:p>
          <a:p>
            <a:pPr marL="1187450" lvl="2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r>
              <a:rPr lang="it-IT" dirty="0" smtClean="0"/>
              <a:t>Offline </a:t>
            </a:r>
            <a:r>
              <a:rPr lang="it-IT" dirty="0"/>
              <a:t>support via </a:t>
            </a:r>
          </a:p>
          <a:p>
            <a:pPr marL="1641475" lvl="3" indent="-266700">
              <a:buClr>
                <a:srgbClr val="6785C1"/>
              </a:buClr>
              <a:buFont typeface="Arial" pitchFamily="34" charset="0"/>
              <a:buChar char="►"/>
            </a:pPr>
            <a:r>
              <a:rPr lang="it-IT" dirty="0"/>
              <a:t>ApplicationCache API</a:t>
            </a:r>
          </a:p>
          <a:p>
            <a:pPr marL="1641475" lvl="3" indent="-266700">
              <a:buClr>
                <a:srgbClr val="6785C1"/>
              </a:buClr>
              <a:buFont typeface="Arial" pitchFamily="34" charset="0"/>
              <a:buChar char="►"/>
            </a:pPr>
            <a:r>
              <a:rPr lang="it-IT" dirty="0"/>
              <a:t>localStorage API</a:t>
            </a:r>
          </a:p>
          <a:p>
            <a:pPr marL="920750" lvl="2" indent="0">
              <a:buClr>
                <a:srgbClr val="6785C1"/>
              </a:buClr>
              <a:buSzPct val="80000"/>
              <a:buNone/>
            </a:pPr>
            <a:endParaRPr lang="it-IT" dirty="0"/>
          </a:p>
          <a:p>
            <a:pPr marL="363537">
              <a:buClr>
                <a:srgbClr val="6785C1"/>
              </a:buClr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 smtClean="0"/>
          </a:p>
          <a:p>
            <a:pPr marL="779462" lvl="1" indent="-266700">
              <a:buClr>
                <a:srgbClr val="6785C1"/>
              </a:buClr>
              <a:buSzPct val="80000"/>
              <a:buFont typeface="Arial" pitchFamily="34" charset="0"/>
              <a:buChar char="►"/>
            </a:pP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472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Idiomi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Esistono una sere di "idiomi" JavaScript  per creare prototipi che ricordino le classi di C# / Java / C++</a:t>
            </a:r>
          </a:p>
          <a:p>
            <a:r>
              <a:rPr lang="it-IT" dirty="0" smtClean="0"/>
              <a:t>TypeScript (by MS) è un ottimo esempio di linugaggio che </a:t>
            </a:r>
            <a:r>
              <a:rPr lang="it-IT" i="1" dirty="0" smtClean="0"/>
              <a:t>compila</a:t>
            </a:r>
            <a:r>
              <a:rPr lang="it-IT" dirty="0" smtClean="0"/>
              <a:t> in JavaScript: </a:t>
            </a:r>
            <a:r>
              <a:rPr lang="it-IT" dirty="0">
                <a:hlinkClick r:id="rId2"/>
              </a:rPr>
              <a:t>http://www.typescriptlang.org/Playground/#tut=ex5</a:t>
            </a:r>
            <a:r>
              <a:rPr lang="it-IT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20132" r="5357" b="34030"/>
          <a:stretch/>
        </p:blipFill>
        <p:spPr bwMode="auto">
          <a:xfrm>
            <a:off x="0" y="2924944"/>
            <a:ext cx="99215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JavaScript: Idiomi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961113" y="1052736"/>
            <a:ext cx="3151140" cy="4960937"/>
          </a:xfrm>
        </p:spPr>
        <p:txBody>
          <a:bodyPr/>
          <a:lstStyle/>
          <a:p>
            <a:r>
              <a:rPr lang="it-IT" dirty="0" smtClean="0"/>
              <a:t>A causa della sua dinamicità, le </a:t>
            </a:r>
            <a:r>
              <a:rPr lang="it-IT" b="1" dirty="0" smtClean="0"/>
              <a:t>interfacce</a:t>
            </a:r>
            <a:r>
              <a:rPr lang="it-IT" dirty="0" smtClean="0"/>
              <a:t> sono spesso </a:t>
            </a:r>
            <a:r>
              <a:rPr lang="it-IT" b="1" dirty="0" smtClean="0"/>
              <a:t>implicizzate</a:t>
            </a:r>
          </a:p>
          <a:p>
            <a:r>
              <a:rPr lang="it-IT" b="1" dirty="0" smtClean="0"/>
              <a:t>Isolamento:</a:t>
            </a:r>
            <a:r>
              <a:rPr lang="it-IT" dirty="0" smtClean="0"/>
              <a:t> La possibilità di creare chiusure funzionali, fa sì che sia possibile creare facilmente moduli isolabili (contrariamente ad altri linguaggi).</a:t>
            </a:r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560512" y="1052736"/>
            <a:ext cx="4953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var Sayings;</a:t>
            </a:r>
          </a:p>
          <a:p>
            <a:r>
              <a:rPr lang="it-IT" sz="1600" dirty="0"/>
              <a:t>(function (Sayings) {</a:t>
            </a:r>
          </a:p>
          <a:p>
            <a:r>
              <a:rPr lang="it-IT" sz="1600" dirty="0"/>
              <a:t>    var Greeter = (function () {</a:t>
            </a:r>
          </a:p>
          <a:p>
            <a:r>
              <a:rPr lang="it-IT" sz="1600" dirty="0"/>
              <a:t>        function Greeter(message) {</a:t>
            </a:r>
          </a:p>
          <a:p>
            <a:r>
              <a:rPr lang="it-IT" sz="1600" dirty="0"/>
              <a:t>            this.greeting = message;</a:t>
            </a:r>
          </a:p>
          <a:p>
            <a:r>
              <a:rPr lang="it-IT" sz="1600" dirty="0"/>
              <a:t>        }</a:t>
            </a:r>
          </a:p>
          <a:p>
            <a:r>
              <a:rPr lang="it-IT" sz="1600" dirty="0"/>
              <a:t>        Greeter.prototype.greet = function () {</a:t>
            </a:r>
          </a:p>
          <a:p>
            <a:r>
              <a:rPr lang="it-IT" sz="1600" dirty="0"/>
              <a:t>            return "Hello, " + this.greeting;</a:t>
            </a:r>
          </a:p>
          <a:p>
            <a:r>
              <a:rPr lang="it-IT" sz="1600" dirty="0"/>
              <a:t>        };</a:t>
            </a:r>
          </a:p>
          <a:p>
            <a:r>
              <a:rPr lang="it-IT" sz="1600" dirty="0"/>
              <a:t>        return Greeter;</a:t>
            </a:r>
          </a:p>
          <a:p>
            <a:r>
              <a:rPr lang="it-IT" sz="1600" dirty="0"/>
              <a:t>    })();</a:t>
            </a:r>
          </a:p>
          <a:p>
            <a:r>
              <a:rPr lang="it-IT" sz="1600" dirty="0"/>
              <a:t>    Sayings.Greeter = Greeter;</a:t>
            </a:r>
          </a:p>
          <a:p>
            <a:r>
              <a:rPr lang="it-IT" sz="1600" dirty="0"/>
              <a:t>})(Sayings || (Sayings = {}));</a:t>
            </a:r>
          </a:p>
          <a:p>
            <a:r>
              <a:rPr lang="it-IT" sz="1600" dirty="0"/>
              <a:t>var greeter = new Sayings.Greeter("world");</a:t>
            </a:r>
          </a:p>
          <a:p>
            <a:r>
              <a:rPr lang="it-IT" sz="1600" dirty="0"/>
              <a:t>var button = document.createElement('button');</a:t>
            </a:r>
          </a:p>
          <a:p>
            <a:r>
              <a:rPr lang="it-IT" sz="1600" dirty="0"/>
              <a:t>button.textContent = "Say Hello";</a:t>
            </a:r>
          </a:p>
          <a:p>
            <a:r>
              <a:rPr lang="it-IT" sz="1600" dirty="0"/>
              <a:t>button.onclick = function () {</a:t>
            </a:r>
          </a:p>
          <a:p>
            <a:r>
              <a:rPr lang="it-IT" sz="1600" dirty="0"/>
              <a:t>    alert(greeter.greet());</a:t>
            </a:r>
          </a:p>
          <a:p>
            <a:r>
              <a:rPr lang="it-IT" sz="1600" dirty="0"/>
              <a:t>};</a:t>
            </a:r>
          </a:p>
          <a:p>
            <a:r>
              <a:rPr lang="it-IT" sz="1600" dirty="0"/>
              <a:t>document.body.appendChild(button);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16496" y="1052736"/>
            <a:ext cx="5097016" cy="3240360"/>
          </a:xfrm>
          <a:prstGeom prst="rect">
            <a:avLst/>
          </a:prstGeom>
          <a:noFill/>
          <a:ln w="381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560512" y="4149080"/>
            <a:ext cx="4824536" cy="396044"/>
          </a:xfrm>
          <a:prstGeom prst="rect">
            <a:avLst/>
          </a:prstGeom>
          <a:noFill/>
          <a:ln w="381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Concetti di Base /1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28229" y="1341438"/>
            <a:ext cx="8915400" cy="5111750"/>
          </a:xfrm>
        </p:spPr>
        <p:txBody>
          <a:bodyPr/>
          <a:lstStyle/>
          <a:p>
            <a:pPr eaLnBrk="1" hangingPunct="1"/>
            <a:r>
              <a:rPr lang="it-IT" altLang="it-IT" smtClean="0"/>
              <a:t>JQuery ridefinisce la funzione $ che è il punto di partenza per ogni azione.</a:t>
            </a:r>
          </a:p>
          <a:p>
            <a:pPr eaLnBrk="1" hangingPunct="1"/>
            <a:r>
              <a:rPr lang="it-IT" altLang="it-IT" smtClean="0"/>
              <a:t>Esempio1: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	$(“div”)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“Prendi tutti i tag div”</a:t>
            </a:r>
          </a:p>
          <a:p>
            <a:pPr lvl="1" eaLnBrk="1" hangingPunct="1">
              <a:buFontTx/>
              <a:buNone/>
            </a:pPr>
            <a:endParaRPr lang="it-IT" altLang="it-IT" smtClean="0"/>
          </a:p>
          <a:p>
            <a:pPr eaLnBrk="1" hangingPunct="1"/>
            <a:r>
              <a:rPr lang="it-IT" altLang="it-IT" smtClean="0"/>
              <a:t>Esempio2: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altLang="it-IT" smtClean="0"/>
              <a:t>$("#log")   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Prendi l’elemento che ha come attributo “id” il valore “log”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it-IT" altLang="it-IT" smtClean="0"/>
              <a:t>$(“.logging")   </a:t>
            </a:r>
          </a:p>
          <a:p>
            <a:pPr lvl="1" eaLnBrk="1" hangingPunct="1">
              <a:buFontTx/>
              <a:buNone/>
            </a:pPr>
            <a:r>
              <a:rPr lang="it-IT" altLang="it-IT" smtClean="0"/>
              <a:t>Prendi l’elemento che ha come attributo “class” il valore “logging”</a:t>
            </a:r>
          </a:p>
          <a:p>
            <a:pPr lvl="1" eaLnBrk="1" hangingPunct="1">
              <a:buFontTx/>
              <a:buNone/>
            </a:pPr>
            <a:r>
              <a:rPr lang="it-IT" altLang="it-IT" smtClean="0">
                <a:solidFill>
                  <a:srgbClr val="008080"/>
                </a:solidFill>
                <a:latin typeface="Courier New" pitchFamily="49" charset="0"/>
              </a:rPr>
              <a:t>&lt;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ul</a:t>
            </a:r>
            <a:r>
              <a:rPr lang="it-IT" altLang="it-IT" smtClean="0">
                <a:latin typeface="Courier New" pitchFamily="49" charset="0"/>
              </a:rPr>
              <a:t> </a:t>
            </a:r>
            <a:r>
              <a:rPr lang="it-IT" altLang="it-IT" smtClean="0">
                <a:solidFill>
                  <a:srgbClr val="7F007F"/>
                </a:solidFill>
                <a:latin typeface="Courier New" pitchFamily="49" charset="0"/>
              </a:rPr>
              <a:t>id</a:t>
            </a:r>
            <a:r>
              <a:rPr lang="it-IT" altLang="it-IT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it-IT" altLang="it-IT" i="1" smtClean="0">
                <a:solidFill>
                  <a:srgbClr val="2A00FF"/>
                </a:solidFill>
                <a:latin typeface="Courier New" pitchFamily="49" charset="0"/>
              </a:rPr>
              <a:t>"log"</a:t>
            </a:r>
            <a:r>
              <a:rPr lang="it-IT" altLang="it-IT" smtClean="0">
                <a:latin typeface="Courier New" pitchFamily="49" charset="0"/>
              </a:rPr>
              <a:t> </a:t>
            </a:r>
            <a:r>
              <a:rPr lang="it-IT" altLang="it-IT" smtClean="0">
                <a:solidFill>
                  <a:srgbClr val="7F007F"/>
                </a:solidFill>
                <a:latin typeface="Courier New" pitchFamily="49" charset="0"/>
              </a:rPr>
              <a:t>class</a:t>
            </a:r>
            <a:r>
              <a:rPr lang="it-IT" altLang="it-IT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it-IT" altLang="it-IT" i="1" smtClean="0">
                <a:solidFill>
                  <a:srgbClr val="2A00FF"/>
                </a:solidFill>
                <a:latin typeface="Courier New" pitchFamily="49" charset="0"/>
              </a:rPr>
              <a:t>"logging"</a:t>
            </a:r>
            <a:r>
              <a:rPr lang="it-IT" altLang="it-IT" smtClean="0">
                <a:solidFill>
                  <a:srgbClr val="008080"/>
                </a:solidFill>
                <a:latin typeface="Courier New" pitchFamily="49" charset="0"/>
              </a:rPr>
              <a:t>&gt;&lt;/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ul</a:t>
            </a:r>
            <a:r>
              <a:rPr lang="it-IT" altLang="it-IT" smtClean="0">
                <a:solidFill>
                  <a:srgbClr val="008080"/>
                </a:solidFill>
                <a:latin typeface="Courier New" pitchFamily="49" charset="0"/>
              </a:rPr>
              <a:t>&gt;</a:t>
            </a:r>
          </a:p>
          <a:p>
            <a:pPr lvl="1" eaLnBrk="1" hangingPunct="1">
              <a:buFontTx/>
              <a:buNone/>
            </a:pPr>
            <a:endParaRPr lang="it-IT" altLang="it-IT" smtClean="0">
              <a:solidFill>
                <a:srgbClr val="00808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>
          <a:xfrm>
            <a:off x="896013" y="309564"/>
            <a:ext cx="8048624" cy="369887"/>
          </a:xfrm>
        </p:spPr>
        <p:txBody>
          <a:bodyPr/>
          <a:lstStyle/>
          <a:p>
            <a:pPr eaLnBrk="1" hangingPunct="1"/>
            <a:r>
              <a:rPr lang="it-IT" altLang="it-IT" dirty="0" smtClean="0"/>
              <a:t>Ok, e ora?</a:t>
            </a:r>
          </a:p>
        </p:txBody>
      </p:sp>
      <p:sp>
        <p:nvSpPr>
          <p:cNvPr id="1536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$(“….”) restituisce un’oggetto (prototipo) JQuery che ha molti metodi utili per manipolarlo!</a:t>
            </a:r>
          </a:p>
          <a:p>
            <a:pPr lvl="1" eaLnBrk="1" hangingPunct="1"/>
            <a:r>
              <a:rPr lang="it-IT" altLang="it-IT" smtClean="0"/>
              <a:t>$(“div”).html()  / $(“div”).text() </a:t>
            </a:r>
          </a:p>
          <a:p>
            <a:pPr lvl="1" eaLnBrk="1" hangingPunct="1"/>
            <a:r>
              <a:rPr lang="it-IT" altLang="it-IT" smtClean="0"/>
              <a:t>$(“p”).append()  / $(“p”).prepend() </a:t>
            </a:r>
          </a:p>
          <a:p>
            <a:pPr lvl="1" eaLnBrk="1" hangingPunct="1">
              <a:buFontTx/>
              <a:buNone/>
            </a:pPr>
            <a:endParaRPr lang="en-US" altLang="it-IT" b="1" smtClean="0"/>
          </a:p>
          <a:p>
            <a:pPr lvl="1" eaLnBrk="1" hangingPunct="1">
              <a:buFontTx/>
              <a:buNone/>
            </a:pPr>
            <a:r>
              <a:rPr lang="en-US" altLang="it-IT" b="1" smtClean="0"/>
              <a:t>	</a:t>
            </a:r>
          </a:p>
          <a:p>
            <a:pPr lvl="1" eaLnBrk="1" hangingPunct="1">
              <a:buFontTx/>
              <a:buNone/>
            </a:pPr>
            <a:r>
              <a:rPr lang="en-US" altLang="it-IT" b="1" smtClean="0"/>
              <a:t>	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&lt;p&gt;</a:t>
            </a:r>
            <a:r>
              <a:rPr lang="en-US" altLang="it-IT" b="1" smtClean="0">
                <a:latin typeface="Courier New" pitchFamily="49" charset="0"/>
                <a:cs typeface="Courier New" pitchFamily="49" charset="0"/>
              </a:rPr>
              <a:t>Vorrei dirvi…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altLang="it-IT" smtClean="0">
                <a:solidFill>
                  <a:srgbClr val="3F7F7F"/>
                </a:solidFill>
                <a:latin typeface="Courier New" pitchFamily="49" charset="0"/>
              </a:rPr>
              <a:t>&lt;/p&gt;</a:t>
            </a:r>
            <a:r>
              <a:rPr lang="it-IT" altLang="it-IT" smtClean="0"/>
              <a:t/>
            </a:r>
            <a:br>
              <a:rPr lang="it-IT" altLang="it-IT" smtClean="0"/>
            </a:br>
            <a:endParaRPr lang="it-IT" altLang="it-IT" smtClean="0"/>
          </a:p>
          <a:p>
            <a:pPr lvl="1" eaLnBrk="1" hangingPunct="1">
              <a:buFontTx/>
              <a:buNone/>
            </a:pPr>
            <a:endParaRPr lang="it-IT" altLang="it-IT" smtClean="0"/>
          </a:p>
          <a:p>
            <a:pPr lvl="1" eaLnBrk="1" hangingPunct="1">
              <a:buFontTx/>
              <a:buNone/>
            </a:pPr>
            <a:r>
              <a:rPr lang="it-IT" altLang="it-IT" smtClean="0"/>
              <a:t>	$("p").append("&lt;b&gt;Ciao!&lt;/b&gt;");</a:t>
            </a:r>
          </a:p>
          <a:p>
            <a:pPr lvl="1" eaLnBrk="1" hangingPunct="1"/>
            <a:endParaRPr lang="it-IT" altLang="it-IT" smtClean="0"/>
          </a:p>
        </p:txBody>
      </p:sp>
      <p:sp>
        <p:nvSpPr>
          <p:cNvPr id="15364" name="Rettangolo 3"/>
          <p:cNvSpPr>
            <a:spLocks noChangeArrowheads="1"/>
          </p:cNvSpPr>
          <p:nvPr/>
        </p:nvSpPr>
        <p:spPr bwMode="auto">
          <a:xfrm>
            <a:off x="896013" y="3284539"/>
            <a:ext cx="4837773" cy="1081087"/>
          </a:xfrm>
          <a:prstGeom prst="rect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044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Concetti di Base /2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229" y="1341438"/>
            <a:ext cx="9049544" cy="4751387"/>
          </a:xfrm>
        </p:spPr>
        <p:txBody>
          <a:bodyPr/>
          <a:lstStyle/>
          <a:p>
            <a:pPr eaLnBrk="1" hangingPunct="1"/>
            <a:r>
              <a:rPr lang="en-US" altLang="it-IT" smtClean="0"/>
              <a:t>E F Matches all elements with tag name F that are descendents of E.</a:t>
            </a:r>
          </a:p>
          <a:p>
            <a:pPr lvl="2" eaLnBrk="1" hangingPunct="1">
              <a:buFontTx/>
              <a:buNone/>
            </a:pPr>
            <a:r>
              <a:rPr lang="it-IT" altLang="it-IT" smtClean="0"/>
              <a:t>$(“table td”) prende tutte le celle (TD) saltando il fatto che siano innestate in tr</a:t>
            </a:r>
          </a:p>
          <a:p>
            <a:pPr eaLnBrk="1" hangingPunct="1"/>
            <a:r>
              <a:rPr lang="en-US" altLang="it-IT" smtClean="0"/>
              <a:t>E &gt; F Matches all elements with tag name F that are direct children of E.</a:t>
            </a:r>
          </a:p>
          <a:p>
            <a:pPr lvl="1" eaLnBrk="1" hangingPunct="1">
              <a:buFontTx/>
              <a:buNone/>
            </a:pPr>
            <a:r>
              <a:rPr lang="en-US" altLang="it-IT" smtClean="0"/>
              <a:t>	Es</a:t>
            </a:r>
          </a:p>
          <a:p>
            <a:pPr lvl="2" eaLnBrk="1" hangingPunct="1">
              <a:buFontTx/>
              <a:buNone/>
            </a:pPr>
            <a:r>
              <a:rPr lang="en-US" altLang="it-IT" smtClean="0"/>
              <a:t>$(“table &gt; tr “)</a:t>
            </a:r>
          </a:p>
          <a:p>
            <a:pPr lvl="1" eaLnBrk="1" hangingPunct="1">
              <a:buFontTx/>
              <a:buNone/>
            </a:pPr>
            <a:endParaRPr lang="it-IT" altLang="it-IT" smtClean="0">
              <a:solidFill>
                <a:srgbClr val="00808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6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4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NTT_DATA_PowerPoint_Sample_Styles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NTTDATA_EMEA">
  <a:themeElements>
    <a:clrScheme name="NTT DATA Colour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20852</TotalTime>
  <Words>862</Words>
  <Application>Microsoft Office PowerPoint</Application>
  <PresentationFormat>A4 Paper (210x297 mm)</PresentationFormat>
  <Paragraphs>225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NTTDATA_EMEA</vt:lpstr>
      <vt:lpstr>Personalizza struttura</vt:lpstr>
      <vt:lpstr>1_NTTDATA_EMEA</vt:lpstr>
      <vt:lpstr>NTT_DATA_PowerPoint_Sample_Styles</vt:lpstr>
      <vt:lpstr>1_NTT_DATA_PowerPoint_Sample_Styles</vt:lpstr>
      <vt:lpstr>2_NTTDATA_EMEA</vt:lpstr>
      <vt:lpstr>2_Tema di Office</vt:lpstr>
      <vt:lpstr>2_NTT_DATA_PowerPoint_Sample_Styles</vt:lpstr>
      <vt:lpstr>3_NTTDATA_EMEA</vt:lpstr>
      <vt:lpstr>3_NTT_DATA_PowerPoint_Sample_Styles</vt:lpstr>
      <vt:lpstr>4_NTTDATA_EMEA</vt:lpstr>
      <vt:lpstr>5_NTTDATA_EMEA</vt:lpstr>
      <vt:lpstr>6_NTTDATA_EMEA</vt:lpstr>
      <vt:lpstr>4_NTT_DATA_PowerPoint_Sample_Styles</vt:lpstr>
      <vt:lpstr>Competence Center Microsoft: Corso .NET BASE (BSL - Application, Product Development &amp; Testing)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Concetti di Base /1</vt:lpstr>
      <vt:lpstr>Ok, e ora?</vt:lpstr>
      <vt:lpstr>Concetti di Base /2</vt:lpstr>
      <vt:lpstr>Esempi/1</vt:lpstr>
      <vt:lpstr>Cicli</vt:lpstr>
      <vt:lpstr>Selettori Avanzati</vt:lpstr>
      <vt:lpstr>Selettori Avanzati</vt:lpstr>
      <vt:lpstr>Eventi: click, trigger….</vt:lpstr>
      <vt:lpstr>Attenzione a questo!</vt:lpstr>
      <vt:lpstr>Esempi/2</vt:lpstr>
      <vt:lpstr>Filtrare con filter(fn)</vt:lpstr>
      <vt:lpstr>Filtrare con filter (expr)</vt:lpstr>
      <vt:lpstr>Business Logic in Javascript? No, Grazie</vt:lpstr>
      <vt:lpstr>Test Driven Development: Cenni</vt:lpstr>
      <vt:lpstr>Ajax Easy: Caricamento di frammenti HTML</vt:lpstr>
      <vt:lpstr>Ajax: Full Power Examples</vt:lpstr>
      <vt:lpstr>Ajax: Full Power Examples</vt:lpstr>
      <vt:lpstr>Server Side: JSON</vt:lpstr>
      <vt:lpstr>Esempio Ajax + Json + Struts2</vt:lpstr>
      <vt:lpstr>Ending Words:Plugin da considerare</vt:lpstr>
      <vt:lpstr>PowerPoint Presentation</vt:lpstr>
      <vt:lpstr>Domande?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Presentare la soluzione per la gestione delle emergenze e delle crisi sviluppata da NTT DATA per gli operatori a rilevanza sistemica</dc:title>
  <dc:subject>Incontro con M. Zanetti</dc:subject>
  <dc:creator>Giovanni Giorgi</dc:creator>
  <cp:keywords>formazione;giorgi</cp:keywords>
  <cp:lastModifiedBy>Giorgi Giovanni</cp:lastModifiedBy>
  <cp:revision>625</cp:revision>
  <cp:lastPrinted>2013-03-21T15:02:39Z</cp:lastPrinted>
  <dcterms:created xsi:type="dcterms:W3CDTF">2012-03-28T14:59:12Z</dcterms:created>
  <dcterms:modified xsi:type="dcterms:W3CDTF">2014-11-27T17:32:29Z</dcterms:modified>
  <cp:category>PRC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InformationType">
    <vt:lpwstr>Working Standard</vt:lpwstr>
  </property>
  <property fmtid="{D5CDD505-2E9C-101B-9397-08002B2CF9AE}" pid="3" name="CqVitality">
    <vt:lpwstr/>
  </property>
  <property fmtid="{D5CDD505-2E9C-101B-9397-08002B2CF9AE}" pid="4" name="CqDisclosureRange">
    <vt:lpwstr/>
  </property>
  <property fmtid="{D5CDD505-2E9C-101B-9397-08002B2CF9AE}" pid="5" name="CqDisclosureRangeStamp">
    <vt:lpwstr/>
  </property>
  <property fmtid="{D5CDD505-2E9C-101B-9397-08002B2CF9AE}" pid="6" name="CqDisclosureRangeLimitation">
    <vt:lpwstr/>
  </property>
  <property fmtid="{D5CDD505-2E9C-101B-9397-08002B2CF9AE}" pid="7" name="CqOwner">
    <vt:lpwstr>NEA</vt:lpwstr>
  </property>
  <property fmtid="{D5CDD505-2E9C-101B-9397-08002B2CF9AE}" pid="8" name="CqDepartment">
    <vt:lpwstr/>
  </property>
  <property fmtid="{D5CDD505-2E9C-101B-9397-08002B2CF9AE}" pid="9" name="CqCompanyOwner">
    <vt:lpwstr>Cirquent</vt:lpwstr>
  </property>
  <property fmtid="{D5CDD505-2E9C-101B-9397-08002B2CF9AE}" pid="10" name="CqChecksum">
    <vt:lpwstr>1B719E24DD4DC506618AF1E8CF3ADD00</vt:lpwstr>
  </property>
  <property fmtid="{D5CDD505-2E9C-101B-9397-08002B2CF9AE}" pid="11" name="SPSDescription">
    <vt:lpwstr/>
  </property>
  <property fmtid="{D5CDD505-2E9C-101B-9397-08002B2CF9AE}" pid="12" name="Owner">
    <vt:lpwstr/>
  </property>
  <property fmtid="{D5CDD505-2E9C-101B-9397-08002B2CF9AE}" pid="13" name="Status">
    <vt:lpwstr/>
  </property>
</Properties>
</file>