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2.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90" r:id="rId2"/>
    <p:sldMasterId id="2147484130" r:id="rId3"/>
    <p:sldMasterId id="2147484140" r:id="rId4"/>
    <p:sldMasterId id="2147484172" r:id="rId5"/>
    <p:sldMasterId id="2147484200" r:id="rId6"/>
    <p:sldMasterId id="2147484210" r:id="rId7"/>
    <p:sldMasterId id="2147484224" r:id="rId8"/>
    <p:sldMasterId id="2147484431" r:id="rId9"/>
    <p:sldMasterId id="2147484441" r:id="rId10"/>
    <p:sldMasterId id="2147486100" r:id="rId11"/>
    <p:sldMasterId id="2147486612" r:id="rId12"/>
    <p:sldMasterId id="2147486622" r:id="rId13"/>
    <p:sldMasterId id="2147488039" r:id="rId14"/>
  </p:sldMasterIdLst>
  <p:notesMasterIdLst>
    <p:notesMasterId r:id="rId34"/>
  </p:notesMasterIdLst>
  <p:sldIdLst>
    <p:sldId id="342" r:id="rId15"/>
    <p:sldId id="348" r:id="rId16"/>
    <p:sldId id="381" r:id="rId17"/>
    <p:sldId id="400" r:id="rId18"/>
    <p:sldId id="438" r:id="rId19"/>
    <p:sldId id="441" r:id="rId20"/>
    <p:sldId id="444" r:id="rId21"/>
    <p:sldId id="443" r:id="rId22"/>
    <p:sldId id="442" r:id="rId23"/>
    <p:sldId id="426" r:id="rId24"/>
    <p:sldId id="427" r:id="rId25"/>
    <p:sldId id="428" r:id="rId26"/>
    <p:sldId id="429" r:id="rId27"/>
    <p:sldId id="430" r:id="rId28"/>
    <p:sldId id="431" r:id="rId29"/>
    <p:sldId id="445" r:id="rId30"/>
    <p:sldId id="439" r:id="rId31"/>
    <p:sldId id="440" r:id="rId32"/>
    <p:sldId id="432" r:id="rId33"/>
  </p:sldIdLst>
  <p:sldSz cx="9906000" cy="6858000" type="A4"/>
  <p:notesSz cx="6797675" cy="9926638"/>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33CC33"/>
    <a:srgbClr val="CCE6EF"/>
    <a:srgbClr val="0080B1"/>
    <a:srgbClr val="009900"/>
    <a:srgbClr val="FF9900"/>
    <a:srgbClr val="006600"/>
    <a:srgbClr val="025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ile con tema 2 - Color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000" autoAdjust="0"/>
    <p:restoredTop sz="78863" autoAdjust="0"/>
  </p:normalViewPr>
  <p:slideViewPr>
    <p:cSldViewPr snapToObjects="1">
      <p:cViewPr varScale="1">
        <p:scale>
          <a:sx n="67" d="100"/>
          <a:sy n="67" d="100"/>
        </p:scale>
        <p:origin x="-108" y="-4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p:scale>
          <a:sx n="150" d="100"/>
          <a:sy n="150" d="100"/>
        </p:scale>
        <p:origin x="-1014" y="124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wrap="square" lIns="95562" tIns="47781" rIns="95562" bIns="47781" numCol="1" anchor="t" anchorCtr="0" compatLnSpc="1">
            <a:prstTxWarp prst="textNoShape">
              <a:avLst/>
            </a:prstTxWarp>
          </a:bodyPr>
          <a:lstStyle>
            <a:lvl1pPr>
              <a:defRPr sz="1300">
                <a:latin typeface="Calibri" pitchFamily="34" charset="0"/>
              </a:defRPr>
            </a:lvl1pPr>
          </a:lstStyle>
          <a:p>
            <a:endParaRPr lang="it-IT" altLang="it-IT"/>
          </a:p>
        </p:txBody>
      </p:sp>
      <p:sp>
        <p:nvSpPr>
          <p:cNvPr id="3" name="Datumsplatzhalter 2"/>
          <p:cNvSpPr>
            <a:spLocks noGrp="1"/>
          </p:cNvSpPr>
          <p:nvPr>
            <p:ph type="dt" idx="1"/>
          </p:nvPr>
        </p:nvSpPr>
        <p:spPr>
          <a:xfrm>
            <a:off x="3849688" y="0"/>
            <a:ext cx="2946400" cy="495300"/>
          </a:xfrm>
          <a:prstGeom prst="rect">
            <a:avLst/>
          </a:prstGeom>
        </p:spPr>
        <p:txBody>
          <a:bodyPr vert="horz" wrap="square" lIns="95562" tIns="47781" rIns="95562" bIns="47781" numCol="1" anchor="t" anchorCtr="0" compatLnSpc="1">
            <a:prstTxWarp prst="textNoShape">
              <a:avLst/>
            </a:prstTxWarp>
          </a:bodyPr>
          <a:lstStyle>
            <a:lvl1pPr algn="r">
              <a:defRPr sz="1300">
                <a:latin typeface="Calibri" pitchFamily="34" charset="0"/>
              </a:defRPr>
            </a:lvl1pPr>
          </a:lstStyle>
          <a:p>
            <a:fld id="{7B73D066-05B5-4A6B-AB6A-C556EC6D616D}" type="datetimeFigureOut">
              <a:rPr lang="de-DE" altLang="it-IT"/>
              <a:pPr/>
              <a:t>01.12.2014</a:t>
            </a:fld>
            <a:endParaRPr lang="de-DE" altLang="it-IT"/>
          </a:p>
        </p:txBody>
      </p:sp>
      <p:sp>
        <p:nvSpPr>
          <p:cNvPr id="4" name="Folienbildplatzhalt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62" tIns="47781" rIns="95562" bIns="47781"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5562" tIns="47781" rIns="95562" bIns="47781"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cs typeface="+mn-cs"/>
              </a:defRPr>
            </a:lvl1pPr>
          </a:lstStyle>
          <a:p>
            <a:pPr>
              <a:defRPr/>
            </a:pPr>
            <a:r>
              <a:rPr lang="en-US" altLang="ja-JP"/>
              <a:t>© NTT DATA</a:t>
            </a:r>
          </a:p>
        </p:txBody>
      </p:sp>
      <p:sp>
        <p:nvSpPr>
          <p:cNvPr id="7" name="Foliennummernplatzhalter 6"/>
          <p:cNvSpPr>
            <a:spLocks noGrp="1"/>
          </p:cNvSpPr>
          <p:nvPr>
            <p:ph type="sldNum" sz="quarter" idx="5"/>
          </p:nvPr>
        </p:nvSpPr>
        <p:spPr>
          <a:xfrm>
            <a:off x="3849688" y="9429750"/>
            <a:ext cx="2946400" cy="495300"/>
          </a:xfrm>
          <a:prstGeom prst="rect">
            <a:avLst/>
          </a:prstGeom>
        </p:spPr>
        <p:txBody>
          <a:bodyPr vert="horz" wrap="square" lIns="95562" tIns="47781" rIns="95562" bIns="47781" numCol="1" anchor="b" anchorCtr="0" compatLnSpc="1">
            <a:prstTxWarp prst="textNoShape">
              <a:avLst/>
            </a:prstTxWarp>
          </a:bodyPr>
          <a:lstStyle>
            <a:lvl1pPr algn="r">
              <a:defRPr sz="1300">
                <a:latin typeface="Calibri" pitchFamily="34" charset="0"/>
              </a:defRPr>
            </a:lvl1pPr>
          </a:lstStyle>
          <a:p>
            <a:fld id="{CE548B35-F600-4234-9D69-B7511B3DC7C7}" type="slidenum">
              <a:rPr lang="de-DE" altLang="it-IT"/>
              <a:pPr/>
              <a:t>‹#›</a:t>
            </a:fld>
            <a:endParaRPr lang="de-DE" altLang="it-IT"/>
          </a:p>
        </p:txBody>
      </p:sp>
      <p:sp>
        <p:nvSpPr>
          <p:cNvPr id="162824" name="AutoShape 8"/>
          <p:cNvSpPr>
            <a:spLocks noChangeArrowheads="1"/>
          </p:cNvSpPr>
          <p:nvPr/>
        </p:nvSpPr>
        <p:spPr bwMode="auto">
          <a:xfrm>
            <a:off x="685800" y="9185275"/>
            <a:ext cx="306388" cy="234950"/>
          </a:xfrm>
          <a:prstGeom prst="rightArrow">
            <a:avLst>
              <a:gd name="adj1" fmla="val 50000"/>
              <a:gd name="adj2" fmla="val 35602"/>
            </a:avLst>
          </a:prstGeom>
          <a:solidFill>
            <a:srgbClr val="5981CF"/>
          </a:solidFill>
          <a:ln w="6350">
            <a:solidFill>
              <a:schemeClr val="tx2"/>
            </a:solid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it-IT" altLang="it-IT">
              <a:solidFill>
                <a:srgbClr val="5981CF"/>
              </a:solidFill>
              <a:latin typeface="Calibri" pitchFamily="34" charset="0"/>
            </a:endParaRPr>
          </a:p>
        </p:txBody>
      </p:sp>
    </p:spTree>
    <p:extLst>
      <p:ext uri="{BB962C8B-B14F-4D97-AF65-F5344CB8AC3E}">
        <p14:creationId xmlns:p14="http://schemas.microsoft.com/office/powerpoint/2010/main" val="1108327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CE548B35-F600-4234-9D69-B7511B3DC7C7}" type="slidenum">
              <a:rPr lang="de-DE" altLang="it-IT" smtClean="0"/>
              <a:pPr/>
              <a:t>10</a:t>
            </a:fld>
            <a:endParaRPr lang="de-DE" altLang="it-IT"/>
          </a:p>
        </p:txBody>
      </p:sp>
    </p:spTree>
    <p:extLst>
      <p:ext uri="{BB962C8B-B14F-4D97-AF65-F5344CB8AC3E}">
        <p14:creationId xmlns:p14="http://schemas.microsoft.com/office/powerpoint/2010/main" val="3128150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7.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03103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11"/>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4"/>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32974" y="314326"/>
            <a:ext cx="8152474"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495300" y="6245225"/>
            <a:ext cx="2311400" cy="476250"/>
          </a:xfrm>
          <a:prstGeom prst="rect">
            <a:avLst/>
          </a:prstGeom>
          <a:ln/>
        </p:spPr>
        <p:txBody>
          <a:bodyPr/>
          <a:lstStyle>
            <a:lvl1pPr>
              <a:defRPr/>
            </a:lvl1pPr>
          </a:lstStyle>
          <a:p>
            <a:pPr>
              <a:defRPr/>
            </a:pPr>
            <a:endParaRPr lang="it-IT"/>
          </a:p>
        </p:txBody>
      </p:sp>
      <p:sp>
        <p:nvSpPr>
          <p:cNvPr id="5" name="Rectangle 5"/>
          <p:cNvSpPr>
            <a:spLocks noGrp="1" noChangeArrowheads="1"/>
          </p:cNvSpPr>
          <p:nvPr>
            <p:ph type="ftr" sz="quarter" idx="11"/>
          </p:nvPr>
        </p:nvSpPr>
        <p:spPr>
          <a:xfrm>
            <a:off x="3384550" y="6245225"/>
            <a:ext cx="3136900" cy="476250"/>
          </a:xfrm>
          <a:prstGeom prst="rect">
            <a:avLst/>
          </a:prstGeom>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xfrm>
            <a:off x="7099300" y="6245225"/>
            <a:ext cx="2311400" cy="476250"/>
          </a:xfrm>
          <a:prstGeom prst="rect">
            <a:avLst/>
          </a:prstGeom>
          <a:ln/>
        </p:spPr>
        <p:txBody>
          <a:bodyPr/>
          <a:lstStyle>
            <a:lvl1pPr>
              <a:defRPr/>
            </a:lvl1pPr>
          </a:lstStyle>
          <a:p>
            <a:pPr>
              <a:defRPr/>
            </a:pPr>
            <a:fld id="{D4CD00C6-1FFB-46FE-A584-9F4A51F1CF04}" type="slidenum">
              <a:rPr lang="it-IT"/>
              <a:pPr>
                <a:defRPr/>
              </a:pPr>
              <a:t>‹#›</a:t>
            </a:fld>
            <a:endParaRPr lang="it-IT"/>
          </a:p>
        </p:txBody>
      </p:sp>
    </p:spTree>
    <p:extLst>
      <p:ext uri="{BB962C8B-B14F-4D97-AF65-F5344CB8AC3E}">
        <p14:creationId xmlns:p14="http://schemas.microsoft.com/office/powerpoint/2010/main" val="23381903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7C28A5-47BB-41D9-AC83-BA8936551A4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1071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04ED7D-36DA-48FA-9A39-14AE7042B1C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1367614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2CE68DE-5726-4BF2-91E8-043A0E497C6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5785807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2F6FAA-CE8F-41FA-B566-74BF84A8F49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856905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41BFBFA-29D0-4625-8F6A-392F8E1B3C0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07009131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B98B73-CCCA-4260-9536-08F1C0CCD73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4867712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2E5580-0C4B-4E45-AD2C-391F56C114C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841281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794D90-C466-470A-8859-67FAD114B1E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360602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8D5D52-DEAD-4A21-AF37-A2E300FA09E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3149526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82642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5"/>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fld id="{A14B9393-14AD-4110-86EE-60D2A087BEF4}"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FE729C38-2EF4-47DC-8134-1BCC837671D2}" type="slidenum">
              <a:rPr lang="it-IT" altLang="it-IT"/>
              <a:pPr/>
              <a:t>‹#›</a:t>
            </a:fld>
            <a:endParaRPr lang="it-IT" altLang="it-IT"/>
          </a:p>
        </p:txBody>
      </p:sp>
    </p:spTree>
    <p:extLst>
      <p:ext uri="{BB962C8B-B14F-4D97-AF65-F5344CB8AC3E}">
        <p14:creationId xmlns:p14="http://schemas.microsoft.com/office/powerpoint/2010/main" val="29626799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2114448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45DFD1-0859-4BF5-A4B6-DA8DD2B4164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0887567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8755969-6D17-4929-9F9B-EA2E33E9E705}"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2319130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AEA34F-3436-453D-81B2-592B799ADC0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6"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401734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36DD3C-9420-457C-847D-77DB2B7CBBD4}"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7576102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1886628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A9DFF60-F10B-4DFF-8072-7805A944C924}"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4"/>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11442323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5EF49A1-9B47-480F-851A-F2F208B8DA3E}"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5762293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7"/>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3726300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296046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F80F2AE6-7686-48B3-BD57-65941F2FF7B1}"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42D9D32A-77A0-4A66-8ECD-FE8D6A5B45CA}" type="slidenum">
              <a:rPr lang="it-IT" altLang="it-IT"/>
              <a:pPr/>
              <a:t>‹#›</a:t>
            </a:fld>
            <a:endParaRPr lang="it-IT" altLang="it-IT"/>
          </a:p>
        </p:txBody>
      </p:sp>
    </p:spTree>
    <p:extLst>
      <p:ext uri="{BB962C8B-B14F-4D97-AF65-F5344CB8AC3E}">
        <p14:creationId xmlns:p14="http://schemas.microsoft.com/office/powerpoint/2010/main" val="301361565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1CAC74-CBE9-41FC-A0EF-B1EA065E22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373087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A46ECC-4438-4DB0-B64B-AF906F4CEF7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6249611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52FD09-4409-4FBE-B24F-365E138744E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30170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1C9A0F-5F72-4FA6-9F51-1462EBEE18F6}"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198345246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6503341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6E91A5-0F96-4CDD-975D-E36CA90BB946}"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2396706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A2CF70-F35F-4899-86A6-FD06C722DEF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8357067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3685535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4942746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6E5E56-7B9B-4595-891A-63ECCDBDB29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284920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2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fld id="{623B7810-36DB-489E-862A-E8194922FECA}"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1673CB5-D6E9-4F29-B14B-C10471F01407}" type="slidenum">
              <a:rPr lang="it-IT" altLang="it-IT"/>
              <a:pPr/>
              <a:t>‹#›</a:t>
            </a:fld>
            <a:endParaRPr lang="it-IT" altLang="it-IT"/>
          </a:p>
        </p:txBody>
      </p:sp>
    </p:spTree>
    <p:extLst>
      <p:ext uri="{BB962C8B-B14F-4D97-AF65-F5344CB8AC3E}">
        <p14:creationId xmlns:p14="http://schemas.microsoft.com/office/powerpoint/2010/main" val="15058154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4BDAEE-6F6B-45D7-A233-2E18E4982BA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9647015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46E1B1E-CC93-4ECC-883C-76361AFA8C5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1685863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7B4119B-BE71-402B-8C19-8BE2665BCDBD}"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9532439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05668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9F54BB6-A963-427A-B4D9-B239EC7EDBE2}"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9295718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4D1332-1420-4126-B605-361BE3A2F5FD}"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045344971"/>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294298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41705900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890346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4538C5-4C2B-4A50-B1C9-519E8D1E274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88" y="1373188"/>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9075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3"/>
          <p:cNvSpPr>
            <a:spLocks noGrp="1"/>
          </p:cNvSpPr>
          <p:nvPr>
            <p:ph type="dt" sz="half" idx="10"/>
          </p:nvPr>
        </p:nvSpPr>
        <p:spPr/>
        <p:txBody>
          <a:bodyPr/>
          <a:lstStyle>
            <a:lvl1pPr>
              <a:defRPr/>
            </a:lvl1pPr>
          </a:lstStyle>
          <a:p>
            <a:fld id="{CA3946C2-7E13-4F94-BE96-AE68767205E1}"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0B513583-CD0B-42B3-BFA5-60A58CA13CF9}" type="slidenum">
              <a:rPr lang="it-IT" altLang="it-IT"/>
              <a:pPr/>
              <a:t>‹#›</a:t>
            </a:fld>
            <a:endParaRPr lang="it-IT" altLang="it-IT"/>
          </a:p>
        </p:txBody>
      </p:sp>
    </p:spTree>
    <p:extLst>
      <p:ext uri="{BB962C8B-B14F-4D97-AF65-F5344CB8AC3E}">
        <p14:creationId xmlns:p14="http://schemas.microsoft.com/office/powerpoint/2010/main" val="25970317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58BA6F-330F-45A5-AC1F-F9F259F3592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88" y="1373188"/>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439144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013" cy="132052"/>
              <a:chOff x="0" y="6296155"/>
              <a:chExt cx="73501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8A9501-D490-44B0-90FE-5B51BD5B758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1"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88" y="1373188"/>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58026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013" cy="132052"/>
              <a:chOff x="0" y="6296155"/>
              <a:chExt cx="73501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A1D47A-7C33-417B-B62E-66A39B95F93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0" y="1373188"/>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3" y="1373188"/>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4413390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030660-4AA6-438E-A518-7DE2AF05131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1723801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99B322-6529-48D9-9D9D-A335735899E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1" cy="1068387"/>
        </p:xfrm>
        <a:graphic>
          <a:graphicData uri="http://schemas.openxmlformats.org/drawingml/2006/table">
            <a:tbl>
              <a:tblPr firstRow="1" bandRow="1">
                <a:effectLst/>
              </a:tblPr>
              <a:tblGrid>
                <a:gridCol w="1167722"/>
                <a:gridCol w="1414556"/>
                <a:gridCol w="1832279"/>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567089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C61BEE-DE70-4F21-AE33-44B9A379870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1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2319717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013" cy="132052"/>
              <a:chOff x="0" y="6296155"/>
              <a:chExt cx="73501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37B60EB-8ECC-4975-ACA4-CAE63F937AC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1"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9273147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013" cy="132052"/>
              <a:chOff x="0" y="6296155"/>
              <a:chExt cx="73501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 K</a:t>
            </a:r>
          </a:p>
        </p:txBody>
      </p:sp>
      <p:sp>
        <p:nvSpPr>
          <p:cNvPr id="60" name="Text Box 69"/>
          <p:cNvSpPr txBox="1">
            <a:spLocks noChangeArrowheads="1"/>
          </p:cNvSpPr>
          <p:nvPr/>
        </p:nvSpPr>
        <p:spPr bwMode="auto">
          <a:xfrm>
            <a:off x="290513" y="2708275"/>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80%</a:t>
            </a:r>
          </a:p>
        </p:txBody>
      </p:sp>
      <p:sp>
        <p:nvSpPr>
          <p:cNvPr id="61" name="Text Box 70"/>
          <p:cNvSpPr txBox="1">
            <a:spLocks noChangeArrowheads="1"/>
          </p:cNvSpPr>
          <p:nvPr/>
        </p:nvSpPr>
        <p:spPr bwMode="auto">
          <a:xfrm>
            <a:off x="288925" y="303371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60%</a:t>
            </a:r>
          </a:p>
        </p:txBody>
      </p:sp>
      <p:sp>
        <p:nvSpPr>
          <p:cNvPr id="62" name="Text Box 71"/>
          <p:cNvSpPr txBox="1">
            <a:spLocks noChangeArrowheads="1"/>
          </p:cNvSpPr>
          <p:nvPr/>
        </p:nvSpPr>
        <p:spPr bwMode="auto">
          <a:xfrm>
            <a:off x="288925" y="335756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K80</a:t>
            </a:r>
          </a:p>
        </p:txBody>
      </p:sp>
      <p:sp>
        <p:nvSpPr>
          <p:cNvPr id="68" name="Text Box 77"/>
          <p:cNvSpPr txBox="1">
            <a:spLocks noChangeArrowheads="1"/>
          </p:cNvSpPr>
          <p:nvPr/>
        </p:nvSpPr>
        <p:spPr bwMode="auto">
          <a:xfrm>
            <a:off x="6665913" y="4868863"/>
            <a:ext cx="295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6C34A0B-A79E-4360-A288-CFA7F31155D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6553875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kumimoji="1" lang="en-US" altLang="it-IT" sz="600" smtClean="0">
                <a:solidFill>
                  <a:srgbClr val="000000"/>
                </a:solidFill>
                <a:ea typeface="HGP創英角ｺﾞｼｯｸUB"/>
                <a:cs typeface="HGP創英角ｺﾞｼｯｸUB"/>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5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143692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86"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86"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3"/>
          <p:cNvSpPr>
            <a:spLocks noGrp="1"/>
          </p:cNvSpPr>
          <p:nvPr>
            <p:ph type="dt" sz="half" idx="10"/>
          </p:nvPr>
        </p:nvSpPr>
        <p:spPr/>
        <p:txBody>
          <a:bodyPr/>
          <a:lstStyle>
            <a:lvl1pPr>
              <a:defRPr/>
            </a:lvl1pPr>
          </a:lstStyle>
          <a:p>
            <a:fld id="{441268D1-E63C-488F-822F-C9C7C243803F}" type="datetimeFigureOut">
              <a:rPr lang="it-IT" altLang="it-IT"/>
              <a:pPr/>
              <a:t>01/12/2014</a:t>
            </a:fld>
            <a:endParaRPr lang="it-IT" altLang="it-IT"/>
          </a:p>
        </p:txBody>
      </p:sp>
      <p:sp>
        <p:nvSpPr>
          <p:cNvPr id="8" name="Segnaposto piè di pagina 4"/>
          <p:cNvSpPr>
            <a:spLocks noGrp="1"/>
          </p:cNvSpPr>
          <p:nvPr>
            <p:ph type="ftr" sz="quarter" idx="11"/>
          </p:nvPr>
        </p:nvSpPr>
        <p:spPr/>
        <p:txBody>
          <a:bodyPr/>
          <a:lstStyle>
            <a:lvl1pPr>
              <a:defRPr/>
            </a:lvl1pPr>
          </a:lstStyle>
          <a:p>
            <a:endParaRPr lang="it-IT" altLang="it-IT"/>
          </a:p>
        </p:txBody>
      </p:sp>
      <p:sp>
        <p:nvSpPr>
          <p:cNvPr id="9" name="Segnaposto numero diapositiva 5"/>
          <p:cNvSpPr>
            <a:spLocks noGrp="1"/>
          </p:cNvSpPr>
          <p:nvPr>
            <p:ph type="sldNum" sz="quarter" idx="12"/>
          </p:nvPr>
        </p:nvSpPr>
        <p:spPr/>
        <p:txBody>
          <a:bodyPr/>
          <a:lstStyle>
            <a:lvl1pPr>
              <a:defRPr/>
            </a:lvl1pPr>
          </a:lstStyle>
          <a:p>
            <a:fld id="{5BCF1BFE-F74A-4905-A960-A0EACFE1A881}" type="slidenum">
              <a:rPr lang="it-IT" altLang="it-IT"/>
              <a:pPr/>
              <a:t>‹#›</a:t>
            </a:fld>
            <a:endParaRPr lang="it-IT" altLang="it-IT"/>
          </a:p>
        </p:txBody>
      </p:sp>
    </p:spTree>
    <p:extLst>
      <p:ext uri="{BB962C8B-B14F-4D97-AF65-F5344CB8AC3E}">
        <p14:creationId xmlns:p14="http://schemas.microsoft.com/office/powerpoint/2010/main" val="260532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3"/>
          <p:cNvSpPr>
            <a:spLocks noGrp="1"/>
          </p:cNvSpPr>
          <p:nvPr>
            <p:ph type="dt" sz="half" idx="10"/>
          </p:nvPr>
        </p:nvSpPr>
        <p:spPr/>
        <p:txBody>
          <a:bodyPr/>
          <a:lstStyle>
            <a:lvl1pPr>
              <a:defRPr/>
            </a:lvl1pPr>
          </a:lstStyle>
          <a:p>
            <a:fld id="{522B0DDA-6CA2-49D0-9615-B07D2C085325}" type="datetimeFigureOut">
              <a:rPr lang="it-IT" altLang="it-IT"/>
              <a:pPr/>
              <a:t>01/12/2014</a:t>
            </a:fld>
            <a:endParaRPr lang="it-IT" altLang="it-IT"/>
          </a:p>
        </p:txBody>
      </p:sp>
      <p:sp>
        <p:nvSpPr>
          <p:cNvPr id="4" name="Segnaposto piè di pagina 4"/>
          <p:cNvSpPr>
            <a:spLocks noGrp="1"/>
          </p:cNvSpPr>
          <p:nvPr>
            <p:ph type="ftr" sz="quarter" idx="11"/>
          </p:nvPr>
        </p:nvSpPr>
        <p:spPr/>
        <p:txBody>
          <a:bodyPr/>
          <a:lstStyle>
            <a:lvl1pPr>
              <a:defRPr/>
            </a:lvl1pPr>
          </a:lstStyle>
          <a:p>
            <a:endParaRPr lang="it-IT" altLang="it-IT"/>
          </a:p>
        </p:txBody>
      </p:sp>
      <p:sp>
        <p:nvSpPr>
          <p:cNvPr id="5" name="Segnaposto numero diapositiva 5"/>
          <p:cNvSpPr>
            <a:spLocks noGrp="1"/>
          </p:cNvSpPr>
          <p:nvPr>
            <p:ph type="sldNum" sz="quarter" idx="12"/>
          </p:nvPr>
        </p:nvSpPr>
        <p:spPr/>
        <p:txBody>
          <a:bodyPr/>
          <a:lstStyle>
            <a:lvl1pPr>
              <a:defRPr/>
            </a:lvl1pPr>
          </a:lstStyle>
          <a:p>
            <a:fld id="{9F7CE93C-11DE-4001-BA64-5D93B2A48C23}" type="slidenum">
              <a:rPr lang="it-IT" altLang="it-IT"/>
              <a:pPr/>
              <a:t>‹#›</a:t>
            </a:fld>
            <a:endParaRPr lang="it-IT" altLang="it-IT"/>
          </a:p>
        </p:txBody>
      </p:sp>
    </p:spTree>
    <p:extLst>
      <p:ext uri="{BB962C8B-B14F-4D97-AF65-F5344CB8AC3E}">
        <p14:creationId xmlns:p14="http://schemas.microsoft.com/office/powerpoint/2010/main" val="27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fld id="{64B5BD4D-4842-4F40-92D1-40226251E49F}" type="datetimeFigureOut">
              <a:rPr lang="it-IT" altLang="it-IT"/>
              <a:pPr/>
              <a:t>01/12/2014</a:t>
            </a:fld>
            <a:endParaRPr lang="it-IT" altLang="it-IT"/>
          </a:p>
        </p:txBody>
      </p:sp>
      <p:sp>
        <p:nvSpPr>
          <p:cNvPr id="3" name="Segnaposto piè di pagina 4"/>
          <p:cNvSpPr>
            <a:spLocks noGrp="1"/>
          </p:cNvSpPr>
          <p:nvPr>
            <p:ph type="ftr" sz="quarter" idx="11"/>
          </p:nvPr>
        </p:nvSpPr>
        <p:spPr/>
        <p:txBody>
          <a:bodyPr/>
          <a:lstStyle>
            <a:lvl1pPr>
              <a:defRPr/>
            </a:lvl1pPr>
          </a:lstStyle>
          <a:p>
            <a:endParaRPr lang="it-IT" altLang="it-IT"/>
          </a:p>
        </p:txBody>
      </p:sp>
      <p:sp>
        <p:nvSpPr>
          <p:cNvPr id="4" name="Segnaposto numero diapositiva 5"/>
          <p:cNvSpPr>
            <a:spLocks noGrp="1"/>
          </p:cNvSpPr>
          <p:nvPr>
            <p:ph type="sldNum" sz="quarter" idx="12"/>
          </p:nvPr>
        </p:nvSpPr>
        <p:spPr/>
        <p:txBody>
          <a:bodyPr/>
          <a:lstStyle>
            <a:lvl1pPr>
              <a:defRPr/>
            </a:lvl1pPr>
          </a:lstStyle>
          <a:p>
            <a:fld id="{E7896494-F206-49AD-A9C8-7F950353C234}" type="slidenum">
              <a:rPr lang="it-IT" altLang="it-IT"/>
              <a:pPr/>
              <a:t>‹#›</a:t>
            </a:fld>
            <a:endParaRPr lang="it-IT" altLang="it-IT"/>
          </a:p>
        </p:txBody>
      </p:sp>
    </p:spTree>
    <p:extLst>
      <p:ext uri="{BB962C8B-B14F-4D97-AF65-F5344CB8AC3E}">
        <p14:creationId xmlns:p14="http://schemas.microsoft.com/office/powerpoint/2010/main" val="3322074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8"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499" y="273070"/>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146489AC-1C2D-42FB-8483-0C910C3CB9C9}"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ACCFAA3A-D3F5-45A8-B62F-2387F40393B5}" type="slidenum">
              <a:rPr lang="it-IT" altLang="it-IT"/>
              <a:pPr/>
              <a:t>‹#›</a:t>
            </a:fld>
            <a:endParaRPr lang="it-IT" altLang="it-IT"/>
          </a:p>
        </p:txBody>
      </p:sp>
    </p:spTree>
    <p:extLst>
      <p:ext uri="{BB962C8B-B14F-4D97-AF65-F5344CB8AC3E}">
        <p14:creationId xmlns:p14="http://schemas.microsoft.com/office/powerpoint/2010/main" val="417902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F6F498A0-7ADB-4B5F-8E18-A9BFEF0E7ED0}"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2BE86973-5107-4881-B6AD-BDD0E9AFBB8E}" type="slidenum">
              <a:rPr lang="it-IT" altLang="it-IT"/>
              <a:pPr/>
              <a:t>‹#›</a:t>
            </a:fld>
            <a:endParaRPr lang="it-IT" altLang="it-IT"/>
          </a:p>
        </p:txBody>
      </p:sp>
    </p:spTree>
    <p:extLst>
      <p:ext uri="{BB962C8B-B14F-4D97-AF65-F5344CB8AC3E}">
        <p14:creationId xmlns:p14="http://schemas.microsoft.com/office/powerpoint/2010/main" val="395105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AF1A644-4725-4FB1-A722-C859B07A922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60303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CF841EE3-9AF1-4AA6-8EDF-F400BEE47883}"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60A8515-E03F-4CE2-9D91-5A35B1557CD5}" type="slidenum">
              <a:rPr lang="it-IT" altLang="it-IT"/>
              <a:pPr/>
              <a:t>‹#›</a:t>
            </a:fld>
            <a:endParaRPr lang="it-IT" altLang="it-IT"/>
          </a:p>
        </p:txBody>
      </p:sp>
    </p:spTree>
    <p:extLst>
      <p:ext uri="{BB962C8B-B14F-4D97-AF65-F5344CB8AC3E}">
        <p14:creationId xmlns:p14="http://schemas.microsoft.com/office/powerpoint/2010/main" val="1326260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8"/>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8" y="274658"/>
            <a:ext cx="65341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D47C725A-39C9-476A-9740-43FBA4D15934}"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766EC763-68FC-479C-8CE7-1F1A486C08E2}" type="slidenum">
              <a:rPr lang="it-IT" altLang="it-IT"/>
              <a:pPr/>
              <a:t>‹#›</a:t>
            </a:fld>
            <a:endParaRPr lang="it-IT" altLang="it-IT"/>
          </a:p>
        </p:txBody>
      </p:sp>
    </p:spTree>
    <p:extLst>
      <p:ext uri="{BB962C8B-B14F-4D97-AF65-F5344CB8AC3E}">
        <p14:creationId xmlns:p14="http://schemas.microsoft.com/office/powerpoint/2010/main" val="3568636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3641589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A95679-0DFF-4129-93FD-C7055DC2480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2055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E5886A-B517-43A6-BE6D-D0031BFBB721}"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8198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244B9D-6899-4483-BB25-5F69B30AC2C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78140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5525A7C-3DFB-4AFD-A634-E99914B77A52}"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000625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733217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761103-9393-4FC6-899B-B048B5358647}"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8"/>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265847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4E3AA4B-C4B1-4046-9B27-91D4CF6E7999}"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64970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526183-0D24-4BE7-A351-C941AF91247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030075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1"/>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66396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959920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45917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1491FEA-472C-400F-9C61-AABF4350FFA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224262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65740E-69E8-4AF6-A0A5-E72902DE3CE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9241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9A5B504-8AE1-4E7E-86B8-DF0425019C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274156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A0C1A3F-B32F-4C58-8CA1-B1D4FC0505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0816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7752F0E-5566-436E-A194-34FFECACD39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4002368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D2EC25-B8C2-4E24-AC4C-1AFED5D06F3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030888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9A84D4-80EF-4BEF-9C73-DB06B41716B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6293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8FC1F5-EB22-452D-BAE0-F12ABF3593DF}"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81243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F55A059-11CF-4306-8BB1-148D0FB8D76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681409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3085B31-4714-49E8-B3FB-DDB8B7A3CED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3311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374181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34572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4146774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810AC9F-643F-41B9-B45A-C7773B2E9DA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29472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C77615-D605-4607-86DF-E048FEAC4BAB}"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7232863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8A78375-4465-47BC-A2BF-9E3207EC45F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4356620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99C16EC-54EC-4CAD-B953-460F45AF50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39991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972DA-63AD-4C6B-B1AC-24FD3D7B746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12526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31EB391-6D06-4C9E-87B1-64CB44621915}" type="slidenum">
              <a:rPr lang="en-US" altLang="it-IT" sz="600"/>
              <a:pPr eaLnBrk="1" hangingPunct="1"/>
              <a:t>‹#›</a:t>
            </a:fld>
            <a:endParaRPr lang="en-US" altLang="it-IT" sz="600"/>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300101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7A76AF-C646-433A-8FDC-42B89A774A3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5183334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C77286-8994-46F6-A090-69F2F71E2D2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943870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FC69D57-8F8B-48FE-87B5-B2B3A4D87A7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8333284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7B64E3-1709-41B0-9735-B63F9E6DE2A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20306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3261531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5382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33FE2A-2580-4E79-990D-0D0965BC63B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516084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76D8FE-FF67-44C3-A939-9EF9621348C9}"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085641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391EC7-6557-40C9-83D7-6C89D1E6510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400105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517877-BA47-49D6-9A5C-4C58887F4A13}"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22021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36228444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16007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9A1614-DF5F-4A5B-9135-0DA73FD76D8B}"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3445550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81B6F9D-BC7E-42B7-97E6-4069927FB6DB}"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36270990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5380093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0"/>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571CB95B-2687-4607-A10A-82876A53C6AF}"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1338387-A288-45A2-BCE5-6ABFA135D96E}" type="slidenum">
              <a:rPr lang="it-IT" altLang="it-IT"/>
              <a:pPr/>
              <a:t>‹#›</a:t>
            </a:fld>
            <a:endParaRPr lang="it-IT" altLang="it-IT"/>
          </a:p>
        </p:txBody>
      </p:sp>
    </p:spTree>
    <p:extLst>
      <p:ext uri="{BB962C8B-B14F-4D97-AF65-F5344CB8AC3E}">
        <p14:creationId xmlns:p14="http://schemas.microsoft.com/office/powerpoint/2010/main" val="1711263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72DF247-CD51-4E45-89B6-82492CCA0408}"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98ABFD8-C72C-42A9-A347-EDE4900B8E3A}" type="slidenum">
              <a:rPr lang="it-IT" altLang="it-IT"/>
              <a:pPr/>
              <a:t>‹#›</a:t>
            </a:fld>
            <a:endParaRPr lang="it-IT" altLang="it-IT"/>
          </a:p>
        </p:txBody>
      </p:sp>
    </p:spTree>
    <p:extLst>
      <p:ext uri="{BB962C8B-B14F-4D97-AF65-F5344CB8AC3E}">
        <p14:creationId xmlns:p14="http://schemas.microsoft.com/office/powerpoint/2010/main" val="1456995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15"/>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66CA12E8-31C4-48D0-86FC-1E080836BD55}"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F1A5FBA4-8308-4452-8097-49E2CD790A4F}" type="slidenum">
              <a:rPr lang="it-IT" altLang="it-IT"/>
              <a:pPr/>
              <a:t>‹#›</a:t>
            </a:fld>
            <a:endParaRPr lang="it-IT" altLang="it-IT"/>
          </a:p>
        </p:txBody>
      </p:sp>
    </p:spTree>
    <p:extLst>
      <p:ext uri="{BB962C8B-B14F-4D97-AF65-F5344CB8AC3E}">
        <p14:creationId xmlns:p14="http://schemas.microsoft.com/office/powerpoint/2010/main" val="5121748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F47ED0D0-B0BD-4441-A4DF-DAAFBE6C789C}"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6E4EEDC9-DC53-4B99-8DB8-5EDB1E5FD24E}" type="slidenum">
              <a:rPr lang="it-IT" altLang="it-IT"/>
              <a:pPr/>
              <a:t>‹#›</a:t>
            </a:fld>
            <a:endParaRPr lang="it-IT" altLang="it-IT"/>
          </a:p>
        </p:txBody>
      </p:sp>
    </p:spTree>
    <p:extLst>
      <p:ext uri="{BB962C8B-B14F-4D97-AF65-F5344CB8AC3E}">
        <p14:creationId xmlns:p14="http://schemas.microsoft.com/office/powerpoint/2010/main" val="4091707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27BC128-A97E-413A-A1D5-9AA37468C151}" type="datetimeFigureOut">
              <a:rPr lang="it-IT" altLang="it-IT"/>
              <a:pPr/>
              <a:t>01/12/2014</a:t>
            </a:fld>
            <a:endParaRPr lang="it-IT" altLang="it-IT"/>
          </a:p>
        </p:txBody>
      </p:sp>
      <p:sp>
        <p:nvSpPr>
          <p:cNvPr id="8" name="Segnaposto piè di pagina 7"/>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9" name="Segnaposto numero diapositiva 8"/>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EB82663E-09B5-429E-BE37-048E667B5F4D}" type="slidenum">
              <a:rPr lang="it-IT" altLang="it-IT"/>
              <a:pPr/>
              <a:t>‹#›</a:t>
            </a:fld>
            <a:endParaRPr lang="it-IT" altLang="it-IT"/>
          </a:p>
        </p:txBody>
      </p:sp>
    </p:spTree>
    <p:extLst>
      <p:ext uri="{BB962C8B-B14F-4D97-AF65-F5344CB8AC3E}">
        <p14:creationId xmlns:p14="http://schemas.microsoft.com/office/powerpoint/2010/main" val="1759079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E3558258-6480-4437-BAB2-1F386028D0F0}" type="datetimeFigureOut">
              <a:rPr lang="it-IT" altLang="it-IT"/>
              <a:pPr/>
              <a:t>01/12/2014</a:t>
            </a:fld>
            <a:endParaRPr lang="it-IT" altLang="it-IT"/>
          </a:p>
        </p:txBody>
      </p:sp>
      <p:sp>
        <p:nvSpPr>
          <p:cNvPr id="4" name="Segnaposto piè di pagina 3"/>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5" name="Segnaposto numero diapositiva 4"/>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B0CDBA32-7C04-422E-800F-0E1E1EFD97D5}" type="slidenum">
              <a:rPr lang="it-IT" altLang="it-IT"/>
              <a:pPr/>
              <a:t>‹#›</a:t>
            </a:fld>
            <a:endParaRPr lang="it-IT" altLang="it-IT"/>
          </a:p>
        </p:txBody>
      </p:sp>
    </p:spTree>
    <p:extLst>
      <p:ext uri="{BB962C8B-B14F-4D97-AF65-F5344CB8AC3E}">
        <p14:creationId xmlns:p14="http://schemas.microsoft.com/office/powerpoint/2010/main" val="1402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61FB5D-9A01-4210-9B0F-8FA1A5BE97E9}" type="slidenum">
              <a:rPr lang="en-US" altLang="it-IT" sz="600"/>
              <a:pPr eaLnBrk="1" hangingPunct="1"/>
              <a:t>‹#›</a:t>
            </a:fld>
            <a:endParaRPr lang="en-US" altLang="it-IT" sz="600"/>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76915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2C492309-E49B-4847-9850-2257A942D12D}" type="datetimeFigureOut">
              <a:rPr lang="it-IT" altLang="it-IT"/>
              <a:pPr/>
              <a:t>01/12/2014</a:t>
            </a:fld>
            <a:endParaRPr lang="it-IT" altLang="it-IT"/>
          </a:p>
        </p:txBody>
      </p:sp>
      <p:sp>
        <p:nvSpPr>
          <p:cNvPr id="3" name="Segnaposto piè di pagina 2"/>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4" name="Segnaposto numero diapositiva 3"/>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0288C03-808E-406A-9299-D5A9FA3CF706}" type="slidenum">
              <a:rPr lang="it-IT" altLang="it-IT"/>
              <a:pPr/>
              <a:t>‹#›</a:t>
            </a:fld>
            <a:endParaRPr lang="it-IT" altLang="it-IT"/>
          </a:p>
        </p:txBody>
      </p:sp>
    </p:spTree>
    <p:extLst>
      <p:ext uri="{BB962C8B-B14F-4D97-AF65-F5344CB8AC3E}">
        <p14:creationId xmlns:p14="http://schemas.microsoft.com/office/powerpoint/2010/main" val="1188280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2" y="27306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42765D1B-51BF-4609-99C1-759C727ABFDA}"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5B26ADEE-564B-4FBE-92BA-A3C8644A2576}" type="slidenum">
              <a:rPr lang="it-IT" altLang="it-IT"/>
              <a:pPr/>
              <a:t>‹#›</a:t>
            </a:fld>
            <a:endParaRPr lang="it-IT" altLang="it-IT"/>
          </a:p>
        </p:txBody>
      </p:sp>
    </p:spTree>
    <p:extLst>
      <p:ext uri="{BB962C8B-B14F-4D97-AF65-F5344CB8AC3E}">
        <p14:creationId xmlns:p14="http://schemas.microsoft.com/office/powerpoint/2010/main" val="7635035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9B502267-1207-4FB4-AC80-DD5CC8AB1E1B}"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F787759-A8CB-4026-908A-B5E1C45573D0}" type="slidenum">
              <a:rPr lang="it-IT" altLang="it-IT"/>
              <a:pPr/>
              <a:t>‹#›</a:t>
            </a:fld>
            <a:endParaRPr lang="it-IT" altLang="it-IT"/>
          </a:p>
        </p:txBody>
      </p:sp>
    </p:spTree>
    <p:extLst>
      <p:ext uri="{BB962C8B-B14F-4D97-AF65-F5344CB8AC3E}">
        <p14:creationId xmlns:p14="http://schemas.microsoft.com/office/powerpoint/2010/main" val="1310865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1443C649-04E9-42CF-B1B2-D870CEE4970F}"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85460785-60B2-4072-92D7-4364CCF45599}" type="slidenum">
              <a:rPr lang="it-IT" altLang="it-IT"/>
              <a:pPr/>
              <a:t>‹#›</a:t>
            </a:fld>
            <a:endParaRPr lang="it-IT" altLang="it-IT"/>
          </a:p>
        </p:txBody>
      </p:sp>
    </p:spTree>
    <p:extLst>
      <p:ext uri="{BB962C8B-B14F-4D97-AF65-F5344CB8AC3E}">
        <p14:creationId xmlns:p14="http://schemas.microsoft.com/office/powerpoint/2010/main" val="6296072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3"/>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0" y="274653"/>
            <a:ext cx="65214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772EF60D-BE3C-449D-A2A0-D1C94EB4FDBD}"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A3E8B67-F258-4228-8CB2-CAE2BE7E9517}" type="slidenum">
              <a:rPr lang="it-IT" altLang="it-IT"/>
              <a:pPr/>
              <a:t>‹#›</a:t>
            </a:fld>
            <a:endParaRPr lang="it-IT" altLang="it-IT"/>
          </a:p>
        </p:txBody>
      </p:sp>
    </p:spTree>
    <p:extLst>
      <p:ext uri="{BB962C8B-B14F-4D97-AF65-F5344CB8AC3E}">
        <p14:creationId xmlns:p14="http://schemas.microsoft.com/office/powerpoint/2010/main" val="3727726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600">
                <a:solidFill>
                  <a:prstClr val="black"/>
                </a:solidFill>
              </a:rPr>
              <a:t>Copyright © 2012 NTT DATA Corporation</a:t>
            </a:r>
          </a:p>
        </p:txBody>
      </p:sp>
      <p:sp>
        <p:nvSpPr>
          <p:cNvPr id="15" name="Rectangle 11"/>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lIns="182880" rIns="182880" anchor="ctr"/>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2987468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678058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104311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18217F-99EB-43C6-A3C9-816259B1383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172692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EC1A1C-951E-47AD-A8B4-82CE56FFAC9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340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2985DD5-10F1-48BC-82E1-7635246C48DD}" type="slidenum">
              <a:rPr lang="en-US" altLang="it-IT" sz="600"/>
              <a:pPr eaLnBrk="1" hangingPunct="1"/>
              <a:t>‹#›</a:t>
            </a:fld>
            <a:endParaRPr lang="en-US" altLang="it-IT" sz="600"/>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429060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B5DA3F-36FD-4341-BD61-AFA0D26BD6C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0963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D64B91B-5517-45DF-AD8D-DF9BFD53D2D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74775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988891-457C-4D3B-A2C0-B89FFBC8ED64}"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225164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997CFC-E9C6-4849-985B-A2178197DDE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97768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6AB073-1C93-46E6-B590-0FE0C1717A4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1443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CE7A6F-C4EC-4053-B174-35591043E30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468819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6C9976-E8C2-422D-9C63-ECBC646D596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1521713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7098911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659350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420D9-265B-4F18-87A2-41797C3C3CD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6812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2538110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C6DA14-B3AD-4A79-8390-DD24415DFD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1667673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F317B9-4060-43F1-91A4-B724ADB5F8E6}"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8"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135203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B7D9AFD-4316-4C46-9515-51B68209CCE8}"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5926705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41876549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33FB35-BF27-4C04-A63C-F995CCBDC78C}"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08787409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CC81688-63E8-4F4D-8247-9180D669DA4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07770844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031159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6"/>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14"/>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3" descr="NTT_ppt_header_graphic_blu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83220" y="188640"/>
            <a:ext cx="8750300"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grpSp>
        <p:nvGrpSpPr>
          <p:cNvPr id="10" name="Group 13"/>
          <p:cNvGrpSpPr>
            <a:grpSpLocks/>
          </p:cNvGrpSpPr>
          <p:nvPr userDrawn="1"/>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9" name="TextBox 12"/>
          <p:cNvSpPr txBox="1">
            <a:spLocks noChangeArrowheads="1"/>
          </p:cNvSpPr>
          <p:nvPr userDrawn="1"/>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20" name="Picture 19" descr="NTT_Title_Slide_w_Image.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5552" y="-27384"/>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5368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428425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340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10.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10" Type="http://schemas.openxmlformats.org/officeDocument/2006/relationships/theme" Target="../theme/theme11.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10" Type="http://schemas.openxmlformats.org/officeDocument/2006/relationships/theme" Target="../theme/theme12.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10" Type="http://schemas.openxmlformats.org/officeDocument/2006/relationships/theme" Target="../theme/theme13.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1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theme" Target="../theme/theme6.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theme" Target="../theme/theme9.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82" r:id="rId1"/>
    <p:sldLayoutId id="2147488483" r:id="rId2"/>
    <p:sldLayoutId id="2147488484" r:id="rId3"/>
    <p:sldLayoutId id="2147488485" r:id="rId4"/>
    <p:sldLayoutId id="2147488486" r:id="rId5"/>
    <p:sldLayoutId id="2147488487" r:id="rId6"/>
    <p:sldLayoutId id="2147488488" r:id="rId7"/>
    <p:sldLayoutId id="2147488489" r:id="rId8"/>
    <p:sldLayoutId id="2147488490" r:id="rId9"/>
    <p:sldLayoutId id="2147488620" r:id="rId10"/>
  </p:sldLayoutIdLst>
  <p:timing>
    <p:tnLst>
      <p:par>
        <p:cTn id="1" dur="indefinite" restart="never" nodeType="tmRoot"/>
      </p:par>
    </p:tnLst>
  </p:timing>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 id="2147488578"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79" r:id="rId1"/>
    <p:sldLayoutId id="2147488580" r:id="rId2"/>
    <p:sldLayoutId id="2147488581" r:id="rId3"/>
    <p:sldLayoutId id="2147488582" r:id="rId4"/>
    <p:sldLayoutId id="2147488583" r:id="rId5"/>
    <p:sldLayoutId id="2147488584" r:id="rId6"/>
    <p:sldLayoutId id="2147488585" r:id="rId7"/>
    <p:sldLayoutId id="2147488586" r:id="rId8"/>
    <p:sldLayoutId id="2147488587"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88" r:id="rId1"/>
    <p:sldLayoutId id="2147488589" r:id="rId2"/>
    <p:sldLayoutId id="2147488590" r:id="rId3"/>
    <p:sldLayoutId id="2147488591" r:id="rId4"/>
    <p:sldLayoutId id="2147488592" r:id="rId5"/>
    <p:sldLayoutId id="2147488593" r:id="rId6"/>
    <p:sldLayoutId id="2147488594" r:id="rId7"/>
    <p:sldLayoutId id="2147488595" r:id="rId8"/>
    <p:sldLayoutId id="2147488596"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97" r:id="rId1"/>
    <p:sldLayoutId id="2147488598" r:id="rId2"/>
    <p:sldLayoutId id="2147488599" r:id="rId3"/>
    <p:sldLayoutId id="2147488600" r:id="rId4"/>
    <p:sldLayoutId id="2147488601" r:id="rId5"/>
    <p:sldLayoutId id="2147488602" r:id="rId6"/>
    <p:sldLayoutId id="2147488603" r:id="rId7"/>
    <p:sldLayoutId id="2147488604" r:id="rId8"/>
    <p:sldLayoutId id="2147488605"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606" r:id="rId1"/>
    <p:sldLayoutId id="2147488607" r:id="rId2"/>
    <p:sldLayoutId id="2147488608" r:id="rId3"/>
    <p:sldLayoutId id="2147488609" r:id="rId4"/>
    <p:sldLayoutId id="2147488610" r:id="rId5"/>
    <p:sldLayoutId id="2147488611" r:id="rId6"/>
    <p:sldLayoutId id="2147488612" r:id="rId7"/>
    <p:sldLayoutId id="2147488613" r:id="rId8"/>
    <p:sldLayoutId id="2147488614" r:id="rId9"/>
    <p:sldLayoutId id="2147488615" r:id="rId10"/>
    <p:sldLayoutId id="2147488616" r:id="rId11"/>
    <p:sldLayoutId id="214748861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1027"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1503B1F-063D-4F0D-85EF-D1F5C46C29B8}" type="datetimeFigureOut">
              <a:rPr lang="it-IT" altLang="it-IT"/>
              <a:pPr/>
              <a:t>01/12/2014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9B27722-E509-46B4-9197-9B7778B7263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471" r:id="rId1"/>
    <p:sldLayoutId id="2147488472" r:id="rId2"/>
    <p:sldLayoutId id="2147488473" r:id="rId3"/>
    <p:sldLayoutId id="2147488474" r:id="rId4"/>
    <p:sldLayoutId id="2147488475" r:id="rId5"/>
    <p:sldLayoutId id="2147488476" r:id="rId6"/>
    <p:sldLayoutId id="2147488477" r:id="rId7"/>
    <p:sldLayoutId id="2147488478" r:id="rId8"/>
    <p:sldLayoutId id="2147488479" r:id="rId9"/>
    <p:sldLayoutId id="2147488480" r:id="rId10"/>
    <p:sldLayoutId id="21474884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91" r:id="rId1"/>
    <p:sldLayoutId id="2147488492" r:id="rId2"/>
    <p:sldLayoutId id="2147488493" r:id="rId3"/>
    <p:sldLayoutId id="2147488494" r:id="rId4"/>
    <p:sldLayoutId id="2147488495" r:id="rId5"/>
    <p:sldLayoutId id="2147488496" r:id="rId6"/>
    <p:sldLayoutId id="2147488497" r:id="rId7"/>
    <p:sldLayoutId id="2147488498" r:id="rId8"/>
    <p:sldLayoutId id="2147488499"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00" r:id="rId1"/>
    <p:sldLayoutId id="2147488501" r:id="rId2"/>
    <p:sldLayoutId id="2147488502" r:id="rId3"/>
    <p:sldLayoutId id="2147488503" r:id="rId4"/>
    <p:sldLayoutId id="2147488504" r:id="rId5"/>
    <p:sldLayoutId id="2147488505" r:id="rId6"/>
    <p:sldLayoutId id="2147488506" r:id="rId7"/>
    <p:sldLayoutId id="2147488507" r:id="rId8"/>
    <p:sldLayoutId id="2147488508" r:id="rId9"/>
    <p:sldLayoutId id="2147488509" r:id="rId10"/>
    <p:sldLayoutId id="2147488510" r:id="rId11"/>
    <p:sldLayoutId id="2147488511"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 id="2147488523"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24" r:id="rId1"/>
    <p:sldLayoutId id="2147488525" r:id="rId2"/>
    <p:sldLayoutId id="2147488526" r:id="rId3"/>
    <p:sldLayoutId id="2147488527" r:id="rId4"/>
    <p:sldLayoutId id="2147488528" r:id="rId5"/>
    <p:sldLayoutId id="2147488529" r:id="rId6"/>
    <p:sldLayoutId id="2147488530" r:id="rId7"/>
    <p:sldLayoutId id="2147488531" r:id="rId8"/>
    <p:sldLayoutId id="2147488532"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2051"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4E2791B-5007-4342-AECD-9BC0CFF7F1B0}" type="datetimeFigureOut">
              <a:rPr lang="it-IT" altLang="it-IT"/>
              <a:pPr/>
              <a:t>01/12/2014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96637229-5EEF-4B31-92B2-C8E7CE6FC5D2}"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533" r:id="rId1"/>
    <p:sldLayoutId id="2147488534" r:id="rId2"/>
    <p:sldLayoutId id="2147488535" r:id="rId3"/>
    <p:sldLayoutId id="2147488536" r:id="rId4"/>
    <p:sldLayoutId id="2147488537" r:id="rId5"/>
    <p:sldLayoutId id="2147488538" r:id="rId6"/>
    <p:sldLayoutId id="2147488539" r:id="rId7"/>
    <p:sldLayoutId id="2147488540" r:id="rId8"/>
    <p:sldLayoutId id="2147488541" r:id="rId9"/>
    <p:sldLayoutId id="2147488542" r:id="rId10"/>
    <p:sldLayoutId id="2147488543" r:id="rId11"/>
    <p:sldLayoutId id="2147488544" r:id="rId12"/>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ea typeface="MS PGothic" pitchFamily="34" charset="-128"/>
        </a:defRPr>
      </a:lvl6pPr>
      <a:lvl7pPr marL="914400" algn="ctr" rtl="0" fontAlgn="base">
        <a:spcBef>
          <a:spcPct val="0"/>
        </a:spcBef>
        <a:spcAft>
          <a:spcPct val="0"/>
        </a:spcAft>
        <a:defRPr sz="4400">
          <a:solidFill>
            <a:schemeClr val="tx1"/>
          </a:solidFill>
          <a:latin typeface="Calibri" pitchFamily="34" charset="0"/>
          <a:ea typeface="MS PGothic" pitchFamily="34" charset="-128"/>
        </a:defRPr>
      </a:lvl7pPr>
      <a:lvl8pPr marL="1371600" algn="ctr" rtl="0" fontAlgn="base">
        <a:spcBef>
          <a:spcPct val="0"/>
        </a:spcBef>
        <a:spcAft>
          <a:spcPct val="0"/>
        </a:spcAft>
        <a:defRPr sz="4400">
          <a:solidFill>
            <a:schemeClr val="tx1"/>
          </a:solidFill>
          <a:latin typeface="Calibri" pitchFamily="34" charset="0"/>
          <a:ea typeface="MS PGothic" pitchFamily="34" charset="-128"/>
        </a:defRPr>
      </a:lvl8pPr>
      <a:lvl9pPr marL="1828800" algn="ctr"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46" r:id="rId1"/>
    <p:sldLayoutId id="2147488547" r:id="rId2"/>
    <p:sldLayoutId id="2147488548" r:id="rId3"/>
    <p:sldLayoutId id="2147488549" r:id="rId4"/>
    <p:sldLayoutId id="2147488550" r:id="rId5"/>
    <p:sldLayoutId id="2147488551" r:id="rId6"/>
    <p:sldLayoutId id="2147488552" r:id="rId7"/>
    <p:sldLayoutId id="2147488553" r:id="rId8"/>
    <p:sldLayoutId id="2147488554" r:id="rId9"/>
    <p:sldLayoutId id="2147488555" r:id="rId10"/>
    <p:sldLayoutId id="2147488556" r:id="rId11"/>
    <p:sldLayoutId id="214748855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58" r:id="rId1"/>
    <p:sldLayoutId id="2147488559" r:id="rId2"/>
    <p:sldLayoutId id="2147488560" r:id="rId3"/>
    <p:sldLayoutId id="2147488561" r:id="rId4"/>
    <p:sldLayoutId id="2147488562" r:id="rId5"/>
    <p:sldLayoutId id="2147488563" r:id="rId6"/>
    <p:sldLayoutId id="2147488564" r:id="rId7"/>
    <p:sldLayoutId id="2147488565" r:id="rId8"/>
    <p:sldLayoutId id="2147488566" r:id="rId9"/>
    <p:sldLayoutId id="2147488619" r:id="rId10"/>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3" Type="http://schemas.openxmlformats.org/officeDocument/2006/relationships/hyperlink" Target="http://plugins.jquery.com/project/validate" TargetMode="External"/><Relationship Id="rId2" Type="http://schemas.openxmlformats.org/officeDocument/2006/relationships/hyperlink" Target="http://jqueryui.com/" TargetMode="External"/><Relationship Id="rId1" Type="http://schemas.openxmlformats.org/officeDocument/2006/relationships/slideLayout" Target="../slideLayouts/slideLayout97.xml"/><Relationship Id="rId6" Type="http://schemas.openxmlformats.org/officeDocument/2006/relationships/hyperlink" Target="http://james.padolsey.com/javascript/jquery-lint/" TargetMode="External"/><Relationship Id="rId5" Type="http://schemas.openxmlformats.org/officeDocument/2006/relationships/hyperlink" Target="http://plugins.jquery.com/project/livequery" TargetMode="External"/><Relationship Id="rId4" Type="http://schemas.openxmlformats.org/officeDocument/2006/relationships/hyperlink" Target="http://docs.jquery.com/Plugins/Valida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2" Type="http://schemas.openxmlformats.org/officeDocument/2006/relationships/hyperlink" Target="http://www.breck-mckye.com/blog/2014/12/the-state-of-javascript-in-2015/" TargetMode="External"/><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training-courses/learn-html5-with-javascript-css3-jumpstart-training" TargetMode="External"/><Relationship Id="rId2" Type="http://schemas.openxmlformats.org/officeDocument/2006/relationships/hyperlink" Target="http://gioorgi.com/series/netbase" TargetMode="Externa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ternet_Explorer_5" TargetMode="External"/><Relationship Id="rId2" Type="http://schemas.openxmlformats.org/officeDocument/2006/relationships/hyperlink" Target="http://en.wikipedia.org/wiki/ActiveX" TargetMode="External"/><Relationship Id="rId1" Type="http://schemas.openxmlformats.org/officeDocument/2006/relationships/slideLayout" Target="../slideLayouts/slideLayout10.xml"/><Relationship Id="rId6" Type="http://schemas.openxmlformats.org/officeDocument/2006/relationships/hyperlink" Target="http://en.wikipedia.org/wiki/Opera_(web_browser)" TargetMode="External"/><Relationship Id="rId5" Type="http://schemas.openxmlformats.org/officeDocument/2006/relationships/hyperlink" Target="http://en.wikipedia.org/wiki/Safari_(web_browser)" TargetMode="External"/><Relationship Id="rId4" Type="http://schemas.openxmlformats.org/officeDocument/2006/relationships/hyperlink" Target="http://en.wikipedia.org/wiki/Mozill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2"/>
          <p:cNvSpPr>
            <a:spLocks noGrp="1"/>
          </p:cNvSpPr>
          <p:nvPr>
            <p:ph type="body" idx="13"/>
          </p:nvPr>
        </p:nvSpPr>
        <p:spPr>
          <a:xfrm>
            <a:off x="2971800" y="4379913"/>
            <a:ext cx="6638925" cy="1041400"/>
          </a:xfrm>
        </p:spPr>
        <p:txBody>
          <a:bodyPr/>
          <a:lstStyle/>
          <a:p>
            <a:pPr fontAlgn="base">
              <a:spcBef>
                <a:spcPct val="0"/>
              </a:spcBef>
              <a:spcAft>
                <a:spcPct val="0"/>
              </a:spcAft>
              <a:buFont typeface="Arial" pitchFamily="34" charset="0"/>
              <a:buNone/>
            </a:pPr>
            <a:r>
              <a:rPr lang="en-US" altLang="it-IT" dirty="0" err="1" smtClean="0">
                <a:latin typeface="Arial" pitchFamily="34" charset="0"/>
                <a:cs typeface="Arial" pitchFamily="34" charset="0"/>
              </a:rPr>
              <a:t>Novembre</a:t>
            </a:r>
            <a:r>
              <a:rPr lang="en-US" altLang="it-IT" dirty="0" smtClean="0">
                <a:latin typeface="Arial" pitchFamily="34" charset="0"/>
                <a:cs typeface="Arial" pitchFamily="34" charset="0"/>
              </a:rPr>
              <a:t> 2014</a:t>
            </a:r>
          </a:p>
        </p:txBody>
      </p:sp>
      <p:sp>
        <p:nvSpPr>
          <p:cNvPr id="142339" name="Title 1"/>
          <p:cNvSpPr>
            <a:spLocks noGrp="1"/>
          </p:cNvSpPr>
          <p:nvPr>
            <p:ph type="title"/>
          </p:nvPr>
        </p:nvSpPr>
        <p:spPr>
          <a:xfrm>
            <a:off x="2971800" y="3162300"/>
            <a:ext cx="6638925" cy="993775"/>
          </a:xfrm>
        </p:spPr>
        <p:txBody>
          <a:bodyPr>
            <a:normAutofit/>
          </a:bodyPr>
          <a:lstStyle/>
          <a:p>
            <a:pPr eaLnBrk="1" hangingPunct="1">
              <a:spcAft>
                <a:spcPct val="0"/>
              </a:spcAft>
            </a:pPr>
            <a:r>
              <a:rPr lang="en-US" altLang="it-IT" sz="2000" dirty="0" smtClean="0">
                <a:latin typeface="Arial" pitchFamily="34" charset="0"/>
                <a:cs typeface="Arial" pitchFamily="34" charset="0"/>
              </a:rPr>
              <a:t>Competence Center Microsoft: Corso .NET BASE</a:t>
            </a:r>
            <a:br>
              <a:rPr lang="en-US" altLang="it-IT" sz="2000" dirty="0" smtClean="0">
                <a:latin typeface="Arial" pitchFamily="34" charset="0"/>
                <a:cs typeface="Arial" pitchFamily="34" charset="0"/>
              </a:rPr>
            </a:br>
            <a:r>
              <a:rPr lang="en-US" altLang="it-IT" sz="2000" dirty="0" smtClean="0">
                <a:latin typeface="Arial" pitchFamily="34" charset="0"/>
                <a:cs typeface="Arial" pitchFamily="34" charset="0"/>
              </a:rPr>
              <a:t>(BSL - </a:t>
            </a:r>
            <a:r>
              <a:rPr lang="en-US" altLang="it-IT" sz="2000" b="1" i="1" dirty="0" smtClean="0">
                <a:latin typeface="Arial" pitchFamily="34" charset="0"/>
                <a:cs typeface="Arial" pitchFamily="34" charset="0"/>
              </a:rPr>
              <a:t>Application, Product Development &amp; Testing)</a:t>
            </a:r>
            <a:endParaRPr lang="en-US" altLang="it-IT"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0551" y="188640"/>
            <a:ext cx="8024085" cy="369887"/>
          </a:xfrm>
        </p:spPr>
        <p:txBody>
          <a:bodyPr/>
          <a:lstStyle/>
          <a:p>
            <a:pPr eaLnBrk="1" hangingPunct="1"/>
            <a:r>
              <a:rPr lang="it-IT" altLang="it-IT" dirty="0" smtClean="0"/>
              <a:t>Ajax Easy: Caricamento di frammenti HTML</a:t>
            </a:r>
          </a:p>
        </p:txBody>
      </p:sp>
      <p:sp>
        <p:nvSpPr>
          <p:cNvPr id="29699" name="Rectangle 3"/>
          <p:cNvSpPr>
            <a:spLocks noGrp="1" noChangeArrowheads="1"/>
          </p:cNvSpPr>
          <p:nvPr>
            <p:ph type="body" idx="1"/>
          </p:nvPr>
        </p:nvSpPr>
        <p:spPr/>
        <p:txBody>
          <a:bodyPr/>
          <a:lstStyle/>
          <a:p>
            <a:pPr eaLnBrk="1" hangingPunct="1"/>
            <a:r>
              <a:rPr lang="it-IT" altLang="it-IT" smtClean="0"/>
              <a:t>$("#o").load("./frammentoHtml.html");</a:t>
            </a:r>
          </a:p>
          <a:p>
            <a:pPr eaLnBrk="1" hangingPunct="1"/>
            <a:r>
              <a:rPr lang="it-IT" altLang="it-IT" smtClean="0"/>
              <a:t>Esempio con selettore:</a:t>
            </a:r>
          </a:p>
          <a:p>
            <a:pPr lvl="1" eaLnBrk="1" hangingPunct="1"/>
            <a:r>
              <a:rPr lang="it-IT" altLang="it-IT" smtClean="0"/>
              <a:t>$("#o").load("./frammentoHtml.html#div b");</a:t>
            </a:r>
          </a:p>
          <a:p>
            <a:pPr lvl="1" eaLnBrk="1" hangingPunct="1"/>
            <a:r>
              <a:rPr lang="it-IT" altLang="it-IT" smtClean="0"/>
              <a:t>$("#o").load("./frammentoHtml.html#div p");</a:t>
            </a:r>
          </a:p>
        </p:txBody>
      </p:sp>
      <p:sp>
        <p:nvSpPr>
          <p:cNvPr id="29700" name="AutoShape 4"/>
          <p:cNvSpPr>
            <a:spLocks/>
          </p:cNvSpPr>
          <p:nvPr/>
        </p:nvSpPr>
        <p:spPr bwMode="auto">
          <a:xfrm rot="-5400000">
            <a:off x="5957359" y="2730634"/>
            <a:ext cx="288925" cy="780785"/>
          </a:xfrm>
          <a:prstGeom prst="leftBrace">
            <a:avLst>
              <a:gd name="adj1" fmla="val 2078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it-IT" altLang="it-IT"/>
          </a:p>
        </p:txBody>
      </p:sp>
      <p:sp>
        <p:nvSpPr>
          <p:cNvPr id="29701" name="CasellaDiTesto 4"/>
          <p:cNvSpPr txBox="1">
            <a:spLocks noChangeArrowheads="1"/>
          </p:cNvSpPr>
          <p:nvPr/>
        </p:nvSpPr>
        <p:spPr bwMode="auto">
          <a:xfrm>
            <a:off x="4017433" y="3429001"/>
            <a:ext cx="4134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dirty="0"/>
              <a:t>Carica tutti i paragrafi dentro tutti i div</a:t>
            </a:r>
          </a:p>
        </p:txBody>
      </p:sp>
      <p:pic>
        <p:nvPicPr>
          <p:cNvPr id="6" name="Picture 2" descr="C:\Documents and Settings\Proprietario\Impostazioni locali\Temporary Internet Files\Content.IE5\SXUVGT2R\MC9002306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ajax dentro progetto day4</a:t>
            </a:r>
            <a:endParaRPr lang="it-IT" altLang="it-IT" sz="2400" i="1" cap="small" dirty="0"/>
          </a:p>
        </p:txBody>
      </p:sp>
    </p:spTree>
    <p:extLst>
      <p:ext uri="{BB962C8B-B14F-4D97-AF65-F5344CB8AC3E}">
        <p14:creationId xmlns:p14="http://schemas.microsoft.com/office/powerpoint/2010/main" val="379864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it-IT" altLang="it-IT" smtClean="0"/>
              <a:t>Ajax: Full Power Examples</a:t>
            </a:r>
          </a:p>
        </p:txBody>
      </p:sp>
      <p:sp>
        <p:nvSpPr>
          <p:cNvPr id="30723" name="Rectangle 3"/>
          <p:cNvSpPr>
            <a:spLocks noGrp="1" noChangeArrowheads="1"/>
          </p:cNvSpPr>
          <p:nvPr>
            <p:ph type="body" idx="1"/>
          </p:nvPr>
        </p:nvSpPr>
        <p:spPr/>
        <p:txBody>
          <a:bodyPr/>
          <a:lstStyle/>
          <a:p>
            <a:pPr eaLnBrk="1" hangingPunct="1"/>
            <a:r>
              <a:rPr lang="it-IT" altLang="it-IT" smtClean="0"/>
              <a:t> $.ajax({ </a:t>
            </a:r>
            <a:br>
              <a:rPr lang="it-IT" altLang="it-IT" smtClean="0"/>
            </a:br>
            <a:r>
              <a:rPr lang="it-IT" altLang="it-IT" smtClean="0"/>
              <a:t>   type: "POST", </a:t>
            </a:r>
            <a:br>
              <a:rPr lang="it-IT" altLang="it-IT" smtClean="0"/>
            </a:br>
            <a:r>
              <a:rPr lang="it-IT" altLang="it-IT" smtClean="0"/>
              <a:t>   url: "some.php", </a:t>
            </a:r>
            <a:br>
              <a:rPr lang="it-IT" altLang="it-IT" smtClean="0"/>
            </a:br>
            <a:r>
              <a:rPr lang="it-IT" altLang="it-IT" smtClean="0"/>
              <a:t>   data: "name=John&amp;location=Boston", </a:t>
            </a:r>
            <a:br>
              <a:rPr lang="it-IT" altLang="it-IT" smtClean="0"/>
            </a:br>
            <a:r>
              <a:rPr lang="it-IT" altLang="it-IT" smtClean="0"/>
              <a:t>   success: </a:t>
            </a:r>
            <a:r>
              <a:rPr lang="it-IT" altLang="it-IT" b="1" smtClean="0"/>
              <a:t>function</a:t>
            </a:r>
            <a:r>
              <a:rPr lang="it-IT" altLang="it-IT" smtClean="0"/>
              <a:t>(msg){ </a:t>
            </a:r>
            <a:br>
              <a:rPr lang="it-IT" altLang="it-IT" smtClean="0"/>
            </a:br>
            <a:r>
              <a:rPr lang="it-IT" altLang="it-IT" smtClean="0"/>
              <a:t>     alert( "Data Saved: " + msg ); </a:t>
            </a:r>
            <a:br>
              <a:rPr lang="it-IT" altLang="it-IT" smtClean="0"/>
            </a:br>
            <a:r>
              <a:rPr lang="it-IT" altLang="it-IT" smtClean="0"/>
              <a:t>   } </a:t>
            </a:r>
            <a:br>
              <a:rPr lang="it-IT" altLang="it-IT" smtClean="0"/>
            </a:br>
            <a:r>
              <a:rPr lang="it-IT" altLang="it-IT" smtClean="0"/>
              <a:t> }); </a:t>
            </a:r>
          </a:p>
          <a:p>
            <a:pPr eaLnBrk="1" hangingPunct="1"/>
            <a:endParaRPr lang="it-IT" altLang="it-IT" smtClean="0"/>
          </a:p>
        </p:txBody>
      </p:sp>
    </p:spTree>
    <p:extLst>
      <p:ext uri="{BB962C8B-B14F-4D97-AF65-F5344CB8AC3E}">
        <p14:creationId xmlns:p14="http://schemas.microsoft.com/office/powerpoint/2010/main" val="315920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altLang="it-IT" smtClean="0"/>
              <a:t>Ajax: Full Power Examples</a:t>
            </a:r>
          </a:p>
        </p:txBody>
      </p:sp>
      <p:sp>
        <p:nvSpPr>
          <p:cNvPr id="31747" name="Rectangle 3"/>
          <p:cNvSpPr>
            <a:spLocks noGrp="1" noChangeArrowheads="1"/>
          </p:cNvSpPr>
          <p:nvPr>
            <p:ph type="body" idx="1"/>
          </p:nvPr>
        </p:nvSpPr>
        <p:spPr/>
        <p:txBody>
          <a:bodyPr/>
          <a:lstStyle/>
          <a:p>
            <a:pPr eaLnBrk="1" hangingPunct="1">
              <a:buFontTx/>
              <a:buNone/>
            </a:pPr>
            <a:r>
              <a:rPr lang="it-IT" altLang="it-IT" dirty="0" smtClean="0"/>
              <a:t> $.ajax({ </a:t>
            </a:r>
            <a:br>
              <a:rPr lang="it-IT" altLang="it-IT" dirty="0" smtClean="0"/>
            </a:br>
            <a:r>
              <a:rPr lang="it-IT" altLang="it-IT" dirty="0" smtClean="0"/>
              <a:t>   type: "GET", </a:t>
            </a:r>
            <a:br>
              <a:rPr lang="it-IT" altLang="it-IT" dirty="0" smtClean="0"/>
            </a:br>
            <a:r>
              <a:rPr lang="it-IT" altLang="it-IT" dirty="0" smtClean="0"/>
              <a:t>   url: "test.js", </a:t>
            </a:r>
            <a:br>
              <a:rPr lang="it-IT" altLang="it-IT" dirty="0" smtClean="0"/>
            </a:br>
            <a:r>
              <a:rPr lang="it-IT" altLang="it-IT" dirty="0" smtClean="0"/>
              <a:t>   dataType: "script" </a:t>
            </a:r>
            <a:br>
              <a:rPr lang="it-IT" altLang="it-IT" dirty="0" smtClean="0"/>
            </a:br>
            <a:r>
              <a:rPr lang="it-IT" altLang="it-IT" dirty="0" smtClean="0"/>
              <a:t>  }); </a:t>
            </a:r>
          </a:p>
          <a:p>
            <a:pPr eaLnBrk="1" hangingPunct="1">
              <a:buFontTx/>
              <a:buNone/>
            </a:pPr>
            <a:endParaRPr lang="it-IT" altLang="it-IT" dirty="0" smtClean="0"/>
          </a:p>
          <a:p>
            <a:pPr eaLnBrk="1" hangingPunct="1">
              <a:buFontTx/>
              <a:buNone/>
            </a:pPr>
            <a:r>
              <a:rPr lang="it-IT" altLang="it-IT" dirty="0" smtClean="0"/>
              <a:t>Carica il file test.js e lo esegue</a:t>
            </a:r>
          </a:p>
        </p:txBody>
      </p:sp>
    </p:spTree>
    <p:extLst>
      <p:ext uri="{BB962C8B-B14F-4D97-AF65-F5344CB8AC3E}">
        <p14:creationId xmlns:p14="http://schemas.microsoft.com/office/powerpoint/2010/main" val="75968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it-IT" altLang="it-IT" smtClean="0"/>
              <a:t>Server Side: JSON</a:t>
            </a:r>
          </a:p>
        </p:txBody>
      </p:sp>
      <p:sp>
        <p:nvSpPr>
          <p:cNvPr id="32771" name="Rectangle 3"/>
          <p:cNvSpPr>
            <a:spLocks noGrp="1" noChangeArrowheads="1"/>
          </p:cNvSpPr>
          <p:nvPr>
            <p:ph type="body" idx="1"/>
          </p:nvPr>
        </p:nvSpPr>
        <p:spPr/>
        <p:txBody>
          <a:bodyPr/>
          <a:lstStyle/>
          <a:p>
            <a:pPr eaLnBrk="1" hangingPunct="1"/>
            <a:r>
              <a:rPr lang="it-IT" altLang="it-IT" dirty="0" smtClean="0"/>
              <a:t>Struts2 può generare un array JSON in risposta ad una richiesta.</a:t>
            </a:r>
          </a:p>
          <a:p>
            <a:pPr eaLnBrk="1" hangingPunct="1"/>
            <a:r>
              <a:rPr lang="it-IT" altLang="it-IT" dirty="0" smtClean="0"/>
              <a:t>Struts2 ritorna un array associativo in forma:</a:t>
            </a:r>
          </a:p>
          <a:p>
            <a:pPr eaLnBrk="1" hangingPunct="1">
              <a:buFontTx/>
              <a:buNone/>
            </a:pPr>
            <a:r>
              <a:rPr lang="it-IT" altLang="it-IT" dirty="0" smtClean="0"/>
              <a:t>		{"JSON":"success“, &lt;chiave&gt;:&lt;valore&gt;….}</a:t>
            </a:r>
          </a:p>
          <a:p>
            <a:pPr eaLnBrk="1" hangingPunct="1">
              <a:buFontTx/>
              <a:buNone/>
            </a:pPr>
            <a:r>
              <a:rPr lang="it-IT" altLang="it-IT" dirty="0" smtClean="0"/>
              <a:t>Dove “chiave:valore” sono le proprietà della Action Struts2.</a:t>
            </a:r>
          </a:p>
          <a:p>
            <a:pPr eaLnBrk="1" hangingPunct="1">
              <a:buFontTx/>
              <a:buNone/>
            </a:pPr>
            <a:endParaRPr lang="it-IT" altLang="it-IT" dirty="0" smtClean="0"/>
          </a:p>
          <a:p>
            <a:pPr eaLnBrk="1" hangingPunct="1">
              <a:buFontTx/>
              <a:buNone/>
            </a:pPr>
            <a:r>
              <a:rPr lang="it-IT" altLang="it-IT" dirty="0" smtClean="0"/>
              <a:t>Nel codice di esempio trovate una Action che è configurata in modo che Struts2 “JSONizzi” il risultato </a:t>
            </a:r>
            <a:r>
              <a:rPr lang="it-IT" altLang="it-IT" b="1" i="1" dirty="0" smtClean="0"/>
              <a:t>automaticamente</a:t>
            </a:r>
          </a:p>
        </p:txBody>
      </p:sp>
      <p:pic>
        <p:nvPicPr>
          <p:cNvPr id="5" name="Picture 3" descr="C:\Users\giorgig\AppData\Local\Microsoft\Windows\Temporary Internet Files\Content.IE5\7O7Z6KPR\MP900446482[1].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697416" y="4966269"/>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a:xfrm>
            <a:off x="920551" y="188640"/>
            <a:ext cx="8024085" cy="369887"/>
          </a:xfrm>
        </p:spPr>
        <p:txBody>
          <a:bodyPr/>
          <a:lstStyle/>
          <a:p>
            <a:pPr eaLnBrk="1" hangingPunct="1"/>
            <a:r>
              <a:rPr lang="it-IT" altLang="it-IT" dirty="0" smtClean="0"/>
              <a:t>Esempio Ajax + Json + Struts2</a:t>
            </a:r>
          </a:p>
        </p:txBody>
      </p:sp>
      <p:sp>
        <p:nvSpPr>
          <p:cNvPr id="33795" name="Segnaposto contenuto 2"/>
          <p:cNvSpPr>
            <a:spLocks noGrp="1"/>
          </p:cNvSpPr>
          <p:nvPr>
            <p:ph idx="1"/>
          </p:nvPr>
        </p:nvSpPr>
        <p:spPr>
          <a:xfrm>
            <a:off x="584730" y="3644901"/>
            <a:ext cx="8893043" cy="936625"/>
          </a:xfrm>
        </p:spPr>
        <p:txBody>
          <a:bodyPr/>
          <a:lstStyle/>
          <a:p>
            <a:pPr eaLnBrk="1" hangingPunct="1">
              <a:buFont typeface="Wingdings" pitchFamily="2" charset="2"/>
              <a:buChar char="Ø"/>
            </a:pPr>
            <a:r>
              <a:rPr lang="it-IT" altLang="it-IT" smtClean="0"/>
              <a:t>Esempio “Json”:</a:t>
            </a:r>
          </a:p>
          <a:p>
            <a:pPr lvl="1" eaLnBrk="1" hangingPunct="1">
              <a:buFont typeface="Wingdings" pitchFamily="2" charset="2"/>
              <a:buNone/>
            </a:pPr>
            <a:r>
              <a:rPr lang="it-IT" altLang="it-IT" smtClean="0"/>
              <a:t>http://localhost/jQueryTrainer/</a:t>
            </a:r>
          </a:p>
        </p:txBody>
      </p:sp>
      <p:pic>
        <p:nvPicPr>
          <p:cNvPr id="33796"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810" y="5013326"/>
            <a:ext cx="1872854"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CasellaDiTesto 4"/>
          <p:cNvSpPr txBox="1">
            <a:spLocks noChangeArrowheads="1"/>
          </p:cNvSpPr>
          <p:nvPr/>
        </p:nvSpPr>
        <p:spPr bwMode="auto">
          <a:xfrm>
            <a:off x="6591962" y="5876925"/>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a:t>Hands On 4</a:t>
            </a:r>
          </a:p>
        </p:txBody>
      </p:sp>
      <p:sp>
        <p:nvSpPr>
          <p:cNvPr id="6" name="Rectangle 3"/>
          <p:cNvSpPr txBox="1">
            <a:spLocks noChangeArrowheads="1"/>
          </p:cNvSpPr>
          <p:nvPr/>
        </p:nvSpPr>
        <p:spPr bwMode="auto">
          <a:xfrm>
            <a:off x="507339" y="1125538"/>
            <a:ext cx="8915400" cy="2806700"/>
          </a:xfrm>
          <a:prstGeom prst="rect">
            <a:avLst/>
          </a:prstGeom>
          <a:noFill/>
          <a:ln w="9525">
            <a:noFill/>
            <a:miter lim="800000"/>
            <a:headEnd/>
            <a:tailEnd/>
          </a:ln>
        </p:spPr>
        <p:txBody>
          <a:bodyPr/>
          <a:lstStyle/>
          <a:p>
            <a:pPr marL="342900" indent="-342900" algn="l">
              <a:spcBef>
                <a:spcPct val="20000"/>
              </a:spcBef>
              <a:defRPr/>
            </a:pPr>
            <a:r>
              <a:rPr lang="it-IT" sz="2400" kern="0" dirty="0" err="1">
                <a:latin typeface="+mn-lt"/>
              </a:rPr>
              <a:t>JQuery</a:t>
            </a:r>
            <a:r>
              <a:rPr lang="it-IT" sz="2400" kern="0" dirty="0">
                <a:latin typeface="+mn-lt"/>
              </a:rPr>
              <a:t> fornisce il metodo </a:t>
            </a:r>
          </a:p>
          <a:p>
            <a:pPr marL="342900" indent="-342900" algn="l">
              <a:spcBef>
                <a:spcPct val="20000"/>
              </a:spcBef>
              <a:defRPr/>
            </a:pPr>
            <a:r>
              <a:rPr lang="en-US" sz="2400" kern="0" dirty="0">
                <a:latin typeface="+mn-lt"/>
              </a:rPr>
              <a:t>	$.</a:t>
            </a:r>
            <a:r>
              <a:rPr lang="en-US" sz="2400" kern="0" dirty="0" err="1">
                <a:latin typeface="+mn-lt"/>
              </a:rPr>
              <a:t>getJSON</a:t>
            </a:r>
            <a:r>
              <a:rPr lang="en-US" sz="2400" kern="0" dirty="0">
                <a:latin typeface="+mn-lt"/>
              </a:rPr>
              <a:t>( String </a:t>
            </a:r>
            <a:r>
              <a:rPr lang="en-US" sz="2400" kern="0" dirty="0" err="1">
                <a:latin typeface="+mn-lt"/>
              </a:rPr>
              <a:t>url</a:t>
            </a:r>
            <a:r>
              <a:rPr lang="en-US" sz="2400" kern="0" dirty="0">
                <a:latin typeface="+mn-lt"/>
              </a:rPr>
              <a:t>, </a:t>
            </a:r>
          </a:p>
          <a:p>
            <a:pPr marL="342900" indent="-342900" algn="l">
              <a:spcBef>
                <a:spcPct val="20000"/>
              </a:spcBef>
              <a:defRPr/>
            </a:pPr>
            <a:r>
              <a:rPr lang="en-US" sz="2400" kern="0" dirty="0">
                <a:latin typeface="+mn-lt"/>
              </a:rPr>
              <a:t>			  Map </a:t>
            </a:r>
            <a:r>
              <a:rPr lang="en-US" sz="2400" kern="0" dirty="0" err="1">
                <a:latin typeface="+mn-lt"/>
              </a:rPr>
              <a:t>dataToSend</a:t>
            </a:r>
            <a:r>
              <a:rPr lang="en-US" sz="2400" kern="0" dirty="0">
                <a:latin typeface="+mn-lt"/>
              </a:rPr>
              <a:t>, </a:t>
            </a:r>
          </a:p>
          <a:p>
            <a:pPr marL="342900" indent="-342900" algn="l">
              <a:spcBef>
                <a:spcPct val="20000"/>
              </a:spcBef>
              <a:defRPr/>
            </a:pPr>
            <a:r>
              <a:rPr lang="en-US" sz="2400" kern="0" dirty="0">
                <a:latin typeface="+mn-lt"/>
              </a:rPr>
              <a:t>			  Function callback )</a:t>
            </a:r>
          </a:p>
          <a:p>
            <a:pPr marL="342900" indent="-342900" algn="l">
              <a:spcBef>
                <a:spcPct val="20000"/>
              </a:spcBef>
              <a:defRPr/>
            </a:pPr>
            <a:r>
              <a:rPr lang="en-US" sz="2400" kern="0" dirty="0">
                <a:latin typeface="+mn-lt"/>
              </a:rPr>
              <a:t>per fare  </a:t>
            </a:r>
            <a:r>
              <a:rPr lang="en-US" sz="2400" kern="0" dirty="0" err="1">
                <a:latin typeface="+mn-lt"/>
              </a:rPr>
              <a:t>richieste</a:t>
            </a:r>
            <a:r>
              <a:rPr lang="en-US" sz="2400" kern="0" dirty="0">
                <a:latin typeface="+mn-lt"/>
              </a:rPr>
              <a:t> in GET e </a:t>
            </a:r>
            <a:r>
              <a:rPr lang="en-US" sz="2400" kern="0" dirty="0" err="1">
                <a:latin typeface="+mn-lt"/>
              </a:rPr>
              <a:t>ottenere</a:t>
            </a:r>
            <a:r>
              <a:rPr lang="en-US" sz="2400" kern="0" dirty="0">
                <a:latin typeface="+mn-lt"/>
              </a:rPr>
              <a:t> </a:t>
            </a:r>
            <a:r>
              <a:rPr lang="en-US" sz="2400" kern="0" dirty="0" err="1">
                <a:latin typeface="+mn-lt"/>
              </a:rPr>
              <a:t>risultati</a:t>
            </a:r>
            <a:r>
              <a:rPr lang="en-US" sz="2400" kern="0" dirty="0">
                <a:latin typeface="+mn-lt"/>
              </a:rPr>
              <a:t> JSON</a:t>
            </a:r>
            <a:endParaRPr lang="it-IT" sz="2400" kern="0" dirty="0">
              <a:latin typeface="+mn-lt"/>
            </a:endParaRPr>
          </a:p>
          <a:p>
            <a:pPr marL="342900" indent="-342900" algn="l">
              <a:spcBef>
                <a:spcPct val="20000"/>
              </a:spcBef>
              <a:defRPr/>
            </a:pPr>
            <a:endParaRPr lang="it-IT" sz="2400" kern="0" dirty="0">
              <a:latin typeface="+mn-lt"/>
            </a:endParaRPr>
          </a:p>
        </p:txBody>
      </p:sp>
    </p:spTree>
    <p:extLst>
      <p:ext uri="{BB962C8B-B14F-4D97-AF65-F5344CB8AC3E}">
        <p14:creationId xmlns:p14="http://schemas.microsoft.com/office/powerpoint/2010/main" val="222140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it-IT" altLang="it-IT" smtClean="0"/>
              <a:t>Ending Words:Plugin da considerare</a:t>
            </a:r>
          </a:p>
        </p:txBody>
      </p:sp>
      <p:sp>
        <p:nvSpPr>
          <p:cNvPr id="34819" name="Rectangle 7"/>
          <p:cNvSpPr>
            <a:spLocks noGrp="1" noChangeArrowheads="1"/>
          </p:cNvSpPr>
          <p:nvPr>
            <p:ph type="body" idx="1"/>
          </p:nvPr>
        </p:nvSpPr>
        <p:spPr/>
        <p:txBody>
          <a:bodyPr/>
          <a:lstStyle/>
          <a:p>
            <a:pPr eaLnBrk="1" hangingPunct="1">
              <a:lnSpc>
                <a:spcPct val="90000"/>
              </a:lnSpc>
            </a:pPr>
            <a:r>
              <a:rPr lang="it-IT" altLang="it-IT" sz="2000" smtClean="0"/>
              <a:t>JQuery UI:</a:t>
            </a:r>
            <a:br>
              <a:rPr lang="it-IT" altLang="it-IT" sz="2000" smtClean="0"/>
            </a:br>
            <a:r>
              <a:rPr lang="it-IT" altLang="it-IT" sz="2000" smtClean="0">
                <a:hlinkClick r:id="rId2"/>
              </a:rPr>
              <a:t>http://jqueryui.com/</a:t>
            </a:r>
            <a:r>
              <a:rPr lang="it-IT" altLang="it-IT" sz="2000" smtClean="0"/>
              <a:t> </a:t>
            </a:r>
          </a:p>
          <a:p>
            <a:pPr lvl="1" eaLnBrk="1" hangingPunct="1">
              <a:lnSpc>
                <a:spcPct val="90000"/>
              </a:lnSpc>
            </a:pPr>
            <a:r>
              <a:rPr lang="it-IT" altLang="it-IT" sz="1800" smtClean="0"/>
              <a:t>Supporta dialog, tab, etc</a:t>
            </a:r>
          </a:p>
          <a:p>
            <a:pPr lvl="1" eaLnBrk="1" hangingPunct="1">
              <a:lnSpc>
                <a:spcPct val="90000"/>
              </a:lnSpc>
            </a:pPr>
            <a:r>
              <a:rPr lang="it-IT" altLang="it-IT" sz="1800" smtClean="0"/>
              <a:t>Possibilità di supportare temi</a:t>
            </a:r>
          </a:p>
          <a:p>
            <a:pPr eaLnBrk="1" hangingPunct="1">
              <a:lnSpc>
                <a:spcPct val="90000"/>
              </a:lnSpc>
            </a:pPr>
            <a:r>
              <a:rPr lang="it-IT" altLang="it-IT" sz="2000" smtClean="0"/>
              <a:t>Validation Plugin:</a:t>
            </a:r>
            <a:br>
              <a:rPr lang="it-IT" altLang="it-IT" sz="2000" smtClean="0"/>
            </a:br>
            <a:r>
              <a:rPr lang="it-IT" altLang="it-IT" sz="2000" smtClean="0">
                <a:hlinkClick r:id="rId3"/>
              </a:rPr>
              <a:t>http://plugins.jquery.com/project/validate</a:t>
            </a:r>
            <a:r>
              <a:rPr lang="it-IT" altLang="it-IT" sz="2000" smtClean="0"/>
              <a:t/>
            </a:r>
            <a:br>
              <a:rPr lang="it-IT" altLang="it-IT" sz="2000" smtClean="0"/>
            </a:br>
            <a:r>
              <a:rPr lang="it-IT" altLang="it-IT" sz="2000" smtClean="0">
                <a:hlinkClick r:id="rId4"/>
              </a:rPr>
              <a:t>http://docs.jquery.com/Plugins/Validation</a:t>
            </a:r>
            <a:r>
              <a:rPr lang="it-IT" altLang="it-IT" sz="2000" smtClean="0"/>
              <a:t> </a:t>
            </a:r>
          </a:p>
          <a:p>
            <a:pPr lvl="1" eaLnBrk="1" hangingPunct="1">
              <a:lnSpc>
                <a:spcPct val="90000"/>
              </a:lnSpc>
            </a:pPr>
            <a:r>
              <a:rPr lang="it-IT" altLang="it-IT" sz="1800" smtClean="0"/>
              <a:t>Dichiarativo</a:t>
            </a:r>
          </a:p>
          <a:p>
            <a:pPr lvl="1" eaLnBrk="1" hangingPunct="1">
              <a:lnSpc>
                <a:spcPct val="90000"/>
              </a:lnSpc>
            </a:pPr>
            <a:r>
              <a:rPr lang="it-IT" altLang="it-IT" sz="1800" smtClean="0"/>
              <a:t>Supporta validazione lato server e lato client</a:t>
            </a:r>
          </a:p>
          <a:p>
            <a:pPr eaLnBrk="1" hangingPunct="1">
              <a:lnSpc>
                <a:spcPct val="90000"/>
              </a:lnSpc>
            </a:pPr>
            <a:r>
              <a:rPr lang="it-IT" altLang="it-IT" sz="2000" smtClean="0"/>
              <a:t>LiveQuery:</a:t>
            </a:r>
            <a:br>
              <a:rPr lang="it-IT" altLang="it-IT" sz="2000" smtClean="0"/>
            </a:br>
            <a:r>
              <a:rPr lang="it-IT" altLang="it-IT" sz="2000" smtClean="0">
                <a:hlinkClick r:id="rId5"/>
              </a:rPr>
              <a:t>http://plugins.jquery.com/project/livequery</a:t>
            </a:r>
            <a:endParaRPr lang="it-IT" altLang="it-IT" sz="2000" smtClean="0"/>
          </a:p>
          <a:p>
            <a:pPr eaLnBrk="1" hangingPunct="1">
              <a:lnSpc>
                <a:spcPct val="90000"/>
              </a:lnSpc>
            </a:pPr>
            <a:r>
              <a:rPr lang="it-IT" altLang="it-IT" sz="2000" smtClean="0"/>
              <a:t>JQuery Lint</a:t>
            </a:r>
            <a:br>
              <a:rPr lang="it-IT" altLang="it-IT" sz="2000" smtClean="0"/>
            </a:br>
            <a:r>
              <a:rPr lang="it-IT" altLang="it-IT" sz="2000" smtClean="0">
                <a:hlinkClick r:id="rId6"/>
              </a:rPr>
              <a:t>http://james.padolsey.com/javascript/jquery-lint/</a:t>
            </a:r>
            <a:r>
              <a:rPr lang="it-IT" altLang="it-IT" sz="2000" smtClean="0"/>
              <a:t>  </a:t>
            </a:r>
            <a:br>
              <a:rPr lang="it-IT" altLang="it-IT" sz="2000" smtClean="0"/>
            </a:br>
            <a:endParaRPr lang="it-IT" altLang="it-IT" sz="2000" smtClean="0"/>
          </a:p>
        </p:txBody>
      </p:sp>
    </p:spTree>
    <p:extLst>
      <p:ext uri="{BB962C8B-B14F-4D97-AF65-F5344CB8AC3E}">
        <p14:creationId xmlns:p14="http://schemas.microsoft.com/office/powerpoint/2010/main" val="560910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WebSocket!</a:t>
            </a:r>
            <a:endParaRPr lang="it-IT" dirty="0"/>
          </a:p>
        </p:txBody>
      </p:sp>
      <p:sp>
        <p:nvSpPr>
          <p:cNvPr id="3" name="Content Placeholder 2"/>
          <p:cNvSpPr>
            <a:spLocks noGrp="1"/>
          </p:cNvSpPr>
          <p:nvPr>
            <p:ph sz="quarter" idx="11"/>
          </p:nvPr>
        </p:nvSpPr>
        <p:spPr/>
        <p:txBody>
          <a:bodyPr/>
          <a:lstStyle/>
          <a:p>
            <a:r>
              <a:rPr lang="it-IT" dirty="0" smtClean="0"/>
              <a:t>Ajax è mono-direzionale</a:t>
            </a:r>
          </a:p>
          <a:p>
            <a:r>
              <a:rPr lang="en-US" dirty="0" err="1"/>
              <a:t>WebSockets</a:t>
            </a:r>
            <a:r>
              <a:rPr lang="en-US" dirty="0"/>
              <a:t> is a technology, based on the </a:t>
            </a:r>
            <a:r>
              <a:rPr lang="en-US" dirty="0" err="1"/>
              <a:t>ws</a:t>
            </a:r>
            <a:r>
              <a:rPr lang="en-US" dirty="0"/>
              <a:t> protocol, that makes it possible to establish a continuous full-duplex connection stream between a client and a server.  A typical </a:t>
            </a:r>
            <a:r>
              <a:rPr lang="en-US" dirty="0" err="1"/>
              <a:t>websocket</a:t>
            </a:r>
            <a:r>
              <a:rPr lang="en-US" dirty="0"/>
              <a:t> client would be a user's browser, but the protocol is platform independent.</a:t>
            </a:r>
            <a:endParaRPr lang="it-IT" dirty="0"/>
          </a:p>
        </p:txBody>
      </p:sp>
      <p:pic>
        <p:nvPicPr>
          <p:cNvPr id="4"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a:t>
            </a:r>
            <a:r>
              <a:rPr lang="it-IT" altLang="it-IT" sz="2400" i="1" cap="small" smtClean="0"/>
              <a:t>esempi day4/5-websocket.html</a:t>
            </a:r>
            <a:endParaRPr lang="it-IT" altLang="it-IT" sz="2400" i="1" cap="small" dirty="0"/>
          </a:p>
        </p:txBody>
      </p:sp>
    </p:spTree>
    <p:extLst>
      <p:ext uri="{BB962C8B-B14F-4D97-AF65-F5344CB8AC3E}">
        <p14:creationId xmlns:p14="http://schemas.microsoft.com/office/powerpoint/2010/main" val="419690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a:t>
            </a:r>
            <a:r>
              <a:rPr lang="it-IT" dirty="0" smtClean="0"/>
              <a:t>Libraries on 2015: a moving target</a:t>
            </a:r>
            <a:endParaRPr lang="it-IT" dirty="0"/>
          </a:p>
        </p:txBody>
      </p:sp>
      <p:sp>
        <p:nvSpPr>
          <p:cNvPr id="3" name="Content Placeholder 2"/>
          <p:cNvSpPr>
            <a:spLocks noGrp="1"/>
          </p:cNvSpPr>
          <p:nvPr>
            <p:ph sz="quarter" idx="11"/>
          </p:nvPr>
        </p:nvSpPr>
        <p:spPr>
          <a:xfrm>
            <a:off x="788991" y="1340768"/>
            <a:ext cx="8323262" cy="4960937"/>
          </a:xfrm>
        </p:spPr>
        <p:txBody>
          <a:bodyPr>
            <a:normAutofit lnSpcReduction="10000"/>
          </a:bodyPr>
          <a:lstStyle/>
          <a:p>
            <a:r>
              <a:rPr lang="it-IT" dirty="0" smtClean="0"/>
              <a:t>React.js </a:t>
            </a:r>
            <a:r>
              <a:rPr lang="it-IT" dirty="0"/>
              <a:t>with Flux (a view-only library and an eventing module)</a:t>
            </a:r>
          </a:p>
          <a:p>
            <a:r>
              <a:rPr lang="it-IT" dirty="0"/>
              <a:t>Ember.js (a full MVC framework)</a:t>
            </a:r>
          </a:p>
          <a:p>
            <a:r>
              <a:rPr lang="it-IT" dirty="0"/>
              <a:t>Knockout.js (view-only library)</a:t>
            </a:r>
          </a:p>
          <a:p>
            <a:r>
              <a:rPr lang="it-IT" dirty="0"/>
              <a:t>Backbone.js (full MVC framework)</a:t>
            </a:r>
          </a:p>
          <a:p>
            <a:r>
              <a:rPr lang="it-IT" dirty="0"/>
              <a:t>Meteor (full isomorphic framework)</a:t>
            </a:r>
          </a:p>
          <a:p>
            <a:r>
              <a:rPr lang="it-IT" dirty="0"/>
              <a:t>Mithril (full MVC framework)</a:t>
            </a:r>
          </a:p>
          <a:p>
            <a:r>
              <a:rPr lang="it-IT" dirty="0"/>
              <a:t>Ember (full MVC framework)</a:t>
            </a:r>
          </a:p>
          <a:p>
            <a:r>
              <a:rPr lang="it-IT" dirty="0" smtClean="0"/>
              <a:t>Vue.js </a:t>
            </a:r>
            <a:r>
              <a:rPr lang="it-IT" dirty="0"/>
              <a:t>(view-only library)</a:t>
            </a:r>
          </a:p>
          <a:p>
            <a:r>
              <a:rPr lang="it-IT" dirty="0"/>
              <a:t>Breeze.js (model-only library)</a:t>
            </a:r>
          </a:p>
          <a:p>
            <a:r>
              <a:rPr lang="it-IT" dirty="0"/>
              <a:t>Ractive (view-only </a:t>
            </a:r>
            <a:r>
              <a:rPr lang="it-IT" dirty="0" smtClean="0"/>
              <a:t>library</a:t>
            </a:r>
            <a:r>
              <a:rPr lang="it-IT" dirty="0" smtClean="0"/>
              <a:t>)</a:t>
            </a:r>
          </a:p>
          <a:p>
            <a:endParaRPr lang="it-IT" dirty="0"/>
          </a:p>
          <a:p>
            <a:endParaRPr lang="it-IT" dirty="0" smtClean="0"/>
          </a:p>
          <a:p>
            <a:endParaRPr lang="it-IT" dirty="0"/>
          </a:p>
          <a:p>
            <a:pPr marL="0" indent="0">
              <a:buNone/>
            </a:pPr>
            <a:r>
              <a:rPr lang="it-IT" dirty="0" smtClean="0"/>
              <a:t>From </a:t>
            </a:r>
            <a:r>
              <a:rPr lang="it-IT" u="sng" dirty="0">
                <a:hlinkClick r:id="rId2"/>
              </a:rPr>
              <a:t>http://www.breck-mckye.com/blog/2014/12/the-state-of-javascript-in-2015/</a:t>
            </a:r>
            <a:endParaRPr lang="it-IT" dirty="0"/>
          </a:p>
          <a:p>
            <a:pPr marL="96837" indent="0">
              <a:buClr>
                <a:srgbClr val="6785C1"/>
              </a:buClr>
              <a:buNone/>
            </a:pPr>
            <a:endParaRPr lang="it-IT" dirty="0"/>
          </a:p>
          <a:p>
            <a:pPr marL="920750" lvl="2" indent="0">
              <a:buClr>
                <a:srgbClr val="6785C1"/>
              </a:buClr>
              <a:buSzPct val="80000"/>
              <a:buNone/>
            </a:pPr>
            <a:endParaRPr lang="it-IT" dirty="0"/>
          </a:p>
          <a:p>
            <a:pPr marL="363537">
              <a:buClr>
                <a:srgbClr val="6785C1"/>
              </a:buClr>
            </a:pPr>
            <a:endParaRPr lang="it-IT" dirty="0" smtClean="0"/>
          </a:p>
          <a:p>
            <a:pPr marL="779462" lvl="1" indent="-266700">
              <a:buClr>
                <a:srgbClr val="6785C1"/>
              </a:buClr>
              <a:buSzPct val="80000"/>
              <a:buFont typeface="Arial" pitchFamily="34" charset="0"/>
              <a:buChar char="►"/>
            </a:pPr>
            <a:endParaRPr lang="it-IT" dirty="0" smtClean="0"/>
          </a:p>
          <a:p>
            <a:pPr marL="779462" lvl="1" indent="-266700">
              <a:buClr>
                <a:srgbClr val="6785C1"/>
              </a:buClr>
              <a:buSzPct val="80000"/>
              <a:buFont typeface="Arial" pitchFamily="34" charset="0"/>
              <a:buChar char="►"/>
            </a:pPr>
            <a:endParaRPr lang="it-IT" dirty="0"/>
          </a:p>
          <a:p>
            <a:endParaRPr lang="it-IT" dirty="0" smtClean="0"/>
          </a:p>
        </p:txBody>
      </p:sp>
      <p:sp>
        <p:nvSpPr>
          <p:cNvPr id="4" name="Rectangle 3"/>
          <p:cNvSpPr/>
          <p:nvPr/>
        </p:nvSpPr>
        <p:spPr>
          <a:xfrm>
            <a:off x="1064568" y="4725144"/>
            <a:ext cx="6825208" cy="646331"/>
          </a:xfrm>
          <a:prstGeom prst="rect">
            <a:avLst/>
          </a:prstGeom>
        </p:spPr>
        <p:txBody>
          <a:bodyPr wrap="square">
            <a:spAutoFit/>
          </a:bodyPr>
          <a:lstStyle/>
          <a:p>
            <a:r>
              <a:rPr lang="en-US" i="1" dirty="0"/>
              <a:t>The answer might be to eschew monolithic frameworks in </a:t>
            </a:r>
            <a:r>
              <a:rPr lang="en-US" i="1" dirty="0" err="1"/>
              <a:t>favour</a:t>
            </a:r>
            <a:r>
              <a:rPr lang="en-US" i="1" dirty="0"/>
              <a:t> of </a:t>
            </a:r>
            <a:r>
              <a:rPr lang="en-US" i="1" dirty="0" err="1"/>
              <a:t>microlibraries</a:t>
            </a:r>
            <a:endParaRPr lang="it-IT" i="1" dirty="0"/>
          </a:p>
        </p:txBody>
      </p:sp>
    </p:spTree>
    <p:extLst>
      <p:ext uri="{BB962C8B-B14F-4D97-AF65-F5344CB8AC3E}">
        <p14:creationId xmlns:p14="http://schemas.microsoft.com/office/powerpoint/2010/main" val="1532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How-to</a:t>
            </a:r>
            <a:endParaRPr lang="it-IT" dirty="0"/>
          </a:p>
        </p:txBody>
      </p:sp>
      <p:sp>
        <p:nvSpPr>
          <p:cNvPr id="3" name="Content Placeholder 2"/>
          <p:cNvSpPr>
            <a:spLocks noGrp="1"/>
          </p:cNvSpPr>
          <p:nvPr>
            <p:ph sz="quarter" idx="11"/>
          </p:nvPr>
        </p:nvSpPr>
        <p:spPr>
          <a:xfrm>
            <a:off x="788991" y="1340768"/>
            <a:ext cx="8323262" cy="4960937"/>
          </a:xfrm>
        </p:spPr>
        <p:txBody>
          <a:bodyPr>
            <a:normAutofit/>
          </a:bodyPr>
          <a:lstStyle/>
          <a:p>
            <a:pPr marL="96837" indent="0">
              <a:buClr>
                <a:srgbClr val="6785C1"/>
              </a:buClr>
              <a:buNone/>
            </a:pP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62" r="774"/>
          <a:stretch/>
        </p:blipFill>
        <p:spPr bwMode="auto">
          <a:xfrm>
            <a:off x="488504" y="908720"/>
            <a:ext cx="3939318" cy="3240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848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algn="ctr" eaLnBrk="1" hangingPunct="1"/>
            <a:r>
              <a:rPr lang="it-IT" altLang="it-IT" smtClean="0"/>
              <a:t>Domande?</a:t>
            </a:r>
          </a:p>
        </p:txBody>
      </p:sp>
      <p:sp>
        <p:nvSpPr>
          <p:cNvPr id="35843" name="Rectangle 7"/>
          <p:cNvSpPr>
            <a:spLocks noGrp="1" noChangeArrowheads="1"/>
          </p:cNvSpPr>
          <p:nvPr>
            <p:ph type="body" idx="1"/>
          </p:nvPr>
        </p:nvSpPr>
        <p:spPr/>
        <p:txBody>
          <a:bodyPr/>
          <a:lstStyle/>
          <a:p>
            <a:pPr eaLnBrk="1" hangingPunct="1"/>
            <a:r>
              <a:rPr lang="it-IT" altLang="it-IT" dirty="0" smtClean="0"/>
              <a:t>Domande ed impressioni?</a:t>
            </a:r>
          </a:p>
        </p:txBody>
      </p:sp>
    </p:spTree>
    <p:extLst>
      <p:ext uri="{BB962C8B-B14F-4D97-AF65-F5344CB8AC3E}">
        <p14:creationId xmlns:p14="http://schemas.microsoft.com/office/powerpoint/2010/main" val="420264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sz="1800" dirty="0" smtClean="0">
                <a:solidFill>
                  <a:srgbClr val="000000"/>
                </a:solidFill>
              </a:rPr>
              <a:t>4h </a:t>
            </a:r>
            <a:r>
              <a:rPr lang="it-IT" sz="1800" dirty="0">
                <a:solidFill>
                  <a:srgbClr val="000000"/>
                </a:solidFill>
              </a:rPr>
              <a:t>on</a:t>
            </a:r>
            <a:r>
              <a:rPr lang="it-IT" dirty="0"/>
              <a:t> Teaching </a:t>
            </a:r>
            <a:r>
              <a:rPr lang="it-IT" dirty="0" smtClean="0"/>
              <a:t>Room (15:30-19:30)</a:t>
            </a:r>
          </a:p>
          <a:p>
            <a:pPr marL="779462" lvl="1" indent="-266700">
              <a:buClr>
                <a:srgbClr val="6785C1"/>
              </a:buClr>
              <a:buSzPct val="80000"/>
              <a:buFont typeface="Arial" pitchFamily="34" charset="0"/>
              <a:buChar char="►"/>
            </a:pPr>
            <a:r>
              <a:rPr lang="it-IT" dirty="0" smtClean="0"/>
              <a:t>Breaks: 16:30-17:00</a:t>
            </a:r>
          </a:p>
          <a:p>
            <a:pPr marL="266700" indent="-266700">
              <a:buClr>
                <a:srgbClr val="6785C1"/>
              </a:buClr>
              <a:buSzPct val="80000"/>
              <a:buFont typeface="Arial" pitchFamily="34" charset="0"/>
              <a:buChar char="►"/>
            </a:pPr>
            <a:r>
              <a:rPr lang="it-IT" sz="1800" dirty="0" smtClean="0"/>
              <a:t>Sala 203</a:t>
            </a:r>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 </a:t>
            </a:r>
            <a:r>
              <a:rPr lang="it-IT" sz="1800" dirty="0" err="1">
                <a:solidFill>
                  <a:srgbClr val="000000"/>
                </a:solidFill>
              </a:rPr>
              <a:t>ResponsiveDesign</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Canvas</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WebSocket</a:t>
            </a:r>
            <a:r>
              <a:rPr lang="it-IT" sz="1800" dirty="0">
                <a:solidFill>
                  <a:srgbClr val="000000"/>
                </a:solidFill>
              </a:rPr>
              <a:t> </a:t>
            </a:r>
            <a:r>
              <a:rPr lang="it-IT" sz="1800" dirty="0" smtClean="0">
                <a:solidFill>
                  <a:srgbClr val="000000"/>
                </a:solidFill>
              </a:rPr>
              <a:t>/ </a:t>
            </a:r>
            <a:r>
              <a:rPr lang="it-IT" sz="1800" dirty="0" err="1" smtClean="0">
                <a:solidFill>
                  <a:srgbClr val="000000"/>
                </a:solidFill>
              </a:rPr>
              <a:t>WebWorker</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graphicFrame>
        <p:nvGraphicFramePr>
          <p:cNvPr id="9" name="Table 8"/>
          <p:cNvGraphicFramePr>
            <a:graphicFrameLocks noGrp="1"/>
          </p:cNvGraphicFramePr>
          <p:nvPr>
            <p:extLst>
              <p:ext uri="{D42A27DB-BD31-4B8C-83A1-F6EECF244321}">
                <p14:modId xmlns:p14="http://schemas.microsoft.com/office/powerpoint/2010/main" val="2996788471"/>
              </p:ext>
            </p:extLst>
          </p:nvPr>
        </p:nvGraphicFramePr>
        <p:xfrm>
          <a:off x="4946661" y="2924946"/>
          <a:ext cx="4758867" cy="3672406"/>
        </p:xfrm>
        <a:graphic>
          <a:graphicData uri="http://schemas.openxmlformats.org/drawingml/2006/table">
            <a:tbl>
              <a:tblPr>
                <a:tableStyleId>{5C22544A-7EE6-4342-B048-85BDC9FD1C3A}</a:tableStyleId>
              </a:tblPr>
              <a:tblGrid>
                <a:gridCol w="2678150"/>
                <a:gridCol w="2080717"/>
              </a:tblGrid>
              <a:tr h="644481">
                <a:tc>
                  <a:txBody>
                    <a:bodyPr/>
                    <a:lstStyle/>
                    <a:p>
                      <a:pPr algn="ctr" fontAlgn="b"/>
                      <a:r>
                        <a:rPr lang="it-IT" sz="1800" u="none" strike="noStrike" dirty="0">
                          <a:effectLst/>
                        </a:rPr>
                        <a:t>martedì 18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a:effectLst/>
                        </a:rPr>
                        <a:t>15.30 -&gt; 19.30</a:t>
                      </a:r>
                      <a:endParaRPr lang="it-IT" sz="1800" b="0" i="0" u="none" strike="noStrike">
                        <a:solidFill>
                          <a:srgbClr val="FFFFFF"/>
                        </a:solidFill>
                        <a:effectLst/>
                        <a:latin typeface="Calibri"/>
                      </a:endParaRPr>
                    </a:p>
                  </a:txBody>
                  <a:tcPr marL="9525" marR="9525" marT="9525" marB="0" anchor="ctr"/>
                </a:tc>
              </a:tr>
              <a:tr h="595861">
                <a:tc>
                  <a:txBody>
                    <a:bodyPr/>
                    <a:lstStyle/>
                    <a:p>
                      <a:pPr algn="ctr" fontAlgn="b"/>
                      <a:r>
                        <a:rPr lang="it-IT" sz="1800" u="none" strike="noStrike" dirty="0">
                          <a:effectLst/>
                        </a:rPr>
                        <a:t>giovedì 20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r h="644481">
                <a:tc>
                  <a:txBody>
                    <a:bodyPr/>
                    <a:lstStyle/>
                    <a:p>
                      <a:pPr algn="ctr" fontAlgn="b"/>
                      <a:r>
                        <a:rPr lang="it-IT" sz="1800" u="none" strike="noStrike" dirty="0">
                          <a:solidFill>
                            <a:schemeClr val="tx1"/>
                          </a:solidFill>
                          <a:effectLst/>
                        </a:rPr>
                        <a:t>martedì 25 novembre 2014</a:t>
                      </a:r>
                      <a:endParaRPr lang="it-IT" sz="1800" b="0" i="0" u="none" strike="noStrike" dirty="0">
                        <a:solidFill>
                          <a:schemeClr val="tx1"/>
                        </a:solidFill>
                        <a:effectLst/>
                        <a:latin typeface="Calibri"/>
                      </a:endParaRPr>
                    </a:p>
                  </a:txBody>
                  <a:tcPr marL="9525" marR="9525" marT="9525" marB="0" anchor="ctr"/>
                </a:tc>
                <a:tc>
                  <a:txBody>
                    <a:bodyPr/>
                    <a:lstStyle/>
                    <a:p>
                      <a:pPr algn="ctr" fontAlgn="b"/>
                      <a:r>
                        <a:rPr lang="it-IT" sz="1800" u="none" strike="noStrike" dirty="0">
                          <a:solidFill>
                            <a:schemeClr val="tx1"/>
                          </a:solidFill>
                          <a:effectLst/>
                        </a:rPr>
                        <a:t>15.30 -&gt; 19.30</a:t>
                      </a:r>
                      <a:endParaRPr lang="it-IT" sz="1800" b="0" i="0" u="none" strike="noStrike" dirty="0">
                        <a:solidFill>
                          <a:schemeClr val="tx1"/>
                        </a:solidFill>
                        <a:effectLst/>
                        <a:latin typeface="Calibri"/>
                      </a:endParaRP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giovedì 27 novembre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15.30 -&gt; 19.30</a:t>
                      </a: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martedì 2 dicembre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15.30 -&gt; 19.30</a:t>
                      </a:r>
                    </a:p>
                  </a:txBody>
                  <a:tcPr marL="9525" marR="9525" marT="9525" marB="0" anchor="ctr"/>
                </a:tc>
              </a:tr>
              <a:tr h="595861">
                <a:tc>
                  <a:txBody>
                    <a:bodyPr/>
                    <a:lstStyle/>
                    <a:p>
                      <a:pPr algn="ctr" fontAlgn="b"/>
                      <a:r>
                        <a:rPr lang="it-IT" sz="1800" u="none" strike="noStrike" dirty="0">
                          <a:effectLst/>
                        </a:rPr>
                        <a:t>giovedì 4 dicembre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2606136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dirty="0" smtClean="0"/>
              <a:t>Lavoro a casa (2-4h)</a:t>
            </a:r>
          </a:p>
          <a:p>
            <a:pPr marL="779462" lvl="1" indent="-266700">
              <a:buClr>
                <a:srgbClr val="6785C1"/>
              </a:buClr>
              <a:buSzPct val="80000"/>
              <a:buFont typeface="Arial" pitchFamily="34" charset="0"/>
              <a:buChar char="►"/>
            </a:pPr>
            <a:r>
              <a:rPr lang="it-IT" dirty="0" smtClean="0"/>
              <a:t>Esercizi</a:t>
            </a:r>
          </a:p>
          <a:p>
            <a:pPr marL="779462" lvl="1" indent="-266700">
              <a:buClr>
                <a:srgbClr val="6785C1"/>
              </a:buClr>
              <a:buSzPct val="80000"/>
              <a:buFont typeface="Arial" pitchFamily="34" charset="0"/>
              <a:buChar char="►"/>
            </a:pPr>
            <a:r>
              <a:rPr lang="it-IT" dirty="0" smtClean="0"/>
              <a:t>Ripasso Lettura tutorial / documentazione</a:t>
            </a:r>
          </a:p>
          <a:p>
            <a:pPr marL="266700" indent="-266700">
              <a:buClr>
                <a:srgbClr val="6785C1"/>
              </a:buClr>
              <a:buSzPct val="80000"/>
              <a:buFont typeface="Arial" pitchFamily="34" charset="0"/>
              <a:buChar char="►"/>
            </a:pPr>
            <a:r>
              <a:rPr lang="it-IT" dirty="0" err="1" smtClean="0"/>
              <a:t>TheQuestionmark</a:t>
            </a:r>
            <a:r>
              <a:rPr lang="it-IT" dirty="0" smtClean="0"/>
              <a:t> </a:t>
            </a:r>
            <a:r>
              <a:rPr lang="it-IT" baseline="30000" dirty="0" smtClean="0"/>
              <a:t>TM </a:t>
            </a:r>
            <a:r>
              <a:rPr lang="it-IT" dirty="0" smtClean="0"/>
              <a:t> ‘?’ </a:t>
            </a:r>
            <a:r>
              <a:rPr lang="it-IT" dirty="0" err="1" smtClean="0"/>
              <a:t>Quarter</a:t>
            </a:r>
            <a:r>
              <a:rPr lang="it-IT" dirty="0" smtClean="0"/>
              <a:t> ad ogni inizio lezione</a:t>
            </a:r>
          </a:p>
          <a:p>
            <a:pPr marL="266700" indent="-266700">
              <a:buClr>
                <a:srgbClr val="6785C1"/>
              </a:buClr>
              <a:buSzPct val="80000"/>
              <a:buFont typeface="Arial" pitchFamily="34" charset="0"/>
              <a:buChar char="►"/>
            </a:pPr>
            <a:r>
              <a:rPr lang="it-IT" dirty="0"/>
              <a:t>Materiali del corso</a:t>
            </a:r>
          </a:p>
          <a:p>
            <a:pPr marL="0" indent="0">
              <a:buClr>
                <a:srgbClr val="6785C1"/>
              </a:buClr>
              <a:buSzPct val="80000"/>
              <a:buNone/>
            </a:pPr>
            <a:r>
              <a:rPr lang="it-IT" dirty="0" smtClean="0">
                <a:hlinkClick r:id="rId2"/>
              </a:rPr>
              <a:t>http</a:t>
            </a:r>
            <a:r>
              <a:rPr lang="it-IT" dirty="0">
                <a:hlinkClick r:id="rId2"/>
              </a:rPr>
              <a:t>://</a:t>
            </a:r>
            <a:r>
              <a:rPr lang="it-IT" dirty="0" smtClean="0">
                <a:hlinkClick r:id="rId2"/>
              </a:rPr>
              <a:t>gioorgi.com/series/netbase</a:t>
            </a:r>
            <a:r>
              <a:rPr lang="it-IT" dirty="0" smtClean="0"/>
              <a:t> </a:t>
            </a:r>
          </a:p>
          <a:p>
            <a:pPr marL="0" indent="0">
              <a:buClr>
                <a:srgbClr val="6785C1"/>
              </a:buClr>
              <a:buSzPct val="80000"/>
              <a:buNone/>
            </a:pPr>
            <a:r>
              <a:rPr lang="it-IT" dirty="0" smtClean="0">
                <a:hlinkClick r:id="rId3"/>
              </a:rPr>
              <a:t>http</a:t>
            </a:r>
            <a:r>
              <a:rPr lang="it-IT" dirty="0">
                <a:hlinkClick r:id="rId3"/>
              </a:rPr>
              <a:t>://</a:t>
            </a:r>
            <a:r>
              <a:rPr lang="it-IT" dirty="0" smtClean="0">
                <a:hlinkClick r:id="rId3"/>
              </a:rPr>
              <a:t>www.microsoftvirtualacademy.com/training-courses/learn-html5-with-javascript-css3-jumpstart-training</a:t>
            </a:r>
            <a:r>
              <a:rPr lang="it-IT" dirty="0" smtClean="0"/>
              <a:t> </a:t>
            </a:r>
            <a:endParaRPr lang="it-IT" dirty="0"/>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a:t>
            </a:r>
            <a:endParaRPr lang="it-IT" sz="1800" dirty="0">
              <a:solidFill>
                <a:srgbClr val="000000"/>
              </a:solidFill>
            </a:endParaRPr>
          </a:p>
          <a:p>
            <a:pPr marL="779462" lvl="1" indent="-266700">
              <a:buClr>
                <a:srgbClr val="6785C1"/>
              </a:buClr>
              <a:buSzPct val="80000"/>
              <a:buFont typeface="Arial" pitchFamily="34" charset="0"/>
              <a:buChar char="►"/>
            </a:pPr>
            <a:r>
              <a:rPr lang="it-IT" sz="1800" dirty="0" smtClean="0">
                <a:solidFill>
                  <a:srgbClr val="000000"/>
                </a:solidFill>
              </a:rPr>
              <a:t>Canvas</a:t>
            </a:r>
          </a:p>
          <a:p>
            <a:pPr marL="779462" lvl="1" indent="-266700">
              <a:buClr>
                <a:srgbClr val="6785C1"/>
              </a:buClr>
              <a:buSzPct val="80000"/>
              <a:buFont typeface="Arial" pitchFamily="34" charset="0"/>
              <a:buChar char="►"/>
            </a:pPr>
            <a:r>
              <a:rPr lang="it-IT" sz="1800" dirty="0" smtClean="0">
                <a:solidFill>
                  <a:srgbClr val="000000"/>
                </a:solidFill>
              </a:rPr>
              <a:t>WebSocket</a:t>
            </a:r>
            <a:r>
              <a:rPr lang="it-IT" sz="1800" dirty="0">
                <a:solidFill>
                  <a:srgbClr val="000000"/>
                </a:solidFill>
              </a:rPr>
              <a:t> </a:t>
            </a:r>
            <a:r>
              <a:rPr lang="it-IT" sz="1800" dirty="0" smtClean="0">
                <a:solidFill>
                  <a:srgbClr val="000000"/>
                </a:solidFill>
              </a:rPr>
              <a:t>/ WebWorker</a:t>
            </a:r>
          </a:p>
          <a:p>
            <a:pPr marL="779462" lvl="1" indent="-266700">
              <a:buClr>
                <a:srgbClr val="6785C1"/>
              </a:buClr>
              <a:buSzPct val="80000"/>
              <a:buFont typeface="Arial" pitchFamily="34" charset="0"/>
              <a:buChar char="►"/>
            </a:pPr>
            <a:r>
              <a:rPr lang="it-IT" sz="1800" dirty="0" smtClean="0">
                <a:solidFill>
                  <a:srgbClr val="000000"/>
                </a:solidFill>
              </a:rPr>
              <a:t>Twitter Bootstrap (as example)</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pic>
        <p:nvPicPr>
          <p:cNvPr id="5"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1796" y="4962288"/>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llaDiTesto 8"/>
          <p:cNvSpPr txBox="1">
            <a:spLocks noChangeArrowheads="1"/>
          </p:cNvSpPr>
          <p:nvPr/>
        </p:nvSpPr>
        <p:spPr bwMode="auto">
          <a:xfrm>
            <a:off x="4369271" y="5827475"/>
            <a:ext cx="1416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err="1"/>
              <a:t>Hands</a:t>
            </a:r>
            <a:r>
              <a:rPr lang="it-IT" altLang="it-IT" dirty="0"/>
              <a:t> On !!</a:t>
            </a:r>
          </a:p>
        </p:txBody>
      </p:sp>
      <p:sp>
        <p:nvSpPr>
          <p:cNvPr id="8" name="CasellaDiTesto 8"/>
          <p:cNvSpPr txBox="1">
            <a:spLocks noChangeArrowheads="1"/>
          </p:cNvSpPr>
          <p:nvPr/>
        </p:nvSpPr>
        <p:spPr bwMode="auto">
          <a:xfrm>
            <a:off x="8769424" y="5206864"/>
            <a:ext cx="103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smtClean="0"/>
              <a:t>@Home</a:t>
            </a:r>
            <a:endParaRPr lang="it-IT" altLang="it-IT" dirty="0"/>
          </a:p>
        </p:txBody>
      </p:sp>
      <p:pic>
        <p:nvPicPr>
          <p:cNvPr id="2051" name="Picture 3" descr="C:\Users\giorgig\AppData\Local\Microsoft\Windows\Temporary Internet Files\Content.IE5\7O7Z6KPR\MP900446482[1].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45288" y="4894261"/>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p:cTn id="21" dur="1000" fill="hold"/>
                                        <p:tgtEl>
                                          <p:spTgt spid="2051"/>
                                        </p:tgtEl>
                                        <p:attrNameLst>
                                          <p:attrName>ppt_w</p:attrName>
                                        </p:attrNameLst>
                                      </p:cBhvr>
                                      <p:tavLst>
                                        <p:tav tm="0">
                                          <p:val>
                                            <p:fltVal val="0"/>
                                          </p:val>
                                        </p:tav>
                                        <p:tav tm="100000">
                                          <p:val>
                                            <p:strVal val="#ppt_w"/>
                                          </p:val>
                                        </p:tav>
                                      </p:tavLst>
                                    </p:anim>
                                    <p:anim calcmode="lin" valueType="num">
                                      <p:cBhvr>
                                        <p:cTn id="22" dur="1000" fill="hold"/>
                                        <p:tgtEl>
                                          <p:spTgt spid="2051"/>
                                        </p:tgtEl>
                                        <p:attrNameLst>
                                          <p:attrName>ppt_h</p:attrName>
                                        </p:attrNameLst>
                                      </p:cBhvr>
                                      <p:tavLst>
                                        <p:tav tm="0">
                                          <p:val>
                                            <p:fltVal val="0"/>
                                          </p:val>
                                        </p:tav>
                                        <p:tav tm="100000">
                                          <p:val>
                                            <p:strVal val="#ppt_h"/>
                                          </p:val>
                                        </p:tav>
                                      </p:tavLst>
                                    </p:anim>
                                    <p:anim calcmode="lin" valueType="num">
                                      <p:cBhvr>
                                        <p:cTn id="23" dur="1000" fill="hold"/>
                                        <p:tgtEl>
                                          <p:spTgt spid="2051"/>
                                        </p:tgtEl>
                                        <p:attrNameLst>
                                          <p:attrName>style.rotation</p:attrName>
                                        </p:attrNameLst>
                                      </p:cBhvr>
                                      <p:tavLst>
                                        <p:tav tm="0">
                                          <p:val>
                                            <p:fltVal val="90"/>
                                          </p:val>
                                        </p:tav>
                                        <p:tav tm="100000">
                                          <p:val>
                                            <p:fltVal val="0"/>
                                          </p:val>
                                        </p:tav>
                                      </p:tavLst>
                                    </p:anim>
                                    <p:animEffect transition="in" filter="fade">
                                      <p:cBhvr>
                                        <p:cTn id="24" dur="1000"/>
                                        <p:tgtEl>
                                          <p:spTgt spid="205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WarPlan Day4</a:t>
            </a:r>
            <a:endParaRPr lang="it-IT" dirty="0"/>
          </a:p>
        </p:txBody>
      </p:sp>
      <p:sp>
        <p:nvSpPr>
          <p:cNvPr id="3" name="Content Placeholder 2"/>
          <p:cNvSpPr>
            <a:spLocks noGrp="1"/>
          </p:cNvSpPr>
          <p:nvPr>
            <p:ph sz="quarter" idx="11"/>
          </p:nvPr>
        </p:nvSpPr>
        <p:spPr>
          <a:xfrm>
            <a:off x="788991" y="1124744"/>
            <a:ext cx="8323262" cy="4960937"/>
          </a:xfrm>
        </p:spPr>
        <p:txBody>
          <a:bodyPr/>
          <a:lstStyle/>
          <a:p>
            <a:pPr marL="363537">
              <a:buClr>
                <a:srgbClr val="6785C1"/>
              </a:buClr>
            </a:pPr>
            <a:r>
              <a:rPr lang="it-IT" sz="2800" dirty="0" smtClean="0"/>
              <a:t>AJAX</a:t>
            </a:r>
          </a:p>
          <a:p>
            <a:pPr marL="771525" lvl="2" indent="-266700">
              <a:buClr>
                <a:srgbClr val="6785C1"/>
              </a:buClr>
              <a:buSzPct val="80000"/>
              <a:buFont typeface="Arial" pitchFamily="34" charset="0"/>
              <a:buChar char="►"/>
            </a:pPr>
            <a:r>
              <a:rPr lang="it-IT" sz="2400" dirty="0"/>
              <a:t>Basic Ajax</a:t>
            </a:r>
          </a:p>
          <a:p>
            <a:pPr marL="771525" lvl="2" indent="-266700">
              <a:buClr>
                <a:srgbClr val="6785C1"/>
              </a:buClr>
              <a:buSzPct val="80000"/>
              <a:buFont typeface="Arial" pitchFamily="34" charset="0"/>
              <a:buChar char="►"/>
            </a:pPr>
            <a:r>
              <a:rPr lang="it-IT" sz="2400" dirty="0"/>
              <a:t>jQuery AJAX</a:t>
            </a:r>
          </a:p>
          <a:p>
            <a:pPr marL="363537" lvl="2" indent="-266700">
              <a:buClr>
                <a:srgbClr val="6785C1"/>
              </a:buClr>
              <a:buSzPct val="80000"/>
              <a:buFont typeface="Arial" pitchFamily="34" charset="0"/>
              <a:buChar char="►"/>
            </a:pPr>
            <a:r>
              <a:rPr lang="it-IT" sz="2800" dirty="0"/>
              <a:t>Web Sockets for RealTime </a:t>
            </a:r>
            <a:r>
              <a:rPr lang="it-IT" sz="2800" dirty="0" smtClean="0"/>
              <a:t>communication</a:t>
            </a:r>
            <a:endParaRPr lang="it-IT" sz="2800" dirty="0" smtClean="0"/>
          </a:p>
          <a:p>
            <a:pPr marL="363537">
              <a:buClr>
                <a:srgbClr val="6785C1"/>
              </a:buClr>
            </a:pPr>
            <a:r>
              <a:rPr lang="it-IT" sz="2800" dirty="0" smtClean="0"/>
              <a:t>Offline </a:t>
            </a:r>
            <a:r>
              <a:rPr lang="it-IT" sz="2800" dirty="0"/>
              <a:t>support via </a:t>
            </a:r>
          </a:p>
          <a:p>
            <a:pPr marL="771525" lvl="2" indent="-266700">
              <a:buClr>
                <a:srgbClr val="6785C1"/>
              </a:buClr>
              <a:buSzPct val="80000"/>
              <a:buFont typeface="Arial" pitchFamily="34" charset="0"/>
              <a:buChar char="►"/>
            </a:pPr>
            <a:r>
              <a:rPr lang="it-IT" sz="2400" dirty="0" smtClean="0"/>
              <a:t>localStorage API</a:t>
            </a:r>
          </a:p>
          <a:p>
            <a:pPr marL="771525" lvl="2" indent="-266700">
              <a:buClr>
                <a:srgbClr val="6785C1"/>
              </a:buClr>
              <a:buSzPct val="80000"/>
              <a:buFont typeface="Arial" pitchFamily="34" charset="0"/>
              <a:buChar char="►"/>
            </a:pPr>
            <a:r>
              <a:rPr lang="it-IT" sz="2400" dirty="0"/>
              <a:t>ApplicationCache </a:t>
            </a:r>
            <a:r>
              <a:rPr lang="it-IT" sz="2400" dirty="0" smtClean="0"/>
              <a:t>API (cenni)</a:t>
            </a:r>
            <a:endParaRPr lang="it-IT" sz="2400" dirty="0"/>
          </a:p>
          <a:p>
            <a:pPr marL="363537">
              <a:buClr>
                <a:srgbClr val="6785C1"/>
              </a:buClr>
            </a:pPr>
            <a:r>
              <a:rPr lang="it-IT" sz="2800" dirty="0" smtClean="0"/>
              <a:t>Drag&amp;Drop </a:t>
            </a:r>
            <a:endParaRPr lang="it-IT" sz="2800" dirty="0" smtClean="0"/>
          </a:p>
          <a:p>
            <a:pPr marL="363537">
              <a:buClr>
                <a:srgbClr val="6785C1"/>
              </a:buClr>
            </a:pPr>
            <a:r>
              <a:rPr lang="it-IT" sz="2800" dirty="0" smtClean="0"/>
              <a:t>Canvas </a:t>
            </a:r>
            <a:r>
              <a:rPr lang="it-IT" sz="2800" dirty="0" smtClean="0"/>
              <a:t>Programming</a:t>
            </a:r>
          </a:p>
          <a:p>
            <a:pPr marL="363537">
              <a:buClr>
                <a:srgbClr val="6785C1"/>
              </a:buClr>
            </a:pPr>
            <a:r>
              <a:rPr lang="it-IT" sz="2800" dirty="0" smtClean="0"/>
              <a:t>On JavaScript Libraries</a:t>
            </a: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spTree>
    <p:extLst>
      <p:ext uri="{BB962C8B-B14F-4D97-AF65-F5344CB8AC3E}">
        <p14:creationId xmlns:p14="http://schemas.microsoft.com/office/powerpoint/2010/main" val="264728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it-IT" altLang="it-IT" dirty="0" smtClean="0"/>
              <a:t>Ajax: definizione</a:t>
            </a:r>
            <a:endParaRPr lang="it-IT" altLang="it-IT" dirty="0" smtClean="0"/>
          </a:p>
        </p:txBody>
      </p:sp>
      <p:sp>
        <p:nvSpPr>
          <p:cNvPr id="4099" name="Rectangle 7"/>
          <p:cNvSpPr>
            <a:spLocks noGrp="1" noChangeArrowheads="1"/>
          </p:cNvSpPr>
          <p:nvPr>
            <p:ph type="body" idx="1"/>
          </p:nvPr>
        </p:nvSpPr>
        <p:spPr/>
        <p:txBody>
          <a:bodyPr/>
          <a:lstStyle/>
          <a:p>
            <a:pPr eaLnBrk="1" hangingPunct="1">
              <a:buFontTx/>
              <a:buNone/>
            </a:pPr>
            <a:r>
              <a:rPr lang="en-US" altLang="it-IT" sz="2800" dirty="0" smtClean="0"/>
              <a:t>Ajax </a:t>
            </a:r>
          </a:p>
          <a:p>
            <a:pPr eaLnBrk="1" hangingPunct="1">
              <a:buFontTx/>
              <a:buNone/>
            </a:pPr>
            <a:r>
              <a:rPr lang="en-US" altLang="it-IT" sz="2800" dirty="0" smtClean="0"/>
              <a:t>	</a:t>
            </a:r>
            <a:r>
              <a:rPr lang="en-US" altLang="it-IT" sz="2800" dirty="0" smtClean="0">
                <a:solidFill>
                  <a:schemeClr val="accent2"/>
                </a:solidFill>
              </a:rPr>
              <a:t>A</a:t>
            </a:r>
            <a:r>
              <a:rPr lang="en-US" altLang="it-IT" sz="2800" dirty="0" smtClean="0"/>
              <a:t>synchronous </a:t>
            </a:r>
            <a:r>
              <a:rPr lang="en-US" altLang="it-IT" sz="2800" dirty="0" smtClean="0">
                <a:solidFill>
                  <a:schemeClr val="accent2"/>
                </a:solidFill>
              </a:rPr>
              <a:t>J</a:t>
            </a:r>
            <a:r>
              <a:rPr lang="en-US" altLang="it-IT" sz="2800" dirty="0" smtClean="0"/>
              <a:t>avaScript </a:t>
            </a:r>
            <a:r>
              <a:rPr lang="en-US" altLang="it-IT" sz="2800" dirty="0" smtClean="0">
                <a:solidFill>
                  <a:schemeClr val="accent2"/>
                </a:solidFill>
              </a:rPr>
              <a:t>a</a:t>
            </a:r>
            <a:r>
              <a:rPr lang="en-US" altLang="it-IT" sz="2800" dirty="0" smtClean="0"/>
              <a:t>nd </a:t>
            </a:r>
            <a:r>
              <a:rPr lang="en-US" altLang="it-IT" sz="2800" dirty="0" smtClean="0">
                <a:solidFill>
                  <a:schemeClr val="accent2"/>
                </a:solidFill>
              </a:rPr>
              <a:t>X</a:t>
            </a:r>
            <a:r>
              <a:rPr lang="en-US" altLang="it-IT" sz="2800" dirty="0" smtClean="0"/>
              <a:t>ML</a:t>
            </a:r>
            <a:endParaRPr lang="it-IT" altLang="it-IT" sz="2800" dirty="0" smtClean="0"/>
          </a:p>
          <a:p>
            <a:pPr lvl="1" eaLnBrk="1" hangingPunct="1"/>
            <a:r>
              <a:rPr lang="it-IT" altLang="it-IT" sz="2400" dirty="0" smtClean="0"/>
              <a:t>Nato nel 1999 con ActiveX Microsoft</a:t>
            </a:r>
            <a:br>
              <a:rPr lang="it-IT" altLang="it-IT" sz="2400" dirty="0" smtClean="0"/>
            </a:br>
            <a:r>
              <a:rPr lang="it-IT" altLang="it-IT" dirty="0" smtClean="0"/>
              <a:t>Microsoft created the XMLHTTP </a:t>
            </a:r>
            <a:r>
              <a:rPr lang="it-IT" altLang="it-IT" dirty="0" smtClean="0">
                <a:hlinkClick r:id="rId2" tooltip="ActiveX"/>
              </a:rPr>
              <a:t>ActiveX</a:t>
            </a:r>
            <a:r>
              <a:rPr lang="it-IT" altLang="it-IT" dirty="0" smtClean="0"/>
              <a:t> control in </a:t>
            </a:r>
            <a:r>
              <a:rPr lang="it-IT" altLang="it-IT" dirty="0" smtClean="0">
                <a:hlinkClick r:id="rId3" tooltip="Internet Explorer 5"/>
              </a:rPr>
              <a:t>Internet Explorer 5</a:t>
            </a:r>
            <a:r>
              <a:rPr lang="it-IT" altLang="it-IT" dirty="0" smtClean="0"/>
              <a:t>, which was later adopted by </a:t>
            </a:r>
            <a:r>
              <a:rPr lang="it-IT" altLang="it-IT" dirty="0" smtClean="0">
                <a:hlinkClick r:id="rId4" tooltip="Mozilla"/>
              </a:rPr>
              <a:t>Mozilla</a:t>
            </a:r>
            <a:r>
              <a:rPr lang="it-IT" altLang="it-IT" dirty="0" smtClean="0"/>
              <a:t>, </a:t>
            </a:r>
            <a:r>
              <a:rPr lang="it-IT" altLang="it-IT" dirty="0" smtClean="0">
                <a:hlinkClick r:id="rId5" tooltip="Safari (web browser)"/>
              </a:rPr>
              <a:t>Safari</a:t>
            </a:r>
            <a:r>
              <a:rPr lang="it-IT" altLang="it-IT" dirty="0" smtClean="0"/>
              <a:t>, </a:t>
            </a:r>
            <a:r>
              <a:rPr lang="it-IT" altLang="it-IT" dirty="0" smtClean="0">
                <a:hlinkClick r:id="rId6" tooltip="Opera&#10; (web browser)"/>
              </a:rPr>
              <a:t>Opera</a:t>
            </a:r>
            <a:r>
              <a:rPr lang="it-IT" altLang="it-IT" dirty="0" smtClean="0"/>
              <a:t> and other browsers as the native XMLHttpRequest object. </a:t>
            </a:r>
          </a:p>
          <a:p>
            <a:pPr lvl="1" eaLnBrk="1" hangingPunct="1"/>
            <a:r>
              <a:rPr lang="it-IT" altLang="it-IT" sz="2400" dirty="0" smtClean="0"/>
              <a:t>Esploso come fenomeno nel 2004 (GMail)</a:t>
            </a:r>
          </a:p>
          <a:p>
            <a:pPr lvl="1" eaLnBrk="1" hangingPunct="1"/>
            <a:r>
              <a:rPr lang="it-IT" altLang="it-IT" sz="2400" dirty="0" smtClean="0"/>
              <a:t>JQuery nasce nel 2006, ed è usata da quasi il 30% dei siti AJAX </a:t>
            </a:r>
          </a:p>
          <a:p>
            <a:pPr lvl="1" eaLnBrk="1" hangingPunct="1"/>
            <a:endParaRPr lang="it-IT" altLang="it-IT" sz="2400" dirty="0" smtClean="0"/>
          </a:p>
          <a:p>
            <a:pPr lvl="1" algn="r" eaLnBrk="1" hangingPunct="1">
              <a:buFontTx/>
              <a:buNone/>
            </a:pPr>
            <a:r>
              <a:rPr lang="it-IT" altLang="it-IT" sz="2400" dirty="0" smtClean="0"/>
              <a:t>(fonte: Wikipedia)</a:t>
            </a:r>
          </a:p>
          <a:p>
            <a:pPr eaLnBrk="1" hangingPunct="1"/>
            <a:endParaRPr lang="it-IT" altLang="it-IT" sz="2800" dirty="0" smtClean="0"/>
          </a:p>
          <a:p>
            <a:pPr eaLnBrk="1" hangingPunct="1"/>
            <a:endParaRPr lang="it-IT" altLang="it-IT" sz="2800" dirty="0" smtClean="0"/>
          </a:p>
        </p:txBody>
      </p:sp>
    </p:spTree>
    <p:extLst>
      <p:ext uri="{BB962C8B-B14F-4D97-AF65-F5344CB8AC3E}">
        <p14:creationId xmlns:p14="http://schemas.microsoft.com/office/powerpoint/2010/main" val="9626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Pro</a:t>
            </a:r>
            <a:endParaRPr lang="it-IT" dirty="0"/>
          </a:p>
        </p:txBody>
      </p:sp>
      <p:sp>
        <p:nvSpPr>
          <p:cNvPr id="6" name="Content Placeholder 5"/>
          <p:cNvSpPr>
            <a:spLocks noGrp="1"/>
          </p:cNvSpPr>
          <p:nvPr>
            <p:ph sz="quarter" idx="11"/>
          </p:nvPr>
        </p:nvSpPr>
        <p:spPr/>
        <p:txBody>
          <a:bodyPr/>
          <a:lstStyle/>
          <a:p>
            <a:r>
              <a:rPr lang="en-US" dirty="0"/>
              <a:t>In many cases, related pages on a website consist of much content that is common between them. Using traditional methods, that content would have to be reloaded on every request. However, using Ajax, a web application can request only the content that needs to be updated, thus drastically reducing bandwidth usage and load time.</a:t>
            </a:r>
          </a:p>
          <a:p>
            <a:r>
              <a:rPr lang="en-US" dirty="0"/>
              <a:t>The use of asynchronous requests allows the client's Web browser UI to be more interactive and to respond quickly to inputs, and sections of pages can also be reloaded individually. Users may perceive the application to be faster or more responsive, even if the application has not changed on the server side.</a:t>
            </a:r>
          </a:p>
          <a:p>
            <a:r>
              <a:rPr lang="en-US" dirty="0"/>
              <a:t>The use of Ajax can reduce connections to the server, since scripts and style sheets only have to be requested once</a:t>
            </a:r>
            <a:r>
              <a:rPr lang="en-US" dirty="0" smtClean="0"/>
              <a:t>.</a:t>
            </a:r>
            <a:endParaRPr lang="en-US" dirty="0"/>
          </a:p>
          <a:p>
            <a:r>
              <a:rPr lang="en-US" dirty="0"/>
              <a:t>State can be maintained throughout a Web site. JavaScript variables will persist because the main container page need not be reloaded.</a:t>
            </a:r>
          </a:p>
          <a:p>
            <a:endParaRPr lang="it-IT" dirty="0"/>
          </a:p>
        </p:txBody>
      </p:sp>
    </p:spTree>
    <p:extLst>
      <p:ext uri="{BB962C8B-B14F-4D97-AF65-F5344CB8AC3E}">
        <p14:creationId xmlns:p14="http://schemas.microsoft.com/office/powerpoint/2010/main" val="210604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Contro</a:t>
            </a:r>
            <a:endParaRPr lang="it-IT" dirty="0"/>
          </a:p>
        </p:txBody>
      </p:sp>
      <p:sp>
        <p:nvSpPr>
          <p:cNvPr id="6" name="Content Placeholder 5"/>
          <p:cNvSpPr>
            <a:spLocks noGrp="1"/>
          </p:cNvSpPr>
          <p:nvPr>
            <p:ph sz="quarter" idx="11"/>
          </p:nvPr>
        </p:nvSpPr>
        <p:spPr>
          <a:xfrm>
            <a:off x="788991" y="1373194"/>
            <a:ext cx="8323262" cy="4504077"/>
          </a:xfrm>
        </p:spPr>
        <p:txBody>
          <a:bodyPr/>
          <a:lstStyle/>
          <a:p>
            <a:r>
              <a:rPr lang="en-US" dirty="0" smtClean="0"/>
              <a:t>More complex</a:t>
            </a:r>
          </a:p>
          <a:p>
            <a:r>
              <a:rPr lang="en-US" dirty="0" smtClean="0"/>
              <a:t>Ajax-powered </a:t>
            </a:r>
            <a:r>
              <a:rPr lang="en-US" dirty="0"/>
              <a:t>interfaces may dramatically increase the number of user-generated requests to web servers and their back-ends </a:t>
            </a:r>
            <a:r>
              <a:rPr lang="en-US" dirty="0" smtClean="0"/>
              <a:t>(i.e. databases). </a:t>
            </a:r>
            <a:br>
              <a:rPr lang="en-US" dirty="0" smtClean="0"/>
            </a:br>
            <a:r>
              <a:rPr lang="en-US" dirty="0" smtClean="0"/>
              <a:t>This </a:t>
            </a:r>
            <a:r>
              <a:rPr lang="en-US" dirty="0"/>
              <a:t>can lead to </a:t>
            </a:r>
            <a:r>
              <a:rPr lang="en-US" dirty="0" smtClean="0"/>
              <a:t>additional </a:t>
            </a:r>
            <a:r>
              <a:rPr lang="en-US" dirty="0"/>
              <a:t>hardware needs</a:t>
            </a:r>
            <a:r>
              <a:rPr lang="en-US" dirty="0" smtClean="0"/>
              <a:t>.</a:t>
            </a:r>
          </a:p>
          <a:p>
            <a:r>
              <a:rPr lang="en-US" dirty="0" smtClean="0"/>
              <a:t>Like </a:t>
            </a:r>
            <a:r>
              <a:rPr lang="en-US" dirty="0"/>
              <a:t>other web technologies, Ajax has its own set of </a:t>
            </a:r>
            <a:r>
              <a:rPr lang="en-US" i="1" dirty="0"/>
              <a:t>vulnerabilities</a:t>
            </a:r>
            <a:r>
              <a:rPr lang="en-US" dirty="0"/>
              <a:t> that developers must address. </a:t>
            </a:r>
            <a:r>
              <a:rPr lang="en-US" dirty="0" smtClean="0"/>
              <a:t/>
            </a:r>
            <a:br>
              <a:rPr lang="en-US" dirty="0" smtClean="0"/>
            </a:br>
            <a:r>
              <a:rPr lang="en-US" dirty="0" smtClean="0"/>
              <a:t>Developers </a:t>
            </a:r>
            <a:r>
              <a:rPr lang="en-US" dirty="0"/>
              <a:t>familiar with other web technologies </a:t>
            </a:r>
            <a:r>
              <a:rPr lang="en-US" b="1" i="1" dirty="0"/>
              <a:t>may have to learn new testing and coding methods </a:t>
            </a:r>
            <a:r>
              <a:rPr lang="en-US" dirty="0"/>
              <a:t>to write secure Ajax applications</a:t>
            </a:r>
            <a:r>
              <a:rPr lang="en-US" dirty="0" smtClean="0"/>
              <a:t>.</a:t>
            </a:r>
          </a:p>
          <a:p>
            <a:r>
              <a:rPr lang="en-US" dirty="0" smtClean="0"/>
              <a:t>Accessibility is limited (JavaScript execution needed)</a:t>
            </a:r>
          </a:p>
          <a:p>
            <a:r>
              <a:rPr lang="it-IT" dirty="0"/>
              <a:t>Serch </a:t>
            </a:r>
            <a:r>
              <a:rPr lang="it-IT" dirty="0" smtClean="0"/>
              <a:t>engine indexing </a:t>
            </a:r>
            <a:r>
              <a:rPr lang="it-IT" dirty="0"/>
              <a:t>is </a:t>
            </a:r>
            <a:r>
              <a:rPr lang="it-IT" dirty="0" smtClean="0"/>
              <a:t>impossibile, so you must expose data in onther way</a:t>
            </a:r>
            <a:endParaRPr lang="it-IT" dirty="0"/>
          </a:p>
          <a:p>
            <a:r>
              <a:rPr lang="en-US" dirty="0" smtClean="0"/>
              <a:t>HTML Navigation must be </a:t>
            </a:r>
            <a:r>
              <a:rPr lang="en-US" dirty="0" err="1" smtClean="0"/>
              <a:t>reimplemented</a:t>
            </a:r>
            <a:r>
              <a:rPr lang="en-US" dirty="0" smtClean="0"/>
              <a:t>: back/forward and bookmarking</a:t>
            </a:r>
            <a:endParaRPr lang="it-IT" dirty="0"/>
          </a:p>
          <a:p>
            <a:endParaRPr lang="en-US" dirty="0"/>
          </a:p>
          <a:p>
            <a:endParaRPr lang="en-US" dirty="0" smtClean="0"/>
          </a:p>
        </p:txBody>
      </p:sp>
    </p:spTree>
    <p:extLst>
      <p:ext uri="{BB962C8B-B14F-4D97-AF65-F5344CB8AC3E}">
        <p14:creationId xmlns:p14="http://schemas.microsoft.com/office/powerpoint/2010/main" val="25943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manual way</a:t>
            </a:r>
            <a:endParaRPr lang="it-IT" dirty="0"/>
          </a:p>
        </p:txBody>
      </p:sp>
      <p:sp>
        <p:nvSpPr>
          <p:cNvPr id="7" name="Rectangle 6"/>
          <p:cNvSpPr/>
          <p:nvPr/>
        </p:nvSpPr>
        <p:spPr>
          <a:xfrm>
            <a:off x="200472" y="1340768"/>
            <a:ext cx="9505056" cy="4680520"/>
          </a:xfrm>
          <a:prstGeom prst="rect">
            <a:avLst/>
          </a:prstGeom>
        </p:spPr>
        <p:txBody>
          <a:bodyPr wrap="square">
            <a:noAutofit/>
          </a:bodyPr>
          <a:lstStyle/>
          <a:p>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body</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Here Ajax Loading:</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00"/>
                </a:solidFill>
                <a:highlight>
                  <a:srgbClr val="FFFFFF"/>
                </a:highlight>
                <a:latin typeface="Consolas"/>
              </a:rPr>
              <a:t> </a:t>
            </a:r>
            <a:r>
              <a:rPr lang="en-US" sz="1550" dirty="0">
                <a:solidFill>
                  <a:srgbClr val="FF0000"/>
                </a:solidFill>
                <a:highlight>
                  <a:srgbClr val="FFFFFF"/>
                </a:highlight>
                <a:latin typeface="Consolas"/>
              </a:rPr>
              <a:t>id</a:t>
            </a:r>
            <a:r>
              <a:rPr lang="en-US" sz="1550" dirty="0">
                <a:solidFill>
                  <a:srgbClr val="0000FF"/>
                </a:solidFill>
                <a:highlight>
                  <a:srgbClr val="FFFFFF"/>
                </a:highlight>
                <a:latin typeface="Consolas"/>
              </a:rPr>
              <a:t>="</a:t>
            </a:r>
            <a:r>
              <a:rPr lang="en-US" sz="1550" dirty="0" err="1">
                <a:solidFill>
                  <a:srgbClr val="0000FF"/>
                </a:solidFill>
                <a:highlight>
                  <a:srgbClr val="FFFFFF"/>
                </a:highlight>
                <a:latin typeface="Consolas"/>
              </a:rPr>
              <a:t>myDiv</a:t>
            </a:r>
            <a:r>
              <a:rPr lang="en-US" sz="1550" dirty="0">
                <a:solidFill>
                  <a:srgbClr val="0000FF"/>
                </a:solidFill>
                <a:highlight>
                  <a:srgbClr val="FFFFFF"/>
                </a:highlight>
                <a:latin typeface="Consolas"/>
              </a:rPr>
              <a:t>"&gt;</a:t>
            </a:r>
            <a:r>
              <a:rPr lang="en-US" sz="1550" dirty="0">
                <a:solidFill>
                  <a:srgbClr val="000000"/>
                </a:solidFill>
                <a:highlight>
                  <a:srgbClr val="FFFFFF"/>
                </a:highlight>
                <a:latin typeface="Consolas"/>
              </a:rPr>
              <a:t>Here report</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FF"/>
                </a:solidFill>
                <a:highlight>
                  <a:srgbClr val="FFFFFF"/>
                </a:highlight>
                <a:latin typeface="Consolas"/>
              </a:rPr>
              <a:t>&gt;</a:t>
            </a:r>
            <a:endParaRPr lang="en-US" sz="1550" dirty="0">
              <a:solidFill>
                <a:srgbClr val="000000"/>
              </a:solidFill>
              <a:highlight>
                <a:srgbClr val="FFFFFF"/>
              </a:highlight>
              <a:latin typeface="Consolas"/>
            </a:endParaRPr>
          </a:p>
          <a:p>
            <a:r>
              <a:rPr lang="en-US" sz="1550" dirty="0">
                <a:solidFill>
                  <a:srgbClr val="000000"/>
                </a:solidFill>
                <a:highlight>
                  <a:srgbClr val="FFFFFF"/>
                </a:highlight>
                <a:latin typeface="Consolas"/>
              </a:rPr>
              <a:t>    Push F12 and reload the page to activate debugger</a:t>
            </a:r>
          </a:p>
          <a:p>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testme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it-IT" sz="1550" dirty="0">
                <a:solidFill>
                  <a:srgbClr val="000000"/>
                </a:solidFill>
                <a:highlight>
                  <a:srgbClr val="FFFFFF"/>
                </a:highlight>
                <a:latin typeface="Consolas"/>
              </a:rPr>
              <a:t>            </a:t>
            </a:r>
            <a:r>
              <a:rPr lang="it-IT" sz="1550" dirty="0">
                <a:solidFill>
                  <a:srgbClr val="008000"/>
                </a:solidFill>
                <a:highlight>
                  <a:srgbClr val="FFFFFF"/>
                </a:highlight>
                <a:latin typeface="Consolas"/>
              </a:rPr>
              <a:t>// window.ActiveXObject("Microsoft.XMLHTTP");</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xmlhttp = </a:t>
            </a:r>
            <a:r>
              <a:rPr lang="it-IT" sz="1550" dirty="0">
                <a:solidFill>
                  <a:srgbClr val="0000FF"/>
                </a:solidFill>
                <a:highlight>
                  <a:srgbClr val="FFFFFF"/>
                </a:highlight>
                <a:latin typeface="Consolas"/>
              </a:rPr>
              <a:t>new</a:t>
            </a:r>
            <a:r>
              <a:rPr lang="it-IT" sz="1550" dirty="0">
                <a:solidFill>
                  <a:srgbClr val="000000"/>
                </a:solidFill>
                <a:highlight>
                  <a:srgbClr val="FFFFFF"/>
                </a:highlight>
                <a:latin typeface="Consolas"/>
              </a:rPr>
              <a:t> window.XMLHttpRequest();</a:t>
            </a:r>
          </a:p>
          <a:p>
            <a:r>
              <a:rPr lang="it-IT" sz="1550" dirty="0">
                <a:solidFill>
                  <a:srgbClr val="000000"/>
                </a:solidFill>
                <a:highlight>
                  <a:srgbClr val="FFFFFF"/>
                </a:highlight>
                <a:latin typeface="Consolas"/>
              </a:rPr>
              <a:t>            xmlhttp.onreadystatechange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if</a:t>
            </a:r>
            <a:r>
              <a:rPr lang="en-US" sz="1550" dirty="0">
                <a:solidFill>
                  <a:srgbClr val="000000"/>
                </a:solidFill>
                <a:highlight>
                  <a:srgbClr val="FFFFFF"/>
                </a:highlight>
                <a:latin typeface="Consolas"/>
              </a:rPr>
              <a:t> (</a:t>
            </a:r>
            <a:r>
              <a:rPr lang="en-US" sz="1550" dirty="0" err="1">
                <a:solidFill>
                  <a:srgbClr val="000000"/>
                </a:solidFill>
                <a:highlight>
                  <a:srgbClr val="FFFFFF"/>
                </a:highlight>
                <a:latin typeface="Consolas"/>
              </a:rPr>
              <a:t>xmlhttp.readyState</a:t>
            </a:r>
            <a:r>
              <a:rPr lang="en-US" sz="1550" dirty="0">
                <a:solidFill>
                  <a:srgbClr val="000000"/>
                </a:solidFill>
                <a:highlight>
                  <a:srgbClr val="FFFFFF"/>
                </a:highlight>
                <a:latin typeface="Consolas"/>
              </a:rPr>
              <a:t> == 4 &amp;&amp; </a:t>
            </a:r>
            <a:r>
              <a:rPr lang="en-US" sz="1550" dirty="0" err="1">
                <a:solidFill>
                  <a:srgbClr val="000000"/>
                </a:solidFill>
                <a:highlight>
                  <a:srgbClr val="FFFFFF"/>
                </a:highlight>
                <a:latin typeface="Consolas"/>
              </a:rPr>
              <a:t>xmlhttp.status</a:t>
            </a:r>
            <a:r>
              <a:rPr lang="en-US" sz="1550" dirty="0">
                <a:solidFill>
                  <a:srgbClr val="000000"/>
                </a:solidFill>
                <a:highlight>
                  <a:srgbClr val="FFFFFF"/>
                </a:highlight>
                <a:latin typeface="Consolas"/>
              </a:rPr>
              <a:t> == 200) {</a:t>
            </a:r>
          </a:p>
          <a:p>
            <a:r>
              <a:rPr lang="it-IT" sz="1550" dirty="0">
                <a:solidFill>
                  <a:srgbClr val="000000"/>
                </a:solidFill>
                <a:highlight>
                  <a:srgbClr val="FFFFFF"/>
                </a:highlight>
                <a:latin typeface="Consolas"/>
              </a:rPr>
              <a:t>                    document.getElementById(</a:t>
            </a:r>
            <a:r>
              <a:rPr lang="it-IT" sz="1550" dirty="0">
                <a:solidFill>
                  <a:srgbClr val="A31515"/>
                </a:solidFill>
                <a:highlight>
                  <a:srgbClr val="FFFFFF"/>
                </a:highlight>
                <a:latin typeface="Consolas"/>
              </a:rPr>
              <a:t>"myDiv"</a:t>
            </a:r>
            <a:r>
              <a:rPr lang="it-IT" sz="1550" dirty="0">
                <a:solidFill>
                  <a:srgbClr val="000000"/>
                </a:solidFill>
                <a:highlight>
                  <a:srgbClr val="FFFFFF"/>
                </a:highlight>
                <a:latin typeface="Consolas"/>
              </a:rPr>
              <a:t>).innerHTML = xmlhttp.responseText;</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debugger</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xmlhttp.open(</a:t>
            </a:r>
            <a:r>
              <a:rPr lang="it-IT" sz="1550" dirty="0">
                <a:solidFill>
                  <a:srgbClr val="A31515"/>
                </a:solidFill>
                <a:highlight>
                  <a:srgbClr val="FFFFFF"/>
                </a:highlight>
                <a:latin typeface="Consolas"/>
              </a:rPr>
              <a:t>"GET"</a:t>
            </a:r>
            <a:r>
              <a:rPr lang="it-IT" sz="1550" dirty="0">
                <a:solidFill>
                  <a:srgbClr val="000000"/>
                </a:solidFill>
                <a:highlight>
                  <a:srgbClr val="FFFFFF"/>
                </a:highlight>
                <a:latin typeface="Consolas"/>
              </a:rPr>
              <a:t>, </a:t>
            </a:r>
            <a:r>
              <a:rPr lang="it-IT" sz="1550" dirty="0">
                <a:solidFill>
                  <a:srgbClr val="A31515"/>
                </a:solidFill>
                <a:highlight>
                  <a:srgbClr val="FFFFFF"/>
                </a:highlight>
                <a:latin typeface="Consolas"/>
              </a:rPr>
              <a:t>"eva_series.txt"</a:t>
            </a:r>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true</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xmlhttp.send();</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p:txBody>
      </p:sp>
    </p:spTree>
    <p:extLst>
      <p:ext uri="{BB962C8B-B14F-4D97-AF65-F5344CB8AC3E}">
        <p14:creationId xmlns:p14="http://schemas.microsoft.com/office/powerpoint/2010/main" val="331600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so what?</a:t>
            </a:r>
            <a:endParaRPr lang="it-IT" dirty="0"/>
          </a:p>
        </p:txBody>
      </p:sp>
      <p:sp>
        <p:nvSpPr>
          <p:cNvPr id="3" name="Content Placeholder 2"/>
          <p:cNvSpPr>
            <a:spLocks noGrp="1"/>
          </p:cNvSpPr>
          <p:nvPr>
            <p:ph sz="quarter" idx="11"/>
          </p:nvPr>
        </p:nvSpPr>
        <p:spPr/>
        <p:txBody>
          <a:bodyPr/>
          <a:lstStyle/>
          <a:p>
            <a:pPr marL="0" indent="0">
              <a:buNone/>
            </a:pPr>
            <a:r>
              <a:rPr lang="it-IT" sz="1600" dirty="0">
                <a:solidFill>
                  <a:srgbClr val="008000"/>
                </a:solidFill>
                <a:highlight>
                  <a:srgbClr val="FFFFFF"/>
                </a:highlight>
                <a:latin typeface="Consolas"/>
              </a:rPr>
              <a:t>// Create the request object</a:t>
            </a:r>
            <a:endParaRPr lang="it-IT" sz="1600" dirty="0">
              <a:solidFill>
                <a:srgbClr val="000000"/>
              </a:solidFill>
              <a:highlight>
                <a:srgbClr val="FFFFFF"/>
              </a:highlight>
              <a:latin typeface="Consolas"/>
            </a:endParaRPr>
          </a:p>
          <a:p>
            <a:pPr marL="0" indent="0">
              <a:buNone/>
            </a:pPr>
            <a:r>
              <a:rPr lang="en-US" sz="1600" dirty="0">
                <a:solidFill>
                  <a:srgbClr val="008000"/>
                </a:solidFill>
                <a:highlight>
                  <a:srgbClr val="FFFFFF"/>
                </a:highlight>
                <a:latin typeface="Consolas"/>
              </a:rPr>
              <a:t>// (This is still attached to </a:t>
            </a:r>
            <a:r>
              <a:rPr lang="en-US" sz="1600" dirty="0" err="1">
                <a:solidFill>
                  <a:srgbClr val="008000"/>
                </a:solidFill>
                <a:highlight>
                  <a:srgbClr val="FFFFFF"/>
                </a:highlight>
                <a:latin typeface="Consolas"/>
              </a:rPr>
              <a:t>ajaxSettings</a:t>
            </a:r>
            <a:r>
              <a:rPr lang="en-US" sz="1600" dirty="0">
                <a:solidFill>
                  <a:srgbClr val="008000"/>
                </a:solidFill>
                <a:highlight>
                  <a:srgbClr val="FFFFFF"/>
                </a:highlight>
                <a:latin typeface="Consolas"/>
              </a:rPr>
              <a:t> for backward compatibility)</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jQuery.ajaxSettings.xhr = window.ActiveXObject ?</a:t>
            </a:r>
          </a:p>
          <a:p>
            <a:pPr marL="0" indent="0">
              <a:buNone/>
            </a:pPr>
            <a:r>
              <a:rPr lang="it-IT" sz="1600" dirty="0">
                <a:solidFill>
                  <a:srgbClr val="008000"/>
                </a:solidFill>
                <a:highlight>
                  <a:srgbClr val="FFFFFF"/>
                </a:highlight>
                <a:latin typeface="Consolas"/>
              </a:rPr>
              <a:t>/* Microsoft failed to properly</a:t>
            </a:r>
          </a:p>
          <a:p>
            <a:pPr marL="0" indent="0">
              <a:buNone/>
            </a:pPr>
            <a:r>
              <a:rPr lang="en-US" sz="1600" dirty="0">
                <a:solidFill>
                  <a:srgbClr val="008000"/>
                </a:solidFill>
                <a:highlight>
                  <a:srgbClr val="FFFFFF"/>
                </a:highlight>
                <a:latin typeface="Consolas"/>
              </a:rPr>
              <a:t> * implement the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in IE7 (can't request local files),</a:t>
            </a:r>
          </a:p>
          <a:p>
            <a:pPr marL="0" indent="0">
              <a:buNone/>
            </a:pPr>
            <a:r>
              <a:rPr lang="en-US" sz="1600" dirty="0">
                <a:solidFill>
                  <a:srgbClr val="008000"/>
                </a:solidFill>
                <a:highlight>
                  <a:srgbClr val="FFFFFF"/>
                </a:highlight>
                <a:latin typeface="Consolas"/>
              </a:rPr>
              <a:t> * so we use the </a:t>
            </a:r>
            <a:r>
              <a:rPr lang="en-US" sz="1600" dirty="0" err="1">
                <a:solidFill>
                  <a:srgbClr val="008000"/>
                </a:solidFill>
                <a:highlight>
                  <a:srgbClr val="FFFFFF"/>
                </a:highlight>
                <a:latin typeface="Consolas"/>
              </a:rPr>
              <a:t>ActiveXObject</a:t>
            </a:r>
            <a:r>
              <a:rPr lang="en-US" sz="1600" dirty="0">
                <a:solidFill>
                  <a:srgbClr val="008000"/>
                </a:solidFill>
                <a:highlight>
                  <a:srgbClr val="FFFFFF"/>
                </a:highlight>
                <a:latin typeface="Consolas"/>
              </a:rPr>
              <a:t> when it is available</a:t>
            </a:r>
          </a:p>
          <a:p>
            <a:pPr marL="0" indent="0">
              <a:buNone/>
            </a:pPr>
            <a:r>
              <a:rPr lang="en-US" sz="1600" dirty="0">
                <a:solidFill>
                  <a:srgbClr val="008000"/>
                </a:solidFill>
                <a:highlight>
                  <a:srgbClr val="FFFFFF"/>
                </a:highlight>
                <a:latin typeface="Consolas"/>
              </a:rPr>
              <a:t> * Additionally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can be disabled in IE7/IE8 so</a:t>
            </a:r>
          </a:p>
          <a:p>
            <a:pPr marL="0" indent="0">
              <a:buNone/>
            </a:pPr>
            <a:r>
              <a:rPr lang="it-IT" sz="1600" dirty="0">
                <a:solidFill>
                  <a:srgbClr val="008000"/>
                </a:solidFill>
                <a:highlight>
                  <a:srgbClr val="FFFFFF"/>
                </a:highlight>
                <a:latin typeface="Consolas"/>
              </a:rPr>
              <a:t> * we need a fallback.</a:t>
            </a:r>
          </a:p>
          <a:p>
            <a:pPr marL="0" indent="0">
              <a:buNone/>
            </a:pPr>
            <a:r>
              <a:rPr lang="it-IT" sz="1600" dirty="0">
                <a:solidFill>
                  <a:srgbClr val="008000"/>
                </a:solidFill>
                <a:highlight>
                  <a:srgbClr val="FFFFFF"/>
                </a:highlight>
                <a:latin typeface="Consolas"/>
              </a:rPr>
              <a:t> */</a:t>
            </a:r>
            <a:endParaRPr lang="it-IT" sz="1600" dirty="0">
              <a:solidFill>
                <a:srgbClr val="000000"/>
              </a:solidFill>
              <a:highlight>
                <a:srgbClr val="FFFFFF"/>
              </a:highlight>
              <a:latin typeface="Consolas"/>
            </a:endParaRPr>
          </a:p>
          <a:p>
            <a:pPr marL="0" indent="0">
              <a:buNone/>
            </a:pPr>
            <a:r>
              <a:rPr lang="it-IT" sz="1600" dirty="0">
                <a:solidFill>
                  <a:srgbClr val="0000FF"/>
                </a:solidFill>
                <a:highlight>
                  <a:srgbClr val="FFFFFF"/>
                </a:highlight>
                <a:latin typeface="Consolas"/>
              </a:rPr>
              <a:t>function</a:t>
            </a:r>
            <a:r>
              <a:rPr lang="it-IT" sz="1600" dirty="0">
                <a:solidFill>
                  <a:srgbClr val="000000"/>
                </a:solidFill>
                <a:highlight>
                  <a:srgbClr val="FFFFFF"/>
                </a:highlight>
                <a:latin typeface="Consolas"/>
              </a:rPr>
              <a:t>() {</a:t>
            </a:r>
          </a:p>
          <a:p>
            <a:pPr marL="0" indent="0">
              <a:buNone/>
            </a:pPr>
            <a:r>
              <a:rPr lang="it-IT" sz="1600" dirty="0">
                <a:solidFill>
                  <a:srgbClr val="0000FF"/>
                </a:solidFill>
                <a:highlight>
                  <a:srgbClr val="FFFFFF"/>
                </a:highlight>
                <a:latin typeface="Consolas"/>
              </a:rPr>
              <a:t>return</a:t>
            </a:r>
            <a:r>
              <a:rPr lang="it-IT" sz="1600" dirty="0">
                <a:solidFill>
                  <a:srgbClr val="000000"/>
                </a:solidFill>
                <a:highlight>
                  <a:srgbClr val="FFFFFF"/>
                </a:highlight>
                <a:latin typeface="Consolas"/>
              </a:rPr>
              <a:t> !</a:t>
            </a:r>
            <a:r>
              <a:rPr lang="it-IT" sz="1600" dirty="0">
                <a:solidFill>
                  <a:srgbClr val="0000FF"/>
                </a:solidFill>
                <a:highlight>
                  <a:srgbClr val="FFFFFF"/>
                </a:highlight>
                <a:latin typeface="Consolas"/>
              </a:rPr>
              <a:t>this</a:t>
            </a:r>
            <a:r>
              <a:rPr lang="it-IT" sz="1600" dirty="0">
                <a:solidFill>
                  <a:srgbClr val="000000"/>
                </a:solidFill>
                <a:highlight>
                  <a:srgbClr val="FFFFFF"/>
                </a:highlight>
                <a:latin typeface="Consolas"/>
              </a:rPr>
              <a:t>.isLocal &amp;&amp; createStandardXHR() || createActiveXHR();</a:t>
            </a:r>
          </a:p>
          <a:p>
            <a:pPr marL="0" indent="0">
              <a:buNone/>
            </a:pPr>
            <a:r>
              <a:rPr lang="it-IT" sz="1600" dirty="0">
                <a:solidFill>
                  <a:srgbClr val="000000"/>
                </a:solidFill>
                <a:highlight>
                  <a:srgbClr val="FFFFFF"/>
                </a:highlight>
                <a:latin typeface="Consolas"/>
              </a:rPr>
              <a:t>} :</a:t>
            </a:r>
          </a:p>
          <a:p>
            <a:pPr marL="0" indent="0">
              <a:buNone/>
            </a:pPr>
            <a:r>
              <a:rPr lang="en-US" sz="1600" dirty="0">
                <a:solidFill>
                  <a:srgbClr val="008000"/>
                </a:solidFill>
                <a:highlight>
                  <a:srgbClr val="FFFFFF"/>
                </a:highlight>
                <a:latin typeface="Consolas"/>
              </a:rPr>
              <a:t>// For all other browsers, use the standard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object</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createStandardXHR;</a:t>
            </a:r>
          </a:p>
          <a:p>
            <a:pPr marL="0" indent="0">
              <a:buNone/>
            </a:pPr>
            <a:endParaRPr lang="it-IT" sz="1600" dirty="0"/>
          </a:p>
        </p:txBody>
      </p:sp>
    </p:spTree>
    <p:extLst>
      <p:ext uri="{BB962C8B-B14F-4D97-AF65-F5344CB8AC3E}">
        <p14:creationId xmlns:p14="http://schemas.microsoft.com/office/powerpoint/2010/main" val="141116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3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4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6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21212</TotalTime>
  <Words>847</Words>
  <Application>Microsoft Office PowerPoint</Application>
  <PresentationFormat>A4 Paper (210x297 mm)</PresentationFormat>
  <Paragraphs>192</Paragraphs>
  <Slides>19</Slides>
  <Notes>1</Notes>
  <HiddenSlides>0</HiddenSlides>
  <MMClips>0</MMClips>
  <ScaleCrop>false</ScaleCrop>
  <HeadingPairs>
    <vt:vector size="4" baseType="variant">
      <vt:variant>
        <vt:lpstr>Theme</vt:lpstr>
      </vt:variant>
      <vt:variant>
        <vt:i4>14</vt:i4>
      </vt:variant>
      <vt:variant>
        <vt:lpstr>Slide Titles</vt:lpstr>
      </vt:variant>
      <vt:variant>
        <vt:i4>19</vt:i4>
      </vt:variant>
    </vt:vector>
  </HeadingPairs>
  <TitlesOfParts>
    <vt:vector size="33" baseType="lpstr">
      <vt:lpstr>NTTDATA_EMEA</vt:lpstr>
      <vt:lpstr>Personalizza struttura</vt:lpstr>
      <vt:lpstr>1_NTTDATA_EMEA</vt:lpstr>
      <vt:lpstr>NTT_DATA_PowerPoint_Sample_Styles</vt:lpstr>
      <vt:lpstr>1_NTT_DATA_PowerPoint_Sample_Styles</vt:lpstr>
      <vt:lpstr>2_NTTDATA_EMEA</vt:lpstr>
      <vt:lpstr>2_Tema di Office</vt:lpstr>
      <vt:lpstr>2_NTT_DATA_PowerPoint_Sample_Styles</vt:lpstr>
      <vt:lpstr>3_NTTDATA_EMEA</vt:lpstr>
      <vt:lpstr>3_NTT_DATA_PowerPoint_Sample_Styles</vt:lpstr>
      <vt:lpstr>4_NTTDATA_EMEA</vt:lpstr>
      <vt:lpstr>5_NTTDATA_EMEA</vt:lpstr>
      <vt:lpstr>6_NTTDATA_EMEA</vt:lpstr>
      <vt:lpstr>4_NTT_DATA_PowerPoint_Sample_Styles</vt:lpstr>
      <vt:lpstr>Competence Center Microsoft: Corso .NET BASE (BSL - Application, Product Development &amp; Testing)</vt:lpstr>
      <vt:lpstr>PowerPoint Presentation</vt:lpstr>
      <vt:lpstr>PowerPoint Presentation</vt:lpstr>
      <vt:lpstr>PowerPoint Presentation</vt:lpstr>
      <vt:lpstr>Ajax: definizione</vt:lpstr>
      <vt:lpstr>PowerPoint Presentation</vt:lpstr>
      <vt:lpstr>PowerPoint Presentation</vt:lpstr>
      <vt:lpstr>PowerPoint Presentation</vt:lpstr>
      <vt:lpstr>PowerPoint Presentation</vt:lpstr>
      <vt:lpstr>Ajax Easy: Caricamento di frammenti HTML</vt:lpstr>
      <vt:lpstr>Ajax: Full Power Examples</vt:lpstr>
      <vt:lpstr>Ajax: Full Power Examples</vt:lpstr>
      <vt:lpstr>Server Side: JSON</vt:lpstr>
      <vt:lpstr>Esempio Ajax + Json + Struts2</vt:lpstr>
      <vt:lpstr>Ending Words:Plugin da considerare</vt:lpstr>
      <vt:lpstr>PowerPoint Presentation</vt:lpstr>
      <vt:lpstr>PowerPoint Presentation</vt:lpstr>
      <vt:lpstr>PowerPoint Presentation</vt:lpstr>
      <vt:lpstr>Domande?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Presentare la soluzione per la gestione delle emergenze e delle crisi sviluppata da NTT DATA per gli operatori a rilevanza sistemica</dc:title>
  <dc:subject>Incontro con M. Zanetti</dc:subject>
  <dc:creator>Giovanni Giorgi</dc:creator>
  <cp:keywords>formazione;giorgi</cp:keywords>
  <cp:lastModifiedBy>Giorgi Giovanni</cp:lastModifiedBy>
  <cp:revision>640</cp:revision>
  <cp:lastPrinted>2013-03-21T15:02:39Z</cp:lastPrinted>
  <dcterms:created xsi:type="dcterms:W3CDTF">2012-03-28T14:59:12Z</dcterms:created>
  <dcterms:modified xsi:type="dcterms:W3CDTF">2014-12-01T15:45:18Z</dcterms:modified>
  <cp:category>PRC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InformationType">
    <vt:lpwstr>Working Standard</vt:lpwstr>
  </property>
  <property fmtid="{D5CDD505-2E9C-101B-9397-08002B2CF9AE}" pid="3" name="CqVitality">
    <vt:lpwstr/>
  </property>
  <property fmtid="{D5CDD505-2E9C-101B-9397-08002B2CF9AE}" pid="4" name="CqDisclosureRange">
    <vt:lpwstr/>
  </property>
  <property fmtid="{D5CDD505-2E9C-101B-9397-08002B2CF9AE}" pid="5" name="CqDisclosureRangeStamp">
    <vt:lpwstr/>
  </property>
  <property fmtid="{D5CDD505-2E9C-101B-9397-08002B2CF9AE}" pid="6" name="CqDisclosureRangeLimitation">
    <vt:lpwstr/>
  </property>
  <property fmtid="{D5CDD505-2E9C-101B-9397-08002B2CF9AE}" pid="7" name="CqOwner">
    <vt:lpwstr>NEA</vt:lpwstr>
  </property>
  <property fmtid="{D5CDD505-2E9C-101B-9397-08002B2CF9AE}" pid="8" name="CqDepartment">
    <vt:lpwstr/>
  </property>
  <property fmtid="{D5CDD505-2E9C-101B-9397-08002B2CF9AE}" pid="9" name="CqCompanyOwner">
    <vt:lpwstr>Cirquent</vt:lpwstr>
  </property>
  <property fmtid="{D5CDD505-2E9C-101B-9397-08002B2CF9AE}" pid="10" name="CqChecksum">
    <vt:lpwstr>1B719E24DD4DC506618AF1E8CF3ADD00</vt:lpwstr>
  </property>
  <property fmtid="{D5CDD505-2E9C-101B-9397-08002B2CF9AE}" pid="11" name="SPSDescription">
    <vt:lpwstr/>
  </property>
  <property fmtid="{D5CDD505-2E9C-101B-9397-08002B2CF9AE}" pid="12" name="Owner">
    <vt:lpwstr/>
  </property>
  <property fmtid="{D5CDD505-2E9C-101B-9397-08002B2CF9AE}" pid="13" name="Status">
    <vt:lpwstr/>
  </property>
</Properties>
</file>