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1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2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3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90" r:id="rId2"/>
    <p:sldMasterId id="2147484130" r:id="rId3"/>
    <p:sldMasterId id="2147484140" r:id="rId4"/>
    <p:sldMasterId id="2147484172" r:id="rId5"/>
    <p:sldMasterId id="2147484200" r:id="rId6"/>
    <p:sldMasterId id="2147484210" r:id="rId7"/>
    <p:sldMasterId id="2147484224" r:id="rId8"/>
    <p:sldMasterId id="2147484431" r:id="rId9"/>
    <p:sldMasterId id="2147484441" r:id="rId10"/>
    <p:sldMasterId id="2147486100" r:id="rId11"/>
    <p:sldMasterId id="2147486612" r:id="rId12"/>
    <p:sldMasterId id="2147486622" r:id="rId13"/>
    <p:sldMasterId id="2147488039" r:id="rId14"/>
  </p:sldMasterIdLst>
  <p:notesMasterIdLst>
    <p:notesMasterId r:id="rId24"/>
  </p:notesMasterIdLst>
  <p:sldIdLst>
    <p:sldId id="342" r:id="rId15"/>
    <p:sldId id="348" r:id="rId16"/>
    <p:sldId id="400" r:id="rId17"/>
    <p:sldId id="450" r:id="rId18"/>
    <p:sldId id="451" r:id="rId19"/>
    <p:sldId id="453" r:id="rId20"/>
    <p:sldId id="454" r:id="rId21"/>
    <p:sldId id="455" r:id="rId22"/>
    <p:sldId id="456" r:id="rId23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33CC33"/>
    <a:srgbClr val="CCE6EF"/>
    <a:srgbClr val="0080B1"/>
    <a:srgbClr val="009900"/>
    <a:srgbClr val="FF9900"/>
    <a:srgbClr val="006600"/>
    <a:srgbClr val="025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ile scuro 1 - Color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ile con tema 2 - Color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00" autoAdjust="0"/>
    <p:restoredTop sz="78863" autoAdjust="0"/>
  </p:normalViewPr>
  <p:slideViewPr>
    <p:cSldViewPr snapToObjects="1">
      <p:cViewPr>
        <p:scale>
          <a:sx n="125" d="100"/>
          <a:sy n="125" d="100"/>
        </p:scale>
        <p:origin x="-72" y="149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50" d="100"/>
          <a:sy n="150" d="100"/>
        </p:scale>
        <p:origin x="-1014" y="124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B73D066-05B5-4A6B-AB6A-C556EC6D616D}" type="datetimeFigureOut">
              <a:rPr lang="de-DE" altLang="it-IT"/>
              <a:pPr/>
              <a:t>08.12.2014</a:t>
            </a:fld>
            <a:endParaRPr lang="de-DE" altLang="it-I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© NTT DATA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CE548B35-F600-4234-9D69-B7511B3DC7C7}" type="slidenum">
              <a:rPr lang="de-DE" altLang="it-IT"/>
              <a:pPr/>
              <a:t>‹#›</a:t>
            </a:fld>
            <a:endParaRPr lang="de-DE" altLang="it-IT"/>
          </a:p>
        </p:txBody>
      </p:sp>
      <p:sp>
        <p:nvSpPr>
          <p:cNvPr id="162824" name="AutoShape 8"/>
          <p:cNvSpPr>
            <a:spLocks noChangeArrowheads="1"/>
          </p:cNvSpPr>
          <p:nvPr/>
        </p:nvSpPr>
        <p:spPr bwMode="auto">
          <a:xfrm>
            <a:off x="685800" y="9185275"/>
            <a:ext cx="306388" cy="234950"/>
          </a:xfrm>
          <a:prstGeom prst="rightArrow">
            <a:avLst>
              <a:gd name="adj1" fmla="val 50000"/>
              <a:gd name="adj2" fmla="val 35602"/>
            </a:avLst>
          </a:prstGeom>
          <a:solidFill>
            <a:srgbClr val="5981CF"/>
          </a:solidFill>
          <a:ln w="6350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it-IT" altLang="it-IT">
              <a:solidFill>
                <a:srgbClr val="5981C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27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7.pn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7.pn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7.png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7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310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45"/>
            <a:ext cx="84201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4B9393-14AD-4110-86EE-60D2A087BEF4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29C38-2EF4-47DC-8134-1BCC837671D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26799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2CE68DE-5726-4BF2-91E8-043A0E497C6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58071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22F6FAA-CE8F-41FA-B566-74BF84A8F49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9058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41BFBFA-29D0-4625-8F6A-392F8E1B3C0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7009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B98B73-CCCA-4260-9536-08F1C0CCD731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8677126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92E5580-0C4B-4E45-AD2C-391F56C114C9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81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794D90-C466-470A-8859-67FAD114B1E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60602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38D5D52-DEAD-4A21-AF37-A2E300FA09E1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1495266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264259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2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1144483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645DFD1-0859-4BF5-A4B6-DA8DD2B4164E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5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0F2AE6-7686-48B3-BD57-65941F2FF7B1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9D32A-77A0-4A66-8ECD-FE8D6A5B45C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136156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8755969-6D17-4929-9F9B-EA2E33E9E705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91309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AEA34F-3436-453D-81B2-592B799ADC0E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6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343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D36DD3C-9420-457C-847D-77DB2B7CBBD4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761024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2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866285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A9DFF60-F10B-4DFF-8072-7805A944C924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4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442323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5EF49A1-9B47-480F-851A-F2F208B8DA3E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622938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7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7263001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6046234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31CAC74-CBE9-41FC-A0EF-B1EA065E22D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0873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0A46ECC-4438-4DB0-B64B-AF906F4CEF7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96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638" y="440692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B7810-36DB-489E-862A-E8194922FECA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73CB5-D6E9-4F29-B14B-C10471F01407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058154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B52FD09-4409-4FBE-B24F-365E138744E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70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01C9A0F-5F72-4FA6-9F51-1462EBEE18F6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8345246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033418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36E91A5-0F96-4CDD-975D-E36CA90BB946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96706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5A2CF70-F35F-4899-86A6-FD06C722DEF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357067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6855355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9427468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6E5E56-7B9B-4595-891A-63ECCDBDB29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2062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E4BDAEE-6F6B-45D7-A233-2E18E4982BA3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70150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46E1B1E-CC93-4ECC-883C-76361AFA8C5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8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946C2-7E13-4F94-BE96-AE68767205E1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3583-CD0B-42B3-BFA5-60A58CA13CF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703172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7B4119B-BE71-402B-8C19-8BE2665BCDBD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5324397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056682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9F54BB6-A963-427A-B4D9-B239EC7EDBE2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957185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C4D1332-1420-4126-B605-361BE3A2F5FD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4534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2942985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900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5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9034697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94538C5-4C2B-4A50-B1C9-519E8D1E274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88" y="1373188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5709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C58BA6F-330F-45A5-AC1F-F9F259F35920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88" y="1373188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1447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58A9501-D490-44B0-90FE-5B51BD5B758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1" y="1373188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88" y="1373188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88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80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386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386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1268D1-E63C-488F-822F-C9C7C243803F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F1BFE-F74A-4905-A960-A0EACFE1A88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532249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BA1D47A-7C33-417B-B62E-66A39B95F93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0" y="1373188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3" y="1373188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900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3030660-4AA6-438E-A518-7DE2AF051317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1723801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F99B322-6529-48D9-9D9D-A335735899E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1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9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5670898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0C61BEE-DE70-4F21-AE33-44B9A379870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1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179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37B60EB-8ECC-4975-ACA4-CAE63F937AC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1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2731474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5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6C34A0B-A79E-4360-A288-CFA7F31155D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65538751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5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36929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B0DDA-6CA2-49D0-9615-B07D2C085325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CE93C-11DE-4001-BA64-5D93B2A48C2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5BD4D-4842-4F40-92D1-40226251E49F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96494-F206-49AD-A9C8-7F950353C23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207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3499" y="273070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6489AC-1C2D-42FB-8483-0C910C3CB9C9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FAA3A-D3F5-45A8-B62F-2387F40393B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79026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F498A0-7ADB-4B5F-8E18-A9BFEF0E7ED0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86973-5107-4881-B6AD-BDD0E9AFBB8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51057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1EE3-9AF1-4AA6-8EDF-F400BEE47883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A8515-E03F-4CE2-9D91-5A35B1557C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2626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AF1A644-4725-4FB1-A722-C859B07A922B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03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C725A-39C9-476A-9740-43FBA4D15934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EC763-68FC-479C-8CE7-1F1A486C08E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8636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41589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8A95679-0DFF-4129-93FD-C7055DC2480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3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E5886A-B517-43A6-BE6D-D0031BFBB721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989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D244B9D-6899-4483-BB25-5F69B30AC2C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40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5525A7C-3DFB-4AFD-A634-E99914B77A52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00625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3217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C761103-9393-4FC6-899B-B048B535864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8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847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4E3AA4B-C4B1-4046-9B27-91D4CF6E7999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497004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1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639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526183-0D24-4BE7-A351-C941AF91247B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0758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0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45917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1491FEA-472C-400F-9C61-AABF4350FFA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7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62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165740E-69E8-4AF6-A0A5-E72902DE3CEC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18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9A5B504-8AE1-4E7E-86B8-DF0425019C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1561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A0C1A3F-B32F-4C58-8CA1-B1D4FC0505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163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7752F0E-5566-436E-A194-34FFECACD39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023688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FD2EC25-B8C2-4E24-AC4C-1AFED5D06F3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308887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89A84D4-80EF-4BEF-9C73-DB06B41716B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94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F55A059-11CF-4306-8BB1-148D0FB8D76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814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48FC1F5-EB22-452D-BAE0-F12ABF3593DF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370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3085B31-4714-49E8-B3FB-DDB8B7A3CED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633110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418100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2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467747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810AC9F-643F-41B9-B45A-C7773B2E9DA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7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23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7C77615-D605-4607-86DF-E048FEAC4BAB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863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8A78375-4465-47BC-A2BF-9E3207EC45F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6620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99C16EC-54EC-4CAD-B953-460F45AF50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919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A5972DA-63AD-4C6B-B1AC-24FD3D7B746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252685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17A76AF-C646-433A-8FDC-42B89A774A39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183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31EB391-6D06-4C9E-87B1-64CB44621915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001011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4C77286-8994-46F6-A090-69F2F71E2D2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07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FC69D57-8F8B-48FE-87B5-B2B3A4D87A77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333284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57B64E3-1709-41B0-9735-B63F9E6DE2A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6203061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26153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38214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033FE2A-2580-4E79-990D-0D0965BC63B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084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A76D8FE-FF67-44C3-A939-9EF9621348C9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6417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1391EC7-6557-40C9-83D7-6C89D1E6510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105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5517877-BA47-49D6-9A5C-4C58887F4A13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02165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16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28444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09A1614-DF5F-4A5B-9135-0DA73FD76D8B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5550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81B6F9D-BC7E-42B7-97E6-4069927FB6DB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270990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380093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571CB95B-2687-4607-A10A-82876A53C6AF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1338387-A288-45A2-BCE5-6ABFA135D96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12634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72DF247-CD51-4E45-89B6-82492CCA0408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98ABFD8-C72C-42A9-A347-EDE4900B8E3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569957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1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66CA12E8-31C4-48D0-86FC-1E080836BD55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F1A5FBA4-8308-4452-8097-49E2CD790A4F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21748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F47ED0D0-B0BD-4441-A4DF-DAAFBE6C789C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6E4EEDC9-DC53-4B99-8DB8-5EDB1E5FD24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917076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27BC128-A97E-413A-A1D5-9AA37468C151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EB82663E-09B5-429E-BE37-048E667B5F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90795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E3558258-6480-4437-BAB2-1F386028D0F0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B0CDBA32-7C04-422E-800F-0E1E1EFD97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02177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2C492309-E49B-4847-9850-2257A942D12D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0288C03-808E-406A-9299-D5A9FA3CF70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8828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561FB5D-9A01-4210-9B0F-8FA1A5BE97E9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691599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2" y="27306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42765D1B-51BF-4609-99C1-759C727ABFDA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5B26ADEE-564B-4FBE-92BA-A3C8644A257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35035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9B502267-1207-4FB4-AC80-DD5CC8AB1E1B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F787759-A8CB-4026-908A-B5E1C45573D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108658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1443C649-04E9-42CF-B1B2-D870CEE4970F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85460785-60B2-4072-92D7-4364CCF4559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29607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53"/>
            <a:ext cx="652145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772EF60D-BE3C-449D-A2A0-D1C94EB4FDBD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A3E8B67-F258-4228-8CB2-CAE2BE7E9517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7726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prstClr val="black"/>
                </a:solidFill>
              </a:rPr>
              <a:t>Copyright © 2012 NTT DATA Corporation</a:t>
            </a:r>
          </a:p>
        </p:txBody>
      </p:sp>
      <p:sp>
        <p:nvSpPr>
          <p:cNvPr id="15" name="Rectangle 11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lIns="182880" rIns="182880" anchor="ctr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987468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058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043119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B18217F-99EB-43C6-A3C9-816259B1383C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9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692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BEC1A1C-951E-47AD-A8B4-82CE56FFAC90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652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FB5DA3F-36FD-4341-BD61-AFA0D26BD6C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2985DD5-10F1-48BC-82E1-7635246C48DD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290602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D64B91B-5517-45DF-AD8D-DF9BFD53D2D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758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988891-457C-4D3B-A2C0-B89FFBC8ED64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251640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997CFC-E9C6-4849-985B-A2178197DDE2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977685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36AB073-1C93-46E6-B590-0FE0C1717A4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87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7CE7A6F-C4EC-4053-B174-35591043E30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68819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06C9976-E8C2-422D-9C63-ECBC646D596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1521713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098911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5935040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A5420D9-265B-4F18-87A2-41797C3C3CD3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14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6C6DA14-B3AD-4A79-8390-DD24415DFDD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67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/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538110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F317B9-4060-43F1-91A4-B724ADB5F8E6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8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203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B7D9AFD-4316-4C46-9515-51B68209CCE8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926705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765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133FB35-BF27-4C04-A63C-F995CCBDC78C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8787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CC81688-63E8-4F4D-8247-9180D669DA4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7770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311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503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340705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F7C28A5-47BB-41D9-AC83-BA8936551A42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9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7112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904ED7D-36DA-48FA-9A39-14AE7042B1C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6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12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1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30.xml"/><Relationship Id="rId10" Type="http://schemas.openxmlformats.org/officeDocument/2006/relationships/theme" Target="../theme/theme13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1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482" r:id="rId1"/>
    <p:sldLayoutId id="2147488483" r:id="rId2"/>
    <p:sldLayoutId id="2147488484" r:id="rId3"/>
    <p:sldLayoutId id="2147488485" r:id="rId4"/>
    <p:sldLayoutId id="2147488486" r:id="rId5"/>
    <p:sldLayoutId id="2147488487" r:id="rId6"/>
    <p:sldLayoutId id="2147488488" r:id="rId7"/>
    <p:sldLayoutId id="2147488489" r:id="rId8"/>
    <p:sldLayoutId id="2147488490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67" r:id="rId1"/>
    <p:sldLayoutId id="2147488568" r:id="rId2"/>
    <p:sldLayoutId id="2147488569" r:id="rId3"/>
    <p:sldLayoutId id="2147488570" r:id="rId4"/>
    <p:sldLayoutId id="2147488571" r:id="rId5"/>
    <p:sldLayoutId id="2147488572" r:id="rId6"/>
    <p:sldLayoutId id="2147488573" r:id="rId7"/>
    <p:sldLayoutId id="2147488574" r:id="rId8"/>
    <p:sldLayoutId id="2147488575" r:id="rId9"/>
    <p:sldLayoutId id="2147488576" r:id="rId10"/>
    <p:sldLayoutId id="2147488577" r:id="rId11"/>
    <p:sldLayoutId id="2147488578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79" r:id="rId1"/>
    <p:sldLayoutId id="2147488580" r:id="rId2"/>
    <p:sldLayoutId id="2147488581" r:id="rId3"/>
    <p:sldLayoutId id="2147488582" r:id="rId4"/>
    <p:sldLayoutId id="2147488583" r:id="rId5"/>
    <p:sldLayoutId id="2147488584" r:id="rId6"/>
    <p:sldLayoutId id="2147488585" r:id="rId7"/>
    <p:sldLayoutId id="2147488586" r:id="rId8"/>
    <p:sldLayoutId id="2147488587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88" r:id="rId1"/>
    <p:sldLayoutId id="2147488589" r:id="rId2"/>
    <p:sldLayoutId id="2147488590" r:id="rId3"/>
    <p:sldLayoutId id="2147488591" r:id="rId4"/>
    <p:sldLayoutId id="2147488592" r:id="rId5"/>
    <p:sldLayoutId id="2147488593" r:id="rId6"/>
    <p:sldLayoutId id="2147488594" r:id="rId7"/>
    <p:sldLayoutId id="2147488595" r:id="rId8"/>
    <p:sldLayoutId id="2147488596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97" r:id="rId1"/>
    <p:sldLayoutId id="2147488598" r:id="rId2"/>
    <p:sldLayoutId id="2147488599" r:id="rId3"/>
    <p:sldLayoutId id="2147488600" r:id="rId4"/>
    <p:sldLayoutId id="2147488601" r:id="rId5"/>
    <p:sldLayoutId id="2147488602" r:id="rId6"/>
    <p:sldLayoutId id="2147488603" r:id="rId7"/>
    <p:sldLayoutId id="2147488604" r:id="rId8"/>
    <p:sldLayoutId id="2147488605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06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  <p:sldLayoutId id="2147488613" r:id="rId8"/>
    <p:sldLayoutId id="2147488614" r:id="rId9"/>
    <p:sldLayoutId id="2147488615" r:id="rId10"/>
    <p:sldLayoutId id="2147488616" r:id="rId11"/>
    <p:sldLayoutId id="2147488617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1503B1F-063D-4F0D-85EF-D1F5C46C29B8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9B27722-E509-46B4-9197-9B7778B72637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71" r:id="rId1"/>
    <p:sldLayoutId id="2147488472" r:id="rId2"/>
    <p:sldLayoutId id="2147488473" r:id="rId3"/>
    <p:sldLayoutId id="2147488474" r:id="rId4"/>
    <p:sldLayoutId id="2147488475" r:id="rId5"/>
    <p:sldLayoutId id="2147488476" r:id="rId6"/>
    <p:sldLayoutId id="2147488477" r:id="rId7"/>
    <p:sldLayoutId id="2147488478" r:id="rId8"/>
    <p:sldLayoutId id="2147488479" r:id="rId9"/>
    <p:sldLayoutId id="2147488480" r:id="rId10"/>
    <p:sldLayoutId id="21474884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491" r:id="rId1"/>
    <p:sldLayoutId id="2147488492" r:id="rId2"/>
    <p:sldLayoutId id="2147488493" r:id="rId3"/>
    <p:sldLayoutId id="2147488494" r:id="rId4"/>
    <p:sldLayoutId id="2147488495" r:id="rId5"/>
    <p:sldLayoutId id="2147488496" r:id="rId6"/>
    <p:sldLayoutId id="2147488497" r:id="rId7"/>
    <p:sldLayoutId id="2147488498" r:id="rId8"/>
    <p:sldLayoutId id="2147488499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00" r:id="rId1"/>
    <p:sldLayoutId id="2147488501" r:id="rId2"/>
    <p:sldLayoutId id="2147488502" r:id="rId3"/>
    <p:sldLayoutId id="2147488503" r:id="rId4"/>
    <p:sldLayoutId id="2147488504" r:id="rId5"/>
    <p:sldLayoutId id="2147488505" r:id="rId6"/>
    <p:sldLayoutId id="2147488506" r:id="rId7"/>
    <p:sldLayoutId id="2147488507" r:id="rId8"/>
    <p:sldLayoutId id="2147488508" r:id="rId9"/>
    <p:sldLayoutId id="2147488509" r:id="rId10"/>
    <p:sldLayoutId id="2147488510" r:id="rId11"/>
    <p:sldLayoutId id="2147488511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12" r:id="rId1"/>
    <p:sldLayoutId id="2147488513" r:id="rId2"/>
    <p:sldLayoutId id="2147488514" r:id="rId3"/>
    <p:sldLayoutId id="2147488515" r:id="rId4"/>
    <p:sldLayoutId id="2147488516" r:id="rId5"/>
    <p:sldLayoutId id="2147488517" r:id="rId6"/>
    <p:sldLayoutId id="2147488518" r:id="rId7"/>
    <p:sldLayoutId id="2147488519" r:id="rId8"/>
    <p:sldLayoutId id="2147488520" r:id="rId9"/>
    <p:sldLayoutId id="2147488521" r:id="rId10"/>
    <p:sldLayoutId id="2147488522" r:id="rId11"/>
    <p:sldLayoutId id="2147488523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24" r:id="rId1"/>
    <p:sldLayoutId id="2147488525" r:id="rId2"/>
    <p:sldLayoutId id="2147488526" r:id="rId3"/>
    <p:sldLayoutId id="2147488527" r:id="rId4"/>
    <p:sldLayoutId id="2147488528" r:id="rId5"/>
    <p:sldLayoutId id="2147488529" r:id="rId6"/>
    <p:sldLayoutId id="2147488530" r:id="rId7"/>
    <p:sldLayoutId id="2147488531" r:id="rId8"/>
    <p:sldLayoutId id="2147488532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egnaposto tito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2051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4E2791B-5007-4342-AECD-9BC0CFF7F1B0}" type="datetimeFigureOut">
              <a:rPr lang="it-IT" altLang="it-IT"/>
              <a:pPr/>
              <a:t>08/12/2014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6637229-5EEF-4B31-92B2-C8E7CE6FC5D2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33" r:id="rId1"/>
    <p:sldLayoutId id="2147488534" r:id="rId2"/>
    <p:sldLayoutId id="2147488535" r:id="rId3"/>
    <p:sldLayoutId id="2147488536" r:id="rId4"/>
    <p:sldLayoutId id="2147488537" r:id="rId5"/>
    <p:sldLayoutId id="2147488538" r:id="rId6"/>
    <p:sldLayoutId id="2147488539" r:id="rId7"/>
    <p:sldLayoutId id="2147488540" r:id="rId8"/>
    <p:sldLayoutId id="2147488541" r:id="rId9"/>
    <p:sldLayoutId id="2147488542" r:id="rId10"/>
    <p:sldLayoutId id="2147488543" r:id="rId11"/>
    <p:sldLayoutId id="214748854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46" r:id="rId1"/>
    <p:sldLayoutId id="2147488547" r:id="rId2"/>
    <p:sldLayoutId id="2147488548" r:id="rId3"/>
    <p:sldLayoutId id="2147488549" r:id="rId4"/>
    <p:sldLayoutId id="2147488550" r:id="rId5"/>
    <p:sldLayoutId id="2147488551" r:id="rId6"/>
    <p:sldLayoutId id="2147488552" r:id="rId7"/>
    <p:sldLayoutId id="2147488553" r:id="rId8"/>
    <p:sldLayoutId id="2147488554" r:id="rId9"/>
    <p:sldLayoutId id="2147488555" r:id="rId10"/>
    <p:sldLayoutId id="2147488556" r:id="rId11"/>
    <p:sldLayoutId id="2147488557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58" r:id="rId1"/>
    <p:sldLayoutId id="2147488559" r:id="rId2"/>
    <p:sldLayoutId id="2147488560" r:id="rId3"/>
    <p:sldLayoutId id="2147488561" r:id="rId4"/>
    <p:sldLayoutId id="2147488562" r:id="rId5"/>
    <p:sldLayoutId id="2147488563" r:id="rId6"/>
    <p:sldLayoutId id="2147488564" r:id="rId7"/>
    <p:sldLayoutId id="2147488565" r:id="rId8"/>
    <p:sldLayoutId id="2147488566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Offline-Web-Apps" TargetMode="External"/><Relationship Id="rId2" Type="http://schemas.openxmlformats.org/officeDocument/2006/relationships/hyperlink" Target="http://www.w3schools.com/html/html5_app_cache.asp" TargetMode="External"/><Relationship Id="rId1" Type="http://schemas.openxmlformats.org/officeDocument/2006/relationships/slideLayout" Target="../slideLayouts/slideLayout8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getbootstrap.com/2.3.2/examples/carousel.html" TargetMode="External"/><Relationship Id="rId1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Placeholder 2"/>
          <p:cNvSpPr>
            <a:spLocks noGrp="1"/>
          </p:cNvSpPr>
          <p:nvPr>
            <p:ph type="body" idx="13"/>
          </p:nvPr>
        </p:nvSpPr>
        <p:spPr>
          <a:xfrm>
            <a:off x="2971800" y="4379913"/>
            <a:ext cx="6638925" cy="10414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it-IT" dirty="0" err="1" smtClean="0">
                <a:latin typeface="Arial" pitchFamily="34" charset="0"/>
                <a:cs typeface="Arial" pitchFamily="34" charset="0"/>
              </a:rPr>
              <a:t>Novembre</a:t>
            </a:r>
            <a:r>
              <a:rPr lang="en-US" altLang="it-IT" dirty="0" smtClean="0">
                <a:latin typeface="Arial" pitchFamily="34" charset="0"/>
                <a:cs typeface="Arial" pitchFamily="34" charset="0"/>
              </a:rPr>
              <a:t> 2014</a:t>
            </a:r>
          </a:p>
        </p:txBody>
      </p:sp>
      <p:sp>
        <p:nvSpPr>
          <p:cNvPr id="142339" name="Title 1"/>
          <p:cNvSpPr>
            <a:spLocks noGrp="1"/>
          </p:cNvSpPr>
          <p:nvPr>
            <p:ph type="title"/>
          </p:nvPr>
        </p:nvSpPr>
        <p:spPr>
          <a:xfrm>
            <a:off x="2971800" y="3162300"/>
            <a:ext cx="6638925" cy="993775"/>
          </a:xfrm>
        </p:spPr>
        <p:txBody>
          <a:bodyPr>
            <a:normAutofit/>
          </a:bodyPr>
          <a:lstStyle/>
          <a:p>
            <a:pPr eaLnBrk="1" hangingPunct="1">
              <a:spcAft>
                <a:spcPct val="0"/>
              </a:spcAft>
            </a:pPr>
            <a:r>
              <a:rPr lang="en-US" altLang="it-IT" sz="2000" dirty="0" smtClean="0">
                <a:latin typeface="Arial" pitchFamily="34" charset="0"/>
                <a:cs typeface="Arial" pitchFamily="34" charset="0"/>
              </a:rPr>
              <a:t>Competence Center Microsoft: Corso .NET BASE</a:t>
            </a:r>
            <a:br>
              <a:rPr lang="en-US" altLang="it-IT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it-IT" sz="2000" dirty="0" smtClean="0">
                <a:latin typeface="Arial" pitchFamily="34" charset="0"/>
                <a:cs typeface="Arial" pitchFamily="34" charset="0"/>
              </a:rPr>
              <a:t>(BSL - </a:t>
            </a:r>
            <a:r>
              <a:rPr lang="en-US" altLang="it-IT" sz="2000" b="1" i="1" dirty="0" smtClean="0">
                <a:latin typeface="Arial" pitchFamily="34" charset="0"/>
                <a:cs typeface="Arial" pitchFamily="34" charset="0"/>
              </a:rPr>
              <a:t>Application, Product Development &amp; Testing)</a:t>
            </a:r>
            <a:endParaRPr lang="en-US" altLang="it-IT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Struttura del corso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6 </a:t>
            </a:r>
            <a:r>
              <a:rPr lang="it-IT" sz="1800" dirty="0" err="1" smtClean="0"/>
              <a:t>Days</a:t>
            </a:r>
            <a:endParaRPr lang="it-IT" sz="1800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4h </a:t>
            </a:r>
            <a:r>
              <a:rPr lang="it-IT" sz="1800" dirty="0">
                <a:solidFill>
                  <a:srgbClr val="000000"/>
                </a:solidFill>
              </a:rPr>
              <a:t>on</a:t>
            </a:r>
            <a:r>
              <a:rPr lang="it-IT" dirty="0"/>
              <a:t> Teaching </a:t>
            </a:r>
            <a:r>
              <a:rPr lang="it-IT" dirty="0" smtClean="0"/>
              <a:t>Room (15:30-19:30)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Breaks: 16:30-17:00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/>
              <a:t>Sala 203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512762" lvl="1" indent="0">
              <a:buClr>
                <a:srgbClr val="6785C1"/>
              </a:buClr>
              <a:buSzPct val="80000"/>
              <a:buNone/>
            </a:pPr>
            <a:endParaRPr lang="it-IT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2119" y="1374788"/>
            <a:ext cx="4554537" cy="4960937"/>
          </a:xfrm>
        </p:spPr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Contenuti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Visual Studio 2013 Intro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HTML5</a:t>
            </a:r>
            <a:endParaRPr lang="it-IT" sz="1800" dirty="0" smtClean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CSS3 / </a:t>
            </a:r>
            <a:r>
              <a:rPr lang="it-IT" sz="1800" dirty="0" err="1">
                <a:solidFill>
                  <a:srgbClr val="000000"/>
                </a:solidFill>
              </a:rPr>
              <a:t>ResponsiveDesign</a:t>
            </a:r>
            <a:endParaRPr lang="it-IT" sz="1800" dirty="0" smtClean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 smtClean="0">
                <a:solidFill>
                  <a:srgbClr val="000000"/>
                </a:solidFill>
              </a:rPr>
              <a:t>Canvas</a:t>
            </a:r>
            <a:endParaRPr lang="it-IT" sz="1800" dirty="0" smtClean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 smtClean="0">
                <a:solidFill>
                  <a:srgbClr val="000000"/>
                </a:solidFill>
              </a:rPr>
              <a:t>WebSocket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smtClean="0">
                <a:solidFill>
                  <a:srgbClr val="000000"/>
                </a:solidFill>
              </a:rPr>
              <a:t>/ </a:t>
            </a:r>
            <a:r>
              <a:rPr lang="it-IT" sz="1800" dirty="0" err="1" smtClean="0">
                <a:solidFill>
                  <a:srgbClr val="000000"/>
                </a:solidFill>
              </a:rPr>
              <a:t>WebWorker</a:t>
            </a:r>
            <a:endParaRPr lang="it-IT" sz="1800" dirty="0">
              <a:solidFill>
                <a:srgbClr val="000000"/>
              </a:solidFill>
            </a:endParaRP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JavaScript &amp; Ajax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jQuery</a:t>
            </a:r>
            <a:endParaRPr lang="it-IT" sz="1800" dirty="0" smtClean="0">
              <a:solidFill>
                <a:srgbClr val="000000"/>
              </a:solidFill>
            </a:endParaRPr>
          </a:p>
          <a:p>
            <a:endParaRPr lang="it-IT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777866"/>
              </p:ext>
            </p:extLst>
          </p:nvPr>
        </p:nvGraphicFramePr>
        <p:xfrm>
          <a:off x="4946661" y="2924946"/>
          <a:ext cx="4758867" cy="3672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8150"/>
                <a:gridCol w="2080717"/>
              </a:tblGrid>
              <a:tr h="6444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martedì 18 novembre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15.30 -&gt; 19.30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giovedì 20 novembre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15.30 -&gt; 19.30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444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martedì 25 novembre 2014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15.30 -&gt; 19.30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kumimoji="1" lang="it-IT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giovedì 27 novembre 2014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kumimoji="1" lang="it-IT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15.30 -&gt; 19.30</a:t>
                      </a: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kumimoji="1" lang="it-IT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martedì 2 dicembre 2014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kumimoji="1" lang="it-IT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15.30 -&gt; 19.30</a:t>
                      </a: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kumimoji="1" lang="it-IT" sz="1800" u="none" strike="noStrike" kern="1200" dirty="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martedì 9 </a:t>
                      </a:r>
                      <a:r>
                        <a:rPr kumimoji="1" lang="it-IT" sz="1800" u="none" strike="noStrike" kern="1200" dirty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dicembre 2014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kumimoji="1" lang="it-IT" sz="1800" u="none" strike="noStrike" kern="1200" dirty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15.30 -&gt; 19.30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WarPlan Day4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88991" y="1124744"/>
            <a:ext cx="8323262" cy="4960937"/>
          </a:xfrm>
        </p:spPr>
        <p:txBody>
          <a:bodyPr/>
          <a:lstStyle/>
          <a:p>
            <a:pPr marL="363537">
              <a:buClr>
                <a:srgbClr val="6785C1"/>
              </a:buClr>
            </a:pPr>
            <a:r>
              <a:rPr lang="it-IT" sz="2800" dirty="0" smtClean="0"/>
              <a:t>TODO MVC</a:t>
            </a:r>
          </a:p>
          <a:p>
            <a:pPr marL="363537">
              <a:buClr>
                <a:srgbClr val="6785C1"/>
              </a:buClr>
            </a:pPr>
            <a:r>
              <a:rPr lang="it-IT" sz="2800" dirty="0" smtClean="0"/>
              <a:t>Offline support via </a:t>
            </a:r>
          </a:p>
          <a:p>
            <a:pPr marL="771525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2400" dirty="0" smtClean="0"/>
              <a:t>localStorage API</a:t>
            </a:r>
          </a:p>
          <a:p>
            <a:pPr marL="771525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2400" dirty="0" smtClean="0"/>
              <a:t>ApplicationCache API (cenni)</a:t>
            </a:r>
          </a:p>
          <a:p>
            <a:pPr marL="363537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2400" dirty="0" smtClean="0"/>
              <a:t>Twitter Bootstrap</a:t>
            </a:r>
          </a:p>
          <a:p>
            <a:pPr marL="363537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2400" dirty="0" smtClean="0"/>
              <a:t>Wrap up</a:t>
            </a:r>
          </a:p>
          <a:p>
            <a:pPr marL="363537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sz="2400" dirty="0" smtClean="0"/>
          </a:p>
          <a:p>
            <a:pPr marL="920750" lvl="2" indent="0">
              <a:buClr>
                <a:srgbClr val="6785C1"/>
              </a:buClr>
              <a:buSzPct val="80000"/>
              <a:buNone/>
            </a:pPr>
            <a:endParaRPr lang="it-IT" sz="2800" dirty="0"/>
          </a:p>
          <a:p>
            <a:pPr marL="363537">
              <a:buClr>
                <a:srgbClr val="6785C1"/>
              </a:buClr>
            </a:pPr>
            <a:endParaRPr lang="it-IT" sz="2800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sz="2800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sz="2800" dirty="0"/>
          </a:p>
          <a:p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26472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 smtClean="0"/>
              <a:t>I make that</a:t>
            </a:r>
            <a:r>
              <a:rPr lang="it-IT" dirty="0" smtClean="0"/>
              <a:t>:  Todo list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4368" y="1196752"/>
            <a:ext cx="6665843" cy="506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5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TodoMVC: Helping you select MV* js framework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9863" y="1196752"/>
            <a:ext cx="9547673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9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App Cache</a:t>
            </a:r>
            <a:endParaRPr lang="it-I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5"/>
          <a:stretch/>
        </p:blipFill>
        <p:spPr bwMode="auto">
          <a:xfrm>
            <a:off x="632520" y="836712"/>
            <a:ext cx="2870200" cy="125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84208" y="1033235"/>
            <a:ext cx="4024994" cy="164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95349" y="3933056"/>
            <a:ext cx="8216903" cy="2304256"/>
          </a:xfrm>
          <a:prstGeom prst="rect">
            <a:avLst/>
          </a:prstGeom>
        </p:spPr>
        <p:txBody>
          <a:bodyPr vert="horz"/>
          <a:lstStyle>
            <a:lvl1pPr marL="266700" indent="-266700" algn="l" defTabSz="457200" rtl="0" eaLnBrk="0" fontAlgn="base" hangingPunc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2625" indent="-225425" algn="l" defTabSz="457200" rtl="0" eaLnBrk="0" fontAlgn="base" hangingPunct="0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90613" indent="-176213" algn="l" defTabSz="457200" rtl="0" eaLnBrk="0" fontAlgn="base" hangingPunct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544638" indent="-173038" algn="l" defTabSz="457200" rtl="0" eaLnBrk="0" fontAlgn="base" hangingPunct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00250" indent="-171450" algn="l" defTabSz="457200" rtl="0" eaLnBrk="0" fontAlgn="base" hangingPunct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cache manifest è un semplice file di testo con tre sezioni:</a:t>
            </a:r>
          </a:p>
          <a:p>
            <a:r>
              <a:rPr lang="en-US" b="1" dirty="0"/>
              <a:t>CACHE MANIFEST</a:t>
            </a:r>
            <a:r>
              <a:rPr lang="en-US" dirty="0"/>
              <a:t> - Files listed under this header will be cached after they are downloaded for the first time</a:t>
            </a:r>
          </a:p>
          <a:p>
            <a:r>
              <a:rPr lang="en-US" b="1" dirty="0"/>
              <a:t>NETWORK</a:t>
            </a:r>
            <a:r>
              <a:rPr lang="en-US" dirty="0"/>
              <a:t> - Files listed under this header require a connection to the server, and will never be cached</a:t>
            </a:r>
          </a:p>
          <a:p>
            <a:r>
              <a:rPr lang="en-US" b="1" dirty="0"/>
              <a:t>FALLBACK</a:t>
            </a:r>
            <a:r>
              <a:rPr lang="en-US" dirty="0"/>
              <a:t> - Files listed under this header specifies fallback pages if a page is inaccessible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5130604" y="2780928"/>
            <a:ext cx="3981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 manifest file needs to be served with the </a:t>
            </a:r>
            <a:r>
              <a:rPr lang="en-US" sz="1400" b="1" dirty="0"/>
              <a:t>correct media type</a:t>
            </a:r>
            <a:r>
              <a:rPr lang="en-US" sz="1400" dirty="0"/>
              <a:t>, which is "text/cache-manifest". Must be configured on the web server.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63157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App Cache: Complete file example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88990" y="1373194"/>
            <a:ext cx="8916538" cy="428805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CACHE 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MANIFEST</a:t>
            </a: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 commenti iniziano con il cancelletto.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/theme.css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/logo.gif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/main.js </a:t>
            </a: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Per indicare tutto il resto si usa l'asterisco:</a:t>
            </a: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La sezione FALLBACK dice cosa fare quando le cose vanno male (TM)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FALLBACK: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/html/ /offline.html</a:t>
            </a:r>
          </a:p>
        </p:txBody>
      </p:sp>
    </p:spTree>
    <p:extLst>
      <p:ext uri="{BB962C8B-B14F-4D97-AF65-F5344CB8AC3E}">
        <p14:creationId xmlns:p14="http://schemas.microsoft.com/office/powerpoint/2010/main" val="284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AppCache: be careful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88991" y="1124744"/>
            <a:ext cx="8323262" cy="554461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Pro:</a:t>
            </a:r>
          </a:p>
          <a:p>
            <a:r>
              <a:rPr lang="it-IT" dirty="0" smtClean="0"/>
              <a:t>E' possibile  effettuare il cache dei file in modo </a:t>
            </a:r>
            <a:r>
              <a:rPr lang="it-IT" i="1" dirty="0" smtClean="0"/>
              <a:t>dichiarativo</a:t>
            </a:r>
          </a:p>
          <a:p>
            <a:r>
              <a:rPr lang="it-IT" dirty="0" smtClean="0"/>
              <a:t>Il browser ricarica da solo le pagine cambiate (usando la data di modifica del file correttamente propagata dal web server)</a:t>
            </a:r>
          </a:p>
          <a:p>
            <a:r>
              <a:rPr lang="it-IT" dirty="0" smtClean="0"/>
              <a:t>Funziona offline rispetto alla solita cache.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Contro:</a:t>
            </a:r>
          </a:p>
          <a:p>
            <a:r>
              <a:rPr lang="it-IT" dirty="0" smtClean="0"/>
              <a:t>Maggiore complessità</a:t>
            </a:r>
          </a:p>
          <a:p>
            <a:r>
              <a:rPr lang="it-IT" dirty="0" smtClean="0"/>
              <a:t>Per ora va integrato con i framework applicativi preesistenti (Struts/WebForms/MVC) in modo non immediato.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Approfondimenti:</a:t>
            </a:r>
            <a:endParaRPr lang="it-IT" dirty="0" smtClean="0">
              <a:hlinkClick r:id="rId2"/>
            </a:endParaRP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://www.w3schools.com/html/html5_app_cache.asp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ASP MVC: </a:t>
            </a:r>
            <a:r>
              <a:rPr lang="it-IT" dirty="0">
                <a:hlinkClick r:id="rId3"/>
              </a:rPr>
              <a:t>http://www.infoq.com/articles/Offline-Web-Apps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2640" y="4365104"/>
            <a:ext cx="7200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There are only two hard things in Computer Science: cache invalidation and naming things.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-- Phil Karlton</a:t>
            </a:r>
          </a:p>
        </p:txBody>
      </p:sp>
    </p:spTree>
    <p:extLst>
      <p:ext uri="{BB962C8B-B14F-4D97-AF65-F5344CB8AC3E}">
        <p14:creationId xmlns:p14="http://schemas.microsoft.com/office/powerpoint/2010/main" val="11198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 mediocri copiano, i migliori rubano... </a:t>
            </a:r>
            <a:r>
              <a:rPr lang="it-IT" i="1" dirty="0" smtClean="0"/>
              <a:t>(Picasso)</a:t>
            </a:r>
            <a:endParaRPr lang="it-IT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88991" y="1124744"/>
            <a:ext cx="8323262" cy="4960937"/>
          </a:xfrm>
        </p:spPr>
        <p:txBody>
          <a:bodyPr/>
          <a:lstStyle/>
          <a:p>
            <a:r>
              <a:rPr lang="it-IT" dirty="0" smtClean="0"/>
              <a:t>Gli informatici fanno ReadyMade Kit </a:t>
            </a:r>
            <a:r>
              <a:rPr lang="it-IT" dirty="0"/>
              <a:t>come... </a:t>
            </a:r>
            <a:r>
              <a:rPr lang="it-IT" dirty="0">
                <a:hlinkClick r:id="rId2"/>
              </a:rPr>
              <a:t>http://</a:t>
            </a:r>
            <a:r>
              <a:rPr lang="it-IT" dirty="0" smtClean="0">
                <a:hlinkClick r:id="rId2"/>
              </a:rPr>
              <a:t>getbootstrap.com/2.3.2/examples/carousel.html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2" t="23025" r="19570" b="3310"/>
          <a:stretch/>
        </p:blipFill>
        <p:spPr bwMode="auto">
          <a:xfrm>
            <a:off x="2000672" y="1988840"/>
            <a:ext cx="5040560" cy="422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6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3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4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5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6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4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3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21641</TotalTime>
  <Words>347</Words>
  <Application>Microsoft Office PowerPoint</Application>
  <PresentationFormat>A4 Paper (210x297 mm)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NTTDATA_EMEA</vt:lpstr>
      <vt:lpstr>Personalizza struttura</vt:lpstr>
      <vt:lpstr>1_NTTDATA_EMEA</vt:lpstr>
      <vt:lpstr>NTT_DATA_PowerPoint_Sample_Styles</vt:lpstr>
      <vt:lpstr>1_NTT_DATA_PowerPoint_Sample_Styles</vt:lpstr>
      <vt:lpstr>2_NTTDATA_EMEA</vt:lpstr>
      <vt:lpstr>2_Tema di Office</vt:lpstr>
      <vt:lpstr>2_NTT_DATA_PowerPoint_Sample_Styles</vt:lpstr>
      <vt:lpstr>3_NTTDATA_EMEA</vt:lpstr>
      <vt:lpstr>3_NTT_DATA_PowerPoint_Sample_Styles</vt:lpstr>
      <vt:lpstr>4_NTTDATA_EMEA</vt:lpstr>
      <vt:lpstr>5_NTTDATA_EMEA</vt:lpstr>
      <vt:lpstr>6_NTTDATA_EMEA</vt:lpstr>
      <vt:lpstr>4_NTT_DATA_PowerPoint_Sample_Styles</vt:lpstr>
      <vt:lpstr>Competence Center Microsoft: Corso .NET BASE (BSL - Application, Product Development &amp; Testing)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Presentare la soluzione per la gestione delle emergenze e delle crisi sviluppata da NTT DATA per gli operatori a rilevanza sistemica</dc:title>
  <dc:subject>Incontro con M. Zanetti</dc:subject>
  <dc:creator>Giovanni Giorgi</dc:creator>
  <cp:keywords>formazione;giorgi</cp:keywords>
  <cp:lastModifiedBy>Giorgi Giovanni</cp:lastModifiedBy>
  <cp:revision>657</cp:revision>
  <cp:lastPrinted>2013-03-21T15:02:39Z</cp:lastPrinted>
  <dcterms:created xsi:type="dcterms:W3CDTF">2012-03-28T14:59:12Z</dcterms:created>
  <dcterms:modified xsi:type="dcterms:W3CDTF">2014-12-08T14:58:17Z</dcterms:modified>
  <cp:category>PRC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InformationType">
    <vt:lpwstr>Working Standard</vt:lpwstr>
  </property>
  <property fmtid="{D5CDD505-2E9C-101B-9397-08002B2CF9AE}" pid="3" name="CqVitality">
    <vt:lpwstr/>
  </property>
  <property fmtid="{D5CDD505-2E9C-101B-9397-08002B2CF9AE}" pid="4" name="CqDisclosureRange">
    <vt:lpwstr/>
  </property>
  <property fmtid="{D5CDD505-2E9C-101B-9397-08002B2CF9AE}" pid="5" name="CqDisclosureRangeStamp">
    <vt:lpwstr/>
  </property>
  <property fmtid="{D5CDD505-2E9C-101B-9397-08002B2CF9AE}" pid="6" name="CqDisclosureRangeLimitation">
    <vt:lpwstr/>
  </property>
  <property fmtid="{D5CDD505-2E9C-101B-9397-08002B2CF9AE}" pid="7" name="CqOwner">
    <vt:lpwstr>NEA</vt:lpwstr>
  </property>
  <property fmtid="{D5CDD505-2E9C-101B-9397-08002B2CF9AE}" pid="8" name="CqDepartment">
    <vt:lpwstr/>
  </property>
  <property fmtid="{D5CDD505-2E9C-101B-9397-08002B2CF9AE}" pid="9" name="CqCompanyOwner">
    <vt:lpwstr>Cirquent</vt:lpwstr>
  </property>
  <property fmtid="{D5CDD505-2E9C-101B-9397-08002B2CF9AE}" pid="10" name="CqChecksum">
    <vt:lpwstr>1B719E24DD4DC506618AF1E8CF3ADD00</vt:lpwstr>
  </property>
  <property fmtid="{D5CDD505-2E9C-101B-9397-08002B2CF9AE}" pid="11" name="SPSDescription">
    <vt:lpwstr/>
  </property>
  <property fmtid="{D5CDD505-2E9C-101B-9397-08002B2CF9AE}" pid="12" name="Owner">
    <vt:lpwstr/>
  </property>
  <property fmtid="{D5CDD505-2E9C-101B-9397-08002B2CF9AE}" pid="13" name="Status">
    <vt:lpwstr/>
  </property>
</Properties>
</file>