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1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3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90" r:id="rId2"/>
    <p:sldMasterId id="2147484130" r:id="rId3"/>
    <p:sldMasterId id="2147484140" r:id="rId4"/>
    <p:sldMasterId id="2147484172" r:id="rId5"/>
    <p:sldMasterId id="2147484200" r:id="rId6"/>
    <p:sldMasterId id="2147484210" r:id="rId7"/>
    <p:sldMasterId id="2147484224" r:id="rId8"/>
    <p:sldMasterId id="2147484431" r:id="rId9"/>
    <p:sldMasterId id="2147484441" r:id="rId10"/>
    <p:sldMasterId id="2147486100" r:id="rId11"/>
    <p:sldMasterId id="2147486612" r:id="rId12"/>
    <p:sldMasterId id="2147486622" r:id="rId13"/>
    <p:sldMasterId id="2147488039" r:id="rId14"/>
  </p:sldMasterIdLst>
  <p:notesMasterIdLst>
    <p:notesMasterId r:id="rId40"/>
  </p:notesMasterIdLst>
  <p:sldIdLst>
    <p:sldId id="342" r:id="rId15"/>
    <p:sldId id="348" r:id="rId16"/>
    <p:sldId id="381" r:id="rId17"/>
    <p:sldId id="351" r:id="rId18"/>
    <p:sldId id="356" r:id="rId19"/>
    <p:sldId id="366" r:id="rId20"/>
    <p:sldId id="357" r:id="rId21"/>
    <p:sldId id="375" r:id="rId22"/>
    <p:sldId id="382" r:id="rId23"/>
    <p:sldId id="383" r:id="rId24"/>
    <p:sldId id="345" r:id="rId25"/>
    <p:sldId id="362" r:id="rId26"/>
    <p:sldId id="361" r:id="rId27"/>
    <p:sldId id="360" r:id="rId28"/>
    <p:sldId id="365" r:id="rId29"/>
    <p:sldId id="364" r:id="rId30"/>
    <p:sldId id="369" r:id="rId31"/>
    <p:sldId id="371" r:id="rId32"/>
    <p:sldId id="376" r:id="rId33"/>
    <p:sldId id="379" r:id="rId34"/>
    <p:sldId id="377" r:id="rId35"/>
    <p:sldId id="378" r:id="rId36"/>
    <p:sldId id="372" r:id="rId37"/>
    <p:sldId id="373" r:id="rId38"/>
    <p:sldId id="380" r:id="rId39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CC0000"/>
    <a:srgbClr val="CCE6EF"/>
    <a:srgbClr val="0080B1"/>
    <a:srgbClr val="009900"/>
    <a:srgbClr val="FF9900"/>
    <a:srgbClr val="006600"/>
    <a:srgbClr val="025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78863" autoAdjust="0"/>
  </p:normalViewPr>
  <p:slideViewPr>
    <p:cSldViewPr snapToObjects="1">
      <p:cViewPr varScale="1">
        <p:scale>
          <a:sx n="57" d="100"/>
          <a:sy n="57" d="100"/>
        </p:scale>
        <p:origin x="-182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50" d="100"/>
          <a:sy n="150" d="100"/>
        </p:scale>
        <p:origin x="-1014" y="124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B73D066-05B5-4A6B-AB6A-C556EC6D616D}" type="datetimeFigureOut">
              <a:rPr lang="de-DE" altLang="it-IT"/>
              <a:pPr/>
              <a:t>18.11.2014</a:t>
            </a:fld>
            <a:endParaRPr lang="de-DE" alt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E548B35-F600-4234-9D69-B7511B3DC7C7}" type="slidenum">
              <a:rPr lang="de-DE" altLang="it-IT"/>
              <a:pPr/>
              <a:t>‹#›</a:t>
            </a:fld>
            <a:endParaRPr lang="de-DE" altLang="it-IT"/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685800" y="9185275"/>
            <a:ext cx="306388" cy="234950"/>
          </a:xfrm>
          <a:prstGeom prst="rightArrow">
            <a:avLst>
              <a:gd name="adj1" fmla="val 50000"/>
              <a:gd name="adj2" fmla="val 35602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it-IT" altLang="it-IT">
              <a:solidFill>
                <a:srgbClr val="5981C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Elenco delle tecnologie aggiuntive oltre web </a:t>
            </a:r>
            <a:r>
              <a:rPr lang="it-IT" dirty="0" err="1" smtClean="0"/>
              <a:t>forms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11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424813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Dove si mostra l’aderenza agli standard html5 e si introduce il concetto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SiteMaster</a:t>
            </a:r>
            <a:endParaRPr lang="it-IT" baseline="0" dirty="0" smtClean="0"/>
          </a:p>
          <a:p>
            <a:r>
              <a:rPr lang="it-IT" baseline="0" dirty="0" smtClean="0"/>
              <a:t>Si modifica il titolo della </a:t>
            </a:r>
            <a:r>
              <a:rPr lang="it-IT" baseline="0" dirty="0" err="1" smtClean="0"/>
              <a:t>webapp</a:t>
            </a:r>
            <a:r>
              <a:rPr lang="it-IT" baseline="0" dirty="0" smtClean="0"/>
              <a:t> e si prende famigliarità con i concetti di base </a:t>
            </a:r>
            <a:r>
              <a:rPr lang="it-IT" baseline="0" dirty="0" err="1" smtClean="0"/>
              <a:t>dell</a:t>
            </a:r>
            <a:r>
              <a:rPr lang="it-IT" baseline="0" dirty="0" smtClean="0"/>
              <a:t> editing on the </a:t>
            </a:r>
            <a:r>
              <a:rPr lang="it-IT" baseline="0" dirty="0" err="1" smtClean="0"/>
              <a:t>fly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dell’html</a:t>
            </a:r>
            <a:endParaRPr lang="it-IT" baseline="0" dirty="0" smtClean="0"/>
          </a:p>
          <a:p>
            <a:r>
              <a:rPr lang="it-IT" dirty="0" smtClean="0"/>
              <a:t>Guardare anche http://www.asp.net/visual-studio/overview/2013/creating-web-projects-in-visual-studio#bootstrap</a:t>
            </a:r>
          </a:p>
          <a:p>
            <a:r>
              <a:rPr lang="it-IT" dirty="0" smtClean="0"/>
              <a:t>per capire cosa è html5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15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273017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IIS Express:</a:t>
            </a:r>
            <a:r>
              <a:rPr lang="it-IT" baseline="0" dirty="0" smtClean="0"/>
              <a:t> il web giocattolo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16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290835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Vedi html5-intro.html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20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21249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7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7.pn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1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5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B9393-14AD-4110-86EE-60D2A087BEF4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9C38-2EF4-47DC-8134-1BCC837671D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2679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CE68DE-5726-4BF2-91E8-043A0E497C6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5807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2F6FAA-CE8F-41FA-B566-74BF84A8F49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05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1BFBFA-29D0-4625-8F6A-392F8E1B3C0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00913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B98B73-CCCA-4260-9536-08F1C0CCD73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867712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92E5580-0C4B-4E45-AD2C-391F56C114C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1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794D90-C466-470A-8859-67FAD114B1E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60602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8D5D52-DEAD-4A21-AF37-A2E300FA09E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149526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4259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11444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45DFD1-0859-4BF5-A4B6-DA8DD2B4164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5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AE6-7686-48B3-BD57-65941F2FF7B1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9D32A-77A0-4A66-8ECD-FE8D6A5B45C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36156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755969-6D17-4929-9F9B-EA2E33E9E705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9130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AEA34F-3436-453D-81B2-592B799ADC0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6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34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36DD3C-9420-457C-847D-77DB2B7CBBD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61024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66285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9DFF60-F10B-4DFF-8072-7805A944C92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4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232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EF49A1-9B47-480F-851A-F2F208B8DA3E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62293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7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726300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6046234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1CAC74-CBE9-41FC-A0EF-B1EA065E22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7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A46ECC-4438-4DB0-B64B-AF906F4CEF7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9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B7810-36DB-489E-862A-E8194922FECA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73CB5-D6E9-4F29-B14B-C10471F0140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81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B52FD09-4409-4FBE-B24F-365E138744E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0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01C9A0F-5F72-4FA6-9F51-1462EBEE18F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34524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033418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6E91A5-0F96-4CDD-975D-E36CA90BB94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96706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A2CF70-F35F-4899-86A6-FD06C722DEF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357067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855355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427468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6E5E56-7B9B-4595-891A-63ECCDBDB29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062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E4BDAEE-6F6B-45D7-A233-2E18E4982BA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70150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6E1B1E-CC93-4ECC-883C-76361AFA8C5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946C2-7E13-4F94-BE96-AE68767205E1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3583-CD0B-42B3-BFA5-60A58CA13CF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0317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7B4119B-BE71-402B-8C19-8BE2665BCDB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532439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05668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F54BB6-A963-427A-B4D9-B239EC7EDBE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95718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4D1332-1420-4126-B605-361BE3A2F5F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4534497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942985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00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034697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4538C5-4C2B-4A50-B1C9-519E8D1E274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709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58BA6F-330F-45A5-AC1F-F9F259F3592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1447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8A9501-D490-44B0-90FE-5B51BD5B758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1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88" y="1373188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80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268D1-E63C-488F-822F-C9C7C243803F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F1BFE-F74A-4905-A960-A0EACFE1A88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53224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A1D47A-7C33-417B-B62E-66A39B95F93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900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030660-4AA6-438E-A518-7DE2AF05131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723801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99B322-6529-48D9-9D9D-A335735899E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567089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C61BEE-DE70-4F21-AE33-44B9A379870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7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7B60EB-8ECC-4975-ACA4-CAE63F937AC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731474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6C34A0B-A79E-4360-A288-CFA7F31155D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65538751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3692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B0DDA-6CA2-49D0-9615-B07D2C085325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CE93C-11DE-4001-BA64-5D93B2A48C2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5BD4D-4842-4F40-92D1-40226251E49F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96494-F206-49AD-A9C8-7F950353C23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2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499" y="27307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6489AC-1C2D-42FB-8483-0C910C3CB9C9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FAA3A-D3F5-45A8-B62F-2387F40393B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902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498A0-7ADB-4B5F-8E18-A9BFEF0E7ED0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6973-5107-4881-B6AD-BDD0E9AFBB8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1057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1EE3-9AF1-4AA6-8EDF-F400BEE47883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A8515-E03F-4CE2-9D91-5A35B1557C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62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F1A644-4725-4FB1-A722-C859B07A922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C725A-39C9-476A-9740-43FBA4D15934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EC763-68FC-479C-8CE7-1F1A486C08E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863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158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A95679-0DFF-4129-93FD-C7055DC2480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E5886A-B517-43A6-BE6D-D0031BFBB721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89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244B9D-6899-4483-BB25-5F69B30AC2C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525A7C-3DFB-4AFD-A634-E99914B77A5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00625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21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761103-9393-4FC6-899B-B048B53586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8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47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E3AA4B-C4B1-4046-9B27-91D4CF6E7999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49700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1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3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526183-0D24-4BE7-A351-C941AF91247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075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0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45917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1491FEA-472C-400F-9C61-AABF4350FFA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2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65740E-69E8-4AF6-A0A5-E72902DE3CE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8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A5B504-8AE1-4E7E-86B8-DF0425019C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56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0C1A3F-B32F-4C58-8CA1-B1D4FC0505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6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752F0E-5566-436E-A194-34FFECACD39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02368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D2EC25-B8C2-4E24-AC4C-1AFED5D06F3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0888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9A84D4-80EF-4BEF-9C73-DB06B41716B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9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55A059-11CF-4306-8BB1-148D0FB8D76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14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8FC1F5-EB22-452D-BAE0-F12ABF3593DF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7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085B31-4714-49E8-B3FB-DDB8B7A3CED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3311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810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2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6774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10AC9F-643F-41B9-B45A-C7773B2E9DA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2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C77615-D605-4607-86DF-E048FEAC4BAB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6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8A78375-4465-47BC-A2BF-9E3207EC45F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62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9C16EC-54EC-4CAD-B953-460F45AF50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1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972DA-63AD-4C6B-B1AC-24FD3D7B746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5268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7A76AF-C646-433A-8FDC-42B89A774A3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83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1EB391-6D06-4C9E-87B1-64CB44621915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00101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C77286-8994-46F6-A090-69F2F71E2D2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C69D57-8F8B-48FE-87B5-B2B3A4D87A7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333284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7B64E3-1709-41B0-9735-B63F9E6DE2A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20306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6153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3821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33FE2A-2580-4E79-990D-0D0965BC63B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4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A76D8FE-FF67-44C3-A939-9EF9621348C9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417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391EC7-6557-40C9-83D7-6C89D1E6510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0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5517877-BA47-49D6-9A5C-4C58887F4A13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0216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16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44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9A1614-DF5F-4A5B-9135-0DA73FD76D8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555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1B6F9D-BC7E-42B7-97E6-4069927FB6D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70990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8009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71CB95B-2687-4607-A10A-82876A53C6AF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1338387-A288-45A2-BCE5-6ABFA135D96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263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72DF247-CD51-4E45-89B6-82492CCA0408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98ABFD8-C72C-42A9-A347-EDE4900B8E3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95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1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6CA12E8-31C4-48D0-86FC-1E080836BD55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1A5FBA4-8308-4452-8097-49E2CD790A4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2174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47ED0D0-B0BD-4441-A4DF-DAAFBE6C789C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E4EEDC9-DC53-4B99-8DB8-5EDB1E5FD24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1707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27BC128-A97E-413A-A1D5-9AA37468C151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B82663E-09B5-429E-BE37-048E667B5F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9079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3558258-6480-4437-BAB2-1F386028D0F0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B0CDBA32-7C04-422E-800F-0E1E1EFD97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177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2C492309-E49B-4847-9850-2257A942D12D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0288C03-808E-406A-9299-D5A9FA3CF70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82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61FB5D-9A01-4210-9B0F-8FA1A5BE97E9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915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6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42765D1B-51BF-4609-99C1-759C727ABFDA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B26ADEE-564B-4FBE-92BA-A3C8644A25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35035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9B502267-1207-4FB4-AC80-DD5CC8AB1E1B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F787759-A8CB-4026-908A-B5E1C45573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0865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1443C649-04E9-42CF-B1B2-D870CEE4970F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85460785-60B2-4072-92D7-4364CCF455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9607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772EF60D-BE3C-449D-A2A0-D1C94EB4FDBD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A3E8B67-F258-4228-8CB2-CAE2BE7E951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7726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prstClr val="black"/>
                </a:solidFill>
              </a:rPr>
              <a:t>Copyright © 2012 NTT DATA Corporation</a:t>
            </a:r>
          </a:p>
        </p:txBody>
      </p:sp>
      <p:sp>
        <p:nvSpPr>
          <p:cNvPr id="15" name="Rectangle 11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lIns="182880" rIns="182880" anchor="ctr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98746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5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04311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18217F-99EB-43C6-A3C9-816259B1383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692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EC1A1C-951E-47AD-A8B4-82CE56FFAC9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B5DA3F-36FD-4341-BD61-AFA0D26BD6C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985DD5-10F1-48BC-82E1-7635246C48DD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9060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64B91B-5517-45DF-AD8D-DF9BFD53D2D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58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988891-457C-4D3B-A2C0-B89FFBC8ED64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51640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997CFC-E9C6-4849-985B-A2178197DDE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7768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6AB073-1C93-46E6-B590-0FE0C1717A4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87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CE7A6F-C4EC-4053-B174-35591043E30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881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06C9976-E8C2-422D-9C63-ECBC646D596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152171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09891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93504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420D9-265B-4F18-87A2-41797C3C3CD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14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6C6DA14-B3AD-4A79-8390-DD24415DFD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7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/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3811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F317B9-4060-43F1-91A4-B724ADB5F8E6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8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0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7D9AFD-4316-4C46-9515-51B68209CCE8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670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76549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33FB35-BF27-4C04-A63C-F995CCBDC78C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78740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C81688-63E8-4F4D-8247-9180D669DA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77084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31159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50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40705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7C28A5-47BB-41D9-AC83-BA8936551A4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11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04ED7D-36DA-48FA-9A39-14AE7042B1C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30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82" r:id="rId1"/>
    <p:sldLayoutId id="2147488483" r:id="rId2"/>
    <p:sldLayoutId id="2147488484" r:id="rId3"/>
    <p:sldLayoutId id="2147488485" r:id="rId4"/>
    <p:sldLayoutId id="2147488486" r:id="rId5"/>
    <p:sldLayoutId id="2147488487" r:id="rId6"/>
    <p:sldLayoutId id="2147488488" r:id="rId7"/>
    <p:sldLayoutId id="2147488489" r:id="rId8"/>
    <p:sldLayoutId id="2147488490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67" r:id="rId1"/>
    <p:sldLayoutId id="2147488568" r:id="rId2"/>
    <p:sldLayoutId id="2147488569" r:id="rId3"/>
    <p:sldLayoutId id="2147488570" r:id="rId4"/>
    <p:sldLayoutId id="2147488571" r:id="rId5"/>
    <p:sldLayoutId id="2147488572" r:id="rId6"/>
    <p:sldLayoutId id="2147488573" r:id="rId7"/>
    <p:sldLayoutId id="2147488574" r:id="rId8"/>
    <p:sldLayoutId id="2147488575" r:id="rId9"/>
    <p:sldLayoutId id="2147488576" r:id="rId10"/>
    <p:sldLayoutId id="2147488577" r:id="rId11"/>
    <p:sldLayoutId id="2147488578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79" r:id="rId1"/>
    <p:sldLayoutId id="2147488580" r:id="rId2"/>
    <p:sldLayoutId id="2147488581" r:id="rId3"/>
    <p:sldLayoutId id="2147488582" r:id="rId4"/>
    <p:sldLayoutId id="2147488583" r:id="rId5"/>
    <p:sldLayoutId id="2147488584" r:id="rId6"/>
    <p:sldLayoutId id="2147488585" r:id="rId7"/>
    <p:sldLayoutId id="2147488586" r:id="rId8"/>
    <p:sldLayoutId id="2147488587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88" r:id="rId1"/>
    <p:sldLayoutId id="2147488589" r:id="rId2"/>
    <p:sldLayoutId id="2147488590" r:id="rId3"/>
    <p:sldLayoutId id="2147488591" r:id="rId4"/>
    <p:sldLayoutId id="2147488592" r:id="rId5"/>
    <p:sldLayoutId id="2147488593" r:id="rId6"/>
    <p:sldLayoutId id="2147488594" r:id="rId7"/>
    <p:sldLayoutId id="2147488595" r:id="rId8"/>
    <p:sldLayoutId id="214748859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97" r:id="rId1"/>
    <p:sldLayoutId id="2147488598" r:id="rId2"/>
    <p:sldLayoutId id="2147488599" r:id="rId3"/>
    <p:sldLayoutId id="2147488600" r:id="rId4"/>
    <p:sldLayoutId id="2147488601" r:id="rId5"/>
    <p:sldLayoutId id="2147488602" r:id="rId6"/>
    <p:sldLayoutId id="2147488603" r:id="rId7"/>
    <p:sldLayoutId id="2147488604" r:id="rId8"/>
    <p:sldLayoutId id="2147488605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  <p:sldLayoutId id="214748861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503B1F-063D-4F0D-85EF-D1F5C46C29B8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9B27722-E509-46B4-9197-9B7778B72637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1" r:id="rId1"/>
    <p:sldLayoutId id="2147488472" r:id="rId2"/>
    <p:sldLayoutId id="2147488473" r:id="rId3"/>
    <p:sldLayoutId id="2147488474" r:id="rId4"/>
    <p:sldLayoutId id="2147488475" r:id="rId5"/>
    <p:sldLayoutId id="2147488476" r:id="rId6"/>
    <p:sldLayoutId id="2147488477" r:id="rId7"/>
    <p:sldLayoutId id="2147488478" r:id="rId8"/>
    <p:sldLayoutId id="2147488479" r:id="rId9"/>
    <p:sldLayoutId id="2147488480" r:id="rId10"/>
    <p:sldLayoutId id="21474884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91" r:id="rId1"/>
    <p:sldLayoutId id="2147488492" r:id="rId2"/>
    <p:sldLayoutId id="2147488493" r:id="rId3"/>
    <p:sldLayoutId id="2147488494" r:id="rId4"/>
    <p:sldLayoutId id="2147488495" r:id="rId5"/>
    <p:sldLayoutId id="2147488496" r:id="rId6"/>
    <p:sldLayoutId id="2147488497" r:id="rId7"/>
    <p:sldLayoutId id="2147488498" r:id="rId8"/>
    <p:sldLayoutId id="2147488499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00" r:id="rId1"/>
    <p:sldLayoutId id="2147488501" r:id="rId2"/>
    <p:sldLayoutId id="2147488502" r:id="rId3"/>
    <p:sldLayoutId id="2147488503" r:id="rId4"/>
    <p:sldLayoutId id="2147488504" r:id="rId5"/>
    <p:sldLayoutId id="2147488505" r:id="rId6"/>
    <p:sldLayoutId id="2147488506" r:id="rId7"/>
    <p:sldLayoutId id="2147488507" r:id="rId8"/>
    <p:sldLayoutId id="2147488508" r:id="rId9"/>
    <p:sldLayoutId id="2147488509" r:id="rId10"/>
    <p:sldLayoutId id="2147488510" r:id="rId11"/>
    <p:sldLayoutId id="2147488511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12" r:id="rId1"/>
    <p:sldLayoutId id="2147488513" r:id="rId2"/>
    <p:sldLayoutId id="2147488514" r:id="rId3"/>
    <p:sldLayoutId id="2147488515" r:id="rId4"/>
    <p:sldLayoutId id="2147488516" r:id="rId5"/>
    <p:sldLayoutId id="2147488517" r:id="rId6"/>
    <p:sldLayoutId id="2147488518" r:id="rId7"/>
    <p:sldLayoutId id="2147488519" r:id="rId8"/>
    <p:sldLayoutId id="2147488520" r:id="rId9"/>
    <p:sldLayoutId id="2147488521" r:id="rId10"/>
    <p:sldLayoutId id="2147488522" r:id="rId11"/>
    <p:sldLayoutId id="2147488523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24" r:id="rId1"/>
    <p:sldLayoutId id="2147488525" r:id="rId2"/>
    <p:sldLayoutId id="2147488526" r:id="rId3"/>
    <p:sldLayoutId id="2147488527" r:id="rId4"/>
    <p:sldLayoutId id="2147488528" r:id="rId5"/>
    <p:sldLayoutId id="2147488529" r:id="rId6"/>
    <p:sldLayoutId id="2147488530" r:id="rId7"/>
    <p:sldLayoutId id="2147488531" r:id="rId8"/>
    <p:sldLayoutId id="2147488532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2051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4E2791B-5007-4342-AECD-9BC0CFF7F1B0}" type="datetimeFigureOut">
              <a:rPr lang="it-IT" altLang="it-IT"/>
              <a:pPr/>
              <a:t>18/11/2014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6637229-5EEF-4B31-92B2-C8E7CE6FC5D2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3" r:id="rId1"/>
    <p:sldLayoutId id="2147488534" r:id="rId2"/>
    <p:sldLayoutId id="2147488535" r:id="rId3"/>
    <p:sldLayoutId id="2147488536" r:id="rId4"/>
    <p:sldLayoutId id="2147488537" r:id="rId5"/>
    <p:sldLayoutId id="2147488538" r:id="rId6"/>
    <p:sldLayoutId id="2147488539" r:id="rId7"/>
    <p:sldLayoutId id="2147488540" r:id="rId8"/>
    <p:sldLayoutId id="2147488541" r:id="rId9"/>
    <p:sldLayoutId id="2147488542" r:id="rId10"/>
    <p:sldLayoutId id="2147488543" r:id="rId11"/>
    <p:sldLayoutId id="21474885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  <p:sldLayoutId id="214748855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hyperlink" Target="http://html5test.com/index.html" TargetMode="External"/><Relationship Id="rId1" Type="http://schemas.openxmlformats.org/officeDocument/2006/relationships/slideLayout" Target="../slideLayouts/slideLayout1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wmf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microdata/" TargetMode="External"/><Relationship Id="rId1" Type="http://schemas.openxmlformats.org/officeDocument/2006/relationships/slideLayout" Target="../slideLayouts/slideLayout1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docs/full.html" TargetMode="External"/><Relationship Id="rId2" Type="http://schemas.openxmlformats.org/officeDocument/2006/relationships/hyperlink" Target="http://schema.org/Book" TargetMode="External"/><Relationship Id="rId1" Type="http://schemas.openxmlformats.org/officeDocument/2006/relationships/slideLayout" Target="../slideLayouts/slideLayout118.xml"/><Relationship Id="rId5" Type="http://schemas.openxmlformats.org/officeDocument/2006/relationships/image" Target="../media/image35.png"/><Relationship Id="rId4" Type="http://schemas.openxmlformats.org/officeDocument/2006/relationships/hyperlink" Target="http://www.google.com/webmasters/tools/richsnippe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aitems.github.io/UX-Lab/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://www.bibeault.org/jqueryinaction/chapter2/lab.selectors.html" TargetMode="External"/><Relationship Id="rId1" Type="http://schemas.openxmlformats.org/officeDocument/2006/relationships/slideLayout" Target="../slideLayouts/slideLayout118.xml"/><Relationship Id="rId6" Type="http://schemas.openxmlformats.org/officeDocument/2006/relationships/hyperlink" Target="http://cssdeck.com/" TargetMode="External"/><Relationship Id="rId5" Type="http://schemas.openxmlformats.org/officeDocument/2006/relationships/hyperlink" Target="http://css-tricks.com/3d-button-parallax/" TargetMode="External"/><Relationship Id="rId4" Type="http://schemas.openxmlformats.org/officeDocument/2006/relationships/hyperlink" Target="http://cssdeck.com/labs/fancy-3d-butt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learn-html5-with-javascript-css3-jumpstart-training" TargetMode="External"/><Relationship Id="rId2" Type="http://schemas.openxmlformats.org/officeDocument/2006/relationships/hyperlink" Target="http://gioorgi.com/series/netb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Placeholder 2"/>
          <p:cNvSpPr>
            <a:spLocks noGrp="1"/>
          </p:cNvSpPr>
          <p:nvPr>
            <p:ph type="body" idx="13"/>
          </p:nvPr>
        </p:nvSpPr>
        <p:spPr>
          <a:xfrm>
            <a:off x="2971800" y="4379913"/>
            <a:ext cx="6638925" cy="1041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it-IT" dirty="0" err="1" smtClean="0">
                <a:latin typeface="Arial" pitchFamily="34" charset="0"/>
                <a:cs typeface="Arial" pitchFamily="34" charset="0"/>
              </a:rPr>
              <a:t>Novembre</a:t>
            </a:r>
            <a:r>
              <a:rPr lang="en-US" altLang="it-IT" dirty="0" smtClean="0">
                <a:latin typeface="Arial" pitchFamily="34" charset="0"/>
                <a:cs typeface="Arial" pitchFamily="34" charset="0"/>
              </a:rPr>
              <a:t> 2014</a:t>
            </a:r>
          </a:p>
        </p:txBody>
      </p:sp>
      <p:sp>
        <p:nvSpPr>
          <p:cNvPr id="142339" name="Title 1"/>
          <p:cNvSpPr>
            <a:spLocks noGrp="1"/>
          </p:cNvSpPr>
          <p:nvPr>
            <p:ph type="title"/>
          </p:nvPr>
        </p:nvSpPr>
        <p:spPr>
          <a:xfrm>
            <a:off x="2971800" y="3162300"/>
            <a:ext cx="6638925" cy="993775"/>
          </a:xfrm>
        </p:spPr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</a:pP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Competence Center Microsoft: Corso .NET BASE</a:t>
            </a:r>
            <a:br>
              <a:rPr lang="en-US" altLang="it-IT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(BSL - </a:t>
            </a:r>
            <a:r>
              <a:rPr lang="en-US" altLang="it-IT" sz="2000" b="1" i="1" dirty="0" smtClean="0">
                <a:latin typeface="Arial" pitchFamily="34" charset="0"/>
                <a:cs typeface="Arial" pitchFamily="34" charset="0"/>
              </a:rPr>
              <a:t>Application, Product Development &amp; Testing)</a:t>
            </a:r>
            <a:endParaRPr lang="en-US" altLang="it-IT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HTML5: Browser Status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5296166"/>
          </a:xfrm>
        </p:spPr>
        <p:txBody>
          <a:bodyPr/>
          <a:lstStyle/>
          <a:p>
            <a:r>
              <a:rPr lang="it-IT" sz="1600" dirty="0" smtClean="0"/>
              <a:t>Is </a:t>
            </a:r>
            <a:r>
              <a:rPr lang="it-IT" sz="1600" dirty="0"/>
              <a:t>your browser ready?... 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>
                <a:hlinkClick r:id="rId2"/>
              </a:rPr>
              <a:t>http</a:t>
            </a:r>
            <a:r>
              <a:rPr lang="it-IT" sz="1600" dirty="0">
                <a:hlinkClick r:id="rId2"/>
              </a:rPr>
              <a:t>://html5test.com/index.html</a:t>
            </a:r>
            <a:r>
              <a:rPr lang="it-IT" sz="1600" dirty="0"/>
              <a:t> </a:t>
            </a:r>
            <a:endParaRPr lang="it-IT" sz="1600" dirty="0" smtClean="0"/>
          </a:p>
          <a:p>
            <a:r>
              <a:rPr lang="it-IT" sz="1600" dirty="0" smtClean="0"/>
              <a:t>F12 Developer tools on IE11 / Chrome / Firefox</a:t>
            </a:r>
            <a:endParaRPr lang="it-IT" sz="1600" dirty="0"/>
          </a:p>
        </p:txBody>
      </p:sp>
      <p:pic>
        <p:nvPicPr>
          <p:cNvPr id="4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" y="5304110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07" y="3549038"/>
            <a:ext cx="4520503" cy="298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" r="47780" b="27469"/>
          <a:stretch/>
        </p:blipFill>
        <p:spPr bwMode="auto">
          <a:xfrm>
            <a:off x="7259394" y="883231"/>
            <a:ext cx="2122832" cy="26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" b="44842"/>
          <a:stretch/>
        </p:blipFill>
        <p:spPr bwMode="auto">
          <a:xfrm>
            <a:off x="699312" y="2516948"/>
            <a:ext cx="4000108" cy="20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2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overview</a:t>
            </a:r>
            <a:endParaRPr lang="it-IT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30660"/>
            <a:ext cx="3528041" cy="493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552" y="1844824"/>
            <a:ext cx="8420100" cy="356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3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VS2013 &amp; IIS </a:t>
            </a:r>
            <a:r>
              <a:rPr lang="it-IT" dirty="0" err="1" smtClean="0"/>
              <a:t>Install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08720"/>
            <a:ext cx="4500252" cy="288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11" y="1484784"/>
            <a:ext cx="4612183" cy="509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48744" y="2276872"/>
            <a:ext cx="3600400" cy="175721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3152799" y="5877273"/>
            <a:ext cx="2378099" cy="432048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/>
          <p:cNvSpPr/>
          <p:nvPr/>
        </p:nvSpPr>
        <p:spPr>
          <a:xfrm>
            <a:off x="128464" y="1772816"/>
            <a:ext cx="1552704" cy="432048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9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Visual Studio 2013 </a:t>
            </a:r>
            <a:r>
              <a:rPr lang="it-IT" dirty="0" err="1"/>
              <a:t>Hands</a:t>
            </a:r>
            <a:r>
              <a:rPr lang="it-IT" dirty="0"/>
              <a:t> on!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1052736"/>
            <a:ext cx="7056784" cy="487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2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WebForms</a:t>
            </a:r>
            <a:endParaRPr lang="it-IT" dirty="0"/>
          </a:p>
        </p:txBody>
      </p:sp>
      <p:pic>
        <p:nvPicPr>
          <p:cNvPr id="4098" name="Picture 2" descr="create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80728"/>
            <a:ext cx="50292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lect web 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1542961"/>
            <a:ext cx="4463338" cy="31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reate 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79" y="2276872"/>
            <a:ext cx="56483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229200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3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Site Master e </a:t>
            </a:r>
            <a:r>
              <a:rPr lang="it-IT" dirty="0" err="1" smtClean="0"/>
              <a:t>TwitterBootstrap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02742"/>
            <a:ext cx="9339680" cy="569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8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Step1: Conosciamo IIS Express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1648" y="1399786"/>
            <a:ext cx="3456384" cy="318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694858" y="2668116"/>
            <a:ext cx="684993" cy="432048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Semantic</a:t>
            </a:r>
            <a:r>
              <a:rPr lang="it-IT" dirty="0" smtClean="0"/>
              <a:t> Html5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6576" y="1268760"/>
            <a:ext cx="794943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2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Semantic</a:t>
            </a:r>
            <a:r>
              <a:rPr lang="it-IT" dirty="0" smtClean="0"/>
              <a:t> Html5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0592" y="1340768"/>
            <a:ext cx="772939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6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Semantic</a:t>
            </a:r>
            <a:r>
              <a:rPr lang="it-IT" dirty="0" smtClean="0"/>
              <a:t> Html5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528" y="903297"/>
            <a:ext cx="8792008" cy="57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2480" y="4437112"/>
            <a:ext cx="9224056" cy="360040"/>
          </a:xfrm>
          <a:prstGeom prst="rect">
            <a:avLst/>
          </a:prstGeom>
          <a:solidFill>
            <a:schemeClr val="lt1">
              <a:alpha val="3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4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4h </a:t>
            </a:r>
            <a:r>
              <a:rPr lang="it-IT" sz="1800" dirty="0">
                <a:solidFill>
                  <a:srgbClr val="000000"/>
                </a:solidFill>
              </a:rPr>
              <a:t>on</a:t>
            </a:r>
            <a:r>
              <a:rPr lang="it-IT" dirty="0"/>
              <a:t> Teaching </a:t>
            </a:r>
            <a:r>
              <a:rPr lang="it-IT" dirty="0" smtClean="0"/>
              <a:t>Room (15:30-19:30)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Breaks: 16:30-17:00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/>
              <a:t>Sala 203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/ </a:t>
            </a:r>
            <a:r>
              <a:rPr lang="it-IT" sz="1800" dirty="0" err="1">
                <a:solidFill>
                  <a:srgbClr val="000000"/>
                </a:solidFill>
              </a:rPr>
              <a:t>ResponsiveDesign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Canvas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</a:t>
            </a:r>
            <a:r>
              <a:rPr lang="it-IT" sz="1800" dirty="0" err="1" smtClean="0">
                <a:solidFill>
                  <a:srgbClr val="000000"/>
                </a:solidFill>
              </a:rPr>
              <a:t>WebWorker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55212"/>
              </p:ext>
            </p:extLst>
          </p:nvPr>
        </p:nvGraphicFramePr>
        <p:xfrm>
          <a:off x="4946661" y="2924946"/>
          <a:ext cx="4758867" cy="367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150"/>
                <a:gridCol w="2080717"/>
              </a:tblGrid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martedì 18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20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martedì 25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giovedì 27 novembre 2014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martedì 2 dicembre 2014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4 dicembre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Form Validation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smtClean="0"/>
              <a:t>Old style, javascript (jquery.validate.js</a:t>
            </a:r>
            <a:r>
              <a:rPr lang="it-IT" dirty="0"/>
              <a:t>). </a:t>
            </a:r>
          </a:p>
          <a:p>
            <a:r>
              <a:rPr lang="it-IT" dirty="0" smtClean="0"/>
              <a:t>HTML5</a:t>
            </a:r>
            <a:r>
              <a:rPr lang="it-IT" dirty="0"/>
              <a:t>: funzionalità native che consentono di affidarsi unicamente al markup, senza dove ricorrere a js o a plugin esterni. </a:t>
            </a:r>
            <a:endParaRPr lang="it-IT" dirty="0" smtClean="0"/>
          </a:p>
          <a:p>
            <a:r>
              <a:rPr lang="it-IT" dirty="0" smtClean="0"/>
              <a:t>Nuovi </a:t>
            </a:r>
            <a:r>
              <a:rPr lang="it-IT" dirty="0"/>
              <a:t>type </a:t>
            </a:r>
            <a:r>
              <a:rPr lang="it-IT" dirty="0" smtClean="0"/>
              <a:t> per l’input element: </a:t>
            </a:r>
            <a:r>
              <a:rPr lang="it-IT" dirty="0"/>
              <a:t>email, number, range, search, tel, url e di diversi nuovi attributi come placeholder, autofocus, required, min, max, etc. 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797152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6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Microdati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http://www.w3.org/TR/microdata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specification defines the HTML </a:t>
            </a:r>
            <a:r>
              <a:rPr lang="en-US" dirty="0" err="1"/>
              <a:t>microdata</a:t>
            </a:r>
            <a:r>
              <a:rPr lang="en-US" dirty="0"/>
              <a:t> mechanism. This mechanism allows machine-readable data to be embedded in HTML documents in an easy-to-write manner, with an unambiguous parsing model. It is compatible with numerous other data formats including RDF and JSON</a:t>
            </a:r>
            <a:r>
              <a:rPr lang="en-US" dirty="0" smtClean="0"/>
              <a:t>.</a:t>
            </a:r>
          </a:p>
          <a:p>
            <a:r>
              <a:rPr lang="en-US" dirty="0"/>
              <a:t>Sometimes, it is desirable to annotate content with specific machine-readable labels, e.g. to allow generic scripts to provide services that are </a:t>
            </a:r>
            <a:r>
              <a:rPr lang="en-US" dirty="0" err="1"/>
              <a:t>customised</a:t>
            </a:r>
            <a:r>
              <a:rPr lang="en-US" dirty="0"/>
              <a:t> to the page, or to enable content from a variety of cooperating authors to be processed by a single script in a consistent manner.</a:t>
            </a:r>
          </a:p>
          <a:p>
            <a:r>
              <a:rPr lang="en-US" dirty="0"/>
              <a:t>For this purpose, authors can use the </a:t>
            </a:r>
            <a:r>
              <a:rPr lang="en-US" dirty="0" err="1"/>
              <a:t>microdata</a:t>
            </a:r>
            <a:r>
              <a:rPr lang="en-US" dirty="0"/>
              <a:t> features described in this section. </a:t>
            </a:r>
            <a:r>
              <a:rPr lang="en-US" dirty="0" err="1"/>
              <a:t>Microdata</a:t>
            </a:r>
            <a:r>
              <a:rPr lang="en-US" dirty="0"/>
              <a:t> allows nested groups of name-value pairs to be added to documents, in parallel with the existing content.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18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Microdati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5013176"/>
            <a:ext cx="8323262" cy="1320955"/>
          </a:xfrm>
        </p:spPr>
        <p:txBody>
          <a:bodyPr/>
          <a:lstStyle/>
          <a:p>
            <a:r>
              <a:rPr lang="it-IT" dirty="0" smtClean="0"/>
              <a:t>Es di schema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schema.org/Book</a:t>
            </a:r>
            <a:endParaRPr lang="it-IT" dirty="0" smtClean="0"/>
          </a:p>
          <a:p>
            <a:r>
              <a:rPr lang="it-IT" dirty="0" smtClean="0"/>
              <a:t>Full list </a:t>
            </a:r>
            <a:r>
              <a:rPr lang="it-IT" dirty="0"/>
              <a:t>item types: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schema.org/docs/full.html</a:t>
            </a:r>
            <a:r>
              <a:rPr lang="it-IT" dirty="0" smtClean="0"/>
              <a:t> </a:t>
            </a:r>
          </a:p>
          <a:p>
            <a:r>
              <a:rPr lang="it-IT" dirty="0"/>
              <a:t>Rich Snippet </a:t>
            </a: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www.google.com/webmasters/tools/richsnippets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30634" r="37343" b="34802"/>
          <a:stretch/>
        </p:blipFill>
        <p:spPr bwMode="auto">
          <a:xfrm>
            <a:off x="272480" y="1412776"/>
            <a:ext cx="9215939" cy="319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Audio &amp; Video </a:t>
            </a:r>
            <a:r>
              <a:rPr lang="it-IT" dirty="0" err="1" smtClean="0"/>
              <a:t>tags</a:t>
            </a:r>
            <a:endParaRPr lang="it-I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56" y="1916832"/>
            <a:ext cx="5109417" cy="239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3040" y="1891126"/>
            <a:ext cx="4322318" cy="29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SVG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0592" y="1412776"/>
            <a:ext cx="6160169" cy="250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For day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CSS3 in azione: https</a:t>
            </a:r>
            <a:r>
              <a:rPr lang="it-IT" dirty="0">
                <a:hlinkClick r:id="rId2"/>
              </a:rPr>
              <a:t>://github.com/mrdoob/three.js</a:t>
            </a:r>
          </a:p>
          <a:p>
            <a:r>
              <a:rPr lang="it-IT" dirty="0" smtClean="0">
                <a:hlinkClick r:id="rId2"/>
              </a:rPr>
              <a:t>jQuery Lab Selector 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www.bibeault.org/jqueryinaction/chapter2/lab.selectors.html</a:t>
            </a:r>
            <a:endParaRPr lang="it-IT" dirty="0" smtClean="0"/>
          </a:p>
          <a:p>
            <a:r>
              <a:rPr lang="it-IT" dirty="0" smtClean="0"/>
              <a:t>Showcases</a:t>
            </a:r>
          </a:p>
          <a:p>
            <a:pPr lvl="1"/>
            <a:r>
              <a:rPr lang="it-IT" dirty="0">
                <a:hlinkClick r:id="rId3"/>
              </a:rPr>
              <a:t>http://taitems.github.io/UX-Lab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pPr lvl="1"/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cssdeck.com/labs/fancy-3d-button</a:t>
            </a:r>
            <a:endParaRPr lang="it-IT" dirty="0" smtClean="0"/>
          </a:p>
          <a:p>
            <a:pPr lvl="1"/>
            <a:r>
              <a:rPr lang="it-IT" dirty="0">
                <a:hlinkClick r:id="rId5"/>
              </a:rPr>
              <a:t>http://css-tricks.com/3d-button-parallax</a:t>
            </a:r>
            <a:r>
              <a:rPr lang="it-IT" dirty="0" smtClean="0">
                <a:hlinkClick r:id="rId5"/>
              </a:rPr>
              <a:t>/</a:t>
            </a:r>
            <a:r>
              <a:rPr lang="it-IT" dirty="0" smtClean="0"/>
              <a:t> </a:t>
            </a:r>
          </a:p>
          <a:p>
            <a:pPr lvl="1"/>
            <a:endParaRPr lang="it-IT" dirty="0"/>
          </a:p>
          <a:p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cssdeck.com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890" y="3861048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Lavoro a casa (2-4h)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Esercizi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Ripasso Lettura tutorial / documentazione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TheQuestionmark</a:t>
            </a:r>
            <a:r>
              <a:rPr lang="it-IT" dirty="0" smtClean="0"/>
              <a:t> </a:t>
            </a:r>
            <a:r>
              <a:rPr lang="it-IT" baseline="30000" dirty="0" smtClean="0"/>
              <a:t>TM </a:t>
            </a:r>
            <a:r>
              <a:rPr lang="it-IT" dirty="0" smtClean="0"/>
              <a:t> ‘?’ </a:t>
            </a:r>
            <a:r>
              <a:rPr lang="it-IT" dirty="0" err="1" smtClean="0"/>
              <a:t>Quarter</a:t>
            </a:r>
            <a:r>
              <a:rPr lang="it-IT" dirty="0" smtClean="0"/>
              <a:t> ad ogni inizio lezione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Materiali del corso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gioorgi.com/series/netbase</a:t>
            </a:r>
            <a:r>
              <a:rPr lang="it-IT" dirty="0" smtClean="0"/>
              <a:t> 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www.microsoftvirtualacademy.com/training-courses/learn-html5-with-javascript-css3-jumpstart-training</a:t>
            </a:r>
            <a:r>
              <a:rPr lang="it-IT" dirty="0" smtClean="0"/>
              <a:t> </a:t>
            </a:r>
            <a:endParaRPr lang="it-IT" dirty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</a:t>
            </a:r>
            <a:endParaRPr lang="it-IT" sz="1800" dirty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Canvas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WebWorker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Twitter Bootstrap (as example)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5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6" y="4962288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8"/>
          <p:cNvSpPr txBox="1">
            <a:spLocks noChangeArrowheads="1"/>
          </p:cNvSpPr>
          <p:nvPr/>
        </p:nvSpPr>
        <p:spPr bwMode="auto">
          <a:xfrm>
            <a:off x="4369271" y="582747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err="1"/>
              <a:t>Hands</a:t>
            </a:r>
            <a:r>
              <a:rPr lang="it-IT" altLang="it-IT" dirty="0"/>
              <a:t> On !!</a:t>
            </a:r>
          </a:p>
        </p:txBody>
      </p:sp>
      <p:sp>
        <p:nvSpPr>
          <p:cNvPr id="8" name="CasellaDiTesto 8"/>
          <p:cNvSpPr txBox="1">
            <a:spLocks noChangeArrowheads="1"/>
          </p:cNvSpPr>
          <p:nvPr/>
        </p:nvSpPr>
        <p:spPr bwMode="auto">
          <a:xfrm>
            <a:off x="8769424" y="5206864"/>
            <a:ext cx="10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smtClean="0"/>
              <a:t>@Home</a:t>
            </a:r>
            <a:endParaRPr lang="it-IT" altLang="it-IT" dirty="0"/>
          </a:p>
        </p:txBody>
      </p:sp>
      <p:pic>
        <p:nvPicPr>
          <p:cNvPr id="2051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Conosciamoci Meglio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3707" y="1403361"/>
            <a:ext cx="3036887" cy="4579937"/>
          </a:xfrm>
        </p:spPr>
        <p:txBody>
          <a:bodyPr vert="horz"/>
          <a:lstStyle/>
          <a:p>
            <a:pPr marL="0" indent="0" algn="ctr">
              <a:buNone/>
            </a:pPr>
            <a:r>
              <a:rPr lang="it-IT" sz="1400" dirty="0"/>
              <a:t>NTT Data</a:t>
            </a:r>
          </a:p>
          <a:p>
            <a:pPr marL="0" indent="0" algn="ctr">
              <a:buNone/>
            </a:pPr>
            <a:r>
              <a:rPr lang="it-IT" sz="1400" dirty="0"/>
              <a:t>75.000 </a:t>
            </a:r>
            <a:r>
              <a:rPr lang="it-IT" sz="1400" dirty="0" err="1" smtClean="0"/>
              <a:t>Employes</a:t>
            </a:r>
            <a:r>
              <a:rPr lang="it-IT" sz="1400" dirty="0" smtClean="0"/>
              <a:t> Worldwide</a:t>
            </a:r>
            <a:endParaRPr lang="it-IT" sz="1400" dirty="0"/>
          </a:p>
          <a:p>
            <a:pPr marL="0" indent="0" algn="ctr">
              <a:buNone/>
            </a:pPr>
            <a:r>
              <a:rPr lang="it-IT" sz="1400" dirty="0" smtClean="0"/>
              <a:t>2.500 </a:t>
            </a:r>
            <a:r>
              <a:rPr lang="it-IT" sz="1400" dirty="0" err="1"/>
              <a:t>ca</a:t>
            </a:r>
            <a:r>
              <a:rPr lang="it-IT" sz="1400" dirty="0"/>
              <a:t> in </a:t>
            </a:r>
            <a:r>
              <a:rPr lang="it-IT" sz="1400" dirty="0" smtClean="0"/>
              <a:t>Italia</a:t>
            </a:r>
          </a:p>
          <a:p>
            <a:pPr marL="0" indent="0" algn="ctr">
              <a:buNone/>
            </a:pPr>
            <a:endParaRPr lang="it-IT" sz="1400" dirty="0"/>
          </a:p>
          <a:p>
            <a:pPr marL="0" indent="0" algn="ctr">
              <a:buNone/>
            </a:pPr>
            <a:r>
              <a:rPr lang="it-IT" sz="1400" i="1" dirty="0" smtClean="0"/>
              <a:t>Vocazione: System Integrator</a:t>
            </a:r>
          </a:p>
          <a:p>
            <a:pPr marL="0" indent="0" algn="ctr">
              <a:buNone/>
            </a:pPr>
            <a:endParaRPr lang="it-IT" sz="1400" dirty="0" smtClean="0"/>
          </a:p>
          <a:p>
            <a:pPr marL="0" indent="0" algn="ctr">
              <a:buNone/>
            </a:pPr>
            <a:endParaRPr lang="it-IT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50644" cy="5152151"/>
          </a:xfrm>
        </p:spPr>
        <p:txBody>
          <a:bodyPr vert="horz"/>
          <a:lstStyle/>
          <a:p>
            <a:pPr marL="0" indent="0" algn="ctr">
              <a:spcBef>
                <a:spcPts val="600"/>
              </a:spcBef>
              <a:buNone/>
            </a:pPr>
            <a:r>
              <a:rPr lang="it-IT" sz="1400" dirty="0"/>
              <a:t>Giovanni Giorgi Classe 1974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sz="1400" dirty="0"/>
              <a:t>From 1993 on line</a:t>
            </a:r>
            <a:r>
              <a:rPr lang="it-IT" sz="1400" dirty="0" smtClean="0"/>
              <a:t>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sz="1400" dirty="0" smtClean="0"/>
              <a:t>Worked in the past 17 years 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for banking and finance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sz="1400" dirty="0" smtClean="0"/>
              <a:t>Known Programming Languages: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sz="1400" dirty="0" smtClean="0"/>
              <a:t>C#, C/C++, Erlang, Lisp, Python,SQL, Ruby, Tcl/tk, Java, SmallTalk, ObjectiveC....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sz="1400" dirty="0" err="1" smtClean="0"/>
              <a:t>Known</a:t>
            </a:r>
            <a:r>
              <a:rPr lang="it-IT" sz="1400" dirty="0" smtClean="0"/>
              <a:t> </a:t>
            </a:r>
            <a:r>
              <a:rPr lang="it-IT" sz="1400" dirty="0" err="1" smtClean="0"/>
              <a:t>databases</a:t>
            </a:r>
            <a:r>
              <a:rPr lang="it-IT" sz="1400" dirty="0" smtClean="0"/>
              <a:t>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it-IT" sz="1400" dirty="0" smtClean="0"/>
              <a:t>Oracle, SQL Server, Sybase, DB2, </a:t>
            </a:r>
            <a:r>
              <a:rPr lang="it-IT" sz="1400" dirty="0" err="1" smtClean="0"/>
              <a:t>MySql</a:t>
            </a:r>
            <a:r>
              <a:rPr lang="it-IT" sz="1400" dirty="0" smtClean="0"/>
              <a:t>, </a:t>
            </a:r>
            <a:r>
              <a:rPr lang="it-IT" sz="1400" dirty="0" err="1" smtClean="0"/>
              <a:t>MariaDB</a:t>
            </a:r>
            <a:r>
              <a:rPr lang="it-IT" sz="1400" dirty="0" smtClean="0"/>
              <a:t>, </a:t>
            </a:r>
            <a:r>
              <a:rPr lang="it-IT" sz="1400" dirty="0" err="1" smtClean="0"/>
              <a:t>MongoDB</a:t>
            </a:r>
            <a:r>
              <a:rPr lang="it-IT" sz="1400" dirty="0" smtClean="0"/>
              <a:t>, </a:t>
            </a:r>
            <a:r>
              <a:rPr lang="it-IT" sz="1400" dirty="0" err="1" smtClean="0"/>
              <a:t>Redis</a:t>
            </a:r>
            <a:r>
              <a:rPr lang="it-IT" sz="1400" dirty="0" smtClean="0"/>
              <a:t>..</a:t>
            </a:r>
            <a:br>
              <a:rPr lang="it-IT" sz="1400" dirty="0" smtClean="0"/>
            </a:br>
            <a:endParaRPr lang="it-IT" sz="1400" dirty="0" smtClean="0"/>
          </a:p>
          <a:p>
            <a:pPr marL="0" indent="0" algn="ctr">
              <a:spcBef>
                <a:spcPts val="600"/>
              </a:spcBef>
              <a:buNone/>
            </a:pPr>
            <a:endParaRPr lang="it-IT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it-IT" sz="1400" dirty="0" err="1" smtClean="0"/>
              <a:t>What</a:t>
            </a:r>
            <a:r>
              <a:rPr lang="it-IT" sz="1400" dirty="0" smtClean="0"/>
              <a:t> </a:t>
            </a:r>
            <a:r>
              <a:rPr lang="it-IT" sz="1400" dirty="0" err="1" smtClean="0"/>
              <a:t>about</a:t>
            </a:r>
            <a:r>
              <a:rPr lang="it-IT" sz="1400" dirty="0" smtClean="0"/>
              <a:t> </a:t>
            </a:r>
            <a:r>
              <a:rPr lang="it-IT" sz="1400" dirty="0" err="1" smtClean="0"/>
              <a:t>you</a:t>
            </a:r>
            <a:r>
              <a:rPr lang="it-IT" sz="1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53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Prerequisiti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9025377" cy="4960937"/>
          </a:xfrm>
        </p:spPr>
        <p:txBody>
          <a:bodyPr/>
          <a:lstStyle/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Esperienza nello sviluppo di piccole applicazioni web in HTML4 da almeno 4-5 mesi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Conoscenza dei concetti sottesi alla programmazione ad oggetti (classi, ereditarietà, polimorfismo, template)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Conoscenza minimale di C# e minima conoscenza di cosa sia un database (DB)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Conoscenza minimale di un browser web (Chrome/Firefox/Internet Explorer 10/11) e dei relativi tool di debugging  integrati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i="1" dirty="0" smtClean="0">
                <a:solidFill>
                  <a:srgbClr val="000000"/>
                </a:solidFill>
              </a:rPr>
              <a:t>Voglia di imparare!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36" y="3501008"/>
            <a:ext cx="355682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512" y="3894248"/>
            <a:ext cx="4821115" cy="240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Giorno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Presentazione e questionario di livellamento</a:t>
            </a:r>
          </a:p>
          <a:p>
            <a:r>
              <a:rPr lang="it-IT" dirty="0" smtClean="0"/>
              <a:t>Visual Studio  / IIS </a:t>
            </a:r>
            <a:r>
              <a:rPr lang="it-IT" dirty="0" err="1" smtClean="0"/>
              <a:t>installation</a:t>
            </a:r>
            <a:endParaRPr lang="it-IT" dirty="0" smtClean="0"/>
          </a:p>
          <a:p>
            <a:r>
              <a:rPr lang="it-IT" dirty="0" err="1"/>
              <a:t>Hands</a:t>
            </a:r>
            <a:r>
              <a:rPr lang="it-IT" dirty="0"/>
              <a:t> </a:t>
            </a:r>
            <a:r>
              <a:rPr lang="it-IT" dirty="0" smtClean="0"/>
              <a:t>On: Simple ASP.NET Project</a:t>
            </a:r>
          </a:p>
          <a:p>
            <a:r>
              <a:rPr lang="it-IT" dirty="0" err="1" smtClean="0"/>
              <a:t>Semantic</a:t>
            </a:r>
            <a:r>
              <a:rPr lang="it-IT" dirty="0" smtClean="0"/>
              <a:t> HTML </a:t>
            </a:r>
          </a:p>
          <a:p>
            <a:r>
              <a:rPr lang="it-IT" dirty="0" smtClean="0"/>
              <a:t>Primi </a:t>
            </a:r>
            <a:r>
              <a:rPr lang="it-IT" dirty="0"/>
              <a:t>concetti di CSS e </a:t>
            </a:r>
            <a:r>
              <a:rPr lang="it-IT" dirty="0" err="1"/>
              <a:t>overview</a:t>
            </a:r>
            <a:r>
              <a:rPr lang="it-IT" dirty="0"/>
              <a:t> dei </a:t>
            </a:r>
            <a:r>
              <a:rPr lang="it-IT" dirty="0" err="1"/>
              <a:t>tool</a:t>
            </a:r>
            <a:r>
              <a:rPr lang="it-IT" dirty="0"/>
              <a:t> di Visual Studio </a:t>
            </a:r>
            <a:r>
              <a:rPr lang="it-IT" dirty="0" smtClean="0"/>
              <a:t>2013</a:t>
            </a:r>
          </a:p>
          <a:p>
            <a:r>
              <a:rPr lang="it-IT" dirty="0" err="1" smtClean="0"/>
              <a:t>Recap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1819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Giorno 1: Questionario di livellamento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Ultimo progetto fatto?</a:t>
            </a:r>
          </a:p>
          <a:p>
            <a:r>
              <a:rPr lang="it-IT" dirty="0" smtClean="0"/>
              <a:t>In che anno nasce il World Wide Web?</a:t>
            </a:r>
          </a:p>
          <a:p>
            <a:r>
              <a:rPr lang="it-IT" dirty="0" smtClean="0"/>
              <a:t>In che anno nasce </a:t>
            </a:r>
            <a:r>
              <a:rPr lang="it-IT" dirty="0" err="1" smtClean="0"/>
              <a:t>WebForms</a:t>
            </a:r>
            <a:r>
              <a:rPr lang="it-IT" dirty="0" smtClean="0"/>
              <a:t>?</a:t>
            </a:r>
          </a:p>
          <a:p>
            <a:r>
              <a:rPr lang="it-IT" dirty="0" smtClean="0"/>
              <a:t>Quando nasce e cosa vuol dire AJAX?</a:t>
            </a:r>
          </a:p>
          <a:p>
            <a:r>
              <a:rPr lang="it-IT" dirty="0" smtClean="0"/>
              <a:t>Cosa è il </a:t>
            </a:r>
            <a:r>
              <a:rPr lang="it-IT" dirty="0" err="1" smtClean="0"/>
              <a:t>tag</a:t>
            </a:r>
            <a:r>
              <a:rPr lang="it-IT" dirty="0" smtClean="0"/>
              <a:t> </a:t>
            </a:r>
            <a:r>
              <a:rPr lang="it-IT" i="1" dirty="0" err="1" smtClean="0"/>
              <a:t>canvas</a:t>
            </a:r>
            <a:r>
              <a:rPr lang="it-IT" i="1" dirty="0" smtClean="0"/>
              <a:t>…?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9024" y="1203717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1990</a:t>
            </a:r>
          </a:p>
          <a:p>
            <a:r>
              <a:rPr lang="it-IT" dirty="0" smtClean="0"/>
              <a:t>2002</a:t>
            </a:r>
          </a:p>
          <a:p>
            <a:endParaRPr lang="en-US" altLang="it-IT" dirty="0" smtClean="0">
              <a:solidFill>
                <a:schemeClr val="accent2"/>
              </a:solidFill>
            </a:endParaRPr>
          </a:p>
          <a:p>
            <a:r>
              <a:rPr lang="en-US" altLang="it-IT" dirty="0" smtClean="0">
                <a:solidFill>
                  <a:schemeClr val="accent2"/>
                </a:solidFill>
              </a:rPr>
              <a:t>1999, A</a:t>
            </a:r>
            <a:r>
              <a:rPr lang="en-US" altLang="it-IT" dirty="0" smtClean="0"/>
              <a:t>synchronous </a:t>
            </a:r>
            <a:r>
              <a:rPr lang="en-US" altLang="it-IT" dirty="0">
                <a:solidFill>
                  <a:schemeClr val="accent2"/>
                </a:solidFill>
              </a:rPr>
              <a:t>J</a:t>
            </a:r>
            <a:r>
              <a:rPr lang="en-US" altLang="it-IT" dirty="0"/>
              <a:t>avaScript </a:t>
            </a:r>
            <a:r>
              <a:rPr lang="en-US" altLang="it-IT" dirty="0">
                <a:solidFill>
                  <a:schemeClr val="accent2"/>
                </a:solidFill>
              </a:rPr>
              <a:t>a</a:t>
            </a:r>
            <a:r>
              <a:rPr lang="en-US" altLang="it-IT" dirty="0"/>
              <a:t>nd </a:t>
            </a:r>
            <a:r>
              <a:rPr lang="en-US" altLang="it-IT" dirty="0">
                <a:solidFill>
                  <a:schemeClr val="accent2"/>
                </a:solidFill>
              </a:rPr>
              <a:t>X</a:t>
            </a:r>
            <a:r>
              <a:rPr lang="en-US" altLang="it-IT" dirty="0"/>
              <a:t>ML</a:t>
            </a:r>
            <a:endParaRPr lang="it-IT" altLang="it-IT" dirty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6576" y="3228077"/>
            <a:ext cx="3501503" cy="32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6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1990 The </a:t>
            </a:r>
            <a:r>
              <a:rPr lang="it-IT" i="1" dirty="0" smtClean="0"/>
              <a:t>First</a:t>
            </a:r>
            <a:r>
              <a:rPr lang="it-IT" dirty="0" smtClean="0"/>
              <a:t> web server…on a NeXT...</a:t>
            </a:r>
            <a:endParaRPr lang="it-IT" dirty="0"/>
          </a:p>
        </p:txBody>
      </p:sp>
      <p:pic>
        <p:nvPicPr>
          <p:cNvPr id="1026" name="Picture 2" descr="http://upload.wikimedia.org/wikipedia/commons/d/d1/First_Web_Serv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4833" y="764704"/>
            <a:ext cx="7688567" cy="575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HTML5: Storia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5296166"/>
          </a:xfrm>
        </p:spPr>
        <p:txBody>
          <a:bodyPr/>
          <a:lstStyle/>
          <a:p>
            <a:r>
              <a:rPr lang="en-US" sz="1600" dirty="0"/>
              <a:t>In 2003, the publication of </a:t>
            </a:r>
            <a:r>
              <a:rPr lang="en-US" sz="1600" dirty="0" err="1"/>
              <a:t>XForms</a:t>
            </a:r>
            <a:r>
              <a:rPr lang="en-US" sz="1600" dirty="0"/>
              <a:t>, a technology which was positioned as the next generation of Web forms, sparked a renewed interest in evolving HTML 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idea that HTML's evolution should be reopened was tested at a W3C workshop in </a:t>
            </a:r>
            <a:r>
              <a:rPr lang="en-US" sz="1600" b="1" dirty="0"/>
              <a:t>2004</a:t>
            </a:r>
            <a:r>
              <a:rPr lang="en-US" sz="1600" dirty="0"/>
              <a:t>, where some of the principles that underlie the HTML5 work </a:t>
            </a:r>
            <a:r>
              <a:rPr lang="en-US" sz="1600" dirty="0" smtClean="0"/>
              <a:t>[…] as </a:t>
            </a:r>
            <a:r>
              <a:rPr lang="en-US" sz="1600" dirty="0"/>
              <a:t>well as the aforementioned early draft proposal covering just forms-related features, were presented to the W3C jointly by Mozilla and Opera. The proposal was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rejected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on the grounds that the proposal conflicted with the previously chosen direction for the Web's evolution; the W3C staff and membership voted to continue developing XML-based replacements instead.</a:t>
            </a:r>
          </a:p>
          <a:p>
            <a:r>
              <a:rPr lang="en-US" sz="1600" dirty="0" smtClean="0"/>
              <a:t>Shortly thereafter, Apple, Mozilla, and Opera jointly announced their intent to continue working on the effort under the umbrella of a new venue called the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WHATWG</a:t>
            </a:r>
            <a:r>
              <a:rPr lang="en-US" sz="1600" dirty="0"/>
              <a:t> </a:t>
            </a:r>
            <a:r>
              <a:rPr lang="en-US" sz="1600" dirty="0" smtClean="0"/>
              <a:t>(Web </a:t>
            </a:r>
            <a:r>
              <a:rPr lang="en-US" sz="1600" dirty="0"/>
              <a:t>Hypertext Application </a:t>
            </a:r>
            <a:r>
              <a:rPr lang="en-US" sz="1600" dirty="0" smtClean="0"/>
              <a:t>Technology Working Group)</a:t>
            </a:r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b="1" dirty="0"/>
              <a:t>2006</a:t>
            </a:r>
            <a:r>
              <a:rPr lang="en-US" sz="1600" dirty="0"/>
              <a:t>, the W3C indicated an interest to participate in the development of HTML5 after all, and in 2007 formed a working group chartered to work with the WHATWG on the development of the HTML5 </a:t>
            </a:r>
            <a:r>
              <a:rPr lang="en-US" sz="1600" dirty="0" smtClean="0"/>
              <a:t>specification[…]</a:t>
            </a:r>
          </a:p>
          <a:p>
            <a:r>
              <a:rPr lang="en-US" sz="1600" dirty="0"/>
              <a:t>In mid </a:t>
            </a:r>
            <a:r>
              <a:rPr lang="en-US" sz="1600" b="1" dirty="0"/>
              <a:t>2012</a:t>
            </a:r>
            <a:r>
              <a:rPr lang="en-US" sz="1600" dirty="0"/>
              <a:t>, a new editing team was introduced at the W3C to take care of creating a HTML5 Recommendation and prepare a Working Draft for the next HTML version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4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17767</TotalTime>
  <Words>810</Words>
  <Application>Microsoft Office PowerPoint</Application>
  <PresentationFormat>A4 Paper (210x297 mm)</PresentationFormat>
  <Paragraphs>155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NTTDATA_EMEA</vt:lpstr>
      <vt:lpstr>Personalizza struttura</vt:lpstr>
      <vt:lpstr>1_NTTDATA_EMEA</vt:lpstr>
      <vt:lpstr>NTT_DATA_PowerPoint_Sample_Styles</vt:lpstr>
      <vt:lpstr>1_NTT_DATA_PowerPoint_Sample_Styles</vt:lpstr>
      <vt:lpstr>2_NTTDATA_EMEA</vt:lpstr>
      <vt:lpstr>2_Tema di Office</vt:lpstr>
      <vt:lpstr>2_NTT_DATA_PowerPoint_Sample_Styles</vt:lpstr>
      <vt:lpstr>3_NTTDATA_EMEA</vt:lpstr>
      <vt:lpstr>3_NTT_DATA_PowerPoint_Sample_Styles</vt:lpstr>
      <vt:lpstr>4_NTTDATA_EMEA</vt:lpstr>
      <vt:lpstr>5_NTTDATA_EMEA</vt:lpstr>
      <vt:lpstr>6_NTTDATA_EMEA</vt:lpstr>
      <vt:lpstr>4_NTT_DATA_PowerPoint_Sample_Styles</vt:lpstr>
      <vt:lpstr>Competence Center Microsoft: Corso .NET BASE (BSL - Application, Product Development &amp; Testing)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Presentare la soluzione per la gestione delle emergenze e delle crisi sviluppata da NTT DATA per gli operatori a rilevanza sistemica</dc:title>
  <dc:subject>Incontro con M. Zanetti</dc:subject>
  <dc:creator>Giovanni Giorgi</dc:creator>
  <cp:keywords>formazione;giorgi</cp:keywords>
  <cp:lastModifiedBy>Giorgi Giovanni</cp:lastModifiedBy>
  <cp:revision>593</cp:revision>
  <cp:lastPrinted>2013-03-21T15:02:39Z</cp:lastPrinted>
  <dcterms:created xsi:type="dcterms:W3CDTF">2012-03-28T14:59:12Z</dcterms:created>
  <dcterms:modified xsi:type="dcterms:W3CDTF">2014-11-18T17:55:58Z</dcterms:modified>
  <cp:category>PRC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InformationType">
    <vt:lpwstr>Working Standard</vt:lpwstr>
  </property>
  <property fmtid="{D5CDD505-2E9C-101B-9397-08002B2CF9AE}" pid="3" name="CqVitality">
    <vt:lpwstr/>
  </property>
  <property fmtid="{D5CDD505-2E9C-101B-9397-08002B2CF9AE}" pid="4" name="CqDisclosureRange">
    <vt:lpwstr/>
  </property>
  <property fmtid="{D5CDD505-2E9C-101B-9397-08002B2CF9AE}" pid="5" name="CqDisclosureRangeStamp">
    <vt:lpwstr/>
  </property>
  <property fmtid="{D5CDD505-2E9C-101B-9397-08002B2CF9AE}" pid="6" name="CqDisclosureRangeLimitation">
    <vt:lpwstr/>
  </property>
  <property fmtid="{D5CDD505-2E9C-101B-9397-08002B2CF9AE}" pid="7" name="CqOwner">
    <vt:lpwstr>NEA</vt:lpwstr>
  </property>
  <property fmtid="{D5CDD505-2E9C-101B-9397-08002B2CF9AE}" pid="8" name="CqDepartment">
    <vt:lpwstr/>
  </property>
  <property fmtid="{D5CDD505-2E9C-101B-9397-08002B2CF9AE}" pid="9" name="CqCompanyOwner">
    <vt:lpwstr>Cirquent</vt:lpwstr>
  </property>
  <property fmtid="{D5CDD505-2E9C-101B-9397-08002B2CF9AE}" pid="10" name="CqChecksum">
    <vt:lpwstr>1B719E24DD4DC506618AF1E8CF3ADD00</vt:lpwstr>
  </property>
  <property fmtid="{D5CDD505-2E9C-101B-9397-08002B2CF9AE}" pid="11" name="SPSDescription">
    <vt:lpwstr/>
  </property>
  <property fmtid="{D5CDD505-2E9C-101B-9397-08002B2CF9AE}" pid="12" name="Owner">
    <vt:lpwstr/>
  </property>
  <property fmtid="{D5CDD505-2E9C-101B-9397-08002B2CF9AE}" pid="13" name="Status">
    <vt:lpwstr/>
  </property>
</Properties>
</file>