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h Nguyen Dai" initials="TND" lastIdx="1" clrIdx="0">
    <p:extLst>
      <p:ext uri="{19B8F6BF-5375-455C-9EA6-DF929625EA0E}">
        <p15:presenceInfo xmlns:p15="http://schemas.microsoft.com/office/powerpoint/2012/main" userId="S-1-5-21-3197815917-3488775918-2768529465-17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914"/>
    <a:srgbClr val="669900"/>
    <a:srgbClr val="323232"/>
    <a:srgbClr val="2E2E2E"/>
    <a:srgbClr val="FEF4EC"/>
    <a:srgbClr val="7B4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453A6AF-E601-4BBC-893D-52B13E60A632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17AEABC-5F36-4EAF-AF35-165161D9C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A4C80-5432-4EB2-AED0-DD43F6AD6649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5A91A-B839-4BE8-BF73-9E87EBE77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02D92-65AE-4300-B049-A148E3C38722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198BD-5DD4-4013-8C3C-0C622659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FA4F3-B5C9-4959-891D-E44D7C165923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4DA61-7E69-4C70-8BE5-B683EB2BE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F02AE-B19C-4243-8448-8F5E0955D864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6F56E-350E-4D39-8F71-0C2410324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4E20-419A-4CB4-AC1C-0C4EBD4D6E8A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17B5B-2ACC-4627-B6B2-7926263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D4F77-C6A8-4C0C-B951-03BF1311C89C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6A8A-986D-4EAB-8482-D18D8ED8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D94B-2A83-4E4F-AA4D-DFEA2090F153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F0C1A-5CA4-4152-A831-37BE886F8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9610-BF9E-4DF1-BD28-E8228F414F56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417C-F83E-495B-815F-08A662C1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5BC50-4E6B-4C43-B1D1-0DD4476BE741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E606B-2A48-43C0-AFCE-F235F7A03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08AB-F72A-44B5-AAF1-6CAEC1813B66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BDFC6-0300-4261-B96E-3320C88C2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0006-00CA-4422-A7C0-7EA6EA49891E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BD74B-6F63-4C38-A520-93A327A2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E83654-0A3A-43D1-8AEE-0BF00FEAF478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3F270D-965A-41F8-8920-D47FD6A45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0" y="5715000"/>
            <a:ext cx="160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546019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Contents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971550" lvl="1" indent="-514350">
              <a:buAutoNum type="arabicPeriod"/>
            </a:pPr>
            <a:r>
              <a:rPr lang="en-US" sz="4400" dirty="0" smtClean="0"/>
              <a:t>React Native.</a:t>
            </a:r>
          </a:p>
          <a:p>
            <a:pPr marL="971550" lvl="1" indent="-514350">
              <a:buAutoNum type="arabicPeriod"/>
            </a:pPr>
            <a:r>
              <a:rPr lang="en-US" sz="4400" dirty="0" smtClean="0"/>
              <a:t>Firebase.</a:t>
            </a:r>
          </a:p>
          <a:p>
            <a:pPr marL="971550" lvl="1" indent="-514350">
              <a:buAutoNum type="arabicPeriod"/>
            </a:pPr>
            <a:r>
              <a:rPr lang="en-US" sz="4400" dirty="0" smtClean="0"/>
              <a:t>Demo Chat App.</a:t>
            </a:r>
          </a:p>
        </p:txBody>
      </p:sp>
    </p:spTree>
    <p:extLst>
      <p:ext uri="{BB962C8B-B14F-4D97-AF65-F5344CB8AC3E}">
        <p14:creationId xmlns:p14="http://schemas.microsoft.com/office/powerpoint/2010/main" val="789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105400"/>
          </a:xfrm>
        </p:spPr>
        <p:txBody>
          <a:bodyPr/>
          <a:lstStyle/>
          <a:p>
            <a:r>
              <a:rPr lang="en-US" dirty="0" smtClean="0"/>
              <a:t>What is React Native ?</a:t>
            </a:r>
          </a:p>
          <a:p>
            <a:pPr lvl="1"/>
            <a:r>
              <a:rPr lang="en-US" sz="2400" dirty="0" smtClean="0"/>
              <a:t>Framework for building native mobile apps using only JavaScript, released by Facebook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Advantages:</a:t>
            </a:r>
          </a:p>
          <a:p>
            <a:pPr lvl="2"/>
            <a:r>
              <a:rPr lang="en-US" sz="2000" dirty="0"/>
              <a:t>Build native mobile apps using JavaScript and React.</a:t>
            </a:r>
          </a:p>
          <a:p>
            <a:pPr lvl="2"/>
            <a:r>
              <a:rPr lang="en-US" sz="2000" dirty="0"/>
              <a:t>A React Native app is a real mobile app.</a:t>
            </a:r>
          </a:p>
          <a:p>
            <a:pPr lvl="2"/>
            <a:r>
              <a:rPr lang="en-US" sz="2000" dirty="0"/>
              <a:t>Don't waste time recompiling.</a:t>
            </a:r>
          </a:p>
          <a:p>
            <a:pPr lvl="2"/>
            <a:r>
              <a:rPr lang="en-US" sz="2000" dirty="0"/>
              <a:t>Use native code when you need to.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Disadvantages:</a:t>
            </a:r>
          </a:p>
          <a:p>
            <a:pPr lvl="2"/>
            <a:r>
              <a:rPr lang="en-US" sz="2000" dirty="0" smtClean="0"/>
              <a:t>Can not make a complex app without Native code.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5235758" cy="533400"/>
          </a:xfrm>
        </p:spPr>
        <p:txBody>
          <a:bodyPr/>
          <a:lstStyle/>
          <a:p>
            <a:r>
              <a:rPr lang="en-US" sz="2400" dirty="0" smtClean="0"/>
              <a:t>Components, props and state: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48152"/>
            <a:ext cx="3429000" cy="5838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5235758" cy="61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2362200" cy="609600"/>
          </a:xfrm>
        </p:spPr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7037" y="899767"/>
            <a:ext cx="914400" cy="3112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82431" y="1697090"/>
            <a:ext cx="1828800" cy="355363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constructor(props)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82431" y="2538538"/>
            <a:ext cx="1828800" cy="359633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componentWillMount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54022" y="3384256"/>
            <a:ext cx="1285618" cy="429271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render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93758" y="4214208"/>
            <a:ext cx="1828800" cy="359633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componentDidMount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1900" y="5054404"/>
            <a:ext cx="1828800" cy="359633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componentWillUnMount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24698" y="5889878"/>
            <a:ext cx="914400" cy="3112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1478" y="2542781"/>
            <a:ext cx="1828800" cy="3596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shouldComponentUpdate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478" y="3419074"/>
            <a:ext cx="1828800" cy="3596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componentWillUpdate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27226" y="3419074"/>
            <a:ext cx="1828800" cy="3596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componentDidUpdate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19789" y="1047246"/>
            <a:ext cx="2392179" cy="84811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Props/States changed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45177" y="1932863"/>
            <a:ext cx="2972" cy="55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5177" y="2989562"/>
            <a:ext cx="0" cy="394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77588" y="3651216"/>
            <a:ext cx="15394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06748" y="3651216"/>
            <a:ext cx="15394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00200" y="1940399"/>
            <a:ext cx="2972" cy="55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06587" y="2989562"/>
            <a:ext cx="0" cy="394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77588" y="3548309"/>
            <a:ext cx="15394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94391" y="3548307"/>
            <a:ext cx="15394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54237" y="1248922"/>
            <a:ext cx="0" cy="389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81898" y="2101006"/>
            <a:ext cx="0" cy="389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81898" y="2953229"/>
            <a:ext cx="9501" cy="394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02232" y="3836680"/>
            <a:ext cx="2041" cy="35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702232" y="4671618"/>
            <a:ext cx="2041" cy="35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710470" y="5468089"/>
            <a:ext cx="2041" cy="35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752599"/>
          </a:xfrm>
        </p:spPr>
        <p:txBody>
          <a:bodyPr/>
          <a:lstStyle/>
          <a:p>
            <a:r>
              <a:rPr lang="en-US" dirty="0" smtClean="0"/>
              <a:t>Firebase</a:t>
            </a:r>
          </a:p>
          <a:p>
            <a:pPr lvl="1"/>
            <a:r>
              <a:rPr lang="en-US" sz="1600" dirty="0"/>
              <a:t>Firebase is a </a:t>
            </a:r>
            <a:r>
              <a:rPr lang="en-US" sz="1600" dirty="0" smtClean="0"/>
              <a:t>mobile</a:t>
            </a:r>
            <a:r>
              <a:rPr lang="en-US" sz="1600" dirty="0"/>
              <a:t> and </a:t>
            </a:r>
            <a:r>
              <a:rPr lang="en-US" sz="1600" dirty="0" smtClean="0"/>
              <a:t>web application</a:t>
            </a:r>
            <a:r>
              <a:rPr lang="en-US" sz="1600" dirty="0"/>
              <a:t> development platform developed by </a:t>
            </a:r>
            <a:r>
              <a:rPr lang="en-US" sz="1600" dirty="0" smtClean="0"/>
              <a:t>Firebase, then acquired by Google.</a:t>
            </a:r>
          </a:p>
          <a:p>
            <a:pPr lvl="1"/>
            <a:r>
              <a:rPr lang="en-US" sz="1600" dirty="0" smtClean="0"/>
              <a:t>Provide a set of services, including </a:t>
            </a:r>
            <a:r>
              <a:rPr lang="en-US" sz="1600" dirty="0" err="1" smtClean="0">
                <a:solidFill>
                  <a:srgbClr val="0070C0"/>
                </a:solidFill>
              </a:rPr>
              <a:t>realtime</a:t>
            </a:r>
            <a:r>
              <a:rPr lang="en-US" sz="1600" dirty="0" smtClean="0">
                <a:solidFill>
                  <a:srgbClr val="0070C0"/>
                </a:solidFill>
              </a:rPr>
              <a:t> database</a:t>
            </a:r>
            <a:r>
              <a:rPr lang="en-US" sz="1600" dirty="0" smtClean="0"/>
              <a:t>, </a:t>
            </a:r>
            <a:r>
              <a:rPr lang="en-US" sz="1600" i="1" dirty="0" smtClean="0">
                <a:solidFill>
                  <a:srgbClr val="0070C0"/>
                </a:solidFill>
              </a:rPr>
              <a:t>user authentication</a:t>
            </a:r>
            <a:r>
              <a:rPr lang="en-US" sz="1600" dirty="0" smtClean="0"/>
              <a:t>, … </a:t>
            </a:r>
            <a:r>
              <a:rPr lang="en-US" sz="1600" dirty="0"/>
              <a:t>H</a:t>
            </a:r>
            <a:r>
              <a:rPr lang="en-US" sz="1600" dirty="0" smtClean="0"/>
              <a:t>elp developers can focus on creating user experiences.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42" y="2286000"/>
            <a:ext cx="636471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362200"/>
          </a:xfrm>
        </p:spPr>
        <p:txBody>
          <a:bodyPr/>
          <a:lstStyle/>
          <a:p>
            <a:r>
              <a:rPr lang="en-US" dirty="0" smtClean="0"/>
              <a:t>Firebase Authentication</a:t>
            </a:r>
          </a:p>
          <a:p>
            <a:pPr lvl="1"/>
            <a:r>
              <a:rPr lang="en-US" sz="1600" dirty="0" smtClean="0"/>
              <a:t>Use to authenticate the identity of a user.</a:t>
            </a:r>
          </a:p>
          <a:p>
            <a:pPr lvl="1"/>
            <a:r>
              <a:rPr lang="en-US" sz="1600" dirty="0" smtClean="0"/>
              <a:t>You can </a:t>
            </a:r>
            <a:r>
              <a:rPr lang="en-US" sz="1600" i="1" dirty="0" smtClean="0">
                <a:solidFill>
                  <a:srgbClr val="0070C0"/>
                </a:solidFill>
              </a:rPr>
              <a:t>register a user</a:t>
            </a:r>
            <a:r>
              <a:rPr lang="en-US" sz="1600" dirty="0" smtClean="0"/>
              <a:t>, </a:t>
            </a:r>
            <a:r>
              <a:rPr lang="en-US" sz="1600" i="1" dirty="0" smtClean="0">
                <a:solidFill>
                  <a:srgbClr val="0070C0"/>
                </a:solidFill>
              </a:rPr>
              <a:t>login</a:t>
            </a:r>
            <a:r>
              <a:rPr lang="en-US" sz="1600" dirty="0" smtClean="0"/>
              <a:t>, </a:t>
            </a:r>
            <a:r>
              <a:rPr lang="en-US" sz="1600" i="1" dirty="0" smtClean="0">
                <a:solidFill>
                  <a:srgbClr val="0070C0"/>
                </a:solidFill>
              </a:rPr>
              <a:t>logout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and</a:t>
            </a:r>
            <a:r>
              <a:rPr lang="en-US" sz="1600" i="1" dirty="0" smtClean="0"/>
              <a:t> </a:t>
            </a:r>
            <a:r>
              <a:rPr lang="en-US" sz="1600" i="1" dirty="0" smtClean="0">
                <a:solidFill>
                  <a:srgbClr val="0070C0"/>
                </a:solidFill>
              </a:rPr>
              <a:t>trigger whenever the authenticate state changed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After a </a:t>
            </a:r>
            <a:r>
              <a:rPr lang="en-US" sz="1600" dirty="0"/>
              <a:t>successful sign in, you can access the user's basic profile </a:t>
            </a:r>
            <a:r>
              <a:rPr lang="en-US" sz="1600" dirty="0" smtClean="0"/>
              <a:t>information, </a:t>
            </a:r>
            <a:r>
              <a:rPr lang="en-US" sz="1600" dirty="0"/>
              <a:t>also use the provided </a:t>
            </a:r>
            <a:r>
              <a:rPr lang="en-US" sz="1600" dirty="0" smtClean="0"/>
              <a:t>token </a:t>
            </a:r>
            <a:r>
              <a:rPr lang="en-US" sz="1600" dirty="0"/>
              <a:t>to verify the identity of users in your own backend services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19" y="2590800"/>
            <a:ext cx="6619561" cy="37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389"/>
            <a:ext cx="8229600" cy="1794737"/>
          </a:xfrm>
        </p:spPr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database</a:t>
            </a:r>
          </a:p>
          <a:p>
            <a:pPr lvl="1"/>
            <a:r>
              <a:rPr lang="en-US" sz="1600" dirty="0"/>
              <a:t>The Firebase </a:t>
            </a:r>
            <a:r>
              <a:rPr lang="en-US" sz="1600" dirty="0" err="1"/>
              <a:t>Realtime</a:t>
            </a:r>
            <a:r>
              <a:rPr lang="en-US" sz="1600" dirty="0"/>
              <a:t> Database is a cloud-hosted database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Data is stored as JSON and synchronized in </a:t>
            </a:r>
            <a:r>
              <a:rPr lang="en-US" sz="1600" dirty="0" err="1"/>
              <a:t>realtime</a:t>
            </a:r>
            <a:r>
              <a:rPr lang="en-US" sz="1600" dirty="0"/>
              <a:t> to every connected client. </a:t>
            </a:r>
            <a:endParaRPr lang="en-US" sz="1600" dirty="0" smtClean="0"/>
          </a:p>
          <a:p>
            <a:pPr lvl="1"/>
            <a:r>
              <a:rPr lang="en-US" sz="1600" dirty="0"/>
              <a:t>Unlike a SQL database, there are no </a:t>
            </a:r>
            <a:r>
              <a:rPr lang="en-US" sz="1600" dirty="0" smtClean="0"/>
              <a:t>tables, the data is store in </a:t>
            </a:r>
            <a:r>
              <a:rPr lang="en-US" sz="1600" dirty="0" smtClean="0">
                <a:solidFill>
                  <a:srgbClr val="0070C0"/>
                </a:solidFill>
              </a:rPr>
              <a:t>JSON tree</a:t>
            </a:r>
            <a:r>
              <a:rPr lang="en-US" sz="1600" dirty="0" smtClean="0"/>
              <a:t>, </a:t>
            </a:r>
            <a:r>
              <a:rPr lang="en-US" sz="1600" dirty="0"/>
              <a:t>w</a:t>
            </a:r>
            <a:r>
              <a:rPr lang="en-US" sz="1600" dirty="0" smtClean="0"/>
              <a:t>hen </a:t>
            </a:r>
            <a:r>
              <a:rPr lang="en-US" sz="1600" dirty="0"/>
              <a:t>you </a:t>
            </a:r>
            <a:r>
              <a:rPr lang="en-US" sz="1600" dirty="0" smtClean="0"/>
              <a:t>add a data, </a:t>
            </a:r>
            <a:r>
              <a:rPr lang="en-US" sz="1600" dirty="0"/>
              <a:t>it becomes a </a:t>
            </a:r>
            <a:r>
              <a:rPr lang="en-US" sz="1600" dirty="0" smtClean="0">
                <a:solidFill>
                  <a:srgbClr val="0070C0"/>
                </a:solidFill>
              </a:rPr>
              <a:t>node</a:t>
            </a:r>
            <a:r>
              <a:rPr lang="en-US" sz="1600" dirty="0" smtClean="0"/>
              <a:t>.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8" y="1926096"/>
            <a:ext cx="6173061" cy="211484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667000" y="4267200"/>
            <a:ext cx="2362200" cy="16002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Firebase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5181600"/>
            <a:ext cx="799668" cy="1371600"/>
          </a:xfrm>
          <a:prstGeom prst="roundRect">
            <a:avLst>
              <a:gd name="adj" fmla="val 94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3900" y="5322673"/>
            <a:ext cx="723900" cy="952500"/>
          </a:xfrm>
          <a:prstGeom prst="roundRect">
            <a:avLst>
              <a:gd name="adj" fmla="val 7184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V="1">
            <a:off x="933234" y="5234940"/>
            <a:ext cx="304800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0384" y="6332323"/>
            <a:ext cx="1905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10515" y="5181600"/>
            <a:ext cx="799668" cy="1371600"/>
          </a:xfrm>
          <a:prstGeom prst="roundRect">
            <a:avLst>
              <a:gd name="adj" fmla="val 94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248615" y="5322673"/>
            <a:ext cx="723900" cy="952500"/>
          </a:xfrm>
          <a:prstGeom prst="roundRect">
            <a:avLst>
              <a:gd name="adj" fmla="val 7184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V="1">
            <a:off x="6457949" y="5234940"/>
            <a:ext cx="304800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18481" y="6326659"/>
            <a:ext cx="1905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22601" y="5181600"/>
            <a:ext cx="799668" cy="1371600"/>
          </a:xfrm>
          <a:prstGeom prst="roundRect">
            <a:avLst>
              <a:gd name="adj" fmla="val 94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360701" y="5264149"/>
            <a:ext cx="723900" cy="1228297"/>
          </a:xfrm>
          <a:prstGeom prst="roundRect">
            <a:avLst>
              <a:gd name="adj" fmla="val 7184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V="1">
            <a:off x="7570035" y="5204460"/>
            <a:ext cx="304800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7" idx="0"/>
          </p:cNvCxnSpPr>
          <p:nvPr/>
        </p:nvCxnSpPr>
        <p:spPr>
          <a:xfrm flipV="1">
            <a:off x="1085634" y="48006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85634" y="4800600"/>
            <a:ext cx="165756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613731" y="4800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696200" y="4800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029200" y="4800600"/>
            <a:ext cx="2667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miley Face 83"/>
          <p:cNvSpPr/>
          <p:nvPr/>
        </p:nvSpPr>
        <p:spPr>
          <a:xfrm>
            <a:off x="807719" y="5532223"/>
            <a:ext cx="555830" cy="5063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miley Face 84"/>
          <p:cNvSpPr/>
          <p:nvPr/>
        </p:nvSpPr>
        <p:spPr>
          <a:xfrm>
            <a:off x="6329269" y="5545757"/>
            <a:ext cx="555830" cy="5063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/>
          <p:cNvSpPr/>
          <p:nvPr/>
        </p:nvSpPr>
        <p:spPr>
          <a:xfrm>
            <a:off x="7444520" y="5570323"/>
            <a:ext cx="555830" cy="5063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1371600"/>
          </a:xfrm>
        </p:spPr>
        <p:txBody>
          <a:bodyPr/>
          <a:lstStyle/>
          <a:p>
            <a:r>
              <a:rPr lang="en-US" dirty="0" smtClean="0"/>
              <a:t>Firebase Cloud Messaging ( FCM )</a:t>
            </a:r>
          </a:p>
          <a:p>
            <a:pPr lvl="1"/>
            <a:r>
              <a:rPr lang="en-US" sz="1600" dirty="0"/>
              <a:t>Using FCM, you can notify a client app that </a:t>
            </a:r>
            <a:r>
              <a:rPr lang="en-US" sz="1600" dirty="0" smtClean="0"/>
              <a:t>new data </a:t>
            </a:r>
            <a:r>
              <a:rPr lang="en-US" sz="1600" dirty="0"/>
              <a:t>is available to sync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message can transfer a payload of up to 4KB to a client app.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3212"/>
            <a:ext cx="4284789" cy="4839375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619587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it work?</a:t>
            </a:r>
          </a:p>
          <a:p>
            <a:pPr lvl="1"/>
            <a:r>
              <a:rPr lang="en-US" sz="1600" dirty="0" smtClean="0"/>
              <a:t>An </a:t>
            </a:r>
            <a:r>
              <a:rPr lang="en-US" sz="1600" dirty="0"/>
              <a:t>FCM implementation includes two main components for sending and receiving</a:t>
            </a:r>
            <a:r>
              <a:rPr lang="en-US" sz="1600" dirty="0" smtClean="0"/>
              <a:t>: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2">
              <a:buFont typeface="+mj-lt"/>
              <a:buAutoNum type="arabicPeriod"/>
            </a:pPr>
            <a:r>
              <a:rPr lang="en-US" sz="1400" dirty="0"/>
              <a:t>A trusted environment such as Cloud Functions for Firebase or an app server on which to build, target, and send messages</a:t>
            </a:r>
            <a:r>
              <a:rPr lang="en-US" sz="1400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sz="1400" dirty="0"/>
          </a:p>
          <a:p>
            <a:pPr lvl="2">
              <a:buFont typeface="+mj-lt"/>
              <a:buAutoNum type="arabicPeriod"/>
            </a:pPr>
            <a:r>
              <a:rPr lang="en-US" sz="1400" dirty="0"/>
              <a:t>An iOS, Android, or web (JavaScript) client app that receives messages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6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282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Thinh Nguyen Dai</cp:lastModifiedBy>
  <cp:revision>141</cp:revision>
  <dcterms:created xsi:type="dcterms:W3CDTF">2013-11-27T05:42:46Z</dcterms:created>
  <dcterms:modified xsi:type="dcterms:W3CDTF">2018-07-24T11:56:24Z</dcterms:modified>
</cp:coreProperties>
</file>