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60" r:id="rId1"/>
  </p:sldMasterIdLst>
  <p:notesMasterIdLst>
    <p:notesMasterId r:id="rId38"/>
  </p:notesMasterIdLst>
  <p:sldIdLst>
    <p:sldId id="256" r:id="rId2"/>
    <p:sldId id="258" r:id="rId3"/>
    <p:sldId id="259" r:id="rId4"/>
    <p:sldId id="260" r:id="rId5"/>
    <p:sldId id="261" r:id="rId6"/>
    <p:sldId id="262" r:id="rId7"/>
    <p:sldId id="263" r:id="rId8"/>
    <p:sldId id="264" r:id="rId9"/>
    <p:sldId id="265" r:id="rId10"/>
    <p:sldId id="266" r:id="rId11"/>
    <p:sldId id="267" r:id="rId12"/>
    <p:sldId id="269" r:id="rId13"/>
    <p:sldId id="270" r:id="rId14"/>
    <p:sldId id="279" r:id="rId15"/>
    <p:sldId id="280" r:id="rId16"/>
    <p:sldId id="282" r:id="rId17"/>
    <p:sldId id="283" r:id="rId18"/>
    <p:sldId id="271" r:id="rId19"/>
    <p:sldId id="272" r:id="rId20"/>
    <p:sldId id="273" r:id="rId21"/>
    <p:sldId id="274" r:id="rId22"/>
    <p:sldId id="275" r:id="rId23"/>
    <p:sldId id="284" r:id="rId24"/>
    <p:sldId id="276" r:id="rId25"/>
    <p:sldId id="286" r:id="rId26"/>
    <p:sldId id="287" r:id="rId27"/>
    <p:sldId id="288" r:id="rId28"/>
    <p:sldId id="289" r:id="rId29"/>
    <p:sldId id="290" r:id="rId30"/>
    <p:sldId id="291" r:id="rId31"/>
    <p:sldId id="292" r:id="rId32"/>
    <p:sldId id="293" r:id="rId33"/>
    <p:sldId id="294" r:id="rId34"/>
    <p:sldId id="295" r:id="rId35"/>
    <p:sldId id="278" r:id="rId36"/>
    <p:sldId id="285" r:id="rId37"/>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92" autoAdjust="0"/>
    <p:restoredTop sz="79525"/>
  </p:normalViewPr>
  <p:slideViewPr>
    <p:cSldViewPr snapToGrid="0">
      <p:cViewPr varScale="1">
        <p:scale>
          <a:sx n="92" d="100"/>
          <a:sy n="92" d="100"/>
        </p:scale>
        <p:origin x="2412" y="9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98134B-60A1-4F26-A7CB-8467F9F97642}" type="doc">
      <dgm:prSet loTypeId="urn:microsoft.com/office/officeart/2008/layout/VerticalCurvedList" loCatId="list" qsTypeId="urn:microsoft.com/office/officeart/2005/8/quickstyle/simple2" qsCatId="simple" csTypeId="urn:microsoft.com/office/officeart/2005/8/colors/colorful1" csCatId="colorful" phldr="1"/>
      <dgm:spPr/>
      <dgm:t>
        <a:bodyPr/>
        <a:lstStyle/>
        <a:p>
          <a:endParaRPr lang="en-US"/>
        </a:p>
      </dgm:t>
    </dgm:pt>
    <dgm:pt modelId="{5343F06D-5950-4BA4-89F3-CC5F904F7977}">
      <dgm:prSet phldrT="[Text]"/>
      <dgm:spPr/>
      <dgm:t>
        <a:bodyPr/>
        <a:lstStyle/>
        <a:p>
          <a:r>
            <a:rPr lang="vi-VN" dirty="0">
              <a:latin typeface="Times New Roman" panose="02020603050405020304" pitchFamily="18" charset="0"/>
              <a:cs typeface="Times New Roman" panose="02020603050405020304" pitchFamily="18" charset="0"/>
            </a:rPr>
            <a:t>Neural Network</a:t>
          </a:r>
        </a:p>
      </dgm:t>
    </dgm:pt>
    <dgm:pt modelId="{6C362217-FF26-4B51-BCBF-E58BA3601B09}" type="parTrans" cxnId="{7C0DB791-9BE2-4019-8CBB-B051DC0BA2DC}">
      <dgm:prSet/>
      <dgm:spPr/>
      <dgm:t>
        <a:bodyPr/>
        <a:lstStyle/>
        <a:p>
          <a:endParaRPr lang="en-US"/>
        </a:p>
      </dgm:t>
    </dgm:pt>
    <dgm:pt modelId="{5C1B2FC4-E6B5-4B1C-A4BE-98C901F8417D}" type="sibTrans" cxnId="{7C0DB791-9BE2-4019-8CBB-B051DC0BA2DC}">
      <dgm:prSet/>
      <dgm:spPr/>
      <dgm:t>
        <a:bodyPr/>
        <a:lstStyle/>
        <a:p>
          <a:endParaRPr lang="en-US"/>
        </a:p>
      </dgm:t>
    </dgm:pt>
    <dgm:pt modelId="{27BFC98D-CE3F-4D2A-91A0-EC381967408E}">
      <dgm:prSet phldrT="[Text]"/>
      <dgm:spPr/>
      <dgm:t>
        <a:bodyPr/>
        <a:lstStyle/>
        <a:p>
          <a:r>
            <a:rPr lang="en-US" dirty="0">
              <a:latin typeface="Times New Roman" panose="02020603050405020304" pitchFamily="18" charset="0"/>
              <a:cs typeface="Times New Roman" panose="02020603050405020304" pitchFamily="18" charset="0"/>
            </a:rPr>
            <a:t>Recurrent Neural Network</a:t>
          </a:r>
        </a:p>
      </dgm:t>
    </dgm:pt>
    <dgm:pt modelId="{C2438D82-2C38-49F7-BCB1-EC1CF05D38A3}" type="parTrans" cxnId="{9C693D03-C220-4C83-8E2F-5E0F0FAAFF93}">
      <dgm:prSet/>
      <dgm:spPr/>
      <dgm:t>
        <a:bodyPr/>
        <a:lstStyle/>
        <a:p>
          <a:endParaRPr lang="en-US"/>
        </a:p>
      </dgm:t>
    </dgm:pt>
    <dgm:pt modelId="{A1F37F77-AC5B-4782-A3F0-4629DABC2B69}" type="sibTrans" cxnId="{9C693D03-C220-4C83-8E2F-5E0F0FAAFF93}">
      <dgm:prSet/>
      <dgm:spPr/>
      <dgm:t>
        <a:bodyPr/>
        <a:lstStyle/>
        <a:p>
          <a:endParaRPr lang="en-US"/>
        </a:p>
      </dgm:t>
    </dgm:pt>
    <dgm:pt modelId="{4AAFA2E5-B861-3C4D-804E-9F19E99C0596}">
      <dgm:prSet/>
      <dgm:spPr/>
      <dgm:t>
        <a:bodyPr/>
        <a:lstStyle/>
        <a:p>
          <a:r>
            <a:rPr lang="en-US" dirty="0">
              <a:latin typeface="Times New Roman" panose="02020603050405020304" pitchFamily="18" charset="0"/>
              <a:cs typeface="Times New Roman" panose="02020603050405020304" pitchFamily="18" charset="0"/>
            </a:rPr>
            <a:t>Logistic Regression</a:t>
          </a:r>
        </a:p>
      </dgm:t>
    </dgm:pt>
    <dgm:pt modelId="{5D845B1D-BB0A-CD4F-BB27-6245A5106F1A}" type="parTrans" cxnId="{E94F4BF4-9AB5-AB42-AACD-D2321071B9E6}">
      <dgm:prSet/>
      <dgm:spPr/>
      <dgm:t>
        <a:bodyPr/>
        <a:lstStyle/>
        <a:p>
          <a:endParaRPr lang="en-US"/>
        </a:p>
      </dgm:t>
    </dgm:pt>
    <dgm:pt modelId="{92855619-2BE2-F24A-9097-60F155C3E79E}" type="sibTrans" cxnId="{E94F4BF4-9AB5-AB42-AACD-D2321071B9E6}">
      <dgm:prSet/>
      <dgm:spPr/>
      <dgm:t>
        <a:bodyPr/>
        <a:lstStyle/>
        <a:p>
          <a:endParaRPr lang="en-US"/>
        </a:p>
      </dgm:t>
    </dgm:pt>
    <dgm:pt modelId="{C21EBF25-71D4-DD4B-9FE6-E9B571AD4B95}">
      <dgm:prSet/>
      <dgm:spPr/>
      <dgm:t>
        <a:bodyPr/>
        <a:lstStyle/>
        <a:p>
          <a:r>
            <a:rPr lang="en-US" dirty="0">
              <a:latin typeface="Times New Roman" panose="02020603050405020304" pitchFamily="18" charset="0"/>
              <a:cs typeface="Times New Roman" panose="02020603050405020304" pitchFamily="18" charset="0"/>
            </a:rPr>
            <a:t>Machine Learning</a:t>
          </a:r>
        </a:p>
      </dgm:t>
    </dgm:pt>
    <dgm:pt modelId="{D49B00F9-81AC-AB41-B568-CE64D462EC09}" type="parTrans" cxnId="{1D477A07-C0E4-0547-810B-64118E773D5B}">
      <dgm:prSet/>
      <dgm:spPr/>
      <dgm:t>
        <a:bodyPr/>
        <a:lstStyle/>
        <a:p>
          <a:endParaRPr lang="en-US"/>
        </a:p>
      </dgm:t>
    </dgm:pt>
    <dgm:pt modelId="{8426892F-499A-AC45-9498-29E8CD052D4D}" type="sibTrans" cxnId="{1D477A07-C0E4-0547-810B-64118E773D5B}">
      <dgm:prSet/>
      <dgm:spPr/>
      <dgm:t>
        <a:bodyPr/>
        <a:lstStyle/>
        <a:p>
          <a:endParaRPr lang="en-US"/>
        </a:p>
      </dgm:t>
    </dgm:pt>
    <dgm:pt modelId="{B2A9F47D-D1E9-416D-80C3-BDDB9110BD4F}" type="pres">
      <dgm:prSet presAssocID="{BA98134B-60A1-4F26-A7CB-8467F9F97642}" presName="Name0" presStyleCnt="0">
        <dgm:presLayoutVars>
          <dgm:chMax val="7"/>
          <dgm:chPref val="7"/>
          <dgm:dir/>
        </dgm:presLayoutVars>
      </dgm:prSet>
      <dgm:spPr/>
      <dgm:t>
        <a:bodyPr/>
        <a:lstStyle/>
        <a:p>
          <a:endParaRPr lang="en-US"/>
        </a:p>
      </dgm:t>
    </dgm:pt>
    <dgm:pt modelId="{FB9753EE-2A6A-4D6C-9E8A-66C23339591D}" type="pres">
      <dgm:prSet presAssocID="{BA98134B-60A1-4F26-A7CB-8467F9F97642}" presName="Name1" presStyleCnt="0"/>
      <dgm:spPr/>
    </dgm:pt>
    <dgm:pt modelId="{56F301E7-95A3-41C7-BF57-409F69B21DDD}" type="pres">
      <dgm:prSet presAssocID="{BA98134B-60A1-4F26-A7CB-8467F9F97642}" presName="cycle" presStyleCnt="0"/>
      <dgm:spPr/>
    </dgm:pt>
    <dgm:pt modelId="{FBA0292D-2161-415C-957D-C14086D18540}" type="pres">
      <dgm:prSet presAssocID="{BA98134B-60A1-4F26-A7CB-8467F9F97642}" presName="srcNode" presStyleLbl="node1" presStyleIdx="0" presStyleCnt="4"/>
      <dgm:spPr/>
    </dgm:pt>
    <dgm:pt modelId="{9F81315D-EF7A-41E5-98DA-299F6ED41334}" type="pres">
      <dgm:prSet presAssocID="{BA98134B-60A1-4F26-A7CB-8467F9F97642}" presName="conn" presStyleLbl="parChTrans1D2" presStyleIdx="0" presStyleCnt="1"/>
      <dgm:spPr/>
    </dgm:pt>
    <dgm:pt modelId="{A6E26CA2-3F72-421C-AE89-F3209DFDF95B}" type="pres">
      <dgm:prSet presAssocID="{BA98134B-60A1-4F26-A7CB-8467F9F97642}" presName="extraNode" presStyleLbl="node1" presStyleIdx="0" presStyleCnt="4"/>
      <dgm:spPr/>
    </dgm:pt>
    <dgm:pt modelId="{49A7C1FA-EADE-4D37-8AD7-65B6EE5DA1C2}" type="pres">
      <dgm:prSet presAssocID="{BA98134B-60A1-4F26-A7CB-8467F9F97642}" presName="dstNode" presStyleLbl="node1" presStyleIdx="0" presStyleCnt="4"/>
      <dgm:spPr/>
    </dgm:pt>
    <dgm:pt modelId="{5FA065F9-8948-A148-AB8F-23032679CABC}" type="pres">
      <dgm:prSet presAssocID="{C21EBF25-71D4-DD4B-9FE6-E9B571AD4B95}" presName="text_1" presStyleLbl="node1" presStyleIdx="0" presStyleCnt="4">
        <dgm:presLayoutVars>
          <dgm:bulletEnabled val="1"/>
        </dgm:presLayoutVars>
      </dgm:prSet>
      <dgm:spPr/>
      <dgm:t>
        <a:bodyPr/>
        <a:lstStyle/>
        <a:p>
          <a:endParaRPr lang="en-US"/>
        </a:p>
      </dgm:t>
    </dgm:pt>
    <dgm:pt modelId="{41D52635-A5AB-7A48-9E83-AC6894D68015}" type="pres">
      <dgm:prSet presAssocID="{C21EBF25-71D4-DD4B-9FE6-E9B571AD4B95}" presName="accent_1" presStyleCnt="0"/>
      <dgm:spPr/>
    </dgm:pt>
    <dgm:pt modelId="{7E67ABD7-E05C-314F-9F8F-988D5891A424}" type="pres">
      <dgm:prSet presAssocID="{C21EBF25-71D4-DD4B-9FE6-E9B571AD4B95}" presName="accentRepeatNode" presStyleLbl="solidFgAcc1" presStyleIdx="0" presStyleCnt="4"/>
      <dgm:spPr/>
    </dgm:pt>
    <dgm:pt modelId="{3E9967CE-4207-B74C-8470-48DB4C9DB24E}" type="pres">
      <dgm:prSet presAssocID="{5343F06D-5950-4BA4-89F3-CC5F904F7977}" presName="text_2" presStyleLbl="node1" presStyleIdx="1" presStyleCnt="4">
        <dgm:presLayoutVars>
          <dgm:bulletEnabled val="1"/>
        </dgm:presLayoutVars>
      </dgm:prSet>
      <dgm:spPr/>
      <dgm:t>
        <a:bodyPr/>
        <a:lstStyle/>
        <a:p>
          <a:endParaRPr lang="en-US"/>
        </a:p>
      </dgm:t>
    </dgm:pt>
    <dgm:pt modelId="{FFBBA606-5743-7142-82DC-B49BDFC0002D}" type="pres">
      <dgm:prSet presAssocID="{5343F06D-5950-4BA4-89F3-CC5F904F7977}" presName="accent_2" presStyleCnt="0"/>
      <dgm:spPr/>
    </dgm:pt>
    <dgm:pt modelId="{2A3FDAED-8A61-4FA3-9DEC-4352F0A75BA7}" type="pres">
      <dgm:prSet presAssocID="{5343F06D-5950-4BA4-89F3-CC5F904F7977}" presName="accentRepeatNode" presStyleLbl="solidFgAcc1" presStyleIdx="1" presStyleCnt="4"/>
      <dgm:spPr/>
    </dgm:pt>
    <dgm:pt modelId="{2B7BC285-255F-5047-9169-7289A94FBD0A}" type="pres">
      <dgm:prSet presAssocID="{27BFC98D-CE3F-4D2A-91A0-EC381967408E}" presName="text_3" presStyleLbl="node1" presStyleIdx="2" presStyleCnt="4">
        <dgm:presLayoutVars>
          <dgm:bulletEnabled val="1"/>
        </dgm:presLayoutVars>
      </dgm:prSet>
      <dgm:spPr/>
      <dgm:t>
        <a:bodyPr/>
        <a:lstStyle/>
        <a:p>
          <a:endParaRPr lang="en-US"/>
        </a:p>
      </dgm:t>
    </dgm:pt>
    <dgm:pt modelId="{A60A22D3-C08F-E447-97CF-84D9604853A5}" type="pres">
      <dgm:prSet presAssocID="{27BFC98D-CE3F-4D2A-91A0-EC381967408E}" presName="accent_3" presStyleCnt="0"/>
      <dgm:spPr/>
    </dgm:pt>
    <dgm:pt modelId="{5F7ABC68-34B7-4F7C-A8EA-1B8372F16288}" type="pres">
      <dgm:prSet presAssocID="{27BFC98D-CE3F-4D2A-91A0-EC381967408E}" presName="accentRepeatNode" presStyleLbl="solidFgAcc1" presStyleIdx="2" presStyleCnt="4"/>
      <dgm:spPr/>
    </dgm:pt>
    <dgm:pt modelId="{F4433999-F814-B64E-88F4-196083E64C19}" type="pres">
      <dgm:prSet presAssocID="{4AAFA2E5-B861-3C4D-804E-9F19E99C0596}" presName="text_4" presStyleLbl="node1" presStyleIdx="3" presStyleCnt="4">
        <dgm:presLayoutVars>
          <dgm:bulletEnabled val="1"/>
        </dgm:presLayoutVars>
      </dgm:prSet>
      <dgm:spPr/>
      <dgm:t>
        <a:bodyPr/>
        <a:lstStyle/>
        <a:p>
          <a:endParaRPr lang="en-US"/>
        </a:p>
      </dgm:t>
    </dgm:pt>
    <dgm:pt modelId="{EFC6DB12-C162-424A-BF88-4705D847B7E9}" type="pres">
      <dgm:prSet presAssocID="{4AAFA2E5-B861-3C4D-804E-9F19E99C0596}" presName="accent_4" presStyleCnt="0"/>
      <dgm:spPr/>
    </dgm:pt>
    <dgm:pt modelId="{7F5412E0-AEF3-FF4B-8AA3-8264DCD9C3F1}" type="pres">
      <dgm:prSet presAssocID="{4AAFA2E5-B861-3C4D-804E-9F19E99C0596}" presName="accentRepeatNode" presStyleLbl="solidFgAcc1" presStyleIdx="3" presStyleCnt="4"/>
      <dgm:spPr/>
    </dgm:pt>
  </dgm:ptLst>
  <dgm:cxnLst>
    <dgm:cxn modelId="{7C0DB791-9BE2-4019-8CBB-B051DC0BA2DC}" srcId="{BA98134B-60A1-4F26-A7CB-8467F9F97642}" destId="{5343F06D-5950-4BA4-89F3-CC5F904F7977}" srcOrd="1" destOrd="0" parTransId="{6C362217-FF26-4B51-BCBF-E58BA3601B09}" sibTransId="{5C1B2FC4-E6B5-4B1C-A4BE-98C901F8417D}"/>
    <dgm:cxn modelId="{075661A9-4503-5C4E-8051-7FFB68C1C159}" type="presOf" srcId="{27BFC98D-CE3F-4D2A-91A0-EC381967408E}" destId="{2B7BC285-255F-5047-9169-7289A94FBD0A}" srcOrd="0" destOrd="0" presId="urn:microsoft.com/office/officeart/2008/layout/VerticalCurvedList"/>
    <dgm:cxn modelId="{494C86A8-4361-0F4E-87C6-418BFF8C2C39}" type="presOf" srcId="{5343F06D-5950-4BA4-89F3-CC5F904F7977}" destId="{3E9967CE-4207-B74C-8470-48DB4C9DB24E}" srcOrd="0" destOrd="0" presId="urn:microsoft.com/office/officeart/2008/layout/VerticalCurvedList"/>
    <dgm:cxn modelId="{E94F4BF4-9AB5-AB42-AACD-D2321071B9E6}" srcId="{BA98134B-60A1-4F26-A7CB-8467F9F97642}" destId="{4AAFA2E5-B861-3C4D-804E-9F19E99C0596}" srcOrd="3" destOrd="0" parTransId="{5D845B1D-BB0A-CD4F-BB27-6245A5106F1A}" sibTransId="{92855619-2BE2-F24A-9097-60F155C3E79E}"/>
    <dgm:cxn modelId="{41596F09-1BF5-504B-84E0-239F667D2D4B}" type="presOf" srcId="{4AAFA2E5-B861-3C4D-804E-9F19E99C0596}" destId="{F4433999-F814-B64E-88F4-196083E64C19}" srcOrd="0" destOrd="0" presId="urn:microsoft.com/office/officeart/2008/layout/VerticalCurvedList"/>
    <dgm:cxn modelId="{079B66DC-2614-4C73-BA9C-3438E09CEBC7}" type="presOf" srcId="{BA98134B-60A1-4F26-A7CB-8467F9F97642}" destId="{B2A9F47D-D1E9-416D-80C3-BDDB9110BD4F}" srcOrd="0" destOrd="0" presId="urn:microsoft.com/office/officeart/2008/layout/VerticalCurvedList"/>
    <dgm:cxn modelId="{1D477A07-C0E4-0547-810B-64118E773D5B}" srcId="{BA98134B-60A1-4F26-A7CB-8467F9F97642}" destId="{C21EBF25-71D4-DD4B-9FE6-E9B571AD4B95}" srcOrd="0" destOrd="0" parTransId="{D49B00F9-81AC-AB41-B568-CE64D462EC09}" sibTransId="{8426892F-499A-AC45-9498-29E8CD052D4D}"/>
    <dgm:cxn modelId="{1D76B779-01E0-514C-8DEF-4F29E25E5740}" type="presOf" srcId="{8426892F-499A-AC45-9498-29E8CD052D4D}" destId="{9F81315D-EF7A-41E5-98DA-299F6ED41334}" srcOrd="0" destOrd="0" presId="urn:microsoft.com/office/officeart/2008/layout/VerticalCurvedList"/>
    <dgm:cxn modelId="{2286D4C7-F003-0A48-9882-3FCCACA97554}" type="presOf" srcId="{C21EBF25-71D4-DD4B-9FE6-E9B571AD4B95}" destId="{5FA065F9-8948-A148-AB8F-23032679CABC}" srcOrd="0" destOrd="0" presId="urn:microsoft.com/office/officeart/2008/layout/VerticalCurvedList"/>
    <dgm:cxn modelId="{9C693D03-C220-4C83-8E2F-5E0F0FAAFF93}" srcId="{BA98134B-60A1-4F26-A7CB-8467F9F97642}" destId="{27BFC98D-CE3F-4D2A-91A0-EC381967408E}" srcOrd="2" destOrd="0" parTransId="{C2438D82-2C38-49F7-BCB1-EC1CF05D38A3}" sibTransId="{A1F37F77-AC5B-4782-A3F0-4629DABC2B69}"/>
    <dgm:cxn modelId="{396B11F9-30AE-724A-A875-2330EA3A158D}" type="presParOf" srcId="{B2A9F47D-D1E9-416D-80C3-BDDB9110BD4F}" destId="{FB9753EE-2A6A-4D6C-9E8A-66C23339591D}" srcOrd="0" destOrd="0" presId="urn:microsoft.com/office/officeart/2008/layout/VerticalCurvedList"/>
    <dgm:cxn modelId="{F89727E8-9780-BD4D-A54D-B0ECDA28E3A4}" type="presParOf" srcId="{FB9753EE-2A6A-4D6C-9E8A-66C23339591D}" destId="{56F301E7-95A3-41C7-BF57-409F69B21DDD}" srcOrd="0" destOrd="0" presId="urn:microsoft.com/office/officeart/2008/layout/VerticalCurvedList"/>
    <dgm:cxn modelId="{A7830498-15DA-0944-B5AB-B7629B85212A}" type="presParOf" srcId="{56F301E7-95A3-41C7-BF57-409F69B21DDD}" destId="{FBA0292D-2161-415C-957D-C14086D18540}" srcOrd="0" destOrd="0" presId="urn:microsoft.com/office/officeart/2008/layout/VerticalCurvedList"/>
    <dgm:cxn modelId="{E3FEF0F1-4AF5-C647-A9A6-90EDAE7B01C7}" type="presParOf" srcId="{56F301E7-95A3-41C7-BF57-409F69B21DDD}" destId="{9F81315D-EF7A-41E5-98DA-299F6ED41334}" srcOrd="1" destOrd="0" presId="urn:microsoft.com/office/officeart/2008/layout/VerticalCurvedList"/>
    <dgm:cxn modelId="{6DA500A0-2841-3D45-8446-4B285EA38FDB}" type="presParOf" srcId="{56F301E7-95A3-41C7-BF57-409F69B21DDD}" destId="{A6E26CA2-3F72-421C-AE89-F3209DFDF95B}" srcOrd="2" destOrd="0" presId="urn:microsoft.com/office/officeart/2008/layout/VerticalCurvedList"/>
    <dgm:cxn modelId="{CD90B2C7-78EA-744A-AE03-50C729F422DE}" type="presParOf" srcId="{56F301E7-95A3-41C7-BF57-409F69B21DDD}" destId="{49A7C1FA-EADE-4D37-8AD7-65B6EE5DA1C2}" srcOrd="3" destOrd="0" presId="urn:microsoft.com/office/officeart/2008/layout/VerticalCurvedList"/>
    <dgm:cxn modelId="{0042B44A-0D3D-DD4B-B499-83875B191909}" type="presParOf" srcId="{FB9753EE-2A6A-4D6C-9E8A-66C23339591D}" destId="{5FA065F9-8948-A148-AB8F-23032679CABC}" srcOrd="1" destOrd="0" presId="urn:microsoft.com/office/officeart/2008/layout/VerticalCurvedList"/>
    <dgm:cxn modelId="{3B046507-A4AA-E04D-8B25-896441CF3084}" type="presParOf" srcId="{FB9753EE-2A6A-4D6C-9E8A-66C23339591D}" destId="{41D52635-A5AB-7A48-9E83-AC6894D68015}" srcOrd="2" destOrd="0" presId="urn:microsoft.com/office/officeart/2008/layout/VerticalCurvedList"/>
    <dgm:cxn modelId="{D1B20481-A751-6247-956A-2F922BF42EDD}" type="presParOf" srcId="{41D52635-A5AB-7A48-9E83-AC6894D68015}" destId="{7E67ABD7-E05C-314F-9F8F-988D5891A424}" srcOrd="0" destOrd="0" presId="urn:microsoft.com/office/officeart/2008/layout/VerticalCurvedList"/>
    <dgm:cxn modelId="{9E7F6554-848C-124D-9D51-48F5C477CC91}" type="presParOf" srcId="{FB9753EE-2A6A-4D6C-9E8A-66C23339591D}" destId="{3E9967CE-4207-B74C-8470-48DB4C9DB24E}" srcOrd="3" destOrd="0" presId="urn:microsoft.com/office/officeart/2008/layout/VerticalCurvedList"/>
    <dgm:cxn modelId="{265736C2-8574-3D41-BE9A-4CE72727D686}" type="presParOf" srcId="{FB9753EE-2A6A-4D6C-9E8A-66C23339591D}" destId="{FFBBA606-5743-7142-82DC-B49BDFC0002D}" srcOrd="4" destOrd="0" presId="urn:microsoft.com/office/officeart/2008/layout/VerticalCurvedList"/>
    <dgm:cxn modelId="{41088A98-39C5-744C-8B21-B0D2816E7FE2}" type="presParOf" srcId="{FFBBA606-5743-7142-82DC-B49BDFC0002D}" destId="{2A3FDAED-8A61-4FA3-9DEC-4352F0A75BA7}" srcOrd="0" destOrd="0" presId="urn:microsoft.com/office/officeart/2008/layout/VerticalCurvedList"/>
    <dgm:cxn modelId="{2421B028-0727-094A-B351-567E84A80A92}" type="presParOf" srcId="{FB9753EE-2A6A-4D6C-9E8A-66C23339591D}" destId="{2B7BC285-255F-5047-9169-7289A94FBD0A}" srcOrd="5" destOrd="0" presId="urn:microsoft.com/office/officeart/2008/layout/VerticalCurvedList"/>
    <dgm:cxn modelId="{B13CB9D8-2FB1-BF46-AA48-1B67B399F101}" type="presParOf" srcId="{FB9753EE-2A6A-4D6C-9E8A-66C23339591D}" destId="{A60A22D3-C08F-E447-97CF-84D9604853A5}" srcOrd="6" destOrd="0" presId="urn:microsoft.com/office/officeart/2008/layout/VerticalCurvedList"/>
    <dgm:cxn modelId="{9E0661C8-EBEF-2C4F-9290-A2013C04CD3A}" type="presParOf" srcId="{A60A22D3-C08F-E447-97CF-84D9604853A5}" destId="{5F7ABC68-34B7-4F7C-A8EA-1B8372F16288}" srcOrd="0" destOrd="0" presId="urn:microsoft.com/office/officeart/2008/layout/VerticalCurvedList"/>
    <dgm:cxn modelId="{B9340BBA-C2EA-604E-AFD4-F33DDAF982F0}" type="presParOf" srcId="{FB9753EE-2A6A-4D6C-9E8A-66C23339591D}" destId="{F4433999-F814-B64E-88F4-196083E64C19}" srcOrd="7" destOrd="0" presId="urn:microsoft.com/office/officeart/2008/layout/VerticalCurvedList"/>
    <dgm:cxn modelId="{11AA7DB6-7DEB-574E-889F-0D95905BA9FE}" type="presParOf" srcId="{FB9753EE-2A6A-4D6C-9E8A-66C23339591D}" destId="{EFC6DB12-C162-424A-BF88-4705D847B7E9}" srcOrd="8" destOrd="0" presId="urn:microsoft.com/office/officeart/2008/layout/VerticalCurvedList"/>
    <dgm:cxn modelId="{16FFC5C8-C9F1-D44C-9003-6CF0AA6D4C7A}" type="presParOf" srcId="{EFC6DB12-C162-424A-BF88-4705D847B7E9}" destId="{7F5412E0-AEF3-FF4B-8AA3-8264DCD9C3F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1315D-EF7A-41E5-98DA-299F6ED41334}">
      <dsp:nvSpPr>
        <dsp:cNvPr id="0" name=""/>
        <dsp:cNvSpPr/>
      </dsp:nvSpPr>
      <dsp:spPr>
        <a:xfrm>
          <a:off x="-5790526" y="-886260"/>
          <a:ext cx="6893804" cy="6893804"/>
        </a:xfrm>
        <a:prstGeom prst="blockArc">
          <a:avLst>
            <a:gd name="adj1" fmla="val 18900000"/>
            <a:gd name="adj2" fmla="val 2700000"/>
            <a:gd name="adj3" fmla="val 313"/>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A065F9-8948-A148-AB8F-23032679CABC}">
      <dsp:nvSpPr>
        <dsp:cNvPr id="0" name=""/>
        <dsp:cNvSpPr/>
      </dsp:nvSpPr>
      <dsp:spPr>
        <a:xfrm>
          <a:off x="577493" y="393724"/>
          <a:ext cx="7580221" cy="787858"/>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25362" tIns="109220" rIns="109220" bIns="109220" numCol="1" spcCol="1270" anchor="ctr" anchorCtr="0">
          <a:noAutofit/>
        </a:bodyPr>
        <a:lstStyle/>
        <a:p>
          <a:pPr lvl="0" algn="l" defTabSz="1911350">
            <a:lnSpc>
              <a:spcPct val="90000"/>
            </a:lnSpc>
            <a:spcBef>
              <a:spcPct val="0"/>
            </a:spcBef>
            <a:spcAft>
              <a:spcPct val="35000"/>
            </a:spcAft>
          </a:pPr>
          <a:r>
            <a:rPr lang="en-US" sz="4300" kern="1200" dirty="0">
              <a:latin typeface="Times New Roman" panose="02020603050405020304" pitchFamily="18" charset="0"/>
              <a:cs typeface="Times New Roman" panose="02020603050405020304" pitchFamily="18" charset="0"/>
            </a:rPr>
            <a:t>Machine Learning</a:t>
          </a:r>
        </a:p>
      </dsp:txBody>
      <dsp:txXfrm>
        <a:off x="577493" y="393724"/>
        <a:ext cx="7580221" cy="787858"/>
      </dsp:txXfrm>
    </dsp:sp>
    <dsp:sp modelId="{7E67ABD7-E05C-314F-9F8F-988D5891A424}">
      <dsp:nvSpPr>
        <dsp:cNvPr id="0" name=""/>
        <dsp:cNvSpPr/>
      </dsp:nvSpPr>
      <dsp:spPr>
        <a:xfrm>
          <a:off x="85082" y="295241"/>
          <a:ext cx="984822" cy="984822"/>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9967CE-4207-B74C-8470-48DB4C9DB24E}">
      <dsp:nvSpPr>
        <dsp:cNvPr id="0" name=""/>
        <dsp:cNvSpPr/>
      </dsp:nvSpPr>
      <dsp:spPr>
        <a:xfrm>
          <a:off x="1029190" y="1575716"/>
          <a:ext cx="7128524" cy="787858"/>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25362" tIns="109220" rIns="109220" bIns="109220" numCol="1" spcCol="1270" anchor="ctr" anchorCtr="0">
          <a:noAutofit/>
        </a:bodyPr>
        <a:lstStyle/>
        <a:p>
          <a:pPr lvl="0" algn="l" defTabSz="1911350">
            <a:lnSpc>
              <a:spcPct val="90000"/>
            </a:lnSpc>
            <a:spcBef>
              <a:spcPct val="0"/>
            </a:spcBef>
            <a:spcAft>
              <a:spcPct val="35000"/>
            </a:spcAft>
          </a:pPr>
          <a:r>
            <a:rPr lang="vi-VN" sz="4300" kern="1200" dirty="0">
              <a:latin typeface="Times New Roman" panose="02020603050405020304" pitchFamily="18" charset="0"/>
              <a:cs typeface="Times New Roman" panose="02020603050405020304" pitchFamily="18" charset="0"/>
            </a:rPr>
            <a:t>Neural Network</a:t>
          </a:r>
        </a:p>
      </dsp:txBody>
      <dsp:txXfrm>
        <a:off x="1029190" y="1575716"/>
        <a:ext cx="7128524" cy="787858"/>
      </dsp:txXfrm>
    </dsp:sp>
    <dsp:sp modelId="{2A3FDAED-8A61-4FA3-9DEC-4352F0A75BA7}">
      <dsp:nvSpPr>
        <dsp:cNvPr id="0" name=""/>
        <dsp:cNvSpPr/>
      </dsp:nvSpPr>
      <dsp:spPr>
        <a:xfrm>
          <a:off x="536779" y="1477234"/>
          <a:ext cx="984822" cy="984822"/>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7BC285-255F-5047-9169-7289A94FBD0A}">
      <dsp:nvSpPr>
        <dsp:cNvPr id="0" name=""/>
        <dsp:cNvSpPr/>
      </dsp:nvSpPr>
      <dsp:spPr>
        <a:xfrm>
          <a:off x="1029190" y="2757708"/>
          <a:ext cx="7128524" cy="787858"/>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25362" tIns="109220" rIns="109220" bIns="109220" numCol="1" spcCol="1270" anchor="ctr" anchorCtr="0">
          <a:noAutofit/>
        </a:bodyPr>
        <a:lstStyle/>
        <a:p>
          <a:pPr lvl="0" algn="l" defTabSz="1911350">
            <a:lnSpc>
              <a:spcPct val="90000"/>
            </a:lnSpc>
            <a:spcBef>
              <a:spcPct val="0"/>
            </a:spcBef>
            <a:spcAft>
              <a:spcPct val="35000"/>
            </a:spcAft>
          </a:pPr>
          <a:r>
            <a:rPr lang="en-US" sz="4300" kern="1200" dirty="0">
              <a:latin typeface="Times New Roman" panose="02020603050405020304" pitchFamily="18" charset="0"/>
              <a:cs typeface="Times New Roman" panose="02020603050405020304" pitchFamily="18" charset="0"/>
            </a:rPr>
            <a:t>Recurrent Neural Network</a:t>
          </a:r>
        </a:p>
      </dsp:txBody>
      <dsp:txXfrm>
        <a:off x="1029190" y="2757708"/>
        <a:ext cx="7128524" cy="787858"/>
      </dsp:txXfrm>
    </dsp:sp>
    <dsp:sp modelId="{5F7ABC68-34B7-4F7C-A8EA-1B8372F16288}">
      <dsp:nvSpPr>
        <dsp:cNvPr id="0" name=""/>
        <dsp:cNvSpPr/>
      </dsp:nvSpPr>
      <dsp:spPr>
        <a:xfrm>
          <a:off x="536779" y="2659226"/>
          <a:ext cx="984822" cy="984822"/>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433999-F814-B64E-88F4-196083E64C19}">
      <dsp:nvSpPr>
        <dsp:cNvPr id="0" name=""/>
        <dsp:cNvSpPr/>
      </dsp:nvSpPr>
      <dsp:spPr>
        <a:xfrm>
          <a:off x="577493" y="3939700"/>
          <a:ext cx="7580221" cy="787858"/>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25362" tIns="109220" rIns="109220" bIns="109220" numCol="1" spcCol="1270" anchor="ctr" anchorCtr="0">
          <a:noAutofit/>
        </a:bodyPr>
        <a:lstStyle/>
        <a:p>
          <a:pPr lvl="0" algn="l" defTabSz="1911350">
            <a:lnSpc>
              <a:spcPct val="90000"/>
            </a:lnSpc>
            <a:spcBef>
              <a:spcPct val="0"/>
            </a:spcBef>
            <a:spcAft>
              <a:spcPct val="35000"/>
            </a:spcAft>
          </a:pPr>
          <a:r>
            <a:rPr lang="en-US" sz="4300" kern="1200" dirty="0">
              <a:latin typeface="Times New Roman" panose="02020603050405020304" pitchFamily="18" charset="0"/>
              <a:cs typeface="Times New Roman" panose="02020603050405020304" pitchFamily="18" charset="0"/>
            </a:rPr>
            <a:t>Logistic Regression</a:t>
          </a:r>
        </a:p>
      </dsp:txBody>
      <dsp:txXfrm>
        <a:off x="577493" y="3939700"/>
        <a:ext cx="7580221" cy="787858"/>
      </dsp:txXfrm>
    </dsp:sp>
    <dsp:sp modelId="{7F5412E0-AEF3-FF4B-8AA3-8264DCD9C3F1}">
      <dsp:nvSpPr>
        <dsp:cNvPr id="0" name=""/>
        <dsp:cNvSpPr/>
      </dsp:nvSpPr>
      <dsp:spPr>
        <a:xfrm>
          <a:off x="85082" y="3841218"/>
          <a:ext cx="984822" cy="984822"/>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C7765A-14CA-45B7-BE00-229806C1F44D}" type="datetimeFigureOut">
              <a:rPr lang="en-US" smtClean="0"/>
              <a:t>7/2/2019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1F9CCF-B563-4907-9568-EFEA5C456742}" type="slidenum">
              <a:rPr lang="en-US" smtClean="0"/>
              <a:t>‹#›</a:t>
            </a:fld>
            <a:endParaRPr lang="en-US"/>
          </a:p>
        </p:txBody>
      </p:sp>
    </p:spTree>
    <p:extLst>
      <p:ext uri="{BB962C8B-B14F-4D97-AF65-F5344CB8AC3E}">
        <p14:creationId xmlns:p14="http://schemas.microsoft.com/office/powerpoint/2010/main" val="776624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F9CCF-B563-4907-9568-EFEA5C456742}" type="slidenum">
              <a:rPr lang="en-US" smtClean="0"/>
              <a:t>1</a:t>
            </a:fld>
            <a:endParaRPr lang="en-US"/>
          </a:p>
        </p:txBody>
      </p:sp>
    </p:spTree>
    <p:extLst>
      <p:ext uri="{BB962C8B-B14F-4D97-AF65-F5344CB8AC3E}">
        <p14:creationId xmlns:p14="http://schemas.microsoft.com/office/powerpoint/2010/main" val="2550826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1F9CCF-B563-4907-9568-EFEA5C456742}" type="slidenum">
              <a:rPr lang="en-US" smtClean="0"/>
              <a:t>2</a:t>
            </a:fld>
            <a:endParaRPr lang="en-US"/>
          </a:p>
        </p:txBody>
      </p:sp>
    </p:spTree>
    <p:extLst>
      <p:ext uri="{BB962C8B-B14F-4D97-AF65-F5344CB8AC3E}">
        <p14:creationId xmlns:p14="http://schemas.microsoft.com/office/powerpoint/2010/main" val="4096261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u="none" strike="noStrike" kern="1200" dirty="0">
                <a:solidFill>
                  <a:schemeClr val="tx1"/>
                </a:solidFill>
                <a:effectLst/>
                <a:latin typeface="+mn-lt"/>
                <a:ea typeface="+mn-ea"/>
                <a:cs typeface="+mn-cs"/>
              </a:rPr>
              <a:t>Điểm local minimum của hàm số là điểm có đạo hàm bằng 0. </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u="none" strike="noStrike" kern="1200" dirty="0">
                <a:solidFill>
                  <a:schemeClr val="tx1"/>
                </a:solidFill>
                <a:effectLst/>
                <a:latin typeface="+mn-lt"/>
                <a:ea typeface="+mn-ea"/>
                <a:cs typeface="+mn-cs"/>
              </a:rPr>
              <a:t>Đạo hàm của các điểm phía bên trái x là không dương, đạo hàm của các điểm phía bên phải x là không âm.</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u="none" strike="noStrike" kern="1200" dirty="0">
                <a:solidFill>
                  <a:schemeClr val="tx1"/>
                </a:solidFill>
                <a:effectLst/>
                <a:latin typeface="+mn-lt"/>
                <a:ea typeface="+mn-ea"/>
                <a:cs typeface="+mn-cs"/>
              </a:rPr>
              <a:t>Đường tiếp tuyến với đồ thị hàm số đó tại 1 điểm bất kỳ có hệ số góc chính bằng đạo hàm của hàm số tại điểm đó.</a:t>
            </a:r>
          </a:p>
          <a:p>
            <a:endParaRPr lang="en-US" dirty="0"/>
          </a:p>
        </p:txBody>
      </p:sp>
      <p:sp>
        <p:nvSpPr>
          <p:cNvPr id="4" name="Slide Number Placeholder 3"/>
          <p:cNvSpPr>
            <a:spLocks noGrp="1"/>
          </p:cNvSpPr>
          <p:nvPr>
            <p:ph type="sldNum" sz="quarter" idx="5"/>
          </p:nvPr>
        </p:nvSpPr>
        <p:spPr/>
        <p:txBody>
          <a:bodyPr/>
          <a:lstStyle/>
          <a:p>
            <a:fld id="{661F9CCF-B563-4907-9568-EFEA5C456742}" type="slidenum">
              <a:rPr lang="en-US" smtClean="0"/>
              <a:t>5</a:t>
            </a:fld>
            <a:endParaRPr lang="en-US"/>
          </a:p>
        </p:txBody>
      </p:sp>
    </p:spTree>
    <p:extLst>
      <p:ext uri="{BB962C8B-B14F-4D97-AF65-F5344CB8AC3E}">
        <p14:creationId xmlns:p14="http://schemas.microsoft.com/office/powerpoint/2010/main" val="2727384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1F9CCF-B563-4907-9568-EFEA5C456742}" type="slidenum">
              <a:rPr lang="en-US" smtClean="0"/>
              <a:t>9</a:t>
            </a:fld>
            <a:endParaRPr lang="en-US"/>
          </a:p>
        </p:txBody>
      </p:sp>
    </p:spTree>
    <p:extLst>
      <p:ext uri="{BB962C8B-B14F-4D97-AF65-F5344CB8AC3E}">
        <p14:creationId xmlns:p14="http://schemas.microsoft.com/office/powerpoint/2010/main" val="2826237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Hàm sigmoid có dạng sigmoid(z) = 1/(1 + exp(−z)) với đồ thị như trong Hình 16.5a. Nếu đầu vào lớn, hàm số sẽ cho đầu ra gần với 1. Với đầu vào nhỏ (rất âm), hàm số sẽ cho đầu ra gần với 0. Trước đây, hàm kích hoạt này được sử dụng nhiều vì có đạo hàm rất đẹp. Những năm gần đây, hàm số này ít khi được sử dụng</a:t>
            </a:r>
            <a:endParaRPr lang="en-US" dirty="0"/>
          </a:p>
        </p:txBody>
      </p:sp>
      <p:sp>
        <p:nvSpPr>
          <p:cNvPr id="4" name="Slide Number Placeholder 3"/>
          <p:cNvSpPr>
            <a:spLocks noGrp="1"/>
          </p:cNvSpPr>
          <p:nvPr>
            <p:ph type="sldNum" sz="quarter" idx="10"/>
          </p:nvPr>
        </p:nvSpPr>
        <p:spPr/>
        <p:txBody>
          <a:bodyPr/>
          <a:lstStyle/>
          <a:p>
            <a:fld id="{661F9CCF-B563-4907-9568-EFEA5C456742}" type="slidenum">
              <a:rPr lang="en-US" smtClean="0"/>
              <a:t>15</a:t>
            </a:fld>
            <a:endParaRPr lang="en-US"/>
          </a:p>
        </p:txBody>
      </p:sp>
    </p:spTree>
    <p:extLst>
      <p:ext uri="{BB962C8B-B14F-4D97-AF65-F5344CB8AC3E}">
        <p14:creationId xmlns:p14="http://schemas.microsoft.com/office/powerpoint/2010/main" val="2460901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Một nhược điểm dễ nhận thấy là khi đầu vào có trị tuyệt đối lớn (rất âm hoặc rất dương), đạo hàm của cả sigmoid và tanh sẽ rất gần với 0. Điều này đồng nghĩa với việc các hệ số tương ứng với unit đang xét sẽ gần như không được cập nhật khi sử dụng công thức cập nhật gradient desent. Thêm nữa, khi khởi tạo các hệ số cho multilayer neural network với hàm kích hoạt sigmoid, chúng ta phải tránh trường hợp đầu vào một hidden layer nào đó quá lớn, vì khi đó đầu ra của hidden layer đó sẽ rất gần với 0 hoặc 1, dẫn đến đạo hàm bằng 0 và gradient desent hoạt động không hiệu quả.</a:t>
            </a:r>
            <a:endParaRPr lang="en-US" dirty="0"/>
          </a:p>
        </p:txBody>
      </p:sp>
      <p:sp>
        <p:nvSpPr>
          <p:cNvPr id="4" name="Slide Number Placeholder 3"/>
          <p:cNvSpPr>
            <a:spLocks noGrp="1"/>
          </p:cNvSpPr>
          <p:nvPr>
            <p:ph type="sldNum" sz="quarter" idx="10"/>
          </p:nvPr>
        </p:nvSpPr>
        <p:spPr/>
        <p:txBody>
          <a:bodyPr/>
          <a:lstStyle/>
          <a:p>
            <a:fld id="{661F9CCF-B563-4907-9568-EFEA5C456742}" type="slidenum">
              <a:rPr lang="en-US" smtClean="0"/>
              <a:t>16</a:t>
            </a:fld>
            <a:endParaRPr lang="en-US"/>
          </a:p>
        </p:txBody>
      </p:sp>
    </p:spTree>
    <p:extLst>
      <p:ext uri="{BB962C8B-B14F-4D97-AF65-F5344CB8AC3E}">
        <p14:creationId xmlns:p14="http://schemas.microsoft.com/office/powerpoint/2010/main" val="3299592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ReLU được chứng minh giúp cho việc huấn luyện các multilayer neural network và deep network (rất nhiều hidden layer) nhanh hơn rất nhiều so với hàm tanh [KSH12]. Hình 16.6b so sánh sự hội tụ của hàm mất mát khi sử dụng hai hàm kích hoặc ReLU và tanh. Sự tăng tốc này được cho là vì ReLU được tính toán gần như tức thời và gradient của nó cũng được tính cực nhanh. Mặc dù cũng có nhược điểm đạo hàm bằng 0 với các giá trị đầu vào âm, ReLU được chứng minh bằng thực nghiệm rằng có thể khắc phục việc này bằng việc tăng số hidden unit4 . ReLU trở thành hàm kích hoạt đầu tiên chúng ta nên thử khi thiết kế một multilayer neural network. Hầu hết các network đều có hàm kích hoạt là ReLU trong các hidden unit, trừ hàm kích hoạt ở output layer phụ thuộc vào đầu ra thực sự của mỗi bài toán (có thể nhận giá trị âm, hoặc nhị phân, v.v.). Ngoài ra, các biến thể của ReLU như leaky rectified linear unit (Leaky ReLU), parametric rectified linear unit (PReLU) và randomized leaky rectified linear units (RReLU) [XWCL15] cũng được sử dụng và được báo cáo có kết quả tốt. Trong thực tế, trước khi thiết kế, ta thường không biết chính xác hàm kích hoạt nào sẽ cho kết quả tốt nhất. Tuy nhiên, ta nên bắt đầu bằng ReLU, nếu kết quả chưa khả quan thì có thể thay thế bằng các biến thể của nó và so sánh kết quả</a:t>
            </a:r>
            <a:endParaRPr lang="en-US" dirty="0"/>
          </a:p>
        </p:txBody>
      </p:sp>
      <p:sp>
        <p:nvSpPr>
          <p:cNvPr id="4" name="Slide Number Placeholder 3"/>
          <p:cNvSpPr>
            <a:spLocks noGrp="1"/>
          </p:cNvSpPr>
          <p:nvPr>
            <p:ph type="sldNum" sz="quarter" idx="10"/>
          </p:nvPr>
        </p:nvSpPr>
        <p:spPr/>
        <p:txBody>
          <a:bodyPr/>
          <a:lstStyle/>
          <a:p>
            <a:fld id="{661F9CCF-B563-4907-9568-EFEA5C456742}" type="slidenum">
              <a:rPr lang="en-US" smtClean="0"/>
              <a:t>17</a:t>
            </a:fld>
            <a:endParaRPr lang="en-US"/>
          </a:p>
        </p:txBody>
      </p:sp>
    </p:spTree>
    <p:extLst>
      <p:ext uri="{BB962C8B-B14F-4D97-AF65-F5344CB8AC3E}">
        <p14:creationId xmlns:p14="http://schemas.microsoft.com/office/powerpoint/2010/main" val="125775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gn="just"/>
            <a:r>
              <a:rPr lang="vi-VN"/>
              <a:t>Recurrent có nghĩa là thực hiện lặp lại cùng một tác vụ cho mỗi thành phần trong chuỗi. Trong đó, kết quả đầu ra tại thời điểm hiện tại phụ thuộc vào kết quả tính toán của các thành phần ở những thời điểm trước đó.</a:t>
            </a:r>
            <a:endParaRPr lang="en-US"/>
          </a:p>
          <a:p>
            <a:pPr algn="just"/>
            <a:r>
              <a:rPr lang="vi-VN"/>
              <a:t>Nói cách khác, RNNs là một mô hình có trí nhớ (</a:t>
            </a:r>
            <a:r>
              <a:rPr lang="vi-VN" i="1"/>
              <a:t>memory</a:t>
            </a:r>
            <a:r>
              <a:rPr lang="vi-VN"/>
              <a:t>), có khả năng nhớ được thông tin đã tính toán trước đó. Không như các mô hình Neural Network truyền thống đó là thông tin đầu vào (</a:t>
            </a:r>
            <a:r>
              <a:rPr lang="vi-VN" i="1"/>
              <a:t>input</a:t>
            </a:r>
            <a:r>
              <a:rPr lang="vi-VN"/>
              <a:t>) hoàn toàn độc lập với thông tin đầu ra (</a:t>
            </a:r>
            <a:r>
              <a:rPr lang="vi-VN" i="1"/>
              <a:t>output</a:t>
            </a:r>
            <a:r>
              <a:rPr lang="vi-VN"/>
              <a:t>). Về lý thuyết, RNNs có thể nhớ được thông tin của chuỗi có chiều dài bất kì, nhưng trong thực tế mô hình này chỉ nhớ được thông tin ở vài bước trước đó.</a:t>
            </a:r>
            <a:endParaRPr lang="en-US"/>
          </a:p>
          <a:p>
            <a:pPr algn="just"/>
            <a:r>
              <a:rPr lang="vi-VN"/>
              <a:t>Không như Neural Network truyền thống, tại mỗi layer phải sử dụng một parameter khác. RNNs chỉ sử dụng một bộ parameters (U, V, W) cho toàn bộ các bước.</a:t>
            </a:r>
            <a:endParaRPr lang="en-US"/>
          </a:p>
        </p:txBody>
      </p:sp>
      <p:sp>
        <p:nvSpPr>
          <p:cNvPr id="4" name="Slide Number Placeholder 3"/>
          <p:cNvSpPr>
            <a:spLocks noGrp="1"/>
          </p:cNvSpPr>
          <p:nvPr>
            <p:ph type="sldNum" sz="quarter" idx="10"/>
          </p:nvPr>
        </p:nvSpPr>
        <p:spPr/>
        <p:txBody>
          <a:bodyPr/>
          <a:lstStyle/>
          <a:p>
            <a:fld id="{661F9CCF-B563-4907-9568-EFEA5C456742}" type="slidenum">
              <a:rPr lang="en-US" smtClean="0"/>
              <a:t>25</a:t>
            </a:fld>
            <a:endParaRPr lang="en-US"/>
          </a:p>
        </p:txBody>
      </p:sp>
    </p:spTree>
    <p:extLst>
      <p:ext uri="{BB962C8B-B14F-4D97-AF65-F5344CB8AC3E}">
        <p14:creationId xmlns:p14="http://schemas.microsoft.com/office/powerpoint/2010/main" val="3560037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3"/>
            <a:ext cx="77724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4991AF5A-9910-41DD-A133-FFDD6DBB2BEC}" type="datetime1">
              <a:rPr lang="vi-VN" smtClean="0"/>
              <a:t>02/07/2019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310767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AE827A03-1D7C-4B60-9555-5108E2BD2BA3}" type="datetime1">
              <a:rPr lang="vi-VN" smtClean="0"/>
              <a:t>02/07/2019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263016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6"/>
            <a:ext cx="20574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27464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48BA028C-0339-41CC-9AD0-BB0EFA10D107}" type="datetime1">
              <a:rPr lang="vi-VN" smtClean="0"/>
              <a:t>02/07/2019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1439483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r>
              <a:rPr lang="en-US"/>
              <a:t>Click to edit Master title style</a:t>
            </a:r>
          </a:p>
        </p:txBody>
      </p:sp>
      <p:sp>
        <p:nvSpPr>
          <p:cNvPr id="3" name="Text Placeholder 2"/>
          <p:cNvSpPr>
            <a:spLocks noGrp="1"/>
          </p:cNvSpPr>
          <p:nvPr>
            <p:ph type="body" sz="half" idx="1"/>
          </p:nvPr>
        </p:nvSpPr>
        <p:spPr>
          <a:xfrm>
            <a:off x="457200" y="1600206"/>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20B7F220-0825-4B9B-9156-FF79F33775FE}" type="slidenum">
              <a:rPr lang="vi-VN" smtClean="0"/>
              <a:t>‹#›</a:t>
            </a:fld>
            <a:endParaRPr lang="vi-VN"/>
          </a:p>
        </p:txBody>
      </p:sp>
    </p:spTree>
    <p:extLst>
      <p:ext uri="{BB962C8B-B14F-4D97-AF65-F5344CB8AC3E}">
        <p14:creationId xmlns:p14="http://schemas.microsoft.com/office/powerpoint/2010/main" val="3290358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100">
                <a:latin typeface="Times New Roman" panose="02020603050405020304" pitchFamily="18" charset="0"/>
                <a:cs typeface="Times New Roman" panose="02020603050405020304" pitchFamily="18" charset="0"/>
              </a:defRPr>
            </a:lvl1pPr>
            <a:lvl2pPr>
              <a:defRPr sz="195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4" name="Date Placeholder 3"/>
          <p:cNvSpPr>
            <a:spLocks noGrp="1"/>
          </p:cNvSpPr>
          <p:nvPr>
            <p:ph type="dt" sz="half" idx="10"/>
          </p:nvPr>
        </p:nvSpPr>
        <p:spPr/>
        <p:txBody>
          <a:bodyPr/>
          <a:lstStyle/>
          <a:p>
            <a:fld id="{BCE30B88-6042-475A-9AD8-6BFFF02E013D}" type="datetime1">
              <a:rPr lang="vi-VN" smtClean="0"/>
              <a:t>02/07/2019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4144684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3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F25F7B-94C1-4212-9706-37EAE2176153}" type="datetime1">
              <a:rPr lang="vi-VN" smtClean="0"/>
              <a:t>02/07/2019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784061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D78FC2EB-DA89-4984-A3A0-96F3B61DC36E}" type="datetime1">
              <a:rPr lang="vi-VN" smtClean="0"/>
              <a:t>02/07/2019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512016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BA500F14-D266-414B-A860-7461A903D090}" type="datetime1">
              <a:rPr lang="vi-VN" smtClean="0"/>
              <a:t>02/07/2019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568645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vi-VN"/>
          </a:p>
        </p:txBody>
      </p:sp>
      <p:sp>
        <p:nvSpPr>
          <p:cNvPr id="3" name="Date Placeholder 2"/>
          <p:cNvSpPr>
            <a:spLocks noGrp="1"/>
          </p:cNvSpPr>
          <p:nvPr>
            <p:ph type="dt" sz="half" idx="10"/>
          </p:nvPr>
        </p:nvSpPr>
        <p:spPr/>
        <p:txBody>
          <a:bodyPr/>
          <a:lstStyle/>
          <a:p>
            <a:fld id="{01A4E0B0-1928-41A5-BD12-A82EA9ACB69E}" type="datetime1">
              <a:rPr lang="vi-VN" smtClean="0"/>
              <a:t>02/07/2019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4281145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C7BB4A-667B-42D1-83C9-0AA7CA3F5699}" type="datetime1">
              <a:rPr lang="vi-VN" smtClean="0"/>
              <a:t>02/07/2019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11528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endParaRPr lang="vi-VN"/>
          </a:p>
        </p:txBody>
      </p:sp>
      <p:sp>
        <p:nvSpPr>
          <p:cNvPr id="3" name="Content Placeholder 2"/>
          <p:cNvSpPr>
            <a:spLocks noGrp="1"/>
          </p:cNvSpPr>
          <p:nvPr>
            <p:ph idx="1"/>
          </p:nvPr>
        </p:nvSpPr>
        <p:spPr>
          <a:xfrm>
            <a:off x="3575050" y="273058"/>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E802EEF-B49F-423B-945E-B503E6142287}" type="datetime1">
              <a:rPr lang="vi-VN" smtClean="0"/>
              <a:t>02/07/2019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41128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t>Click icon to add picture</a:t>
            </a:r>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E812893-65B3-42B4-9DF9-26A1CDC185EE}" type="datetime1">
              <a:rPr lang="vi-VN" smtClean="0"/>
              <a:t>02/07/2019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414452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189707"/>
            <a:ext cx="8229600" cy="1143000"/>
          </a:xfrm>
          <a:prstGeom prst="rect">
            <a:avLst/>
          </a:prstGeom>
        </p:spPr>
        <p:txBody>
          <a:bodyPr vert="horz" lIns="91440" tIns="45720" rIns="91440" bIns="45720" rtlCol="0" anchor="ctr">
            <a:normAutofit/>
          </a:bodyPr>
          <a:lstStyle/>
          <a:p>
            <a:r>
              <a:rPr lang="en-US"/>
              <a:t>Click to edit Master title style</a:t>
            </a:r>
            <a:endParaRPr lang="vi-VN"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dirty="0"/>
          </a:p>
        </p:txBody>
      </p:sp>
      <p:sp>
        <p:nvSpPr>
          <p:cNvPr id="4" name="Date Placeholder 3"/>
          <p:cNvSpPr>
            <a:spLocks noGrp="1"/>
          </p:cNvSpPr>
          <p:nvPr>
            <p:ph type="dt" sz="half" idx="2"/>
          </p:nvPr>
        </p:nvSpPr>
        <p:spPr>
          <a:xfrm>
            <a:off x="457200" y="6356358"/>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B466265-DBBC-440C-B0F9-7F9F259790B0}" type="datetime1">
              <a:rPr lang="vi-VN" smtClean="0"/>
              <a:t>02/07/2019</a:t>
            </a:fld>
            <a:endParaRPr lang="vi-VN"/>
          </a:p>
        </p:txBody>
      </p:sp>
      <p:sp>
        <p:nvSpPr>
          <p:cNvPr id="5" name="Footer Placeholder 4"/>
          <p:cNvSpPr>
            <a:spLocks noGrp="1"/>
          </p:cNvSpPr>
          <p:nvPr>
            <p:ph type="ftr" sz="quarter" idx="3"/>
          </p:nvPr>
        </p:nvSpPr>
        <p:spPr>
          <a:xfrm>
            <a:off x="3124200" y="6356358"/>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8"/>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B7F220-0825-4B9B-9156-FF79F33775FE}" type="slidenum">
              <a:rPr lang="vi-VN" smtClean="0"/>
              <a:t>‹#›</a:t>
            </a:fld>
            <a:endParaRPr lang="vi-VN"/>
          </a:p>
        </p:txBody>
      </p:sp>
      <p:grpSp>
        <p:nvGrpSpPr>
          <p:cNvPr id="7" name="Group 4"/>
          <p:cNvGrpSpPr>
            <a:grpSpLocks/>
          </p:cNvGrpSpPr>
          <p:nvPr/>
        </p:nvGrpSpPr>
        <p:grpSpPr bwMode="auto">
          <a:xfrm>
            <a:off x="0" y="0"/>
            <a:ext cx="8763000" cy="1524000"/>
            <a:chOff x="0" y="0"/>
            <a:chExt cx="5520" cy="960"/>
          </a:xfrm>
        </p:grpSpPr>
        <p:cxnSp>
          <p:nvCxnSpPr>
            <p:cNvPr id="8" name="Straight Connector 7"/>
            <p:cNvCxnSpPr/>
            <p:nvPr/>
          </p:nvCxnSpPr>
          <p:spPr>
            <a:xfrm>
              <a:off x="672" y="816"/>
              <a:ext cx="4848"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rot="5400000">
              <a:off x="913" y="719"/>
              <a:ext cx="480" cy="1"/>
            </a:xfrm>
            <a:prstGeom prst="line">
              <a:avLst/>
            </a:prstGeom>
          </p:spPr>
          <p:style>
            <a:lnRef idx="3">
              <a:schemeClr val="accent1"/>
            </a:lnRef>
            <a:fillRef idx="0">
              <a:schemeClr val="accent1"/>
            </a:fillRef>
            <a:effectRef idx="2">
              <a:schemeClr val="accent1"/>
            </a:effectRef>
            <a:fontRef idx="minor">
              <a:schemeClr val="tx1"/>
            </a:fontRef>
          </p:style>
        </p:cxnSp>
        <p:pic>
          <p:nvPicPr>
            <p:cNvPr id="10" name="Picture 2" descr="logoTDT-banquyen"/>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1104" cy="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13605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685783" rtl="0" eaLnBrk="1" latinLnBrk="0" hangingPunct="1">
        <a:spcBef>
          <a:spcPct val="0"/>
        </a:spcBef>
        <a:buNone/>
        <a:defRPr sz="27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57168" indent="-257168" algn="l" defTabSz="685783"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vi-V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2377130" y="89377"/>
            <a:ext cx="5829300" cy="1102519"/>
          </a:xfrm>
          <a:prstGeom prst="rect">
            <a:avLst/>
          </a:prstGeom>
          <a:noFill/>
          <a:ln w="9525">
            <a:noFill/>
            <a:miter lim="800000"/>
            <a:headEnd/>
            <a:tailEnd/>
          </a:ln>
        </p:spPr>
        <p:txBody>
          <a:bodyPr vert="horz" wrap="square" lIns="68580" tIns="34290" rIns="68580" bIns="34290" numCol="1" anchor="ctr" anchorCtr="0" compatLnSpc="1">
            <a:prstTxWarp prst="textNoShape">
              <a:avLst/>
            </a:prstTxWarp>
            <a:norm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dirty="0">
                <a:latin typeface="Times New Roman" pitchFamily="18" charset="0"/>
                <a:cs typeface="Times New Roman" pitchFamily="18" charset="0"/>
              </a:rPr>
              <a:t>TỔNG LIÊN ĐOÀN LAO ĐỘNG VIỆT NA</a:t>
            </a:r>
            <a:r>
              <a:rPr lang="vi-VN" b="1" dirty="0">
                <a:latin typeface="Times New Roman" pitchFamily="18" charset="0"/>
                <a:cs typeface="Times New Roman" pitchFamily="18" charset="0"/>
              </a:rPr>
              <a:t>M </a:t>
            </a:r>
            <a:br>
              <a:rPr lang="vi-VN" b="1" dirty="0">
                <a:latin typeface="Times New Roman" pitchFamily="18" charset="0"/>
                <a:cs typeface="Times New Roman" pitchFamily="18" charset="0"/>
              </a:rPr>
            </a:br>
            <a:r>
              <a:rPr lang="vi-VN" b="1" dirty="0">
                <a:latin typeface="Times New Roman" pitchFamily="18" charset="0"/>
                <a:cs typeface="Times New Roman" pitchFamily="18" charset="0"/>
              </a:rPr>
              <a:t>TRƯỜNG ĐẠI HỌC TÔN ĐỨC THẮNG</a:t>
            </a:r>
            <a:br>
              <a:rPr lang="vi-VN" b="1" dirty="0">
                <a:latin typeface="Times New Roman" pitchFamily="18" charset="0"/>
                <a:cs typeface="Times New Roman" pitchFamily="18" charset="0"/>
              </a:rPr>
            </a:br>
            <a:r>
              <a:rPr lang="vi-VN" b="1" dirty="0">
                <a:latin typeface="Times New Roman" pitchFamily="18" charset="0"/>
                <a:cs typeface="Times New Roman" pitchFamily="18" charset="0"/>
              </a:rPr>
              <a:t>KHOA CÔNG NGHỆ THÔNG TIN</a:t>
            </a:r>
            <a:endParaRPr lang="en-US" b="1" dirty="0">
              <a:latin typeface="Times New Roman" pitchFamily="18" charset="0"/>
              <a:cs typeface="Times New Roman" pitchFamily="18" charset="0"/>
            </a:endParaRPr>
          </a:p>
        </p:txBody>
      </p:sp>
      <p:sp>
        <p:nvSpPr>
          <p:cNvPr id="7" name="Title 1"/>
          <p:cNvSpPr txBox="1">
            <a:spLocks/>
          </p:cNvSpPr>
          <p:nvPr/>
        </p:nvSpPr>
        <p:spPr>
          <a:xfrm>
            <a:off x="449942" y="1472607"/>
            <a:ext cx="8476767" cy="1102519"/>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3600" kern="1200">
                <a:solidFill>
                  <a:schemeClr val="tx1"/>
                </a:solidFill>
                <a:latin typeface="Arial" pitchFamily="34" charset="0"/>
                <a:ea typeface="+mj-ea"/>
                <a:cs typeface="Arial" pitchFamily="34" charset="0"/>
              </a:defRPr>
            </a:lvl1pPr>
          </a:lstStyle>
          <a:p>
            <a:r>
              <a:rPr lang="vi-VN" dirty="0"/>
              <a:t>BÁO CÁO GIỮA KỲ MÔN HỌC MÁY</a:t>
            </a:r>
          </a:p>
        </p:txBody>
      </p:sp>
      <p:sp>
        <p:nvSpPr>
          <p:cNvPr id="8" name="Rectangle 7"/>
          <p:cNvSpPr/>
          <p:nvPr/>
        </p:nvSpPr>
        <p:spPr>
          <a:xfrm>
            <a:off x="217290" y="2539833"/>
            <a:ext cx="8686799" cy="715581"/>
          </a:xfrm>
          <a:prstGeom prst="rect">
            <a:avLst/>
          </a:prstGeom>
          <a:noFill/>
        </p:spPr>
        <p:txBody>
          <a:bodyPr wrap="square" lIns="68580" tIns="34290" rIns="68580" bIns="34290" anchor="t">
            <a:spAutoFit/>
          </a:bodyPr>
          <a:lstStyle/>
          <a:p>
            <a:pPr algn="ctr"/>
            <a:r>
              <a:rPr lang="vi-VN" sz="4200" b="1" dirty="0">
                <a:ln w="0"/>
                <a:solidFill>
                  <a:srgbClr val="C00000"/>
                </a:solidFill>
                <a:effectLst>
                  <a:outerShdw blurRad="38100" dist="25400" dir="5400000" algn="ctr" rotWithShape="0">
                    <a:srgbClr val="6E747A">
                      <a:alpha val="43000"/>
                    </a:srgbClr>
                  </a:outerShdw>
                </a:effectLst>
                <a:latin typeface="Arial"/>
                <a:cs typeface="Arial"/>
              </a:rPr>
              <a:t>NEURAL NETWORK</a:t>
            </a:r>
            <a:endParaRPr lang="en-US" sz="4200" b="1" dirty="0">
              <a:ln w="0"/>
              <a:solidFill>
                <a:srgbClr val="C00000"/>
              </a:solidFill>
              <a:effectLst>
                <a:outerShdw blurRad="38100" dist="25400" dir="5400000" algn="ctr" rotWithShape="0">
                  <a:srgbClr val="6E747A">
                    <a:alpha val="43000"/>
                  </a:srgbClr>
                </a:outerShdw>
              </a:effectLst>
              <a:latin typeface="Arial"/>
              <a:cs typeface="Arial"/>
            </a:endParaRPr>
          </a:p>
        </p:txBody>
      </p:sp>
      <p:sp>
        <p:nvSpPr>
          <p:cNvPr id="9" name="Subtitle 2"/>
          <p:cNvSpPr>
            <a:spLocks noGrp="1"/>
          </p:cNvSpPr>
          <p:nvPr/>
        </p:nvSpPr>
        <p:spPr bwMode="auto">
          <a:xfrm>
            <a:off x="3333070" y="5249030"/>
            <a:ext cx="5732384" cy="1472453"/>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3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indent="0" algn="ctr" rtl="0" eaLnBrk="1" fontAlgn="base" hangingPunct="1">
              <a:spcBef>
                <a:spcPct val="20000"/>
              </a:spcBef>
              <a:spcAft>
                <a:spcPct val="0"/>
              </a:spcAft>
              <a:buFont typeface="Arial" charset="0"/>
              <a:buNone/>
              <a:defRPr sz="2800" kern="1200">
                <a:solidFill>
                  <a:schemeClr val="tx1">
                    <a:tint val="75000"/>
                  </a:schemeClr>
                </a:solidFill>
                <a:latin typeface="Times New Roman" panose="02020603050405020304" pitchFamily="18" charset="0"/>
                <a:ea typeface="+mn-ea"/>
                <a:cs typeface="Times New Roman" panose="02020603050405020304" pitchFamily="18" charset="0"/>
              </a:defRPr>
            </a:lvl2pPr>
            <a:lvl3pPr marL="914400" indent="0" algn="ctr" rtl="0" eaLnBrk="1" fontAlgn="base" hangingPunct="1">
              <a:spcBef>
                <a:spcPct val="20000"/>
              </a:spcBef>
              <a:spcAft>
                <a:spcPct val="0"/>
              </a:spcAft>
              <a:buFont typeface="Arial" charset="0"/>
              <a:buNone/>
              <a:defRPr sz="2400" kern="1200">
                <a:solidFill>
                  <a:schemeClr val="tx1">
                    <a:tint val="75000"/>
                  </a:schemeClr>
                </a:solidFill>
                <a:latin typeface="Times New Roman" panose="02020603050405020304" pitchFamily="18" charset="0"/>
                <a:ea typeface="+mn-ea"/>
                <a:cs typeface="Times New Roman" panose="02020603050405020304" pitchFamily="18" charset="0"/>
              </a:defRPr>
            </a:lvl3pPr>
            <a:lvl4pPr marL="1371600" indent="0" algn="ctr" rtl="0" eaLnBrk="1" fontAlgn="base" hangingPunct="1">
              <a:spcBef>
                <a:spcPct val="20000"/>
              </a:spcBef>
              <a:spcAft>
                <a:spcPct val="0"/>
              </a:spcAft>
              <a:buFont typeface="Arial" charset="0"/>
              <a:buNone/>
              <a:defRPr sz="2000" kern="1200">
                <a:solidFill>
                  <a:schemeClr val="tx1">
                    <a:tint val="75000"/>
                  </a:schemeClr>
                </a:solidFill>
                <a:latin typeface="Times New Roman" panose="02020603050405020304" pitchFamily="18" charset="0"/>
                <a:ea typeface="+mn-ea"/>
                <a:cs typeface="Times New Roman" panose="02020603050405020304" pitchFamily="18" charset="0"/>
              </a:defRPr>
            </a:lvl4pPr>
            <a:lvl5pPr marL="1828800" indent="0" algn="ctr" rtl="0" eaLnBrk="1" fontAlgn="base" hangingPunct="1">
              <a:spcBef>
                <a:spcPct val="20000"/>
              </a:spcBef>
              <a:spcAft>
                <a:spcPct val="0"/>
              </a:spcAft>
              <a:buFont typeface="Arial" charset="0"/>
              <a:buNone/>
              <a:defRPr sz="2000" kern="1200">
                <a:solidFill>
                  <a:schemeClr val="tx1">
                    <a:tint val="75000"/>
                  </a:schemeClr>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2100" b="1" dirty="0">
                <a:solidFill>
                  <a:schemeClr val="tx1"/>
                </a:solidFill>
                <a:latin typeface="Times New Roman"/>
                <a:cs typeface="Times New Roman"/>
              </a:rPr>
              <a:t>GVHD: </a:t>
            </a:r>
            <a:r>
              <a:rPr lang="vi-VN" sz="2100" b="1" dirty="0">
                <a:solidFill>
                  <a:schemeClr val="tx1"/>
                </a:solidFill>
                <a:latin typeface="Times New Roman"/>
                <a:cs typeface="Times New Roman"/>
              </a:rPr>
              <a:t>      </a:t>
            </a:r>
            <a:r>
              <a:rPr lang="vi-VN" sz="2100" dirty="0">
                <a:solidFill>
                  <a:schemeClr val="tx1"/>
                </a:solidFill>
                <a:latin typeface="Times New Roman"/>
                <a:cs typeface="Times New Roman"/>
              </a:rPr>
              <a:t>PGS. </a:t>
            </a:r>
            <a:r>
              <a:rPr lang="en-US" sz="2100" dirty="0">
                <a:solidFill>
                  <a:schemeClr val="tx1"/>
                </a:solidFill>
                <a:latin typeface="Times New Roman"/>
                <a:cs typeface="Times New Roman"/>
              </a:rPr>
              <a:t>TS</a:t>
            </a:r>
            <a:r>
              <a:rPr lang="vi-VN" sz="2100" dirty="0">
                <a:solidFill>
                  <a:schemeClr val="tx1"/>
                </a:solidFill>
                <a:latin typeface="Times New Roman"/>
                <a:cs typeface="Times New Roman"/>
              </a:rPr>
              <a:t> </a:t>
            </a:r>
            <a:r>
              <a:rPr lang="en-US" sz="2100" dirty="0">
                <a:solidFill>
                  <a:schemeClr val="tx1"/>
                </a:solidFill>
                <a:latin typeface="Times New Roman"/>
                <a:cs typeface="Times New Roman"/>
              </a:rPr>
              <a:t>LÊ ANH CƯỜNG</a:t>
            </a:r>
          </a:p>
          <a:p>
            <a:pPr algn="r"/>
            <a:r>
              <a:rPr lang="en-US" sz="2100" b="1" dirty="0" err="1">
                <a:solidFill>
                  <a:schemeClr val="tx1"/>
                </a:solidFill>
                <a:latin typeface="Times New Roman"/>
                <a:cs typeface="Times New Roman"/>
              </a:rPr>
              <a:t>Thực</a:t>
            </a:r>
            <a:r>
              <a:rPr lang="en-US" sz="2100" b="1" dirty="0">
                <a:solidFill>
                  <a:schemeClr val="tx1"/>
                </a:solidFill>
                <a:latin typeface="Times New Roman"/>
                <a:cs typeface="Times New Roman"/>
              </a:rPr>
              <a:t> </a:t>
            </a:r>
            <a:r>
              <a:rPr lang="en-US" sz="2100" b="1" dirty="0" err="1">
                <a:solidFill>
                  <a:schemeClr val="tx1"/>
                </a:solidFill>
                <a:latin typeface="Times New Roman"/>
                <a:cs typeface="Times New Roman"/>
              </a:rPr>
              <a:t>hiện</a:t>
            </a:r>
            <a:r>
              <a:rPr lang="en-US" sz="2100" b="1" dirty="0">
                <a:solidFill>
                  <a:schemeClr val="tx1"/>
                </a:solidFill>
                <a:latin typeface="Times New Roman"/>
                <a:cs typeface="Times New Roman"/>
              </a:rPr>
              <a:t>:   </a:t>
            </a:r>
            <a:r>
              <a:rPr lang="en-US" sz="2100" dirty="0">
                <a:solidFill>
                  <a:schemeClr val="tx1"/>
                </a:solidFill>
                <a:latin typeface="Times New Roman"/>
                <a:cs typeface="Times New Roman"/>
              </a:rPr>
              <a:t>HỒNG QUANG VINH - 186005004</a:t>
            </a:r>
            <a:endParaRPr lang="en-US" sz="2100" i="1" dirty="0">
              <a:solidFill>
                <a:schemeClr val="tx1"/>
              </a:solidFill>
              <a:latin typeface="Times New Roman"/>
              <a:cs typeface="Times New Roman"/>
            </a:endParaRPr>
          </a:p>
          <a:p>
            <a:pPr algn="r">
              <a:tabLst>
                <a:tab pos="1482292" algn="l"/>
              </a:tabLst>
            </a:pPr>
            <a:r>
              <a:rPr lang="en-US" sz="2100" i="1" dirty="0">
                <a:solidFill>
                  <a:schemeClr val="tx1"/>
                </a:solidFill>
                <a:latin typeface="Times New Roman"/>
                <a:cs typeface="Times New Roman"/>
              </a:rPr>
              <a:t>	</a:t>
            </a:r>
            <a:r>
              <a:rPr lang="en-US" sz="2100" dirty="0">
                <a:solidFill>
                  <a:schemeClr val="tx1"/>
                </a:solidFill>
                <a:latin typeface="Times New Roman"/>
                <a:cs typeface="Times New Roman"/>
              </a:rPr>
              <a:t>NGUYỄN ĐẠI THỊNH - 186005035</a:t>
            </a:r>
            <a:endParaRPr lang="vi-VN" sz="2100" dirty="0">
              <a:solidFill>
                <a:schemeClr val="tx1"/>
              </a:solidFill>
            </a:endParaRPr>
          </a:p>
        </p:txBody>
      </p:sp>
      <p:sp>
        <p:nvSpPr>
          <p:cNvPr id="2" name="Slide Number Placeholder 1"/>
          <p:cNvSpPr>
            <a:spLocks noGrp="1"/>
          </p:cNvSpPr>
          <p:nvPr>
            <p:ph type="sldNum" sz="quarter" idx="12"/>
          </p:nvPr>
        </p:nvSpPr>
        <p:spPr/>
        <p:txBody>
          <a:bodyPr/>
          <a:lstStyle/>
          <a:p>
            <a:fld id="{20B7F220-0825-4B9B-9156-FF79F33775FE}" type="slidenum">
              <a:rPr lang="vi-VN" smtClean="0"/>
              <a:t>1</a:t>
            </a:fld>
            <a:endParaRPr lang="vi-VN"/>
          </a:p>
        </p:txBody>
      </p:sp>
    </p:spTree>
    <p:extLst>
      <p:ext uri="{BB962C8B-B14F-4D97-AF65-F5344CB8AC3E}">
        <p14:creationId xmlns:p14="http://schemas.microsoft.com/office/powerpoint/2010/main" val="1660474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B1149E-072A-894F-9D84-7495C7D0DE40}"/>
              </a:ext>
            </a:extLst>
          </p:cNvPr>
          <p:cNvSpPr>
            <a:spLocks noGrp="1"/>
          </p:cNvSpPr>
          <p:nvPr>
            <p:ph type="title"/>
          </p:nvPr>
        </p:nvSpPr>
        <p:spPr/>
        <p:txBody>
          <a:bodyPr/>
          <a:lstStyle/>
          <a:p>
            <a:r>
              <a:rPr lang="en-US" dirty="0"/>
              <a:t>MINI-BATCH GRADIENT DESCENT</a:t>
            </a:r>
          </a:p>
        </p:txBody>
      </p:sp>
      <p:sp>
        <p:nvSpPr>
          <p:cNvPr id="3" name="Content Placeholder 2">
            <a:extLst>
              <a:ext uri="{FF2B5EF4-FFF2-40B4-BE49-F238E27FC236}">
                <a16:creationId xmlns:a16="http://schemas.microsoft.com/office/drawing/2014/main" xmlns="" id="{7119FE65-3BAE-294F-8362-6D393675C0B8}"/>
              </a:ext>
            </a:extLst>
          </p:cNvPr>
          <p:cNvSpPr>
            <a:spLocks noGrp="1"/>
          </p:cNvSpPr>
          <p:nvPr>
            <p:ph idx="1"/>
          </p:nvPr>
        </p:nvSpPr>
        <p:spPr/>
        <p:txBody>
          <a:bodyPr/>
          <a:lstStyle/>
          <a:p>
            <a:pPr lvl="1"/>
            <a:r>
              <a:rPr lang="en-US" dirty="0"/>
              <a:t>Mini-batch Gradient Descent </a:t>
            </a:r>
            <a:r>
              <a:rPr lang="vi-VN" dirty="0"/>
              <a:t>sử dụng một số lượng n lớn hơn 1 (n &lt; N).</a:t>
            </a:r>
          </a:p>
          <a:p>
            <a:pPr lvl="1"/>
            <a:endParaRPr lang="vi-VN" dirty="0"/>
          </a:p>
          <a:p>
            <a:pPr lvl="1"/>
            <a:r>
              <a:rPr lang="en-US" dirty="0" err="1"/>
              <a:t>Bắt</a:t>
            </a:r>
            <a:r>
              <a:rPr lang="en-US" dirty="0"/>
              <a:t> </a:t>
            </a:r>
            <a:r>
              <a:rPr lang="en-US" dirty="0" err="1"/>
              <a:t>đầu</a:t>
            </a:r>
            <a:r>
              <a:rPr lang="en-US" dirty="0"/>
              <a:t> </a:t>
            </a:r>
            <a:r>
              <a:rPr lang="en-US" dirty="0" err="1"/>
              <a:t>mỗi</a:t>
            </a:r>
            <a:r>
              <a:rPr lang="en-US" dirty="0"/>
              <a:t> epoch </a:t>
            </a:r>
            <a:r>
              <a:rPr lang="en-US" dirty="0" err="1"/>
              <a:t>bằng</a:t>
            </a:r>
            <a:r>
              <a:rPr lang="en-US" dirty="0"/>
              <a:t> </a:t>
            </a:r>
            <a:r>
              <a:rPr lang="en-US" dirty="0" err="1"/>
              <a:t>việc</a:t>
            </a:r>
            <a:r>
              <a:rPr lang="en-US" dirty="0"/>
              <a:t> </a:t>
            </a:r>
            <a:r>
              <a:rPr lang="en-US" dirty="0" err="1"/>
              <a:t>xáo</a:t>
            </a:r>
            <a:r>
              <a:rPr lang="en-US" dirty="0"/>
              <a:t> </a:t>
            </a:r>
            <a:r>
              <a:rPr lang="en-US" dirty="0" err="1"/>
              <a:t>trộn</a:t>
            </a:r>
            <a:r>
              <a:rPr lang="en-US" dirty="0"/>
              <a:t> </a:t>
            </a:r>
            <a:r>
              <a:rPr lang="en-US" dirty="0" err="1"/>
              <a:t>ngẫu</a:t>
            </a:r>
            <a:r>
              <a:rPr lang="en-US" dirty="0"/>
              <a:t> </a:t>
            </a:r>
            <a:r>
              <a:rPr lang="en-US" dirty="0" err="1"/>
              <a:t>nhiên</a:t>
            </a:r>
            <a:r>
              <a:rPr lang="en-US" dirty="0"/>
              <a:t> </a:t>
            </a:r>
            <a:r>
              <a:rPr lang="en-US" dirty="0" err="1"/>
              <a:t>dữ</a:t>
            </a:r>
            <a:r>
              <a:rPr lang="en-US" dirty="0"/>
              <a:t> </a:t>
            </a:r>
            <a:r>
              <a:rPr lang="en-US" dirty="0" err="1"/>
              <a:t>liệu</a:t>
            </a:r>
            <a:r>
              <a:rPr lang="en-US" dirty="0"/>
              <a:t> </a:t>
            </a:r>
            <a:r>
              <a:rPr lang="en-US" dirty="0" err="1"/>
              <a:t>rồi</a:t>
            </a:r>
            <a:r>
              <a:rPr lang="en-US" dirty="0"/>
              <a:t> chia </a:t>
            </a:r>
            <a:r>
              <a:rPr lang="en-US" dirty="0" err="1"/>
              <a:t>toàn</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thành</a:t>
            </a:r>
            <a:r>
              <a:rPr lang="en-US" dirty="0"/>
              <a:t> </a:t>
            </a:r>
            <a:r>
              <a:rPr lang="en-US" dirty="0" err="1"/>
              <a:t>các</a:t>
            </a:r>
            <a:r>
              <a:rPr lang="en-US" dirty="0"/>
              <a:t> mini-batch, </a:t>
            </a:r>
            <a:r>
              <a:rPr lang="en-US" dirty="0" err="1"/>
              <a:t>mỗi</a:t>
            </a:r>
            <a:r>
              <a:rPr lang="en-US" dirty="0"/>
              <a:t> mini-batch </a:t>
            </a:r>
            <a:r>
              <a:rPr lang="en-US" dirty="0" err="1"/>
              <a:t>có</a:t>
            </a:r>
            <a:r>
              <a:rPr lang="en-US" dirty="0"/>
              <a:t> n </a:t>
            </a:r>
            <a:r>
              <a:rPr lang="en-US" dirty="0" err="1"/>
              <a:t>điểm</a:t>
            </a:r>
            <a:r>
              <a:rPr lang="en-US" dirty="0"/>
              <a:t> </a:t>
            </a:r>
            <a:r>
              <a:rPr lang="en-US" dirty="0" err="1"/>
              <a:t>dữ</a:t>
            </a:r>
            <a:r>
              <a:rPr lang="en-US" dirty="0"/>
              <a:t> </a:t>
            </a:r>
            <a:r>
              <a:rPr lang="en-US" dirty="0" err="1"/>
              <a:t>liệu</a:t>
            </a:r>
            <a:r>
              <a:rPr lang="en-US" dirty="0"/>
              <a:t>.</a:t>
            </a:r>
          </a:p>
          <a:p>
            <a:pPr lvl="1"/>
            <a:endParaRPr lang="en-US" i="1" dirty="0"/>
          </a:p>
          <a:p>
            <a:pPr lvl="1"/>
            <a:r>
              <a:rPr lang="en-US" dirty="0" err="1"/>
              <a:t>Mỗi</a:t>
            </a:r>
            <a:r>
              <a:rPr lang="en-US" dirty="0"/>
              <a:t> </a:t>
            </a:r>
            <a:r>
              <a:rPr lang="en-US" dirty="0" err="1"/>
              <a:t>lần</a:t>
            </a:r>
            <a:r>
              <a:rPr lang="en-US" dirty="0"/>
              <a:t> </a:t>
            </a:r>
            <a:r>
              <a:rPr lang="en-US" dirty="0" err="1"/>
              <a:t>cập</a:t>
            </a:r>
            <a:r>
              <a:rPr lang="en-US" dirty="0"/>
              <a:t> </a:t>
            </a:r>
            <a:r>
              <a:rPr lang="en-US" dirty="0" err="1"/>
              <a:t>nhật</a:t>
            </a:r>
            <a:r>
              <a:rPr lang="en-US" dirty="0"/>
              <a:t>, </a:t>
            </a:r>
            <a:r>
              <a:rPr lang="en-US" dirty="0" err="1"/>
              <a:t>thuật</a:t>
            </a:r>
            <a:r>
              <a:rPr lang="en-US" dirty="0"/>
              <a:t> </a:t>
            </a:r>
            <a:r>
              <a:rPr lang="en-US" dirty="0" err="1"/>
              <a:t>toán</a:t>
            </a:r>
            <a:r>
              <a:rPr lang="en-US" dirty="0"/>
              <a:t> </a:t>
            </a:r>
            <a:r>
              <a:rPr lang="en-US" dirty="0" err="1"/>
              <a:t>này</a:t>
            </a:r>
            <a:r>
              <a:rPr lang="en-US" dirty="0"/>
              <a:t> </a:t>
            </a:r>
            <a:r>
              <a:rPr lang="en-US" dirty="0" err="1"/>
              <a:t>lấy</a:t>
            </a:r>
            <a:r>
              <a:rPr lang="en-US" dirty="0"/>
              <a:t> ra </a:t>
            </a:r>
            <a:r>
              <a:rPr lang="en-US" dirty="0" err="1"/>
              <a:t>một</a:t>
            </a:r>
            <a:r>
              <a:rPr lang="en-US" dirty="0"/>
              <a:t> mini-batch </a:t>
            </a:r>
            <a:r>
              <a:rPr lang="en-US" dirty="0" err="1"/>
              <a:t>để</a:t>
            </a:r>
            <a:r>
              <a:rPr lang="en-US" dirty="0"/>
              <a:t> </a:t>
            </a:r>
            <a:r>
              <a:rPr lang="en-US" dirty="0" err="1"/>
              <a:t>tính</a:t>
            </a:r>
            <a:r>
              <a:rPr lang="en-US" dirty="0"/>
              <a:t> </a:t>
            </a:r>
            <a:r>
              <a:rPr lang="en-US" dirty="0" err="1"/>
              <a:t>toán</a:t>
            </a:r>
            <a:r>
              <a:rPr lang="en-US" dirty="0"/>
              <a:t> </a:t>
            </a:r>
            <a:r>
              <a:rPr lang="en-US" dirty="0" err="1"/>
              <a:t>đạo</a:t>
            </a:r>
            <a:r>
              <a:rPr lang="en-US" dirty="0"/>
              <a:t> </a:t>
            </a:r>
            <a:r>
              <a:rPr lang="en-US" dirty="0" err="1"/>
              <a:t>hàm</a:t>
            </a:r>
            <a:r>
              <a:rPr lang="en-US" dirty="0"/>
              <a:t> </a:t>
            </a:r>
            <a:r>
              <a:rPr lang="en-US" dirty="0" err="1"/>
              <a:t>rồi</a:t>
            </a:r>
            <a:r>
              <a:rPr lang="en-US" dirty="0"/>
              <a:t> </a:t>
            </a:r>
            <a:r>
              <a:rPr lang="en-US" dirty="0" err="1"/>
              <a:t>cập</a:t>
            </a:r>
            <a:r>
              <a:rPr lang="en-US" dirty="0"/>
              <a:t> </a:t>
            </a:r>
            <a:r>
              <a:rPr lang="en-US" dirty="0" err="1"/>
              <a:t>nhật</a:t>
            </a:r>
            <a:endParaRPr lang="en-US" i="1" dirty="0"/>
          </a:p>
          <a:p>
            <a:pPr lvl="1"/>
            <a:endParaRPr lang="en-US" dirty="0"/>
          </a:p>
        </p:txBody>
      </p:sp>
      <p:sp>
        <p:nvSpPr>
          <p:cNvPr id="4" name="Slide Number Placeholder 3">
            <a:extLst>
              <a:ext uri="{FF2B5EF4-FFF2-40B4-BE49-F238E27FC236}">
                <a16:creationId xmlns:a16="http://schemas.microsoft.com/office/drawing/2014/main" xmlns="" id="{A8FEB2F2-BFEE-194F-B830-816052596526}"/>
              </a:ext>
            </a:extLst>
          </p:cNvPr>
          <p:cNvSpPr>
            <a:spLocks noGrp="1"/>
          </p:cNvSpPr>
          <p:nvPr>
            <p:ph type="sldNum" sz="quarter" idx="12"/>
          </p:nvPr>
        </p:nvSpPr>
        <p:spPr/>
        <p:txBody>
          <a:bodyPr/>
          <a:lstStyle/>
          <a:p>
            <a:fld id="{20B7F220-0825-4B9B-9156-FF79F33775FE}" type="slidenum">
              <a:rPr lang="vi-VN" smtClean="0"/>
              <a:t>10</a:t>
            </a:fld>
            <a:endParaRPr lang="vi-VN"/>
          </a:p>
        </p:txBody>
      </p:sp>
    </p:spTree>
    <p:extLst>
      <p:ext uri="{BB962C8B-B14F-4D97-AF65-F5344CB8AC3E}">
        <p14:creationId xmlns:p14="http://schemas.microsoft.com/office/powerpoint/2010/main" val="856706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419492-7CF5-6D4B-8824-F39B7731BCF8}"/>
              </a:ext>
            </a:extLst>
          </p:cNvPr>
          <p:cNvSpPr>
            <a:spLocks noGrp="1"/>
          </p:cNvSpPr>
          <p:nvPr>
            <p:ph type="title"/>
          </p:nvPr>
        </p:nvSpPr>
        <p:spPr/>
        <p:txBody>
          <a:bodyPr/>
          <a:lstStyle/>
          <a:p>
            <a:r>
              <a:rPr lang="en-US" dirty="0"/>
              <a:t>MINI-BATCH GRADIENT DESCENT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E90E6D64-8489-A747-98A0-9D42C53FCA80}"/>
                  </a:ext>
                </a:extLst>
              </p:cNvPr>
              <p:cNvSpPr>
                <a:spLocks noGrp="1"/>
              </p:cNvSpPr>
              <p:nvPr>
                <p:ph idx="1"/>
              </p:nvPr>
            </p:nvSpPr>
            <p:spPr/>
            <p:txBody>
              <a:bodyPr/>
              <a:lstStyle/>
              <a:p>
                <a:pPr lvl="1"/>
                <a:r>
                  <a:rPr lang="en-US" dirty="0"/>
                  <a:t>Công </a:t>
                </a:r>
                <a:r>
                  <a:rPr lang="en-US" dirty="0" err="1"/>
                  <a:t>thức</a:t>
                </a:r>
                <a:r>
                  <a:rPr lang="en-US" dirty="0"/>
                  <a:t> mini-batch </a:t>
                </a:r>
                <a:r>
                  <a:rPr lang="en-US" dirty="0" err="1"/>
                  <a:t>có</a:t>
                </a:r>
                <a:r>
                  <a:rPr lang="en-US" dirty="0"/>
                  <a:t> </a:t>
                </a:r>
                <a:r>
                  <a:rPr lang="en-US" dirty="0" err="1"/>
                  <a:t>thể</a:t>
                </a:r>
                <a:r>
                  <a:rPr lang="en-US" dirty="0"/>
                  <a:t> </a:t>
                </a:r>
                <a:r>
                  <a:rPr lang="en-US" dirty="0" err="1"/>
                  <a:t>viết</a:t>
                </a:r>
                <a:r>
                  <a:rPr lang="en-US" dirty="0"/>
                  <a:t> </a:t>
                </a:r>
                <a:r>
                  <a:rPr lang="en-US" dirty="0" err="1"/>
                  <a:t>dưới</a:t>
                </a:r>
                <a:r>
                  <a:rPr lang="en-US" dirty="0"/>
                  <a:t> </a:t>
                </a:r>
                <a:r>
                  <a:rPr lang="en-US" dirty="0" err="1"/>
                  <a:t>dạng</a:t>
                </a:r>
                <a:r>
                  <a:rPr lang="en-US" dirty="0"/>
                  <a:t>:</a:t>
                </a:r>
              </a:p>
              <a:p>
                <a:pPr lvl="2"/>
                <a14:m>
                  <m:oMath xmlns:m="http://schemas.openxmlformats.org/officeDocument/2006/math">
                    <m:r>
                      <a:rPr lang="en-US" sz="2000" i="1">
                        <a:latin typeface="Cambria Math" panose="02040503050406030204" pitchFamily="18" charset="0"/>
                        <a:ea typeface="Cambria Math" panose="02040503050406030204" pitchFamily="18" charset="0"/>
                      </a:rPr>
                      <m:t>𝜃</m:t>
                    </m:r>
                    <m:r>
                      <a:rPr lang="vi-VN"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r>
                      <a:rPr lang="vi-VN" sz="2000" i="1">
                        <a:latin typeface="Cambria Math" panose="02040503050406030204" pitchFamily="18" charset="0"/>
                        <a:ea typeface="Cambria Math" panose="02040503050406030204" pitchFamily="18" charset="0"/>
                      </a:rPr>
                      <m:t> − </m:t>
                    </m:r>
                    <m:r>
                      <m:rPr>
                        <m:sty m:val="p"/>
                      </m:rPr>
                      <a:rPr lang="vi-VN" sz="2000" i="1">
                        <a:latin typeface="Cambria Math" panose="02040503050406030204" pitchFamily="18" charset="0"/>
                        <a:ea typeface="Cambria Math" panose="02040503050406030204" pitchFamily="18" charset="0"/>
                      </a:rPr>
                      <m:t>n</m:t>
                    </m:r>
                    <m:r>
                      <a:rPr lang="vi-VN" sz="2000" i="1">
                        <a:latin typeface="Cambria Math" panose="02040503050406030204" pitchFamily="18" charset="0"/>
                        <a:ea typeface="Cambria Math" panose="02040503050406030204" pitchFamily="18" charset="0"/>
                      </a:rPr>
                      <m:t> </m:t>
                    </m:r>
                    <m:sSub>
                      <m:sSubPr>
                        <m:ctrlPr>
                          <a:rPr lang="vi-VN" sz="2000" i="1">
                            <a:latin typeface="Cambria Math" panose="02040503050406030204" pitchFamily="18" charset="0"/>
                            <a:ea typeface="Cambria Math" panose="02040503050406030204" pitchFamily="18" charset="0"/>
                          </a:rPr>
                        </m:ctrlPr>
                      </m:sSubPr>
                      <m:e>
                        <m:r>
                          <a:rPr lang="vi-VN"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𝜃</m:t>
                        </m:r>
                      </m:sub>
                    </m:sSub>
                    <m:r>
                      <a:rPr lang="vi-VN" sz="2000" i="1">
                        <a:latin typeface="Cambria Math" panose="02040503050406030204" pitchFamily="18" charset="0"/>
                        <a:ea typeface="Cambria Math" panose="02040503050406030204" pitchFamily="18" charset="0"/>
                      </a:rPr>
                      <m:t> </m:t>
                    </m:r>
                    <m:r>
                      <m:rPr>
                        <m:sty m:val="p"/>
                      </m:rPr>
                      <a:rPr lang="vi-VN" sz="2000" i="1">
                        <a:latin typeface="Cambria Math" panose="02040503050406030204" pitchFamily="18" charset="0"/>
                        <a:ea typeface="Cambria Math" panose="02040503050406030204" pitchFamily="18" charset="0"/>
                      </a:rPr>
                      <m:t>J</m:t>
                    </m:r>
                    <m:d>
                      <m:dPr>
                        <m:ctrlPr>
                          <a:rPr lang="vi-VN"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𝜃</m:t>
                        </m:r>
                        <m:r>
                          <a:rPr lang="vi-VN" sz="2000" i="1">
                            <a:latin typeface="Cambria Math" panose="02040503050406030204" pitchFamily="18" charset="0"/>
                            <a:ea typeface="Cambria Math" panose="02040503050406030204" pitchFamily="18" charset="0"/>
                          </a:rPr>
                          <m:t>;</m:t>
                        </m:r>
                        <m:sSub>
                          <m:sSubPr>
                            <m:ctrlPr>
                              <a:rPr lang="vi-VN" sz="2000" i="1">
                                <a:latin typeface="Cambria Math" panose="02040503050406030204" pitchFamily="18" charset="0"/>
                                <a:ea typeface="Cambria Math" panose="02040503050406030204" pitchFamily="18" charset="0"/>
                              </a:rPr>
                            </m:ctrlPr>
                          </m:sSubPr>
                          <m:e>
                            <m:r>
                              <m:rPr>
                                <m:sty m:val="p"/>
                              </m:rPr>
                              <a:rPr lang="vi-VN" sz="2000" i="1">
                                <a:latin typeface="Cambria Math" panose="02040503050406030204" pitchFamily="18" charset="0"/>
                                <a:ea typeface="Cambria Math" panose="02040503050406030204" pitchFamily="18" charset="0"/>
                              </a:rPr>
                              <m:t>x</m:t>
                            </m:r>
                          </m:e>
                          <m:sub>
                            <m:r>
                              <m:rPr>
                                <m:sty m:val="p"/>
                              </m:rPr>
                              <a:rPr lang="en-US" sz="2000" i="1">
                                <a:latin typeface="Cambria Math" panose="02040503050406030204" pitchFamily="18" charset="0"/>
                                <a:ea typeface="Cambria Math" panose="02040503050406030204" pitchFamily="18" charset="0"/>
                              </a:rPr>
                              <m:t>i</m:t>
                            </m:r>
                            <m:r>
                              <a:rPr lang="vi-VN" sz="2000" b="0" i="1" smtClean="0">
                                <a:latin typeface="Cambria Math" panose="02040503050406030204" pitchFamily="18" charset="0"/>
                                <a:ea typeface="Cambria Math" panose="02040503050406030204" pitchFamily="18" charset="0"/>
                              </a:rPr>
                              <m:t>: </m:t>
                            </m:r>
                            <m:r>
                              <m:rPr>
                                <m:sty m:val="p"/>
                              </m:rPr>
                              <a:rPr lang="vi-VN" sz="2000" i="1">
                                <a:latin typeface="Cambria Math" panose="02040503050406030204" pitchFamily="18" charset="0"/>
                                <a:ea typeface="Cambria Math" panose="02040503050406030204" pitchFamily="18" charset="0"/>
                              </a:rPr>
                              <m:t>i</m:t>
                            </m:r>
                            <m:r>
                              <a:rPr lang="vi-VN" sz="2000" b="0" i="1" smtClean="0">
                                <a:latin typeface="Cambria Math" panose="02040503050406030204" pitchFamily="18" charset="0"/>
                                <a:ea typeface="Cambria Math" panose="02040503050406030204" pitchFamily="18" charset="0"/>
                              </a:rPr>
                              <m:t>+ </m:t>
                            </m:r>
                            <m:r>
                              <m:rPr>
                                <m:sty m:val="p"/>
                              </m:rPr>
                              <a:rPr lang="vi-VN" sz="2000" i="1">
                                <a:latin typeface="Cambria Math" panose="02040503050406030204" pitchFamily="18" charset="0"/>
                                <a:ea typeface="Cambria Math" panose="02040503050406030204" pitchFamily="18" charset="0"/>
                              </a:rPr>
                              <m:t>n</m:t>
                            </m:r>
                          </m:sub>
                        </m:sSub>
                        <m:r>
                          <a:rPr lang="vi-VN" sz="2000" i="1">
                            <a:latin typeface="Cambria Math" panose="02040503050406030204" pitchFamily="18" charset="0"/>
                            <a:ea typeface="Cambria Math" panose="02040503050406030204" pitchFamily="18" charset="0"/>
                          </a:rPr>
                          <m:t>;</m:t>
                        </m:r>
                        <m:sSub>
                          <m:sSubPr>
                            <m:ctrlPr>
                              <a:rPr lang="vi-VN" sz="2000" i="1">
                                <a:latin typeface="Cambria Math" panose="02040503050406030204" pitchFamily="18" charset="0"/>
                                <a:ea typeface="Cambria Math" panose="02040503050406030204" pitchFamily="18" charset="0"/>
                              </a:rPr>
                            </m:ctrlPr>
                          </m:sSubPr>
                          <m:e>
                            <m:r>
                              <m:rPr>
                                <m:sty m:val="p"/>
                              </m:rPr>
                              <a:rPr lang="vi-VN" sz="2000" i="1">
                                <a:latin typeface="Cambria Math" panose="02040503050406030204" pitchFamily="18" charset="0"/>
                                <a:ea typeface="Cambria Math" panose="02040503050406030204" pitchFamily="18" charset="0"/>
                              </a:rPr>
                              <m:t>y</m:t>
                            </m:r>
                          </m:e>
                          <m:sub>
                            <m:r>
                              <m:rPr>
                                <m:sty m:val="p"/>
                              </m:rPr>
                              <a:rPr lang="en-US" sz="2000" i="1">
                                <a:latin typeface="Cambria Math" panose="02040503050406030204" pitchFamily="18" charset="0"/>
                                <a:ea typeface="Cambria Math" panose="02040503050406030204" pitchFamily="18" charset="0"/>
                              </a:rPr>
                              <m:t>i</m:t>
                            </m:r>
                            <m:r>
                              <a:rPr lang="vi-VN" sz="2000" i="1">
                                <a:latin typeface="Cambria Math" panose="02040503050406030204" pitchFamily="18" charset="0"/>
                                <a:ea typeface="Cambria Math" panose="02040503050406030204" pitchFamily="18" charset="0"/>
                              </a:rPr>
                              <m:t>: </m:t>
                            </m:r>
                            <m:r>
                              <m:rPr>
                                <m:sty m:val="p"/>
                              </m:rPr>
                              <a:rPr lang="vi-VN" sz="2000" i="1">
                                <a:latin typeface="Cambria Math" panose="02040503050406030204" pitchFamily="18" charset="0"/>
                                <a:ea typeface="Cambria Math" panose="02040503050406030204" pitchFamily="18" charset="0"/>
                              </a:rPr>
                              <m:t>i</m:t>
                            </m:r>
                            <m:r>
                              <a:rPr lang="vi-VN" sz="2000" i="1">
                                <a:latin typeface="Cambria Math" panose="02040503050406030204" pitchFamily="18" charset="0"/>
                                <a:ea typeface="Cambria Math" panose="02040503050406030204" pitchFamily="18" charset="0"/>
                              </a:rPr>
                              <m:t>+ </m:t>
                            </m:r>
                            <m:r>
                              <m:rPr>
                                <m:sty m:val="p"/>
                              </m:rPr>
                              <a:rPr lang="vi-VN" sz="2000" i="1">
                                <a:latin typeface="Cambria Math" panose="02040503050406030204" pitchFamily="18" charset="0"/>
                                <a:ea typeface="Cambria Math" panose="02040503050406030204" pitchFamily="18" charset="0"/>
                              </a:rPr>
                              <m:t>n</m:t>
                            </m:r>
                          </m:sub>
                        </m:sSub>
                      </m:e>
                    </m:d>
                  </m:oMath>
                </a14:m>
                <a:endParaRPr lang="en-US" sz="2000" dirty="0"/>
              </a:p>
              <a:p>
                <a:pPr lvl="2"/>
                <a:endParaRPr lang="en-US" sz="2000" dirty="0"/>
              </a:p>
              <a:p>
                <a:pPr lvl="1"/>
                <a:r>
                  <a:rPr lang="vi-VN" dirty="0"/>
                  <a:t>Mini-batch GD được sử dụng trong hầu hết các thuật toán Machine Learning, đặc biệt là trong Deep Learning. </a:t>
                </a:r>
              </a:p>
              <a:p>
                <a:pPr lvl="1"/>
                <a:endParaRPr lang="vi-VN" dirty="0"/>
              </a:p>
              <a:p>
                <a:pPr lvl="1"/>
                <a:r>
                  <a:rPr lang="vi-VN" dirty="0"/>
                  <a:t>Giá trị n thường được chọn là khoảng từ 50 đến 100.</a:t>
                </a:r>
                <a:endParaRPr lang="en-US" dirty="0"/>
              </a:p>
            </p:txBody>
          </p:sp>
        </mc:Choice>
        <mc:Fallback xmlns="">
          <p:sp>
            <p:nvSpPr>
              <p:cNvPr id="3" name="Content Placeholder 2">
                <a:extLst>
                  <a:ext uri="{FF2B5EF4-FFF2-40B4-BE49-F238E27FC236}">
                    <a16:creationId xmlns:a16="http://schemas.microsoft.com/office/drawing/2014/main" id="{E90E6D64-8489-A747-98A0-9D42C53FCA80}"/>
                  </a:ext>
                </a:extLst>
              </p:cNvPr>
              <p:cNvSpPr>
                <a:spLocks noGrp="1" noRot="1" noChangeAspect="1" noMove="1" noResize="1" noEditPoints="1" noAdjustHandles="1" noChangeArrowheads="1" noChangeShapeType="1" noTextEdit="1"/>
              </p:cNvSpPr>
              <p:nvPr>
                <p:ph idx="1"/>
              </p:nvPr>
            </p:nvSpPr>
            <p:spPr>
              <a:blipFill>
                <a:blip r:embed="rId2"/>
                <a:stretch>
                  <a:fillRect t="-5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xmlns="" id="{E49E1A05-C04F-7C40-8589-CE3175578836}"/>
              </a:ext>
            </a:extLst>
          </p:cNvPr>
          <p:cNvSpPr>
            <a:spLocks noGrp="1"/>
          </p:cNvSpPr>
          <p:nvPr>
            <p:ph type="sldNum" sz="quarter" idx="12"/>
          </p:nvPr>
        </p:nvSpPr>
        <p:spPr/>
        <p:txBody>
          <a:bodyPr/>
          <a:lstStyle/>
          <a:p>
            <a:fld id="{20B7F220-0825-4B9B-9156-FF79F33775FE}" type="slidenum">
              <a:rPr lang="vi-VN" smtClean="0"/>
              <a:t>11</a:t>
            </a:fld>
            <a:endParaRPr lang="vi-VN"/>
          </a:p>
        </p:txBody>
      </p:sp>
    </p:spTree>
    <p:extLst>
      <p:ext uri="{BB962C8B-B14F-4D97-AF65-F5344CB8AC3E}">
        <p14:creationId xmlns:p14="http://schemas.microsoft.com/office/powerpoint/2010/main" val="2773495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EPOCH</a:t>
            </a:r>
            <a:endParaRPr lang="en-US" dirty="0"/>
          </a:p>
        </p:txBody>
      </p:sp>
      <p:sp>
        <p:nvSpPr>
          <p:cNvPr id="3" name="Content Placeholder 2"/>
          <p:cNvSpPr>
            <a:spLocks noGrp="1"/>
          </p:cNvSpPr>
          <p:nvPr>
            <p:ph idx="1"/>
          </p:nvPr>
        </p:nvSpPr>
        <p:spPr/>
        <p:txBody>
          <a:bodyPr/>
          <a:lstStyle/>
          <a:p>
            <a:r>
              <a:rPr lang="vi-VN" dirty="0"/>
              <a:t>Mỗi lần duyệt một lượt qua tất cả các điểm trên toàn bộ dữ liệu được gọi là một epoch (số nhiều epoches). </a:t>
            </a:r>
            <a:endParaRPr lang="en-US" dirty="0" smtClean="0"/>
          </a:p>
          <a:p>
            <a:endParaRPr lang="en-US" dirty="0"/>
          </a:p>
          <a:p>
            <a:r>
              <a:rPr lang="vi-VN" dirty="0" smtClean="0"/>
              <a:t>Với </a:t>
            </a:r>
            <a:r>
              <a:rPr lang="vi-VN" dirty="0"/>
              <a:t>GD thông thường, mỗi epoch ứng với một lần cập nhật </a:t>
            </a:r>
            <a:r>
              <a:rPr lang="el-GR" dirty="0"/>
              <a:t>θ</a:t>
            </a:r>
            <a:r>
              <a:rPr lang="el-GR" dirty="0" smtClean="0"/>
              <a:t>.</a:t>
            </a:r>
            <a:endParaRPr lang="en-US" dirty="0" smtClean="0"/>
          </a:p>
          <a:p>
            <a:endParaRPr lang="en-US" dirty="0"/>
          </a:p>
          <a:p>
            <a:r>
              <a:rPr lang="el-GR" dirty="0" smtClean="0"/>
              <a:t> </a:t>
            </a:r>
            <a:r>
              <a:rPr lang="vi-VN" dirty="0"/>
              <a:t>Với SGD, mỗi epoch ứng với N lần cập nhật </a:t>
            </a:r>
            <a:r>
              <a:rPr lang="el-GR" dirty="0"/>
              <a:t>θ </a:t>
            </a:r>
            <a:r>
              <a:rPr lang="vi-VN" dirty="0"/>
              <a:t>với N là số điểm dữ liệu. </a:t>
            </a:r>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12</a:t>
            </a:fld>
            <a:endParaRPr lang="vi-VN"/>
          </a:p>
        </p:txBody>
      </p:sp>
    </p:spTree>
    <p:extLst>
      <p:ext uri="{BB962C8B-B14F-4D97-AF65-F5344CB8AC3E}">
        <p14:creationId xmlns:p14="http://schemas.microsoft.com/office/powerpoint/2010/main" val="2827113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FUNCTIONS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vi-VN" dirty="0" smtClean="0"/>
                  <a:t>Mỗi output của một layer (trừ input layer) được tính dựa vào công thức </a:t>
                </a:r>
                <a:endParaRPr lang="en-US" dirty="0" smtClean="0"/>
              </a:p>
              <a:p>
                <a:endParaRPr lang="en-US" dirty="0"/>
              </a:p>
              <a:p>
                <a:pPr marL="0" indent="0">
                  <a:buNone/>
                </a:pPr>
                <a14:m>
                  <m:oMathPara xmlns:m="http://schemas.openxmlformats.org/officeDocument/2006/math">
                    <m:oMathParaPr>
                      <m:jc m:val="center"/>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𝑙</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𝑙</m:t>
                              </m:r>
                            </m:e>
                          </m:d>
                          <m:r>
                            <a:rPr lang="en-US" b="0" i="1" smtClean="0">
                              <a:latin typeface="Cambria Math" panose="02040503050406030204" pitchFamily="18" charset="0"/>
                            </a:rPr>
                            <m:t>𝑇</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1</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𝑙</m:t>
                          </m:r>
                        </m:sup>
                      </m:sSup>
                      <m:r>
                        <a:rPr lang="en-US" b="0" i="1" smtClean="0">
                          <a:latin typeface="Cambria Math" panose="02040503050406030204" pitchFamily="18" charset="0"/>
                        </a:rPr>
                        <m:t>)</m:t>
                      </m:r>
                    </m:oMath>
                  </m:oMathPara>
                </a14:m>
                <a:endParaRPr lang="en-US" dirty="0" smtClean="0"/>
              </a:p>
              <a:p>
                <a:pPr/>
                <a:r>
                  <a:rPr lang="en-US" dirty="0" err="1"/>
                  <a:t>Trong</a:t>
                </a:r>
                <a:r>
                  <a:rPr lang="en-US" dirty="0"/>
                  <a:t> </a:t>
                </a:r>
                <a:r>
                  <a:rPr lang="en-US" dirty="0" err="1"/>
                  <a:t>đó</a:t>
                </a: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𝑙</m:t>
                        </m:r>
                      </m:sup>
                    </m:sSup>
                    <m:r>
                      <a:rPr lang="en-US" b="0" i="1" smtClean="0">
                        <a:latin typeface="Cambria Math" panose="02040503050406030204" pitchFamily="18" charset="0"/>
                      </a:rPr>
                      <m:t>(.)</m:t>
                    </m:r>
                  </m:oMath>
                </a14:m>
                <a:r>
                  <a:rPr lang="en-US" dirty="0" smtClean="0"/>
                  <a:t> là </a:t>
                </a:r>
                <a:r>
                  <a:rPr lang="en-US" dirty="0" err="1"/>
                  <a:t>một</a:t>
                </a:r>
                <a:r>
                  <a:rPr lang="en-US" dirty="0"/>
                  <a:t> </a:t>
                </a:r>
                <a:r>
                  <a:rPr lang="en-US" dirty="0" err="1"/>
                  <a:t>hàm</a:t>
                </a:r>
                <a:r>
                  <a:rPr lang="en-US" dirty="0"/>
                  <a:t> </a:t>
                </a:r>
                <a:r>
                  <a:rPr lang="en-US" dirty="0" err="1"/>
                  <a:t>kích</a:t>
                </a:r>
                <a:r>
                  <a:rPr lang="en-US" dirty="0"/>
                  <a:t> </a:t>
                </a:r>
                <a:r>
                  <a:rPr lang="en-US" dirty="0" err="1"/>
                  <a:t>hoạt</a:t>
                </a:r>
                <a:r>
                  <a:rPr lang="en-US" dirty="0"/>
                  <a:t> phi </a:t>
                </a:r>
                <a:r>
                  <a:rPr lang="en-US" dirty="0" err="1"/>
                  <a:t>tuyến</a:t>
                </a:r>
                <a:r>
                  <a:rPr lang="en-US" dirty="0" smtClean="0"/>
                  <a:t>.</a:t>
                </a:r>
              </a:p>
              <a:p>
                <a:pPr/>
                <a:endParaRPr lang="en-US" dirty="0" smtClean="0"/>
              </a:p>
              <a:p>
                <a:pPr/>
                <a:endParaRPr lang="en-US" dirty="0"/>
              </a:p>
              <a:p>
                <a:pPr/>
                <a:r>
                  <a:rPr lang="en-US" dirty="0" smtClean="0"/>
                  <a:t> </a:t>
                </a:r>
                <a:r>
                  <a:rPr lang="en-US" dirty="0" err="1"/>
                  <a:t>Nếu</a:t>
                </a:r>
                <a:r>
                  <a:rPr lang="en-US" dirty="0"/>
                  <a:t> </a:t>
                </a:r>
                <a:r>
                  <a:rPr lang="en-US" dirty="0" err="1"/>
                  <a:t>hàm</a:t>
                </a:r>
                <a:r>
                  <a:rPr lang="en-US" dirty="0"/>
                  <a:t> </a:t>
                </a:r>
                <a:r>
                  <a:rPr lang="en-US" dirty="0" err="1"/>
                  <a:t>kích</a:t>
                </a:r>
                <a:r>
                  <a:rPr lang="en-US" dirty="0"/>
                  <a:t> </a:t>
                </a:r>
                <a:r>
                  <a:rPr lang="en-US" dirty="0" err="1"/>
                  <a:t>hoạt</a:t>
                </a:r>
                <a:r>
                  <a:rPr lang="en-US" dirty="0"/>
                  <a:t> </a:t>
                </a:r>
                <a:r>
                  <a:rPr lang="en-US" dirty="0" err="1"/>
                  <a:t>tại</a:t>
                </a:r>
                <a:r>
                  <a:rPr lang="en-US" dirty="0"/>
                  <a:t> </a:t>
                </a:r>
                <a:r>
                  <a:rPr lang="en-US" dirty="0" err="1"/>
                  <a:t>một</a:t>
                </a:r>
                <a:r>
                  <a:rPr lang="en-US" dirty="0"/>
                  <a:t> layer </a:t>
                </a:r>
                <a:r>
                  <a:rPr lang="en-US" dirty="0" err="1"/>
                  <a:t>là</a:t>
                </a:r>
                <a:r>
                  <a:rPr lang="en-US" dirty="0"/>
                  <a:t> </a:t>
                </a:r>
                <a:r>
                  <a:rPr lang="en-US" dirty="0" err="1"/>
                  <a:t>một</a:t>
                </a:r>
                <a:r>
                  <a:rPr lang="en-US" dirty="0"/>
                  <a:t> </a:t>
                </a:r>
                <a:r>
                  <a:rPr lang="en-US" dirty="0" err="1"/>
                  <a:t>hàm</a:t>
                </a:r>
                <a:r>
                  <a:rPr lang="en-US" dirty="0"/>
                  <a:t> </a:t>
                </a:r>
                <a:r>
                  <a:rPr lang="en-US" dirty="0" err="1"/>
                  <a:t>tuyến</a:t>
                </a:r>
                <a:r>
                  <a:rPr lang="en-US" dirty="0"/>
                  <a:t> </a:t>
                </a:r>
                <a:r>
                  <a:rPr lang="en-US" dirty="0" err="1"/>
                  <a:t>tính</a:t>
                </a:r>
                <a:r>
                  <a:rPr lang="en-US" dirty="0"/>
                  <a:t>, layer </a:t>
                </a:r>
                <a:r>
                  <a:rPr lang="en-US" dirty="0" err="1"/>
                  <a:t>này</a:t>
                </a:r>
                <a:r>
                  <a:rPr lang="en-US" dirty="0"/>
                  <a:t> </a:t>
                </a:r>
                <a:r>
                  <a:rPr lang="en-US" dirty="0" err="1"/>
                  <a:t>và</a:t>
                </a:r>
                <a:r>
                  <a:rPr lang="en-US" dirty="0"/>
                  <a:t> layer </a:t>
                </a:r>
                <a:r>
                  <a:rPr lang="en-US" dirty="0" err="1"/>
                  <a:t>tiếp</a:t>
                </a:r>
                <a:r>
                  <a:rPr lang="en-US" dirty="0"/>
                  <a:t> </a:t>
                </a:r>
                <a:r>
                  <a:rPr lang="en-US" dirty="0" err="1"/>
                  <a:t>theo</a:t>
                </a:r>
                <a:r>
                  <a:rPr lang="en-US" dirty="0"/>
                  <a:t> </a:t>
                </a:r>
                <a:r>
                  <a:rPr lang="en-US" dirty="0" err="1"/>
                  <a:t>có</a:t>
                </a:r>
                <a:r>
                  <a:rPr lang="en-US" dirty="0"/>
                  <a:t> </a:t>
                </a:r>
                <a:r>
                  <a:rPr lang="en-US" dirty="0" err="1"/>
                  <a:t>thể</a:t>
                </a:r>
                <a:r>
                  <a:rPr lang="en-US" dirty="0"/>
                  <a:t> </a:t>
                </a:r>
                <a:r>
                  <a:rPr lang="en-US" dirty="0" err="1"/>
                  <a:t>rút</a:t>
                </a:r>
                <a:r>
                  <a:rPr lang="en-US" dirty="0"/>
                  <a:t> </a:t>
                </a:r>
                <a:r>
                  <a:rPr lang="en-US" dirty="0" err="1"/>
                  <a:t>gọn</a:t>
                </a:r>
                <a:r>
                  <a:rPr lang="en-US" dirty="0"/>
                  <a:t> </a:t>
                </a:r>
                <a:r>
                  <a:rPr lang="en-US" dirty="0" err="1"/>
                  <a:t>thành</a:t>
                </a:r>
                <a:r>
                  <a:rPr lang="en-US" dirty="0"/>
                  <a:t> </a:t>
                </a:r>
                <a:r>
                  <a:rPr lang="en-US" dirty="0" err="1"/>
                  <a:t>một</a:t>
                </a:r>
                <a:r>
                  <a:rPr lang="en-US" dirty="0"/>
                  <a:t> layer </a:t>
                </a:r>
                <a:r>
                  <a:rPr lang="en-US" dirty="0" err="1"/>
                  <a:t>vì</a:t>
                </a:r>
                <a:r>
                  <a:rPr lang="en-US" dirty="0"/>
                  <a:t> </a:t>
                </a:r>
                <a:r>
                  <a:rPr lang="en-US" dirty="0" err="1"/>
                  <a:t>hợp</a:t>
                </a:r>
                <a:r>
                  <a:rPr lang="en-US" dirty="0"/>
                  <a:t> </a:t>
                </a:r>
                <a:r>
                  <a:rPr lang="en-US" dirty="0" err="1"/>
                  <a:t>của</a:t>
                </a:r>
                <a:r>
                  <a:rPr lang="en-US" dirty="0"/>
                  <a:t> </a:t>
                </a:r>
                <a:r>
                  <a:rPr lang="en-US" dirty="0" err="1"/>
                  <a:t>các</a:t>
                </a:r>
                <a:r>
                  <a:rPr lang="en-US" dirty="0"/>
                  <a:t> </a:t>
                </a:r>
                <a:r>
                  <a:rPr lang="en-US" dirty="0" err="1"/>
                  <a:t>hàm</a:t>
                </a:r>
                <a:r>
                  <a:rPr lang="en-US" dirty="0"/>
                  <a:t> </a:t>
                </a:r>
                <a:r>
                  <a:rPr lang="en-US" dirty="0" err="1"/>
                  <a:t>tuyến</a:t>
                </a:r>
                <a:r>
                  <a:rPr lang="en-US" dirty="0"/>
                  <a:t> </a:t>
                </a:r>
                <a:r>
                  <a:rPr lang="en-US" dirty="0" err="1"/>
                  <a:t>tính</a:t>
                </a:r>
                <a:r>
                  <a:rPr lang="en-US" dirty="0"/>
                  <a:t> </a:t>
                </a:r>
                <a:r>
                  <a:rPr lang="en-US" dirty="0" err="1"/>
                  <a:t>là</a:t>
                </a:r>
                <a:r>
                  <a:rPr lang="en-US" dirty="0"/>
                  <a:t> </a:t>
                </a:r>
                <a:r>
                  <a:rPr lang="en-US" dirty="0" err="1"/>
                  <a:t>một</a:t>
                </a:r>
                <a:r>
                  <a:rPr lang="en-US" dirty="0"/>
                  <a:t> </a:t>
                </a:r>
                <a:r>
                  <a:rPr lang="en-US" dirty="0" err="1"/>
                  <a:t>hàm</a:t>
                </a:r>
                <a:r>
                  <a:rPr lang="en-US" dirty="0"/>
                  <a:t> </a:t>
                </a:r>
                <a:r>
                  <a:rPr lang="en-US" dirty="0" err="1"/>
                  <a:t>tuyến</a:t>
                </a:r>
                <a:r>
                  <a:rPr lang="en-US" dirty="0"/>
                  <a:t> </a:t>
                </a:r>
                <a:r>
                  <a:rPr lang="en-US" dirty="0" err="1"/>
                  <a:t>tính</a:t>
                </a:r>
                <a:r>
                  <a:rPr lang="en-US"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41" t="-9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0B7F220-0825-4B9B-9156-FF79F33775FE}" type="slidenum">
              <a:rPr lang="vi-VN" smtClean="0"/>
              <a:t>13</a:t>
            </a:fld>
            <a:endParaRPr lang="vi-VN"/>
          </a:p>
        </p:txBody>
      </p:sp>
    </p:spTree>
    <p:extLst>
      <p:ext uri="{BB962C8B-B14F-4D97-AF65-F5344CB8AC3E}">
        <p14:creationId xmlns:p14="http://schemas.microsoft.com/office/powerpoint/2010/main" val="2341718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FUNCTIONS</a:t>
            </a:r>
          </a:p>
        </p:txBody>
      </p:sp>
      <p:sp>
        <p:nvSpPr>
          <p:cNvPr id="3" name="Content Placeholder 2"/>
          <p:cNvSpPr>
            <a:spLocks noGrp="1"/>
          </p:cNvSpPr>
          <p:nvPr>
            <p:ph idx="1"/>
          </p:nvPr>
        </p:nvSpPr>
        <p:spPr/>
        <p:txBody>
          <a:bodyPr/>
          <a:lstStyle/>
          <a:p>
            <a:r>
              <a:rPr lang="en-US" dirty="0" err="1"/>
              <a:t>Hàm</a:t>
            </a:r>
            <a:r>
              <a:rPr lang="en-US" dirty="0"/>
              <a:t> </a:t>
            </a:r>
            <a:r>
              <a:rPr lang="en-US" dirty="0" err="1" smtClean="0"/>
              <a:t>sgn</a:t>
            </a:r>
            <a:endParaRPr lang="en-US" dirty="0" smtClean="0"/>
          </a:p>
          <a:p>
            <a:pPr lvl="1"/>
            <a:r>
              <a:rPr lang="vi-VN" dirty="0"/>
              <a:t>Hàm sgn chỉ được sử dụng trong perceptron. </a:t>
            </a:r>
            <a:endParaRPr lang="en-US" dirty="0" smtClean="0"/>
          </a:p>
          <a:p>
            <a:pPr lvl="1"/>
            <a:endParaRPr lang="en-US" dirty="0"/>
          </a:p>
          <a:p>
            <a:pPr lvl="1"/>
            <a:r>
              <a:rPr lang="vi-VN" dirty="0" smtClean="0"/>
              <a:t>Trong </a:t>
            </a:r>
            <a:r>
              <a:rPr lang="vi-VN" dirty="0"/>
              <a:t>thực tế, hàm sgn không được sử dụng vì và đạo hàm tại hầu hết các điểm bằng 0 (trừ tại điểm 0 không có đạo hàm). Việc đạo hàm bằng 0 này khiến cho các thuật toán dựa trên gradient không hoạt động. </a:t>
            </a:r>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14</a:t>
            </a:fld>
            <a:endParaRPr lang="vi-V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0182" y="3863187"/>
            <a:ext cx="2943636" cy="2591162"/>
          </a:xfrm>
          <a:prstGeom prst="rect">
            <a:avLst/>
          </a:prstGeom>
        </p:spPr>
      </p:pic>
    </p:spTree>
    <p:extLst>
      <p:ext uri="{BB962C8B-B14F-4D97-AF65-F5344CB8AC3E}">
        <p14:creationId xmlns:p14="http://schemas.microsoft.com/office/powerpoint/2010/main" val="2043892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FUNCTIONS</a:t>
            </a:r>
          </a:p>
        </p:txBody>
      </p:sp>
      <p:sp>
        <p:nvSpPr>
          <p:cNvPr id="3" name="Content Placeholder 2"/>
          <p:cNvSpPr>
            <a:spLocks noGrp="1"/>
          </p:cNvSpPr>
          <p:nvPr>
            <p:ph idx="1"/>
          </p:nvPr>
        </p:nvSpPr>
        <p:spPr/>
        <p:txBody>
          <a:bodyPr/>
          <a:lstStyle/>
          <a:p>
            <a:r>
              <a:rPr lang="en-US" dirty="0"/>
              <a:t>Sigmoid </a:t>
            </a:r>
            <a:r>
              <a:rPr lang="en-US" dirty="0" err="1"/>
              <a:t>và</a:t>
            </a:r>
            <a:r>
              <a:rPr lang="en-US" dirty="0"/>
              <a:t> </a:t>
            </a:r>
            <a:r>
              <a:rPr lang="en-US" dirty="0" err="1" smtClean="0"/>
              <a:t>tanh</a:t>
            </a:r>
            <a:endParaRPr lang="en-US" dirty="0" smtClean="0"/>
          </a:p>
          <a:p>
            <a:pPr lvl="1"/>
            <a:r>
              <a:rPr lang="en-US" dirty="0" err="1"/>
              <a:t>Hàm</a:t>
            </a:r>
            <a:r>
              <a:rPr lang="en-US" dirty="0"/>
              <a:t> sigmoid </a:t>
            </a:r>
            <a:r>
              <a:rPr lang="en-US" dirty="0" err="1"/>
              <a:t>có</a:t>
            </a:r>
            <a:r>
              <a:rPr lang="en-US" dirty="0"/>
              <a:t> </a:t>
            </a:r>
            <a:r>
              <a:rPr lang="en-US" dirty="0" err="1"/>
              <a:t>dạng</a:t>
            </a:r>
            <a:r>
              <a:rPr lang="en-US" dirty="0"/>
              <a:t> sigmoid(z) = 1/(1 + </a:t>
            </a:r>
            <a:r>
              <a:rPr lang="en-US" dirty="0" err="1"/>
              <a:t>exp</a:t>
            </a:r>
            <a:r>
              <a:rPr lang="en-US" dirty="0"/>
              <a:t>(−z))</a:t>
            </a:r>
            <a:r>
              <a:rPr lang="vi-VN" dirty="0" smtClean="0"/>
              <a:t>. </a:t>
            </a:r>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15</a:t>
            </a:fld>
            <a:endParaRPr lang="vi-V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838" y="2564879"/>
            <a:ext cx="5544324" cy="3791479"/>
          </a:xfrm>
          <a:prstGeom prst="rect">
            <a:avLst/>
          </a:prstGeom>
        </p:spPr>
      </p:pic>
    </p:spTree>
    <p:extLst>
      <p:ext uri="{BB962C8B-B14F-4D97-AF65-F5344CB8AC3E}">
        <p14:creationId xmlns:p14="http://schemas.microsoft.com/office/powerpoint/2010/main" val="3269245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FUNCTIONS</a:t>
            </a:r>
          </a:p>
        </p:txBody>
      </p:sp>
      <p:sp>
        <p:nvSpPr>
          <p:cNvPr id="3" name="Content Placeholder 2"/>
          <p:cNvSpPr>
            <a:spLocks noGrp="1"/>
          </p:cNvSpPr>
          <p:nvPr>
            <p:ph idx="1"/>
          </p:nvPr>
        </p:nvSpPr>
        <p:spPr/>
        <p:txBody>
          <a:bodyPr/>
          <a:lstStyle/>
          <a:p>
            <a:r>
              <a:rPr lang="en-US" dirty="0"/>
              <a:t>Sigmoid </a:t>
            </a:r>
            <a:r>
              <a:rPr lang="en-US" dirty="0" err="1"/>
              <a:t>và</a:t>
            </a:r>
            <a:r>
              <a:rPr lang="en-US" dirty="0"/>
              <a:t> </a:t>
            </a:r>
            <a:r>
              <a:rPr lang="en-US" dirty="0" err="1" smtClean="0"/>
              <a:t>tanh</a:t>
            </a:r>
            <a:endParaRPr lang="en-US" dirty="0" smtClean="0"/>
          </a:p>
          <a:p>
            <a:pPr lvl="1"/>
            <a:r>
              <a:rPr lang="vi-VN" dirty="0"/>
              <a:t>Một hàm tương tự thường được sử dụng và mang lại hiệu quả tốt hơn là hàm tanh với tanh(z) = exp(z) − exp (−z</a:t>
            </a:r>
            <a:r>
              <a:rPr lang="vi-VN" dirty="0" smtClean="0"/>
              <a:t>)</a:t>
            </a:r>
            <a:r>
              <a:rPr lang="en-US" dirty="0" smtClean="0"/>
              <a:t> /</a:t>
            </a:r>
            <a:r>
              <a:rPr lang="vi-VN" dirty="0" smtClean="0"/>
              <a:t> </a:t>
            </a:r>
            <a:r>
              <a:rPr lang="vi-VN" dirty="0"/>
              <a:t>exp(z) + exp(−z) . </a:t>
            </a:r>
            <a:endParaRPr lang="en-US" dirty="0" smtClean="0"/>
          </a:p>
          <a:p>
            <a:pPr lvl="1"/>
            <a:endParaRPr lang="en-US" dirty="0"/>
          </a:p>
          <a:p>
            <a:pPr lvl="1"/>
            <a:r>
              <a:rPr lang="vi-VN" dirty="0" smtClean="0"/>
              <a:t>Hàm </a:t>
            </a:r>
            <a:r>
              <a:rPr lang="vi-VN" dirty="0"/>
              <a:t>số này có tính chất đầu ra chạy từ -1 đến 1, khiến cho nó có tính chất zero-centered, thay vì chỉ dương như hàm sigmoid. Gần đây, hàm sigmoid chỉ được sử dụng ở output layer khi yêu cầu của đầu ra là các giá trị nhị phân</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16</a:t>
            </a:fld>
            <a:endParaRPr lang="vi-V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6296" y="4061825"/>
            <a:ext cx="3671408" cy="2477095"/>
          </a:xfrm>
          <a:prstGeom prst="rect">
            <a:avLst/>
          </a:prstGeom>
        </p:spPr>
      </p:pic>
    </p:spTree>
    <p:extLst>
      <p:ext uri="{BB962C8B-B14F-4D97-AF65-F5344CB8AC3E}">
        <p14:creationId xmlns:p14="http://schemas.microsoft.com/office/powerpoint/2010/main" val="1701681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FUNCTIONS</a:t>
            </a:r>
          </a:p>
        </p:txBody>
      </p:sp>
      <p:sp>
        <p:nvSpPr>
          <p:cNvPr id="3" name="Content Placeholder 2"/>
          <p:cNvSpPr>
            <a:spLocks noGrp="1"/>
          </p:cNvSpPr>
          <p:nvPr>
            <p:ph idx="1"/>
          </p:nvPr>
        </p:nvSpPr>
        <p:spPr/>
        <p:txBody>
          <a:bodyPr>
            <a:normAutofit/>
          </a:bodyPr>
          <a:lstStyle/>
          <a:p>
            <a:r>
              <a:rPr lang="en-US" dirty="0" err="1" smtClean="0"/>
              <a:t>ReLU</a:t>
            </a:r>
            <a:endParaRPr lang="en-US" dirty="0" smtClean="0"/>
          </a:p>
          <a:p>
            <a:pPr lvl="1"/>
            <a:r>
              <a:rPr lang="vi-VN" dirty="0"/>
              <a:t>ReLU (Rectified Linear Unit) được sử dụng rộng rãi gần đây vì tính đơn giản của </a:t>
            </a:r>
            <a:r>
              <a:rPr lang="vi-VN" dirty="0" smtClean="0"/>
              <a:t>nó</a:t>
            </a:r>
            <a:endParaRPr lang="en-US" dirty="0" smtClean="0"/>
          </a:p>
          <a:p>
            <a:pPr lvl="1"/>
            <a:endParaRPr lang="en-US" dirty="0"/>
          </a:p>
          <a:p>
            <a:pPr lvl="1"/>
            <a:r>
              <a:rPr lang="vi-VN" dirty="0" smtClean="0"/>
              <a:t>Hàm </a:t>
            </a:r>
            <a:r>
              <a:rPr lang="vi-VN" dirty="0"/>
              <a:t>ReLU có công thức toán học f(z) = max(0, z) - rất đơn giản, rất lợi về mặt tính toán. </a:t>
            </a:r>
            <a:endParaRPr lang="en-US" dirty="0" smtClean="0"/>
          </a:p>
          <a:p>
            <a:pPr lvl="1"/>
            <a:endParaRPr lang="en-US" dirty="0"/>
          </a:p>
          <a:p>
            <a:pPr lvl="1"/>
            <a:r>
              <a:rPr lang="vi-VN" dirty="0" smtClean="0"/>
              <a:t>Đạo </a:t>
            </a:r>
            <a:r>
              <a:rPr lang="vi-VN" dirty="0"/>
              <a:t>hàm của nó bằng 0 tại các điểm âm, bằng 1 tại các điểm </a:t>
            </a:r>
            <a:r>
              <a:rPr lang="vi-VN" dirty="0" smtClean="0"/>
              <a:t>dương</a:t>
            </a:r>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17</a:t>
            </a:fld>
            <a:endParaRPr lang="vi-V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327" y="4435082"/>
            <a:ext cx="5777345" cy="2422918"/>
          </a:xfrm>
          <a:prstGeom prst="rect">
            <a:avLst/>
          </a:prstGeom>
        </p:spPr>
      </p:pic>
    </p:spTree>
    <p:extLst>
      <p:ext uri="{BB962C8B-B14F-4D97-AF65-F5344CB8AC3E}">
        <p14:creationId xmlns:p14="http://schemas.microsoft.com/office/powerpoint/2010/main" val="3683103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SOFT-MAX FUNCTION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vi-VN" dirty="0" smtClean="0"/>
                  <a:t>Chúng ta cần một mô hình xác suất sao cho với mỗi input</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𝑥</m:t>
                    </m:r>
                  </m:oMath>
                </a14:m>
                <a:r>
                  <a:rPr lang="vi-VN" dirty="0" smtClean="0"/>
                  <a:t>, </a:t>
                </a:r>
                <a14:m>
                  <m:oMath xmlns:m="http://schemas.openxmlformats.org/officeDocument/2006/math">
                    <m:sSub>
                      <m:sSubPr>
                        <m:ctrlPr>
                          <a:rPr lang="vi-VN"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vi-VN" dirty="0" smtClean="0"/>
                  <a:t> </a:t>
                </a:r>
                <a:r>
                  <a:rPr lang="vi-VN" dirty="0"/>
                  <a:t>thể hiện xác suất để input đó rơi vào lớp thứ i</a:t>
                </a:r>
                <a:r>
                  <a:rPr lang="vi-VN" dirty="0" smtClean="0"/>
                  <a:t>.</a:t>
                </a:r>
                <a:endParaRPr lang="en-US" dirty="0" smtClean="0"/>
              </a:p>
              <a:p>
                <a:endParaRPr lang="en-US" dirty="0"/>
              </a:p>
              <a:p>
                <a:r>
                  <a:rPr lang="vi-VN" dirty="0" smtClean="0"/>
                  <a:t> </a:t>
                </a:r>
                <a:r>
                  <a:rPr lang="vi-VN" dirty="0"/>
                  <a:t>Vậy điều kiện cần là các </a:t>
                </a:r>
                <a14:m>
                  <m:oMath xmlns:m="http://schemas.openxmlformats.org/officeDocument/2006/math">
                    <m:sSub>
                      <m:sSubPr>
                        <m:ctrlPr>
                          <a:rPr lang="vi-VN"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oMath>
                </a14:m>
                <a:r>
                  <a:rPr lang="vi-VN" dirty="0"/>
                  <a:t> phải dương và tổng của chúng bằng </a:t>
                </a:r>
                <a:r>
                  <a:rPr lang="en-US" dirty="0" smtClean="0"/>
                  <a:t>1</a:t>
                </a:r>
                <a:r>
                  <a:rPr lang="vi-VN" dirty="0" smtClean="0"/>
                  <a:t>.</a:t>
                </a:r>
                <a:endParaRPr lang="en-US" dirty="0" smtClean="0"/>
              </a:p>
              <a:p>
                <a:endParaRPr lang="en-US" dirty="0"/>
              </a:p>
              <a:p>
                <a:r>
                  <a:rPr lang="vi-VN" dirty="0" smtClean="0"/>
                  <a:t> </a:t>
                </a:r>
                <a:r>
                  <a:rPr lang="vi-VN" dirty="0"/>
                  <a:t>Ngoài ra, ta sẽ thêm một điều kiện cũng rất tự nhiên nữa, đó là giá trị </a:t>
                </a:r>
                <a14:m>
                  <m:oMath xmlns:m="http://schemas.openxmlformats.org/officeDocument/2006/math">
                    <m:sSub>
                      <m:sSubPr>
                        <m:ctrlPr>
                          <a:rPr lang="vi-VN"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r>
                      <a:rPr lang="en-US" b="0" i="1" smtClean="0">
                        <a:latin typeface="Cambria Math" panose="02040503050406030204" pitchFamily="18" charset="0"/>
                      </a:rPr>
                      <m:t>𝑥</m:t>
                    </m:r>
                    <m:r>
                      <a:rPr lang="en-US" b="0" i="1" smtClean="0">
                        <a:latin typeface="Cambria Math" panose="02040503050406030204" pitchFamily="18" charset="0"/>
                      </a:rPr>
                      <m:t> </m:t>
                    </m:r>
                  </m:oMath>
                </a14:m>
                <a:r>
                  <a:rPr lang="vi-VN" dirty="0" smtClean="0"/>
                  <a:t>càng </a:t>
                </a:r>
                <a:r>
                  <a:rPr lang="vi-VN" dirty="0"/>
                  <a:t>lớn thì xác suất dữ liệu rơi vào lớp thứ i càng cao. </a:t>
                </a:r>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r>
                        <a:rPr lang="en-US" i="1">
                          <a:latin typeface="Cambria Math" panose="02040503050406030204" pitchFamily="18" charset="0"/>
                        </a:rPr>
                        <m:t>=</m:t>
                      </m:r>
                      <m:f>
                        <m:fPr>
                          <m:ctrlPr>
                            <a:rPr lang="en-US" i="1">
                              <a:latin typeface="Cambria Math" panose="02040503050406030204" pitchFamily="18" charset="0"/>
                            </a:rPr>
                          </m:ctrlPr>
                        </m:fPr>
                        <m:num>
                          <m:r>
                            <m:rPr>
                              <m:sty m:val="p"/>
                            </m:rPr>
                            <a:rPr lang="en-US">
                              <a:latin typeface="Cambria Math" panose="02040503050406030204" pitchFamily="18" charset="0"/>
                            </a:rPr>
                            <m:t>exp</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num>
                        <m:den>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𝑗</m:t>
                              </m:r>
                            </m:sub>
                            <m:sup/>
                            <m:e>
                              <m:r>
                                <m:rPr>
                                  <m:sty m:val="p"/>
                                </m:rPr>
                                <a:rPr lang="en-US">
                                  <a:latin typeface="Cambria Math" panose="02040503050406030204" pitchFamily="18" charset="0"/>
                                </a:rPr>
                                <m:t>exp</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e>
                          </m:nary>
                        </m:den>
                      </m:f>
                    </m:oMath>
                  </m:oMathPara>
                </a14:m>
                <a:endParaRPr lang="en-US" dirty="0" smtClean="0"/>
              </a:p>
              <a:p>
                <a:r>
                  <a:rPr lang="vi-VN" dirty="0"/>
                  <a:t>Mối quan hệ này, với mỗi ai phụ thuộc vào tất cả các </a:t>
                </a:r>
                <a14:m>
                  <m:oMath xmlns:m="http://schemas.openxmlformats.org/officeDocument/2006/math">
                    <m:sSub>
                      <m:sSubPr>
                        <m:ctrlPr>
                          <a:rPr lang="vi-VN"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oMath>
                </a14:m>
                <a:r>
                  <a:rPr lang="vi-VN" dirty="0"/>
                  <a:t> , thoả mãn tất cả các điều kiện đã xét: dương, tổng bằng </a:t>
                </a:r>
                <a:r>
                  <a:rPr lang="en-US" dirty="0" smtClean="0"/>
                  <a:t>1</a:t>
                </a:r>
                <a:r>
                  <a:rPr lang="vi-VN" dirty="0" smtClean="0"/>
                  <a:t>, </a:t>
                </a:r>
                <a:r>
                  <a:rPr lang="vi-VN" dirty="0"/>
                  <a:t>giữ được thứ tự của </a:t>
                </a:r>
                <a14:m>
                  <m:oMath xmlns:m="http://schemas.openxmlformats.org/officeDocument/2006/math">
                    <m:sSub>
                      <m:sSubPr>
                        <m:ctrlPr>
                          <a:rPr lang="vi-VN"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oMath>
                </a14:m>
                <a:r>
                  <a:rPr lang="vi-VN" dirty="0"/>
                  <a:t> . Hàm số này được gọi là softmax function.</a:t>
                </a:r>
                <a:endParaRPr lang="en-US" dirty="0" smtClean="0"/>
              </a:p>
              <a:p>
                <a:pPr marL="0" indent="0">
                  <a:buNone/>
                </a:pP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41" t="-943" r="-125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0B7F220-0825-4B9B-9156-FF79F33775FE}" type="slidenum">
              <a:rPr lang="vi-VN" smtClean="0"/>
              <a:t>18</a:t>
            </a:fld>
            <a:endParaRPr lang="vi-VN"/>
          </a:p>
        </p:txBody>
      </p:sp>
    </p:spTree>
    <p:extLst>
      <p:ext uri="{BB962C8B-B14F-4D97-AF65-F5344CB8AC3E}">
        <p14:creationId xmlns:p14="http://schemas.microsoft.com/office/powerpoint/2010/main" val="3802039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 TEST, VALIDATION DATASET</a:t>
            </a:r>
            <a:endParaRPr lang="en-US" dirty="0"/>
          </a:p>
        </p:txBody>
      </p:sp>
      <p:sp>
        <p:nvSpPr>
          <p:cNvPr id="3" name="Content Placeholder 2"/>
          <p:cNvSpPr>
            <a:spLocks noGrp="1"/>
          </p:cNvSpPr>
          <p:nvPr>
            <p:ph idx="1"/>
          </p:nvPr>
        </p:nvSpPr>
        <p:spPr/>
        <p:txBody>
          <a:bodyPr/>
          <a:lstStyle/>
          <a:p>
            <a:r>
              <a:rPr lang="vi-VN" dirty="0"/>
              <a:t>Tập huấn luyện sẽ được dùng để tìm các tham số mô hình. </a:t>
            </a:r>
            <a:endParaRPr lang="en-US" dirty="0" smtClean="0"/>
          </a:p>
          <a:p>
            <a:endParaRPr lang="en-US" dirty="0"/>
          </a:p>
          <a:p>
            <a:r>
              <a:rPr lang="vi-VN" dirty="0" smtClean="0"/>
              <a:t>Tập </a:t>
            </a:r>
            <a:r>
              <a:rPr lang="vi-VN" dirty="0"/>
              <a:t>kiểm thử được dùng để đánh giá năng lực của mô hình tìm </a:t>
            </a:r>
            <a:r>
              <a:rPr lang="vi-VN" dirty="0" smtClean="0"/>
              <a:t>được</a:t>
            </a:r>
            <a:endParaRPr lang="en-US" dirty="0" smtClean="0"/>
          </a:p>
          <a:p>
            <a:endParaRPr lang="en-US" dirty="0"/>
          </a:p>
          <a:p>
            <a:r>
              <a:rPr lang="vi-VN" dirty="0"/>
              <a:t>Cả training set và validation set đều đóng vai trò xây dựng mô hình. Nhắc lại rằng hai tập hợp này được tách ra từ training set ban đầu.</a:t>
            </a:r>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19</a:t>
            </a:fld>
            <a:endParaRPr lang="vi-VN"/>
          </a:p>
        </p:txBody>
      </p:sp>
    </p:spTree>
    <p:extLst>
      <p:ext uri="{BB962C8B-B14F-4D97-AF65-F5344CB8AC3E}">
        <p14:creationId xmlns:p14="http://schemas.microsoft.com/office/powerpoint/2010/main" val="1769933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MỤC LỤC</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01773256"/>
              </p:ext>
            </p:extLst>
          </p:nvPr>
        </p:nvGraphicFramePr>
        <p:xfrm>
          <a:off x="457200" y="1600200"/>
          <a:ext cx="8229600" cy="51212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20B7F220-0825-4B9B-9156-FF79F33775FE}" type="slidenum">
              <a:rPr lang="vi-VN" smtClean="0"/>
              <a:t>2</a:t>
            </a:fld>
            <a:endParaRPr lang="vi-VN"/>
          </a:p>
        </p:txBody>
      </p:sp>
    </p:spTree>
    <p:extLst>
      <p:ext uri="{BB962C8B-B14F-4D97-AF65-F5344CB8AC3E}">
        <p14:creationId xmlns:p14="http://schemas.microsoft.com/office/powerpoint/2010/main" val="1521147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VALIDATION</a:t>
            </a:r>
            <a:endParaRPr lang="en-US" dirty="0"/>
          </a:p>
        </p:txBody>
      </p:sp>
      <p:sp>
        <p:nvSpPr>
          <p:cNvPr id="3" name="Content Placeholder 2"/>
          <p:cNvSpPr>
            <a:spLocks noGrp="1"/>
          </p:cNvSpPr>
          <p:nvPr>
            <p:ph idx="1"/>
          </p:nvPr>
        </p:nvSpPr>
        <p:spPr/>
        <p:txBody>
          <a:bodyPr/>
          <a:lstStyle/>
          <a:p>
            <a:r>
              <a:rPr lang="vi-VN" dirty="0"/>
              <a:t>Cross-validation là một cải tiến của validation với lượng dữ liệu trong validation set là nhỏ nhưng chất lượng mô hình được đánh giá trên nhiều tập validation khác nhau</a:t>
            </a:r>
            <a:r>
              <a:rPr lang="vi-VN" dirty="0" smtClean="0"/>
              <a:t>.</a:t>
            </a:r>
            <a:endParaRPr lang="en-US" dirty="0"/>
          </a:p>
          <a:p>
            <a:r>
              <a:rPr lang="vi-VN" dirty="0" smtClean="0"/>
              <a:t> </a:t>
            </a:r>
            <a:r>
              <a:rPr lang="vi-VN" dirty="0"/>
              <a:t>Một cách thường được sử dụng là chia training set ra k tập con không giao nhau, có kích thước gần bằng nhau. Tại mỗi lần, được gọi là một run, một trong số k tập con được lấy ra làm validation set. Nhiều mô hình khác nhau sẽ được xây dựng dựa vào hợp của k − 1 tập con còn </a:t>
            </a:r>
            <a:r>
              <a:rPr lang="vi-VN" dirty="0" smtClean="0"/>
              <a:t>lại.</a:t>
            </a:r>
            <a:endParaRPr lang="en-US" dirty="0" smtClean="0"/>
          </a:p>
          <a:p>
            <a:r>
              <a:rPr lang="vi-VN" dirty="0" smtClean="0"/>
              <a:t>Mô </a:t>
            </a:r>
            <a:r>
              <a:rPr lang="vi-VN" dirty="0"/>
              <a:t>hình cuối được xác định dựa trên trung bình của các training error và validation error. Cách làm này còn có tên gọi là k-fold cross-validation. </a:t>
            </a:r>
            <a:endParaRPr lang="en-US" dirty="0" smtClean="0"/>
          </a:p>
          <a:p>
            <a:r>
              <a:rPr lang="vi-VN" dirty="0" smtClean="0"/>
              <a:t>Khi </a:t>
            </a:r>
            <a:r>
              <a:rPr lang="vi-VN" dirty="0"/>
              <a:t>k bằng với số lượng phần tử trong training set ban đầu, tức mỗi tập con có đúng một phần tử, ta gọi kỹ thuật này là leave-one-out.</a:t>
            </a:r>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20</a:t>
            </a:fld>
            <a:endParaRPr lang="vi-VN"/>
          </a:p>
        </p:txBody>
      </p:sp>
    </p:spTree>
    <p:extLst>
      <p:ext uri="{BB962C8B-B14F-4D97-AF65-F5344CB8AC3E}">
        <p14:creationId xmlns:p14="http://schemas.microsoft.com/office/powerpoint/2010/main" val="3931520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RECALL, F1-SCORE, ACCURACY</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907" y="1830395"/>
            <a:ext cx="2404839" cy="4525963"/>
          </a:xfrm>
        </p:spPr>
      </p:pic>
      <p:sp>
        <p:nvSpPr>
          <p:cNvPr id="4" name="Slide Number Placeholder 3"/>
          <p:cNvSpPr>
            <a:spLocks noGrp="1"/>
          </p:cNvSpPr>
          <p:nvPr>
            <p:ph type="sldNum" sz="quarter" idx="12"/>
          </p:nvPr>
        </p:nvSpPr>
        <p:spPr/>
        <p:txBody>
          <a:bodyPr/>
          <a:lstStyle/>
          <a:p>
            <a:fld id="{20B7F220-0825-4B9B-9156-FF79F33775FE}" type="slidenum">
              <a:rPr lang="vi-VN" smtClean="0"/>
              <a:t>21</a:t>
            </a:fld>
            <a:endParaRPr lang="vi-VN"/>
          </a:p>
        </p:txBody>
      </p:sp>
      <p:sp>
        <p:nvSpPr>
          <p:cNvPr id="6" name="TextBox 5"/>
          <p:cNvSpPr txBox="1"/>
          <p:nvPr/>
        </p:nvSpPr>
        <p:spPr>
          <a:xfrm>
            <a:off x="3034145" y="1695930"/>
            <a:ext cx="5444837" cy="2031325"/>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Precision = TP / (TP +FP)</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Recall = TP / (</a:t>
            </a:r>
            <a:r>
              <a:rPr lang="vi-VN" dirty="0" smtClean="0">
                <a:latin typeface="Times New Roman" panose="02020603050405020304" pitchFamily="18" charset="0"/>
                <a:cs typeface="Times New Roman" panose="02020603050405020304" pitchFamily="18" charset="0"/>
              </a:rPr>
              <a:t>TP + FN</a:t>
            </a:r>
            <a:r>
              <a:rPr lang="en-US" dirty="0" smtClean="0">
                <a:latin typeface="Times New Roman" panose="02020603050405020304" pitchFamily="18" charset="0"/>
                <a:cs typeface="Times New Roman" panose="02020603050405020304" pitchFamily="18" charset="0"/>
              </a:rPr>
              <a:t>)</a:t>
            </a:r>
            <a:endParaRPr lang="vi-VN" dirty="0" smtClean="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Accuracy = (TP + TN) / (TP + TN + FP + FN)</a:t>
            </a:r>
          </a:p>
          <a:p>
            <a:endParaRPr lang="vi-VN" dirty="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F1 = (2 TP ) / (2TP + FP + FN)</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1735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OVERFITING AND REGULARIZATION</a:t>
            </a:r>
            <a:endParaRPr lang="en-US" dirty="0"/>
          </a:p>
        </p:txBody>
      </p:sp>
      <p:sp>
        <p:nvSpPr>
          <p:cNvPr id="3" name="Content Placeholder 2"/>
          <p:cNvSpPr>
            <a:spLocks noGrp="1"/>
          </p:cNvSpPr>
          <p:nvPr>
            <p:ph idx="1"/>
          </p:nvPr>
        </p:nvSpPr>
        <p:spPr/>
        <p:txBody>
          <a:bodyPr/>
          <a:lstStyle/>
          <a:p>
            <a:r>
              <a:rPr lang="vi-VN" dirty="0"/>
              <a:t>Overfitting là hiện tượng mô hình tìm được quá khớp với dữ liệu huấn luyện. </a:t>
            </a:r>
            <a:endParaRPr lang="en-US" dirty="0" smtClean="0"/>
          </a:p>
          <a:p>
            <a:endParaRPr lang="en-US" dirty="0"/>
          </a:p>
          <a:p>
            <a:r>
              <a:rPr lang="vi-VN" dirty="0" smtClean="0"/>
              <a:t>Việc </a:t>
            </a:r>
            <a:r>
              <a:rPr lang="vi-VN" dirty="0"/>
              <a:t>này sẽ gây ra hậu quả lớn nếu trong training set có nhiễu. </a:t>
            </a:r>
            <a:endParaRPr lang="en-US" dirty="0" smtClean="0"/>
          </a:p>
          <a:p>
            <a:endParaRPr lang="en-US" dirty="0"/>
          </a:p>
          <a:p>
            <a:r>
              <a:rPr lang="vi-VN" dirty="0" smtClean="0"/>
              <a:t>Khi </a:t>
            </a:r>
            <a:r>
              <a:rPr lang="vi-VN" dirty="0"/>
              <a:t>đó, mô hình quá chú trọng vào việc xấp xỉ training set mà quên đi việc quan trọng hơn là tính tổng quát, khiến cho mô hình không thực sự mô tả tốt dữ liệu ngoài training set</a:t>
            </a:r>
            <a:r>
              <a:rPr lang="vi-VN" dirty="0" smtClean="0"/>
              <a:t>.</a:t>
            </a:r>
            <a:endParaRPr lang="en-US" dirty="0" smtClean="0"/>
          </a:p>
          <a:p>
            <a:endParaRPr lang="en-US" dirty="0"/>
          </a:p>
          <a:p>
            <a:r>
              <a:rPr lang="vi-VN" dirty="0" smtClean="0"/>
              <a:t> </a:t>
            </a:r>
            <a:r>
              <a:rPr lang="vi-VN" dirty="0"/>
              <a:t>Overfitting đặc biệt xảy ra khi lượng dữ liệu huấn luyện quá nhỏ hoặc độ phức tạp của mô hình quá cao.</a:t>
            </a:r>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22</a:t>
            </a:fld>
            <a:endParaRPr lang="vi-VN"/>
          </a:p>
        </p:txBody>
      </p:sp>
    </p:spTree>
    <p:extLst>
      <p:ext uri="{BB962C8B-B14F-4D97-AF65-F5344CB8AC3E}">
        <p14:creationId xmlns:p14="http://schemas.microsoft.com/office/powerpoint/2010/main" val="393416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a:t>
            </a:r>
          </a:p>
        </p:txBody>
      </p:sp>
      <p:sp>
        <p:nvSpPr>
          <p:cNvPr id="3" name="Content Placeholder 2"/>
          <p:cNvSpPr>
            <a:spLocks noGrp="1"/>
          </p:cNvSpPr>
          <p:nvPr>
            <p:ph idx="1"/>
          </p:nvPr>
        </p:nvSpPr>
        <p:spPr/>
        <p:txBody>
          <a:bodyPr>
            <a:normAutofit fontScale="92500"/>
          </a:bodyPr>
          <a:lstStyle/>
          <a:p>
            <a:r>
              <a:rPr lang="vi-VN" dirty="0"/>
              <a:t>Một nhược điểm lớn của cross-validation là số lượng mô hình cần huấn luyện tỉ lệ thuận với k. </a:t>
            </a:r>
            <a:endParaRPr lang="en-US" dirty="0" smtClean="0"/>
          </a:p>
          <a:p>
            <a:r>
              <a:rPr lang="vi-VN" dirty="0" smtClean="0"/>
              <a:t>Điều </a:t>
            </a:r>
            <a:r>
              <a:rPr lang="vi-VN" dirty="0"/>
              <a:t>đáng nói là mô hình polynomial regression như trên chỉ có một tham số liên quan đến độ phức tạp của mô hình cần xác định là bậc của đa thức. </a:t>
            </a:r>
            <a:endParaRPr lang="en-US" dirty="0" smtClean="0"/>
          </a:p>
          <a:p>
            <a:r>
              <a:rPr lang="vi-VN" dirty="0" smtClean="0"/>
              <a:t>Trong </a:t>
            </a:r>
            <a:r>
              <a:rPr lang="vi-VN" dirty="0"/>
              <a:t>các nhiều bài toán, lượng tham số cần xác định thường lớn hơn nhiều, và khoảng giá trị của mỗi tham số cũng rộng hơn nhiều, chưa kể đến việc có những tham số có thể là số thực. </a:t>
            </a:r>
            <a:endParaRPr lang="en-US" dirty="0" smtClean="0"/>
          </a:p>
          <a:p>
            <a:r>
              <a:rPr lang="vi-VN" dirty="0" smtClean="0"/>
              <a:t>Điều </a:t>
            </a:r>
            <a:r>
              <a:rPr lang="vi-VN" dirty="0"/>
              <a:t>này dẫn đến việc huấn luyện nhiều mô hình là khó khả thi. Có một kỹ thuật giúp số mô hình cần huấn luyện giảm đi nhiều, thậm chí chỉ một mô hình. Kỹ thuật này có tên gọi là regularization</a:t>
            </a:r>
            <a:r>
              <a:rPr lang="vi-VN" dirty="0" smtClean="0"/>
              <a:t>.</a:t>
            </a:r>
            <a:endParaRPr lang="en-US" dirty="0" smtClean="0"/>
          </a:p>
          <a:p>
            <a:r>
              <a:rPr lang="vi-VN" dirty="0" smtClean="0"/>
              <a:t> </a:t>
            </a:r>
            <a:r>
              <a:rPr lang="vi-VN" dirty="0"/>
              <a:t>Regularization, một cách dễ hiểu, là thay đổi mô hình một chút, chấp nhận hy sinh độ chính xác trong training set, nhưng giảm độ phức tạp của mô hình, giúp tránh overfitting trong khi vẫn giữ được tính tổng quát của nó. Dưới đây là một vài kỹ thuật regularization</a:t>
            </a:r>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23</a:t>
            </a:fld>
            <a:endParaRPr lang="vi-VN"/>
          </a:p>
        </p:txBody>
      </p:sp>
    </p:spTree>
    <p:extLst>
      <p:ext uri="{BB962C8B-B14F-4D97-AF65-F5344CB8AC3E}">
        <p14:creationId xmlns:p14="http://schemas.microsoft.com/office/powerpoint/2010/main" val="1100387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OUT</a:t>
            </a:r>
            <a:endParaRPr lang="en-US" dirty="0"/>
          </a:p>
        </p:txBody>
      </p:sp>
      <p:sp>
        <p:nvSpPr>
          <p:cNvPr id="3" name="Content Placeholder 2"/>
          <p:cNvSpPr>
            <a:spLocks noGrp="1"/>
          </p:cNvSpPr>
          <p:nvPr>
            <p:ph idx="1"/>
          </p:nvPr>
        </p:nvSpPr>
        <p:spPr/>
        <p:txBody>
          <a:bodyPr>
            <a:normAutofit lnSpcReduction="10000"/>
          </a:bodyPr>
          <a:lstStyle/>
          <a:p>
            <a:r>
              <a:rPr lang="vi-VN" dirty="0"/>
              <a:t>Như ta đã biết overfitting là một vấn nạn đối với Machine Learning, đặc biệt là trong mạng NN</a:t>
            </a:r>
            <a:r>
              <a:rPr lang="vi-VN" dirty="0" smtClean="0"/>
              <a:t>.</a:t>
            </a:r>
          </a:p>
          <a:p>
            <a:r>
              <a:rPr lang="vi-VN" dirty="0" smtClean="0"/>
              <a:t> </a:t>
            </a:r>
            <a:r>
              <a:rPr lang="vi-VN" dirty="0"/>
              <a:t>Khi muốn cho mô hình trở nên phức tạp hơn, ta thường tăng số lượng layer và số lượng unit của mỗi layer thay vì tăng bậc của feature như trước đây đã đề cập. </a:t>
            </a:r>
            <a:endParaRPr lang="vi-VN" dirty="0" smtClean="0"/>
          </a:p>
          <a:p>
            <a:r>
              <a:rPr lang="vi-VN" dirty="0" smtClean="0"/>
              <a:t>Nhưng </a:t>
            </a:r>
            <a:r>
              <a:rPr lang="vi-VN" dirty="0"/>
              <a:t>khi mô hình phức tạp hơn, overfitting bắt đầu xuất hiện, vì số lượng tham số trong mạng NN nhiều và có “độ sâu” khác nhau, vì vậy khi áp dụng chung 𝝺 cho tất cả các tham số sẽ yêu cầu số lần training lớn để tìm được 𝝺 phù hợp. Có một kĩ thuật dành riêng cho mạng NN và khá đơn giản, đó là Drop-out (một kĩ thuật khác được biết đến tương tự là Drop-Connect). </a:t>
            </a:r>
            <a:endParaRPr lang="vi-VN" dirty="0" smtClean="0"/>
          </a:p>
          <a:p>
            <a:r>
              <a:rPr lang="vi-VN" dirty="0" smtClean="0"/>
              <a:t>Drop-out </a:t>
            </a:r>
            <a:r>
              <a:rPr lang="vi-VN" dirty="0"/>
              <a:t>là một kĩ thuật Regularization để chống lại vấn đề </a:t>
            </a:r>
            <a:r>
              <a:rPr lang="vi-VN" dirty="0" smtClean="0"/>
              <a:t>overfitting.</a:t>
            </a:r>
          </a:p>
          <a:p>
            <a:r>
              <a:rPr lang="vi-VN" dirty="0" smtClean="0"/>
              <a:t>Cách </a:t>
            </a:r>
            <a:r>
              <a:rPr lang="vi-VN" dirty="0"/>
              <a:t>Drop-out thực hiện là xoá bỏ một số unit trong các step training ứng với một giá trị xác suất </a:t>
            </a:r>
            <a:r>
              <a:rPr lang="vi-VN" b="1" dirty="0"/>
              <a:t>p</a:t>
            </a:r>
            <a:r>
              <a:rPr lang="vi-VN" dirty="0"/>
              <a:t> cho trước. </a:t>
            </a:r>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24</a:t>
            </a:fld>
            <a:endParaRPr lang="vi-VN"/>
          </a:p>
        </p:txBody>
      </p:sp>
    </p:spTree>
    <p:extLst>
      <p:ext uri="{BB962C8B-B14F-4D97-AF65-F5344CB8AC3E}">
        <p14:creationId xmlns:p14="http://schemas.microsoft.com/office/powerpoint/2010/main" val="2943571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89707"/>
            <a:ext cx="8077200" cy="1143000"/>
          </a:xfrm>
        </p:spPr>
        <p:txBody>
          <a:bodyPr/>
          <a:lstStyle/>
          <a:p>
            <a:r>
              <a:rPr lang="en-US"/>
              <a:t>RECURRENT NEURAL NETWORK </a:t>
            </a:r>
            <a:br>
              <a:rPr lang="en-US"/>
            </a:br>
            <a:r>
              <a:rPr lang="en-US"/>
              <a:t>(RNN)</a:t>
            </a:r>
          </a:p>
        </p:txBody>
      </p:sp>
      <p:sp>
        <p:nvSpPr>
          <p:cNvPr id="3" name="Content Placeholder 2"/>
          <p:cNvSpPr>
            <a:spLocks noGrp="1"/>
          </p:cNvSpPr>
          <p:nvPr>
            <p:ph idx="1"/>
          </p:nvPr>
        </p:nvSpPr>
        <p:spPr>
          <a:xfrm>
            <a:off x="457200" y="1600209"/>
            <a:ext cx="8229600" cy="4525963"/>
          </a:xfrm>
        </p:spPr>
        <p:txBody>
          <a:bodyPr/>
          <a:lstStyle/>
          <a:p>
            <a:pPr algn="just"/>
            <a:r>
              <a:rPr lang="vi-VN"/>
              <a:t>Recurrent Neural Networks (</a:t>
            </a:r>
            <a:r>
              <a:rPr lang="vi-VN" i="1"/>
              <a:t>RNN</a:t>
            </a:r>
            <a:r>
              <a:rPr lang="vi-VN"/>
              <a:t>) là một trong những mô hình Deep learning được đánh giá có nhiều ưu điểm trong các tác vụ xử lý ngôn ngữ tự nhiên.</a:t>
            </a:r>
            <a:endParaRPr lang="en-US"/>
          </a:p>
          <a:p>
            <a:pPr algn="just"/>
            <a:r>
              <a:rPr lang="vi-VN"/>
              <a:t>Ý tưởng của RNN đó là thiết kế một Neural Network sao cho có khả năng xử lý được thông tin dạng chuỗi (</a:t>
            </a:r>
            <a:r>
              <a:rPr lang="vi-VN" i="1"/>
              <a:t>sequential information</a:t>
            </a:r>
            <a:r>
              <a:rPr lang="vi-VN"/>
              <a:t>), ví dụ một câu là một chuỗi gồm nhiều từ.</a:t>
            </a:r>
            <a:endParaRPr lang="en-US"/>
          </a:p>
          <a:p>
            <a:pPr algn="just"/>
            <a:endParaRPr lang="en-US"/>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768988" y="3826202"/>
            <a:ext cx="7917815" cy="1781225"/>
          </a:xfrm>
          <a:prstGeom prst="rect">
            <a:avLst/>
          </a:prstGeom>
        </p:spPr>
      </p:pic>
      <p:sp>
        <p:nvSpPr>
          <p:cNvPr id="5" name="Slide Number Placeholder 4">
            <a:extLst>
              <a:ext uri="{FF2B5EF4-FFF2-40B4-BE49-F238E27FC236}">
                <a16:creationId xmlns:a16="http://schemas.microsoft.com/office/drawing/2014/main" xmlns="" id="{753067ED-DE8A-4908-A143-90133F96E0DA}"/>
              </a:ext>
            </a:extLst>
          </p:cNvPr>
          <p:cNvSpPr>
            <a:spLocks noGrp="1"/>
          </p:cNvSpPr>
          <p:nvPr>
            <p:ph type="sldNum" sz="quarter" idx="12"/>
          </p:nvPr>
        </p:nvSpPr>
        <p:spPr/>
        <p:txBody>
          <a:bodyPr/>
          <a:lstStyle/>
          <a:p>
            <a:fld id="{20B7F220-0825-4B9B-9156-FF79F33775FE}" type="slidenum">
              <a:rPr lang="vi-VN" smtClean="0"/>
              <a:t>25</a:t>
            </a:fld>
            <a:endParaRPr lang="vi-VN"/>
          </a:p>
        </p:txBody>
      </p:sp>
    </p:spTree>
    <p:extLst>
      <p:ext uri="{BB962C8B-B14F-4D97-AF65-F5344CB8AC3E}">
        <p14:creationId xmlns:p14="http://schemas.microsoft.com/office/powerpoint/2010/main" val="1373634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6851DE-0591-481C-88DF-1EC109E1FFF6}"/>
              </a:ext>
            </a:extLst>
          </p:cNvPr>
          <p:cNvSpPr>
            <a:spLocks noGrp="1"/>
          </p:cNvSpPr>
          <p:nvPr>
            <p:ph type="title"/>
          </p:nvPr>
        </p:nvSpPr>
        <p:spPr/>
        <p:txBody>
          <a:bodyPr/>
          <a:lstStyle/>
          <a:p>
            <a:r>
              <a:rPr lang="en-US"/>
              <a:t>RECURRENT NEURAL NETWORK</a:t>
            </a:r>
            <a:br>
              <a:rPr lang="en-US"/>
            </a:br>
            <a:r>
              <a:rPr lang="en-US"/>
              <a:t>(RNN)</a:t>
            </a:r>
          </a:p>
        </p:txBody>
      </p:sp>
      <p:sp>
        <p:nvSpPr>
          <p:cNvPr id="6" name="Content Placeholder 5">
            <a:extLst>
              <a:ext uri="{FF2B5EF4-FFF2-40B4-BE49-F238E27FC236}">
                <a16:creationId xmlns:a16="http://schemas.microsoft.com/office/drawing/2014/main" xmlns="" id="{E83D74D0-6FA4-4941-8FDC-8592BB9E87A5}"/>
              </a:ext>
            </a:extLst>
          </p:cNvPr>
          <p:cNvSpPr>
            <a:spLocks noGrp="1"/>
          </p:cNvSpPr>
          <p:nvPr>
            <p:ph idx="1"/>
          </p:nvPr>
        </p:nvSpPr>
        <p:spPr>
          <a:xfrm>
            <a:off x="628650" y="2020129"/>
            <a:ext cx="7886700" cy="3980621"/>
          </a:xfrm>
        </p:spPr>
        <p:txBody>
          <a:bodyPr/>
          <a:lstStyle/>
          <a:p>
            <a:r>
              <a:rPr lang="en-US"/>
              <a:t>Chú thích hình ảnh: 1 hình ảnh cho ra 1 loạt từ mô tả</a:t>
            </a:r>
          </a:p>
          <a:p>
            <a:endParaRPr lang="en-US"/>
          </a:p>
          <a:p>
            <a:endParaRPr lang="en-US"/>
          </a:p>
          <a:p>
            <a:endParaRPr lang="en-US"/>
          </a:p>
          <a:p>
            <a:endParaRPr lang="en-US"/>
          </a:p>
          <a:p>
            <a:pPr marL="0" indent="0">
              <a:buNone/>
            </a:pPr>
            <a:endParaRPr lang="en-US"/>
          </a:p>
          <a:p>
            <a:pPr marL="0" indent="0">
              <a:buNone/>
            </a:pPr>
            <a:endParaRPr lang="en-US"/>
          </a:p>
          <a:p>
            <a:r>
              <a:rPr lang="en-US"/>
              <a:t>Phân loại: quyết định kết quả từ 1 số điều kiện </a:t>
            </a:r>
          </a:p>
        </p:txBody>
      </p:sp>
      <p:pic>
        <p:nvPicPr>
          <p:cNvPr id="7" name="Content Placeholder 4" descr="Screen Clipping">
            <a:extLst>
              <a:ext uri="{FF2B5EF4-FFF2-40B4-BE49-F238E27FC236}">
                <a16:creationId xmlns:a16="http://schemas.microsoft.com/office/drawing/2014/main" xmlns="" id="{A1BEFFF3-E742-41B6-8143-CF439B9D9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3143" y="2387876"/>
            <a:ext cx="1078857" cy="2064832"/>
          </a:xfrm>
          <a:prstGeom prst="rect">
            <a:avLst/>
          </a:prstGeom>
        </p:spPr>
      </p:pic>
      <p:pic>
        <p:nvPicPr>
          <p:cNvPr id="9" name="Picture 8" descr="Screen Clipping">
            <a:extLst>
              <a:ext uri="{FF2B5EF4-FFF2-40B4-BE49-F238E27FC236}">
                <a16:creationId xmlns:a16="http://schemas.microsoft.com/office/drawing/2014/main" xmlns="" id="{47DCDFAE-1A8A-4D2B-BB1B-D021A3FD29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0688" y="3985931"/>
            <a:ext cx="985975" cy="2014819"/>
          </a:xfrm>
          <a:prstGeom prst="rect">
            <a:avLst/>
          </a:prstGeom>
        </p:spPr>
      </p:pic>
      <p:sp>
        <p:nvSpPr>
          <p:cNvPr id="3" name="Slide Number Placeholder 2">
            <a:extLst>
              <a:ext uri="{FF2B5EF4-FFF2-40B4-BE49-F238E27FC236}">
                <a16:creationId xmlns:a16="http://schemas.microsoft.com/office/drawing/2014/main" xmlns="" id="{AB47698D-68D3-4F3F-974E-A51F67B9DF9F}"/>
              </a:ext>
            </a:extLst>
          </p:cNvPr>
          <p:cNvSpPr>
            <a:spLocks noGrp="1"/>
          </p:cNvSpPr>
          <p:nvPr>
            <p:ph type="sldNum" sz="quarter" idx="12"/>
          </p:nvPr>
        </p:nvSpPr>
        <p:spPr/>
        <p:txBody>
          <a:bodyPr/>
          <a:lstStyle/>
          <a:p>
            <a:fld id="{20B7F220-0825-4B9B-9156-FF79F33775FE}" type="slidenum">
              <a:rPr lang="vi-VN" smtClean="0"/>
              <a:t>26</a:t>
            </a:fld>
            <a:endParaRPr lang="vi-VN"/>
          </a:p>
        </p:txBody>
      </p:sp>
    </p:spTree>
    <p:extLst>
      <p:ext uri="{BB962C8B-B14F-4D97-AF65-F5344CB8AC3E}">
        <p14:creationId xmlns:p14="http://schemas.microsoft.com/office/powerpoint/2010/main" val="2322571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2F5983C-D9E8-426E-B932-A907EC1D14A6}"/>
              </a:ext>
            </a:extLst>
          </p:cNvPr>
          <p:cNvSpPr>
            <a:spLocks noGrp="1"/>
          </p:cNvSpPr>
          <p:nvPr>
            <p:ph idx="1"/>
          </p:nvPr>
        </p:nvSpPr>
        <p:spPr>
          <a:xfrm>
            <a:off x="344556" y="1961322"/>
            <a:ext cx="8799443" cy="4395040"/>
          </a:xfrm>
        </p:spPr>
        <p:txBody>
          <a:bodyPr/>
          <a:lstStyle/>
          <a:p>
            <a:r>
              <a:rPr lang="en-US"/>
              <a:t>Dịch thuật: dịch một câu thành ngôn ngữ khác</a:t>
            </a:r>
          </a:p>
          <a:p>
            <a:endParaRPr lang="en-US"/>
          </a:p>
          <a:p>
            <a:endParaRPr lang="en-US"/>
          </a:p>
          <a:p>
            <a:endParaRPr lang="en-US"/>
          </a:p>
          <a:p>
            <a:endParaRPr lang="en-US"/>
          </a:p>
          <a:p>
            <a:endParaRPr lang="en-US"/>
          </a:p>
          <a:p>
            <a:r>
              <a:rPr lang="en-US"/>
              <a:t>Phân loại video trên từng khung hình  </a:t>
            </a:r>
          </a:p>
        </p:txBody>
      </p:sp>
      <p:pic>
        <p:nvPicPr>
          <p:cNvPr id="5" name="Picture 4" descr="Screen Clipping">
            <a:extLst>
              <a:ext uri="{FF2B5EF4-FFF2-40B4-BE49-F238E27FC236}">
                <a16:creationId xmlns:a16="http://schemas.microsoft.com/office/drawing/2014/main" xmlns="" id="{3C986878-A15B-4740-9309-4F8F8A72E4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292" y="1505274"/>
            <a:ext cx="1721884" cy="2057687"/>
          </a:xfrm>
          <a:prstGeom prst="rect">
            <a:avLst/>
          </a:prstGeom>
        </p:spPr>
      </p:pic>
      <p:pic>
        <p:nvPicPr>
          <p:cNvPr id="7" name="Picture 6" descr="Screen Clipping">
            <a:extLst>
              <a:ext uri="{FF2B5EF4-FFF2-40B4-BE49-F238E27FC236}">
                <a16:creationId xmlns:a16="http://schemas.microsoft.com/office/drawing/2014/main" xmlns="" id="{4B1B2750-100E-4877-AC77-A26F685F5E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4277" y="4158842"/>
            <a:ext cx="1136015" cy="2014819"/>
          </a:xfrm>
          <a:prstGeom prst="rect">
            <a:avLst/>
          </a:prstGeom>
        </p:spPr>
      </p:pic>
      <p:sp>
        <p:nvSpPr>
          <p:cNvPr id="2" name="Slide Number Placeholder 1">
            <a:extLst>
              <a:ext uri="{FF2B5EF4-FFF2-40B4-BE49-F238E27FC236}">
                <a16:creationId xmlns:a16="http://schemas.microsoft.com/office/drawing/2014/main" xmlns="" id="{B10107CD-CDC4-4EF0-A2C0-2CBE3C65EE16}"/>
              </a:ext>
            </a:extLst>
          </p:cNvPr>
          <p:cNvSpPr>
            <a:spLocks noGrp="1"/>
          </p:cNvSpPr>
          <p:nvPr>
            <p:ph type="sldNum" sz="quarter" idx="12"/>
          </p:nvPr>
        </p:nvSpPr>
        <p:spPr/>
        <p:txBody>
          <a:bodyPr/>
          <a:lstStyle/>
          <a:p>
            <a:fld id="{20B7F220-0825-4B9B-9156-FF79F33775FE}" type="slidenum">
              <a:rPr lang="vi-VN" smtClean="0"/>
              <a:t>27</a:t>
            </a:fld>
            <a:endParaRPr lang="vi-VN"/>
          </a:p>
        </p:txBody>
      </p:sp>
      <p:sp>
        <p:nvSpPr>
          <p:cNvPr id="6" name="Title 1">
            <a:extLst>
              <a:ext uri="{FF2B5EF4-FFF2-40B4-BE49-F238E27FC236}">
                <a16:creationId xmlns:a16="http://schemas.microsoft.com/office/drawing/2014/main" xmlns="" id="{3C11E9E2-78B0-401A-AC98-CF0315042510}"/>
              </a:ext>
            </a:extLst>
          </p:cNvPr>
          <p:cNvSpPr>
            <a:spLocks noGrp="1"/>
          </p:cNvSpPr>
          <p:nvPr>
            <p:ph type="title"/>
          </p:nvPr>
        </p:nvSpPr>
        <p:spPr>
          <a:xfrm>
            <a:off x="1066800" y="189707"/>
            <a:ext cx="8229600" cy="1143000"/>
          </a:xfrm>
        </p:spPr>
        <p:txBody>
          <a:bodyPr/>
          <a:lstStyle/>
          <a:p>
            <a:r>
              <a:rPr lang="en-US"/>
              <a:t>RECURRENT NEURAL NETWORK</a:t>
            </a:r>
            <a:br>
              <a:rPr lang="en-US"/>
            </a:br>
            <a:r>
              <a:rPr lang="en-US"/>
              <a:t>(RNN)</a:t>
            </a:r>
          </a:p>
        </p:txBody>
      </p:sp>
    </p:spTree>
    <p:extLst>
      <p:ext uri="{BB962C8B-B14F-4D97-AF65-F5344CB8AC3E}">
        <p14:creationId xmlns:p14="http://schemas.microsoft.com/office/powerpoint/2010/main" val="3292324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87EA317-ADAD-4F98-BB9B-BAA380100569}"/>
              </a:ext>
            </a:extLst>
          </p:cNvPr>
          <p:cNvSpPr>
            <a:spLocks noGrp="1"/>
          </p:cNvSpPr>
          <p:nvPr>
            <p:ph idx="1"/>
          </p:nvPr>
        </p:nvSpPr>
        <p:spPr/>
        <p:txBody>
          <a:bodyPr/>
          <a:lstStyle/>
          <a:p>
            <a:pPr algn="just"/>
            <a:r>
              <a:rPr lang="en-US"/>
              <a:t>Là ô xanh, nhận các vector đầu vào lại mỗi b</a:t>
            </a:r>
            <a:r>
              <a:rPr lang="vi-VN"/>
              <a:t>ư</a:t>
            </a:r>
            <a:r>
              <a:rPr lang="en-US"/>
              <a:t>ớc thời gian.</a:t>
            </a:r>
          </a:p>
          <a:p>
            <a:pPr algn="just"/>
            <a:r>
              <a:rPr lang="en-US"/>
              <a:t>Có các trọng số để xác định trạng thái của RNN tại mỗi b</a:t>
            </a:r>
            <a:r>
              <a:rPr lang="vi-VN"/>
              <a:t>ư</a:t>
            </a:r>
            <a:r>
              <a:rPr lang="en-US"/>
              <a:t>ớc thời gian, khi thay đổi các trọng số, RNN sẽ xử lý khác nhau đối với vector đầu vào.</a:t>
            </a:r>
          </a:p>
        </p:txBody>
      </p:sp>
      <p:pic>
        <p:nvPicPr>
          <p:cNvPr id="5" name="Picture 4" descr="Screen Clipping">
            <a:extLst>
              <a:ext uri="{FF2B5EF4-FFF2-40B4-BE49-F238E27FC236}">
                <a16:creationId xmlns:a16="http://schemas.microsoft.com/office/drawing/2014/main" xmlns="" id="{325C962E-2AAB-46CB-9172-133170E3F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4736" y="3485322"/>
            <a:ext cx="1656015" cy="2004650"/>
          </a:xfrm>
          <a:prstGeom prst="rect">
            <a:avLst/>
          </a:prstGeom>
        </p:spPr>
      </p:pic>
      <p:sp>
        <p:nvSpPr>
          <p:cNvPr id="4" name="Slide Number Placeholder 3">
            <a:extLst>
              <a:ext uri="{FF2B5EF4-FFF2-40B4-BE49-F238E27FC236}">
                <a16:creationId xmlns:a16="http://schemas.microsoft.com/office/drawing/2014/main" xmlns="" id="{5C1E8DC8-F6E5-456E-804C-E79D37EABDA5}"/>
              </a:ext>
            </a:extLst>
          </p:cNvPr>
          <p:cNvSpPr>
            <a:spLocks noGrp="1"/>
          </p:cNvSpPr>
          <p:nvPr>
            <p:ph type="sldNum" sz="quarter" idx="12"/>
          </p:nvPr>
        </p:nvSpPr>
        <p:spPr/>
        <p:txBody>
          <a:bodyPr/>
          <a:lstStyle/>
          <a:p>
            <a:fld id="{20B7F220-0825-4B9B-9156-FF79F33775FE}" type="slidenum">
              <a:rPr lang="vi-VN" smtClean="0"/>
              <a:t>28</a:t>
            </a:fld>
            <a:endParaRPr lang="vi-VN"/>
          </a:p>
        </p:txBody>
      </p:sp>
      <p:sp>
        <p:nvSpPr>
          <p:cNvPr id="9" name="Title 1">
            <a:extLst>
              <a:ext uri="{FF2B5EF4-FFF2-40B4-BE49-F238E27FC236}">
                <a16:creationId xmlns:a16="http://schemas.microsoft.com/office/drawing/2014/main" xmlns="" id="{D1F79AE5-C53A-47DB-8348-D4661DE7A7CA}"/>
              </a:ext>
            </a:extLst>
          </p:cNvPr>
          <p:cNvSpPr>
            <a:spLocks noGrp="1"/>
          </p:cNvSpPr>
          <p:nvPr>
            <p:ph type="title"/>
          </p:nvPr>
        </p:nvSpPr>
        <p:spPr>
          <a:xfrm>
            <a:off x="1066800" y="189707"/>
            <a:ext cx="8229600" cy="1143000"/>
          </a:xfrm>
        </p:spPr>
        <p:txBody>
          <a:bodyPr/>
          <a:lstStyle/>
          <a:p>
            <a:r>
              <a:rPr lang="en-US"/>
              <a:t>RECURRENT NEURAL NETWORK</a:t>
            </a:r>
            <a:br>
              <a:rPr lang="en-US"/>
            </a:br>
            <a:r>
              <a:rPr lang="en-US"/>
              <a:t>(RNN)</a:t>
            </a:r>
          </a:p>
        </p:txBody>
      </p:sp>
    </p:spTree>
    <p:extLst>
      <p:ext uri="{BB962C8B-B14F-4D97-AF65-F5344CB8AC3E}">
        <p14:creationId xmlns:p14="http://schemas.microsoft.com/office/powerpoint/2010/main" val="2436253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3D74479-F1BA-43EA-BDD7-AE397472AA41}"/>
              </a:ext>
            </a:extLst>
          </p:cNvPr>
          <p:cNvSpPr>
            <a:spLocks noGrp="1"/>
          </p:cNvSpPr>
          <p:nvPr>
            <p:ph idx="1"/>
          </p:nvPr>
        </p:nvSpPr>
        <p:spPr>
          <a:xfrm>
            <a:off x="628650" y="1960493"/>
            <a:ext cx="7886700" cy="3529479"/>
          </a:xfrm>
        </p:spPr>
        <p:txBody>
          <a:bodyPr/>
          <a:lstStyle/>
          <a:p>
            <a:r>
              <a:rPr lang="en-US"/>
              <a:t>Tạo ra các vector đầu ra dựa trên trạng thái của RNN</a:t>
            </a:r>
          </a:p>
        </p:txBody>
      </p:sp>
      <p:pic>
        <p:nvPicPr>
          <p:cNvPr id="5" name="Picture 4" descr="Screen Clipping">
            <a:extLst>
              <a:ext uri="{FF2B5EF4-FFF2-40B4-BE49-F238E27FC236}">
                <a16:creationId xmlns:a16="http://schemas.microsoft.com/office/drawing/2014/main" xmlns="" id="{3CE56B1F-D331-4B11-AD77-026F08670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6517" y="2710666"/>
            <a:ext cx="3650966" cy="2779307"/>
          </a:xfrm>
          <a:prstGeom prst="rect">
            <a:avLst/>
          </a:prstGeom>
        </p:spPr>
      </p:pic>
      <p:sp>
        <p:nvSpPr>
          <p:cNvPr id="4" name="Slide Number Placeholder 3">
            <a:extLst>
              <a:ext uri="{FF2B5EF4-FFF2-40B4-BE49-F238E27FC236}">
                <a16:creationId xmlns:a16="http://schemas.microsoft.com/office/drawing/2014/main" xmlns="" id="{83E4358E-2DF4-4CDC-8975-62AE84497F1C}"/>
              </a:ext>
            </a:extLst>
          </p:cNvPr>
          <p:cNvSpPr>
            <a:spLocks noGrp="1"/>
          </p:cNvSpPr>
          <p:nvPr>
            <p:ph type="sldNum" sz="quarter" idx="12"/>
          </p:nvPr>
        </p:nvSpPr>
        <p:spPr/>
        <p:txBody>
          <a:bodyPr/>
          <a:lstStyle/>
          <a:p>
            <a:fld id="{20B7F220-0825-4B9B-9156-FF79F33775FE}" type="slidenum">
              <a:rPr lang="vi-VN" smtClean="0"/>
              <a:t>29</a:t>
            </a:fld>
            <a:endParaRPr lang="vi-VN"/>
          </a:p>
        </p:txBody>
      </p:sp>
      <p:sp>
        <p:nvSpPr>
          <p:cNvPr id="8" name="Title 1">
            <a:extLst>
              <a:ext uri="{FF2B5EF4-FFF2-40B4-BE49-F238E27FC236}">
                <a16:creationId xmlns:a16="http://schemas.microsoft.com/office/drawing/2014/main" xmlns="" id="{4FB2DA77-CB7F-4A62-80F6-47F5D09E27A3}"/>
              </a:ext>
            </a:extLst>
          </p:cNvPr>
          <p:cNvSpPr>
            <a:spLocks noGrp="1"/>
          </p:cNvSpPr>
          <p:nvPr>
            <p:ph type="title"/>
          </p:nvPr>
        </p:nvSpPr>
        <p:spPr>
          <a:xfrm>
            <a:off x="1066800" y="189707"/>
            <a:ext cx="8229600" cy="1143000"/>
          </a:xfrm>
        </p:spPr>
        <p:txBody>
          <a:bodyPr/>
          <a:lstStyle/>
          <a:p>
            <a:r>
              <a:rPr lang="en-US"/>
              <a:t>RECURRENT NEURAL NETWORK</a:t>
            </a:r>
            <a:br>
              <a:rPr lang="en-US"/>
            </a:br>
            <a:r>
              <a:rPr lang="en-US"/>
              <a:t>(RNN)</a:t>
            </a:r>
          </a:p>
        </p:txBody>
      </p:sp>
    </p:spTree>
    <p:extLst>
      <p:ext uri="{BB962C8B-B14F-4D97-AF65-F5344CB8AC3E}">
        <p14:creationId xmlns:p14="http://schemas.microsoft.com/office/powerpoint/2010/main" val="886797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CFBFA3-9845-AD46-BB1F-CF3D6AD45069}"/>
              </a:ext>
            </a:extLst>
          </p:cNvPr>
          <p:cNvSpPr>
            <a:spLocks noGrp="1"/>
          </p:cNvSpPr>
          <p:nvPr>
            <p:ph type="title"/>
          </p:nvPr>
        </p:nvSpPr>
        <p:spPr/>
        <p:txBody>
          <a:bodyPr/>
          <a:lstStyle/>
          <a:p>
            <a:r>
              <a:rPr lang="vi-VN" dirty="0"/>
              <a:t>MACHINE LEARNING</a:t>
            </a:r>
            <a:endParaRPr lang="en-US" dirty="0"/>
          </a:p>
        </p:txBody>
      </p:sp>
      <p:sp>
        <p:nvSpPr>
          <p:cNvPr id="3" name="Content Placeholder 2">
            <a:extLst>
              <a:ext uri="{FF2B5EF4-FFF2-40B4-BE49-F238E27FC236}">
                <a16:creationId xmlns:a16="http://schemas.microsoft.com/office/drawing/2014/main" xmlns="" id="{67B53794-3EB5-D745-B4A6-BDB2D18A9110}"/>
              </a:ext>
            </a:extLst>
          </p:cNvPr>
          <p:cNvSpPr>
            <a:spLocks noGrp="1"/>
          </p:cNvSpPr>
          <p:nvPr>
            <p:ph idx="1"/>
          </p:nvPr>
        </p:nvSpPr>
        <p:spPr/>
        <p:txBody>
          <a:bodyPr/>
          <a:lstStyle/>
          <a:p>
            <a:pPr lvl="1"/>
            <a:r>
              <a:rPr lang="en-US" dirty="0" err="1"/>
              <a:t>Thuật</a:t>
            </a:r>
            <a:r>
              <a:rPr lang="en-US" dirty="0"/>
              <a:t> </a:t>
            </a:r>
            <a:r>
              <a:rPr lang="en-US" dirty="0" err="1"/>
              <a:t>toán</a:t>
            </a:r>
            <a:r>
              <a:rPr lang="en-US" dirty="0"/>
              <a:t> </a:t>
            </a:r>
            <a:r>
              <a:rPr lang="en-US" dirty="0" err="1"/>
              <a:t>học</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trước</a:t>
            </a:r>
            <a:r>
              <a:rPr lang="en-US" dirty="0"/>
              <a:t>, </a:t>
            </a:r>
            <a:r>
              <a:rPr lang="en-US" dirty="0" err="1"/>
              <a:t>mô</a:t>
            </a:r>
            <a:r>
              <a:rPr lang="en-US" dirty="0"/>
              <a:t> </a:t>
            </a:r>
            <a:r>
              <a:rPr lang="en-US" dirty="0" err="1"/>
              <a:t>hình</a:t>
            </a:r>
            <a:r>
              <a:rPr lang="en-US" dirty="0"/>
              <a:t> </a:t>
            </a:r>
            <a:r>
              <a:rPr lang="en-US" dirty="0" err="1"/>
              <a:t>hoá</a:t>
            </a:r>
            <a:r>
              <a:rPr lang="en-US" dirty="0"/>
              <a:t> </a:t>
            </a:r>
            <a:r>
              <a:rPr lang="en-US" dirty="0" err="1"/>
              <a:t>bài</a:t>
            </a:r>
            <a:r>
              <a:rPr lang="en-US" dirty="0"/>
              <a:t> </a:t>
            </a:r>
            <a:r>
              <a:rPr lang="en-US" dirty="0" err="1"/>
              <a:t>toán</a:t>
            </a:r>
            <a:r>
              <a:rPr lang="en-US" dirty="0"/>
              <a:t> </a:t>
            </a:r>
            <a:r>
              <a:rPr lang="en-US" dirty="0" err="1"/>
              <a:t>để</a:t>
            </a:r>
            <a:r>
              <a:rPr lang="en-US" dirty="0"/>
              <a:t> </a:t>
            </a:r>
            <a:r>
              <a:rPr lang="en-US" dirty="0" err="1"/>
              <a:t>xử</a:t>
            </a:r>
            <a:r>
              <a:rPr lang="en-US" dirty="0"/>
              <a:t> </a:t>
            </a:r>
            <a:r>
              <a:rPr lang="en-US" dirty="0" err="1"/>
              <a:t>lý</a:t>
            </a:r>
            <a:r>
              <a:rPr lang="en-US" dirty="0"/>
              <a:t> </a:t>
            </a:r>
            <a:r>
              <a:rPr lang="en-US" dirty="0" err="1"/>
              <a:t>những</a:t>
            </a:r>
            <a:r>
              <a:rPr lang="en-US" dirty="0"/>
              <a:t> </a:t>
            </a:r>
            <a:r>
              <a:rPr lang="en-US" dirty="0" err="1"/>
              <a:t>dữ</a:t>
            </a:r>
            <a:r>
              <a:rPr lang="en-US" dirty="0"/>
              <a:t> </a:t>
            </a:r>
            <a:r>
              <a:rPr lang="en-US" dirty="0" err="1"/>
              <a:t>liệu</a:t>
            </a:r>
            <a:r>
              <a:rPr lang="en-US" dirty="0"/>
              <a:t> </a:t>
            </a:r>
            <a:r>
              <a:rPr lang="en-US" dirty="0" err="1"/>
              <a:t>hoàn</a:t>
            </a:r>
            <a:r>
              <a:rPr lang="en-US" dirty="0"/>
              <a:t> </a:t>
            </a:r>
            <a:r>
              <a:rPr lang="en-US" dirty="0" err="1"/>
              <a:t>toàn</a:t>
            </a:r>
            <a:r>
              <a:rPr lang="en-US" dirty="0"/>
              <a:t> </a:t>
            </a:r>
            <a:r>
              <a:rPr lang="en-US" dirty="0" err="1"/>
              <a:t>mới</a:t>
            </a:r>
            <a:r>
              <a:rPr lang="en-US" dirty="0"/>
              <a:t> </a:t>
            </a:r>
            <a:r>
              <a:rPr lang="en-US" dirty="0" err="1"/>
              <a:t>dựa</a:t>
            </a:r>
            <a:r>
              <a:rPr lang="en-US" dirty="0"/>
              <a:t> </a:t>
            </a:r>
            <a:r>
              <a:rPr lang="en-US" dirty="0" err="1"/>
              <a:t>trên</a:t>
            </a:r>
            <a:r>
              <a:rPr lang="en-US" dirty="0"/>
              <a:t> </a:t>
            </a:r>
            <a:r>
              <a:rPr lang="en-US" dirty="0" err="1"/>
              <a:t>những</a:t>
            </a:r>
            <a:r>
              <a:rPr lang="en-US" dirty="0"/>
              <a:t> </a:t>
            </a:r>
            <a:r>
              <a:rPr lang="en-US" dirty="0" err="1"/>
              <a:t>gì</a:t>
            </a:r>
            <a:r>
              <a:rPr lang="en-US" dirty="0"/>
              <a:t> </a:t>
            </a:r>
            <a:r>
              <a:rPr lang="en-US" dirty="0" err="1"/>
              <a:t>đã</a:t>
            </a:r>
            <a:r>
              <a:rPr lang="en-US" dirty="0"/>
              <a:t> </a:t>
            </a:r>
            <a:r>
              <a:rPr lang="en-US" dirty="0" err="1"/>
              <a:t>được</a:t>
            </a:r>
            <a:r>
              <a:rPr lang="en-US" dirty="0"/>
              <a:t> </a:t>
            </a:r>
            <a:r>
              <a:rPr lang="en-US" dirty="0" err="1"/>
              <a:t>huấn</a:t>
            </a:r>
            <a:r>
              <a:rPr lang="en-US" dirty="0"/>
              <a:t> </a:t>
            </a:r>
            <a:r>
              <a:rPr lang="en-US" dirty="0" err="1"/>
              <a:t>luyện</a:t>
            </a:r>
            <a:r>
              <a:rPr lang="en-US" dirty="0"/>
              <a:t>.</a:t>
            </a:r>
          </a:p>
          <a:p>
            <a:pPr lvl="1"/>
            <a:endParaRPr lang="en-US" dirty="0"/>
          </a:p>
          <a:p>
            <a:pPr lvl="1"/>
            <a:r>
              <a:rPr lang="en-US" dirty="0" err="1"/>
              <a:t>Một</a:t>
            </a:r>
            <a:r>
              <a:rPr lang="en-US" dirty="0"/>
              <a:t> </a:t>
            </a:r>
            <a:r>
              <a:rPr lang="en-US" dirty="0" err="1"/>
              <a:t>số</a:t>
            </a:r>
            <a:r>
              <a:rPr lang="en-US" dirty="0"/>
              <a:t> </a:t>
            </a:r>
            <a:r>
              <a:rPr lang="en-US" dirty="0" err="1"/>
              <a:t>giải</a:t>
            </a:r>
            <a:r>
              <a:rPr lang="en-US" dirty="0"/>
              <a:t> </a:t>
            </a:r>
            <a:r>
              <a:rPr lang="en-US" dirty="0" err="1"/>
              <a:t>thuật</a:t>
            </a:r>
            <a:r>
              <a:rPr lang="en-US" dirty="0"/>
              <a:t> </a:t>
            </a:r>
            <a:r>
              <a:rPr lang="en-US" dirty="0" err="1"/>
              <a:t>học</a:t>
            </a:r>
            <a:r>
              <a:rPr lang="en-US" dirty="0"/>
              <a:t> bao </a:t>
            </a:r>
            <a:r>
              <a:rPr lang="en-US" dirty="0" err="1"/>
              <a:t>gồm</a:t>
            </a:r>
            <a:r>
              <a:rPr lang="en-US" dirty="0"/>
              <a:t>: Supervise learning, Unsupervised learning, Semi-supervised </a:t>
            </a:r>
            <a:r>
              <a:rPr lang="en-US" dirty="0" err="1"/>
              <a:t>lerning</a:t>
            </a:r>
            <a:r>
              <a:rPr lang="en-US" dirty="0"/>
              <a:t> </a:t>
            </a:r>
            <a:r>
              <a:rPr lang="en-US" dirty="0" err="1"/>
              <a:t>và</a:t>
            </a:r>
            <a:r>
              <a:rPr lang="en-US" dirty="0"/>
              <a:t> Reinforcement learning.</a:t>
            </a:r>
          </a:p>
          <a:p>
            <a:pPr lvl="1"/>
            <a:endParaRPr lang="en-US" dirty="0"/>
          </a:p>
          <a:p>
            <a:pPr lvl="1"/>
            <a:r>
              <a:rPr lang="en-US" dirty="0" err="1"/>
              <a:t>Một</a:t>
            </a:r>
            <a:r>
              <a:rPr lang="en-US" dirty="0"/>
              <a:t> </a:t>
            </a:r>
            <a:r>
              <a:rPr lang="en-US" dirty="0" err="1"/>
              <a:t>số</a:t>
            </a:r>
            <a:r>
              <a:rPr lang="en-US" dirty="0"/>
              <a:t> </a:t>
            </a:r>
            <a:r>
              <a:rPr lang="en-US" dirty="0" err="1"/>
              <a:t>bài</a:t>
            </a:r>
            <a:r>
              <a:rPr lang="en-US" dirty="0"/>
              <a:t> </a:t>
            </a:r>
            <a:r>
              <a:rPr lang="en-US" dirty="0" err="1"/>
              <a:t>toán</a:t>
            </a:r>
            <a:r>
              <a:rPr lang="en-US" dirty="0"/>
              <a:t> </a:t>
            </a:r>
            <a:r>
              <a:rPr lang="en-US" dirty="0" err="1"/>
              <a:t>trong</a:t>
            </a:r>
            <a:r>
              <a:rPr lang="en-US" dirty="0"/>
              <a:t> Machine Learning: Classification, regression</a:t>
            </a:r>
          </a:p>
        </p:txBody>
      </p:sp>
      <p:sp>
        <p:nvSpPr>
          <p:cNvPr id="4" name="Slide Number Placeholder 3">
            <a:extLst>
              <a:ext uri="{FF2B5EF4-FFF2-40B4-BE49-F238E27FC236}">
                <a16:creationId xmlns:a16="http://schemas.microsoft.com/office/drawing/2014/main" xmlns="" id="{486A7A2F-0E35-C543-B052-55913ECC7011}"/>
              </a:ext>
            </a:extLst>
          </p:cNvPr>
          <p:cNvSpPr>
            <a:spLocks noGrp="1"/>
          </p:cNvSpPr>
          <p:nvPr>
            <p:ph type="sldNum" sz="quarter" idx="12"/>
          </p:nvPr>
        </p:nvSpPr>
        <p:spPr/>
        <p:txBody>
          <a:bodyPr/>
          <a:lstStyle/>
          <a:p>
            <a:fld id="{20B7F220-0825-4B9B-9156-FF79F33775FE}" type="slidenum">
              <a:rPr lang="vi-VN" smtClean="0"/>
              <a:t>3</a:t>
            </a:fld>
            <a:endParaRPr lang="vi-VN"/>
          </a:p>
        </p:txBody>
      </p:sp>
    </p:spTree>
    <p:extLst>
      <p:ext uri="{BB962C8B-B14F-4D97-AF65-F5344CB8AC3E}">
        <p14:creationId xmlns:p14="http://schemas.microsoft.com/office/powerpoint/2010/main" val="3084633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B2685C7-DAFA-49B6-A014-0606C09DCB8A}"/>
              </a:ext>
            </a:extLst>
          </p:cNvPr>
          <p:cNvSpPr>
            <a:spLocks noGrp="1"/>
          </p:cNvSpPr>
          <p:nvPr>
            <p:ph idx="1"/>
          </p:nvPr>
        </p:nvSpPr>
        <p:spPr/>
        <p:txBody>
          <a:bodyPr/>
          <a:lstStyle/>
          <a:p>
            <a:r>
              <a:rPr lang="en-US">
                <a:latin typeface="Calibri (Body)"/>
                <a:cs typeface="Times New Roman" panose="02020603050405020304" pitchFamily="18" charset="0"/>
              </a:rPr>
              <a:t>Xử</a:t>
            </a:r>
            <a:r>
              <a:rPr lang="en-US">
                <a:latin typeface="Calibri (Body)"/>
              </a:rPr>
              <a:t> lý </a:t>
            </a:r>
            <a:r>
              <a:rPr lang="en-US">
                <a:latin typeface="Calibri (Body)"/>
                <a:cs typeface="Times New Roman" panose="02020603050405020304" pitchFamily="18" charset="0"/>
              </a:rPr>
              <a:t>một chuỗi các vector X, áp dụng công thức RNN tại mỗi b</a:t>
            </a:r>
            <a:r>
              <a:rPr lang="vi-VN">
                <a:latin typeface="Calibri (Body)"/>
                <a:cs typeface="Times New Roman" panose="02020603050405020304" pitchFamily="18" charset="0"/>
              </a:rPr>
              <a:t>ư</a:t>
            </a:r>
            <a:r>
              <a:rPr lang="en-US">
                <a:latin typeface="Calibri (Body)"/>
                <a:cs typeface="Times New Roman" panose="02020603050405020304" pitchFamily="18" charset="0"/>
              </a:rPr>
              <a:t>ớc thời gian: (chú ý công thức và tham số là giống nhau tại mỗi b</a:t>
            </a:r>
            <a:r>
              <a:rPr lang="vi-VN">
                <a:latin typeface="Calibri (Body)"/>
                <a:cs typeface="Times New Roman" panose="02020603050405020304" pitchFamily="18" charset="0"/>
              </a:rPr>
              <a:t>ư</a:t>
            </a:r>
            <a:r>
              <a:rPr lang="en-US">
                <a:latin typeface="Calibri (Body)"/>
                <a:cs typeface="Times New Roman" panose="02020603050405020304" pitchFamily="18" charset="0"/>
              </a:rPr>
              <a:t>ớc thời gian)</a:t>
            </a:r>
          </a:p>
        </p:txBody>
      </p:sp>
      <p:pic>
        <p:nvPicPr>
          <p:cNvPr id="5" name="Picture 4" descr="Screen Clipping">
            <a:extLst>
              <a:ext uri="{FF2B5EF4-FFF2-40B4-BE49-F238E27FC236}">
                <a16:creationId xmlns:a16="http://schemas.microsoft.com/office/drawing/2014/main" xmlns="" id="{D3093ECD-3BCA-421C-88ED-D6491CF7B6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031" y="3283804"/>
            <a:ext cx="4536914" cy="1800476"/>
          </a:xfrm>
          <a:prstGeom prst="rect">
            <a:avLst/>
          </a:prstGeom>
        </p:spPr>
      </p:pic>
      <p:pic>
        <p:nvPicPr>
          <p:cNvPr id="7" name="Picture 6" descr="Screen Clipping">
            <a:extLst>
              <a:ext uri="{FF2B5EF4-FFF2-40B4-BE49-F238E27FC236}">
                <a16:creationId xmlns:a16="http://schemas.microsoft.com/office/drawing/2014/main" xmlns="" id="{0C5DF7EC-10F1-4E0C-8A62-2BB215DA2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6325" y="3037928"/>
            <a:ext cx="1307489" cy="2650701"/>
          </a:xfrm>
          <a:prstGeom prst="rect">
            <a:avLst/>
          </a:prstGeom>
        </p:spPr>
      </p:pic>
      <p:sp>
        <p:nvSpPr>
          <p:cNvPr id="4" name="Slide Number Placeholder 3">
            <a:extLst>
              <a:ext uri="{FF2B5EF4-FFF2-40B4-BE49-F238E27FC236}">
                <a16:creationId xmlns:a16="http://schemas.microsoft.com/office/drawing/2014/main" xmlns="" id="{CC302431-6ACC-44DE-BB57-8C1414EC8D4E}"/>
              </a:ext>
            </a:extLst>
          </p:cNvPr>
          <p:cNvSpPr>
            <a:spLocks noGrp="1"/>
          </p:cNvSpPr>
          <p:nvPr>
            <p:ph type="sldNum" sz="quarter" idx="12"/>
          </p:nvPr>
        </p:nvSpPr>
        <p:spPr/>
        <p:txBody>
          <a:bodyPr/>
          <a:lstStyle/>
          <a:p>
            <a:fld id="{20B7F220-0825-4B9B-9156-FF79F33775FE}" type="slidenum">
              <a:rPr lang="vi-VN" smtClean="0"/>
              <a:t>30</a:t>
            </a:fld>
            <a:endParaRPr lang="vi-VN"/>
          </a:p>
        </p:txBody>
      </p:sp>
      <p:sp>
        <p:nvSpPr>
          <p:cNvPr id="10" name="Title 1">
            <a:extLst>
              <a:ext uri="{FF2B5EF4-FFF2-40B4-BE49-F238E27FC236}">
                <a16:creationId xmlns:a16="http://schemas.microsoft.com/office/drawing/2014/main" xmlns="" id="{567D2B0D-3A81-486A-8EC8-D612CBA16813}"/>
              </a:ext>
            </a:extLst>
          </p:cNvPr>
          <p:cNvSpPr>
            <a:spLocks noGrp="1"/>
          </p:cNvSpPr>
          <p:nvPr>
            <p:ph type="title"/>
          </p:nvPr>
        </p:nvSpPr>
        <p:spPr>
          <a:xfrm>
            <a:off x="1066800" y="189707"/>
            <a:ext cx="8229600" cy="1143000"/>
          </a:xfrm>
        </p:spPr>
        <p:txBody>
          <a:bodyPr/>
          <a:lstStyle/>
          <a:p>
            <a:r>
              <a:rPr lang="en-US"/>
              <a:t>RECURRENT NEURAL NETWORK</a:t>
            </a:r>
            <a:br>
              <a:rPr lang="en-US"/>
            </a:br>
            <a:r>
              <a:rPr lang="en-US"/>
              <a:t>(RNN)</a:t>
            </a:r>
          </a:p>
        </p:txBody>
      </p:sp>
    </p:spTree>
    <p:extLst>
      <p:ext uri="{BB962C8B-B14F-4D97-AF65-F5344CB8AC3E}">
        <p14:creationId xmlns:p14="http://schemas.microsoft.com/office/powerpoint/2010/main" val="494446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EBDCD62-9304-4CD0-9170-F5EF203AF4C8}"/>
              </a:ext>
            </a:extLst>
          </p:cNvPr>
          <p:cNvSpPr>
            <a:spLocks noGrp="1"/>
          </p:cNvSpPr>
          <p:nvPr>
            <p:ph idx="1"/>
          </p:nvPr>
        </p:nvSpPr>
        <p:spPr>
          <a:xfrm>
            <a:off x="457200" y="1332708"/>
            <a:ext cx="8229600" cy="4793462"/>
          </a:xfrm>
        </p:spPr>
        <p:txBody>
          <a:bodyPr/>
          <a:lstStyle/>
          <a:p>
            <a:r>
              <a:rPr lang="en-US"/>
              <a:t>Chỉ có 1 trạng thái ẩn </a:t>
            </a:r>
            <a:r>
              <a:rPr lang="en-US" b="1" i="1"/>
              <a:t>h</a:t>
            </a:r>
            <a:r>
              <a:rPr lang="en-US"/>
              <a:t> duy nhất. Công thức RNN cho biết làm thế nào cập nhật trạng thái ẩn </a:t>
            </a:r>
            <a:r>
              <a:rPr lang="en-US" b="1" i="1"/>
              <a:t>h</a:t>
            </a:r>
            <a:r>
              <a:rPr lang="en-US"/>
              <a:t> nh</a:t>
            </a:r>
            <a:r>
              <a:rPr lang="vi-VN"/>
              <a:t>ư</a:t>
            </a:r>
            <a:r>
              <a:rPr lang="en-US"/>
              <a:t> là 1 giá trị của tầng ẩn trong b</a:t>
            </a:r>
            <a:r>
              <a:rPr lang="vi-VN"/>
              <a:t>ư</a:t>
            </a:r>
            <a:r>
              <a:rPr lang="en-US"/>
              <a:t>ớc thời gian tr</a:t>
            </a:r>
            <a:r>
              <a:rPr lang="vi-VN"/>
              <a:t>ư</a:t>
            </a:r>
            <a:r>
              <a:rPr lang="en-US"/>
              <a:t>ớc với đầu vào hiện tại </a:t>
            </a:r>
            <a:r>
              <a:rPr lang="en-US" b="1" i="1"/>
              <a:t>X</a:t>
            </a:r>
            <a:r>
              <a:rPr lang="en-US" b="1" i="1" baseline="-25000"/>
              <a:t>t</a:t>
            </a:r>
            <a:r>
              <a:rPr lang="en-US"/>
              <a:t>.</a:t>
            </a:r>
          </a:p>
          <a:p>
            <a:r>
              <a:rPr lang="en-US"/>
              <a:t>Các ma trận trọng số </a:t>
            </a:r>
            <a:r>
              <a:rPr lang="en-US" b="1" i="1"/>
              <a:t>W</a:t>
            </a:r>
            <a:r>
              <a:rPr lang="en-US" b="1" i="1" baseline="-25000"/>
              <a:t>hh</a:t>
            </a:r>
            <a:r>
              <a:rPr lang="en-US" b="1" i="1"/>
              <a:t>, W</a:t>
            </a:r>
            <a:r>
              <a:rPr lang="en-US" b="1" i="1" baseline="-25000"/>
              <a:t>xh</a:t>
            </a:r>
            <a:r>
              <a:rPr lang="en-US"/>
              <a:t> sẽ phóng đại các giá trị tầng ẩn b</a:t>
            </a:r>
            <a:r>
              <a:rPr lang="vi-VN"/>
              <a:t>ư</a:t>
            </a:r>
            <a:r>
              <a:rPr lang="en-US"/>
              <a:t>ớc th</a:t>
            </a:r>
            <a:r>
              <a:rPr lang="vi-VN"/>
              <a:t>ơ</a:t>
            </a:r>
            <a:r>
              <a:rPr lang="en-US"/>
              <a:t>̀i gian tr</a:t>
            </a:r>
            <a:r>
              <a:rPr lang="vi-VN"/>
              <a:t>ư</a:t>
            </a:r>
            <a:r>
              <a:rPr lang="en-US"/>
              <a:t>ớc và đầu vào hiện tại </a:t>
            </a:r>
            <a:r>
              <a:rPr lang="en-US" b="1" i="1"/>
              <a:t>X</a:t>
            </a:r>
            <a:r>
              <a:rPr lang="en-US" b="1" i="1" baseline="-25000"/>
              <a:t>t</a:t>
            </a:r>
            <a:r>
              <a:rPr lang="en-US"/>
              <a:t>, sau đó cộng 2 giá trị lại với nhau và tính Tanh() của giá trị đó. Sau đó cập nhật với trạng thái ẩn tại b</a:t>
            </a:r>
            <a:r>
              <a:rPr lang="vi-VN"/>
              <a:t>ư</a:t>
            </a:r>
            <a:r>
              <a:rPr lang="en-US"/>
              <a:t>ớc thời gian t.</a:t>
            </a:r>
          </a:p>
          <a:p>
            <a:r>
              <a:rPr lang="en-US"/>
              <a:t>Sau đó sẽ dự đoán đầu ra dựa vào </a:t>
            </a:r>
            <a:r>
              <a:rPr lang="en-US" b="1" i="1"/>
              <a:t>h</a:t>
            </a:r>
            <a:r>
              <a:rPr lang="en-US" b="1" i="1" baseline="-25000"/>
              <a:t>t</a:t>
            </a:r>
            <a:r>
              <a:rPr lang="en-US"/>
              <a:t> và ma trận trọng số </a:t>
            </a:r>
            <a:r>
              <a:rPr lang="en-US" b="1" i="1"/>
              <a:t>W</a:t>
            </a:r>
            <a:r>
              <a:rPr lang="en-US" b="1" i="1" baseline="-25000"/>
              <a:t>hy</a:t>
            </a:r>
          </a:p>
        </p:txBody>
      </p:sp>
      <p:sp>
        <p:nvSpPr>
          <p:cNvPr id="4" name="Slide Number Placeholder 3">
            <a:extLst>
              <a:ext uri="{FF2B5EF4-FFF2-40B4-BE49-F238E27FC236}">
                <a16:creationId xmlns:a16="http://schemas.microsoft.com/office/drawing/2014/main" xmlns="" id="{03A9B594-5E4A-4333-92B9-CBE86E4D8867}"/>
              </a:ext>
            </a:extLst>
          </p:cNvPr>
          <p:cNvSpPr>
            <a:spLocks noGrp="1"/>
          </p:cNvSpPr>
          <p:nvPr>
            <p:ph type="sldNum" sz="quarter" idx="12"/>
          </p:nvPr>
        </p:nvSpPr>
        <p:spPr/>
        <p:txBody>
          <a:bodyPr/>
          <a:lstStyle/>
          <a:p>
            <a:fld id="{20B7F220-0825-4B9B-9156-FF79F33775FE}" type="slidenum">
              <a:rPr lang="vi-VN" smtClean="0"/>
              <a:t>31</a:t>
            </a:fld>
            <a:endParaRPr lang="vi-VN"/>
          </a:p>
        </p:txBody>
      </p:sp>
      <p:sp>
        <p:nvSpPr>
          <p:cNvPr id="7" name="Title 1">
            <a:extLst>
              <a:ext uri="{FF2B5EF4-FFF2-40B4-BE49-F238E27FC236}">
                <a16:creationId xmlns:a16="http://schemas.microsoft.com/office/drawing/2014/main" xmlns="" id="{2A7B09E6-804C-48DA-8D7B-1CA97C79C076}"/>
              </a:ext>
            </a:extLst>
          </p:cNvPr>
          <p:cNvSpPr>
            <a:spLocks noGrp="1"/>
          </p:cNvSpPr>
          <p:nvPr>
            <p:ph type="title"/>
          </p:nvPr>
        </p:nvSpPr>
        <p:spPr>
          <a:xfrm>
            <a:off x="1066800" y="189707"/>
            <a:ext cx="8229600" cy="1143000"/>
          </a:xfrm>
        </p:spPr>
        <p:txBody>
          <a:bodyPr/>
          <a:lstStyle/>
          <a:p>
            <a:r>
              <a:rPr lang="en-US"/>
              <a:t>RECURRENT NEURAL NETWORK</a:t>
            </a:r>
            <a:br>
              <a:rPr lang="en-US"/>
            </a:br>
            <a:r>
              <a:rPr lang="en-US"/>
              <a:t>(RNN)</a:t>
            </a:r>
          </a:p>
        </p:txBody>
      </p:sp>
      <p:pic>
        <p:nvPicPr>
          <p:cNvPr id="8" name="Content Placeholder 4" descr="Screen Clipping">
            <a:extLst>
              <a:ext uri="{FF2B5EF4-FFF2-40B4-BE49-F238E27FC236}">
                <a16:creationId xmlns:a16="http://schemas.microsoft.com/office/drawing/2014/main" xmlns="" id="{FEBCCAE8-1C96-41C8-B335-C56421D38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060" y="4235115"/>
            <a:ext cx="5644350" cy="2486372"/>
          </a:xfrm>
          <a:prstGeom prst="rect">
            <a:avLst/>
          </a:prstGeom>
        </p:spPr>
      </p:pic>
    </p:spTree>
    <p:extLst>
      <p:ext uri="{BB962C8B-B14F-4D97-AF65-F5344CB8AC3E}">
        <p14:creationId xmlns:p14="http://schemas.microsoft.com/office/powerpoint/2010/main" val="2653345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3D792A6-5436-4E70-8B64-E4263C8F09E1}"/>
              </a:ext>
            </a:extLst>
          </p:cNvPr>
          <p:cNvSpPr>
            <a:spLocks noGrp="1"/>
          </p:cNvSpPr>
          <p:nvPr>
            <p:ph idx="1"/>
          </p:nvPr>
        </p:nvSpPr>
        <p:spPr/>
        <p:txBody>
          <a:bodyPr/>
          <a:lstStyle/>
          <a:p>
            <a:r>
              <a:rPr lang="en-US"/>
              <a:t>Ví dụ huấn luyện RNN:</a:t>
            </a:r>
          </a:p>
          <a:p>
            <a:pPr marL="0" indent="0">
              <a:buNone/>
            </a:pPr>
            <a:r>
              <a:rPr lang="en-US"/>
              <a:t>		Bộ từ vựng [h, e, l, o].</a:t>
            </a:r>
          </a:p>
          <a:p>
            <a:pPr marL="0" indent="0">
              <a:buNone/>
            </a:pPr>
            <a:r>
              <a:rPr lang="en-US"/>
              <a:t>		Chuỗi từ huấn luyện: “hello”</a:t>
            </a:r>
          </a:p>
          <a:p>
            <a:endParaRPr lang="en-US"/>
          </a:p>
          <a:p>
            <a:pPr marL="0" indent="0">
              <a:buNone/>
            </a:pPr>
            <a:r>
              <a:rPr lang="en-US"/>
              <a:t>1) Truyền cùng lúc các ký tự vào RNN</a:t>
            </a:r>
          </a:p>
        </p:txBody>
      </p:sp>
      <p:pic>
        <p:nvPicPr>
          <p:cNvPr id="5" name="Picture 4" descr="Screen Clipping">
            <a:extLst>
              <a:ext uri="{FF2B5EF4-FFF2-40B4-BE49-F238E27FC236}">
                <a16:creationId xmlns:a16="http://schemas.microsoft.com/office/drawing/2014/main" xmlns="" id="{7EE9DFC5-5A6E-4DEB-B4F7-56971D432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2835" y="3964490"/>
            <a:ext cx="3386610" cy="978830"/>
          </a:xfrm>
          <a:prstGeom prst="rect">
            <a:avLst/>
          </a:prstGeom>
        </p:spPr>
      </p:pic>
      <p:sp>
        <p:nvSpPr>
          <p:cNvPr id="4" name="Slide Number Placeholder 3">
            <a:extLst>
              <a:ext uri="{FF2B5EF4-FFF2-40B4-BE49-F238E27FC236}">
                <a16:creationId xmlns:a16="http://schemas.microsoft.com/office/drawing/2014/main" xmlns="" id="{1C837316-3332-40E7-B119-B7F1EA4A19D1}"/>
              </a:ext>
            </a:extLst>
          </p:cNvPr>
          <p:cNvSpPr>
            <a:spLocks noGrp="1"/>
          </p:cNvSpPr>
          <p:nvPr>
            <p:ph type="sldNum" sz="quarter" idx="12"/>
          </p:nvPr>
        </p:nvSpPr>
        <p:spPr/>
        <p:txBody>
          <a:bodyPr/>
          <a:lstStyle/>
          <a:p>
            <a:fld id="{20B7F220-0825-4B9B-9156-FF79F33775FE}" type="slidenum">
              <a:rPr lang="vi-VN" smtClean="0"/>
              <a:t>32</a:t>
            </a:fld>
            <a:endParaRPr lang="vi-VN"/>
          </a:p>
        </p:txBody>
      </p:sp>
      <p:sp>
        <p:nvSpPr>
          <p:cNvPr id="8" name="Title 1">
            <a:extLst>
              <a:ext uri="{FF2B5EF4-FFF2-40B4-BE49-F238E27FC236}">
                <a16:creationId xmlns:a16="http://schemas.microsoft.com/office/drawing/2014/main" xmlns="" id="{FB941173-05C0-4E91-B7BB-E588D4385FD3}"/>
              </a:ext>
            </a:extLst>
          </p:cNvPr>
          <p:cNvSpPr>
            <a:spLocks noGrp="1"/>
          </p:cNvSpPr>
          <p:nvPr>
            <p:ph type="title"/>
          </p:nvPr>
        </p:nvSpPr>
        <p:spPr>
          <a:xfrm>
            <a:off x="1066800" y="189707"/>
            <a:ext cx="8229600" cy="1143000"/>
          </a:xfrm>
        </p:spPr>
        <p:txBody>
          <a:bodyPr/>
          <a:lstStyle/>
          <a:p>
            <a:r>
              <a:rPr lang="en-US"/>
              <a:t>RECURRENT NEURAL NETWORK</a:t>
            </a:r>
            <a:br>
              <a:rPr lang="en-US"/>
            </a:br>
            <a:r>
              <a:rPr lang="en-US"/>
              <a:t>(RNN)</a:t>
            </a:r>
          </a:p>
        </p:txBody>
      </p:sp>
    </p:spTree>
    <p:extLst>
      <p:ext uri="{BB962C8B-B14F-4D97-AF65-F5344CB8AC3E}">
        <p14:creationId xmlns:p14="http://schemas.microsoft.com/office/powerpoint/2010/main" val="4222074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A748294-09C2-41FD-B2B5-13C1C0BE1406}"/>
              </a:ext>
            </a:extLst>
          </p:cNvPr>
          <p:cNvSpPr>
            <a:spLocks noGrp="1"/>
          </p:cNvSpPr>
          <p:nvPr>
            <p:ph idx="1"/>
          </p:nvPr>
        </p:nvSpPr>
        <p:spPr>
          <a:xfrm>
            <a:off x="371061" y="1616764"/>
            <a:ext cx="8603973" cy="4739597"/>
          </a:xfrm>
        </p:spPr>
        <p:txBody>
          <a:bodyPr/>
          <a:lstStyle/>
          <a:p>
            <a:pPr marL="0" indent="0">
              <a:buNone/>
            </a:pPr>
            <a:r>
              <a:rPr lang="en-US"/>
              <a:t>2) </a:t>
            </a:r>
            <a:r>
              <a:rPr lang="vi-VN"/>
              <a:t>Bắt đầu bằng ký tự "h", áp dụng công thức để tính trạng thái RNN tại mỗi bước thời gian. Giả sử chỉ có 3 số trong trạng thái ẩn, sẽ biến chúng thành các vector đại diện, tại mỗi bước thời gian, tổng hợp các kí tự từ trước đến lúc đó.</a:t>
            </a:r>
            <a:endParaRPr lang="en-US"/>
          </a:p>
        </p:txBody>
      </p:sp>
      <p:pic>
        <p:nvPicPr>
          <p:cNvPr id="5" name="Picture 4" descr="Screen Clipping">
            <a:extLst>
              <a:ext uri="{FF2B5EF4-FFF2-40B4-BE49-F238E27FC236}">
                <a16:creationId xmlns:a16="http://schemas.microsoft.com/office/drawing/2014/main" xmlns="" id="{484AD513-B03C-46D4-92A4-2263AB97CF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1594" y="3042825"/>
            <a:ext cx="3750992" cy="2957925"/>
          </a:xfrm>
          <a:prstGeom prst="rect">
            <a:avLst/>
          </a:prstGeom>
        </p:spPr>
      </p:pic>
      <p:sp>
        <p:nvSpPr>
          <p:cNvPr id="2" name="Slide Number Placeholder 1">
            <a:extLst>
              <a:ext uri="{FF2B5EF4-FFF2-40B4-BE49-F238E27FC236}">
                <a16:creationId xmlns:a16="http://schemas.microsoft.com/office/drawing/2014/main" xmlns="" id="{A914B5DF-5B6C-4B58-992A-3E44E2ECF4C1}"/>
              </a:ext>
            </a:extLst>
          </p:cNvPr>
          <p:cNvSpPr>
            <a:spLocks noGrp="1"/>
          </p:cNvSpPr>
          <p:nvPr>
            <p:ph type="sldNum" sz="quarter" idx="12"/>
          </p:nvPr>
        </p:nvSpPr>
        <p:spPr/>
        <p:txBody>
          <a:bodyPr/>
          <a:lstStyle/>
          <a:p>
            <a:fld id="{20B7F220-0825-4B9B-9156-FF79F33775FE}" type="slidenum">
              <a:rPr lang="vi-VN" smtClean="0"/>
              <a:t>33</a:t>
            </a:fld>
            <a:endParaRPr lang="vi-VN"/>
          </a:p>
        </p:txBody>
      </p:sp>
      <p:sp>
        <p:nvSpPr>
          <p:cNvPr id="6" name="Title 1">
            <a:extLst>
              <a:ext uri="{FF2B5EF4-FFF2-40B4-BE49-F238E27FC236}">
                <a16:creationId xmlns:a16="http://schemas.microsoft.com/office/drawing/2014/main" xmlns="" id="{469D2842-D5EC-4727-9C5B-8D4B4D0EAEFC}"/>
              </a:ext>
            </a:extLst>
          </p:cNvPr>
          <p:cNvSpPr>
            <a:spLocks noGrp="1"/>
          </p:cNvSpPr>
          <p:nvPr>
            <p:ph type="title"/>
          </p:nvPr>
        </p:nvSpPr>
        <p:spPr>
          <a:xfrm>
            <a:off x="1066800" y="189707"/>
            <a:ext cx="8229600" cy="1143000"/>
          </a:xfrm>
        </p:spPr>
        <p:txBody>
          <a:bodyPr/>
          <a:lstStyle/>
          <a:p>
            <a:r>
              <a:rPr lang="en-US"/>
              <a:t>RECURRENT NEURAL NETWORK</a:t>
            </a:r>
            <a:br>
              <a:rPr lang="en-US"/>
            </a:br>
            <a:r>
              <a:rPr lang="en-US"/>
              <a:t>(RNN)</a:t>
            </a:r>
          </a:p>
        </p:txBody>
      </p:sp>
    </p:spTree>
    <p:extLst>
      <p:ext uri="{BB962C8B-B14F-4D97-AF65-F5344CB8AC3E}">
        <p14:creationId xmlns:p14="http://schemas.microsoft.com/office/powerpoint/2010/main" val="3294162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56B1E7B-9E14-409C-B6E5-DD95B9E86DF4}"/>
              </a:ext>
            </a:extLst>
          </p:cNvPr>
          <p:cNvSpPr>
            <a:spLocks noGrp="1"/>
          </p:cNvSpPr>
          <p:nvPr>
            <p:ph idx="1"/>
          </p:nvPr>
        </p:nvSpPr>
        <p:spPr>
          <a:xfrm>
            <a:off x="344557" y="1602297"/>
            <a:ext cx="8580782" cy="4754065"/>
          </a:xfrm>
        </p:spPr>
        <p:txBody>
          <a:bodyPr/>
          <a:lstStyle/>
          <a:p>
            <a:pPr marL="0" indent="0" algn="just">
              <a:buNone/>
            </a:pPr>
            <a:r>
              <a:rPr lang="en-US" dirty="0"/>
              <a:t>3) </a:t>
            </a:r>
            <a:r>
              <a:rPr lang="vi-VN" dirty="0"/>
              <a:t>Áp dụng RNN để huấn luyện tại mỗi bước thời gian, kí tự gì sẽ xuất hiện tiếp theo. Có 4 kí tự trong bộ từ vựng, vì vậy sẽ huấn luyện 4 số tại mỗi bước thời gian. </a:t>
            </a:r>
            <a:endParaRPr lang="en-US" dirty="0"/>
          </a:p>
          <a:p>
            <a:pPr marL="0" indent="0" algn="just">
              <a:buNone/>
            </a:pPr>
            <a:r>
              <a:rPr lang="vi-VN" dirty="0"/>
              <a:t>VD: đã biết "e" sẽ đứng sau "h" nên 2.2 sẽ là số đúng, tương tự -1.0 cho "l", 1.9 cho "l" và 2.2 cho "o". Vì đã hết từ huấn luyện nên sau đó RNN sẽ gắn 1 "End token" cho kí tự cuối cùng là "o".</a:t>
            </a:r>
            <a:endParaRPr lang="en-US" dirty="0"/>
          </a:p>
        </p:txBody>
      </p:sp>
      <p:pic>
        <p:nvPicPr>
          <p:cNvPr id="5" name="Picture 4" descr="Screen Clipping">
            <a:extLst>
              <a:ext uri="{FF2B5EF4-FFF2-40B4-BE49-F238E27FC236}">
                <a16:creationId xmlns:a16="http://schemas.microsoft.com/office/drawing/2014/main" xmlns="" id="{6135B2A2-3C14-4998-A9A8-4795ADD0A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0145" y="3825380"/>
            <a:ext cx="3801005" cy="2713544"/>
          </a:xfrm>
          <a:prstGeom prst="rect">
            <a:avLst/>
          </a:prstGeom>
        </p:spPr>
      </p:pic>
      <p:sp>
        <p:nvSpPr>
          <p:cNvPr id="2" name="Slide Number Placeholder 1">
            <a:extLst>
              <a:ext uri="{FF2B5EF4-FFF2-40B4-BE49-F238E27FC236}">
                <a16:creationId xmlns:a16="http://schemas.microsoft.com/office/drawing/2014/main" xmlns="" id="{B9DEDEBA-99F2-4541-82CC-EB50B3514604}"/>
              </a:ext>
            </a:extLst>
          </p:cNvPr>
          <p:cNvSpPr>
            <a:spLocks noGrp="1"/>
          </p:cNvSpPr>
          <p:nvPr>
            <p:ph type="sldNum" sz="quarter" idx="12"/>
          </p:nvPr>
        </p:nvSpPr>
        <p:spPr/>
        <p:txBody>
          <a:bodyPr/>
          <a:lstStyle/>
          <a:p>
            <a:fld id="{20B7F220-0825-4B9B-9156-FF79F33775FE}" type="slidenum">
              <a:rPr lang="vi-VN" smtClean="0"/>
              <a:t>34</a:t>
            </a:fld>
            <a:endParaRPr lang="vi-VN"/>
          </a:p>
        </p:txBody>
      </p:sp>
      <p:sp>
        <p:nvSpPr>
          <p:cNvPr id="6" name="Title 1">
            <a:extLst>
              <a:ext uri="{FF2B5EF4-FFF2-40B4-BE49-F238E27FC236}">
                <a16:creationId xmlns:a16="http://schemas.microsoft.com/office/drawing/2014/main" xmlns="" id="{1907A51F-7B38-4FB0-BC46-4C73E827F680}"/>
              </a:ext>
            </a:extLst>
          </p:cNvPr>
          <p:cNvSpPr>
            <a:spLocks noGrp="1"/>
          </p:cNvSpPr>
          <p:nvPr>
            <p:ph type="title"/>
          </p:nvPr>
        </p:nvSpPr>
        <p:spPr>
          <a:xfrm>
            <a:off x="1066800" y="189707"/>
            <a:ext cx="8229600" cy="1143000"/>
          </a:xfrm>
        </p:spPr>
        <p:txBody>
          <a:bodyPr/>
          <a:lstStyle/>
          <a:p>
            <a:r>
              <a:rPr lang="en-US"/>
              <a:t>RECURRENT NEURAL NETWORK</a:t>
            </a:r>
            <a:br>
              <a:rPr lang="en-US"/>
            </a:br>
            <a:r>
              <a:rPr lang="en-US"/>
              <a:t>(RNN)</a:t>
            </a:r>
          </a:p>
        </p:txBody>
      </p:sp>
    </p:spTree>
    <p:extLst>
      <p:ext uri="{BB962C8B-B14F-4D97-AF65-F5344CB8AC3E}">
        <p14:creationId xmlns:p14="http://schemas.microsoft.com/office/powerpoint/2010/main" val="2150941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algn="just"/>
                <a:r>
                  <a:rPr lang="vi-VN" dirty="0" smtClean="0"/>
                  <a:t>linear </a:t>
                </a:r>
                <a:r>
                  <a:rPr lang="vi-VN" dirty="0"/>
                  <a:t>regression và perceptron (PLA), đều có thể viết chung dưới </a:t>
                </a:r>
                <a:r>
                  <a:rPr lang="vi-VN" dirty="0" smtClean="0"/>
                  <a:t>dạng</a:t>
                </a:r>
                <a14:m>
                  <m:oMath xmlns:m="http://schemas.openxmlformats.org/officeDocument/2006/math">
                    <m:r>
                      <a:rPr lang="vi-VN" b="0" i="0" smtClean="0">
                        <a:latin typeface="Cambria Math" panose="02040503050406030204" pitchFamily="18" charset="0"/>
                      </a:rPr>
                      <m:t> </m:t>
                    </m:r>
                    <m:r>
                      <a:rPr lang="vi-VN" b="0" i="1" smtClean="0">
                        <a:latin typeface="Cambria Math" panose="02040503050406030204" pitchFamily="18" charset="0"/>
                      </a:rPr>
                      <m:t>𝑦</m:t>
                    </m:r>
                    <m:r>
                      <a:rPr lang="vi-VN" b="0" i="1" smtClean="0">
                        <a:latin typeface="Cambria Math" panose="02040503050406030204" pitchFamily="18" charset="0"/>
                      </a:rPr>
                      <m:t>=</m:t>
                    </m:r>
                    <m:r>
                      <a:rPr lang="vi-VN" b="0" i="1" smtClean="0">
                        <a:latin typeface="Cambria Math" panose="02040503050406030204" pitchFamily="18" charset="0"/>
                      </a:rPr>
                      <m:t>𝑓</m:t>
                    </m:r>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𝑤</m:t>
                        </m:r>
                      </m:e>
                      <m:sup>
                        <m:r>
                          <a:rPr lang="vi-VN" b="0" i="1" smtClean="0">
                            <a:latin typeface="Cambria Math" panose="02040503050406030204" pitchFamily="18" charset="0"/>
                          </a:rPr>
                          <m:t>𝑇</m:t>
                        </m:r>
                      </m:sup>
                    </m:sSup>
                    <m:r>
                      <a:rPr lang="vi-VN" b="0" i="1" smtClean="0">
                        <a:latin typeface="Cambria Math" panose="02040503050406030204" pitchFamily="18" charset="0"/>
                      </a:rPr>
                      <m:t>𝑥</m:t>
                    </m:r>
                    <m:r>
                      <a:rPr lang="vi-VN" b="0" i="1" smtClean="0">
                        <a:latin typeface="Cambria Math" panose="02040503050406030204" pitchFamily="18" charset="0"/>
                      </a:rPr>
                      <m:t>)</m:t>
                    </m:r>
                  </m:oMath>
                </a14:m>
                <a:r>
                  <a:rPr lang="vi-VN" dirty="0" smtClean="0"/>
                  <a:t> </a:t>
                </a:r>
                <a:r>
                  <a:rPr lang="vi-VN" dirty="0"/>
                  <a:t>với </a:t>
                </a:r>
                <a14:m>
                  <m:oMath xmlns:m="http://schemas.openxmlformats.org/officeDocument/2006/math">
                    <m:r>
                      <a:rPr lang="vi-VN" i="1">
                        <a:latin typeface="Cambria Math" panose="02040503050406030204" pitchFamily="18" charset="0"/>
                      </a:rPr>
                      <m:t>𝑓</m:t>
                    </m:r>
                    <m:r>
                      <a:rPr lang="vi-VN" i="1">
                        <a:latin typeface="Cambria Math" panose="02040503050406030204" pitchFamily="18" charset="0"/>
                      </a:rPr>
                      <m:t>(</m:t>
                    </m:r>
                    <m:r>
                      <a:rPr lang="vi-VN" b="0" i="1" smtClean="0">
                        <a:latin typeface="Cambria Math" panose="02040503050406030204" pitchFamily="18" charset="0"/>
                      </a:rPr>
                      <m:t>𝑠</m:t>
                    </m:r>
                    <m:r>
                      <a:rPr lang="vi-VN" i="1">
                        <a:latin typeface="Cambria Math" panose="02040503050406030204" pitchFamily="18" charset="0"/>
                      </a:rPr>
                      <m:t>) </m:t>
                    </m:r>
                  </m:oMath>
                </a14:m>
                <a:r>
                  <a:rPr lang="vi-VN" dirty="0"/>
                  <a:t>là một hàm kích hoạt. Với </a:t>
                </a:r>
                <a14:m>
                  <m:oMath xmlns:m="http://schemas.openxmlformats.org/officeDocument/2006/math">
                    <m:r>
                      <a:rPr lang="vi-VN" i="1">
                        <a:latin typeface="Cambria Math" panose="02040503050406030204" pitchFamily="18" charset="0"/>
                      </a:rPr>
                      <m:t>𝑓</m:t>
                    </m:r>
                    <m:d>
                      <m:dPr>
                        <m:ctrlPr>
                          <a:rPr lang="vi-VN" i="1">
                            <a:latin typeface="Cambria Math" panose="02040503050406030204" pitchFamily="18" charset="0"/>
                          </a:rPr>
                        </m:ctrlPr>
                      </m:dPr>
                      <m:e>
                        <m:r>
                          <a:rPr lang="vi-VN" i="1">
                            <a:latin typeface="Cambria Math" panose="02040503050406030204" pitchFamily="18" charset="0"/>
                          </a:rPr>
                          <m:t>𝑠</m:t>
                        </m:r>
                      </m:e>
                    </m:d>
                    <m:r>
                      <a:rPr lang="vi-VN" b="0" i="1" smtClean="0">
                        <a:latin typeface="Cambria Math" panose="02040503050406030204" pitchFamily="18" charset="0"/>
                      </a:rPr>
                      <m:t>=</m:t>
                    </m:r>
                    <m:r>
                      <a:rPr lang="vi-VN" b="0" i="1" smtClean="0">
                        <a:latin typeface="Cambria Math" panose="02040503050406030204" pitchFamily="18" charset="0"/>
                      </a:rPr>
                      <m:t>𝑠</m:t>
                    </m:r>
                  </m:oMath>
                </a14:m>
                <a:r>
                  <a:rPr lang="vi-VN" dirty="0" smtClean="0"/>
                  <a:t> </a:t>
                </a:r>
                <a:r>
                  <a:rPr lang="vi-VN" dirty="0"/>
                  <a:t>trong linear regression, và </a:t>
                </a:r>
                <a14:m>
                  <m:oMath xmlns:m="http://schemas.openxmlformats.org/officeDocument/2006/math">
                    <m:r>
                      <a:rPr lang="vi-VN" i="1">
                        <a:latin typeface="Cambria Math" panose="02040503050406030204" pitchFamily="18" charset="0"/>
                      </a:rPr>
                      <m:t>𝑓</m:t>
                    </m:r>
                    <m:d>
                      <m:dPr>
                        <m:ctrlPr>
                          <a:rPr lang="vi-VN" i="1">
                            <a:latin typeface="Cambria Math" panose="02040503050406030204" pitchFamily="18" charset="0"/>
                          </a:rPr>
                        </m:ctrlPr>
                      </m:dPr>
                      <m:e>
                        <m:r>
                          <a:rPr lang="vi-VN" i="1">
                            <a:latin typeface="Cambria Math" panose="02040503050406030204" pitchFamily="18" charset="0"/>
                          </a:rPr>
                          <m:t>𝑠</m:t>
                        </m:r>
                      </m:e>
                    </m:d>
                    <m:r>
                      <a:rPr lang="vi-VN" i="1">
                        <a:latin typeface="Cambria Math" panose="02040503050406030204" pitchFamily="18" charset="0"/>
                      </a:rPr>
                      <m:t>=</m:t>
                    </m:r>
                    <m:r>
                      <a:rPr lang="vi-VN" i="1">
                        <a:latin typeface="Cambria Math" panose="02040503050406030204" pitchFamily="18" charset="0"/>
                      </a:rPr>
                      <m:t>𝑠</m:t>
                    </m:r>
                  </m:oMath>
                </a14:m>
                <a:r>
                  <a:rPr lang="vi-VN" dirty="0" smtClean="0"/>
                  <a:t>gn(s) </a:t>
                </a:r>
                <a:r>
                  <a:rPr lang="vi-VN" dirty="0"/>
                  <a:t>trong PLA</a:t>
                </a:r>
                <a:r>
                  <a:rPr lang="vi-VN" dirty="0" smtClean="0"/>
                  <a:t>.</a:t>
                </a:r>
              </a:p>
              <a:p>
                <a:pPr algn="just"/>
                <a:endParaRPr lang="vi-VN" dirty="0" smtClean="0"/>
              </a:p>
              <a:p>
                <a:pPr algn="just"/>
                <a:r>
                  <a:rPr lang="vi-VN" dirty="0" smtClean="0"/>
                  <a:t> </a:t>
                </a:r>
                <a:r>
                  <a:rPr lang="vi-VN" dirty="0"/>
                  <a:t>Trong linear regression, tích vô hướng </a:t>
                </a:r>
                <a14:m>
                  <m:oMath xmlns:m="http://schemas.openxmlformats.org/officeDocument/2006/math">
                    <m:sSup>
                      <m:sSupPr>
                        <m:ctrlPr>
                          <a:rPr lang="vi-VN" i="1">
                            <a:latin typeface="Cambria Math" panose="02040503050406030204" pitchFamily="18" charset="0"/>
                          </a:rPr>
                        </m:ctrlPr>
                      </m:sSupPr>
                      <m:e>
                        <m:r>
                          <a:rPr lang="vi-VN" i="1">
                            <a:latin typeface="Cambria Math" panose="02040503050406030204" pitchFamily="18" charset="0"/>
                          </a:rPr>
                          <m:t>𝑤</m:t>
                        </m:r>
                      </m:e>
                      <m:sup>
                        <m:r>
                          <a:rPr lang="vi-VN" i="1">
                            <a:latin typeface="Cambria Math" panose="02040503050406030204" pitchFamily="18" charset="0"/>
                          </a:rPr>
                          <m:t>𝑇</m:t>
                        </m:r>
                      </m:sup>
                    </m:sSup>
                    <m:r>
                      <a:rPr lang="vi-VN" i="1">
                        <a:latin typeface="Cambria Math" panose="02040503050406030204" pitchFamily="18" charset="0"/>
                      </a:rPr>
                      <m:t>𝑥</m:t>
                    </m:r>
                  </m:oMath>
                </a14:m>
                <a:r>
                  <a:rPr lang="vi-VN" dirty="0"/>
                  <a:t> được trực tiếp sử dụng để dự đoán output y, loại này phù hợp nếu ta cần dự đoán một đầu ra không bị chặn trên và dưới. </a:t>
                </a:r>
                <a:endParaRPr lang="vi-VN" dirty="0" smtClean="0"/>
              </a:p>
              <a:p>
                <a:pPr algn="just"/>
                <a:endParaRPr lang="vi-VN" dirty="0" smtClean="0"/>
              </a:p>
              <a:p>
                <a:pPr algn="just"/>
                <a:r>
                  <a:rPr lang="vi-VN" dirty="0" smtClean="0"/>
                  <a:t>Trong </a:t>
                </a:r>
                <a:r>
                  <a:rPr lang="vi-VN" dirty="0"/>
                  <a:t>PLA, đầu ra chỉ nhận một trong hai giá trị 1 hoặc −1, phù hợp với các bài toán phân lớp nhị phân</a:t>
                </a:r>
                <a:r>
                  <a:rPr lang="vi-VN" dirty="0" smtClean="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41" t="-943" r="-88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0B7F220-0825-4B9B-9156-FF79F33775FE}" type="slidenum">
              <a:rPr lang="vi-VN" smtClean="0"/>
              <a:t>35</a:t>
            </a:fld>
            <a:endParaRPr lang="vi-VN"/>
          </a:p>
        </p:txBody>
      </p:sp>
    </p:spTree>
    <p:extLst>
      <p:ext uri="{BB962C8B-B14F-4D97-AF65-F5344CB8AC3E}">
        <p14:creationId xmlns:p14="http://schemas.microsoft.com/office/powerpoint/2010/main" val="1996549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REGRESSTION</a:t>
            </a:r>
          </a:p>
        </p:txBody>
      </p:sp>
      <p:sp>
        <p:nvSpPr>
          <p:cNvPr id="3" name="Content Placeholder 2"/>
          <p:cNvSpPr>
            <a:spLocks noGrp="1"/>
          </p:cNvSpPr>
          <p:nvPr>
            <p:ph idx="1"/>
          </p:nvPr>
        </p:nvSpPr>
        <p:spPr/>
        <p:txBody>
          <a:bodyPr/>
          <a:lstStyle/>
          <a:p>
            <a:r>
              <a:rPr lang="vi-VN" dirty="0"/>
              <a:t> Trong chương này, chúng ta sẽ thảo luận một mô hình tuyến tính với một hàm kích hoạt khác, thường được áp dụng cho các bài toán phân lớp nhị phân. </a:t>
            </a:r>
            <a:endParaRPr lang="vi-VN" dirty="0" smtClean="0"/>
          </a:p>
          <a:p>
            <a:endParaRPr lang="vi-VN" dirty="0"/>
          </a:p>
          <a:p>
            <a:r>
              <a:rPr lang="vi-VN" dirty="0" smtClean="0"/>
              <a:t>Trong </a:t>
            </a:r>
            <a:r>
              <a:rPr lang="vi-VN" dirty="0"/>
              <a:t>mô hình này, đầu ra có thể được thể hiện dưới dạng xác suất. Ví dụ, xác suất thi đỗ nếu biết thời gian ôn thi, xác suất ngày mai có mưa dựa trên những thông tin đo được trong ngày hôm nay, v.v.. </a:t>
            </a:r>
            <a:endParaRPr lang="vi-VN" dirty="0" smtClean="0"/>
          </a:p>
          <a:p>
            <a:endParaRPr lang="vi-VN" dirty="0"/>
          </a:p>
          <a:p>
            <a:r>
              <a:rPr lang="vi-VN" dirty="0" smtClean="0"/>
              <a:t>Mô </a:t>
            </a:r>
            <a:r>
              <a:rPr lang="vi-VN" dirty="0"/>
              <a:t>hình này có tên là logistic regression. Mặc dù trong tên có chứa từ regression, logistic regression thường được sử dụng nhiều hơn cho các bài toán phân lớp.</a:t>
            </a:r>
            <a:endParaRPr lang="en-US" dirty="0"/>
          </a:p>
          <a:p>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36</a:t>
            </a:fld>
            <a:endParaRPr lang="vi-VN"/>
          </a:p>
        </p:txBody>
      </p:sp>
    </p:spTree>
    <p:extLst>
      <p:ext uri="{BB962C8B-B14F-4D97-AF65-F5344CB8AC3E}">
        <p14:creationId xmlns:p14="http://schemas.microsoft.com/office/powerpoint/2010/main" val="867491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F16C88-923A-D945-B372-000178DBDDA2}"/>
              </a:ext>
            </a:extLst>
          </p:cNvPr>
          <p:cNvSpPr>
            <a:spLocks noGrp="1"/>
          </p:cNvSpPr>
          <p:nvPr>
            <p:ph type="title"/>
          </p:nvPr>
        </p:nvSpPr>
        <p:spPr/>
        <p:txBody>
          <a:bodyPr/>
          <a:lstStyle/>
          <a:p>
            <a:r>
              <a:rPr lang="vi-VN" dirty="0"/>
              <a:t>LOSS FUNCTION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7A2A2061-5046-4048-AAC6-7AE4628FDFDA}"/>
                  </a:ext>
                </a:extLst>
              </p:cNvPr>
              <p:cNvSpPr>
                <a:spLocks noGrp="1"/>
              </p:cNvSpPr>
              <p:nvPr>
                <p:ph idx="1"/>
              </p:nvPr>
            </p:nvSpPr>
            <p:spPr/>
            <p:txBody>
              <a:bodyPr/>
              <a:lstStyle/>
              <a:p>
                <a:pPr lvl="1"/>
                <a:r>
                  <a:rPr lang="en-US" dirty="0"/>
                  <a:t>Loss function: </a:t>
                </a:r>
                <a:r>
                  <a:rPr lang="en-US" dirty="0" err="1"/>
                  <a:t>Có</a:t>
                </a:r>
                <a:r>
                  <a:rPr lang="en-US" dirty="0"/>
                  <a:t> </a:t>
                </a:r>
                <a:r>
                  <a:rPr lang="en-US" dirty="0" err="1"/>
                  <a:t>giá</a:t>
                </a:r>
                <a:r>
                  <a:rPr lang="en-US" dirty="0"/>
                  <a:t> </a:t>
                </a:r>
                <a:r>
                  <a:rPr lang="en-US" dirty="0" err="1"/>
                  <a:t>trị</a:t>
                </a:r>
                <a:r>
                  <a:rPr lang="en-US" dirty="0"/>
                  <a:t> </a:t>
                </a:r>
                <a:r>
                  <a:rPr lang="en-US" dirty="0" err="1"/>
                  <a:t>là</a:t>
                </a:r>
                <a:r>
                  <a:rPr lang="en-US" dirty="0"/>
                  <a:t> </a:t>
                </a:r>
                <a:r>
                  <a:rPr lang="en-US" dirty="0" err="1"/>
                  <a:t>một</a:t>
                </a:r>
                <a:r>
                  <a:rPr lang="en-US" dirty="0"/>
                  <a:t> </a:t>
                </a:r>
                <a:r>
                  <a:rPr lang="en-US" dirty="0" err="1"/>
                  <a:t>số</a:t>
                </a:r>
                <a:r>
                  <a:rPr lang="en-US" dirty="0"/>
                  <a:t> </a:t>
                </a:r>
                <a:r>
                  <a:rPr lang="en-US" dirty="0" err="1"/>
                  <a:t>thực</a:t>
                </a:r>
                <a:r>
                  <a:rPr lang="en-US" dirty="0"/>
                  <a:t> </a:t>
                </a:r>
                <a:r>
                  <a:rPr lang="en-US" dirty="0" err="1"/>
                  <a:t>không</a:t>
                </a:r>
                <a:r>
                  <a:rPr lang="en-US" dirty="0"/>
                  <a:t> </a:t>
                </a:r>
                <a:r>
                  <a:rPr lang="en-US" dirty="0" err="1"/>
                  <a:t>âm</a:t>
                </a:r>
                <a:r>
                  <a:rPr lang="en-US" dirty="0"/>
                  <a:t>, </a:t>
                </a:r>
                <a:r>
                  <a:rPr lang="en-US" dirty="0" err="1"/>
                  <a:t>thể</a:t>
                </a:r>
                <a:r>
                  <a:rPr lang="en-US" dirty="0"/>
                  <a:t> </a:t>
                </a:r>
                <a:r>
                  <a:rPr lang="en-US" dirty="0" err="1"/>
                  <a:t>hiện</a:t>
                </a:r>
                <a:r>
                  <a:rPr lang="en-US" dirty="0"/>
                  <a:t> </a:t>
                </a:r>
                <a:r>
                  <a:rPr lang="en-US" dirty="0" err="1"/>
                  <a:t>sự</a:t>
                </a:r>
                <a:r>
                  <a:rPr lang="en-US" dirty="0"/>
                  <a:t> </a:t>
                </a:r>
                <a:r>
                  <a:rPr lang="en-US" dirty="0" err="1"/>
                  <a:t>chênh</a:t>
                </a:r>
                <a:r>
                  <a:rPr lang="en-US" dirty="0"/>
                  <a:t> </a:t>
                </a:r>
                <a:r>
                  <a:rPr lang="en-US" dirty="0" err="1"/>
                  <a:t>lệch</a:t>
                </a:r>
                <a:r>
                  <a:rPr lang="en-US" dirty="0"/>
                  <a:t> </a:t>
                </a:r>
                <a:r>
                  <a:rPr lang="en-US" dirty="0" err="1"/>
                  <a:t>giữa</a:t>
                </a:r>
                <a:r>
                  <a:rPr lang="en-US" dirty="0"/>
                  <a:t> 2 </a:t>
                </a:r>
                <a:r>
                  <a:rPr lang="en-US" dirty="0" err="1"/>
                  <a:t>đại</a:t>
                </a:r>
                <a:r>
                  <a:rPr lang="en-US" dirty="0"/>
                  <a:t> </a:t>
                </a:r>
                <a:r>
                  <a:rPr lang="en-US" dirty="0" err="1"/>
                  <a:t>lượng</a:t>
                </a:r>
                <a:r>
                  <a:rPr lang="en-US" dirty="0"/>
                  <a:t>: </a:t>
                </a:r>
                <a:r>
                  <a:rPr lang="en-US" dirty="0" err="1"/>
                  <a:t>kết</a:t>
                </a:r>
                <a:r>
                  <a:rPr lang="en-US" dirty="0"/>
                  <a:t> </a:t>
                </a:r>
                <a:r>
                  <a:rPr lang="en-US" dirty="0" err="1"/>
                  <a:t>quả</a:t>
                </a:r>
                <a:r>
                  <a:rPr lang="en-US" dirty="0"/>
                  <a:t> </a:t>
                </a:r>
                <a:r>
                  <a:rPr lang="en-US" dirty="0" err="1"/>
                  <a:t>dự</a:t>
                </a:r>
                <a:r>
                  <a:rPr lang="en-US" dirty="0"/>
                  <a:t> </a:t>
                </a:r>
                <a:r>
                  <a:rPr lang="en-US" dirty="0" err="1"/>
                  <a:t>đoán</a:t>
                </a:r>
                <a:r>
                  <a:rPr lang="en-US" dirty="0"/>
                  <a:t> </a:t>
                </a:r>
                <a:r>
                  <a:rPr lang="en-US" dirty="0" err="1"/>
                  <a:t>và</a:t>
                </a:r>
                <a:r>
                  <a:rPr lang="en-US" dirty="0"/>
                  <a:t> </a:t>
                </a:r>
                <a:r>
                  <a:rPr lang="en-US" dirty="0" err="1"/>
                  <a:t>kết</a:t>
                </a:r>
                <a:r>
                  <a:rPr lang="en-US" dirty="0"/>
                  <a:t> </a:t>
                </a:r>
                <a:r>
                  <a:rPr lang="en-US" dirty="0" err="1"/>
                  <a:t>quả</a:t>
                </a:r>
                <a:r>
                  <a:rPr lang="en-US" dirty="0"/>
                  <a:t> </a:t>
                </a:r>
                <a:r>
                  <a:rPr lang="en-US" dirty="0" err="1"/>
                  <a:t>thực</a:t>
                </a:r>
                <a:r>
                  <a:rPr lang="en-US" dirty="0"/>
                  <a:t> </a:t>
                </a:r>
                <a:r>
                  <a:rPr lang="en-US" dirty="0" err="1"/>
                  <a:t>tế</a:t>
                </a:r>
                <a:r>
                  <a:rPr lang="en-US" dirty="0"/>
                  <a:t>.</a:t>
                </a:r>
              </a:p>
              <a:p>
                <a:pPr lvl="1"/>
                <a:endParaRPr lang="en-US" dirty="0"/>
              </a:p>
              <a:p>
                <a:pPr lvl="1"/>
                <a:endParaRPr lang="en-US" dirty="0"/>
              </a:p>
              <a:p>
                <a:pPr lvl="1"/>
                <a:r>
                  <a:rPr lang="en-US" dirty="0" err="1"/>
                  <a:t>Ví</a:t>
                </a:r>
                <a:r>
                  <a:rPr lang="en-US" dirty="0"/>
                  <a:t> </a:t>
                </a:r>
                <a:r>
                  <a:rPr lang="en-US" dirty="0" err="1"/>
                  <a:t>dụ</a:t>
                </a:r>
                <a:r>
                  <a:rPr lang="en-US" dirty="0"/>
                  <a:t> loss function </a:t>
                </a:r>
                <a:r>
                  <a:rPr lang="en-US" dirty="0" err="1"/>
                  <a:t>trong</a:t>
                </a:r>
                <a:r>
                  <a:rPr lang="en-US" dirty="0"/>
                  <a:t> Linear Regression:</a:t>
                </a:r>
              </a:p>
              <a:p>
                <a:pPr lvl="2"/>
                <a14:m>
                  <m:oMath xmlns:m="http://schemas.openxmlformats.org/officeDocument/2006/math">
                    <m:r>
                      <a:rPr lang="vi-VN" sz="2000" b="0" i="1" smtClean="0">
                        <a:latin typeface="Cambria Math" panose="02040503050406030204" pitchFamily="18" charset="0"/>
                      </a:rPr>
                      <m:t>𝐿</m:t>
                    </m:r>
                    <m:d>
                      <m:dPr>
                        <m:ctrlPr>
                          <a:rPr lang="vi-VN" sz="2000" b="0" i="1" smtClean="0">
                            <a:latin typeface="Cambria Math" panose="02040503050406030204" pitchFamily="18" charset="0"/>
                          </a:rPr>
                        </m:ctrlPr>
                      </m:dPr>
                      <m:e>
                        <m:r>
                          <m:rPr>
                            <m:sty m:val="p"/>
                          </m:rPr>
                          <a:rPr lang="vi-VN" sz="2000" i="1">
                            <a:latin typeface="Cambria Math" panose="02040503050406030204" pitchFamily="18" charset="0"/>
                          </a:rPr>
                          <m:t>w</m:t>
                        </m:r>
                      </m:e>
                    </m:d>
                    <m:r>
                      <a:rPr lang="vi-VN" sz="2000" b="0" i="1" smtClean="0">
                        <a:latin typeface="Cambria Math" panose="02040503050406030204" pitchFamily="18" charset="0"/>
                      </a:rPr>
                      <m:t>= </m:t>
                    </m:r>
                    <m:f>
                      <m:fPr>
                        <m:ctrlPr>
                          <a:rPr lang="vi-VN" sz="2000" b="0" i="1" smtClean="0">
                            <a:latin typeface="Cambria Math" panose="02040503050406030204" pitchFamily="18" charset="0"/>
                          </a:rPr>
                        </m:ctrlPr>
                      </m:fPr>
                      <m:num>
                        <m:r>
                          <a:rPr lang="vi-VN" sz="2000" b="0" i="1" smtClean="0">
                            <a:latin typeface="Cambria Math" panose="02040503050406030204" pitchFamily="18" charset="0"/>
                          </a:rPr>
                          <m:t>1</m:t>
                        </m:r>
                      </m:num>
                      <m:den>
                        <m:r>
                          <a:rPr lang="vi-VN" sz="2000" b="0" i="1" smtClean="0">
                            <a:latin typeface="Cambria Math" panose="02040503050406030204" pitchFamily="18" charset="0"/>
                          </a:rPr>
                          <m:t>2</m:t>
                        </m:r>
                        <m:r>
                          <m:rPr>
                            <m:sty m:val="p"/>
                          </m:rPr>
                          <a:rPr lang="vi-VN" sz="2000" i="1">
                            <a:latin typeface="Cambria Math" panose="02040503050406030204" pitchFamily="18" charset="0"/>
                          </a:rPr>
                          <m:t>N</m:t>
                        </m:r>
                      </m:den>
                    </m:f>
                    <m:r>
                      <a:rPr lang="vi-VN" sz="2000" b="0" i="1" smtClean="0">
                        <a:latin typeface="Cambria Math" panose="02040503050406030204" pitchFamily="18" charset="0"/>
                      </a:rPr>
                      <m:t> </m:t>
                    </m:r>
                    <m:nary>
                      <m:naryPr>
                        <m:chr m:val="∑"/>
                        <m:ctrlPr>
                          <a:rPr lang="vi-VN" sz="2000" b="0" i="1" smtClean="0">
                            <a:latin typeface="Cambria Math" panose="02040503050406030204" pitchFamily="18" charset="0"/>
                          </a:rPr>
                        </m:ctrlPr>
                      </m:naryPr>
                      <m:sub>
                        <m:r>
                          <m:rPr>
                            <m:sty m:val="p"/>
                            <m:brk m:alnAt="23"/>
                          </m:rPr>
                          <a:rPr lang="vi-VN" sz="2000" i="1">
                            <a:latin typeface="Cambria Math" panose="02040503050406030204" pitchFamily="18" charset="0"/>
                          </a:rPr>
                          <m:t>i</m:t>
                        </m:r>
                        <m:r>
                          <a:rPr lang="vi-VN" sz="2000" b="0" i="1" smtClean="0">
                            <a:latin typeface="Cambria Math" panose="02040503050406030204" pitchFamily="18" charset="0"/>
                          </a:rPr>
                          <m:t>=</m:t>
                        </m:r>
                        <m:r>
                          <a:rPr lang="vi-VN" sz="2000" b="0" i="1" smtClean="0">
                            <a:latin typeface="Cambria Math" panose="02040503050406030204" pitchFamily="18" charset="0"/>
                          </a:rPr>
                          <m:t>1</m:t>
                        </m:r>
                      </m:sub>
                      <m:sup>
                        <m:r>
                          <m:rPr>
                            <m:sty m:val="p"/>
                          </m:rPr>
                          <a:rPr lang="vi-VN" sz="2000" i="1">
                            <a:latin typeface="Cambria Math" panose="02040503050406030204" pitchFamily="18" charset="0"/>
                          </a:rPr>
                          <m:t>N</m:t>
                        </m:r>
                      </m:sup>
                      <m:e>
                        <m:r>
                          <a:rPr lang="vi-VN" sz="2000" b="0" i="1" smtClean="0">
                            <a:latin typeface="Cambria Math" panose="02040503050406030204" pitchFamily="18" charset="0"/>
                          </a:rPr>
                          <m:t> </m:t>
                        </m:r>
                        <m:sSup>
                          <m:sSupPr>
                            <m:ctrlPr>
                              <a:rPr lang="vi-VN" sz="2000" b="0" i="1" smtClean="0">
                                <a:latin typeface="Cambria Math" panose="02040503050406030204" pitchFamily="18" charset="0"/>
                              </a:rPr>
                            </m:ctrlPr>
                          </m:sSupPr>
                          <m:e>
                            <m:r>
                              <a:rPr lang="vi-VN" sz="2000" i="1">
                                <a:latin typeface="Cambria Math" panose="02040503050406030204" pitchFamily="18" charset="0"/>
                              </a:rPr>
                              <m:t>(</m:t>
                            </m:r>
                            <m:sSub>
                              <m:sSubPr>
                                <m:ctrlPr>
                                  <a:rPr lang="vi-VN" sz="2000" i="1">
                                    <a:latin typeface="Cambria Math" panose="02040503050406030204" pitchFamily="18" charset="0"/>
                                  </a:rPr>
                                </m:ctrlPr>
                              </m:sSubPr>
                              <m:e>
                                <m:r>
                                  <m:rPr>
                                    <m:sty m:val="p"/>
                                  </m:rPr>
                                  <a:rPr lang="vi-VN" sz="2000" i="1">
                                    <a:latin typeface="Cambria Math" panose="02040503050406030204" pitchFamily="18" charset="0"/>
                                  </a:rPr>
                                  <m:t>y</m:t>
                                </m:r>
                              </m:e>
                              <m:sub>
                                <m:r>
                                  <m:rPr>
                                    <m:sty m:val="p"/>
                                  </m:rPr>
                                  <a:rPr lang="vi-VN" sz="2000" i="1">
                                    <a:latin typeface="Cambria Math" panose="02040503050406030204" pitchFamily="18" charset="0"/>
                                  </a:rPr>
                                  <m:t>i</m:t>
                                </m:r>
                              </m:sub>
                            </m:sSub>
                            <m:r>
                              <a:rPr lang="vi-VN" sz="2000" i="1">
                                <a:latin typeface="Cambria Math" panose="02040503050406030204" pitchFamily="18" charset="0"/>
                              </a:rPr>
                              <m:t> − </m:t>
                            </m:r>
                            <m:sSubSup>
                              <m:sSubSupPr>
                                <m:ctrlPr>
                                  <a:rPr lang="vi-VN" sz="2000" i="1">
                                    <a:latin typeface="Cambria Math" panose="02040503050406030204" pitchFamily="18" charset="0"/>
                                  </a:rPr>
                                </m:ctrlPr>
                              </m:sSubSupPr>
                              <m:e>
                                <m:r>
                                  <m:rPr>
                                    <m:sty m:val="p"/>
                                  </m:rPr>
                                  <a:rPr lang="vi-VN" sz="2000" i="1">
                                    <a:latin typeface="Cambria Math" panose="02040503050406030204" pitchFamily="18" charset="0"/>
                                  </a:rPr>
                                  <m:t>x</m:t>
                                </m:r>
                              </m:e>
                              <m:sub>
                                <m:r>
                                  <m:rPr>
                                    <m:sty m:val="p"/>
                                  </m:rPr>
                                  <a:rPr lang="vi-VN" sz="2000" i="1">
                                    <a:latin typeface="Cambria Math" panose="02040503050406030204" pitchFamily="18" charset="0"/>
                                  </a:rPr>
                                  <m:t>i</m:t>
                                </m:r>
                              </m:sub>
                              <m:sup>
                                <m:r>
                                  <m:rPr>
                                    <m:sty m:val="p"/>
                                  </m:rPr>
                                  <a:rPr lang="vi-VN" sz="2000" i="1">
                                    <a:latin typeface="Cambria Math" panose="02040503050406030204" pitchFamily="18" charset="0"/>
                                  </a:rPr>
                                  <m:t>T</m:t>
                                </m:r>
                              </m:sup>
                            </m:sSubSup>
                            <m:r>
                              <m:rPr>
                                <m:sty m:val="p"/>
                              </m:rPr>
                              <a:rPr lang="vi-VN" sz="2000" i="1">
                                <a:latin typeface="Cambria Math" panose="02040503050406030204" pitchFamily="18" charset="0"/>
                              </a:rPr>
                              <m:t>w</m:t>
                            </m:r>
                            <m:r>
                              <a:rPr lang="vi-VN" sz="2000" i="1">
                                <a:latin typeface="Cambria Math" panose="02040503050406030204" pitchFamily="18" charset="0"/>
                              </a:rPr>
                              <m:t>)</m:t>
                            </m:r>
                          </m:e>
                          <m:sup>
                            <m:r>
                              <a:rPr lang="vi-VN" sz="2000" b="0" i="1" smtClean="0">
                                <a:latin typeface="Cambria Math" panose="02040503050406030204" pitchFamily="18" charset="0"/>
                              </a:rPr>
                              <m:t>2</m:t>
                            </m:r>
                          </m:sup>
                        </m:sSup>
                      </m:e>
                    </m:nary>
                  </m:oMath>
                </a14:m>
                <a:endParaRPr lang="en-US" sz="2000" dirty="0"/>
              </a:p>
              <a:p>
                <a:pPr lvl="1"/>
                <a:endParaRPr lang="en-US" sz="2150" dirty="0"/>
              </a:p>
              <a:p>
                <a:pPr lvl="1"/>
                <a:endParaRPr lang="en-US" sz="2150" dirty="0"/>
              </a:p>
              <a:p>
                <a:pPr lvl="1"/>
                <a:r>
                  <a:rPr lang="en-US" dirty="0" err="1"/>
                  <a:t>Mục</a:t>
                </a:r>
                <a:r>
                  <a:rPr lang="en-US" dirty="0"/>
                  <a:t> </a:t>
                </a:r>
                <a:r>
                  <a:rPr lang="en-US" dirty="0" err="1"/>
                  <a:t>tiêu</a:t>
                </a:r>
                <a:r>
                  <a:rPr lang="en-US" dirty="0"/>
                  <a:t> </a:t>
                </a:r>
                <a:r>
                  <a:rPr lang="en-US" dirty="0" err="1"/>
                  <a:t>làm</a:t>
                </a:r>
                <a:r>
                  <a:rPr lang="en-US" dirty="0"/>
                  <a:t> </a:t>
                </a:r>
                <a:r>
                  <a:rPr lang="en-US" dirty="0" err="1"/>
                  <a:t>cho</a:t>
                </a:r>
                <a:r>
                  <a:rPr lang="en-US" dirty="0"/>
                  <a:t> </a:t>
                </a:r>
                <a:r>
                  <a:rPr lang="en-US" dirty="0" err="1"/>
                  <a:t>hàm</a:t>
                </a:r>
                <a:r>
                  <a:rPr lang="en-US" dirty="0"/>
                  <a:t> </a:t>
                </a:r>
                <a:r>
                  <a:rPr lang="en-US" dirty="0" err="1"/>
                  <a:t>mất</a:t>
                </a:r>
                <a:r>
                  <a:rPr lang="en-US" dirty="0"/>
                  <a:t> </a:t>
                </a:r>
                <a:r>
                  <a:rPr lang="en-US" dirty="0" err="1"/>
                  <a:t>mát</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nhỏ</a:t>
                </a:r>
                <a:r>
                  <a:rPr lang="en-US" dirty="0"/>
                  <a:t> </a:t>
                </a:r>
                <a:r>
                  <a:rPr lang="en-US" dirty="0" err="1"/>
                  <a:t>nhất</a:t>
                </a:r>
                <a:r>
                  <a:rPr lang="en-US" dirty="0"/>
                  <a:t>.</a:t>
                </a:r>
              </a:p>
              <a:p>
                <a:pPr marL="342891" lvl="1" indent="0">
                  <a:buNone/>
                </a:pPr>
                <a:endParaRPr lang="en-US" dirty="0"/>
              </a:p>
              <a:p>
                <a:pPr marL="342891" lvl="1" indent="0">
                  <a:buNone/>
                </a:pPr>
                <a:endParaRPr lang="en-US" dirty="0"/>
              </a:p>
              <a:p>
                <a:pPr marL="342891" lvl="1" indent="0">
                  <a:buNone/>
                </a:pPr>
                <a:r>
                  <a:rPr lang="en-US" dirty="0">
                    <a:solidFill>
                      <a:srgbClr val="FF0000"/>
                    </a:solidFill>
                  </a:rPr>
                  <a:t>=&gt; </a:t>
                </a:r>
                <a:r>
                  <a:rPr lang="en-US" dirty="0" err="1">
                    <a:solidFill>
                      <a:srgbClr val="FF0000"/>
                    </a:solidFill>
                  </a:rPr>
                  <a:t>Quá</a:t>
                </a:r>
                <a:r>
                  <a:rPr lang="en-US" dirty="0">
                    <a:solidFill>
                      <a:srgbClr val="FF0000"/>
                    </a:solidFill>
                  </a:rPr>
                  <a:t> </a:t>
                </a:r>
                <a:r>
                  <a:rPr lang="en-US" dirty="0" err="1">
                    <a:solidFill>
                      <a:srgbClr val="FF0000"/>
                    </a:solidFill>
                  </a:rPr>
                  <a:t>trình</a:t>
                </a:r>
                <a:r>
                  <a:rPr lang="en-US" dirty="0">
                    <a:solidFill>
                      <a:srgbClr val="FF0000"/>
                    </a:solidFill>
                  </a:rPr>
                  <a:t> </a:t>
                </a:r>
                <a:r>
                  <a:rPr lang="en-US" dirty="0" err="1">
                    <a:solidFill>
                      <a:srgbClr val="FF0000"/>
                    </a:solidFill>
                  </a:rPr>
                  <a:t>giảm</a:t>
                </a:r>
                <a:r>
                  <a:rPr lang="en-US" dirty="0">
                    <a:solidFill>
                      <a:srgbClr val="FF0000"/>
                    </a:solidFill>
                  </a:rPr>
                  <a:t> </a:t>
                </a:r>
                <a:r>
                  <a:rPr lang="en-US" dirty="0" err="1">
                    <a:solidFill>
                      <a:srgbClr val="FF0000"/>
                    </a:solidFill>
                  </a:rPr>
                  <a:t>thiểu</a:t>
                </a:r>
                <a:r>
                  <a:rPr lang="en-US" dirty="0">
                    <a:solidFill>
                      <a:srgbClr val="FF0000"/>
                    </a:solidFill>
                  </a:rPr>
                  <a:t> </a:t>
                </a:r>
                <a:r>
                  <a:rPr lang="en-US" dirty="0" err="1">
                    <a:solidFill>
                      <a:srgbClr val="FF0000"/>
                    </a:solidFill>
                  </a:rPr>
                  <a:t>hàm</a:t>
                </a:r>
                <a:r>
                  <a:rPr lang="en-US" dirty="0">
                    <a:solidFill>
                      <a:srgbClr val="FF0000"/>
                    </a:solidFill>
                  </a:rPr>
                  <a:t> </a:t>
                </a:r>
                <a:r>
                  <a:rPr lang="en-US" dirty="0" err="1">
                    <a:solidFill>
                      <a:srgbClr val="FF0000"/>
                    </a:solidFill>
                  </a:rPr>
                  <a:t>mất</a:t>
                </a:r>
                <a:r>
                  <a:rPr lang="en-US" dirty="0">
                    <a:solidFill>
                      <a:srgbClr val="FF0000"/>
                    </a:solidFill>
                  </a:rPr>
                  <a:t> </a:t>
                </a:r>
                <a:r>
                  <a:rPr lang="en-US" dirty="0" err="1">
                    <a:solidFill>
                      <a:srgbClr val="FF0000"/>
                    </a:solidFill>
                  </a:rPr>
                  <a:t>mát</a:t>
                </a:r>
                <a:r>
                  <a:rPr lang="en-US" dirty="0">
                    <a:solidFill>
                      <a:srgbClr val="FF0000"/>
                    </a:solidFill>
                  </a:rPr>
                  <a:t> </a:t>
                </a:r>
                <a:r>
                  <a:rPr lang="en-US" dirty="0" err="1">
                    <a:solidFill>
                      <a:srgbClr val="FF0000"/>
                    </a:solidFill>
                  </a:rPr>
                  <a:t>được</a:t>
                </a:r>
                <a:r>
                  <a:rPr lang="en-US" dirty="0">
                    <a:solidFill>
                      <a:srgbClr val="FF0000"/>
                    </a:solidFill>
                  </a:rPr>
                  <a:t> </a:t>
                </a:r>
                <a:r>
                  <a:rPr lang="en-US" dirty="0" err="1">
                    <a:solidFill>
                      <a:srgbClr val="FF0000"/>
                    </a:solidFill>
                  </a:rPr>
                  <a:t>gọi</a:t>
                </a:r>
                <a:r>
                  <a:rPr lang="en-US" dirty="0">
                    <a:solidFill>
                      <a:srgbClr val="FF0000"/>
                    </a:solidFill>
                  </a:rPr>
                  <a:t> </a:t>
                </a:r>
                <a:r>
                  <a:rPr lang="en-US" dirty="0" err="1">
                    <a:solidFill>
                      <a:srgbClr val="FF0000"/>
                    </a:solidFill>
                  </a:rPr>
                  <a:t>là</a:t>
                </a:r>
                <a:r>
                  <a:rPr lang="en-US" dirty="0">
                    <a:solidFill>
                      <a:srgbClr val="FF0000"/>
                    </a:solidFill>
                  </a:rPr>
                  <a:t> </a:t>
                </a:r>
                <a:r>
                  <a:rPr lang="en-US" dirty="0" err="1">
                    <a:solidFill>
                      <a:srgbClr val="FF0000"/>
                    </a:solidFill>
                  </a:rPr>
                  <a:t>quá</a:t>
                </a:r>
                <a:r>
                  <a:rPr lang="en-US" dirty="0">
                    <a:solidFill>
                      <a:srgbClr val="FF0000"/>
                    </a:solidFill>
                  </a:rPr>
                  <a:t> </a:t>
                </a:r>
                <a:r>
                  <a:rPr lang="en-US" dirty="0" err="1">
                    <a:solidFill>
                      <a:srgbClr val="FF0000"/>
                    </a:solidFill>
                  </a:rPr>
                  <a:t>trình</a:t>
                </a:r>
                <a:r>
                  <a:rPr lang="en-US" dirty="0">
                    <a:solidFill>
                      <a:srgbClr val="FF0000"/>
                    </a:solidFill>
                  </a:rPr>
                  <a:t> </a:t>
                </a:r>
                <a:r>
                  <a:rPr lang="en-US" dirty="0" err="1">
                    <a:solidFill>
                      <a:srgbClr val="FF0000"/>
                    </a:solidFill>
                  </a:rPr>
                  <a:t>huấn</a:t>
                </a:r>
                <a:r>
                  <a:rPr lang="en-US" dirty="0">
                    <a:solidFill>
                      <a:srgbClr val="FF0000"/>
                    </a:solidFill>
                  </a:rPr>
                  <a:t> </a:t>
                </a:r>
                <a:r>
                  <a:rPr lang="en-US" dirty="0" err="1">
                    <a:solidFill>
                      <a:srgbClr val="FF0000"/>
                    </a:solidFill>
                  </a:rPr>
                  <a:t>luyện</a:t>
                </a:r>
                <a:endParaRPr lang="en-US" dirty="0">
                  <a:solidFill>
                    <a:srgbClr val="FF0000"/>
                  </a:solidFill>
                </a:endParaRPr>
              </a:p>
            </p:txBody>
          </p:sp>
        </mc:Choice>
        <mc:Fallback xmlns="">
          <p:sp>
            <p:nvSpPr>
              <p:cNvPr id="3" name="Content Placeholder 2">
                <a:extLst>
                  <a:ext uri="{FF2B5EF4-FFF2-40B4-BE49-F238E27FC236}">
                    <a16:creationId xmlns:a16="http://schemas.microsoft.com/office/drawing/2014/main" id="{7A2A2061-5046-4048-AAC6-7AE4628FDFDA}"/>
                  </a:ext>
                </a:extLst>
              </p:cNvPr>
              <p:cNvSpPr>
                <a:spLocks noGrp="1" noRot="1" noChangeAspect="1" noMove="1" noResize="1" noEditPoints="1" noAdjustHandles="1" noChangeArrowheads="1" noChangeShapeType="1" noTextEdit="1"/>
              </p:cNvSpPr>
              <p:nvPr>
                <p:ph idx="1"/>
              </p:nvPr>
            </p:nvSpPr>
            <p:spPr>
              <a:blipFill>
                <a:blip r:embed="rId2"/>
                <a:stretch>
                  <a:fillRect t="-560" b="-14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xmlns="" id="{B7F47E72-3CAA-DC49-9761-5068192F259E}"/>
              </a:ext>
            </a:extLst>
          </p:cNvPr>
          <p:cNvSpPr>
            <a:spLocks noGrp="1"/>
          </p:cNvSpPr>
          <p:nvPr>
            <p:ph type="sldNum" sz="quarter" idx="12"/>
          </p:nvPr>
        </p:nvSpPr>
        <p:spPr/>
        <p:txBody>
          <a:bodyPr/>
          <a:lstStyle/>
          <a:p>
            <a:fld id="{20B7F220-0825-4B9B-9156-FF79F33775FE}" type="slidenum">
              <a:rPr lang="vi-VN" smtClean="0"/>
              <a:t>4</a:t>
            </a:fld>
            <a:endParaRPr lang="vi-VN"/>
          </a:p>
        </p:txBody>
      </p:sp>
    </p:spTree>
    <p:extLst>
      <p:ext uri="{BB962C8B-B14F-4D97-AF65-F5344CB8AC3E}">
        <p14:creationId xmlns:p14="http://schemas.microsoft.com/office/powerpoint/2010/main" val="2844077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35642-0297-644A-A534-5F9ED3C60F3F}"/>
              </a:ext>
            </a:extLst>
          </p:cNvPr>
          <p:cNvSpPr>
            <a:spLocks noGrp="1"/>
          </p:cNvSpPr>
          <p:nvPr>
            <p:ph type="title"/>
          </p:nvPr>
        </p:nvSpPr>
        <p:spPr/>
        <p:txBody>
          <a:bodyPr/>
          <a:lstStyle/>
          <a:p>
            <a:r>
              <a:rPr lang="vi-VN" dirty="0"/>
              <a:t>LOSS FUNCTION</a:t>
            </a:r>
            <a:endParaRPr lang="en-US" dirty="0"/>
          </a:p>
        </p:txBody>
      </p:sp>
      <p:sp>
        <p:nvSpPr>
          <p:cNvPr id="3" name="Content Placeholder 2">
            <a:extLst>
              <a:ext uri="{FF2B5EF4-FFF2-40B4-BE49-F238E27FC236}">
                <a16:creationId xmlns:a16="http://schemas.microsoft.com/office/drawing/2014/main" xmlns="" id="{DED3827E-E379-0142-A2D9-2B2216CE8989}"/>
              </a:ext>
            </a:extLst>
          </p:cNvPr>
          <p:cNvSpPr>
            <a:spLocks noGrp="1"/>
          </p:cNvSpPr>
          <p:nvPr>
            <p:ph idx="1"/>
          </p:nvPr>
        </p:nvSpPr>
        <p:spPr/>
        <p:txBody>
          <a:bodyPr/>
          <a:lstStyle/>
          <a:p>
            <a:pPr lvl="1"/>
            <a:endParaRPr lang="en-US" dirty="0"/>
          </a:p>
        </p:txBody>
      </p:sp>
      <p:sp>
        <p:nvSpPr>
          <p:cNvPr id="4" name="Slide Number Placeholder 3">
            <a:extLst>
              <a:ext uri="{FF2B5EF4-FFF2-40B4-BE49-F238E27FC236}">
                <a16:creationId xmlns:a16="http://schemas.microsoft.com/office/drawing/2014/main" xmlns="" id="{91DDCBD2-8178-1843-AB24-A6AB86653D51}"/>
              </a:ext>
            </a:extLst>
          </p:cNvPr>
          <p:cNvSpPr>
            <a:spLocks noGrp="1"/>
          </p:cNvSpPr>
          <p:nvPr>
            <p:ph type="sldNum" sz="quarter" idx="12"/>
          </p:nvPr>
        </p:nvSpPr>
        <p:spPr/>
        <p:txBody>
          <a:bodyPr/>
          <a:lstStyle/>
          <a:p>
            <a:fld id="{20B7F220-0825-4B9B-9156-FF79F33775FE}" type="slidenum">
              <a:rPr lang="vi-VN" smtClean="0"/>
              <a:t>5</a:t>
            </a:fld>
            <a:endParaRPr lang="vi-VN"/>
          </a:p>
        </p:txBody>
      </p:sp>
      <p:pic>
        <p:nvPicPr>
          <p:cNvPr id="6" name="Picture 5">
            <a:extLst>
              <a:ext uri="{FF2B5EF4-FFF2-40B4-BE49-F238E27FC236}">
                <a16:creationId xmlns:a16="http://schemas.microsoft.com/office/drawing/2014/main" xmlns="" id="{0F6C29D7-D6A7-F449-A724-CF9293F44706}"/>
              </a:ext>
            </a:extLst>
          </p:cNvPr>
          <p:cNvPicPr>
            <a:picLocks noChangeAspect="1"/>
          </p:cNvPicPr>
          <p:nvPr/>
        </p:nvPicPr>
        <p:blipFill>
          <a:blip r:embed="rId3"/>
          <a:stretch>
            <a:fillRect/>
          </a:stretch>
        </p:blipFill>
        <p:spPr>
          <a:xfrm>
            <a:off x="457200" y="1562896"/>
            <a:ext cx="8153400" cy="4876800"/>
          </a:xfrm>
          <a:prstGeom prst="rect">
            <a:avLst/>
          </a:prstGeom>
        </p:spPr>
      </p:pic>
    </p:spTree>
    <p:extLst>
      <p:ext uri="{BB962C8B-B14F-4D97-AF65-F5344CB8AC3E}">
        <p14:creationId xmlns:p14="http://schemas.microsoft.com/office/powerpoint/2010/main" val="3534444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585721-5167-C849-BC07-3916877554E0}"/>
              </a:ext>
            </a:extLst>
          </p:cNvPr>
          <p:cNvSpPr>
            <a:spLocks noGrp="1"/>
          </p:cNvSpPr>
          <p:nvPr>
            <p:ph type="title"/>
          </p:nvPr>
        </p:nvSpPr>
        <p:spPr/>
        <p:txBody>
          <a:bodyPr/>
          <a:lstStyle/>
          <a:p>
            <a:r>
              <a:rPr lang="vi-VN" dirty="0"/>
              <a:t>LOSS FUNCTION</a:t>
            </a:r>
            <a:endParaRPr lang="en-US" dirty="0"/>
          </a:p>
        </p:txBody>
      </p:sp>
      <p:sp>
        <p:nvSpPr>
          <p:cNvPr id="3" name="Content Placeholder 2">
            <a:extLst>
              <a:ext uri="{FF2B5EF4-FFF2-40B4-BE49-F238E27FC236}">
                <a16:creationId xmlns:a16="http://schemas.microsoft.com/office/drawing/2014/main" xmlns="" id="{29ECBF0F-31EC-8F44-BCF5-04EA768DB24D}"/>
              </a:ext>
            </a:extLst>
          </p:cNvPr>
          <p:cNvSpPr>
            <a:spLocks noGrp="1"/>
          </p:cNvSpPr>
          <p:nvPr>
            <p:ph idx="1"/>
          </p:nvPr>
        </p:nvSpPr>
        <p:spPr/>
        <p:txBody>
          <a:bodyPr/>
          <a:lstStyle/>
          <a:p>
            <a:pPr lvl="1"/>
            <a:r>
              <a:rPr lang="en-US" dirty="0" err="1"/>
              <a:t>Trong</a:t>
            </a:r>
            <a:r>
              <a:rPr lang="en-US" dirty="0"/>
              <a:t> Machine Learning </a:t>
            </a:r>
            <a:r>
              <a:rPr lang="en-US" dirty="0" err="1"/>
              <a:t>thường</a:t>
            </a:r>
            <a:r>
              <a:rPr lang="en-US" dirty="0"/>
              <a:t> </a:t>
            </a:r>
            <a:r>
              <a:rPr lang="en-US" dirty="0" err="1"/>
              <a:t>xuyên</a:t>
            </a:r>
            <a:r>
              <a:rPr lang="en-US" dirty="0"/>
              <a:t> </a:t>
            </a:r>
            <a:r>
              <a:rPr lang="en-US" dirty="0" err="1"/>
              <a:t>phải</a:t>
            </a:r>
            <a:r>
              <a:rPr lang="en-US" dirty="0"/>
              <a:t> </a:t>
            </a:r>
            <a:r>
              <a:rPr lang="en-US" dirty="0" err="1"/>
              <a:t>tìm</a:t>
            </a:r>
            <a:r>
              <a:rPr lang="en-US" dirty="0"/>
              <a:t> </a:t>
            </a:r>
            <a:r>
              <a:rPr lang="en-US" dirty="0" err="1"/>
              <a:t>điểm</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nhỏ</a:t>
            </a:r>
            <a:r>
              <a:rPr lang="en-US" dirty="0"/>
              <a:t> </a:t>
            </a:r>
            <a:r>
              <a:rPr lang="en-US" dirty="0" err="1"/>
              <a:t>nhất</a:t>
            </a:r>
            <a:r>
              <a:rPr lang="en-US" dirty="0"/>
              <a:t> (</a:t>
            </a:r>
            <a:r>
              <a:rPr lang="en-US" dirty="0" err="1"/>
              <a:t>hoặc</a:t>
            </a:r>
            <a:r>
              <a:rPr lang="en-US" dirty="0"/>
              <a:t> </a:t>
            </a:r>
            <a:r>
              <a:rPr lang="en-US" dirty="0" err="1"/>
              <a:t>lớn</a:t>
            </a:r>
            <a:r>
              <a:rPr lang="en-US" dirty="0"/>
              <a:t> </a:t>
            </a:r>
            <a:r>
              <a:rPr lang="en-US" dirty="0" err="1"/>
              <a:t>nhất</a:t>
            </a:r>
            <a:r>
              <a:rPr lang="en-US" dirty="0"/>
              <a:t>) </a:t>
            </a:r>
            <a:r>
              <a:rPr lang="en-US" dirty="0" err="1"/>
              <a:t>của</a:t>
            </a:r>
            <a:r>
              <a:rPr lang="en-US" dirty="0"/>
              <a:t> </a:t>
            </a:r>
            <a:r>
              <a:rPr lang="en-US" dirty="0" err="1"/>
              <a:t>một</a:t>
            </a:r>
            <a:r>
              <a:rPr lang="en-US" dirty="0"/>
              <a:t> </a:t>
            </a:r>
            <a:r>
              <a:rPr lang="en-US" dirty="0" err="1"/>
              <a:t>hàm</a:t>
            </a:r>
            <a:r>
              <a:rPr lang="en-US" dirty="0"/>
              <a:t> </a:t>
            </a:r>
            <a:r>
              <a:rPr lang="en-US" dirty="0" err="1"/>
              <a:t>số</a:t>
            </a:r>
            <a:r>
              <a:rPr lang="en-US" dirty="0"/>
              <a:t>.</a:t>
            </a:r>
          </a:p>
          <a:p>
            <a:pPr lvl="1"/>
            <a:endParaRPr lang="en-US" dirty="0"/>
          </a:p>
          <a:p>
            <a:pPr lvl="1"/>
            <a:r>
              <a:rPr lang="en-US" dirty="0" err="1"/>
              <a:t>Việc</a:t>
            </a:r>
            <a:r>
              <a:rPr lang="en-US" dirty="0"/>
              <a:t> </a:t>
            </a:r>
            <a:r>
              <a:rPr lang="en-US" dirty="0" err="1"/>
              <a:t>giải</a:t>
            </a:r>
            <a:r>
              <a:rPr lang="en-US" dirty="0"/>
              <a:t> </a:t>
            </a:r>
            <a:r>
              <a:rPr lang="en-US" dirty="0" err="1"/>
              <a:t>đạo</a:t>
            </a:r>
            <a:r>
              <a:rPr lang="en-US" dirty="0"/>
              <a:t> </a:t>
            </a:r>
            <a:r>
              <a:rPr lang="en-US" dirty="0" err="1"/>
              <a:t>hàm</a:t>
            </a:r>
            <a:r>
              <a:rPr lang="en-US" dirty="0"/>
              <a:t> </a:t>
            </a:r>
            <a:r>
              <a:rPr lang="en-US" dirty="0" err="1"/>
              <a:t>rất</a:t>
            </a:r>
            <a:r>
              <a:rPr lang="en-US" dirty="0"/>
              <a:t> </a:t>
            </a:r>
            <a:r>
              <a:rPr lang="en-US" dirty="0" err="1"/>
              <a:t>phức</a:t>
            </a:r>
            <a:r>
              <a:rPr lang="en-US" dirty="0"/>
              <a:t> </a:t>
            </a:r>
            <a:r>
              <a:rPr lang="en-US" dirty="0" err="1"/>
              <a:t>tạp</a:t>
            </a:r>
            <a:r>
              <a:rPr lang="en-US" dirty="0"/>
              <a:t> </a:t>
            </a:r>
            <a:r>
              <a:rPr lang="en-US" dirty="0" err="1"/>
              <a:t>và</a:t>
            </a:r>
            <a:r>
              <a:rPr lang="en-US" dirty="0"/>
              <a:t> </a:t>
            </a:r>
            <a:r>
              <a:rPr lang="en-US" dirty="0" err="1"/>
              <a:t>gần</a:t>
            </a:r>
            <a:r>
              <a:rPr lang="en-US" dirty="0"/>
              <a:t> </a:t>
            </a:r>
            <a:r>
              <a:rPr lang="en-US" dirty="0" err="1"/>
              <a:t>như</a:t>
            </a:r>
            <a:r>
              <a:rPr lang="en-US" dirty="0"/>
              <a:t> </a:t>
            </a:r>
            <a:r>
              <a:rPr lang="en-US" dirty="0" err="1"/>
              <a:t>bất</a:t>
            </a:r>
            <a:r>
              <a:rPr lang="en-US" dirty="0"/>
              <a:t> </a:t>
            </a:r>
            <a:r>
              <a:rPr lang="en-US" dirty="0" err="1"/>
              <a:t>khả</a:t>
            </a:r>
            <a:r>
              <a:rPr lang="en-US" dirty="0"/>
              <a:t> </a:t>
            </a:r>
            <a:r>
              <a:rPr lang="en-US" dirty="0" err="1"/>
              <a:t>thi</a:t>
            </a:r>
            <a:r>
              <a:rPr lang="en-US" dirty="0"/>
              <a:t>. </a:t>
            </a:r>
          </a:p>
          <a:p>
            <a:pPr lvl="1"/>
            <a:endParaRPr lang="en-US" dirty="0"/>
          </a:p>
          <a:p>
            <a:pPr lvl="1"/>
            <a:r>
              <a:rPr lang="en-US" dirty="0" err="1"/>
              <a:t>Thay</a:t>
            </a:r>
            <a:r>
              <a:rPr lang="en-US" dirty="0"/>
              <a:t> </a:t>
            </a:r>
            <a:r>
              <a:rPr lang="en-US" dirty="0" err="1"/>
              <a:t>vào</a:t>
            </a:r>
            <a:r>
              <a:rPr lang="en-US" dirty="0"/>
              <a:t> </a:t>
            </a:r>
            <a:r>
              <a:rPr lang="en-US" dirty="0" err="1"/>
              <a:t>đó</a:t>
            </a:r>
            <a:r>
              <a:rPr lang="en-US" dirty="0"/>
              <a:t>, </a:t>
            </a:r>
            <a:r>
              <a:rPr lang="en-US" dirty="0" err="1"/>
              <a:t>người</a:t>
            </a:r>
            <a:r>
              <a:rPr lang="en-US" dirty="0"/>
              <a:t> ta </a:t>
            </a:r>
            <a:r>
              <a:rPr lang="en-US" dirty="0" err="1"/>
              <a:t>cố</a:t>
            </a:r>
            <a:r>
              <a:rPr lang="en-US" dirty="0"/>
              <a:t> </a:t>
            </a:r>
            <a:r>
              <a:rPr lang="en-US" dirty="0" err="1"/>
              <a:t>gắng</a:t>
            </a:r>
            <a:r>
              <a:rPr lang="en-US" dirty="0"/>
              <a:t> </a:t>
            </a:r>
            <a:r>
              <a:rPr lang="en-US" dirty="0" err="1"/>
              <a:t>tìm</a:t>
            </a:r>
            <a:r>
              <a:rPr lang="en-US" dirty="0"/>
              <a:t> </a:t>
            </a:r>
            <a:r>
              <a:rPr lang="en-US" dirty="0" err="1"/>
              <a:t>các</a:t>
            </a:r>
            <a:r>
              <a:rPr lang="en-US" dirty="0"/>
              <a:t> </a:t>
            </a:r>
            <a:r>
              <a:rPr lang="en-US" dirty="0" err="1"/>
              <a:t>điểm</a:t>
            </a:r>
            <a:r>
              <a:rPr lang="en-US" dirty="0"/>
              <a:t> local minimum, </a:t>
            </a:r>
            <a:r>
              <a:rPr lang="en-US" dirty="0" err="1"/>
              <a:t>sao</a:t>
            </a:r>
            <a:r>
              <a:rPr lang="en-US" dirty="0"/>
              <a:t> </a:t>
            </a:r>
            <a:r>
              <a:rPr lang="en-US" dirty="0" err="1"/>
              <a:t>cho</a:t>
            </a:r>
            <a:r>
              <a:rPr lang="en-US" dirty="0"/>
              <a:t> </a:t>
            </a:r>
            <a:r>
              <a:rPr lang="en-US" dirty="0" err="1"/>
              <a:t>gần</a:t>
            </a:r>
            <a:r>
              <a:rPr lang="en-US" dirty="0"/>
              <a:t> </a:t>
            </a:r>
            <a:r>
              <a:rPr lang="en-US" dirty="0" err="1"/>
              <a:t>với</a:t>
            </a:r>
            <a:r>
              <a:rPr lang="en-US" dirty="0"/>
              <a:t> </a:t>
            </a:r>
            <a:r>
              <a:rPr lang="en-US" dirty="0" err="1"/>
              <a:t>điểm</a:t>
            </a:r>
            <a:r>
              <a:rPr lang="en-US" dirty="0"/>
              <a:t> </a:t>
            </a:r>
            <a:r>
              <a:rPr lang="en-US" dirty="0" err="1"/>
              <a:t>cần</a:t>
            </a:r>
            <a:r>
              <a:rPr lang="en-US" dirty="0"/>
              <a:t> </a:t>
            </a:r>
            <a:r>
              <a:rPr lang="en-US" dirty="0" err="1"/>
              <a:t>tìm</a:t>
            </a:r>
            <a:r>
              <a:rPr lang="en-US" dirty="0"/>
              <a:t> </a:t>
            </a:r>
            <a:r>
              <a:rPr lang="en-US" dirty="0" err="1"/>
              <a:t>nhất</a:t>
            </a:r>
            <a:r>
              <a:rPr lang="en-US" dirty="0"/>
              <a:t> </a:t>
            </a:r>
            <a:r>
              <a:rPr lang="en-US" dirty="0" err="1"/>
              <a:t>và</a:t>
            </a:r>
            <a:r>
              <a:rPr lang="en-US" dirty="0"/>
              <a:t> </a:t>
            </a:r>
            <a:r>
              <a:rPr lang="en-US" dirty="0" err="1"/>
              <a:t>coi</a:t>
            </a:r>
            <a:r>
              <a:rPr lang="en-US" dirty="0"/>
              <a:t> </a:t>
            </a:r>
            <a:r>
              <a:rPr lang="en-US" dirty="0" err="1"/>
              <a:t>đó</a:t>
            </a:r>
            <a:r>
              <a:rPr lang="en-US" dirty="0"/>
              <a:t> </a:t>
            </a:r>
            <a:r>
              <a:rPr lang="en-US" dirty="0" err="1"/>
              <a:t>là</a:t>
            </a:r>
            <a:r>
              <a:rPr lang="en-US" dirty="0"/>
              <a:t> </a:t>
            </a:r>
            <a:r>
              <a:rPr lang="en-US" dirty="0" err="1"/>
              <a:t>nghiệm</a:t>
            </a:r>
            <a:r>
              <a:rPr lang="en-US" dirty="0"/>
              <a:t> </a:t>
            </a:r>
            <a:r>
              <a:rPr lang="en-US" dirty="0" err="1"/>
              <a:t>bài</a:t>
            </a:r>
            <a:r>
              <a:rPr lang="en-US" dirty="0"/>
              <a:t> </a:t>
            </a:r>
            <a:r>
              <a:rPr lang="en-US" dirty="0" err="1"/>
              <a:t>toán</a:t>
            </a:r>
            <a:r>
              <a:rPr lang="en-US" dirty="0"/>
              <a:t>.</a:t>
            </a:r>
          </a:p>
        </p:txBody>
      </p:sp>
      <p:sp>
        <p:nvSpPr>
          <p:cNvPr id="4" name="Slide Number Placeholder 3">
            <a:extLst>
              <a:ext uri="{FF2B5EF4-FFF2-40B4-BE49-F238E27FC236}">
                <a16:creationId xmlns:a16="http://schemas.microsoft.com/office/drawing/2014/main" xmlns="" id="{4DA07D26-D10B-2842-903F-1CA582A44CDD}"/>
              </a:ext>
            </a:extLst>
          </p:cNvPr>
          <p:cNvSpPr>
            <a:spLocks noGrp="1"/>
          </p:cNvSpPr>
          <p:nvPr>
            <p:ph type="sldNum" sz="quarter" idx="12"/>
          </p:nvPr>
        </p:nvSpPr>
        <p:spPr/>
        <p:txBody>
          <a:bodyPr/>
          <a:lstStyle/>
          <a:p>
            <a:fld id="{20B7F220-0825-4B9B-9156-FF79F33775FE}" type="slidenum">
              <a:rPr lang="vi-VN" smtClean="0"/>
              <a:t>6</a:t>
            </a:fld>
            <a:endParaRPr lang="vi-VN"/>
          </a:p>
        </p:txBody>
      </p:sp>
    </p:spTree>
    <p:extLst>
      <p:ext uri="{BB962C8B-B14F-4D97-AF65-F5344CB8AC3E}">
        <p14:creationId xmlns:p14="http://schemas.microsoft.com/office/powerpoint/2010/main" val="3447861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67E952-9B37-7E46-8566-242B156DE23B}"/>
              </a:ext>
            </a:extLst>
          </p:cNvPr>
          <p:cNvSpPr>
            <a:spLocks noGrp="1"/>
          </p:cNvSpPr>
          <p:nvPr>
            <p:ph type="title"/>
          </p:nvPr>
        </p:nvSpPr>
        <p:spPr/>
        <p:txBody>
          <a:bodyPr/>
          <a:lstStyle/>
          <a:p>
            <a:r>
              <a:rPr lang="en-US" dirty="0"/>
              <a:t>GRADIENT DESCENT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70DFEC9A-D922-3040-929B-251128C91D85}"/>
                  </a:ext>
                </a:extLst>
              </p:cNvPr>
              <p:cNvSpPr>
                <a:spLocks noGrp="1"/>
              </p:cNvSpPr>
              <p:nvPr>
                <p:ph idx="1"/>
              </p:nvPr>
            </p:nvSpPr>
            <p:spPr>
              <a:xfrm>
                <a:off x="457200" y="1600206"/>
                <a:ext cx="8229600" cy="4756152"/>
              </a:xfrm>
            </p:spPr>
            <p:txBody>
              <a:bodyPr/>
              <a:lstStyle/>
              <a:p>
                <a:pPr lvl="1"/>
                <a:r>
                  <a:rPr lang="en-US" dirty="0"/>
                  <a:t>Gradient Descent: </a:t>
                </a:r>
                <a:r>
                  <a:rPr lang="en-US" dirty="0" err="1"/>
                  <a:t>Là</a:t>
                </a:r>
                <a:r>
                  <a:rPr lang="en-US" dirty="0"/>
                  <a:t> </a:t>
                </a:r>
                <a:r>
                  <a:rPr lang="en-US" dirty="0" err="1"/>
                  <a:t>một</a:t>
                </a:r>
                <a:r>
                  <a:rPr lang="en-US" dirty="0"/>
                  <a:t> </a:t>
                </a:r>
                <a:r>
                  <a:rPr lang="en-US" dirty="0" err="1"/>
                  <a:t>loại</a:t>
                </a:r>
                <a:r>
                  <a:rPr lang="en-US" dirty="0"/>
                  <a:t> </a:t>
                </a:r>
                <a:r>
                  <a:rPr lang="en-US" dirty="0" err="1"/>
                  <a:t>thuật</a:t>
                </a:r>
                <a:r>
                  <a:rPr lang="en-US" dirty="0"/>
                  <a:t> </a:t>
                </a:r>
                <a:r>
                  <a:rPr lang="en-US" dirty="0" err="1"/>
                  <a:t>toán</a:t>
                </a:r>
                <a:r>
                  <a:rPr lang="en-US" dirty="0"/>
                  <a:t> </a:t>
                </a:r>
                <a:r>
                  <a:rPr lang="en-US" dirty="0" err="1"/>
                  <a:t>lặp</a:t>
                </a:r>
                <a:r>
                  <a:rPr lang="en-US" dirty="0"/>
                  <a:t>, </a:t>
                </a:r>
                <a:r>
                  <a:rPr lang="en-US" dirty="0" err="1"/>
                  <a:t>xuất</a:t>
                </a:r>
                <a:r>
                  <a:rPr lang="en-US" dirty="0"/>
                  <a:t> </a:t>
                </a:r>
                <a:r>
                  <a:rPr lang="en-US" dirty="0" err="1"/>
                  <a:t>phát</a:t>
                </a:r>
                <a:r>
                  <a:rPr lang="en-US" dirty="0"/>
                  <a:t> </a:t>
                </a:r>
                <a:r>
                  <a:rPr lang="en-US" dirty="0" err="1"/>
                  <a:t>từ</a:t>
                </a:r>
                <a:r>
                  <a:rPr lang="en-US" dirty="0"/>
                  <a:t> </a:t>
                </a:r>
                <a:r>
                  <a:rPr lang="en-US" dirty="0" err="1"/>
                  <a:t>một</a:t>
                </a:r>
                <a:r>
                  <a:rPr lang="en-US" dirty="0"/>
                  <a:t> </a:t>
                </a:r>
                <a:r>
                  <a:rPr lang="en-US" dirty="0" err="1"/>
                  <a:t>điểm</a:t>
                </a:r>
                <a:r>
                  <a:rPr lang="en-US" dirty="0"/>
                  <a:t> </a:t>
                </a:r>
                <a:r>
                  <a:rPr lang="en-US" dirty="0" err="1"/>
                  <a:t>gần</a:t>
                </a:r>
                <a:r>
                  <a:rPr lang="en-US" dirty="0"/>
                  <a:t> </a:t>
                </a:r>
                <a:r>
                  <a:rPr lang="en-US" dirty="0" err="1"/>
                  <a:t>với</a:t>
                </a:r>
                <a:r>
                  <a:rPr lang="en-US" dirty="0"/>
                  <a:t> </a:t>
                </a:r>
                <a:r>
                  <a:rPr lang="en-US" dirty="0" err="1"/>
                  <a:t>nghiệm</a:t>
                </a:r>
                <a:r>
                  <a:rPr lang="en-US" dirty="0"/>
                  <a:t>, </a:t>
                </a:r>
                <a:r>
                  <a:rPr lang="en-US" dirty="0" err="1"/>
                  <a:t>lặp</a:t>
                </a:r>
                <a:r>
                  <a:rPr lang="en-US" dirty="0"/>
                  <a:t> </a:t>
                </a:r>
                <a:r>
                  <a:rPr lang="en-US" dirty="0" err="1"/>
                  <a:t>lại</a:t>
                </a:r>
                <a:r>
                  <a:rPr lang="en-US" dirty="0"/>
                  <a:t> </a:t>
                </a:r>
                <a:r>
                  <a:rPr lang="en-US" dirty="0" err="1"/>
                  <a:t>để</a:t>
                </a:r>
                <a:r>
                  <a:rPr lang="en-US" dirty="0"/>
                  <a:t> </a:t>
                </a:r>
                <a:r>
                  <a:rPr lang="en-US" dirty="0" err="1"/>
                  <a:t>tiến</a:t>
                </a:r>
                <a:r>
                  <a:rPr lang="en-US" dirty="0"/>
                  <a:t> </a:t>
                </a:r>
                <a:r>
                  <a:rPr lang="en-US" dirty="0" err="1"/>
                  <a:t>dần</a:t>
                </a:r>
                <a:r>
                  <a:rPr lang="en-US" dirty="0"/>
                  <a:t> </a:t>
                </a:r>
                <a:r>
                  <a:rPr lang="en-US" dirty="0" err="1"/>
                  <a:t>đến</a:t>
                </a:r>
                <a:r>
                  <a:rPr lang="en-US" dirty="0"/>
                  <a:t> </a:t>
                </a:r>
                <a:r>
                  <a:rPr lang="en-US" dirty="0" err="1"/>
                  <a:t>điểm</a:t>
                </a:r>
                <a:r>
                  <a:rPr lang="en-US" dirty="0"/>
                  <a:t> </a:t>
                </a:r>
                <a:r>
                  <a:rPr lang="en-US" dirty="0" err="1"/>
                  <a:t>cần</a:t>
                </a:r>
                <a:r>
                  <a:rPr lang="en-US" dirty="0"/>
                  <a:t> </a:t>
                </a:r>
                <a:r>
                  <a:rPr lang="en-US" dirty="0" err="1"/>
                  <a:t>tìm</a:t>
                </a:r>
                <a:r>
                  <a:rPr lang="en-US" dirty="0"/>
                  <a:t> (</a:t>
                </a:r>
                <a:r>
                  <a:rPr lang="en-US" dirty="0" err="1"/>
                  <a:t>đạo</a:t>
                </a:r>
                <a:r>
                  <a:rPr lang="en-US" dirty="0"/>
                  <a:t> </a:t>
                </a:r>
                <a:r>
                  <a:rPr lang="en-US" dirty="0" err="1"/>
                  <a:t>hàm</a:t>
                </a:r>
                <a:r>
                  <a:rPr lang="en-US" dirty="0"/>
                  <a:t> </a:t>
                </a:r>
                <a:r>
                  <a:rPr lang="en-US" dirty="0" err="1"/>
                  <a:t>gần</a:t>
                </a:r>
                <a:r>
                  <a:rPr lang="en-US" dirty="0"/>
                  <a:t> </a:t>
                </a:r>
                <a:r>
                  <a:rPr lang="en-US" dirty="0" err="1"/>
                  <a:t>bằng</a:t>
                </a:r>
                <a:r>
                  <a:rPr lang="en-US" dirty="0"/>
                  <a:t> 0).</a:t>
                </a:r>
              </a:p>
              <a:p>
                <a:pPr lvl="1"/>
                <a:endParaRPr lang="en-US" dirty="0"/>
              </a:p>
              <a:p>
                <a:pPr lvl="1"/>
                <a:r>
                  <a:rPr lang="en-US" dirty="0" err="1"/>
                  <a:t>Tổng</a:t>
                </a:r>
                <a:r>
                  <a:rPr lang="en-US" dirty="0"/>
                  <a:t> </a:t>
                </a:r>
                <a:r>
                  <a:rPr lang="en-US" dirty="0" err="1"/>
                  <a:t>quát</a:t>
                </a:r>
                <a:r>
                  <a:rPr lang="en-US" dirty="0"/>
                  <a:t>: </a:t>
                </a:r>
                <a:endParaRPr lang="en-US" sz="1800" dirty="0"/>
              </a:p>
              <a:p>
                <a:pPr lvl="2"/>
                <a14:m>
                  <m:oMath xmlns:m="http://schemas.openxmlformats.org/officeDocument/2006/math">
                    <m:sSub>
                      <m:sSubPr>
                        <m:ctrlPr>
                          <a:rPr lang="en-US" i="1" smtClean="0">
                            <a:latin typeface="Cambria Math" panose="02040503050406030204" pitchFamily="18" charset="0"/>
                          </a:rPr>
                        </m:ctrlPr>
                      </m:sSubPr>
                      <m:e>
                        <m:r>
                          <m:rPr>
                            <m:sty m:val="p"/>
                          </m:rPr>
                          <a:rPr lang="en-US" i="1">
                            <a:latin typeface="Cambria Math" panose="02040503050406030204" pitchFamily="18" charset="0"/>
                          </a:rPr>
                          <m:t>x</m:t>
                        </m:r>
                      </m:e>
                      <m:sub>
                        <m:r>
                          <m:rPr>
                            <m:sty m:val="p"/>
                          </m:rPr>
                          <a:rPr lang="en-US" i="1">
                            <a:latin typeface="Cambria Math" panose="02040503050406030204" pitchFamily="18" charset="0"/>
                          </a:rPr>
                          <m:t>t</m:t>
                        </m:r>
                        <m:r>
                          <a:rPr lang="vi-VN" b="0" i="1" smtClean="0">
                            <a:latin typeface="Cambria Math" panose="02040503050406030204" pitchFamily="18" charset="0"/>
                          </a:rPr>
                          <m:t>+</m:t>
                        </m:r>
                        <m:r>
                          <a:rPr lang="vi-VN" b="0" i="1" smtClean="0">
                            <a:latin typeface="Cambria Math" panose="02040503050406030204" pitchFamily="18" charset="0"/>
                          </a:rPr>
                          <m:t>1</m:t>
                        </m:r>
                      </m:sub>
                    </m:sSub>
                    <m:r>
                      <a:rPr lang="vi-VN"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i="1">
                            <a:latin typeface="Cambria Math" panose="02040503050406030204" pitchFamily="18" charset="0"/>
                          </a:rPr>
                          <m:t>x</m:t>
                        </m:r>
                      </m:e>
                      <m:sub>
                        <m:r>
                          <m:rPr>
                            <m:sty m:val="p"/>
                          </m:rPr>
                          <a:rPr lang="en-US" i="1">
                            <a:latin typeface="Cambria Math" panose="02040503050406030204" pitchFamily="18" charset="0"/>
                          </a:rPr>
                          <m:t>t</m:t>
                        </m:r>
                      </m:sub>
                    </m:sSub>
                    <m:r>
                      <a:rPr lang="vi-VN" b="0" i="1" smtClean="0">
                        <a:latin typeface="Cambria Math" panose="02040503050406030204" pitchFamily="18" charset="0"/>
                      </a:rPr>
                      <m:t> − </m:t>
                    </m:r>
                    <m:r>
                      <m:rPr>
                        <m:sty m:val="p"/>
                      </m:rPr>
                      <a:rPr lang="vi-VN" i="1">
                        <a:latin typeface="Cambria Math" panose="02040503050406030204" pitchFamily="18" charset="0"/>
                      </a:rPr>
                      <m:t>n</m:t>
                    </m:r>
                    <m:sSup>
                      <m:sSupPr>
                        <m:ctrlPr>
                          <a:rPr lang="vi-VN" i="1" smtClean="0">
                            <a:latin typeface="Cambria Math" panose="02040503050406030204" pitchFamily="18" charset="0"/>
                          </a:rPr>
                        </m:ctrlPr>
                      </m:sSupPr>
                      <m:e>
                        <m:r>
                          <m:rPr>
                            <m:sty m:val="p"/>
                          </m:rPr>
                          <a:rPr lang="vi-VN" i="1">
                            <a:latin typeface="Cambria Math" panose="02040503050406030204" pitchFamily="18" charset="0"/>
                          </a:rPr>
                          <m:t>f</m:t>
                        </m:r>
                      </m:e>
                      <m:sup>
                        <m:r>
                          <a:rPr lang="vi-VN" b="0" i="1" smtClean="0">
                            <a:latin typeface="Cambria Math" panose="02040503050406030204" pitchFamily="18" charset="0"/>
                          </a:rPr>
                          <m:t>′</m:t>
                        </m:r>
                      </m:sup>
                    </m:sSup>
                    <m:r>
                      <a:rPr lang="vi-VN"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i="1">
                            <a:latin typeface="Cambria Math" panose="02040503050406030204" pitchFamily="18" charset="0"/>
                          </a:rPr>
                          <m:t>x</m:t>
                        </m:r>
                      </m:e>
                      <m:sub>
                        <m:r>
                          <m:rPr>
                            <m:sty m:val="p"/>
                          </m:rPr>
                          <a:rPr lang="en-US" i="1">
                            <a:latin typeface="Cambria Math" panose="02040503050406030204" pitchFamily="18" charset="0"/>
                          </a:rPr>
                          <m:t>t</m:t>
                        </m:r>
                      </m:sub>
                    </m:sSub>
                    <m:r>
                      <a:rPr lang="vi-VN" b="0" i="1" smtClean="0">
                        <a:latin typeface="Cambria Math" panose="02040503050406030204" pitchFamily="18" charset="0"/>
                      </a:rPr>
                      <m:t>)</m:t>
                    </m:r>
                  </m:oMath>
                </a14:m>
                <a:endParaRPr lang="en-US" dirty="0"/>
              </a:p>
              <a:p>
                <a:pPr marL="685782" lvl="2" indent="0">
                  <a:buNone/>
                </a:pPr>
                <a:endParaRPr lang="en-US" dirty="0"/>
              </a:p>
              <a:p>
                <a:pPr lvl="1"/>
                <a:r>
                  <a:rPr lang="en-US" dirty="0" err="1"/>
                  <a:t>Trong</a:t>
                </a:r>
                <a:r>
                  <a:rPr lang="en-US" dirty="0"/>
                  <a:t> </a:t>
                </a:r>
                <a:r>
                  <a:rPr lang="en-US" dirty="0" err="1"/>
                  <a:t>đó</a:t>
                </a:r>
                <a:r>
                  <a:rPr lang="en-US" dirty="0"/>
                  <a:t>:</a:t>
                </a:r>
              </a:p>
              <a:p>
                <a:pPr lvl="2"/>
                <a14:m>
                  <m:oMath xmlns:m="http://schemas.openxmlformats.org/officeDocument/2006/math">
                    <m:sSub>
                      <m:sSubPr>
                        <m:ctrlPr>
                          <a:rPr lang="en-US" i="1">
                            <a:latin typeface="Cambria Math" panose="02040503050406030204" pitchFamily="18" charset="0"/>
                          </a:rPr>
                        </m:ctrlPr>
                      </m:sSubPr>
                      <m:e>
                        <m:r>
                          <m:rPr>
                            <m:sty m:val="p"/>
                          </m:rPr>
                          <a:rPr lang="en-US" i="1">
                            <a:latin typeface="Cambria Math" panose="02040503050406030204" pitchFamily="18" charset="0"/>
                          </a:rPr>
                          <m:t>x</m:t>
                        </m:r>
                      </m:e>
                      <m:sub>
                        <m:r>
                          <m:rPr>
                            <m:sty m:val="p"/>
                          </m:rPr>
                          <a:rPr lang="en-US" i="1">
                            <a:latin typeface="Cambria Math" panose="02040503050406030204" pitchFamily="18" charset="0"/>
                          </a:rPr>
                          <m:t>t</m:t>
                        </m:r>
                      </m:sub>
                    </m:sSub>
                  </m:oMath>
                </a14:m>
                <a:r>
                  <a:rPr lang="en-US" dirty="0"/>
                  <a:t>: x </a:t>
                </a:r>
                <a:r>
                  <a:rPr lang="en-US" dirty="0" err="1"/>
                  <a:t>tại</a:t>
                </a:r>
                <a:r>
                  <a:rPr lang="en-US" dirty="0"/>
                  <a:t> </a:t>
                </a:r>
                <a:r>
                  <a:rPr lang="en-US" dirty="0" err="1"/>
                  <a:t>thời</a:t>
                </a:r>
                <a:r>
                  <a:rPr lang="en-US" dirty="0"/>
                  <a:t> </a:t>
                </a:r>
                <a:r>
                  <a:rPr lang="en-US" dirty="0" err="1"/>
                  <a:t>điểm</a:t>
                </a:r>
                <a:r>
                  <a:rPr lang="en-US" dirty="0"/>
                  <a:t> t</a:t>
                </a:r>
              </a:p>
              <a:p>
                <a:pPr lvl="2"/>
                <a14:m>
                  <m:oMath xmlns:m="http://schemas.openxmlformats.org/officeDocument/2006/math">
                    <m:sSub>
                      <m:sSubPr>
                        <m:ctrlPr>
                          <a:rPr lang="en-US" i="1">
                            <a:latin typeface="Cambria Math" panose="02040503050406030204" pitchFamily="18" charset="0"/>
                          </a:rPr>
                        </m:ctrlPr>
                      </m:sSubPr>
                      <m:e>
                        <m:r>
                          <m:rPr>
                            <m:sty m:val="p"/>
                          </m:rPr>
                          <a:rPr lang="en-US" i="1">
                            <a:latin typeface="Cambria Math" panose="02040503050406030204" pitchFamily="18" charset="0"/>
                          </a:rPr>
                          <m:t>x</m:t>
                        </m:r>
                      </m:e>
                      <m:sub>
                        <m:r>
                          <m:rPr>
                            <m:sty m:val="p"/>
                          </m:rPr>
                          <a:rPr lang="en-US" i="1">
                            <a:latin typeface="Cambria Math" panose="02040503050406030204" pitchFamily="18" charset="0"/>
                          </a:rPr>
                          <m:t>t</m:t>
                        </m:r>
                        <m:r>
                          <a:rPr lang="vi-VN" b="0" i="1" smtClean="0">
                            <a:latin typeface="Cambria Math" panose="02040503050406030204" pitchFamily="18" charset="0"/>
                          </a:rPr>
                          <m:t>+</m:t>
                        </m:r>
                        <m:r>
                          <a:rPr lang="vi-VN" b="0" i="1" smtClean="0">
                            <a:latin typeface="Cambria Math" panose="02040503050406030204" pitchFamily="18" charset="0"/>
                          </a:rPr>
                          <m:t>1</m:t>
                        </m:r>
                      </m:sub>
                    </m:sSub>
                  </m:oMath>
                </a14:m>
                <a:r>
                  <a:rPr lang="en-US" dirty="0"/>
                  <a:t>: x </a:t>
                </a:r>
                <a:r>
                  <a:rPr lang="en-US" dirty="0" err="1"/>
                  <a:t>tại</a:t>
                </a:r>
                <a:r>
                  <a:rPr lang="en-US" dirty="0"/>
                  <a:t> </a:t>
                </a:r>
                <a:r>
                  <a:rPr lang="en-US" dirty="0" err="1"/>
                  <a:t>thời</a:t>
                </a:r>
                <a:r>
                  <a:rPr lang="en-US" dirty="0"/>
                  <a:t> </a:t>
                </a:r>
                <a:r>
                  <a:rPr lang="en-US" dirty="0" err="1"/>
                  <a:t>điểm</a:t>
                </a:r>
                <a:r>
                  <a:rPr lang="en-US" dirty="0"/>
                  <a:t> t + 1</a:t>
                </a:r>
              </a:p>
              <a:p>
                <a:pPr lvl="2"/>
                <a14:m>
                  <m:oMath xmlns:m="http://schemas.openxmlformats.org/officeDocument/2006/math">
                    <m:sSup>
                      <m:sSupPr>
                        <m:ctrlPr>
                          <a:rPr lang="vi-VN" i="1">
                            <a:latin typeface="Cambria Math" panose="02040503050406030204" pitchFamily="18" charset="0"/>
                          </a:rPr>
                        </m:ctrlPr>
                      </m:sSupPr>
                      <m:e>
                        <m:r>
                          <m:rPr>
                            <m:sty m:val="p"/>
                          </m:rPr>
                          <a:rPr lang="vi-VN" i="1">
                            <a:latin typeface="Cambria Math" panose="02040503050406030204" pitchFamily="18" charset="0"/>
                          </a:rPr>
                          <m:t>f</m:t>
                        </m:r>
                      </m:e>
                      <m:sup>
                        <m:r>
                          <a:rPr lang="vi-VN" i="1">
                            <a:latin typeface="Cambria Math" panose="02040503050406030204" pitchFamily="18" charset="0"/>
                          </a:rPr>
                          <m:t>′</m:t>
                        </m:r>
                      </m:sup>
                    </m:sSup>
                    <m:r>
                      <a:rPr lang="vi-VN" i="1">
                        <a:latin typeface="Cambria Math" panose="02040503050406030204" pitchFamily="18" charset="0"/>
                      </a:rPr>
                      <m:t>(</m:t>
                    </m:r>
                    <m:sSub>
                      <m:sSubPr>
                        <m:ctrlPr>
                          <a:rPr lang="en-US" i="1">
                            <a:latin typeface="Cambria Math" panose="02040503050406030204" pitchFamily="18" charset="0"/>
                          </a:rPr>
                        </m:ctrlPr>
                      </m:sSubPr>
                      <m:e>
                        <m:r>
                          <m:rPr>
                            <m:sty m:val="p"/>
                          </m:rPr>
                          <a:rPr lang="en-US" i="1">
                            <a:latin typeface="Cambria Math" panose="02040503050406030204" pitchFamily="18" charset="0"/>
                          </a:rPr>
                          <m:t>x</m:t>
                        </m:r>
                      </m:e>
                      <m:sub>
                        <m:r>
                          <m:rPr>
                            <m:sty m:val="p"/>
                          </m:rPr>
                          <a:rPr lang="en-US" i="1">
                            <a:latin typeface="Cambria Math" panose="02040503050406030204" pitchFamily="18" charset="0"/>
                          </a:rPr>
                          <m:t>t</m:t>
                        </m:r>
                      </m:sub>
                    </m:sSub>
                    <m:r>
                      <a:rPr lang="vi-VN" i="1">
                        <a:latin typeface="Cambria Math" panose="02040503050406030204" pitchFamily="18" charset="0"/>
                      </a:rPr>
                      <m:t>)</m:t>
                    </m:r>
                  </m:oMath>
                </a14:m>
                <a:r>
                  <a:rPr lang="en-US" dirty="0"/>
                  <a:t>: </a:t>
                </a:r>
                <a:r>
                  <a:rPr lang="en-US" dirty="0" err="1"/>
                  <a:t>Đạo</a:t>
                </a:r>
                <a:r>
                  <a:rPr lang="en-US" dirty="0"/>
                  <a:t> </a:t>
                </a:r>
                <a:r>
                  <a:rPr lang="en-US" dirty="0" err="1"/>
                  <a:t>hàm</a:t>
                </a:r>
                <a:r>
                  <a:rPr lang="en-US" dirty="0"/>
                  <a:t> </a:t>
                </a:r>
                <a:r>
                  <a:rPr lang="en-US" dirty="0" err="1"/>
                  <a:t>tại</a:t>
                </a:r>
                <a:r>
                  <a:rPr lang="en-US" dirty="0"/>
                  <a:t> </a:t>
                </a:r>
                <a:r>
                  <a:rPr lang="en-US" dirty="0" err="1"/>
                  <a:t>thời</a:t>
                </a:r>
                <a:r>
                  <a:rPr lang="en-US" dirty="0"/>
                  <a:t> </a:t>
                </a:r>
                <a:r>
                  <a:rPr lang="en-US" dirty="0" err="1"/>
                  <a:t>điểm</a:t>
                </a:r>
                <a:r>
                  <a:rPr lang="en-US" dirty="0"/>
                  <a:t> t</a:t>
                </a:r>
              </a:p>
              <a:p>
                <a:pPr lvl="2"/>
                <a:r>
                  <a:rPr lang="en-US" dirty="0"/>
                  <a:t>n: learning rate</a:t>
                </a:r>
              </a:p>
            </p:txBody>
          </p:sp>
        </mc:Choice>
        <mc:Fallback xmlns="">
          <p:sp>
            <p:nvSpPr>
              <p:cNvPr id="3" name="Content Placeholder 2">
                <a:extLst>
                  <a:ext uri="{FF2B5EF4-FFF2-40B4-BE49-F238E27FC236}">
                    <a16:creationId xmlns:a16="http://schemas.microsoft.com/office/drawing/2014/main" id="{70DFEC9A-D922-3040-929B-251128C91D85}"/>
                  </a:ext>
                </a:extLst>
              </p:cNvPr>
              <p:cNvSpPr>
                <a:spLocks noGrp="1" noRot="1" noChangeAspect="1" noMove="1" noResize="1" noEditPoints="1" noAdjustHandles="1" noChangeArrowheads="1" noChangeShapeType="1" noTextEdit="1"/>
              </p:cNvSpPr>
              <p:nvPr>
                <p:ph idx="1"/>
              </p:nvPr>
            </p:nvSpPr>
            <p:spPr>
              <a:xfrm>
                <a:off x="457200" y="1600206"/>
                <a:ext cx="8229600" cy="4756152"/>
              </a:xfrm>
              <a:blipFill>
                <a:blip r:embed="rId2"/>
                <a:stretch>
                  <a:fillRect t="-53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xmlns="" id="{FD974DF3-1DD7-F84E-B2C6-53826575D81C}"/>
              </a:ext>
            </a:extLst>
          </p:cNvPr>
          <p:cNvSpPr>
            <a:spLocks noGrp="1"/>
          </p:cNvSpPr>
          <p:nvPr>
            <p:ph type="sldNum" sz="quarter" idx="12"/>
          </p:nvPr>
        </p:nvSpPr>
        <p:spPr/>
        <p:txBody>
          <a:bodyPr/>
          <a:lstStyle/>
          <a:p>
            <a:fld id="{20B7F220-0825-4B9B-9156-FF79F33775FE}" type="slidenum">
              <a:rPr lang="vi-VN" smtClean="0"/>
              <a:t>7</a:t>
            </a:fld>
            <a:endParaRPr lang="vi-VN"/>
          </a:p>
        </p:txBody>
      </p:sp>
    </p:spTree>
    <p:extLst>
      <p:ext uri="{BB962C8B-B14F-4D97-AF65-F5344CB8AC3E}">
        <p14:creationId xmlns:p14="http://schemas.microsoft.com/office/powerpoint/2010/main" val="2823534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B40AF4-4B0D-2F41-BCD7-21C8969A2BD7}"/>
              </a:ext>
            </a:extLst>
          </p:cNvPr>
          <p:cNvSpPr>
            <a:spLocks noGrp="1"/>
          </p:cNvSpPr>
          <p:nvPr>
            <p:ph type="title"/>
          </p:nvPr>
        </p:nvSpPr>
        <p:spPr/>
        <p:txBody>
          <a:bodyPr/>
          <a:lstStyle/>
          <a:p>
            <a:r>
              <a:rPr lang="en-US" dirty="0"/>
              <a:t>GRADIENT DESCENT</a:t>
            </a:r>
          </a:p>
        </p:txBody>
      </p:sp>
      <p:sp>
        <p:nvSpPr>
          <p:cNvPr id="3" name="Content Placeholder 2">
            <a:extLst>
              <a:ext uri="{FF2B5EF4-FFF2-40B4-BE49-F238E27FC236}">
                <a16:creationId xmlns:a16="http://schemas.microsoft.com/office/drawing/2014/main" xmlns="" id="{FA377A76-7ABD-3946-9D0D-71A7FC1D6E8B}"/>
              </a:ext>
            </a:extLst>
          </p:cNvPr>
          <p:cNvSpPr>
            <a:spLocks noGrp="1"/>
          </p:cNvSpPr>
          <p:nvPr>
            <p:ph idx="1"/>
          </p:nvPr>
        </p:nvSpPr>
        <p:spPr/>
        <p:txBody>
          <a:bodyPr/>
          <a:lstStyle/>
          <a:p>
            <a:pPr lvl="1"/>
            <a:r>
              <a:rPr lang="en-US" dirty="0" err="1"/>
              <a:t>Việc</a:t>
            </a:r>
            <a:r>
              <a:rPr lang="en-US" dirty="0"/>
              <a:t> </a:t>
            </a:r>
            <a:r>
              <a:rPr lang="en-US" dirty="0" err="1"/>
              <a:t>chọn</a:t>
            </a:r>
            <a:r>
              <a:rPr lang="en-US" dirty="0"/>
              <a:t> </a:t>
            </a:r>
            <a:r>
              <a:rPr lang="en-US" dirty="0" err="1"/>
              <a:t>lựa</a:t>
            </a:r>
            <a:r>
              <a:rPr lang="en-US" dirty="0"/>
              <a:t> learning rate </a:t>
            </a:r>
            <a:r>
              <a:rPr lang="en-US" dirty="0" err="1"/>
              <a:t>là</a:t>
            </a:r>
            <a:r>
              <a:rPr lang="en-US" dirty="0"/>
              <a:t> </a:t>
            </a:r>
            <a:r>
              <a:rPr lang="en-US" dirty="0" err="1"/>
              <a:t>rất</a:t>
            </a:r>
            <a:r>
              <a:rPr lang="en-US" dirty="0"/>
              <a:t> </a:t>
            </a:r>
            <a:r>
              <a:rPr lang="en-US" dirty="0" err="1"/>
              <a:t>quan</a:t>
            </a:r>
            <a:r>
              <a:rPr lang="en-US" dirty="0"/>
              <a:t> </a:t>
            </a:r>
            <a:r>
              <a:rPr lang="en-US" dirty="0" err="1"/>
              <a:t>trọng</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từng</a:t>
            </a:r>
            <a:r>
              <a:rPr lang="en-US" dirty="0"/>
              <a:t> </a:t>
            </a:r>
            <a:r>
              <a:rPr lang="en-US" dirty="0" err="1"/>
              <a:t>bài</a:t>
            </a:r>
            <a:r>
              <a:rPr lang="en-US" dirty="0"/>
              <a:t> </a:t>
            </a:r>
            <a:r>
              <a:rPr lang="en-US" dirty="0" err="1"/>
              <a:t>toán</a:t>
            </a:r>
            <a:r>
              <a:rPr lang="en-US" dirty="0"/>
              <a:t> </a:t>
            </a:r>
            <a:r>
              <a:rPr lang="en-US" dirty="0" err="1"/>
              <a:t>và</a:t>
            </a:r>
            <a:r>
              <a:rPr lang="en-US" dirty="0"/>
              <a:t> </a:t>
            </a:r>
            <a:r>
              <a:rPr lang="en-US" dirty="0" err="1"/>
              <a:t>phải</a:t>
            </a:r>
            <a:r>
              <a:rPr lang="en-US" dirty="0"/>
              <a:t> </a:t>
            </a:r>
            <a:r>
              <a:rPr lang="en-US" dirty="0" err="1"/>
              <a:t>làm</a:t>
            </a:r>
            <a:r>
              <a:rPr lang="en-US" dirty="0"/>
              <a:t> </a:t>
            </a:r>
            <a:r>
              <a:rPr lang="en-US" dirty="0" err="1"/>
              <a:t>thí</a:t>
            </a:r>
            <a:r>
              <a:rPr lang="en-US" dirty="0"/>
              <a:t> </a:t>
            </a:r>
            <a:r>
              <a:rPr lang="en-US" dirty="0" err="1"/>
              <a:t>nghiệm</a:t>
            </a:r>
            <a:r>
              <a:rPr lang="en-US" dirty="0"/>
              <a:t> </a:t>
            </a:r>
            <a:r>
              <a:rPr lang="en-US" dirty="0" err="1"/>
              <a:t>để</a:t>
            </a:r>
            <a:r>
              <a:rPr lang="en-US" dirty="0"/>
              <a:t> </a:t>
            </a:r>
            <a:r>
              <a:rPr lang="en-US" dirty="0" err="1"/>
              <a:t>chọn</a:t>
            </a:r>
            <a:r>
              <a:rPr lang="en-US" dirty="0"/>
              <a:t> ra </a:t>
            </a:r>
            <a:r>
              <a:rPr lang="en-US" dirty="0" err="1"/>
              <a:t>giá</a:t>
            </a:r>
            <a:r>
              <a:rPr lang="en-US" dirty="0"/>
              <a:t> </a:t>
            </a:r>
            <a:r>
              <a:rPr lang="en-US" dirty="0" err="1"/>
              <a:t>trị</a:t>
            </a:r>
            <a:r>
              <a:rPr lang="en-US" dirty="0"/>
              <a:t> </a:t>
            </a:r>
            <a:r>
              <a:rPr lang="en-US" dirty="0" err="1"/>
              <a:t>tốt</a:t>
            </a:r>
            <a:r>
              <a:rPr lang="en-US" dirty="0"/>
              <a:t> </a:t>
            </a:r>
            <a:r>
              <a:rPr lang="en-US" dirty="0" err="1"/>
              <a:t>nhất</a:t>
            </a:r>
            <a:r>
              <a:rPr lang="en-US" dirty="0"/>
              <a:t>.</a:t>
            </a:r>
          </a:p>
          <a:p>
            <a:pPr lvl="1"/>
            <a:endParaRPr lang="en-US" dirty="0"/>
          </a:p>
          <a:p>
            <a:pPr lvl="1"/>
            <a:r>
              <a:rPr lang="en-US" dirty="0" err="1"/>
              <a:t>Nếu</a:t>
            </a:r>
            <a:r>
              <a:rPr lang="en-US" dirty="0"/>
              <a:t> learning rate </a:t>
            </a:r>
            <a:r>
              <a:rPr lang="en-US" dirty="0" err="1"/>
              <a:t>quá</a:t>
            </a:r>
            <a:r>
              <a:rPr lang="en-US" dirty="0"/>
              <a:t> </a:t>
            </a:r>
            <a:r>
              <a:rPr lang="en-US" dirty="0" err="1"/>
              <a:t>thấp</a:t>
            </a:r>
            <a:r>
              <a:rPr lang="en-US" dirty="0"/>
              <a:t>, </a:t>
            </a:r>
            <a:r>
              <a:rPr lang="en-US" dirty="0" err="1"/>
              <a:t>tốc</a:t>
            </a:r>
            <a:r>
              <a:rPr lang="en-US" dirty="0"/>
              <a:t> </a:t>
            </a:r>
            <a:r>
              <a:rPr lang="en-US" dirty="0" err="1"/>
              <a:t>độ</a:t>
            </a:r>
            <a:r>
              <a:rPr lang="en-US" dirty="0"/>
              <a:t> </a:t>
            </a:r>
            <a:r>
              <a:rPr lang="en-US" dirty="0" err="1"/>
              <a:t>hội</a:t>
            </a:r>
            <a:r>
              <a:rPr lang="en-US" dirty="0"/>
              <a:t> </a:t>
            </a:r>
            <a:r>
              <a:rPr lang="en-US" dirty="0" err="1"/>
              <a:t>tụ</a:t>
            </a:r>
            <a:r>
              <a:rPr lang="en-US" dirty="0"/>
              <a:t> </a:t>
            </a:r>
            <a:r>
              <a:rPr lang="en-US" dirty="0" err="1"/>
              <a:t>chậm</a:t>
            </a:r>
            <a:r>
              <a:rPr lang="en-US" dirty="0"/>
              <a:t>, </a:t>
            </a:r>
            <a:r>
              <a:rPr lang="en-US" dirty="0" err="1"/>
              <a:t>thuật</a:t>
            </a:r>
            <a:r>
              <a:rPr lang="en-US" dirty="0"/>
              <a:t> </a:t>
            </a:r>
            <a:r>
              <a:rPr lang="en-US" dirty="0" err="1"/>
              <a:t>toán</a:t>
            </a:r>
            <a:r>
              <a:rPr lang="en-US" dirty="0"/>
              <a:t> </a:t>
            </a:r>
            <a:r>
              <a:rPr lang="en-US" dirty="0" err="1"/>
              <a:t>có</a:t>
            </a:r>
            <a:r>
              <a:rPr lang="en-US" dirty="0"/>
              <a:t> </a:t>
            </a:r>
            <a:r>
              <a:rPr lang="en-US" dirty="0" err="1"/>
              <a:t>thể</a:t>
            </a:r>
            <a:r>
              <a:rPr lang="en-US" dirty="0"/>
              <a:t> </a:t>
            </a:r>
            <a:r>
              <a:rPr lang="en-US" dirty="0" err="1"/>
              <a:t>dừng</a:t>
            </a:r>
            <a:r>
              <a:rPr lang="en-US" dirty="0"/>
              <a:t> </a:t>
            </a:r>
            <a:r>
              <a:rPr lang="en-US" dirty="0" err="1"/>
              <a:t>lại</a:t>
            </a:r>
            <a:r>
              <a:rPr lang="en-US" dirty="0"/>
              <a:t> </a:t>
            </a:r>
            <a:r>
              <a:rPr lang="en-US" dirty="0" err="1"/>
              <a:t>trước</a:t>
            </a:r>
            <a:r>
              <a:rPr lang="en-US" dirty="0"/>
              <a:t> </a:t>
            </a:r>
            <a:r>
              <a:rPr lang="en-US" dirty="0" err="1"/>
              <a:t>khi</a:t>
            </a:r>
            <a:r>
              <a:rPr lang="en-US" dirty="0"/>
              <a:t> </a:t>
            </a:r>
            <a:r>
              <a:rPr lang="en-US" dirty="0" err="1"/>
              <a:t>tới</a:t>
            </a:r>
            <a:r>
              <a:rPr lang="en-US" dirty="0"/>
              <a:t> </a:t>
            </a:r>
            <a:r>
              <a:rPr lang="en-US" dirty="0" err="1"/>
              <a:t>đích</a:t>
            </a:r>
            <a:r>
              <a:rPr lang="en-US" dirty="0"/>
              <a:t>.</a:t>
            </a:r>
          </a:p>
          <a:p>
            <a:pPr lvl="1"/>
            <a:endParaRPr lang="en-US" dirty="0"/>
          </a:p>
          <a:p>
            <a:pPr lvl="1"/>
            <a:r>
              <a:rPr lang="en-US" dirty="0" err="1"/>
              <a:t>Nếu</a:t>
            </a:r>
            <a:r>
              <a:rPr lang="en-US" dirty="0"/>
              <a:t> learning rate </a:t>
            </a:r>
            <a:r>
              <a:rPr lang="en-US" dirty="0" err="1"/>
              <a:t>quá</a:t>
            </a:r>
            <a:r>
              <a:rPr lang="en-US" dirty="0"/>
              <a:t> </a:t>
            </a:r>
            <a:r>
              <a:rPr lang="en-US" dirty="0" err="1"/>
              <a:t>cao</a:t>
            </a:r>
            <a:r>
              <a:rPr lang="en-US" dirty="0"/>
              <a:t>, </a:t>
            </a:r>
            <a:r>
              <a:rPr lang="en-US" dirty="0" err="1"/>
              <a:t>thuật</a:t>
            </a:r>
            <a:r>
              <a:rPr lang="en-US" dirty="0"/>
              <a:t> </a:t>
            </a:r>
            <a:r>
              <a:rPr lang="en-US" dirty="0" err="1"/>
              <a:t>toán</a:t>
            </a:r>
            <a:r>
              <a:rPr lang="en-US" dirty="0"/>
              <a:t> </a:t>
            </a:r>
            <a:r>
              <a:rPr lang="en-US" dirty="0" err="1"/>
              <a:t>tiến</a:t>
            </a:r>
            <a:r>
              <a:rPr lang="en-US" dirty="0"/>
              <a:t> </a:t>
            </a:r>
            <a:r>
              <a:rPr lang="en-US" dirty="0" err="1"/>
              <a:t>nhanh</a:t>
            </a:r>
            <a:r>
              <a:rPr lang="en-US" dirty="0"/>
              <a:t> </a:t>
            </a:r>
            <a:r>
              <a:rPr lang="en-US" dirty="0" err="1"/>
              <a:t>nhưng</a:t>
            </a:r>
            <a:r>
              <a:rPr lang="en-US" dirty="0"/>
              <a:t> </a:t>
            </a:r>
            <a:r>
              <a:rPr lang="en-US" dirty="0" err="1"/>
              <a:t>không</a:t>
            </a:r>
            <a:r>
              <a:rPr lang="en-US" dirty="0"/>
              <a:t> </a:t>
            </a:r>
            <a:r>
              <a:rPr lang="en-US" dirty="0" err="1"/>
              <a:t>hội</a:t>
            </a:r>
            <a:r>
              <a:rPr lang="en-US" dirty="0"/>
              <a:t> </a:t>
            </a:r>
            <a:r>
              <a:rPr lang="en-US" dirty="0" err="1"/>
              <a:t>tụ</a:t>
            </a:r>
            <a:r>
              <a:rPr lang="en-US" dirty="0"/>
              <a:t> </a:t>
            </a:r>
            <a:r>
              <a:rPr lang="en-US" dirty="0" err="1"/>
              <a:t>và</a:t>
            </a:r>
            <a:r>
              <a:rPr lang="en-US" dirty="0"/>
              <a:t> </a:t>
            </a:r>
            <a:r>
              <a:rPr lang="en-US" dirty="0" err="1"/>
              <a:t>chỉ</a:t>
            </a:r>
            <a:r>
              <a:rPr lang="en-US" dirty="0"/>
              <a:t> </a:t>
            </a:r>
            <a:r>
              <a:rPr lang="en-US" dirty="0" err="1"/>
              <a:t>vòng</a:t>
            </a:r>
            <a:r>
              <a:rPr lang="en-US" dirty="0"/>
              <a:t> </a:t>
            </a:r>
            <a:r>
              <a:rPr lang="en-US" dirty="0" err="1"/>
              <a:t>quanh</a:t>
            </a:r>
            <a:r>
              <a:rPr lang="en-US" dirty="0"/>
              <a:t> </a:t>
            </a:r>
            <a:r>
              <a:rPr lang="en-US" dirty="0" err="1"/>
              <a:t>đích</a:t>
            </a:r>
            <a:r>
              <a:rPr lang="en-US" dirty="0"/>
              <a:t>.</a:t>
            </a:r>
          </a:p>
          <a:p>
            <a:pPr lvl="1"/>
            <a:endParaRPr lang="en-US" dirty="0"/>
          </a:p>
          <a:p>
            <a:pPr marL="342891" lvl="1" indent="0">
              <a:buNone/>
            </a:pPr>
            <a:r>
              <a:rPr lang="en-US" dirty="0">
                <a:solidFill>
                  <a:srgbClr val="FF0000"/>
                </a:solidFill>
              </a:rPr>
              <a:t>=&gt; </a:t>
            </a:r>
            <a:r>
              <a:rPr lang="en-US" dirty="0" err="1">
                <a:solidFill>
                  <a:srgbClr val="FF0000"/>
                </a:solidFill>
              </a:rPr>
              <a:t>Cần</a:t>
            </a:r>
            <a:r>
              <a:rPr lang="en-US" dirty="0">
                <a:solidFill>
                  <a:srgbClr val="FF0000"/>
                </a:solidFill>
              </a:rPr>
              <a:t> </a:t>
            </a:r>
            <a:r>
              <a:rPr lang="en-US" dirty="0" err="1">
                <a:solidFill>
                  <a:srgbClr val="FF0000"/>
                </a:solidFill>
              </a:rPr>
              <a:t>lựa</a:t>
            </a:r>
            <a:r>
              <a:rPr lang="en-US" dirty="0">
                <a:solidFill>
                  <a:srgbClr val="FF0000"/>
                </a:solidFill>
              </a:rPr>
              <a:t> </a:t>
            </a:r>
            <a:r>
              <a:rPr lang="en-US" dirty="0" err="1">
                <a:solidFill>
                  <a:srgbClr val="FF0000"/>
                </a:solidFill>
              </a:rPr>
              <a:t>chọn</a:t>
            </a:r>
            <a:r>
              <a:rPr lang="en-US" dirty="0">
                <a:solidFill>
                  <a:srgbClr val="FF0000"/>
                </a:solidFill>
              </a:rPr>
              <a:t> learning rate </a:t>
            </a:r>
            <a:r>
              <a:rPr lang="en-US" dirty="0" err="1">
                <a:solidFill>
                  <a:srgbClr val="FF0000"/>
                </a:solidFill>
              </a:rPr>
              <a:t>phù</a:t>
            </a:r>
            <a:r>
              <a:rPr lang="en-US" dirty="0">
                <a:solidFill>
                  <a:srgbClr val="FF0000"/>
                </a:solidFill>
              </a:rPr>
              <a:t> </a:t>
            </a:r>
            <a:r>
              <a:rPr lang="en-US" dirty="0" err="1">
                <a:solidFill>
                  <a:srgbClr val="FF0000"/>
                </a:solidFill>
              </a:rPr>
              <a:t>hợp</a:t>
            </a:r>
            <a:r>
              <a:rPr lang="en-US" dirty="0">
                <a:solidFill>
                  <a:srgbClr val="FF0000"/>
                </a:solidFill>
              </a:rPr>
              <a:t>, </a:t>
            </a:r>
            <a:r>
              <a:rPr lang="en-US" dirty="0" err="1">
                <a:solidFill>
                  <a:srgbClr val="FF0000"/>
                </a:solidFill>
              </a:rPr>
              <a:t>hoặc</a:t>
            </a:r>
            <a:r>
              <a:rPr lang="en-US" dirty="0">
                <a:solidFill>
                  <a:srgbClr val="FF0000"/>
                </a:solidFill>
              </a:rPr>
              <a:t> </a:t>
            </a:r>
            <a:r>
              <a:rPr lang="en-US" dirty="0" err="1">
                <a:solidFill>
                  <a:srgbClr val="FF0000"/>
                </a:solidFill>
              </a:rPr>
              <a:t>có</a:t>
            </a:r>
            <a:r>
              <a:rPr lang="en-US" dirty="0">
                <a:solidFill>
                  <a:srgbClr val="FF0000"/>
                </a:solidFill>
              </a:rPr>
              <a:t> </a:t>
            </a:r>
            <a:r>
              <a:rPr lang="en-US" dirty="0" err="1">
                <a:solidFill>
                  <a:srgbClr val="FF0000"/>
                </a:solidFill>
              </a:rPr>
              <a:t>thể</a:t>
            </a:r>
            <a:r>
              <a:rPr lang="en-US" dirty="0">
                <a:solidFill>
                  <a:srgbClr val="FF0000"/>
                </a:solidFill>
              </a:rPr>
              <a:t> </a:t>
            </a:r>
            <a:r>
              <a:rPr lang="en-US" dirty="0" err="1">
                <a:solidFill>
                  <a:srgbClr val="FF0000"/>
                </a:solidFill>
              </a:rPr>
              <a:t>thay</a:t>
            </a:r>
            <a:r>
              <a:rPr lang="en-US" dirty="0">
                <a:solidFill>
                  <a:srgbClr val="FF0000"/>
                </a:solidFill>
              </a:rPr>
              <a:t> </a:t>
            </a:r>
            <a:r>
              <a:rPr lang="en-US" dirty="0" err="1">
                <a:solidFill>
                  <a:srgbClr val="FF0000"/>
                </a:solidFill>
              </a:rPr>
              <a:t>đổi</a:t>
            </a:r>
            <a:r>
              <a:rPr lang="en-US" dirty="0">
                <a:solidFill>
                  <a:srgbClr val="FF0000"/>
                </a:solidFill>
              </a:rPr>
              <a:t> learning rate </a:t>
            </a:r>
            <a:r>
              <a:rPr lang="en-US" dirty="0" err="1">
                <a:solidFill>
                  <a:srgbClr val="FF0000"/>
                </a:solidFill>
              </a:rPr>
              <a:t>sau</a:t>
            </a:r>
            <a:r>
              <a:rPr lang="en-US" dirty="0">
                <a:solidFill>
                  <a:srgbClr val="FF0000"/>
                </a:solidFill>
              </a:rPr>
              <a:t> </a:t>
            </a:r>
            <a:r>
              <a:rPr lang="en-US" dirty="0" err="1">
                <a:solidFill>
                  <a:srgbClr val="FF0000"/>
                </a:solidFill>
              </a:rPr>
              <a:t>mỗi</a:t>
            </a:r>
            <a:r>
              <a:rPr lang="en-US" dirty="0">
                <a:solidFill>
                  <a:srgbClr val="FF0000"/>
                </a:solidFill>
              </a:rPr>
              <a:t> </a:t>
            </a:r>
            <a:r>
              <a:rPr lang="en-US" dirty="0" err="1">
                <a:solidFill>
                  <a:srgbClr val="FF0000"/>
                </a:solidFill>
              </a:rPr>
              <a:t>vòng</a:t>
            </a:r>
            <a:r>
              <a:rPr lang="en-US" dirty="0">
                <a:solidFill>
                  <a:srgbClr val="FF0000"/>
                </a:solidFill>
              </a:rPr>
              <a:t> </a:t>
            </a:r>
            <a:r>
              <a:rPr lang="en-US" dirty="0" err="1">
                <a:solidFill>
                  <a:srgbClr val="FF0000"/>
                </a:solidFill>
              </a:rPr>
              <a:t>lặp</a:t>
            </a:r>
            <a:r>
              <a:rPr lang="en-US" dirty="0">
                <a:solidFill>
                  <a:srgbClr val="FF0000"/>
                </a:solidFill>
              </a:rPr>
              <a:t> </a:t>
            </a:r>
            <a:r>
              <a:rPr lang="en-US" dirty="0" err="1">
                <a:solidFill>
                  <a:srgbClr val="FF0000"/>
                </a:solidFill>
              </a:rPr>
              <a:t>để</a:t>
            </a:r>
            <a:r>
              <a:rPr lang="en-US" dirty="0">
                <a:solidFill>
                  <a:srgbClr val="FF0000"/>
                </a:solidFill>
              </a:rPr>
              <a:t> </a:t>
            </a:r>
            <a:r>
              <a:rPr lang="en-US" dirty="0" err="1">
                <a:solidFill>
                  <a:srgbClr val="FF0000"/>
                </a:solidFill>
              </a:rPr>
              <a:t>cho</a:t>
            </a:r>
            <a:r>
              <a:rPr lang="en-US" dirty="0">
                <a:solidFill>
                  <a:srgbClr val="FF0000"/>
                </a:solidFill>
              </a:rPr>
              <a:t> </a:t>
            </a:r>
            <a:r>
              <a:rPr lang="en-US" dirty="0" err="1">
                <a:solidFill>
                  <a:srgbClr val="FF0000"/>
                </a:solidFill>
              </a:rPr>
              <a:t>kết</a:t>
            </a:r>
            <a:r>
              <a:rPr lang="en-US" dirty="0">
                <a:solidFill>
                  <a:srgbClr val="FF0000"/>
                </a:solidFill>
              </a:rPr>
              <a:t> </a:t>
            </a:r>
            <a:r>
              <a:rPr lang="en-US" dirty="0" err="1">
                <a:solidFill>
                  <a:srgbClr val="FF0000"/>
                </a:solidFill>
              </a:rPr>
              <a:t>quả</a:t>
            </a:r>
            <a:r>
              <a:rPr lang="en-US" dirty="0">
                <a:solidFill>
                  <a:srgbClr val="FF0000"/>
                </a:solidFill>
              </a:rPr>
              <a:t> </a:t>
            </a:r>
            <a:r>
              <a:rPr lang="en-US" dirty="0" err="1">
                <a:solidFill>
                  <a:srgbClr val="FF0000"/>
                </a:solidFill>
              </a:rPr>
              <a:t>tốt</a:t>
            </a:r>
            <a:r>
              <a:rPr lang="en-US" dirty="0">
                <a:solidFill>
                  <a:srgbClr val="FF0000"/>
                </a:solidFill>
              </a:rPr>
              <a:t> </a:t>
            </a:r>
            <a:r>
              <a:rPr lang="en-US" dirty="0" err="1">
                <a:solidFill>
                  <a:srgbClr val="FF0000"/>
                </a:solidFill>
              </a:rPr>
              <a:t>nhất</a:t>
            </a:r>
            <a:r>
              <a:rPr lang="en-US" dirty="0">
                <a:solidFill>
                  <a:srgbClr val="FF0000"/>
                </a:solidFill>
              </a:rPr>
              <a:t>.</a:t>
            </a:r>
          </a:p>
        </p:txBody>
      </p:sp>
      <p:sp>
        <p:nvSpPr>
          <p:cNvPr id="4" name="Slide Number Placeholder 3">
            <a:extLst>
              <a:ext uri="{FF2B5EF4-FFF2-40B4-BE49-F238E27FC236}">
                <a16:creationId xmlns:a16="http://schemas.microsoft.com/office/drawing/2014/main" xmlns="" id="{AB232FAD-A492-574D-A56F-04AD116B065C}"/>
              </a:ext>
            </a:extLst>
          </p:cNvPr>
          <p:cNvSpPr>
            <a:spLocks noGrp="1"/>
          </p:cNvSpPr>
          <p:nvPr>
            <p:ph type="sldNum" sz="quarter" idx="12"/>
          </p:nvPr>
        </p:nvSpPr>
        <p:spPr/>
        <p:txBody>
          <a:bodyPr/>
          <a:lstStyle/>
          <a:p>
            <a:fld id="{20B7F220-0825-4B9B-9156-FF79F33775FE}" type="slidenum">
              <a:rPr lang="vi-VN" smtClean="0"/>
              <a:t>8</a:t>
            </a:fld>
            <a:endParaRPr lang="vi-VN"/>
          </a:p>
        </p:txBody>
      </p:sp>
    </p:spTree>
    <p:extLst>
      <p:ext uri="{BB962C8B-B14F-4D97-AF65-F5344CB8AC3E}">
        <p14:creationId xmlns:p14="http://schemas.microsoft.com/office/powerpoint/2010/main" val="2730866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44354B-77BD-F543-A8A6-8D12DB0BA4E1}"/>
              </a:ext>
            </a:extLst>
          </p:cNvPr>
          <p:cNvSpPr>
            <a:spLocks noGrp="1"/>
          </p:cNvSpPr>
          <p:nvPr>
            <p:ph type="title"/>
          </p:nvPr>
        </p:nvSpPr>
        <p:spPr/>
        <p:txBody>
          <a:bodyPr/>
          <a:lstStyle/>
          <a:p>
            <a:r>
              <a:rPr lang="en-US" dirty="0"/>
              <a:t>STOCHASTIC GRADIENT DESCENT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28A7D338-CAF1-A848-BCC0-FE0B6D492421}"/>
                  </a:ext>
                </a:extLst>
              </p:cNvPr>
              <p:cNvSpPr>
                <a:spLocks noGrp="1"/>
              </p:cNvSpPr>
              <p:nvPr>
                <p:ph idx="1"/>
              </p:nvPr>
            </p:nvSpPr>
            <p:spPr/>
            <p:txBody>
              <a:bodyPr/>
              <a:lstStyle/>
              <a:p>
                <a:pPr lvl="1"/>
                <a:r>
                  <a:rPr lang="en-US" dirty="0"/>
                  <a:t>Trong </a:t>
                </a:r>
                <a:r>
                  <a:rPr lang="en-US" dirty="0" err="1"/>
                  <a:t>thuật</a:t>
                </a:r>
                <a:r>
                  <a:rPr lang="en-US" dirty="0"/>
                  <a:t> </a:t>
                </a:r>
                <a:r>
                  <a:rPr lang="en-US" dirty="0" err="1"/>
                  <a:t>toán</a:t>
                </a:r>
                <a:r>
                  <a:rPr lang="en-US" dirty="0"/>
                  <a:t> </a:t>
                </a:r>
                <a:r>
                  <a:rPr lang="en-US" dirty="0" err="1"/>
                  <a:t>này</a:t>
                </a:r>
                <a:r>
                  <a:rPr lang="en-US" dirty="0"/>
                  <a:t>, </a:t>
                </a:r>
                <a:r>
                  <a:rPr lang="en-US" dirty="0" err="1"/>
                  <a:t>tại</a:t>
                </a:r>
                <a:r>
                  <a:rPr lang="en-US" dirty="0"/>
                  <a:t> </a:t>
                </a:r>
                <a:r>
                  <a:rPr lang="en-US" dirty="0" err="1"/>
                  <a:t>một</a:t>
                </a:r>
                <a:r>
                  <a:rPr lang="en-US" dirty="0"/>
                  <a:t> </a:t>
                </a:r>
                <a:r>
                  <a:rPr lang="en-US" dirty="0" err="1"/>
                  <a:t>thời</a:t>
                </a:r>
                <a:r>
                  <a:rPr lang="en-US" dirty="0"/>
                  <a:t> </a:t>
                </a:r>
                <a:r>
                  <a:rPr lang="en-US" dirty="0" err="1"/>
                  <a:t>điểm</a:t>
                </a:r>
                <a:r>
                  <a:rPr lang="en-US" dirty="0"/>
                  <a:t>, </a:t>
                </a:r>
                <a:r>
                  <a:rPr lang="en-US" dirty="0" err="1"/>
                  <a:t>chỉ</a:t>
                </a:r>
                <a:r>
                  <a:rPr lang="en-US" dirty="0"/>
                  <a:t> </a:t>
                </a:r>
                <a:r>
                  <a:rPr lang="en-US" dirty="0" err="1"/>
                  <a:t>tính</a:t>
                </a:r>
                <a:r>
                  <a:rPr lang="en-US" dirty="0"/>
                  <a:t> </a:t>
                </a:r>
                <a:r>
                  <a:rPr lang="en-US" dirty="0" err="1"/>
                  <a:t>đạo</a:t>
                </a:r>
                <a:r>
                  <a:rPr lang="en-US" dirty="0"/>
                  <a:t> </a:t>
                </a:r>
                <a:r>
                  <a:rPr lang="en-US" dirty="0" err="1"/>
                  <a:t>hàm</a:t>
                </a:r>
                <a:r>
                  <a:rPr lang="en-US" dirty="0"/>
                  <a:t> </a:t>
                </a:r>
                <a:r>
                  <a:rPr lang="en-US" dirty="0" err="1"/>
                  <a:t>của</a:t>
                </a:r>
                <a:r>
                  <a:rPr lang="en-US" dirty="0"/>
                  <a:t> loss function </a:t>
                </a:r>
                <a:r>
                  <a:rPr lang="en-US" dirty="0" err="1"/>
                  <a:t>trên</a:t>
                </a:r>
                <a:r>
                  <a:rPr lang="en-US" dirty="0"/>
                  <a:t> 1 </a:t>
                </a:r>
                <a:r>
                  <a:rPr lang="en-US" dirty="0" err="1"/>
                  <a:t>điểm</a:t>
                </a:r>
                <a:r>
                  <a:rPr lang="en-US" dirty="0"/>
                  <a:t> </a:t>
                </a:r>
                <a:r>
                  <a:rPr lang="en-US" dirty="0" err="1"/>
                  <a:t>dữ</a:t>
                </a:r>
                <a:r>
                  <a:rPr lang="en-US" dirty="0"/>
                  <a:t> </a:t>
                </a:r>
                <a:r>
                  <a:rPr lang="en-US" dirty="0" err="1"/>
                  <a:t>liệu</a:t>
                </a:r>
                <a:r>
                  <a:rPr lang="en-US" dirty="0"/>
                  <a:t> </a:t>
                </a:r>
                <a14:m>
                  <m:oMath xmlns:m="http://schemas.openxmlformats.org/officeDocument/2006/math">
                    <m:sSub>
                      <m:sSubPr>
                        <m:ctrlPr>
                          <a:rPr lang="en-US" i="1" smtClean="0">
                            <a:latin typeface="Cambria Math" panose="02040503050406030204" pitchFamily="18" charset="0"/>
                          </a:rPr>
                        </m:ctrlPr>
                      </m:sSubPr>
                      <m:e>
                        <m:r>
                          <m:rPr>
                            <m:sty m:val="p"/>
                          </m:rPr>
                          <a:rPr lang="en-US" i="1">
                            <a:latin typeface="Cambria Math" panose="02040503050406030204" pitchFamily="18" charset="0"/>
                          </a:rPr>
                          <m:t>x</m:t>
                        </m:r>
                      </m:e>
                      <m:sub>
                        <m:r>
                          <m:rPr>
                            <m:sty m:val="p"/>
                          </m:rPr>
                          <a:rPr lang="en-US" i="1">
                            <a:latin typeface="Cambria Math" panose="02040503050406030204" pitchFamily="18" charset="0"/>
                          </a:rPr>
                          <m:t>i</m:t>
                        </m:r>
                      </m:sub>
                    </m:sSub>
                  </m:oMath>
                </a14:m>
                <a:r>
                  <a:rPr lang="en-US" dirty="0"/>
                  <a:t> </a:t>
                </a:r>
                <a:r>
                  <a:rPr lang="en-US" dirty="0" err="1"/>
                  <a:t>rồi</a:t>
                </a:r>
                <a:r>
                  <a:rPr lang="en-US" dirty="0"/>
                  <a:t> </a:t>
                </a:r>
                <a:r>
                  <a:rPr lang="en-US" dirty="0" err="1"/>
                  <a:t>cập</a:t>
                </a:r>
                <a:r>
                  <a:rPr lang="en-US" dirty="0"/>
                  <a:t> </a:t>
                </a:r>
                <a:r>
                  <a:rPr lang="en-US" dirty="0" err="1"/>
                  <a:t>nhật</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(tập hợp các tham số của </a:t>
                </a:r>
                <a:r>
                  <a:rPr lang="en-US" dirty="0" err="1"/>
                  <a:t>mô</a:t>
                </a:r>
                <a:r>
                  <a:rPr lang="en-US" dirty="0"/>
                  <a:t> </a:t>
                </a:r>
                <a:r>
                  <a:rPr lang="en-US" dirty="0" err="1"/>
                  <a:t>hình</a:t>
                </a:r>
                <a:r>
                  <a:rPr lang="en-US" dirty="0"/>
                  <a:t>).</a:t>
                </a:r>
              </a:p>
              <a:p>
                <a:pPr lvl="1"/>
                <a:endParaRPr lang="en-US" dirty="0"/>
              </a:p>
              <a:p>
                <a:pPr lvl="1"/>
                <a:r>
                  <a:rPr lang="vi-VN" dirty="0"/>
                  <a:t>Mỗi lần duyệt một lượt qua tất cả các điểm trên toàn bộ dữ liệu được gọi là một epoch, mỗi epoch ứng với N lần cập nhật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l-GR" dirty="0"/>
                  <a:t> </a:t>
                </a:r>
                <a:r>
                  <a:rPr lang="vi-VN" dirty="0"/>
                  <a:t>với N là số điểm dữ liệu.</a:t>
                </a:r>
              </a:p>
              <a:p>
                <a:pPr lvl="1"/>
                <a:endParaRPr lang="vi-VN" dirty="0"/>
              </a:p>
              <a:p>
                <a:pPr lvl="1"/>
                <a:r>
                  <a:rPr lang="en-US" dirty="0" err="1"/>
                  <a:t>Quy</a:t>
                </a:r>
                <a:r>
                  <a:rPr lang="en-US" dirty="0"/>
                  <a:t> </a:t>
                </a:r>
                <a:r>
                  <a:rPr lang="en-US" dirty="0" err="1"/>
                  <a:t>tắc</a:t>
                </a:r>
                <a:r>
                  <a:rPr lang="en-US" dirty="0"/>
                  <a:t> </a:t>
                </a:r>
                <a:r>
                  <a:rPr lang="en-US" dirty="0" err="1"/>
                  <a:t>cập</a:t>
                </a:r>
                <a:r>
                  <a:rPr lang="en-US" dirty="0"/>
                  <a:t> </a:t>
                </a:r>
                <a:r>
                  <a:rPr lang="en-US" dirty="0" err="1"/>
                  <a:t>nhật</a:t>
                </a:r>
                <a:r>
                  <a:rPr lang="en-US" dirty="0"/>
                  <a:t>: </a:t>
                </a:r>
              </a:p>
              <a:p>
                <a:pPr lvl="2"/>
                <a14:m>
                  <m:oMath xmlns:m="http://schemas.openxmlformats.org/officeDocument/2006/math">
                    <m:r>
                      <a:rPr lang="en-US" sz="2000" i="1">
                        <a:latin typeface="Cambria Math" panose="02040503050406030204" pitchFamily="18" charset="0"/>
                        <a:ea typeface="Cambria Math" panose="02040503050406030204" pitchFamily="18" charset="0"/>
                      </a:rPr>
                      <m:t>𝜃</m:t>
                    </m:r>
                    <m:r>
                      <a:rPr lang="vi-VN"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r>
                      <a:rPr lang="vi-VN" sz="2000" b="0" i="1" smtClean="0">
                        <a:latin typeface="Cambria Math" panose="02040503050406030204" pitchFamily="18" charset="0"/>
                        <a:ea typeface="Cambria Math" panose="02040503050406030204" pitchFamily="18" charset="0"/>
                      </a:rPr>
                      <m:t> − </m:t>
                    </m:r>
                    <m:r>
                      <m:rPr>
                        <m:sty m:val="p"/>
                      </m:rPr>
                      <a:rPr lang="vi-VN" sz="2000" i="1">
                        <a:latin typeface="Cambria Math" panose="02040503050406030204" pitchFamily="18" charset="0"/>
                        <a:ea typeface="Cambria Math" panose="02040503050406030204" pitchFamily="18" charset="0"/>
                      </a:rPr>
                      <m:t>n</m:t>
                    </m:r>
                    <m:r>
                      <a:rPr lang="vi-VN" sz="2000" b="0" i="1" smtClean="0">
                        <a:latin typeface="Cambria Math" panose="02040503050406030204" pitchFamily="18" charset="0"/>
                        <a:ea typeface="Cambria Math" panose="02040503050406030204" pitchFamily="18" charset="0"/>
                      </a:rPr>
                      <m:t> </m:t>
                    </m:r>
                    <m:sSub>
                      <m:sSubPr>
                        <m:ctrlPr>
                          <a:rPr lang="vi-VN" sz="2000" i="1" smtClean="0">
                            <a:latin typeface="Cambria Math" panose="02040503050406030204" pitchFamily="18" charset="0"/>
                            <a:ea typeface="Cambria Math" panose="02040503050406030204" pitchFamily="18" charset="0"/>
                          </a:rPr>
                        </m:ctrlPr>
                      </m:sSubPr>
                      <m:e>
                        <m:r>
                          <a:rPr lang="vi-VN" sz="2000" i="1" smtClean="0">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𝜃</m:t>
                        </m:r>
                      </m:sub>
                    </m:sSub>
                    <m:r>
                      <a:rPr lang="vi-VN" sz="2000" b="0" i="1" smtClean="0">
                        <a:latin typeface="Cambria Math" panose="02040503050406030204" pitchFamily="18" charset="0"/>
                        <a:ea typeface="Cambria Math" panose="02040503050406030204" pitchFamily="18" charset="0"/>
                      </a:rPr>
                      <m:t> </m:t>
                    </m:r>
                    <m:r>
                      <m:rPr>
                        <m:sty m:val="p"/>
                      </m:rPr>
                      <a:rPr lang="vi-VN" sz="2000" i="1">
                        <a:latin typeface="Cambria Math" panose="02040503050406030204" pitchFamily="18" charset="0"/>
                        <a:ea typeface="Cambria Math" panose="02040503050406030204" pitchFamily="18" charset="0"/>
                      </a:rPr>
                      <m:t>J</m:t>
                    </m:r>
                    <m:d>
                      <m:dPr>
                        <m:ctrlPr>
                          <a:rPr lang="vi-VN" sz="2000" b="0" i="1" smtClean="0">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𝜃</m:t>
                        </m:r>
                        <m:r>
                          <a:rPr lang="vi-VN" sz="2000" b="0" i="1" smtClean="0">
                            <a:latin typeface="Cambria Math" panose="02040503050406030204" pitchFamily="18" charset="0"/>
                            <a:ea typeface="Cambria Math" panose="02040503050406030204" pitchFamily="18" charset="0"/>
                          </a:rPr>
                          <m:t>;</m:t>
                        </m:r>
                        <m:sSub>
                          <m:sSubPr>
                            <m:ctrlPr>
                              <a:rPr lang="vi-VN" sz="2000" i="1">
                                <a:latin typeface="Cambria Math" panose="02040503050406030204" pitchFamily="18" charset="0"/>
                                <a:ea typeface="Cambria Math" panose="02040503050406030204" pitchFamily="18" charset="0"/>
                              </a:rPr>
                            </m:ctrlPr>
                          </m:sSubPr>
                          <m:e>
                            <m:r>
                              <m:rPr>
                                <m:sty m:val="p"/>
                              </m:rPr>
                              <a:rPr lang="vi-VN" sz="2000" i="1" smtClean="0">
                                <a:latin typeface="Cambria Math" panose="02040503050406030204" pitchFamily="18" charset="0"/>
                                <a:ea typeface="Cambria Math" panose="02040503050406030204" pitchFamily="18" charset="0"/>
                              </a:rPr>
                              <m:t>x</m:t>
                            </m:r>
                          </m:e>
                          <m:sub>
                            <m:r>
                              <m:rPr>
                                <m:sty m:val="p"/>
                              </m:rPr>
                              <a:rPr lang="en-US" sz="2000" i="1" smtClean="0">
                                <a:latin typeface="Cambria Math" panose="02040503050406030204" pitchFamily="18" charset="0"/>
                                <a:ea typeface="Cambria Math" panose="02040503050406030204" pitchFamily="18" charset="0"/>
                              </a:rPr>
                              <m:t>i</m:t>
                            </m:r>
                          </m:sub>
                        </m:sSub>
                        <m:r>
                          <a:rPr lang="vi-VN" sz="2000" b="0" i="1" smtClean="0">
                            <a:latin typeface="Cambria Math" panose="02040503050406030204" pitchFamily="18" charset="0"/>
                            <a:ea typeface="Cambria Math" panose="02040503050406030204" pitchFamily="18" charset="0"/>
                          </a:rPr>
                          <m:t>;</m:t>
                        </m:r>
                        <m:sSub>
                          <m:sSubPr>
                            <m:ctrlPr>
                              <a:rPr lang="vi-VN" sz="2000" i="1">
                                <a:latin typeface="Cambria Math" panose="02040503050406030204" pitchFamily="18" charset="0"/>
                                <a:ea typeface="Cambria Math" panose="02040503050406030204" pitchFamily="18" charset="0"/>
                              </a:rPr>
                            </m:ctrlPr>
                          </m:sSubPr>
                          <m:e>
                            <m:r>
                              <m:rPr>
                                <m:sty m:val="p"/>
                              </m:rPr>
                              <a:rPr lang="vi-VN" sz="2000" i="1" smtClean="0">
                                <a:latin typeface="Cambria Math" panose="02040503050406030204" pitchFamily="18" charset="0"/>
                                <a:ea typeface="Cambria Math" panose="02040503050406030204" pitchFamily="18" charset="0"/>
                              </a:rPr>
                              <m:t>y</m:t>
                            </m:r>
                          </m:e>
                          <m:sub>
                            <m:r>
                              <m:rPr>
                                <m:sty m:val="p"/>
                              </m:rPr>
                              <a:rPr lang="en-US" sz="2000" i="1">
                                <a:latin typeface="Cambria Math" panose="02040503050406030204" pitchFamily="18" charset="0"/>
                                <a:ea typeface="Cambria Math" panose="02040503050406030204" pitchFamily="18" charset="0"/>
                              </a:rPr>
                              <m:t>i</m:t>
                            </m:r>
                          </m:sub>
                        </m:sSub>
                      </m:e>
                    </m:d>
                  </m:oMath>
                </a14:m>
                <a:endParaRPr lang="vi-VN" sz="2000" b="0" i="1" dirty="0">
                  <a:latin typeface="Cambria Math" panose="02040503050406030204" pitchFamily="18" charset="0"/>
                  <a:ea typeface="Cambria Math" panose="02040503050406030204" pitchFamily="18" charset="0"/>
                </a:endParaRPr>
              </a:p>
              <a:p>
                <a:pPr lvl="2"/>
                <a14:m>
                  <m:oMath xmlns:m="http://schemas.openxmlformats.org/officeDocument/2006/math">
                    <m:r>
                      <m:rPr>
                        <m:sty m:val="p"/>
                      </m:rPr>
                      <a:rPr lang="vi-VN" sz="2000" i="1">
                        <a:latin typeface="Cambria Math" panose="02040503050406030204" pitchFamily="18" charset="0"/>
                        <a:ea typeface="Cambria Math" panose="02040503050406030204" pitchFamily="18" charset="0"/>
                      </a:rPr>
                      <m:t>J</m:t>
                    </m:r>
                    <m:d>
                      <m:dPr>
                        <m:ctrlPr>
                          <a:rPr lang="vi-VN"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𝜃</m:t>
                        </m:r>
                        <m:r>
                          <a:rPr lang="vi-VN" sz="2000" i="1">
                            <a:latin typeface="Cambria Math" panose="02040503050406030204" pitchFamily="18" charset="0"/>
                            <a:ea typeface="Cambria Math" panose="02040503050406030204" pitchFamily="18" charset="0"/>
                          </a:rPr>
                          <m:t>;</m:t>
                        </m:r>
                        <m:sSub>
                          <m:sSubPr>
                            <m:ctrlPr>
                              <a:rPr lang="vi-VN" sz="2000" i="1">
                                <a:latin typeface="Cambria Math" panose="02040503050406030204" pitchFamily="18" charset="0"/>
                                <a:ea typeface="Cambria Math" panose="02040503050406030204" pitchFamily="18" charset="0"/>
                              </a:rPr>
                            </m:ctrlPr>
                          </m:sSubPr>
                          <m:e>
                            <m:r>
                              <m:rPr>
                                <m:sty m:val="p"/>
                              </m:rPr>
                              <a:rPr lang="vi-VN" sz="2000" i="1">
                                <a:latin typeface="Cambria Math" panose="02040503050406030204" pitchFamily="18" charset="0"/>
                                <a:ea typeface="Cambria Math" panose="02040503050406030204" pitchFamily="18" charset="0"/>
                              </a:rPr>
                              <m:t>x</m:t>
                            </m:r>
                          </m:e>
                          <m:sub>
                            <m:r>
                              <m:rPr>
                                <m:sty m:val="p"/>
                              </m:rPr>
                              <a:rPr lang="en-US" sz="2000" i="1">
                                <a:latin typeface="Cambria Math" panose="02040503050406030204" pitchFamily="18" charset="0"/>
                                <a:ea typeface="Cambria Math" panose="02040503050406030204" pitchFamily="18" charset="0"/>
                              </a:rPr>
                              <m:t>i</m:t>
                            </m:r>
                          </m:sub>
                        </m:sSub>
                        <m:r>
                          <a:rPr lang="vi-VN" sz="2000" i="1">
                            <a:latin typeface="Cambria Math" panose="02040503050406030204" pitchFamily="18" charset="0"/>
                            <a:ea typeface="Cambria Math" panose="02040503050406030204" pitchFamily="18" charset="0"/>
                          </a:rPr>
                          <m:t>;</m:t>
                        </m:r>
                        <m:sSub>
                          <m:sSubPr>
                            <m:ctrlPr>
                              <a:rPr lang="vi-VN" sz="2000" i="1">
                                <a:latin typeface="Cambria Math" panose="02040503050406030204" pitchFamily="18" charset="0"/>
                                <a:ea typeface="Cambria Math" panose="02040503050406030204" pitchFamily="18" charset="0"/>
                              </a:rPr>
                            </m:ctrlPr>
                          </m:sSubPr>
                          <m:e>
                            <m:r>
                              <m:rPr>
                                <m:sty m:val="p"/>
                              </m:rPr>
                              <a:rPr lang="vi-VN" sz="2000" i="1">
                                <a:latin typeface="Cambria Math" panose="02040503050406030204" pitchFamily="18" charset="0"/>
                                <a:ea typeface="Cambria Math" panose="02040503050406030204" pitchFamily="18" charset="0"/>
                              </a:rPr>
                              <m:t>y</m:t>
                            </m:r>
                          </m:e>
                          <m:sub>
                            <m:r>
                              <m:rPr>
                                <m:sty m:val="p"/>
                              </m:rPr>
                              <a:rPr lang="en-US" sz="2000" i="1">
                                <a:latin typeface="Cambria Math" panose="02040503050406030204" pitchFamily="18" charset="0"/>
                                <a:ea typeface="Cambria Math" panose="02040503050406030204" pitchFamily="18" charset="0"/>
                              </a:rPr>
                              <m:t>i</m:t>
                            </m:r>
                          </m:sub>
                        </m:sSub>
                      </m:e>
                    </m:d>
                  </m:oMath>
                </a14:m>
                <a:r>
                  <a:rPr lang="en-US" sz="2000" dirty="0"/>
                  <a:t>: </a:t>
                </a:r>
                <a:r>
                  <a:rPr lang="en-US" sz="2000" dirty="0" err="1"/>
                  <a:t>là</a:t>
                </a:r>
                <a:r>
                  <a:rPr lang="en-US" sz="2000" dirty="0"/>
                  <a:t> </a:t>
                </a:r>
                <a:r>
                  <a:rPr lang="en-US" sz="2000" dirty="0" err="1"/>
                  <a:t>hàm</a:t>
                </a:r>
                <a:r>
                  <a:rPr lang="en-US" sz="2000" dirty="0"/>
                  <a:t> </a:t>
                </a:r>
                <a:r>
                  <a:rPr lang="en-US" sz="2000" dirty="0" err="1"/>
                  <a:t>mất</a:t>
                </a:r>
                <a:r>
                  <a:rPr lang="en-US" sz="2000" dirty="0"/>
                  <a:t> </a:t>
                </a:r>
                <a:r>
                  <a:rPr lang="en-US" sz="2000" dirty="0" err="1"/>
                  <a:t>mát</a:t>
                </a:r>
                <a:r>
                  <a:rPr lang="en-US" sz="2000" dirty="0"/>
                  <a:t> </a:t>
                </a:r>
                <a:r>
                  <a:rPr lang="en-US" sz="2000" dirty="0" err="1"/>
                  <a:t>với</a:t>
                </a:r>
                <a:r>
                  <a:rPr lang="en-US" sz="2000" dirty="0"/>
                  <a:t> </a:t>
                </a:r>
                <a:r>
                  <a:rPr lang="en-US" sz="2000" dirty="0" err="1"/>
                  <a:t>chỉ</a:t>
                </a:r>
                <a:r>
                  <a:rPr lang="en-US" sz="2000" dirty="0"/>
                  <a:t> 1 </a:t>
                </a:r>
                <a:r>
                  <a:rPr lang="en-US" sz="2000" dirty="0" err="1"/>
                  <a:t>cặp</a:t>
                </a:r>
                <a:r>
                  <a:rPr lang="en-US" sz="2000" dirty="0"/>
                  <a:t> </a:t>
                </a:r>
                <a:r>
                  <a:rPr lang="en-US" sz="2000" dirty="0" err="1"/>
                  <a:t>điểm</a:t>
                </a:r>
                <a:r>
                  <a:rPr lang="en-US" sz="2000" dirty="0"/>
                  <a:t> </a:t>
                </a:r>
                <a:r>
                  <a:rPr lang="en-US" sz="2000" dirty="0" err="1"/>
                  <a:t>dữ</a:t>
                </a:r>
                <a:r>
                  <a:rPr lang="en-US" sz="2000" dirty="0"/>
                  <a:t> </a:t>
                </a:r>
                <a:r>
                  <a:rPr lang="en-US" sz="2000" dirty="0" err="1"/>
                  <a:t>liệu</a:t>
                </a:r>
                <a:r>
                  <a:rPr lang="en-US" sz="2000" dirty="0"/>
                  <a:t> </a:t>
                </a:r>
                <a14:m>
                  <m:oMath xmlns:m="http://schemas.openxmlformats.org/officeDocument/2006/math">
                    <m:d>
                      <m:dPr>
                        <m:ctrlPr>
                          <a:rPr lang="vi-VN" sz="2000" i="1">
                            <a:latin typeface="Cambria Math" panose="02040503050406030204" pitchFamily="18" charset="0"/>
                            <a:ea typeface="Cambria Math" panose="02040503050406030204" pitchFamily="18" charset="0"/>
                          </a:rPr>
                        </m:ctrlPr>
                      </m:dPr>
                      <m:e>
                        <m:sSub>
                          <m:sSubPr>
                            <m:ctrlPr>
                              <a:rPr lang="vi-VN" sz="2000" i="1">
                                <a:latin typeface="Cambria Math" panose="02040503050406030204" pitchFamily="18" charset="0"/>
                                <a:ea typeface="Cambria Math" panose="02040503050406030204" pitchFamily="18" charset="0"/>
                              </a:rPr>
                            </m:ctrlPr>
                          </m:sSubPr>
                          <m:e>
                            <m:r>
                              <m:rPr>
                                <m:sty m:val="p"/>
                              </m:rPr>
                              <a:rPr lang="vi-VN" sz="2000" i="1">
                                <a:latin typeface="Cambria Math" panose="02040503050406030204" pitchFamily="18" charset="0"/>
                                <a:ea typeface="Cambria Math" panose="02040503050406030204" pitchFamily="18" charset="0"/>
                              </a:rPr>
                              <m:t>x</m:t>
                            </m:r>
                          </m:e>
                          <m:sub>
                            <m:r>
                              <m:rPr>
                                <m:sty m:val="p"/>
                              </m:rPr>
                              <a:rPr lang="en-US" sz="2000" i="1">
                                <a:latin typeface="Cambria Math" panose="02040503050406030204" pitchFamily="18" charset="0"/>
                                <a:ea typeface="Cambria Math" panose="02040503050406030204" pitchFamily="18" charset="0"/>
                              </a:rPr>
                              <m:t>i</m:t>
                            </m:r>
                          </m:sub>
                        </m:sSub>
                        <m:r>
                          <a:rPr lang="vi-VN" sz="2000" i="1">
                            <a:latin typeface="Cambria Math" panose="02040503050406030204" pitchFamily="18" charset="0"/>
                            <a:ea typeface="Cambria Math" panose="02040503050406030204" pitchFamily="18" charset="0"/>
                          </a:rPr>
                          <m:t>;</m:t>
                        </m:r>
                        <m:sSub>
                          <m:sSubPr>
                            <m:ctrlPr>
                              <a:rPr lang="vi-VN" sz="2000" i="1">
                                <a:latin typeface="Cambria Math" panose="02040503050406030204" pitchFamily="18" charset="0"/>
                                <a:ea typeface="Cambria Math" panose="02040503050406030204" pitchFamily="18" charset="0"/>
                              </a:rPr>
                            </m:ctrlPr>
                          </m:sSubPr>
                          <m:e>
                            <m:r>
                              <m:rPr>
                                <m:sty m:val="p"/>
                              </m:rPr>
                              <a:rPr lang="vi-VN" sz="2000" i="1">
                                <a:latin typeface="Cambria Math" panose="02040503050406030204" pitchFamily="18" charset="0"/>
                                <a:ea typeface="Cambria Math" panose="02040503050406030204" pitchFamily="18" charset="0"/>
                              </a:rPr>
                              <m:t>y</m:t>
                            </m:r>
                          </m:e>
                          <m:sub>
                            <m:r>
                              <m:rPr>
                                <m:sty m:val="p"/>
                              </m:rPr>
                              <a:rPr lang="en-US" sz="2000" i="1">
                                <a:latin typeface="Cambria Math" panose="02040503050406030204" pitchFamily="18" charset="0"/>
                                <a:ea typeface="Cambria Math" panose="02040503050406030204" pitchFamily="18" charset="0"/>
                              </a:rPr>
                              <m:t>i</m:t>
                            </m:r>
                          </m:sub>
                        </m:sSub>
                      </m:e>
                    </m:d>
                  </m:oMath>
                </a14:m>
                <a:endParaRPr lang="en-US" sz="2000" dirty="0"/>
              </a:p>
              <a:p>
                <a:pPr marL="342891" lvl="1" indent="0">
                  <a:buNone/>
                </a:pPr>
                <a:endParaRPr lang="vi-VN" dirty="0"/>
              </a:p>
              <a:p>
                <a:pPr marL="342891" lvl="1" indent="0">
                  <a:buNone/>
                </a:pPr>
                <a:r>
                  <a:rPr lang="vi-VN" dirty="0">
                    <a:solidFill>
                      <a:srgbClr val="FF0000"/>
                    </a:solidFill>
                  </a:rPr>
                  <a:t>=&gt; Phù hợp với các bài toán có lượng cơ sở dữ liệu lớn và các bài toán yêu cầu mô hình thay đổi liên tục, tức online learning.</a:t>
                </a:r>
                <a:endParaRPr lang="en-US" dirty="0">
                  <a:solidFill>
                    <a:srgbClr val="FF0000"/>
                  </a:solidFill>
                </a:endParaRPr>
              </a:p>
            </p:txBody>
          </p:sp>
        </mc:Choice>
        <mc:Fallback xmlns="">
          <p:sp>
            <p:nvSpPr>
              <p:cNvPr id="3" name="Content Placeholder 2">
                <a:extLst>
                  <a:ext uri="{FF2B5EF4-FFF2-40B4-BE49-F238E27FC236}">
                    <a16:creationId xmlns:a16="http://schemas.microsoft.com/office/drawing/2014/main" id="{28A7D338-CAF1-A848-BCC0-FE0B6D492421}"/>
                  </a:ext>
                </a:extLst>
              </p:cNvPr>
              <p:cNvSpPr>
                <a:spLocks noGrp="1" noRot="1" noChangeAspect="1" noMove="1" noResize="1" noEditPoints="1" noAdjustHandles="1" noChangeArrowheads="1" noChangeShapeType="1" noTextEdit="1"/>
              </p:cNvSpPr>
              <p:nvPr>
                <p:ph idx="1"/>
              </p:nvPr>
            </p:nvSpPr>
            <p:spPr>
              <a:blipFill>
                <a:blip r:embed="rId3"/>
                <a:stretch>
                  <a:fillRect t="-560" r="-61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xmlns="" id="{F567C7EB-8AE6-3E41-8D64-7B05D1B7DE74}"/>
              </a:ext>
            </a:extLst>
          </p:cNvPr>
          <p:cNvSpPr>
            <a:spLocks noGrp="1"/>
          </p:cNvSpPr>
          <p:nvPr>
            <p:ph type="sldNum" sz="quarter" idx="12"/>
          </p:nvPr>
        </p:nvSpPr>
        <p:spPr/>
        <p:txBody>
          <a:bodyPr/>
          <a:lstStyle/>
          <a:p>
            <a:fld id="{20B7F220-0825-4B9B-9156-FF79F33775FE}" type="slidenum">
              <a:rPr lang="vi-VN" smtClean="0"/>
              <a:t>9</a:t>
            </a:fld>
            <a:endParaRPr lang="vi-VN"/>
          </a:p>
        </p:txBody>
      </p:sp>
    </p:spTree>
    <p:extLst>
      <p:ext uri="{BB962C8B-B14F-4D97-AF65-F5344CB8AC3E}">
        <p14:creationId xmlns:p14="http://schemas.microsoft.com/office/powerpoint/2010/main" val="2904993294"/>
      </p:ext>
    </p:extLst>
  </p:cSld>
  <p:clrMapOvr>
    <a:masterClrMapping/>
  </p:clrMapOvr>
</p:sld>
</file>

<file path=ppt/theme/theme1.xml><?xml version="1.0" encoding="utf-8"?>
<a:theme xmlns:a="http://schemas.openxmlformats.org/drawingml/2006/main" name="ThemeTD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TDT" id="{7FBF2D66-0AE2-4E89-937D-1D810BAF016B}" vid="{A882BC36-1AB8-4F26-83DE-148B0E5913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ThemeTDT</Template>
  <TotalTime>9250</TotalTime>
  <Words>2783</Words>
  <Application>Microsoft Office PowerPoint</Application>
  <PresentationFormat>On-screen Show (4:3)</PresentationFormat>
  <Paragraphs>266</Paragraphs>
  <Slides>36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(Body)</vt:lpstr>
      <vt:lpstr>Cambria Math</vt:lpstr>
      <vt:lpstr>Times New Roman</vt:lpstr>
      <vt:lpstr>ThemeTDT</vt:lpstr>
      <vt:lpstr>PowerPoint Presentation</vt:lpstr>
      <vt:lpstr>MỤC LỤC</vt:lpstr>
      <vt:lpstr>MACHINE LEARNING</vt:lpstr>
      <vt:lpstr>LOSS FUNCTION</vt:lpstr>
      <vt:lpstr>LOSS FUNCTION</vt:lpstr>
      <vt:lpstr>LOSS FUNCTION</vt:lpstr>
      <vt:lpstr>GRADIENT DESCENT</vt:lpstr>
      <vt:lpstr>GRADIENT DESCENT</vt:lpstr>
      <vt:lpstr>STOCHASTIC GRADIENT DESCENT</vt:lpstr>
      <vt:lpstr>MINI-BATCH GRADIENT DESCENT</vt:lpstr>
      <vt:lpstr>MINI-BATCH GRADIENT DESCENT</vt:lpstr>
      <vt:lpstr>EPOCH</vt:lpstr>
      <vt:lpstr>ACTIVE FUNCTIONS</vt:lpstr>
      <vt:lpstr>ACTIVE FUNCTIONS</vt:lpstr>
      <vt:lpstr>ACTIVE FUNCTIONS</vt:lpstr>
      <vt:lpstr>ACTIVE FUNCTIONS</vt:lpstr>
      <vt:lpstr>ACTIVE FUNCTIONS</vt:lpstr>
      <vt:lpstr>SOFT-MAX FUNCTION</vt:lpstr>
      <vt:lpstr>TRAIN, TEST, VALIDATION DATASET</vt:lpstr>
      <vt:lpstr>CROSS VALIDATION</vt:lpstr>
      <vt:lpstr>PREDICTION, RECALL, F1-SCORE, ACCURACY</vt:lpstr>
      <vt:lpstr>OVERFITING AND REGULARIZATION</vt:lpstr>
      <vt:lpstr>REGULARIZATION</vt:lpstr>
      <vt:lpstr>DROP OUT</vt:lpstr>
      <vt:lpstr>RECURRENT NEURAL NETWORK  (RNN)</vt:lpstr>
      <vt:lpstr>RECURRENT NEURAL NETWORK (RNN)</vt:lpstr>
      <vt:lpstr>RECURRENT NEURAL NETWORK (RNN)</vt:lpstr>
      <vt:lpstr>RECURRENT NEURAL NETWORK (RNN)</vt:lpstr>
      <vt:lpstr>RECURRENT NEURAL NETWORK (RNN)</vt:lpstr>
      <vt:lpstr>RECURRENT NEURAL NETWORK (RNN)</vt:lpstr>
      <vt:lpstr>RECURRENT NEURAL NETWORK (RNN)</vt:lpstr>
      <vt:lpstr>RECURRENT NEURAL NETWORK (RNN)</vt:lpstr>
      <vt:lpstr>RECURRENT NEURAL NETWORK (RNN)</vt:lpstr>
      <vt:lpstr>RECURRENT NEURAL NETWORK (RNN)</vt:lpstr>
      <vt:lpstr>LOGISTIC REGRESSTION</vt:lpstr>
      <vt:lpstr>LOGISTIC REGRESSTION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Quang Vinh</dc:creator>
  <cp:lastModifiedBy>Quang Vinh</cp:lastModifiedBy>
  <cp:revision>1470</cp:revision>
  <dcterms:created xsi:type="dcterms:W3CDTF">2015-09-13T11:23:10Z</dcterms:created>
  <dcterms:modified xsi:type="dcterms:W3CDTF">2019-07-02T23:10:21Z</dcterms:modified>
</cp:coreProperties>
</file>