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7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BF482-C907-4766-A54A-E071F685021F}" v="5" dt="2019-05-18T14:38:49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8134B-60A1-4F26-A7CB-8467F9F97642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43F06D-5950-4BA4-89F3-CC5F904F7977}">
      <dgm:prSet phldrT="[Text]"/>
      <dgm:spPr/>
      <dgm:t>
        <a:bodyPr/>
        <a:lstStyle/>
        <a:p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Các khái niệm</a:t>
          </a:r>
        </a:p>
      </dgm:t>
    </dgm:pt>
    <dgm:pt modelId="{6C362217-FF26-4B51-BCBF-E58BA3601B09}" type="parTrans" cxnId="{7C0DB791-9BE2-4019-8CBB-B051DC0BA2DC}">
      <dgm:prSet/>
      <dgm:spPr/>
      <dgm:t>
        <a:bodyPr/>
        <a:lstStyle/>
        <a:p>
          <a:endParaRPr lang="en-US"/>
        </a:p>
      </dgm:t>
    </dgm:pt>
    <dgm:pt modelId="{5C1B2FC4-E6B5-4B1C-A4BE-98C901F8417D}" type="sibTrans" cxnId="{7C0DB791-9BE2-4019-8CBB-B051DC0BA2DC}">
      <dgm:prSet/>
      <dgm:spPr/>
      <dgm:t>
        <a:bodyPr/>
        <a:lstStyle/>
        <a:p>
          <a:endParaRPr lang="en-US"/>
        </a:p>
      </dgm:t>
    </dgm:pt>
    <dgm:pt modelId="{27BFC98D-CE3F-4D2A-91A0-EC381967408E}">
      <dgm:prSet phldrT="[Text]"/>
      <dgm:spPr/>
      <dgm:t>
        <a:bodyPr/>
        <a:lstStyle/>
        <a:p>
          <a:r>
            <a:rPr lang="en-US" dirty="0" err="1">
              <a:latin typeface="Times New Roman"/>
              <a:cs typeface="Times New Roman"/>
            </a:rPr>
            <a:t>Xử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lý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văn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bản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438D82-2C38-49F7-BCB1-EC1CF05D38A3}" type="parTrans" cxnId="{9C693D03-C220-4C83-8E2F-5E0F0FAAFF93}">
      <dgm:prSet/>
      <dgm:spPr/>
      <dgm:t>
        <a:bodyPr/>
        <a:lstStyle/>
        <a:p>
          <a:endParaRPr lang="en-US"/>
        </a:p>
      </dgm:t>
    </dgm:pt>
    <dgm:pt modelId="{A1F37F77-AC5B-4782-A3F0-4629DABC2B69}" type="sibTrans" cxnId="{9C693D03-C220-4C83-8E2F-5E0F0FAAFF93}">
      <dgm:prSet/>
      <dgm:spPr/>
      <dgm:t>
        <a:bodyPr/>
        <a:lstStyle/>
        <a:p>
          <a:endParaRPr lang="en-US"/>
        </a:p>
      </dgm:t>
    </dgm:pt>
    <dgm:pt modelId="{7B1179A4-16E8-42F9-817C-F349778253EB}">
      <dgm:prSet phldrT="[Text]"/>
      <dgm:spPr/>
      <dgm:t>
        <a:bodyPr/>
        <a:lstStyle/>
        <a:p>
          <a:r>
            <a:rPr lang="vi-VN" dirty="0" err="1">
              <a:latin typeface="Times New Roman"/>
              <a:cs typeface="Times New Roman"/>
            </a:rPr>
            <a:t>Độ</a:t>
          </a:r>
          <a:r>
            <a:rPr lang="vi-VN" dirty="0">
              <a:latin typeface="Times New Roman"/>
              <a:cs typeface="Times New Roman"/>
            </a:rPr>
            <a:t> tương </a:t>
          </a:r>
          <a:r>
            <a:rPr lang="vi-VN" dirty="0" err="1">
              <a:latin typeface="Times New Roman"/>
              <a:cs typeface="Times New Roman"/>
            </a:rPr>
            <a:t>đồng</a:t>
          </a:r>
          <a:r>
            <a:rPr lang="vi-VN" dirty="0">
              <a:latin typeface="Times New Roman"/>
              <a:cs typeface="Times New Roman"/>
            </a:rPr>
            <a:t> văn </a:t>
          </a:r>
          <a:r>
            <a:rPr lang="vi-VN">
              <a:latin typeface="Times New Roman"/>
              <a:cs typeface="Times New Roman"/>
            </a:rPr>
            <a:t>bản</a:t>
          </a:r>
        </a:p>
      </dgm:t>
    </dgm:pt>
    <dgm:pt modelId="{F7157E32-1136-43A9-A238-60ABCD5BFB1B}" type="parTrans" cxnId="{135C9A01-CB40-461B-966D-19EB7B0BA48B}">
      <dgm:prSet/>
      <dgm:spPr/>
    </dgm:pt>
    <dgm:pt modelId="{DADB7EF3-A3A4-4026-B15D-0B4C6333E0E2}" type="sibTrans" cxnId="{135C9A01-CB40-461B-966D-19EB7B0BA48B}">
      <dgm:prSet/>
      <dgm:spPr/>
    </dgm:pt>
    <dgm:pt modelId="{B2A9F47D-D1E9-416D-80C3-BDDB9110BD4F}" type="pres">
      <dgm:prSet presAssocID="{BA98134B-60A1-4F26-A7CB-8467F9F97642}" presName="Name0" presStyleCnt="0">
        <dgm:presLayoutVars>
          <dgm:chMax val="7"/>
          <dgm:chPref val="7"/>
          <dgm:dir/>
        </dgm:presLayoutVars>
      </dgm:prSet>
      <dgm:spPr/>
    </dgm:pt>
    <dgm:pt modelId="{FB9753EE-2A6A-4D6C-9E8A-66C23339591D}" type="pres">
      <dgm:prSet presAssocID="{BA98134B-60A1-4F26-A7CB-8467F9F97642}" presName="Name1" presStyleCnt="0"/>
      <dgm:spPr/>
    </dgm:pt>
    <dgm:pt modelId="{56F301E7-95A3-41C7-BF57-409F69B21DDD}" type="pres">
      <dgm:prSet presAssocID="{BA98134B-60A1-4F26-A7CB-8467F9F97642}" presName="cycle" presStyleCnt="0"/>
      <dgm:spPr/>
    </dgm:pt>
    <dgm:pt modelId="{FBA0292D-2161-415C-957D-C14086D18540}" type="pres">
      <dgm:prSet presAssocID="{BA98134B-60A1-4F26-A7CB-8467F9F97642}" presName="srcNode" presStyleLbl="node1" presStyleIdx="0" presStyleCnt="3"/>
      <dgm:spPr/>
    </dgm:pt>
    <dgm:pt modelId="{9F81315D-EF7A-41E5-98DA-299F6ED41334}" type="pres">
      <dgm:prSet presAssocID="{BA98134B-60A1-4F26-A7CB-8467F9F97642}" presName="conn" presStyleLbl="parChTrans1D2" presStyleIdx="0" presStyleCnt="1"/>
      <dgm:spPr/>
    </dgm:pt>
    <dgm:pt modelId="{A6E26CA2-3F72-421C-AE89-F3209DFDF95B}" type="pres">
      <dgm:prSet presAssocID="{BA98134B-60A1-4F26-A7CB-8467F9F97642}" presName="extraNode" presStyleLbl="node1" presStyleIdx="0" presStyleCnt="3"/>
      <dgm:spPr/>
    </dgm:pt>
    <dgm:pt modelId="{49A7C1FA-EADE-4D37-8AD7-65B6EE5DA1C2}" type="pres">
      <dgm:prSet presAssocID="{BA98134B-60A1-4F26-A7CB-8467F9F97642}" presName="dstNode" presStyleLbl="node1" presStyleIdx="0" presStyleCnt="3"/>
      <dgm:spPr/>
    </dgm:pt>
    <dgm:pt modelId="{585518D8-D76D-4DE8-AEF0-5FE0A693D852}" type="pres">
      <dgm:prSet presAssocID="{5343F06D-5950-4BA4-89F3-CC5F904F7977}" presName="text_1" presStyleLbl="node1" presStyleIdx="0" presStyleCnt="3">
        <dgm:presLayoutVars>
          <dgm:bulletEnabled val="1"/>
        </dgm:presLayoutVars>
      </dgm:prSet>
      <dgm:spPr/>
    </dgm:pt>
    <dgm:pt modelId="{C3B208BC-091E-426B-801B-28BFE8A6387E}" type="pres">
      <dgm:prSet presAssocID="{5343F06D-5950-4BA4-89F3-CC5F904F7977}" presName="accent_1" presStyleCnt="0"/>
      <dgm:spPr/>
    </dgm:pt>
    <dgm:pt modelId="{2A3FDAED-8A61-4FA3-9DEC-4352F0A75BA7}" type="pres">
      <dgm:prSet presAssocID="{5343F06D-5950-4BA4-89F3-CC5F904F7977}" presName="accentRepeatNode" presStyleLbl="solidFgAcc1" presStyleIdx="0" presStyleCnt="3"/>
      <dgm:spPr/>
    </dgm:pt>
    <dgm:pt modelId="{5F2BB9B6-FAC7-4341-AEB9-E1F538ABD3D4}" type="pres">
      <dgm:prSet presAssocID="{27BFC98D-CE3F-4D2A-91A0-EC381967408E}" presName="text_2" presStyleLbl="node1" presStyleIdx="1" presStyleCnt="3">
        <dgm:presLayoutVars>
          <dgm:bulletEnabled val="1"/>
        </dgm:presLayoutVars>
      </dgm:prSet>
      <dgm:spPr/>
    </dgm:pt>
    <dgm:pt modelId="{F82CA463-B21D-4C4E-9EE1-43F1A5A0937C}" type="pres">
      <dgm:prSet presAssocID="{27BFC98D-CE3F-4D2A-91A0-EC381967408E}" presName="accent_2" presStyleCnt="0"/>
      <dgm:spPr/>
    </dgm:pt>
    <dgm:pt modelId="{5F7ABC68-34B7-4F7C-A8EA-1B8372F16288}" type="pres">
      <dgm:prSet presAssocID="{27BFC98D-CE3F-4D2A-91A0-EC381967408E}" presName="accentRepeatNode" presStyleLbl="solidFgAcc1" presStyleIdx="1" presStyleCnt="3"/>
      <dgm:spPr/>
    </dgm:pt>
    <dgm:pt modelId="{24F4AD75-F1FF-4C97-AC9A-654BA7E9DD17}" type="pres">
      <dgm:prSet presAssocID="{7B1179A4-16E8-42F9-817C-F349778253EB}" presName="text_3" presStyleLbl="node1" presStyleIdx="2" presStyleCnt="3">
        <dgm:presLayoutVars>
          <dgm:bulletEnabled val="1"/>
        </dgm:presLayoutVars>
      </dgm:prSet>
      <dgm:spPr/>
    </dgm:pt>
    <dgm:pt modelId="{529AC50C-84BE-4C7F-93B7-DDFD2A322A6F}" type="pres">
      <dgm:prSet presAssocID="{7B1179A4-16E8-42F9-817C-F349778253EB}" presName="accent_3" presStyleCnt="0"/>
      <dgm:spPr/>
    </dgm:pt>
    <dgm:pt modelId="{5246A1E8-51BE-49A2-80E6-775645112911}" type="pres">
      <dgm:prSet presAssocID="{7B1179A4-16E8-42F9-817C-F349778253EB}" presName="accentRepeatNode" presStyleLbl="solidFgAcc1" presStyleIdx="2" presStyleCnt="3"/>
      <dgm:spPr/>
    </dgm:pt>
  </dgm:ptLst>
  <dgm:cxnLst>
    <dgm:cxn modelId="{135C9A01-CB40-461B-966D-19EB7B0BA48B}" srcId="{BA98134B-60A1-4F26-A7CB-8467F9F97642}" destId="{7B1179A4-16E8-42F9-817C-F349778253EB}" srcOrd="2" destOrd="0" parTransId="{F7157E32-1136-43A9-A238-60ABCD5BFB1B}" sibTransId="{DADB7EF3-A3A4-4026-B15D-0B4C6333E0E2}"/>
    <dgm:cxn modelId="{9C693D03-C220-4C83-8E2F-5E0F0FAAFF93}" srcId="{BA98134B-60A1-4F26-A7CB-8467F9F97642}" destId="{27BFC98D-CE3F-4D2A-91A0-EC381967408E}" srcOrd="1" destOrd="0" parTransId="{C2438D82-2C38-49F7-BCB1-EC1CF05D38A3}" sibTransId="{A1F37F77-AC5B-4782-A3F0-4629DABC2B69}"/>
    <dgm:cxn modelId="{CE35F01E-B290-4537-8841-BCA0AFA3CB00}" type="presOf" srcId="{5C1B2FC4-E6B5-4B1C-A4BE-98C901F8417D}" destId="{9F81315D-EF7A-41E5-98DA-299F6ED41334}" srcOrd="0" destOrd="0" presId="urn:microsoft.com/office/officeart/2008/layout/VerticalCurvedList"/>
    <dgm:cxn modelId="{F9473B49-1ACF-4326-B90F-C9E262ED0526}" type="presOf" srcId="{27BFC98D-CE3F-4D2A-91A0-EC381967408E}" destId="{5F2BB9B6-FAC7-4341-AEB9-E1F538ABD3D4}" srcOrd="0" destOrd="0" presId="urn:microsoft.com/office/officeart/2008/layout/VerticalCurvedList"/>
    <dgm:cxn modelId="{5212C554-DE38-4FE3-AB87-DF59954F9E9B}" type="presOf" srcId="{7B1179A4-16E8-42F9-817C-F349778253EB}" destId="{24F4AD75-F1FF-4C97-AC9A-654BA7E9DD17}" srcOrd="0" destOrd="0" presId="urn:microsoft.com/office/officeart/2008/layout/VerticalCurvedList"/>
    <dgm:cxn modelId="{7C0DB791-9BE2-4019-8CBB-B051DC0BA2DC}" srcId="{BA98134B-60A1-4F26-A7CB-8467F9F97642}" destId="{5343F06D-5950-4BA4-89F3-CC5F904F7977}" srcOrd="0" destOrd="0" parTransId="{6C362217-FF26-4B51-BCBF-E58BA3601B09}" sibTransId="{5C1B2FC4-E6B5-4B1C-A4BE-98C901F8417D}"/>
    <dgm:cxn modelId="{079B66DC-2614-4C73-BA9C-3438E09CEBC7}" type="presOf" srcId="{BA98134B-60A1-4F26-A7CB-8467F9F97642}" destId="{B2A9F47D-D1E9-416D-80C3-BDDB9110BD4F}" srcOrd="0" destOrd="0" presId="urn:microsoft.com/office/officeart/2008/layout/VerticalCurvedList"/>
    <dgm:cxn modelId="{4333CEE2-3BFA-45A8-96B4-EE8A526A6570}" type="presOf" srcId="{5343F06D-5950-4BA4-89F3-CC5F904F7977}" destId="{585518D8-D76D-4DE8-AEF0-5FE0A693D852}" srcOrd="0" destOrd="0" presId="urn:microsoft.com/office/officeart/2008/layout/VerticalCurvedList"/>
    <dgm:cxn modelId="{20086FF3-03ED-4BED-8AAC-8DCE2D1487D0}" type="presParOf" srcId="{B2A9F47D-D1E9-416D-80C3-BDDB9110BD4F}" destId="{FB9753EE-2A6A-4D6C-9E8A-66C23339591D}" srcOrd="0" destOrd="0" presId="urn:microsoft.com/office/officeart/2008/layout/VerticalCurvedList"/>
    <dgm:cxn modelId="{84BA260E-6619-42B9-9345-F32789E58AA8}" type="presParOf" srcId="{FB9753EE-2A6A-4D6C-9E8A-66C23339591D}" destId="{56F301E7-95A3-41C7-BF57-409F69B21DDD}" srcOrd="0" destOrd="0" presId="urn:microsoft.com/office/officeart/2008/layout/VerticalCurvedList"/>
    <dgm:cxn modelId="{30BA1458-03FA-4C62-81F4-FFC589EBE3D7}" type="presParOf" srcId="{56F301E7-95A3-41C7-BF57-409F69B21DDD}" destId="{FBA0292D-2161-415C-957D-C14086D18540}" srcOrd="0" destOrd="0" presId="urn:microsoft.com/office/officeart/2008/layout/VerticalCurvedList"/>
    <dgm:cxn modelId="{971EED21-7388-4E36-B772-C9A69E612514}" type="presParOf" srcId="{56F301E7-95A3-41C7-BF57-409F69B21DDD}" destId="{9F81315D-EF7A-41E5-98DA-299F6ED41334}" srcOrd="1" destOrd="0" presId="urn:microsoft.com/office/officeart/2008/layout/VerticalCurvedList"/>
    <dgm:cxn modelId="{613C5048-43B7-4E62-9A42-C1A300CC804B}" type="presParOf" srcId="{56F301E7-95A3-41C7-BF57-409F69B21DDD}" destId="{A6E26CA2-3F72-421C-AE89-F3209DFDF95B}" srcOrd="2" destOrd="0" presId="urn:microsoft.com/office/officeart/2008/layout/VerticalCurvedList"/>
    <dgm:cxn modelId="{8E87CA17-BD8E-4D61-AC47-79B7D1F2BCAF}" type="presParOf" srcId="{56F301E7-95A3-41C7-BF57-409F69B21DDD}" destId="{49A7C1FA-EADE-4D37-8AD7-65B6EE5DA1C2}" srcOrd="3" destOrd="0" presId="urn:microsoft.com/office/officeart/2008/layout/VerticalCurvedList"/>
    <dgm:cxn modelId="{6C4E0ECA-A55E-4277-B098-E11EACF55244}" type="presParOf" srcId="{FB9753EE-2A6A-4D6C-9E8A-66C23339591D}" destId="{585518D8-D76D-4DE8-AEF0-5FE0A693D852}" srcOrd="1" destOrd="0" presId="urn:microsoft.com/office/officeart/2008/layout/VerticalCurvedList"/>
    <dgm:cxn modelId="{EAE72AEE-BD34-4D8B-81DF-D4725B98C319}" type="presParOf" srcId="{FB9753EE-2A6A-4D6C-9E8A-66C23339591D}" destId="{C3B208BC-091E-426B-801B-28BFE8A6387E}" srcOrd="2" destOrd="0" presId="urn:microsoft.com/office/officeart/2008/layout/VerticalCurvedList"/>
    <dgm:cxn modelId="{368EA77B-6693-4A26-A303-A177461DA803}" type="presParOf" srcId="{C3B208BC-091E-426B-801B-28BFE8A6387E}" destId="{2A3FDAED-8A61-4FA3-9DEC-4352F0A75BA7}" srcOrd="0" destOrd="0" presId="urn:microsoft.com/office/officeart/2008/layout/VerticalCurvedList"/>
    <dgm:cxn modelId="{E59EFBC0-4219-4EA8-8DA6-2EAA2DEDC4E1}" type="presParOf" srcId="{FB9753EE-2A6A-4D6C-9E8A-66C23339591D}" destId="{5F2BB9B6-FAC7-4341-AEB9-E1F538ABD3D4}" srcOrd="3" destOrd="0" presId="urn:microsoft.com/office/officeart/2008/layout/VerticalCurvedList"/>
    <dgm:cxn modelId="{78D87ED4-83FC-4987-8904-E55C608D7982}" type="presParOf" srcId="{FB9753EE-2A6A-4D6C-9E8A-66C23339591D}" destId="{F82CA463-B21D-4C4E-9EE1-43F1A5A0937C}" srcOrd="4" destOrd="0" presId="urn:microsoft.com/office/officeart/2008/layout/VerticalCurvedList"/>
    <dgm:cxn modelId="{9C6AE9A7-4532-4833-B616-B38DBD463284}" type="presParOf" srcId="{F82CA463-B21D-4C4E-9EE1-43F1A5A0937C}" destId="{5F7ABC68-34B7-4F7C-A8EA-1B8372F16288}" srcOrd="0" destOrd="0" presId="urn:microsoft.com/office/officeart/2008/layout/VerticalCurvedList"/>
    <dgm:cxn modelId="{8AF0823B-25C4-4FC8-9EF1-F367A1CF6304}" type="presParOf" srcId="{FB9753EE-2A6A-4D6C-9E8A-66C23339591D}" destId="{24F4AD75-F1FF-4C97-AC9A-654BA7E9DD17}" srcOrd="5" destOrd="0" presId="urn:microsoft.com/office/officeart/2008/layout/VerticalCurvedList"/>
    <dgm:cxn modelId="{C9DDAB07-5FEC-4201-89A0-E2FE81858202}" type="presParOf" srcId="{FB9753EE-2A6A-4D6C-9E8A-66C23339591D}" destId="{529AC50C-84BE-4C7F-93B7-DDFD2A322A6F}" srcOrd="6" destOrd="0" presId="urn:microsoft.com/office/officeart/2008/layout/VerticalCurvedList"/>
    <dgm:cxn modelId="{1D591D90-12E0-4FB5-BC74-F1534EF6D2FC}" type="presParOf" srcId="{529AC50C-84BE-4C7F-93B7-DDFD2A322A6F}" destId="{5246A1E8-51BE-49A2-80E6-7756451129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1315D-EF7A-41E5-98DA-299F6ED41334}">
      <dsp:nvSpPr>
        <dsp:cNvPr id="0" name=""/>
        <dsp:cNvSpPr/>
      </dsp:nvSpPr>
      <dsp:spPr>
        <a:xfrm>
          <a:off x="-5789314" y="-886260"/>
          <a:ext cx="6893804" cy="6893804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518D8-D76D-4DE8-AEF0-5FE0A693D852}">
      <dsp:nvSpPr>
        <dsp:cNvPr id="0" name=""/>
        <dsp:cNvSpPr/>
      </dsp:nvSpPr>
      <dsp:spPr>
        <a:xfrm>
          <a:off x="710834" y="512128"/>
          <a:ext cx="7448092" cy="1024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3004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khái niệm</a:t>
          </a:r>
        </a:p>
      </dsp:txBody>
      <dsp:txXfrm>
        <a:off x="710834" y="512128"/>
        <a:ext cx="7448092" cy="1024256"/>
      </dsp:txXfrm>
    </dsp:sp>
    <dsp:sp modelId="{2A3FDAED-8A61-4FA3-9DEC-4352F0A75BA7}">
      <dsp:nvSpPr>
        <dsp:cNvPr id="0" name=""/>
        <dsp:cNvSpPr/>
      </dsp:nvSpPr>
      <dsp:spPr>
        <a:xfrm>
          <a:off x="70673" y="384096"/>
          <a:ext cx="1280320" cy="1280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BB9B6-FAC7-4341-AEB9-E1F538ABD3D4}">
      <dsp:nvSpPr>
        <dsp:cNvPr id="0" name=""/>
        <dsp:cNvSpPr/>
      </dsp:nvSpPr>
      <dsp:spPr>
        <a:xfrm>
          <a:off x="1083151" y="2048513"/>
          <a:ext cx="7075774" cy="102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3004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Times New Roman"/>
              <a:cs typeface="Times New Roman"/>
            </a:rPr>
            <a:t>Xử</a:t>
          </a:r>
          <a:r>
            <a:rPr lang="en-US" sz="5400" kern="1200" dirty="0">
              <a:latin typeface="Times New Roman"/>
              <a:cs typeface="Times New Roman"/>
            </a:rPr>
            <a:t> </a:t>
          </a:r>
          <a:r>
            <a:rPr lang="en-US" sz="5400" kern="1200" dirty="0" err="1">
              <a:latin typeface="Times New Roman"/>
              <a:cs typeface="Times New Roman"/>
            </a:rPr>
            <a:t>lý</a:t>
          </a:r>
          <a:r>
            <a:rPr lang="en-US" sz="5400" kern="1200" dirty="0">
              <a:latin typeface="Times New Roman"/>
              <a:cs typeface="Times New Roman"/>
            </a:rPr>
            <a:t> </a:t>
          </a:r>
          <a:r>
            <a:rPr lang="en-US" sz="5400" kern="1200" dirty="0" err="1">
              <a:latin typeface="Times New Roman"/>
              <a:cs typeface="Times New Roman"/>
            </a:rPr>
            <a:t>văn</a:t>
          </a:r>
          <a:r>
            <a:rPr lang="en-US" sz="5400" kern="1200" dirty="0">
              <a:latin typeface="Times New Roman"/>
              <a:cs typeface="Times New Roman"/>
            </a:rPr>
            <a:t> </a:t>
          </a:r>
          <a:r>
            <a:rPr lang="en-US" sz="5400" kern="1200" dirty="0" err="1">
              <a:latin typeface="Times New Roman"/>
              <a:cs typeface="Times New Roman"/>
            </a:rPr>
            <a:t>bản</a:t>
          </a:r>
          <a:endParaRPr lang="en-US" sz="5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151" y="2048513"/>
        <a:ext cx="7075774" cy="1024256"/>
      </dsp:txXfrm>
    </dsp:sp>
    <dsp:sp modelId="{5F7ABC68-34B7-4F7C-A8EA-1B8372F16288}">
      <dsp:nvSpPr>
        <dsp:cNvPr id="0" name=""/>
        <dsp:cNvSpPr/>
      </dsp:nvSpPr>
      <dsp:spPr>
        <a:xfrm>
          <a:off x="442990" y="1920481"/>
          <a:ext cx="1280320" cy="1280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4AD75-F1FF-4C97-AC9A-654BA7E9DD17}">
      <dsp:nvSpPr>
        <dsp:cNvPr id="0" name=""/>
        <dsp:cNvSpPr/>
      </dsp:nvSpPr>
      <dsp:spPr>
        <a:xfrm>
          <a:off x="710834" y="3584898"/>
          <a:ext cx="7448092" cy="10242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3004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400" kern="1200" dirty="0" err="1">
              <a:latin typeface="Times New Roman"/>
              <a:cs typeface="Times New Roman"/>
            </a:rPr>
            <a:t>Độ</a:t>
          </a:r>
          <a:r>
            <a:rPr lang="vi-VN" sz="5400" kern="1200" dirty="0">
              <a:latin typeface="Times New Roman"/>
              <a:cs typeface="Times New Roman"/>
            </a:rPr>
            <a:t> tương </a:t>
          </a:r>
          <a:r>
            <a:rPr lang="vi-VN" sz="5400" kern="1200" dirty="0" err="1">
              <a:latin typeface="Times New Roman"/>
              <a:cs typeface="Times New Roman"/>
            </a:rPr>
            <a:t>đồng</a:t>
          </a:r>
          <a:r>
            <a:rPr lang="vi-VN" sz="5400" kern="1200" dirty="0">
              <a:latin typeface="Times New Roman"/>
              <a:cs typeface="Times New Roman"/>
            </a:rPr>
            <a:t> văn </a:t>
          </a:r>
          <a:r>
            <a:rPr lang="vi-VN" sz="5400" kern="1200">
              <a:latin typeface="Times New Roman"/>
              <a:cs typeface="Times New Roman"/>
            </a:rPr>
            <a:t>bản</a:t>
          </a:r>
        </a:p>
      </dsp:txBody>
      <dsp:txXfrm>
        <a:off x="710834" y="3584898"/>
        <a:ext cx="7448092" cy="1024256"/>
      </dsp:txXfrm>
    </dsp:sp>
    <dsp:sp modelId="{5246A1E8-51BE-49A2-80E6-775645112911}">
      <dsp:nvSpPr>
        <dsp:cNvPr id="0" name=""/>
        <dsp:cNvSpPr/>
      </dsp:nvSpPr>
      <dsp:spPr>
        <a:xfrm>
          <a:off x="70673" y="3456866"/>
          <a:ext cx="1280320" cy="1280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765A-14CA-45B7-BE00-229806C1F44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9CCF-B563-4907-9568-EFEA5C45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F5A-9910-41DD-A133-FFDD6DBB2BEC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7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03-1D7C-4B60-9555-5108E2BD2BA3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0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028C-0339-41CC-9AD0-BB0EFA10D107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48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3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95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0B88-6042-475A-9AD8-6BFFF02E013D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6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F7B-94C1-4212-9706-37EAE2176153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06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C2EB-DA89-4984-A3A0-96F3B61DC36E}" type="datetime1">
              <a:rPr lang="vi-VN" smtClean="0"/>
              <a:t>18/05/2019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0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0F14-D266-414B-A860-7461A903D090}" type="datetime1">
              <a:rPr lang="vi-VN" smtClean="0"/>
              <a:t>18/05/2019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6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0B0-1928-41A5-BD12-A82EA9ACB69E}" type="datetime1">
              <a:rPr lang="vi-VN" smtClean="0"/>
              <a:t>18/05/2019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1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B4A-667B-42D1-83C9-0AA7CA3F5699}" type="datetime1">
              <a:rPr lang="vi-VN" smtClean="0"/>
              <a:t>18/05/2019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52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EEF-B49F-423B-945E-B503E6142287}" type="datetime1">
              <a:rPr lang="vi-VN" smtClean="0"/>
              <a:t>18/05/2019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893-65B3-42B4-9DF9-26A1CDC185EE}" type="datetime1">
              <a:rPr lang="vi-VN" smtClean="0"/>
              <a:t>18/05/2019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52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897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6265-DBBC-440C-B0F9-7F9F259790B0}" type="datetime1">
              <a:rPr lang="vi-VN" smtClean="0"/>
              <a:t>18/05/2019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0"/>
            <a:ext cx="8763000" cy="1524000"/>
            <a:chOff x="0" y="0"/>
            <a:chExt cx="5520" cy="96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2" y="816"/>
              <a:ext cx="4848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913" y="719"/>
              <a:ext cx="480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logoTDT-banquy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04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36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685783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 bwMode="auto">
          <a:xfrm>
            <a:off x="2377130" y="89377"/>
            <a:ext cx="58293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dirty="0">
                <a:latin typeface="Times New Roman" pitchFamily="18" charset="0"/>
                <a:cs typeface="Times New Roman" pitchFamily="18" charset="0"/>
              </a:rPr>
              <a:t>TỔNG LIÊN ĐOÀN LAO ĐỘNG VIỆT NA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M </a:t>
            </a:r>
            <a:br>
              <a:rPr lang="vi-VN" b="1" dirty="0">
                <a:latin typeface="Times New Roman" pitchFamily="18" charset="0"/>
                <a:cs typeface="Times New Roman" pitchFamily="18" charset="0"/>
              </a:rPr>
            </a:br>
            <a:r>
              <a:rPr lang="vi-VN" b="1" dirty="0">
                <a:latin typeface="Times New Roman" pitchFamily="18" charset="0"/>
                <a:cs typeface="Times New Roman" pitchFamily="18" charset="0"/>
              </a:rPr>
              <a:t>TRƯỜNG ĐẠI HỌC TÔN ĐỨC THẮNG</a:t>
            </a:r>
            <a:br>
              <a:rPr lang="vi-VN" b="1" dirty="0">
                <a:latin typeface="Times New Roman" pitchFamily="18" charset="0"/>
                <a:cs typeface="Times New Roman" pitchFamily="18" charset="0"/>
              </a:rPr>
            </a:br>
            <a:r>
              <a:rPr lang="vi-VN" b="1" dirty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5855" y="1472607"/>
            <a:ext cx="7772400" cy="110251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vi-VN" sz="2700" dirty="0"/>
              <a:t>BÁO CÁO GIỮA KỲ MÔN</a:t>
            </a:r>
          </a:p>
          <a:p>
            <a:r>
              <a:rPr lang="vi-VN" sz="2700" dirty="0"/>
              <a:t>XỬ LÝ NGÔN NGỮ TỰ NHIÊN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290" y="2539833"/>
            <a:ext cx="8686799" cy="1546577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algn="ctr"/>
            <a:r>
              <a:rPr lang="vi-VN" sz="48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SIMILARITY</a:t>
            </a:r>
          </a:p>
          <a:p>
            <a:pPr algn="ctr"/>
            <a:r>
              <a:rPr lang="vi-VN" sz="48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(TƯƠNG ĐỒNG VĂN BẢN)</a:t>
            </a:r>
            <a:endParaRPr lang="en-US" sz="48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 bwMode="auto">
          <a:xfrm>
            <a:off x="3333070" y="5249030"/>
            <a:ext cx="5732384" cy="14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GVHD: </a:t>
            </a:r>
            <a:r>
              <a:rPr lang="vi-VN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      </a:t>
            </a:r>
            <a:r>
              <a:rPr lang="vi-VN" sz="2100" dirty="0">
                <a:solidFill>
                  <a:schemeClr val="tx1"/>
                </a:solidFill>
                <a:latin typeface="Times New Roman"/>
                <a:cs typeface="Times New Roman"/>
              </a:rPr>
              <a:t>PGS.</a:t>
            </a:r>
            <a:r>
              <a:rPr lang="vi-VN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vi-VN" sz="2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LÊ ANH CƯỜNG</a:t>
            </a:r>
          </a:p>
          <a:p>
            <a:pPr algn="r"/>
            <a:r>
              <a:rPr lang="en-US" sz="21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1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:   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HỒNG QUANG VINH - 186005004</a:t>
            </a:r>
            <a:endParaRPr lang="en-US" sz="2100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r">
              <a:tabLst>
                <a:tab pos="1482292" algn="l"/>
              </a:tabLst>
            </a:pPr>
            <a:r>
              <a:rPr lang="en-US" sz="2100" i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NGUYỄN ĐẠI THỊNH - 186005035</a:t>
            </a:r>
            <a:endParaRPr lang="vi-VN" sz="21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47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3CA1-0847-784C-9DB8-829CE859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ĐỘ TƯƠNG ĐỒNG VĂN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3A3-FC4F-474E-B10F-A9BF1FA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Độ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đồng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văn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bản</a:t>
            </a:r>
            <a:endParaRPr lang="en-US" dirty="0" err="1"/>
          </a:p>
          <a:p>
            <a:pPr marL="256540" indent="-256540"/>
            <a:endParaRPr lang="en-US" sz="2500" dirty="0">
              <a:latin typeface="Times New Roman"/>
              <a:cs typeface="Times New Roman"/>
            </a:endParaRPr>
          </a:p>
          <a:p>
            <a:pPr marL="556895" lvl="1" indent="-213995" algn="just"/>
            <a:r>
              <a:rPr lang="en-US" sz="2050" dirty="0" err="1">
                <a:latin typeface="Times New Roman"/>
                <a:cs typeface="Times New Roman"/>
              </a:rPr>
              <a:t>Độ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tương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đồng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là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một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đại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lượng</a:t>
            </a:r>
            <a:r>
              <a:rPr lang="en-US" sz="2050" dirty="0">
                <a:latin typeface="Times New Roman"/>
                <a:cs typeface="Times New Roman"/>
              </a:rPr>
              <a:t> so </a:t>
            </a:r>
            <a:r>
              <a:rPr lang="en-US" sz="2050" dirty="0" err="1">
                <a:latin typeface="Times New Roman"/>
                <a:cs typeface="Times New Roman"/>
              </a:rPr>
              <a:t>sánh</a:t>
            </a:r>
            <a:r>
              <a:rPr lang="en-US" sz="2050" dirty="0">
                <a:latin typeface="Times New Roman"/>
                <a:cs typeface="Times New Roman"/>
              </a:rPr>
              <a:t> 2 hay </a:t>
            </a:r>
            <a:r>
              <a:rPr lang="en-US" sz="2050" dirty="0" err="1">
                <a:latin typeface="Times New Roman"/>
                <a:cs typeface="Times New Roman"/>
              </a:rPr>
              <a:t>nhiều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đối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tượng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với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nhau</a:t>
            </a:r>
            <a:r>
              <a:rPr lang="en-US" sz="2050" dirty="0">
                <a:latin typeface="Times New Roman"/>
                <a:cs typeface="Times New Roman"/>
              </a:rPr>
              <a:t>, </a:t>
            </a:r>
            <a:r>
              <a:rPr lang="en-US" sz="2050" dirty="0" err="1">
                <a:latin typeface="Times New Roman"/>
                <a:cs typeface="Times New Roman"/>
              </a:rPr>
              <a:t>phản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ánh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cường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độ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mối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quan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hệ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giữa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chúng</a:t>
            </a:r>
            <a:r>
              <a:rPr lang="en-US" sz="2050" dirty="0">
                <a:latin typeface="Times New Roman"/>
                <a:cs typeface="Times New Roman"/>
              </a:rPr>
              <a:t>.</a:t>
            </a:r>
            <a:endParaRPr lang="en-US" sz="2200" dirty="0"/>
          </a:p>
          <a:p>
            <a:pPr marL="556895" lvl="1" indent="-213995" algn="just"/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dựa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sự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xuất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200" dirty="0"/>
          </a:p>
          <a:p>
            <a:pPr marL="556895" lvl="1" indent="-213995" algn="just"/>
            <a:r>
              <a:rPr lang="en-US" sz="2200" dirty="0">
                <a:latin typeface="Times New Roman"/>
                <a:cs typeface="Times New Roman"/>
              </a:rPr>
              <a:t>Giá </a:t>
            </a:r>
            <a:r>
              <a:rPr lang="en-US" sz="2200" dirty="0" err="1">
                <a:latin typeface="Times New Roman"/>
                <a:cs typeface="Times New Roman"/>
              </a:rPr>
              <a:t>trị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nếu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đạt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ngưỡng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định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thì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kết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luận</a:t>
            </a:r>
            <a:r>
              <a:rPr lang="en-US" sz="2200" dirty="0">
                <a:latin typeface="Times New Roman"/>
                <a:cs typeface="Times New Roman"/>
              </a:rPr>
              <a:t> 2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200"/>
          </a:p>
          <a:p>
            <a:pPr marL="856615" lvl="2" indent="-170815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0EE3-6E0B-DD4A-91C8-23FB3863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D560-C103-490B-9E0B-FC17F8E5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5A3A-3011-41AB-9B8C-D9FE637D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phương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pháp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  <a:p>
            <a:pPr marL="256540" indent="-256540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Tính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đồng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dựa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trên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thống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kê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</a:p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Tính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đồng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dựa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trên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ngữ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nghĩa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endParaRPr lang="en-US" sz="1900" dirty="0"/>
          </a:p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Tính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đồng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dựa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trên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cấu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trúc</a:t>
            </a:r>
            <a:r>
              <a:rPr lang="en-US" sz="1900" dirty="0">
                <a:latin typeface="Times New Roman"/>
                <a:cs typeface="Times New Roman"/>
              </a:rPr>
              <a:t>, </a:t>
            </a:r>
            <a:r>
              <a:rPr lang="en-US" sz="1900" dirty="0" err="1">
                <a:latin typeface="Times New Roman"/>
                <a:cs typeface="Times New Roman"/>
              </a:rPr>
              <a:t>vị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trí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của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trong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câu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endParaRPr lang="en-US" sz="1900" dirty="0"/>
          </a:p>
          <a:p>
            <a:pPr marL="556895" lvl="1" indent="-213995"/>
            <a:endParaRPr lang="en-US" sz="1900" dirty="0">
              <a:latin typeface="Times New Roman"/>
              <a:cs typeface="Times New Roman"/>
            </a:endParaRPr>
          </a:p>
          <a:p>
            <a:pPr marL="556895" lvl="1" indent="-213995"/>
            <a:endParaRPr lang="en-US" sz="1900" dirty="0">
              <a:latin typeface="Times New Roman"/>
              <a:cs typeface="Times New Roman"/>
            </a:endParaRPr>
          </a:p>
          <a:p>
            <a:pPr marL="256540" indent="-256540"/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toàn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 1 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kết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hợp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556895" lvl="1" indent="-213995">
              <a:buChar char="•"/>
            </a:pPr>
            <a:endParaRPr lang="en-US" sz="1900" dirty="0">
              <a:latin typeface="Times New Roman"/>
              <a:cs typeface="Times New Roman"/>
            </a:endParaRPr>
          </a:p>
          <a:p>
            <a:pPr marL="556895" lvl="1" indent="-213995">
              <a:buChar char="•"/>
            </a:pPr>
            <a:endParaRPr 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DE7B-31B7-495C-9FC4-938C818A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460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55EA-8D04-49DA-B629-ED2065CC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PHƯƠNG PHÁP TÍNH ĐỘ TƯƠNG ĐỒNG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DAB7-E36D-487B-A2F7-CFD6A30A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Phương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pháp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dựa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trên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thống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kê</a:t>
            </a:r>
            <a:r>
              <a:rPr lang="en-US" sz="2500" dirty="0">
                <a:latin typeface="Times New Roman"/>
                <a:cs typeface="Times New Roman"/>
              </a:rPr>
              <a:t>:</a:t>
            </a:r>
            <a:endParaRPr lang="en-US" sz="2200" dirty="0"/>
          </a:p>
          <a:p>
            <a:pPr marL="556895" lvl="1" indent="-213995"/>
            <a:r>
              <a:rPr lang="en-US" sz="2050" dirty="0" err="1">
                <a:latin typeface="Times New Roman"/>
                <a:cs typeface="Times New Roman"/>
              </a:rPr>
              <a:t>Tính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độ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tương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đồng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dựa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vào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tần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suất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xuất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hiện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của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từ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trong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câu</a:t>
            </a:r>
            <a:r>
              <a:rPr lang="en-US" sz="2050" dirty="0">
                <a:latin typeface="Times New Roman"/>
                <a:cs typeface="Times New Roman"/>
              </a:rPr>
              <a:t>.</a:t>
            </a:r>
            <a:endParaRPr lang="en-US" sz="2050" dirty="0"/>
          </a:p>
          <a:p>
            <a:pPr marL="556895" lvl="1" indent="-213995"/>
            <a:r>
              <a:rPr lang="en-US" sz="2200" dirty="0" err="1">
                <a:latin typeface="Times New Roman"/>
                <a:cs typeface="Times New Roman"/>
              </a:rPr>
              <a:t>Tốc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nhanh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tốn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ít</a:t>
            </a:r>
            <a:r>
              <a:rPr lang="en-US" sz="2200" dirty="0">
                <a:latin typeface="Times New Roman"/>
                <a:cs typeface="Times New Roman"/>
              </a:rPr>
              <a:t> chi </a:t>
            </a:r>
            <a:r>
              <a:rPr lang="en-US" sz="2200" dirty="0" err="1">
                <a:latin typeface="Times New Roman"/>
                <a:cs typeface="Times New Roman"/>
              </a:rPr>
              <a:t>phí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050" dirty="0"/>
          </a:p>
          <a:p>
            <a:pPr marL="556895" lvl="1" indent="-213995"/>
            <a:r>
              <a:rPr lang="en-US" sz="2200" dirty="0" err="1">
                <a:latin typeface="Times New Roman"/>
                <a:cs typeface="Times New Roman"/>
              </a:rPr>
              <a:t>Không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đảm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mặt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vị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050" dirty="0"/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pháp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thường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dụng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 sz="2050"/>
          </a:p>
          <a:p>
            <a:pPr marL="856615" lvl="2" indent="-170815">
              <a:buFont typeface="Courier New" pitchFamily="34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đo</a:t>
            </a:r>
            <a:r>
              <a:rPr lang="en-US" sz="1900" dirty="0">
                <a:latin typeface="Times New Roman"/>
                <a:cs typeface="Times New Roman"/>
              </a:rPr>
              <a:t> Cosine.</a:t>
            </a:r>
          </a:p>
          <a:p>
            <a:pPr marL="856615" lvl="2" indent="-170815">
              <a:buFont typeface="Courier New" pitchFamily="34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Khoảng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cách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Euclide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endParaRPr lang="en-US" sz="1900"/>
          </a:p>
          <a:p>
            <a:pPr marL="856615" lvl="2" indent="-170815">
              <a:buFont typeface="Courier New" pitchFamily="34" charset="0"/>
              <a:buChar char="o"/>
            </a:pPr>
            <a:r>
              <a:rPr lang="en-US" sz="1900" err="1">
                <a:latin typeface="Times New Roman"/>
                <a:cs typeface="Times New Roman"/>
              </a:rPr>
              <a:t>Khoảng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err="1">
                <a:latin typeface="Times New Roman"/>
                <a:cs typeface="Times New Roman"/>
              </a:rPr>
              <a:t>cách</a:t>
            </a:r>
            <a:r>
              <a:rPr lang="en-US" sz="1900" dirty="0">
                <a:latin typeface="Times New Roman"/>
                <a:cs typeface="Times New Roman"/>
              </a:rPr>
              <a:t> Manhattan</a:t>
            </a: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1B0B-F6C5-484B-92EE-4A1E1AD7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292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8761-4C7C-4985-B9D7-7B72882D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B560-97E0-4947-8532-8FE64604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343190" cy="480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Độ</a:t>
            </a:r>
            <a:r>
              <a:rPr lang="en-US" sz="2500" dirty="0">
                <a:latin typeface="Times New Roman"/>
                <a:cs typeface="Times New Roman"/>
              </a:rPr>
              <a:t> </a:t>
            </a:r>
            <a:r>
              <a:rPr lang="en-US" sz="2500" dirty="0" err="1">
                <a:latin typeface="Times New Roman"/>
                <a:cs typeface="Times New Roman"/>
              </a:rPr>
              <a:t>tương</a:t>
            </a:r>
            <a:r>
              <a:rPr lang="en-US" sz="2500" dirty="0">
                <a:latin typeface="Times New Roman"/>
                <a:cs typeface="Times New Roman"/>
              </a:rPr>
              <a:t> </a:t>
            </a:r>
            <a:r>
              <a:rPr lang="en-US" sz="2500" dirty="0" err="1">
                <a:latin typeface="Times New Roman"/>
                <a:cs typeface="Times New Roman"/>
              </a:rPr>
              <a:t>đồng</a:t>
            </a:r>
            <a:r>
              <a:rPr lang="en-US" sz="2500" dirty="0">
                <a:latin typeface="Times New Roman"/>
                <a:cs typeface="Times New Roman"/>
              </a:rPr>
              <a:t> Cosine</a:t>
            </a:r>
            <a:endParaRPr lang="en-US" sz="2500" dirty="0"/>
          </a:p>
          <a:p>
            <a:pPr marL="556895" lvl="1" indent="-213995"/>
            <a:r>
              <a:rPr lang="en-US" sz="2050" dirty="0" err="1">
                <a:latin typeface="Times New Roman"/>
                <a:cs typeface="Times New Roman"/>
              </a:rPr>
              <a:t>Văn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bản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được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biểu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diễn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theo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mô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hình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không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gian</a:t>
            </a:r>
            <a:r>
              <a:rPr lang="en-US" sz="2050" dirty="0">
                <a:latin typeface="Times New Roman"/>
                <a:cs typeface="Times New Roman"/>
              </a:rPr>
              <a:t> vector.</a:t>
            </a:r>
            <a:endParaRPr lang="en-US" sz="2050" dirty="0"/>
          </a:p>
          <a:p>
            <a:pPr marL="556895" lvl="1" indent="-213995"/>
            <a:r>
              <a:rPr lang="en-US" sz="2200" err="1">
                <a:latin typeface="Times New Roman"/>
                <a:cs typeface="Times New Roman"/>
              </a:rPr>
              <a:t>Mỗi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thành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phần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vector </a:t>
            </a:r>
            <a:r>
              <a:rPr lang="en-US" sz="2200" err="1">
                <a:latin typeface="Times New Roman"/>
                <a:cs typeface="Times New Roman"/>
              </a:rPr>
              <a:t>chỉ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đến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danh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sách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đã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thu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thập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050"/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2200" dirty="0">
                <a:latin typeface="Times New Roman"/>
                <a:cs typeface="Times New Roman"/>
              </a:rPr>
              <a:t>Trong </a:t>
            </a:r>
            <a:r>
              <a:rPr lang="en-US" sz="2200" dirty="0" err="1">
                <a:latin typeface="Times New Roman"/>
                <a:cs typeface="Times New Roman"/>
              </a:rPr>
              <a:t>đó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 sz="2200" dirty="0"/>
          </a:p>
          <a:p>
            <a:pPr marL="856615" lvl="2" indent="-170815">
              <a:buFont typeface="Courier New" pitchFamily="34" charset="0"/>
              <a:buChar char="o"/>
            </a:pPr>
            <a:r>
              <a:rPr lang="en-US" sz="2050" b="1" dirty="0">
                <a:latin typeface="Times New Roman"/>
                <a:cs typeface="Times New Roman"/>
              </a:rPr>
              <a:t>w</a:t>
            </a:r>
            <a:r>
              <a:rPr lang="en-US" sz="2050" dirty="0">
                <a:latin typeface="Times New Roman"/>
                <a:cs typeface="Times New Roman"/>
              </a:rPr>
              <a:t>: </a:t>
            </a:r>
            <a:r>
              <a:rPr lang="en-US" sz="2050" dirty="0" err="1">
                <a:latin typeface="Times New Roman"/>
                <a:cs typeface="Times New Roman"/>
              </a:rPr>
              <a:t>Trọng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số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của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từ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b="1" dirty="0" err="1">
                <a:latin typeface="Times New Roman"/>
                <a:cs typeface="Times New Roman"/>
              </a:rPr>
              <a:t>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trong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câu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b="1" dirty="0">
                <a:latin typeface="Times New Roman"/>
                <a:cs typeface="Times New Roman"/>
              </a:rPr>
              <a:t>j</a:t>
            </a:r>
            <a:endParaRPr lang="en-US" sz="2200" b="1" dirty="0"/>
          </a:p>
          <a:p>
            <a:pPr marL="856615" lvl="2" indent="-170815">
              <a:buFont typeface="Courier New" pitchFamily="34" charset="0"/>
              <a:buChar char="o"/>
            </a:pPr>
            <a:r>
              <a:rPr lang="en-US" sz="2200" b="1" dirty="0" err="1">
                <a:latin typeface="Times New Roman"/>
                <a:cs typeface="Times New Roman"/>
              </a:rPr>
              <a:t>tf</a:t>
            </a:r>
            <a:r>
              <a:rPr lang="en-US" sz="2200" b="1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Tần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số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xuất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j</a:t>
            </a:r>
            <a:endParaRPr lang="en-US" sz="2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4696-BE52-4E94-87B7-6A441965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13</a:t>
            </a:fld>
            <a:endParaRPr lang="vi-VN"/>
          </a:p>
        </p:txBody>
      </p:sp>
      <p:pic>
        <p:nvPicPr>
          <p:cNvPr id="5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78C49B7-0ED6-49C4-B5E9-CAD6414C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75" y="3034615"/>
            <a:ext cx="4178175" cy="19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73A8-03D1-493A-8235-CE114ED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PHƯƠNG PHÁP TÍNH ĐỘ TƯƠNG ĐỒNG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0B80-C44C-4947-BA90-A44A8A1B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đo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2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Cos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góc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giữa</a:t>
            </a:r>
            <a:r>
              <a:rPr lang="en-US" sz="2200" dirty="0">
                <a:latin typeface="Times New Roman"/>
                <a:cs typeface="Times New Roman"/>
              </a:rPr>
              <a:t> 2 vector </a:t>
            </a:r>
            <a:r>
              <a:rPr lang="en-US" sz="2200" dirty="0" err="1">
                <a:latin typeface="Times New Roman"/>
                <a:cs typeface="Times New Roman"/>
              </a:rPr>
              <a:t>biểu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diễn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cho</a:t>
            </a:r>
            <a:r>
              <a:rPr lang="en-US" sz="2200" dirty="0">
                <a:latin typeface="Times New Roman"/>
                <a:cs typeface="Times New Roman"/>
              </a:rPr>
              <a:t> 2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theo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thức</a:t>
            </a:r>
            <a:r>
              <a:rPr lang="en-US" sz="2200" dirty="0">
                <a:latin typeface="Times New Roman"/>
                <a:cs typeface="Times New Roman"/>
              </a:rPr>
              <a:t>: </a:t>
            </a:r>
          </a:p>
          <a:p>
            <a:pPr marL="256540" indent="-256540"/>
            <a:endParaRPr lang="en-US" sz="2200" dirty="0"/>
          </a:p>
          <a:p>
            <a:pPr marL="256540" indent="-256540"/>
            <a:endParaRPr lang="en-US" sz="2200" dirty="0"/>
          </a:p>
          <a:p>
            <a:pPr marL="256540" indent="-256540"/>
            <a:endParaRPr lang="en-US" sz="2200" dirty="0"/>
          </a:p>
          <a:p>
            <a:pPr marL="256540" indent="-256540"/>
            <a:endParaRPr lang="en-US" sz="2200" dirty="0"/>
          </a:p>
          <a:p>
            <a:pPr marL="256540" indent="-256540"/>
            <a:endParaRPr lang="en-US" sz="2200" dirty="0"/>
          </a:p>
          <a:p>
            <a:pPr marL="256540" indent="-256540"/>
            <a:r>
              <a:rPr lang="en-US" sz="2200" b="1" u="sng" dirty="0" err="1">
                <a:latin typeface="Times New Roman"/>
                <a:cs typeface="Times New Roman"/>
              </a:rPr>
              <a:t>Nhận</a:t>
            </a:r>
            <a:r>
              <a:rPr lang="en-US" sz="2200" b="1" u="sng" dirty="0">
                <a:latin typeface="Times New Roman"/>
                <a:cs typeface="Times New Roman"/>
              </a:rPr>
              <a:t> </a:t>
            </a:r>
            <a:r>
              <a:rPr lang="en-US" sz="2200" b="1" u="sng" dirty="0" err="1">
                <a:latin typeface="Times New Roman"/>
                <a:cs typeface="Times New Roman"/>
              </a:rPr>
              <a:t>xét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dựa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 Cosine </a:t>
            </a:r>
            <a:r>
              <a:rPr lang="en-US" sz="2200" dirty="0" err="1">
                <a:latin typeface="Times New Roman"/>
                <a:cs typeface="Times New Roman"/>
              </a:rPr>
              <a:t>chỉ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quan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tâm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tới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sự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xuất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chưa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quan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tâm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tới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hay </a:t>
            </a:r>
            <a:r>
              <a:rPr lang="en-US" sz="2200" dirty="0" err="1">
                <a:latin typeface="Times New Roman"/>
                <a:cs typeface="Times New Roman"/>
              </a:rPr>
              <a:t>vị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, do </a:t>
            </a:r>
            <a:r>
              <a:rPr lang="en-US" sz="2200" dirty="0" err="1">
                <a:latin typeface="Times New Roman"/>
                <a:cs typeface="Times New Roman"/>
              </a:rPr>
              <a:t>đó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chưa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cao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305E8-F18F-4E40-AF72-663D9FD5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14</a:t>
            </a:fld>
            <a:endParaRPr lang="vi-VN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52A313-9CCE-4245-8AF6-6E55CE96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59" y="2703712"/>
            <a:ext cx="6344883" cy="11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8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60DF-2833-4B2D-ABCB-A0DE7B6F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870-BED1-4F40-9B76-4B4AF0AD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196708" cy="4706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Phương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pháp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dựa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trên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khoảng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cách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Euclide</a:t>
            </a:r>
            <a:endParaRPr lang="en-US" sz="2500" dirty="0" err="1"/>
          </a:p>
          <a:p>
            <a:pPr marL="556895" lvl="1" indent="-213995"/>
            <a:r>
              <a:rPr lang="en-US" sz="2200" dirty="0" err="1">
                <a:latin typeface="Times New Roman"/>
                <a:cs typeface="Times New Roman"/>
              </a:rPr>
              <a:t>Khoảng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Euclide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theo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thức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 sz="2200" dirty="0"/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2350" dirty="0" err="1">
                <a:latin typeface="Times New Roman"/>
                <a:cs typeface="Times New Roman"/>
              </a:rPr>
              <a:t>Độ</a:t>
            </a:r>
            <a:r>
              <a:rPr lang="en-US" sz="2350" dirty="0">
                <a:latin typeface="Times New Roman"/>
                <a:cs typeface="Times New Roman"/>
              </a:rPr>
              <a:t> </a:t>
            </a:r>
            <a:r>
              <a:rPr lang="en-US" sz="2350" dirty="0" err="1">
                <a:latin typeface="Times New Roman"/>
                <a:cs typeface="Times New Roman"/>
              </a:rPr>
              <a:t>tương</a:t>
            </a:r>
            <a:r>
              <a:rPr lang="en-US" sz="2350" dirty="0">
                <a:latin typeface="Times New Roman"/>
                <a:cs typeface="Times New Roman"/>
              </a:rPr>
              <a:t> </a:t>
            </a:r>
            <a:r>
              <a:rPr lang="en-US" sz="2350" dirty="0" err="1">
                <a:latin typeface="Times New Roman"/>
                <a:cs typeface="Times New Roman"/>
              </a:rPr>
              <a:t>đồng</a:t>
            </a:r>
            <a:r>
              <a:rPr lang="en-US" sz="2350" dirty="0">
                <a:latin typeface="Times New Roman"/>
                <a:cs typeface="Times New Roman"/>
              </a:rPr>
              <a:t>:</a:t>
            </a: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CE9EB-D95C-47BC-B181-A6C417B0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15</a:t>
            </a:fld>
            <a:endParaRPr lang="vi-VN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C3AAFAF-23D7-474C-B78D-779E0508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20" y="2685528"/>
            <a:ext cx="4157559" cy="1380044"/>
          </a:xfrm>
          <a:prstGeom prst="rect">
            <a:avLst/>
          </a:prstGeom>
        </p:spPr>
      </p:pic>
      <p:pic>
        <p:nvPicPr>
          <p:cNvPr id="7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6944215-3481-4E04-B90D-07BE6DC7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96" y="4835756"/>
            <a:ext cx="6246206" cy="12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F19-5792-4476-9D5D-587BD88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580E-084E-4594-BE59-C002AEA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16</a:t>
            </a:fld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527E0-AF92-4AA4-AD98-99A27F3D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196708" cy="4706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Phương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pháp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dựa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trên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khoảng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cách</a:t>
            </a:r>
            <a:r>
              <a:rPr lang="en-US" sz="2500" dirty="0">
                <a:latin typeface="Times New Roman"/>
                <a:cs typeface="Times New Roman"/>
              </a:rPr>
              <a:t> Manhattan</a:t>
            </a:r>
            <a:endParaRPr lang="en-US" sz="2500" dirty="0"/>
          </a:p>
          <a:p>
            <a:pPr marL="556895" lvl="1" indent="-213995"/>
            <a:r>
              <a:rPr lang="en-US" sz="2200" dirty="0" err="1">
                <a:latin typeface="Times New Roman"/>
                <a:cs typeface="Times New Roman"/>
              </a:rPr>
              <a:t>Khoảng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cách</a:t>
            </a:r>
            <a:r>
              <a:rPr lang="en-US" sz="2200" dirty="0">
                <a:latin typeface="Times New Roman"/>
                <a:cs typeface="Times New Roman"/>
              </a:rPr>
              <a:t> Manhattan 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theo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thức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 sz="2200"/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2350" dirty="0" err="1">
                <a:latin typeface="Times New Roman"/>
                <a:cs typeface="Times New Roman"/>
              </a:rPr>
              <a:t>Độ</a:t>
            </a:r>
            <a:r>
              <a:rPr lang="en-US" sz="2350" dirty="0">
                <a:latin typeface="Times New Roman"/>
                <a:cs typeface="Times New Roman"/>
              </a:rPr>
              <a:t> </a:t>
            </a:r>
            <a:r>
              <a:rPr lang="en-US" sz="2350" dirty="0" err="1">
                <a:latin typeface="Times New Roman"/>
                <a:cs typeface="Times New Roman"/>
              </a:rPr>
              <a:t>tương</a:t>
            </a:r>
            <a:r>
              <a:rPr lang="en-US" sz="2350" dirty="0">
                <a:latin typeface="Times New Roman"/>
                <a:cs typeface="Times New Roman"/>
              </a:rPr>
              <a:t> </a:t>
            </a:r>
            <a:r>
              <a:rPr lang="en-US" sz="2350" dirty="0" err="1">
                <a:latin typeface="Times New Roman"/>
                <a:cs typeface="Times New Roman"/>
              </a:rPr>
              <a:t>đồng</a:t>
            </a:r>
            <a:r>
              <a:rPr lang="en-US" sz="2350" dirty="0">
                <a:latin typeface="Times New Roman"/>
                <a:cs typeface="Times New Roman"/>
              </a:rPr>
              <a:t>:</a:t>
            </a:r>
            <a:endParaRPr lang="en-US" sz="2200"/>
          </a:p>
        </p:txBody>
      </p:sp>
      <p:pic>
        <p:nvPicPr>
          <p:cNvPr id="11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34551C-E74A-4F6F-AC4E-A13A0F9F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54" y="2627754"/>
            <a:ext cx="3886199" cy="1035104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874BDE-FCA1-45ED-A8F3-62FD8DBE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973486"/>
            <a:ext cx="6139307" cy="10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4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CC7B-2A1B-438A-935B-F94A7909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8B98-D5A3-45D6-AA9D-D70E0AE1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76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540" indent="-256540" algn="just"/>
            <a:r>
              <a:rPr lang="en-US" sz="2500" dirty="0" err="1">
                <a:latin typeface="Times New Roman"/>
                <a:cs typeface="Times New Roman"/>
              </a:rPr>
              <a:t>Độ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đồng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dựa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trên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ngữ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nghĩa</a:t>
            </a:r>
            <a:endParaRPr lang="en-US" sz="2050" dirty="0" err="1">
              <a:latin typeface="Times New Roman"/>
              <a:cs typeface="Times New Roman"/>
            </a:endParaRPr>
          </a:p>
          <a:p>
            <a:pPr marL="556895" lvl="1" indent="-213995" algn="just"/>
            <a:r>
              <a:rPr lang="en-US" sz="2050" dirty="0" err="1">
                <a:latin typeface="Times New Roman"/>
                <a:cs typeface="Times New Roman"/>
              </a:rPr>
              <a:t>Phương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pháp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dựa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trên</a:t>
            </a:r>
            <a:r>
              <a:rPr lang="en-US" sz="2050" dirty="0">
                <a:latin typeface="Times New Roman"/>
                <a:cs typeface="Times New Roman"/>
              </a:rPr>
              <a:t> WordNet: </a:t>
            </a:r>
            <a:r>
              <a:rPr lang="en-US" sz="2050" dirty="0" err="1">
                <a:latin typeface="Times New Roman"/>
                <a:cs typeface="Times New Roman"/>
              </a:rPr>
              <a:t>Là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cơ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sở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dữ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liệu</a:t>
            </a:r>
            <a:r>
              <a:rPr lang="en-US" sz="2050" dirty="0">
                <a:latin typeface="Times New Roman"/>
                <a:cs typeface="Times New Roman"/>
              </a:rPr>
              <a:t> tri </a:t>
            </a:r>
            <a:r>
              <a:rPr lang="en-US" sz="2050" dirty="0" err="1">
                <a:latin typeface="Times New Roman"/>
                <a:cs typeface="Times New Roman"/>
              </a:rPr>
              <a:t>thức</a:t>
            </a:r>
            <a:r>
              <a:rPr lang="en-US" sz="2050" dirty="0">
                <a:latin typeface="Times New Roman"/>
                <a:cs typeface="Times New Roman"/>
              </a:rPr>
              <a:t>, </a:t>
            </a:r>
            <a:r>
              <a:rPr lang="en-US" sz="2050" dirty="0" err="1">
                <a:latin typeface="Times New Roman"/>
                <a:cs typeface="Times New Roman"/>
              </a:rPr>
              <a:t>dựa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trên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liên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tưởng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từ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ngữ</a:t>
            </a:r>
            <a:r>
              <a:rPr lang="en-US" sz="2050" dirty="0">
                <a:latin typeface="Times New Roman"/>
                <a:cs typeface="Times New Roman"/>
              </a:rPr>
              <a:t>, </a:t>
            </a:r>
            <a:r>
              <a:rPr lang="en-US" sz="2050" dirty="0" err="1">
                <a:latin typeface="Times New Roman"/>
                <a:cs typeface="Times New Roman"/>
              </a:rPr>
              <a:t>được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tổ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chức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theo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các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quan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hệ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ngữ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nghĩa</a:t>
            </a:r>
            <a:r>
              <a:rPr lang="en-US" sz="2050" dirty="0">
                <a:latin typeface="Times New Roman"/>
                <a:cs typeface="Times New Roman"/>
              </a:rPr>
              <a:t>. Quan </a:t>
            </a:r>
            <a:r>
              <a:rPr lang="en-US" sz="2050" dirty="0" err="1">
                <a:latin typeface="Times New Roman"/>
                <a:cs typeface="Times New Roman"/>
              </a:rPr>
              <a:t>hệ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ngữ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nghĩa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là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quan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hệ</a:t>
            </a:r>
            <a:r>
              <a:rPr lang="en-US" sz="2050" dirty="0">
                <a:latin typeface="Times New Roman"/>
                <a:cs typeface="Times New Roman"/>
              </a:rPr>
              <a:t> (hay con </a:t>
            </a:r>
            <a:r>
              <a:rPr lang="en-US" sz="2050" dirty="0" err="1">
                <a:latin typeface="Times New Roman"/>
                <a:cs typeface="Times New Roman"/>
              </a:rPr>
              <a:t>trỏ</a:t>
            </a:r>
            <a:r>
              <a:rPr lang="en-US" sz="2050" dirty="0">
                <a:latin typeface="Times New Roman"/>
                <a:cs typeface="Times New Roman"/>
              </a:rPr>
              <a:t>) </a:t>
            </a:r>
            <a:r>
              <a:rPr lang="en-US" sz="2050" dirty="0" err="1">
                <a:latin typeface="Times New Roman"/>
                <a:cs typeface="Times New Roman"/>
              </a:rPr>
              <a:t>của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các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nghĩa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tới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những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nghĩa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có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thể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xảy</a:t>
            </a:r>
            <a:r>
              <a:rPr lang="en-US" sz="2050" dirty="0">
                <a:latin typeface="Times New Roman"/>
                <a:cs typeface="Times New Roman"/>
              </a:rPr>
              <a:t> ra </a:t>
            </a:r>
            <a:r>
              <a:rPr lang="en-US" sz="2050" dirty="0" err="1">
                <a:latin typeface="Times New Roman"/>
                <a:cs typeface="Times New Roman"/>
              </a:rPr>
              <a:t>khác</a:t>
            </a:r>
            <a:r>
              <a:rPr lang="en-US" sz="2050" dirty="0">
                <a:latin typeface="Times New Roman"/>
                <a:cs typeface="Times New Roman"/>
              </a:rPr>
              <a:t>. </a:t>
            </a:r>
            <a:endParaRPr lang="en-US" sz="1900">
              <a:latin typeface="Times New Roman"/>
              <a:cs typeface="Times New Roman"/>
            </a:endParaRPr>
          </a:p>
          <a:p>
            <a:pPr marL="856615" lvl="2" indent="-170815" algn="just"/>
            <a:endParaRPr lang="en-US" sz="1900" dirty="0"/>
          </a:p>
          <a:p>
            <a:pPr marL="856615" lvl="2" indent="-170815" algn="just"/>
            <a:endParaRPr lang="en-US" sz="2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1F3DF-DDBA-47E4-9DC6-3E7F64C4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17</a:t>
            </a:fld>
            <a:endParaRPr lang="vi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4DE7B5-0E88-475C-92E2-A41F7F1F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00" y="3806610"/>
            <a:ext cx="6136200" cy="17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2987-139C-47D2-8095-DAB1B916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TÍNH ĐỘ TƯƠNG ĐỒNG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BAD2-DF99-4F4A-B808-29C2CFF9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544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56895" lvl="1" indent="-213995">
              <a:buChar char="•"/>
            </a:pPr>
            <a:r>
              <a:rPr lang="en-US" sz="2200" dirty="0" err="1">
                <a:latin typeface="Times New Roman"/>
                <a:cs typeface="Times New Roman"/>
              </a:rPr>
              <a:t>Dựa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tập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liệu</a:t>
            </a:r>
            <a:r>
              <a:rPr lang="en-US" sz="2200" dirty="0">
                <a:latin typeface="Times New Roman"/>
                <a:cs typeface="Times New Roman"/>
              </a:rPr>
              <a:t> Corpus: </a:t>
            </a:r>
            <a:r>
              <a:rPr lang="en-US" sz="2200" dirty="0" err="1">
                <a:latin typeface="Times New Roman"/>
                <a:cs typeface="Times New Roman"/>
              </a:rPr>
              <a:t>Rút</a:t>
            </a:r>
            <a:r>
              <a:rPr lang="en-US" sz="2200" dirty="0">
                <a:latin typeface="Times New Roman"/>
                <a:cs typeface="Times New Roman"/>
              </a:rPr>
              <a:t> ra 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quy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luật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xử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những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kho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dữ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liệu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mới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đã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sẵn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và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áp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dụng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cho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trường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hợp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mới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556895" lvl="1" indent="-213995">
              <a:buChar char="•"/>
            </a:pPr>
            <a:endParaRPr lang="en-US" sz="2200" dirty="0"/>
          </a:p>
          <a:p>
            <a:pPr marL="556895" lvl="1" indent="-213995">
              <a:buChar char="•"/>
            </a:pP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dựa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lớn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thứ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đó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theo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thức</a:t>
            </a:r>
            <a:r>
              <a:rPr lang="en-US" sz="2200" dirty="0">
                <a:latin typeface="Times New Roman"/>
                <a:cs typeface="Times New Roman"/>
              </a:rPr>
              <a:t> Cosine:</a:t>
            </a:r>
            <a:endParaRPr lang="en-US" sz="2200" dirty="0"/>
          </a:p>
          <a:p>
            <a:pPr marL="556895" lvl="1" indent="-213995">
              <a:buChar char="•"/>
            </a:pPr>
            <a:endParaRPr lang="en-US" sz="2200" dirty="0"/>
          </a:p>
          <a:p>
            <a:pPr marL="556895" lvl="1" indent="-213995"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C9E8-B209-419C-945C-67AC8C6E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18</a:t>
            </a:fld>
            <a:endParaRPr lang="vi-VN"/>
          </a:p>
        </p:txBody>
      </p:sp>
      <p:pic>
        <p:nvPicPr>
          <p:cNvPr id="5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4000F5B-3333-4F86-8F27-C31C33DC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38" y="3912163"/>
            <a:ext cx="6385998" cy="9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7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698-1386-4706-93F6-6A8C105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TÍNH ĐỘ TƯƠNG ĐỒNG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71E8-D651-47AE-8BD5-99054C66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Độ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tương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đồng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dựa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trên</a:t>
            </a:r>
            <a:r>
              <a:rPr lang="en-US" sz="2500" dirty="0">
                <a:latin typeface="Times New Roman"/>
                <a:cs typeface="Times New Roman"/>
              </a:rPr>
              <a:t> </a:t>
            </a:r>
            <a:r>
              <a:rPr lang="en-US" sz="2500" dirty="0" err="1">
                <a:latin typeface="Times New Roman"/>
                <a:cs typeface="Times New Roman"/>
              </a:rPr>
              <a:t>thứ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tự</a:t>
            </a:r>
            <a:r>
              <a:rPr lang="en-US" sz="2500" dirty="0">
                <a:latin typeface="Times New Roman"/>
                <a:cs typeface="Times New Roman"/>
              </a:rPr>
              <a:t> </a:t>
            </a:r>
            <a:r>
              <a:rPr lang="en-US" sz="2500" dirty="0" err="1">
                <a:latin typeface="Times New Roman"/>
                <a:cs typeface="Times New Roman"/>
              </a:rPr>
              <a:t>của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từ</a:t>
            </a:r>
            <a:r>
              <a:rPr lang="en-US" sz="2500" dirty="0">
                <a:latin typeface="Times New Roman"/>
                <a:cs typeface="Times New Roman"/>
              </a:rPr>
              <a:t>: </a:t>
            </a:r>
            <a:endParaRPr lang="en-US" sz="2200" dirty="0" err="1"/>
          </a:p>
          <a:p>
            <a:pPr marL="556895" lvl="1" indent="-213995"/>
            <a:r>
              <a:rPr lang="en-US" sz="2050" dirty="0" err="1">
                <a:latin typeface="Times New Roman"/>
                <a:cs typeface="Times New Roman"/>
              </a:rPr>
              <a:t>Thứ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tự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của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từ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trong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câu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cũng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ảnh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hưởng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tới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độ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tương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đồng</a:t>
            </a:r>
            <a:r>
              <a:rPr lang="en-US" sz="2050" dirty="0">
                <a:latin typeface="Times New Roman"/>
                <a:cs typeface="Times New Roman"/>
              </a:rPr>
              <a:t>.</a:t>
            </a:r>
            <a:endParaRPr lang="en-US" sz="2050" dirty="0"/>
          </a:p>
          <a:p>
            <a:pPr marL="556895" lvl="1" indent="-213995"/>
            <a:endParaRPr lang="en-US" sz="20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0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050" dirty="0">
              <a:latin typeface="Times New Roman"/>
              <a:cs typeface="Times New Roman"/>
            </a:endParaRPr>
          </a:p>
          <a:p>
            <a:pPr marL="556895" lvl="1" indent="-213995"/>
            <a:endParaRPr lang="en-US" sz="2050" dirty="0">
              <a:latin typeface="Times New Roman"/>
              <a:cs typeface="Times New Roman"/>
            </a:endParaRPr>
          </a:p>
          <a:p>
            <a:pPr marL="556895" lvl="1" indent="-213995">
              <a:buFont typeface="Arial"/>
            </a:pPr>
            <a:r>
              <a:rPr lang="en-US" sz="2050" dirty="0" err="1">
                <a:latin typeface="Times New Roman"/>
                <a:cs typeface="Times New Roman"/>
              </a:rPr>
              <a:t>Độ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tương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đồng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được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tính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theo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công</a:t>
            </a:r>
            <a:r>
              <a:rPr lang="en-US" sz="2050" dirty="0">
                <a:latin typeface="Times New Roman"/>
                <a:cs typeface="Times New Roman"/>
              </a:rPr>
              <a:t> </a:t>
            </a:r>
            <a:r>
              <a:rPr lang="en-US" sz="2050" dirty="0" err="1">
                <a:latin typeface="Times New Roman"/>
                <a:cs typeface="Times New Roman"/>
              </a:rPr>
              <a:t>thức</a:t>
            </a:r>
            <a:r>
              <a:rPr lang="en-US" sz="2050" dirty="0">
                <a:latin typeface="Times New Roman"/>
                <a:cs typeface="Times New Roman"/>
              </a:rPr>
              <a:t>:</a:t>
            </a:r>
            <a:endParaRPr lang="en-US" dirty="0"/>
          </a:p>
          <a:p>
            <a:pPr marL="556895" lvl="1" indent="-213995"/>
            <a:endParaRPr lang="en-US" sz="2050" dirty="0"/>
          </a:p>
          <a:p>
            <a:pPr marL="556895" lvl="1" indent="-213995">
              <a:buChar char="•"/>
            </a:pPr>
            <a:endParaRPr lang="en-US" sz="2200" dirty="0"/>
          </a:p>
          <a:p>
            <a:pPr marL="556895" lvl="1" indent="-213995">
              <a:buChar char="•"/>
            </a:pPr>
            <a:endParaRPr lang="en-US" sz="2200" dirty="0"/>
          </a:p>
          <a:p>
            <a:pPr marL="556895" lvl="1" indent="-213995">
              <a:buChar char="•"/>
            </a:pPr>
            <a:endParaRPr lang="en-US" sz="2200" dirty="0"/>
          </a:p>
          <a:p>
            <a:pPr marL="556895" lvl="1" indent="-213995"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BFDF9-8471-47CD-B09A-33278563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7173-FE6D-4F17-ABCC-41EDC4A2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26" y="2506007"/>
            <a:ext cx="4198674" cy="982570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B0E491E-D221-4F9D-A64B-967D52F2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25" y="4221643"/>
            <a:ext cx="5440351" cy="9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MỤC LỤC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29351"/>
              </p:ext>
            </p:extLst>
          </p:nvPr>
        </p:nvGraphicFramePr>
        <p:xfrm>
          <a:off x="457200" y="1600200"/>
          <a:ext cx="8229600" cy="512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14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E3DE-F80C-4A35-8854-90AED716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TÍNH ĐỘ TƯƠNG ĐỒNG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5E07-934E-4BFE-99B1-F2483ED2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hợp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đánh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</a:p>
          <a:p>
            <a:pPr marL="256540" indent="-256540"/>
            <a:endParaRPr lang="en-US" dirty="0"/>
          </a:p>
          <a:p>
            <a:pPr marL="256540" indent="-256540"/>
            <a:endParaRPr lang="en-US" dirty="0"/>
          </a:p>
          <a:p>
            <a:pPr marL="256540" indent="-256540"/>
            <a:endParaRPr lang="en-US" dirty="0">
              <a:latin typeface="Times New Roman"/>
              <a:cs typeface="Times New Roman"/>
            </a:endParaRPr>
          </a:p>
          <a:p>
            <a:pPr marL="256540" indent="-256540"/>
            <a:r>
              <a:rPr lang="en-US" dirty="0">
                <a:latin typeface="Times New Roman"/>
                <a:cs typeface="Times New Roman"/>
              </a:rPr>
              <a:t>Trong </a:t>
            </a:r>
            <a:r>
              <a:rPr lang="en-US" dirty="0" err="1">
                <a:latin typeface="Times New Roman"/>
                <a:cs typeface="Times New Roman"/>
              </a:rPr>
              <a:t>đó</a:t>
            </a:r>
            <a:r>
              <a:rPr lang="en-US" dirty="0">
                <a:latin typeface="Times New Roman"/>
                <a:cs typeface="Times New Roman"/>
              </a:rPr>
              <a:t>: </a:t>
            </a:r>
          </a:p>
          <a:p>
            <a:pPr marL="556895" lvl="1" indent="-213995"/>
            <a:r>
              <a:rPr lang="en-US" dirty="0">
                <a:latin typeface="Times New Roman"/>
                <a:cs typeface="Times New Roman"/>
              </a:rPr>
              <a:t>sim: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endParaRPr lang="en-US" dirty="0"/>
          </a:p>
          <a:p>
            <a:pPr marL="556895" lvl="1" indent="-213995"/>
            <a:r>
              <a:rPr lang="en-US" dirty="0" err="1">
                <a:latin typeface="Times New Roman"/>
                <a:cs typeface="Times New Roman"/>
              </a:rPr>
              <a:t>simS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nghĩa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556895" lvl="1" indent="-213995"/>
            <a:r>
              <a:rPr lang="en-US" dirty="0" err="1">
                <a:latin typeface="Times New Roman"/>
                <a:cs typeface="Times New Roman"/>
              </a:rPr>
              <a:t>simR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dựa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thứ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556895" lvl="1" indent="-213995"/>
            <a:r>
              <a:rPr lang="en-US" dirty="0" err="1">
                <a:latin typeface="Times New Roman"/>
                <a:cs typeface="Times New Roman"/>
              </a:rPr>
              <a:t>a,b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Trọng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(Sao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a + b = 1,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lấy</a:t>
            </a:r>
            <a:r>
              <a:rPr lang="en-US" dirty="0">
                <a:latin typeface="Times New Roman"/>
                <a:cs typeface="Times New Roman"/>
              </a:rPr>
              <a:t> a = b = 0.5)</a:t>
            </a:r>
            <a:endParaRPr lang="en-US" dirty="0"/>
          </a:p>
          <a:p>
            <a:pPr marL="556895" lvl="1" indent="-213995"/>
            <a:endParaRPr lang="en-US" dirty="0"/>
          </a:p>
          <a:p>
            <a:pPr marL="256540" indent="-25654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752BF-60DD-43EE-8C54-F3A4B15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20</a:t>
            </a:fld>
            <a:endParaRPr lang="vi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722BED-4F61-4800-83A7-F236A323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19" y="2142232"/>
            <a:ext cx="4868851" cy="4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DCAD-20AC-476B-8B78-17ABA16E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TÀI LIỆU THAM 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FC1F-1CAD-40A5-BC34-CF74F990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Đề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tài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r>
              <a:rPr lang="en-US" sz="1900" dirty="0" err="1">
                <a:latin typeface="Times New Roman"/>
                <a:cs typeface="Times New Roman"/>
              </a:rPr>
              <a:t>nghiên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cứu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kĩ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thuật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đánh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giá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đồng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ứng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dụng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trong</a:t>
            </a:r>
            <a:r>
              <a:rPr lang="en-US" sz="1900" dirty="0">
                <a:latin typeface="Times New Roman"/>
                <a:cs typeface="Times New Roman"/>
              </a:rPr>
              <a:t> so </a:t>
            </a:r>
            <a:r>
              <a:rPr lang="en-US" sz="1900" dirty="0" err="1">
                <a:latin typeface="Times New Roman"/>
                <a:cs typeface="Times New Roman"/>
              </a:rPr>
              <a:t>sánh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tiếng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Việt</a:t>
            </a:r>
            <a:r>
              <a:rPr lang="en-US" sz="1900" dirty="0">
                <a:latin typeface="Times New Roman"/>
                <a:cs typeface="Times New Roman"/>
              </a:rPr>
              <a:t> - </a:t>
            </a:r>
            <a:r>
              <a:rPr lang="en-US" sz="1900" dirty="0" err="1">
                <a:latin typeface="Times New Roman"/>
                <a:cs typeface="Times New Roman"/>
              </a:rPr>
              <a:t>Tác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giả</a:t>
            </a:r>
            <a:r>
              <a:rPr lang="en-US" sz="1900" dirty="0">
                <a:latin typeface="Times New Roman"/>
                <a:cs typeface="Times New Roman"/>
              </a:rPr>
              <a:t>: </a:t>
            </a:r>
            <a:r>
              <a:rPr lang="en-US" sz="1900" dirty="0" err="1">
                <a:latin typeface="Times New Roman"/>
                <a:cs typeface="Times New Roman"/>
              </a:rPr>
              <a:t>Nguyễn</a:t>
            </a:r>
            <a:r>
              <a:rPr lang="en-US" sz="1900" dirty="0">
                <a:latin typeface="Times New Roman"/>
                <a:cs typeface="Times New Roman"/>
              </a:rPr>
              <a:t> Kim Anh (</a:t>
            </a:r>
            <a:r>
              <a:rPr lang="en-US" sz="1900" dirty="0" err="1">
                <a:latin typeface="Times New Roman"/>
                <a:cs typeface="Times New Roman"/>
              </a:rPr>
              <a:t>Trường</a:t>
            </a:r>
            <a:r>
              <a:rPr lang="en-US" sz="1900" dirty="0">
                <a:latin typeface="Times New Roman"/>
                <a:cs typeface="Times New Roman"/>
              </a:rPr>
              <a:t> ĐH </a:t>
            </a:r>
            <a:r>
              <a:rPr lang="en-US" sz="1900" dirty="0" err="1">
                <a:latin typeface="Times New Roman"/>
                <a:cs typeface="Times New Roman"/>
              </a:rPr>
              <a:t>Hàng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Hải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Việt</a:t>
            </a:r>
            <a:r>
              <a:rPr lang="en-US" sz="1900" dirty="0">
                <a:latin typeface="Times New Roman"/>
                <a:cs typeface="Times New Roman"/>
              </a:rPr>
              <a:t> Nam).</a:t>
            </a:r>
            <a:endParaRPr lang="en-US" sz="1900" dirty="0"/>
          </a:p>
          <a:p>
            <a:pPr marL="556895" lvl="1" indent="-213995"/>
            <a:endParaRPr lang="en-US" sz="190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Tóm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tắt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dựa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vào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trích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xuất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câu</a:t>
            </a:r>
            <a:r>
              <a:rPr lang="en-US" sz="1900" dirty="0">
                <a:latin typeface="Times New Roman"/>
                <a:cs typeface="Times New Roman"/>
              </a:rPr>
              <a:t> - </a:t>
            </a:r>
            <a:r>
              <a:rPr lang="en-US" sz="1900" dirty="0" err="1">
                <a:latin typeface="Times New Roman"/>
                <a:cs typeface="Times New Roman"/>
              </a:rPr>
              <a:t>Tác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giả</a:t>
            </a:r>
            <a:r>
              <a:rPr lang="en-US" sz="1900" dirty="0">
                <a:latin typeface="Times New Roman"/>
                <a:cs typeface="Times New Roman"/>
              </a:rPr>
              <a:t>: </a:t>
            </a:r>
            <a:r>
              <a:rPr lang="en-US" sz="1900" dirty="0" err="1">
                <a:latin typeface="Times New Roman"/>
                <a:cs typeface="Times New Roman"/>
              </a:rPr>
              <a:t>Trần</a:t>
            </a:r>
            <a:r>
              <a:rPr lang="en-US" sz="1900" dirty="0">
                <a:latin typeface="Times New Roman"/>
                <a:cs typeface="Times New Roman"/>
              </a:rPr>
              <a:t> Mai </a:t>
            </a:r>
            <a:r>
              <a:rPr lang="en-US" sz="1900" dirty="0" err="1">
                <a:latin typeface="Times New Roman"/>
                <a:cs typeface="Times New Roman"/>
              </a:rPr>
              <a:t>Vũ</a:t>
            </a:r>
            <a:r>
              <a:rPr lang="en-US" sz="1900" dirty="0">
                <a:latin typeface="Times New Roman"/>
                <a:cs typeface="Times New Roman"/>
              </a:rPr>
              <a:t> (</a:t>
            </a:r>
            <a:r>
              <a:rPr lang="en-US" sz="1900" dirty="0" err="1">
                <a:latin typeface="Times New Roman"/>
                <a:cs typeface="Times New Roman"/>
              </a:rPr>
              <a:t>Trường</a:t>
            </a:r>
            <a:r>
              <a:rPr lang="en-US" sz="1900" dirty="0">
                <a:latin typeface="Times New Roman"/>
                <a:cs typeface="Times New Roman"/>
              </a:rPr>
              <a:t> ĐH </a:t>
            </a:r>
            <a:r>
              <a:rPr lang="en-US" sz="1900" dirty="0" err="1">
                <a:latin typeface="Times New Roman"/>
                <a:cs typeface="Times New Roman"/>
              </a:rPr>
              <a:t>Công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nghệ</a:t>
            </a:r>
            <a:r>
              <a:rPr lang="en-US" sz="1900" dirty="0">
                <a:latin typeface="Times New Roman"/>
                <a:cs typeface="Times New Roman"/>
              </a:rPr>
              <a:t>, ĐHQH </a:t>
            </a:r>
            <a:r>
              <a:rPr lang="en-US" sz="1900" dirty="0" err="1">
                <a:latin typeface="Times New Roman"/>
                <a:cs typeface="Times New Roman"/>
              </a:rPr>
              <a:t>Hà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Nội</a:t>
            </a:r>
            <a:r>
              <a:rPr lang="en-US" sz="1900" dirty="0">
                <a:latin typeface="Times New Roman"/>
                <a:cs typeface="Times New Roman"/>
              </a:rPr>
              <a:t>).</a:t>
            </a:r>
            <a:endParaRPr lang="en-US" sz="1900" dirty="0"/>
          </a:p>
          <a:p>
            <a:pPr marL="556895" lvl="1" indent="-213995"/>
            <a:endParaRPr lang="en-US" sz="1900" dirty="0">
              <a:latin typeface="Times New Roman"/>
              <a:cs typeface="Times New Roman"/>
            </a:endParaRPr>
          </a:p>
          <a:p>
            <a:pPr marL="556895" lvl="1" indent="-213995"/>
            <a:r>
              <a:rPr lang="en-US" sz="1900" dirty="0" err="1">
                <a:latin typeface="Times New Roman"/>
                <a:cs typeface="Times New Roman"/>
              </a:rPr>
              <a:t>Tính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toán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tự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ngữ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nghĩa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dựa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vào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độ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tương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tự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giữa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với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- </a:t>
            </a:r>
            <a:r>
              <a:rPr lang="en-US" sz="1900" dirty="0" err="1">
                <a:latin typeface="Times New Roman"/>
                <a:cs typeface="Times New Roman"/>
              </a:rPr>
              <a:t>Tác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giả</a:t>
            </a:r>
            <a:r>
              <a:rPr lang="en-US" sz="1900" dirty="0">
                <a:latin typeface="Times New Roman"/>
                <a:cs typeface="Times New Roman"/>
              </a:rPr>
              <a:t>: </a:t>
            </a:r>
            <a:r>
              <a:rPr lang="en-US" sz="1900" dirty="0" err="1">
                <a:latin typeface="Times New Roman"/>
                <a:cs typeface="Times New Roman"/>
              </a:rPr>
              <a:t>Đỗ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Thị</a:t>
            </a:r>
            <a:r>
              <a:rPr lang="en-US" sz="1900" dirty="0">
                <a:latin typeface="Times New Roman"/>
                <a:cs typeface="Times New Roman"/>
              </a:rPr>
              <a:t> Thanh Nga (</a:t>
            </a:r>
            <a:r>
              <a:rPr lang="en-US" sz="1900" dirty="0" err="1">
                <a:latin typeface="Times New Roman"/>
                <a:cs typeface="Times New Roman"/>
              </a:rPr>
              <a:t>Đại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học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Công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nghệ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Đại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học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Quốc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Hà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Nội</a:t>
            </a:r>
            <a:r>
              <a:rPr lang="en-US" sz="1900" dirty="0">
                <a:latin typeface="Times New Roman"/>
                <a:cs typeface="Times New Roman"/>
              </a:rPr>
              <a:t>)</a:t>
            </a:r>
            <a:endParaRPr lang="en-US" sz="1900" dirty="0"/>
          </a:p>
          <a:p>
            <a:pPr marL="256540" indent="-25654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56540" indent="-25654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C6C2-F530-4213-8069-3911E77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08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7005-669C-4AAD-BC24-6BF6D48A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146" y="4634120"/>
            <a:ext cx="6387278" cy="11878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7200" dirty="0">
                <a:latin typeface="Times New Roman"/>
                <a:cs typeface="Times New Roman"/>
              </a:rPr>
              <a:t>THANK YOU !</a:t>
            </a:r>
            <a:endParaRPr 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FA13-A049-4C10-90CC-9D2D9748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22</a:t>
            </a:fld>
            <a:endParaRPr lang="vi-VN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BD8DC6D2-0FFB-4F2A-AC61-76C382491F32}"/>
              </a:ext>
            </a:extLst>
          </p:cNvPr>
          <p:cNvSpPr/>
          <p:nvPr/>
        </p:nvSpPr>
        <p:spPr>
          <a:xfrm>
            <a:off x="3354208" y="1932324"/>
            <a:ext cx="2450794" cy="2425440"/>
          </a:xfrm>
          <a:prstGeom prst="smileyFac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96F1-E2BE-D04A-8E43-EB2591E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KHÁI 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F0D0-E99B-6846-A2A3-9C5A8DCA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/>
              <a:t>Tương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</a:t>
            </a:r>
            <a:r>
              <a:rPr lang="en-US" sz="2500" dirty="0" err="1"/>
              <a:t>văn</a:t>
            </a:r>
            <a:r>
              <a:rPr lang="en-US" sz="2500" dirty="0"/>
              <a:t> </a:t>
            </a:r>
            <a:r>
              <a:rPr lang="en-US" sz="2500" dirty="0" err="1"/>
              <a:t>bản</a:t>
            </a:r>
            <a:r>
              <a:rPr lang="en-US" sz="2500" dirty="0"/>
              <a:t> (Document Similarity):</a:t>
            </a:r>
            <a:endParaRPr lang="en-US"/>
          </a:p>
          <a:p>
            <a:pPr marL="856615" lvl="2" indent="-170815"/>
            <a:r>
              <a:rPr lang="en-US" sz="2200" dirty="0">
                <a:latin typeface="Times New Roman"/>
                <a:cs typeface="Times New Roman"/>
              </a:rPr>
              <a:t>Hai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gọi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chúng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giống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nhau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mặt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vựng</a:t>
            </a:r>
            <a:r>
              <a:rPr lang="en-US" sz="2200" dirty="0">
                <a:latin typeface="Times New Roman"/>
                <a:cs typeface="Times New Roman"/>
              </a:rPr>
              <a:t>, 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Để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định</a:t>
            </a:r>
            <a:r>
              <a:rPr lang="en-US" sz="2200" dirty="0">
                <a:latin typeface="Times New Roman"/>
                <a:cs typeface="Times New Roman"/>
              </a:rPr>
              <a:t> 2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với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nhau</a:t>
            </a:r>
            <a:r>
              <a:rPr lang="en-US" sz="2200" dirty="0">
                <a:latin typeface="Times New Roman"/>
                <a:cs typeface="Times New Roman"/>
              </a:rPr>
              <a:t> hay </a:t>
            </a:r>
            <a:r>
              <a:rPr lang="en-US" sz="2200" dirty="0" err="1">
                <a:latin typeface="Times New Roman"/>
                <a:cs typeface="Times New Roman"/>
              </a:rPr>
              <a:t>không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người</a:t>
            </a:r>
            <a:r>
              <a:rPr lang="en-US" sz="2200" dirty="0">
                <a:latin typeface="Times New Roman"/>
                <a:cs typeface="Times New Roman"/>
              </a:rPr>
              <a:t> ta </a:t>
            </a:r>
            <a:r>
              <a:rPr lang="en-US" sz="2200" dirty="0" err="1">
                <a:latin typeface="Times New Roman"/>
                <a:cs typeface="Times New Roman"/>
              </a:rPr>
              <a:t>sử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dụng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chỉ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số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số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ứng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dụng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Tìm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kiếm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thông</a:t>
            </a:r>
            <a:r>
              <a:rPr lang="en-US" sz="1900" dirty="0">
                <a:latin typeface="Times New Roman"/>
                <a:cs typeface="Times New Roman"/>
              </a:rPr>
              <a:t> tin.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Phân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lớp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Trích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chọn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Tóm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tắt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Đánh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giá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dịch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máy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4F0B2-846D-5042-8FC6-DD67005D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03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KHÁI NIỆM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4</a:t>
            </a:fld>
            <a:endParaRPr lang="vi-VN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502E1F8-5D3C-154E-91D0-5D983ACD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3653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540" indent="-256540" algn="just"/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</a:t>
            </a:r>
            <a:r>
              <a:rPr lang="en-US" sz="2500" dirty="0" err="1"/>
              <a:t>tiếng</a:t>
            </a:r>
            <a:r>
              <a:rPr lang="en-US" sz="2500" dirty="0"/>
              <a:t> </a:t>
            </a:r>
            <a:r>
              <a:rPr lang="en-US" sz="2500" dirty="0" err="1"/>
              <a:t>Việt</a:t>
            </a:r>
            <a:r>
              <a:rPr lang="en-US" sz="2500" dirty="0"/>
              <a:t>:</a:t>
            </a:r>
            <a:endParaRPr lang="en-US"/>
          </a:p>
          <a:p>
            <a:pPr marL="856615" lvl="2" indent="-170815" algn="just"/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Đơn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cơ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cấu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tạo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nên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Việt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không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 algn="just"/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Gồm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nhiều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tạo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thành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2 </a:t>
            </a:r>
            <a:r>
              <a:rPr lang="en-US" sz="2200" dirty="0" err="1">
                <a:latin typeface="Times New Roman"/>
                <a:cs typeface="Times New Roman"/>
              </a:rPr>
              <a:t>loại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đơn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ghép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 algn="just"/>
            <a:r>
              <a:rPr lang="en-US" sz="2200" dirty="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cấu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tạo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bởi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nhiều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 algn="just"/>
            <a:r>
              <a:rPr lang="en-US" sz="220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/</a:t>
            </a:r>
            <a:r>
              <a:rPr lang="en-US" sz="2200" err="1">
                <a:latin typeface="Times New Roman"/>
                <a:cs typeface="Times New Roman"/>
              </a:rPr>
              <a:t>Đoạn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cấu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tạo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bởi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nhiều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 algn="just"/>
            <a:endParaRPr lang="en-US" sz="2200" dirty="0">
              <a:latin typeface="Times New Roman"/>
              <a:cs typeface="Times New Roman"/>
            </a:endParaRPr>
          </a:p>
          <a:p>
            <a:pPr marL="856615" lvl="2" indent="-170815" algn="just"/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Những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mặt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giống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nhau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hình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thái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9D441-7447-4C42-8233-DA76A01949C5}"/>
              </a:ext>
            </a:extLst>
          </p:cNvPr>
          <p:cNvSpPr txBox="1"/>
          <p:nvPr/>
        </p:nvSpPr>
        <p:spPr>
          <a:xfrm>
            <a:off x="9392356" y="1749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718-0B89-AD49-A418-B8ABDDB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0C60-816A-2349-9FD0-E1F95D5C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đặc</a:t>
            </a:r>
            <a:r>
              <a:rPr lang="en-US" sz="2500" dirty="0"/>
              <a:t> </a:t>
            </a:r>
            <a:r>
              <a:rPr lang="en-US" sz="2500" dirty="0" err="1"/>
              <a:t>điểm</a:t>
            </a:r>
            <a:r>
              <a:rPr lang="en-US" sz="2500" dirty="0"/>
              <a:t> </a:t>
            </a:r>
            <a:r>
              <a:rPr lang="en-US" sz="2500" dirty="0" err="1"/>
              <a:t>chính</a:t>
            </a:r>
            <a:r>
              <a:rPr lang="en-US" sz="2500" dirty="0"/>
              <a:t> </a:t>
            </a:r>
            <a:r>
              <a:rPr lang="en-US" sz="2500" dirty="0" err="1"/>
              <a:t>tả</a:t>
            </a:r>
            <a:r>
              <a:rPr lang="en-US" sz="2500" dirty="0"/>
              <a:t> </a:t>
            </a:r>
            <a:r>
              <a:rPr lang="en-US" sz="2500" dirty="0" err="1"/>
              <a:t>cần</a:t>
            </a:r>
            <a:r>
              <a:rPr lang="en-US" sz="2500" dirty="0"/>
              <a:t> </a:t>
            </a:r>
            <a:r>
              <a:rPr lang="en-US" sz="2500" dirty="0" err="1"/>
              <a:t>quan</a:t>
            </a:r>
            <a:r>
              <a:rPr lang="en-US" sz="2500" dirty="0"/>
              <a:t> </a:t>
            </a:r>
            <a:r>
              <a:rPr lang="en-US" sz="2500" dirty="0" err="1"/>
              <a:t>tâm</a:t>
            </a:r>
            <a:r>
              <a:rPr lang="en-US" sz="2500" dirty="0"/>
              <a:t>:</a:t>
            </a:r>
            <a:endParaRPr lang="en-US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âm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Vật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/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luận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endParaRPr lang="en-US" sz="2200" dirty="0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địa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phương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Làm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sao</a:t>
            </a:r>
            <a:r>
              <a:rPr lang="en-US" sz="2200" dirty="0">
                <a:latin typeface="Times New Roman"/>
                <a:cs typeface="Times New Roman"/>
              </a:rPr>
              <a:t> / </a:t>
            </a:r>
            <a:r>
              <a:rPr lang="en-US" sz="2200" dirty="0" err="1">
                <a:latin typeface="Times New Roman"/>
                <a:cs typeface="Times New Roman"/>
              </a:rPr>
              <a:t>Làm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răng</a:t>
            </a:r>
            <a:endParaRPr lang="en-US" sz="2200" dirty="0">
              <a:latin typeface="Times New Roman"/>
              <a:cs typeface="Times New Roman"/>
            </a:endParaRPr>
          </a:p>
          <a:p>
            <a:pPr marL="856615" lvl="2" indent="-170815"/>
            <a:r>
              <a:rPr lang="en-US" sz="2200" err="1">
                <a:latin typeface="Times New Roman"/>
                <a:cs typeface="Times New Roman"/>
              </a:rPr>
              <a:t>Dấu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hỏi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. ( ?! )</a:t>
            </a:r>
          </a:p>
          <a:p>
            <a:pPr marL="856615" lvl="2" indent="-170815"/>
            <a:r>
              <a:rPr lang="en-US" sz="2200" err="1">
                <a:latin typeface="Times New Roman"/>
                <a:cs typeface="Times New Roman"/>
              </a:rPr>
              <a:t>Chữ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hoa</a:t>
            </a:r>
            <a:r>
              <a:rPr lang="en-US" sz="2200" dirty="0">
                <a:latin typeface="Times New Roman"/>
                <a:cs typeface="Times New Roman"/>
              </a:rPr>
              <a:t>/</a:t>
            </a:r>
            <a:r>
              <a:rPr lang="en-US" sz="2200" err="1">
                <a:latin typeface="Times New Roman"/>
                <a:cs typeface="Times New Roman"/>
              </a:rPr>
              <a:t>Chữ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thường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err="1">
                <a:latin typeface="Times New Roman"/>
                <a:cs typeface="Times New Roman"/>
              </a:rPr>
              <a:t>Hoa</a:t>
            </a:r>
            <a:r>
              <a:rPr lang="en-US" sz="2200" dirty="0">
                <a:latin typeface="Times New Roman"/>
                <a:cs typeface="Times New Roman"/>
              </a:rPr>
              <a:t> / </a:t>
            </a:r>
            <a:r>
              <a:rPr lang="en-US" sz="2200" err="1">
                <a:latin typeface="Times New Roman"/>
                <a:cs typeface="Times New Roman"/>
              </a:rPr>
              <a:t>hoa</a:t>
            </a:r>
            <a:endParaRPr lang="en-US" sz="2200">
              <a:latin typeface="Times New Roman"/>
              <a:cs typeface="Times New Roman"/>
            </a:endParaRPr>
          </a:p>
          <a:p>
            <a:pPr marL="856615" lvl="2" indent="-170815"/>
            <a:r>
              <a:rPr lang="en-US" sz="2200" err="1">
                <a:latin typeface="Times New Roman"/>
                <a:cs typeface="Times New Roman"/>
              </a:rPr>
              <a:t>Phiên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âm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nước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ngoài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Xin-</a:t>
            </a:r>
            <a:r>
              <a:rPr lang="en-US" sz="2200" err="1">
                <a:latin typeface="Times New Roman"/>
                <a:cs typeface="Times New Roman"/>
              </a:rPr>
              <a:t>ga</a:t>
            </a:r>
            <a:r>
              <a:rPr lang="en-US" sz="2200" dirty="0">
                <a:latin typeface="Times New Roman"/>
                <a:cs typeface="Times New Roman"/>
              </a:rPr>
              <a:t>-po</a:t>
            </a:r>
          </a:p>
          <a:p>
            <a:pPr marL="856615" lvl="2" indent="-170815"/>
            <a:r>
              <a:rPr lang="en-US" sz="2200" err="1">
                <a:latin typeface="Times New Roman"/>
                <a:cs typeface="Times New Roman"/>
              </a:rPr>
              <a:t>Ký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tự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biệt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err="1">
                <a:latin typeface="Times New Roman"/>
                <a:cs typeface="Times New Roman"/>
              </a:rPr>
              <a:t>vd</a:t>
            </a:r>
            <a:r>
              <a:rPr lang="en-US" sz="2200" dirty="0">
                <a:latin typeface="Times New Roman"/>
                <a:cs typeface="Times New Roman"/>
              </a:rPr>
              <a:t>: “ ”, ( ) ….</a:t>
            </a:r>
          </a:p>
          <a:p>
            <a:pPr marL="856615" lvl="2" indent="-170815"/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AB3D-3BE1-8C4A-A59A-08540DFB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63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E6E7-32BB-594B-90E1-B8EAB42E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TÓM TẮT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E8B2-C302-2440-83C3-36FDE09F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20B7F220-0825-4B9B-9156-FF79F33775FE}" type="slidenum">
              <a:rPr lang="vi-VN" smtClean="0"/>
              <a:pPr algn="ctr"/>
              <a:t>6</a:t>
            </a:fld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1F1BB-5FA9-6342-95EF-B8A1E43B16D1}"/>
              </a:ext>
            </a:extLst>
          </p:cNvPr>
          <p:cNvSpPr/>
          <p:nvPr/>
        </p:nvSpPr>
        <p:spPr>
          <a:xfrm>
            <a:off x="423333" y="1952975"/>
            <a:ext cx="1286934" cy="1625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đầu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5ED4E-1591-2F45-95B5-7B9FE2647EA0}"/>
              </a:ext>
            </a:extLst>
          </p:cNvPr>
          <p:cNvSpPr/>
          <p:nvPr/>
        </p:nvSpPr>
        <p:spPr>
          <a:xfrm>
            <a:off x="3194756" y="2379463"/>
            <a:ext cx="2140656" cy="7726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1. </a:t>
            </a:r>
            <a:r>
              <a:rPr lang="en-US" dirty="0" err="1">
                <a:latin typeface="Times New Roman"/>
                <a:cs typeface="Times New Roman"/>
              </a:rPr>
              <a:t>Tiền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146A6-E78F-0E49-B7B7-8599BCCBDE31}"/>
              </a:ext>
            </a:extLst>
          </p:cNvPr>
          <p:cNvSpPr/>
          <p:nvPr/>
        </p:nvSpPr>
        <p:spPr>
          <a:xfrm>
            <a:off x="6363032" y="2379463"/>
            <a:ext cx="2109280" cy="7726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2.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77F8A-A38D-CA41-8F38-564F7D6C4C7B}"/>
              </a:ext>
            </a:extLst>
          </p:cNvPr>
          <p:cNvSpPr/>
          <p:nvPr/>
        </p:nvSpPr>
        <p:spPr>
          <a:xfrm>
            <a:off x="6363032" y="4824174"/>
            <a:ext cx="2109280" cy="7726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3. Vector </a:t>
            </a:r>
            <a:r>
              <a:rPr lang="en-US" dirty="0" err="1">
                <a:latin typeface="Times New Roman"/>
                <a:cs typeface="Times New Roman"/>
              </a:rPr>
              <a:t>hoá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75FB2-DA60-364F-A3EC-CDF5B025909A}"/>
              </a:ext>
            </a:extLst>
          </p:cNvPr>
          <p:cNvSpPr/>
          <p:nvPr/>
        </p:nvSpPr>
        <p:spPr>
          <a:xfrm>
            <a:off x="3194756" y="4824174"/>
            <a:ext cx="2140656" cy="7726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4. </a:t>
            </a:r>
            <a:r>
              <a:rPr lang="en-US" dirty="0" err="1">
                <a:latin typeface="Times New Roman"/>
                <a:cs typeface="Times New Roman"/>
              </a:rPr>
              <a:t>Tính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2D458-8D8D-964E-9F73-D88EB52092DA}"/>
              </a:ext>
            </a:extLst>
          </p:cNvPr>
          <p:cNvCxnSpPr>
            <a:cxnSpLocks/>
          </p:cNvCxnSpPr>
          <p:nvPr/>
        </p:nvCxnSpPr>
        <p:spPr>
          <a:xfrm>
            <a:off x="1800579" y="2765775"/>
            <a:ext cx="12925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3E9D9-510E-6546-868D-2782FA59ECF2}"/>
              </a:ext>
            </a:extLst>
          </p:cNvPr>
          <p:cNvCxnSpPr>
            <a:cxnSpLocks/>
          </p:cNvCxnSpPr>
          <p:nvPr/>
        </p:nvCxnSpPr>
        <p:spPr>
          <a:xfrm>
            <a:off x="5485156" y="2768593"/>
            <a:ext cx="712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B1D9EB-A539-D347-98D5-66E6F73D9D99}"/>
              </a:ext>
            </a:extLst>
          </p:cNvPr>
          <p:cNvCxnSpPr>
            <a:cxnSpLocks/>
          </p:cNvCxnSpPr>
          <p:nvPr/>
        </p:nvCxnSpPr>
        <p:spPr>
          <a:xfrm flipH="1">
            <a:off x="5487644" y="5194216"/>
            <a:ext cx="709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190608-4423-AF45-B33C-5C9E87C430BB}"/>
              </a:ext>
            </a:extLst>
          </p:cNvPr>
          <p:cNvCxnSpPr>
            <a:cxnSpLocks/>
          </p:cNvCxnSpPr>
          <p:nvPr/>
        </p:nvCxnSpPr>
        <p:spPr>
          <a:xfrm>
            <a:off x="7417672" y="3276597"/>
            <a:ext cx="0" cy="1400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1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B5C4-36D8-A74A-BC89-16C885B1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XỬ LÝ VĂN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AFF0-9A10-B34C-B922-F7332186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endParaRPr lang="en-US" sz="2500" dirty="0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Tách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Việt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 err="1">
                <a:latin typeface="Times New Roman"/>
                <a:cs typeface="Times New Roman"/>
              </a:rPr>
              <a:t>Tách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thành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đơn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nhỏ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hơn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như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. </a:t>
            </a:r>
            <a:endParaRPr lang="en-US" sz="2200" dirty="0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Kết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quả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tập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riêng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biệt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  <a:r>
              <a:rPr lang="en-US" sz="2200" dirty="0" err="1">
                <a:latin typeface="Times New Roman"/>
                <a:cs typeface="Times New Roman"/>
              </a:rPr>
              <a:t>Loại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bỏ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tự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biệt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ý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số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vấn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gặp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phải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chưa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có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trong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điển</a:t>
            </a:r>
            <a:r>
              <a:rPr lang="en-US" sz="1900" dirty="0">
                <a:latin typeface="Times New Roman"/>
                <a:cs typeface="Times New Roman"/>
              </a:rPr>
              <a:t>,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láy</a:t>
            </a:r>
            <a:r>
              <a:rPr lang="en-US" sz="1900" dirty="0">
                <a:latin typeface="Times New Roman"/>
                <a:cs typeface="Times New Roman"/>
              </a:rPr>
              <a:t>,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địa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phương</a:t>
            </a:r>
            <a:r>
              <a:rPr lang="en-US" sz="1900" dirty="0">
                <a:latin typeface="Times New Roman"/>
                <a:cs typeface="Times New Roman"/>
              </a:rPr>
              <a:t>…</a:t>
            </a:r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Vấn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đề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về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nhập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nhằng</a:t>
            </a:r>
            <a:r>
              <a:rPr lang="en-US" sz="1900" dirty="0">
                <a:latin typeface="Times New Roman"/>
                <a:cs typeface="Times New Roman"/>
              </a:rPr>
              <a:t>, </a:t>
            </a:r>
            <a:r>
              <a:rPr lang="en-US" sz="1900" dirty="0" err="1">
                <a:latin typeface="Times New Roman"/>
                <a:cs typeface="Times New Roman"/>
              </a:rPr>
              <a:t>vd</a:t>
            </a:r>
            <a:r>
              <a:rPr lang="en-US" sz="1900" dirty="0">
                <a:latin typeface="Times New Roman"/>
                <a:cs typeface="Times New Roman"/>
              </a:rPr>
              <a:t>: “</a:t>
            </a:r>
            <a:r>
              <a:rPr lang="en-US" sz="1900" dirty="0" err="1">
                <a:latin typeface="Times New Roman"/>
                <a:cs typeface="Times New Roman"/>
              </a:rPr>
              <a:t>Học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sinh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học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sinh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học</a:t>
            </a:r>
            <a:r>
              <a:rPr lang="en-US" sz="1900" dirty="0">
                <a:latin typeface="Times New Roman"/>
                <a:cs typeface="Times New Roman"/>
              </a:rPr>
              <a:t>”…</a:t>
            </a:r>
          </a:p>
          <a:p>
            <a:pPr marL="1028065" lvl="3" indent="0">
              <a:buNone/>
            </a:pPr>
            <a:endParaRPr lang="en-US" sz="2200" dirty="0"/>
          </a:p>
          <a:p>
            <a:pPr marL="685165" lvl="2" indent="0">
              <a:buNone/>
            </a:pPr>
            <a:r>
              <a:rPr lang="en-US" sz="2200" dirty="0">
                <a:latin typeface="Times New Roman"/>
                <a:cs typeface="Times New Roman"/>
              </a:rPr>
              <a:t>=&gt; </a:t>
            </a:r>
            <a:r>
              <a:rPr lang="en-US" sz="2200" dirty="0" err="1">
                <a:latin typeface="Times New Roman"/>
                <a:cs typeface="Times New Roman"/>
              </a:rPr>
              <a:t>Cần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giải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pháp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vấn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dạng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phức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tạp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tiếng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Việt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đặc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biệt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xử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nhập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nhằng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9105-9EA3-7042-AA55-BF26C96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26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EE75-5B0F-1B45-A221-87C4D926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XỬ LÝ VĂN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B8E2-19C9-3A4B-A1EF-D3AFBF6A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6540" indent="-256540"/>
            <a:r>
              <a:rPr lang="en-US" sz="2500" dirty="0" err="1">
                <a:latin typeface="Times New Roman"/>
                <a:cs typeface="Times New Roman"/>
              </a:rPr>
              <a:t>Xử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lý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từ</a:t>
            </a:r>
            <a:endParaRPr lang="en-US" sz="2500" dirty="0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Loại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bỏ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không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thiết</a:t>
            </a:r>
            <a:r>
              <a:rPr lang="en-US" sz="2200" dirty="0">
                <a:latin typeface="Times New Roman"/>
                <a:cs typeface="Times New Roman"/>
              </a:rPr>
              <a:t>, bao </a:t>
            </a:r>
            <a:r>
              <a:rPr lang="en-US" sz="2200" dirty="0" err="1">
                <a:latin typeface="Times New Roman"/>
                <a:cs typeface="Times New Roman"/>
              </a:rPr>
              <a:t>gồm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/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dừng</a:t>
            </a:r>
            <a:r>
              <a:rPr lang="en-US" sz="1900" dirty="0">
                <a:latin typeface="Times New Roman"/>
                <a:cs typeface="Times New Roman"/>
              </a:rPr>
              <a:t>: </a:t>
            </a:r>
            <a:r>
              <a:rPr lang="en-US" sz="1900" dirty="0" err="1">
                <a:latin typeface="Times New Roman"/>
                <a:cs typeface="Times New Roman"/>
              </a:rPr>
              <a:t>Là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được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thêm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vào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để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tăng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sự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dạng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, </a:t>
            </a:r>
            <a:r>
              <a:rPr lang="en-US" sz="1900" dirty="0" err="1">
                <a:latin typeface="Times New Roman"/>
                <a:cs typeface="Times New Roman"/>
              </a:rPr>
              <a:t>tuy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nhiên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nó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thường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không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giúp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ích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trong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việc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xác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định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nội</a:t>
            </a:r>
            <a:r>
              <a:rPr lang="en-US" sz="1900" dirty="0">
                <a:latin typeface="Times New Roman"/>
                <a:cs typeface="Times New Roman"/>
              </a:rPr>
              <a:t> dung </a:t>
            </a:r>
            <a:r>
              <a:rPr lang="en-US" sz="1900" dirty="0" err="1">
                <a:latin typeface="Times New Roman"/>
                <a:cs typeface="Times New Roman"/>
              </a:rPr>
              <a:t>của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1028700" lvl="3" indent="0">
              <a:buNone/>
            </a:pPr>
            <a:r>
              <a:rPr lang="en-US" sz="1900" dirty="0" err="1">
                <a:latin typeface="Times New Roman"/>
                <a:cs typeface="Times New Roman"/>
              </a:rPr>
              <a:t>Vd</a:t>
            </a:r>
            <a:r>
              <a:rPr lang="en-US" sz="1900" dirty="0">
                <a:latin typeface="Times New Roman"/>
                <a:cs typeface="Times New Roman"/>
              </a:rPr>
              <a:t>: “</a:t>
            </a:r>
            <a:r>
              <a:rPr lang="en-US" sz="1900" dirty="0" err="1">
                <a:latin typeface="Times New Roman"/>
                <a:cs typeface="Times New Roman"/>
              </a:rPr>
              <a:t>như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vậy</a:t>
            </a:r>
            <a:r>
              <a:rPr lang="en-US" sz="1900" dirty="0">
                <a:latin typeface="Times New Roman"/>
                <a:cs typeface="Times New Roman"/>
              </a:rPr>
              <a:t>”, “</a:t>
            </a:r>
            <a:r>
              <a:rPr lang="en-US" sz="1900" dirty="0" err="1">
                <a:latin typeface="Times New Roman"/>
                <a:cs typeface="Times New Roman"/>
              </a:rPr>
              <a:t>vì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vậy</a:t>
            </a:r>
            <a:r>
              <a:rPr lang="en-US" sz="1900" dirty="0">
                <a:latin typeface="Times New Roman"/>
                <a:cs typeface="Times New Roman"/>
              </a:rPr>
              <a:t>”…</a:t>
            </a:r>
            <a:endParaRPr lang="en-US"/>
          </a:p>
          <a:p>
            <a:pPr marL="1199515" lvl="3" indent="-170815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Times New Roman"/>
                <a:cs typeface="Times New Roman"/>
              </a:rPr>
              <a:t>Loại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bỏ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các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từ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có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tần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suất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xuất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hiện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ít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và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không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thể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hiện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được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nội</a:t>
            </a:r>
            <a:r>
              <a:rPr lang="en-US" sz="1900" dirty="0">
                <a:latin typeface="Times New Roman"/>
                <a:cs typeface="Times New Roman"/>
              </a:rPr>
              <a:t> dung </a:t>
            </a:r>
            <a:r>
              <a:rPr lang="en-US" sz="1900" dirty="0" err="1">
                <a:latin typeface="Times New Roman"/>
                <a:cs typeface="Times New Roman"/>
              </a:rPr>
              <a:t>của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văn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latin typeface="Times New Roman"/>
                <a:cs typeface="Times New Roman"/>
              </a:rPr>
              <a:t>bản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endParaRPr lang="en-US" sz="2200" dirty="0"/>
          </a:p>
          <a:p>
            <a:pPr marL="856615" lvl="2" indent="-170815"/>
            <a:r>
              <a:rPr lang="en-US" sz="2200" dirty="0" err="1">
                <a:latin typeface="Times New Roman"/>
                <a:cs typeface="Times New Roman"/>
              </a:rPr>
              <a:t>Xác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định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nâng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cao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chính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khi</a:t>
            </a:r>
            <a:r>
              <a:rPr lang="en-US" sz="2200" dirty="0">
                <a:latin typeface="Times New Roman"/>
                <a:cs typeface="Times New Roman"/>
              </a:rPr>
              <a:t> so </a:t>
            </a:r>
            <a:r>
              <a:rPr lang="en-US" sz="2200" dirty="0" err="1">
                <a:latin typeface="Times New Roman"/>
                <a:cs typeface="Times New Roman"/>
              </a:rPr>
              <a:t>sánh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về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giữa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6AB66-B178-A440-8840-217D4B9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3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9990C-E010-4148-AD2E-389545AE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9</a:t>
            </a:fld>
            <a:endParaRPr lang="vi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1B86FC-3227-C24B-8557-1C37177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707"/>
            <a:ext cx="8229600" cy="1143000"/>
          </a:xfrm>
        </p:spPr>
        <p:txBody>
          <a:bodyPr/>
          <a:lstStyle/>
          <a:p>
            <a:r>
              <a:rPr lang="en-US" dirty="0"/>
              <a:t>XỬ LÝ VĂN BẢN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0613F5-29EA-F241-9B38-EBBF8830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56540" indent="-256540" algn="just"/>
            <a:r>
              <a:rPr lang="en-US" sz="2500" dirty="0">
                <a:latin typeface="Times New Roman"/>
                <a:cs typeface="Times New Roman"/>
              </a:rPr>
              <a:t>Vector </a:t>
            </a:r>
            <a:r>
              <a:rPr lang="en-US" sz="2500" dirty="0" err="1">
                <a:latin typeface="Times New Roman"/>
                <a:cs typeface="Times New Roman"/>
              </a:rPr>
              <a:t>hoá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văn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bản</a:t>
            </a:r>
            <a:endParaRPr lang="en-US" sz="2500" dirty="0"/>
          </a:p>
          <a:p>
            <a:pPr marL="556895" lvl="1" indent="-213995" algn="just"/>
            <a:r>
              <a:rPr lang="en-US" sz="2050" dirty="0" err="1">
                <a:latin typeface="Times New Roman"/>
                <a:cs typeface="Times New Roman"/>
              </a:rPr>
              <a:t>Văn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bản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đầu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vào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sau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khi</a:t>
            </a:r>
            <a:r>
              <a:rPr lang="en-US" sz="2050" dirty="0">
                <a:latin typeface="Times New Roman"/>
                <a:cs typeface="Times New Roman"/>
              </a:rPr>
              <a:t> qua </a:t>
            </a:r>
            <a:r>
              <a:rPr lang="en-US" sz="2050" dirty="0" err="1">
                <a:latin typeface="Times New Roman"/>
                <a:cs typeface="Times New Roman"/>
              </a:rPr>
              <a:t>các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bước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xử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lý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sẽ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được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đưa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về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một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tập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hợp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gồm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các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từ</a:t>
            </a:r>
            <a:r>
              <a:rPr lang="en-US" sz="2050" dirty="0">
                <a:latin typeface="Times New Roman"/>
                <a:cs typeface="Times New Roman"/>
              </a:rPr>
              <a:t>.</a:t>
            </a:r>
            <a:endParaRPr lang="en-US" sz="2350" dirty="0"/>
          </a:p>
          <a:p>
            <a:pPr marL="556895" lvl="1" indent="-213995" algn="just"/>
            <a:endParaRPr lang="en-US" sz="2050" dirty="0">
              <a:latin typeface="Times New Roman"/>
              <a:cs typeface="Times New Roman"/>
            </a:endParaRPr>
          </a:p>
          <a:p>
            <a:pPr marL="556895" lvl="1" indent="-213995" algn="just"/>
            <a:r>
              <a:rPr lang="en-US" sz="2200" dirty="0" err="1">
                <a:latin typeface="Times New Roman"/>
                <a:cs typeface="Times New Roman"/>
              </a:rPr>
              <a:t>Tập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hợp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này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thể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suất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 err="1">
                <a:latin typeface="Times New Roman"/>
                <a:cs typeface="Times New Roman"/>
              </a:rPr>
              <a:t>xuất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hiện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err="1">
                <a:latin typeface="Times New Roman"/>
                <a:cs typeface="Times New Roman"/>
              </a:rPr>
              <a:t>ngữ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nghĩa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hoặc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vị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trí</a:t>
            </a:r>
            <a:r>
              <a:rPr lang="en-US" sz="2200" dirty="0">
                <a:latin typeface="Times New Roman"/>
                <a:cs typeface="Times New Roman"/>
              </a:rPr>
              <a:t> hay </a:t>
            </a:r>
            <a:r>
              <a:rPr lang="en-US" sz="2200" dirty="0" err="1">
                <a:latin typeface="Times New Roman"/>
                <a:cs typeface="Times New Roman"/>
              </a:rPr>
              <a:t>cấu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trúc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câu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350" dirty="0"/>
          </a:p>
          <a:p>
            <a:pPr marL="556895" lvl="1" indent="-213995" algn="just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 algn="just"/>
            <a:r>
              <a:rPr lang="en-US" sz="2200" dirty="0" err="1">
                <a:latin typeface="Times New Roman"/>
                <a:cs typeface="Times New Roman"/>
              </a:rPr>
              <a:t>Tập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hợp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từ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này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xem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như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vector </a:t>
            </a:r>
            <a:r>
              <a:rPr lang="en-US" sz="2200" dirty="0" err="1">
                <a:latin typeface="Times New Roman"/>
                <a:cs typeface="Times New Roman"/>
              </a:rPr>
              <a:t>đặc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trưng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  <a:endParaRPr lang="en-US" sz="2350" dirty="0">
              <a:latin typeface="Times New Roman"/>
              <a:cs typeface="Times New Roman"/>
            </a:endParaRPr>
          </a:p>
          <a:p>
            <a:pPr marL="556895" lvl="1" indent="-213995" algn="just"/>
            <a:endParaRPr lang="en-US" sz="2200" dirty="0">
              <a:latin typeface="Times New Roman"/>
              <a:cs typeface="Times New Roman"/>
            </a:endParaRPr>
          </a:p>
          <a:p>
            <a:pPr marL="556895" lvl="1" indent="-213995" algn="just"/>
            <a:r>
              <a:rPr lang="en-US" sz="2200" err="1">
                <a:latin typeface="Times New Roman"/>
                <a:cs typeface="Times New Roman"/>
              </a:rPr>
              <a:t>Tiến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hành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tính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Độ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dựa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trên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các</a:t>
            </a:r>
            <a:r>
              <a:rPr lang="en-US" sz="2200" dirty="0">
                <a:latin typeface="Times New Roman"/>
                <a:cs typeface="Times New Roman"/>
              </a:rPr>
              <a:t> vector </a:t>
            </a:r>
            <a:r>
              <a:rPr lang="en-US" sz="220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được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err="1">
                <a:latin typeface="Times New Roman"/>
                <a:cs typeface="Times New Roman"/>
              </a:rPr>
              <a:t>làm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cơ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sở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đưa</a:t>
            </a:r>
            <a:r>
              <a:rPr lang="en-US" sz="2200" dirty="0">
                <a:latin typeface="Times New Roman"/>
                <a:cs typeface="Times New Roman"/>
              </a:rPr>
              <a:t> ra </a:t>
            </a:r>
            <a:r>
              <a:rPr lang="en-US" sz="2200" err="1">
                <a:latin typeface="Times New Roman"/>
                <a:cs typeface="Times New Roman"/>
              </a:rPr>
              <a:t>kết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luận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văn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bản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tương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</a:rPr>
              <a:t>đồng</a:t>
            </a:r>
            <a:r>
              <a:rPr lang="en-US" sz="2200" dirty="0">
                <a:latin typeface="Times New Roman"/>
                <a:cs typeface="Times New Roman"/>
              </a:rPr>
              <a:t> hay </a:t>
            </a:r>
            <a:r>
              <a:rPr lang="en-US" sz="2200" err="1">
                <a:latin typeface="Times New Roman"/>
                <a:cs typeface="Times New Roman"/>
              </a:rPr>
              <a:t>khôn</a:t>
            </a:r>
            <a:r>
              <a:rPr lang="en-US" sz="2100" err="1">
                <a:latin typeface="Times New Roman"/>
                <a:cs typeface="Times New Roman"/>
              </a:rPr>
              <a:t>g</a:t>
            </a:r>
            <a:r>
              <a:rPr lang="en-US" sz="2100" dirty="0">
                <a:latin typeface="Times New Roman"/>
                <a:cs typeface="Times New Roman"/>
              </a:rPr>
              <a:t>.</a:t>
            </a:r>
            <a:endParaRPr lang="en-US" sz="2350">
              <a:latin typeface="Times New Roman"/>
              <a:cs typeface="Times New Roman"/>
            </a:endParaRPr>
          </a:p>
          <a:p>
            <a:pPr marL="856615" lvl="2" indent="-170815"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5546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D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DT" id="{7FBF2D66-0AE2-4E89-937D-1D810BAF016B}" vid="{A882BC36-1AB8-4F26-83DE-148B0E591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ThemeTDT</Template>
  <TotalTime>3827</TotalTime>
  <Words>702</Words>
  <Application>Microsoft Office PowerPoint</Application>
  <PresentationFormat>On-screen Show (4:3)</PresentationFormat>
  <Paragraphs>78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ThemeTDT</vt:lpstr>
      <vt:lpstr>PowerPoint Presentation</vt:lpstr>
      <vt:lpstr>MỤC LỤC</vt:lpstr>
      <vt:lpstr>CÁC KHÁI NIỆM</vt:lpstr>
      <vt:lpstr>CÁC KHÁI NIỆM</vt:lpstr>
      <vt:lpstr>CÁC KHÁI NIỆM</vt:lpstr>
      <vt:lpstr>MÔ HÌNH TÓM TẮT</vt:lpstr>
      <vt:lpstr>XỬ LÝ VĂN BẢN</vt:lpstr>
      <vt:lpstr>XỬ LÝ VĂN BẢN</vt:lpstr>
      <vt:lpstr>XỬ LÝ VĂN BẢN</vt:lpstr>
      <vt:lpstr>ĐỘ TƯƠNG ĐỒNG VĂN BẢN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PHƯƠNG PHÁP TÍNH ĐỘ TƯƠNG ĐỒNG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Vinh</dc:creator>
  <cp:lastModifiedBy>Microsoft Office User</cp:lastModifiedBy>
  <cp:revision>1396</cp:revision>
  <dcterms:created xsi:type="dcterms:W3CDTF">2015-09-13T11:23:10Z</dcterms:created>
  <dcterms:modified xsi:type="dcterms:W3CDTF">2019-05-19T02:28:21Z</dcterms:modified>
</cp:coreProperties>
</file>