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45"/>
  </p:notesMasterIdLst>
  <p:sldIdLst>
    <p:sldId id="256" r:id="rId2"/>
    <p:sldId id="258" r:id="rId3"/>
    <p:sldId id="259" r:id="rId4"/>
    <p:sldId id="260" r:id="rId5"/>
    <p:sldId id="261" r:id="rId6"/>
    <p:sldId id="262" r:id="rId7"/>
    <p:sldId id="263" r:id="rId8"/>
    <p:sldId id="264"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265" r:id="rId42"/>
    <p:sldId id="266" r:id="rId43"/>
    <p:sldId id="267" r:id="rId44"/>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0" autoAdjust="0"/>
    <p:restoredTop sz="84279"/>
  </p:normalViewPr>
  <p:slideViewPr>
    <p:cSldViewPr snapToGrid="0">
      <p:cViewPr>
        <p:scale>
          <a:sx n="100" d="100"/>
          <a:sy n="100" d="100"/>
        </p:scale>
        <p:origin x="1896"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98134B-60A1-4F26-A7CB-8467F9F97642}" type="doc">
      <dgm:prSet loTypeId="urn:microsoft.com/office/officeart/2008/layout/VerticalCurvedList" loCatId="list" qsTypeId="urn:microsoft.com/office/officeart/2005/8/quickstyle/simple2" qsCatId="simple" csTypeId="urn:microsoft.com/office/officeart/2005/8/colors/colorful1" csCatId="colorful" phldr="1"/>
      <dgm:spPr/>
      <dgm:t>
        <a:bodyPr/>
        <a:lstStyle/>
        <a:p>
          <a:endParaRPr lang="en-US"/>
        </a:p>
      </dgm:t>
    </dgm:pt>
    <dgm:pt modelId="{5343F06D-5950-4BA4-89F3-CC5F904F7977}">
      <dgm:prSet phldrT="[Text]"/>
      <dgm:spPr/>
      <dgm:t>
        <a:bodyPr/>
        <a:lstStyle/>
        <a:p>
          <a:r>
            <a:rPr lang="vi-VN" dirty="0">
              <a:latin typeface="Times New Roman" panose="02020603050405020304" pitchFamily="18" charset="0"/>
              <a:cs typeface="Times New Roman" panose="02020603050405020304" pitchFamily="18" charset="0"/>
            </a:rPr>
            <a:t>Giới thiệu</a:t>
          </a:r>
        </a:p>
      </dgm:t>
    </dgm:pt>
    <dgm:pt modelId="{6C362217-FF26-4B51-BCBF-E58BA3601B09}" type="parTrans" cxnId="{7C0DB791-9BE2-4019-8CBB-B051DC0BA2DC}">
      <dgm:prSet/>
      <dgm:spPr/>
      <dgm:t>
        <a:bodyPr/>
        <a:lstStyle/>
        <a:p>
          <a:endParaRPr lang="en-US"/>
        </a:p>
      </dgm:t>
    </dgm:pt>
    <dgm:pt modelId="{5C1B2FC4-E6B5-4B1C-A4BE-98C901F8417D}" type="sibTrans" cxnId="{7C0DB791-9BE2-4019-8CBB-B051DC0BA2DC}">
      <dgm:prSet/>
      <dgm:spPr/>
      <dgm:t>
        <a:bodyPr/>
        <a:lstStyle/>
        <a:p>
          <a:endParaRPr lang="en-US"/>
        </a:p>
      </dgm:t>
    </dgm:pt>
    <dgm:pt modelId="{27BFC98D-CE3F-4D2A-91A0-EC381967408E}">
      <dgm:prSet phldrT="[Text]"/>
      <dgm:spPr/>
      <dgm:t>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Tai</a:t>
          </a:r>
        </a:p>
      </dgm:t>
    </dgm:pt>
    <dgm:pt modelId="{C2438D82-2C38-49F7-BCB1-EC1CF05D38A3}" type="parTrans" cxnId="{9C693D03-C220-4C83-8E2F-5E0F0FAAFF93}">
      <dgm:prSet/>
      <dgm:spPr/>
      <dgm:t>
        <a:bodyPr/>
        <a:lstStyle/>
        <a:p>
          <a:endParaRPr lang="en-US"/>
        </a:p>
      </dgm:t>
    </dgm:pt>
    <dgm:pt modelId="{A1F37F77-AC5B-4782-A3F0-4629DABC2B69}" type="sibTrans" cxnId="{9C693D03-C220-4C83-8E2F-5E0F0FAAFF93}">
      <dgm:prSet/>
      <dgm:spPr/>
      <dgm:t>
        <a:bodyPr/>
        <a:lstStyle/>
        <a:p>
          <a:endParaRPr lang="en-US"/>
        </a:p>
      </dgm:t>
    </dgm:pt>
    <dgm:pt modelId="{7B1179A4-16E8-42F9-817C-F349778253EB}">
      <dgm:prSet phldrT="[Text]"/>
      <dgm:spPr/>
      <dgm:t>
        <a:bodyPr/>
        <a:lstStyle/>
        <a:p>
          <a:r>
            <a:rPr lang="vi-VN" dirty="0">
              <a:latin typeface="Times New Roman"/>
              <a:cs typeface="Times New Roman"/>
            </a:rPr>
            <a:t>Mô hình đề xuất</a:t>
          </a:r>
        </a:p>
      </dgm:t>
    </dgm:pt>
    <dgm:pt modelId="{DADB7EF3-A3A4-4026-B15D-0B4C6333E0E2}" type="sibTrans" cxnId="{135C9A01-CB40-461B-966D-19EB7B0BA48B}">
      <dgm:prSet/>
      <dgm:spPr/>
      <dgm:t>
        <a:bodyPr/>
        <a:lstStyle/>
        <a:p>
          <a:endParaRPr lang="en-US"/>
        </a:p>
      </dgm:t>
    </dgm:pt>
    <dgm:pt modelId="{F7157E32-1136-43A9-A238-60ABCD5BFB1B}" type="parTrans" cxnId="{135C9A01-CB40-461B-966D-19EB7B0BA48B}">
      <dgm:prSet/>
      <dgm:spPr/>
      <dgm:t>
        <a:bodyPr/>
        <a:lstStyle/>
        <a:p>
          <a:endParaRPr lang="en-US"/>
        </a:p>
      </dgm:t>
    </dgm:pt>
    <dgm:pt modelId="{EA63D748-0594-F34A-BDB4-530DE6961999}">
      <dgm:prSet/>
      <dgm:spPr/>
      <dgm:t>
        <a:bodyPr/>
        <a:lstStyle/>
        <a:p>
          <a:r>
            <a:rPr lang="en-US" dirty="0" err="1"/>
            <a:t>Kết</a:t>
          </a:r>
          <a:r>
            <a:rPr lang="en-US" dirty="0"/>
            <a:t> </a:t>
          </a:r>
          <a:r>
            <a:rPr lang="en-US" dirty="0" err="1"/>
            <a:t>luận</a:t>
          </a:r>
          <a:endParaRPr lang="en-US" dirty="0"/>
        </a:p>
      </dgm:t>
    </dgm:pt>
    <dgm:pt modelId="{113AEB36-3449-BD45-A5CE-373C8278F54D}" type="parTrans" cxnId="{7E44F3A9-9BE5-6640-AED7-2FF341F77ED1}">
      <dgm:prSet/>
      <dgm:spPr/>
      <dgm:t>
        <a:bodyPr/>
        <a:lstStyle/>
        <a:p>
          <a:endParaRPr lang="en-US"/>
        </a:p>
      </dgm:t>
    </dgm:pt>
    <dgm:pt modelId="{97894FF8-C39A-1F4E-8D91-21B6CC672CE4}" type="sibTrans" cxnId="{7E44F3A9-9BE5-6640-AED7-2FF341F77ED1}">
      <dgm:prSet/>
      <dgm:spPr/>
      <dgm:t>
        <a:bodyPr/>
        <a:lstStyle/>
        <a:p>
          <a:endParaRPr lang="en-US"/>
        </a:p>
      </dgm:t>
    </dgm:pt>
    <dgm:pt modelId="{2FBFA9DF-CFD6-BB4D-8B5B-880058EADE86}">
      <dgm:prSet/>
      <dgm:spPr/>
      <dgm:t>
        <a:bodyPr/>
        <a:lstStyle/>
        <a:p>
          <a:r>
            <a:rPr lang="en-US" dirty="0" err="1"/>
            <a:t>Đánh</a:t>
          </a:r>
          <a:r>
            <a:rPr lang="en-US" dirty="0"/>
            <a:t> </a:t>
          </a:r>
          <a:r>
            <a:rPr lang="en-US" dirty="0" err="1"/>
            <a:t>giá</a:t>
          </a:r>
          <a:r>
            <a:rPr lang="en-US" dirty="0"/>
            <a:t> </a:t>
          </a:r>
          <a:r>
            <a:rPr lang="en-US" dirty="0" err="1"/>
            <a:t>hiệu</a:t>
          </a:r>
          <a:r>
            <a:rPr lang="en-US" dirty="0"/>
            <a:t> </a:t>
          </a:r>
          <a:r>
            <a:rPr lang="en-US" dirty="0" err="1"/>
            <a:t>suất</a:t>
          </a:r>
          <a:endParaRPr lang="en-US" dirty="0"/>
        </a:p>
      </dgm:t>
    </dgm:pt>
    <dgm:pt modelId="{B1B26639-054B-AF41-9A37-84770E97C57A}" type="parTrans" cxnId="{8B596C4B-67A5-7F43-AF55-07DD38954751}">
      <dgm:prSet/>
      <dgm:spPr/>
    </dgm:pt>
    <dgm:pt modelId="{BC5E7B0E-9FA8-6E4E-9F58-A4D974522335}" type="sibTrans" cxnId="{8B596C4B-67A5-7F43-AF55-07DD38954751}">
      <dgm:prSet/>
      <dgm:spPr/>
    </dgm:pt>
    <dgm:pt modelId="{B2A9F47D-D1E9-416D-80C3-BDDB9110BD4F}" type="pres">
      <dgm:prSet presAssocID="{BA98134B-60A1-4F26-A7CB-8467F9F97642}" presName="Name0" presStyleCnt="0">
        <dgm:presLayoutVars>
          <dgm:chMax val="7"/>
          <dgm:chPref val="7"/>
          <dgm:dir/>
        </dgm:presLayoutVars>
      </dgm:prSet>
      <dgm:spPr/>
    </dgm:pt>
    <dgm:pt modelId="{FB9753EE-2A6A-4D6C-9E8A-66C23339591D}" type="pres">
      <dgm:prSet presAssocID="{BA98134B-60A1-4F26-A7CB-8467F9F97642}" presName="Name1" presStyleCnt="0"/>
      <dgm:spPr/>
    </dgm:pt>
    <dgm:pt modelId="{56F301E7-95A3-41C7-BF57-409F69B21DDD}" type="pres">
      <dgm:prSet presAssocID="{BA98134B-60A1-4F26-A7CB-8467F9F97642}" presName="cycle" presStyleCnt="0"/>
      <dgm:spPr/>
    </dgm:pt>
    <dgm:pt modelId="{FBA0292D-2161-415C-957D-C14086D18540}" type="pres">
      <dgm:prSet presAssocID="{BA98134B-60A1-4F26-A7CB-8467F9F97642}" presName="srcNode" presStyleLbl="node1" presStyleIdx="0" presStyleCnt="5"/>
      <dgm:spPr/>
    </dgm:pt>
    <dgm:pt modelId="{9F81315D-EF7A-41E5-98DA-299F6ED41334}" type="pres">
      <dgm:prSet presAssocID="{BA98134B-60A1-4F26-A7CB-8467F9F97642}" presName="conn" presStyleLbl="parChTrans1D2" presStyleIdx="0" presStyleCnt="1"/>
      <dgm:spPr/>
    </dgm:pt>
    <dgm:pt modelId="{A6E26CA2-3F72-421C-AE89-F3209DFDF95B}" type="pres">
      <dgm:prSet presAssocID="{BA98134B-60A1-4F26-A7CB-8467F9F97642}" presName="extraNode" presStyleLbl="node1" presStyleIdx="0" presStyleCnt="5"/>
      <dgm:spPr/>
    </dgm:pt>
    <dgm:pt modelId="{49A7C1FA-EADE-4D37-8AD7-65B6EE5DA1C2}" type="pres">
      <dgm:prSet presAssocID="{BA98134B-60A1-4F26-A7CB-8467F9F97642}" presName="dstNode" presStyleLbl="node1" presStyleIdx="0" presStyleCnt="5"/>
      <dgm:spPr/>
    </dgm:pt>
    <dgm:pt modelId="{585518D8-D76D-4DE8-AEF0-5FE0A693D852}" type="pres">
      <dgm:prSet presAssocID="{5343F06D-5950-4BA4-89F3-CC5F904F7977}" presName="text_1" presStyleLbl="node1" presStyleIdx="0" presStyleCnt="5">
        <dgm:presLayoutVars>
          <dgm:bulletEnabled val="1"/>
        </dgm:presLayoutVars>
      </dgm:prSet>
      <dgm:spPr/>
    </dgm:pt>
    <dgm:pt modelId="{C3B208BC-091E-426B-801B-28BFE8A6387E}" type="pres">
      <dgm:prSet presAssocID="{5343F06D-5950-4BA4-89F3-CC5F904F7977}" presName="accent_1" presStyleCnt="0"/>
      <dgm:spPr/>
    </dgm:pt>
    <dgm:pt modelId="{2A3FDAED-8A61-4FA3-9DEC-4352F0A75BA7}" type="pres">
      <dgm:prSet presAssocID="{5343F06D-5950-4BA4-89F3-CC5F904F7977}" presName="accentRepeatNode" presStyleLbl="solidFgAcc1" presStyleIdx="0" presStyleCnt="5"/>
      <dgm:spPr/>
    </dgm:pt>
    <dgm:pt modelId="{5F2BB9B6-FAC7-4341-AEB9-E1F538ABD3D4}" type="pres">
      <dgm:prSet presAssocID="{27BFC98D-CE3F-4D2A-91A0-EC381967408E}" presName="text_2" presStyleLbl="node1" presStyleIdx="1" presStyleCnt="5">
        <dgm:presLayoutVars>
          <dgm:bulletEnabled val="1"/>
        </dgm:presLayoutVars>
      </dgm:prSet>
      <dgm:spPr/>
    </dgm:pt>
    <dgm:pt modelId="{F82CA463-B21D-4C4E-9EE1-43F1A5A0937C}" type="pres">
      <dgm:prSet presAssocID="{27BFC98D-CE3F-4D2A-91A0-EC381967408E}" presName="accent_2" presStyleCnt="0"/>
      <dgm:spPr/>
    </dgm:pt>
    <dgm:pt modelId="{5F7ABC68-34B7-4F7C-A8EA-1B8372F16288}" type="pres">
      <dgm:prSet presAssocID="{27BFC98D-CE3F-4D2A-91A0-EC381967408E}" presName="accentRepeatNode" presStyleLbl="solidFgAcc1" presStyleIdx="1" presStyleCnt="5"/>
      <dgm:spPr/>
    </dgm:pt>
    <dgm:pt modelId="{E94E588B-4644-FE4D-8A91-3B7B1F3C520B}" type="pres">
      <dgm:prSet presAssocID="{7B1179A4-16E8-42F9-817C-F349778253EB}" presName="text_3" presStyleLbl="node1" presStyleIdx="2" presStyleCnt="5">
        <dgm:presLayoutVars>
          <dgm:bulletEnabled val="1"/>
        </dgm:presLayoutVars>
      </dgm:prSet>
      <dgm:spPr/>
    </dgm:pt>
    <dgm:pt modelId="{2DDD4F34-548C-3840-8815-3FFA7022B7A1}" type="pres">
      <dgm:prSet presAssocID="{7B1179A4-16E8-42F9-817C-F349778253EB}" presName="accent_3" presStyleCnt="0"/>
      <dgm:spPr/>
    </dgm:pt>
    <dgm:pt modelId="{5246A1E8-51BE-49A2-80E6-775645112911}" type="pres">
      <dgm:prSet presAssocID="{7B1179A4-16E8-42F9-817C-F349778253EB}" presName="accentRepeatNode" presStyleLbl="solidFgAcc1" presStyleIdx="2" presStyleCnt="5"/>
      <dgm:spPr/>
    </dgm:pt>
    <dgm:pt modelId="{93A13DBA-9E87-6C43-983B-12579AE6C7E3}" type="pres">
      <dgm:prSet presAssocID="{2FBFA9DF-CFD6-BB4D-8B5B-880058EADE86}" presName="text_4" presStyleLbl="node1" presStyleIdx="3" presStyleCnt="5">
        <dgm:presLayoutVars>
          <dgm:bulletEnabled val="1"/>
        </dgm:presLayoutVars>
      </dgm:prSet>
      <dgm:spPr/>
    </dgm:pt>
    <dgm:pt modelId="{FD689B64-61CE-EC47-9986-3995887B2618}" type="pres">
      <dgm:prSet presAssocID="{2FBFA9DF-CFD6-BB4D-8B5B-880058EADE86}" presName="accent_4" presStyleCnt="0"/>
      <dgm:spPr/>
    </dgm:pt>
    <dgm:pt modelId="{00D5C131-9FDB-D444-AF0B-6CA7FA1BECB6}" type="pres">
      <dgm:prSet presAssocID="{2FBFA9DF-CFD6-BB4D-8B5B-880058EADE86}" presName="accentRepeatNode" presStyleLbl="solidFgAcc1" presStyleIdx="3" presStyleCnt="5"/>
      <dgm:spPr/>
    </dgm:pt>
    <dgm:pt modelId="{7767ABDD-2B0A-B345-88AC-ECA4D9622A57}" type="pres">
      <dgm:prSet presAssocID="{EA63D748-0594-F34A-BDB4-530DE6961999}" presName="text_5" presStyleLbl="node1" presStyleIdx="4" presStyleCnt="5">
        <dgm:presLayoutVars>
          <dgm:bulletEnabled val="1"/>
        </dgm:presLayoutVars>
      </dgm:prSet>
      <dgm:spPr/>
    </dgm:pt>
    <dgm:pt modelId="{8C1CA2DC-19CB-2649-93AD-B087E51C8041}" type="pres">
      <dgm:prSet presAssocID="{EA63D748-0594-F34A-BDB4-530DE6961999}" presName="accent_5" presStyleCnt="0"/>
      <dgm:spPr/>
    </dgm:pt>
    <dgm:pt modelId="{697C8A59-8FF6-1747-A30B-A8497F464788}" type="pres">
      <dgm:prSet presAssocID="{EA63D748-0594-F34A-BDB4-530DE6961999}" presName="accentRepeatNode" presStyleLbl="solidFgAcc1" presStyleIdx="4" presStyleCnt="5"/>
      <dgm:spPr/>
    </dgm:pt>
  </dgm:ptLst>
  <dgm:cxnLst>
    <dgm:cxn modelId="{135C9A01-CB40-461B-966D-19EB7B0BA48B}" srcId="{BA98134B-60A1-4F26-A7CB-8467F9F97642}" destId="{7B1179A4-16E8-42F9-817C-F349778253EB}" srcOrd="2" destOrd="0" parTransId="{F7157E32-1136-43A9-A238-60ABCD5BFB1B}" sibTransId="{DADB7EF3-A3A4-4026-B15D-0B4C6333E0E2}"/>
    <dgm:cxn modelId="{9C693D03-C220-4C83-8E2F-5E0F0FAAFF93}" srcId="{BA98134B-60A1-4F26-A7CB-8467F9F97642}" destId="{27BFC98D-CE3F-4D2A-91A0-EC381967408E}" srcOrd="1" destOrd="0" parTransId="{C2438D82-2C38-49F7-BCB1-EC1CF05D38A3}" sibTransId="{A1F37F77-AC5B-4782-A3F0-4629DABC2B69}"/>
    <dgm:cxn modelId="{CE35F01E-B290-4537-8841-BCA0AFA3CB00}" type="presOf" srcId="{5C1B2FC4-E6B5-4B1C-A4BE-98C901F8417D}" destId="{9F81315D-EF7A-41E5-98DA-299F6ED41334}" srcOrd="0" destOrd="0" presId="urn:microsoft.com/office/officeart/2008/layout/VerticalCurvedList"/>
    <dgm:cxn modelId="{FD2AAA45-61A9-0644-AB05-8824BAF2DF3B}" type="presOf" srcId="{EA63D748-0594-F34A-BDB4-530DE6961999}" destId="{7767ABDD-2B0A-B345-88AC-ECA4D9622A57}" srcOrd="0" destOrd="0" presId="urn:microsoft.com/office/officeart/2008/layout/VerticalCurvedList"/>
    <dgm:cxn modelId="{F9473B49-1ACF-4326-B90F-C9E262ED0526}" type="presOf" srcId="{27BFC98D-CE3F-4D2A-91A0-EC381967408E}" destId="{5F2BB9B6-FAC7-4341-AEB9-E1F538ABD3D4}" srcOrd="0" destOrd="0" presId="urn:microsoft.com/office/officeart/2008/layout/VerticalCurvedList"/>
    <dgm:cxn modelId="{8B596C4B-67A5-7F43-AF55-07DD38954751}" srcId="{BA98134B-60A1-4F26-A7CB-8467F9F97642}" destId="{2FBFA9DF-CFD6-BB4D-8B5B-880058EADE86}" srcOrd="3" destOrd="0" parTransId="{B1B26639-054B-AF41-9A37-84770E97C57A}" sibTransId="{BC5E7B0E-9FA8-6E4E-9F58-A4D974522335}"/>
    <dgm:cxn modelId="{62D3458E-BA0C-FB42-B49F-6444C834EA6F}" type="presOf" srcId="{2FBFA9DF-CFD6-BB4D-8B5B-880058EADE86}" destId="{93A13DBA-9E87-6C43-983B-12579AE6C7E3}" srcOrd="0" destOrd="0" presId="urn:microsoft.com/office/officeart/2008/layout/VerticalCurvedList"/>
    <dgm:cxn modelId="{7C0DB791-9BE2-4019-8CBB-B051DC0BA2DC}" srcId="{BA98134B-60A1-4F26-A7CB-8467F9F97642}" destId="{5343F06D-5950-4BA4-89F3-CC5F904F7977}" srcOrd="0" destOrd="0" parTransId="{6C362217-FF26-4B51-BCBF-E58BA3601B09}" sibTransId="{5C1B2FC4-E6B5-4B1C-A4BE-98C901F8417D}"/>
    <dgm:cxn modelId="{7E44F3A9-9BE5-6640-AED7-2FF341F77ED1}" srcId="{BA98134B-60A1-4F26-A7CB-8467F9F97642}" destId="{EA63D748-0594-F34A-BDB4-530DE6961999}" srcOrd="4" destOrd="0" parTransId="{113AEB36-3449-BD45-A5CE-373C8278F54D}" sibTransId="{97894FF8-C39A-1F4E-8D91-21B6CC672CE4}"/>
    <dgm:cxn modelId="{374A1AAB-0867-D447-BEC8-A0F98D8527D7}" type="presOf" srcId="{7B1179A4-16E8-42F9-817C-F349778253EB}" destId="{E94E588B-4644-FE4D-8A91-3B7B1F3C520B}" srcOrd="0" destOrd="0" presId="urn:microsoft.com/office/officeart/2008/layout/VerticalCurvedList"/>
    <dgm:cxn modelId="{079B66DC-2614-4C73-BA9C-3438E09CEBC7}" type="presOf" srcId="{BA98134B-60A1-4F26-A7CB-8467F9F97642}" destId="{B2A9F47D-D1E9-416D-80C3-BDDB9110BD4F}" srcOrd="0" destOrd="0" presId="urn:microsoft.com/office/officeart/2008/layout/VerticalCurvedList"/>
    <dgm:cxn modelId="{4333CEE2-3BFA-45A8-96B4-EE8A526A6570}" type="presOf" srcId="{5343F06D-5950-4BA4-89F3-CC5F904F7977}" destId="{585518D8-D76D-4DE8-AEF0-5FE0A693D852}" srcOrd="0" destOrd="0" presId="urn:microsoft.com/office/officeart/2008/layout/VerticalCurvedList"/>
    <dgm:cxn modelId="{20086FF3-03ED-4BED-8AAC-8DCE2D1487D0}" type="presParOf" srcId="{B2A9F47D-D1E9-416D-80C3-BDDB9110BD4F}" destId="{FB9753EE-2A6A-4D6C-9E8A-66C23339591D}" srcOrd="0" destOrd="0" presId="urn:microsoft.com/office/officeart/2008/layout/VerticalCurvedList"/>
    <dgm:cxn modelId="{84BA260E-6619-42B9-9345-F32789E58AA8}" type="presParOf" srcId="{FB9753EE-2A6A-4D6C-9E8A-66C23339591D}" destId="{56F301E7-95A3-41C7-BF57-409F69B21DDD}" srcOrd="0" destOrd="0" presId="urn:microsoft.com/office/officeart/2008/layout/VerticalCurvedList"/>
    <dgm:cxn modelId="{30BA1458-03FA-4C62-81F4-FFC589EBE3D7}" type="presParOf" srcId="{56F301E7-95A3-41C7-BF57-409F69B21DDD}" destId="{FBA0292D-2161-415C-957D-C14086D18540}" srcOrd="0" destOrd="0" presId="urn:microsoft.com/office/officeart/2008/layout/VerticalCurvedList"/>
    <dgm:cxn modelId="{971EED21-7388-4E36-B772-C9A69E612514}" type="presParOf" srcId="{56F301E7-95A3-41C7-BF57-409F69B21DDD}" destId="{9F81315D-EF7A-41E5-98DA-299F6ED41334}" srcOrd="1" destOrd="0" presId="urn:microsoft.com/office/officeart/2008/layout/VerticalCurvedList"/>
    <dgm:cxn modelId="{613C5048-43B7-4E62-9A42-C1A300CC804B}" type="presParOf" srcId="{56F301E7-95A3-41C7-BF57-409F69B21DDD}" destId="{A6E26CA2-3F72-421C-AE89-F3209DFDF95B}" srcOrd="2" destOrd="0" presId="urn:microsoft.com/office/officeart/2008/layout/VerticalCurvedList"/>
    <dgm:cxn modelId="{8E87CA17-BD8E-4D61-AC47-79B7D1F2BCAF}" type="presParOf" srcId="{56F301E7-95A3-41C7-BF57-409F69B21DDD}" destId="{49A7C1FA-EADE-4D37-8AD7-65B6EE5DA1C2}" srcOrd="3" destOrd="0" presId="urn:microsoft.com/office/officeart/2008/layout/VerticalCurvedList"/>
    <dgm:cxn modelId="{6C4E0ECA-A55E-4277-B098-E11EACF55244}" type="presParOf" srcId="{FB9753EE-2A6A-4D6C-9E8A-66C23339591D}" destId="{585518D8-D76D-4DE8-AEF0-5FE0A693D852}" srcOrd="1" destOrd="0" presId="urn:microsoft.com/office/officeart/2008/layout/VerticalCurvedList"/>
    <dgm:cxn modelId="{EAE72AEE-BD34-4D8B-81DF-D4725B98C319}" type="presParOf" srcId="{FB9753EE-2A6A-4D6C-9E8A-66C23339591D}" destId="{C3B208BC-091E-426B-801B-28BFE8A6387E}" srcOrd="2" destOrd="0" presId="urn:microsoft.com/office/officeart/2008/layout/VerticalCurvedList"/>
    <dgm:cxn modelId="{368EA77B-6693-4A26-A303-A177461DA803}" type="presParOf" srcId="{C3B208BC-091E-426B-801B-28BFE8A6387E}" destId="{2A3FDAED-8A61-4FA3-9DEC-4352F0A75BA7}" srcOrd="0" destOrd="0" presId="urn:microsoft.com/office/officeart/2008/layout/VerticalCurvedList"/>
    <dgm:cxn modelId="{E59EFBC0-4219-4EA8-8DA6-2EAA2DEDC4E1}" type="presParOf" srcId="{FB9753EE-2A6A-4D6C-9E8A-66C23339591D}" destId="{5F2BB9B6-FAC7-4341-AEB9-E1F538ABD3D4}" srcOrd="3" destOrd="0" presId="urn:microsoft.com/office/officeart/2008/layout/VerticalCurvedList"/>
    <dgm:cxn modelId="{78D87ED4-83FC-4987-8904-E55C608D7982}" type="presParOf" srcId="{FB9753EE-2A6A-4D6C-9E8A-66C23339591D}" destId="{F82CA463-B21D-4C4E-9EE1-43F1A5A0937C}" srcOrd="4" destOrd="0" presId="urn:microsoft.com/office/officeart/2008/layout/VerticalCurvedList"/>
    <dgm:cxn modelId="{9C6AE9A7-4532-4833-B616-B38DBD463284}" type="presParOf" srcId="{F82CA463-B21D-4C4E-9EE1-43F1A5A0937C}" destId="{5F7ABC68-34B7-4F7C-A8EA-1B8372F16288}" srcOrd="0" destOrd="0" presId="urn:microsoft.com/office/officeart/2008/layout/VerticalCurvedList"/>
    <dgm:cxn modelId="{FBA6E1D8-F529-0246-B526-009BF1EF1986}" type="presParOf" srcId="{FB9753EE-2A6A-4D6C-9E8A-66C23339591D}" destId="{E94E588B-4644-FE4D-8A91-3B7B1F3C520B}" srcOrd="5" destOrd="0" presId="urn:microsoft.com/office/officeart/2008/layout/VerticalCurvedList"/>
    <dgm:cxn modelId="{AF2615C5-EF86-0644-97EE-A5E8D3FE934D}" type="presParOf" srcId="{FB9753EE-2A6A-4D6C-9E8A-66C23339591D}" destId="{2DDD4F34-548C-3840-8815-3FFA7022B7A1}" srcOrd="6" destOrd="0" presId="urn:microsoft.com/office/officeart/2008/layout/VerticalCurvedList"/>
    <dgm:cxn modelId="{9432852A-6F53-5744-B612-5451D84C02E4}" type="presParOf" srcId="{2DDD4F34-548C-3840-8815-3FFA7022B7A1}" destId="{5246A1E8-51BE-49A2-80E6-775645112911}" srcOrd="0" destOrd="0" presId="urn:microsoft.com/office/officeart/2008/layout/VerticalCurvedList"/>
    <dgm:cxn modelId="{A8DE31B2-4128-1E4E-BCBC-8FA19712DB36}" type="presParOf" srcId="{FB9753EE-2A6A-4D6C-9E8A-66C23339591D}" destId="{93A13DBA-9E87-6C43-983B-12579AE6C7E3}" srcOrd="7" destOrd="0" presId="urn:microsoft.com/office/officeart/2008/layout/VerticalCurvedList"/>
    <dgm:cxn modelId="{5C4C46B7-76BF-8F40-9769-1633ED610E44}" type="presParOf" srcId="{FB9753EE-2A6A-4D6C-9E8A-66C23339591D}" destId="{FD689B64-61CE-EC47-9986-3995887B2618}" srcOrd="8" destOrd="0" presId="urn:microsoft.com/office/officeart/2008/layout/VerticalCurvedList"/>
    <dgm:cxn modelId="{668327F4-A138-5B40-9A74-42369EF497E9}" type="presParOf" srcId="{FD689B64-61CE-EC47-9986-3995887B2618}" destId="{00D5C131-9FDB-D444-AF0B-6CA7FA1BECB6}" srcOrd="0" destOrd="0" presId="urn:microsoft.com/office/officeart/2008/layout/VerticalCurvedList"/>
    <dgm:cxn modelId="{4C34BF7F-3D83-AD4E-A8E1-196EE0D2AB7A}" type="presParOf" srcId="{FB9753EE-2A6A-4D6C-9E8A-66C23339591D}" destId="{7767ABDD-2B0A-B345-88AC-ECA4D9622A57}" srcOrd="9" destOrd="0" presId="urn:microsoft.com/office/officeart/2008/layout/VerticalCurvedList"/>
    <dgm:cxn modelId="{35798BB7-EBC0-D44E-871D-CA7A489B134C}" type="presParOf" srcId="{FB9753EE-2A6A-4D6C-9E8A-66C23339591D}" destId="{8C1CA2DC-19CB-2649-93AD-B087E51C8041}" srcOrd="10" destOrd="0" presId="urn:microsoft.com/office/officeart/2008/layout/VerticalCurvedList"/>
    <dgm:cxn modelId="{8EEBE212-0583-1C4B-87A2-957EC9D38F1F}" type="presParOf" srcId="{8C1CA2DC-19CB-2649-93AD-B087E51C8041}" destId="{697C8A59-8FF6-1747-A30B-A8497F46478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1315D-EF7A-41E5-98DA-299F6ED41334}">
      <dsp:nvSpPr>
        <dsp:cNvPr id="0" name=""/>
        <dsp:cNvSpPr/>
      </dsp:nvSpPr>
      <dsp:spPr>
        <a:xfrm>
          <a:off x="-5790526" y="-886260"/>
          <a:ext cx="6893804" cy="6893804"/>
        </a:xfrm>
        <a:prstGeom prst="blockArc">
          <a:avLst>
            <a:gd name="adj1" fmla="val 18900000"/>
            <a:gd name="adj2" fmla="val 2700000"/>
            <a:gd name="adj3" fmla="val 31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5518D8-D76D-4DE8-AEF0-5FE0A693D852}">
      <dsp:nvSpPr>
        <dsp:cNvPr id="0" name=""/>
        <dsp:cNvSpPr/>
      </dsp:nvSpPr>
      <dsp:spPr>
        <a:xfrm>
          <a:off x="482237" y="319977"/>
          <a:ext cx="7675477" cy="640365"/>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panose="02020603050405020304" pitchFamily="18" charset="0"/>
              <a:cs typeface="Times New Roman" panose="02020603050405020304" pitchFamily="18" charset="0"/>
            </a:rPr>
            <a:t>Giới thiệu</a:t>
          </a:r>
        </a:p>
      </dsp:txBody>
      <dsp:txXfrm>
        <a:off x="482237" y="319977"/>
        <a:ext cx="7675477" cy="640365"/>
      </dsp:txXfrm>
    </dsp:sp>
    <dsp:sp modelId="{2A3FDAED-8A61-4FA3-9DEC-4352F0A75BA7}">
      <dsp:nvSpPr>
        <dsp:cNvPr id="0" name=""/>
        <dsp:cNvSpPr/>
      </dsp:nvSpPr>
      <dsp:spPr>
        <a:xfrm>
          <a:off x="82009" y="239932"/>
          <a:ext cx="800456" cy="80045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2BB9B6-FAC7-4341-AEB9-E1F538ABD3D4}">
      <dsp:nvSpPr>
        <dsp:cNvPr id="0" name=""/>
        <dsp:cNvSpPr/>
      </dsp:nvSpPr>
      <dsp:spPr>
        <a:xfrm>
          <a:off x="941104" y="1280218"/>
          <a:ext cx="7216610" cy="640365"/>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err="1">
              <a:latin typeface="Times New Roman" panose="02020603050405020304" pitchFamily="18" charset="0"/>
              <a:cs typeface="Times New Roman" panose="02020603050405020304" pitchFamily="18" charset="0"/>
            </a:rPr>
            <a:t>Mô</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hình</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của</a:t>
          </a:r>
          <a:r>
            <a:rPr lang="en-US" sz="3300" kern="1200" dirty="0">
              <a:latin typeface="Times New Roman" panose="02020603050405020304" pitchFamily="18" charset="0"/>
              <a:cs typeface="Times New Roman" panose="02020603050405020304" pitchFamily="18" charset="0"/>
            </a:rPr>
            <a:t> Tai</a:t>
          </a:r>
        </a:p>
      </dsp:txBody>
      <dsp:txXfrm>
        <a:off x="941104" y="1280218"/>
        <a:ext cx="7216610" cy="640365"/>
      </dsp:txXfrm>
    </dsp:sp>
    <dsp:sp modelId="{5F7ABC68-34B7-4F7C-A8EA-1B8372F16288}">
      <dsp:nvSpPr>
        <dsp:cNvPr id="0" name=""/>
        <dsp:cNvSpPr/>
      </dsp:nvSpPr>
      <dsp:spPr>
        <a:xfrm>
          <a:off x="540876" y="1200172"/>
          <a:ext cx="800456" cy="80045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4E588B-4644-FE4D-8A91-3B7B1F3C520B}">
      <dsp:nvSpPr>
        <dsp:cNvPr id="0" name=""/>
        <dsp:cNvSpPr/>
      </dsp:nvSpPr>
      <dsp:spPr>
        <a:xfrm>
          <a:off x="1081939" y="2240458"/>
          <a:ext cx="7075774" cy="640365"/>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a:cs typeface="Times New Roman"/>
            </a:rPr>
            <a:t>Mô hình đề xuất</a:t>
          </a:r>
        </a:p>
      </dsp:txBody>
      <dsp:txXfrm>
        <a:off x="1081939" y="2240458"/>
        <a:ext cx="7075774" cy="640365"/>
      </dsp:txXfrm>
    </dsp:sp>
    <dsp:sp modelId="{5246A1E8-51BE-49A2-80E6-775645112911}">
      <dsp:nvSpPr>
        <dsp:cNvPr id="0" name=""/>
        <dsp:cNvSpPr/>
      </dsp:nvSpPr>
      <dsp:spPr>
        <a:xfrm>
          <a:off x="681711" y="2160413"/>
          <a:ext cx="800456" cy="80045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A13DBA-9E87-6C43-983B-12579AE6C7E3}">
      <dsp:nvSpPr>
        <dsp:cNvPr id="0" name=""/>
        <dsp:cNvSpPr/>
      </dsp:nvSpPr>
      <dsp:spPr>
        <a:xfrm>
          <a:off x="941104" y="3200699"/>
          <a:ext cx="7216610" cy="6403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err="1"/>
            <a:t>Đánh</a:t>
          </a:r>
          <a:r>
            <a:rPr lang="en-US" sz="3300" kern="1200" dirty="0"/>
            <a:t> </a:t>
          </a:r>
          <a:r>
            <a:rPr lang="en-US" sz="3300" kern="1200" dirty="0" err="1"/>
            <a:t>giá</a:t>
          </a:r>
          <a:r>
            <a:rPr lang="en-US" sz="3300" kern="1200" dirty="0"/>
            <a:t> </a:t>
          </a:r>
          <a:r>
            <a:rPr lang="en-US" sz="3300" kern="1200" dirty="0" err="1"/>
            <a:t>hiệu</a:t>
          </a:r>
          <a:r>
            <a:rPr lang="en-US" sz="3300" kern="1200" dirty="0"/>
            <a:t> </a:t>
          </a:r>
          <a:r>
            <a:rPr lang="en-US" sz="3300" kern="1200" dirty="0" err="1"/>
            <a:t>suất</a:t>
          </a:r>
          <a:endParaRPr lang="en-US" sz="3300" kern="1200" dirty="0"/>
        </a:p>
      </dsp:txBody>
      <dsp:txXfrm>
        <a:off x="941104" y="3200699"/>
        <a:ext cx="7216610" cy="640365"/>
      </dsp:txXfrm>
    </dsp:sp>
    <dsp:sp modelId="{00D5C131-9FDB-D444-AF0B-6CA7FA1BECB6}">
      <dsp:nvSpPr>
        <dsp:cNvPr id="0" name=""/>
        <dsp:cNvSpPr/>
      </dsp:nvSpPr>
      <dsp:spPr>
        <a:xfrm>
          <a:off x="540876" y="3120653"/>
          <a:ext cx="800456" cy="80045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67ABDD-2B0A-B345-88AC-ECA4D9622A57}">
      <dsp:nvSpPr>
        <dsp:cNvPr id="0" name=""/>
        <dsp:cNvSpPr/>
      </dsp:nvSpPr>
      <dsp:spPr>
        <a:xfrm>
          <a:off x="482237" y="4160940"/>
          <a:ext cx="7675477" cy="640365"/>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err="1"/>
            <a:t>Kết</a:t>
          </a:r>
          <a:r>
            <a:rPr lang="en-US" sz="3300" kern="1200" dirty="0"/>
            <a:t> </a:t>
          </a:r>
          <a:r>
            <a:rPr lang="en-US" sz="3300" kern="1200" dirty="0" err="1"/>
            <a:t>luận</a:t>
          </a:r>
          <a:endParaRPr lang="en-US" sz="3300" kern="1200" dirty="0"/>
        </a:p>
      </dsp:txBody>
      <dsp:txXfrm>
        <a:off x="482237" y="4160940"/>
        <a:ext cx="7675477" cy="640365"/>
      </dsp:txXfrm>
    </dsp:sp>
    <dsp:sp modelId="{697C8A59-8FF6-1747-A30B-A8497F464788}">
      <dsp:nvSpPr>
        <dsp:cNvPr id="0" name=""/>
        <dsp:cNvSpPr/>
      </dsp:nvSpPr>
      <dsp:spPr>
        <a:xfrm>
          <a:off x="82009" y="4080894"/>
          <a:ext cx="800456" cy="80045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7765A-14CA-45B7-BE00-229806C1F44D}" type="datetimeFigureOut">
              <a:rPr lang="en-US" smtClean="0"/>
              <a:t>6/21/19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9CCF-B563-4907-9568-EFEA5C456742}" type="slidenum">
              <a:rPr lang="en-US" smtClean="0"/>
              <a:t>‹#›</a:t>
            </a:fld>
            <a:endParaRPr lang="en-US"/>
          </a:p>
        </p:txBody>
      </p:sp>
    </p:spTree>
    <p:extLst>
      <p:ext uri="{BB962C8B-B14F-4D97-AF65-F5344CB8AC3E}">
        <p14:creationId xmlns:p14="http://schemas.microsoft.com/office/powerpoint/2010/main" val="77662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9CCF-B563-4907-9568-EFEA5C456742}" type="slidenum">
              <a:rPr lang="en-US" smtClean="0"/>
              <a:t>1</a:t>
            </a:fld>
            <a:endParaRPr lang="en-US"/>
          </a:p>
        </p:txBody>
      </p:sp>
    </p:spTree>
    <p:extLst>
      <p:ext uri="{BB962C8B-B14F-4D97-AF65-F5344CB8AC3E}">
        <p14:creationId xmlns:p14="http://schemas.microsoft.com/office/powerpoint/2010/main" val="255082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(5G)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(1 Gbps),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thấp</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xuống</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nghệ</a:t>
            </a:r>
            <a:r>
              <a:rPr lang="en-US" sz="1200" kern="1200" dirty="0">
                <a:solidFill>
                  <a:schemeClr val="tx1"/>
                </a:solidFill>
                <a:effectLst/>
                <a:latin typeface="+mn-lt"/>
                <a:ea typeface="+mn-ea"/>
                <a:cs typeface="+mn-cs"/>
              </a:rPr>
              <a:t> 5G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đẩy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IoT, </a:t>
            </a:r>
            <a:r>
              <a:rPr lang="en-US" sz="1200" kern="1200" dirty="0" err="1">
                <a:solidFill>
                  <a:schemeClr val="tx1"/>
                </a:solidFill>
                <a:effectLst/>
                <a:latin typeface="+mn-lt"/>
                <a:ea typeface="+mn-ea"/>
                <a:cs typeface="+mn-cs"/>
              </a:rPr>
              <a:t>đòi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di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a:t>
            </a:r>
            <a:r>
              <a:rPr lang="en-US" dirty="0">
                <a:effectLst/>
              </a:rPr>
              <a:t> </a:t>
            </a:r>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3</a:t>
            </a:fld>
            <a:endParaRPr lang="en-US"/>
          </a:p>
        </p:txBody>
      </p:sp>
    </p:spTree>
    <p:extLst>
      <p:ext uri="{BB962C8B-B14F-4D97-AF65-F5344CB8AC3E}">
        <p14:creationId xmlns:p14="http://schemas.microsoft.com/office/powerpoint/2010/main" val="195885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dây</a:t>
            </a:r>
            <a:r>
              <a:rPr lang="en-US" sz="1200" kern="1200" dirty="0">
                <a:solidFill>
                  <a:schemeClr val="tx1"/>
                </a:solidFill>
                <a:effectLst/>
                <a:latin typeface="+mn-lt"/>
                <a:ea typeface="+mn-ea"/>
                <a:cs typeface="+mn-cs"/>
              </a:rPr>
              <a:t> (WSN)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nút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lĩnh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tâm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dõi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âm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nhiễm</a:t>
            </a:r>
            <a:r>
              <a:rPr lang="en-US" sz="1200" kern="1200" dirty="0">
                <a:solidFill>
                  <a:schemeClr val="tx1"/>
                </a:solidFill>
                <a:effectLst/>
                <a:latin typeface="+mn-lt"/>
                <a:ea typeface="+mn-ea"/>
                <a:cs typeface="+mn-cs"/>
              </a:rPr>
              <a:t>. WSN </a:t>
            </a:r>
            <a:r>
              <a:rPr lang="en-US" sz="1200" kern="1200" dirty="0" err="1">
                <a:solidFill>
                  <a:schemeClr val="tx1"/>
                </a:solidFill>
                <a:effectLst/>
                <a:latin typeface="+mn-lt"/>
                <a:ea typeface="+mn-ea"/>
                <a:cs typeface="+mn-cs"/>
              </a:rPr>
              <a:t>đóng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IoT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IoT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5G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WSN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4</a:t>
            </a:fld>
            <a:endParaRPr lang="en-US"/>
          </a:p>
        </p:txBody>
      </p:sp>
    </p:spTree>
    <p:extLst>
      <p:ext uri="{BB962C8B-B14F-4D97-AF65-F5344CB8AC3E}">
        <p14:creationId xmlns:p14="http://schemas.microsoft.com/office/powerpoint/2010/main" val="251594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riêng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IoT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nữa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IoT,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nút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an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mẽ</a:t>
            </a:r>
            <a:r>
              <a:rPr lang="en-US" sz="1200" kern="1200" dirty="0">
                <a:solidFill>
                  <a:schemeClr val="tx1"/>
                </a:solidFill>
                <a:effectLst/>
                <a:latin typeface="+mn-lt"/>
                <a:ea typeface="+mn-ea"/>
                <a:cs typeface="+mn-cs"/>
              </a:rPr>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5</a:t>
            </a:fld>
            <a:endParaRPr lang="en-US"/>
          </a:p>
        </p:txBody>
      </p:sp>
    </p:spTree>
    <p:extLst>
      <p:ext uri="{BB962C8B-B14F-4D97-AF65-F5344CB8AC3E}">
        <p14:creationId xmlns:p14="http://schemas.microsoft.com/office/powerpoint/2010/main" val="248771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2006, </a:t>
            </a:r>
            <a:r>
              <a:rPr lang="en-US" dirty="0" err="1"/>
              <a:t>sơ</a:t>
            </a:r>
            <a:r>
              <a:rPr lang="en-US" dirty="0"/>
              <a:t> </a:t>
            </a:r>
            <a:r>
              <a:rPr lang="en-US" dirty="0" err="1"/>
              <a:t>đồ</a:t>
            </a:r>
            <a:r>
              <a:rPr lang="en-US" dirty="0"/>
              <a:t> </a:t>
            </a:r>
            <a:r>
              <a:rPr lang="en-US" dirty="0" err="1"/>
              <a:t>của</a:t>
            </a:r>
            <a:r>
              <a:rPr lang="en-US" dirty="0"/>
              <a:t> Wong </a:t>
            </a:r>
            <a:r>
              <a:rPr lang="en-US" dirty="0" err="1"/>
              <a:t>gặp</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tấn</a:t>
            </a:r>
            <a:r>
              <a:rPr lang="en-US" dirty="0"/>
              <a:t> </a:t>
            </a:r>
            <a:r>
              <a:rPr lang="en-US" dirty="0" err="1"/>
              <a:t>công</a:t>
            </a:r>
            <a:r>
              <a:rPr lang="en-US" dirty="0"/>
              <a:t> </a:t>
            </a:r>
            <a:r>
              <a:rPr lang="en-US" dirty="0" err="1"/>
              <a:t>đánh</a:t>
            </a:r>
            <a:r>
              <a:rPr lang="en-US" dirty="0"/>
              <a:t> </a:t>
            </a:r>
            <a:r>
              <a:rPr lang="en-US" dirty="0" err="1"/>
              <a:t>cắp</a:t>
            </a:r>
            <a:r>
              <a:rPr lang="en-US" dirty="0"/>
              <a:t> </a:t>
            </a:r>
            <a:r>
              <a:rPr lang="en-US" dirty="0" err="1"/>
              <a:t>xác</a:t>
            </a:r>
            <a:r>
              <a:rPr lang="en-US" dirty="0"/>
              <a:t> </a:t>
            </a:r>
            <a:r>
              <a:rPr lang="en-US" dirty="0" err="1"/>
              <a:t>thực</a:t>
            </a:r>
            <a:r>
              <a:rPr lang="en-US" dirty="0"/>
              <a:t> </a:t>
            </a:r>
            <a:r>
              <a:rPr lang="en-US" dirty="0" err="1"/>
              <a:t>và</a:t>
            </a:r>
            <a:r>
              <a:rPr lang="en-US" dirty="0"/>
              <a:t> </a:t>
            </a:r>
            <a:r>
              <a:rPr lang="en-US" dirty="0" err="1"/>
              <a:t>tấn</a:t>
            </a:r>
            <a:r>
              <a:rPr lang="en-US" dirty="0"/>
              <a:t> </a:t>
            </a:r>
            <a:r>
              <a:rPr lang="en-US" dirty="0" err="1"/>
              <a:t>công</a:t>
            </a:r>
            <a:r>
              <a:rPr lang="en-US" dirty="0"/>
              <a:t> </a:t>
            </a:r>
            <a:r>
              <a:rPr lang="en-US" dirty="0" err="1"/>
              <a:t>nhiều</a:t>
            </a:r>
            <a:r>
              <a:rPr lang="en-US" dirty="0"/>
              <a:t> </a:t>
            </a:r>
            <a:r>
              <a:rPr lang="en-US" dirty="0" err="1"/>
              <a:t>người</a:t>
            </a:r>
            <a:r>
              <a:rPr lang="en-US" dirty="0"/>
              <a:t> </a:t>
            </a:r>
            <a:r>
              <a:rPr lang="en-US" dirty="0" err="1"/>
              <a:t>dùng</a:t>
            </a:r>
            <a:r>
              <a:rPr lang="en-US" dirty="0"/>
              <a:t> </a:t>
            </a:r>
            <a:r>
              <a:rPr lang="en-US" dirty="0" err="1"/>
              <a:t>đăng</a:t>
            </a:r>
            <a:r>
              <a:rPr lang="en-US" dirty="0"/>
              <a:t> </a:t>
            </a:r>
            <a:r>
              <a:rPr lang="en-US" dirty="0" err="1"/>
              <a:t>nhập</a:t>
            </a:r>
            <a:r>
              <a:rPr lang="en-US" dirty="0"/>
              <a:t> </a:t>
            </a:r>
            <a:r>
              <a:rPr lang="en-US" dirty="0" err="1"/>
              <a:t>cùng</a:t>
            </a:r>
            <a:r>
              <a:rPr lang="en-US" dirty="0"/>
              <a:t> </a:t>
            </a:r>
            <a:r>
              <a:rPr lang="en-US" dirty="0" err="1"/>
              <a:t>một</a:t>
            </a:r>
            <a:r>
              <a:rPr lang="en-US" dirty="0"/>
              <a:t> ID.</a:t>
            </a:r>
          </a:p>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7</a:t>
            </a:fld>
            <a:endParaRPr lang="en-US"/>
          </a:p>
        </p:txBody>
      </p:sp>
    </p:spTree>
    <p:extLst>
      <p:ext uri="{BB962C8B-B14F-4D97-AF65-F5344CB8AC3E}">
        <p14:creationId xmlns:p14="http://schemas.microsoft.com/office/powerpoint/2010/main" val="233891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12</a:t>
            </a:fld>
            <a:endParaRPr lang="en-US"/>
          </a:p>
        </p:txBody>
      </p:sp>
    </p:spTree>
    <p:extLst>
      <p:ext uri="{BB962C8B-B14F-4D97-AF65-F5344CB8AC3E}">
        <p14:creationId xmlns:p14="http://schemas.microsoft.com/office/powerpoint/2010/main" val="78845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35</a:t>
            </a:fld>
            <a:endParaRPr lang="en-US"/>
          </a:p>
        </p:txBody>
      </p:sp>
    </p:spTree>
    <p:extLst>
      <p:ext uri="{BB962C8B-B14F-4D97-AF65-F5344CB8AC3E}">
        <p14:creationId xmlns:p14="http://schemas.microsoft.com/office/powerpoint/2010/main" val="51673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36</a:t>
            </a:fld>
            <a:endParaRPr lang="en-US"/>
          </a:p>
        </p:txBody>
      </p:sp>
    </p:spTree>
    <p:extLst>
      <p:ext uri="{BB962C8B-B14F-4D97-AF65-F5344CB8AC3E}">
        <p14:creationId xmlns:p14="http://schemas.microsoft.com/office/powerpoint/2010/main" val="53182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991AF5A-9910-41DD-A133-FFDD6DBB2BEC}" type="datetime1">
              <a:rPr lang="vi-VN" smtClean="0"/>
              <a:t>21/06/2019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31076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827A03-1D7C-4B60-9555-5108E2BD2BA3}" type="datetime1">
              <a:rPr lang="vi-VN" smtClean="0"/>
              <a:t>21/06/2019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26301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8BA028C-0339-41CC-9AD0-BB0EFA10D107}" type="datetime1">
              <a:rPr lang="vi-VN" smtClean="0"/>
              <a:t>21/06/2019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143948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a:t>Click to edit Master title style</a:t>
            </a:r>
          </a:p>
        </p:txBody>
      </p:sp>
      <p:sp>
        <p:nvSpPr>
          <p:cNvPr id="3" name="Text Placeholder 2"/>
          <p:cNvSpPr>
            <a:spLocks noGrp="1"/>
          </p:cNvSpPr>
          <p:nvPr>
            <p:ph type="body" sz="half" idx="1"/>
          </p:nvPr>
        </p:nvSpPr>
        <p:spPr>
          <a:xfrm>
            <a:off x="457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0B7F220-0825-4B9B-9156-FF79F33775FE}" type="slidenum">
              <a:rPr lang="vi-VN" smtClean="0"/>
              <a:t>‹#›</a:t>
            </a:fld>
            <a:endParaRPr lang="vi-VN"/>
          </a:p>
        </p:txBody>
      </p:sp>
    </p:spTree>
    <p:extLst>
      <p:ext uri="{BB962C8B-B14F-4D97-AF65-F5344CB8AC3E}">
        <p14:creationId xmlns:p14="http://schemas.microsoft.com/office/powerpoint/2010/main" val="329035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100">
                <a:latin typeface="Times New Roman" panose="02020603050405020304" pitchFamily="18" charset="0"/>
                <a:cs typeface="Times New Roman" panose="02020603050405020304" pitchFamily="18" charset="0"/>
              </a:defRPr>
            </a:lvl1pPr>
            <a:lvl2pPr>
              <a:defRPr sz="195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10"/>
          </p:nvPr>
        </p:nvSpPr>
        <p:spPr/>
        <p:txBody>
          <a:bodyPr/>
          <a:lstStyle/>
          <a:p>
            <a:fld id="{BCE30B88-6042-475A-9AD8-6BFFF02E013D}" type="datetime1">
              <a:rPr lang="vi-VN" smtClean="0"/>
              <a:t>21/06/2019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6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3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25F7B-94C1-4212-9706-37EAE2176153}" type="datetime1">
              <a:rPr lang="vi-VN" smtClean="0"/>
              <a:t>21/06/2019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78406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78FC2EB-DA89-4984-A3A0-96F3B61DC36E}" type="datetime1">
              <a:rPr lang="vi-VN" smtClean="0"/>
              <a:t>21/06/2019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1201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A500F14-D266-414B-A860-7461A903D090}" type="datetime1">
              <a:rPr lang="vi-VN" smtClean="0"/>
              <a:t>21/06/2019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6864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Date Placeholder 2"/>
          <p:cNvSpPr>
            <a:spLocks noGrp="1"/>
          </p:cNvSpPr>
          <p:nvPr>
            <p:ph type="dt" sz="half" idx="10"/>
          </p:nvPr>
        </p:nvSpPr>
        <p:spPr/>
        <p:txBody>
          <a:bodyPr/>
          <a:lstStyle/>
          <a:p>
            <a:fld id="{01A4E0B0-1928-41A5-BD12-A82EA9ACB69E}" type="datetime1">
              <a:rPr lang="vi-VN" smtClean="0"/>
              <a:t>21/06/2019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28114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7BB4A-667B-42D1-83C9-0AA7CA3F5699}" type="datetime1">
              <a:rPr lang="vi-VN" smtClean="0"/>
              <a:t>21/06/2019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11528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endParaRPr lang="vi-VN"/>
          </a:p>
        </p:txBody>
      </p:sp>
      <p:sp>
        <p:nvSpPr>
          <p:cNvPr id="3" name="Content Placeholder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E802EEF-B49F-423B-945E-B503E6142287}" type="datetime1">
              <a:rPr lang="vi-VN" smtClean="0"/>
              <a:t>21/06/2019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4112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E812893-65B3-42B4-9DF9-26A1CDC185EE}" type="datetime1">
              <a:rPr lang="vi-VN" smtClean="0"/>
              <a:t>21/06/2019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52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189707"/>
            <a:ext cx="8229600" cy="1143000"/>
          </a:xfrm>
          <a:prstGeom prst="rect">
            <a:avLst/>
          </a:prstGeom>
        </p:spPr>
        <p:txBody>
          <a:bodyPr vert="horz" lIns="91440" tIns="45720" rIns="91440" bIns="45720" rtlCol="0" anchor="ctr">
            <a:normAutofit/>
          </a:bodyPr>
          <a:lstStyle/>
          <a:p>
            <a:r>
              <a:rPr lang="en-US"/>
              <a:t>Click to edit Master title style</a:t>
            </a:r>
            <a:endParaRPr lang="vi-VN"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B466265-DBBC-440C-B0F9-7F9F259790B0}" type="datetime1">
              <a:rPr lang="vi-VN" smtClean="0"/>
              <a:t>21/06/2019</a:t>
            </a:fld>
            <a:endParaRPr lang="vi-VN"/>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B7F220-0825-4B9B-9156-FF79F33775FE}" type="slidenum">
              <a:rPr lang="vi-VN" smtClean="0"/>
              <a:t>‹#›</a:t>
            </a:fld>
            <a:endParaRPr lang="vi-VN"/>
          </a:p>
        </p:txBody>
      </p:sp>
      <p:grpSp>
        <p:nvGrpSpPr>
          <p:cNvPr id="7" name="Group 4"/>
          <p:cNvGrpSpPr>
            <a:grpSpLocks/>
          </p:cNvGrpSpPr>
          <p:nvPr/>
        </p:nvGrpSpPr>
        <p:grpSpPr bwMode="auto">
          <a:xfrm>
            <a:off x="0" y="0"/>
            <a:ext cx="8763000" cy="1524000"/>
            <a:chOff x="0" y="0"/>
            <a:chExt cx="5520" cy="960"/>
          </a:xfrm>
        </p:grpSpPr>
        <p:cxnSp>
          <p:nvCxnSpPr>
            <p:cNvPr id="8" name="Straight Connector 7"/>
            <p:cNvCxnSpPr/>
            <p:nvPr/>
          </p:nvCxnSpPr>
          <p:spPr>
            <a:xfrm>
              <a:off x="672" y="816"/>
              <a:ext cx="484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rot="5400000">
              <a:off x="913" y="719"/>
              <a:ext cx="480" cy="1"/>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2" descr="logoTDT-banquy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13605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685783" rtl="0" eaLnBrk="1" latinLnBrk="0" hangingPunct="1">
        <a:spcBef>
          <a:spcPct val="0"/>
        </a:spcBef>
        <a:buNone/>
        <a:defRPr sz="27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vi-V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2377130" y="89377"/>
            <a:ext cx="5829300" cy="1102519"/>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rm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dirty="0">
                <a:latin typeface="Times New Roman" pitchFamily="18" charset="0"/>
                <a:cs typeface="Times New Roman" pitchFamily="18" charset="0"/>
              </a:rPr>
              <a:t>TỔNG LIÊN ĐOÀN LAO ĐỘNG VIỆT NA</a:t>
            </a:r>
            <a:r>
              <a:rPr lang="vi-VN" b="1" dirty="0">
                <a:latin typeface="Times New Roman" pitchFamily="18" charset="0"/>
                <a:cs typeface="Times New Roman" pitchFamily="18" charset="0"/>
              </a:rPr>
              <a:t>M </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TRƯỜNG ĐẠI HỌC TÔN ĐỨC THẮNG</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KHOA CÔNG NGHỆ THÔNG TIN</a:t>
            </a:r>
            <a:endParaRPr lang="en-US" b="1" dirty="0">
              <a:latin typeface="Times New Roman" pitchFamily="18" charset="0"/>
              <a:cs typeface="Times New Roman" pitchFamily="18" charset="0"/>
            </a:endParaRPr>
          </a:p>
        </p:txBody>
      </p:sp>
      <p:sp>
        <p:nvSpPr>
          <p:cNvPr id="7" name="Title 1"/>
          <p:cNvSpPr txBox="1">
            <a:spLocks/>
          </p:cNvSpPr>
          <p:nvPr/>
        </p:nvSpPr>
        <p:spPr>
          <a:xfrm>
            <a:off x="835855" y="1472607"/>
            <a:ext cx="7772400" cy="1102519"/>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a:lstStyle>
          <a:p>
            <a:r>
              <a:rPr lang="vi-VN" sz="2700" dirty="0"/>
              <a:t>BÁO CÁO GIỮA KỲ MÔN</a:t>
            </a:r>
          </a:p>
          <a:p>
            <a:r>
              <a:rPr lang="vi-VN" sz="2700" dirty="0"/>
              <a:t>BẢO MẬT THÔNG TIN</a:t>
            </a:r>
          </a:p>
        </p:txBody>
      </p:sp>
      <p:sp>
        <p:nvSpPr>
          <p:cNvPr id="8" name="Rectangle 7"/>
          <p:cNvSpPr/>
          <p:nvPr/>
        </p:nvSpPr>
        <p:spPr>
          <a:xfrm>
            <a:off x="217290" y="2539833"/>
            <a:ext cx="8686799" cy="1823576"/>
          </a:xfrm>
          <a:prstGeom prst="rect">
            <a:avLst/>
          </a:prstGeom>
          <a:noFill/>
        </p:spPr>
        <p:txBody>
          <a:bodyPr wrap="square" lIns="68580" tIns="34290" rIns="68580" bIns="34290" anchor="t">
            <a:spAutoFit/>
          </a:bodyPr>
          <a:lstStyle/>
          <a:p>
            <a:pPr algn="ctr"/>
            <a:r>
              <a:rPr lang="vi-VN" sz="3800" b="1" dirty="0">
                <a:ln w="0"/>
                <a:solidFill>
                  <a:srgbClr val="C00000"/>
                </a:solidFill>
                <a:effectLst>
                  <a:outerShdw blurRad="38100" dist="25400" dir="5400000" algn="ctr" rotWithShape="0">
                    <a:srgbClr val="6E747A">
                      <a:alpha val="43000"/>
                    </a:srgbClr>
                  </a:outerShdw>
                </a:effectLst>
              </a:rPr>
              <a:t>THOẢ THUẬN KHOÁ XÁC THỰC HAI YẾU TỐ TRONG MẠNG CẢM BIẾN KHÔNG DÂY TÍCH HỢP 5G</a:t>
            </a:r>
            <a:endParaRPr lang="en-US" sz="3800" b="1" dirty="0">
              <a:ln w="0"/>
              <a:solidFill>
                <a:srgbClr val="C00000"/>
              </a:solidFill>
              <a:effectLst>
                <a:outerShdw blurRad="38100" dist="25400" dir="5400000" algn="ctr" rotWithShape="0">
                  <a:srgbClr val="6E747A">
                    <a:alpha val="43000"/>
                  </a:srgbClr>
                </a:outerShdw>
              </a:effectLst>
              <a:latin typeface="Arial"/>
              <a:cs typeface="Arial"/>
            </a:endParaRPr>
          </a:p>
        </p:txBody>
      </p:sp>
      <p:sp>
        <p:nvSpPr>
          <p:cNvPr id="9" name="Subtitle 2"/>
          <p:cNvSpPr>
            <a:spLocks noGrp="1"/>
          </p:cNvSpPr>
          <p:nvPr/>
        </p:nvSpPr>
        <p:spPr bwMode="auto">
          <a:xfrm>
            <a:off x="3333070" y="4897908"/>
            <a:ext cx="5732384" cy="182357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100" b="1" dirty="0">
                <a:solidFill>
                  <a:schemeClr val="tx1"/>
                </a:solidFill>
                <a:latin typeface="Times New Roman"/>
                <a:cs typeface="Times New Roman"/>
              </a:rPr>
              <a:t>GVHD: </a:t>
            </a:r>
            <a:r>
              <a:rPr lang="vi-VN" sz="2100" b="1" dirty="0">
                <a:solidFill>
                  <a:schemeClr val="tx1"/>
                </a:solidFill>
                <a:latin typeface="Times New Roman"/>
                <a:cs typeface="Times New Roman"/>
              </a:rPr>
              <a:t>      </a:t>
            </a:r>
            <a:r>
              <a:rPr lang="en-US" sz="2100" dirty="0">
                <a:solidFill>
                  <a:schemeClr val="tx1"/>
                </a:solidFill>
                <a:latin typeface="Times New Roman"/>
                <a:cs typeface="Times New Roman"/>
              </a:rPr>
              <a:t>TS</a:t>
            </a:r>
            <a:r>
              <a:rPr lang="vi-VN" sz="2100" dirty="0">
                <a:solidFill>
                  <a:schemeClr val="tx1"/>
                </a:solidFill>
                <a:latin typeface="Times New Roman"/>
                <a:cs typeface="Times New Roman"/>
              </a:rPr>
              <a:t> </a:t>
            </a:r>
            <a:r>
              <a:rPr lang="en-US" sz="2100" dirty="0">
                <a:solidFill>
                  <a:schemeClr val="tx1"/>
                </a:solidFill>
                <a:latin typeface="Times New Roman"/>
                <a:cs typeface="Times New Roman"/>
              </a:rPr>
              <a:t>HUỲNH NGỌC TÚ</a:t>
            </a:r>
          </a:p>
          <a:p>
            <a:pPr algn="r"/>
            <a:r>
              <a:rPr lang="en-US" sz="2100" b="1" dirty="0" err="1">
                <a:solidFill>
                  <a:schemeClr val="tx1"/>
                </a:solidFill>
                <a:latin typeface="Times New Roman"/>
                <a:cs typeface="Times New Roman"/>
              </a:rPr>
              <a:t>Thực</a:t>
            </a:r>
            <a:r>
              <a:rPr lang="en-US" sz="2100" b="1" dirty="0">
                <a:solidFill>
                  <a:schemeClr val="tx1"/>
                </a:solidFill>
                <a:latin typeface="Times New Roman"/>
                <a:cs typeface="Times New Roman"/>
              </a:rPr>
              <a:t> </a:t>
            </a:r>
            <a:r>
              <a:rPr lang="en-US" sz="2100" b="1" dirty="0" err="1">
                <a:solidFill>
                  <a:schemeClr val="tx1"/>
                </a:solidFill>
                <a:latin typeface="Times New Roman"/>
                <a:cs typeface="Times New Roman"/>
              </a:rPr>
              <a:t>hiện</a:t>
            </a:r>
            <a:r>
              <a:rPr lang="en-US" sz="2100" b="1" dirty="0">
                <a:solidFill>
                  <a:schemeClr val="tx1"/>
                </a:solidFill>
                <a:latin typeface="Times New Roman"/>
                <a:cs typeface="Times New Roman"/>
              </a:rPr>
              <a:t>:   </a:t>
            </a:r>
            <a:r>
              <a:rPr lang="en-US" sz="2100" dirty="0">
                <a:solidFill>
                  <a:schemeClr val="tx1"/>
                </a:solidFill>
                <a:latin typeface="Times New Roman"/>
                <a:cs typeface="Times New Roman"/>
              </a:rPr>
              <a:t>HỒNG QUANG VINH - 186005004</a:t>
            </a:r>
            <a:endParaRPr lang="en-US" sz="2100" i="1" dirty="0">
              <a:solidFill>
                <a:schemeClr val="tx1"/>
              </a:solidFill>
              <a:latin typeface="Times New Roman"/>
              <a:cs typeface="Times New Roman"/>
            </a:endParaRPr>
          </a:p>
          <a:p>
            <a:pPr algn="r">
              <a:tabLst>
                <a:tab pos="1482292" algn="l"/>
              </a:tabLst>
            </a:pPr>
            <a:r>
              <a:rPr lang="en-US" sz="2100" i="1" dirty="0">
                <a:solidFill>
                  <a:schemeClr val="tx1"/>
                </a:solidFill>
                <a:latin typeface="Times New Roman"/>
                <a:cs typeface="Times New Roman"/>
              </a:rPr>
              <a:t>	</a:t>
            </a:r>
            <a:r>
              <a:rPr lang="en-US" sz="2100" dirty="0">
                <a:solidFill>
                  <a:schemeClr val="tx1"/>
                </a:solidFill>
                <a:latin typeface="Times New Roman"/>
                <a:cs typeface="Times New Roman"/>
              </a:rPr>
              <a:t>NGUYỄN ĐẠI THỊNH - 186005035</a:t>
            </a:r>
          </a:p>
          <a:p>
            <a:pPr algn="r">
              <a:tabLst>
                <a:tab pos="1482292" algn="l"/>
              </a:tabLst>
            </a:pPr>
            <a:r>
              <a:rPr lang="en-US" sz="2100" dirty="0">
                <a:solidFill>
                  <a:schemeClr val="tx1"/>
                </a:solidFill>
                <a:latin typeface="Times New Roman"/>
                <a:cs typeface="Times New Roman"/>
              </a:rPr>
              <a:t>VÕ ĐĂNG KHOA - 186005032</a:t>
            </a:r>
            <a:endParaRPr lang="vi-VN" sz="2100" dirty="0">
              <a:solidFill>
                <a:schemeClr val="tx1"/>
              </a:solidFill>
            </a:endParaRPr>
          </a:p>
        </p:txBody>
      </p:sp>
      <p:sp>
        <p:nvSpPr>
          <p:cNvPr id="2" name="Slide Number Placeholder 1"/>
          <p:cNvSpPr>
            <a:spLocks noGrp="1"/>
          </p:cNvSpPr>
          <p:nvPr>
            <p:ph type="sldNum" sz="quarter" idx="12"/>
          </p:nvPr>
        </p:nvSpPr>
        <p:spPr/>
        <p:txBody>
          <a:bodyPr/>
          <a:lstStyle/>
          <a:p>
            <a:fld id="{20B7F220-0825-4B9B-9156-FF79F33775FE}" type="slidenum">
              <a:rPr lang="vi-VN" smtClean="0"/>
              <a:t>1</a:t>
            </a:fld>
            <a:endParaRPr lang="vi-VN"/>
          </a:p>
        </p:txBody>
      </p:sp>
    </p:spTree>
    <p:extLst>
      <p:ext uri="{BB962C8B-B14F-4D97-AF65-F5344CB8AC3E}">
        <p14:creationId xmlns:p14="http://schemas.microsoft.com/office/powerpoint/2010/main" val="166047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ABA8-8A69-6B4F-A88F-A7E6144F9E76}"/>
              </a:ext>
            </a:extLst>
          </p:cNvPr>
          <p:cNvSpPr>
            <a:spLocks noGrp="1"/>
          </p:cNvSpPr>
          <p:nvPr>
            <p:ph type="title"/>
          </p:nvPr>
        </p:nvSpPr>
        <p:spPr/>
        <p:txBody>
          <a:bodyPr/>
          <a:lstStyle/>
          <a:p>
            <a:r>
              <a:rPr lang="en-US" dirty="0"/>
              <a:t>MÔ HÌNH CỦA TAI</a:t>
            </a:r>
          </a:p>
        </p:txBody>
      </p:sp>
      <p:sp>
        <p:nvSpPr>
          <p:cNvPr id="3" name="Content Placeholder 2">
            <a:extLst>
              <a:ext uri="{FF2B5EF4-FFF2-40B4-BE49-F238E27FC236}">
                <a16:creationId xmlns:a16="http://schemas.microsoft.com/office/drawing/2014/main" id="{5B229F0F-6955-3145-AF80-6B2543D8D9A5}"/>
              </a:ext>
            </a:extLst>
          </p:cNvPr>
          <p:cNvSpPr>
            <a:spLocks noGrp="1"/>
          </p:cNvSpPr>
          <p:nvPr>
            <p:ph idx="1"/>
          </p:nvPr>
        </p:nvSpPr>
        <p:spPr/>
        <p:txBody>
          <a:bodyPr/>
          <a:lstStyle/>
          <a:p>
            <a:pPr lvl="1"/>
            <a:r>
              <a:rPr lang="en-US" dirty="0" err="1"/>
              <a:t>Các</a:t>
            </a:r>
            <a:r>
              <a:rPr lang="en-US" dirty="0"/>
              <a:t> </a:t>
            </a:r>
            <a:r>
              <a:rPr lang="en-US" dirty="0" err="1"/>
              <a:t>ký</a:t>
            </a:r>
            <a:r>
              <a:rPr lang="en-US" dirty="0"/>
              <a:t> </a:t>
            </a:r>
            <a:r>
              <a:rPr lang="en-US" dirty="0" err="1"/>
              <a:t>hiệu</a:t>
            </a:r>
            <a:r>
              <a:rPr lang="en-US" dirty="0"/>
              <a:t> </a:t>
            </a:r>
            <a:r>
              <a:rPr lang="en-US" dirty="0" err="1"/>
              <a:t>được</a:t>
            </a:r>
            <a:r>
              <a:rPr lang="en-US" dirty="0"/>
              <a:t> </a:t>
            </a:r>
            <a:r>
              <a:rPr lang="en-US" dirty="0" err="1"/>
              <a:t>sử</a:t>
            </a:r>
            <a:r>
              <a:rPr lang="en-US" dirty="0"/>
              <a:t> dung:</a:t>
            </a:r>
          </a:p>
          <a:p>
            <a:pPr lvl="1"/>
            <a:endParaRPr lang="en-US" dirty="0"/>
          </a:p>
        </p:txBody>
      </p:sp>
      <p:sp>
        <p:nvSpPr>
          <p:cNvPr id="4" name="Slide Number Placeholder 3">
            <a:extLst>
              <a:ext uri="{FF2B5EF4-FFF2-40B4-BE49-F238E27FC236}">
                <a16:creationId xmlns:a16="http://schemas.microsoft.com/office/drawing/2014/main" id="{CF7BA185-CD37-634B-8E7E-EA9380E94A42}"/>
              </a:ext>
            </a:extLst>
          </p:cNvPr>
          <p:cNvSpPr>
            <a:spLocks noGrp="1"/>
          </p:cNvSpPr>
          <p:nvPr>
            <p:ph type="sldNum" sz="quarter" idx="12"/>
          </p:nvPr>
        </p:nvSpPr>
        <p:spPr/>
        <p:txBody>
          <a:bodyPr/>
          <a:lstStyle/>
          <a:p>
            <a:fld id="{20B7F220-0825-4B9B-9156-FF79F33775FE}" type="slidenum">
              <a:rPr lang="vi-VN" smtClean="0"/>
              <a:t>10</a:t>
            </a:fld>
            <a:endParaRPr lang="vi-VN"/>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E8641FE9-A522-2141-B9AF-6D8EE6E904F6}"/>
                  </a:ext>
                </a:extLst>
              </p:cNvPr>
              <p:cNvGraphicFramePr>
                <a:graphicFrameLocks noGrp="1"/>
              </p:cNvGraphicFramePr>
              <p:nvPr>
                <p:extLst>
                  <p:ext uri="{D42A27DB-BD31-4B8C-83A1-F6EECF244321}">
                    <p14:modId xmlns:p14="http://schemas.microsoft.com/office/powerpoint/2010/main" val="268116535"/>
                  </p:ext>
                </p:extLst>
              </p:nvPr>
            </p:nvGraphicFramePr>
            <p:xfrm>
              <a:off x="1524000" y="2241081"/>
              <a:ext cx="6595872" cy="3968184"/>
            </p:xfrm>
            <a:graphic>
              <a:graphicData uri="http://schemas.openxmlformats.org/drawingml/2006/table">
                <a:tbl>
                  <a:tblPr firstRow="1" bandRow="1">
                    <a:tableStyleId>{5C22544A-7EE6-4342-B048-85BDC9FD1C3A}</a:tableStyleId>
                  </a:tblPr>
                  <a:tblGrid>
                    <a:gridCol w="2307301">
                      <a:extLst>
                        <a:ext uri="{9D8B030D-6E8A-4147-A177-3AD203B41FA5}">
                          <a16:colId xmlns:a16="http://schemas.microsoft.com/office/drawing/2014/main" val="3031611830"/>
                        </a:ext>
                      </a:extLst>
                    </a:gridCol>
                    <a:gridCol w="4288571">
                      <a:extLst>
                        <a:ext uri="{9D8B030D-6E8A-4147-A177-3AD203B41FA5}">
                          <a16:colId xmlns:a16="http://schemas.microsoft.com/office/drawing/2014/main" val="1011806608"/>
                        </a:ext>
                      </a:extLst>
                    </a:gridCol>
                  </a:tblGrid>
                  <a:tr h="496023">
                    <a:tc>
                      <a:txBody>
                        <a:bodyPr/>
                        <a:lstStyle/>
                        <a:p>
                          <a:pPr algn="ct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785061"/>
                      </a:ext>
                    </a:extLst>
                  </a:tr>
                  <a:tr h="496023">
                    <a:tc>
                      <a:txBody>
                        <a:bodyPr/>
                        <a:lstStyle/>
                        <a:p>
                          <a:pPr algn="ctr"/>
                          <a:r>
                            <a:rPr lang="en-US" sz="1900" dirty="0">
                              <a:latin typeface="Times New Roman" panose="02020603050405020304" pitchFamily="18" charset="0"/>
                              <a:cs typeface="Times New Roman" panose="02020603050405020304" pitchFamily="18" charset="0"/>
                            </a:rPr>
                            <a:t>SC</a:t>
                          </a:r>
                        </a:p>
                      </a:txBody>
                      <a:tcPr/>
                    </a:tc>
                    <a:tc>
                      <a:txBody>
                        <a:bodyPr/>
                        <a:lstStyle/>
                        <a:p>
                          <a:pPr algn="just"/>
                          <a:r>
                            <a:rPr lang="en-US" sz="1900" dirty="0" err="1">
                              <a:latin typeface="Times New Roman" panose="02020603050405020304" pitchFamily="18" charset="0"/>
                              <a:cs typeface="Times New Roman" panose="02020603050405020304" pitchFamily="18" charset="0"/>
                            </a:rPr>
                            <a:t>Thẻ</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thông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minh</a:t>
                          </a:r>
                          <a:r>
                            <a:rPr lang="en-US" sz="1900" dirty="0">
                              <a:latin typeface="Times New Roman" panose="02020603050405020304" pitchFamily="18" charset="0"/>
                              <a:cs typeface="Times New Roman" panose="02020603050405020304" pitchFamily="18" charset="0"/>
                            </a:rPr>
                            <a:t> (Smart card)</a:t>
                          </a:r>
                        </a:p>
                      </a:txBody>
                      <a:tcPr/>
                    </a:tc>
                    <a:extLst>
                      <a:ext uri="{0D108BD9-81ED-4DB2-BD59-A6C34878D82A}">
                        <a16:rowId xmlns:a16="http://schemas.microsoft.com/office/drawing/2014/main" val="3801202496"/>
                      </a:ext>
                    </a:extLst>
                  </a:tr>
                  <a:tr h="496023">
                    <a:tc>
                      <a:txBody>
                        <a:bodyPr/>
                        <a:lstStyle/>
                        <a:p>
                          <a:pPr algn="ctr"/>
                          <a14:m>
                            <m:oMathPara xmlns:m="http://schemas.openxmlformats.org/officeDocument/2006/math">
                              <m:oMathParaPr>
                                <m:jc m:val="center"/>
                              </m:oMathParaPr>
                              <m:oMath xmlns:m="http://schemas.openxmlformats.org/officeDocument/2006/math">
                                <m:sSub>
                                  <m:sSubPr>
                                    <m:ctrlPr>
                                      <a:rPr lang="en-US" sz="1900" i="1" smtClean="0">
                                        <a:latin typeface="Cambria Math" panose="02040503050406030204" pitchFamily="18" charset="0"/>
                                      </a:rPr>
                                    </m:ctrlPr>
                                  </m:sSubPr>
                                  <m:e>
                                    <m:r>
                                      <a:rPr lang="vi-VN" sz="1900" b="0" i="1" smtClean="0">
                                        <a:latin typeface="Cambria Math" panose="02040503050406030204" pitchFamily="18" charset="0"/>
                                      </a:rPr>
                                      <m:t>𝑈</m:t>
                                    </m:r>
                                  </m:e>
                                  <m:sub>
                                    <m:r>
                                      <m:rPr>
                                        <m:sty m:val="p"/>
                                      </m:rPr>
                                      <a:rPr lang="en-US" sz="1900" i="1" smtClean="0">
                                        <a:latin typeface="Cambria Math" panose="02040503050406030204" pitchFamily="18" charset="0"/>
                                      </a:rPr>
                                      <m:t>i</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Người</a:t>
                          </a:r>
                          <a:r>
                            <a:rPr lang="en-US" sz="1900" dirty="0">
                              <a:latin typeface="Times New Roman" panose="02020603050405020304" pitchFamily="18" charset="0"/>
                              <a:cs typeface="Times New Roman" panose="02020603050405020304" pitchFamily="18" charset="0"/>
                            </a:rPr>
                            <a:t> dung (User)</a:t>
                          </a:r>
                        </a:p>
                      </a:txBody>
                      <a:tcPr/>
                    </a:tc>
                    <a:extLst>
                      <a:ext uri="{0D108BD9-81ED-4DB2-BD59-A6C34878D82A}">
                        <a16:rowId xmlns:a16="http://schemas.microsoft.com/office/drawing/2014/main" val="1146350324"/>
                      </a:ext>
                    </a:extLst>
                  </a:tr>
                  <a:tr h="496023">
                    <a:tc>
                      <a:txBody>
                        <a:bodyPr/>
                        <a:lstStyle/>
                        <a:p>
                          <a:pPr algn="ct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S</m:t>
                                    </m:r>
                                  </m:e>
                                  <m:sub>
                                    <m:r>
                                      <m:rPr>
                                        <m:sty m:val="p"/>
                                      </m:rPr>
                                      <a:rPr lang="en-US" sz="1900" b="0" i="1" smtClean="0">
                                        <a:latin typeface="Cambria Math" panose="02040503050406030204" pitchFamily="18" charset="0"/>
                                      </a:rPr>
                                      <m:t>j</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Nút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cảm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biến</a:t>
                          </a:r>
                          <a:r>
                            <a:rPr lang="en-US" sz="1900" dirty="0">
                              <a:latin typeface="Times New Roman" panose="02020603050405020304" pitchFamily="18" charset="0"/>
                              <a:cs typeface="Times New Roman" panose="02020603050405020304" pitchFamily="18" charset="0"/>
                            </a:rPr>
                            <a:t> (Sensor Node)</a:t>
                          </a:r>
                        </a:p>
                      </a:txBody>
                      <a:tcPr/>
                    </a:tc>
                    <a:extLst>
                      <a:ext uri="{0D108BD9-81ED-4DB2-BD59-A6C34878D82A}">
                        <a16:rowId xmlns:a16="http://schemas.microsoft.com/office/drawing/2014/main" val="686653315"/>
                      </a:ext>
                    </a:extLst>
                  </a:tr>
                  <a:tr h="496023">
                    <a:tc>
                      <a:txBody>
                        <a:bodyPr/>
                        <a:lstStyle/>
                        <a:p>
                          <a:pPr algn="ctr"/>
                          <a:r>
                            <a:rPr lang="en-US" sz="1900" dirty="0">
                              <a:latin typeface="Times New Roman" panose="02020603050405020304" pitchFamily="18" charset="0"/>
                              <a:cs typeface="Times New Roman" panose="02020603050405020304" pitchFamily="18" charset="0"/>
                            </a:rPr>
                            <a:t>GW N</a:t>
                          </a:r>
                        </a:p>
                      </a:txBody>
                      <a:tcPr/>
                    </a:tc>
                    <a:tc>
                      <a:txBody>
                        <a:bodyPr/>
                        <a:lstStyle/>
                        <a:p>
                          <a:pPr algn="just"/>
                          <a:r>
                            <a:rPr lang="en-US" sz="1900" dirty="0" err="1">
                              <a:latin typeface="Times New Roman" panose="02020603050405020304" pitchFamily="18" charset="0"/>
                              <a:cs typeface="Times New Roman" panose="02020603050405020304" pitchFamily="18" charset="0"/>
                            </a:rPr>
                            <a:t>Nút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cổng</a:t>
                          </a:r>
                          <a:r>
                            <a:rPr lang="en-US" sz="1900" dirty="0">
                              <a:latin typeface="Times New Roman" panose="02020603050405020304" pitchFamily="18" charset="0"/>
                              <a:cs typeface="Times New Roman" panose="02020603050405020304" pitchFamily="18" charset="0"/>
                            </a:rPr>
                            <a:t> (Gateway Node)</a:t>
                          </a:r>
                        </a:p>
                      </a:txBody>
                      <a:tcPr/>
                    </a:tc>
                    <a:extLst>
                      <a:ext uri="{0D108BD9-81ED-4DB2-BD59-A6C34878D82A}">
                        <a16:rowId xmlns:a16="http://schemas.microsoft.com/office/drawing/2014/main" val="1610363120"/>
                      </a:ext>
                    </a:extLst>
                  </a:tr>
                  <a:tr h="496023">
                    <a:tc>
                      <a:txBody>
                        <a:bodyPr/>
                        <a:lstStyle/>
                        <a:p>
                          <a:pPr algn="ct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ID</m:t>
                                    </m:r>
                                  </m:e>
                                  <m:sub>
                                    <m:r>
                                      <m:rPr>
                                        <m:sty m:val="p"/>
                                      </m:rPr>
                                      <a:rPr lang="en-US" sz="1900" i="1" smtClean="0">
                                        <a:latin typeface="Cambria Math" panose="02040503050406030204" pitchFamily="18" charset="0"/>
                                      </a:rPr>
                                      <m:t>i</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Danh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tính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người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dùng</a:t>
                          </a:r>
                          <a:r>
                            <a:rPr lang="en-US" sz="19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900" i="1" smtClean="0">
                                      <a:latin typeface="Cambria Math" panose="02040503050406030204" pitchFamily="18" charset="0"/>
                                    </a:rPr>
                                  </m:ctrlPr>
                                </m:sSubPr>
                                <m:e>
                                  <m:r>
                                    <a:rPr lang="vi-VN" sz="1900" b="0" i="1" smtClean="0">
                                      <a:latin typeface="Cambria Math" panose="02040503050406030204" pitchFamily="18" charset="0"/>
                                    </a:rPr>
                                    <m:t>𝑈</m:t>
                                  </m:r>
                                </m:e>
                                <m:sub>
                                  <m:r>
                                    <m:rPr>
                                      <m:sty m:val="p"/>
                                    </m:rPr>
                                    <a:rPr lang="en-US" sz="1900" i="1" smtClean="0">
                                      <a:latin typeface="Cambria Math" panose="02040503050406030204" pitchFamily="18" charset="0"/>
                                    </a:rPr>
                                    <m:t>i</m:t>
                                  </m:r>
                                </m:sub>
                              </m:sSub>
                            </m:oMath>
                          </a14:m>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0715913"/>
                      </a:ext>
                    </a:extLst>
                  </a:tr>
                  <a:tr h="496023">
                    <a:tc>
                      <a:txBody>
                        <a:bodyPr/>
                        <a:lstStyle/>
                        <a:p>
                          <a:pPr algn="ct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PW</m:t>
                                    </m:r>
                                  </m:e>
                                  <m:sub>
                                    <m:r>
                                      <m:rPr>
                                        <m:sty m:val="p"/>
                                      </m:rPr>
                                      <a:rPr lang="en-US" sz="1900" i="1" smtClean="0">
                                        <a:latin typeface="Cambria Math" panose="02040503050406030204" pitchFamily="18" charset="0"/>
                                      </a:rPr>
                                      <m:t>i</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Mật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khẩu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người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dùng</a:t>
                          </a:r>
                          <a:r>
                            <a:rPr lang="en-US" sz="19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900" i="1" smtClean="0">
                                      <a:latin typeface="Cambria Math" panose="02040503050406030204" pitchFamily="18" charset="0"/>
                                    </a:rPr>
                                  </m:ctrlPr>
                                </m:sSubPr>
                                <m:e>
                                  <m:r>
                                    <a:rPr lang="vi-VN" sz="1900" b="0" i="1" smtClean="0">
                                      <a:latin typeface="Cambria Math" panose="02040503050406030204" pitchFamily="18" charset="0"/>
                                    </a:rPr>
                                    <m:t>𝑈</m:t>
                                  </m:r>
                                </m:e>
                                <m:sub>
                                  <m:r>
                                    <m:rPr>
                                      <m:sty m:val="p"/>
                                    </m:rPr>
                                    <a:rPr lang="en-US" sz="1900" b="0" i="1" smtClean="0">
                                      <a:latin typeface="Cambria Math" panose="02040503050406030204" pitchFamily="18" charset="0"/>
                                    </a:rPr>
                                    <m:t>j</m:t>
                                  </m:r>
                                </m:sub>
                              </m:sSub>
                            </m:oMath>
                          </a14:m>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806336"/>
                      </a:ext>
                    </a:extLst>
                  </a:tr>
                  <a:tr h="496023">
                    <a:tc>
                      <a:txBody>
                        <a:bodyPr/>
                        <a:lstStyle/>
                        <a:p>
                          <a:pPr algn="ct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SID</m:t>
                                    </m:r>
                                  </m:e>
                                  <m:sub>
                                    <m:r>
                                      <m:rPr>
                                        <m:sty m:val="p"/>
                                      </m:rPr>
                                      <a:rPr lang="en-US" sz="1900" b="0" i="1" smtClean="0">
                                        <a:latin typeface="Cambria Math" panose="02040503050406030204" pitchFamily="18" charset="0"/>
                                      </a:rPr>
                                      <m:t>j</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Định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danh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của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nút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cảm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biến</a:t>
                          </a:r>
                          <a:r>
                            <a:rPr lang="en-US" sz="19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S</m:t>
                                  </m:r>
                                </m:e>
                                <m:sub>
                                  <m:r>
                                    <m:rPr>
                                      <m:sty m:val="p"/>
                                    </m:rPr>
                                    <a:rPr lang="en-US" sz="1900" b="0" i="1" smtClean="0">
                                      <a:latin typeface="Cambria Math" panose="02040503050406030204" pitchFamily="18" charset="0"/>
                                    </a:rPr>
                                    <m:t>j</m:t>
                                  </m:r>
                                </m:sub>
                              </m:sSub>
                            </m:oMath>
                          </a14:m>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4984823"/>
                      </a:ext>
                    </a:extLst>
                  </a:tr>
                </a:tbl>
              </a:graphicData>
            </a:graphic>
          </p:graphicFrame>
        </mc:Choice>
        <mc:Fallback xmlns="">
          <p:graphicFrame>
            <p:nvGraphicFramePr>
              <p:cNvPr id="6" name="Table 5">
                <a:extLst>
                  <a:ext uri="{FF2B5EF4-FFF2-40B4-BE49-F238E27FC236}">
                    <a16:creationId xmlns:a16="http://schemas.microsoft.com/office/drawing/2014/main" id="{E8641FE9-A522-2141-B9AF-6D8EE6E904F6}"/>
                  </a:ext>
                </a:extLst>
              </p:cNvPr>
              <p:cNvGraphicFramePr>
                <a:graphicFrameLocks noGrp="1"/>
              </p:cNvGraphicFramePr>
              <p:nvPr>
                <p:extLst>
                  <p:ext uri="{D42A27DB-BD31-4B8C-83A1-F6EECF244321}">
                    <p14:modId xmlns:p14="http://schemas.microsoft.com/office/powerpoint/2010/main" val="268116535"/>
                  </p:ext>
                </p:extLst>
              </p:nvPr>
            </p:nvGraphicFramePr>
            <p:xfrm>
              <a:off x="1524000" y="2241081"/>
              <a:ext cx="6595872" cy="3968184"/>
            </p:xfrm>
            <a:graphic>
              <a:graphicData uri="http://schemas.openxmlformats.org/drawingml/2006/table">
                <a:tbl>
                  <a:tblPr firstRow="1" bandRow="1">
                    <a:tableStyleId>{5C22544A-7EE6-4342-B048-85BDC9FD1C3A}</a:tableStyleId>
                  </a:tblPr>
                  <a:tblGrid>
                    <a:gridCol w="2307301">
                      <a:extLst>
                        <a:ext uri="{9D8B030D-6E8A-4147-A177-3AD203B41FA5}">
                          <a16:colId xmlns:a16="http://schemas.microsoft.com/office/drawing/2014/main" val="3031611830"/>
                        </a:ext>
                      </a:extLst>
                    </a:gridCol>
                    <a:gridCol w="4288571">
                      <a:extLst>
                        <a:ext uri="{9D8B030D-6E8A-4147-A177-3AD203B41FA5}">
                          <a16:colId xmlns:a16="http://schemas.microsoft.com/office/drawing/2014/main" val="1011806608"/>
                        </a:ext>
                      </a:extLst>
                    </a:gridCol>
                  </a:tblGrid>
                  <a:tr h="496023">
                    <a:tc>
                      <a:txBody>
                        <a:bodyPr/>
                        <a:lstStyle/>
                        <a:p>
                          <a:pPr algn="ct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785061"/>
                      </a:ext>
                    </a:extLst>
                  </a:tr>
                  <a:tr h="496023">
                    <a:tc>
                      <a:txBody>
                        <a:bodyPr/>
                        <a:lstStyle/>
                        <a:p>
                          <a:pPr algn="ctr"/>
                          <a:r>
                            <a:rPr lang="en-US" sz="1900" dirty="0">
                              <a:latin typeface="Times New Roman" panose="02020603050405020304" pitchFamily="18" charset="0"/>
                              <a:cs typeface="Times New Roman" panose="02020603050405020304" pitchFamily="18" charset="0"/>
                            </a:rPr>
                            <a:t>SC</a:t>
                          </a:r>
                        </a:p>
                      </a:txBody>
                      <a:tcPr/>
                    </a:tc>
                    <a:tc>
                      <a:txBody>
                        <a:bodyPr/>
                        <a:lstStyle/>
                        <a:p>
                          <a:pPr algn="just"/>
                          <a:r>
                            <a:rPr lang="en-US" sz="1900" dirty="0" err="1">
                              <a:latin typeface="Times New Roman" panose="02020603050405020304" pitchFamily="18" charset="0"/>
                              <a:cs typeface="Times New Roman" panose="02020603050405020304" pitchFamily="18" charset="0"/>
                            </a:rPr>
                            <a:t>Thẻ</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thông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minh</a:t>
                          </a:r>
                          <a:r>
                            <a:rPr lang="en-US" sz="1900" dirty="0">
                              <a:latin typeface="Times New Roman" panose="02020603050405020304" pitchFamily="18" charset="0"/>
                              <a:cs typeface="Times New Roman" panose="02020603050405020304" pitchFamily="18" charset="0"/>
                            </a:rPr>
                            <a:t> (Smart card)</a:t>
                          </a:r>
                        </a:p>
                      </a:txBody>
                      <a:tcPr/>
                    </a:tc>
                    <a:extLst>
                      <a:ext uri="{0D108BD9-81ED-4DB2-BD59-A6C34878D82A}">
                        <a16:rowId xmlns:a16="http://schemas.microsoft.com/office/drawing/2014/main" val="3801202496"/>
                      </a:ext>
                    </a:extLst>
                  </a:tr>
                  <a:tr h="496023">
                    <a:tc>
                      <a:txBody>
                        <a:bodyPr/>
                        <a:lstStyle/>
                        <a:p>
                          <a:endParaRPr lang="en-US"/>
                        </a:p>
                      </a:txBody>
                      <a:tcPr>
                        <a:blipFill>
                          <a:blip r:embed="rId2"/>
                          <a:stretch>
                            <a:fillRect l="-549" t="-207692" r="-186264" b="-505128"/>
                          </a:stretch>
                        </a:blipFill>
                      </a:tcPr>
                    </a:tc>
                    <a:tc>
                      <a:txBody>
                        <a:bodyPr/>
                        <a:lstStyle/>
                        <a:p>
                          <a:pPr algn="just"/>
                          <a:r>
                            <a:rPr lang="en-US" sz="1900" dirty="0" err="1">
                              <a:latin typeface="Times New Roman" panose="02020603050405020304" pitchFamily="18" charset="0"/>
                              <a:cs typeface="Times New Roman" panose="02020603050405020304" pitchFamily="18" charset="0"/>
                            </a:rPr>
                            <a:t>Người</a:t>
                          </a:r>
                          <a:r>
                            <a:rPr lang="en-US" sz="1900" dirty="0">
                              <a:latin typeface="Times New Roman" panose="02020603050405020304" pitchFamily="18" charset="0"/>
                              <a:cs typeface="Times New Roman" panose="02020603050405020304" pitchFamily="18" charset="0"/>
                            </a:rPr>
                            <a:t> dung (User)</a:t>
                          </a:r>
                        </a:p>
                      </a:txBody>
                      <a:tcPr/>
                    </a:tc>
                    <a:extLst>
                      <a:ext uri="{0D108BD9-81ED-4DB2-BD59-A6C34878D82A}">
                        <a16:rowId xmlns:a16="http://schemas.microsoft.com/office/drawing/2014/main" val="1146350324"/>
                      </a:ext>
                    </a:extLst>
                  </a:tr>
                  <a:tr h="496023">
                    <a:tc>
                      <a:txBody>
                        <a:bodyPr/>
                        <a:lstStyle/>
                        <a:p>
                          <a:endParaRPr lang="en-US"/>
                        </a:p>
                      </a:txBody>
                      <a:tcPr>
                        <a:blipFill>
                          <a:blip r:embed="rId2"/>
                          <a:stretch>
                            <a:fillRect l="-549" t="-300000" r="-186264" b="-392500"/>
                          </a:stretch>
                        </a:blipFill>
                      </a:tcPr>
                    </a:tc>
                    <a:tc>
                      <a:txBody>
                        <a:bodyPr/>
                        <a:lstStyle/>
                        <a:p>
                          <a:pPr algn="just"/>
                          <a:r>
                            <a:rPr lang="en-US" sz="1900" dirty="0" err="1">
                              <a:latin typeface="Times New Roman" panose="02020603050405020304" pitchFamily="18" charset="0"/>
                              <a:cs typeface="Times New Roman" panose="02020603050405020304" pitchFamily="18" charset="0"/>
                            </a:rPr>
                            <a:t>Nút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cảm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biến</a:t>
                          </a:r>
                          <a:r>
                            <a:rPr lang="en-US" sz="1900" dirty="0">
                              <a:latin typeface="Times New Roman" panose="02020603050405020304" pitchFamily="18" charset="0"/>
                              <a:cs typeface="Times New Roman" panose="02020603050405020304" pitchFamily="18" charset="0"/>
                            </a:rPr>
                            <a:t> (Sensor Node)</a:t>
                          </a:r>
                        </a:p>
                      </a:txBody>
                      <a:tcPr/>
                    </a:tc>
                    <a:extLst>
                      <a:ext uri="{0D108BD9-81ED-4DB2-BD59-A6C34878D82A}">
                        <a16:rowId xmlns:a16="http://schemas.microsoft.com/office/drawing/2014/main" val="686653315"/>
                      </a:ext>
                    </a:extLst>
                  </a:tr>
                  <a:tr h="496023">
                    <a:tc>
                      <a:txBody>
                        <a:bodyPr/>
                        <a:lstStyle/>
                        <a:p>
                          <a:pPr algn="ctr"/>
                          <a:r>
                            <a:rPr lang="en-US" sz="1900" dirty="0">
                              <a:latin typeface="Times New Roman" panose="02020603050405020304" pitchFamily="18" charset="0"/>
                              <a:cs typeface="Times New Roman" panose="02020603050405020304" pitchFamily="18" charset="0"/>
                            </a:rPr>
                            <a:t>GW N</a:t>
                          </a:r>
                        </a:p>
                      </a:txBody>
                      <a:tcPr/>
                    </a:tc>
                    <a:tc>
                      <a:txBody>
                        <a:bodyPr/>
                        <a:lstStyle/>
                        <a:p>
                          <a:pPr algn="just"/>
                          <a:r>
                            <a:rPr lang="en-US" sz="1900" dirty="0" err="1">
                              <a:latin typeface="Times New Roman" panose="02020603050405020304" pitchFamily="18" charset="0"/>
                              <a:cs typeface="Times New Roman" panose="02020603050405020304" pitchFamily="18" charset="0"/>
                            </a:rPr>
                            <a:t>Nút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cổng</a:t>
                          </a:r>
                          <a:r>
                            <a:rPr lang="en-US" sz="1900" dirty="0">
                              <a:latin typeface="Times New Roman" panose="02020603050405020304" pitchFamily="18" charset="0"/>
                              <a:cs typeface="Times New Roman" panose="02020603050405020304" pitchFamily="18" charset="0"/>
                            </a:rPr>
                            <a:t> (Gateway Node)</a:t>
                          </a:r>
                        </a:p>
                      </a:txBody>
                      <a:tcPr/>
                    </a:tc>
                    <a:extLst>
                      <a:ext uri="{0D108BD9-81ED-4DB2-BD59-A6C34878D82A}">
                        <a16:rowId xmlns:a16="http://schemas.microsoft.com/office/drawing/2014/main" val="1610363120"/>
                      </a:ext>
                    </a:extLst>
                  </a:tr>
                  <a:tr h="496023">
                    <a:tc>
                      <a:txBody>
                        <a:bodyPr/>
                        <a:lstStyle/>
                        <a:p>
                          <a:endParaRPr lang="en-US"/>
                        </a:p>
                      </a:txBody>
                      <a:tcPr>
                        <a:blipFill>
                          <a:blip r:embed="rId2"/>
                          <a:stretch>
                            <a:fillRect l="-549" t="-510256" r="-186264" b="-202564"/>
                          </a:stretch>
                        </a:blipFill>
                      </a:tcPr>
                    </a:tc>
                    <a:tc>
                      <a:txBody>
                        <a:bodyPr/>
                        <a:lstStyle/>
                        <a:p>
                          <a:endParaRPr lang="en-US"/>
                        </a:p>
                      </a:txBody>
                      <a:tcPr>
                        <a:blipFill>
                          <a:blip r:embed="rId2"/>
                          <a:stretch>
                            <a:fillRect l="-54142" t="-510256" r="-296" b="-202564"/>
                          </a:stretch>
                        </a:blipFill>
                      </a:tcPr>
                    </a:tc>
                    <a:extLst>
                      <a:ext uri="{0D108BD9-81ED-4DB2-BD59-A6C34878D82A}">
                        <a16:rowId xmlns:a16="http://schemas.microsoft.com/office/drawing/2014/main" val="2910715913"/>
                      </a:ext>
                    </a:extLst>
                  </a:tr>
                  <a:tr h="496023">
                    <a:tc>
                      <a:txBody>
                        <a:bodyPr/>
                        <a:lstStyle/>
                        <a:p>
                          <a:endParaRPr lang="en-US"/>
                        </a:p>
                      </a:txBody>
                      <a:tcPr>
                        <a:blipFill>
                          <a:blip r:embed="rId2"/>
                          <a:stretch>
                            <a:fillRect l="-549" t="-610256" r="-186264" b="-102564"/>
                          </a:stretch>
                        </a:blipFill>
                      </a:tcPr>
                    </a:tc>
                    <a:tc>
                      <a:txBody>
                        <a:bodyPr/>
                        <a:lstStyle/>
                        <a:p>
                          <a:endParaRPr lang="en-US"/>
                        </a:p>
                      </a:txBody>
                      <a:tcPr>
                        <a:blipFill>
                          <a:blip r:embed="rId2"/>
                          <a:stretch>
                            <a:fillRect l="-54142" t="-610256" r="-296" b="-102564"/>
                          </a:stretch>
                        </a:blipFill>
                      </a:tcPr>
                    </a:tc>
                    <a:extLst>
                      <a:ext uri="{0D108BD9-81ED-4DB2-BD59-A6C34878D82A}">
                        <a16:rowId xmlns:a16="http://schemas.microsoft.com/office/drawing/2014/main" val="2695806336"/>
                      </a:ext>
                    </a:extLst>
                  </a:tr>
                  <a:tr h="496023">
                    <a:tc>
                      <a:txBody>
                        <a:bodyPr/>
                        <a:lstStyle/>
                        <a:p>
                          <a:endParaRPr lang="en-US"/>
                        </a:p>
                      </a:txBody>
                      <a:tcPr>
                        <a:blipFill>
                          <a:blip r:embed="rId2"/>
                          <a:stretch>
                            <a:fillRect l="-549" t="-710256" r="-186264" b="-2564"/>
                          </a:stretch>
                        </a:blipFill>
                      </a:tcPr>
                    </a:tc>
                    <a:tc>
                      <a:txBody>
                        <a:bodyPr/>
                        <a:lstStyle/>
                        <a:p>
                          <a:endParaRPr lang="en-US"/>
                        </a:p>
                      </a:txBody>
                      <a:tcPr>
                        <a:blipFill>
                          <a:blip r:embed="rId2"/>
                          <a:stretch>
                            <a:fillRect l="-54142" t="-710256" r="-296" b="-2564"/>
                          </a:stretch>
                        </a:blipFill>
                      </a:tcPr>
                    </a:tc>
                    <a:extLst>
                      <a:ext uri="{0D108BD9-81ED-4DB2-BD59-A6C34878D82A}">
                        <a16:rowId xmlns:a16="http://schemas.microsoft.com/office/drawing/2014/main" val="1894984823"/>
                      </a:ext>
                    </a:extLst>
                  </a:tr>
                </a:tbl>
              </a:graphicData>
            </a:graphic>
          </p:graphicFrame>
        </mc:Fallback>
      </mc:AlternateContent>
    </p:spTree>
    <p:extLst>
      <p:ext uri="{BB962C8B-B14F-4D97-AF65-F5344CB8AC3E}">
        <p14:creationId xmlns:p14="http://schemas.microsoft.com/office/powerpoint/2010/main" val="271866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6F95-3552-5142-8E13-3B022BD88A44}"/>
              </a:ext>
            </a:extLst>
          </p:cNvPr>
          <p:cNvSpPr>
            <a:spLocks noGrp="1"/>
          </p:cNvSpPr>
          <p:nvPr>
            <p:ph type="title"/>
          </p:nvPr>
        </p:nvSpPr>
        <p:spPr/>
        <p:txBody>
          <a:bodyPr/>
          <a:lstStyle/>
          <a:p>
            <a:r>
              <a:rPr lang="en-US" dirty="0"/>
              <a:t>MÔ HÌNH CỦA TAI</a:t>
            </a:r>
          </a:p>
        </p:txBody>
      </p:sp>
      <p:sp>
        <p:nvSpPr>
          <p:cNvPr id="4" name="Slide Number Placeholder 3">
            <a:extLst>
              <a:ext uri="{FF2B5EF4-FFF2-40B4-BE49-F238E27FC236}">
                <a16:creationId xmlns:a16="http://schemas.microsoft.com/office/drawing/2014/main" id="{2F6EF77D-69C5-EF4F-A629-72F9E132D1CE}"/>
              </a:ext>
            </a:extLst>
          </p:cNvPr>
          <p:cNvSpPr>
            <a:spLocks noGrp="1"/>
          </p:cNvSpPr>
          <p:nvPr>
            <p:ph type="sldNum" sz="quarter" idx="12"/>
          </p:nvPr>
        </p:nvSpPr>
        <p:spPr/>
        <p:txBody>
          <a:bodyPr/>
          <a:lstStyle/>
          <a:p>
            <a:fld id="{20B7F220-0825-4B9B-9156-FF79F33775FE}" type="slidenum">
              <a:rPr lang="vi-VN" smtClean="0"/>
              <a:t>11</a:t>
            </a:fld>
            <a:endParaRPr lang="vi-VN"/>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85ABD44-3357-2B4F-B4AB-3D43272C89B5}"/>
                  </a:ext>
                </a:extLst>
              </p:cNvPr>
              <p:cNvGraphicFramePr>
                <a:graphicFrameLocks noGrp="1"/>
              </p:cNvGraphicFramePr>
              <p:nvPr>
                <p:extLst>
                  <p:ext uri="{D42A27DB-BD31-4B8C-83A1-F6EECF244321}">
                    <p14:modId xmlns:p14="http://schemas.microsoft.com/office/powerpoint/2010/main" val="1654285140"/>
                  </p:ext>
                </p:extLst>
              </p:nvPr>
            </p:nvGraphicFramePr>
            <p:xfrm>
              <a:off x="1883664" y="1860440"/>
              <a:ext cx="6595872" cy="4142721"/>
            </p:xfrm>
            <a:graphic>
              <a:graphicData uri="http://schemas.openxmlformats.org/drawingml/2006/table">
                <a:tbl>
                  <a:tblPr firstRow="1" bandRow="1">
                    <a:tableStyleId>{5C22544A-7EE6-4342-B048-85BDC9FD1C3A}</a:tableStyleId>
                  </a:tblPr>
                  <a:tblGrid>
                    <a:gridCol w="2307301">
                      <a:extLst>
                        <a:ext uri="{9D8B030D-6E8A-4147-A177-3AD203B41FA5}">
                          <a16:colId xmlns:a16="http://schemas.microsoft.com/office/drawing/2014/main" val="3031611830"/>
                        </a:ext>
                      </a:extLst>
                    </a:gridCol>
                    <a:gridCol w="4288571">
                      <a:extLst>
                        <a:ext uri="{9D8B030D-6E8A-4147-A177-3AD203B41FA5}">
                          <a16:colId xmlns:a16="http://schemas.microsoft.com/office/drawing/2014/main" val="1011806608"/>
                        </a:ext>
                      </a:extLst>
                    </a:gridCol>
                  </a:tblGrid>
                  <a:tr h="496023">
                    <a:tc>
                      <a:txBody>
                        <a:bodyPr/>
                        <a:lstStyle/>
                        <a:p>
                          <a:pPr algn="ct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785061"/>
                      </a:ext>
                    </a:extLst>
                  </a:tr>
                  <a:tr h="496023">
                    <a:tc>
                      <a:txBody>
                        <a:bodyPr/>
                        <a:lstStyle/>
                        <a:p>
                          <a:pPr algn="ct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X</m:t>
                                    </m:r>
                                  </m:e>
                                  <m:sub>
                                    <m:r>
                                      <m:rPr>
                                        <m:sty m:val="p"/>
                                      </m:rPr>
                                      <a:rPr lang="en-US" sz="1900" b="0" i="1" smtClean="0">
                                        <a:latin typeface="Cambria Math" panose="02040503050406030204" pitchFamily="18" charset="0"/>
                                      </a:rPr>
                                      <m:t>GWN</m:t>
                                    </m:r>
                                  </m:sub>
                                </m:sSub>
                                <m:r>
                                  <a:rPr lang="vi-VN" sz="1900" b="0" i="1" smtClean="0">
                                    <a:latin typeface="Cambria Math" panose="02040503050406030204" pitchFamily="18" charset="0"/>
                                  </a:rPr>
                                  <m:t>,</m:t>
                                </m:r>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X</m:t>
                                    </m:r>
                                  </m:e>
                                  <m:sub>
                                    <m:r>
                                      <m:rPr>
                                        <m:sty m:val="p"/>
                                      </m:rPr>
                                      <a:rPr lang="en-US" sz="1900" b="0" i="1" smtClean="0">
                                        <a:latin typeface="Cambria Math" panose="02040503050406030204" pitchFamily="18" charset="0"/>
                                      </a:rPr>
                                      <m:t>U</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Khoá</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mật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khẩu</a:t>
                          </a:r>
                          <a:r>
                            <a:rPr lang="en-US" sz="1900" dirty="0">
                              <a:latin typeface="Times New Roman" panose="02020603050405020304" pitchFamily="18" charset="0"/>
                              <a:cs typeface="Times New Roman" panose="02020603050405020304" pitchFamily="18" charset="0"/>
                            </a:rPr>
                            <a:t> an </a:t>
                          </a:r>
                          <a:r>
                            <a:rPr lang="en-US" sz="1900" dirty="0" err="1">
                              <a:latin typeface="Times New Roman" panose="02020603050405020304" pitchFamily="18" charset="0"/>
                              <a:cs typeface="Times New Roman" panose="02020603050405020304" pitchFamily="18" charset="0"/>
                            </a:rPr>
                            <a:t>toàn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chỉ</a:t>
                          </a:r>
                          <a:r>
                            <a:rPr lang="en-US" sz="1900" dirty="0">
                              <a:latin typeface="Times New Roman" panose="02020603050405020304" pitchFamily="18" charset="0"/>
                              <a:cs typeface="Times New Roman" panose="02020603050405020304" pitchFamily="18" charset="0"/>
                            </a:rPr>
                            <a:t> GW N </a:t>
                          </a:r>
                          <a:r>
                            <a:rPr lang="en-US" sz="1900" dirty="0" err="1">
                              <a:latin typeface="Times New Roman" panose="02020603050405020304" pitchFamily="18" charset="0"/>
                              <a:cs typeface="Times New Roman" panose="02020603050405020304" pitchFamily="18" charset="0"/>
                            </a:rPr>
                            <a:t>biết</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1202496"/>
                      </a:ext>
                    </a:extLst>
                  </a:tr>
                  <a:tr h="496023">
                    <a:tc>
                      <a:txBody>
                        <a:bodyPr/>
                        <a:lstStyle/>
                        <a:p>
                          <a:pPr algn="ctr"/>
                          <a14:m>
                            <m:oMathPara xmlns:m="http://schemas.openxmlformats.org/officeDocument/2006/math">
                              <m:oMathParaPr>
                                <m:jc m:val="center"/>
                              </m:oMathParaPr>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X</m:t>
                                    </m:r>
                                  </m:e>
                                  <m:sub>
                                    <m:r>
                                      <m:rPr>
                                        <m:sty m:val="p"/>
                                      </m:rPr>
                                      <a:rPr lang="en-US" sz="1900" b="0" i="1" smtClean="0">
                                        <a:latin typeface="Cambria Math" panose="02040503050406030204" pitchFamily="18" charset="0"/>
                                      </a:rPr>
                                      <m:t>GWN</m:t>
                                    </m:r>
                                    <m:r>
                                      <a:rPr lang="vi-VN" sz="1900" b="0" i="1" smtClean="0">
                                        <a:latin typeface="Cambria Math" panose="02040503050406030204" pitchFamily="18" charset="0"/>
                                      </a:rPr>
                                      <m:t> − </m:t>
                                    </m:r>
                                    <m:r>
                                      <m:rPr>
                                        <m:sty m:val="p"/>
                                      </m:rPr>
                                      <a:rPr lang="vi-VN" sz="1900" b="0" i="1" smtClean="0">
                                        <a:latin typeface="Cambria Math" panose="02040503050406030204" pitchFamily="18" charset="0"/>
                                      </a:rPr>
                                      <m:t>i</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Mật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khẩu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được</a:t>
                          </a:r>
                          <a:r>
                            <a:rPr lang="en-US" sz="1900" dirty="0">
                              <a:latin typeface="Times New Roman" panose="02020603050405020304" pitchFamily="18" charset="0"/>
                              <a:cs typeface="Times New Roman" panose="02020603050405020304" pitchFamily="18" charset="0"/>
                            </a:rPr>
                            <a:t> chia </a:t>
                          </a:r>
                          <a:r>
                            <a:rPr lang="en-US" sz="1900" dirty="0" err="1">
                              <a:latin typeface="Times New Roman" panose="02020603050405020304" pitchFamily="18" charset="0"/>
                              <a:cs typeface="Times New Roman" panose="02020603050405020304" pitchFamily="18" charset="0"/>
                            </a:rPr>
                            <a:t>sẻ</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giữa</a:t>
                          </a:r>
                          <a:r>
                            <a:rPr lang="en-US" sz="1900" dirty="0">
                              <a:latin typeface="Times New Roman" panose="02020603050405020304" pitchFamily="18" charset="0"/>
                              <a:cs typeface="Times New Roman" panose="02020603050405020304" pitchFamily="18" charset="0"/>
                            </a:rPr>
                            <a:t> GW N </a:t>
                          </a:r>
                          <a:r>
                            <a:rPr lang="en-US" sz="1900" dirty="0" err="1">
                              <a:latin typeface="Times New Roman" panose="02020603050405020304" pitchFamily="18" charset="0"/>
                              <a:cs typeface="Times New Roman" panose="02020603050405020304" pitchFamily="18" charset="0"/>
                            </a:rPr>
                            <a:t>và</a:t>
                          </a:r>
                          <a:r>
                            <a:rPr lang="en-US" sz="19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900" i="1" smtClean="0">
                                      <a:latin typeface="Cambria Math" panose="02040503050406030204" pitchFamily="18" charset="0"/>
                                    </a:rPr>
                                  </m:ctrlPr>
                                </m:sSubPr>
                                <m:e>
                                  <m:r>
                                    <a:rPr lang="vi-VN" sz="1900" b="0" i="1" smtClean="0">
                                      <a:latin typeface="Cambria Math" panose="02040503050406030204" pitchFamily="18" charset="0"/>
                                    </a:rPr>
                                    <m:t>𝑈</m:t>
                                  </m:r>
                                </m:e>
                                <m:sub>
                                  <m:r>
                                    <m:rPr>
                                      <m:sty m:val="p"/>
                                    </m:rPr>
                                    <a:rPr lang="en-US" sz="1900" i="1" smtClean="0">
                                      <a:latin typeface="Cambria Math" panose="02040503050406030204" pitchFamily="18" charset="0"/>
                                    </a:rPr>
                                    <m:t>i</m:t>
                                  </m:r>
                                </m:sub>
                              </m:sSub>
                            </m:oMath>
                          </a14:m>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6350324"/>
                      </a:ext>
                    </a:extLst>
                  </a:tr>
                  <a:tr h="496023">
                    <a:tc>
                      <a:txBody>
                        <a:bodyPr/>
                        <a:lstStyle/>
                        <a:p>
                          <a:pPr algn="ct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X</m:t>
                                    </m:r>
                                  </m:e>
                                  <m:sub>
                                    <m:r>
                                      <m:rPr>
                                        <m:sty m:val="p"/>
                                      </m:rPr>
                                      <a:rPr lang="en-US" sz="1900" b="0" i="1" smtClean="0">
                                        <a:latin typeface="Cambria Math" panose="02040503050406030204" pitchFamily="18" charset="0"/>
                                      </a:rPr>
                                      <m:t>GWN</m:t>
                                    </m:r>
                                    <m:r>
                                      <a:rPr lang="vi-VN" sz="1900" b="0" i="1" smtClean="0">
                                        <a:latin typeface="Cambria Math" panose="02040503050406030204" pitchFamily="18" charset="0"/>
                                      </a:rPr>
                                      <m:t> − </m:t>
                                    </m:r>
                                    <m:r>
                                      <m:rPr>
                                        <m:sty m:val="p"/>
                                      </m:rPr>
                                      <a:rPr lang="vi-VN" sz="1900" b="0" i="1" smtClean="0">
                                        <a:latin typeface="Cambria Math" panose="02040503050406030204" pitchFamily="18" charset="0"/>
                                      </a:rPr>
                                      <m:t>j</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a:latin typeface="Times New Roman" panose="02020603050405020304" pitchFamily="18" charset="0"/>
                              <a:cs typeface="Times New Roman" panose="02020603050405020304" pitchFamily="18" charset="0"/>
                            </a:rPr>
                            <a:t>Mật </a:t>
                          </a:r>
                          <a:r>
                            <a:rPr lang="en-US" sz="1900" dirty="0" err="1">
                              <a:latin typeface="Times New Roman" panose="02020603050405020304" pitchFamily="18" charset="0"/>
                              <a:cs typeface="Times New Roman" panose="02020603050405020304" pitchFamily="18" charset="0"/>
                            </a:rPr>
                            <a:t>khẩu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được</a:t>
                          </a:r>
                          <a:r>
                            <a:rPr lang="en-US" sz="1900" dirty="0">
                              <a:latin typeface="Times New Roman" panose="02020603050405020304" pitchFamily="18" charset="0"/>
                              <a:cs typeface="Times New Roman" panose="02020603050405020304" pitchFamily="18" charset="0"/>
                            </a:rPr>
                            <a:t> chia </a:t>
                          </a:r>
                          <a:r>
                            <a:rPr lang="en-US" sz="1900" dirty="0" err="1">
                              <a:latin typeface="Times New Roman" panose="02020603050405020304" pitchFamily="18" charset="0"/>
                              <a:cs typeface="Times New Roman" panose="02020603050405020304" pitchFamily="18" charset="0"/>
                            </a:rPr>
                            <a:t>sẻ</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giữa</a:t>
                          </a:r>
                          <a:r>
                            <a:rPr lang="en-US" sz="1900" dirty="0">
                              <a:latin typeface="Times New Roman" panose="02020603050405020304" pitchFamily="18" charset="0"/>
                              <a:cs typeface="Times New Roman" panose="02020603050405020304" pitchFamily="18" charset="0"/>
                            </a:rPr>
                            <a:t> GW N </a:t>
                          </a:r>
                          <a:r>
                            <a:rPr lang="en-US" sz="1900" dirty="0" err="1">
                              <a:latin typeface="Times New Roman" panose="02020603050405020304" pitchFamily="18" charset="0"/>
                              <a:cs typeface="Times New Roman" panose="02020603050405020304" pitchFamily="18" charset="0"/>
                            </a:rPr>
                            <a:t>và</a:t>
                          </a:r>
                          <a:r>
                            <a:rPr lang="en-US" sz="19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S</m:t>
                                  </m:r>
                                </m:e>
                                <m:sub>
                                  <m:r>
                                    <m:rPr>
                                      <m:sty m:val="p"/>
                                    </m:rPr>
                                    <a:rPr lang="en-US" sz="1900" i="1" smtClean="0">
                                      <a:latin typeface="Cambria Math" panose="02040503050406030204" pitchFamily="18" charset="0"/>
                                    </a:rPr>
                                    <m:t>i</m:t>
                                  </m:r>
                                </m:sub>
                              </m:sSub>
                            </m:oMath>
                          </a14:m>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6653315"/>
                      </a:ext>
                    </a:extLst>
                  </a:tr>
                  <a:tr h="496023">
                    <a:tc>
                      <a:txBody>
                        <a:bodyPr/>
                        <a:lstStyle/>
                        <a:p>
                          <a:pPr algn="ct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K</m:t>
                                    </m:r>
                                  </m:e>
                                  <m:sub>
                                    <m:r>
                                      <m:rPr>
                                        <m:sty m:val="p"/>
                                      </m:rPr>
                                      <a:rPr lang="en-US" sz="1900" i="1" smtClean="0">
                                        <a:latin typeface="Cambria Math" panose="02040503050406030204" pitchFamily="18" charset="0"/>
                                      </a:rPr>
                                      <m:t>i</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Số</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ngẫu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nhiên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được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sinh</a:t>
                          </a:r>
                          <a:r>
                            <a:rPr lang="en-US" sz="1900" dirty="0">
                              <a:latin typeface="Times New Roman" panose="02020603050405020304" pitchFamily="18" charset="0"/>
                              <a:cs typeface="Times New Roman" panose="02020603050405020304" pitchFamily="18" charset="0"/>
                            </a:rPr>
                            <a:t> ra </a:t>
                          </a:r>
                          <a:r>
                            <a:rPr lang="en-US" sz="1900" dirty="0" err="1">
                              <a:latin typeface="Times New Roman" panose="02020603050405020304" pitchFamily="18" charset="0"/>
                              <a:cs typeface="Times New Roman" panose="02020603050405020304" pitchFamily="18" charset="0"/>
                            </a:rPr>
                            <a:t>bởi</a:t>
                          </a:r>
                          <a:r>
                            <a:rPr lang="en-US" sz="19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900" i="1" smtClean="0">
                                      <a:latin typeface="Cambria Math" panose="02040503050406030204" pitchFamily="18" charset="0"/>
                                    </a:rPr>
                                  </m:ctrlPr>
                                </m:sSubPr>
                                <m:e>
                                  <m:r>
                                    <a:rPr lang="vi-VN" sz="1900" b="0" i="1" smtClean="0">
                                      <a:latin typeface="Cambria Math" panose="02040503050406030204" pitchFamily="18" charset="0"/>
                                    </a:rPr>
                                    <m:t>𝑈</m:t>
                                  </m:r>
                                </m:e>
                                <m:sub>
                                  <m:r>
                                    <m:rPr>
                                      <m:sty m:val="p"/>
                                    </m:rPr>
                                    <a:rPr lang="en-US" sz="1900" i="1" smtClean="0">
                                      <a:latin typeface="Cambria Math" panose="02040503050406030204" pitchFamily="18" charset="0"/>
                                    </a:rPr>
                                    <m:t>i</m:t>
                                  </m:r>
                                </m:sub>
                              </m:sSub>
                            </m:oMath>
                          </a14:m>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0363120"/>
                      </a:ext>
                    </a:extLst>
                  </a:tr>
                  <a:tr h="496023">
                    <a:tc>
                      <a:txBody>
                        <a:bodyPr/>
                        <a:lstStyle/>
                        <a:p>
                          <a:pPr algn="ct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K</m:t>
                                    </m:r>
                                  </m:e>
                                  <m:sub>
                                    <m:r>
                                      <m:rPr>
                                        <m:sty m:val="p"/>
                                      </m:rPr>
                                      <a:rPr lang="en-US" sz="1900" i="1" smtClean="0">
                                        <a:latin typeface="Cambria Math" panose="02040503050406030204" pitchFamily="18" charset="0"/>
                                      </a:rPr>
                                      <m:t>j</m:t>
                                    </m:r>
                                  </m:sub>
                                </m:sSub>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a:latin typeface="Times New Roman" panose="02020603050405020304" pitchFamily="18" charset="0"/>
                              <a:cs typeface="Times New Roman" panose="02020603050405020304" pitchFamily="18" charset="0"/>
                            </a:rPr>
                            <a:t>Số </a:t>
                          </a:r>
                          <a:r>
                            <a:rPr lang="en-US" sz="1900" dirty="0" err="1">
                              <a:latin typeface="Times New Roman" panose="02020603050405020304" pitchFamily="18" charset="0"/>
                              <a:cs typeface="Times New Roman" panose="02020603050405020304" pitchFamily="18" charset="0"/>
                            </a:rPr>
                            <a:t>ngẫu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nhiên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được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sinh</a:t>
                          </a:r>
                          <a:r>
                            <a:rPr lang="en-US" sz="1900" dirty="0">
                              <a:latin typeface="Times New Roman" panose="02020603050405020304" pitchFamily="18" charset="0"/>
                              <a:cs typeface="Times New Roman" panose="02020603050405020304" pitchFamily="18" charset="0"/>
                            </a:rPr>
                            <a:t> ra </a:t>
                          </a:r>
                          <a:r>
                            <a:rPr lang="en-US" sz="1900" dirty="0" err="1">
                              <a:latin typeface="Times New Roman" panose="02020603050405020304" pitchFamily="18" charset="0"/>
                              <a:cs typeface="Times New Roman" panose="02020603050405020304" pitchFamily="18" charset="0"/>
                            </a:rPr>
                            <a:t>bởi</a:t>
                          </a:r>
                          <a:r>
                            <a:rPr lang="en-US" sz="19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900" i="1" smtClean="0">
                                      <a:latin typeface="Cambria Math" panose="02040503050406030204" pitchFamily="18" charset="0"/>
                                    </a:rPr>
                                  </m:ctrlPr>
                                </m:sSubPr>
                                <m:e>
                                  <m:r>
                                    <m:rPr>
                                      <m:sty m:val="p"/>
                                    </m:rPr>
                                    <a:rPr lang="vi-VN" sz="1900" i="1" smtClean="0">
                                      <a:latin typeface="Cambria Math" panose="02040503050406030204" pitchFamily="18" charset="0"/>
                                    </a:rPr>
                                    <m:t>S</m:t>
                                  </m:r>
                                </m:e>
                                <m:sub>
                                  <m:r>
                                    <m:rPr>
                                      <m:sty m:val="p"/>
                                    </m:rPr>
                                    <a:rPr lang="en-US" sz="1900" b="0" i="1" smtClean="0">
                                      <a:latin typeface="Cambria Math" panose="02040503050406030204" pitchFamily="18" charset="0"/>
                                    </a:rPr>
                                    <m:t>j</m:t>
                                  </m:r>
                                </m:sub>
                              </m:sSub>
                            </m:oMath>
                          </a14:m>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0715913"/>
                      </a:ext>
                    </a:extLst>
                  </a:tr>
                  <a:tr h="496023">
                    <a:tc>
                      <a:txBody>
                        <a:bodyPr/>
                        <a:lstStyle/>
                        <a:p>
                          <a:pPr algn="ctr"/>
                          <a14:m>
                            <m:oMathPara xmlns:m="http://schemas.openxmlformats.org/officeDocument/2006/math">
                              <m:oMathParaPr>
                                <m:jc m:val="centerGroup"/>
                              </m:oMathParaPr>
                              <m:oMath xmlns:m="http://schemas.openxmlformats.org/officeDocument/2006/math">
                                <m:r>
                                  <m:rPr>
                                    <m:sty m:val="p"/>
                                  </m:rPr>
                                  <a:rPr lang="en-US" sz="1900" i="1" smtClean="0">
                                    <a:latin typeface="Cambria Math" panose="02040503050406030204" pitchFamily="18" charset="0"/>
                                  </a:rPr>
                                  <m:t>SK</m:t>
                                </m:r>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Khoá</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phiên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thoả</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thuận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giữa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người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dùng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và</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nút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cảm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biến</a:t>
                          </a:r>
                          <a:r>
                            <a:rPr lang="en-US" sz="19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695806336"/>
                      </a:ext>
                    </a:extLst>
                  </a:tr>
                  <a:tr h="496023">
                    <a:tc>
                      <a:txBody>
                        <a:bodyPr/>
                        <a:lstStyle/>
                        <a:p>
                          <a:pPr algn="ctr"/>
                          <a14:m>
                            <m:oMathPara xmlns:m="http://schemas.openxmlformats.org/officeDocument/2006/math">
                              <m:oMathParaPr>
                                <m:jc m:val="centerGroup"/>
                              </m:oMathParaPr>
                              <m:oMath xmlns:m="http://schemas.openxmlformats.org/officeDocument/2006/math">
                                <m:r>
                                  <m:rPr>
                                    <m:sty m:val="p"/>
                                  </m:rPr>
                                  <a:rPr lang="en-US" sz="1900" i="1" smtClean="0">
                                    <a:latin typeface="Cambria Math" panose="02040503050406030204" pitchFamily="18" charset="0"/>
                                  </a:rPr>
                                  <m:t>T</m:t>
                                </m:r>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Dấu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thời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4984823"/>
                      </a:ext>
                    </a:extLst>
                  </a:tr>
                </a:tbl>
              </a:graphicData>
            </a:graphic>
          </p:graphicFrame>
        </mc:Choice>
        <mc:Fallback xmlns="">
          <p:graphicFrame>
            <p:nvGraphicFramePr>
              <p:cNvPr id="5" name="Table 4">
                <a:extLst>
                  <a:ext uri="{FF2B5EF4-FFF2-40B4-BE49-F238E27FC236}">
                    <a16:creationId xmlns:a16="http://schemas.microsoft.com/office/drawing/2014/main" id="{E85ABD44-3357-2B4F-B4AB-3D43272C89B5}"/>
                  </a:ext>
                </a:extLst>
              </p:cNvPr>
              <p:cNvGraphicFramePr>
                <a:graphicFrameLocks noGrp="1"/>
              </p:cNvGraphicFramePr>
              <p:nvPr>
                <p:extLst>
                  <p:ext uri="{D42A27DB-BD31-4B8C-83A1-F6EECF244321}">
                    <p14:modId xmlns:p14="http://schemas.microsoft.com/office/powerpoint/2010/main" val="1654285140"/>
                  </p:ext>
                </p:extLst>
              </p:nvPr>
            </p:nvGraphicFramePr>
            <p:xfrm>
              <a:off x="1883664" y="1860440"/>
              <a:ext cx="6595872" cy="4142721"/>
            </p:xfrm>
            <a:graphic>
              <a:graphicData uri="http://schemas.openxmlformats.org/drawingml/2006/table">
                <a:tbl>
                  <a:tblPr firstRow="1" bandRow="1">
                    <a:tableStyleId>{5C22544A-7EE6-4342-B048-85BDC9FD1C3A}</a:tableStyleId>
                  </a:tblPr>
                  <a:tblGrid>
                    <a:gridCol w="2307301">
                      <a:extLst>
                        <a:ext uri="{9D8B030D-6E8A-4147-A177-3AD203B41FA5}">
                          <a16:colId xmlns:a16="http://schemas.microsoft.com/office/drawing/2014/main" val="3031611830"/>
                        </a:ext>
                      </a:extLst>
                    </a:gridCol>
                    <a:gridCol w="4288571">
                      <a:extLst>
                        <a:ext uri="{9D8B030D-6E8A-4147-A177-3AD203B41FA5}">
                          <a16:colId xmlns:a16="http://schemas.microsoft.com/office/drawing/2014/main" val="1011806608"/>
                        </a:ext>
                      </a:extLst>
                    </a:gridCol>
                  </a:tblGrid>
                  <a:tr h="496023">
                    <a:tc>
                      <a:txBody>
                        <a:bodyPr/>
                        <a:lstStyle/>
                        <a:p>
                          <a:pPr algn="ct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785061"/>
                      </a:ext>
                    </a:extLst>
                  </a:tr>
                  <a:tr h="496023">
                    <a:tc>
                      <a:txBody>
                        <a:bodyPr/>
                        <a:lstStyle/>
                        <a:p>
                          <a:endParaRPr lang="en-US"/>
                        </a:p>
                      </a:txBody>
                      <a:tcPr>
                        <a:blipFill>
                          <a:blip r:embed="rId2"/>
                          <a:stretch>
                            <a:fillRect l="-549" t="-105128" r="-186813" b="-638462"/>
                          </a:stretch>
                        </a:blipFill>
                      </a:tcPr>
                    </a:tc>
                    <a:tc>
                      <a:txBody>
                        <a:bodyPr/>
                        <a:lstStyle/>
                        <a:p>
                          <a:pPr algn="just"/>
                          <a:r>
                            <a:rPr lang="en-US" sz="1900" dirty="0" err="1">
                              <a:latin typeface="Times New Roman" panose="02020603050405020304" pitchFamily="18" charset="0"/>
                              <a:cs typeface="Times New Roman" panose="02020603050405020304" pitchFamily="18" charset="0"/>
                            </a:rPr>
                            <a:t>Khoá</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mật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khẩu</a:t>
                          </a:r>
                          <a:r>
                            <a:rPr lang="en-US" sz="1900" dirty="0">
                              <a:latin typeface="Times New Roman" panose="02020603050405020304" pitchFamily="18" charset="0"/>
                              <a:cs typeface="Times New Roman" panose="02020603050405020304" pitchFamily="18" charset="0"/>
                            </a:rPr>
                            <a:t> an </a:t>
                          </a:r>
                          <a:r>
                            <a:rPr lang="en-US" sz="1900" dirty="0" err="1">
                              <a:latin typeface="Times New Roman" panose="02020603050405020304" pitchFamily="18" charset="0"/>
                              <a:cs typeface="Times New Roman" panose="02020603050405020304" pitchFamily="18" charset="0"/>
                            </a:rPr>
                            <a:t>toàn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chỉ</a:t>
                          </a:r>
                          <a:r>
                            <a:rPr lang="en-US" sz="1900" dirty="0">
                              <a:latin typeface="Times New Roman" panose="02020603050405020304" pitchFamily="18" charset="0"/>
                              <a:cs typeface="Times New Roman" panose="02020603050405020304" pitchFamily="18" charset="0"/>
                            </a:rPr>
                            <a:t> GW N </a:t>
                          </a:r>
                          <a:r>
                            <a:rPr lang="en-US" sz="1900" dirty="0" err="1">
                              <a:latin typeface="Times New Roman" panose="02020603050405020304" pitchFamily="18" charset="0"/>
                              <a:cs typeface="Times New Roman" panose="02020603050405020304" pitchFamily="18" charset="0"/>
                            </a:rPr>
                            <a:t>biết</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1202496"/>
                      </a:ext>
                    </a:extLst>
                  </a:tr>
                  <a:tr h="496023">
                    <a:tc>
                      <a:txBody>
                        <a:bodyPr/>
                        <a:lstStyle/>
                        <a:p>
                          <a:endParaRPr lang="en-US"/>
                        </a:p>
                      </a:txBody>
                      <a:tcPr>
                        <a:blipFill>
                          <a:blip r:embed="rId2"/>
                          <a:stretch>
                            <a:fillRect l="-549" t="-205128" r="-186813" b="-538462"/>
                          </a:stretch>
                        </a:blipFill>
                      </a:tcPr>
                    </a:tc>
                    <a:tc>
                      <a:txBody>
                        <a:bodyPr/>
                        <a:lstStyle/>
                        <a:p>
                          <a:endParaRPr lang="en-US"/>
                        </a:p>
                      </a:txBody>
                      <a:tcPr>
                        <a:blipFill>
                          <a:blip r:embed="rId2"/>
                          <a:stretch>
                            <a:fillRect l="-54142" t="-205128" r="-592" b="-538462"/>
                          </a:stretch>
                        </a:blipFill>
                      </a:tcPr>
                    </a:tc>
                    <a:extLst>
                      <a:ext uri="{0D108BD9-81ED-4DB2-BD59-A6C34878D82A}">
                        <a16:rowId xmlns:a16="http://schemas.microsoft.com/office/drawing/2014/main" val="1146350324"/>
                      </a:ext>
                    </a:extLst>
                  </a:tr>
                  <a:tr h="496023">
                    <a:tc>
                      <a:txBody>
                        <a:bodyPr/>
                        <a:lstStyle/>
                        <a:p>
                          <a:endParaRPr lang="en-US"/>
                        </a:p>
                      </a:txBody>
                      <a:tcPr>
                        <a:blipFill>
                          <a:blip r:embed="rId2"/>
                          <a:stretch>
                            <a:fillRect l="-549" t="-297500" r="-186813" b="-425000"/>
                          </a:stretch>
                        </a:blipFill>
                      </a:tcPr>
                    </a:tc>
                    <a:tc>
                      <a:txBody>
                        <a:bodyPr/>
                        <a:lstStyle/>
                        <a:p>
                          <a:endParaRPr lang="en-US"/>
                        </a:p>
                      </a:txBody>
                      <a:tcPr>
                        <a:blipFill>
                          <a:blip r:embed="rId2"/>
                          <a:stretch>
                            <a:fillRect l="-54142" t="-297500" r="-592" b="-425000"/>
                          </a:stretch>
                        </a:blipFill>
                      </a:tcPr>
                    </a:tc>
                    <a:extLst>
                      <a:ext uri="{0D108BD9-81ED-4DB2-BD59-A6C34878D82A}">
                        <a16:rowId xmlns:a16="http://schemas.microsoft.com/office/drawing/2014/main" val="686653315"/>
                      </a:ext>
                    </a:extLst>
                  </a:tr>
                  <a:tr h="496023">
                    <a:tc>
                      <a:txBody>
                        <a:bodyPr/>
                        <a:lstStyle/>
                        <a:p>
                          <a:endParaRPr lang="en-US"/>
                        </a:p>
                      </a:txBody>
                      <a:tcPr>
                        <a:blipFill>
                          <a:blip r:embed="rId2"/>
                          <a:stretch>
                            <a:fillRect l="-549" t="-407692" r="-186813" b="-335897"/>
                          </a:stretch>
                        </a:blipFill>
                      </a:tcPr>
                    </a:tc>
                    <a:tc>
                      <a:txBody>
                        <a:bodyPr/>
                        <a:lstStyle/>
                        <a:p>
                          <a:endParaRPr lang="en-US"/>
                        </a:p>
                      </a:txBody>
                      <a:tcPr>
                        <a:blipFill>
                          <a:blip r:embed="rId2"/>
                          <a:stretch>
                            <a:fillRect l="-54142" t="-407692" r="-592" b="-335897"/>
                          </a:stretch>
                        </a:blipFill>
                      </a:tcPr>
                    </a:tc>
                    <a:extLst>
                      <a:ext uri="{0D108BD9-81ED-4DB2-BD59-A6C34878D82A}">
                        <a16:rowId xmlns:a16="http://schemas.microsoft.com/office/drawing/2014/main" val="1610363120"/>
                      </a:ext>
                    </a:extLst>
                  </a:tr>
                  <a:tr h="496023">
                    <a:tc>
                      <a:txBody>
                        <a:bodyPr/>
                        <a:lstStyle/>
                        <a:p>
                          <a:endParaRPr lang="en-US"/>
                        </a:p>
                      </a:txBody>
                      <a:tcPr>
                        <a:blipFill>
                          <a:blip r:embed="rId2"/>
                          <a:stretch>
                            <a:fillRect l="-549" t="-507692" r="-186813" b="-235897"/>
                          </a:stretch>
                        </a:blipFill>
                      </a:tcPr>
                    </a:tc>
                    <a:tc>
                      <a:txBody>
                        <a:bodyPr/>
                        <a:lstStyle/>
                        <a:p>
                          <a:endParaRPr lang="en-US"/>
                        </a:p>
                      </a:txBody>
                      <a:tcPr>
                        <a:blipFill>
                          <a:blip r:embed="rId2"/>
                          <a:stretch>
                            <a:fillRect l="-54142" t="-507692" r="-592" b="-235897"/>
                          </a:stretch>
                        </a:blipFill>
                      </a:tcPr>
                    </a:tc>
                    <a:extLst>
                      <a:ext uri="{0D108BD9-81ED-4DB2-BD59-A6C34878D82A}">
                        <a16:rowId xmlns:a16="http://schemas.microsoft.com/office/drawing/2014/main" val="2910715913"/>
                      </a:ext>
                    </a:extLst>
                  </a:tr>
                  <a:tr h="670560">
                    <a:tc>
                      <a:txBody>
                        <a:bodyPr/>
                        <a:lstStyle/>
                        <a:p>
                          <a:endParaRPr lang="en-US"/>
                        </a:p>
                      </a:txBody>
                      <a:tcPr>
                        <a:blipFill>
                          <a:blip r:embed="rId2"/>
                          <a:stretch>
                            <a:fillRect l="-549" t="-447170" r="-186813" b="-73585"/>
                          </a:stretch>
                        </a:blipFill>
                      </a:tcPr>
                    </a:tc>
                    <a:tc>
                      <a:txBody>
                        <a:bodyPr/>
                        <a:lstStyle/>
                        <a:p>
                          <a:pPr algn="just"/>
                          <a:r>
                            <a:rPr lang="en-US" sz="1900" dirty="0" err="1">
                              <a:latin typeface="Times New Roman" panose="02020603050405020304" pitchFamily="18" charset="0"/>
                              <a:cs typeface="Times New Roman" panose="02020603050405020304" pitchFamily="18" charset="0"/>
                            </a:rPr>
                            <a:t>Khoá</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phiên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thoả</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thuận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giữa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người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dùng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và</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nút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cảm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biến</a:t>
                          </a:r>
                          <a:r>
                            <a:rPr lang="en-US" sz="19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695806336"/>
                      </a:ext>
                    </a:extLst>
                  </a:tr>
                  <a:tr h="496023">
                    <a:tc>
                      <a:txBody>
                        <a:bodyPr/>
                        <a:lstStyle/>
                        <a:p>
                          <a:endParaRPr lang="en-US"/>
                        </a:p>
                      </a:txBody>
                      <a:tcPr>
                        <a:blipFill>
                          <a:blip r:embed="rId2"/>
                          <a:stretch>
                            <a:fillRect l="-549" t="-743590" r="-186813"/>
                          </a:stretch>
                        </a:blipFill>
                      </a:tcPr>
                    </a:tc>
                    <a:tc>
                      <a:txBody>
                        <a:bodyPr/>
                        <a:lstStyle/>
                        <a:p>
                          <a:pPr algn="just"/>
                          <a:r>
                            <a:rPr lang="en-US" sz="1900" dirty="0" err="1">
                              <a:latin typeface="Times New Roman" panose="02020603050405020304" pitchFamily="18" charset="0"/>
                              <a:cs typeface="Times New Roman" panose="02020603050405020304" pitchFamily="18" charset="0"/>
                            </a:rPr>
                            <a:t>Dấu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thời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4984823"/>
                      </a:ext>
                    </a:extLst>
                  </a:tr>
                </a:tbl>
              </a:graphicData>
            </a:graphic>
          </p:graphicFrame>
        </mc:Fallback>
      </mc:AlternateContent>
    </p:spTree>
    <p:extLst>
      <p:ext uri="{BB962C8B-B14F-4D97-AF65-F5344CB8AC3E}">
        <p14:creationId xmlns:p14="http://schemas.microsoft.com/office/powerpoint/2010/main" val="111430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B68-1EC9-8846-B953-973D244A7B16}"/>
              </a:ext>
            </a:extLst>
          </p:cNvPr>
          <p:cNvSpPr>
            <a:spLocks noGrp="1"/>
          </p:cNvSpPr>
          <p:nvPr>
            <p:ph type="title"/>
          </p:nvPr>
        </p:nvSpPr>
        <p:spPr/>
        <p:txBody>
          <a:bodyPr/>
          <a:lstStyle/>
          <a:p>
            <a:r>
              <a:rPr lang="en-US" dirty="0"/>
              <a:t>MÔ HÌNH CỦA TAI</a:t>
            </a:r>
          </a:p>
        </p:txBody>
      </p:sp>
      <p:sp>
        <p:nvSpPr>
          <p:cNvPr id="4" name="Slide Number Placeholder 3">
            <a:extLst>
              <a:ext uri="{FF2B5EF4-FFF2-40B4-BE49-F238E27FC236}">
                <a16:creationId xmlns:a16="http://schemas.microsoft.com/office/drawing/2014/main" id="{A615CEF8-3F75-B946-98A5-23AEE9B46E60}"/>
              </a:ext>
            </a:extLst>
          </p:cNvPr>
          <p:cNvSpPr>
            <a:spLocks noGrp="1"/>
          </p:cNvSpPr>
          <p:nvPr>
            <p:ph type="sldNum" sz="quarter" idx="12"/>
          </p:nvPr>
        </p:nvSpPr>
        <p:spPr/>
        <p:txBody>
          <a:bodyPr/>
          <a:lstStyle/>
          <a:p>
            <a:fld id="{20B7F220-0825-4B9B-9156-FF79F33775FE}" type="slidenum">
              <a:rPr lang="vi-VN" smtClean="0"/>
              <a:t>12</a:t>
            </a:fld>
            <a:endParaRPr lang="vi-VN"/>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41C6CD45-F6AB-AE46-92F1-CC39ACC70B63}"/>
                  </a:ext>
                </a:extLst>
              </p:cNvPr>
              <p:cNvGraphicFramePr>
                <a:graphicFrameLocks noGrp="1"/>
              </p:cNvGraphicFramePr>
              <p:nvPr>
                <p:extLst>
                  <p:ext uri="{D42A27DB-BD31-4B8C-83A1-F6EECF244321}">
                    <p14:modId xmlns:p14="http://schemas.microsoft.com/office/powerpoint/2010/main" val="1405446147"/>
                  </p:ext>
                </p:extLst>
              </p:nvPr>
            </p:nvGraphicFramePr>
            <p:xfrm>
              <a:off x="1883664" y="1860440"/>
              <a:ext cx="6595872" cy="2654652"/>
            </p:xfrm>
            <a:graphic>
              <a:graphicData uri="http://schemas.openxmlformats.org/drawingml/2006/table">
                <a:tbl>
                  <a:tblPr firstRow="1" bandRow="1">
                    <a:tableStyleId>{5C22544A-7EE6-4342-B048-85BDC9FD1C3A}</a:tableStyleId>
                  </a:tblPr>
                  <a:tblGrid>
                    <a:gridCol w="2307301">
                      <a:extLst>
                        <a:ext uri="{9D8B030D-6E8A-4147-A177-3AD203B41FA5}">
                          <a16:colId xmlns:a16="http://schemas.microsoft.com/office/drawing/2014/main" val="3031611830"/>
                        </a:ext>
                      </a:extLst>
                    </a:gridCol>
                    <a:gridCol w="4288571">
                      <a:extLst>
                        <a:ext uri="{9D8B030D-6E8A-4147-A177-3AD203B41FA5}">
                          <a16:colId xmlns:a16="http://schemas.microsoft.com/office/drawing/2014/main" val="1011806608"/>
                        </a:ext>
                      </a:extLst>
                    </a:gridCol>
                  </a:tblGrid>
                  <a:tr h="496023">
                    <a:tc>
                      <a:txBody>
                        <a:bodyPr/>
                        <a:lstStyle/>
                        <a:p>
                          <a:pPr algn="ct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785061"/>
                      </a:ext>
                    </a:extLst>
                  </a:tr>
                  <a:tr h="496023">
                    <a:tc>
                      <a:txBody>
                        <a:bodyPr/>
                        <a:lstStyle/>
                        <a:p>
                          <a:pPr algn="ctr"/>
                          <a14:m>
                            <m:oMathPara xmlns:m="http://schemas.openxmlformats.org/officeDocument/2006/math">
                              <m:oMathParaPr>
                                <m:jc m:val="centerGroup"/>
                              </m:oMathParaPr>
                              <m:oMath xmlns:m="http://schemas.openxmlformats.org/officeDocument/2006/math">
                                <m:r>
                                  <a:rPr lang="en-US" sz="1900" i="1" smtClean="0">
                                    <a:latin typeface="Cambria Math" panose="02040503050406030204" pitchFamily="18" charset="0"/>
                                    <a:ea typeface="Cambria Math" panose="02040503050406030204" pitchFamily="18" charset="0"/>
                                  </a:rPr>
                                  <m:t>△</m:t>
                                </m:r>
                                <m:r>
                                  <m:rPr>
                                    <m:sty m:val="p"/>
                                  </m:rPr>
                                  <a:rPr lang="en-US" sz="1900" i="1" smtClean="0">
                                    <a:latin typeface="Cambria Math" panose="02040503050406030204" pitchFamily="18" charset="0"/>
                                    <a:ea typeface="Cambria Math" panose="02040503050406030204" pitchFamily="18" charset="0"/>
                                  </a:rPr>
                                  <m:t>T</m:t>
                                </m:r>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Khoảng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thời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trễ</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phép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của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vận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chuyển</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1202496"/>
                      </a:ext>
                    </a:extLst>
                  </a:tr>
                  <a:tr h="496023">
                    <a:tc>
                      <a:txBody>
                        <a:bodyPr/>
                        <a:lstStyle/>
                        <a:p>
                          <a:pPr algn="ctr"/>
                          <a14:m>
                            <m:oMathPara xmlns:m="http://schemas.openxmlformats.org/officeDocument/2006/math">
                              <m:oMathParaPr>
                                <m:jc m:val="center"/>
                              </m:oMathParaPr>
                              <m:oMath xmlns:m="http://schemas.openxmlformats.org/officeDocument/2006/math">
                                <m:r>
                                  <m:rPr>
                                    <m:sty m:val="p"/>
                                  </m:rPr>
                                  <a:rPr lang="en-US" sz="1900" b="0" i="1" smtClean="0">
                                    <a:latin typeface="Cambria Math" panose="02040503050406030204" pitchFamily="18" charset="0"/>
                                    <a:cs typeface="Times New Roman" panose="02020603050405020304" pitchFamily="18" charset="0"/>
                                  </a:rPr>
                                  <m:t>h</m:t>
                                </m:r>
                                <m:r>
                                  <a:rPr lang="vi-VN" sz="1900" b="0" i="1" smtClean="0">
                                    <a:latin typeface="Cambria Math" panose="02040503050406030204" pitchFamily="18" charset="0"/>
                                    <a:cs typeface="Times New Roman" panose="02020603050405020304" pitchFamily="18" charset="0"/>
                                  </a:rPr>
                                  <m:t> (.)</m:t>
                                </m:r>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Hàm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băm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mã</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một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chiều</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6350324"/>
                      </a:ext>
                    </a:extLst>
                  </a:tr>
                  <a:tr h="496023">
                    <a:tc>
                      <a:txBody>
                        <a:bodyPr/>
                        <a:lstStyle/>
                        <a:p>
                          <a:pPr algn="ctr"/>
                          <a14:m>
                            <m:oMathPara xmlns:m="http://schemas.openxmlformats.org/officeDocument/2006/math">
                              <m:oMathParaPr>
                                <m:jc m:val="centerGroup"/>
                              </m:oMathParaPr>
                              <m:oMath xmlns:m="http://schemas.openxmlformats.org/officeDocument/2006/math">
                                <m:r>
                                  <a:rPr lang="vi-VN" sz="1900" i="1" smtClean="0">
                                    <a:latin typeface="Cambria Math" panose="02040503050406030204" pitchFamily="18" charset="0"/>
                                  </a:rPr>
                                  <m:t>|</m:t>
                                </m:r>
                                <m:r>
                                  <a:rPr lang="vi-VN" sz="1900" b="0" i="1" smtClean="0">
                                    <a:latin typeface="Cambria Math" panose="02040503050406030204" pitchFamily="18" charset="0"/>
                                  </a:rPr>
                                  <m:t>|</m:t>
                                </m:r>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Phép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nối</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6653315"/>
                      </a:ext>
                    </a:extLst>
                  </a:tr>
                  <a:tr h="496023">
                    <a:tc>
                      <a:txBody>
                        <a:bodyPr/>
                        <a:lstStyle/>
                        <a:p>
                          <a:pPr algn="ctr"/>
                          <a14:m>
                            <m:oMathPara xmlns:m="http://schemas.openxmlformats.org/officeDocument/2006/math">
                              <m:oMathParaPr>
                                <m:jc m:val="centerGroup"/>
                              </m:oMathParaPr>
                              <m:oMath xmlns:m="http://schemas.openxmlformats.org/officeDocument/2006/math">
                                <m:r>
                                  <a:rPr lang="vi-VN" sz="1900" i="1" dirty="0" smtClean="0">
                                    <a:latin typeface="Cambria Math" panose="02040503050406030204" pitchFamily="18" charset="0"/>
                                    <a:ea typeface="Cambria Math" panose="02040503050406030204" pitchFamily="18" charset="0"/>
                                  </a:rPr>
                                  <m:t>⨁</m:t>
                                </m:r>
                              </m:oMath>
                            </m:oMathPara>
                          </a14:m>
                          <a:endParaRPr lang="en-US"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err="1">
                              <a:latin typeface="Times New Roman" panose="02020603050405020304" pitchFamily="18" charset="0"/>
                              <a:cs typeface="Times New Roman" panose="02020603050405020304" pitchFamily="18" charset="0"/>
                            </a:rPr>
                            <a:t>Phép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toán</a:t>
                          </a:r>
                          <a:r>
                            <a:rPr lang="en-US" sz="1900" dirty="0">
                              <a:latin typeface="Times New Roman" panose="02020603050405020304" pitchFamily="18" charset="0"/>
                              <a:cs typeface="Times New Roman" panose="02020603050405020304" pitchFamily="18" charset="0"/>
                            </a:rPr>
                            <a:t> XOR</a:t>
                          </a:r>
                        </a:p>
                      </a:txBody>
                      <a:tcPr/>
                    </a:tc>
                    <a:extLst>
                      <a:ext uri="{0D108BD9-81ED-4DB2-BD59-A6C34878D82A}">
                        <a16:rowId xmlns:a16="http://schemas.microsoft.com/office/drawing/2014/main" val="1610363120"/>
                      </a:ext>
                    </a:extLst>
                  </a:tr>
                </a:tbl>
              </a:graphicData>
            </a:graphic>
          </p:graphicFrame>
        </mc:Choice>
        <mc:Fallback xmlns="">
          <p:graphicFrame>
            <p:nvGraphicFramePr>
              <p:cNvPr id="5" name="Table 4">
                <a:extLst>
                  <a:ext uri="{FF2B5EF4-FFF2-40B4-BE49-F238E27FC236}">
                    <a16:creationId xmlns:a16="http://schemas.microsoft.com/office/drawing/2014/main" id="{41C6CD45-F6AB-AE46-92F1-CC39ACC70B63}"/>
                  </a:ext>
                </a:extLst>
              </p:cNvPr>
              <p:cNvGraphicFramePr>
                <a:graphicFrameLocks noGrp="1"/>
              </p:cNvGraphicFramePr>
              <p:nvPr>
                <p:extLst>
                  <p:ext uri="{D42A27DB-BD31-4B8C-83A1-F6EECF244321}">
                    <p14:modId xmlns:p14="http://schemas.microsoft.com/office/powerpoint/2010/main" val="1405446147"/>
                  </p:ext>
                </p:extLst>
              </p:nvPr>
            </p:nvGraphicFramePr>
            <p:xfrm>
              <a:off x="1883664" y="1860440"/>
              <a:ext cx="6595872" cy="2654652"/>
            </p:xfrm>
            <a:graphic>
              <a:graphicData uri="http://schemas.openxmlformats.org/drawingml/2006/table">
                <a:tbl>
                  <a:tblPr firstRow="1" bandRow="1">
                    <a:tableStyleId>{5C22544A-7EE6-4342-B048-85BDC9FD1C3A}</a:tableStyleId>
                  </a:tblPr>
                  <a:tblGrid>
                    <a:gridCol w="2307301">
                      <a:extLst>
                        <a:ext uri="{9D8B030D-6E8A-4147-A177-3AD203B41FA5}">
                          <a16:colId xmlns:a16="http://schemas.microsoft.com/office/drawing/2014/main" val="3031611830"/>
                        </a:ext>
                      </a:extLst>
                    </a:gridCol>
                    <a:gridCol w="4288571">
                      <a:extLst>
                        <a:ext uri="{9D8B030D-6E8A-4147-A177-3AD203B41FA5}">
                          <a16:colId xmlns:a16="http://schemas.microsoft.com/office/drawing/2014/main" val="1011806608"/>
                        </a:ext>
                      </a:extLst>
                    </a:gridCol>
                  </a:tblGrid>
                  <a:tr h="496023">
                    <a:tc>
                      <a:txBody>
                        <a:bodyPr/>
                        <a:lstStyle/>
                        <a:p>
                          <a:pPr algn="ct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785061"/>
                      </a:ext>
                    </a:extLst>
                  </a:tr>
                  <a:tr h="670560">
                    <a:tc>
                      <a:txBody>
                        <a:bodyPr/>
                        <a:lstStyle/>
                        <a:p>
                          <a:endParaRPr lang="en-US"/>
                        </a:p>
                      </a:txBody>
                      <a:tcPr>
                        <a:blipFill>
                          <a:blip r:embed="rId3"/>
                          <a:stretch>
                            <a:fillRect l="-549" t="-77358" r="-186813" b="-222642"/>
                          </a:stretch>
                        </a:blipFill>
                      </a:tcPr>
                    </a:tc>
                    <a:tc>
                      <a:txBody>
                        <a:bodyPr/>
                        <a:lstStyle/>
                        <a:p>
                          <a:pPr algn="just"/>
                          <a:r>
                            <a:rPr lang="en-US" sz="1900" dirty="0" err="1">
                              <a:latin typeface="Times New Roman" panose="02020603050405020304" pitchFamily="18" charset="0"/>
                              <a:cs typeface="Times New Roman" panose="02020603050405020304" pitchFamily="18" charset="0"/>
                            </a:rPr>
                            <a:t>Khoảng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thời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trễ</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phép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của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vận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chuyển</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1202496"/>
                      </a:ext>
                    </a:extLst>
                  </a:tr>
                  <a:tr h="496023">
                    <a:tc>
                      <a:txBody>
                        <a:bodyPr/>
                        <a:lstStyle/>
                        <a:p>
                          <a:endParaRPr lang="en-US"/>
                        </a:p>
                      </a:txBody>
                      <a:tcPr>
                        <a:blipFill>
                          <a:blip r:embed="rId3"/>
                          <a:stretch>
                            <a:fillRect l="-549" t="-235000" r="-186813" b="-195000"/>
                          </a:stretch>
                        </a:blipFill>
                      </a:tcPr>
                    </a:tc>
                    <a:tc>
                      <a:txBody>
                        <a:bodyPr/>
                        <a:lstStyle/>
                        <a:p>
                          <a:pPr algn="just"/>
                          <a:r>
                            <a:rPr lang="en-US" sz="1900" dirty="0" err="1">
                              <a:latin typeface="Times New Roman" panose="02020603050405020304" pitchFamily="18" charset="0"/>
                              <a:cs typeface="Times New Roman" panose="02020603050405020304" pitchFamily="18" charset="0"/>
                            </a:rPr>
                            <a:t>Hàm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băm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mã</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một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chiều</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6350324"/>
                      </a:ext>
                    </a:extLst>
                  </a:tr>
                  <a:tr h="496023">
                    <a:tc>
                      <a:txBody>
                        <a:bodyPr/>
                        <a:lstStyle/>
                        <a:p>
                          <a:endParaRPr lang="en-US"/>
                        </a:p>
                      </a:txBody>
                      <a:tcPr>
                        <a:blipFill>
                          <a:blip r:embed="rId3"/>
                          <a:stretch>
                            <a:fillRect l="-549" t="-343590" r="-186813" b="-100000"/>
                          </a:stretch>
                        </a:blipFill>
                      </a:tcPr>
                    </a:tc>
                    <a:tc>
                      <a:txBody>
                        <a:bodyPr/>
                        <a:lstStyle/>
                        <a:p>
                          <a:pPr algn="just"/>
                          <a:r>
                            <a:rPr lang="en-US" sz="1900" dirty="0" err="1">
                              <a:latin typeface="Times New Roman" panose="02020603050405020304" pitchFamily="18" charset="0"/>
                              <a:cs typeface="Times New Roman" panose="02020603050405020304" pitchFamily="18" charset="0"/>
                            </a:rPr>
                            <a:t>Phép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nối</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6653315"/>
                      </a:ext>
                    </a:extLst>
                  </a:tr>
                  <a:tr h="496023">
                    <a:tc>
                      <a:txBody>
                        <a:bodyPr/>
                        <a:lstStyle/>
                        <a:p>
                          <a:endParaRPr lang="en-US"/>
                        </a:p>
                      </a:txBody>
                      <a:tcPr>
                        <a:blipFill>
                          <a:blip r:embed="rId3"/>
                          <a:stretch>
                            <a:fillRect l="-549" t="-443590" r="-186813"/>
                          </a:stretch>
                        </a:blipFill>
                      </a:tcPr>
                    </a:tc>
                    <a:tc>
                      <a:txBody>
                        <a:bodyPr/>
                        <a:lstStyle/>
                        <a:p>
                          <a:pPr algn="just"/>
                          <a:r>
                            <a:rPr lang="en-US" sz="1900" dirty="0" err="1">
                              <a:latin typeface="Times New Roman" panose="02020603050405020304" pitchFamily="18" charset="0"/>
                              <a:cs typeface="Times New Roman" panose="02020603050405020304" pitchFamily="18" charset="0"/>
                            </a:rPr>
                            <a:t>Phép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toán</a:t>
                          </a:r>
                          <a:r>
                            <a:rPr lang="en-US" sz="1900" dirty="0">
                              <a:latin typeface="Times New Roman" panose="02020603050405020304" pitchFamily="18" charset="0"/>
                              <a:cs typeface="Times New Roman" panose="02020603050405020304" pitchFamily="18" charset="0"/>
                            </a:rPr>
                            <a:t> XOR</a:t>
                          </a:r>
                        </a:p>
                      </a:txBody>
                      <a:tcPr/>
                    </a:tc>
                    <a:extLst>
                      <a:ext uri="{0D108BD9-81ED-4DB2-BD59-A6C34878D82A}">
                        <a16:rowId xmlns:a16="http://schemas.microsoft.com/office/drawing/2014/main" val="1610363120"/>
                      </a:ext>
                    </a:extLst>
                  </a:tr>
                </a:tbl>
              </a:graphicData>
            </a:graphic>
          </p:graphicFrame>
        </mc:Fallback>
      </mc:AlternateContent>
    </p:spTree>
    <p:extLst>
      <p:ext uri="{BB962C8B-B14F-4D97-AF65-F5344CB8AC3E}">
        <p14:creationId xmlns:p14="http://schemas.microsoft.com/office/powerpoint/2010/main" val="1329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B49B-1C3A-8049-9D1F-83AB7F99D19C}"/>
              </a:ext>
            </a:extLst>
          </p:cNvPr>
          <p:cNvSpPr>
            <a:spLocks noGrp="1"/>
          </p:cNvSpPr>
          <p:nvPr>
            <p:ph type="title"/>
          </p:nvPr>
        </p:nvSpPr>
        <p:spPr/>
        <p:txBody>
          <a:bodyPr/>
          <a:lstStyle/>
          <a:p>
            <a:r>
              <a:rPr lang="en-US" dirty="0"/>
              <a:t>TIỀN TRIỂN KHAI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CB485A-28EF-DE4B-B471-1F754CC32478}"/>
                  </a:ext>
                </a:extLst>
              </p:cNvPr>
              <p:cNvSpPr>
                <a:spLocks noGrp="1"/>
              </p:cNvSpPr>
              <p:nvPr>
                <p:ph idx="1"/>
              </p:nvPr>
            </p:nvSpPr>
            <p:spPr/>
            <p:txBody>
              <a:bodyPr/>
              <a:lstStyle/>
              <a:p>
                <a:pPr lvl="1"/>
                <a:r>
                  <a:rPr lang="en-US" dirty="0"/>
                  <a:t>Nhà </a:t>
                </a:r>
                <a:r>
                  <a:rPr lang="en-US" dirty="0" err="1"/>
                  <a:t>quản</a:t>
                </a:r>
                <a:r>
                  <a:rPr lang="vi-VN" dirty="0"/>
                  <a:t> trị mạng xác định trước một cặp mã định danh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oMath>
                </a14:m>
                <a:r>
                  <a:rPr lang="vi-VN" dirty="0"/>
                  <a:t> và mật khẩu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oMath>
                </a14:m>
                <a:r>
                  <a:rPr lang="vi-VN" dirty="0"/>
                  <a:t> cho mỗi nút cảm biến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r>
                      <a:rPr lang="vi-VN" b="0" i="0" smtClean="0">
                        <a:latin typeface="Cambria Math" panose="02040503050406030204" pitchFamily="18" charset="0"/>
                      </a:rPr>
                      <m:t>.</m:t>
                    </m:r>
                  </m:oMath>
                </a14:m>
                <a:br>
                  <a:rPr lang="vi-VN" b="0" i="0" dirty="0">
                    <a:latin typeface="Cambria Math" panose="02040503050406030204" pitchFamily="18" charset="0"/>
                  </a:rPr>
                </a:br>
                <a14:m>
                  <m:oMath xmlns:m="http://schemas.openxmlformats.org/officeDocument/2006/math">
                    <m:r>
                      <a:rPr lang="vi-VN" b="0" i="0" smtClean="0">
                        <a:latin typeface="Cambria Math" panose="02040503050406030204" pitchFamily="18" charset="0"/>
                      </a:rPr>
                      <m:t>(</m:t>
                    </m:r>
                    <m:r>
                      <a:rPr lang="vi-VN" i="1">
                        <a:latin typeface="Cambria Math" panose="02040503050406030204" pitchFamily="18" charset="0"/>
                      </a:rPr>
                      <m:t>1≤ </m:t>
                    </m:r>
                    <m:r>
                      <a:rPr lang="vi-VN" i="1">
                        <a:latin typeface="Cambria Math" panose="02040503050406030204" pitchFamily="18" charset="0"/>
                      </a:rPr>
                      <m:t>𝑗</m:t>
                    </m:r>
                    <m:r>
                      <a:rPr lang="vi-VN" i="1">
                        <a:latin typeface="Cambria Math" panose="02040503050406030204" pitchFamily="18" charset="0"/>
                      </a:rPr>
                      <m:t>≤ </m:t>
                    </m:r>
                    <m:r>
                      <a:rPr lang="vi-VN" i="1">
                        <a:latin typeface="Cambria Math" panose="02040503050406030204" pitchFamily="18" charset="0"/>
                      </a:rPr>
                      <m:t>𝑚</m:t>
                    </m:r>
                  </m:oMath>
                </a14:m>
                <a:r>
                  <a:rPr lang="vi-VN" dirty="0"/>
                  <a:t> và m là số nút cảm biến trong WSN)</a:t>
                </a:r>
              </a:p>
              <a:p>
                <a:pPr lvl="1"/>
                <a:endParaRPr lang="vi-VN" i="1" dirty="0"/>
              </a:p>
              <a:p>
                <a:pPr lvl="1"/>
                <a:r>
                  <a:rPr lang="en-US" dirty="0" err="1"/>
                  <a:t>Mật</a:t>
                </a:r>
                <a:r>
                  <a:rPr lang="en-US" dirty="0"/>
                  <a:t> </a:t>
                </a:r>
                <a:r>
                  <a:rPr lang="en-US" dirty="0" err="1"/>
                  <a:t>khẩu</a:t>
                </a:r>
                <a:r>
                  <a:rPr lang="en-US" dirty="0"/>
                  <a:t>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oMath>
                </a14:m>
                <a:r>
                  <a:rPr lang="vi-VN" dirty="0"/>
                  <a:t> được tạo ngẫu nhiên và lưu trong bộ nhớ của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a:t>
                </a:r>
              </a:p>
              <a:p>
                <a:pPr lvl="1"/>
                <a:endParaRPr lang="vi-VN" dirty="0"/>
              </a:p>
              <a:p>
                <a:pPr lvl="1"/>
                <a:r>
                  <a:rPr lang="vi-VN" dirty="0"/>
                  <a:t>Quản trị viên xác định trước hai khóa mật khẩu an toàn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𝐺𝑊𝑀</m:t>
                        </m:r>
                      </m:sub>
                    </m:sSub>
                  </m:oMath>
                </a14:m>
                <a:r>
                  <a:rPr lang="vi-VN" dirty="0"/>
                  <a:t> và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𝑈</m:t>
                        </m:r>
                      </m:sub>
                    </m:sSub>
                  </m:oMath>
                </a14:m>
                <a:r>
                  <a:rPr lang="vi-VN" dirty="0"/>
                  <a:t>, chỉ GW N biết và lưu trong bộ nhớ. </a:t>
                </a:r>
              </a:p>
              <a:p>
                <a:pPr lvl="1"/>
                <a:endParaRPr lang="vi-VN" dirty="0"/>
              </a:p>
              <a:p>
                <a:pPr lvl="1"/>
                <a:r>
                  <a:rPr lang="vi-VN" dirty="0"/>
                  <a:t>Ngoài ra, GW N lưu trữ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oMath>
                </a14:m>
                <a:r>
                  <a:rPr lang="vi-VN" dirty="0"/>
                  <a:t> và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oMath>
                </a14:m>
                <a:r>
                  <a:rPr lang="vi-VN" dirty="0"/>
                  <a:t> cho nút cảm biến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a:t>
                </a:r>
                <a:r>
                  <a:rPr lang="en-US" dirty="0">
                    <a:effectLst/>
                  </a:rPr>
                  <a:t> </a:t>
                </a:r>
                <a:endParaRPr lang="en-US" dirty="0"/>
              </a:p>
            </p:txBody>
          </p:sp>
        </mc:Choice>
        <mc:Fallback xmlns="">
          <p:sp>
            <p:nvSpPr>
              <p:cNvPr id="3" name="Content Placeholder 2">
                <a:extLst>
                  <a:ext uri="{FF2B5EF4-FFF2-40B4-BE49-F238E27FC236}">
                    <a16:creationId xmlns:a16="http://schemas.microsoft.com/office/drawing/2014/main" id="{FDCB485A-28EF-DE4B-B471-1F754CC32478}"/>
                  </a:ext>
                </a:extLst>
              </p:cNvPr>
              <p:cNvSpPr>
                <a:spLocks noGrp="1" noRot="1" noChangeAspect="1" noMove="1" noResize="1" noEditPoints="1" noAdjustHandles="1" noChangeArrowheads="1" noChangeShapeType="1" noTextEdit="1"/>
              </p:cNvSpPr>
              <p:nvPr>
                <p:ph idx="1"/>
              </p:nvPr>
            </p:nvSpPr>
            <p:spPr>
              <a:blipFill>
                <a:blip r:embed="rId2"/>
                <a:stretch>
                  <a:fillRect t="-560" r="-1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5621F8-29D3-484F-BB3E-227BED3FD24A}"/>
              </a:ext>
            </a:extLst>
          </p:cNvPr>
          <p:cNvSpPr>
            <a:spLocks noGrp="1"/>
          </p:cNvSpPr>
          <p:nvPr>
            <p:ph type="sldNum" sz="quarter" idx="12"/>
          </p:nvPr>
        </p:nvSpPr>
        <p:spPr/>
        <p:txBody>
          <a:bodyPr/>
          <a:lstStyle/>
          <a:p>
            <a:fld id="{20B7F220-0825-4B9B-9156-FF79F33775FE}" type="slidenum">
              <a:rPr lang="vi-VN" smtClean="0"/>
              <a:t>13</a:t>
            </a:fld>
            <a:endParaRPr lang="vi-VN"/>
          </a:p>
        </p:txBody>
      </p:sp>
    </p:spTree>
    <p:extLst>
      <p:ext uri="{BB962C8B-B14F-4D97-AF65-F5344CB8AC3E}">
        <p14:creationId xmlns:p14="http://schemas.microsoft.com/office/powerpoint/2010/main" val="328160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D9B9-8BB4-9D48-8C63-8E8611DA3557}"/>
              </a:ext>
            </a:extLst>
          </p:cNvPr>
          <p:cNvSpPr>
            <a:spLocks noGrp="1"/>
          </p:cNvSpPr>
          <p:nvPr>
            <p:ph type="title"/>
          </p:nvPr>
        </p:nvSpPr>
        <p:spPr/>
        <p:txBody>
          <a:bodyPr/>
          <a:lstStyle/>
          <a:p>
            <a:r>
              <a:rPr lang="en-US" dirty="0"/>
              <a:t>ĐĂNG KÝ NGƯỜI DÙNG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49AFE0-DE4B-3742-BC2B-4E76B70EC6B9}"/>
                  </a:ext>
                </a:extLst>
              </p:cNvPr>
              <p:cNvSpPr>
                <a:spLocks noGrp="1"/>
              </p:cNvSpPr>
              <p:nvPr>
                <p:ph idx="1"/>
              </p:nvPr>
            </p:nvSpPr>
            <p:spPr/>
            <p:txBody>
              <a:bodyPr/>
              <a:lstStyle/>
              <a:p>
                <a:pPr lvl="1"/>
                <a:r>
                  <a:rPr lang="en-US" dirty="0"/>
                  <a:t>Theo </a:t>
                </a:r>
                <a:r>
                  <a:rPr lang="en-US" dirty="0" err="1"/>
                  <a:t>yêu</a:t>
                </a:r>
                <a:r>
                  <a:rPr lang="en-US" dirty="0"/>
                  <a:t> </a:t>
                </a:r>
                <a:r>
                  <a:rPr lang="en-US" dirty="0" err="1"/>
                  <a:t>cầu</a:t>
                </a:r>
                <a:r>
                  <a:rPr lang="en-US" dirty="0"/>
                  <a:t>, </a:t>
                </a:r>
                <a:r>
                  <a:rPr lang="en-US" dirty="0" err="1"/>
                  <a:t>người</a:t>
                </a:r>
                <a:r>
                  <a:rPr lang="en-US" dirty="0"/>
                  <a:t> dung </a:t>
                </a:r>
                <a:r>
                  <a:rPr lang="en-US" dirty="0" err="1"/>
                  <a:t>bắt</a:t>
                </a:r>
                <a:r>
                  <a:rPr lang="en-US" dirty="0"/>
                  <a:t> </a:t>
                </a:r>
                <a:r>
                  <a:rPr lang="en-US" dirty="0" err="1"/>
                  <a:t>đầu</a:t>
                </a:r>
                <a:r>
                  <a:rPr lang="en-US" dirty="0"/>
                  <a:t> </a:t>
                </a:r>
                <a:r>
                  <a:rPr lang="en-US" dirty="0" err="1"/>
                  <a:t>giai</a:t>
                </a:r>
                <a:r>
                  <a:rPr lang="en-US" dirty="0"/>
                  <a:t> </a:t>
                </a:r>
                <a:r>
                  <a:rPr lang="en-US" dirty="0" err="1"/>
                  <a:t>đoạn</a:t>
                </a:r>
                <a:r>
                  <a:rPr lang="en-US" dirty="0"/>
                  <a:t> </a:t>
                </a:r>
                <a:r>
                  <a:rPr lang="en-US" dirty="0" err="1"/>
                  <a:t>đăng</a:t>
                </a:r>
                <a:r>
                  <a:rPr lang="en-US" dirty="0"/>
                  <a:t> </a:t>
                </a:r>
                <a:r>
                  <a:rPr lang="en-US" dirty="0" err="1"/>
                  <a:t>ký</a:t>
                </a:r>
                <a:r>
                  <a:rPr lang="en-US" dirty="0"/>
                  <a:t>, </a:t>
                </a:r>
                <a:r>
                  <a:rPr lang="en-US" dirty="0" err="1"/>
                  <a:t>sau</a:t>
                </a:r>
                <a:r>
                  <a:rPr lang="en-US" dirty="0"/>
                  <a:t> </a:t>
                </a:r>
                <a:r>
                  <a:rPr lang="en-US" dirty="0" err="1"/>
                  <a:t>đó</a:t>
                </a:r>
                <a:r>
                  <a:rPr lang="en-US" dirty="0"/>
                  <a:t> </a:t>
                </a:r>
                <a:r>
                  <a:rPr lang="en-US" dirty="0" err="1"/>
                  <a:t>họ</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bất</a:t>
                </a:r>
                <a:r>
                  <a:rPr lang="en-US" dirty="0"/>
                  <a:t> </a:t>
                </a:r>
                <a:r>
                  <a:rPr lang="en-US" dirty="0" err="1"/>
                  <a:t>kỳ</a:t>
                </a:r>
                <a:r>
                  <a:rPr lang="en-US" dirty="0"/>
                  <a:t> </a:t>
                </a:r>
                <a:r>
                  <a:rPr lang="en-US" dirty="0" err="1"/>
                  <a:t>nút</a:t>
                </a:r>
                <a:r>
                  <a:rPr lang="en-US" dirty="0"/>
                  <a:t> </a:t>
                </a:r>
                <a:r>
                  <a:rPr lang="en-US" dirty="0" err="1"/>
                  <a:t>cảm</a:t>
                </a:r>
                <a:r>
                  <a:rPr lang="en-US" dirty="0"/>
                  <a:t> </a:t>
                </a:r>
                <a:r>
                  <a:rPr lang="en-US" dirty="0" err="1"/>
                  <a:t>biến</a:t>
                </a:r>
                <a:r>
                  <a:rPr lang="en-US" dirty="0"/>
                  <a:t> </a:t>
                </a:r>
                <a:r>
                  <a:rPr lang="en-US" dirty="0" err="1"/>
                  <a:t>nào</a:t>
                </a:r>
                <a:r>
                  <a:rPr lang="en-US" dirty="0"/>
                  <a:t>.</a:t>
                </a:r>
              </a:p>
              <a:p>
                <a:pPr lvl="1"/>
                <a:endParaRPr lang="en-US" dirty="0"/>
              </a:p>
              <a:p>
                <a:pPr lvl="1"/>
                <a:r>
                  <a:rPr lang="en-US" dirty="0" err="1"/>
                  <a:t>Người</a:t>
                </a:r>
                <a:r>
                  <a:rPr lang="vi-VN" dirty="0"/>
                  <a:t> dùng chọn danh tính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oMath>
                </a14:m>
                <a:r>
                  <a:rPr lang="vi-VN" dirty="0"/>
                  <a:t> và mật khẩu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𝑃𝑊</m:t>
                        </m:r>
                      </m:e>
                      <m:sub>
                        <m:r>
                          <a:rPr lang="vi-VN" i="1">
                            <a:latin typeface="Cambria Math" panose="02040503050406030204" pitchFamily="18" charset="0"/>
                          </a:rPr>
                          <m:t>𝑖</m:t>
                        </m:r>
                      </m:sub>
                    </m:sSub>
                  </m:oMath>
                </a14:m>
                <a:r>
                  <a:rPr lang="vi-VN" dirty="0"/>
                  <a:t> và gửi yêu cầu đăng ký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𝑃𝑊</m:t>
                        </m:r>
                      </m:e>
                      <m:sub>
                        <m:r>
                          <a:rPr lang="vi-VN" i="1">
                            <a:latin typeface="Cambria Math" panose="02040503050406030204" pitchFamily="18" charset="0"/>
                          </a:rPr>
                          <m:t>𝑖</m:t>
                        </m:r>
                      </m:sub>
                    </m:sSub>
                    <m:r>
                      <a:rPr lang="en-US" i="1">
                        <a:latin typeface="Cambria Math" panose="02040503050406030204" pitchFamily="18" charset="0"/>
                      </a:rPr>
                      <m:t>⟩</m:t>
                    </m:r>
                  </m:oMath>
                </a14:m>
                <a:r>
                  <a:rPr lang="vi-VN" dirty="0"/>
                  <a:t> đến GW N thông qua một kênh bảo mật.</a:t>
                </a:r>
              </a:p>
              <a:p>
                <a:pPr lvl="1"/>
                <a:endParaRPr lang="vi-VN" dirty="0"/>
              </a:p>
              <a:p>
                <a:pPr lvl="1"/>
                <a:r>
                  <a:rPr lang="en-US" dirty="0"/>
                  <a:t>GW N </a:t>
                </a:r>
                <a:r>
                  <a:rPr lang="en-US" dirty="0" err="1"/>
                  <a:t>chọn</a:t>
                </a:r>
                <a:r>
                  <a:rPr lang="en-US" dirty="0"/>
                  <a:t> </a:t>
                </a:r>
                <a:r>
                  <a:rPr lang="en-US" dirty="0" err="1"/>
                  <a:t>ngẫu</a:t>
                </a:r>
                <a:r>
                  <a:rPr lang="en-US" dirty="0"/>
                  <a:t> </a:t>
                </a:r>
                <a:r>
                  <a:rPr lang="en-US" dirty="0" err="1"/>
                  <a:t>nhiên</a:t>
                </a:r>
                <a:r>
                  <a:rPr lang="en-US" dirty="0"/>
                  <a:t> </a:t>
                </a:r>
                <a:r>
                  <a:rPr lang="en-US" dirty="0" err="1"/>
                  <a:t>một</a:t>
                </a:r>
                <a:r>
                  <a:rPr lang="en-US" dirty="0"/>
                  <a:t> </a:t>
                </a:r>
                <a:r>
                  <a:rPr lang="en-US" dirty="0" err="1"/>
                  <a:t>khoá</a:t>
                </a:r>
                <a:r>
                  <a:rPr lang="en-US" dirty="0"/>
                  <a:t> </a:t>
                </a:r>
                <a:r>
                  <a:rPr lang="en-US" dirty="0" err="1"/>
                  <a:t>mật</a:t>
                </a:r>
                <a:r>
                  <a:rPr lang="en-US" dirty="0"/>
                  <a:t> </a:t>
                </a:r>
                <a:r>
                  <a:rPr lang="en-US" dirty="0" err="1"/>
                  <a:t>khẩu</a:t>
                </a:r>
                <a:r>
                  <a:rPr lang="en-US" dirty="0"/>
                  <a:t>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oMath>
                </a14:m>
                <a:r>
                  <a:rPr lang="vi-VN" dirty="0"/>
                  <a:t> cho người dùng và lưu nó với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oMath>
                </a14:m>
                <a:r>
                  <a:rPr lang="vi-VN" dirty="0"/>
                  <a:t> trong bộ nhớ của nó.</a:t>
                </a:r>
                <a:r>
                  <a:rPr lang="en-US" dirty="0">
                    <a:effectLst/>
                  </a:rPr>
                  <a:t> </a:t>
                </a:r>
              </a:p>
              <a:p>
                <a:pPr lvl="1"/>
                <a:endParaRPr lang="en-US" dirty="0"/>
              </a:p>
            </p:txBody>
          </p:sp>
        </mc:Choice>
        <mc:Fallback xmlns="">
          <p:sp>
            <p:nvSpPr>
              <p:cNvPr id="3" name="Content Placeholder 2">
                <a:extLst>
                  <a:ext uri="{FF2B5EF4-FFF2-40B4-BE49-F238E27FC236}">
                    <a16:creationId xmlns:a16="http://schemas.microsoft.com/office/drawing/2014/main" id="{9649AFE0-DE4B-3742-BC2B-4E76B70EC6B9}"/>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0126F0-45C7-7D4C-BFD8-64D2B940ACD2}"/>
              </a:ext>
            </a:extLst>
          </p:cNvPr>
          <p:cNvSpPr>
            <a:spLocks noGrp="1"/>
          </p:cNvSpPr>
          <p:nvPr>
            <p:ph type="sldNum" sz="quarter" idx="12"/>
          </p:nvPr>
        </p:nvSpPr>
        <p:spPr/>
        <p:txBody>
          <a:bodyPr/>
          <a:lstStyle/>
          <a:p>
            <a:fld id="{20B7F220-0825-4B9B-9156-FF79F33775FE}" type="slidenum">
              <a:rPr lang="vi-VN" smtClean="0"/>
              <a:t>14</a:t>
            </a:fld>
            <a:endParaRPr lang="vi-VN"/>
          </a:p>
        </p:txBody>
      </p:sp>
    </p:spTree>
    <p:extLst>
      <p:ext uri="{BB962C8B-B14F-4D97-AF65-F5344CB8AC3E}">
        <p14:creationId xmlns:p14="http://schemas.microsoft.com/office/powerpoint/2010/main" val="2090939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F4AD-81CA-C34F-B375-F828AC8167B4}"/>
              </a:ext>
            </a:extLst>
          </p:cNvPr>
          <p:cNvSpPr>
            <a:spLocks noGrp="1"/>
          </p:cNvSpPr>
          <p:nvPr>
            <p:ph type="title"/>
          </p:nvPr>
        </p:nvSpPr>
        <p:spPr/>
        <p:txBody>
          <a:bodyPr/>
          <a:lstStyle/>
          <a:p>
            <a:r>
              <a:rPr lang="en-US" dirty="0"/>
              <a:t>ĐĂNG KÝ NGƯỜI DÙNG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DDC63A-4DE1-8840-A4E5-9F6EFED08453}"/>
                  </a:ext>
                </a:extLst>
              </p:cNvPr>
              <p:cNvSpPr>
                <a:spLocks noGrp="1"/>
              </p:cNvSpPr>
              <p:nvPr>
                <p:ph idx="1"/>
              </p:nvPr>
            </p:nvSpPr>
            <p:spPr/>
            <p:txBody>
              <a:bodyPr/>
              <a:lstStyle/>
              <a:p>
                <a:pPr lvl="1"/>
                <a:r>
                  <a:rPr lang="vi-VN" dirty="0"/>
                  <a:t>Sau đó GW N sẽ tính:</a:t>
                </a:r>
              </a:p>
              <a:p>
                <a:pPr lvl="2"/>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𝑓</m:t>
                        </m:r>
                      </m:e>
                      <m:sub>
                        <m:r>
                          <a:rPr lang="vi-VN" i="1">
                            <a:latin typeface="Cambria Math" panose="02040503050406030204" pitchFamily="18" charset="0"/>
                          </a:rPr>
                          <m:t>𝑖</m:t>
                        </m:r>
                      </m:sub>
                    </m:sSub>
                    <m:r>
                      <a:rPr lang="vi-VN" i="1">
                        <a:latin typeface="Cambria Math" panose="02040503050406030204" pitchFamily="18" charset="0"/>
                      </a:rPr>
                      <m:t>=</m:t>
                    </m:r>
                    <m:r>
                      <a:rPr lang="vi-VN"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sub>
                        </m:sSub>
                      </m:e>
                    </m:d>
                  </m:oMath>
                </a14:m>
                <a:endParaRPr lang="vi-VN" i="1" dirty="0">
                  <a:latin typeface="Cambria Math" panose="02040503050406030204" pitchFamily="18" charset="0"/>
                </a:endParaRPr>
              </a:p>
              <a:p>
                <a:pPr lvl="2"/>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sub>
                    </m:sSub>
                    <m:r>
                      <a:rPr lang="vi-VN" i="1">
                        <a:latin typeface="Cambria Math" panose="02040503050406030204" pitchFamily="18" charset="0"/>
                      </a:rPr>
                      <m:t>= </m:t>
                    </m:r>
                    <m:r>
                      <a:rPr lang="vi-VN"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𝑃𝑊</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e>
                    </m:d>
                  </m:oMath>
                </a14:m>
                <a:endParaRPr lang="vi-VN" dirty="0"/>
              </a:p>
              <a:p>
                <a:pPr lvl="2"/>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𝑒</m:t>
                        </m:r>
                      </m:e>
                      <m:sub>
                        <m:r>
                          <a:rPr lang="vi-VN" i="1">
                            <a:latin typeface="Cambria Math" panose="02040503050406030204" pitchFamily="18" charset="0"/>
                          </a:rPr>
                          <m:t>𝑖</m:t>
                        </m:r>
                      </m:sub>
                    </m:sSub>
                    <m:r>
                      <a:rPr lang="vi-VN" i="1">
                        <a:latin typeface="Cambria Math" panose="02040503050406030204" pitchFamily="18" charset="0"/>
                      </a:rPr>
                      <m:t>= </m:t>
                    </m:r>
                    <m:r>
                      <a:rPr lang="vi-VN"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𝑃𝑊</m:t>
                            </m:r>
                          </m:e>
                          <m:sub>
                            <m:r>
                              <a:rPr lang="vi-VN" i="1">
                                <a:latin typeface="Cambria Math" panose="02040503050406030204" pitchFamily="18" charset="0"/>
                              </a:rPr>
                              <m:t>𝑖</m:t>
                            </m:r>
                          </m:sub>
                        </m:sSub>
                      </m:e>
                    </m:d>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𝑈</m:t>
                        </m:r>
                      </m:sub>
                    </m:sSub>
                  </m:oMath>
                </a14:m>
                <a:r>
                  <a:rPr lang="en-US" dirty="0"/>
                  <a:t> </a:t>
                </a:r>
              </a:p>
              <a:p>
                <a:endParaRPr lang="en-US" dirty="0"/>
              </a:p>
              <a:p>
                <a:pPr lvl="1"/>
                <a:r>
                  <a:rPr lang="vi-VN" dirty="0"/>
                  <a:t>GW N chọn một SC và ghi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𝑓</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𝑒</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r>
                      <a:rPr lang="vi-VN" i="1">
                        <a:latin typeface="Cambria Math" panose="02040503050406030204" pitchFamily="18" charset="0"/>
                      </a:rPr>
                      <m:t>, </m:t>
                    </m:r>
                    <m:r>
                      <a:rPr lang="en-US" i="1">
                        <a:latin typeface="Cambria Math" panose="02040503050406030204" pitchFamily="18" charset="0"/>
                      </a:rPr>
                      <m:t>h</m:t>
                    </m:r>
                    <m:r>
                      <a:rPr lang="en-US" i="1">
                        <a:latin typeface="Cambria Math" panose="02040503050406030204" pitchFamily="18" charset="0"/>
                      </a:rPr>
                      <m:t> (.)⟩</m:t>
                    </m:r>
                  </m:oMath>
                </a14:m>
                <a:r>
                  <a:rPr lang="vi-VN" dirty="0"/>
                  <a:t> vào bộ nhớ SC. </a:t>
                </a:r>
              </a:p>
              <a:p>
                <a:pPr lvl="1"/>
                <a:endParaRPr lang="vi-VN" dirty="0"/>
              </a:p>
              <a:p>
                <a:pPr lvl="1"/>
                <a:r>
                  <a:rPr lang="vi-VN" dirty="0"/>
                  <a:t>Sau đó, GW N gửi nó cho người dùng thông qua một kênh an toàn</a:t>
                </a:r>
                <a:r>
                  <a:rPr lang="en-US" dirty="0">
                    <a:effectLst/>
                  </a:rPr>
                  <a:t> </a:t>
                </a:r>
                <a:endParaRPr lang="en-US" dirty="0"/>
              </a:p>
            </p:txBody>
          </p:sp>
        </mc:Choice>
        <mc:Fallback xmlns="">
          <p:sp>
            <p:nvSpPr>
              <p:cNvPr id="3" name="Content Placeholder 2">
                <a:extLst>
                  <a:ext uri="{FF2B5EF4-FFF2-40B4-BE49-F238E27FC236}">
                    <a16:creationId xmlns:a16="http://schemas.microsoft.com/office/drawing/2014/main" id="{94DDC63A-4DE1-8840-A4E5-9F6EFED08453}"/>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AD94B1-5FB5-D841-B555-C9F9C56E296F}"/>
              </a:ext>
            </a:extLst>
          </p:cNvPr>
          <p:cNvSpPr>
            <a:spLocks noGrp="1"/>
          </p:cNvSpPr>
          <p:nvPr>
            <p:ph type="sldNum" sz="quarter" idx="12"/>
          </p:nvPr>
        </p:nvSpPr>
        <p:spPr/>
        <p:txBody>
          <a:bodyPr/>
          <a:lstStyle/>
          <a:p>
            <a:fld id="{20B7F220-0825-4B9B-9156-FF79F33775FE}" type="slidenum">
              <a:rPr lang="vi-VN" smtClean="0"/>
              <a:t>15</a:t>
            </a:fld>
            <a:endParaRPr lang="vi-VN"/>
          </a:p>
        </p:txBody>
      </p:sp>
    </p:spTree>
    <p:extLst>
      <p:ext uri="{BB962C8B-B14F-4D97-AF65-F5344CB8AC3E}">
        <p14:creationId xmlns:p14="http://schemas.microsoft.com/office/powerpoint/2010/main" val="425055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745D-7CEF-2F44-BFCD-6254C7511BA9}"/>
              </a:ext>
            </a:extLst>
          </p:cNvPr>
          <p:cNvSpPr>
            <a:spLocks noGrp="1"/>
          </p:cNvSpPr>
          <p:nvPr>
            <p:ph type="title"/>
          </p:nvPr>
        </p:nvSpPr>
        <p:spPr/>
        <p:txBody>
          <a:bodyPr/>
          <a:lstStyle/>
          <a:p>
            <a:r>
              <a:rPr lang="en-US" dirty="0"/>
              <a:t>ĐĂNG KÝ NÚT CẢM BIẾN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055ADA-C589-1142-BF7A-245B285D355C}"/>
                  </a:ext>
                </a:extLst>
              </p:cNvPr>
              <p:cNvSpPr>
                <a:spLocks noGrp="1"/>
              </p:cNvSpPr>
              <p:nvPr>
                <p:ph idx="1"/>
              </p:nvPr>
            </p:nvSpPr>
            <p:spPr/>
            <p:txBody>
              <a:bodyPr/>
              <a:lstStyle/>
              <a:p>
                <a:pPr lvl="1"/>
                <a:r>
                  <a:rPr lang="vi-VN" dirty="0"/>
                  <a:t>Giai đoạn đăng ký nút cảm biến được tiến hành sau khi triển khai các nút cảm biến.</a:t>
                </a:r>
              </a:p>
              <a:p>
                <a:pPr lvl="1"/>
                <a:endParaRPr lang="vi-VN" dirty="0"/>
              </a:p>
              <a:p>
                <a:pPr lvl="1"/>
                <a:r>
                  <a:rPr lang="vi-VN" dirty="0"/>
                  <a:t>Nút cảm biến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tính toán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𝑀𝑃</m:t>
                        </m:r>
                      </m:e>
                      <m:sub>
                        <m:r>
                          <a:rPr lang="vi-VN" i="1">
                            <a:latin typeface="Cambria Math" panose="02040503050406030204" pitchFamily="18" charset="0"/>
                          </a:rPr>
                          <m:t>𝑗</m:t>
                        </m:r>
                      </m:sub>
                    </m:sSub>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r>
                      <a:rPr lang="vi-VN" i="1">
                        <a:latin typeface="Cambria Math" panose="02040503050406030204" pitchFamily="18" charset="0"/>
                      </a:rPr>
                      <m:t>)</m:t>
                    </m:r>
                  </m:oMath>
                </a14:m>
                <a:r>
                  <a:rPr lang="vi-VN" dirty="0"/>
                  <a:t>, trong đó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oMath>
                </a14:m>
                <a:r>
                  <a:rPr lang="vi-VN" dirty="0"/>
                  <a:t>là dấu thời gian hiện tại của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và gửi yêu cầu đăng ký</a:t>
                </a:r>
                <a14:m>
                  <m:oMath xmlns:m="http://schemas.openxmlformats.org/officeDocument/2006/math">
                    <m:r>
                      <a:rPr lang="vi-VN" b="0" i="0" smtClean="0">
                        <a:latin typeface="Cambria Math" panose="02040503050406030204" pitchFamily="18" charset="0"/>
                      </a:rPr>
                      <m:t> </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𝑀𝑃</m:t>
                        </m:r>
                      </m:e>
                      <m:sub>
                        <m:r>
                          <a:rPr lang="vi-VN" i="1">
                            <a:latin typeface="Cambria Math" panose="02040503050406030204" pitchFamily="18" charset="0"/>
                          </a:rPr>
                          <m:t>𝑗</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en-US" i="1">
                        <a:latin typeface="Cambria Math" panose="02040503050406030204" pitchFamily="18" charset="0"/>
                      </a:rPr>
                      <m:t>⟩</m:t>
                    </m:r>
                  </m:oMath>
                </a14:m>
                <a:r>
                  <a:rPr lang="vi-VN" dirty="0"/>
                  <a:t> tới GW N.</a:t>
                </a:r>
                <a:endParaRPr lang="en-US" dirty="0"/>
              </a:p>
              <a:p>
                <a:pPr lvl="1"/>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9055ADA-C589-1142-BF7A-245B285D355C}"/>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E4DA3AC-7214-C24F-8001-7C6646EF7DB2}"/>
              </a:ext>
            </a:extLst>
          </p:cNvPr>
          <p:cNvSpPr>
            <a:spLocks noGrp="1"/>
          </p:cNvSpPr>
          <p:nvPr>
            <p:ph type="sldNum" sz="quarter" idx="12"/>
          </p:nvPr>
        </p:nvSpPr>
        <p:spPr/>
        <p:txBody>
          <a:bodyPr/>
          <a:lstStyle/>
          <a:p>
            <a:fld id="{20B7F220-0825-4B9B-9156-FF79F33775FE}" type="slidenum">
              <a:rPr lang="vi-VN" smtClean="0"/>
              <a:t>16</a:t>
            </a:fld>
            <a:endParaRPr lang="vi-VN"/>
          </a:p>
        </p:txBody>
      </p:sp>
    </p:spTree>
    <p:extLst>
      <p:ext uri="{BB962C8B-B14F-4D97-AF65-F5344CB8AC3E}">
        <p14:creationId xmlns:p14="http://schemas.microsoft.com/office/powerpoint/2010/main" val="119676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9561-ABEE-284B-9BFE-6F317674AC4F}"/>
              </a:ext>
            </a:extLst>
          </p:cNvPr>
          <p:cNvSpPr>
            <a:spLocks noGrp="1"/>
          </p:cNvSpPr>
          <p:nvPr>
            <p:ph type="title"/>
          </p:nvPr>
        </p:nvSpPr>
        <p:spPr/>
        <p:txBody>
          <a:bodyPr/>
          <a:lstStyle/>
          <a:p>
            <a:r>
              <a:rPr lang="en-US" dirty="0"/>
              <a:t>ĐĂNG KÝ NÚT CẢM BIẾN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977E1D-301D-7A45-9B5A-6D1038EF3A92}"/>
                  </a:ext>
                </a:extLst>
              </p:cNvPr>
              <p:cNvSpPr>
                <a:spLocks noGrp="1"/>
              </p:cNvSpPr>
              <p:nvPr>
                <p:ph idx="1"/>
              </p:nvPr>
            </p:nvSpPr>
            <p:spPr>
              <a:xfrm>
                <a:off x="457200" y="1600206"/>
                <a:ext cx="8229600" cy="4756152"/>
              </a:xfrm>
            </p:spPr>
            <p:txBody>
              <a:bodyPr>
                <a:normAutofit fontScale="92500" lnSpcReduction="10000"/>
              </a:bodyPr>
              <a:lstStyle/>
              <a:p>
                <a:pPr lvl="1"/>
                <a:r>
                  <a:rPr lang="vi-VN" dirty="0"/>
                  <a:t>Khi nhận được yêu cầu đăng ký, GW N kiểm tra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𝐶</m:t>
                            </m:r>
                          </m:sub>
                        </m:sSub>
                      </m:e>
                    </m:d>
                    <m:r>
                      <a:rPr lang="vi-VN" i="1">
                        <a:latin typeface="Cambria Math" panose="02040503050406030204" pitchFamily="18" charset="0"/>
                      </a:rPr>
                      <m:t>&lt;  </m:t>
                    </m:r>
                    <m:r>
                      <a:rPr lang="en-US" i="1">
                        <a:latin typeface="Cambria Math" panose="02040503050406030204" pitchFamily="18" charset="0"/>
                      </a:rPr>
                      <m:t>△</m:t>
                    </m:r>
                    <m:r>
                      <a:rPr lang="en-US" i="1">
                        <a:latin typeface="Cambria Math" panose="02040503050406030204" pitchFamily="18" charset="0"/>
                      </a:rPr>
                      <m:t>𝑇</m:t>
                    </m:r>
                    <m:r>
                      <a:rPr lang="vi-VN" b="0" i="0" smtClean="0">
                        <a:latin typeface="Cambria Math" panose="02040503050406030204" pitchFamily="18" charset="0"/>
                      </a:rPr>
                      <m:t>.</m:t>
                    </m:r>
                  </m:oMath>
                </a14:m>
                <a:endParaRPr lang="vi-VN" b="0" dirty="0"/>
              </a:p>
              <a:p>
                <a:pPr lvl="2"/>
                <a:r>
                  <a:rPr lang="vi-VN" dirty="0"/>
                  <a:t>Nếu thất bại, GW N chuyển tin nhắn từ chối đến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a:t>
                </a:r>
                <a:r>
                  <a:rPr lang="en-US" dirty="0">
                    <a:effectLst/>
                  </a:rPr>
                  <a:t> </a:t>
                </a:r>
              </a:p>
              <a:p>
                <a:pPr lvl="2"/>
                <a:endParaRPr lang="en-US" dirty="0">
                  <a:effectLst/>
                </a:endParaRPr>
              </a:p>
              <a:p>
                <a:pPr lvl="2"/>
                <a:r>
                  <a:rPr lang="en-US" dirty="0" err="1"/>
                  <a:t>Ngược</a:t>
                </a:r>
                <a:r>
                  <a:rPr lang="en-US" dirty="0"/>
                  <a:t> </a:t>
                </a:r>
                <a:r>
                  <a:rPr lang="en-US" dirty="0" err="1"/>
                  <a:t>lại</a:t>
                </a:r>
                <a:r>
                  <a:rPr lang="en-US" dirty="0"/>
                  <a:t>, </a:t>
                </a:r>
                <a:r>
                  <a:rPr lang="vi-VN" dirty="0"/>
                  <a:t>GW N tìm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oMath>
                </a14:m>
                <a:r>
                  <a:rPr lang="vi-VN" dirty="0"/>
                  <a:t> tương ứng sử dụng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oMath>
                </a14:m>
                <a:r>
                  <a:rPr lang="vi-VN" dirty="0"/>
                  <a:t> nhận được và tính toán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𝑀𝑃</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r>
                      <a:rPr lang="vi-VN" i="1">
                        <a:latin typeface="Cambria Math" panose="02040503050406030204" pitchFamily="18" charset="0"/>
                      </a:rPr>
                      <m:t>)</m:t>
                    </m:r>
                  </m:oMath>
                </a14:m>
                <a:r>
                  <a:rPr lang="vi-VN" dirty="0"/>
                  <a:t>. </a:t>
                </a:r>
              </a:p>
              <a:p>
                <a:pPr lvl="2"/>
                <a:endParaRPr lang="vi-VN" dirty="0"/>
              </a:p>
              <a:p>
                <a:pPr lvl="1"/>
                <a:r>
                  <a:rPr lang="vi-VN" dirty="0"/>
                  <a:t>Sau đó GW N xác minh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𝑀𝑃</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𝑀𝑃</m:t>
                        </m:r>
                      </m:e>
                      <m:sub>
                        <m:r>
                          <a:rPr lang="vi-VN" i="1">
                            <a:latin typeface="Cambria Math" panose="02040503050406030204" pitchFamily="18" charset="0"/>
                          </a:rPr>
                          <m:t>𝑗</m:t>
                        </m:r>
                      </m:sub>
                    </m:sSub>
                  </m:oMath>
                </a14:m>
                <a:r>
                  <a:rPr lang="vi-VN" dirty="0"/>
                  <a:t> hay không. </a:t>
                </a:r>
              </a:p>
              <a:p>
                <a:pPr lvl="2"/>
                <a:r>
                  <a:rPr lang="vi-VN" dirty="0"/>
                  <a:t>Nếu thất bại, GW N huỷ giai đoạn này và gửi tin nhắn từ chối tới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a:t>
                </a:r>
              </a:p>
              <a:p>
                <a:pPr lvl="2"/>
                <a:r>
                  <a:rPr lang="vi-VN" dirty="0"/>
                  <a:t>Ngược lại, GW N tính toán </a:t>
                </a:r>
              </a:p>
              <a:p>
                <a:pPr lvl="3">
                  <a:buFont typeface="Courier New" panose="02070309020205020404" pitchFamily="49" charset="0"/>
                  <a:buChar char="o"/>
                </a:pP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𝑓</m:t>
                        </m:r>
                      </m:e>
                      <m:sub>
                        <m:r>
                          <a:rPr lang="vi-VN" i="1">
                            <a:latin typeface="Cambria Math" panose="02040503050406030204" pitchFamily="18" charset="0"/>
                          </a:rPr>
                          <m:t>𝑗</m:t>
                        </m:r>
                      </m:sub>
                    </m:sSub>
                    <m:r>
                      <a:rPr lang="vi-VN" i="1">
                        <a:latin typeface="Cambria Math" panose="02040503050406030204" pitchFamily="18" charset="0"/>
                      </a:rPr>
                      <m:t>=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sub>
                    </m:sSub>
                    <m:r>
                      <a:rPr lang="vi-VN" i="1">
                        <a:latin typeface="Cambria Math" panose="02040503050406030204" pitchFamily="18" charset="0"/>
                      </a:rPr>
                      <m:t>)</m:t>
                    </m:r>
                  </m:oMath>
                </a14:m>
                <a:r>
                  <a:rPr lang="vi-VN" dirty="0"/>
                  <a:t>, </a:t>
                </a:r>
              </a:p>
              <a:p>
                <a:pPr lvl="3">
                  <a:buFont typeface="Courier New" panose="02070309020205020404" pitchFamily="49" charset="0"/>
                  <a:buChar char="o"/>
                </a:pP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𝑗</m:t>
                        </m:r>
                      </m:sub>
                    </m:sSub>
                    <m:r>
                      <a:rPr lang="vi-VN" i="1">
                        <a:latin typeface="Cambria Math" panose="02040503050406030204" pitchFamily="18" charset="0"/>
                      </a:rPr>
                      <m:t>=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m:t>
                        </m:r>
                        <m:r>
                          <a:rPr lang="vi-VN" i="1">
                            <a:latin typeface="Cambria Math" panose="02040503050406030204" pitchFamily="18" charset="0"/>
                          </a:rPr>
                          <m:t>𝑗</m:t>
                        </m:r>
                      </m:sub>
                    </m:sSub>
                    <m:r>
                      <a:rPr lang="vi-VN" i="1">
                        <a:latin typeface="Cambria Math" panose="02040503050406030204" pitchFamily="18" charset="0"/>
                      </a:rPr>
                      <m:t>),</m:t>
                    </m:r>
                  </m:oMath>
                </a14:m>
                <a:r>
                  <a:rPr lang="vi-VN" dirty="0"/>
                  <a:t> </a:t>
                </a:r>
              </a:p>
              <a:p>
                <a:pPr lvl="3">
                  <a:buFont typeface="Courier New" panose="02070309020205020404" pitchFamily="49" charset="0"/>
                  <a:buChar char="o"/>
                </a:pP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𝑒</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𝑓</m:t>
                        </m:r>
                      </m:e>
                      <m:sub>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𝑗</m:t>
                        </m:r>
                      </m:sub>
                    </m:sSub>
                  </m:oMath>
                </a14:m>
                <a:r>
                  <a:rPr lang="vi-VN" dirty="0"/>
                  <a:t>,</a:t>
                </a:r>
              </a:p>
              <a:p>
                <a:pPr lvl="3">
                  <a:buFont typeface="Courier New" panose="02070309020205020404" pitchFamily="49" charset="0"/>
                  <a:buChar char="o"/>
                </a:pP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𝑧</m:t>
                        </m:r>
                      </m:e>
                      <m:sub>
                        <m:r>
                          <a:rPr lang="vi-VN" i="1">
                            <a:latin typeface="Cambria Math" panose="02040503050406030204" pitchFamily="18" charset="0"/>
                          </a:rPr>
                          <m:t>𝑗</m:t>
                        </m:r>
                      </m:sub>
                    </m:sSub>
                    <m:r>
                      <a:rPr lang="vi-VN" i="1">
                        <a:latin typeface="Cambria Math" panose="02040503050406030204" pitchFamily="18" charset="0"/>
                      </a:rPr>
                      <m:t>=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𝑓</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vi-VN" i="1">
                                <a:latin typeface="Cambria Math" panose="02040503050406030204" pitchFamily="18" charset="0"/>
                              </a:rPr>
                              <m:t>|| </m:t>
                            </m:r>
                            <m:r>
                              <a:rPr lang="vi-VN" i="1">
                                <a:latin typeface="Cambria Math" panose="02040503050406030204" pitchFamily="18" charset="0"/>
                              </a:rPr>
                              <m:t>𝑒</m:t>
                            </m:r>
                          </m:e>
                          <m:sub>
                            <m:r>
                              <a:rPr lang="vi-VN" i="1">
                                <a:latin typeface="Cambria Math" panose="02040503050406030204" pitchFamily="18" charset="0"/>
                              </a:rPr>
                              <m:t>𝑗</m:t>
                            </m:r>
                          </m:sub>
                        </m:sSub>
                        <m:r>
                          <a:rPr lang="vi-VN" i="1">
                            <a:latin typeface="Cambria Math" panose="02040503050406030204" pitchFamily="18" charset="0"/>
                          </a:rPr>
                          <m:t> || </m:t>
                        </m:r>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m:t>
                        </m:r>
                        <m:r>
                          <a:rPr lang="vi-VN" i="1">
                            <a:latin typeface="Cambria Math" panose="02040503050406030204" pitchFamily="18" charset="0"/>
                          </a:rPr>
                          <m:t>𝑗</m:t>
                        </m:r>
                      </m:sub>
                    </m:sSub>
                    <m:r>
                      <a:rPr lang="vi-VN" i="1">
                        <a:latin typeface="Cambria Math" panose="02040503050406030204" pitchFamily="18" charset="0"/>
                      </a:rPr>
                      <m:t>)</m:t>
                    </m:r>
                  </m:oMath>
                </a14:m>
                <a:r>
                  <a:rPr lang="vi-VN" dirty="0"/>
                  <a:t>, </a:t>
                </a:r>
              </a:p>
              <a:p>
                <a:pPr marL="1028674" lvl="3" indent="0">
                  <a:buNone/>
                </a:pPr>
                <a:r>
                  <a:rPr lang="vi-VN" dirty="0"/>
                  <a:t>(trong đó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oMath>
                </a14:m>
                <a:r>
                  <a:rPr lang="vi-VN" dirty="0"/>
                  <a:t> là dấu thời gian hiện tại của GW N). </a:t>
                </a:r>
              </a:p>
              <a:p>
                <a:pPr marL="1371566" lvl="4" indent="0">
                  <a:buNone/>
                </a:pPr>
                <a:endParaRPr lang="vi-VN" dirty="0"/>
              </a:p>
              <a:p>
                <a:pPr lvl="1"/>
                <a:r>
                  <a:rPr lang="vi-VN" dirty="0"/>
                  <a:t>GW N gửi tin nhắn phải hồi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𝑒</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𝑧</m:t>
                        </m:r>
                      </m:e>
                      <m:sub>
                        <m:r>
                          <a:rPr lang="vi-VN" i="1">
                            <a:latin typeface="Cambria Math" panose="02040503050406030204" pitchFamily="18" charset="0"/>
                          </a:rPr>
                          <m:t>𝑗</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en-US" i="1">
                        <a:latin typeface="Cambria Math" panose="02040503050406030204" pitchFamily="18" charset="0"/>
                      </a:rPr>
                      <m:t>⟩</m:t>
                    </m:r>
                  </m:oMath>
                </a14:m>
                <a:r>
                  <a:rPr lang="vi-VN" dirty="0"/>
                  <a:t> lại cho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a:t>
                </a:r>
                <a:r>
                  <a:rPr lang="en-US" dirty="0">
                    <a:effectLst/>
                  </a:rPr>
                  <a:t> </a:t>
                </a:r>
                <a:endParaRPr lang="en-US" dirty="0"/>
              </a:p>
            </p:txBody>
          </p:sp>
        </mc:Choice>
        <mc:Fallback xmlns="">
          <p:sp>
            <p:nvSpPr>
              <p:cNvPr id="3" name="Content Placeholder 2">
                <a:extLst>
                  <a:ext uri="{FF2B5EF4-FFF2-40B4-BE49-F238E27FC236}">
                    <a16:creationId xmlns:a16="http://schemas.microsoft.com/office/drawing/2014/main" id="{EA977E1D-301D-7A45-9B5A-6D1038EF3A92}"/>
                  </a:ext>
                </a:extLst>
              </p:cNvPr>
              <p:cNvSpPr>
                <a:spLocks noGrp="1" noRot="1" noChangeAspect="1" noMove="1" noResize="1" noEditPoints="1" noAdjustHandles="1" noChangeArrowheads="1" noChangeShapeType="1" noTextEdit="1"/>
              </p:cNvSpPr>
              <p:nvPr>
                <p:ph idx="1"/>
              </p:nvPr>
            </p:nvSpPr>
            <p:spPr>
              <a:xfrm>
                <a:off x="457200" y="1600206"/>
                <a:ext cx="8229600" cy="4756152"/>
              </a:xfrm>
              <a:blipFill>
                <a:blip r:embed="rId2"/>
                <a:stretch>
                  <a:fillRect t="-10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E104A1D-9C6D-DA43-8808-028E1507F916}"/>
              </a:ext>
            </a:extLst>
          </p:cNvPr>
          <p:cNvSpPr>
            <a:spLocks noGrp="1"/>
          </p:cNvSpPr>
          <p:nvPr>
            <p:ph type="sldNum" sz="quarter" idx="12"/>
          </p:nvPr>
        </p:nvSpPr>
        <p:spPr/>
        <p:txBody>
          <a:bodyPr/>
          <a:lstStyle/>
          <a:p>
            <a:fld id="{20B7F220-0825-4B9B-9156-FF79F33775FE}" type="slidenum">
              <a:rPr lang="vi-VN" smtClean="0"/>
              <a:t>17</a:t>
            </a:fld>
            <a:endParaRPr lang="vi-VN"/>
          </a:p>
        </p:txBody>
      </p:sp>
    </p:spTree>
    <p:extLst>
      <p:ext uri="{BB962C8B-B14F-4D97-AF65-F5344CB8AC3E}">
        <p14:creationId xmlns:p14="http://schemas.microsoft.com/office/powerpoint/2010/main" val="1277294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F559-CB6C-AC40-A343-BBF19BAC2386}"/>
              </a:ext>
            </a:extLst>
          </p:cNvPr>
          <p:cNvSpPr>
            <a:spLocks noGrp="1"/>
          </p:cNvSpPr>
          <p:nvPr>
            <p:ph type="title"/>
          </p:nvPr>
        </p:nvSpPr>
        <p:spPr/>
        <p:txBody>
          <a:bodyPr/>
          <a:lstStyle/>
          <a:p>
            <a:r>
              <a:rPr lang="en-US" dirty="0"/>
              <a:t>ĐĂNG KÝ NÚT CẢM BIẾN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7EDE89-7557-B445-8C0D-6A08364D9A07}"/>
                  </a:ext>
                </a:extLst>
              </p:cNvPr>
              <p:cNvSpPr>
                <a:spLocks noGrp="1"/>
              </p:cNvSpPr>
              <p:nvPr>
                <p:ph idx="1"/>
              </p:nvPr>
            </p:nvSpPr>
            <p:spPr>
              <a:xfrm>
                <a:off x="457200" y="1600206"/>
                <a:ext cx="8229600" cy="4756152"/>
              </a:xfrm>
            </p:spPr>
            <p:txBody>
              <a:bodyPr>
                <a:normAutofit lnSpcReduction="10000"/>
              </a:bodyPr>
              <a:lstStyle/>
              <a:p>
                <a:pPr lvl="1"/>
                <a:r>
                  <a:rPr lang="vi-VN" dirty="0"/>
                  <a:t>Khi nhận được phản hồi của GW 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kiểm tra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𝐶</m:t>
                            </m:r>
                          </m:sub>
                        </m:sSub>
                      </m:e>
                    </m:d>
                    <m:r>
                      <a:rPr lang="vi-VN" i="1">
                        <a:latin typeface="Cambria Math" panose="02040503050406030204" pitchFamily="18" charset="0"/>
                      </a:rPr>
                      <m:t>&lt;  </m:t>
                    </m:r>
                    <m:r>
                      <a:rPr lang="en-US" i="1">
                        <a:latin typeface="Cambria Math" panose="02040503050406030204" pitchFamily="18" charset="0"/>
                      </a:rPr>
                      <m:t>△</m:t>
                    </m:r>
                    <m:r>
                      <a:rPr lang="en-US" i="1">
                        <a:latin typeface="Cambria Math" panose="02040503050406030204" pitchFamily="18" charset="0"/>
                      </a:rPr>
                      <m:t>𝑇</m:t>
                    </m:r>
                  </m:oMath>
                </a14:m>
                <a:endParaRPr lang="vi-VN" dirty="0"/>
              </a:p>
              <a:p>
                <a:pPr lvl="2"/>
                <a:r>
                  <a:rPr lang="vi-VN" dirty="0"/>
                  <a:t>Nếu thất bại,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huỷ giai đoạn này và gửi yêu cầu tới GW N để thực hiện lại giai đoạn. </a:t>
                </a:r>
              </a:p>
              <a:p>
                <a:pPr lvl="2"/>
                <a:endParaRPr lang="vi-VN" dirty="0"/>
              </a:p>
              <a:p>
                <a:pPr lvl="2"/>
                <a:r>
                  <a:rPr lang="vi-VN" dirty="0"/>
                  <a:t>Ngược lại,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tính toán </a:t>
                </a:r>
              </a:p>
              <a:p>
                <a:pPr lvl="3"/>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𝑥</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r>
                      <a:rPr lang="vi-VN"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m:t>
                            </m:r>
                            <m:r>
                              <a:rPr lang="vi-VN" i="1">
                                <a:latin typeface="Cambria Math" panose="02040503050406030204" pitchFamily="18" charset="0"/>
                              </a:rPr>
                              <m:t>𝑗</m:t>
                            </m:r>
                          </m:sub>
                        </m:sSub>
                      </m:e>
                    </m:d>
                  </m:oMath>
                </a14:m>
                <a:r>
                  <a:rPr lang="vi-VN" dirty="0"/>
                  <a:t>, </a:t>
                </a:r>
              </a:p>
              <a:p>
                <a:pPr lvl="3"/>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𝑒</m:t>
                        </m:r>
                      </m:e>
                      <m:sub>
                        <m:r>
                          <a:rPr lang="vi-VN" i="1">
                            <a:latin typeface="Cambria Math" panose="02040503050406030204" pitchFamily="18" charset="0"/>
                          </a:rPr>
                          <m:t>𝑗</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𝑥</m:t>
                        </m:r>
                      </m:e>
                      <m:sub>
                        <m:r>
                          <a:rPr lang="vi-VN" i="1">
                            <a:latin typeface="Cambria Math" panose="02040503050406030204" pitchFamily="18" charset="0"/>
                          </a:rPr>
                          <m:t>𝑗</m:t>
                        </m:r>
                      </m:sub>
                      <m:sup>
                        <m:r>
                          <a:rPr lang="vi-VN" i="1">
                            <a:latin typeface="Cambria Math" panose="02040503050406030204" pitchFamily="18" charset="0"/>
                          </a:rPr>
                          <m:t>∗</m:t>
                        </m:r>
                      </m:sup>
                    </m:sSubSup>
                  </m:oMath>
                </a14:m>
                <a:r>
                  <a:rPr lang="vi-VN" dirty="0"/>
                  <a:t>, </a:t>
                </a:r>
              </a:p>
              <a:p>
                <a:pPr lvl="3"/>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𝑧</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r>
                      <a:rPr lang="vi-VN" i="1">
                        <a:latin typeface="Cambria Math" panose="02040503050406030204" pitchFamily="18" charset="0"/>
                      </a:rPr>
                      <m:t>h</m:t>
                    </m:r>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𝑒</m:t>
                        </m:r>
                      </m:e>
                      <m:sub>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r>
                      <a:rPr lang="vi-VN" i="1">
                        <a:latin typeface="Cambria Math" panose="02040503050406030204" pitchFamily="18" charset="0"/>
                      </a:rPr>
                      <m:t>)</m:t>
                    </m:r>
                  </m:oMath>
                </a14:m>
                <a:r>
                  <a:rPr lang="vi-VN" dirty="0"/>
                  <a:t>. </a:t>
                </a:r>
              </a:p>
              <a:p>
                <a:pPr lvl="3"/>
                <a:endParaRPr lang="vi-VN" dirty="0"/>
              </a:p>
              <a:p>
                <a:pPr lvl="1"/>
                <a:r>
                  <a:rPr lang="vi-VN" dirty="0"/>
                  <a:t>Sau đó,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xác minh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𝑧</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𝑧</m:t>
                        </m:r>
                      </m:e>
                      <m:sub>
                        <m:r>
                          <a:rPr lang="vi-VN" i="1">
                            <a:latin typeface="Cambria Math" panose="02040503050406030204" pitchFamily="18" charset="0"/>
                          </a:rPr>
                          <m:t>𝑗</m:t>
                        </m:r>
                      </m:sub>
                    </m:sSub>
                  </m:oMath>
                </a14:m>
                <a:r>
                  <a:rPr lang="vi-VN" dirty="0"/>
                  <a:t> hay không. </a:t>
                </a:r>
              </a:p>
              <a:p>
                <a:pPr lvl="2"/>
                <a:r>
                  <a:rPr lang="vi-VN" dirty="0"/>
                  <a:t>Nếu thât bại,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yêu cầu GW N gửi lại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𝑒</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𝑧</m:t>
                        </m:r>
                      </m:e>
                      <m:sub>
                        <m:r>
                          <a:rPr lang="vi-VN" i="1">
                            <a:latin typeface="Cambria Math" panose="02040503050406030204" pitchFamily="18" charset="0"/>
                          </a:rPr>
                          <m:t>𝑗</m:t>
                        </m:r>
                      </m:sub>
                    </m:sSub>
                    <m:r>
                      <a:rPr lang="en-US" i="1">
                        <a:latin typeface="Cambria Math" panose="02040503050406030204" pitchFamily="18" charset="0"/>
                      </a:rPr>
                      <m:t>⟩</m:t>
                    </m:r>
                  </m:oMath>
                </a14:m>
                <a:r>
                  <a:rPr lang="vi-VN" dirty="0"/>
                  <a:t>. </a:t>
                </a:r>
              </a:p>
              <a:p>
                <a:pPr lvl="2"/>
                <a:r>
                  <a:rPr lang="vi-VN" dirty="0"/>
                  <a:t>Nếu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vẫn không thể xác minh việc gửi lại này thanh công, giai đoạn này sẽ thực hiện lại ngay lập tức. </a:t>
                </a:r>
              </a:p>
              <a:p>
                <a:pPr lvl="2"/>
                <a:r>
                  <a:rPr lang="vi-VN" dirty="0"/>
                  <a:t>Nếu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𝑧</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𝑧</m:t>
                        </m:r>
                      </m:e>
                      <m:sub>
                        <m:r>
                          <a:rPr lang="vi-VN" i="1">
                            <a:latin typeface="Cambria Math" panose="02040503050406030204" pitchFamily="18" charset="0"/>
                          </a:rPr>
                          <m:t>𝑗</m:t>
                        </m:r>
                      </m:sub>
                    </m:sSub>
                  </m:oMath>
                </a14:m>
                <a:r>
                  <a:rPr lang="vi-VN" dirty="0"/>
                  <a:t>, nút cảm biến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xác nhận rằng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𝑓</m:t>
                        </m:r>
                      </m:e>
                      <m:sub>
                        <m:r>
                          <a:rPr lang="vi-VN" i="1">
                            <a:latin typeface="Cambria Math" panose="02040503050406030204" pitchFamily="18" charset="0"/>
                          </a:rPr>
                          <m:t>𝑗</m:t>
                        </m:r>
                      </m:sub>
                    </m:sSub>
                  </m:oMath>
                </a14:m>
                <a:r>
                  <a:rPr lang="vi-VN" dirty="0"/>
                  <a:t>, và chứa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𝑗</m:t>
                        </m:r>
                      </m:sub>
                      <m:sup>
                        <m:r>
                          <a:rPr lang="vi-VN" i="1">
                            <a:latin typeface="Cambria Math" panose="02040503050406030204" pitchFamily="18" charset="0"/>
                          </a:rPr>
                          <m:t>∗</m:t>
                        </m:r>
                      </m:sup>
                    </m:sSubSup>
                  </m:oMath>
                </a14:m>
                <a:r>
                  <a:rPr lang="vi-VN" dirty="0"/>
                  <a:t> trong bộ nhớ.</a:t>
                </a:r>
                <a:r>
                  <a:rPr lang="en-US" dirty="0">
                    <a:effectLst/>
                  </a:rPr>
                  <a:t> </a:t>
                </a:r>
                <a:endParaRPr lang="en-US" dirty="0"/>
              </a:p>
            </p:txBody>
          </p:sp>
        </mc:Choice>
        <mc:Fallback xmlns="">
          <p:sp>
            <p:nvSpPr>
              <p:cNvPr id="3" name="Content Placeholder 2">
                <a:extLst>
                  <a:ext uri="{FF2B5EF4-FFF2-40B4-BE49-F238E27FC236}">
                    <a16:creationId xmlns:a16="http://schemas.microsoft.com/office/drawing/2014/main" id="{017EDE89-7557-B445-8C0D-6A08364D9A07}"/>
                  </a:ext>
                </a:extLst>
              </p:cNvPr>
              <p:cNvSpPr>
                <a:spLocks noGrp="1" noRot="1" noChangeAspect="1" noMove="1" noResize="1" noEditPoints="1" noAdjustHandles="1" noChangeArrowheads="1" noChangeShapeType="1" noTextEdit="1"/>
              </p:cNvSpPr>
              <p:nvPr>
                <p:ph idx="1"/>
              </p:nvPr>
            </p:nvSpPr>
            <p:spPr>
              <a:xfrm>
                <a:off x="457200" y="1600206"/>
                <a:ext cx="8229600" cy="4756152"/>
              </a:xfrm>
              <a:blipFill>
                <a:blip r:embed="rId2"/>
                <a:stretch>
                  <a:fillRect t="-10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A0CD9E-0E26-D94D-B7B6-BF7B78F174A6}"/>
              </a:ext>
            </a:extLst>
          </p:cNvPr>
          <p:cNvSpPr>
            <a:spLocks noGrp="1"/>
          </p:cNvSpPr>
          <p:nvPr>
            <p:ph type="sldNum" sz="quarter" idx="12"/>
          </p:nvPr>
        </p:nvSpPr>
        <p:spPr/>
        <p:txBody>
          <a:bodyPr/>
          <a:lstStyle/>
          <a:p>
            <a:fld id="{20B7F220-0825-4B9B-9156-FF79F33775FE}" type="slidenum">
              <a:rPr lang="vi-VN" smtClean="0"/>
              <a:t>18</a:t>
            </a:fld>
            <a:endParaRPr lang="vi-VN"/>
          </a:p>
        </p:txBody>
      </p:sp>
    </p:spTree>
    <p:extLst>
      <p:ext uri="{BB962C8B-B14F-4D97-AF65-F5344CB8AC3E}">
        <p14:creationId xmlns:p14="http://schemas.microsoft.com/office/powerpoint/2010/main" val="405264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26AD-9242-354C-B199-F02D85C8BB9C}"/>
              </a:ext>
            </a:extLst>
          </p:cNvPr>
          <p:cNvSpPr>
            <a:spLocks noGrp="1"/>
          </p:cNvSpPr>
          <p:nvPr>
            <p:ph type="title"/>
          </p:nvPr>
        </p:nvSpPr>
        <p:spPr/>
        <p:txBody>
          <a:bodyPr/>
          <a:lstStyle/>
          <a:p>
            <a:r>
              <a:rPr lang="en-US" dirty="0"/>
              <a:t>GIAI ĐOẠN ĐĂNG NHẬP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C7C085-6334-7844-A48C-99496DBFEF28}"/>
                  </a:ext>
                </a:extLst>
              </p:cNvPr>
              <p:cNvSpPr>
                <a:spLocks noGrp="1"/>
              </p:cNvSpPr>
              <p:nvPr>
                <p:ph idx="1"/>
              </p:nvPr>
            </p:nvSpPr>
            <p:spPr/>
            <p:txBody>
              <a:bodyPr/>
              <a:lstStyle/>
              <a:p>
                <a:pPr lvl="1"/>
                <a:r>
                  <a:rPr lang="vi-VN" dirty="0"/>
                  <a:t>Người dùng thêm SC của họ vào đồ đọc thẻ và nhập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oMath>
                </a14:m>
                <a:r>
                  <a:rPr lang="vi-VN" dirty="0"/>
                  <a:t> và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𝑃𝑊</m:t>
                        </m:r>
                      </m:e>
                      <m:sub>
                        <m:r>
                          <a:rPr lang="vi-VN" i="1">
                            <a:latin typeface="Cambria Math" panose="02040503050406030204" pitchFamily="18" charset="0"/>
                          </a:rPr>
                          <m:t>𝑖</m:t>
                        </m:r>
                      </m:sub>
                    </m:sSub>
                  </m:oMath>
                </a14:m>
                <a:endParaRPr lang="en-US" dirty="0"/>
              </a:p>
              <a:p>
                <a:pPr lvl="1"/>
                <a:endParaRPr lang="en-US" dirty="0"/>
              </a:p>
              <a:p>
                <a:pPr lvl="1"/>
                <a:r>
                  <a:rPr lang="vi-VN" dirty="0"/>
                  <a:t>Thẻ thông minh SC tính toán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𝑥</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𝑃𝑊</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r>
                      <a:rPr lang="vi-VN" i="1">
                        <a:latin typeface="Cambria Math" panose="02040503050406030204" pitchFamily="18" charset="0"/>
                      </a:rPr>
                      <m:t>)</m:t>
                    </m:r>
                  </m:oMath>
                </a14:m>
                <a:r>
                  <a:rPr lang="vi-VN" dirty="0"/>
                  <a:t> sử dụng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oMath>
                </a14:m>
                <a:r>
                  <a:rPr lang="vi-VN" dirty="0"/>
                  <a:t> và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𝑃𝑊</m:t>
                        </m:r>
                      </m:e>
                      <m:sub>
                        <m:r>
                          <a:rPr lang="vi-VN" i="1">
                            <a:latin typeface="Cambria Math" panose="02040503050406030204" pitchFamily="18" charset="0"/>
                          </a:rPr>
                          <m:t>𝑖</m:t>
                        </m:r>
                      </m:sub>
                    </m:sSub>
                  </m:oMath>
                </a14:m>
                <a:r>
                  <a:rPr lang="vi-VN" dirty="0"/>
                  <a:t> được nhập vào và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oMath>
                </a14:m>
                <a:r>
                  <a:rPr lang="vi-VN" dirty="0"/>
                  <a:t> được lưu trong bộ nhớ. </a:t>
                </a:r>
              </a:p>
              <a:p>
                <a:pPr lvl="1"/>
                <a:endParaRPr lang="vi-VN" dirty="0"/>
              </a:p>
              <a:p>
                <a:pPr lvl="1"/>
                <a:endParaRPr lang="en-US" dirty="0"/>
              </a:p>
            </p:txBody>
          </p:sp>
        </mc:Choice>
        <mc:Fallback xmlns="">
          <p:sp>
            <p:nvSpPr>
              <p:cNvPr id="3" name="Content Placeholder 2">
                <a:extLst>
                  <a:ext uri="{FF2B5EF4-FFF2-40B4-BE49-F238E27FC236}">
                    <a16:creationId xmlns:a16="http://schemas.microsoft.com/office/drawing/2014/main" id="{A5C7C085-6334-7844-A48C-99496DBFEF28}"/>
                  </a:ext>
                </a:extLst>
              </p:cNvPr>
              <p:cNvSpPr>
                <a:spLocks noGrp="1" noRot="1" noChangeAspect="1" noMove="1" noResize="1" noEditPoints="1" noAdjustHandles="1" noChangeArrowheads="1" noChangeShapeType="1" noTextEdit="1"/>
              </p:cNvSpPr>
              <p:nvPr>
                <p:ph idx="1"/>
              </p:nvPr>
            </p:nvSpPr>
            <p:spPr>
              <a:blipFill>
                <a:blip r:embed="rId2"/>
                <a:stretch>
                  <a:fillRect t="-560" r="-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20B472A-B957-2E44-AE03-3D8D7B757FC3}"/>
              </a:ext>
            </a:extLst>
          </p:cNvPr>
          <p:cNvSpPr>
            <a:spLocks noGrp="1"/>
          </p:cNvSpPr>
          <p:nvPr>
            <p:ph type="sldNum" sz="quarter" idx="12"/>
          </p:nvPr>
        </p:nvSpPr>
        <p:spPr/>
        <p:txBody>
          <a:bodyPr/>
          <a:lstStyle/>
          <a:p>
            <a:fld id="{20B7F220-0825-4B9B-9156-FF79F33775FE}" type="slidenum">
              <a:rPr lang="vi-VN" smtClean="0"/>
              <a:t>19</a:t>
            </a:fld>
            <a:endParaRPr lang="vi-VN"/>
          </a:p>
        </p:txBody>
      </p:sp>
    </p:spTree>
    <p:extLst>
      <p:ext uri="{BB962C8B-B14F-4D97-AF65-F5344CB8AC3E}">
        <p14:creationId xmlns:p14="http://schemas.microsoft.com/office/powerpoint/2010/main" val="422952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MỤC LỤC</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21909541"/>
              </p:ext>
            </p:extLst>
          </p:nvPr>
        </p:nvGraphicFramePr>
        <p:xfrm>
          <a:off x="457200" y="1600200"/>
          <a:ext cx="8229600" cy="5121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20B7F220-0825-4B9B-9156-FF79F33775FE}" type="slidenum">
              <a:rPr lang="vi-VN" smtClean="0"/>
              <a:t>2</a:t>
            </a:fld>
            <a:endParaRPr lang="vi-VN"/>
          </a:p>
        </p:txBody>
      </p:sp>
    </p:spTree>
    <p:extLst>
      <p:ext uri="{BB962C8B-B14F-4D97-AF65-F5344CB8AC3E}">
        <p14:creationId xmlns:p14="http://schemas.microsoft.com/office/powerpoint/2010/main" val="1521147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B1C1-51E5-274B-94A8-E3CA7D1EAB29}"/>
              </a:ext>
            </a:extLst>
          </p:cNvPr>
          <p:cNvSpPr>
            <a:spLocks noGrp="1"/>
          </p:cNvSpPr>
          <p:nvPr>
            <p:ph type="title"/>
          </p:nvPr>
        </p:nvSpPr>
        <p:spPr/>
        <p:txBody>
          <a:bodyPr/>
          <a:lstStyle/>
          <a:p>
            <a:r>
              <a:rPr lang="en-US" dirty="0"/>
              <a:t>GIAI ĐOẠN ĐĂNG NHẬP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ED3087-03F4-114E-8238-0A6D7542C1A5}"/>
                  </a:ext>
                </a:extLst>
              </p:cNvPr>
              <p:cNvSpPr>
                <a:spLocks noGrp="1"/>
              </p:cNvSpPr>
              <p:nvPr>
                <p:ph idx="1"/>
              </p:nvPr>
            </p:nvSpPr>
            <p:spPr/>
            <p:txBody>
              <a:bodyPr/>
              <a:lstStyle/>
              <a:p>
                <a:pPr lvl="1"/>
                <a:r>
                  <a:rPr lang="vi-VN" dirty="0"/>
                  <a:t>SC sau đó xác minh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𝑥</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sub>
                    </m:sSub>
                  </m:oMath>
                </a14:m>
                <a:r>
                  <a:rPr lang="en-US" dirty="0">
                    <a:effectLst/>
                  </a:rPr>
                  <a:t> hay </a:t>
                </a:r>
                <a:r>
                  <a:rPr lang="en-US" dirty="0" err="1">
                    <a:effectLst/>
                  </a:rPr>
                  <a:t>không</a:t>
                </a:r>
                <a:endParaRPr lang="en-US" dirty="0">
                  <a:effectLst/>
                </a:endParaRPr>
              </a:p>
              <a:p>
                <a:pPr lvl="2"/>
                <a:r>
                  <a:rPr lang="vi-VN" dirty="0"/>
                  <a:t>Nếu thất bại, giai đoạn này bị huỷ. </a:t>
                </a:r>
              </a:p>
              <a:p>
                <a:pPr lvl="2"/>
                <a:endParaRPr lang="vi-VN" dirty="0"/>
              </a:p>
              <a:p>
                <a:pPr lvl="2"/>
                <a:r>
                  <a:rPr lang="vi-VN" dirty="0"/>
                  <a:t>Nếu người dùng nhập sai mật khẩu nhiều hơn 3 lần, SC bị khoá ngay lập tức.</a:t>
                </a:r>
              </a:p>
              <a:p>
                <a:pPr lvl="2"/>
                <a:endParaRPr lang="vi-VN" dirty="0"/>
              </a:p>
              <a:p>
                <a:pPr lvl="2"/>
                <a:r>
                  <a:rPr lang="vi-VN" dirty="0"/>
                  <a:t>Nếu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𝑥</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sub>
                    </m:sSub>
                  </m:oMath>
                </a14:m>
                <a:r>
                  <a:rPr lang="vi-VN" dirty="0"/>
                  <a:t>, SC lựa chọn số ngẫu nhiên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𝑖</m:t>
                        </m:r>
                      </m:sub>
                    </m:sSub>
                  </m:oMath>
                </a14:m>
                <a:r>
                  <a:rPr lang="vi-VN" dirty="0"/>
                  <a:t>, và tính toán:</a:t>
                </a:r>
              </a:p>
              <a:p>
                <a:pPr lvl="3"/>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𝑀𝐼</m:t>
                        </m:r>
                      </m:e>
                      <m:sub>
                        <m:r>
                          <a:rPr lang="vi-VN" i="1">
                            <a:latin typeface="Cambria Math" panose="02040503050406030204" pitchFamily="18" charset="0"/>
                          </a:rPr>
                          <m:t>𝑖</m:t>
                        </m:r>
                      </m:sub>
                    </m:sSub>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𝑃𝑊</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𝑒</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oMath>
                </a14:m>
                <a:endParaRPr lang="en-US" dirty="0"/>
              </a:p>
              <a:p>
                <a:pPr lvl="3"/>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𝑍</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𝑖</m:t>
                        </m:r>
                      </m:sub>
                    </m:sSub>
                    <m:r>
                      <a:rPr lang="vi-VN" i="1">
                        <a:latin typeface="Cambria Math" panose="02040503050406030204" pitchFamily="18" charset="0"/>
                      </a:rPr>
                      <m:t> ⊕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r>
                      <a:rPr lang="vi-VN" i="1">
                        <a:latin typeface="Cambria Math" panose="02040503050406030204" pitchFamily="18" charset="0"/>
                      </a:rPr>
                      <m:t>)</m:t>
                    </m:r>
                  </m:oMath>
                </a14:m>
                <a:r>
                  <a:rPr lang="vi-VN" dirty="0"/>
                  <a:t> </a:t>
                </a:r>
                <a:endParaRPr lang="en-US" dirty="0"/>
              </a:p>
              <a:p>
                <a:pPr lvl="3"/>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𝑀𝐼</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𝐼𝐷</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vi-VN" i="1">
                                <a:latin typeface="Cambria Math" panose="02040503050406030204" pitchFamily="18" charset="0"/>
                              </a:rPr>
                              <m:t>|| </m:t>
                            </m:r>
                            <m:r>
                              <a:rPr lang="vi-VN" i="1">
                                <a:latin typeface="Cambria Math" panose="02040503050406030204" pitchFamily="18" charset="0"/>
                              </a:rPr>
                              <m:t>𝐾</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 </m:t>
                            </m:r>
                            <m:r>
                              <a:rPr lang="vi-VN" i="1">
                                <a:latin typeface="Cambria Math" panose="02040503050406030204" pitchFamily="18" charset="0"/>
                              </a:rPr>
                              <m:t>𝑓</m:t>
                            </m:r>
                          </m:e>
                          <m:sub>
                            <m:r>
                              <a:rPr lang="vi-VN" i="1">
                                <a:latin typeface="Cambria Math" panose="02040503050406030204" pitchFamily="18" charset="0"/>
                              </a:rPr>
                              <m:t>𝑖</m:t>
                            </m:r>
                          </m:sub>
                        </m:sSub>
                        <m:r>
                          <a:rPr lang="vi-VN" i="1">
                            <a:latin typeface="Cambria Math" panose="02040503050406030204" pitchFamily="18" charset="0"/>
                          </a:rPr>
                          <m:t> || </m:t>
                        </m:r>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r>
                      <a:rPr lang="vi-VN" i="1">
                        <a:latin typeface="Cambria Math" panose="02040503050406030204" pitchFamily="18" charset="0"/>
                      </a:rPr>
                      <m:t>)</m:t>
                    </m:r>
                  </m:oMath>
                </a14:m>
                <a:r>
                  <a:rPr lang="vi-VN" dirty="0"/>
                  <a:t> </a:t>
                </a:r>
                <a:endParaRPr lang="en-US" dirty="0"/>
              </a:p>
              <a:p>
                <a:pPr marL="1028674" lvl="3" indent="0">
                  <a:buNone/>
                </a:pPr>
                <a:r>
                  <a:rPr lang="en-US" dirty="0"/>
                  <a:t>(</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oMath>
                </a14:m>
                <a:r>
                  <a:rPr lang="vi-VN" dirty="0"/>
                  <a:t> là dấu thời gian hiện tại của người dùng</a:t>
                </a:r>
                <a:r>
                  <a:rPr lang="en-US" dirty="0">
                    <a:effectLst/>
                  </a:rPr>
                  <a:t>)</a:t>
                </a:r>
              </a:p>
              <a:p>
                <a:pPr marL="1028674" lvl="3" indent="0">
                  <a:buNone/>
                </a:pPr>
                <a:endParaRPr lang="vi-VN" dirty="0">
                  <a:effectLst/>
                </a:endParaRPr>
              </a:p>
              <a:p>
                <a:pPr lvl="1"/>
                <a:r>
                  <a:rPr lang="vi-VN" dirty="0"/>
                  <a:t>Người dùng chọn một nút cảm biến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và gửi yêu cầu xác thực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𝑀𝐼</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𝑍</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en-US" i="1">
                        <a:latin typeface="Cambria Math" panose="02040503050406030204" pitchFamily="18" charset="0"/>
                      </a:rPr>
                      <m:t>⟩</m:t>
                    </m:r>
                  </m:oMath>
                </a14:m>
                <a:r>
                  <a:rPr lang="vi-VN" dirty="0"/>
                  <a:t> tới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thông qua một kênh mở.</a:t>
                </a:r>
                <a:endParaRPr lang="en-US" dirty="0"/>
              </a:p>
              <a:p>
                <a:pPr lvl="2"/>
                <a:endParaRPr lang="en-US" dirty="0">
                  <a:effectLst/>
                </a:endParaRPr>
              </a:p>
            </p:txBody>
          </p:sp>
        </mc:Choice>
        <mc:Fallback>
          <p:sp>
            <p:nvSpPr>
              <p:cNvPr id="3" name="Content Placeholder 2">
                <a:extLst>
                  <a:ext uri="{FF2B5EF4-FFF2-40B4-BE49-F238E27FC236}">
                    <a16:creationId xmlns:a16="http://schemas.microsoft.com/office/drawing/2014/main" id="{15ED3087-03F4-114E-8238-0A6D7542C1A5}"/>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C8D9721-3441-1E47-BFE3-CE8CDD56FB66}"/>
              </a:ext>
            </a:extLst>
          </p:cNvPr>
          <p:cNvSpPr>
            <a:spLocks noGrp="1"/>
          </p:cNvSpPr>
          <p:nvPr>
            <p:ph type="sldNum" sz="quarter" idx="12"/>
          </p:nvPr>
        </p:nvSpPr>
        <p:spPr/>
        <p:txBody>
          <a:bodyPr/>
          <a:lstStyle/>
          <a:p>
            <a:fld id="{20B7F220-0825-4B9B-9156-FF79F33775FE}" type="slidenum">
              <a:rPr lang="vi-VN" smtClean="0"/>
              <a:t>20</a:t>
            </a:fld>
            <a:endParaRPr lang="vi-VN"/>
          </a:p>
        </p:txBody>
      </p:sp>
    </p:spTree>
    <p:extLst>
      <p:ext uri="{BB962C8B-B14F-4D97-AF65-F5344CB8AC3E}">
        <p14:creationId xmlns:p14="http://schemas.microsoft.com/office/powerpoint/2010/main" val="703220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6B95-0AF8-CC40-9EDE-D969E99EFD96}"/>
              </a:ext>
            </a:extLst>
          </p:cNvPr>
          <p:cNvSpPr>
            <a:spLocks noGrp="1"/>
          </p:cNvSpPr>
          <p:nvPr>
            <p:ph type="title"/>
          </p:nvPr>
        </p:nvSpPr>
        <p:spPr/>
        <p:txBody>
          <a:bodyPr/>
          <a:lstStyle/>
          <a:p>
            <a:r>
              <a:rPr lang="en-US" dirty="0"/>
              <a:t>GIAI ĐOẠN XÁC THỰC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B993F4-B8E8-AF42-96AF-79B7743FB473}"/>
                  </a:ext>
                </a:extLst>
              </p:cNvPr>
              <p:cNvSpPr>
                <a:spLocks noGrp="1"/>
              </p:cNvSpPr>
              <p:nvPr>
                <p:ph idx="1"/>
              </p:nvPr>
            </p:nvSpPr>
            <p:spPr>
              <a:xfrm>
                <a:off x="457200" y="1600206"/>
                <a:ext cx="8229600" cy="4756152"/>
              </a:xfrm>
            </p:spPr>
            <p:txBody>
              <a:bodyPr>
                <a:normAutofit/>
              </a:bodyPr>
              <a:lstStyle/>
              <a:p>
                <a:pPr lvl="1"/>
                <a:r>
                  <a:rPr lang="vi-VN" dirty="0"/>
                  <a:t>Nút nhận yêu cầu xác thực từ người dùng và kiểm tra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𝐶</m:t>
                            </m:r>
                          </m:sub>
                        </m:sSub>
                      </m:e>
                    </m:d>
                    <m:r>
                      <a:rPr lang="vi-VN" i="1">
                        <a:latin typeface="Cambria Math" panose="02040503050406030204" pitchFamily="18" charset="0"/>
                      </a:rPr>
                      <m:t>&lt;  </m:t>
                    </m:r>
                    <m:r>
                      <a:rPr lang="en-US" i="1">
                        <a:latin typeface="Cambria Math" panose="02040503050406030204" pitchFamily="18" charset="0"/>
                      </a:rPr>
                      <m:t>△</m:t>
                    </m:r>
                    <m:r>
                      <a:rPr lang="en-US" i="1">
                        <a:latin typeface="Cambria Math" panose="02040503050406030204" pitchFamily="18" charset="0"/>
                      </a:rPr>
                      <m:t>𝑇</m:t>
                    </m:r>
                  </m:oMath>
                </a14:m>
                <a:r>
                  <a:rPr lang="vi-VN" dirty="0"/>
                  <a:t> hay không</a:t>
                </a:r>
              </a:p>
              <a:p>
                <a:pPr lvl="1"/>
                <a:endParaRPr lang="en-US" dirty="0"/>
              </a:p>
              <a:p>
                <a:pPr lvl="2"/>
                <a:r>
                  <a:rPr lang="vi-VN" dirty="0"/>
                  <a:t>Nếu thất bại, node sẽ hoàn thành giai đoạn này và gửi tin nhắn từ chối tới người dùng. </a:t>
                </a:r>
              </a:p>
              <a:p>
                <a:pPr lvl="2"/>
                <a:endParaRPr lang="vi-VN" dirty="0"/>
              </a:p>
              <a:p>
                <a:pPr lvl="2"/>
                <a:r>
                  <a:rPr lang="vi-VN" dirty="0"/>
                  <a:t>Ngược lại, nút chọn một số ngẫu nhiên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𝑗</m:t>
                        </m:r>
                      </m:sub>
                    </m:sSub>
                  </m:oMath>
                </a14:m>
                <a:r>
                  <a:rPr lang="vi-VN" dirty="0"/>
                  <a:t> và tính</a:t>
                </a:r>
                <a:r>
                  <a:rPr lang="en-US" dirty="0"/>
                  <a:t>:</a:t>
                </a:r>
              </a:p>
              <a:p>
                <a:pPr lvl="3">
                  <a:buFont typeface="Courier New" panose="02070309020205020404" pitchFamily="49" charset="0"/>
                  <a:buChar char="o"/>
                </a:pP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𝑗</m:t>
                        </m:r>
                      </m:sub>
                    </m:sSub>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 || </m:t>
                        </m:r>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m:t>
                        </m:r>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𝑗</m:t>
                        </m:r>
                      </m:sub>
                    </m:sSub>
                  </m:oMath>
                </a14:m>
                <a:endParaRPr lang="en-US" dirty="0"/>
              </a:p>
              <a:p>
                <a:pPr lvl="3">
                  <a:buFont typeface="Courier New" panose="02070309020205020404" pitchFamily="49" charset="0"/>
                  <a:buChar char="o"/>
                </a:pP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𝐵</m:t>
                        </m:r>
                      </m:e>
                      <m:sub>
                        <m:r>
                          <a:rPr lang="vi-VN" i="1">
                            <a:latin typeface="Cambria Math" panose="02040503050406030204" pitchFamily="18" charset="0"/>
                          </a:rPr>
                          <m:t>𝑗</m:t>
                        </m:r>
                      </m:sub>
                    </m:sSub>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𝑗</m:t>
                            </m:r>
                          </m:sub>
                        </m:sSub>
                        <m:r>
                          <a:rPr lang="vi-VN" i="1">
                            <a:latin typeface="Cambria Math" panose="02040503050406030204" pitchFamily="18" charset="0"/>
                          </a:rPr>
                          <m:t> || </m:t>
                        </m:r>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𝑓</m:t>
                        </m:r>
                      </m:e>
                      <m:sub>
                        <m:r>
                          <a:rPr lang="vi-VN" i="1">
                            <a:latin typeface="Cambria Math" panose="02040503050406030204" pitchFamily="18" charset="0"/>
                          </a:rPr>
                          <m:t>𝑗</m:t>
                        </m:r>
                      </m:sub>
                    </m:sSub>
                    <m:r>
                      <a:rPr lang="vi-VN" i="1">
                        <a:latin typeface="Cambria Math" panose="02040503050406030204" pitchFamily="18" charset="0"/>
                      </a:rPr>
                      <m:t>)</m:t>
                    </m:r>
                  </m:oMath>
                </a14:m>
                <a:endParaRPr lang="en-US" dirty="0"/>
              </a:p>
              <a:p>
                <a:pPr marL="1028674" lvl="3" indent="0">
                  <a:buNone/>
                </a:pPr>
                <a:r>
                  <a:rPr lang="en-US" dirty="0"/>
                  <a:t>(</a:t>
                </a:r>
                <a:r>
                  <a:rPr lang="vi-VN" dirty="0"/>
                  <a:t>Trong đó,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oMath>
                </a14:m>
                <a:r>
                  <a:rPr lang="vi-VN" dirty="0"/>
                  <a:t> là dấu thời gian của nút)</a:t>
                </a:r>
              </a:p>
              <a:p>
                <a:pPr marL="1028674" lvl="3" indent="0">
                  <a:buNone/>
                </a:pPr>
                <a:endParaRPr lang="en-US" dirty="0"/>
              </a:p>
              <a:p>
                <a:pPr lvl="1"/>
                <a:r>
                  <a:rPr lang="vi-VN" dirty="0"/>
                  <a:t>Sau đó nút cảm biến gửi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𝑀𝐼</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𝑍</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𝐵</m:t>
                        </m:r>
                      </m:e>
                      <m:sub>
                        <m:r>
                          <a:rPr lang="vi-VN"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en-US" i="1">
                        <a:latin typeface="Cambria Math" panose="02040503050406030204" pitchFamily="18" charset="0"/>
                      </a:rPr>
                      <m:t>⟩</m:t>
                    </m:r>
                  </m:oMath>
                </a14:m>
                <a:r>
                  <a:rPr lang="vi-VN" dirty="0"/>
                  <a:t> tới GW N thông qua một kênh mở.</a:t>
                </a:r>
                <a:r>
                  <a:rPr lang="en-US" dirty="0">
                    <a:effectLst/>
                  </a:rPr>
                  <a:t> </a:t>
                </a:r>
                <a:endParaRPr lang="en-US" dirty="0"/>
              </a:p>
            </p:txBody>
          </p:sp>
        </mc:Choice>
        <mc:Fallback xmlns="">
          <p:sp>
            <p:nvSpPr>
              <p:cNvPr id="3" name="Content Placeholder 2">
                <a:extLst>
                  <a:ext uri="{FF2B5EF4-FFF2-40B4-BE49-F238E27FC236}">
                    <a16:creationId xmlns:a16="http://schemas.microsoft.com/office/drawing/2014/main" id="{D8B993F4-B8E8-AF42-96AF-79B7743FB473}"/>
                  </a:ext>
                </a:extLst>
              </p:cNvPr>
              <p:cNvSpPr>
                <a:spLocks noGrp="1" noRot="1" noChangeAspect="1" noMove="1" noResize="1" noEditPoints="1" noAdjustHandles="1" noChangeArrowheads="1" noChangeShapeType="1" noTextEdit="1"/>
              </p:cNvSpPr>
              <p:nvPr>
                <p:ph idx="1"/>
              </p:nvPr>
            </p:nvSpPr>
            <p:spPr>
              <a:xfrm>
                <a:off x="457200" y="1600206"/>
                <a:ext cx="8229600" cy="4756152"/>
              </a:xfrm>
              <a:blipFill>
                <a:blip r:embed="rId2"/>
                <a:stretch>
                  <a:fillRect t="-5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051FD76-CA56-7A41-8A69-25BDDE459C14}"/>
              </a:ext>
            </a:extLst>
          </p:cNvPr>
          <p:cNvSpPr>
            <a:spLocks noGrp="1"/>
          </p:cNvSpPr>
          <p:nvPr>
            <p:ph type="sldNum" sz="quarter" idx="12"/>
          </p:nvPr>
        </p:nvSpPr>
        <p:spPr/>
        <p:txBody>
          <a:bodyPr/>
          <a:lstStyle/>
          <a:p>
            <a:fld id="{20B7F220-0825-4B9B-9156-FF79F33775FE}" type="slidenum">
              <a:rPr lang="vi-VN" smtClean="0"/>
              <a:t>21</a:t>
            </a:fld>
            <a:endParaRPr lang="vi-VN"/>
          </a:p>
        </p:txBody>
      </p:sp>
    </p:spTree>
    <p:extLst>
      <p:ext uri="{BB962C8B-B14F-4D97-AF65-F5344CB8AC3E}">
        <p14:creationId xmlns:p14="http://schemas.microsoft.com/office/powerpoint/2010/main" val="194840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4794-02B7-5349-8767-F00B015A4618}"/>
              </a:ext>
            </a:extLst>
          </p:cNvPr>
          <p:cNvSpPr>
            <a:spLocks noGrp="1"/>
          </p:cNvSpPr>
          <p:nvPr>
            <p:ph type="title"/>
          </p:nvPr>
        </p:nvSpPr>
        <p:spPr/>
        <p:txBody>
          <a:bodyPr/>
          <a:lstStyle/>
          <a:p>
            <a:r>
              <a:rPr lang="en-US" dirty="0"/>
              <a:t>GIAI ĐOẠN XÁC THỰC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0E1A33-EDC1-1242-90B4-5D8DD87FFA87}"/>
                  </a:ext>
                </a:extLst>
              </p:cNvPr>
              <p:cNvSpPr>
                <a:spLocks noGrp="1"/>
              </p:cNvSpPr>
              <p:nvPr>
                <p:ph idx="1"/>
              </p:nvPr>
            </p:nvSpPr>
            <p:spPr/>
            <p:txBody>
              <a:bodyPr/>
              <a:lstStyle/>
              <a:p>
                <a:pPr lvl="1"/>
                <a:r>
                  <a:rPr lang="vi-VN" dirty="0"/>
                  <a:t>Khi nhận được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𝑀𝐼</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𝑍</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𝐵</m:t>
                        </m:r>
                      </m:e>
                      <m:sub>
                        <m:r>
                          <a:rPr lang="vi-VN"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en-US" i="1">
                        <a:latin typeface="Cambria Math" panose="02040503050406030204" pitchFamily="18" charset="0"/>
                      </a:rPr>
                      <m:t>⟩</m:t>
                    </m:r>
                  </m:oMath>
                </a14:m>
                <a:r>
                  <a:rPr lang="vi-VN" dirty="0"/>
                  <a:t> từ nút, GW N kiểm tra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𝐶</m:t>
                            </m:r>
                          </m:sub>
                        </m:sSub>
                      </m:e>
                    </m:d>
                    <m:r>
                      <a:rPr lang="vi-VN" i="1">
                        <a:latin typeface="Cambria Math" panose="02040503050406030204" pitchFamily="18" charset="0"/>
                      </a:rPr>
                      <m:t>&lt;  </m:t>
                    </m:r>
                    <m:r>
                      <a:rPr lang="en-US" i="1">
                        <a:latin typeface="Cambria Math" panose="02040503050406030204" pitchFamily="18" charset="0"/>
                      </a:rPr>
                      <m:t>△</m:t>
                    </m:r>
                    <m:r>
                      <a:rPr lang="en-US" i="1">
                        <a:latin typeface="Cambria Math" panose="02040503050406030204" pitchFamily="18" charset="0"/>
                      </a:rPr>
                      <m:t>𝑇</m:t>
                    </m:r>
                  </m:oMath>
                </a14:m>
                <a:r>
                  <a:rPr lang="vi-VN" dirty="0"/>
                  <a:t> hay không.</a:t>
                </a:r>
                <a:r>
                  <a:rPr lang="en-US" dirty="0">
                    <a:effectLst/>
                  </a:rPr>
                  <a:t> </a:t>
                </a:r>
              </a:p>
              <a:p>
                <a:pPr lvl="1"/>
                <a:endParaRPr lang="en-US" dirty="0">
                  <a:effectLst/>
                </a:endParaRPr>
              </a:p>
              <a:p>
                <a:pPr lvl="2"/>
                <a:r>
                  <a:rPr lang="vi-VN" dirty="0"/>
                  <a:t>Nếu không, GW N huỷ giai đoạn này và gửi tin nhắn từ chối tới nút.</a:t>
                </a:r>
                <a:r>
                  <a:rPr lang="en-US" dirty="0"/>
                  <a:t> </a:t>
                </a:r>
              </a:p>
              <a:p>
                <a:pPr lvl="2"/>
                <a:endParaRPr lang="en-US" dirty="0"/>
              </a:p>
              <a:p>
                <a:pPr lvl="2"/>
                <a:r>
                  <a:rPr lang="vi-VN" dirty="0"/>
                  <a:t>Ngược lại, GW N tìm kiếm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oMath>
                </a14:m>
                <a:r>
                  <a:rPr lang="vi-VN" dirty="0"/>
                  <a:t> tương ứng sử dụng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oMath>
                </a14:m>
                <a:r>
                  <a:rPr lang="vi-VN" dirty="0"/>
                  <a:t> nhận được, và tính toán</a:t>
                </a:r>
              </a:p>
              <a:p>
                <a:pPr lvl="3">
                  <a:buFont typeface="Courier New" panose="02070309020205020404" pitchFamily="49" charset="0"/>
                  <a:buChar char="o"/>
                </a:pP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 || </m:t>
                        </m:r>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m:t>
                        </m:r>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𝑗</m:t>
                        </m:r>
                      </m:sub>
                    </m:sSub>
                  </m:oMath>
                </a14:m>
                <a:r>
                  <a:rPr lang="en-US" dirty="0">
                    <a:effectLst/>
                  </a:rPr>
                  <a:t> </a:t>
                </a:r>
              </a:p>
              <a:p>
                <a:pPr lvl="3">
                  <a:buFont typeface="Courier New" panose="02070309020205020404" pitchFamily="49" charset="0"/>
                  <a:buChar char="o"/>
                </a:pP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m:t>
                        </m:r>
                        <m:r>
                          <a:rPr lang="vi-VN" i="1">
                            <a:latin typeface="Cambria Math" panose="02040503050406030204" pitchFamily="18" charset="0"/>
                          </a:rPr>
                          <m:t>𝑗</m:t>
                        </m:r>
                      </m:sub>
                    </m:sSub>
                    <m:r>
                      <a:rPr lang="vi-VN" i="1">
                        <a:latin typeface="Cambria Math" panose="02040503050406030204" pitchFamily="18" charset="0"/>
                      </a:rPr>
                      <m:t>)</m:t>
                    </m:r>
                  </m:oMath>
                </a14:m>
                <a:r>
                  <a:rPr lang="en-US" dirty="0">
                    <a:effectLst/>
                  </a:rPr>
                  <a:t> </a:t>
                </a:r>
              </a:p>
              <a:p>
                <a:pPr lvl="3">
                  <a:buFont typeface="Courier New" panose="02070309020205020404" pitchFamily="49" charset="0"/>
                  <a:buChar char="o"/>
                </a:pP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𝐵</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𝑗</m:t>
                        </m:r>
                      </m:sub>
                    </m:sSub>
                    <m:r>
                      <a:rPr lang="vi-VN" i="1">
                        <a:latin typeface="Cambria Math" panose="02040503050406030204" pitchFamily="18" charset="0"/>
                      </a:rPr>
                      <m:t> || </m:t>
                    </m:r>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 </m:t>
                        </m:r>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70E1A33-EDC1-1242-90B4-5D8DD87FFA87}"/>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545E072-9B4B-3F40-97A0-F3D3E5238B1F}"/>
              </a:ext>
            </a:extLst>
          </p:cNvPr>
          <p:cNvSpPr>
            <a:spLocks noGrp="1"/>
          </p:cNvSpPr>
          <p:nvPr>
            <p:ph type="sldNum" sz="quarter" idx="12"/>
          </p:nvPr>
        </p:nvSpPr>
        <p:spPr/>
        <p:txBody>
          <a:bodyPr/>
          <a:lstStyle/>
          <a:p>
            <a:fld id="{20B7F220-0825-4B9B-9156-FF79F33775FE}" type="slidenum">
              <a:rPr lang="vi-VN" smtClean="0"/>
              <a:t>22</a:t>
            </a:fld>
            <a:endParaRPr lang="vi-VN"/>
          </a:p>
        </p:txBody>
      </p:sp>
    </p:spTree>
    <p:extLst>
      <p:ext uri="{BB962C8B-B14F-4D97-AF65-F5344CB8AC3E}">
        <p14:creationId xmlns:p14="http://schemas.microsoft.com/office/powerpoint/2010/main" val="312881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40B1-1494-0F4E-BB2D-7CEF8C74D008}"/>
              </a:ext>
            </a:extLst>
          </p:cNvPr>
          <p:cNvSpPr>
            <a:spLocks noGrp="1"/>
          </p:cNvSpPr>
          <p:nvPr>
            <p:ph type="title"/>
          </p:nvPr>
        </p:nvSpPr>
        <p:spPr/>
        <p:txBody>
          <a:bodyPr/>
          <a:lstStyle/>
          <a:p>
            <a:r>
              <a:rPr lang="en-US" dirty="0"/>
              <a:t>GIAI ĐOẠN XÁC THỰC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63E19B-58D4-B644-9F2C-77FB8210C7DD}"/>
                  </a:ext>
                </a:extLst>
              </p:cNvPr>
              <p:cNvSpPr>
                <a:spLocks noGrp="1"/>
              </p:cNvSpPr>
              <p:nvPr>
                <p:ph idx="1"/>
              </p:nvPr>
            </p:nvSpPr>
            <p:spPr/>
            <p:txBody>
              <a:bodyPr/>
              <a:lstStyle/>
              <a:p>
                <a:pPr lvl="1"/>
                <a:r>
                  <a:rPr lang="vi-VN" dirty="0"/>
                  <a:t>GW N sau đó kiểm tra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𝐵</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𝐵</m:t>
                        </m:r>
                      </m:e>
                      <m:sub>
                        <m:r>
                          <a:rPr lang="vi-VN" i="1">
                            <a:latin typeface="Cambria Math" panose="02040503050406030204" pitchFamily="18" charset="0"/>
                          </a:rPr>
                          <m:t>𝑗</m:t>
                        </m:r>
                      </m:sub>
                    </m:sSub>
                  </m:oMath>
                </a14:m>
                <a:r>
                  <a:rPr lang="vi-VN" dirty="0"/>
                  <a:t> hay không</a:t>
                </a:r>
              </a:p>
              <a:p>
                <a:pPr lvl="1"/>
                <a:endParaRPr lang="vi-VN" dirty="0"/>
              </a:p>
              <a:p>
                <a:pPr lvl="2"/>
                <a:r>
                  <a:rPr lang="vi-VN" dirty="0"/>
                  <a:t>Nếu không, GW N huỷ bỏ tất cả hành động tiếp theo và gửi tin nhắn từ chối tới nút cảm biến. </a:t>
                </a:r>
              </a:p>
              <a:p>
                <a:pPr lvl="2"/>
                <a:endParaRPr lang="vi-VN" dirty="0"/>
              </a:p>
              <a:p>
                <a:pPr lvl="2"/>
                <a:r>
                  <a:rPr lang="vi-VN" dirty="0"/>
                  <a:t>Ngược lại, GW N xác thực thành công node cảm biến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a:t>
                </a:r>
                <a:r>
                  <a:rPr lang="en-US" dirty="0">
                    <a:effectLst/>
                  </a:rPr>
                  <a:t> </a:t>
                </a:r>
                <a:endParaRPr lang="en-US" dirty="0"/>
              </a:p>
            </p:txBody>
          </p:sp>
        </mc:Choice>
        <mc:Fallback xmlns="">
          <p:sp>
            <p:nvSpPr>
              <p:cNvPr id="3" name="Content Placeholder 2">
                <a:extLst>
                  <a:ext uri="{FF2B5EF4-FFF2-40B4-BE49-F238E27FC236}">
                    <a16:creationId xmlns:a16="http://schemas.microsoft.com/office/drawing/2014/main" id="{C863E19B-58D4-B644-9F2C-77FB8210C7DD}"/>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A7079B9-C74C-CE42-92E0-AA809649DEB6}"/>
              </a:ext>
            </a:extLst>
          </p:cNvPr>
          <p:cNvSpPr>
            <a:spLocks noGrp="1"/>
          </p:cNvSpPr>
          <p:nvPr>
            <p:ph type="sldNum" sz="quarter" idx="12"/>
          </p:nvPr>
        </p:nvSpPr>
        <p:spPr/>
        <p:txBody>
          <a:bodyPr/>
          <a:lstStyle/>
          <a:p>
            <a:fld id="{20B7F220-0825-4B9B-9156-FF79F33775FE}" type="slidenum">
              <a:rPr lang="vi-VN" smtClean="0"/>
              <a:t>23</a:t>
            </a:fld>
            <a:endParaRPr lang="vi-VN"/>
          </a:p>
        </p:txBody>
      </p:sp>
    </p:spTree>
    <p:extLst>
      <p:ext uri="{BB962C8B-B14F-4D97-AF65-F5344CB8AC3E}">
        <p14:creationId xmlns:p14="http://schemas.microsoft.com/office/powerpoint/2010/main" val="699471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7934-1C7E-6441-B876-BFF1DA36DC15}"/>
              </a:ext>
            </a:extLst>
          </p:cNvPr>
          <p:cNvSpPr>
            <a:spLocks noGrp="1"/>
          </p:cNvSpPr>
          <p:nvPr>
            <p:ph type="title"/>
          </p:nvPr>
        </p:nvSpPr>
        <p:spPr/>
        <p:txBody>
          <a:bodyPr/>
          <a:lstStyle/>
          <a:p>
            <a:r>
              <a:rPr lang="en-US" dirty="0"/>
              <a:t>GIAI ĐOẠN XÁC THỰC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2F3A83-F727-C047-B850-7F766A58D308}"/>
                  </a:ext>
                </a:extLst>
              </p:cNvPr>
              <p:cNvSpPr>
                <a:spLocks noGrp="1"/>
              </p:cNvSpPr>
              <p:nvPr>
                <p:ph idx="1"/>
              </p:nvPr>
            </p:nvSpPr>
            <p:spPr>
              <a:xfrm>
                <a:off x="457200" y="1600206"/>
                <a:ext cx="8229600" cy="4756152"/>
              </a:xfrm>
            </p:spPr>
            <p:txBody>
              <a:bodyPr>
                <a:normAutofit/>
              </a:bodyPr>
              <a:lstStyle/>
              <a:p>
                <a:pPr lvl="1"/>
                <a:r>
                  <a:rPr lang="vi-VN" dirty="0"/>
                  <a:t>GW N tính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𝐼𝐷</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𝑀𝐼</m:t>
                        </m:r>
                      </m:e>
                      <m:sub>
                        <m:r>
                          <a:rPr lang="vi-VN" i="1">
                            <a:latin typeface="Cambria Math" panose="02040503050406030204" pitchFamily="18" charset="0"/>
                          </a:rPr>
                          <m:t>𝑖</m:t>
                        </m:r>
                      </m:sub>
                    </m:sSub>
                    <m:r>
                      <a:rPr lang="vi-VN" i="1">
                        <a:latin typeface="Cambria Math" panose="02040503050406030204" pitchFamily="18" charset="0"/>
                      </a:rPr>
                      <m:t>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𝑈</m:t>
                        </m:r>
                      </m:sub>
                    </m:sSub>
                    <m:r>
                      <a:rPr lang="vi-VN" i="1">
                        <a:latin typeface="Cambria Math" panose="02040503050406030204" pitchFamily="18" charset="0"/>
                      </a:rPr>
                      <m:t>)</m:t>
                    </m:r>
                  </m:oMath>
                </a14:m>
                <a:r>
                  <a:rPr lang="vi-VN" dirty="0"/>
                  <a:t> và tìm kiếm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oMath>
                </a14:m>
                <a:r>
                  <a:rPr lang="vi-VN" dirty="0"/>
                  <a:t> tương ứng sử dụng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𝐼𝐷</m:t>
                        </m:r>
                      </m:e>
                      <m:sub>
                        <m:r>
                          <a:rPr lang="vi-VN" i="1">
                            <a:latin typeface="Cambria Math" panose="02040503050406030204" pitchFamily="18" charset="0"/>
                          </a:rPr>
                          <m:t>𝑖</m:t>
                        </m:r>
                      </m:sub>
                      <m:sup>
                        <m:r>
                          <a:rPr lang="vi-VN" i="1">
                            <a:latin typeface="Cambria Math" panose="02040503050406030204" pitchFamily="18" charset="0"/>
                          </a:rPr>
                          <m:t>∗</m:t>
                        </m:r>
                      </m:sup>
                    </m:sSubSup>
                  </m:oMath>
                </a14:m>
                <a:r>
                  <a:rPr lang="vi-VN" dirty="0"/>
                  <a:t>. </a:t>
                </a:r>
              </a:p>
              <a:p>
                <a:pPr lvl="1"/>
                <a:endParaRPr lang="vi-VN" dirty="0"/>
              </a:p>
              <a:p>
                <a:pPr lvl="1"/>
                <a:r>
                  <a:rPr lang="vi-VN" dirty="0"/>
                  <a:t>GW N tính:</a:t>
                </a:r>
              </a:p>
              <a:p>
                <a:pPr lvl="2"/>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𝐼𝐷</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r>
                      <a:rPr lang="vi-VN" i="1">
                        <a:latin typeface="Cambria Math" panose="02040503050406030204" pitchFamily="18" charset="0"/>
                      </a:rPr>
                      <m:t>)</m:t>
                    </m:r>
                  </m:oMath>
                </a14:m>
                <a:r>
                  <a:rPr lang="en-US" dirty="0">
                    <a:effectLst/>
                  </a:rPr>
                  <a:t> </a:t>
                </a:r>
              </a:p>
              <a:p>
                <a:pPr lvl="2"/>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𝑍</m:t>
                        </m:r>
                      </m:e>
                      <m:sub>
                        <m:r>
                          <a:rPr lang="vi-VN" i="1">
                            <a:latin typeface="Cambria Math" panose="02040503050406030204" pitchFamily="18" charset="0"/>
                          </a:rPr>
                          <m:t>𝑖</m:t>
                        </m:r>
                      </m:sub>
                    </m:sSub>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r>
                      <a:rPr lang="vi-VN" i="1">
                        <a:latin typeface="Cambria Math" panose="02040503050406030204" pitchFamily="18" charset="0"/>
                      </a:rPr>
                      <m:t>)</m:t>
                    </m:r>
                  </m:oMath>
                </a14:m>
                <a:endParaRPr lang="en-US" dirty="0"/>
              </a:p>
              <a:p>
                <a:pPr lvl="2"/>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𝑁</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𝑀𝐼</m:t>
                        </m:r>
                      </m:e>
                      <m:sub>
                        <m:r>
                          <a:rPr lang="vi-VN" i="1">
                            <a:latin typeface="Cambria Math" panose="02040503050406030204" pitchFamily="18" charset="0"/>
                          </a:rPr>
                          <m:t>𝑖</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𝐼𝐷</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r>
                      <a:rPr lang="vi-VN" i="1">
                        <a:latin typeface="Cambria Math" panose="02040503050406030204" pitchFamily="18" charset="0"/>
                      </a:rPr>
                      <m:t>)</m:t>
                    </m:r>
                  </m:oMath>
                </a14:m>
                <a:endParaRPr lang="en-US" dirty="0"/>
              </a:p>
              <a:p>
                <a:pPr lvl="1"/>
                <a:endParaRPr lang="en-US" dirty="0"/>
              </a:p>
              <a:p>
                <a:pPr lvl="1"/>
                <a:r>
                  <a:rPr lang="vi-VN" dirty="0"/>
                  <a:t>Sau đó GW N kiểm tra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𝑁</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oMath>
                </a14:m>
                <a:r>
                  <a:rPr lang="vi-VN" dirty="0"/>
                  <a:t> hay không.</a:t>
                </a:r>
              </a:p>
              <a:p>
                <a:pPr lvl="1"/>
                <a:endParaRPr lang="vi-VN" dirty="0"/>
              </a:p>
              <a:p>
                <a:pPr lvl="2"/>
                <a:r>
                  <a:rPr lang="vi-VN" dirty="0"/>
                  <a:t>Nếu không, GW N huỷ tất cả hành động tiếp theo và gửi tin nhắn từ chối cho thấy người dùng không hợp lệ với nút cảm biến.</a:t>
                </a:r>
                <a:r>
                  <a:rPr lang="en-US" dirty="0"/>
                  <a:t> </a:t>
                </a:r>
              </a:p>
              <a:p>
                <a:pPr lvl="2"/>
                <a:endParaRPr lang="en-US" dirty="0"/>
              </a:p>
              <a:p>
                <a:pPr lvl="2"/>
                <a:r>
                  <a:rPr lang="vi-VN" dirty="0"/>
                  <a:t>Ngược lại GW N xác nhận rằng người dùng và nút cảm biến là hợp lệ.</a:t>
                </a:r>
                <a:r>
                  <a:rPr lang="en-US" dirty="0"/>
                  <a:t> </a:t>
                </a:r>
              </a:p>
            </p:txBody>
          </p:sp>
        </mc:Choice>
        <mc:Fallback>
          <p:sp>
            <p:nvSpPr>
              <p:cNvPr id="3" name="Content Placeholder 2">
                <a:extLst>
                  <a:ext uri="{FF2B5EF4-FFF2-40B4-BE49-F238E27FC236}">
                    <a16:creationId xmlns:a16="http://schemas.microsoft.com/office/drawing/2014/main" id="{B32F3A83-F727-C047-B850-7F766A58D308}"/>
                  </a:ext>
                </a:extLst>
              </p:cNvPr>
              <p:cNvSpPr>
                <a:spLocks noGrp="1" noRot="1" noChangeAspect="1" noMove="1" noResize="1" noEditPoints="1" noAdjustHandles="1" noChangeArrowheads="1" noChangeShapeType="1" noTextEdit="1"/>
              </p:cNvSpPr>
              <p:nvPr>
                <p:ph idx="1"/>
              </p:nvPr>
            </p:nvSpPr>
            <p:spPr>
              <a:xfrm>
                <a:off x="457200" y="1600206"/>
                <a:ext cx="8229600" cy="4756152"/>
              </a:xfrm>
              <a:blipFill>
                <a:blip r:embed="rId2"/>
                <a:stretch>
                  <a:fillRect t="-532" r="-154" b="-7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157248-B70A-924A-8A50-2296E618B6AC}"/>
              </a:ext>
            </a:extLst>
          </p:cNvPr>
          <p:cNvSpPr>
            <a:spLocks noGrp="1"/>
          </p:cNvSpPr>
          <p:nvPr>
            <p:ph type="sldNum" sz="quarter" idx="12"/>
          </p:nvPr>
        </p:nvSpPr>
        <p:spPr/>
        <p:txBody>
          <a:bodyPr/>
          <a:lstStyle/>
          <a:p>
            <a:fld id="{20B7F220-0825-4B9B-9156-FF79F33775FE}" type="slidenum">
              <a:rPr lang="vi-VN" smtClean="0"/>
              <a:t>24</a:t>
            </a:fld>
            <a:endParaRPr lang="vi-VN"/>
          </a:p>
        </p:txBody>
      </p:sp>
    </p:spTree>
    <p:extLst>
      <p:ext uri="{BB962C8B-B14F-4D97-AF65-F5344CB8AC3E}">
        <p14:creationId xmlns:p14="http://schemas.microsoft.com/office/powerpoint/2010/main" val="167313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91FF-FA0B-864E-AF8E-5C795F2D1EE8}"/>
              </a:ext>
            </a:extLst>
          </p:cNvPr>
          <p:cNvSpPr>
            <a:spLocks noGrp="1"/>
          </p:cNvSpPr>
          <p:nvPr>
            <p:ph type="title"/>
          </p:nvPr>
        </p:nvSpPr>
        <p:spPr/>
        <p:txBody>
          <a:bodyPr/>
          <a:lstStyle/>
          <a:p>
            <a:r>
              <a:rPr lang="en-US" dirty="0"/>
              <a:t>GIAI ĐOẠN XÁC THỰC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3B7C9AD-BA92-CF40-AF9B-A316C15345FC}"/>
                  </a:ext>
                </a:extLst>
              </p:cNvPr>
              <p:cNvSpPr>
                <a:spLocks noGrp="1"/>
              </p:cNvSpPr>
              <p:nvPr>
                <p:ph idx="1"/>
              </p:nvPr>
            </p:nvSpPr>
            <p:spPr/>
            <p:txBody>
              <a:bodyPr/>
              <a:lstStyle/>
              <a:p>
                <a:pPr lvl="1"/>
                <a:r>
                  <a:rPr lang="vi-VN" dirty="0"/>
                  <a:t>Sau đó GW N tính </a:t>
                </a:r>
              </a:p>
              <a:p>
                <a:pPr lvl="1"/>
                <a:endParaRPr lang="en-US" dirty="0"/>
              </a:p>
              <a:p>
                <a:pPr lvl="2"/>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r>
                      <a:rPr lang="vi-VN" i="1">
                        <a:latin typeface="Cambria Math" panose="02040503050406030204" pitchFamily="18" charset="0"/>
                      </a:rPr>
                      <m:t>)</m:t>
                    </m:r>
                  </m:oMath>
                </a14:m>
                <a:endParaRPr lang="en-US" dirty="0"/>
              </a:p>
              <a:p>
                <a:pPr lvl="2"/>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𝑗</m:t>
                        </m:r>
                      </m:sub>
                    </m:sSub>
                    <m:r>
                      <a:rPr lang="vi-VN" i="1">
                        <a:latin typeface="Cambria Math" panose="02040503050406030204" pitchFamily="18" charset="0"/>
                      </a:rPr>
                      <m:t>= </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𝐵</m:t>
                        </m:r>
                      </m:e>
                      <m:sub>
                        <m:r>
                          <a:rPr lang="vi-VN" i="1">
                            <a:latin typeface="Cambria Math" panose="02040503050406030204" pitchFamily="18" charset="0"/>
                          </a:rPr>
                          <m:t>𝑗</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r>
                      <a:rPr lang="vi-VN" i="1">
                        <a:latin typeface="Cambria Math" panose="02040503050406030204" pitchFamily="18" charset="0"/>
                      </a:rPr>
                      <m:t>)</m:t>
                    </m:r>
                  </m:oMath>
                </a14:m>
                <a:endParaRPr lang="en-US" dirty="0"/>
              </a:p>
              <a:p>
                <a:pPr lvl="2"/>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𝐹</m:t>
                        </m:r>
                      </m:e>
                      <m:sub>
                        <m:r>
                          <a:rPr lang="vi-VN" i="1">
                            <a:latin typeface="Cambria Math" panose="02040503050406030204" pitchFamily="18" charset="0"/>
                          </a:rPr>
                          <m:t>𝑖𝑗</m:t>
                        </m:r>
                      </m:sub>
                    </m:sSub>
                    <m:r>
                      <a:rPr lang="vi-VN" i="1">
                        <a:latin typeface="Cambria Math" panose="02040503050406030204" pitchFamily="18" charset="0"/>
                      </a:rPr>
                      <m:t>=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m:t>
                    </m:r>
                  </m:oMath>
                </a14:m>
                <a:endParaRPr lang="en-US" dirty="0"/>
              </a:p>
              <a:p>
                <a:pPr lvl="1"/>
                <a:endParaRPr lang="en-US" dirty="0"/>
              </a:p>
              <a:p>
                <a:pPr lvl="1"/>
                <a:r>
                  <a:rPr lang="vi-VN" dirty="0"/>
                  <a:t>Sau đó GW N gửi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𝐹</m:t>
                        </m:r>
                      </m:e>
                      <m:sub>
                        <m:r>
                          <a:rPr lang="vi-VN" i="1">
                            <a:latin typeface="Cambria Math" panose="02040503050406030204" pitchFamily="18" charset="0"/>
                          </a:rPr>
                          <m:t>𝑖𝑗</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en-US" i="1">
                        <a:latin typeface="Cambria Math" panose="02040503050406030204" pitchFamily="18" charset="0"/>
                      </a:rPr>
                      <m:t>⟩</m:t>
                    </m:r>
                  </m:oMath>
                </a14:m>
                <a:r>
                  <a:rPr lang="vi-VN" dirty="0"/>
                  <a:t> tới nút cảm biến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thông qua kênh mở.</a:t>
                </a:r>
                <a:r>
                  <a:rPr lang="en-US" dirty="0">
                    <a:effectLst/>
                  </a:rPr>
                  <a:t> </a:t>
                </a:r>
                <a:endParaRPr lang="en-US" dirty="0"/>
              </a:p>
              <a:p>
                <a:pPr lvl="1"/>
                <a:endParaRPr lang="en-US" dirty="0"/>
              </a:p>
            </p:txBody>
          </p:sp>
        </mc:Choice>
        <mc:Fallback>
          <p:sp>
            <p:nvSpPr>
              <p:cNvPr id="3" name="Content Placeholder 2">
                <a:extLst>
                  <a:ext uri="{FF2B5EF4-FFF2-40B4-BE49-F238E27FC236}">
                    <a16:creationId xmlns:a16="http://schemas.microsoft.com/office/drawing/2014/main" id="{93B7C9AD-BA92-CF40-AF9B-A316C15345FC}"/>
                  </a:ext>
                </a:extLst>
              </p:cNvPr>
              <p:cNvSpPr>
                <a:spLocks noGrp="1" noRot="1" noChangeAspect="1" noMove="1" noResize="1" noEditPoints="1" noAdjustHandles="1" noChangeArrowheads="1" noChangeShapeType="1" noTextEdit="1"/>
              </p:cNvSpPr>
              <p:nvPr>
                <p:ph idx="1"/>
              </p:nvPr>
            </p:nvSpPr>
            <p:spPr>
              <a:blipFill>
                <a:blip r:embed="rId2"/>
                <a:stretch>
                  <a:fillRect t="-560" r="-9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996162-F075-724C-9968-852A12518282}"/>
              </a:ext>
            </a:extLst>
          </p:cNvPr>
          <p:cNvSpPr>
            <a:spLocks noGrp="1"/>
          </p:cNvSpPr>
          <p:nvPr>
            <p:ph type="sldNum" sz="quarter" idx="12"/>
          </p:nvPr>
        </p:nvSpPr>
        <p:spPr/>
        <p:txBody>
          <a:bodyPr/>
          <a:lstStyle/>
          <a:p>
            <a:fld id="{20B7F220-0825-4B9B-9156-FF79F33775FE}" type="slidenum">
              <a:rPr lang="vi-VN" smtClean="0"/>
              <a:t>25</a:t>
            </a:fld>
            <a:endParaRPr lang="vi-VN"/>
          </a:p>
        </p:txBody>
      </p:sp>
    </p:spTree>
    <p:extLst>
      <p:ext uri="{BB962C8B-B14F-4D97-AF65-F5344CB8AC3E}">
        <p14:creationId xmlns:p14="http://schemas.microsoft.com/office/powerpoint/2010/main" val="351281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83D0-622F-3B47-963E-45050FBED9FA}"/>
              </a:ext>
            </a:extLst>
          </p:cNvPr>
          <p:cNvSpPr>
            <a:spLocks noGrp="1"/>
          </p:cNvSpPr>
          <p:nvPr>
            <p:ph type="title"/>
          </p:nvPr>
        </p:nvSpPr>
        <p:spPr/>
        <p:txBody>
          <a:bodyPr/>
          <a:lstStyle/>
          <a:p>
            <a:r>
              <a:rPr lang="en-US" dirty="0"/>
              <a:t>GIAI ĐOẠN XÁC THỰC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FC6C24-9FB0-344E-B7CF-AFF8DB185F44}"/>
                  </a:ext>
                </a:extLst>
              </p:cNvPr>
              <p:cNvSpPr>
                <a:spLocks noGrp="1"/>
              </p:cNvSpPr>
              <p:nvPr>
                <p:ph idx="1"/>
              </p:nvPr>
            </p:nvSpPr>
            <p:spPr/>
            <p:txBody>
              <a:bodyPr/>
              <a:lstStyle/>
              <a:p>
                <a:pPr lvl="1"/>
                <a:r>
                  <a:rPr lang="vi-VN" dirty="0"/>
                  <a:t>Khi nhận được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𝐹</m:t>
                        </m:r>
                      </m:e>
                      <m:sub>
                        <m:r>
                          <a:rPr lang="vi-VN" i="1">
                            <a:latin typeface="Cambria Math" panose="02040503050406030204" pitchFamily="18" charset="0"/>
                          </a:rPr>
                          <m:t>𝑖𝑗</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en-US" i="1">
                        <a:latin typeface="Cambria Math" panose="02040503050406030204" pitchFamily="18" charset="0"/>
                      </a:rPr>
                      <m:t>⟩</m:t>
                    </m:r>
                  </m:oMath>
                </a14:m>
                <a:r>
                  <a:rPr lang="vi-VN" dirty="0"/>
                  <a:t> từ GW N, nút cảm biến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𝑗</m:t>
                        </m:r>
                      </m:sub>
                    </m:sSub>
                  </m:oMath>
                </a14:m>
                <a:r>
                  <a:rPr lang="vi-VN" dirty="0"/>
                  <a:t> kiểm tra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𝐶</m:t>
                            </m:r>
                          </m:sub>
                        </m:sSub>
                      </m:e>
                    </m:d>
                    <m:r>
                      <a:rPr lang="vi-VN" i="1">
                        <a:latin typeface="Cambria Math" panose="02040503050406030204" pitchFamily="18" charset="0"/>
                      </a:rPr>
                      <m:t>&lt;  </m:t>
                    </m:r>
                    <m:r>
                      <a:rPr lang="en-US" i="1">
                        <a:latin typeface="Cambria Math" panose="02040503050406030204" pitchFamily="18" charset="0"/>
                      </a:rPr>
                      <m:t>△</m:t>
                    </m:r>
                    <m:r>
                      <a:rPr lang="en-US" i="1">
                        <a:latin typeface="Cambria Math" panose="02040503050406030204" pitchFamily="18" charset="0"/>
                      </a:rPr>
                      <m:t>𝑇</m:t>
                    </m:r>
                  </m:oMath>
                </a14:m>
                <a:r>
                  <a:rPr lang="vi-VN" dirty="0"/>
                  <a:t> hay không. </a:t>
                </a:r>
              </a:p>
              <a:p>
                <a:pPr lvl="1"/>
                <a:endParaRPr lang="vi-VN" dirty="0"/>
              </a:p>
              <a:p>
                <a:pPr lvl="2"/>
                <a:r>
                  <a:rPr lang="vi-VN" dirty="0"/>
                  <a:t>Nếu không, tất cả hoạt động bị huỷ và node cảm biến gửi tin nhắn từ chối tới GW N và người dùng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𝑈</m:t>
                        </m:r>
                      </m:e>
                      <m:sub>
                        <m:r>
                          <a:rPr lang="vi-VN" i="1">
                            <a:latin typeface="Cambria Math" panose="02040503050406030204" pitchFamily="18" charset="0"/>
                          </a:rPr>
                          <m:t>𝑖</m:t>
                        </m:r>
                      </m:sub>
                    </m:sSub>
                  </m:oMath>
                </a14:m>
                <a:r>
                  <a:rPr lang="vi-VN" dirty="0"/>
                  <a:t>. </a:t>
                </a:r>
              </a:p>
              <a:p>
                <a:pPr lvl="2"/>
                <a:endParaRPr lang="vi-VN" dirty="0"/>
              </a:p>
              <a:p>
                <a:pPr lvl="2"/>
                <a:r>
                  <a:rPr lang="vi-VN" dirty="0"/>
                  <a:t>Ngược lại, node tính toán:</a:t>
                </a:r>
              </a:p>
              <a:p>
                <a:pPr lvl="3">
                  <a:buFont typeface="Courier New" panose="02070309020205020404" pitchFamily="49" charset="0"/>
                  <a:buChar char="o"/>
                </a:pP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𝑗</m:t>
                        </m:r>
                      </m:sub>
                    </m:sSub>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𝐵</m:t>
                        </m:r>
                      </m:e>
                      <m:sub>
                        <m:r>
                          <a:rPr lang="vi-VN" i="1">
                            <a:latin typeface="Cambria Math" panose="02040503050406030204" pitchFamily="18" charset="0"/>
                          </a:rPr>
                          <m:t>𝑗</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𝑓</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𝑗</m:t>
                        </m:r>
                      </m:sub>
                    </m:sSub>
                    <m:r>
                      <a:rPr lang="vi-VN" i="1">
                        <a:latin typeface="Cambria Math" panose="02040503050406030204" pitchFamily="18" charset="0"/>
                      </a:rPr>
                      <m:t>)</m:t>
                    </m:r>
                  </m:oMath>
                </a14:m>
                <a:endParaRPr lang="en-US" dirty="0"/>
              </a:p>
              <a:p>
                <a:pPr lvl="3">
                  <a:buFont typeface="Courier New" panose="02070309020205020404" pitchFamily="49" charset="0"/>
                  <a:buChar char="o"/>
                </a:pP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𝐹</m:t>
                        </m:r>
                      </m:e>
                      <m:sub>
                        <m:r>
                          <a:rPr lang="vi-VN" i="1">
                            <a:latin typeface="Cambria Math" panose="02040503050406030204" pitchFamily="18" charset="0"/>
                          </a:rPr>
                          <m:t>𝑖𝑗</m:t>
                        </m:r>
                      </m:sub>
                      <m:sup>
                        <m:r>
                          <a:rPr lang="vi-VN" i="1">
                            <a:latin typeface="Cambria Math" panose="02040503050406030204" pitchFamily="18" charset="0"/>
                          </a:rPr>
                          <m:t>∗</m:t>
                        </m:r>
                      </m:sup>
                    </m:sSubSup>
                    <m:r>
                      <a:rPr lang="vi-VN" i="1">
                        <a:latin typeface="Cambria Math" panose="02040503050406030204" pitchFamily="18" charset="0"/>
                      </a:rPr>
                      <m:t>=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𝑗</m:t>
                        </m:r>
                      </m:sub>
                    </m:sSub>
                    <m:r>
                      <a:rPr lang="vi-VN" i="1">
                        <a:latin typeface="Cambria Math" panose="02040503050406030204" pitchFamily="18" charset="0"/>
                      </a:rPr>
                      <m:t>)</m:t>
                    </m:r>
                  </m:oMath>
                </a14:m>
                <a:endParaRPr lang="en-US" dirty="0"/>
              </a:p>
              <a:p>
                <a:pPr lvl="3"/>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5BFC6C24-9FB0-344E-B7CF-AFF8DB185F44}"/>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E405CDD-8CF0-4046-B288-DD500B51F072}"/>
              </a:ext>
            </a:extLst>
          </p:cNvPr>
          <p:cNvSpPr>
            <a:spLocks noGrp="1"/>
          </p:cNvSpPr>
          <p:nvPr>
            <p:ph type="sldNum" sz="quarter" idx="12"/>
          </p:nvPr>
        </p:nvSpPr>
        <p:spPr/>
        <p:txBody>
          <a:bodyPr/>
          <a:lstStyle/>
          <a:p>
            <a:fld id="{20B7F220-0825-4B9B-9156-FF79F33775FE}" type="slidenum">
              <a:rPr lang="vi-VN" smtClean="0"/>
              <a:t>26</a:t>
            </a:fld>
            <a:endParaRPr lang="vi-VN"/>
          </a:p>
        </p:txBody>
      </p:sp>
    </p:spTree>
    <p:extLst>
      <p:ext uri="{BB962C8B-B14F-4D97-AF65-F5344CB8AC3E}">
        <p14:creationId xmlns:p14="http://schemas.microsoft.com/office/powerpoint/2010/main" val="188921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03B5-613D-BF4A-BC7B-51A6503573F4}"/>
              </a:ext>
            </a:extLst>
          </p:cNvPr>
          <p:cNvSpPr>
            <a:spLocks noGrp="1"/>
          </p:cNvSpPr>
          <p:nvPr>
            <p:ph type="title"/>
          </p:nvPr>
        </p:nvSpPr>
        <p:spPr/>
        <p:txBody>
          <a:bodyPr/>
          <a:lstStyle/>
          <a:p>
            <a:r>
              <a:rPr lang="en-US" dirty="0"/>
              <a:t>GIAI ĐOẠN XÁC THỰC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6369F8-BBB7-A14C-B8B1-A6554E96F348}"/>
                  </a:ext>
                </a:extLst>
              </p:cNvPr>
              <p:cNvSpPr>
                <a:spLocks noGrp="1"/>
              </p:cNvSpPr>
              <p:nvPr>
                <p:ph idx="1"/>
              </p:nvPr>
            </p:nvSpPr>
            <p:spPr/>
            <p:txBody>
              <a:bodyPr/>
              <a:lstStyle/>
              <a:p>
                <a:pPr lvl="1"/>
                <a:r>
                  <a:rPr lang="vi-VN" dirty="0"/>
                  <a:t>Sau đó nút cảm biến kiểm tra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𝐹</m:t>
                        </m:r>
                      </m:e>
                      <m:sub>
                        <m:r>
                          <a:rPr lang="vi-VN" i="1">
                            <a:latin typeface="Cambria Math" panose="02040503050406030204" pitchFamily="18" charset="0"/>
                          </a:rPr>
                          <m:t>𝑖𝑗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𝐹</m:t>
                        </m:r>
                      </m:e>
                      <m:sub>
                        <m:r>
                          <a:rPr lang="vi-VN" i="1">
                            <a:latin typeface="Cambria Math" panose="02040503050406030204" pitchFamily="18" charset="0"/>
                          </a:rPr>
                          <m:t>𝑖𝑗</m:t>
                        </m:r>
                      </m:sub>
                    </m:sSub>
                  </m:oMath>
                </a14:m>
                <a:r>
                  <a:rPr lang="vi-VN" dirty="0"/>
                  <a:t> hay không</a:t>
                </a:r>
              </a:p>
              <a:p>
                <a:pPr lvl="1"/>
                <a:endParaRPr lang="vi-VN" dirty="0"/>
              </a:p>
              <a:p>
                <a:pPr lvl="2"/>
                <a:r>
                  <a:rPr lang="vi-VN" dirty="0"/>
                  <a:t>Nếu không, nút yêu cầu GW N gửi lại tin nhắn. Nếu nút vẫn không thể xác minh tin nhắn gửi lại thành công, tất cả hành động bị huỷ và nút gửi tin nhắn từ chối tới GW N và người dung</a:t>
                </a:r>
                <a:r>
                  <a:rPr lang="en-US" dirty="0"/>
                  <a:t>.</a:t>
                </a:r>
              </a:p>
              <a:p>
                <a:pPr lvl="2"/>
                <a:endParaRPr lang="en-US" dirty="0"/>
              </a:p>
              <a:p>
                <a:pPr lvl="2"/>
                <a:r>
                  <a:rPr lang="vi-VN" dirty="0"/>
                  <a:t>Mặt khác nếu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𝐹</m:t>
                        </m:r>
                      </m:e>
                      <m:sub>
                        <m:r>
                          <a:rPr lang="vi-VN" i="1">
                            <a:latin typeface="Cambria Math" panose="02040503050406030204" pitchFamily="18" charset="0"/>
                          </a:rPr>
                          <m:t>𝑖𝑗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𝐹</m:t>
                        </m:r>
                      </m:e>
                      <m:sub>
                        <m:r>
                          <a:rPr lang="vi-VN" i="1">
                            <a:latin typeface="Cambria Math" panose="02040503050406030204" pitchFamily="18" charset="0"/>
                          </a:rPr>
                          <m:t>𝑖𝑗</m:t>
                        </m:r>
                      </m:sub>
                    </m:sSub>
                  </m:oMath>
                </a14:m>
                <a:r>
                  <a:rPr lang="vi-VN" dirty="0"/>
                  <a:t>, nút tính toán khoá phiên</a:t>
                </a:r>
              </a:p>
              <a:p>
                <a:pPr lvl="3">
                  <a:buFont typeface="Courier New" panose="02070309020205020404" pitchFamily="49" charset="0"/>
                  <a:buChar char="o"/>
                </a:pPr>
                <a:r>
                  <a:rPr lang="vi-VN" dirty="0"/>
                  <a:t>SK = </a:t>
                </a:r>
                <a14:m>
                  <m:oMath xmlns:m="http://schemas.openxmlformats.org/officeDocument/2006/math">
                    <m:r>
                      <a:rPr lang="vi-VN" i="1">
                        <a:latin typeface="Cambria Math" panose="02040503050406030204" pitchFamily="18" charset="0"/>
                      </a:rPr>
                      <m:t>h</m:t>
                    </m:r>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𝑗</m:t>
                        </m:r>
                      </m:sub>
                    </m:sSub>
                    <m:r>
                      <a:rPr lang="vi-VN" i="1">
                        <a:latin typeface="Cambria Math" panose="02040503050406030204" pitchFamily="18" charset="0"/>
                      </a:rPr>
                      <m:t>)</m:t>
                    </m:r>
                  </m:oMath>
                </a14:m>
                <a:r>
                  <a:rPr lang="vi-VN" dirty="0"/>
                  <a:t> chia sẻ với người dùng</a:t>
                </a:r>
                <a:r>
                  <a:rPr lang="en-US" dirty="0">
                    <a:effectLst/>
                  </a:rPr>
                  <a:t> </a:t>
                </a:r>
              </a:p>
              <a:p>
                <a:pPr lvl="3">
                  <a:buFont typeface="Courier New" panose="02070309020205020404" pitchFamily="49" charset="0"/>
                  <a:buChar char="o"/>
                </a:pP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𝑖𝑗</m:t>
                        </m:r>
                      </m:sub>
                    </m:sSub>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4</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𝑖</m:t>
                        </m:r>
                      </m:sub>
                      <m:sup>
                        <m:r>
                          <a:rPr lang="vi-VN" i="1">
                            <a:latin typeface="Cambria Math" panose="02040503050406030204" pitchFamily="18" charset="0"/>
                          </a:rPr>
                          <m:t>∗</m:t>
                        </m:r>
                      </m:sup>
                    </m:sSubSup>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𝑗</m:t>
                        </m:r>
                      </m:sub>
                    </m:sSub>
                    <m:r>
                      <a:rPr lang="vi-VN" i="1">
                        <a:latin typeface="Cambria Math" panose="02040503050406030204" pitchFamily="18" charset="0"/>
                      </a:rPr>
                      <m:t> || </m:t>
                    </m:r>
                    <m:r>
                      <a:rPr lang="vi-VN" i="1">
                        <a:latin typeface="Cambria Math" panose="02040503050406030204" pitchFamily="18" charset="0"/>
                      </a:rPr>
                      <m:t>𝑆𝐾</m:t>
                    </m:r>
                    <m:r>
                      <a:rPr lang="vi-VN" i="1">
                        <a:latin typeface="Cambria Math" panose="02040503050406030204" pitchFamily="18" charset="0"/>
                      </a:rPr>
                      <m:t>)</m:t>
                    </m:r>
                  </m:oMath>
                </a14:m>
                <a:endParaRPr lang="en-US" dirty="0"/>
              </a:p>
              <a:p>
                <a:pPr lvl="3"/>
                <a:endParaRPr lang="en-US" dirty="0"/>
              </a:p>
              <a:p>
                <a:pPr lvl="1"/>
                <a:r>
                  <a:rPr lang="vi-VN" dirty="0"/>
                  <a:t>Sau đó, nút gửi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𝑖𝑗</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4</m:t>
                        </m:r>
                      </m:sub>
                    </m:sSub>
                    <m:r>
                      <a:rPr lang="en-US" i="1">
                        <a:latin typeface="Cambria Math" panose="02040503050406030204" pitchFamily="18" charset="0"/>
                      </a:rPr>
                      <m:t>⟩</m:t>
                    </m:r>
                  </m:oMath>
                </a14:m>
                <a:r>
                  <a:rPr lang="vi-VN" dirty="0"/>
                  <a:t> tới người dùng thông qua kênh mở.</a:t>
                </a:r>
                <a:endParaRPr lang="en-US" dirty="0"/>
              </a:p>
              <a:p>
                <a:pPr lvl="1"/>
                <a:endParaRPr lang="en-US" dirty="0"/>
              </a:p>
            </p:txBody>
          </p:sp>
        </mc:Choice>
        <mc:Fallback>
          <p:sp>
            <p:nvSpPr>
              <p:cNvPr id="3" name="Content Placeholder 2">
                <a:extLst>
                  <a:ext uri="{FF2B5EF4-FFF2-40B4-BE49-F238E27FC236}">
                    <a16:creationId xmlns:a16="http://schemas.microsoft.com/office/drawing/2014/main" id="{766369F8-BBB7-A14C-B8B1-A6554E96F348}"/>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D924B9B-19E8-7C49-B0A9-4BF8C13F88D4}"/>
              </a:ext>
            </a:extLst>
          </p:cNvPr>
          <p:cNvSpPr>
            <a:spLocks noGrp="1"/>
          </p:cNvSpPr>
          <p:nvPr>
            <p:ph type="sldNum" sz="quarter" idx="12"/>
          </p:nvPr>
        </p:nvSpPr>
        <p:spPr/>
        <p:txBody>
          <a:bodyPr/>
          <a:lstStyle/>
          <a:p>
            <a:fld id="{20B7F220-0825-4B9B-9156-FF79F33775FE}" type="slidenum">
              <a:rPr lang="vi-VN" smtClean="0"/>
              <a:t>27</a:t>
            </a:fld>
            <a:endParaRPr lang="vi-VN"/>
          </a:p>
        </p:txBody>
      </p:sp>
    </p:spTree>
    <p:extLst>
      <p:ext uri="{BB962C8B-B14F-4D97-AF65-F5344CB8AC3E}">
        <p14:creationId xmlns:p14="http://schemas.microsoft.com/office/powerpoint/2010/main" val="407334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57C5-CF16-C246-AABE-7B6F51573E91}"/>
              </a:ext>
            </a:extLst>
          </p:cNvPr>
          <p:cNvSpPr>
            <a:spLocks noGrp="1"/>
          </p:cNvSpPr>
          <p:nvPr>
            <p:ph type="title"/>
          </p:nvPr>
        </p:nvSpPr>
        <p:spPr/>
        <p:txBody>
          <a:bodyPr/>
          <a:lstStyle/>
          <a:p>
            <a:r>
              <a:rPr lang="en-US" dirty="0"/>
              <a:t>GIAI ĐOẠN XÁC THỰC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450CB-FCCE-304B-B84A-B9C056AE3B81}"/>
                  </a:ext>
                </a:extLst>
              </p:cNvPr>
              <p:cNvSpPr>
                <a:spLocks noGrp="1"/>
              </p:cNvSpPr>
              <p:nvPr>
                <p:ph idx="1"/>
              </p:nvPr>
            </p:nvSpPr>
            <p:spPr/>
            <p:txBody>
              <a:bodyPr/>
              <a:lstStyle/>
              <a:p>
                <a:pPr lvl="1"/>
                <a:r>
                  <a:rPr lang="vi-VN" dirty="0"/>
                  <a:t>Khi nhận được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𝑖𝑗</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4</m:t>
                        </m:r>
                      </m:sub>
                    </m:sSub>
                    <m:r>
                      <a:rPr lang="en-US" i="1">
                        <a:latin typeface="Cambria Math" panose="02040503050406030204" pitchFamily="18" charset="0"/>
                      </a:rPr>
                      <m:t>⟩</m:t>
                    </m:r>
                  </m:oMath>
                </a14:m>
                <a:r>
                  <a:rPr lang="vi-VN" dirty="0"/>
                  <a:t> từ nút cảm biến, người dùng kiểm tra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4</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𝐶</m:t>
                            </m:r>
                          </m:sub>
                        </m:sSub>
                      </m:e>
                    </m:d>
                    <m:r>
                      <a:rPr lang="vi-VN" i="1">
                        <a:latin typeface="Cambria Math" panose="02040503050406030204" pitchFamily="18" charset="0"/>
                      </a:rPr>
                      <m:t>&lt;  </m:t>
                    </m:r>
                    <m:r>
                      <a:rPr lang="en-US" i="1">
                        <a:latin typeface="Cambria Math" panose="02040503050406030204" pitchFamily="18" charset="0"/>
                      </a:rPr>
                      <m:t>△</m:t>
                    </m:r>
                    <m:r>
                      <a:rPr lang="en-US" i="1">
                        <a:latin typeface="Cambria Math" panose="02040503050406030204" pitchFamily="18" charset="0"/>
                      </a:rPr>
                      <m:t>𝑇</m:t>
                    </m:r>
                  </m:oMath>
                </a14:m>
                <a:r>
                  <a:rPr lang="vi-VN" dirty="0"/>
                  <a:t> hay không. </a:t>
                </a:r>
              </a:p>
              <a:p>
                <a:pPr lvl="1"/>
                <a:endParaRPr lang="vi-VN" dirty="0"/>
              </a:p>
              <a:p>
                <a:pPr lvl="2"/>
                <a:r>
                  <a:rPr lang="vi-VN" dirty="0"/>
                  <a:t>Nếu không, người dùng huỷ toàn bộ hành động và gửi tin nhắn từ chối tới nút cảm biến. </a:t>
                </a:r>
              </a:p>
              <a:p>
                <a:pPr lvl="2"/>
                <a:endParaRPr lang="vi-VN" dirty="0"/>
              </a:p>
              <a:p>
                <a:pPr lvl="2"/>
                <a:r>
                  <a:rPr lang="vi-VN" dirty="0"/>
                  <a:t>Ngược lại, Thẻ thông minh SC tính toán:</a:t>
                </a:r>
                <a:r>
                  <a:rPr lang="en-US" dirty="0"/>
                  <a:t> </a:t>
                </a:r>
              </a:p>
              <a:p>
                <a:pPr lvl="3">
                  <a:buFont typeface="Courier New" panose="02070309020205020404" pitchFamily="49" charset="0"/>
                  <a:buChar char="o"/>
                </a:pP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𝑓</m:t>
                        </m:r>
                      </m:e>
                      <m:sub>
                        <m:r>
                          <a:rPr lang="vi-VN" i="1">
                            <a:latin typeface="Cambria Math" panose="02040503050406030204" pitchFamily="18" charset="0"/>
                          </a:rPr>
                          <m:t>𝑖</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𝑋</m:t>
                        </m:r>
                      </m:e>
                      <m:sub>
                        <m:r>
                          <a:rPr lang="vi-VN" i="1">
                            <a:latin typeface="Cambria Math" panose="02040503050406030204" pitchFamily="18" charset="0"/>
                          </a:rPr>
                          <m:t>𝐺𝑊𝑁</m:t>
                        </m:r>
                        <m:r>
                          <a:rPr lang="vi-VN" i="1">
                            <a:latin typeface="Cambria Math" panose="02040503050406030204" pitchFamily="18" charset="0"/>
                          </a:rPr>
                          <m:t>− </m:t>
                        </m:r>
                        <m:r>
                          <a:rPr lang="vi-VN" i="1">
                            <a:latin typeface="Cambria Math" panose="02040503050406030204" pitchFamily="18" charset="0"/>
                          </a:rPr>
                          <m:t>𝑖</m:t>
                        </m:r>
                      </m:sub>
                    </m:sSub>
                    <m:r>
                      <a:rPr lang="vi-VN" i="1">
                        <a:latin typeface="Cambria Math" panose="02040503050406030204" pitchFamily="18" charset="0"/>
                      </a:rPr>
                      <m:t>)</m:t>
                    </m:r>
                  </m:oMath>
                </a14:m>
                <a:endParaRPr lang="en-US" dirty="0"/>
              </a:p>
              <a:p>
                <a:pPr lvl="3">
                  <a:buFont typeface="Courier New" panose="02070309020205020404" pitchFamily="49" charset="0"/>
                  <a:buChar char="o"/>
                </a:pPr>
                <a:r>
                  <a:rPr lang="vi-VN" dirty="0"/>
                  <a:t>Khoá phiên </a:t>
                </a:r>
                <a14:m>
                  <m:oMath xmlns:m="http://schemas.openxmlformats.org/officeDocument/2006/math">
                    <m:sSup>
                      <m:sSupPr>
                        <m:ctrlPr>
                          <a:rPr lang="en-US" i="1">
                            <a:latin typeface="Cambria Math" panose="02040503050406030204" pitchFamily="18" charset="0"/>
                          </a:rPr>
                        </m:ctrlPr>
                      </m:sSupPr>
                      <m:e>
                        <m:r>
                          <a:rPr lang="vi-VN" i="1">
                            <a:latin typeface="Cambria Math" panose="02040503050406030204" pitchFamily="18" charset="0"/>
                          </a:rPr>
                          <m:t>𝑆𝐾</m:t>
                        </m:r>
                      </m:e>
                      <m:sup>
                        <m:r>
                          <a:rPr lang="vi-VN" i="1">
                            <a:latin typeface="Cambria Math" panose="02040503050406030204" pitchFamily="18" charset="0"/>
                          </a:rPr>
                          <m:t>∗</m:t>
                        </m:r>
                      </m:sup>
                    </m:s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𝑖</m:t>
                        </m:r>
                      </m:sub>
                    </m:sSub>
                    <m:r>
                      <a:rPr lang="vi-VN" i="1">
                        <a:latin typeface="Cambria Math" panose="02040503050406030204" pitchFamily="18" charset="0"/>
                      </a:rPr>
                      <m:t>⊕ </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m:t>
                    </m:r>
                  </m:oMath>
                </a14:m>
                <a:r>
                  <a:rPr lang="vi-VN" dirty="0"/>
                  <a:t> chia sẻ với node,</a:t>
                </a:r>
                <a:r>
                  <a:rPr lang="en-US" dirty="0">
                    <a:effectLst/>
                  </a:rPr>
                  <a:t> </a:t>
                </a:r>
              </a:p>
              <a:p>
                <a:pPr lvl="3">
                  <a:buFont typeface="Courier New" panose="02070309020205020404" pitchFamily="49" charset="0"/>
                  <a:buChar char="o"/>
                </a:pP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𝑅</m:t>
                        </m:r>
                      </m:e>
                      <m:sub>
                        <m:r>
                          <a:rPr lang="vi-VN" i="1">
                            <a:latin typeface="Cambria Math" panose="02040503050406030204" pitchFamily="18" charset="0"/>
                          </a:rPr>
                          <m:t>𝑖𝑗</m:t>
                        </m:r>
                      </m:sub>
                      <m:sup>
                        <m:r>
                          <a:rPr lang="vi-VN" i="1">
                            <a:latin typeface="Cambria Math" panose="02040503050406030204" pitchFamily="18" charset="0"/>
                          </a:rPr>
                          <m:t>∗</m:t>
                        </m:r>
                      </m:sup>
                    </m:sSubSup>
                    <m:r>
                      <a:rPr lang="vi-VN" i="1">
                        <a:latin typeface="Cambria Math" panose="02040503050406030204" pitchFamily="18" charset="0"/>
                      </a:rPr>
                      <m:t>=</m:t>
                    </m:r>
                    <m:r>
                      <a:rPr lang="vi-VN" i="1">
                        <a:latin typeface="Cambria Math" panose="02040503050406030204" pitchFamily="18" charset="0"/>
                      </a:rPr>
                      <m:t>h</m:t>
                    </m:r>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4</m:t>
                        </m:r>
                      </m:sub>
                    </m:sSub>
                    <m:r>
                      <a:rPr lang="vi-VN" i="1">
                        <a:latin typeface="Cambria Math" panose="02040503050406030204" pitchFamily="18" charset="0"/>
                      </a:rPr>
                      <m:t> || </m:t>
                    </m:r>
                    <m:sSub>
                      <m:sSubPr>
                        <m:ctrlPr>
                          <a:rPr lang="en-US" i="1">
                            <a:latin typeface="Cambria Math" panose="02040503050406030204" pitchFamily="18" charset="0"/>
                          </a:rPr>
                        </m:ctrlPr>
                      </m:sSubPr>
                      <m:e>
                        <m:r>
                          <a:rPr lang="vi-VN" i="1">
                            <a:latin typeface="Cambria Math" panose="02040503050406030204" pitchFamily="18" charset="0"/>
                          </a:rPr>
                          <m:t>𝐾</m:t>
                        </m:r>
                      </m:e>
                      <m:sub>
                        <m:r>
                          <a:rPr lang="vi-VN" i="1">
                            <a:latin typeface="Cambria Math" panose="02040503050406030204" pitchFamily="18" charset="0"/>
                          </a:rPr>
                          <m:t>𝑖</m:t>
                        </m:r>
                      </m:sub>
                    </m:sSub>
                    <m:r>
                      <a:rPr lang="vi-VN" i="1">
                        <a:latin typeface="Cambria Math" panose="02040503050406030204" pitchFamily="18" charset="0"/>
                      </a:rPr>
                      <m:t> || </m:t>
                    </m:r>
                    <m:sSubSup>
                      <m:sSubSupPr>
                        <m:ctrlPr>
                          <a:rPr lang="en-US" i="1">
                            <a:latin typeface="Cambria Math" panose="02040503050406030204" pitchFamily="18" charset="0"/>
                          </a:rPr>
                        </m:ctrlPr>
                      </m:sSubSupPr>
                      <m:e>
                        <m:r>
                          <a:rPr lang="vi-VN" i="1">
                            <a:latin typeface="Cambria Math" panose="02040503050406030204" pitchFamily="18" charset="0"/>
                          </a:rPr>
                          <m:t>𝐾</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 </m:t>
                    </m:r>
                    <m:sSup>
                      <m:sSupPr>
                        <m:ctrlPr>
                          <a:rPr lang="en-US" i="1">
                            <a:latin typeface="Cambria Math" panose="02040503050406030204" pitchFamily="18" charset="0"/>
                          </a:rPr>
                        </m:ctrlPr>
                      </m:sSupPr>
                      <m:e>
                        <m:r>
                          <a:rPr lang="vi-VN" i="1">
                            <a:latin typeface="Cambria Math" panose="02040503050406030204" pitchFamily="18" charset="0"/>
                          </a:rPr>
                          <m:t>𝑆𝐾</m:t>
                        </m:r>
                      </m:e>
                      <m:sup>
                        <m:r>
                          <a:rPr lang="vi-VN" i="1">
                            <a:latin typeface="Cambria Math" panose="02040503050406030204" pitchFamily="18" charset="0"/>
                          </a:rPr>
                          <m:t>∗</m:t>
                        </m:r>
                      </m:sup>
                    </m:sSup>
                    <m:r>
                      <a:rPr lang="vi-VN" i="1">
                        <a:latin typeface="Cambria Math" panose="02040503050406030204" pitchFamily="18" charset="0"/>
                      </a:rPr>
                      <m:t>)</m:t>
                    </m:r>
                  </m:oMath>
                </a14:m>
                <a:r>
                  <a:rPr lang="en-US" dirty="0">
                    <a:effectLst/>
                  </a:rPr>
                  <a:t> </a:t>
                </a:r>
              </a:p>
              <a:p>
                <a:pPr lvl="2"/>
                <a:endParaRPr lang="en-US" dirty="0"/>
              </a:p>
            </p:txBody>
          </p:sp>
        </mc:Choice>
        <mc:Fallback xmlns="">
          <p:sp>
            <p:nvSpPr>
              <p:cNvPr id="3" name="Content Placeholder 2">
                <a:extLst>
                  <a:ext uri="{FF2B5EF4-FFF2-40B4-BE49-F238E27FC236}">
                    <a16:creationId xmlns:a16="http://schemas.microsoft.com/office/drawing/2014/main" id="{10F450CB-FCCE-304B-B84A-B9C056AE3B81}"/>
                  </a:ext>
                </a:extLst>
              </p:cNvPr>
              <p:cNvSpPr>
                <a:spLocks noGrp="1" noRot="1" noChangeAspect="1" noMove="1" noResize="1" noEditPoints="1" noAdjustHandles="1" noChangeArrowheads="1" noChangeShapeType="1" noTextEdit="1"/>
              </p:cNvSpPr>
              <p:nvPr>
                <p:ph idx="1"/>
              </p:nvPr>
            </p:nvSpPr>
            <p:spPr>
              <a:blipFill>
                <a:blip r:embed="rId2"/>
                <a:stretch>
                  <a:fillRect t="-560" r="-3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F22174-9918-274C-A1D0-80FCCC7D460A}"/>
              </a:ext>
            </a:extLst>
          </p:cNvPr>
          <p:cNvSpPr>
            <a:spLocks noGrp="1"/>
          </p:cNvSpPr>
          <p:nvPr>
            <p:ph type="sldNum" sz="quarter" idx="12"/>
          </p:nvPr>
        </p:nvSpPr>
        <p:spPr/>
        <p:txBody>
          <a:bodyPr/>
          <a:lstStyle/>
          <a:p>
            <a:fld id="{20B7F220-0825-4B9B-9156-FF79F33775FE}" type="slidenum">
              <a:rPr lang="vi-VN" smtClean="0"/>
              <a:t>28</a:t>
            </a:fld>
            <a:endParaRPr lang="vi-VN"/>
          </a:p>
        </p:txBody>
      </p:sp>
    </p:spTree>
    <p:extLst>
      <p:ext uri="{BB962C8B-B14F-4D97-AF65-F5344CB8AC3E}">
        <p14:creationId xmlns:p14="http://schemas.microsoft.com/office/powerpoint/2010/main" val="1814723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B57F-C3AD-5C4D-A239-481756AE6F08}"/>
              </a:ext>
            </a:extLst>
          </p:cNvPr>
          <p:cNvSpPr>
            <a:spLocks noGrp="1"/>
          </p:cNvSpPr>
          <p:nvPr>
            <p:ph type="title"/>
          </p:nvPr>
        </p:nvSpPr>
        <p:spPr/>
        <p:txBody>
          <a:bodyPr/>
          <a:lstStyle/>
          <a:p>
            <a:r>
              <a:rPr lang="en-US" dirty="0"/>
              <a:t>GIAI ĐOẠN XÁC THỰC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A4AB5B-870E-DD4A-956F-D5CEE67C7CC2}"/>
                  </a:ext>
                </a:extLst>
              </p:cNvPr>
              <p:cNvSpPr>
                <a:spLocks noGrp="1"/>
              </p:cNvSpPr>
              <p:nvPr>
                <p:ph idx="1"/>
              </p:nvPr>
            </p:nvSpPr>
            <p:spPr/>
            <p:txBody>
              <a:bodyPr/>
              <a:lstStyle/>
              <a:p>
                <a:pPr lvl="1"/>
                <a:r>
                  <a:rPr lang="vi-VN" dirty="0"/>
                  <a:t>Sau đó nó kiểm tra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𝑅</m:t>
                        </m:r>
                      </m:e>
                      <m:sub>
                        <m:r>
                          <a:rPr lang="vi-VN" i="1">
                            <a:latin typeface="Cambria Math" panose="02040503050406030204" pitchFamily="18" charset="0"/>
                          </a:rPr>
                          <m:t>𝑖𝑗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𝑖𝑗</m:t>
                        </m:r>
                      </m:sub>
                    </m:sSub>
                  </m:oMath>
                </a14:m>
                <a:r>
                  <a:rPr lang="vi-VN" dirty="0"/>
                  <a:t> hay không</a:t>
                </a:r>
                <a:r>
                  <a:rPr lang="en-US" dirty="0">
                    <a:effectLst/>
                  </a:rPr>
                  <a:t> </a:t>
                </a:r>
              </a:p>
              <a:p>
                <a:pPr lvl="1"/>
                <a:endParaRPr lang="en-US" dirty="0"/>
              </a:p>
              <a:p>
                <a:pPr lvl="2"/>
                <a:r>
                  <a:rPr lang="vi-VN" dirty="0"/>
                  <a:t>Nếu không người dùng yêu cầu node gửi lại tin nhắn </a:t>
                </a:r>
                <a14:m>
                  <m:oMath xmlns:m="http://schemas.openxmlformats.org/officeDocument/2006/math">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𝑖𝑗</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4</m:t>
                        </m:r>
                      </m:sub>
                    </m:sSub>
                    <m:r>
                      <a:rPr lang="en-US" i="1">
                        <a:latin typeface="Cambria Math" panose="02040503050406030204" pitchFamily="18" charset="0"/>
                      </a:rPr>
                      <m:t>⟩</m:t>
                    </m:r>
                  </m:oMath>
                </a14:m>
                <a:r>
                  <a:rPr lang="vi-VN" dirty="0"/>
                  <a:t>. Nếu tin nhắn gửi lại vẫn không được xác minh thành công, người dùng huỷ giai đoạn này và gửi tin nhắn từ chối tới nút. </a:t>
                </a:r>
              </a:p>
              <a:p>
                <a:pPr lvl="2"/>
                <a:endParaRPr lang="en-US" dirty="0"/>
              </a:p>
              <a:p>
                <a:pPr lvl="2"/>
                <a:r>
                  <a:rPr lang="vi-VN" dirty="0"/>
                  <a:t>Ngược lại, nếu </a:t>
                </a:r>
                <a14:m>
                  <m:oMath xmlns:m="http://schemas.openxmlformats.org/officeDocument/2006/math">
                    <m:sSubSup>
                      <m:sSubSupPr>
                        <m:ctrlPr>
                          <a:rPr lang="en-US" i="1">
                            <a:latin typeface="Cambria Math" panose="02040503050406030204" pitchFamily="18" charset="0"/>
                          </a:rPr>
                        </m:ctrlPr>
                      </m:sSubSupPr>
                      <m:e>
                        <m:r>
                          <a:rPr lang="vi-VN" i="1">
                            <a:latin typeface="Cambria Math" panose="02040503050406030204" pitchFamily="18" charset="0"/>
                          </a:rPr>
                          <m:t>𝑅</m:t>
                        </m:r>
                      </m:e>
                      <m:sub>
                        <m:r>
                          <a:rPr lang="vi-VN" i="1">
                            <a:latin typeface="Cambria Math" panose="02040503050406030204" pitchFamily="18" charset="0"/>
                          </a:rPr>
                          <m:t>𝑖𝑗</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𝑖𝑗</m:t>
                        </m:r>
                      </m:sub>
                    </m:sSub>
                  </m:oMath>
                </a14:m>
                <a:r>
                  <a:rPr lang="vi-VN" dirty="0"/>
                  <a:t>, người dùng xác nhận rằng GW N và nút là hợp lệ, và </a:t>
                </a:r>
                <a14:m>
                  <m:oMath xmlns:m="http://schemas.openxmlformats.org/officeDocument/2006/math">
                    <m:sSup>
                      <m:sSupPr>
                        <m:ctrlPr>
                          <a:rPr lang="en-US" i="1">
                            <a:latin typeface="Cambria Math" panose="02040503050406030204" pitchFamily="18" charset="0"/>
                          </a:rPr>
                        </m:ctrlPr>
                      </m:sSupPr>
                      <m:e>
                        <m:r>
                          <a:rPr lang="vi-VN" i="1">
                            <a:latin typeface="Cambria Math" panose="02040503050406030204" pitchFamily="18" charset="0"/>
                          </a:rPr>
                          <m:t>𝑆𝐾</m:t>
                        </m:r>
                      </m:e>
                      <m:sup>
                        <m:r>
                          <a:rPr lang="vi-VN" i="1">
                            <a:latin typeface="Cambria Math" panose="02040503050406030204" pitchFamily="18" charset="0"/>
                          </a:rPr>
                          <m:t>∗</m:t>
                        </m:r>
                      </m:sup>
                    </m:sSup>
                  </m:oMath>
                </a14:m>
                <a:r>
                  <a:rPr lang="vi-VN" dirty="0"/>
                  <a:t> được tính khớp với SK của nút cảm biến.</a:t>
                </a:r>
                <a:endParaRPr lang="en-US" dirty="0"/>
              </a:p>
              <a:p>
                <a:pPr lvl="2"/>
                <a:endParaRPr lang="en-US" dirty="0"/>
              </a:p>
            </p:txBody>
          </p:sp>
        </mc:Choice>
        <mc:Fallback>
          <p:sp>
            <p:nvSpPr>
              <p:cNvPr id="3" name="Content Placeholder 2">
                <a:extLst>
                  <a:ext uri="{FF2B5EF4-FFF2-40B4-BE49-F238E27FC236}">
                    <a16:creationId xmlns:a16="http://schemas.microsoft.com/office/drawing/2014/main" id="{35A4AB5B-870E-DD4A-956F-D5CEE67C7CC2}"/>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94B1D6F-54BF-8049-AF2F-77F0B5238E51}"/>
              </a:ext>
            </a:extLst>
          </p:cNvPr>
          <p:cNvSpPr>
            <a:spLocks noGrp="1"/>
          </p:cNvSpPr>
          <p:nvPr>
            <p:ph type="sldNum" sz="quarter" idx="12"/>
          </p:nvPr>
        </p:nvSpPr>
        <p:spPr/>
        <p:txBody>
          <a:bodyPr/>
          <a:lstStyle/>
          <a:p>
            <a:fld id="{20B7F220-0825-4B9B-9156-FF79F33775FE}" type="slidenum">
              <a:rPr lang="vi-VN" smtClean="0"/>
              <a:t>29</a:t>
            </a:fld>
            <a:endParaRPr lang="vi-VN"/>
          </a:p>
        </p:txBody>
      </p:sp>
    </p:spTree>
    <p:extLst>
      <p:ext uri="{BB962C8B-B14F-4D97-AF65-F5344CB8AC3E}">
        <p14:creationId xmlns:p14="http://schemas.microsoft.com/office/powerpoint/2010/main" val="88600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FF37-6A61-DA49-B206-F6F4C2845CC8}"/>
              </a:ext>
            </a:extLst>
          </p:cNvPr>
          <p:cNvSpPr>
            <a:spLocks noGrp="1"/>
          </p:cNvSpPr>
          <p:nvPr>
            <p:ph type="title"/>
          </p:nvPr>
        </p:nvSpPr>
        <p:spPr/>
        <p:txBody>
          <a:bodyPr/>
          <a:lstStyle/>
          <a:p>
            <a:r>
              <a:rPr lang="en-US" dirty="0"/>
              <a:t>GIỚI THIỆU</a:t>
            </a:r>
          </a:p>
        </p:txBody>
      </p:sp>
      <p:sp>
        <p:nvSpPr>
          <p:cNvPr id="3" name="Content Placeholder 2">
            <a:extLst>
              <a:ext uri="{FF2B5EF4-FFF2-40B4-BE49-F238E27FC236}">
                <a16:creationId xmlns:a16="http://schemas.microsoft.com/office/drawing/2014/main" id="{B62B0098-536B-8F4F-B7CE-152CEF3AB6F9}"/>
              </a:ext>
            </a:extLst>
          </p:cNvPr>
          <p:cNvSpPr>
            <a:spLocks noGrp="1"/>
          </p:cNvSpPr>
          <p:nvPr>
            <p:ph idx="1"/>
          </p:nvPr>
        </p:nvSpPr>
        <p:spPr/>
        <p:txBody>
          <a:bodyPr/>
          <a:lstStyle/>
          <a:p>
            <a:pPr lvl="1"/>
            <a:r>
              <a:rPr lang="en-US" b="1" dirty="0"/>
              <a:t>Internet of Things (IoT):</a:t>
            </a:r>
            <a:r>
              <a:rPr lang="en-US" dirty="0"/>
              <a:t> </a:t>
            </a:r>
            <a:r>
              <a:rPr lang="en-US" dirty="0" err="1"/>
              <a:t>công</a:t>
            </a:r>
            <a:r>
              <a:rPr lang="en-US" dirty="0"/>
              <a:t> </a:t>
            </a:r>
            <a:r>
              <a:rPr lang="en-US" dirty="0" err="1"/>
              <a:t>nghệ</a:t>
            </a:r>
            <a:r>
              <a:rPr lang="en-US" dirty="0"/>
              <a:t> </a:t>
            </a:r>
            <a:r>
              <a:rPr lang="en-US" dirty="0" err="1"/>
              <a:t>mới</a:t>
            </a:r>
            <a:r>
              <a:rPr lang="en-US" dirty="0"/>
              <a:t> </a:t>
            </a:r>
            <a:r>
              <a:rPr lang="en-US" dirty="0" err="1"/>
              <a:t>nổi</a:t>
            </a:r>
            <a:r>
              <a:rPr lang="en-US" dirty="0"/>
              <a:t> </a:t>
            </a:r>
            <a:r>
              <a:rPr lang="en-US" dirty="0" err="1"/>
              <a:t>kết</a:t>
            </a:r>
            <a:r>
              <a:rPr lang="en-US" dirty="0"/>
              <a:t> </a:t>
            </a:r>
            <a:r>
              <a:rPr lang="en-US" dirty="0" err="1"/>
              <a:t>nối</a:t>
            </a:r>
            <a:r>
              <a:rPr lang="en-US" dirty="0"/>
              <a:t> </a:t>
            </a:r>
            <a:r>
              <a:rPr lang="en-US" dirty="0" err="1"/>
              <a:t>nhiều</a:t>
            </a:r>
            <a:r>
              <a:rPr lang="en-US" dirty="0"/>
              <a:t> </a:t>
            </a:r>
            <a:r>
              <a:rPr lang="en-US" dirty="0" err="1"/>
              <a:t>loại</a:t>
            </a:r>
            <a:r>
              <a:rPr lang="en-US" dirty="0"/>
              <a:t> </a:t>
            </a:r>
            <a:r>
              <a:rPr lang="en-US" dirty="0" err="1"/>
              <a:t>thiết</a:t>
            </a:r>
            <a:r>
              <a:rPr lang="en-US" dirty="0"/>
              <a:t> </a:t>
            </a:r>
            <a:r>
              <a:rPr lang="en-US" dirty="0" err="1"/>
              <a:t>bị</a:t>
            </a:r>
            <a:r>
              <a:rPr lang="en-US" dirty="0"/>
              <a:t>: </a:t>
            </a:r>
            <a:r>
              <a:rPr lang="en-US" dirty="0" err="1"/>
              <a:t>điện</a:t>
            </a:r>
            <a:r>
              <a:rPr lang="en-US" dirty="0"/>
              <a:t> </a:t>
            </a:r>
            <a:r>
              <a:rPr lang="en-US" dirty="0" err="1"/>
              <a:t>thoại</a:t>
            </a:r>
            <a:r>
              <a:rPr lang="en-US" dirty="0"/>
              <a:t> </a:t>
            </a:r>
            <a:r>
              <a:rPr lang="en-US" dirty="0" err="1"/>
              <a:t>thông</a:t>
            </a:r>
            <a:r>
              <a:rPr lang="en-US" dirty="0"/>
              <a:t> </a:t>
            </a:r>
            <a:r>
              <a:rPr lang="en-US" dirty="0" err="1"/>
              <a:t>minh</a:t>
            </a:r>
            <a:r>
              <a:rPr lang="en-US" dirty="0"/>
              <a:t>, </a:t>
            </a:r>
            <a:r>
              <a:rPr lang="en-US" dirty="0" err="1"/>
              <a:t>thiết</a:t>
            </a:r>
            <a:r>
              <a:rPr lang="en-US" dirty="0"/>
              <a:t> </a:t>
            </a:r>
            <a:r>
              <a:rPr lang="en-US" dirty="0" err="1"/>
              <a:t>bị</a:t>
            </a:r>
            <a:r>
              <a:rPr lang="en-US" dirty="0"/>
              <a:t> </a:t>
            </a:r>
            <a:r>
              <a:rPr lang="en-US" dirty="0" err="1"/>
              <a:t>gia</a:t>
            </a:r>
            <a:r>
              <a:rPr lang="en-US" dirty="0"/>
              <a:t> </a:t>
            </a:r>
            <a:r>
              <a:rPr lang="en-US" dirty="0" err="1"/>
              <a:t>dụng</a:t>
            </a:r>
            <a:r>
              <a:rPr lang="en-US" dirty="0"/>
              <a:t>, </a:t>
            </a:r>
            <a:r>
              <a:rPr lang="en-US" dirty="0" err="1"/>
              <a:t>cảm</a:t>
            </a:r>
            <a:r>
              <a:rPr lang="en-US" dirty="0"/>
              <a:t> </a:t>
            </a:r>
            <a:r>
              <a:rPr lang="en-US" dirty="0" err="1"/>
              <a:t>biến</a:t>
            </a:r>
            <a:r>
              <a:rPr lang="en-US" dirty="0"/>
              <a:t> </a:t>
            </a:r>
            <a:r>
              <a:rPr lang="en-US" dirty="0" err="1"/>
              <a:t>và</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mạng</a:t>
            </a:r>
            <a:r>
              <a:rPr lang="en-US" dirty="0"/>
              <a:t> </a:t>
            </a:r>
            <a:r>
              <a:rPr lang="en-US" dirty="0" err="1"/>
              <a:t>khác</a:t>
            </a:r>
            <a:r>
              <a:rPr lang="en-US" dirty="0"/>
              <a:t>. </a:t>
            </a:r>
          </a:p>
          <a:p>
            <a:pPr lvl="1"/>
            <a:endParaRPr lang="en-US" dirty="0"/>
          </a:p>
          <a:p>
            <a:pPr lvl="1"/>
            <a:r>
              <a:rPr lang="en-US" dirty="0" err="1"/>
              <a:t>Các</a:t>
            </a:r>
            <a:r>
              <a:rPr lang="en-US" dirty="0"/>
              <a:t> </a:t>
            </a:r>
            <a:r>
              <a:rPr lang="en-US" dirty="0" err="1"/>
              <a:t>lĩnh</a:t>
            </a:r>
            <a:r>
              <a:rPr lang="en-US" dirty="0"/>
              <a:t> </a:t>
            </a:r>
            <a:r>
              <a:rPr lang="en-US" dirty="0" err="1"/>
              <a:t>vực</a:t>
            </a:r>
            <a:r>
              <a:rPr lang="en-US" dirty="0"/>
              <a:t> </a:t>
            </a:r>
            <a:r>
              <a:rPr lang="en-US" dirty="0" err="1"/>
              <a:t>ứng</a:t>
            </a:r>
            <a:r>
              <a:rPr lang="en-US" dirty="0"/>
              <a:t> </a:t>
            </a:r>
            <a:r>
              <a:rPr lang="en-US" dirty="0" err="1"/>
              <a:t>dụng</a:t>
            </a:r>
            <a:r>
              <a:rPr lang="en-US" dirty="0"/>
              <a:t>: </a:t>
            </a:r>
            <a:r>
              <a:rPr lang="en-US" dirty="0" err="1"/>
              <a:t>Nhà</a:t>
            </a:r>
            <a:r>
              <a:rPr lang="en-US" dirty="0"/>
              <a:t> </a:t>
            </a:r>
            <a:r>
              <a:rPr lang="en-US" dirty="0" err="1"/>
              <a:t>thông</a:t>
            </a:r>
            <a:r>
              <a:rPr lang="en-US" dirty="0"/>
              <a:t> </a:t>
            </a:r>
            <a:r>
              <a:rPr lang="en-US" dirty="0" err="1"/>
              <a:t>minh</a:t>
            </a:r>
            <a:r>
              <a:rPr lang="en-US" dirty="0"/>
              <a:t>, </a:t>
            </a:r>
            <a:r>
              <a:rPr lang="en-US" dirty="0" err="1"/>
              <a:t>chăm</a:t>
            </a:r>
            <a:r>
              <a:rPr lang="en-US" dirty="0"/>
              <a:t> </a:t>
            </a:r>
            <a:r>
              <a:rPr lang="en-US" dirty="0" err="1"/>
              <a:t>sóc</a:t>
            </a:r>
            <a:r>
              <a:rPr lang="en-US" dirty="0"/>
              <a:t> </a:t>
            </a:r>
            <a:r>
              <a:rPr lang="en-US" dirty="0" err="1"/>
              <a:t>sức</a:t>
            </a:r>
            <a:r>
              <a:rPr lang="en-US" dirty="0"/>
              <a:t> </a:t>
            </a:r>
            <a:r>
              <a:rPr lang="en-US" dirty="0" err="1"/>
              <a:t>khoẻ</a:t>
            </a:r>
            <a:r>
              <a:rPr lang="en-US" dirty="0"/>
              <a:t>, </a:t>
            </a:r>
            <a:r>
              <a:rPr lang="en-US" dirty="0" err="1"/>
              <a:t>giám</a:t>
            </a:r>
            <a:r>
              <a:rPr lang="en-US" dirty="0"/>
              <a:t> </a:t>
            </a:r>
            <a:r>
              <a:rPr lang="en-US" dirty="0" err="1"/>
              <a:t>sát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sản</a:t>
            </a:r>
            <a:r>
              <a:rPr lang="en-US" dirty="0"/>
              <a:t> </a:t>
            </a:r>
            <a:r>
              <a:rPr lang="en-US" dirty="0" err="1"/>
              <a:t>xuất</a:t>
            </a:r>
            <a:r>
              <a:rPr lang="en-US" dirty="0"/>
              <a:t>,…</a:t>
            </a:r>
          </a:p>
          <a:p>
            <a:pPr lvl="1"/>
            <a:endParaRPr lang="en-US" dirty="0"/>
          </a:p>
          <a:p>
            <a:pPr lvl="1"/>
            <a:r>
              <a:rPr lang="en-US" dirty="0" err="1"/>
              <a:t>Công</a:t>
            </a:r>
            <a:r>
              <a:rPr lang="en-US" dirty="0"/>
              <a:t> </a:t>
            </a:r>
            <a:r>
              <a:rPr lang="en-US" dirty="0" err="1"/>
              <a:t>nghệ</a:t>
            </a:r>
            <a:r>
              <a:rPr lang="en-US" dirty="0"/>
              <a:t> 5G </a:t>
            </a:r>
            <a:r>
              <a:rPr lang="en-US" dirty="0" err="1"/>
              <a:t>đang</a:t>
            </a:r>
            <a:r>
              <a:rPr lang="en-US" dirty="0"/>
              <a:t> </a:t>
            </a:r>
            <a:r>
              <a:rPr lang="en-US" dirty="0" err="1"/>
              <a:t>dần</a:t>
            </a:r>
            <a:r>
              <a:rPr lang="en-US" dirty="0"/>
              <a:t> </a:t>
            </a:r>
            <a:r>
              <a:rPr lang="en-US" dirty="0" err="1"/>
              <a:t>được</a:t>
            </a:r>
            <a:r>
              <a:rPr lang="en-US" dirty="0"/>
              <a:t> </a:t>
            </a:r>
            <a:r>
              <a:rPr lang="en-US" dirty="0" err="1"/>
              <a:t>ứng</a:t>
            </a:r>
            <a:r>
              <a:rPr lang="en-US" dirty="0"/>
              <a:t> dung </a:t>
            </a:r>
            <a:r>
              <a:rPr lang="en-US" dirty="0" err="1"/>
              <a:t>rộng</a:t>
            </a:r>
            <a:r>
              <a:rPr lang="en-US" dirty="0"/>
              <a:t> </a:t>
            </a:r>
            <a:r>
              <a:rPr lang="en-US" dirty="0" err="1"/>
              <a:t>rãi</a:t>
            </a:r>
            <a:r>
              <a:rPr lang="en-US" dirty="0"/>
              <a:t> </a:t>
            </a:r>
            <a:r>
              <a:rPr lang="en-US" dirty="0" err="1"/>
              <a:t>trong</a:t>
            </a:r>
            <a:r>
              <a:rPr lang="en-US" dirty="0"/>
              <a:t> </a:t>
            </a:r>
            <a:r>
              <a:rPr lang="en-US" dirty="0" err="1"/>
              <a:t>lĩnh</a:t>
            </a:r>
            <a:r>
              <a:rPr lang="en-US" dirty="0"/>
              <a:t> </a:t>
            </a:r>
            <a:r>
              <a:rPr lang="en-US" dirty="0" err="1"/>
              <a:t>vực</a:t>
            </a:r>
            <a:r>
              <a:rPr lang="en-US" dirty="0"/>
              <a:t> IoT, </a:t>
            </a:r>
            <a:r>
              <a:rPr lang="en-US" dirty="0" err="1"/>
              <a:t>giúp</a:t>
            </a:r>
            <a:r>
              <a:rPr lang="en-US" dirty="0"/>
              <a:t> </a:t>
            </a:r>
            <a:r>
              <a:rPr lang="en-US" dirty="0" err="1"/>
              <a:t>cải</a:t>
            </a:r>
            <a:r>
              <a:rPr lang="en-US" dirty="0"/>
              <a:t> </a:t>
            </a:r>
            <a:r>
              <a:rPr lang="en-US" dirty="0" err="1"/>
              <a:t>thiện</a:t>
            </a:r>
            <a:r>
              <a:rPr lang="en-US" dirty="0"/>
              <a:t> </a:t>
            </a:r>
            <a:r>
              <a:rPr lang="en-US" dirty="0" err="1"/>
              <a:t>tính</a:t>
            </a:r>
            <a:r>
              <a:rPr lang="en-US" dirty="0"/>
              <a:t> di </a:t>
            </a:r>
            <a:r>
              <a:rPr lang="en-US" dirty="0" err="1"/>
              <a:t>động</a:t>
            </a:r>
            <a:r>
              <a:rPr lang="en-US" dirty="0"/>
              <a:t> </a:t>
            </a:r>
            <a:r>
              <a:rPr lang="en-US" dirty="0" err="1"/>
              <a:t>và</a:t>
            </a:r>
            <a:r>
              <a:rPr lang="en-US" dirty="0"/>
              <a:t> </a:t>
            </a:r>
            <a:r>
              <a:rPr lang="en-US" dirty="0" err="1"/>
              <a:t>hiệu</a:t>
            </a:r>
            <a:r>
              <a:rPr lang="en-US" dirty="0"/>
              <a:t> </a:t>
            </a:r>
            <a:r>
              <a:rPr lang="en-US" dirty="0" err="1"/>
              <a:t>suất</a:t>
            </a:r>
            <a:r>
              <a:rPr lang="en-US" dirty="0"/>
              <a:t> </a:t>
            </a:r>
            <a:r>
              <a:rPr lang="en-US" dirty="0" err="1"/>
              <a:t>của</a:t>
            </a:r>
            <a:r>
              <a:rPr lang="en-US" dirty="0"/>
              <a:t> </a:t>
            </a:r>
            <a:r>
              <a:rPr lang="en-US" dirty="0" err="1"/>
              <a:t>thiết</a:t>
            </a:r>
            <a:r>
              <a:rPr lang="en-US" dirty="0"/>
              <a:t> </a:t>
            </a:r>
            <a:r>
              <a:rPr lang="en-US" dirty="0" err="1"/>
              <a:t>bị</a:t>
            </a:r>
            <a:r>
              <a:rPr lang="en-US" dirty="0"/>
              <a:t>.</a:t>
            </a:r>
          </a:p>
        </p:txBody>
      </p:sp>
      <p:sp>
        <p:nvSpPr>
          <p:cNvPr id="4" name="Slide Number Placeholder 3">
            <a:extLst>
              <a:ext uri="{FF2B5EF4-FFF2-40B4-BE49-F238E27FC236}">
                <a16:creationId xmlns:a16="http://schemas.microsoft.com/office/drawing/2014/main" id="{18E00A4E-1433-1647-B8A2-91EE80A511F0}"/>
              </a:ext>
            </a:extLst>
          </p:cNvPr>
          <p:cNvSpPr>
            <a:spLocks noGrp="1"/>
          </p:cNvSpPr>
          <p:nvPr>
            <p:ph type="sldNum" sz="quarter" idx="12"/>
          </p:nvPr>
        </p:nvSpPr>
        <p:spPr/>
        <p:txBody>
          <a:bodyPr/>
          <a:lstStyle/>
          <a:p>
            <a:fld id="{20B7F220-0825-4B9B-9156-FF79F33775FE}" type="slidenum">
              <a:rPr lang="vi-VN" smtClean="0"/>
              <a:t>3</a:t>
            </a:fld>
            <a:endParaRPr lang="vi-VN"/>
          </a:p>
        </p:txBody>
      </p:sp>
    </p:spTree>
    <p:extLst>
      <p:ext uri="{BB962C8B-B14F-4D97-AF65-F5344CB8AC3E}">
        <p14:creationId xmlns:p14="http://schemas.microsoft.com/office/powerpoint/2010/main" val="1944205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4A65-4B9F-5E4B-9EDE-1C390E9E41C2}"/>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1E8146-6DBD-0C44-9216-B0522E8B7CD2}"/>
                  </a:ext>
                </a:extLst>
              </p:cNvPr>
              <p:cNvSpPr>
                <a:spLocks noGrp="1"/>
              </p:cNvSpPr>
              <p:nvPr>
                <p:ph idx="1"/>
              </p:nvPr>
            </p:nvSpPr>
            <p:spPr/>
            <p:txBody>
              <a:bodyPr/>
              <a:lstStyle/>
              <a:p>
                <a:pPr lvl="1"/>
                <a:r>
                  <a:rPr lang="en-US" dirty="0" err="1"/>
                  <a:t>Điểm</a:t>
                </a:r>
                <a:r>
                  <a:rPr lang="en-US" dirty="0"/>
                  <a:t> </a:t>
                </a:r>
                <a:r>
                  <a:rPr lang="en-US" dirty="0" err="1"/>
                  <a:t>yếu</a:t>
                </a:r>
                <a:r>
                  <a:rPr lang="en-US" dirty="0"/>
                  <a:t> </a:t>
                </a:r>
                <a:r>
                  <a:rPr lang="en-US" dirty="0" err="1"/>
                  <a:t>khoá</a:t>
                </a:r>
                <a:r>
                  <a:rPr lang="en-US" dirty="0"/>
                  <a:t> </a:t>
                </a:r>
                <a:r>
                  <a:rPr lang="en-US" dirty="0" err="1"/>
                  <a:t>bí</a:t>
                </a:r>
                <a:r>
                  <a:rPr lang="en-US" dirty="0"/>
                  <a:t> </a:t>
                </a:r>
                <a:r>
                  <a:rPr lang="en-US" dirty="0" err="1"/>
                  <a:t>mật</a:t>
                </a:r>
                <a:r>
                  <a:rPr lang="en-US" dirty="0"/>
                  <a:t> </a:t>
                </a:r>
                <a:r>
                  <a:rPr lang="en-US" dirty="0" err="1"/>
                  <a:t>của</a:t>
                </a:r>
                <a:r>
                  <a:rPr lang="en-US" dirty="0"/>
                  <a:t> </a:t>
                </a:r>
                <a:r>
                  <a:rPr lang="en-US" dirty="0" err="1"/>
                  <a:t>nút</a:t>
                </a:r>
                <a:r>
                  <a:rPr lang="en-US" dirty="0"/>
                  <a:t> </a:t>
                </a:r>
                <a:r>
                  <a:rPr lang="en-US" dirty="0" err="1"/>
                  <a:t>cổng</a:t>
                </a:r>
                <a:endParaRPr lang="en-US" dirty="0"/>
              </a:p>
              <a:p>
                <a:pPr lvl="1"/>
                <a:endParaRPr lang="en-US" dirty="0"/>
              </a:p>
              <a:p>
                <a:pPr lvl="2"/>
                <a:r>
                  <a:rPr lang="en-US" dirty="0" err="1"/>
                  <a:t>Trong</a:t>
                </a:r>
                <a:r>
                  <a:rPr lang="en-US" dirty="0"/>
                  <a:t> </a:t>
                </a:r>
                <a:r>
                  <a:rPr lang="en-US" dirty="0" err="1"/>
                  <a:t>sơ</a:t>
                </a:r>
                <a:r>
                  <a:rPr lang="en-US" dirty="0"/>
                  <a:t> </a:t>
                </a:r>
                <a:r>
                  <a:rPr lang="en-US" dirty="0" err="1"/>
                  <a:t>đồ</a:t>
                </a:r>
                <a:r>
                  <a:rPr lang="en-US" dirty="0"/>
                  <a:t> </a:t>
                </a:r>
                <a:r>
                  <a:rPr lang="en-US" dirty="0" err="1"/>
                  <a:t>này</a:t>
                </a:r>
                <a:r>
                  <a:rPr lang="vi-VN" dirty="0"/>
                  <a:t>, người dùng được uỷ quyền có thể trích xuất giá trị băm của khoá bí mật </a:t>
                </a:r>
                <a14:m>
                  <m:oMath xmlns:m="http://schemas.openxmlformats.org/officeDocument/2006/math">
                    <m:sSub>
                      <m:sSubPr>
                        <m:ctrlPr>
                          <a:rPr lang="en-US" i="1"/>
                        </m:ctrlPr>
                      </m:sSubPr>
                      <m:e>
                        <m:r>
                          <a:rPr lang="vi-VN" i="1"/>
                          <m:t>𝑋</m:t>
                        </m:r>
                      </m:e>
                      <m:sub>
                        <m:r>
                          <a:rPr lang="vi-VN" i="1"/>
                          <m:t>𝑈</m:t>
                        </m:r>
                      </m:sub>
                    </m:sSub>
                  </m:oMath>
                </a14:m>
                <a:r>
                  <a:rPr lang="vi-VN" dirty="0"/>
                  <a:t>, vì người dùng này dễ dàng tính toán </a:t>
                </a:r>
                <a14:m>
                  <m:oMath xmlns:m="http://schemas.openxmlformats.org/officeDocument/2006/math">
                    <m:sSub>
                      <m:sSubPr>
                        <m:ctrlPr>
                          <a:rPr lang="en-US" i="1"/>
                        </m:ctrlPr>
                      </m:sSubPr>
                      <m:e>
                        <m:r>
                          <a:rPr lang="vi-VN" i="1"/>
                          <m:t>𝑋</m:t>
                        </m:r>
                      </m:e>
                      <m:sub>
                        <m:r>
                          <a:rPr lang="vi-VN" i="1"/>
                          <m:t>𝑈</m:t>
                        </m:r>
                      </m:sub>
                    </m:sSub>
                    <m:r>
                      <a:rPr lang="vi-VN" i="1"/>
                      <m:t>= </m:t>
                    </m:r>
                    <m:sSub>
                      <m:sSubPr>
                        <m:ctrlPr>
                          <a:rPr lang="en-US" i="1"/>
                        </m:ctrlPr>
                      </m:sSubPr>
                      <m:e>
                        <m:r>
                          <a:rPr lang="vi-VN" i="1"/>
                          <m:t>𝑒</m:t>
                        </m:r>
                      </m:e>
                      <m:sub>
                        <m:r>
                          <a:rPr lang="vi-VN" i="1"/>
                          <m:t>𝑖</m:t>
                        </m:r>
                      </m:sub>
                    </m:sSub>
                    <m:r>
                      <a:rPr lang="vi-VN" i="1"/>
                      <m:t>⊕</m:t>
                    </m:r>
                    <m:r>
                      <a:rPr lang="vi-VN" i="1"/>
                      <m:t>h</m:t>
                    </m:r>
                    <m:r>
                      <a:rPr lang="vi-VN" i="1"/>
                      <m:t>(</m:t>
                    </m:r>
                    <m:r>
                      <a:rPr lang="vi-VN" i="1"/>
                      <m:t>𝑃</m:t>
                    </m:r>
                    <m:sSub>
                      <m:sSubPr>
                        <m:ctrlPr>
                          <a:rPr lang="en-US" i="1"/>
                        </m:ctrlPr>
                      </m:sSubPr>
                      <m:e>
                        <m:r>
                          <a:rPr lang="vi-VN" i="1"/>
                          <m:t>𝑊</m:t>
                        </m:r>
                      </m:e>
                      <m:sub>
                        <m:r>
                          <a:rPr lang="vi-VN" i="1"/>
                          <m:t>𝑡</m:t>
                        </m:r>
                      </m:sub>
                    </m:sSub>
                    <m:r>
                      <a:rPr lang="vi-VN" i="1"/>
                      <m:t>)</m:t>
                    </m:r>
                  </m:oMath>
                </a14:m>
                <a:r>
                  <a:rPr lang="vi-VN" dirty="0"/>
                  <a:t> bằng mật khẩu P</a:t>
                </a:r>
                <a14:m>
                  <m:oMath xmlns:m="http://schemas.openxmlformats.org/officeDocument/2006/math">
                    <m:sSub>
                      <m:sSubPr>
                        <m:ctrlPr>
                          <a:rPr lang="en-US" i="1"/>
                        </m:ctrlPr>
                      </m:sSubPr>
                      <m:e>
                        <m:r>
                          <a:rPr lang="vi-VN" i="1"/>
                          <m:t>𝑊</m:t>
                        </m:r>
                      </m:e>
                      <m:sub>
                        <m:r>
                          <a:rPr lang="vi-VN" i="1"/>
                          <m:t>𝑖</m:t>
                        </m:r>
                      </m:sub>
                    </m:sSub>
                  </m:oMath>
                </a14:m>
                <a:r>
                  <a:rPr lang="vi-VN" dirty="0"/>
                  <a:t> của mình và thông tin được truy xuất </a:t>
                </a:r>
                <a14:m>
                  <m:oMath xmlns:m="http://schemas.openxmlformats.org/officeDocument/2006/math">
                    <m:sSub>
                      <m:sSubPr>
                        <m:ctrlPr>
                          <a:rPr lang="en-US" i="1"/>
                        </m:ctrlPr>
                      </m:sSubPr>
                      <m:e>
                        <m:r>
                          <a:rPr lang="vi-VN" i="1"/>
                          <m:t>𝑒</m:t>
                        </m:r>
                      </m:e>
                      <m:sub>
                        <m:r>
                          <a:rPr lang="vi-VN" i="1"/>
                          <m:t>𝑖</m:t>
                        </m:r>
                      </m:sub>
                    </m:sSub>
                  </m:oMath>
                </a14:m>
                <a:r>
                  <a:rPr lang="vi-VN" dirty="0"/>
                  <a:t> từ thẻ thông mính của người đó. </a:t>
                </a:r>
              </a:p>
              <a:p>
                <a:pPr lvl="2"/>
                <a:endParaRPr lang="vi-VN" dirty="0"/>
              </a:p>
              <a:p>
                <a:pPr lvl="2"/>
                <a:r>
                  <a:rPr lang="vi-VN" dirty="0"/>
                  <a:t>Do đó, khoá bí mật </a:t>
                </a:r>
                <a14:m>
                  <m:oMath xmlns:m="http://schemas.openxmlformats.org/officeDocument/2006/math">
                    <m:sSub>
                      <m:sSubPr>
                        <m:ctrlPr>
                          <a:rPr lang="en-US" i="1"/>
                        </m:ctrlPr>
                      </m:sSubPr>
                      <m:e>
                        <m:r>
                          <a:rPr lang="vi-VN" i="1"/>
                          <m:t>𝑋</m:t>
                        </m:r>
                      </m:e>
                      <m:sub>
                        <m:r>
                          <a:rPr lang="vi-VN" i="1"/>
                          <m:t>𝑈</m:t>
                        </m:r>
                      </m:sub>
                    </m:sSub>
                  </m:oMath>
                </a14:m>
                <a:r>
                  <a:rPr lang="vi-VN" dirty="0"/>
                  <a:t> của gateway node, được sử dụng cho mọi người dùng, không an toàn.</a:t>
                </a:r>
                <a:endParaRPr lang="en-US" dirty="0"/>
              </a:p>
              <a:p>
                <a:pPr lvl="2"/>
                <a:endParaRPr lang="en-US" dirty="0"/>
              </a:p>
            </p:txBody>
          </p:sp>
        </mc:Choice>
        <mc:Fallback>
          <p:sp>
            <p:nvSpPr>
              <p:cNvPr id="3" name="Content Placeholder 2">
                <a:extLst>
                  <a:ext uri="{FF2B5EF4-FFF2-40B4-BE49-F238E27FC236}">
                    <a16:creationId xmlns:a16="http://schemas.microsoft.com/office/drawing/2014/main" id="{9A1E8146-6DBD-0C44-9216-B0522E8B7CD2}"/>
                  </a:ext>
                </a:extLst>
              </p:cNvPr>
              <p:cNvSpPr>
                <a:spLocks noGrp="1" noRot="1" noChangeAspect="1" noMove="1" noResize="1" noEditPoints="1" noAdjustHandles="1" noChangeArrowheads="1" noChangeShapeType="1" noTextEdit="1"/>
              </p:cNvSpPr>
              <p:nvPr>
                <p:ph idx="1"/>
              </p:nvPr>
            </p:nvSpPr>
            <p:spPr>
              <a:blipFill>
                <a:blip r:embed="rId2"/>
                <a:stretch>
                  <a:fillRect t="-560" r="-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F8D111-EBB3-F941-A557-D0B5238215D6}"/>
              </a:ext>
            </a:extLst>
          </p:cNvPr>
          <p:cNvSpPr>
            <a:spLocks noGrp="1"/>
          </p:cNvSpPr>
          <p:nvPr>
            <p:ph type="sldNum" sz="quarter" idx="12"/>
          </p:nvPr>
        </p:nvSpPr>
        <p:spPr/>
        <p:txBody>
          <a:bodyPr/>
          <a:lstStyle/>
          <a:p>
            <a:fld id="{20B7F220-0825-4B9B-9156-FF79F33775FE}" type="slidenum">
              <a:rPr lang="vi-VN" smtClean="0"/>
              <a:t>30</a:t>
            </a:fld>
            <a:endParaRPr lang="vi-VN"/>
          </a:p>
        </p:txBody>
      </p:sp>
    </p:spTree>
    <p:extLst>
      <p:ext uri="{BB962C8B-B14F-4D97-AF65-F5344CB8AC3E}">
        <p14:creationId xmlns:p14="http://schemas.microsoft.com/office/powerpoint/2010/main" val="3202039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A0D7-50FB-5444-A019-8C6DDCB33304}"/>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3D3334-73CD-784E-8240-DD755F2B6024}"/>
                  </a:ext>
                </a:extLst>
              </p:cNvPr>
              <p:cNvSpPr>
                <a:spLocks noGrp="1"/>
              </p:cNvSpPr>
              <p:nvPr>
                <p:ph idx="1"/>
              </p:nvPr>
            </p:nvSpPr>
            <p:spPr/>
            <p:txBody>
              <a:bodyPr/>
              <a:lstStyle/>
              <a:p>
                <a:pPr lvl="1"/>
                <a:r>
                  <a:rPr lang="en-US" dirty="0" err="1"/>
                  <a:t>Thẻ</a:t>
                </a:r>
                <a:r>
                  <a:rPr lang="en-US" dirty="0"/>
                  <a:t> </a:t>
                </a:r>
                <a:r>
                  <a:rPr lang="en-US" dirty="0" err="1"/>
                  <a:t>thông</a:t>
                </a:r>
                <a:r>
                  <a:rPr lang="en-US" dirty="0"/>
                  <a:t> </a:t>
                </a:r>
                <a:r>
                  <a:rPr lang="en-US" dirty="0" err="1"/>
                  <a:t>minh</a:t>
                </a:r>
                <a:r>
                  <a:rPr lang="en-US" dirty="0"/>
                  <a:t> </a:t>
                </a:r>
                <a:r>
                  <a:rPr lang="en-US" dirty="0" err="1"/>
                  <a:t>bị</a:t>
                </a:r>
                <a:r>
                  <a:rPr lang="en-US" dirty="0"/>
                  <a:t> </a:t>
                </a:r>
                <a:r>
                  <a:rPr lang="en-US" dirty="0" err="1"/>
                  <a:t>lấy</a:t>
                </a:r>
                <a:r>
                  <a:rPr lang="en-US" dirty="0"/>
                  <a:t> </a:t>
                </a:r>
                <a:r>
                  <a:rPr lang="en-US" dirty="0" err="1"/>
                  <a:t>mất</a:t>
                </a:r>
                <a:r>
                  <a:rPr lang="en-US" dirty="0"/>
                  <a:t> </a:t>
                </a:r>
                <a:r>
                  <a:rPr lang="en-US" dirty="0" err="1"/>
                  <a:t>và</a:t>
                </a:r>
                <a:r>
                  <a:rPr lang="en-US" dirty="0"/>
                  <a:t> </a:t>
                </a:r>
                <a:r>
                  <a:rPr lang="en-US" dirty="0" err="1"/>
                  <a:t>tấn</a:t>
                </a:r>
                <a:r>
                  <a:rPr lang="en-US" dirty="0"/>
                  <a:t> </a:t>
                </a:r>
                <a:r>
                  <a:rPr lang="en-US" dirty="0" err="1"/>
                  <a:t>công</a:t>
                </a:r>
                <a:r>
                  <a:rPr lang="en-US" dirty="0"/>
                  <a:t> </a:t>
                </a:r>
                <a:r>
                  <a:rPr lang="en-US" dirty="0" err="1"/>
                  <a:t>đoán</a:t>
                </a:r>
                <a:r>
                  <a:rPr lang="en-US" dirty="0"/>
                  <a:t> </a:t>
                </a:r>
                <a:r>
                  <a:rPr lang="en-US" dirty="0" err="1"/>
                  <a:t>mật</a:t>
                </a:r>
                <a:r>
                  <a:rPr lang="en-US" dirty="0"/>
                  <a:t> </a:t>
                </a:r>
                <a:r>
                  <a:rPr lang="en-US" dirty="0" err="1"/>
                  <a:t>khẩu</a:t>
                </a:r>
                <a:endParaRPr lang="en-US" dirty="0"/>
              </a:p>
              <a:p>
                <a:pPr lvl="1"/>
                <a:endParaRPr lang="en-US" dirty="0"/>
              </a:p>
              <a:p>
                <a:pPr lvl="2"/>
                <a:r>
                  <a:rPr lang="vi-VN" dirty="0"/>
                  <a:t>Bằng cách phân tích, kẻ tấn công có thể trích xuất tất cả thông tin nhạy cảm được lưu trữ trong bộ nhớ của thẻ thông minh lấy được.</a:t>
                </a:r>
              </a:p>
              <a:p>
                <a:pPr lvl="2"/>
                <a:endParaRPr lang="vi-VN" dirty="0"/>
              </a:p>
              <a:p>
                <a:pPr lvl="2"/>
                <a:r>
                  <a:rPr lang="vi-VN" dirty="0"/>
                  <a:t>Sau khi trích xuất khoá bí mật </a:t>
                </a:r>
                <a14:m>
                  <m:oMath xmlns:m="http://schemas.openxmlformats.org/officeDocument/2006/math">
                    <m:sSub>
                      <m:sSubPr>
                        <m:ctrlPr>
                          <a:rPr lang="en-US" i="1"/>
                        </m:ctrlPr>
                      </m:sSubPr>
                      <m:e>
                        <m:r>
                          <a:rPr lang="vi-VN" i="1"/>
                          <m:t>𝑋</m:t>
                        </m:r>
                      </m:e>
                      <m:sub>
                        <m:r>
                          <a:rPr lang="vi-VN" i="1"/>
                          <m:t>𝑈</m:t>
                        </m:r>
                      </m:sub>
                    </m:sSub>
                    <m:r>
                      <a:rPr lang="vi-VN" i="1"/>
                      <m:t> </m:t>
                    </m:r>
                  </m:oMath>
                </a14:m>
                <a:r>
                  <a:rPr lang="vi-VN" dirty="0"/>
                  <a:t>từ chính mình và khoá bí mật từ thẻ thông minh lấy được của người dùng, kẻ tất công có thể đoán mật khẩu </a:t>
                </a:r>
                <a14:m>
                  <m:oMath xmlns:m="http://schemas.openxmlformats.org/officeDocument/2006/math">
                    <m:sSubSup>
                      <m:sSubSupPr>
                        <m:ctrlPr>
                          <a:rPr lang="en-US" i="1"/>
                        </m:ctrlPr>
                      </m:sSubSupPr>
                      <m:e>
                        <m:r>
                          <a:rPr lang="vi-VN" i="1"/>
                          <m:t>𝑃𝑊</m:t>
                        </m:r>
                      </m:e>
                      <m:sub>
                        <m:r>
                          <a:rPr lang="vi-VN" i="1"/>
                          <m:t>𝑖</m:t>
                        </m:r>
                      </m:sub>
                      <m:sup>
                        <m:r>
                          <a:rPr lang="vi-VN" i="1"/>
                          <m:t>∗</m:t>
                        </m:r>
                      </m:sup>
                    </m:sSubSup>
                  </m:oMath>
                </a14:m>
                <a:r>
                  <a:rPr lang="vi-VN" dirty="0"/>
                  <a:t>và tính toán </a:t>
                </a:r>
                <a14:m>
                  <m:oMath xmlns:m="http://schemas.openxmlformats.org/officeDocument/2006/math">
                    <m:sSubSup>
                      <m:sSubSupPr>
                        <m:ctrlPr>
                          <a:rPr lang="en-US" i="1"/>
                        </m:ctrlPr>
                      </m:sSubSupPr>
                      <m:e>
                        <m:r>
                          <a:rPr lang="vi-VN" i="1"/>
                          <m:t>𝑒</m:t>
                        </m:r>
                      </m:e>
                      <m:sub>
                        <m:r>
                          <a:rPr lang="vi-VN" i="1"/>
                          <m:t>𝑖</m:t>
                        </m:r>
                      </m:sub>
                      <m:sup>
                        <m:r>
                          <a:rPr lang="vi-VN" i="1"/>
                          <m:t>∗</m:t>
                        </m:r>
                      </m:sup>
                    </m:sSubSup>
                    <m:r>
                      <a:rPr lang="vi-VN" i="1"/>
                      <m:t>=</m:t>
                    </m:r>
                    <m:r>
                      <a:rPr lang="vi-VN" i="1"/>
                      <m:t>h</m:t>
                    </m:r>
                    <m:d>
                      <m:dPr>
                        <m:ctrlPr>
                          <a:rPr lang="en-US" i="1"/>
                        </m:ctrlPr>
                      </m:dPr>
                      <m:e>
                        <m:sSubSup>
                          <m:sSubSupPr>
                            <m:ctrlPr>
                              <a:rPr lang="en-US" i="1"/>
                            </m:ctrlPr>
                          </m:sSubSupPr>
                          <m:e>
                            <m:r>
                              <a:rPr lang="vi-VN" i="1"/>
                              <m:t>𝑃𝑊</m:t>
                            </m:r>
                          </m:e>
                          <m:sub>
                            <m:r>
                              <a:rPr lang="vi-VN" i="1"/>
                              <m:t>𝑖</m:t>
                            </m:r>
                          </m:sub>
                          <m:sup>
                            <m:r>
                              <a:rPr lang="vi-VN" i="1"/>
                              <m:t>∗</m:t>
                            </m:r>
                          </m:sup>
                        </m:sSubSup>
                      </m:e>
                    </m:d>
                    <m:r>
                      <a:rPr lang="vi-VN" i="1"/>
                      <m:t> ⊕ </m:t>
                    </m:r>
                    <m:sSub>
                      <m:sSubPr>
                        <m:ctrlPr>
                          <a:rPr lang="en-US" i="1"/>
                        </m:ctrlPr>
                      </m:sSubPr>
                      <m:e>
                        <m:r>
                          <a:rPr lang="vi-VN" i="1"/>
                          <m:t>𝑋</m:t>
                        </m:r>
                      </m:e>
                      <m:sub>
                        <m:r>
                          <a:rPr lang="vi-VN" i="1"/>
                          <m:t>𝑈</m:t>
                        </m:r>
                      </m:sub>
                    </m:sSub>
                  </m:oMath>
                </a14:m>
                <a:r>
                  <a:rPr lang="vi-VN" dirty="0"/>
                  <a:t>.</a:t>
                </a:r>
                <a:r>
                  <a:rPr lang="en-US" dirty="0">
                    <a:effectLst/>
                  </a:rPr>
                  <a:t> </a:t>
                </a:r>
              </a:p>
              <a:p>
                <a:pPr lvl="2"/>
                <a:endParaRPr lang="en-US" dirty="0"/>
              </a:p>
              <a:p>
                <a:pPr lvl="2"/>
                <a:r>
                  <a:rPr lang="vi-VN" dirty="0">
                    <a:solidFill>
                      <a:srgbClr val="FF0000"/>
                    </a:solidFill>
                  </a:rPr>
                  <a:t>Nếu </a:t>
                </a:r>
                <a14:m>
                  <m:oMath xmlns:m="http://schemas.openxmlformats.org/officeDocument/2006/math">
                    <m:sSubSup>
                      <m:sSubSupPr>
                        <m:ctrlPr>
                          <a:rPr lang="en-US" i="1">
                            <a:solidFill>
                              <a:srgbClr val="FF0000"/>
                            </a:solidFill>
                          </a:rPr>
                        </m:ctrlPr>
                      </m:sSubSupPr>
                      <m:e>
                        <m:r>
                          <a:rPr lang="vi-VN" i="1">
                            <a:solidFill>
                              <a:srgbClr val="FF0000"/>
                            </a:solidFill>
                          </a:rPr>
                          <m:t>𝑒</m:t>
                        </m:r>
                      </m:e>
                      <m:sub>
                        <m:r>
                          <a:rPr lang="vi-VN" i="1">
                            <a:solidFill>
                              <a:srgbClr val="FF0000"/>
                            </a:solidFill>
                          </a:rPr>
                          <m:t>𝑖</m:t>
                        </m:r>
                      </m:sub>
                      <m:sup>
                        <m:r>
                          <a:rPr lang="vi-VN" i="1">
                            <a:solidFill>
                              <a:srgbClr val="FF0000"/>
                            </a:solidFill>
                          </a:rPr>
                          <m:t>∗</m:t>
                        </m:r>
                      </m:sup>
                    </m:sSubSup>
                    <m:r>
                      <a:rPr lang="vi-VN" i="1">
                        <a:solidFill>
                          <a:srgbClr val="FF0000"/>
                        </a:solidFill>
                      </a:rPr>
                      <m:t>= </m:t>
                    </m:r>
                    <m:sSub>
                      <m:sSubPr>
                        <m:ctrlPr>
                          <a:rPr lang="en-US" i="1">
                            <a:solidFill>
                              <a:srgbClr val="FF0000"/>
                            </a:solidFill>
                          </a:rPr>
                        </m:ctrlPr>
                      </m:sSubPr>
                      <m:e>
                        <m:r>
                          <a:rPr lang="vi-VN" i="1">
                            <a:solidFill>
                              <a:srgbClr val="FF0000"/>
                            </a:solidFill>
                          </a:rPr>
                          <m:t>𝑒</m:t>
                        </m:r>
                      </m:e>
                      <m:sub>
                        <m:r>
                          <a:rPr lang="vi-VN" i="1">
                            <a:solidFill>
                              <a:srgbClr val="FF0000"/>
                            </a:solidFill>
                          </a:rPr>
                          <m:t>𝑖</m:t>
                        </m:r>
                      </m:sub>
                    </m:sSub>
                  </m:oMath>
                </a14:m>
                <a:r>
                  <a:rPr lang="vi-VN" dirty="0">
                    <a:solidFill>
                      <a:srgbClr val="FF0000"/>
                    </a:solidFill>
                  </a:rPr>
                  <a:t> vẫn được giữ, kẻ tấn công có thể lấy được mật khẩu thực tế.</a:t>
                </a:r>
                <a:endParaRPr lang="en-US" dirty="0">
                  <a:solidFill>
                    <a:srgbClr val="FF0000"/>
                  </a:solidFill>
                </a:endParaRPr>
              </a:p>
            </p:txBody>
          </p:sp>
        </mc:Choice>
        <mc:Fallback>
          <p:sp>
            <p:nvSpPr>
              <p:cNvPr id="3" name="Content Placeholder 2">
                <a:extLst>
                  <a:ext uri="{FF2B5EF4-FFF2-40B4-BE49-F238E27FC236}">
                    <a16:creationId xmlns:a16="http://schemas.microsoft.com/office/drawing/2014/main" id="{853D3334-73CD-784E-8240-DD755F2B6024}"/>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2C48A1-3541-DF4C-B9D1-4838A18798EE}"/>
              </a:ext>
            </a:extLst>
          </p:cNvPr>
          <p:cNvSpPr>
            <a:spLocks noGrp="1"/>
          </p:cNvSpPr>
          <p:nvPr>
            <p:ph type="sldNum" sz="quarter" idx="12"/>
          </p:nvPr>
        </p:nvSpPr>
        <p:spPr/>
        <p:txBody>
          <a:bodyPr/>
          <a:lstStyle/>
          <a:p>
            <a:fld id="{20B7F220-0825-4B9B-9156-FF79F33775FE}" type="slidenum">
              <a:rPr lang="vi-VN" smtClean="0"/>
              <a:t>31</a:t>
            </a:fld>
            <a:endParaRPr lang="vi-VN"/>
          </a:p>
        </p:txBody>
      </p:sp>
    </p:spTree>
    <p:extLst>
      <p:ext uri="{BB962C8B-B14F-4D97-AF65-F5344CB8AC3E}">
        <p14:creationId xmlns:p14="http://schemas.microsoft.com/office/powerpoint/2010/main" val="3954163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CFDA-71B0-A044-8DFD-E1BAF1CFA024}"/>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6CC0FC-E84B-AA46-ADAC-647CCCA6771A}"/>
                  </a:ext>
                </a:extLst>
              </p:cNvPr>
              <p:cNvSpPr>
                <a:spLocks noGrp="1"/>
              </p:cNvSpPr>
              <p:nvPr>
                <p:ph idx="1"/>
              </p:nvPr>
            </p:nvSpPr>
            <p:spPr/>
            <p:txBody>
              <a:bodyPr/>
              <a:lstStyle/>
              <a:p>
                <a:pPr lvl="1"/>
                <a:r>
                  <a:rPr lang="en-US" dirty="0"/>
                  <a:t>Nguy </a:t>
                </a:r>
                <a:r>
                  <a:rPr lang="en-US" dirty="0" err="1"/>
                  <a:t>cơ</a:t>
                </a:r>
                <a:r>
                  <a:rPr lang="en-US" dirty="0"/>
                  <a:t> </a:t>
                </a:r>
                <a:r>
                  <a:rPr lang="en-US" dirty="0" err="1"/>
                  <a:t>với</a:t>
                </a:r>
                <a:r>
                  <a:rPr lang="en-US" dirty="0"/>
                  <a:t> </a:t>
                </a:r>
                <a:r>
                  <a:rPr lang="en-US" dirty="0" err="1"/>
                  <a:t>người</a:t>
                </a:r>
                <a:r>
                  <a:rPr lang="en-US" dirty="0"/>
                  <a:t> </a:t>
                </a:r>
                <a:r>
                  <a:rPr lang="en-US" dirty="0" err="1"/>
                  <a:t>dùng</a:t>
                </a:r>
                <a:r>
                  <a:rPr lang="en-US" dirty="0"/>
                  <a:t> </a:t>
                </a:r>
                <a:r>
                  <a:rPr lang="en-US" dirty="0" err="1"/>
                  <a:t>nặc</a:t>
                </a:r>
                <a:r>
                  <a:rPr lang="en-US" dirty="0"/>
                  <a:t> </a:t>
                </a:r>
                <a:r>
                  <a:rPr lang="en-US" dirty="0" err="1"/>
                  <a:t>danh</a:t>
                </a:r>
                <a:endParaRPr lang="en-US" dirty="0"/>
              </a:p>
              <a:p>
                <a:pPr lvl="1"/>
                <a:endParaRPr lang="en-US" dirty="0"/>
              </a:p>
              <a:p>
                <a:pPr lvl="2"/>
                <a:r>
                  <a:rPr lang="vi-VN" dirty="0"/>
                  <a:t>Nếu người dùng được uỷ quyển </a:t>
                </a:r>
                <a14:m>
                  <m:oMath xmlns:m="http://schemas.openxmlformats.org/officeDocument/2006/math">
                    <m:sSub>
                      <m:sSubPr>
                        <m:ctrlPr>
                          <a:rPr lang="en-US" i="1"/>
                        </m:ctrlPr>
                      </m:sSubPr>
                      <m:e>
                        <m:r>
                          <a:rPr lang="vi-VN" i="1"/>
                          <m:t>𝑈</m:t>
                        </m:r>
                      </m:e>
                      <m:sub>
                        <m:r>
                          <a:rPr lang="vi-VN" i="1"/>
                          <m:t>𝑗</m:t>
                        </m:r>
                      </m:sub>
                    </m:sSub>
                  </m:oMath>
                </a14:m>
                <a:r>
                  <a:rPr lang="vi-VN" dirty="0"/>
                  <a:t>, là kẻ tấn công và biết </a:t>
                </a:r>
                <a14:m>
                  <m:oMath xmlns:m="http://schemas.openxmlformats.org/officeDocument/2006/math">
                    <m:sSub>
                      <m:sSubPr>
                        <m:ctrlPr>
                          <a:rPr lang="en-US" i="1"/>
                        </m:ctrlPr>
                      </m:sSubPr>
                      <m:e>
                        <m:r>
                          <a:rPr lang="vi-VN" i="1"/>
                          <m:t>𝑋</m:t>
                        </m:r>
                      </m:e>
                      <m:sub>
                        <m:r>
                          <a:rPr lang="vi-VN" i="1"/>
                          <m:t>𝑈</m:t>
                        </m:r>
                      </m:sub>
                    </m:sSub>
                  </m:oMath>
                </a14:m>
                <a:r>
                  <a:rPr lang="vi-VN" dirty="0"/>
                  <a:t>, hắn có thể tính toán danh tính của người dùng khác.</a:t>
                </a:r>
                <a:endParaRPr lang="en-US" dirty="0"/>
              </a:p>
              <a:p>
                <a:pPr lvl="2"/>
                <a:endParaRPr lang="en-US" dirty="0"/>
              </a:p>
              <a:p>
                <a:pPr lvl="2"/>
                <a:r>
                  <a:rPr lang="en-US" dirty="0" err="1"/>
                  <a:t>Kẻ</a:t>
                </a:r>
                <a:r>
                  <a:rPr lang="en-US" dirty="0"/>
                  <a:t> </a:t>
                </a:r>
                <a:r>
                  <a:rPr lang="en-US" dirty="0" err="1"/>
                  <a:t>tấn</a:t>
                </a:r>
                <a:r>
                  <a:rPr lang="en-US" dirty="0"/>
                  <a:t> </a:t>
                </a:r>
                <a:r>
                  <a:rPr lang="en-US" dirty="0" err="1"/>
                  <a:t>công</a:t>
                </a:r>
                <a:r>
                  <a:rPr lang="en-US" dirty="0"/>
                  <a:t> </a:t>
                </a:r>
                <a:r>
                  <a:rPr lang="en-US" dirty="0" err="1"/>
                  <a:t>chặn</a:t>
                </a:r>
                <a:r>
                  <a:rPr lang="en-US" dirty="0"/>
                  <a:t> tin </a:t>
                </a:r>
                <a:r>
                  <a:rPr lang="en-US" dirty="0" err="1"/>
                  <a:t>nhắn</a:t>
                </a:r>
                <a:r>
                  <a:rPr lang="en-US" dirty="0"/>
                  <a:t> </a:t>
                </a:r>
                <a:r>
                  <a:rPr lang="en-US" dirty="0" err="1"/>
                  <a:t>của</a:t>
                </a:r>
                <a:r>
                  <a:rPr lang="en-US" dirty="0"/>
                  <a:t> </a:t>
                </a:r>
                <a:r>
                  <a:rPr lang="en-US" dirty="0" err="1"/>
                  <a:t>người</a:t>
                </a:r>
                <a:r>
                  <a:rPr lang="en-US" dirty="0"/>
                  <a:t> </a:t>
                </a:r>
                <a:r>
                  <a:rPr lang="en-US" dirty="0" err="1"/>
                  <a:t>dùng</a:t>
                </a:r>
                <a:r>
                  <a:rPr lang="en-US" dirty="0"/>
                  <a:t> </a:t>
                </a:r>
                <a14:m>
                  <m:oMath xmlns:m="http://schemas.openxmlformats.org/officeDocument/2006/math">
                    <m:d>
                      <m:dPr>
                        <m:begChr m:val="⟨"/>
                        <m:endChr m:val="⟩"/>
                        <m:ctrlPr>
                          <a:rPr lang="vi-VN" i="1">
                            <a:latin typeface="Cambria Math" panose="02040503050406030204" pitchFamily="18" charset="0"/>
                          </a:rPr>
                        </m:ctrlPr>
                      </m:dPr>
                      <m:e>
                        <m:sSub>
                          <m:sSubPr>
                            <m:ctrlPr>
                              <a:rPr lang="en-US" i="1"/>
                            </m:ctrlPr>
                          </m:sSubPr>
                          <m:e>
                            <m:r>
                              <a:rPr lang="vi-VN" i="1"/>
                              <m:t>𝑀𝐼</m:t>
                            </m:r>
                          </m:e>
                          <m:sub>
                            <m:r>
                              <a:rPr lang="vi-VN" i="1"/>
                              <m:t>𝑖</m:t>
                            </m:r>
                          </m:sub>
                        </m:sSub>
                        <m:r>
                          <a:rPr lang="vi-VN" i="1"/>
                          <m:t>, </m:t>
                        </m:r>
                        <m:sSub>
                          <m:sSubPr>
                            <m:ctrlPr>
                              <a:rPr lang="en-US" i="1"/>
                            </m:ctrlPr>
                          </m:sSubPr>
                          <m:e>
                            <m:r>
                              <a:rPr lang="vi-VN" i="1"/>
                              <m:t>𝑍</m:t>
                            </m:r>
                          </m:e>
                          <m:sub>
                            <m:r>
                              <a:rPr lang="vi-VN" i="1"/>
                              <m:t>𝑖</m:t>
                            </m:r>
                          </m:sub>
                        </m:sSub>
                        <m:r>
                          <a:rPr lang="vi-VN" i="1"/>
                          <m:t>, </m:t>
                        </m:r>
                        <m:sSub>
                          <m:sSubPr>
                            <m:ctrlPr>
                              <a:rPr lang="en-US" i="1"/>
                            </m:ctrlPr>
                          </m:sSubPr>
                          <m:e>
                            <m:r>
                              <a:rPr lang="vi-VN" i="1"/>
                              <m:t>𝑁</m:t>
                            </m:r>
                          </m:e>
                          <m:sub>
                            <m:r>
                              <a:rPr lang="vi-VN" i="1"/>
                              <m:t>𝑖</m:t>
                            </m:r>
                          </m:sub>
                        </m:sSub>
                        <m:r>
                          <a:rPr lang="vi-VN" i="1"/>
                          <m:t>, </m:t>
                        </m:r>
                        <m:sSub>
                          <m:sSubPr>
                            <m:ctrlPr>
                              <a:rPr lang="en-US" i="1"/>
                            </m:ctrlPr>
                          </m:sSubPr>
                          <m:e>
                            <m:r>
                              <a:rPr lang="vi-VN" i="1"/>
                              <m:t>𝑇</m:t>
                            </m:r>
                          </m:e>
                          <m:sub>
                            <m:r>
                              <a:rPr lang="vi-VN" i="1"/>
                              <m:t>1</m:t>
                            </m:r>
                          </m:sub>
                        </m:sSub>
                      </m:e>
                    </m:d>
                    <m:r>
                      <a:rPr lang="vi-VN" b="0" i="0" smtClean="0">
                        <a:latin typeface="Cambria Math" panose="02040503050406030204" pitchFamily="18" charset="0"/>
                      </a:rPr>
                      <m:t>, </m:t>
                    </m:r>
                    <m:r>
                      <m:rPr>
                        <m:sty m:val="p"/>
                      </m:rPr>
                      <a:rPr lang="vi-VN" b="0" i="1" smtClean="0">
                        <a:latin typeface="Cambria Math" panose="02040503050406030204" pitchFamily="18" charset="0"/>
                      </a:rPr>
                      <m:t>trong</m:t>
                    </m:r>
                  </m:oMath>
                </a14:m>
                <a:r>
                  <a:rPr lang="en-US" dirty="0"/>
                  <a:t> </a:t>
                </a:r>
                <a:r>
                  <a:rPr lang="en-US" dirty="0" err="1"/>
                  <a:t>đó</a:t>
                </a:r>
                <a:r>
                  <a:rPr lang="en-US" dirty="0"/>
                  <a:t>:</a:t>
                </a:r>
              </a:p>
              <a:p>
                <a:pPr lvl="3">
                  <a:buFont typeface="Courier New" panose="02070309020205020404" pitchFamily="49" charset="0"/>
                  <a:buChar char="o"/>
                </a:pPr>
                <a14:m>
                  <m:oMath xmlns:m="http://schemas.openxmlformats.org/officeDocument/2006/math">
                    <m:sSub>
                      <m:sSubPr>
                        <m:ctrlPr>
                          <a:rPr lang="en-US" i="1"/>
                        </m:ctrlPr>
                      </m:sSubPr>
                      <m:e>
                        <m:r>
                          <a:rPr lang="vi-VN" i="1"/>
                          <m:t>𝑀𝐼</m:t>
                        </m:r>
                      </m:e>
                      <m:sub>
                        <m:r>
                          <a:rPr lang="vi-VN" i="1"/>
                          <m:t>𝑖</m:t>
                        </m:r>
                      </m:sub>
                    </m:sSub>
                    <m:r>
                      <a:rPr lang="vi-VN" i="1"/>
                      <m:t>=</m:t>
                    </m:r>
                    <m:r>
                      <a:rPr lang="vi-VN" i="1"/>
                      <m:t>h</m:t>
                    </m:r>
                    <m:d>
                      <m:dPr>
                        <m:ctrlPr>
                          <a:rPr lang="en-US" i="1"/>
                        </m:ctrlPr>
                      </m:dPr>
                      <m:e>
                        <m:sSub>
                          <m:sSubPr>
                            <m:ctrlPr>
                              <a:rPr lang="en-US" i="1"/>
                            </m:ctrlPr>
                          </m:sSubPr>
                          <m:e>
                            <m:r>
                              <a:rPr lang="vi-VN" i="1"/>
                              <m:t>𝑇</m:t>
                            </m:r>
                          </m:e>
                          <m:sub>
                            <m:r>
                              <a:rPr lang="vi-VN" i="1"/>
                              <m:t>1</m:t>
                            </m:r>
                          </m:sub>
                        </m:sSub>
                        <m:r>
                          <a:rPr lang="vi-VN" i="1"/>
                          <m:t> || </m:t>
                        </m:r>
                        <m:r>
                          <a:rPr lang="vi-VN" i="1"/>
                          <m:t>h</m:t>
                        </m:r>
                        <m:d>
                          <m:dPr>
                            <m:ctrlPr>
                              <a:rPr lang="en-US" i="1"/>
                            </m:ctrlPr>
                          </m:dPr>
                          <m:e>
                            <m:sSub>
                              <m:sSubPr>
                                <m:ctrlPr>
                                  <a:rPr lang="en-US" i="1"/>
                                </m:ctrlPr>
                              </m:sSubPr>
                              <m:e>
                                <m:r>
                                  <a:rPr lang="vi-VN" i="1"/>
                                  <m:t>𝑃𝑊</m:t>
                                </m:r>
                              </m:e>
                              <m:sub>
                                <m:r>
                                  <a:rPr lang="vi-VN" i="1"/>
                                  <m:t>𝑖</m:t>
                                </m:r>
                              </m:sub>
                            </m:sSub>
                          </m:e>
                        </m:d>
                        <m:r>
                          <a:rPr lang="vi-VN" i="1"/>
                          <m:t>⊕ </m:t>
                        </m:r>
                        <m:sSub>
                          <m:sSubPr>
                            <m:ctrlPr>
                              <a:rPr lang="en-US" i="1"/>
                            </m:ctrlPr>
                          </m:sSubPr>
                          <m:e>
                            <m:r>
                              <a:rPr lang="vi-VN" i="1"/>
                              <m:t>𝑒</m:t>
                            </m:r>
                          </m:e>
                          <m:sub>
                            <m:r>
                              <a:rPr lang="vi-VN" i="1"/>
                              <m:t>𝑖</m:t>
                            </m:r>
                          </m:sub>
                        </m:sSub>
                      </m:e>
                    </m:d>
                    <m:r>
                      <a:rPr lang="vi-VN" i="1"/>
                      <m:t> ⊕ </m:t>
                    </m:r>
                    <m:sSub>
                      <m:sSubPr>
                        <m:ctrlPr>
                          <a:rPr lang="en-US" i="1"/>
                        </m:ctrlPr>
                      </m:sSubPr>
                      <m:e>
                        <m:r>
                          <a:rPr lang="vi-VN" i="1"/>
                          <m:t>𝐼𝐷</m:t>
                        </m:r>
                      </m:e>
                      <m:sub>
                        <m:r>
                          <a:rPr lang="vi-VN" i="1"/>
                          <m:t>𝑖</m:t>
                        </m:r>
                      </m:sub>
                    </m:sSub>
                  </m:oMath>
                </a14:m>
                <a:endParaRPr lang="en-US" dirty="0"/>
              </a:p>
              <a:p>
                <a:pPr lvl="3">
                  <a:buFont typeface="Courier New" panose="02070309020205020404" pitchFamily="49" charset="0"/>
                  <a:buChar char="o"/>
                </a:pPr>
                <a14:m>
                  <m:oMath xmlns:m="http://schemas.openxmlformats.org/officeDocument/2006/math">
                    <m:sSub>
                      <m:sSubPr>
                        <m:ctrlPr>
                          <a:rPr lang="en-US" i="1"/>
                        </m:ctrlPr>
                      </m:sSubPr>
                      <m:e>
                        <m:r>
                          <a:rPr lang="vi-VN" i="1"/>
                          <m:t>𝑍</m:t>
                        </m:r>
                      </m:e>
                      <m:sub>
                        <m:r>
                          <a:rPr lang="vi-VN" i="1"/>
                          <m:t>𝑖</m:t>
                        </m:r>
                      </m:sub>
                    </m:sSub>
                    <m:r>
                      <a:rPr lang="vi-VN" i="1"/>
                      <m:t>= </m:t>
                    </m:r>
                    <m:sSub>
                      <m:sSubPr>
                        <m:ctrlPr>
                          <a:rPr lang="en-US" i="1"/>
                        </m:ctrlPr>
                      </m:sSubPr>
                      <m:e>
                        <m:r>
                          <a:rPr lang="vi-VN" i="1"/>
                          <m:t>𝐾</m:t>
                        </m:r>
                      </m:e>
                      <m:sub>
                        <m:r>
                          <a:rPr lang="vi-VN" i="1"/>
                          <m:t>𝑖</m:t>
                        </m:r>
                      </m:sub>
                    </m:sSub>
                    <m:r>
                      <a:rPr lang="vi-VN" i="1"/>
                      <m:t> ⊕</m:t>
                    </m:r>
                    <m:r>
                      <a:rPr lang="vi-VN" i="1"/>
                      <m:t>h</m:t>
                    </m:r>
                    <m:r>
                      <a:rPr lang="vi-VN" i="1"/>
                      <m:t>(</m:t>
                    </m:r>
                    <m:sSub>
                      <m:sSubPr>
                        <m:ctrlPr>
                          <a:rPr lang="en-US" i="1"/>
                        </m:ctrlPr>
                      </m:sSubPr>
                      <m:e>
                        <m:r>
                          <a:rPr lang="vi-VN" i="1"/>
                          <m:t>𝑇</m:t>
                        </m:r>
                      </m:e>
                      <m:sub>
                        <m:r>
                          <a:rPr lang="vi-VN" i="1"/>
                          <m:t>1</m:t>
                        </m:r>
                      </m:sub>
                    </m:sSub>
                    <m:r>
                      <a:rPr lang="vi-VN" i="1"/>
                      <m:t> || </m:t>
                    </m:r>
                    <m:sSub>
                      <m:sSubPr>
                        <m:ctrlPr>
                          <a:rPr lang="en-US" i="1"/>
                        </m:ctrlPr>
                      </m:sSubPr>
                      <m:e>
                        <m:r>
                          <a:rPr lang="vi-VN" i="1"/>
                          <m:t>𝑋</m:t>
                        </m:r>
                      </m:e>
                      <m:sub>
                        <m:r>
                          <a:rPr lang="vi-VN" i="1"/>
                          <m:t>𝐺𝑊𝑁</m:t>
                        </m:r>
                        <m:r>
                          <a:rPr lang="vi-VN" i="1"/>
                          <m:t>− </m:t>
                        </m:r>
                        <m:r>
                          <a:rPr lang="vi-VN" i="1"/>
                          <m:t>𝑖</m:t>
                        </m:r>
                      </m:sub>
                    </m:sSub>
                    <m:r>
                      <a:rPr lang="vi-VN" i="1"/>
                      <m:t>)</m:t>
                    </m:r>
                  </m:oMath>
                </a14:m>
                <a:endParaRPr lang="en-US" dirty="0"/>
              </a:p>
              <a:p>
                <a:pPr lvl="3">
                  <a:buFont typeface="Courier New" panose="02070309020205020404" pitchFamily="49" charset="0"/>
                  <a:buChar char="o"/>
                </a:pPr>
                <a14:m>
                  <m:oMath xmlns:m="http://schemas.openxmlformats.org/officeDocument/2006/math">
                    <m:sSub>
                      <m:sSubPr>
                        <m:ctrlPr>
                          <a:rPr lang="en-US" i="1"/>
                        </m:ctrlPr>
                      </m:sSubPr>
                      <m:e>
                        <m:r>
                          <a:rPr lang="vi-VN" i="1"/>
                          <m:t>𝑁</m:t>
                        </m:r>
                      </m:e>
                      <m:sub>
                        <m:r>
                          <a:rPr lang="vi-VN" i="1"/>
                          <m:t>𝑖</m:t>
                        </m:r>
                      </m:sub>
                    </m:sSub>
                    <m:r>
                      <a:rPr lang="vi-VN" i="1"/>
                      <m:t>= </m:t>
                    </m:r>
                    <m:r>
                      <a:rPr lang="vi-VN" i="1"/>
                      <m:t>h</m:t>
                    </m:r>
                    <m:r>
                      <a:rPr lang="vi-VN" i="1"/>
                      <m:t>(</m:t>
                    </m:r>
                    <m:sSub>
                      <m:sSubPr>
                        <m:ctrlPr>
                          <a:rPr lang="en-US" i="1"/>
                        </m:ctrlPr>
                      </m:sSubPr>
                      <m:e>
                        <m:r>
                          <a:rPr lang="vi-VN" i="1"/>
                          <m:t>𝑀𝐼</m:t>
                        </m:r>
                      </m:e>
                      <m:sub>
                        <m:r>
                          <a:rPr lang="vi-VN" i="1"/>
                          <m:t>𝑖</m:t>
                        </m:r>
                      </m:sub>
                    </m:sSub>
                    <m:r>
                      <a:rPr lang="vi-VN" i="1"/>
                      <m:t> || </m:t>
                    </m:r>
                    <m:sSub>
                      <m:sSubPr>
                        <m:ctrlPr>
                          <a:rPr lang="en-US" i="1"/>
                        </m:ctrlPr>
                      </m:sSubPr>
                      <m:e>
                        <m:r>
                          <a:rPr lang="vi-VN" i="1"/>
                          <m:t>𝐼𝐷</m:t>
                        </m:r>
                      </m:e>
                      <m:sub>
                        <m:r>
                          <a:rPr lang="vi-VN" i="1"/>
                          <m:t>𝑖</m:t>
                        </m:r>
                      </m:sub>
                    </m:sSub>
                    <m:r>
                      <a:rPr lang="vi-VN" i="1"/>
                      <m:t> ||</m:t>
                    </m:r>
                    <m:sSub>
                      <m:sSubPr>
                        <m:ctrlPr>
                          <a:rPr lang="en-US" i="1"/>
                        </m:ctrlPr>
                      </m:sSubPr>
                      <m:e>
                        <m:r>
                          <a:rPr lang="vi-VN" i="1"/>
                          <m:t>𝐾</m:t>
                        </m:r>
                      </m:e>
                      <m:sub>
                        <m:r>
                          <a:rPr lang="vi-VN" i="1"/>
                          <m:t>𝑖</m:t>
                        </m:r>
                      </m:sub>
                    </m:sSub>
                    <m:r>
                      <a:rPr lang="vi-VN" i="1"/>
                      <m:t> || </m:t>
                    </m:r>
                    <m:sSub>
                      <m:sSubPr>
                        <m:ctrlPr>
                          <a:rPr lang="en-US" i="1"/>
                        </m:ctrlPr>
                      </m:sSubPr>
                      <m:e>
                        <m:r>
                          <a:rPr lang="vi-VN" i="1"/>
                          <m:t>𝑓</m:t>
                        </m:r>
                      </m:e>
                      <m:sub>
                        <m:r>
                          <a:rPr lang="vi-VN" i="1"/>
                          <m:t>𝑖</m:t>
                        </m:r>
                      </m:sub>
                    </m:sSub>
                    <m:r>
                      <a:rPr lang="vi-VN" i="1"/>
                      <m:t> || </m:t>
                    </m:r>
                    <m:sSub>
                      <m:sSubPr>
                        <m:ctrlPr>
                          <a:rPr lang="en-US" i="1"/>
                        </m:ctrlPr>
                      </m:sSubPr>
                      <m:e>
                        <m:r>
                          <a:rPr lang="vi-VN" i="1"/>
                          <m:t>𝑇</m:t>
                        </m:r>
                      </m:e>
                      <m:sub>
                        <m:r>
                          <a:rPr lang="vi-VN" i="1"/>
                          <m:t>1</m:t>
                        </m:r>
                      </m:sub>
                    </m:sSub>
                    <m:r>
                      <a:rPr lang="vi-VN" i="1"/>
                      <m:t> || </m:t>
                    </m:r>
                    <m:sSub>
                      <m:sSubPr>
                        <m:ctrlPr>
                          <a:rPr lang="en-US" i="1"/>
                        </m:ctrlPr>
                      </m:sSubPr>
                      <m:e>
                        <m:r>
                          <a:rPr lang="vi-VN" i="1"/>
                          <m:t>𝑋</m:t>
                        </m:r>
                      </m:e>
                      <m:sub>
                        <m:r>
                          <a:rPr lang="vi-VN" i="1"/>
                          <m:t>𝐺𝑊𝑁</m:t>
                        </m:r>
                        <m:r>
                          <a:rPr lang="vi-VN" i="1"/>
                          <m:t>− </m:t>
                        </m:r>
                        <m:r>
                          <a:rPr lang="vi-VN" i="1"/>
                          <m:t>𝑖</m:t>
                        </m:r>
                      </m:sub>
                    </m:sSub>
                    <m:r>
                      <a:rPr lang="vi-VN" i="1"/>
                      <m:t>)</m:t>
                    </m:r>
                  </m:oMath>
                </a14:m>
                <a:endParaRPr lang="vi-VN" dirty="0"/>
              </a:p>
              <a:p>
                <a:pPr lvl="2">
                  <a:buFont typeface="Courier New" panose="02070309020205020404" pitchFamily="49" charset="0"/>
                  <a:buChar char="o"/>
                </a:pPr>
                <a:endParaRPr lang="vi-VN" dirty="0"/>
              </a:p>
              <a:p>
                <a:pPr marL="685782" lvl="2" indent="0">
                  <a:buNone/>
                </a:pPr>
                <a:r>
                  <a:rPr lang="vi-VN" dirty="0">
                    <a:solidFill>
                      <a:srgbClr val="FF0000"/>
                    </a:solidFill>
                  </a:rPr>
                  <a:t>=&gt; Tính được </a:t>
                </a:r>
                <a14:m>
                  <m:oMath xmlns:m="http://schemas.openxmlformats.org/officeDocument/2006/math">
                    <m:sSubSup>
                      <m:sSubSupPr>
                        <m:ctrlPr>
                          <a:rPr lang="en-US" i="1">
                            <a:solidFill>
                              <a:srgbClr val="FF0000"/>
                            </a:solidFill>
                          </a:rPr>
                        </m:ctrlPr>
                      </m:sSubSupPr>
                      <m:e>
                        <m:r>
                          <a:rPr lang="vi-VN" i="1">
                            <a:solidFill>
                              <a:srgbClr val="FF0000"/>
                            </a:solidFill>
                          </a:rPr>
                          <m:t>𝐼𝐷</m:t>
                        </m:r>
                      </m:e>
                      <m:sub>
                        <m:r>
                          <a:rPr lang="vi-VN" i="1">
                            <a:solidFill>
                              <a:srgbClr val="FF0000"/>
                            </a:solidFill>
                          </a:rPr>
                          <m:t>𝑖</m:t>
                        </m:r>
                      </m:sub>
                      <m:sup>
                        <m:r>
                          <a:rPr lang="vi-VN" i="1">
                            <a:solidFill>
                              <a:srgbClr val="FF0000"/>
                            </a:solidFill>
                          </a:rPr>
                          <m:t>′</m:t>
                        </m:r>
                      </m:sup>
                    </m:sSubSup>
                    <m:r>
                      <a:rPr lang="vi-VN" i="1">
                        <a:solidFill>
                          <a:srgbClr val="FF0000"/>
                        </a:solidFill>
                      </a:rPr>
                      <m:t>= </m:t>
                    </m:r>
                    <m:sSub>
                      <m:sSubPr>
                        <m:ctrlPr>
                          <a:rPr lang="en-US" i="1">
                            <a:solidFill>
                              <a:srgbClr val="FF0000"/>
                            </a:solidFill>
                          </a:rPr>
                        </m:ctrlPr>
                      </m:sSubPr>
                      <m:e>
                        <m:r>
                          <a:rPr lang="vi-VN" i="1">
                            <a:solidFill>
                              <a:srgbClr val="FF0000"/>
                            </a:solidFill>
                          </a:rPr>
                          <m:t>𝑀𝐼</m:t>
                        </m:r>
                      </m:e>
                      <m:sub>
                        <m:r>
                          <a:rPr lang="vi-VN" i="1">
                            <a:solidFill>
                              <a:srgbClr val="FF0000"/>
                            </a:solidFill>
                          </a:rPr>
                          <m:t>𝑖</m:t>
                        </m:r>
                      </m:sub>
                    </m:sSub>
                    <m:r>
                      <a:rPr lang="vi-VN" i="1">
                        <a:solidFill>
                          <a:srgbClr val="FF0000"/>
                        </a:solidFill>
                      </a:rPr>
                      <m:t>⊕</m:t>
                    </m:r>
                    <m:r>
                      <a:rPr lang="vi-VN" i="1">
                        <a:solidFill>
                          <a:srgbClr val="FF0000"/>
                        </a:solidFill>
                      </a:rPr>
                      <m:t>h</m:t>
                    </m:r>
                    <m:r>
                      <a:rPr lang="vi-VN" i="1">
                        <a:solidFill>
                          <a:srgbClr val="FF0000"/>
                        </a:solidFill>
                      </a:rPr>
                      <m:t>(</m:t>
                    </m:r>
                    <m:sSub>
                      <m:sSubPr>
                        <m:ctrlPr>
                          <a:rPr lang="en-US" i="1">
                            <a:solidFill>
                              <a:srgbClr val="FF0000"/>
                            </a:solidFill>
                          </a:rPr>
                        </m:ctrlPr>
                      </m:sSubPr>
                      <m:e>
                        <m:r>
                          <a:rPr lang="vi-VN" i="1">
                            <a:solidFill>
                              <a:srgbClr val="FF0000"/>
                            </a:solidFill>
                          </a:rPr>
                          <m:t>𝑇</m:t>
                        </m:r>
                      </m:e>
                      <m:sub>
                        <m:r>
                          <a:rPr lang="vi-VN" i="1">
                            <a:solidFill>
                              <a:srgbClr val="FF0000"/>
                            </a:solidFill>
                          </a:rPr>
                          <m:t>1</m:t>
                        </m:r>
                      </m:sub>
                    </m:sSub>
                    <m:r>
                      <a:rPr lang="vi-VN" i="1">
                        <a:solidFill>
                          <a:srgbClr val="FF0000"/>
                        </a:solidFill>
                      </a:rPr>
                      <m:t> || </m:t>
                    </m:r>
                    <m:sSub>
                      <m:sSubPr>
                        <m:ctrlPr>
                          <a:rPr lang="en-US" i="1">
                            <a:solidFill>
                              <a:srgbClr val="FF0000"/>
                            </a:solidFill>
                          </a:rPr>
                        </m:ctrlPr>
                      </m:sSubPr>
                      <m:e>
                        <m:r>
                          <a:rPr lang="vi-VN" i="1">
                            <a:solidFill>
                              <a:srgbClr val="FF0000"/>
                            </a:solidFill>
                          </a:rPr>
                          <m:t>𝑋</m:t>
                        </m:r>
                      </m:e>
                      <m:sub>
                        <m:r>
                          <a:rPr lang="vi-VN" i="1">
                            <a:solidFill>
                              <a:srgbClr val="FF0000"/>
                            </a:solidFill>
                          </a:rPr>
                          <m:t>𝑈</m:t>
                        </m:r>
                      </m:sub>
                    </m:sSub>
                    <m:r>
                      <a:rPr lang="vi-VN" i="1">
                        <a:solidFill>
                          <a:srgbClr val="FF0000"/>
                        </a:solidFill>
                      </a:rPr>
                      <m:t>)</m:t>
                    </m:r>
                  </m:oMath>
                </a14:m>
                <a:r>
                  <a:rPr lang="vi-VN" dirty="0">
                    <a:solidFill>
                      <a:srgbClr val="FF0000"/>
                    </a:solidFill>
                  </a:rPr>
                  <a:t>, đó là danh tính ban đầu của người dùng. </a:t>
                </a:r>
              </a:p>
              <a:p>
                <a:pPr lvl="2"/>
                <a:endParaRPr lang="en-US" dirty="0"/>
              </a:p>
            </p:txBody>
          </p:sp>
        </mc:Choice>
        <mc:Fallback>
          <p:sp>
            <p:nvSpPr>
              <p:cNvPr id="3" name="Content Placeholder 2">
                <a:extLst>
                  <a:ext uri="{FF2B5EF4-FFF2-40B4-BE49-F238E27FC236}">
                    <a16:creationId xmlns:a16="http://schemas.microsoft.com/office/drawing/2014/main" id="{276CC0FC-E84B-AA46-ADAC-647CCCA6771A}"/>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41FAEE-E97E-A944-83AA-09BD6A98A3A7}"/>
              </a:ext>
            </a:extLst>
          </p:cNvPr>
          <p:cNvSpPr>
            <a:spLocks noGrp="1"/>
          </p:cNvSpPr>
          <p:nvPr>
            <p:ph type="sldNum" sz="quarter" idx="12"/>
          </p:nvPr>
        </p:nvSpPr>
        <p:spPr/>
        <p:txBody>
          <a:bodyPr/>
          <a:lstStyle/>
          <a:p>
            <a:fld id="{20B7F220-0825-4B9B-9156-FF79F33775FE}" type="slidenum">
              <a:rPr lang="vi-VN" smtClean="0"/>
              <a:t>32</a:t>
            </a:fld>
            <a:endParaRPr lang="vi-VN"/>
          </a:p>
        </p:txBody>
      </p:sp>
    </p:spTree>
    <p:extLst>
      <p:ext uri="{BB962C8B-B14F-4D97-AF65-F5344CB8AC3E}">
        <p14:creationId xmlns:p14="http://schemas.microsoft.com/office/powerpoint/2010/main" val="2157875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CD53-D765-0948-A0C5-9DCDE9966ECB}"/>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E29EED-07C2-FA40-B3B7-A5D368674DE4}"/>
                  </a:ext>
                </a:extLst>
              </p:cNvPr>
              <p:cNvSpPr>
                <a:spLocks noGrp="1"/>
              </p:cNvSpPr>
              <p:nvPr>
                <p:ph idx="1"/>
              </p:nvPr>
            </p:nvSpPr>
            <p:spPr/>
            <p:txBody>
              <a:bodyPr/>
              <a:lstStyle/>
              <a:p>
                <a:pPr lvl="1"/>
                <a:r>
                  <a:rPr lang="en-US" dirty="0" err="1"/>
                  <a:t>Các</a:t>
                </a:r>
                <a:r>
                  <a:rPr lang="en-US" dirty="0"/>
                  <a:t> </a:t>
                </a:r>
                <a:r>
                  <a:rPr lang="en-US" dirty="0" err="1"/>
                  <a:t>nút</a:t>
                </a:r>
                <a:r>
                  <a:rPr lang="en-US" dirty="0"/>
                  <a:t> </a:t>
                </a:r>
                <a:r>
                  <a:rPr lang="en-US" dirty="0" err="1"/>
                  <a:t>cảm</a:t>
                </a:r>
                <a:r>
                  <a:rPr lang="en-US" dirty="0"/>
                  <a:t> </a:t>
                </a:r>
                <a:r>
                  <a:rPr lang="en-US" dirty="0" err="1"/>
                  <a:t>biến</a:t>
                </a:r>
                <a:r>
                  <a:rPr lang="en-US" dirty="0"/>
                  <a:t> </a:t>
                </a:r>
                <a:r>
                  <a:rPr lang="en-US" dirty="0" err="1"/>
                  <a:t>không</a:t>
                </a:r>
                <a:r>
                  <a:rPr lang="en-US" dirty="0"/>
                  <a:t> </a:t>
                </a:r>
                <a:r>
                  <a:rPr lang="en-US" dirty="0" err="1"/>
                  <a:t>ẩn</a:t>
                </a:r>
                <a:r>
                  <a:rPr lang="en-US" dirty="0"/>
                  <a:t> </a:t>
                </a:r>
                <a:r>
                  <a:rPr lang="en-US" dirty="0" err="1"/>
                  <a:t>danh</a:t>
                </a:r>
                <a:endParaRPr lang="en-US" dirty="0"/>
              </a:p>
              <a:p>
                <a:pPr lvl="2"/>
                <a:endParaRPr lang="en-US" dirty="0"/>
              </a:p>
              <a:p>
                <a:pPr lvl="2"/>
                <a:r>
                  <a:rPr lang="vi-VN" dirty="0"/>
                  <a:t>Trong giai đoạn xác thực, nút cảm biến </a:t>
                </a:r>
                <a14:m>
                  <m:oMath xmlns:m="http://schemas.openxmlformats.org/officeDocument/2006/math">
                    <m:sSub>
                      <m:sSubPr>
                        <m:ctrlPr>
                          <a:rPr lang="en-US" i="1"/>
                        </m:ctrlPr>
                      </m:sSubPr>
                      <m:e>
                        <m:r>
                          <a:rPr lang="vi-VN" i="1"/>
                          <m:t>𝑆</m:t>
                        </m:r>
                      </m:e>
                      <m:sub>
                        <m:r>
                          <a:rPr lang="vi-VN" i="1"/>
                          <m:t>𝑗</m:t>
                        </m:r>
                      </m:sub>
                    </m:sSub>
                  </m:oMath>
                </a14:m>
                <a:r>
                  <a:rPr lang="vi-VN" dirty="0"/>
                  <a:t> gửi thông báo yêu cầu </a:t>
                </a:r>
                <a14:m>
                  <m:oMath xmlns:m="http://schemas.openxmlformats.org/officeDocument/2006/math">
                    <m:d>
                      <m:dPr>
                        <m:begChr m:val="⟨"/>
                        <m:endChr m:val="⟩"/>
                        <m:ctrlPr>
                          <a:rPr lang="vi-VN"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𝑀𝐼</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𝑍</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𝐵</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e>
                    </m:d>
                  </m:oMath>
                </a14:m>
                <a:r>
                  <a:rPr lang="vi-VN" dirty="0"/>
                  <a:t> tới nút cổng GWN qua kênh không an toàn.</a:t>
                </a:r>
              </a:p>
              <a:p>
                <a:pPr lvl="2"/>
                <a:endParaRPr lang="vi-VN" dirty="0"/>
              </a:p>
              <a:p>
                <a:pPr marL="685782" lvl="2" indent="0">
                  <a:buNone/>
                </a:pPr>
                <a:r>
                  <a:rPr lang="vi-VN" dirty="0">
                    <a:solidFill>
                      <a:srgbClr val="FF0000"/>
                    </a:solidFill>
                  </a:rPr>
                  <a:t>=&gt; Nếu một kẻ tấn công chặn tin nhắn yêu cầu này từ kênh không an toàn, người đó có thể có được danh tính </a:t>
                </a:r>
                <a14:m>
                  <m:oMath xmlns:m="http://schemas.openxmlformats.org/officeDocument/2006/math">
                    <m:sSub>
                      <m:sSubPr>
                        <m:ctrlPr>
                          <a:rPr lang="en-US" i="1">
                            <a:solidFill>
                              <a:srgbClr val="FF0000"/>
                            </a:solidFill>
                          </a:rPr>
                        </m:ctrlPr>
                      </m:sSubPr>
                      <m:e>
                        <m:r>
                          <a:rPr lang="vi-VN" i="1">
                            <a:solidFill>
                              <a:srgbClr val="FF0000"/>
                            </a:solidFill>
                          </a:rPr>
                          <m:t>𝑆𝐼𝐷</m:t>
                        </m:r>
                      </m:e>
                      <m:sub>
                        <m:r>
                          <a:rPr lang="vi-VN" i="1">
                            <a:solidFill>
                              <a:srgbClr val="FF0000"/>
                            </a:solidFill>
                          </a:rPr>
                          <m:t>𝑗</m:t>
                        </m:r>
                      </m:sub>
                    </m:sSub>
                  </m:oMath>
                </a14:m>
                <a:r>
                  <a:rPr lang="vi-VN" dirty="0">
                    <a:solidFill>
                      <a:srgbClr val="FF0000"/>
                    </a:solidFill>
                  </a:rPr>
                  <a:t> của </a:t>
                </a:r>
                <a14:m>
                  <m:oMath xmlns:m="http://schemas.openxmlformats.org/officeDocument/2006/math">
                    <m:sSub>
                      <m:sSubPr>
                        <m:ctrlPr>
                          <a:rPr lang="en-US" i="1">
                            <a:solidFill>
                              <a:srgbClr val="FF0000"/>
                            </a:solidFill>
                          </a:rPr>
                        </m:ctrlPr>
                      </m:sSubPr>
                      <m:e>
                        <m:r>
                          <a:rPr lang="vi-VN" i="1">
                            <a:solidFill>
                              <a:srgbClr val="FF0000"/>
                            </a:solidFill>
                          </a:rPr>
                          <m:t>𝑆</m:t>
                        </m:r>
                      </m:e>
                      <m:sub>
                        <m:r>
                          <a:rPr lang="vi-VN" i="1">
                            <a:solidFill>
                              <a:srgbClr val="FF0000"/>
                            </a:solidFill>
                          </a:rPr>
                          <m:t>𝑗</m:t>
                        </m:r>
                      </m:sub>
                    </m:sSub>
                  </m:oMath>
                </a14:m>
                <a:r>
                  <a:rPr lang="vi-VN" dirty="0">
                    <a:solidFill>
                      <a:srgbClr val="FF0000"/>
                    </a:solidFill>
                  </a:rPr>
                  <a:t>. </a:t>
                </a:r>
                <a:endParaRPr lang="en-US" dirty="0">
                  <a:solidFill>
                    <a:srgbClr val="FF0000"/>
                  </a:solidFill>
                </a:endParaRPr>
              </a:p>
            </p:txBody>
          </p:sp>
        </mc:Choice>
        <mc:Fallback>
          <p:sp>
            <p:nvSpPr>
              <p:cNvPr id="3" name="Content Placeholder 2">
                <a:extLst>
                  <a:ext uri="{FF2B5EF4-FFF2-40B4-BE49-F238E27FC236}">
                    <a16:creationId xmlns:a16="http://schemas.microsoft.com/office/drawing/2014/main" id="{17E29EED-07C2-FA40-B3B7-A5D368674DE4}"/>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A465600-C55F-E146-9B07-273E9F05DF2A}"/>
              </a:ext>
            </a:extLst>
          </p:cNvPr>
          <p:cNvSpPr>
            <a:spLocks noGrp="1"/>
          </p:cNvSpPr>
          <p:nvPr>
            <p:ph type="sldNum" sz="quarter" idx="12"/>
          </p:nvPr>
        </p:nvSpPr>
        <p:spPr/>
        <p:txBody>
          <a:bodyPr/>
          <a:lstStyle/>
          <a:p>
            <a:fld id="{20B7F220-0825-4B9B-9156-FF79F33775FE}" type="slidenum">
              <a:rPr lang="vi-VN" smtClean="0"/>
              <a:t>33</a:t>
            </a:fld>
            <a:endParaRPr lang="vi-VN"/>
          </a:p>
        </p:txBody>
      </p:sp>
    </p:spTree>
    <p:extLst>
      <p:ext uri="{BB962C8B-B14F-4D97-AF65-F5344CB8AC3E}">
        <p14:creationId xmlns:p14="http://schemas.microsoft.com/office/powerpoint/2010/main" val="1672873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EE84-6F99-2548-A802-63AB8B93B1CC}"/>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A2BF9B-1363-9549-AEC4-40F42DFE78E4}"/>
                  </a:ext>
                </a:extLst>
              </p:cNvPr>
              <p:cNvSpPr>
                <a:spLocks noGrp="1"/>
              </p:cNvSpPr>
              <p:nvPr>
                <p:ph idx="1"/>
              </p:nvPr>
            </p:nvSpPr>
            <p:spPr/>
            <p:txBody>
              <a:bodyPr/>
              <a:lstStyle/>
              <a:p>
                <a:pPr lvl="1"/>
                <a:r>
                  <a:rPr lang="en-US" dirty="0" err="1"/>
                  <a:t>Thiếu</a:t>
                </a:r>
                <a:r>
                  <a:rPr lang="en-US" dirty="0"/>
                  <a:t> </a:t>
                </a:r>
                <a:r>
                  <a:rPr lang="en-US" dirty="0" err="1"/>
                  <a:t>sót</a:t>
                </a:r>
                <a:r>
                  <a:rPr lang="en-US" dirty="0"/>
                  <a:t> </a:t>
                </a:r>
                <a:r>
                  <a:rPr lang="en-US" dirty="0" err="1"/>
                  <a:t>trong</a:t>
                </a:r>
                <a:r>
                  <a:rPr lang="en-US" dirty="0"/>
                  <a:t> </a:t>
                </a:r>
                <a:r>
                  <a:rPr lang="en-US" dirty="0" err="1"/>
                  <a:t>xác</a:t>
                </a:r>
                <a:r>
                  <a:rPr lang="en-US" dirty="0"/>
                  <a:t> </a:t>
                </a:r>
                <a:r>
                  <a:rPr lang="en-US" dirty="0" err="1"/>
                  <a:t>thực</a:t>
                </a:r>
                <a:r>
                  <a:rPr lang="en-US" dirty="0"/>
                  <a:t> </a:t>
                </a:r>
                <a:r>
                  <a:rPr lang="en-US" dirty="0" err="1"/>
                  <a:t>lẫn</a:t>
                </a:r>
                <a:r>
                  <a:rPr lang="en-US" dirty="0"/>
                  <a:t> </a:t>
                </a:r>
                <a:r>
                  <a:rPr lang="en-US" dirty="0" err="1"/>
                  <a:t>nhau</a:t>
                </a:r>
                <a:endParaRPr lang="en-US" dirty="0"/>
              </a:p>
              <a:p>
                <a:pPr lvl="2"/>
                <a:endParaRPr lang="en-US" dirty="0"/>
              </a:p>
              <a:p>
                <a:pPr lvl="2"/>
                <a:r>
                  <a:rPr lang="en-US" dirty="0" err="1"/>
                  <a:t>Trong</a:t>
                </a:r>
                <a:r>
                  <a:rPr lang="en-US" dirty="0"/>
                  <a:t> </a:t>
                </a:r>
                <a:r>
                  <a:rPr lang="en-US" dirty="0" err="1"/>
                  <a:t>sơ</a:t>
                </a:r>
                <a:r>
                  <a:rPr lang="en-US" dirty="0"/>
                  <a:t> </a:t>
                </a:r>
                <a:r>
                  <a:rPr lang="en-US" dirty="0" err="1"/>
                  <a:t>đồ</a:t>
                </a:r>
                <a:r>
                  <a:rPr lang="en-US" dirty="0"/>
                  <a:t> </a:t>
                </a:r>
                <a:r>
                  <a:rPr lang="en-US" dirty="0" err="1"/>
                  <a:t>của</a:t>
                </a:r>
                <a:r>
                  <a:rPr lang="en-US" dirty="0"/>
                  <a:t> Tai, </a:t>
                </a:r>
                <a:r>
                  <a:rPr lang="en-US" dirty="0" err="1"/>
                  <a:t>người</a:t>
                </a:r>
                <a:r>
                  <a:rPr lang="en-US" dirty="0"/>
                  <a:t> </a:t>
                </a:r>
                <a:r>
                  <a:rPr lang="en-US" dirty="0" err="1"/>
                  <a:t>dùng</a:t>
                </a:r>
                <a:r>
                  <a:rPr lang="en-US" dirty="0"/>
                  <a:t> </a:t>
                </a:r>
                <a:r>
                  <a:rPr lang="en-US" dirty="0" err="1"/>
                  <a:t>không</a:t>
                </a:r>
                <a:r>
                  <a:rPr lang="en-US" dirty="0"/>
                  <a:t> </a:t>
                </a:r>
                <a:r>
                  <a:rPr lang="en-US" dirty="0" err="1"/>
                  <a:t>thể</a:t>
                </a:r>
                <a:r>
                  <a:rPr lang="en-US" dirty="0"/>
                  <a:t> </a:t>
                </a:r>
                <a:r>
                  <a:rPr lang="en-US" dirty="0" err="1"/>
                  <a:t>xác</a:t>
                </a:r>
                <a:r>
                  <a:rPr lang="en-US" dirty="0"/>
                  <a:t> </a:t>
                </a:r>
                <a:r>
                  <a:rPr lang="en-US" dirty="0" err="1"/>
                  <a:t>thực</a:t>
                </a:r>
                <a:r>
                  <a:rPr lang="en-US" dirty="0"/>
                  <a:t> </a:t>
                </a:r>
                <a:r>
                  <a:rPr lang="en-US" dirty="0" err="1"/>
                  <a:t>nút</a:t>
                </a:r>
                <a:r>
                  <a:rPr lang="en-US" dirty="0"/>
                  <a:t> </a:t>
                </a:r>
                <a:r>
                  <a:rPr lang="en-US" dirty="0" err="1"/>
                  <a:t>cảm</a:t>
                </a:r>
                <a:r>
                  <a:rPr lang="en-US" dirty="0"/>
                  <a:t> </a:t>
                </a:r>
                <a:r>
                  <a:rPr lang="en-US" dirty="0" err="1"/>
                  <a:t>biến</a:t>
                </a:r>
                <a:r>
                  <a:rPr lang="en-US" dirty="0"/>
                  <a:t>.</a:t>
                </a:r>
              </a:p>
              <a:p>
                <a:pPr lvl="2"/>
                <a:endParaRPr lang="en-US" dirty="0"/>
              </a:p>
              <a:p>
                <a:pPr lvl="2"/>
                <a:r>
                  <a:rPr lang="en-US" dirty="0" err="1"/>
                  <a:t>Trong</a:t>
                </a:r>
                <a:r>
                  <a:rPr lang="en-US" dirty="0"/>
                  <a:t> </a:t>
                </a:r>
                <a:r>
                  <a:rPr lang="en-US" dirty="0" err="1"/>
                  <a:t>bước</a:t>
                </a:r>
                <a:r>
                  <a:rPr lang="en-US" dirty="0"/>
                  <a:t> </a:t>
                </a:r>
                <a:r>
                  <a:rPr lang="en-US" dirty="0" err="1"/>
                  <a:t>cuối</a:t>
                </a:r>
                <a:r>
                  <a:rPr lang="en-US" dirty="0"/>
                  <a:t> </a:t>
                </a:r>
                <a:r>
                  <a:rPr lang="en-US" dirty="0" err="1"/>
                  <a:t>giai</a:t>
                </a:r>
                <a:r>
                  <a:rPr lang="en-US" dirty="0"/>
                  <a:t> </a:t>
                </a:r>
                <a:r>
                  <a:rPr lang="en-US" dirty="0" err="1"/>
                  <a:t>đoạn</a:t>
                </a:r>
                <a:r>
                  <a:rPr lang="en-US" dirty="0"/>
                  <a:t> </a:t>
                </a:r>
                <a:r>
                  <a:rPr lang="en-US" dirty="0" err="1"/>
                  <a:t>xác</a:t>
                </a:r>
                <a:r>
                  <a:rPr lang="en-US" dirty="0"/>
                  <a:t> </a:t>
                </a:r>
                <a:r>
                  <a:rPr lang="en-US" dirty="0" err="1"/>
                  <a:t>thực</a:t>
                </a:r>
                <a:r>
                  <a:rPr lang="en-US" dirty="0"/>
                  <a:t>, </a:t>
                </a:r>
                <a:r>
                  <a:rPr lang="en-US" dirty="0" err="1"/>
                  <a:t>nút</a:t>
                </a:r>
                <a:r>
                  <a:rPr lang="en-US" dirty="0"/>
                  <a:t> </a:t>
                </a:r>
                <a:r>
                  <a:rPr lang="en-US" dirty="0" err="1"/>
                  <a:t>cảm</a:t>
                </a:r>
                <a:r>
                  <a:rPr lang="en-US" dirty="0"/>
                  <a:t> </a:t>
                </a:r>
                <a:r>
                  <a:rPr lang="en-US" dirty="0" err="1"/>
                  <a:t>biến</a:t>
                </a:r>
                <a:r>
                  <a:rPr lang="en-US" dirty="0"/>
                  <a:t> </a:t>
                </a:r>
                <a14:m>
                  <m:oMath xmlns:m="http://schemas.openxmlformats.org/officeDocument/2006/math">
                    <m:sSub>
                      <m:sSubPr>
                        <m:ctrlPr>
                          <a:rPr lang="en-US" i="1"/>
                        </m:ctrlPr>
                      </m:sSubPr>
                      <m:e>
                        <m:r>
                          <a:rPr lang="vi-VN" i="1"/>
                          <m:t>𝑆</m:t>
                        </m:r>
                      </m:e>
                      <m:sub>
                        <m:r>
                          <a:rPr lang="vi-VN" i="1"/>
                          <m:t>𝑗</m:t>
                        </m:r>
                      </m:sub>
                    </m:sSub>
                  </m:oMath>
                </a14:m>
                <a:r>
                  <a:rPr lang="vi-VN" dirty="0"/>
                  <a:t> chỉ cung cấp một giá trị </a:t>
                </a:r>
                <a14:m>
                  <m:oMath xmlns:m="http://schemas.openxmlformats.org/officeDocument/2006/math">
                    <m:sSub>
                      <m:sSubPr>
                        <m:ctrlPr>
                          <a:rPr lang="en-US" i="1"/>
                        </m:ctrlPr>
                      </m:sSubPr>
                      <m:e>
                        <m:r>
                          <a:rPr lang="vi-VN" i="1"/>
                          <m:t>𝑅</m:t>
                        </m:r>
                      </m:e>
                      <m:sub>
                        <m:r>
                          <a:rPr lang="vi-VN" i="1"/>
                          <m:t>𝑖</m:t>
                        </m:r>
                      </m:sub>
                    </m:sSub>
                  </m:oMath>
                </a14:m>
                <a:r>
                  <a:rPr lang="vi-VN" dirty="0"/>
                  <a:t> nhận được từ GWN cho người dùng </a:t>
                </a:r>
                <a14:m>
                  <m:oMath xmlns:m="http://schemas.openxmlformats.org/officeDocument/2006/math">
                    <m:sSub>
                      <m:sSubPr>
                        <m:ctrlPr>
                          <a:rPr lang="en-US" i="1"/>
                        </m:ctrlPr>
                      </m:sSubPr>
                      <m:e>
                        <m:r>
                          <a:rPr lang="vi-VN" i="1"/>
                          <m:t>𝑈</m:t>
                        </m:r>
                      </m:e>
                      <m:sub>
                        <m:r>
                          <a:rPr lang="vi-VN" i="1"/>
                          <m:t>𝑖</m:t>
                        </m:r>
                      </m:sub>
                    </m:sSub>
                  </m:oMath>
                </a14:m>
                <a:r>
                  <a:rPr lang="vi-VN" dirty="0"/>
                  <a:t> và </a:t>
                </a:r>
                <a14:m>
                  <m:oMath xmlns:m="http://schemas.openxmlformats.org/officeDocument/2006/math">
                    <m:sSub>
                      <m:sSubPr>
                        <m:ctrlPr>
                          <a:rPr lang="en-US" i="1"/>
                        </m:ctrlPr>
                      </m:sSubPr>
                      <m:e>
                        <m:r>
                          <a:rPr lang="vi-VN" i="1"/>
                          <m:t>𝑅</m:t>
                        </m:r>
                      </m:e>
                      <m:sub>
                        <m:r>
                          <a:rPr lang="vi-VN" i="1"/>
                          <m:t>𝑖</m:t>
                        </m:r>
                      </m:sub>
                    </m:sSub>
                  </m:oMath>
                </a14:m>
                <a:r>
                  <a:rPr lang="vi-VN" dirty="0"/>
                  <a:t> không bao gồm bất kỳ thông tin nào để xác thực </a:t>
                </a:r>
                <a14:m>
                  <m:oMath xmlns:m="http://schemas.openxmlformats.org/officeDocument/2006/math">
                    <m:sSub>
                      <m:sSubPr>
                        <m:ctrlPr>
                          <a:rPr lang="en-US" i="1"/>
                        </m:ctrlPr>
                      </m:sSubPr>
                      <m:e>
                        <m:r>
                          <a:rPr lang="vi-VN" i="1"/>
                          <m:t>𝑆</m:t>
                        </m:r>
                      </m:e>
                      <m:sub>
                        <m:r>
                          <a:rPr lang="vi-VN" i="1"/>
                          <m:t>𝑗</m:t>
                        </m:r>
                      </m:sub>
                    </m:sSub>
                  </m:oMath>
                </a14:m>
                <a:r>
                  <a:rPr lang="vi-VN" dirty="0"/>
                  <a:t>.</a:t>
                </a:r>
                <a:r>
                  <a:rPr lang="en-US" dirty="0">
                    <a:effectLst/>
                  </a:rPr>
                  <a:t> </a:t>
                </a:r>
              </a:p>
              <a:p>
                <a:pPr lvl="2"/>
                <a:endParaRPr lang="en-US" dirty="0"/>
              </a:p>
              <a:p>
                <a:pPr lvl="2"/>
                <a:r>
                  <a:rPr lang="en-US" dirty="0" err="1"/>
                  <a:t>Người</a:t>
                </a:r>
                <a:r>
                  <a:rPr lang="en-US" dirty="0"/>
                  <a:t> </a:t>
                </a:r>
                <a:r>
                  <a:rPr lang="en-US" dirty="0" err="1"/>
                  <a:t>dùng</a:t>
                </a:r>
                <a:r>
                  <a:rPr lang="en-US" dirty="0"/>
                  <a:t> </a:t>
                </a:r>
                <a:r>
                  <a:rPr lang="en-US" dirty="0" err="1"/>
                  <a:t>không</a:t>
                </a:r>
                <a:r>
                  <a:rPr lang="en-US" dirty="0"/>
                  <a:t> </a:t>
                </a:r>
                <a:r>
                  <a:rPr lang="en-US" dirty="0" err="1"/>
                  <a:t>kiểm</a:t>
                </a:r>
                <a:r>
                  <a:rPr lang="en-US" dirty="0"/>
                  <a:t> </a:t>
                </a:r>
                <a:r>
                  <a:rPr lang="vi-VN" dirty="0"/>
                  <a:t>tra xem tin nhắn có thực sự từ </a:t>
                </a:r>
                <a14:m>
                  <m:oMath xmlns:m="http://schemas.openxmlformats.org/officeDocument/2006/math">
                    <m:sSub>
                      <m:sSubPr>
                        <m:ctrlPr>
                          <a:rPr lang="en-US" i="1"/>
                        </m:ctrlPr>
                      </m:sSubPr>
                      <m:e>
                        <m:r>
                          <a:rPr lang="vi-VN" i="1"/>
                          <m:t>𝑆</m:t>
                        </m:r>
                      </m:e>
                      <m:sub>
                        <m:r>
                          <a:rPr lang="vi-VN" i="1"/>
                          <m:t>𝑗</m:t>
                        </m:r>
                      </m:sub>
                    </m:sSub>
                  </m:oMath>
                </a14:m>
                <a:r>
                  <a:rPr lang="vi-VN" dirty="0"/>
                  <a:t> được chọn với </a:t>
                </a:r>
                <a14:m>
                  <m:oMath xmlns:m="http://schemas.openxmlformats.org/officeDocument/2006/math">
                    <m:sSub>
                      <m:sSubPr>
                        <m:ctrlPr>
                          <a:rPr lang="en-US" i="1"/>
                        </m:ctrlPr>
                      </m:sSubPr>
                      <m:e>
                        <m:r>
                          <a:rPr lang="vi-VN" i="1"/>
                          <m:t>𝑆𝐼𝐷</m:t>
                        </m:r>
                      </m:e>
                      <m:sub>
                        <m:r>
                          <a:rPr lang="vi-VN" i="1"/>
                          <m:t>𝑗</m:t>
                        </m:r>
                      </m:sub>
                    </m:sSub>
                  </m:oMath>
                </a14:m>
                <a:r>
                  <a:rPr lang="vi-VN" dirty="0"/>
                  <a:t> của họ trong giai đoạn đăng nhập hay không. </a:t>
                </a:r>
              </a:p>
              <a:p>
                <a:pPr lvl="2"/>
                <a:endParaRPr lang="vi-VN" dirty="0"/>
              </a:p>
              <a:p>
                <a:pPr marL="685782" lvl="2" indent="0">
                  <a:buNone/>
                </a:pPr>
                <a:r>
                  <a:rPr lang="vi-VN" dirty="0">
                    <a:solidFill>
                      <a:srgbClr val="FF0000"/>
                    </a:solidFill>
                  </a:rPr>
                  <a:t>=&gt; Do đó, có thể khởi bị tấn công giả mạo nút cảm biến vì thiếu xác thực lẫn nhau.</a:t>
                </a:r>
                <a:r>
                  <a:rPr lang="en-US" dirty="0">
                    <a:solidFill>
                      <a:srgbClr val="FF0000"/>
                    </a:solidFill>
                  </a:rPr>
                  <a:t> </a:t>
                </a:r>
              </a:p>
            </p:txBody>
          </p:sp>
        </mc:Choice>
        <mc:Fallback>
          <p:sp>
            <p:nvSpPr>
              <p:cNvPr id="3" name="Content Placeholder 2">
                <a:extLst>
                  <a:ext uri="{FF2B5EF4-FFF2-40B4-BE49-F238E27FC236}">
                    <a16:creationId xmlns:a16="http://schemas.microsoft.com/office/drawing/2014/main" id="{00A2BF9B-1363-9549-AEC4-40F42DFE78E4}"/>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EB846C-132A-9B4C-8A6A-59373EBCE379}"/>
              </a:ext>
            </a:extLst>
          </p:cNvPr>
          <p:cNvSpPr>
            <a:spLocks noGrp="1"/>
          </p:cNvSpPr>
          <p:nvPr>
            <p:ph type="sldNum" sz="quarter" idx="12"/>
          </p:nvPr>
        </p:nvSpPr>
        <p:spPr/>
        <p:txBody>
          <a:bodyPr/>
          <a:lstStyle/>
          <a:p>
            <a:fld id="{20B7F220-0825-4B9B-9156-FF79F33775FE}" type="slidenum">
              <a:rPr lang="vi-VN" smtClean="0"/>
              <a:t>34</a:t>
            </a:fld>
            <a:endParaRPr lang="vi-VN"/>
          </a:p>
        </p:txBody>
      </p:sp>
    </p:spTree>
    <p:extLst>
      <p:ext uri="{BB962C8B-B14F-4D97-AF65-F5344CB8AC3E}">
        <p14:creationId xmlns:p14="http://schemas.microsoft.com/office/powerpoint/2010/main" val="2376310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4357-C00E-E340-8058-25A109E38BF8}"/>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CB3BD0-74B4-E541-89D2-6608944001E1}"/>
                  </a:ext>
                </a:extLst>
              </p:cNvPr>
              <p:cNvSpPr>
                <a:spLocks noGrp="1"/>
              </p:cNvSpPr>
              <p:nvPr>
                <p:ph idx="1"/>
              </p:nvPr>
            </p:nvSpPr>
            <p:spPr/>
            <p:txBody>
              <a:bodyPr/>
              <a:lstStyle/>
              <a:p>
                <a:pPr lvl="1"/>
                <a:r>
                  <a:rPr lang="en-US" dirty="0"/>
                  <a:t>Tấn </a:t>
                </a:r>
                <a:r>
                  <a:rPr lang="en-US" dirty="0" err="1"/>
                  <a:t>công</a:t>
                </a:r>
                <a:r>
                  <a:rPr lang="en-US" dirty="0"/>
                  <a:t> </a:t>
                </a:r>
                <a:r>
                  <a:rPr lang="en-US" dirty="0" err="1"/>
                  <a:t>lừa</a:t>
                </a:r>
                <a:r>
                  <a:rPr lang="en-US" dirty="0"/>
                  <a:t> </a:t>
                </a:r>
                <a:r>
                  <a:rPr lang="en-US" dirty="0" err="1"/>
                  <a:t>gạt</a:t>
                </a:r>
                <a:r>
                  <a:rPr lang="en-US" dirty="0"/>
                  <a:t> </a:t>
                </a:r>
                <a:r>
                  <a:rPr lang="en-US" dirty="0" err="1"/>
                  <a:t>và</a:t>
                </a:r>
                <a:r>
                  <a:rPr lang="en-US" dirty="0"/>
                  <a:t> </a:t>
                </a:r>
                <a:r>
                  <a:rPr lang="en-US" dirty="0" err="1"/>
                  <a:t>chiếm</a:t>
                </a:r>
                <a:r>
                  <a:rPr lang="en-US" dirty="0"/>
                  <a:t> </a:t>
                </a:r>
                <a:r>
                  <a:rPr lang="en-US" dirty="0" err="1"/>
                  <a:t>nút</a:t>
                </a:r>
                <a:r>
                  <a:rPr lang="en-US" dirty="0"/>
                  <a:t> </a:t>
                </a:r>
                <a:r>
                  <a:rPr lang="en-US" dirty="0" err="1"/>
                  <a:t>cảm</a:t>
                </a:r>
                <a:r>
                  <a:rPr lang="en-US" dirty="0"/>
                  <a:t> </a:t>
                </a:r>
                <a:r>
                  <a:rPr lang="en-US" dirty="0" err="1"/>
                  <a:t>biến</a:t>
                </a:r>
                <a:endParaRPr lang="en-US" dirty="0"/>
              </a:p>
              <a:p>
                <a:pPr lvl="1"/>
                <a:endParaRPr lang="en-US" dirty="0"/>
              </a:p>
              <a:p>
                <a:pPr lvl="2"/>
                <a:r>
                  <a:rPr lang="vi-VN" dirty="0"/>
                  <a:t>Nếu một kẻ tấn công xâm phạm một nút cảm biến, họ có thể giả mạo bất kỳ nút cảm biến nào mà người dùng đang cố gắng đăng nhập.</a:t>
                </a:r>
                <a:r>
                  <a:rPr lang="en-US" dirty="0"/>
                  <a:t> </a:t>
                </a:r>
              </a:p>
              <a:p>
                <a:pPr lvl="2"/>
                <a:endParaRPr lang="en-US" dirty="0"/>
              </a:p>
              <a:p>
                <a:pPr lvl="2"/>
                <a:r>
                  <a:rPr lang="vi-VN" dirty="0"/>
                  <a:t>Chặn tin nhắn đó và chọn ngẫu nhiên </a:t>
                </a:r>
                <a14:m>
                  <m:oMath xmlns:m="http://schemas.openxmlformats.org/officeDocument/2006/math">
                    <m:sSub>
                      <m:sSubPr>
                        <m:ctrlPr>
                          <a:rPr lang="en-US" i="1"/>
                        </m:ctrlPr>
                      </m:sSubPr>
                      <m:e>
                        <m:r>
                          <a:rPr lang="vi-VN" i="1"/>
                          <m:t>𝐾</m:t>
                        </m:r>
                      </m:e>
                      <m:sub>
                        <m:r>
                          <a:rPr lang="vi-VN" i="1"/>
                          <m:t>𝑗</m:t>
                        </m:r>
                      </m:sub>
                    </m:sSub>
                  </m:oMath>
                </a14:m>
                <a:r>
                  <a:rPr lang="vi-VN" dirty="0"/>
                  <a:t>. </a:t>
                </a:r>
              </a:p>
              <a:p>
                <a:pPr lvl="2"/>
                <a:endParaRPr lang="vi-VN" dirty="0"/>
              </a:p>
              <a:p>
                <a:pPr lvl="2"/>
                <a:r>
                  <a:rPr lang="vi-VN" dirty="0"/>
                  <a:t>Tính </a:t>
                </a:r>
                <a14:m>
                  <m:oMath xmlns:m="http://schemas.openxmlformats.org/officeDocument/2006/math">
                    <m:sSubSup>
                      <m:sSubSupPr>
                        <m:ctrlPr>
                          <a:rPr lang="en-US" i="1"/>
                        </m:ctrlPr>
                      </m:sSubSupPr>
                      <m:e>
                        <m:r>
                          <a:rPr lang="vi-VN" i="1"/>
                          <m:t>𝐴</m:t>
                        </m:r>
                      </m:e>
                      <m:sub>
                        <m:r>
                          <a:rPr lang="vi-VN" i="1"/>
                          <m:t>𝑗</m:t>
                        </m:r>
                      </m:sub>
                      <m:sup>
                        <m:r>
                          <a:rPr lang="vi-VN" i="1"/>
                          <m:t>′</m:t>
                        </m:r>
                      </m:sup>
                    </m:sSubSup>
                    <m:r>
                      <a:rPr lang="vi-VN" i="1"/>
                      <m:t>=</m:t>
                    </m:r>
                    <m:r>
                      <a:rPr lang="vi-VN" i="1"/>
                      <m:t>h</m:t>
                    </m:r>
                    <m:d>
                      <m:dPr>
                        <m:ctrlPr>
                          <a:rPr lang="en-US" i="1"/>
                        </m:ctrlPr>
                      </m:dPr>
                      <m:e>
                        <m:sSub>
                          <m:sSubPr>
                            <m:ctrlPr>
                              <a:rPr lang="en-US" i="1"/>
                            </m:ctrlPr>
                          </m:sSubPr>
                          <m:e>
                            <m:r>
                              <a:rPr lang="vi-VN" i="1"/>
                              <m:t>𝑁</m:t>
                            </m:r>
                          </m:e>
                          <m:sub>
                            <m:r>
                              <a:rPr lang="vi-VN" i="1"/>
                              <m:t>𝑖</m:t>
                            </m:r>
                          </m:sub>
                        </m:sSub>
                        <m:r>
                          <a:rPr lang="vi-VN" i="1"/>
                          <m:t> || </m:t>
                        </m:r>
                        <m:sSubSup>
                          <m:sSubSupPr>
                            <m:ctrlPr>
                              <a:rPr lang="en-US" i="1"/>
                            </m:ctrlPr>
                          </m:sSubSupPr>
                          <m:e>
                            <m:r>
                              <a:rPr lang="vi-VN" i="1"/>
                              <m:t>𝑇</m:t>
                            </m:r>
                          </m:e>
                          <m:sub>
                            <m:r>
                              <a:rPr lang="vi-VN" i="1"/>
                              <m:t>2</m:t>
                            </m:r>
                          </m:sub>
                          <m:sup>
                            <m:r>
                              <a:rPr lang="vi-VN" i="1"/>
                              <m:t>′</m:t>
                            </m:r>
                          </m:sup>
                        </m:sSubSup>
                        <m:r>
                          <a:rPr lang="vi-VN" i="1"/>
                          <m:t> || </m:t>
                        </m:r>
                        <m:sSub>
                          <m:sSubPr>
                            <m:ctrlPr>
                              <a:rPr lang="en-US" i="1"/>
                            </m:ctrlPr>
                          </m:sSubPr>
                          <m:e>
                            <m:r>
                              <a:rPr lang="vi-VN" i="1"/>
                              <m:t>𝑋</m:t>
                            </m:r>
                          </m:e>
                          <m:sub>
                            <m:r>
                              <a:rPr lang="vi-VN" i="1"/>
                              <m:t>𝐺𝑊𝑁</m:t>
                            </m:r>
                            <m:r>
                              <a:rPr lang="vi-VN" i="1"/>
                              <m:t>− </m:t>
                            </m:r>
                            <m:r>
                              <a:rPr lang="vi-VN" i="1"/>
                              <m:t>𝑗</m:t>
                            </m:r>
                          </m:sub>
                        </m:sSub>
                      </m:e>
                    </m:d>
                    <m:r>
                      <a:rPr lang="vi-VN" i="1"/>
                      <m:t>⊕</m:t>
                    </m:r>
                    <m:sSubSup>
                      <m:sSubSupPr>
                        <m:ctrlPr>
                          <a:rPr lang="en-US" i="1"/>
                        </m:ctrlPr>
                      </m:sSubSupPr>
                      <m:e>
                        <m:r>
                          <a:rPr lang="vi-VN" i="1"/>
                          <m:t>𝐾</m:t>
                        </m:r>
                      </m:e>
                      <m:sub>
                        <m:r>
                          <a:rPr lang="vi-VN" i="1"/>
                          <m:t>𝑗</m:t>
                        </m:r>
                      </m:sub>
                      <m:sup>
                        <m:r>
                          <a:rPr lang="vi-VN" i="1"/>
                          <m:t>′</m:t>
                        </m:r>
                      </m:sup>
                    </m:sSubSup>
                  </m:oMath>
                </a14:m>
                <a:r>
                  <a:rPr lang="vi-VN" dirty="0"/>
                  <a:t> và </a:t>
                </a:r>
                <a14:m>
                  <m:oMath xmlns:m="http://schemas.openxmlformats.org/officeDocument/2006/math">
                    <m:sSubSup>
                      <m:sSubSupPr>
                        <m:ctrlPr>
                          <a:rPr lang="en-US" i="1"/>
                        </m:ctrlPr>
                      </m:sSubSupPr>
                      <m:e>
                        <m:r>
                          <a:rPr lang="vi-VN" i="1"/>
                          <m:t>𝐵</m:t>
                        </m:r>
                      </m:e>
                      <m:sub>
                        <m:r>
                          <a:rPr lang="vi-VN" i="1"/>
                          <m:t>𝑗</m:t>
                        </m:r>
                      </m:sub>
                      <m:sup>
                        <m:r>
                          <a:rPr lang="vi-VN" i="1"/>
                          <m:t>′</m:t>
                        </m:r>
                      </m:sup>
                    </m:sSubSup>
                    <m:r>
                      <a:rPr lang="vi-VN" i="1"/>
                      <m:t>=</m:t>
                    </m:r>
                    <m:r>
                      <a:rPr lang="vi-VN" i="1"/>
                      <m:t>h</m:t>
                    </m:r>
                    <m:d>
                      <m:dPr>
                        <m:ctrlPr>
                          <a:rPr lang="en-US" i="1"/>
                        </m:ctrlPr>
                      </m:dPr>
                      <m:e>
                        <m:sSubSup>
                          <m:sSubSupPr>
                            <m:ctrlPr>
                              <a:rPr lang="en-US" i="1"/>
                            </m:ctrlPr>
                          </m:sSubSupPr>
                          <m:e>
                            <m:r>
                              <a:rPr lang="vi-VN" i="1"/>
                              <m:t>𝐴</m:t>
                            </m:r>
                          </m:e>
                          <m:sub>
                            <m:r>
                              <a:rPr lang="vi-VN" i="1"/>
                              <m:t>𝑗</m:t>
                            </m:r>
                          </m:sub>
                          <m:sup>
                            <m:r>
                              <a:rPr lang="vi-VN" i="1"/>
                              <m:t>′</m:t>
                            </m:r>
                          </m:sup>
                        </m:sSubSup>
                        <m:r>
                          <a:rPr lang="vi-VN" i="1"/>
                          <m:t> || </m:t>
                        </m:r>
                        <m:sSubSup>
                          <m:sSubSupPr>
                            <m:ctrlPr>
                              <a:rPr lang="en-US" i="1"/>
                            </m:ctrlPr>
                          </m:sSubSupPr>
                          <m:e>
                            <m:r>
                              <a:rPr lang="vi-VN" i="1"/>
                              <m:t>𝐾</m:t>
                            </m:r>
                          </m:e>
                          <m:sub>
                            <m:r>
                              <a:rPr lang="vi-VN" i="1"/>
                              <m:t>𝑗</m:t>
                            </m:r>
                          </m:sub>
                          <m:sup>
                            <m:r>
                              <a:rPr lang="vi-VN" i="1"/>
                              <m:t>′</m:t>
                            </m:r>
                          </m:sup>
                        </m:sSubSup>
                        <m:r>
                          <a:rPr lang="vi-VN" i="1"/>
                          <m:t> || </m:t>
                        </m:r>
                        <m:sSubSup>
                          <m:sSubSupPr>
                            <m:ctrlPr>
                              <a:rPr lang="en-US" i="1"/>
                            </m:ctrlPr>
                          </m:sSubSupPr>
                          <m:e>
                            <m:r>
                              <a:rPr lang="vi-VN" i="1"/>
                              <m:t>𝑇</m:t>
                            </m:r>
                          </m:e>
                          <m:sub>
                            <m:r>
                              <a:rPr lang="vi-VN" i="1"/>
                              <m:t>2</m:t>
                            </m:r>
                          </m:sub>
                          <m:sup>
                            <m:r>
                              <a:rPr lang="vi-VN" i="1"/>
                              <m:t>′</m:t>
                            </m:r>
                          </m:sup>
                        </m:sSubSup>
                        <m:r>
                          <a:rPr lang="vi-VN" i="1"/>
                          <m:t> || </m:t>
                        </m:r>
                        <m:sSub>
                          <m:sSubPr>
                            <m:ctrlPr>
                              <a:rPr lang="en-US" i="1"/>
                            </m:ctrlPr>
                          </m:sSubPr>
                          <m:e>
                            <m:r>
                              <a:rPr lang="vi-VN" i="1"/>
                              <m:t>𝑓</m:t>
                            </m:r>
                          </m:e>
                          <m:sub>
                            <m:r>
                              <a:rPr lang="vi-VN" i="1"/>
                              <m:t>𝑗</m:t>
                            </m:r>
                          </m:sub>
                        </m:sSub>
                        <m:r>
                          <a:rPr lang="vi-VN" i="1"/>
                          <m:t> </m:t>
                        </m:r>
                      </m:e>
                    </m:d>
                  </m:oMath>
                </a14:m>
                <a:r>
                  <a:rPr lang="vi-VN" dirty="0"/>
                  <a:t> sử dụng các tham số bị lấy được của nút cảm biến </a:t>
                </a:r>
                <a14:m>
                  <m:oMath xmlns:m="http://schemas.openxmlformats.org/officeDocument/2006/math">
                    <m:sSub>
                      <m:sSubPr>
                        <m:ctrlPr>
                          <a:rPr lang="en-US" i="1"/>
                        </m:ctrlPr>
                      </m:sSubPr>
                      <m:e>
                        <m:r>
                          <a:rPr lang="vi-VN" i="1"/>
                          <m:t>𝑆</m:t>
                        </m:r>
                      </m:e>
                      <m:sub>
                        <m:r>
                          <a:rPr lang="vi-VN" i="1"/>
                          <m:t>𝑗</m:t>
                        </m:r>
                      </m:sub>
                    </m:sSub>
                  </m:oMath>
                </a14:m>
                <a:r>
                  <a:rPr lang="vi-VN" dirty="0"/>
                  <a:t>, </a:t>
                </a:r>
                <a14:m>
                  <m:oMath xmlns:m="http://schemas.openxmlformats.org/officeDocument/2006/math">
                    <m:sSub>
                      <m:sSubPr>
                        <m:ctrlPr>
                          <a:rPr lang="en-US" i="1"/>
                        </m:ctrlPr>
                      </m:sSubPr>
                      <m:e>
                        <m:r>
                          <a:rPr lang="vi-VN" i="1"/>
                          <m:t>𝑋</m:t>
                        </m:r>
                      </m:e>
                      <m:sub>
                        <m:r>
                          <a:rPr lang="vi-VN" i="1"/>
                          <m:t>𝐺𝑊𝑁</m:t>
                        </m:r>
                        <m:r>
                          <a:rPr lang="vi-VN" i="1"/>
                          <m:t>− </m:t>
                        </m:r>
                        <m:r>
                          <a:rPr lang="vi-VN" i="1"/>
                          <m:t>𝑗</m:t>
                        </m:r>
                      </m:sub>
                    </m:sSub>
                    <m:r>
                      <a:rPr lang="vi-VN" b="0" i="0" smtClean="0">
                        <a:latin typeface="Cambria Math" panose="02040503050406030204" pitchFamily="18" charset="0"/>
                      </a:rPr>
                      <m:t>,</m:t>
                    </m:r>
                  </m:oMath>
                </a14:m>
                <a:r>
                  <a:rPr lang="vi-VN" dirty="0"/>
                  <a:t> </a:t>
                </a:r>
                <a14:m>
                  <m:oMath xmlns:m="http://schemas.openxmlformats.org/officeDocument/2006/math">
                    <m:sSub>
                      <m:sSubPr>
                        <m:ctrlPr>
                          <a:rPr lang="en-US" i="1"/>
                        </m:ctrlPr>
                      </m:sSubPr>
                      <m:e>
                        <m:r>
                          <a:rPr lang="vi-VN" i="1"/>
                          <m:t>𝑓</m:t>
                        </m:r>
                      </m:e>
                      <m:sub>
                        <m:r>
                          <a:rPr lang="vi-VN" i="1"/>
                          <m:t>𝑗</m:t>
                        </m:r>
                      </m:sub>
                    </m:sSub>
                  </m:oMath>
                </a14:m>
                <a:r>
                  <a:rPr lang="vi-VN" dirty="0"/>
                  <a:t> và dấu thời gian hiện tại </a:t>
                </a:r>
                <a14:m>
                  <m:oMath xmlns:m="http://schemas.openxmlformats.org/officeDocument/2006/math">
                    <m:sSubSup>
                      <m:sSubSupPr>
                        <m:ctrlPr>
                          <a:rPr lang="en-US" i="1"/>
                        </m:ctrlPr>
                      </m:sSubSupPr>
                      <m:e>
                        <m:r>
                          <a:rPr lang="vi-VN" i="1"/>
                          <m:t>𝑇</m:t>
                        </m:r>
                      </m:e>
                      <m:sub>
                        <m:r>
                          <a:rPr lang="vi-VN" i="1"/>
                          <m:t>2</m:t>
                        </m:r>
                      </m:sub>
                      <m:sup>
                        <m:r>
                          <a:rPr lang="vi-VN" i="1"/>
                          <m:t>′</m:t>
                        </m:r>
                      </m:sup>
                    </m:sSubSup>
                  </m:oMath>
                </a14:m>
                <a:r>
                  <a:rPr lang="vi-VN" dirty="0"/>
                  <a:t>. </a:t>
                </a:r>
              </a:p>
              <a:p>
                <a:pPr lvl="2"/>
                <a:endParaRPr lang="vi-VN" dirty="0"/>
              </a:p>
              <a:p>
                <a:pPr lvl="2"/>
                <a:r>
                  <a:rPr lang="vi-VN" dirty="0"/>
                  <a:t>Kẻ tấn công gửi </a:t>
                </a:r>
                <a14:m>
                  <m:oMath xmlns:m="http://schemas.openxmlformats.org/officeDocument/2006/math">
                    <m:d>
                      <m:dPr>
                        <m:begChr m:val="⟨"/>
                        <m:endChr m:val="⟩"/>
                        <m:ctrlPr>
                          <a:rPr lang="vi-VN"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𝑀𝐼</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𝑍</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𝑁</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sSub>
                          <m:sSubPr>
                            <m:ctrlPr>
                              <a:rPr lang="en-US" i="1">
                                <a:latin typeface="Cambria Math" panose="02040503050406030204" pitchFamily="18" charset="0"/>
                              </a:rPr>
                            </m:ctrlPr>
                          </m:sSubPr>
                          <m:e>
                            <m:r>
                              <a:rPr lang="vi-VN" i="1">
                                <a:latin typeface="Cambria Math" panose="02040503050406030204" pitchFamily="18" charset="0"/>
                              </a:rPr>
                              <m:t>𝑆𝐼𝐷</m:t>
                            </m:r>
                          </m:e>
                          <m:sub>
                            <m:r>
                              <a:rPr lang="vi-VN" i="1">
                                <a:latin typeface="Cambria Math" panose="02040503050406030204" pitchFamily="18" charset="0"/>
                              </a:rPr>
                              <m:t>𝑗</m:t>
                            </m:r>
                          </m:sub>
                        </m:sSub>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𝐴</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𝐵</m:t>
                            </m:r>
                          </m:e>
                          <m:sub>
                            <m:r>
                              <a:rPr lang="vi-VN" i="1">
                                <a:latin typeface="Cambria Math" panose="02040503050406030204" pitchFamily="18" charset="0"/>
                              </a:rPr>
                              <m:t>𝑗</m:t>
                            </m:r>
                          </m:sub>
                          <m:sup>
                            <m:r>
                              <a:rPr lang="vi-VN" i="1">
                                <a:latin typeface="Cambria Math" panose="02040503050406030204" pitchFamily="18" charset="0"/>
                              </a:rPr>
                              <m:t>′</m:t>
                            </m:r>
                          </m:sup>
                        </m:sSubSup>
                        <m:r>
                          <a:rPr lang="vi-VN" i="1">
                            <a:latin typeface="Cambria Math" panose="02040503050406030204" pitchFamily="18" charset="0"/>
                          </a:rPr>
                          <m:t>, </m:t>
                        </m:r>
                        <m:sSubSup>
                          <m:sSubSupPr>
                            <m:ctrlPr>
                              <a:rPr lang="en-US" i="1">
                                <a:latin typeface="Cambria Math" panose="02040503050406030204" pitchFamily="18" charset="0"/>
                              </a:rPr>
                            </m:ctrlPr>
                          </m:sSubSupPr>
                          <m:e>
                            <m:r>
                              <a:rPr lang="vi-VN" i="1">
                                <a:latin typeface="Cambria Math" panose="02040503050406030204" pitchFamily="18" charset="0"/>
                              </a:rPr>
                              <m:t>𝑇</m:t>
                            </m:r>
                          </m:e>
                          <m:sub>
                            <m:r>
                              <a:rPr lang="vi-VN" i="1">
                                <a:latin typeface="Cambria Math" panose="02040503050406030204" pitchFamily="18" charset="0"/>
                              </a:rPr>
                              <m:t>2</m:t>
                            </m:r>
                          </m:sub>
                          <m:sup>
                            <m:r>
                              <a:rPr lang="vi-VN" i="1">
                                <a:latin typeface="Cambria Math" panose="02040503050406030204" pitchFamily="18" charset="0"/>
                              </a:rPr>
                              <m:t>′</m:t>
                            </m:r>
                          </m:sup>
                        </m:sSubSup>
                      </m:e>
                    </m:d>
                  </m:oMath>
                </a14:m>
                <a:r>
                  <a:rPr lang="vi-VN" dirty="0"/>
                  <a:t> tới nút cổng GW N.</a:t>
                </a:r>
                <a:r>
                  <a:rPr lang="en-US" dirty="0">
                    <a:effectLst/>
                  </a:rPr>
                  <a:t> </a:t>
                </a:r>
                <a:endParaRPr lang="en-US" dirty="0"/>
              </a:p>
            </p:txBody>
          </p:sp>
        </mc:Choice>
        <mc:Fallback>
          <p:sp>
            <p:nvSpPr>
              <p:cNvPr id="3" name="Content Placeholder 2">
                <a:extLst>
                  <a:ext uri="{FF2B5EF4-FFF2-40B4-BE49-F238E27FC236}">
                    <a16:creationId xmlns:a16="http://schemas.microsoft.com/office/drawing/2014/main" id="{06CB3BD0-74B4-E541-89D2-6608944001E1}"/>
                  </a:ext>
                </a:extLst>
              </p:cNvPr>
              <p:cNvSpPr>
                <a:spLocks noGrp="1" noRot="1" noChangeAspect="1" noMove="1" noResize="1" noEditPoints="1" noAdjustHandles="1" noChangeArrowheads="1" noChangeShapeType="1" noTextEdit="1"/>
              </p:cNvSpPr>
              <p:nvPr>
                <p:ph idx="1"/>
              </p:nvPr>
            </p:nvSpPr>
            <p:spPr>
              <a:blipFill>
                <a:blip r:embed="rId3"/>
                <a:stretch>
                  <a:fillRect t="-560" r="-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065EE4-B3C3-C648-A38C-596065A548DA}"/>
              </a:ext>
            </a:extLst>
          </p:cNvPr>
          <p:cNvSpPr>
            <a:spLocks noGrp="1"/>
          </p:cNvSpPr>
          <p:nvPr>
            <p:ph type="sldNum" sz="quarter" idx="12"/>
          </p:nvPr>
        </p:nvSpPr>
        <p:spPr/>
        <p:txBody>
          <a:bodyPr/>
          <a:lstStyle/>
          <a:p>
            <a:fld id="{20B7F220-0825-4B9B-9156-FF79F33775FE}" type="slidenum">
              <a:rPr lang="vi-VN" smtClean="0"/>
              <a:t>35</a:t>
            </a:fld>
            <a:endParaRPr lang="vi-VN"/>
          </a:p>
        </p:txBody>
      </p:sp>
    </p:spTree>
    <p:extLst>
      <p:ext uri="{BB962C8B-B14F-4D97-AF65-F5344CB8AC3E}">
        <p14:creationId xmlns:p14="http://schemas.microsoft.com/office/powerpoint/2010/main" val="1699405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DFA5-AA9F-374D-BB0B-2047D9705F0E}"/>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031AA2-D85B-3D4B-B6BD-00363BA0B5F8}"/>
                  </a:ext>
                </a:extLst>
              </p:cNvPr>
              <p:cNvSpPr>
                <a:spLocks noGrp="1"/>
              </p:cNvSpPr>
              <p:nvPr>
                <p:ph idx="1"/>
              </p:nvPr>
            </p:nvSpPr>
            <p:spPr/>
            <p:txBody>
              <a:bodyPr/>
              <a:lstStyle/>
              <a:p>
                <a:pPr lvl="2"/>
                <a:r>
                  <a:rPr lang="vi-VN" dirty="0"/>
                  <a:t>GW N sẽ không thể xác định liệu những thứ này có thực sự được gửi đến </a:t>
                </a:r>
                <a14:m>
                  <m:oMath xmlns:m="http://schemas.openxmlformats.org/officeDocument/2006/math">
                    <m:sSub>
                      <m:sSubPr>
                        <m:ctrlPr>
                          <a:rPr lang="en-US" i="1"/>
                        </m:ctrlPr>
                      </m:sSubPr>
                      <m:e>
                        <m:r>
                          <a:rPr lang="vi-VN" i="1"/>
                          <m:t>𝑆</m:t>
                        </m:r>
                      </m:e>
                      <m:sub>
                        <m:r>
                          <a:rPr lang="vi-VN" i="1"/>
                          <m:t>𝑘</m:t>
                        </m:r>
                      </m:sub>
                    </m:sSub>
                  </m:oMath>
                </a14:m>
                <a:r>
                  <a:rPr lang="vi-VN" dirty="0"/>
                  <a:t> và </a:t>
                </a:r>
                <a14:m>
                  <m:oMath xmlns:m="http://schemas.openxmlformats.org/officeDocument/2006/math">
                    <m:sSub>
                      <m:sSubPr>
                        <m:ctrlPr>
                          <a:rPr lang="en-US" i="1"/>
                        </m:ctrlPr>
                      </m:sSubPr>
                      <m:e>
                        <m:r>
                          <a:rPr lang="vi-VN" i="1"/>
                          <m:t>𝑆</m:t>
                        </m:r>
                      </m:e>
                      <m:sub>
                        <m:r>
                          <a:rPr lang="vi-VN" i="1"/>
                          <m:t>𝑗</m:t>
                        </m:r>
                      </m:sub>
                    </m:sSub>
                  </m:oMath>
                </a14:m>
                <a:r>
                  <a:rPr lang="vi-VN" dirty="0"/>
                  <a:t> hay không. </a:t>
                </a:r>
              </a:p>
              <a:p>
                <a:pPr lvl="2"/>
                <a:endParaRPr lang="vi-VN" dirty="0"/>
              </a:p>
              <a:p>
                <a:pPr lvl="2"/>
                <a:r>
                  <a:rPr lang="vi-VN" dirty="0"/>
                  <a:t>GW N tin tưởng rằng tin nhắn nhận được là hợp lệ và xuất phát từ nút cảm biến </a:t>
                </a:r>
                <a14:m>
                  <m:oMath xmlns:m="http://schemas.openxmlformats.org/officeDocument/2006/math">
                    <m:sSub>
                      <m:sSubPr>
                        <m:ctrlPr>
                          <a:rPr lang="en-US" i="1"/>
                        </m:ctrlPr>
                      </m:sSubPr>
                      <m:e>
                        <m:r>
                          <a:rPr lang="vi-VN" i="1"/>
                          <m:t>𝑆</m:t>
                        </m:r>
                      </m:e>
                      <m:sub>
                        <m:r>
                          <a:rPr lang="vi-VN" i="1"/>
                          <m:t>𝑗</m:t>
                        </m:r>
                      </m:sub>
                    </m:sSub>
                  </m:oMath>
                </a14:m>
                <a:r>
                  <a:rPr lang="vi-VN" dirty="0"/>
                  <a:t> được chọn bởi người dùng </a:t>
                </a:r>
                <a14:m>
                  <m:oMath xmlns:m="http://schemas.openxmlformats.org/officeDocument/2006/math">
                    <m:sSub>
                      <m:sSubPr>
                        <m:ctrlPr>
                          <a:rPr lang="en-US" i="1"/>
                        </m:ctrlPr>
                      </m:sSubPr>
                      <m:e>
                        <m:r>
                          <a:rPr lang="vi-VN" i="1"/>
                          <m:t>𝑈</m:t>
                        </m:r>
                      </m:e>
                      <m:sub>
                        <m:r>
                          <a:rPr lang="vi-VN" i="1"/>
                          <m:t>𝑖</m:t>
                        </m:r>
                      </m:sub>
                    </m:sSub>
                  </m:oMath>
                </a14:m>
                <a:r>
                  <a:rPr lang="vi-VN" dirty="0"/>
                  <a:t>.</a:t>
                </a:r>
              </a:p>
              <a:p>
                <a:pPr lvl="2"/>
                <a:endParaRPr lang="vi-VN" dirty="0"/>
              </a:p>
              <a:p>
                <a:pPr lvl="2"/>
                <a:r>
                  <a:rPr lang="vi-VN" dirty="0"/>
                  <a:t>Sau đó, GW N tính </a:t>
                </a:r>
                <a14:m>
                  <m:oMath xmlns:m="http://schemas.openxmlformats.org/officeDocument/2006/math">
                    <m:sSub>
                      <m:sSubPr>
                        <m:ctrlPr>
                          <a:rPr lang="en-US" i="1"/>
                        </m:ctrlPr>
                      </m:sSubPr>
                      <m:e>
                        <m:r>
                          <a:rPr lang="vi-VN" i="1"/>
                          <m:t>𝑅</m:t>
                        </m:r>
                      </m:e>
                      <m:sub>
                        <m:r>
                          <a:rPr lang="vi-VN" i="1"/>
                          <m:t>𝑖</m:t>
                        </m:r>
                      </m:sub>
                    </m:sSub>
                    <m:r>
                      <a:rPr lang="vi-VN" i="1"/>
                      <m:t>, </m:t>
                    </m:r>
                    <m:sSub>
                      <m:sSubPr>
                        <m:ctrlPr>
                          <a:rPr lang="en-US" i="1"/>
                        </m:ctrlPr>
                      </m:sSubPr>
                      <m:e>
                        <m:r>
                          <a:rPr lang="vi-VN" i="1"/>
                          <m:t>𝑅</m:t>
                        </m:r>
                      </m:e>
                      <m:sub>
                        <m:r>
                          <a:rPr lang="vi-VN" i="1"/>
                          <m:t>𝑗</m:t>
                        </m:r>
                      </m:sub>
                    </m:sSub>
                  </m:oMath>
                </a14:m>
                <a:r>
                  <a:rPr lang="vi-VN" dirty="0"/>
                  <a:t> và </a:t>
                </a:r>
                <a14:m>
                  <m:oMath xmlns:m="http://schemas.openxmlformats.org/officeDocument/2006/math">
                    <m:sSub>
                      <m:sSubPr>
                        <m:ctrlPr>
                          <a:rPr lang="en-US" i="1"/>
                        </m:ctrlPr>
                      </m:sSubPr>
                      <m:e>
                        <m:r>
                          <a:rPr lang="vi-VN" i="1"/>
                          <m:t>𝐹</m:t>
                        </m:r>
                      </m:e>
                      <m:sub>
                        <m:r>
                          <a:rPr lang="vi-VN" i="1"/>
                          <m:t>𝑖𝑗</m:t>
                        </m:r>
                      </m:sub>
                    </m:sSub>
                  </m:oMath>
                </a14:m>
                <a:r>
                  <a:rPr lang="vi-VN" dirty="0"/>
                  <a:t> và gửi </a:t>
                </a:r>
                <a14:m>
                  <m:oMath xmlns:m="http://schemas.openxmlformats.org/officeDocument/2006/math">
                    <m:d>
                      <m:dPr>
                        <m:begChr m:val="⟨"/>
                        <m:endChr m:val="⟩"/>
                        <m:ctrlPr>
                          <a:rPr lang="vi-VN"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𝐹</m:t>
                            </m:r>
                          </m:e>
                          <m:sub>
                            <m:r>
                              <a:rPr lang="vi-VN" i="1">
                                <a:latin typeface="Cambria Math" panose="02040503050406030204" pitchFamily="18" charset="0"/>
                              </a:rPr>
                              <m:t>𝑖𝑗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𝑇</m:t>
                            </m:r>
                          </m:e>
                          <m:sub>
                            <m:r>
                              <a:rPr lang="vi-VN" i="1">
                                <a:latin typeface="Cambria Math" panose="02040503050406030204" pitchFamily="18" charset="0"/>
                              </a:rPr>
                              <m:t>2</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e>
                    </m:d>
                  </m:oMath>
                </a14:m>
                <a:r>
                  <a:rPr lang="vi-VN" dirty="0"/>
                  <a:t> tới kẻ tấn công.</a:t>
                </a:r>
                <a:endParaRPr lang="en-US" dirty="0"/>
              </a:p>
            </p:txBody>
          </p:sp>
        </mc:Choice>
        <mc:Fallback>
          <p:sp>
            <p:nvSpPr>
              <p:cNvPr id="3" name="Content Placeholder 2">
                <a:extLst>
                  <a:ext uri="{FF2B5EF4-FFF2-40B4-BE49-F238E27FC236}">
                    <a16:creationId xmlns:a16="http://schemas.microsoft.com/office/drawing/2014/main" id="{42031AA2-D85B-3D4B-B6BD-00363BA0B5F8}"/>
                  </a:ext>
                </a:extLst>
              </p:cNvPr>
              <p:cNvSpPr>
                <a:spLocks noGrp="1" noRot="1" noChangeAspect="1" noMove="1" noResize="1" noEditPoints="1" noAdjustHandles="1" noChangeArrowheads="1" noChangeShapeType="1" noTextEdit="1"/>
              </p:cNvSpPr>
              <p:nvPr>
                <p:ph idx="1"/>
              </p:nvPr>
            </p:nvSpPr>
            <p:spPr>
              <a:blipFill>
                <a:blip r:embed="rId3"/>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CC795A-A5B2-D543-B327-637696BDEB7B}"/>
              </a:ext>
            </a:extLst>
          </p:cNvPr>
          <p:cNvSpPr>
            <a:spLocks noGrp="1"/>
          </p:cNvSpPr>
          <p:nvPr>
            <p:ph type="sldNum" sz="quarter" idx="12"/>
          </p:nvPr>
        </p:nvSpPr>
        <p:spPr/>
        <p:txBody>
          <a:bodyPr/>
          <a:lstStyle/>
          <a:p>
            <a:fld id="{20B7F220-0825-4B9B-9156-FF79F33775FE}" type="slidenum">
              <a:rPr lang="vi-VN" smtClean="0"/>
              <a:t>36</a:t>
            </a:fld>
            <a:endParaRPr lang="vi-VN"/>
          </a:p>
        </p:txBody>
      </p:sp>
    </p:spTree>
    <p:extLst>
      <p:ext uri="{BB962C8B-B14F-4D97-AF65-F5344CB8AC3E}">
        <p14:creationId xmlns:p14="http://schemas.microsoft.com/office/powerpoint/2010/main" val="824989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2EF8-0818-C44F-B79E-9117E1E5EECD}"/>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08F2FE-6675-8947-8E88-79B416101C69}"/>
                  </a:ext>
                </a:extLst>
              </p:cNvPr>
              <p:cNvSpPr>
                <a:spLocks noGrp="1"/>
              </p:cNvSpPr>
              <p:nvPr>
                <p:ph idx="1"/>
              </p:nvPr>
            </p:nvSpPr>
            <p:spPr/>
            <p:txBody>
              <a:bodyPr/>
              <a:lstStyle/>
              <a:p>
                <a:pPr lvl="2"/>
                <a:r>
                  <a:rPr lang="vi-VN" dirty="0"/>
                  <a:t>Kẻ tấn công có được </a:t>
                </a:r>
                <a14:m>
                  <m:oMath xmlns:m="http://schemas.openxmlformats.org/officeDocument/2006/math">
                    <m:sSubSup>
                      <m:sSubSupPr>
                        <m:ctrlPr>
                          <a:rPr lang="en-US" i="1"/>
                        </m:ctrlPr>
                      </m:sSubSupPr>
                      <m:e>
                        <m:r>
                          <a:rPr lang="vi-VN" i="1"/>
                          <m:t>𝐾</m:t>
                        </m:r>
                      </m:e>
                      <m:sub>
                        <m:r>
                          <a:rPr lang="vi-VN" i="1"/>
                          <m:t>𝑖</m:t>
                        </m:r>
                      </m:sub>
                      <m:sup>
                        <m:r>
                          <a:rPr lang="vi-VN" i="1"/>
                          <m:t>∗</m:t>
                        </m:r>
                      </m:sup>
                    </m:sSubSup>
                  </m:oMath>
                </a14:m>
                <a:r>
                  <a:rPr lang="vi-VN" dirty="0"/>
                  <a:t> bằng cách sử dụng các tham số lấy được </a:t>
                </a:r>
                <a14:m>
                  <m:oMath xmlns:m="http://schemas.openxmlformats.org/officeDocument/2006/math">
                    <m:sSub>
                      <m:sSubPr>
                        <m:ctrlPr>
                          <a:rPr lang="en-US" i="1"/>
                        </m:ctrlPr>
                      </m:sSubPr>
                      <m:e>
                        <m:r>
                          <a:rPr lang="vi-VN" i="1"/>
                          <m:t>𝑓</m:t>
                        </m:r>
                      </m:e>
                      <m:sub>
                        <m:r>
                          <a:rPr lang="vi-VN" i="1"/>
                          <m:t>𝑗</m:t>
                        </m:r>
                      </m:sub>
                    </m:sSub>
                  </m:oMath>
                </a14:m>
                <a:r>
                  <a:rPr lang="vi-VN" dirty="0"/>
                  <a:t> và </a:t>
                </a:r>
                <a14:m>
                  <m:oMath xmlns:m="http://schemas.openxmlformats.org/officeDocument/2006/math">
                    <m:sSub>
                      <m:sSubPr>
                        <m:ctrlPr>
                          <a:rPr lang="en-US" i="1"/>
                        </m:ctrlPr>
                      </m:sSubPr>
                      <m:e>
                        <m:r>
                          <a:rPr lang="vi-VN" i="1"/>
                          <m:t>𝑋</m:t>
                        </m:r>
                      </m:e>
                      <m:sub>
                        <m:r>
                          <a:rPr lang="vi-VN" i="1"/>
                          <m:t>𝐺𝑊𝑁</m:t>
                        </m:r>
                        <m:r>
                          <a:rPr lang="vi-VN" i="1"/>
                          <m:t>− </m:t>
                        </m:r>
                        <m:r>
                          <a:rPr lang="vi-VN" i="1"/>
                          <m:t>𝑗</m:t>
                        </m:r>
                      </m:sub>
                    </m:sSub>
                  </m:oMath>
                </a14:m>
                <a:r>
                  <a:rPr lang="en-US" dirty="0"/>
                  <a:t>.</a:t>
                </a:r>
              </a:p>
              <a:p>
                <a:pPr lvl="2"/>
                <a:endParaRPr lang="en-US" dirty="0"/>
              </a:p>
              <a:p>
                <a:pPr lvl="2"/>
                <a:r>
                  <a:rPr lang="vi-VN" dirty="0"/>
                  <a:t>Tính </a:t>
                </a:r>
                <a14:m>
                  <m:oMath xmlns:m="http://schemas.openxmlformats.org/officeDocument/2006/math">
                    <m:sSup>
                      <m:sSupPr>
                        <m:ctrlPr>
                          <a:rPr lang="en-US" i="1"/>
                        </m:ctrlPr>
                      </m:sSupPr>
                      <m:e>
                        <m:r>
                          <a:rPr lang="vi-VN" i="1"/>
                          <m:t>𝑆𝐾</m:t>
                        </m:r>
                      </m:e>
                      <m:sup>
                        <m:r>
                          <a:rPr lang="vi-VN" i="1"/>
                          <m:t>′</m:t>
                        </m:r>
                      </m:sup>
                    </m:sSup>
                    <m:r>
                      <a:rPr lang="vi-VN" i="1"/>
                      <m:t>=</m:t>
                    </m:r>
                    <m:r>
                      <a:rPr lang="vi-VN" i="1"/>
                      <m:t>h</m:t>
                    </m:r>
                    <m:r>
                      <a:rPr lang="vi-VN" i="1"/>
                      <m:t>(</m:t>
                    </m:r>
                    <m:sSubSup>
                      <m:sSubSupPr>
                        <m:ctrlPr>
                          <a:rPr lang="en-US" i="1"/>
                        </m:ctrlPr>
                      </m:sSubSupPr>
                      <m:e>
                        <m:r>
                          <a:rPr lang="vi-VN" i="1"/>
                          <m:t>𝐾</m:t>
                        </m:r>
                      </m:e>
                      <m:sub>
                        <m:r>
                          <a:rPr lang="vi-VN" i="1"/>
                          <m:t>𝑖</m:t>
                        </m:r>
                      </m:sub>
                      <m:sup>
                        <m:r>
                          <a:rPr lang="vi-VN" i="1"/>
                          <m:t>∗</m:t>
                        </m:r>
                      </m:sup>
                    </m:sSubSup>
                    <m:r>
                      <a:rPr lang="vi-VN" i="1"/>
                      <m:t>⊕</m:t>
                    </m:r>
                    <m:sSubSup>
                      <m:sSubSupPr>
                        <m:ctrlPr>
                          <a:rPr lang="en-US" i="1"/>
                        </m:ctrlPr>
                      </m:sSubSupPr>
                      <m:e>
                        <m:r>
                          <a:rPr lang="vi-VN" i="1"/>
                          <m:t>𝐾</m:t>
                        </m:r>
                      </m:e>
                      <m:sub>
                        <m:r>
                          <a:rPr lang="vi-VN" i="1"/>
                          <m:t>𝑗</m:t>
                        </m:r>
                      </m:sub>
                      <m:sup>
                        <m:r>
                          <a:rPr lang="vi-VN" i="1"/>
                          <m:t>′</m:t>
                        </m:r>
                      </m:sup>
                    </m:sSubSup>
                    <m:r>
                      <a:rPr lang="vi-VN" i="1"/>
                      <m:t> ) </m:t>
                    </m:r>
                  </m:oMath>
                </a14:m>
                <a:r>
                  <a:rPr lang="vi-VN" dirty="0"/>
                  <a:t>và  </a:t>
                </a:r>
                <a14:m>
                  <m:oMath xmlns:m="http://schemas.openxmlformats.org/officeDocument/2006/math">
                    <m:sSub>
                      <m:sSubPr>
                        <m:ctrlPr>
                          <a:rPr lang="en-US" i="1"/>
                        </m:ctrlPr>
                      </m:sSubPr>
                      <m:e>
                        <m:r>
                          <a:rPr lang="vi-VN" i="1"/>
                          <m:t>𝑅</m:t>
                        </m:r>
                      </m:e>
                      <m:sub>
                        <m:r>
                          <a:rPr lang="vi-VN" i="1"/>
                          <m:t>𝑖𝑗</m:t>
                        </m:r>
                      </m:sub>
                    </m:sSub>
                    <m:r>
                      <a:rPr lang="vi-VN" i="1"/>
                      <m:t>=</m:t>
                    </m:r>
                    <m:r>
                      <a:rPr lang="vi-VN" i="1"/>
                      <m:t>h</m:t>
                    </m:r>
                    <m:r>
                      <a:rPr lang="vi-VN" i="1"/>
                      <m:t>(</m:t>
                    </m:r>
                    <m:sSub>
                      <m:sSubPr>
                        <m:ctrlPr>
                          <a:rPr lang="en-US" i="1"/>
                        </m:ctrlPr>
                      </m:sSubPr>
                      <m:e>
                        <m:r>
                          <a:rPr lang="vi-VN" i="1"/>
                          <m:t>𝑇</m:t>
                        </m:r>
                      </m:e>
                      <m:sub>
                        <m:r>
                          <a:rPr lang="vi-VN" i="1"/>
                          <m:t>1</m:t>
                        </m:r>
                      </m:sub>
                    </m:sSub>
                    <m:r>
                      <a:rPr lang="vi-VN" i="1"/>
                      <m:t> || </m:t>
                    </m:r>
                    <m:sSubSup>
                      <m:sSubSupPr>
                        <m:ctrlPr>
                          <a:rPr lang="en-US" i="1"/>
                        </m:ctrlPr>
                      </m:sSubSupPr>
                      <m:e>
                        <m:r>
                          <a:rPr lang="vi-VN" i="1"/>
                          <m:t>𝑇</m:t>
                        </m:r>
                      </m:e>
                      <m:sub>
                        <m:r>
                          <a:rPr lang="vi-VN" i="1"/>
                          <m:t>2</m:t>
                        </m:r>
                      </m:sub>
                      <m:sup>
                        <m:r>
                          <a:rPr lang="vi-VN" i="1"/>
                          <m:t>′</m:t>
                        </m:r>
                      </m:sup>
                    </m:sSubSup>
                    <m:r>
                      <a:rPr lang="vi-VN" i="1"/>
                      <m:t> ||  </m:t>
                    </m:r>
                    <m:sSub>
                      <m:sSubPr>
                        <m:ctrlPr>
                          <a:rPr lang="en-US" i="1"/>
                        </m:ctrlPr>
                      </m:sSubPr>
                      <m:e>
                        <m:r>
                          <a:rPr lang="vi-VN" i="1"/>
                          <m:t>𝑇</m:t>
                        </m:r>
                      </m:e>
                      <m:sub>
                        <m:r>
                          <a:rPr lang="vi-VN" i="1"/>
                          <m:t>3</m:t>
                        </m:r>
                      </m:sub>
                    </m:sSub>
                    <m:r>
                      <a:rPr lang="vi-VN" i="1"/>
                      <m:t> || </m:t>
                    </m:r>
                    <m:sSubSup>
                      <m:sSubSupPr>
                        <m:ctrlPr>
                          <a:rPr lang="en-US" i="1"/>
                        </m:ctrlPr>
                      </m:sSubSupPr>
                      <m:e>
                        <m:r>
                          <a:rPr lang="vi-VN" i="1"/>
                          <m:t>𝐾</m:t>
                        </m:r>
                      </m:e>
                      <m:sub>
                        <m:r>
                          <a:rPr lang="vi-VN" i="1"/>
                          <m:t>𝑖</m:t>
                        </m:r>
                      </m:sub>
                      <m:sup>
                        <m:r>
                          <a:rPr lang="vi-VN" i="1"/>
                          <m:t>∗</m:t>
                        </m:r>
                      </m:sup>
                    </m:sSubSup>
                    <m:r>
                      <a:rPr lang="vi-VN" i="1"/>
                      <m:t> || </m:t>
                    </m:r>
                    <m:sSubSup>
                      <m:sSubSupPr>
                        <m:ctrlPr>
                          <a:rPr lang="en-US" i="1"/>
                        </m:ctrlPr>
                      </m:sSubSupPr>
                      <m:e>
                        <m:r>
                          <a:rPr lang="vi-VN" i="1"/>
                          <m:t>𝐾</m:t>
                        </m:r>
                      </m:e>
                      <m:sub>
                        <m:r>
                          <a:rPr lang="vi-VN" i="1"/>
                          <m:t>𝑗</m:t>
                        </m:r>
                      </m:sub>
                      <m:sup>
                        <m:r>
                          <a:rPr lang="vi-VN" i="1"/>
                          <m:t>′</m:t>
                        </m:r>
                      </m:sup>
                    </m:sSubSup>
                    <m:r>
                      <a:rPr lang="vi-VN" i="1"/>
                      <m:t> || </m:t>
                    </m:r>
                    <m:sSup>
                      <m:sSupPr>
                        <m:ctrlPr>
                          <a:rPr lang="en-US" i="1"/>
                        </m:ctrlPr>
                      </m:sSupPr>
                      <m:e>
                        <m:r>
                          <a:rPr lang="vi-VN" i="1"/>
                          <m:t>𝑆𝐾</m:t>
                        </m:r>
                      </m:e>
                      <m:sup>
                        <m:r>
                          <a:rPr lang="vi-VN" i="1"/>
                          <m:t>′</m:t>
                        </m:r>
                      </m:sup>
                    </m:sSup>
                    <m:r>
                      <a:rPr lang="vi-VN" i="1"/>
                      <m:t>)</m:t>
                    </m:r>
                  </m:oMath>
                </a14:m>
                <a:r>
                  <a:rPr lang="en-US" dirty="0"/>
                  <a:t>. </a:t>
                </a:r>
              </a:p>
              <a:p>
                <a:pPr lvl="2"/>
                <a:endParaRPr lang="en-US" dirty="0"/>
              </a:p>
              <a:p>
                <a:pPr lvl="2"/>
                <a:r>
                  <a:rPr lang="en-US" dirty="0" err="1"/>
                  <a:t>Cuối</a:t>
                </a:r>
                <a:r>
                  <a:rPr lang="en-US" dirty="0"/>
                  <a:t> </a:t>
                </a:r>
                <a:r>
                  <a:rPr lang="en-US" dirty="0" err="1"/>
                  <a:t>cùng</a:t>
                </a:r>
                <a:r>
                  <a:rPr lang="vi-VN" dirty="0"/>
                  <a:t>, kẻ tấn công gửi </a:t>
                </a:r>
                <a14:m>
                  <m:oMath xmlns:m="http://schemas.openxmlformats.org/officeDocument/2006/math">
                    <m:d>
                      <m:dPr>
                        <m:begChr m:val="⟨"/>
                        <m:endChr m:val="⟩"/>
                        <m:ctrlPr>
                          <a:rPr lang="vi-VN"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𝑇</m:t>
                            </m:r>
                          </m:e>
                          <m:sub>
                            <m:r>
                              <a:rPr lang="vi-VN" i="1">
                                <a:latin typeface="Cambria Math" panose="02040503050406030204" pitchFamily="18" charset="0"/>
                              </a:rPr>
                              <m:t>2</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𝑇</m:t>
                            </m:r>
                          </m:e>
                          <m:sub>
                            <m:r>
                              <a:rPr lang="vi-VN" i="1">
                                <a:latin typeface="Cambria Math" panose="02040503050406030204" pitchFamily="18" charset="0"/>
                              </a:rPr>
                              <m:t>4</m:t>
                            </m:r>
                          </m:sub>
                          <m:sup>
                            <m:r>
                              <a:rPr lang="vi-VN" i="1">
                                <a:latin typeface="Cambria Math" panose="02040503050406030204" pitchFamily="18" charset="0"/>
                              </a:rPr>
                              <m:t>′</m:t>
                            </m:r>
                          </m:sup>
                        </m:sSubSup>
                      </m:e>
                    </m:d>
                  </m:oMath>
                </a14:m>
                <a:r>
                  <a:rPr lang="vi-VN" dirty="0"/>
                  <a:t> đến người dùng, trong đó </a:t>
                </a:r>
                <a14:m>
                  <m:oMath xmlns:m="http://schemas.openxmlformats.org/officeDocument/2006/math">
                    <m:sSubSup>
                      <m:sSubSupPr>
                        <m:ctrlPr>
                          <a:rPr lang="en-US" i="1"/>
                        </m:ctrlPr>
                      </m:sSubSupPr>
                      <m:e>
                        <m:r>
                          <a:rPr lang="vi-VN" i="1"/>
                          <m:t>𝑇</m:t>
                        </m:r>
                      </m:e>
                      <m:sub>
                        <m:r>
                          <a:rPr lang="vi-VN" i="1"/>
                          <m:t>4</m:t>
                        </m:r>
                      </m:sub>
                      <m:sup>
                        <m:r>
                          <a:rPr lang="vi-VN" i="1"/>
                          <m:t>′</m:t>
                        </m:r>
                      </m:sup>
                    </m:sSubSup>
                  </m:oMath>
                </a14:m>
                <a:r>
                  <a:rPr lang="vi-VN" dirty="0"/>
                  <a:t> là dấu thời gian hiện tại của kẻ tấn công.</a:t>
                </a:r>
              </a:p>
              <a:p>
                <a:pPr lvl="2"/>
                <a:endParaRPr lang="vi-VN" dirty="0"/>
              </a:p>
              <a:p>
                <a:pPr lvl="2"/>
                <a:endParaRPr lang="en-US" dirty="0"/>
              </a:p>
              <a:p>
                <a:pPr lvl="2"/>
                <a:endParaRPr lang="en-US" dirty="0"/>
              </a:p>
            </p:txBody>
          </p:sp>
        </mc:Choice>
        <mc:Fallback>
          <p:sp>
            <p:nvSpPr>
              <p:cNvPr id="3" name="Content Placeholder 2">
                <a:extLst>
                  <a:ext uri="{FF2B5EF4-FFF2-40B4-BE49-F238E27FC236}">
                    <a16:creationId xmlns:a16="http://schemas.microsoft.com/office/drawing/2014/main" id="{8808F2FE-6675-8947-8E88-79B416101C69}"/>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87A7345-7AFE-3543-B677-6F5B147200E3}"/>
              </a:ext>
            </a:extLst>
          </p:cNvPr>
          <p:cNvSpPr>
            <a:spLocks noGrp="1"/>
          </p:cNvSpPr>
          <p:nvPr>
            <p:ph type="sldNum" sz="quarter" idx="12"/>
          </p:nvPr>
        </p:nvSpPr>
        <p:spPr/>
        <p:txBody>
          <a:bodyPr/>
          <a:lstStyle/>
          <a:p>
            <a:fld id="{20B7F220-0825-4B9B-9156-FF79F33775FE}" type="slidenum">
              <a:rPr lang="vi-VN" smtClean="0"/>
              <a:t>37</a:t>
            </a:fld>
            <a:endParaRPr lang="vi-VN"/>
          </a:p>
        </p:txBody>
      </p:sp>
    </p:spTree>
    <p:extLst>
      <p:ext uri="{BB962C8B-B14F-4D97-AF65-F5344CB8AC3E}">
        <p14:creationId xmlns:p14="http://schemas.microsoft.com/office/powerpoint/2010/main" val="743742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90F9-BD95-FF4D-B938-BEDEB79FF4B7}"/>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3B81BA-63E5-8C46-BB4A-F3C54631EBC7}"/>
                  </a:ext>
                </a:extLst>
              </p:cNvPr>
              <p:cNvSpPr>
                <a:spLocks noGrp="1"/>
              </p:cNvSpPr>
              <p:nvPr>
                <p:ph idx="1"/>
              </p:nvPr>
            </p:nvSpPr>
            <p:spPr/>
            <p:txBody>
              <a:bodyPr/>
              <a:lstStyle/>
              <a:p>
                <a:pPr lvl="2"/>
                <a:r>
                  <a:rPr lang="vi-VN" dirty="0"/>
                  <a:t>Sau khi nhận được </a:t>
                </a:r>
                <a14:m>
                  <m:oMath xmlns:m="http://schemas.openxmlformats.org/officeDocument/2006/math">
                    <m:d>
                      <m:dPr>
                        <m:begChr m:val="⟨"/>
                        <m:endChr m:val="⟩"/>
                        <m:ctrlPr>
                          <a:rPr lang="vi-VN" i="1">
                            <a:latin typeface="Cambria Math" panose="02040503050406030204" pitchFamily="18" charset="0"/>
                          </a:rPr>
                        </m:ctrlPr>
                      </m:dPr>
                      <m:e>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𝑅</m:t>
                            </m:r>
                          </m:e>
                          <m:sub>
                            <m:r>
                              <a:rPr lang="vi-VN" i="1">
                                <a:latin typeface="Cambria Math" panose="02040503050406030204" pitchFamily="18" charset="0"/>
                              </a:rPr>
                              <m:t>𝑖𝑗</m:t>
                            </m:r>
                          </m:sub>
                        </m:sSub>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𝑇</m:t>
                            </m:r>
                          </m:e>
                          <m:sub>
                            <m:r>
                              <a:rPr lang="vi-VN" i="1">
                                <a:latin typeface="Cambria Math" panose="02040503050406030204" pitchFamily="18" charset="0"/>
                              </a:rPr>
                              <m:t>2</m:t>
                            </m:r>
                          </m:sub>
                          <m:sup>
                            <m:r>
                              <a:rPr lang="vi-VN" i="1">
                                <a:latin typeface="Cambria Math" panose="02040503050406030204" pitchFamily="18" charset="0"/>
                              </a:rPr>
                              <m:t>′</m:t>
                            </m:r>
                          </m:sup>
                        </m:sSubSup>
                        <m:r>
                          <a:rPr lang="vi-VN" i="1">
                            <a:latin typeface="Cambria Math" panose="02040503050406030204" pitchFamily="18" charset="0"/>
                          </a:rPr>
                          <m:t>, </m:t>
                        </m:r>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3</m:t>
                            </m:r>
                          </m:sub>
                        </m:sSub>
                        <m:r>
                          <a:rPr lang="vi-VN" i="1">
                            <a:latin typeface="Cambria Math" panose="02040503050406030204" pitchFamily="18" charset="0"/>
                          </a:rPr>
                          <m:t>,</m:t>
                        </m:r>
                        <m:sSubSup>
                          <m:sSubSupPr>
                            <m:ctrlPr>
                              <a:rPr lang="en-US" i="1">
                                <a:latin typeface="Cambria Math" panose="02040503050406030204" pitchFamily="18" charset="0"/>
                              </a:rPr>
                            </m:ctrlPr>
                          </m:sSubSupPr>
                          <m:e>
                            <m:r>
                              <a:rPr lang="vi-VN" i="1">
                                <a:latin typeface="Cambria Math" panose="02040503050406030204" pitchFamily="18" charset="0"/>
                              </a:rPr>
                              <m:t>𝑇</m:t>
                            </m:r>
                          </m:e>
                          <m:sub>
                            <m:r>
                              <a:rPr lang="vi-VN" i="1">
                                <a:latin typeface="Cambria Math" panose="02040503050406030204" pitchFamily="18" charset="0"/>
                              </a:rPr>
                              <m:t>4</m:t>
                            </m:r>
                          </m:sub>
                          <m:sup>
                            <m:r>
                              <a:rPr lang="vi-VN" i="1">
                                <a:latin typeface="Cambria Math" panose="02040503050406030204" pitchFamily="18" charset="0"/>
                              </a:rPr>
                              <m:t>′</m:t>
                            </m:r>
                          </m:sup>
                        </m:sSubSup>
                      </m:e>
                    </m:d>
                  </m:oMath>
                </a14:m>
                <a:r>
                  <a:rPr lang="vi-VN" dirty="0"/>
                  <a:t> từ </a:t>
                </a:r>
                <a14:m>
                  <m:oMath xmlns:m="http://schemas.openxmlformats.org/officeDocument/2006/math">
                    <m:sSub>
                      <m:sSubPr>
                        <m:ctrlPr>
                          <a:rPr lang="en-US" i="1"/>
                        </m:ctrlPr>
                      </m:sSubPr>
                      <m:e>
                        <m:r>
                          <a:rPr lang="vi-VN" i="1"/>
                          <m:t>𝑆</m:t>
                        </m:r>
                      </m:e>
                      <m:sub>
                        <m:r>
                          <a:rPr lang="vi-VN" i="1"/>
                          <m:t>𝑗</m:t>
                        </m:r>
                      </m:sub>
                    </m:sSub>
                  </m:oMath>
                </a14:m>
                <a:r>
                  <a:rPr lang="vi-VN" dirty="0"/>
                  <a:t>, người dùng </a:t>
                </a:r>
                <a14:m>
                  <m:oMath xmlns:m="http://schemas.openxmlformats.org/officeDocument/2006/math">
                    <m:sSub>
                      <m:sSubPr>
                        <m:ctrlPr>
                          <a:rPr lang="en-US" i="1"/>
                        </m:ctrlPr>
                      </m:sSubPr>
                      <m:e>
                        <m:r>
                          <a:rPr lang="vi-VN" i="1"/>
                          <m:t>𝑈</m:t>
                        </m:r>
                      </m:e>
                      <m:sub>
                        <m:r>
                          <a:rPr lang="vi-VN" i="1"/>
                          <m:t>𝑖</m:t>
                        </m:r>
                      </m:sub>
                    </m:sSub>
                  </m:oMath>
                </a14:m>
                <a:r>
                  <a:rPr lang="vi-VN" dirty="0"/>
                  <a:t> xác minh dấu thời gian </a:t>
                </a:r>
                <a14:m>
                  <m:oMath xmlns:m="http://schemas.openxmlformats.org/officeDocument/2006/math">
                    <m:sSubSup>
                      <m:sSubSupPr>
                        <m:ctrlPr>
                          <a:rPr lang="en-US" i="1"/>
                        </m:ctrlPr>
                      </m:sSubSupPr>
                      <m:e>
                        <m:r>
                          <a:rPr lang="vi-VN" i="1"/>
                          <m:t>𝑇</m:t>
                        </m:r>
                      </m:e>
                      <m:sub>
                        <m:r>
                          <a:rPr lang="vi-VN" i="1"/>
                          <m:t>4</m:t>
                        </m:r>
                      </m:sub>
                      <m:sup>
                        <m:r>
                          <a:rPr lang="vi-VN" i="1"/>
                          <m:t>′</m:t>
                        </m:r>
                      </m:sup>
                    </m:sSubSup>
                  </m:oMath>
                </a14:m>
                <a:r>
                  <a:rPr lang="vi-VN" dirty="0"/>
                  <a:t> và nhận </a:t>
                </a:r>
                <a14:m>
                  <m:oMath xmlns:m="http://schemas.openxmlformats.org/officeDocument/2006/math">
                    <m:sSubSup>
                      <m:sSubSupPr>
                        <m:ctrlPr>
                          <a:rPr lang="en-US" i="1"/>
                        </m:ctrlPr>
                      </m:sSubSupPr>
                      <m:e>
                        <m:r>
                          <a:rPr lang="vi-VN" i="1"/>
                          <m:t>𝐾</m:t>
                        </m:r>
                      </m:e>
                      <m:sub>
                        <m:r>
                          <a:rPr lang="vi-VN" i="1"/>
                          <m:t>𝑗</m:t>
                        </m:r>
                      </m:sub>
                      <m:sup>
                        <m:r>
                          <a:rPr lang="vi-VN" i="1"/>
                          <m:t>∗</m:t>
                        </m:r>
                      </m:sup>
                    </m:sSubSup>
                    <m:r>
                      <a:rPr lang="vi-VN" i="1"/>
                      <m:t>= </m:t>
                    </m:r>
                    <m:sSub>
                      <m:sSubPr>
                        <m:ctrlPr>
                          <a:rPr lang="en-US" i="1"/>
                        </m:ctrlPr>
                      </m:sSubPr>
                      <m:e>
                        <m:r>
                          <a:rPr lang="vi-VN" i="1"/>
                          <m:t>𝑅</m:t>
                        </m:r>
                      </m:e>
                      <m:sub>
                        <m:r>
                          <a:rPr lang="vi-VN" i="1"/>
                          <m:t>𝑖</m:t>
                        </m:r>
                      </m:sub>
                    </m:sSub>
                    <m:r>
                      <a:rPr lang="vi-VN" i="1"/>
                      <m:t> ⊕ </m:t>
                    </m:r>
                    <m:r>
                      <a:rPr lang="vi-VN" i="1"/>
                      <m:t>h</m:t>
                    </m:r>
                    <m:r>
                      <a:rPr lang="vi-VN" i="1"/>
                      <m:t>(</m:t>
                    </m:r>
                    <m:sSub>
                      <m:sSubPr>
                        <m:ctrlPr>
                          <a:rPr lang="en-US" i="1"/>
                        </m:ctrlPr>
                      </m:sSubPr>
                      <m:e>
                        <m:r>
                          <a:rPr lang="vi-VN" i="1"/>
                          <m:t>𝑇</m:t>
                        </m:r>
                      </m:e>
                      <m:sub>
                        <m:r>
                          <a:rPr lang="vi-VN" i="1"/>
                          <m:t>3</m:t>
                        </m:r>
                      </m:sub>
                    </m:sSub>
                    <m:r>
                      <a:rPr lang="vi-VN" i="1"/>
                      <m:t> || </m:t>
                    </m:r>
                    <m:sSub>
                      <m:sSubPr>
                        <m:ctrlPr>
                          <a:rPr lang="en-US" i="1"/>
                        </m:ctrlPr>
                      </m:sSubPr>
                      <m:e>
                        <m:r>
                          <a:rPr lang="vi-VN" i="1"/>
                          <m:t>𝑁</m:t>
                        </m:r>
                      </m:e>
                      <m:sub>
                        <m:r>
                          <a:rPr lang="vi-VN" i="1"/>
                          <m:t>𝑖</m:t>
                        </m:r>
                      </m:sub>
                    </m:sSub>
                    <m:r>
                      <a:rPr lang="vi-VN" i="1"/>
                      <m:t> || </m:t>
                    </m:r>
                    <m:sSub>
                      <m:sSubPr>
                        <m:ctrlPr>
                          <a:rPr lang="en-US" i="1"/>
                        </m:ctrlPr>
                      </m:sSubPr>
                      <m:e>
                        <m:r>
                          <a:rPr lang="vi-VN" i="1"/>
                          <m:t>𝑓</m:t>
                        </m:r>
                      </m:e>
                      <m:sub>
                        <m:r>
                          <a:rPr lang="vi-VN" i="1"/>
                          <m:t>𝑖</m:t>
                        </m:r>
                      </m:sub>
                    </m:sSub>
                    <m:r>
                      <a:rPr lang="vi-VN" i="1"/>
                      <m:t> || </m:t>
                    </m:r>
                    <m:sSub>
                      <m:sSubPr>
                        <m:ctrlPr>
                          <a:rPr lang="en-US" i="1"/>
                        </m:ctrlPr>
                      </m:sSubPr>
                      <m:e>
                        <m:r>
                          <a:rPr lang="vi-VN" i="1"/>
                          <m:t>𝑋</m:t>
                        </m:r>
                      </m:e>
                      <m:sub>
                        <m:r>
                          <a:rPr lang="vi-VN" i="1"/>
                          <m:t>𝐺𝑊𝑁</m:t>
                        </m:r>
                        <m:r>
                          <a:rPr lang="vi-VN" i="1"/>
                          <m:t>− </m:t>
                        </m:r>
                        <m:r>
                          <a:rPr lang="vi-VN" i="1"/>
                          <m:t>𝑖</m:t>
                        </m:r>
                      </m:sub>
                    </m:sSub>
                    <m:r>
                      <a:rPr lang="vi-VN" i="1"/>
                      <m:t>)</m:t>
                    </m:r>
                  </m:oMath>
                </a14:m>
                <a:r>
                  <a:rPr lang="vi-VN" dirty="0"/>
                  <a:t>. </a:t>
                </a:r>
              </a:p>
              <a:p>
                <a:pPr lvl="2"/>
                <a:endParaRPr lang="vi-VN" dirty="0"/>
              </a:p>
              <a:p>
                <a:pPr lvl="2"/>
                <a:r>
                  <a:rPr lang="vi-VN" dirty="0"/>
                  <a:t>Người dùng sau đó sẽ tính toán </a:t>
                </a:r>
                <a14:m>
                  <m:oMath xmlns:m="http://schemas.openxmlformats.org/officeDocument/2006/math">
                    <m:sSup>
                      <m:sSupPr>
                        <m:ctrlPr>
                          <a:rPr lang="en-US" i="1"/>
                        </m:ctrlPr>
                      </m:sSupPr>
                      <m:e>
                        <m:r>
                          <a:rPr lang="vi-VN" i="1"/>
                          <m:t>𝑆𝐾</m:t>
                        </m:r>
                      </m:e>
                      <m:sup>
                        <m:r>
                          <a:rPr lang="vi-VN" i="1"/>
                          <m:t>∗</m:t>
                        </m:r>
                      </m:sup>
                    </m:sSup>
                    <m:r>
                      <a:rPr lang="vi-VN" i="1"/>
                      <m:t>=</m:t>
                    </m:r>
                    <m:r>
                      <a:rPr lang="vi-VN" i="1"/>
                      <m:t>h</m:t>
                    </m:r>
                    <m:r>
                      <a:rPr lang="vi-VN" i="1"/>
                      <m:t>(</m:t>
                    </m:r>
                    <m:sSub>
                      <m:sSubPr>
                        <m:ctrlPr>
                          <a:rPr lang="en-US" i="1"/>
                        </m:ctrlPr>
                      </m:sSubPr>
                      <m:e>
                        <m:r>
                          <a:rPr lang="vi-VN" i="1"/>
                          <m:t>𝐾</m:t>
                        </m:r>
                      </m:e>
                      <m:sub>
                        <m:r>
                          <a:rPr lang="vi-VN" i="1"/>
                          <m:t>𝑖</m:t>
                        </m:r>
                      </m:sub>
                    </m:sSub>
                    <m:sSubSup>
                      <m:sSubSupPr>
                        <m:ctrlPr>
                          <a:rPr lang="en-US" i="1"/>
                        </m:ctrlPr>
                      </m:sSubSupPr>
                      <m:e>
                        <m:r>
                          <a:rPr lang="vi-VN" i="1"/>
                          <m:t> || </m:t>
                        </m:r>
                        <m:r>
                          <a:rPr lang="vi-VN" i="1"/>
                          <m:t>𝐾</m:t>
                        </m:r>
                      </m:e>
                      <m:sub>
                        <m:r>
                          <a:rPr lang="vi-VN" i="1"/>
                          <m:t>𝑗</m:t>
                        </m:r>
                      </m:sub>
                      <m:sup>
                        <m:r>
                          <a:rPr lang="vi-VN" i="1"/>
                          <m:t>∗</m:t>
                        </m:r>
                      </m:sup>
                    </m:sSubSup>
                    <m:r>
                      <a:rPr lang="vi-VN" i="1"/>
                      <m:t>)</m:t>
                    </m:r>
                  </m:oMath>
                </a14:m>
                <a:r>
                  <a:rPr lang="vi-VN" dirty="0"/>
                  <a:t> và xác minh </a:t>
                </a:r>
                <a14:m>
                  <m:oMath xmlns:m="http://schemas.openxmlformats.org/officeDocument/2006/math">
                    <m:sSubSup>
                      <m:sSubSupPr>
                        <m:ctrlPr>
                          <a:rPr lang="en-US" i="1"/>
                        </m:ctrlPr>
                      </m:sSubSupPr>
                      <m:e>
                        <m:r>
                          <a:rPr lang="vi-VN" i="1"/>
                          <m:t>𝑅</m:t>
                        </m:r>
                      </m:e>
                      <m:sub>
                        <m:r>
                          <a:rPr lang="vi-VN" i="1"/>
                          <m:t>𝑖𝑗</m:t>
                        </m:r>
                      </m:sub>
                      <m:sup>
                        <m:r>
                          <a:rPr lang="vi-VN" i="1"/>
                          <m:t>∗</m:t>
                        </m:r>
                      </m:sup>
                    </m:sSubSup>
                    <m:r>
                      <a:rPr lang="vi-VN" i="1"/>
                      <m:t>= </m:t>
                    </m:r>
                    <m:sSub>
                      <m:sSubPr>
                        <m:ctrlPr>
                          <a:rPr lang="en-US" i="1"/>
                        </m:ctrlPr>
                      </m:sSubPr>
                      <m:e>
                        <m:r>
                          <a:rPr lang="vi-VN" i="1"/>
                          <m:t>𝑅</m:t>
                        </m:r>
                      </m:e>
                      <m:sub>
                        <m:r>
                          <a:rPr lang="vi-VN" i="1"/>
                          <m:t>𝑖𝑗</m:t>
                        </m:r>
                      </m:sub>
                    </m:sSub>
                  </m:oMath>
                </a14:m>
                <a:r>
                  <a:rPr lang="vi-VN" dirty="0"/>
                  <a:t> hay không.</a:t>
                </a:r>
                <a:endParaRPr lang="en-US" dirty="0"/>
              </a:p>
              <a:p>
                <a:pPr lvl="2"/>
                <a:endParaRPr lang="en-US" dirty="0"/>
              </a:p>
              <a:p>
                <a:pPr marL="685782" lvl="2" indent="0">
                  <a:buNone/>
                </a:pPr>
                <a:r>
                  <a:rPr lang="en-US" dirty="0">
                    <a:solidFill>
                      <a:srgbClr val="FF0000"/>
                    </a:solidFill>
                  </a:rPr>
                  <a:t>=&gt; </a:t>
                </a:r>
                <a:r>
                  <a:rPr lang="vi-VN" dirty="0">
                    <a:solidFill>
                      <a:srgbClr val="FF0000"/>
                    </a:solidFill>
                  </a:rPr>
                  <a:t>Do đó, kẻ tấn công đã thành công trong việc giả làm nút cảm biến </a:t>
                </a:r>
                <a14:m>
                  <m:oMath xmlns:m="http://schemas.openxmlformats.org/officeDocument/2006/math">
                    <m:sSub>
                      <m:sSubPr>
                        <m:ctrlPr>
                          <a:rPr lang="en-US" i="1">
                            <a:solidFill>
                              <a:srgbClr val="FF0000"/>
                            </a:solidFill>
                          </a:rPr>
                        </m:ctrlPr>
                      </m:sSubPr>
                      <m:e>
                        <m:r>
                          <a:rPr lang="vi-VN" i="1">
                            <a:solidFill>
                              <a:srgbClr val="FF0000"/>
                            </a:solidFill>
                          </a:rPr>
                          <m:t>𝑆</m:t>
                        </m:r>
                      </m:e>
                      <m:sub>
                        <m:r>
                          <a:rPr lang="vi-VN" i="1">
                            <a:solidFill>
                              <a:srgbClr val="FF0000"/>
                            </a:solidFill>
                          </a:rPr>
                          <m:t>𝑘</m:t>
                        </m:r>
                      </m:sub>
                    </m:sSub>
                  </m:oMath>
                </a14:m>
                <a:endParaRPr lang="en-US" dirty="0"/>
              </a:p>
              <a:p>
                <a:pPr marL="685782" lvl="2" indent="0">
                  <a:buNone/>
                </a:pPr>
                <a:endParaRPr lang="en-US" dirty="0"/>
              </a:p>
            </p:txBody>
          </p:sp>
        </mc:Choice>
        <mc:Fallback>
          <p:sp>
            <p:nvSpPr>
              <p:cNvPr id="3" name="Content Placeholder 2">
                <a:extLst>
                  <a:ext uri="{FF2B5EF4-FFF2-40B4-BE49-F238E27FC236}">
                    <a16:creationId xmlns:a16="http://schemas.microsoft.com/office/drawing/2014/main" id="{F53B81BA-63E5-8C46-BB4A-F3C54631EBC7}"/>
                  </a:ext>
                </a:extLst>
              </p:cNvPr>
              <p:cNvSpPr>
                <a:spLocks noGrp="1" noRot="1" noChangeAspect="1" noMove="1" noResize="1" noEditPoints="1" noAdjustHandles="1" noChangeArrowheads="1" noChangeShapeType="1" noTextEdit="1"/>
              </p:cNvSpPr>
              <p:nvPr>
                <p:ph idx="1"/>
              </p:nvPr>
            </p:nvSpPr>
            <p:spPr>
              <a:blipFill>
                <a:blip r:embed="rId2"/>
                <a:stretch>
                  <a:fillRect t="-280" r="-6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583493E-7415-6848-B615-B86EFBD3F7FD}"/>
              </a:ext>
            </a:extLst>
          </p:cNvPr>
          <p:cNvSpPr>
            <a:spLocks noGrp="1"/>
          </p:cNvSpPr>
          <p:nvPr>
            <p:ph type="sldNum" sz="quarter" idx="12"/>
          </p:nvPr>
        </p:nvSpPr>
        <p:spPr/>
        <p:txBody>
          <a:bodyPr/>
          <a:lstStyle/>
          <a:p>
            <a:fld id="{20B7F220-0825-4B9B-9156-FF79F33775FE}" type="slidenum">
              <a:rPr lang="vi-VN" smtClean="0"/>
              <a:t>38</a:t>
            </a:fld>
            <a:endParaRPr lang="vi-VN"/>
          </a:p>
        </p:txBody>
      </p:sp>
    </p:spTree>
    <p:extLst>
      <p:ext uri="{BB962C8B-B14F-4D97-AF65-F5344CB8AC3E}">
        <p14:creationId xmlns:p14="http://schemas.microsoft.com/office/powerpoint/2010/main" val="2687066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E0EA-9D4E-684A-AECD-648536C4D061}"/>
              </a:ext>
            </a:extLst>
          </p:cNvPr>
          <p:cNvSpPr>
            <a:spLocks noGrp="1"/>
          </p:cNvSpPr>
          <p:nvPr>
            <p:ph type="title"/>
          </p:nvPr>
        </p:nvSpPr>
        <p:spPr/>
        <p:txBody>
          <a:bodyPr/>
          <a:lstStyle/>
          <a:p>
            <a:r>
              <a:rPr lang="en-US" dirty="0"/>
              <a:t>NHỮNG ĐIỂM YẾU</a:t>
            </a:r>
          </a:p>
        </p:txBody>
      </p:sp>
      <p:sp>
        <p:nvSpPr>
          <p:cNvPr id="3" name="Content Placeholder 2">
            <a:extLst>
              <a:ext uri="{FF2B5EF4-FFF2-40B4-BE49-F238E27FC236}">
                <a16:creationId xmlns:a16="http://schemas.microsoft.com/office/drawing/2014/main" id="{6589F7CE-155E-E741-8E0C-50830CF91EF6}"/>
              </a:ext>
            </a:extLst>
          </p:cNvPr>
          <p:cNvSpPr>
            <a:spLocks noGrp="1"/>
          </p:cNvSpPr>
          <p:nvPr>
            <p:ph idx="1"/>
          </p:nvPr>
        </p:nvSpPr>
        <p:spPr/>
        <p:txBody>
          <a:bodyPr/>
          <a:lstStyle/>
          <a:p>
            <a:pPr lvl="1"/>
            <a:r>
              <a:rPr lang="en-US" dirty="0" err="1"/>
              <a:t>Tấn</a:t>
            </a:r>
            <a:r>
              <a:rPr lang="en-US" dirty="0"/>
              <a:t> </a:t>
            </a:r>
            <a:r>
              <a:rPr lang="en-US" dirty="0" err="1"/>
              <a:t>công</a:t>
            </a:r>
            <a:r>
              <a:rPr lang="en-US" dirty="0"/>
              <a:t> </a:t>
            </a:r>
            <a:r>
              <a:rPr lang="en-US" dirty="0" err="1"/>
              <a:t>nội</a:t>
            </a:r>
            <a:r>
              <a:rPr lang="en-US" dirty="0"/>
              <a:t> </a:t>
            </a:r>
            <a:r>
              <a:rPr lang="en-US" dirty="0" err="1"/>
              <a:t>bộ</a:t>
            </a:r>
            <a:endParaRPr lang="en-US" dirty="0"/>
          </a:p>
          <a:p>
            <a:pPr lvl="2"/>
            <a:endParaRPr lang="en-US" dirty="0"/>
          </a:p>
          <a:p>
            <a:pPr lvl="2"/>
            <a:r>
              <a:rPr lang="vi-VN" dirty="0"/>
              <a:t>Trong sơ đồ của Tai, một người dùng gửi mật khẩu gốc đến GW N trong giai đoạn đăng ký.</a:t>
            </a:r>
            <a:r>
              <a:rPr lang="en-US" dirty="0"/>
              <a:t> </a:t>
            </a:r>
          </a:p>
          <a:p>
            <a:pPr lvl="2"/>
            <a:endParaRPr lang="en-US" dirty="0"/>
          </a:p>
          <a:p>
            <a:pPr lvl="2"/>
            <a:r>
              <a:rPr lang="vi-VN" dirty="0"/>
              <a:t>Nếu người dùng gửi cùng một mật khẩu được sử dụng trong các hệ thống khác cho GW N, thì GW N có thể sử dụng mật khẩu để mạo danh người dùng khi truy cập các hệ thống khác. </a:t>
            </a:r>
          </a:p>
          <a:p>
            <a:pPr lvl="2"/>
            <a:endParaRPr lang="vi-VN" dirty="0"/>
          </a:p>
          <a:p>
            <a:pPr marL="685782" lvl="2" indent="0">
              <a:buNone/>
            </a:pPr>
            <a:r>
              <a:rPr lang="vi-VN" dirty="0">
                <a:solidFill>
                  <a:srgbClr val="FF0000"/>
                </a:solidFill>
              </a:rPr>
              <a:t>=&gt; Do đó, sơ đồ Tai vẫn dễ bị tấn công nội bộ.</a:t>
            </a:r>
            <a:endParaRPr lang="en-US" dirty="0">
              <a:solidFill>
                <a:srgbClr val="FF0000"/>
              </a:solidFill>
            </a:endParaRPr>
          </a:p>
          <a:p>
            <a:pPr lvl="2"/>
            <a:endParaRPr lang="en-US" dirty="0"/>
          </a:p>
        </p:txBody>
      </p:sp>
      <p:sp>
        <p:nvSpPr>
          <p:cNvPr id="4" name="Slide Number Placeholder 3">
            <a:extLst>
              <a:ext uri="{FF2B5EF4-FFF2-40B4-BE49-F238E27FC236}">
                <a16:creationId xmlns:a16="http://schemas.microsoft.com/office/drawing/2014/main" id="{CF7AFDAD-13EE-E14D-8136-128626DCE897}"/>
              </a:ext>
            </a:extLst>
          </p:cNvPr>
          <p:cNvSpPr>
            <a:spLocks noGrp="1"/>
          </p:cNvSpPr>
          <p:nvPr>
            <p:ph type="sldNum" sz="quarter" idx="12"/>
          </p:nvPr>
        </p:nvSpPr>
        <p:spPr/>
        <p:txBody>
          <a:bodyPr/>
          <a:lstStyle/>
          <a:p>
            <a:fld id="{20B7F220-0825-4B9B-9156-FF79F33775FE}" type="slidenum">
              <a:rPr lang="vi-VN" smtClean="0"/>
              <a:t>39</a:t>
            </a:fld>
            <a:endParaRPr lang="vi-VN"/>
          </a:p>
        </p:txBody>
      </p:sp>
    </p:spTree>
    <p:extLst>
      <p:ext uri="{BB962C8B-B14F-4D97-AF65-F5344CB8AC3E}">
        <p14:creationId xmlns:p14="http://schemas.microsoft.com/office/powerpoint/2010/main" val="274632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2C5F-E569-F042-ADA1-77E50AC06142}"/>
              </a:ext>
            </a:extLst>
          </p:cNvPr>
          <p:cNvSpPr>
            <a:spLocks noGrp="1"/>
          </p:cNvSpPr>
          <p:nvPr>
            <p:ph type="title"/>
          </p:nvPr>
        </p:nvSpPr>
        <p:spPr/>
        <p:txBody>
          <a:bodyPr/>
          <a:lstStyle/>
          <a:p>
            <a:r>
              <a:rPr lang="en-US" dirty="0"/>
              <a:t>GIỚI THIỆU</a:t>
            </a:r>
          </a:p>
        </p:txBody>
      </p:sp>
      <p:sp>
        <p:nvSpPr>
          <p:cNvPr id="3" name="Content Placeholder 2">
            <a:extLst>
              <a:ext uri="{FF2B5EF4-FFF2-40B4-BE49-F238E27FC236}">
                <a16:creationId xmlns:a16="http://schemas.microsoft.com/office/drawing/2014/main" id="{C08575C6-61C8-8941-B19A-0972D5CD780B}"/>
              </a:ext>
            </a:extLst>
          </p:cNvPr>
          <p:cNvSpPr>
            <a:spLocks noGrp="1"/>
          </p:cNvSpPr>
          <p:nvPr>
            <p:ph idx="1"/>
          </p:nvPr>
        </p:nvSpPr>
        <p:spPr/>
        <p:txBody>
          <a:bodyPr/>
          <a:lstStyle/>
          <a:p>
            <a:pPr lvl="1"/>
            <a:r>
              <a:rPr lang="en-US" b="1" dirty="0" err="1"/>
              <a:t>Mạng</a:t>
            </a:r>
            <a:r>
              <a:rPr lang="en-US" b="1" dirty="0"/>
              <a:t> </a:t>
            </a:r>
            <a:r>
              <a:rPr lang="en-US" b="1" dirty="0" err="1"/>
              <a:t>cảm</a:t>
            </a:r>
            <a:r>
              <a:rPr lang="en-US" b="1" dirty="0"/>
              <a:t> </a:t>
            </a:r>
            <a:r>
              <a:rPr lang="en-US" b="1" dirty="0" err="1"/>
              <a:t>biến</a:t>
            </a:r>
            <a:r>
              <a:rPr lang="en-US" b="1" dirty="0"/>
              <a:t> </a:t>
            </a:r>
            <a:r>
              <a:rPr lang="en-US" b="1" dirty="0" err="1"/>
              <a:t>không</a:t>
            </a:r>
            <a:r>
              <a:rPr lang="en-US" b="1" dirty="0"/>
              <a:t> </a:t>
            </a:r>
            <a:r>
              <a:rPr lang="en-US" b="1" dirty="0" err="1"/>
              <a:t>dây</a:t>
            </a:r>
            <a:r>
              <a:rPr lang="en-US" b="1" dirty="0"/>
              <a:t> (WSN): </a:t>
            </a:r>
            <a:r>
              <a:rPr lang="en-US" dirty="0"/>
              <a:t>Bao </a:t>
            </a:r>
            <a:r>
              <a:rPr lang="en-US" dirty="0" err="1"/>
              <a:t>gồm</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lớn</a:t>
            </a:r>
            <a:r>
              <a:rPr lang="en-US" dirty="0"/>
              <a:t> </a:t>
            </a:r>
            <a:r>
              <a:rPr lang="en-US" dirty="0" err="1"/>
              <a:t>các</a:t>
            </a:r>
            <a:r>
              <a:rPr lang="en-US" dirty="0"/>
              <a:t> </a:t>
            </a:r>
            <a:r>
              <a:rPr lang="en-US" dirty="0" err="1"/>
              <a:t>nút</a:t>
            </a:r>
            <a:r>
              <a:rPr lang="en-US" dirty="0"/>
              <a:t> </a:t>
            </a:r>
            <a:r>
              <a:rPr lang="en-US" dirty="0" err="1"/>
              <a:t>cảm</a:t>
            </a:r>
            <a:r>
              <a:rPr lang="en-US" dirty="0"/>
              <a:t> </a:t>
            </a:r>
            <a:r>
              <a:rPr lang="en-US" dirty="0" err="1"/>
              <a:t>biến</a:t>
            </a:r>
            <a:r>
              <a:rPr lang="en-US" dirty="0"/>
              <a:t> </a:t>
            </a:r>
            <a:r>
              <a:rPr lang="en-US" dirty="0" err="1"/>
              <a:t>nhỏ</a:t>
            </a:r>
            <a:r>
              <a:rPr lang="en-US" dirty="0"/>
              <a:t>, </a:t>
            </a:r>
            <a:r>
              <a:rPr lang="en-US" dirty="0" err="1"/>
              <a:t>giúp</a:t>
            </a:r>
            <a:r>
              <a:rPr lang="en-US" dirty="0"/>
              <a:t> </a:t>
            </a:r>
            <a:r>
              <a:rPr lang="en-US" dirty="0" err="1"/>
              <a:t>theo</a:t>
            </a:r>
            <a:r>
              <a:rPr lang="en-US" dirty="0"/>
              <a:t> </a:t>
            </a:r>
            <a:r>
              <a:rPr lang="en-US" dirty="0" err="1"/>
              <a:t>dõi</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môi</a:t>
            </a:r>
            <a:r>
              <a:rPr lang="en-US" dirty="0"/>
              <a:t> </a:t>
            </a:r>
            <a:r>
              <a:rPr lang="en-US" dirty="0" err="1"/>
              <a:t>trường</a:t>
            </a:r>
            <a:r>
              <a:rPr lang="en-US" dirty="0"/>
              <a:t> </a:t>
            </a:r>
            <a:r>
              <a:rPr lang="en-US" dirty="0" err="1"/>
              <a:t>như</a:t>
            </a:r>
            <a:r>
              <a:rPr lang="en-US" dirty="0"/>
              <a:t> </a:t>
            </a:r>
            <a:r>
              <a:rPr lang="en-US" dirty="0" err="1"/>
              <a:t>ánh</a:t>
            </a:r>
            <a:r>
              <a:rPr lang="en-US" dirty="0"/>
              <a:t> </a:t>
            </a:r>
            <a:r>
              <a:rPr lang="en-US" dirty="0" err="1"/>
              <a:t>sáng</a:t>
            </a:r>
            <a:r>
              <a:rPr lang="en-US" dirty="0"/>
              <a:t>, </a:t>
            </a:r>
            <a:r>
              <a:rPr lang="en-US" dirty="0" err="1"/>
              <a:t>nhiệt</a:t>
            </a:r>
            <a:r>
              <a:rPr lang="en-US" dirty="0"/>
              <a:t> </a:t>
            </a:r>
            <a:r>
              <a:rPr lang="en-US" dirty="0" err="1"/>
              <a:t>độ</a:t>
            </a:r>
            <a:r>
              <a:rPr lang="en-US" dirty="0"/>
              <a:t>, </a:t>
            </a:r>
            <a:r>
              <a:rPr lang="en-US" dirty="0" err="1"/>
              <a:t>áp</a:t>
            </a:r>
            <a:r>
              <a:rPr lang="en-US" dirty="0"/>
              <a:t> </a:t>
            </a:r>
            <a:r>
              <a:rPr lang="en-US" dirty="0" err="1"/>
              <a:t>suất</a:t>
            </a:r>
            <a:r>
              <a:rPr lang="en-US" dirty="0"/>
              <a:t>,…</a:t>
            </a:r>
          </a:p>
          <a:p>
            <a:pPr lvl="1"/>
            <a:endParaRPr lang="en-US" dirty="0"/>
          </a:p>
          <a:p>
            <a:pPr marL="342891" lvl="1" indent="0">
              <a:buNone/>
            </a:pPr>
            <a:r>
              <a:rPr lang="en-US" dirty="0">
                <a:solidFill>
                  <a:srgbClr val="FF0000"/>
                </a:solidFill>
              </a:rPr>
              <a:t>=&gt; Do </a:t>
            </a:r>
            <a:r>
              <a:rPr lang="en-US" dirty="0" err="1">
                <a:solidFill>
                  <a:srgbClr val="FF0000"/>
                </a:solidFill>
              </a:rPr>
              <a:t>đó</a:t>
            </a:r>
            <a:r>
              <a:rPr lang="en-US" dirty="0">
                <a:solidFill>
                  <a:srgbClr val="FF0000"/>
                </a:solidFill>
              </a:rPr>
              <a:t>, </a:t>
            </a:r>
            <a:r>
              <a:rPr lang="en-US" dirty="0" err="1">
                <a:solidFill>
                  <a:srgbClr val="FF0000"/>
                </a:solidFill>
              </a:rPr>
              <a:t>để</a:t>
            </a:r>
            <a:r>
              <a:rPr lang="en-US" dirty="0">
                <a:solidFill>
                  <a:srgbClr val="FF0000"/>
                </a:solidFill>
              </a:rPr>
              <a:t> </a:t>
            </a:r>
            <a:r>
              <a:rPr lang="en-US" dirty="0" err="1">
                <a:solidFill>
                  <a:srgbClr val="FF0000"/>
                </a:solidFill>
              </a:rPr>
              <a:t>cung</a:t>
            </a:r>
            <a:r>
              <a:rPr lang="en-US" dirty="0">
                <a:solidFill>
                  <a:srgbClr val="FF0000"/>
                </a:solidFill>
              </a:rPr>
              <a:t> </a:t>
            </a:r>
            <a:r>
              <a:rPr lang="en-US" dirty="0" err="1">
                <a:solidFill>
                  <a:srgbClr val="FF0000"/>
                </a:solidFill>
              </a:rPr>
              <a:t>cấp</a:t>
            </a:r>
            <a:r>
              <a:rPr lang="en-US" dirty="0">
                <a:solidFill>
                  <a:srgbClr val="FF0000"/>
                </a:solidFill>
              </a:rPr>
              <a:t> </a:t>
            </a:r>
            <a:r>
              <a:rPr lang="en-US" dirty="0" err="1">
                <a:solidFill>
                  <a:srgbClr val="FF0000"/>
                </a:solidFill>
              </a:rPr>
              <a:t>thành</a:t>
            </a:r>
            <a:r>
              <a:rPr lang="en-US" dirty="0">
                <a:solidFill>
                  <a:srgbClr val="FF0000"/>
                </a:solidFill>
              </a:rPr>
              <a:t> </a:t>
            </a:r>
            <a:r>
              <a:rPr lang="en-US" dirty="0" err="1">
                <a:solidFill>
                  <a:srgbClr val="FF0000"/>
                </a:solidFill>
              </a:rPr>
              <a:t>công</a:t>
            </a:r>
            <a:r>
              <a:rPr lang="en-US" dirty="0">
                <a:solidFill>
                  <a:srgbClr val="FF0000"/>
                </a:solidFill>
              </a:rPr>
              <a:t> IoT </a:t>
            </a:r>
            <a:r>
              <a:rPr lang="en-US" dirty="0" err="1">
                <a:solidFill>
                  <a:srgbClr val="FF0000"/>
                </a:solidFill>
              </a:rPr>
              <a:t>các</a:t>
            </a:r>
            <a:r>
              <a:rPr lang="en-US" dirty="0">
                <a:solidFill>
                  <a:srgbClr val="FF0000"/>
                </a:solidFill>
              </a:rPr>
              <a:t> </a:t>
            </a:r>
            <a:r>
              <a:rPr lang="en-US" dirty="0" err="1">
                <a:solidFill>
                  <a:srgbClr val="FF0000"/>
                </a:solidFill>
              </a:rPr>
              <a:t>ứng</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tích</a:t>
            </a:r>
            <a:r>
              <a:rPr lang="en-US" dirty="0">
                <a:solidFill>
                  <a:srgbClr val="FF0000"/>
                </a:solidFill>
              </a:rPr>
              <a:t> </a:t>
            </a:r>
            <a:r>
              <a:rPr lang="en-US" dirty="0" err="1">
                <a:solidFill>
                  <a:srgbClr val="FF0000"/>
                </a:solidFill>
              </a:rPr>
              <a:t>hợp</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mạng</a:t>
            </a:r>
            <a:r>
              <a:rPr lang="en-US" dirty="0">
                <a:solidFill>
                  <a:srgbClr val="FF0000"/>
                </a:solidFill>
              </a:rPr>
              <a:t> 5G </a:t>
            </a:r>
            <a:r>
              <a:rPr lang="en-US" dirty="0" err="1">
                <a:solidFill>
                  <a:srgbClr val="FF0000"/>
                </a:solidFill>
              </a:rPr>
              <a:t>và</a:t>
            </a:r>
            <a:r>
              <a:rPr lang="en-US" dirty="0">
                <a:solidFill>
                  <a:srgbClr val="FF0000"/>
                </a:solidFill>
              </a:rPr>
              <a:t> WSN </a:t>
            </a:r>
            <a:r>
              <a:rPr lang="en-US" dirty="0" err="1">
                <a:solidFill>
                  <a:srgbClr val="FF0000"/>
                </a:solidFill>
              </a:rPr>
              <a:t>là</a:t>
            </a:r>
            <a:r>
              <a:rPr lang="en-US" dirty="0">
                <a:solidFill>
                  <a:srgbClr val="FF0000"/>
                </a:solidFill>
              </a:rPr>
              <a:t> </a:t>
            </a:r>
            <a:r>
              <a:rPr lang="en-US" dirty="0" err="1">
                <a:solidFill>
                  <a:srgbClr val="FF0000"/>
                </a:solidFill>
              </a:rPr>
              <a:t>cần</a:t>
            </a:r>
            <a:r>
              <a:rPr lang="en-US" dirty="0">
                <a:solidFill>
                  <a:srgbClr val="FF0000"/>
                </a:solidFill>
              </a:rPr>
              <a:t> </a:t>
            </a:r>
            <a:r>
              <a:rPr lang="en-US" dirty="0" err="1">
                <a:solidFill>
                  <a:srgbClr val="FF0000"/>
                </a:solidFill>
              </a:rPr>
              <a:t>thiết</a:t>
            </a:r>
            <a:r>
              <a:rPr lang="en-US" dirty="0">
                <a:solidFill>
                  <a:srgbClr val="FF0000"/>
                </a:solidFill>
              </a:rPr>
              <a:t>.</a:t>
            </a:r>
          </a:p>
        </p:txBody>
      </p:sp>
      <p:sp>
        <p:nvSpPr>
          <p:cNvPr id="4" name="Slide Number Placeholder 3">
            <a:extLst>
              <a:ext uri="{FF2B5EF4-FFF2-40B4-BE49-F238E27FC236}">
                <a16:creationId xmlns:a16="http://schemas.microsoft.com/office/drawing/2014/main" id="{DF9B63F2-5D29-EA4C-941D-1BCC06DAA1A6}"/>
              </a:ext>
            </a:extLst>
          </p:cNvPr>
          <p:cNvSpPr>
            <a:spLocks noGrp="1"/>
          </p:cNvSpPr>
          <p:nvPr>
            <p:ph type="sldNum" sz="quarter" idx="12"/>
          </p:nvPr>
        </p:nvSpPr>
        <p:spPr/>
        <p:txBody>
          <a:bodyPr/>
          <a:lstStyle/>
          <a:p>
            <a:fld id="{20B7F220-0825-4B9B-9156-FF79F33775FE}" type="slidenum">
              <a:rPr lang="vi-VN" smtClean="0"/>
              <a:t>4</a:t>
            </a:fld>
            <a:endParaRPr lang="vi-VN"/>
          </a:p>
        </p:txBody>
      </p:sp>
    </p:spTree>
    <p:extLst>
      <p:ext uri="{BB962C8B-B14F-4D97-AF65-F5344CB8AC3E}">
        <p14:creationId xmlns:p14="http://schemas.microsoft.com/office/powerpoint/2010/main" val="2192215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14AD-659D-6B41-B6F3-3B0993BCFB34}"/>
              </a:ext>
            </a:extLst>
          </p:cNvPr>
          <p:cNvSpPr>
            <a:spLocks noGrp="1"/>
          </p:cNvSpPr>
          <p:nvPr>
            <p:ph type="title"/>
          </p:nvPr>
        </p:nvSpPr>
        <p:spPr/>
        <p:txBody>
          <a:bodyPr/>
          <a:lstStyle/>
          <a:p>
            <a:r>
              <a:rPr lang="en-US" dirty="0"/>
              <a:t>NHỮNG ĐIỂM YẾU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B92983-B7BE-5144-94BF-583C014A0E80}"/>
                  </a:ext>
                </a:extLst>
              </p:cNvPr>
              <p:cNvSpPr>
                <a:spLocks noGrp="1"/>
              </p:cNvSpPr>
              <p:nvPr>
                <p:ph idx="1"/>
              </p:nvPr>
            </p:nvSpPr>
            <p:spPr/>
            <p:txBody>
              <a:bodyPr/>
              <a:lstStyle/>
              <a:p>
                <a:pPr lvl="1"/>
                <a:r>
                  <a:rPr lang="en-US" dirty="0" err="1"/>
                  <a:t>Tấn</a:t>
                </a:r>
                <a:r>
                  <a:rPr lang="en-US" dirty="0"/>
                  <a:t> </a:t>
                </a:r>
                <a:r>
                  <a:rPr lang="en-US" dirty="0" err="1"/>
                  <a:t>công</a:t>
                </a:r>
                <a:r>
                  <a:rPr lang="en-US" dirty="0"/>
                  <a:t> </a:t>
                </a:r>
                <a:r>
                  <a:rPr lang="en-US" dirty="0" err="1"/>
                  <a:t>thông</a:t>
                </a:r>
                <a:r>
                  <a:rPr lang="en-US" dirty="0"/>
                  <a:t> tin </a:t>
                </a:r>
                <a:r>
                  <a:rPr lang="en-US" dirty="0" err="1"/>
                  <a:t>tạm</a:t>
                </a:r>
                <a:r>
                  <a:rPr lang="en-US" dirty="0"/>
                  <a:t> </a:t>
                </a:r>
                <a:r>
                  <a:rPr lang="en-US" dirty="0" err="1"/>
                  <a:t>thời</a:t>
                </a:r>
                <a:r>
                  <a:rPr lang="en-US" dirty="0"/>
                  <a:t> </a:t>
                </a:r>
                <a:r>
                  <a:rPr lang="en-US" dirty="0" err="1"/>
                  <a:t>theo</a:t>
                </a:r>
                <a:r>
                  <a:rPr lang="en-US" dirty="0"/>
                  <a:t> </a:t>
                </a:r>
                <a:r>
                  <a:rPr lang="en-US" dirty="0" err="1"/>
                  <a:t>phiên</a:t>
                </a:r>
                <a:endParaRPr lang="en-US" dirty="0"/>
              </a:p>
              <a:p>
                <a:pPr lvl="1"/>
                <a:endParaRPr lang="en-US" dirty="0"/>
              </a:p>
              <a:p>
                <a:pPr lvl="2"/>
                <a:r>
                  <a:rPr lang="vi-VN" dirty="0"/>
                  <a:t>Nếu thông tin được tạo tạm thời cho một phiên bị rò rỉ, khóa phiên được thiết lập trong phiên đó không còn an toàn.</a:t>
                </a:r>
                <a:r>
                  <a:rPr lang="en-US" dirty="0"/>
                  <a:t> </a:t>
                </a:r>
              </a:p>
              <a:p>
                <a:pPr lvl="2"/>
                <a:endParaRPr lang="en-US" dirty="0"/>
              </a:p>
              <a:p>
                <a:pPr lvl="2"/>
                <a:r>
                  <a:rPr lang="vi-VN" dirty="0"/>
                  <a:t>Trong sơ đồ của Tai, người dùng và nút cảm biến tính toán khoá phiên dựa trên các số ngẫu nhiên tạm thời </a:t>
                </a:r>
                <a14:m>
                  <m:oMath xmlns:m="http://schemas.openxmlformats.org/officeDocument/2006/math">
                    <m:sSub>
                      <m:sSubPr>
                        <m:ctrlPr>
                          <a:rPr lang="en-US" i="1"/>
                        </m:ctrlPr>
                      </m:sSubPr>
                      <m:e>
                        <m:r>
                          <a:rPr lang="vi-VN" i="1"/>
                          <m:t>𝐾</m:t>
                        </m:r>
                      </m:e>
                      <m:sub>
                        <m:r>
                          <a:rPr lang="vi-VN" i="1"/>
                          <m:t>𝑖</m:t>
                        </m:r>
                      </m:sub>
                    </m:sSub>
                  </m:oMath>
                </a14:m>
                <a:r>
                  <a:rPr lang="vi-VN" dirty="0"/>
                  <a:t> và </a:t>
                </a:r>
                <a14:m>
                  <m:oMath xmlns:m="http://schemas.openxmlformats.org/officeDocument/2006/math">
                    <m:sSub>
                      <m:sSubPr>
                        <m:ctrlPr>
                          <a:rPr lang="en-US" i="1"/>
                        </m:ctrlPr>
                      </m:sSubPr>
                      <m:e>
                        <m:r>
                          <a:rPr lang="vi-VN" i="1"/>
                          <m:t>𝐾</m:t>
                        </m:r>
                      </m:e>
                      <m:sub>
                        <m:r>
                          <a:rPr lang="vi-VN" i="1"/>
                          <m:t>𝑗</m:t>
                        </m:r>
                      </m:sub>
                    </m:sSub>
                  </m:oMath>
                </a14:m>
                <a:r>
                  <a:rPr lang="en-US" dirty="0">
                    <a:effectLst/>
                  </a:rPr>
                  <a:t> </a:t>
                </a:r>
              </a:p>
              <a:p>
                <a:pPr lvl="2"/>
                <a:endParaRPr lang="en-US" dirty="0"/>
              </a:p>
              <a:p>
                <a:pPr lvl="2"/>
                <a:r>
                  <a:rPr lang="vi-VN" dirty="0"/>
                  <a:t>Kẻ tấn công có thể tính toán khoá phiên SK = </a:t>
                </a:r>
                <a14:m>
                  <m:oMath xmlns:m="http://schemas.openxmlformats.org/officeDocument/2006/math">
                    <m:sSub>
                      <m:sSubPr>
                        <m:ctrlPr>
                          <a:rPr lang="en-US" i="1"/>
                        </m:ctrlPr>
                      </m:sSubPr>
                      <m:e>
                        <m:r>
                          <a:rPr lang="vi-VN" i="1"/>
                          <m:t>h</m:t>
                        </m:r>
                        <m:r>
                          <a:rPr lang="vi-VN" i="1"/>
                          <m:t>(</m:t>
                        </m:r>
                        <m:r>
                          <a:rPr lang="vi-VN" i="1"/>
                          <m:t>𝐾</m:t>
                        </m:r>
                      </m:e>
                      <m:sub>
                        <m:r>
                          <a:rPr lang="vi-VN" i="1"/>
                          <m:t>𝑖</m:t>
                        </m:r>
                      </m:sub>
                    </m:sSub>
                    <m:r>
                      <a:rPr lang="vi-VN" i="1"/>
                      <m:t> ⊕ </m:t>
                    </m:r>
                    <m:sSub>
                      <m:sSubPr>
                        <m:ctrlPr>
                          <a:rPr lang="en-US" i="1"/>
                        </m:ctrlPr>
                      </m:sSubPr>
                      <m:e>
                        <m:r>
                          <a:rPr lang="vi-VN" i="1"/>
                          <m:t>𝐾</m:t>
                        </m:r>
                      </m:e>
                      <m:sub>
                        <m:r>
                          <a:rPr lang="vi-VN" i="1"/>
                          <m:t>𝑗</m:t>
                        </m:r>
                      </m:sub>
                    </m:sSub>
                    <m:r>
                      <a:rPr lang="vi-VN" i="1"/>
                      <m:t>)</m:t>
                    </m:r>
                  </m:oMath>
                </a14:m>
                <a:r>
                  <a:rPr lang="vi-VN" dirty="0"/>
                  <a:t> được thiết lập giữa người dùng và nút cảm biến. </a:t>
                </a:r>
              </a:p>
              <a:p>
                <a:pPr lvl="2"/>
                <a:endParaRPr lang="vi-VN" dirty="0"/>
              </a:p>
              <a:p>
                <a:pPr marL="685782" lvl="2" indent="0">
                  <a:buNone/>
                </a:pPr>
                <a:r>
                  <a:rPr lang="vi-VN" dirty="0">
                    <a:solidFill>
                      <a:srgbClr val="FF0000"/>
                    </a:solidFill>
                  </a:rPr>
                  <a:t>=&gt; Do đó, tính bảo mật của khóa phiên bị xâm phạm trong trường hợp này</a:t>
                </a:r>
                <a:endParaRPr lang="en-US" dirty="0">
                  <a:solidFill>
                    <a:srgbClr val="FF0000"/>
                  </a:solidFill>
                </a:endParaRPr>
              </a:p>
            </p:txBody>
          </p:sp>
        </mc:Choice>
        <mc:Fallback>
          <p:sp>
            <p:nvSpPr>
              <p:cNvPr id="3" name="Content Placeholder 2">
                <a:extLst>
                  <a:ext uri="{FF2B5EF4-FFF2-40B4-BE49-F238E27FC236}">
                    <a16:creationId xmlns:a16="http://schemas.microsoft.com/office/drawing/2014/main" id="{14B92983-B7BE-5144-94BF-583C014A0E80}"/>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CA52A48-E758-CB4F-BFE3-0F460EAFF86C}"/>
              </a:ext>
            </a:extLst>
          </p:cNvPr>
          <p:cNvSpPr>
            <a:spLocks noGrp="1"/>
          </p:cNvSpPr>
          <p:nvPr>
            <p:ph type="sldNum" sz="quarter" idx="12"/>
          </p:nvPr>
        </p:nvSpPr>
        <p:spPr/>
        <p:txBody>
          <a:bodyPr/>
          <a:lstStyle/>
          <a:p>
            <a:fld id="{20B7F220-0825-4B9B-9156-FF79F33775FE}" type="slidenum">
              <a:rPr lang="vi-VN" smtClean="0"/>
              <a:t>40</a:t>
            </a:fld>
            <a:endParaRPr lang="vi-VN"/>
          </a:p>
        </p:txBody>
      </p:sp>
    </p:spTree>
    <p:extLst>
      <p:ext uri="{BB962C8B-B14F-4D97-AF65-F5344CB8AC3E}">
        <p14:creationId xmlns:p14="http://schemas.microsoft.com/office/powerpoint/2010/main" val="1153432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EE5D-5112-0945-B341-F5C09C019F5F}"/>
              </a:ext>
            </a:extLst>
          </p:cNvPr>
          <p:cNvSpPr>
            <a:spLocks noGrp="1"/>
          </p:cNvSpPr>
          <p:nvPr>
            <p:ph type="title"/>
          </p:nvPr>
        </p:nvSpPr>
        <p:spPr/>
        <p:txBody>
          <a:bodyPr/>
          <a:lstStyle/>
          <a:p>
            <a:r>
              <a:rPr lang="en-US" dirty="0"/>
              <a:t>KẾT LUẬN</a:t>
            </a:r>
          </a:p>
        </p:txBody>
      </p:sp>
      <p:sp>
        <p:nvSpPr>
          <p:cNvPr id="3" name="Content Placeholder 2">
            <a:extLst>
              <a:ext uri="{FF2B5EF4-FFF2-40B4-BE49-F238E27FC236}">
                <a16:creationId xmlns:a16="http://schemas.microsoft.com/office/drawing/2014/main" id="{770044B8-CBC4-CF4E-98D3-E42B4536FD6E}"/>
              </a:ext>
            </a:extLst>
          </p:cNvPr>
          <p:cNvSpPr>
            <a:spLocks noGrp="1"/>
          </p:cNvSpPr>
          <p:nvPr>
            <p:ph idx="1"/>
          </p:nvPr>
        </p:nvSpPr>
        <p:spPr/>
        <p:txBody>
          <a:bodyPr/>
          <a:lstStyle/>
          <a:p>
            <a:pPr lvl="1"/>
            <a:r>
              <a:rPr lang="en-US" dirty="0" err="1"/>
              <a:t>Các</a:t>
            </a:r>
            <a:r>
              <a:rPr lang="en-US" dirty="0"/>
              <a:t> </a:t>
            </a:r>
            <a:r>
              <a:rPr lang="en-US" dirty="0" err="1"/>
              <a:t>nhược</a:t>
            </a:r>
            <a:r>
              <a:rPr lang="en-US" dirty="0"/>
              <a:t> </a:t>
            </a:r>
            <a:r>
              <a:rPr lang="en-US" dirty="0" err="1"/>
              <a:t>điểm</a:t>
            </a:r>
            <a:r>
              <a:rPr lang="en-US" dirty="0"/>
              <a:t> </a:t>
            </a:r>
            <a:r>
              <a:rPr lang="en-US" dirty="0" err="1"/>
              <a:t>trong</a:t>
            </a:r>
            <a:r>
              <a:rPr lang="en-US" dirty="0"/>
              <a:t> </a:t>
            </a:r>
            <a:r>
              <a:rPr lang="en-US" dirty="0" err="1"/>
              <a:t>sơ</a:t>
            </a:r>
            <a:r>
              <a:rPr lang="en-US" dirty="0"/>
              <a:t> </a:t>
            </a:r>
            <a:r>
              <a:rPr lang="en-US" dirty="0" err="1"/>
              <a:t>đồ</a:t>
            </a:r>
            <a:r>
              <a:rPr lang="en-US" dirty="0"/>
              <a:t> </a:t>
            </a:r>
            <a:r>
              <a:rPr lang="en-US" dirty="0" err="1"/>
              <a:t>của</a:t>
            </a:r>
            <a:r>
              <a:rPr lang="en-US" dirty="0"/>
              <a:t> Tai </a:t>
            </a:r>
            <a:r>
              <a:rPr lang="en-US" dirty="0" err="1"/>
              <a:t>và</a:t>
            </a:r>
            <a:r>
              <a:rPr lang="en-US" dirty="0"/>
              <a:t> </a:t>
            </a:r>
            <a:r>
              <a:rPr lang="en-US" dirty="0" err="1"/>
              <a:t>cộng</a:t>
            </a:r>
            <a:r>
              <a:rPr lang="en-US" dirty="0"/>
              <a:t> </a:t>
            </a:r>
            <a:r>
              <a:rPr lang="en-US" dirty="0" err="1"/>
              <a:t>sự</a:t>
            </a:r>
            <a:r>
              <a:rPr lang="en-US" dirty="0"/>
              <a:t>: </a:t>
            </a:r>
          </a:p>
          <a:p>
            <a:pPr marL="342891" lvl="1" indent="0">
              <a:buNone/>
            </a:pPr>
            <a:endParaRPr lang="en-US" dirty="0"/>
          </a:p>
          <a:p>
            <a:pPr lvl="2"/>
            <a:r>
              <a:rPr lang="en-US" dirty="0" err="1"/>
              <a:t>Dễ</a:t>
            </a:r>
            <a:r>
              <a:rPr lang="en-US" dirty="0"/>
              <a:t> </a:t>
            </a:r>
            <a:r>
              <a:rPr lang="en-US" dirty="0" err="1"/>
              <a:t>bị</a:t>
            </a:r>
            <a:r>
              <a:rPr lang="en-US" dirty="0"/>
              <a:t> </a:t>
            </a:r>
            <a:r>
              <a:rPr lang="en-US" dirty="0" err="1"/>
              <a:t>tấn</a:t>
            </a:r>
            <a:r>
              <a:rPr lang="en-US" dirty="0"/>
              <a:t> </a:t>
            </a:r>
            <a:r>
              <a:rPr lang="en-US" dirty="0" err="1"/>
              <a:t>công</a:t>
            </a:r>
            <a:r>
              <a:rPr lang="en-US" dirty="0"/>
              <a:t> </a:t>
            </a:r>
            <a:r>
              <a:rPr lang="en-US" dirty="0" err="1"/>
              <a:t>bằng</a:t>
            </a:r>
            <a:r>
              <a:rPr lang="en-US" dirty="0"/>
              <a:t> </a:t>
            </a:r>
            <a:r>
              <a:rPr lang="en-US" dirty="0" err="1"/>
              <a:t>thẻ</a:t>
            </a:r>
            <a:r>
              <a:rPr lang="en-US" dirty="0"/>
              <a:t> </a:t>
            </a:r>
            <a:r>
              <a:rPr lang="en-US" dirty="0" err="1"/>
              <a:t>thông</a:t>
            </a:r>
            <a:r>
              <a:rPr lang="en-US" dirty="0"/>
              <a:t> </a:t>
            </a:r>
            <a:r>
              <a:rPr lang="en-US" dirty="0" err="1"/>
              <a:t>minh</a:t>
            </a:r>
            <a:r>
              <a:rPr lang="en-US" dirty="0"/>
              <a:t> </a:t>
            </a:r>
            <a:r>
              <a:rPr lang="en-US" dirty="0" err="1"/>
              <a:t>bị</a:t>
            </a:r>
            <a:r>
              <a:rPr lang="en-US" dirty="0"/>
              <a:t> </a:t>
            </a:r>
            <a:r>
              <a:rPr lang="en-US" dirty="0" err="1"/>
              <a:t>đánh</a:t>
            </a:r>
            <a:r>
              <a:rPr lang="en-US" dirty="0"/>
              <a:t> </a:t>
            </a:r>
            <a:r>
              <a:rPr lang="en-US" dirty="0" err="1"/>
              <a:t>cắp</a:t>
            </a:r>
            <a:r>
              <a:rPr lang="en-US" dirty="0"/>
              <a:t>, </a:t>
            </a:r>
            <a:r>
              <a:rPr lang="en-US" dirty="0" err="1"/>
              <a:t>đoán</a:t>
            </a:r>
            <a:r>
              <a:rPr lang="en-US" dirty="0"/>
              <a:t> </a:t>
            </a:r>
            <a:r>
              <a:rPr lang="en-US" dirty="0" err="1"/>
              <a:t>mật</a:t>
            </a:r>
            <a:r>
              <a:rPr lang="en-US" dirty="0"/>
              <a:t> </a:t>
            </a:r>
            <a:r>
              <a:rPr lang="en-US" dirty="0" err="1"/>
              <a:t>khẩu</a:t>
            </a:r>
            <a:r>
              <a:rPr lang="en-US" dirty="0"/>
              <a:t> </a:t>
            </a:r>
            <a:r>
              <a:rPr lang="en-US" dirty="0" err="1"/>
              <a:t>ngoại</a:t>
            </a:r>
            <a:r>
              <a:rPr lang="en-US" dirty="0"/>
              <a:t> </a:t>
            </a:r>
            <a:r>
              <a:rPr lang="en-US" dirty="0" err="1"/>
              <a:t>tuyến</a:t>
            </a:r>
            <a:r>
              <a:rPr lang="en-US" dirty="0"/>
              <a:t>, </a:t>
            </a:r>
            <a:r>
              <a:rPr lang="en-US" dirty="0" err="1"/>
              <a:t>giả</a:t>
            </a:r>
            <a:r>
              <a:rPr lang="en-US" dirty="0"/>
              <a:t> </a:t>
            </a:r>
            <a:r>
              <a:rPr lang="en-US" dirty="0" err="1"/>
              <a:t>mạo</a:t>
            </a:r>
            <a:r>
              <a:rPr lang="en-US" dirty="0"/>
              <a:t> </a:t>
            </a:r>
            <a:r>
              <a:rPr lang="en-US" dirty="0" err="1"/>
              <a:t>nút</a:t>
            </a:r>
            <a:r>
              <a:rPr lang="en-US" dirty="0"/>
              <a:t> </a:t>
            </a:r>
            <a:r>
              <a:rPr lang="en-US" dirty="0" err="1"/>
              <a:t>cảm</a:t>
            </a:r>
            <a:r>
              <a:rPr lang="en-US" dirty="0"/>
              <a:t> </a:t>
            </a:r>
            <a:r>
              <a:rPr lang="en-US" dirty="0" err="1"/>
              <a:t>biến</a:t>
            </a:r>
            <a:r>
              <a:rPr lang="en-US" dirty="0"/>
              <a:t>, </a:t>
            </a:r>
            <a:r>
              <a:rPr lang="en-US" dirty="0" err="1"/>
              <a:t>tấn</a:t>
            </a:r>
            <a:r>
              <a:rPr lang="en-US" dirty="0"/>
              <a:t> </a:t>
            </a:r>
            <a:r>
              <a:rPr lang="en-US" dirty="0" err="1"/>
              <a:t>công</a:t>
            </a:r>
            <a:r>
              <a:rPr lang="en-US" dirty="0"/>
              <a:t> </a:t>
            </a:r>
            <a:r>
              <a:rPr lang="en-US" dirty="0" err="1"/>
              <a:t>nội</a:t>
            </a:r>
            <a:r>
              <a:rPr lang="en-US" dirty="0"/>
              <a:t> </a:t>
            </a:r>
            <a:r>
              <a:rPr lang="en-US" dirty="0" err="1"/>
              <a:t>bộ</a:t>
            </a:r>
            <a:r>
              <a:rPr lang="en-US" dirty="0"/>
              <a:t> </a:t>
            </a:r>
            <a:r>
              <a:rPr lang="en-US" dirty="0" err="1"/>
              <a:t>và</a:t>
            </a:r>
            <a:r>
              <a:rPr lang="en-US" dirty="0"/>
              <a:t> </a:t>
            </a:r>
            <a:r>
              <a:rPr lang="en-US" dirty="0" err="1"/>
              <a:t>tấn</a:t>
            </a:r>
            <a:r>
              <a:rPr lang="en-US" dirty="0"/>
              <a:t> </a:t>
            </a:r>
            <a:r>
              <a:rPr lang="en-US" dirty="0" err="1"/>
              <a:t>công</a:t>
            </a:r>
            <a:r>
              <a:rPr lang="en-US" dirty="0"/>
              <a:t> </a:t>
            </a:r>
            <a:r>
              <a:rPr lang="en-US" dirty="0" err="1"/>
              <a:t>thông</a:t>
            </a:r>
            <a:r>
              <a:rPr lang="en-US" dirty="0"/>
              <a:t> tin </a:t>
            </a:r>
            <a:r>
              <a:rPr lang="en-US" dirty="0" err="1"/>
              <a:t>tạm</a:t>
            </a:r>
            <a:r>
              <a:rPr lang="en-US" dirty="0"/>
              <a:t> </a:t>
            </a:r>
            <a:r>
              <a:rPr lang="en-US" dirty="0" err="1"/>
              <a:t>thời</a:t>
            </a:r>
            <a:r>
              <a:rPr lang="en-US" dirty="0"/>
              <a:t> </a:t>
            </a:r>
            <a:r>
              <a:rPr lang="en-US" dirty="0" err="1"/>
              <a:t>theo</a:t>
            </a:r>
            <a:r>
              <a:rPr lang="en-US" dirty="0"/>
              <a:t> </a:t>
            </a:r>
            <a:r>
              <a:rPr lang="en-US" dirty="0" err="1"/>
              <a:t>phiên</a:t>
            </a:r>
            <a:r>
              <a:rPr lang="en-US" dirty="0"/>
              <a:t>.</a:t>
            </a:r>
          </a:p>
          <a:p>
            <a:pPr lvl="2"/>
            <a:endParaRPr lang="en-US" dirty="0"/>
          </a:p>
          <a:p>
            <a:pPr lvl="2"/>
            <a:r>
              <a:rPr lang="en-US" dirty="0" err="1"/>
              <a:t>Không</a:t>
            </a:r>
            <a:r>
              <a:rPr lang="en-US" dirty="0"/>
              <a:t> </a:t>
            </a:r>
            <a:r>
              <a:rPr lang="en-US" dirty="0" err="1"/>
              <a:t>thể</a:t>
            </a:r>
            <a:r>
              <a:rPr lang="en-US" dirty="0"/>
              <a:t> </a:t>
            </a:r>
            <a:r>
              <a:rPr lang="en-US" dirty="0" err="1"/>
              <a:t>bảo</a:t>
            </a:r>
            <a:r>
              <a:rPr lang="en-US" dirty="0"/>
              <a:t> </a:t>
            </a:r>
            <a:r>
              <a:rPr lang="en-US" dirty="0" err="1"/>
              <a:t>vệ</a:t>
            </a:r>
            <a:r>
              <a:rPr lang="en-US" dirty="0"/>
              <a:t> </a:t>
            </a:r>
            <a:r>
              <a:rPr lang="en-US" dirty="0" err="1"/>
              <a:t>ẩn</a:t>
            </a:r>
            <a:r>
              <a:rPr lang="en-US" dirty="0"/>
              <a:t> </a:t>
            </a:r>
            <a:r>
              <a:rPr lang="en-US" dirty="0" err="1"/>
              <a:t>danh</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nút</a:t>
            </a:r>
            <a:r>
              <a:rPr lang="en-US" dirty="0"/>
              <a:t> </a:t>
            </a:r>
            <a:r>
              <a:rPr lang="en-US" dirty="0" err="1"/>
              <a:t>cảm</a:t>
            </a:r>
            <a:r>
              <a:rPr lang="en-US" dirty="0"/>
              <a:t> </a:t>
            </a:r>
            <a:r>
              <a:rPr lang="en-US" dirty="0" err="1"/>
              <a:t>biến</a:t>
            </a:r>
            <a:r>
              <a:rPr lang="en-US" dirty="0"/>
              <a:t>, </a:t>
            </a:r>
            <a:r>
              <a:rPr lang="en-US" dirty="0" err="1"/>
              <a:t>xác</a:t>
            </a:r>
            <a:r>
              <a:rPr lang="en-US" dirty="0"/>
              <a:t> </a:t>
            </a:r>
            <a:r>
              <a:rPr lang="en-US" dirty="0" err="1"/>
              <a:t>thực</a:t>
            </a:r>
            <a:r>
              <a:rPr lang="en-US" dirty="0"/>
              <a:t> </a:t>
            </a:r>
            <a:r>
              <a:rPr lang="en-US" dirty="0" err="1"/>
              <a:t>lẫn</a:t>
            </a:r>
            <a:r>
              <a:rPr lang="en-US" dirty="0"/>
              <a:t> </a:t>
            </a:r>
            <a:r>
              <a:rPr lang="en-US" dirty="0" err="1"/>
              <a:t>nhau</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khoá</a:t>
            </a:r>
            <a:r>
              <a:rPr lang="en-US" dirty="0"/>
              <a:t> </a:t>
            </a:r>
            <a:r>
              <a:rPr lang="en-US" dirty="0" err="1"/>
              <a:t>bí</a:t>
            </a:r>
            <a:r>
              <a:rPr lang="en-US" dirty="0"/>
              <a:t> </a:t>
            </a:r>
            <a:r>
              <a:rPr lang="en-US" dirty="0" err="1"/>
              <a:t>mật</a:t>
            </a:r>
            <a:r>
              <a:rPr lang="en-US" dirty="0"/>
              <a:t> </a:t>
            </a:r>
            <a:r>
              <a:rPr lang="en-US" dirty="0" err="1"/>
              <a:t>của</a:t>
            </a:r>
            <a:r>
              <a:rPr lang="en-US" dirty="0"/>
              <a:t> </a:t>
            </a:r>
            <a:r>
              <a:rPr lang="en-US" dirty="0" err="1"/>
              <a:t>nút</a:t>
            </a:r>
            <a:r>
              <a:rPr lang="en-US" dirty="0"/>
              <a:t> </a:t>
            </a:r>
            <a:r>
              <a:rPr lang="en-US" dirty="0" err="1"/>
              <a:t>cổng</a:t>
            </a:r>
            <a:r>
              <a:rPr lang="en-US" dirty="0"/>
              <a:t>.</a:t>
            </a:r>
          </a:p>
          <a:p>
            <a:pPr lvl="1"/>
            <a:endParaRPr lang="en-US" dirty="0"/>
          </a:p>
        </p:txBody>
      </p:sp>
      <p:sp>
        <p:nvSpPr>
          <p:cNvPr id="4" name="Slide Number Placeholder 3">
            <a:extLst>
              <a:ext uri="{FF2B5EF4-FFF2-40B4-BE49-F238E27FC236}">
                <a16:creationId xmlns:a16="http://schemas.microsoft.com/office/drawing/2014/main" id="{473D8754-3D64-1C4B-AF7B-44C7A023290E}"/>
              </a:ext>
            </a:extLst>
          </p:cNvPr>
          <p:cNvSpPr>
            <a:spLocks noGrp="1"/>
          </p:cNvSpPr>
          <p:nvPr>
            <p:ph type="sldNum" sz="quarter" idx="12"/>
          </p:nvPr>
        </p:nvSpPr>
        <p:spPr/>
        <p:txBody>
          <a:bodyPr/>
          <a:lstStyle/>
          <a:p>
            <a:fld id="{20B7F220-0825-4B9B-9156-FF79F33775FE}" type="slidenum">
              <a:rPr lang="vi-VN" smtClean="0"/>
              <a:t>41</a:t>
            </a:fld>
            <a:endParaRPr lang="vi-VN"/>
          </a:p>
        </p:txBody>
      </p:sp>
    </p:spTree>
    <p:extLst>
      <p:ext uri="{BB962C8B-B14F-4D97-AF65-F5344CB8AC3E}">
        <p14:creationId xmlns:p14="http://schemas.microsoft.com/office/powerpoint/2010/main" val="1342573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AC43-25D9-AD44-8777-588C8C4CDA51}"/>
              </a:ext>
            </a:extLst>
          </p:cNvPr>
          <p:cNvSpPr>
            <a:spLocks noGrp="1"/>
          </p:cNvSpPr>
          <p:nvPr>
            <p:ph type="title"/>
          </p:nvPr>
        </p:nvSpPr>
        <p:spPr/>
        <p:txBody>
          <a:bodyPr/>
          <a:lstStyle/>
          <a:p>
            <a:r>
              <a:rPr lang="en-US" dirty="0"/>
              <a:t>KẾT LUẬN</a:t>
            </a:r>
          </a:p>
        </p:txBody>
      </p:sp>
      <p:sp>
        <p:nvSpPr>
          <p:cNvPr id="3" name="Content Placeholder 2">
            <a:extLst>
              <a:ext uri="{FF2B5EF4-FFF2-40B4-BE49-F238E27FC236}">
                <a16:creationId xmlns:a16="http://schemas.microsoft.com/office/drawing/2014/main" id="{36E5EC99-7909-C54D-9003-E9ED37AF904F}"/>
              </a:ext>
            </a:extLst>
          </p:cNvPr>
          <p:cNvSpPr>
            <a:spLocks noGrp="1"/>
          </p:cNvSpPr>
          <p:nvPr>
            <p:ph idx="1"/>
          </p:nvPr>
        </p:nvSpPr>
        <p:spPr/>
        <p:txBody>
          <a:bodyPr/>
          <a:lstStyle/>
          <a:p>
            <a:pPr lvl="1"/>
            <a:r>
              <a:rPr lang="en-US" dirty="0" err="1"/>
              <a:t>Bài</a:t>
            </a:r>
            <a:r>
              <a:rPr lang="en-US" dirty="0"/>
              <a:t> </a:t>
            </a:r>
            <a:r>
              <a:rPr lang="en-US" dirty="0" err="1"/>
              <a:t>báo</a:t>
            </a:r>
            <a:r>
              <a:rPr lang="en-US" dirty="0"/>
              <a:t> </a:t>
            </a:r>
            <a:r>
              <a:rPr lang="en-US" dirty="0" err="1"/>
              <a:t>đề</a:t>
            </a:r>
            <a:r>
              <a:rPr lang="en-US" dirty="0"/>
              <a:t> </a:t>
            </a:r>
            <a:r>
              <a:rPr lang="en-US" dirty="0" err="1"/>
              <a:t>xuất</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mạng</a:t>
            </a:r>
            <a:r>
              <a:rPr lang="en-US" dirty="0"/>
              <a:t> </a:t>
            </a:r>
            <a:r>
              <a:rPr lang="en-US" dirty="0" err="1"/>
              <a:t>không</a:t>
            </a:r>
            <a:r>
              <a:rPr lang="en-US" dirty="0"/>
              <a:t> </a:t>
            </a:r>
            <a:r>
              <a:rPr lang="en-US" dirty="0" err="1"/>
              <a:t>dây</a:t>
            </a:r>
            <a:r>
              <a:rPr lang="en-US" dirty="0"/>
              <a:t> </a:t>
            </a:r>
            <a:r>
              <a:rPr lang="en-US" dirty="0" err="1"/>
              <a:t>tích</a:t>
            </a:r>
            <a:r>
              <a:rPr lang="en-US" dirty="0"/>
              <a:t> </a:t>
            </a:r>
            <a:r>
              <a:rPr lang="en-US" dirty="0" err="1"/>
              <a:t>hợp</a:t>
            </a:r>
            <a:r>
              <a:rPr lang="en-US" dirty="0"/>
              <a:t> 5G </a:t>
            </a:r>
            <a:r>
              <a:rPr lang="en-US" dirty="0" err="1"/>
              <a:t>cho</a:t>
            </a:r>
            <a:r>
              <a:rPr lang="en-US" dirty="0"/>
              <a:t> IoT. </a:t>
            </a:r>
          </a:p>
          <a:p>
            <a:pPr lvl="1"/>
            <a:endParaRPr lang="en-US" dirty="0"/>
          </a:p>
          <a:p>
            <a:pPr lvl="1"/>
            <a:r>
              <a:rPr lang="en-US" dirty="0" err="1"/>
              <a:t>Mô</a:t>
            </a:r>
            <a:r>
              <a:rPr lang="en-US" dirty="0"/>
              <a:t> </a:t>
            </a:r>
            <a:r>
              <a:rPr lang="en-US" dirty="0" err="1"/>
              <a:t>hình</a:t>
            </a:r>
            <a:r>
              <a:rPr lang="en-US" dirty="0"/>
              <a:t> </a:t>
            </a:r>
            <a:r>
              <a:rPr lang="en-US" dirty="0" err="1"/>
              <a:t>được</a:t>
            </a:r>
            <a:r>
              <a:rPr lang="en-US" dirty="0"/>
              <a:t> </a:t>
            </a:r>
            <a:r>
              <a:rPr lang="en-US" dirty="0" err="1"/>
              <a:t>đề</a:t>
            </a:r>
            <a:r>
              <a:rPr lang="en-US" dirty="0"/>
              <a:t> </a:t>
            </a:r>
            <a:r>
              <a:rPr lang="en-US" dirty="0" err="1"/>
              <a:t>xuất</a:t>
            </a:r>
            <a:r>
              <a:rPr lang="en-US" dirty="0"/>
              <a:t> </a:t>
            </a:r>
            <a:r>
              <a:rPr lang="en-US" dirty="0" err="1"/>
              <a:t>cho</a:t>
            </a:r>
            <a:r>
              <a:rPr lang="en-US" dirty="0"/>
              <a:t> </a:t>
            </a:r>
            <a:r>
              <a:rPr lang="en-US" dirty="0" err="1"/>
              <a:t>thấy</a:t>
            </a:r>
            <a:r>
              <a:rPr lang="en-US" dirty="0"/>
              <a:t> </a:t>
            </a:r>
            <a:r>
              <a:rPr lang="en-US" dirty="0" err="1"/>
              <a:t>nó</a:t>
            </a:r>
            <a:r>
              <a:rPr lang="en-US" dirty="0"/>
              <a:t> </a:t>
            </a:r>
            <a:r>
              <a:rPr lang="en-US" dirty="0" err="1"/>
              <a:t>bảo</a:t>
            </a:r>
            <a:r>
              <a:rPr lang="en-US" dirty="0"/>
              <a:t> </a:t>
            </a:r>
            <a:r>
              <a:rPr lang="en-US" dirty="0" err="1"/>
              <a:t>vệ</a:t>
            </a:r>
            <a:r>
              <a:rPr lang="en-US" dirty="0"/>
              <a:t> </a:t>
            </a:r>
            <a:r>
              <a:rPr lang="en-US" dirty="0" err="1"/>
              <a:t>khỏi</a:t>
            </a:r>
            <a:r>
              <a:rPr lang="en-US" dirty="0"/>
              <a:t> </a:t>
            </a: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đã</a:t>
            </a:r>
            <a:r>
              <a:rPr lang="en-US" dirty="0"/>
              <a:t> </a:t>
            </a:r>
            <a:r>
              <a:rPr lang="en-US" dirty="0" err="1"/>
              <a:t>được</a:t>
            </a:r>
            <a:r>
              <a:rPr lang="en-US" dirty="0"/>
              <a:t> </a:t>
            </a:r>
            <a:r>
              <a:rPr lang="en-US" dirty="0" err="1"/>
              <a:t>biết</a:t>
            </a:r>
            <a:r>
              <a:rPr lang="en-US" dirty="0"/>
              <a:t>.</a:t>
            </a:r>
          </a:p>
          <a:p>
            <a:pPr lvl="1"/>
            <a:endParaRPr lang="en-US" dirty="0"/>
          </a:p>
          <a:p>
            <a:pPr lvl="1"/>
            <a:r>
              <a:rPr lang="en-US" dirty="0" err="1"/>
              <a:t>Thoả</a:t>
            </a:r>
            <a:r>
              <a:rPr lang="en-US" dirty="0"/>
              <a:t> </a:t>
            </a:r>
            <a:r>
              <a:rPr lang="en-US" dirty="0" err="1"/>
              <a:t>mãn</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bảo</a:t>
            </a:r>
            <a:r>
              <a:rPr lang="en-US" dirty="0"/>
              <a:t> </a:t>
            </a:r>
            <a:r>
              <a:rPr lang="en-US" dirty="0" err="1"/>
              <a:t>mật</a:t>
            </a:r>
            <a:r>
              <a:rPr lang="en-US" dirty="0"/>
              <a:t>, bao </a:t>
            </a:r>
            <a:r>
              <a:rPr lang="en-US" dirty="0" err="1"/>
              <a:t>gồm</a:t>
            </a:r>
            <a:r>
              <a:rPr lang="en-US" dirty="0"/>
              <a:t> </a:t>
            </a:r>
            <a:r>
              <a:rPr lang="en-US" dirty="0" err="1"/>
              <a:t>tính</a:t>
            </a:r>
            <a:r>
              <a:rPr lang="en-US" dirty="0"/>
              <a:t> </a:t>
            </a:r>
            <a:r>
              <a:rPr lang="en-US" dirty="0" err="1"/>
              <a:t>không</a:t>
            </a:r>
            <a:r>
              <a:rPr lang="en-US" dirty="0"/>
              <a:t> </a:t>
            </a:r>
            <a:r>
              <a:rPr lang="en-US" dirty="0" err="1"/>
              <a:t>liên</a:t>
            </a:r>
            <a:r>
              <a:rPr lang="en-US" dirty="0"/>
              <a:t> </a:t>
            </a:r>
            <a:r>
              <a:rPr lang="en-US" dirty="0" err="1"/>
              <a:t>kết</a:t>
            </a:r>
            <a:r>
              <a:rPr lang="en-US" dirty="0"/>
              <a:t>, </a:t>
            </a:r>
            <a:r>
              <a:rPr lang="en-US" dirty="0" err="1"/>
              <a:t>bảo</a:t>
            </a:r>
            <a:r>
              <a:rPr lang="en-US" dirty="0"/>
              <a:t> </a:t>
            </a:r>
            <a:r>
              <a:rPr lang="en-US" dirty="0" err="1"/>
              <a:t>vệ</a:t>
            </a:r>
            <a:r>
              <a:rPr lang="en-US" dirty="0"/>
              <a:t> </a:t>
            </a:r>
            <a:r>
              <a:rPr lang="en-US" dirty="0" err="1"/>
              <a:t>xác</a:t>
            </a:r>
            <a:r>
              <a:rPr lang="en-US" dirty="0"/>
              <a:t> </a:t>
            </a:r>
            <a:r>
              <a:rPr lang="en-US" dirty="0" err="1"/>
              <a:t>thực</a:t>
            </a:r>
            <a:r>
              <a:rPr lang="en-US" dirty="0"/>
              <a:t> </a:t>
            </a:r>
            <a:r>
              <a:rPr lang="en-US" dirty="0" err="1"/>
              <a:t>người</a:t>
            </a:r>
            <a:r>
              <a:rPr lang="en-US" dirty="0"/>
              <a:t> dung </a:t>
            </a:r>
            <a:r>
              <a:rPr lang="en-US" dirty="0" err="1"/>
              <a:t>và</a:t>
            </a:r>
            <a:r>
              <a:rPr lang="en-US" dirty="0"/>
              <a:t> </a:t>
            </a:r>
            <a:r>
              <a:rPr lang="en-US" dirty="0" err="1"/>
              <a:t>thoả</a:t>
            </a:r>
            <a:r>
              <a:rPr lang="en-US" dirty="0"/>
              <a:t> </a:t>
            </a:r>
            <a:r>
              <a:rPr lang="en-US" dirty="0" err="1"/>
              <a:t>thuận</a:t>
            </a:r>
            <a:r>
              <a:rPr lang="en-US" dirty="0"/>
              <a:t> </a:t>
            </a:r>
            <a:r>
              <a:rPr lang="en-US" dirty="0" err="1"/>
              <a:t>khoá</a:t>
            </a:r>
            <a:r>
              <a:rPr lang="en-US" dirty="0"/>
              <a:t>.</a:t>
            </a:r>
          </a:p>
          <a:p>
            <a:pPr lvl="1"/>
            <a:endParaRPr lang="en-US" dirty="0"/>
          </a:p>
          <a:p>
            <a:endParaRPr lang="en-US" dirty="0"/>
          </a:p>
        </p:txBody>
      </p:sp>
      <p:sp>
        <p:nvSpPr>
          <p:cNvPr id="4" name="Slide Number Placeholder 3">
            <a:extLst>
              <a:ext uri="{FF2B5EF4-FFF2-40B4-BE49-F238E27FC236}">
                <a16:creationId xmlns:a16="http://schemas.microsoft.com/office/drawing/2014/main" id="{DE344AB8-A405-C245-AA91-0D8E2AD7740A}"/>
              </a:ext>
            </a:extLst>
          </p:cNvPr>
          <p:cNvSpPr>
            <a:spLocks noGrp="1"/>
          </p:cNvSpPr>
          <p:nvPr>
            <p:ph type="sldNum" sz="quarter" idx="12"/>
          </p:nvPr>
        </p:nvSpPr>
        <p:spPr/>
        <p:txBody>
          <a:bodyPr/>
          <a:lstStyle/>
          <a:p>
            <a:fld id="{20B7F220-0825-4B9B-9156-FF79F33775FE}" type="slidenum">
              <a:rPr lang="vi-VN" smtClean="0"/>
              <a:t>42</a:t>
            </a:fld>
            <a:endParaRPr lang="vi-VN"/>
          </a:p>
        </p:txBody>
      </p:sp>
    </p:spTree>
    <p:extLst>
      <p:ext uri="{BB962C8B-B14F-4D97-AF65-F5344CB8AC3E}">
        <p14:creationId xmlns:p14="http://schemas.microsoft.com/office/powerpoint/2010/main" val="2666717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9EAC-0078-E644-8AB0-33168A31FC2A}"/>
              </a:ext>
            </a:extLst>
          </p:cNvPr>
          <p:cNvSpPr>
            <a:spLocks noGrp="1"/>
          </p:cNvSpPr>
          <p:nvPr>
            <p:ph type="title"/>
          </p:nvPr>
        </p:nvSpPr>
        <p:spPr/>
        <p:txBody>
          <a:bodyPr/>
          <a:lstStyle/>
          <a:p>
            <a:r>
              <a:rPr lang="en-US" dirty="0"/>
              <a:t>KẾT LUẬN</a:t>
            </a:r>
          </a:p>
        </p:txBody>
      </p:sp>
      <p:sp>
        <p:nvSpPr>
          <p:cNvPr id="3" name="Content Placeholder 2">
            <a:extLst>
              <a:ext uri="{FF2B5EF4-FFF2-40B4-BE49-F238E27FC236}">
                <a16:creationId xmlns:a16="http://schemas.microsoft.com/office/drawing/2014/main" id="{23C1204F-6763-4849-A323-2DA3BC231FC3}"/>
              </a:ext>
            </a:extLst>
          </p:cNvPr>
          <p:cNvSpPr>
            <a:spLocks noGrp="1"/>
          </p:cNvSpPr>
          <p:nvPr>
            <p:ph idx="1"/>
          </p:nvPr>
        </p:nvSpPr>
        <p:spPr/>
        <p:txBody>
          <a:bodyPr/>
          <a:lstStyle/>
          <a:p>
            <a:pPr lvl="1"/>
            <a:r>
              <a:rPr lang="en-US" dirty="0" err="1"/>
              <a:t>Tính</a:t>
            </a:r>
            <a:r>
              <a:rPr lang="en-US" dirty="0"/>
              <a:t> </a:t>
            </a:r>
            <a:r>
              <a:rPr lang="en-US" dirty="0" err="1"/>
              <a:t>toán</a:t>
            </a:r>
            <a:r>
              <a:rPr lang="en-US" dirty="0"/>
              <a:t> </a:t>
            </a:r>
            <a:r>
              <a:rPr lang="en-US" dirty="0" err="1"/>
              <a:t>hiệu</a:t>
            </a:r>
            <a:r>
              <a:rPr lang="en-US" dirty="0"/>
              <a:t> </a:t>
            </a:r>
            <a:r>
              <a:rPr lang="en-US" dirty="0" err="1"/>
              <a:t>suất</a:t>
            </a:r>
            <a:r>
              <a:rPr lang="en-US" dirty="0"/>
              <a:t> </a:t>
            </a:r>
            <a:r>
              <a:rPr lang="en-US" dirty="0" err="1"/>
              <a:t>trong</a:t>
            </a:r>
            <a:r>
              <a:rPr lang="en-US" dirty="0"/>
              <a:t> </a:t>
            </a:r>
            <a:r>
              <a:rPr lang="en-US" dirty="0" err="1"/>
              <a:t>điều</a:t>
            </a:r>
            <a:r>
              <a:rPr lang="en-US" dirty="0"/>
              <a:t> </a:t>
            </a:r>
            <a:r>
              <a:rPr lang="en-US" dirty="0" err="1"/>
              <a:t>kiện</a:t>
            </a:r>
            <a:r>
              <a:rPr lang="en-US" dirty="0"/>
              <a:t> chi </a:t>
            </a:r>
            <a:r>
              <a:rPr lang="en-US" dirty="0" err="1"/>
              <a:t>phí</a:t>
            </a:r>
            <a:r>
              <a:rPr lang="en-US" dirty="0"/>
              <a:t> </a:t>
            </a:r>
            <a:r>
              <a:rPr lang="en-US" dirty="0" err="1"/>
              <a:t>tính</a:t>
            </a:r>
            <a:r>
              <a:rPr lang="en-US" dirty="0"/>
              <a:t> </a:t>
            </a:r>
            <a:r>
              <a:rPr lang="en-US" dirty="0" err="1"/>
              <a:t>toán</a:t>
            </a:r>
            <a:r>
              <a:rPr lang="en-US" dirty="0"/>
              <a:t>, chi </a:t>
            </a:r>
            <a:r>
              <a:rPr lang="en-US" dirty="0" err="1"/>
              <a:t>phí</a:t>
            </a:r>
            <a:r>
              <a:rPr lang="en-US" dirty="0"/>
              <a:t> </a:t>
            </a:r>
            <a:r>
              <a:rPr lang="en-US" dirty="0" err="1"/>
              <a:t>truyền</a:t>
            </a:r>
            <a:r>
              <a:rPr lang="en-US" dirty="0"/>
              <a:t> </a:t>
            </a:r>
            <a:r>
              <a:rPr lang="en-US" dirty="0" err="1"/>
              <a:t>thông</a:t>
            </a:r>
            <a:r>
              <a:rPr lang="en-US" dirty="0"/>
              <a:t> </a:t>
            </a:r>
            <a:r>
              <a:rPr lang="en-US" dirty="0" err="1"/>
              <a:t>và</a:t>
            </a:r>
            <a:r>
              <a:rPr lang="en-US" dirty="0"/>
              <a:t> chi </a:t>
            </a:r>
            <a:r>
              <a:rPr lang="en-US" dirty="0" err="1"/>
              <a:t>phí</a:t>
            </a:r>
            <a:r>
              <a:rPr lang="en-US" dirty="0"/>
              <a:t> </a:t>
            </a:r>
            <a:r>
              <a:rPr lang="en-US" dirty="0" err="1"/>
              <a:t>lưu</a:t>
            </a:r>
            <a:r>
              <a:rPr lang="en-US" dirty="0"/>
              <a:t> </a:t>
            </a:r>
            <a:r>
              <a:rPr lang="en-US" dirty="0" err="1"/>
              <a:t>trữ</a:t>
            </a:r>
            <a:r>
              <a:rPr lang="en-US" dirty="0"/>
              <a:t>.</a:t>
            </a:r>
          </a:p>
          <a:p>
            <a:pPr lvl="1"/>
            <a:endParaRPr lang="en-US" dirty="0"/>
          </a:p>
          <a:p>
            <a:pPr lvl="1"/>
            <a:r>
              <a:rPr lang="en-US" dirty="0"/>
              <a:t>So </a:t>
            </a:r>
            <a:r>
              <a:rPr lang="en-US" dirty="0" err="1"/>
              <a:t>sánh</a:t>
            </a:r>
            <a:r>
              <a:rPr lang="en-US" dirty="0"/>
              <a:t> </a:t>
            </a:r>
            <a:r>
              <a:rPr lang="en-US" dirty="0" err="1"/>
              <a:t>kết</a:t>
            </a:r>
            <a:r>
              <a:rPr lang="en-US" dirty="0"/>
              <a:t> </a:t>
            </a:r>
            <a:r>
              <a:rPr lang="en-US" dirty="0" err="1"/>
              <a:t>quả</a:t>
            </a:r>
            <a:r>
              <a:rPr lang="en-US" dirty="0"/>
              <a:t> </a:t>
            </a:r>
            <a:r>
              <a:rPr lang="en-US" dirty="0" err="1"/>
              <a:t>hiệu</a:t>
            </a:r>
            <a:r>
              <a:rPr lang="en-US" dirty="0"/>
              <a:t> </a:t>
            </a:r>
            <a:r>
              <a:rPr lang="en-US" dirty="0" err="1"/>
              <a:t>suất</a:t>
            </a:r>
            <a:r>
              <a:rPr lang="en-US" dirty="0"/>
              <a:t> </a:t>
            </a:r>
            <a:r>
              <a:rPr lang="en-US" dirty="0" err="1"/>
              <a:t>tốt</a:t>
            </a:r>
            <a:r>
              <a:rPr lang="en-US" dirty="0"/>
              <a:t> </a:t>
            </a:r>
            <a:r>
              <a:rPr lang="en-US" dirty="0" err="1"/>
              <a:t>hơn</a:t>
            </a:r>
            <a:r>
              <a:rPr lang="en-US" dirty="0"/>
              <a:t> so </a:t>
            </a:r>
            <a:r>
              <a:rPr lang="en-US" dirty="0" err="1"/>
              <a:t>với</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khác</a:t>
            </a:r>
            <a:r>
              <a:rPr lang="en-US" dirty="0"/>
              <a:t>, </a:t>
            </a:r>
            <a:r>
              <a:rPr lang="en-US" dirty="0" err="1"/>
              <a:t>cổng</a:t>
            </a:r>
            <a:r>
              <a:rPr lang="en-US" dirty="0"/>
              <a:t> gateway </a:t>
            </a:r>
            <a:r>
              <a:rPr lang="en-US" dirty="0" err="1"/>
              <a:t>tốt</a:t>
            </a:r>
            <a:r>
              <a:rPr lang="en-US" dirty="0"/>
              <a:t> </a:t>
            </a:r>
            <a:r>
              <a:rPr lang="en-US" dirty="0" err="1"/>
              <a:t>hơn</a:t>
            </a:r>
            <a:r>
              <a:rPr lang="en-US" dirty="0"/>
              <a:t> so </a:t>
            </a:r>
            <a:r>
              <a:rPr lang="en-US" dirty="0" err="1"/>
              <a:t>với</a:t>
            </a:r>
            <a:r>
              <a:rPr lang="en-US" dirty="0"/>
              <a:t> </a:t>
            </a:r>
            <a:r>
              <a:rPr lang="en-US" dirty="0" err="1"/>
              <a:t>nút</a:t>
            </a:r>
            <a:r>
              <a:rPr lang="en-US" dirty="0"/>
              <a:t> </a:t>
            </a:r>
            <a:r>
              <a:rPr lang="en-US" dirty="0" err="1"/>
              <a:t>cảm</a:t>
            </a:r>
            <a:r>
              <a:rPr lang="en-US" dirty="0"/>
              <a:t> </a:t>
            </a:r>
            <a:r>
              <a:rPr lang="en-US" dirty="0" err="1"/>
              <a:t>biến</a:t>
            </a:r>
            <a:r>
              <a:rPr lang="en-US" dirty="0"/>
              <a:t> </a:t>
            </a:r>
            <a:r>
              <a:rPr lang="en-US" dirty="0" err="1"/>
              <a:t>trong</a:t>
            </a:r>
            <a:r>
              <a:rPr lang="en-US" dirty="0"/>
              <a:t> </a:t>
            </a:r>
            <a:r>
              <a:rPr lang="en-US" dirty="0" err="1"/>
              <a:t>mạng</a:t>
            </a:r>
            <a:r>
              <a:rPr lang="en-US" dirty="0"/>
              <a:t> </a:t>
            </a:r>
            <a:r>
              <a:rPr lang="en-US" dirty="0" err="1"/>
              <a:t>không</a:t>
            </a:r>
            <a:r>
              <a:rPr lang="en-US" dirty="0"/>
              <a:t> </a:t>
            </a:r>
            <a:r>
              <a:rPr lang="en-US" dirty="0" err="1"/>
              <a:t>dây</a:t>
            </a:r>
            <a:r>
              <a:rPr lang="en-US" dirty="0"/>
              <a:t> </a:t>
            </a:r>
            <a:r>
              <a:rPr lang="en-US" dirty="0" err="1"/>
              <a:t>tích</a:t>
            </a:r>
            <a:r>
              <a:rPr lang="en-US" dirty="0"/>
              <a:t> </a:t>
            </a:r>
            <a:r>
              <a:rPr lang="en-US" dirty="0" err="1"/>
              <a:t>hợp</a:t>
            </a:r>
            <a:r>
              <a:rPr lang="en-US" dirty="0"/>
              <a:t> 5G.</a:t>
            </a:r>
          </a:p>
          <a:p>
            <a:pPr lvl="1"/>
            <a:endParaRPr lang="en-US" dirty="0"/>
          </a:p>
          <a:p>
            <a:pPr lvl="1"/>
            <a:r>
              <a:rPr lang="en-US" dirty="0" err="1"/>
              <a:t>Trong</a:t>
            </a:r>
            <a:r>
              <a:rPr lang="en-US" dirty="0"/>
              <a:t> </a:t>
            </a:r>
            <a:r>
              <a:rPr lang="en-US" dirty="0" err="1"/>
              <a:t>tương</a:t>
            </a:r>
            <a:r>
              <a:rPr lang="en-US" dirty="0"/>
              <a:t> </a:t>
            </a:r>
            <a:r>
              <a:rPr lang="en-US" dirty="0" err="1"/>
              <a:t>lai</a:t>
            </a:r>
            <a:r>
              <a:rPr lang="en-US" dirty="0"/>
              <a:t> </a:t>
            </a:r>
            <a:r>
              <a:rPr lang="en-US" dirty="0" err="1"/>
              <a:t>sẽ</a:t>
            </a:r>
            <a:r>
              <a:rPr lang="en-US" dirty="0"/>
              <a:t> </a:t>
            </a:r>
            <a:r>
              <a:rPr lang="en-US" dirty="0" err="1"/>
              <a:t>đo</a:t>
            </a:r>
            <a:r>
              <a:rPr lang="en-US" dirty="0"/>
              <a:t> </a:t>
            </a:r>
            <a:r>
              <a:rPr lang="en-US" dirty="0" err="1"/>
              <a:t>lường</a:t>
            </a:r>
            <a:r>
              <a:rPr lang="en-US" dirty="0"/>
              <a:t> </a:t>
            </a:r>
            <a:r>
              <a:rPr lang="en-US" dirty="0" err="1"/>
              <a:t>hiệu</a:t>
            </a:r>
            <a:r>
              <a:rPr lang="en-US" dirty="0"/>
              <a:t> </a:t>
            </a:r>
            <a:r>
              <a:rPr lang="en-US" dirty="0" err="1"/>
              <a:t>suất</a:t>
            </a:r>
            <a:r>
              <a:rPr lang="en-US" dirty="0"/>
              <a:t> </a:t>
            </a:r>
            <a:r>
              <a:rPr lang="en-US" dirty="0" err="1"/>
              <a:t>của</a:t>
            </a:r>
            <a:r>
              <a:rPr lang="en-US" dirty="0"/>
              <a:t> </a:t>
            </a:r>
            <a:r>
              <a:rPr lang="en-US" dirty="0" err="1"/>
              <a:t>lược</a:t>
            </a:r>
            <a:r>
              <a:rPr lang="en-US" dirty="0"/>
              <a:t> </a:t>
            </a:r>
            <a:r>
              <a:rPr lang="en-US" dirty="0" err="1"/>
              <a:t>đồ</a:t>
            </a:r>
            <a:r>
              <a:rPr lang="en-US" dirty="0"/>
              <a:t> </a:t>
            </a:r>
            <a:r>
              <a:rPr lang="en-US" dirty="0" err="1"/>
              <a:t>bằng</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thực</a:t>
            </a:r>
            <a:r>
              <a:rPr lang="en-US" dirty="0"/>
              <a:t> </a:t>
            </a:r>
            <a:r>
              <a:rPr lang="en-US" dirty="0" err="1"/>
              <a:t>tế</a:t>
            </a:r>
            <a:r>
              <a:rPr lang="en-US" dirty="0"/>
              <a:t> </a:t>
            </a:r>
            <a:r>
              <a:rPr lang="en-US" dirty="0" err="1"/>
              <a:t>trên</a:t>
            </a:r>
            <a:r>
              <a:rPr lang="en-US" dirty="0"/>
              <a:t> WSN </a:t>
            </a:r>
            <a:r>
              <a:rPr lang="en-US" dirty="0" err="1"/>
              <a:t>tích</a:t>
            </a:r>
            <a:r>
              <a:rPr lang="en-US" dirty="0"/>
              <a:t> </a:t>
            </a:r>
            <a:r>
              <a:rPr lang="en-US" dirty="0" err="1"/>
              <a:t>hợp</a:t>
            </a:r>
            <a:r>
              <a:rPr lang="en-US" dirty="0"/>
              <a:t> 5G </a:t>
            </a:r>
            <a:r>
              <a:rPr lang="en-US" dirty="0" err="1"/>
              <a:t>và</a:t>
            </a:r>
            <a:r>
              <a:rPr lang="en-US" dirty="0"/>
              <a:t> </a:t>
            </a:r>
            <a:r>
              <a:rPr lang="en-US" dirty="0" err="1"/>
              <a:t>cải</a:t>
            </a:r>
            <a:r>
              <a:rPr lang="en-US" dirty="0"/>
              <a:t> </a:t>
            </a:r>
            <a:r>
              <a:rPr lang="en-US" dirty="0" err="1"/>
              <a:t>thiện</a:t>
            </a:r>
            <a:r>
              <a:rPr lang="en-US" dirty="0"/>
              <a:t> </a:t>
            </a:r>
            <a:r>
              <a:rPr lang="en-US" dirty="0" err="1"/>
              <a:t>mô</a:t>
            </a:r>
            <a:r>
              <a:rPr lang="en-US" dirty="0"/>
              <a:t> </a:t>
            </a:r>
            <a:r>
              <a:rPr lang="en-US" dirty="0" err="1"/>
              <a:t>hình</a:t>
            </a:r>
            <a:r>
              <a:rPr lang="en-US" dirty="0"/>
              <a:t> </a:t>
            </a:r>
            <a:r>
              <a:rPr lang="en-US" dirty="0" err="1"/>
              <a:t>dựa</a:t>
            </a:r>
            <a:r>
              <a:rPr lang="en-US" dirty="0"/>
              <a:t> </a:t>
            </a:r>
            <a:r>
              <a:rPr lang="en-US" dirty="0" err="1"/>
              <a:t>trên</a:t>
            </a:r>
            <a:r>
              <a:rPr lang="en-US" dirty="0"/>
              <a:t> </a:t>
            </a:r>
            <a:r>
              <a:rPr lang="en-US" dirty="0" err="1"/>
              <a:t>kết</a:t>
            </a:r>
            <a:r>
              <a:rPr lang="en-US" dirty="0"/>
              <a:t> </a:t>
            </a:r>
            <a:r>
              <a:rPr lang="en-US" dirty="0" err="1"/>
              <a:t>quả</a:t>
            </a:r>
            <a:r>
              <a:rPr lang="en-US" dirty="0"/>
              <a:t> </a:t>
            </a:r>
            <a:r>
              <a:rPr lang="en-US" dirty="0" err="1"/>
              <a:t>thử</a:t>
            </a:r>
            <a:r>
              <a:rPr lang="en-US" dirty="0"/>
              <a:t> </a:t>
            </a:r>
            <a:r>
              <a:rPr lang="en-US" dirty="0" err="1"/>
              <a:t>nghiệm</a:t>
            </a:r>
            <a:r>
              <a:rPr lang="en-US" dirty="0"/>
              <a:t>.</a:t>
            </a:r>
          </a:p>
          <a:p>
            <a:endParaRPr lang="en-US" dirty="0"/>
          </a:p>
        </p:txBody>
      </p:sp>
      <p:sp>
        <p:nvSpPr>
          <p:cNvPr id="4" name="Slide Number Placeholder 3">
            <a:extLst>
              <a:ext uri="{FF2B5EF4-FFF2-40B4-BE49-F238E27FC236}">
                <a16:creationId xmlns:a16="http://schemas.microsoft.com/office/drawing/2014/main" id="{705E2F0D-FD6F-D649-B57F-742256DEAD7E}"/>
              </a:ext>
            </a:extLst>
          </p:cNvPr>
          <p:cNvSpPr>
            <a:spLocks noGrp="1"/>
          </p:cNvSpPr>
          <p:nvPr>
            <p:ph type="sldNum" sz="quarter" idx="12"/>
          </p:nvPr>
        </p:nvSpPr>
        <p:spPr/>
        <p:txBody>
          <a:bodyPr/>
          <a:lstStyle/>
          <a:p>
            <a:fld id="{20B7F220-0825-4B9B-9156-FF79F33775FE}" type="slidenum">
              <a:rPr lang="vi-VN" smtClean="0"/>
              <a:t>43</a:t>
            </a:fld>
            <a:endParaRPr lang="vi-VN"/>
          </a:p>
        </p:txBody>
      </p:sp>
    </p:spTree>
    <p:extLst>
      <p:ext uri="{BB962C8B-B14F-4D97-AF65-F5344CB8AC3E}">
        <p14:creationId xmlns:p14="http://schemas.microsoft.com/office/powerpoint/2010/main" val="239623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AC17-953E-6B49-A8F9-03BF19AED39D}"/>
              </a:ext>
            </a:extLst>
          </p:cNvPr>
          <p:cNvSpPr>
            <a:spLocks noGrp="1"/>
          </p:cNvSpPr>
          <p:nvPr>
            <p:ph type="title"/>
          </p:nvPr>
        </p:nvSpPr>
        <p:spPr/>
        <p:txBody>
          <a:bodyPr/>
          <a:lstStyle/>
          <a:p>
            <a:r>
              <a:rPr lang="en-US" dirty="0"/>
              <a:t>GIỚI THIỆU</a:t>
            </a:r>
          </a:p>
        </p:txBody>
      </p:sp>
      <p:sp>
        <p:nvSpPr>
          <p:cNvPr id="3" name="Content Placeholder 2">
            <a:extLst>
              <a:ext uri="{FF2B5EF4-FFF2-40B4-BE49-F238E27FC236}">
                <a16:creationId xmlns:a16="http://schemas.microsoft.com/office/drawing/2014/main" id="{4F559AB1-DC85-A94F-B345-96A0853065F3}"/>
              </a:ext>
            </a:extLst>
          </p:cNvPr>
          <p:cNvSpPr>
            <a:spLocks noGrp="1"/>
          </p:cNvSpPr>
          <p:nvPr>
            <p:ph idx="1"/>
          </p:nvPr>
        </p:nvSpPr>
        <p:spPr/>
        <p:txBody>
          <a:bodyPr/>
          <a:lstStyle/>
          <a:p>
            <a:pPr lvl="1"/>
            <a:r>
              <a:rPr lang="en-US" dirty="0" err="1"/>
              <a:t>Bảo</a:t>
            </a:r>
            <a:r>
              <a:rPr lang="en-US" dirty="0"/>
              <a:t> </a:t>
            </a:r>
            <a:r>
              <a:rPr lang="en-US" dirty="0" err="1"/>
              <a:t>mật</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quyền</a:t>
            </a:r>
            <a:r>
              <a:rPr lang="en-US" dirty="0"/>
              <a:t> </a:t>
            </a:r>
            <a:r>
              <a:rPr lang="en-US" dirty="0" err="1"/>
              <a:t>riêng</a:t>
            </a:r>
            <a:r>
              <a:rPr lang="en-US" dirty="0"/>
              <a:t> </a:t>
            </a:r>
            <a:r>
              <a:rPr lang="en-US" dirty="0" err="1"/>
              <a:t>tư</a:t>
            </a:r>
            <a:r>
              <a:rPr lang="en-US" dirty="0"/>
              <a:t> </a:t>
            </a:r>
            <a:r>
              <a:rPr lang="en-US" dirty="0" err="1"/>
              <a:t>là</a:t>
            </a:r>
            <a:r>
              <a:rPr lang="en-US" dirty="0"/>
              <a:t> </a:t>
            </a:r>
            <a:r>
              <a:rPr lang="en-US" dirty="0" err="1"/>
              <a:t>rất</a:t>
            </a:r>
            <a:r>
              <a:rPr lang="en-US" dirty="0"/>
              <a:t> </a:t>
            </a:r>
            <a:r>
              <a:rPr lang="en-US" dirty="0" err="1"/>
              <a:t>quan</a:t>
            </a:r>
            <a:r>
              <a:rPr lang="en-US" dirty="0"/>
              <a:t> </a:t>
            </a:r>
            <a:r>
              <a:rPr lang="en-US" dirty="0" err="1"/>
              <a:t>trọng</a:t>
            </a:r>
            <a:r>
              <a:rPr lang="en-US" dirty="0"/>
              <a:t> </a:t>
            </a:r>
            <a:r>
              <a:rPr lang="en-US" dirty="0" err="1"/>
              <a:t>để</a:t>
            </a:r>
            <a:r>
              <a:rPr lang="en-US" dirty="0"/>
              <a:t> </a:t>
            </a:r>
            <a:r>
              <a:rPr lang="en-US" dirty="0" err="1"/>
              <a:t>bảo</a:t>
            </a:r>
            <a:r>
              <a:rPr lang="en-US" dirty="0"/>
              <a:t> </a:t>
            </a:r>
            <a:r>
              <a:rPr lang="en-US" dirty="0" err="1"/>
              <a:t>vệ</a:t>
            </a:r>
            <a:r>
              <a:rPr lang="en-US" dirty="0"/>
              <a:t> </a:t>
            </a:r>
            <a:r>
              <a:rPr lang="en-US" dirty="0" err="1"/>
              <a:t>ứng</a:t>
            </a:r>
            <a:r>
              <a:rPr lang="en-US" dirty="0"/>
              <a:t> dung IoT </a:t>
            </a:r>
            <a:r>
              <a:rPr lang="en-US" dirty="0" err="1"/>
              <a:t>từ</a:t>
            </a:r>
            <a:r>
              <a:rPr lang="en-US" dirty="0"/>
              <a:t> </a:t>
            </a: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bên</a:t>
            </a:r>
            <a:r>
              <a:rPr lang="en-US" dirty="0"/>
              <a:t> </a:t>
            </a:r>
            <a:r>
              <a:rPr lang="en-US" dirty="0" err="1"/>
              <a:t>ngoài</a:t>
            </a:r>
            <a:r>
              <a:rPr lang="en-US" dirty="0"/>
              <a:t>. </a:t>
            </a:r>
          </a:p>
          <a:p>
            <a:pPr lvl="1"/>
            <a:endParaRPr lang="en-US" dirty="0"/>
          </a:p>
          <a:p>
            <a:pPr lvl="1"/>
            <a:r>
              <a:rPr lang="en-US" dirty="0" err="1"/>
              <a:t>Các</a:t>
            </a:r>
            <a:r>
              <a:rPr lang="en-US" dirty="0"/>
              <a:t> </a:t>
            </a:r>
            <a:r>
              <a:rPr lang="en-US" dirty="0" err="1"/>
              <a:t>nút</a:t>
            </a:r>
            <a:r>
              <a:rPr lang="en-US" dirty="0"/>
              <a:t> </a:t>
            </a:r>
            <a:r>
              <a:rPr lang="en-US" dirty="0" err="1"/>
              <a:t>cảm</a:t>
            </a:r>
            <a:r>
              <a:rPr lang="en-US" dirty="0"/>
              <a:t> </a:t>
            </a:r>
            <a:r>
              <a:rPr lang="en-US" dirty="0" err="1"/>
              <a:t>biến</a:t>
            </a:r>
            <a:r>
              <a:rPr lang="en-US" dirty="0"/>
              <a:t> </a:t>
            </a:r>
            <a:r>
              <a:rPr lang="en-US" dirty="0" err="1"/>
              <a:t>phải</a:t>
            </a:r>
            <a:r>
              <a:rPr lang="en-US" dirty="0"/>
              <a:t> </a:t>
            </a:r>
            <a:r>
              <a:rPr lang="en-US" dirty="0" err="1"/>
              <a:t>mở</a:t>
            </a:r>
            <a:r>
              <a:rPr lang="en-US" dirty="0"/>
              <a:t> </a:t>
            </a:r>
            <a:r>
              <a:rPr lang="en-US" dirty="0" err="1"/>
              <a:t>một</a:t>
            </a:r>
            <a:r>
              <a:rPr lang="en-US" dirty="0"/>
              <a:t> </a:t>
            </a:r>
            <a:r>
              <a:rPr lang="en-US" dirty="0" err="1"/>
              <a:t>giao</a:t>
            </a:r>
            <a:r>
              <a:rPr lang="en-US" dirty="0"/>
              <a:t> </a:t>
            </a:r>
            <a:r>
              <a:rPr lang="en-US" dirty="0" err="1"/>
              <a:t>tiếp</a:t>
            </a:r>
            <a:r>
              <a:rPr lang="en-US" dirty="0"/>
              <a:t> an </a:t>
            </a:r>
            <a:r>
              <a:rPr lang="en-US" dirty="0" err="1"/>
              <a:t>toàn</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Thuật</a:t>
            </a:r>
            <a:r>
              <a:rPr lang="en-US" dirty="0"/>
              <a:t> </a:t>
            </a:r>
            <a:r>
              <a:rPr lang="en-US" dirty="0" err="1"/>
              <a:t>toán</a:t>
            </a:r>
            <a:r>
              <a:rPr lang="en-US" dirty="0"/>
              <a:t> </a:t>
            </a:r>
            <a:r>
              <a:rPr lang="en-US" dirty="0" err="1"/>
              <a:t>mã</a:t>
            </a:r>
            <a:r>
              <a:rPr lang="en-US" dirty="0"/>
              <a:t> </a:t>
            </a:r>
            <a:r>
              <a:rPr lang="en-US" dirty="0" err="1"/>
              <a:t>hoá</a:t>
            </a:r>
            <a:r>
              <a:rPr lang="en-US" dirty="0"/>
              <a:t> </a:t>
            </a:r>
            <a:r>
              <a:rPr lang="en-US" dirty="0" err="1"/>
              <a:t>tối</a:t>
            </a:r>
            <a:r>
              <a:rPr lang="en-US" dirty="0"/>
              <a:t> </a:t>
            </a:r>
            <a:r>
              <a:rPr lang="en-US" dirty="0" err="1"/>
              <a:t>ưu</a:t>
            </a:r>
            <a:r>
              <a:rPr lang="en-US" dirty="0"/>
              <a:t> </a:t>
            </a:r>
            <a:r>
              <a:rPr lang="en-US" dirty="0" err="1"/>
              <a:t>là</a:t>
            </a:r>
            <a:r>
              <a:rPr lang="en-US" dirty="0"/>
              <a:t> </a:t>
            </a:r>
            <a:r>
              <a:rPr lang="en-US" dirty="0" err="1"/>
              <a:t>rất</a:t>
            </a:r>
            <a:r>
              <a:rPr lang="en-US" dirty="0"/>
              <a:t> </a:t>
            </a:r>
            <a:r>
              <a:rPr lang="en-US" dirty="0" err="1"/>
              <a:t>cần</a:t>
            </a:r>
            <a:r>
              <a:rPr lang="en-US" dirty="0"/>
              <a:t> </a:t>
            </a:r>
            <a:r>
              <a:rPr lang="en-US" dirty="0" err="1"/>
              <a:t>thiết</a:t>
            </a:r>
            <a:r>
              <a:rPr lang="en-US" dirty="0"/>
              <a:t>.</a:t>
            </a:r>
          </a:p>
          <a:p>
            <a:pPr lvl="1"/>
            <a:endParaRPr lang="en-US" dirty="0"/>
          </a:p>
          <a:p>
            <a:pPr lvl="1"/>
            <a:r>
              <a:rPr lang="en-US" dirty="0" err="1"/>
              <a:t>Chỉ</a:t>
            </a:r>
            <a:r>
              <a:rPr lang="en-US" dirty="0"/>
              <a:t> </a:t>
            </a:r>
            <a:r>
              <a:rPr lang="en-US" dirty="0" err="1"/>
              <a:t>người</a:t>
            </a:r>
            <a:r>
              <a:rPr lang="en-US" dirty="0"/>
              <a:t> </a:t>
            </a:r>
            <a:r>
              <a:rPr lang="en-US" dirty="0" err="1"/>
              <a:t>dùng</a:t>
            </a:r>
            <a:r>
              <a:rPr lang="en-US" dirty="0"/>
              <a:t> </a:t>
            </a:r>
            <a:r>
              <a:rPr lang="en-US" dirty="0" err="1"/>
              <a:t>hợp</a:t>
            </a:r>
            <a:r>
              <a:rPr lang="en-US" dirty="0"/>
              <a:t> </a:t>
            </a:r>
            <a:r>
              <a:rPr lang="en-US" dirty="0" err="1"/>
              <a:t>lệ</a:t>
            </a:r>
            <a:r>
              <a:rPr lang="en-US" dirty="0"/>
              <a:t> </a:t>
            </a:r>
            <a:r>
              <a:rPr lang="en-US" dirty="0" err="1"/>
              <a:t>mới</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các</a:t>
            </a:r>
            <a:r>
              <a:rPr lang="en-US" dirty="0"/>
              <a:t> </a:t>
            </a:r>
            <a:r>
              <a:rPr lang="en-US" dirty="0" err="1"/>
              <a:t>thiết</a:t>
            </a:r>
            <a:r>
              <a:rPr lang="en-US" dirty="0"/>
              <a:t> </a:t>
            </a:r>
            <a:r>
              <a:rPr lang="en-US" dirty="0" err="1"/>
              <a:t>bị</a:t>
            </a:r>
            <a:r>
              <a:rPr lang="en-US" dirty="0"/>
              <a:t> IoT, </a:t>
            </a:r>
            <a:r>
              <a:rPr lang="en-US" dirty="0" err="1"/>
              <a:t>và</a:t>
            </a:r>
            <a:r>
              <a:rPr lang="en-US" dirty="0"/>
              <a:t> </a:t>
            </a:r>
            <a:r>
              <a:rPr lang="en-US" dirty="0" err="1"/>
              <a:t>khoá</a:t>
            </a:r>
            <a:r>
              <a:rPr lang="en-US" dirty="0"/>
              <a:t> </a:t>
            </a:r>
            <a:r>
              <a:rPr lang="en-US" dirty="0" err="1"/>
              <a:t>phiên</a:t>
            </a:r>
            <a:r>
              <a:rPr lang="en-US" dirty="0"/>
              <a:t> </a:t>
            </a:r>
            <a:r>
              <a:rPr lang="en-US" dirty="0" err="1"/>
              <a:t>nên</a:t>
            </a:r>
            <a:r>
              <a:rPr lang="en-US" dirty="0"/>
              <a:t> </a:t>
            </a:r>
            <a:r>
              <a:rPr lang="en-US" dirty="0" err="1"/>
              <a:t>được</a:t>
            </a:r>
            <a:r>
              <a:rPr lang="en-US" dirty="0"/>
              <a:t> </a:t>
            </a:r>
            <a:r>
              <a:rPr lang="en-US" dirty="0" err="1"/>
              <a:t>thiết</a:t>
            </a:r>
            <a:r>
              <a:rPr lang="en-US" dirty="0"/>
              <a:t> </a:t>
            </a:r>
            <a:r>
              <a:rPr lang="en-US" dirty="0" err="1"/>
              <a:t>lập</a:t>
            </a:r>
            <a:r>
              <a:rPr lang="en-US" dirty="0"/>
              <a:t> </a:t>
            </a:r>
            <a:r>
              <a:rPr lang="en-US" dirty="0" err="1"/>
              <a:t>giữa</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các</a:t>
            </a:r>
            <a:r>
              <a:rPr lang="en-US" dirty="0"/>
              <a:t> </a:t>
            </a:r>
            <a:r>
              <a:rPr lang="en-US" dirty="0" err="1"/>
              <a:t>thiết</a:t>
            </a:r>
            <a:r>
              <a:rPr lang="en-US" dirty="0"/>
              <a:t> </a:t>
            </a:r>
            <a:r>
              <a:rPr lang="en-US" dirty="0" err="1"/>
              <a:t>bị</a:t>
            </a:r>
            <a:r>
              <a:rPr lang="en-US" dirty="0"/>
              <a:t>.</a:t>
            </a:r>
          </a:p>
          <a:p>
            <a:pPr lvl="1"/>
            <a:endParaRPr lang="en-US" dirty="0"/>
          </a:p>
          <a:p>
            <a:pPr marL="342891" lvl="1" indent="0">
              <a:buNone/>
            </a:pPr>
            <a:r>
              <a:rPr lang="en-US" dirty="0">
                <a:solidFill>
                  <a:srgbClr val="FF0000"/>
                </a:solidFill>
              </a:rPr>
              <a:t>=&gt; </a:t>
            </a:r>
            <a:r>
              <a:rPr lang="en-US" dirty="0" err="1">
                <a:solidFill>
                  <a:srgbClr val="FF0000"/>
                </a:solidFill>
              </a:rPr>
              <a:t>Xác</a:t>
            </a:r>
            <a:r>
              <a:rPr lang="en-US" dirty="0">
                <a:solidFill>
                  <a:srgbClr val="FF0000"/>
                </a:solidFill>
              </a:rPr>
              <a:t> </a:t>
            </a:r>
            <a:r>
              <a:rPr lang="en-US" dirty="0" err="1">
                <a:solidFill>
                  <a:srgbClr val="FF0000"/>
                </a:solidFill>
              </a:rPr>
              <a:t>thực</a:t>
            </a:r>
            <a:r>
              <a:rPr lang="en-US" dirty="0">
                <a:solidFill>
                  <a:srgbClr val="FF0000"/>
                </a:solidFill>
              </a:rPr>
              <a:t> </a:t>
            </a:r>
            <a:r>
              <a:rPr lang="en-US" dirty="0" err="1">
                <a:solidFill>
                  <a:srgbClr val="FF0000"/>
                </a:solidFill>
              </a:rPr>
              <a:t>lẫn</a:t>
            </a:r>
            <a:r>
              <a:rPr lang="en-US" dirty="0">
                <a:solidFill>
                  <a:srgbClr val="FF0000"/>
                </a:solidFill>
              </a:rPr>
              <a:t> </a:t>
            </a:r>
            <a:r>
              <a:rPr lang="en-US" dirty="0" err="1">
                <a:solidFill>
                  <a:srgbClr val="FF0000"/>
                </a:solidFill>
              </a:rPr>
              <a:t>nhau</a:t>
            </a:r>
            <a:r>
              <a:rPr lang="en-US" dirty="0">
                <a:solidFill>
                  <a:srgbClr val="FF0000"/>
                </a:solidFill>
              </a:rPr>
              <a:t> </a:t>
            </a:r>
            <a:r>
              <a:rPr lang="en-US" dirty="0" err="1">
                <a:solidFill>
                  <a:srgbClr val="FF0000"/>
                </a:solidFill>
              </a:rPr>
              <a:t>bằng</a:t>
            </a:r>
            <a:r>
              <a:rPr lang="en-US" dirty="0">
                <a:solidFill>
                  <a:srgbClr val="FF0000"/>
                </a:solidFill>
              </a:rPr>
              <a:t> </a:t>
            </a:r>
            <a:r>
              <a:rPr lang="en-US" dirty="0" err="1">
                <a:solidFill>
                  <a:srgbClr val="FF0000"/>
                </a:solidFill>
              </a:rPr>
              <a:t>khoá</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bảo</a:t>
            </a:r>
            <a:r>
              <a:rPr lang="en-US" dirty="0">
                <a:solidFill>
                  <a:srgbClr val="FF0000"/>
                </a:solidFill>
              </a:rPr>
              <a:t> </a:t>
            </a:r>
            <a:r>
              <a:rPr lang="en-US" dirty="0" err="1">
                <a:solidFill>
                  <a:srgbClr val="FF0000"/>
                </a:solidFill>
              </a:rPr>
              <a:t>mật</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yêu</a:t>
            </a:r>
            <a:r>
              <a:rPr lang="en-US" dirty="0">
                <a:solidFill>
                  <a:srgbClr val="FF0000"/>
                </a:solidFill>
              </a:rPr>
              <a:t> </a:t>
            </a:r>
            <a:r>
              <a:rPr lang="en-US" dirty="0" err="1">
                <a:solidFill>
                  <a:srgbClr val="FF0000"/>
                </a:solidFill>
              </a:rPr>
              <a:t>cầu</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trọng</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với</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thiết</a:t>
            </a:r>
            <a:r>
              <a:rPr lang="en-US" dirty="0">
                <a:solidFill>
                  <a:srgbClr val="FF0000"/>
                </a:solidFill>
              </a:rPr>
              <a:t> </a:t>
            </a:r>
            <a:r>
              <a:rPr lang="en-US" dirty="0" err="1">
                <a:solidFill>
                  <a:srgbClr val="FF0000"/>
                </a:solidFill>
              </a:rPr>
              <a:t>bị</a:t>
            </a:r>
            <a:r>
              <a:rPr lang="en-US" dirty="0">
                <a:solidFill>
                  <a:srgbClr val="FF0000"/>
                </a:solidFill>
              </a:rPr>
              <a:t> IoT.</a:t>
            </a:r>
          </a:p>
        </p:txBody>
      </p:sp>
      <p:sp>
        <p:nvSpPr>
          <p:cNvPr id="4" name="Slide Number Placeholder 3">
            <a:extLst>
              <a:ext uri="{FF2B5EF4-FFF2-40B4-BE49-F238E27FC236}">
                <a16:creationId xmlns:a16="http://schemas.microsoft.com/office/drawing/2014/main" id="{C10C4D16-6216-4C43-BA91-713F1D0AA7E9}"/>
              </a:ext>
            </a:extLst>
          </p:cNvPr>
          <p:cNvSpPr>
            <a:spLocks noGrp="1"/>
          </p:cNvSpPr>
          <p:nvPr>
            <p:ph type="sldNum" sz="quarter" idx="12"/>
          </p:nvPr>
        </p:nvSpPr>
        <p:spPr/>
        <p:txBody>
          <a:bodyPr/>
          <a:lstStyle/>
          <a:p>
            <a:fld id="{20B7F220-0825-4B9B-9156-FF79F33775FE}" type="slidenum">
              <a:rPr lang="vi-VN" smtClean="0"/>
              <a:t>5</a:t>
            </a:fld>
            <a:endParaRPr lang="vi-VN"/>
          </a:p>
        </p:txBody>
      </p:sp>
    </p:spTree>
    <p:extLst>
      <p:ext uri="{BB962C8B-B14F-4D97-AF65-F5344CB8AC3E}">
        <p14:creationId xmlns:p14="http://schemas.microsoft.com/office/powerpoint/2010/main" val="126610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489A-32CB-5E43-B83D-B46E07BCCA6A}"/>
              </a:ext>
            </a:extLst>
          </p:cNvPr>
          <p:cNvSpPr>
            <a:spLocks noGrp="1"/>
          </p:cNvSpPr>
          <p:nvPr>
            <p:ph type="title"/>
          </p:nvPr>
        </p:nvSpPr>
        <p:spPr/>
        <p:txBody>
          <a:bodyPr/>
          <a:lstStyle/>
          <a:p>
            <a:r>
              <a:rPr lang="en-US" dirty="0"/>
              <a:t>GIỚI THIỆU</a:t>
            </a:r>
          </a:p>
        </p:txBody>
      </p:sp>
      <p:sp>
        <p:nvSpPr>
          <p:cNvPr id="3" name="Content Placeholder 2">
            <a:extLst>
              <a:ext uri="{FF2B5EF4-FFF2-40B4-BE49-F238E27FC236}">
                <a16:creationId xmlns:a16="http://schemas.microsoft.com/office/drawing/2014/main" id="{FD081397-9C3C-4442-A3B7-542DA1AC3AD7}"/>
              </a:ext>
            </a:extLst>
          </p:cNvPr>
          <p:cNvSpPr>
            <a:spLocks noGrp="1"/>
          </p:cNvSpPr>
          <p:nvPr>
            <p:ph idx="1"/>
          </p:nvPr>
        </p:nvSpPr>
        <p:spPr/>
        <p:txBody>
          <a:bodyPr/>
          <a:lstStyle/>
          <a:p>
            <a:pPr lvl="1"/>
            <a:r>
              <a:rPr lang="en-US" dirty="0" err="1"/>
              <a:t>Ẩn</a:t>
            </a:r>
            <a:r>
              <a:rPr lang="en-US" dirty="0"/>
              <a:t> </a:t>
            </a:r>
            <a:r>
              <a:rPr lang="en-US" dirty="0" err="1"/>
              <a:t>danh</a:t>
            </a:r>
            <a:r>
              <a:rPr lang="en-US" dirty="0"/>
              <a:t> </a:t>
            </a:r>
            <a:r>
              <a:rPr lang="en-US" dirty="0" err="1"/>
              <a:t>là</a:t>
            </a:r>
            <a:r>
              <a:rPr lang="en-US" dirty="0"/>
              <a:t> </a:t>
            </a:r>
            <a:r>
              <a:rPr lang="en-US" dirty="0" err="1"/>
              <a:t>một</a:t>
            </a:r>
            <a:r>
              <a:rPr lang="en-US" dirty="0"/>
              <a:t> </a:t>
            </a:r>
            <a:r>
              <a:rPr lang="en-US" dirty="0" err="1"/>
              <a:t>trạng</a:t>
            </a:r>
            <a:r>
              <a:rPr lang="en-US" dirty="0"/>
              <a:t> </a:t>
            </a:r>
            <a:r>
              <a:rPr lang="en-US" dirty="0" err="1"/>
              <a:t>thái</a:t>
            </a:r>
            <a:r>
              <a:rPr lang="en-US" dirty="0"/>
              <a:t> </a:t>
            </a:r>
            <a:r>
              <a:rPr lang="en-US" dirty="0" err="1"/>
              <a:t>trong</a:t>
            </a:r>
            <a:r>
              <a:rPr lang="en-US" dirty="0"/>
              <a:t> </a:t>
            </a:r>
            <a:r>
              <a:rPr lang="en-US" dirty="0" err="1"/>
              <a:t>đó</a:t>
            </a:r>
            <a:r>
              <a:rPr lang="en-US" dirty="0"/>
              <a:t> </a:t>
            </a:r>
            <a:r>
              <a:rPr lang="en-US" dirty="0" err="1"/>
              <a:t>một</a:t>
            </a:r>
            <a:r>
              <a:rPr lang="en-US" dirty="0"/>
              <a:t> </a:t>
            </a:r>
            <a:r>
              <a:rPr lang="en-US" dirty="0" err="1"/>
              <a:t>cá</a:t>
            </a:r>
            <a:r>
              <a:rPr lang="en-US" dirty="0"/>
              <a:t> </a:t>
            </a:r>
            <a:r>
              <a:rPr lang="en-US" dirty="0" err="1"/>
              <a:t>nhân</a:t>
            </a:r>
            <a:r>
              <a:rPr lang="en-US" dirty="0"/>
              <a:t> </a:t>
            </a:r>
            <a:r>
              <a:rPr lang="en-US" dirty="0" err="1"/>
              <a:t>và</a:t>
            </a:r>
            <a:r>
              <a:rPr lang="en-US" dirty="0"/>
              <a:t> </a:t>
            </a:r>
            <a:r>
              <a:rPr lang="en-US" dirty="0" err="1"/>
              <a:t>các</a:t>
            </a:r>
            <a:r>
              <a:rPr lang="en-US" dirty="0"/>
              <a:t> </a:t>
            </a:r>
            <a:r>
              <a:rPr lang="en-US" dirty="0" err="1"/>
              <a:t>thông</a:t>
            </a:r>
            <a:r>
              <a:rPr lang="en-US" dirty="0"/>
              <a:t> tin </a:t>
            </a:r>
            <a:r>
              <a:rPr lang="en-US" dirty="0" err="1"/>
              <a:t>nhận</a:t>
            </a:r>
            <a:r>
              <a:rPr lang="en-US" dirty="0"/>
              <a:t> </a:t>
            </a:r>
            <a:r>
              <a:rPr lang="en-US" dirty="0" err="1"/>
              <a:t>dạng</a:t>
            </a:r>
            <a:r>
              <a:rPr lang="en-US" dirty="0"/>
              <a:t> </a:t>
            </a:r>
            <a:r>
              <a:rPr lang="en-US" dirty="0" err="1"/>
              <a:t>không</a:t>
            </a:r>
            <a:r>
              <a:rPr lang="en-US" dirty="0"/>
              <a:t> </a:t>
            </a:r>
            <a:r>
              <a:rPr lang="en-US" dirty="0" err="1"/>
              <a:t>được</a:t>
            </a:r>
            <a:r>
              <a:rPr lang="en-US" dirty="0"/>
              <a:t> </a:t>
            </a:r>
            <a:r>
              <a:rPr lang="en-US" dirty="0" err="1"/>
              <a:t>biết</a:t>
            </a:r>
            <a:r>
              <a:rPr lang="en-US" dirty="0"/>
              <a:t> </a:t>
            </a:r>
            <a:r>
              <a:rPr lang="en-US" dirty="0" err="1"/>
              <a:t>đến</a:t>
            </a:r>
            <a:r>
              <a:rPr lang="en-US" dirty="0"/>
              <a:t> </a:t>
            </a:r>
            <a:r>
              <a:rPr lang="en-US" dirty="0" err="1"/>
              <a:t>công</a:t>
            </a:r>
            <a:r>
              <a:rPr lang="en-US" dirty="0"/>
              <a:t> </a:t>
            </a:r>
            <a:r>
              <a:rPr lang="en-US" dirty="0" err="1"/>
              <a:t>khai</a:t>
            </a:r>
            <a:r>
              <a:rPr lang="en-US" dirty="0"/>
              <a:t>.</a:t>
            </a:r>
          </a:p>
          <a:p>
            <a:pPr lvl="1"/>
            <a:endParaRPr lang="en-US" dirty="0"/>
          </a:p>
          <a:p>
            <a:pPr lvl="1"/>
            <a:r>
              <a:rPr lang="en-US" dirty="0" err="1"/>
              <a:t>Trong</a:t>
            </a:r>
            <a:r>
              <a:rPr lang="en-US" dirty="0"/>
              <a:t> </a:t>
            </a:r>
            <a:r>
              <a:rPr lang="en-US" dirty="0" err="1"/>
              <a:t>mạng</a:t>
            </a:r>
            <a:r>
              <a:rPr lang="en-US" dirty="0"/>
              <a:t> </a:t>
            </a:r>
            <a:r>
              <a:rPr lang="en-US" dirty="0" err="1"/>
              <a:t>không</a:t>
            </a:r>
            <a:r>
              <a:rPr lang="en-US" dirty="0"/>
              <a:t> </a:t>
            </a:r>
            <a:r>
              <a:rPr lang="en-US" dirty="0" err="1"/>
              <a:t>dây</a:t>
            </a:r>
            <a:r>
              <a:rPr lang="en-US" dirty="0"/>
              <a:t> </a:t>
            </a:r>
            <a:r>
              <a:rPr lang="en-US" dirty="0" err="1"/>
              <a:t>tích</a:t>
            </a:r>
            <a:r>
              <a:rPr lang="en-US" dirty="0"/>
              <a:t> </a:t>
            </a:r>
            <a:r>
              <a:rPr lang="en-US" dirty="0" err="1"/>
              <a:t>hợp</a:t>
            </a:r>
            <a:r>
              <a:rPr lang="en-US" dirty="0"/>
              <a:t> 5G, </a:t>
            </a:r>
            <a:r>
              <a:rPr lang="en-US" dirty="0" err="1"/>
              <a:t>ẩn</a:t>
            </a:r>
            <a:r>
              <a:rPr lang="en-US" dirty="0"/>
              <a:t> </a:t>
            </a:r>
            <a:r>
              <a:rPr lang="en-US" dirty="0" err="1"/>
              <a:t>danh</a:t>
            </a:r>
            <a:r>
              <a:rPr lang="en-US" dirty="0"/>
              <a:t> </a:t>
            </a:r>
            <a:r>
              <a:rPr lang="en-US" dirty="0" err="1"/>
              <a:t>và</a:t>
            </a:r>
            <a:r>
              <a:rPr lang="en-US" dirty="0"/>
              <a:t> </a:t>
            </a:r>
            <a:r>
              <a:rPr lang="en-US" dirty="0" err="1"/>
              <a:t>tính</a:t>
            </a:r>
            <a:r>
              <a:rPr lang="en-US" dirty="0"/>
              <a:t> </a:t>
            </a:r>
            <a:r>
              <a:rPr lang="en-US" dirty="0" err="1"/>
              <a:t>không</a:t>
            </a:r>
            <a:r>
              <a:rPr lang="en-US" dirty="0"/>
              <a:t> </a:t>
            </a:r>
            <a:r>
              <a:rPr lang="en-US" dirty="0" err="1"/>
              <a:t>liên</a:t>
            </a:r>
            <a:r>
              <a:rPr lang="en-US" dirty="0"/>
              <a:t> </a:t>
            </a:r>
            <a:r>
              <a:rPr lang="en-US" dirty="0" err="1"/>
              <a:t>kết</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là</a:t>
            </a:r>
            <a:r>
              <a:rPr lang="en-US" dirty="0"/>
              <a:t> </a:t>
            </a:r>
            <a:r>
              <a:rPr lang="en-US" dirty="0" err="1"/>
              <a:t>một</a:t>
            </a:r>
            <a:r>
              <a:rPr lang="en-US" dirty="0"/>
              <a:t> </a:t>
            </a:r>
            <a:r>
              <a:rPr lang="en-US" dirty="0" err="1"/>
              <a:t>khía</a:t>
            </a:r>
            <a:r>
              <a:rPr lang="en-US" dirty="0"/>
              <a:t> </a:t>
            </a:r>
            <a:r>
              <a:rPr lang="en-US" dirty="0" err="1"/>
              <a:t>cạnh</a:t>
            </a:r>
            <a:r>
              <a:rPr lang="en-US" dirty="0"/>
              <a:t> </a:t>
            </a:r>
            <a:r>
              <a:rPr lang="en-US" dirty="0" err="1"/>
              <a:t>quan</a:t>
            </a:r>
            <a:r>
              <a:rPr lang="en-US" dirty="0"/>
              <a:t> </a:t>
            </a:r>
            <a:r>
              <a:rPr lang="en-US" dirty="0" err="1"/>
              <a:t>trọng</a:t>
            </a:r>
            <a:r>
              <a:rPr lang="en-US" dirty="0"/>
              <a:t> </a:t>
            </a:r>
            <a:r>
              <a:rPr lang="en-US" dirty="0" err="1"/>
              <a:t>và</a:t>
            </a:r>
            <a:r>
              <a:rPr lang="en-US" dirty="0"/>
              <a:t> </a:t>
            </a:r>
            <a:r>
              <a:rPr lang="en-US" dirty="0" err="1"/>
              <a:t>cần</a:t>
            </a:r>
            <a:r>
              <a:rPr lang="en-US" dirty="0"/>
              <a:t> </a:t>
            </a:r>
            <a:r>
              <a:rPr lang="en-US" dirty="0" err="1"/>
              <a:t>được</a:t>
            </a:r>
            <a:r>
              <a:rPr lang="en-US" dirty="0"/>
              <a:t> </a:t>
            </a:r>
            <a:r>
              <a:rPr lang="en-US" dirty="0" err="1"/>
              <a:t>quan</a:t>
            </a:r>
            <a:r>
              <a:rPr lang="en-US" dirty="0"/>
              <a:t> </a:t>
            </a:r>
            <a:r>
              <a:rPr lang="en-US" dirty="0" err="1"/>
              <a:t>tâm</a:t>
            </a:r>
            <a:r>
              <a:rPr lang="en-US" dirty="0"/>
              <a:t>.</a:t>
            </a:r>
          </a:p>
          <a:p>
            <a:pPr lvl="1"/>
            <a:endParaRPr lang="en-US" dirty="0"/>
          </a:p>
        </p:txBody>
      </p:sp>
      <p:sp>
        <p:nvSpPr>
          <p:cNvPr id="4" name="Slide Number Placeholder 3">
            <a:extLst>
              <a:ext uri="{FF2B5EF4-FFF2-40B4-BE49-F238E27FC236}">
                <a16:creationId xmlns:a16="http://schemas.microsoft.com/office/drawing/2014/main" id="{5C998E13-89DF-E841-AE56-7B1A28F848C5}"/>
              </a:ext>
            </a:extLst>
          </p:cNvPr>
          <p:cNvSpPr>
            <a:spLocks noGrp="1"/>
          </p:cNvSpPr>
          <p:nvPr>
            <p:ph type="sldNum" sz="quarter" idx="12"/>
          </p:nvPr>
        </p:nvSpPr>
        <p:spPr/>
        <p:txBody>
          <a:bodyPr/>
          <a:lstStyle/>
          <a:p>
            <a:fld id="{20B7F220-0825-4B9B-9156-FF79F33775FE}" type="slidenum">
              <a:rPr lang="vi-VN" smtClean="0"/>
              <a:t>6</a:t>
            </a:fld>
            <a:endParaRPr lang="vi-VN"/>
          </a:p>
        </p:txBody>
      </p:sp>
    </p:spTree>
    <p:extLst>
      <p:ext uri="{BB962C8B-B14F-4D97-AF65-F5344CB8AC3E}">
        <p14:creationId xmlns:p14="http://schemas.microsoft.com/office/powerpoint/2010/main" val="356270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4EC2-CB4E-7042-8A56-6780B680E409}"/>
              </a:ext>
            </a:extLst>
          </p:cNvPr>
          <p:cNvSpPr>
            <a:spLocks noGrp="1"/>
          </p:cNvSpPr>
          <p:nvPr>
            <p:ph type="title"/>
          </p:nvPr>
        </p:nvSpPr>
        <p:spPr/>
        <p:txBody>
          <a:bodyPr/>
          <a:lstStyle/>
          <a:p>
            <a:r>
              <a:rPr lang="en-US" dirty="0"/>
              <a:t>CÔNG VIỆC LIÊN QUAN</a:t>
            </a:r>
          </a:p>
        </p:txBody>
      </p:sp>
      <p:sp>
        <p:nvSpPr>
          <p:cNvPr id="3" name="Content Placeholder 2">
            <a:extLst>
              <a:ext uri="{FF2B5EF4-FFF2-40B4-BE49-F238E27FC236}">
                <a16:creationId xmlns:a16="http://schemas.microsoft.com/office/drawing/2014/main" id="{9BCD15DF-2DC3-CE47-8101-E167CB57355B}"/>
              </a:ext>
            </a:extLst>
          </p:cNvPr>
          <p:cNvSpPr>
            <a:spLocks noGrp="1"/>
          </p:cNvSpPr>
          <p:nvPr>
            <p:ph idx="1"/>
          </p:nvPr>
        </p:nvSpPr>
        <p:spPr/>
        <p:txBody>
          <a:bodyPr/>
          <a:lstStyle/>
          <a:p>
            <a:pPr lvl="1"/>
            <a:r>
              <a:rPr lang="en-US" dirty="0"/>
              <a:t>2006, Wong </a:t>
            </a:r>
            <a:r>
              <a:rPr lang="en-US" dirty="0" err="1"/>
              <a:t>và</a:t>
            </a:r>
            <a:r>
              <a:rPr lang="en-US" dirty="0"/>
              <a:t> </a:t>
            </a:r>
            <a:r>
              <a:rPr lang="en-US" dirty="0" err="1"/>
              <a:t>cộng</a:t>
            </a:r>
            <a:r>
              <a:rPr lang="en-US" dirty="0"/>
              <a:t> </a:t>
            </a:r>
            <a:r>
              <a:rPr lang="en-US" dirty="0" err="1"/>
              <a:t>sự</a:t>
            </a:r>
            <a:r>
              <a:rPr lang="en-US" dirty="0"/>
              <a:t> </a:t>
            </a:r>
            <a:r>
              <a:rPr lang="en-US" dirty="0" err="1"/>
              <a:t>đề</a:t>
            </a:r>
            <a:r>
              <a:rPr lang="en-US" dirty="0"/>
              <a:t> </a:t>
            </a:r>
            <a:r>
              <a:rPr lang="en-US" dirty="0" err="1"/>
              <a:t>xuất</a:t>
            </a:r>
            <a:r>
              <a:rPr lang="en-US" dirty="0"/>
              <a:t> </a:t>
            </a:r>
            <a:r>
              <a:rPr lang="en-US" dirty="0" err="1"/>
              <a:t>một</a:t>
            </a:r>
            <a:r>
              <a:rPr lang="en-US" dirty="0"/>
              <a:t> </a:t>
            </a:r>
            <a:r>
              <a:rPr lang="en-US" dirty="0" err="1"/>
              <a:t>lược</a:t>
            </a:r>
            <a:r>
              <a:rPr lang="en-US" dirty="0"/>
              <a:t> </a:t>
            </a:r>
            <a:r>
              <a:rPr lang="en-US" dirty="0" err="1"/>
              <a:t>đồ</a:t>
            </a:r>
            <a:r>
              <a:rPr lang="en-US" dirty="0"/>
              <a:t> </a:t>
            </a:r>
            <a:r>
              <a:rPr lang="en-US" dirty="0" err="1"/>
              <a:t>xác</a:t>
            </a:r>
            <a:r>
              <a:rPr lang="en-US" dirty="0"/>
              <a:t> </a:t>
            </a:r>
            <a:r>
              <a:rPr lang="en-US" dirty="0" err="1"/>
              <a:t>thực</a:t>
            </a:r>
            <a:r>
              <a:rPr lang="en-US" dirty="0"/>
              <a:t> </a:t>
            </a:r>
            <a:r>
              <a:rPr lang="en-US" dirty="0" err="1"/>
              <a:t>dựa</a:t>
            </a:r>
            <a:r>
              <a:rPr lang="en-US" dirty="0"/>
              <a:t> </a:t>
            </a:r>
            <a:r>
              <a:rPr lang="en-US" dirty="0" err="1"/>
              <a:t>trên</a:t>
            </a:r>
            <a:r>
              <a:rPr lang="en-US" dirty="0"/>
              <a:t> XOR </a:t>
            </a:r>
            <a:r>
              <a:rPr lang="en-US" dirty="0" err="1"/>
              <a:t>và</a:t>
            </a:r>
            <a:r>
              <a:rPr lang="en-US" dirty="0"/>
              <a:t> </a:t>
            </a:r>
            <a:r>
              <a:rPr lang="en-US" dirty="0" err="1"/>
              <a:t>hàm</a:t>
            </a:r>
            <a:r>
              <a:rPr lang="en-US" dirty="0"/>
              <a:t> </a:t>
            </a:r>
            <a:r>
              <a:rPr lang="en-US" dirty="0" err="1"/>
              <a:t>băm</a:t>
            </a:r>
            <a:r>
              <a:rPr lang="en-US" dirty="0"/>
              <a:t>.</a:t>
            </a:r>
          </a:p>
          <a:p>
            <a:pPr lvl="1"/>
            <a:endParaRPr lang="en-US" dirty="0"/>
          </a:p>
          <a:p>
            <a:pPr lvl="1"/>
            <a:r>
              <a:rPr lang="en-US" dirty="0"/>
              <a:t>2009, Das </a:t>
            </a:r>
            <a:r>
              <a:rPr lang="en-US" dirty="0" err="1"/>
              <a:t>đề</a:t>
            </a:r>
            <a:r>
              <a:rPr lang="en-US" dirty="0"/>
              <a:t> </a:t>
            </a:r>
            <a:r>
              <a:rPr lang="en-US" dirty="0" err="1"/>
              <a:t>xuất</a:t>
            </a:r>
            <a:r>
              <a:rPr lang="en-US" dirty="0"/>
              <a:t> </a:t>
            </a:r>
            <a:r>
              <a:rPr lang="en-US" dirty="0" err="1"/>
              <a:t>sơ</a:t>
            </a:r>
            <a:r>
              <a:rPr lang="en-US" dirty="0"/>
              <a:t> </a:t>
            </a:r>
            <a:r>
              <a:rPr lang="en-US" dirty="0" err="1"/>
              <a:t>đồ</a:t>
            </a:r>
            <a:r>
              <a:rPr lang="en-US" dirty="0"/>
              <a:t> </a:t>
            </a:r>
            <a:r>
              <a:rPr lang="en-US" dirty="0" err="1"/>
              <a:t>xác</a:t>
            </a:r>
            <a:r>
              <a:rPr lang="en-US" dirty="0"/>
              <a:t> </a:t>
            </a:r>
            <a:r>
              <a:rPr lang="en-US" dirty="0" err="1"/>
              <a:t>thực</a:t>
            </a:r>
            <a:r>
              <a:rPr lang="en-US" dirty="0"/>
              <a:t> </a:t>
            </a:r>
            <a:r>
              <a:rPr lang="en-US" dirty="0" err="1"/>
              <a:t>nhiều</a:t>
            </a:r>
            <a:r>
              <a:rPr lang="en-US" dirty="0"/>
              <a:t> </a:t>
            </a:r>
            <a:r>
              <a:rPr lang="en-US" dirty="0" err="1"/>
              <a:t>người</a:t>
            </a:r>
            <a:r>
              <a:rPr lang="en-US" dirty="0"/>
              <a:t> </a:t>
            </a:r>
            <a:r>
              <a:rPr lang="en-US" dirty="0" err="1"/>
              <a:t>dùng</a:t>
            </a:r>
            <a:r>
              <a:rPr lang="en-US" dirty="0"/>
              <a:t> </a:t>
            </a:r>
            <a:r>
              <a:rPr lang="en-US" dirty="0" err="1"/>
              <a:t>trên</a:t>
            </a:r>
            <a:r>
              <a:rPr lang="en-US" dirty="0"/>
              <a:t> 2 </a:t>
            </a:r>
            <a:r>
              <a:rPr lang="en-US" dirty="0" err="1"/>
              <a:t>yếu</a:t>
            </a:r>
            <a:r>
              <a:rPr lang="en-US" dirty="0"/>
              <a:t> </a:t>
            </a:r>
            <a:r>
              <a:rPr lang="en-US" dirty="0" err="1"/>
              <a:t>tố</a:t>
            </a:r>
            <a:r>
              <a:rPr lang="en-US" dirty="0"/>
              <a:t>. </a:t>
            </a:r>
            <a:br>
              <a:rPr lang="en-US" dirty="0"/>
            </a:br>
            <a:r>
              <a:rPr lang="en-US" dirty="0"/>
              <a:t>=&gt; </a:t>
            </a:r>
            <a:r>
              <a:rPr lang="en-US" dirty="0" err="1"/>
              <a:t>Mật</a:t>
            </a:r>
            <a:r>
              <a:rPr lang="en-US" dirty="0"/>
              <a:t> </a:t>
            </a:r>
            <a:r>
              <a:rPr lang="en-US" dirty="0" err="1"/>
              <a:t>khẩu</a:t>
            </a:r>
            <a:r>
              <a:rPr lang="en-US" dirty="0"/>
              <a:t> </a:t>
            </a:r>
            <a:r>
              <a:rPr lang="en-US" dirty="0" err="1"/>
              <a:t>và</a:t>
            </a:r>
            <a:r>
              <a:rPr lang="en-US" dirty="0"/>
              <a:t> </a:t>
            </a:r>
            <a:r>
              <a:rPr lang="en-US" dirty="0" err="1"/>
              <a:t>thẻ</a:t>
            </a:r>
            <a:r>
              <a:rPr lang="en-US" dirty="0"/>
              <a:t> </a:t>
            </a:r>
            <a:r>
              <a:rPr lang="en-US" dirty="0" err="1"/>
              <a:t>thông</a:t>
            </a:r>
            <a:r>
              <a:rPr lang="en-US" dirty="0"/>
              <a:t> </a:t>
            </a:r>
            <a:r>
              <a:rPr lang="en-US" dirty="0" err="1"/>
              <a:t>minh</a:t>
            </a:r>
            <a:r>
              <a:rPr lang="en-US" dirty="0"/>
              <a:t> </a:t>
            </a:r>
            <a:r>
              <a:rPr lang="en-US" dirty="0" err="1"/>
              <a:t>được</a:t>
            </a:r>
            <a:r>
              <a:rPr lang="en-US" dirty="0"/>
              <a:t> </a:t>
            </a:r>
            <a:r>
              <a:rPr lang="en-US" dirty="0" err="1"/>
              <a:t>sử</a:t>
            </a:r>
            <a:r>
              <a:rPr lang="en-US" dirty="0"/>
              <a:t> dung </a:t>
            </a:r>
            <a:r>
              <a:rPr lang="en-US" dirty="0" err="1"/>
              <a:t>như</a:t>
            </a:r>
            <a:r>
              <a:rPr lang="en-US" dirty="0"/>
              <a:t> 2 </a:t>
            </a:r>
            <a:r>
              <a:rPr lang="en-US" dirty="0" err="1"/>
              <a:t>yếu</a:t>
            </a:r>
            <a:r>
              <a:rPr lang="en-US" dirty="0"/>
              <a:t> </a:t>
            </a:r>
            <a:r>
              <a:rPr lang="en-US" dirty="0" err="1"/>
              <a:t>tố</a:t>
            </a:r>
            <a:r>
              <a:rPr lang="en-US" dirty="0"/>
              <a:t> </a:t>
            </a:r>
            <a:r>
              <a:rPr lang="en-US" dirty="0" err="1"/>
              <a:t>xác</a:t>
            </a:r>
            <a:r>
              <a:rPr lang="en-US" dirty="0"/>
              <a:t> </a:t>
            </a:r>
            <a:r>
              <a:rPr lang="en-US" dirty="0" err="1"/>
              <a:t>thực</a:t>
            </a:r>
            <a:r>
              <a:rPr lang="en-US" dirty="0"/>
              <a:t>.</a:t>
            </a:r>
          </a:p>
          <a:p>
            <a:pPr lvl="1"/>
            <a:endParaRPr lang="en-US" dirty="0"/>
          </a:p>
          <a:p>
            <a:pPr lvl="1"/>
            <a:r>
              <a:rPr lang="en-US" dirty="0"/>
              <a:t>Das (2012) </a:t>
            </a:r>
            <a:r>
              <a:rPr lang="en-US" dirty="0" err="1"/>
              <a:t>và</a:t>
            </a:r>
            <a:r>
              <a:rPr lang="en-US" dirty="0"/>
              <a:t> </a:t>
            </a:r>
            <a:r>
              <a:rPr lang="en-US" dirty="0" err="1"/>
              <a:t>Xue</a:t>
            </a:r>
            <a:r>
              <a:rPr lang="en-US" dirty="0"/>
              <a:t> (2013) </a:t>
            </a:r>
            <a:r>
              <a:rPr lang="en-US" dirty="0" err="1"/>
              <a:t>đưa</a:t>
            </a:r>
            <a:r>
              <a:rPr lang="en-US" dirty="0"/>
              <a:t> ra </a:t>
            </a:r>
            <a:r>
              <a:rPr lang="en-US" dirty="0" err="1"/>
              <a:t>lược</a:t>
            </a:r>
            <a:r>
              <a:rPr lang="en-US" dirty="0"/>
              <a:t> </a:t>
            </a:r>
            <a:r>
              <a:rPr lang="en-US" dirty="0" err="1"/>
              <a:t>đồ</a:t>
            </a:r>
            <a:r>
              <a:rPr lang="en-US" dirty="0"/>
              <a:t> </a:t>
            </a:r>
            <a:r>
              <a:rPr lang="en-US" dirty="0" err="1"/>
              <a:t>xác</a:t>
            </a:r>
            <a:r>
              <a:rPr lang="en-US" dirty="0"/>
              <a:t> </a:t>
            </a:r>
            <a:r>
              <a:rPr lang="en-US" dirty="0" err="1"/>
              <a:t>thực</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thoả</a:t>
            </a:r>
            <a:r>
              <a:rPr lang="en-US" dirty="0"/>
              <a:t> </a:t>
            </a:r>
            <a:r>
              <a:rPr lang="en-US" dirty="0" err="1"/>
              <a:t>thuận</a:t>
            </a:r>
            <a:r>
              <a:rPr lang="en-US" dirty="0"/>
              <a:t> </a:t>
            </a:r>
            <a:r>
              <a:rPr lang="en-US" dirty="0" err="1"/>
              <a:t>khoá</a:t>
            </a:r>
            <a:r>
              <a:rPr lang="en-US" dirty="0"/>
              <a:t> </a:t>
            </a:r>
            <a:r>
              <a:rPr lang="en-US" dirty="0" err="1"/>
              <a:t>cho</a:t>
            </a:r>
            <a:r>
              <a:rPr lang="en-US" dirty="0"/>
              <a:t> WSN </a:t>
            </a:r>
            <a:r>
              <a:rPr lang="en-US" dirty="0" err="1"/>
              <a:t>dựa</a:t>
            </a:r>
            <a:r>
              <a:rPr lang="en-US" dirty="0"/>
              <a:t> </a:t>
            </a:r>
            <a:r>
              <a:rPr lang="en-US" dirty="0" err="1"/>
              <a:t>trên</a:t>
            </a:r>
            <a:r>
              <a:rPr lang="en-US" dirty="0"/>
              <a:t> </a:t>
            </a:r>
            <a:r>
              <a:rPr lang="en-US" dirty="0" err="1"/>
              <a:t>thẻ</a:t>
            </a:r>
            <a:r>
              <a:rPr lang="en-US" dirty="0"/>
              <a:t> </a:t>
            </a:r>
            <a:r>
              <a:rPr lang="en-US" dirty="0" err="1"/>
              <a:t>thông</a:t>
            </a:r>
            <a:r>
              <a:rPr lang="en-US" dirty="0"/>
              <a:t> </a:t>
            </a:r>
            <a:r>
              <a:rPr lang="en-US" dirty="0" err="1"/>
              <a:t>minh</a:t>
            </a:r>
            <a:r>
              <a:rPr lang="en-US" dirty="0"/>
              <a:t>.</a:t>
            </a:r>
          </a:p>
          <a:p>
            <a:pPr lvl="1"/>
            <a:endParaRPr lang="en-US" dirty="0"/>
          </a:p>
          <a:p>
            <a:pPr lvl="1"/>
            <a:r>
              <a:rPr lang="en-US" dirty="0"/>
              <a:t>2014, </a:t>
            </a:r>
            <a:r>
              <a:rPr lang="en-US" dirty="0" err="1"/>
              <a:t>Turkanovic</a:t>
            </a:r>
            <a:r>
              <a:rPr lang="en-US" dirty="0"/>
              <a:t> </a:t>
            </a:r>
            <a:r>
              <a:rPr lang="en-US" dirty="0" err="1"/>
              <a:t>đề</a:t>
            </a:r>
            <a:r>
              <a:rPr lang="en-US" dirty="0"/>
              <a:t> </a:t>
            </a:r>
            <a:r>
              <a:rPr lang="en-US" dirty="0" err="1"/>
              <a:t>xuất</a:t>
            </a:r>
            <a:r>
              <a:rPr lang="en-US" dirty="0"/>
              <a:t> </a:t>
            </a:r>
            <a:r>
              <a:rPr lang="en-US" dirty="0" err="1"/>
              <a:t>xác</a:t>
            </a:r>
            <a:r>
              <a:rPr lang="en-US" dirty="0"/>
              <a:t> </a:t>
            </a:r>
            <a:r>
              <a:rPr lang="en-US" dirty="0" err="1"/>
              <a:t>thực</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thoả</a:t>
            </a:r>
            <a:r>
              <a:rPr lang="en-US" dirty="0"/>
              <a:t> </a:t>
            </a:r>
            <a:r>
              <a:rPr lang="en-US" dirty="0" err="1"/>
              <a:t>thuận</a:t>
            </a:r>
            <a:r>
              <a:rPr lang="en-US" dirty="0"/>
              <a:t> </a:t>
            </a:r>
            <a:r>
              <a:rPr lang="en-US" dirty="0" err="1"/>
              <a:t>khoá</a:t>
            </a:r>
            <a:r>
              <a:rPr lang="en-US" dirty="0"/>
              <a:t> </a:t>
            </a:r>
            <a:r>
              <a:rPr lang="en-US" dirty="0" err="1"/>
              <a:t>dựa</a:t>
            </a:r>
            <a:r>
              <a:rPr lang="en-US" dirty="0"/>
              <a:t> </a:t>
            </a:r>
            <a:r>
              <a:rPr lang="en-US" dirty="0" err="1"/>
              <a:t>trên</a:t>
            </a:r>
            <a:r>
              <a:rPr lang="en-US" dirty="0"/>
              <a:t> </a:t>
            </a:r>
            <a:r>
              <a:rPr lang="en-US" dirty="0" err="1"/>
              <a:t>hàm</a:t>
            </a:r>
            <a:r>
              <a:rPr lang="en-US" dirty="0"/>
              <a:t> XOR </a:t>
            </a:r>
            <a:r>
              <a:rPr lang="en-US" dirty="0" err="1"/>
              <a:t>và</a:t>
            </a:r>
            <a:r>
              <a:rPr lang="en-US" dirty="0"/>
              <a:t> </a:t>
            </a:r>
            <a:r>
              <a:rPr lang="en-US" dirty="0" err="1"/>
              <a:t>hàm</a:t>
            </a:r>
            <a:r>
              <a:rPr lang="en-US" dirty="0"/>
              <a:t> </a:t>
            </a:r>
            <a:r>
              <a:rPr lang="en-US" dirty="0" err="1"/>
              <a:t>băm</a:t>
            </a:r>
            <a:r>
              <a:rPr lang="en-US" dirty="0"/>
              <a:t>.</a:t>
            </a:r>
          </a:p>
        </p:txBody>
      </p:sp>
      <p:sp>
        <p:nvSpPr>
          <p:cNvPr id="4" name="Slide Number Placeholder 3">
            <a:extLst>
              <a:ext uri="{FF2B5EF4-FFF2-40B4-BE49-F238E27FC236}">
                <a16:creationId xmlns:a16="http://schemas.microsoft.com/office/drawing/2014/main" id="{CD861B0F-E06A-0A42-8914-B7709F1181EC}"/>
              </a:ext>
            </a:extLst>
          </p:cNvPr>
          <p:cNvSpPr>
            <a:spLocks noGrp="1"/>
          </p:cNvSpPr>
          <p:nvPr>
            <p:ph type="sldNum" sz="quarter" idx="12"/>
          </p:nvPr>
        </p:nvSpPr>
        <p:spPr/>
        <p:txBody>
          <a:bodyPr/>
          <a:lstStyle/>
          <a:p>
            <a:fld id="{20B7F220-0825-4B9B-9156-FF79F33775FE}" type="slidenum">
              <a:rPr lang="vi-VN" smtClean="0"/>
              <a:t>7</a:t>
            </a:fld>
            <a:endParaRPr lang="vi-VN"/>
          </a:p>
        </p:txBody>
      </p:sp>
    </p:spTree>
    <p:extLst>
      <p:ext uri="{BB962C8B-B14F-4D97-AF65-F5344CB8AC3E}">
        <p14:creationId xmlns:p14="http://schemas.microsoft.com/office/powerpoint/2010/main" val="259602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BC37-44FE-804D-92B0-34B978511BB0}"/>
              </a:ext>
            </a:extLst>
          </p:cNvPr>
          <p:cNvSpPr>
            <a:spLocks noGrp="1"/>
          </p:cNvSpPr>
          <p:nvPr>
            <p:ph type="title"/>
          </p:nvPr>
        </p:nvSpPr>
        <p:spPr/>
        <p:txBody>
          <a:bodyPr/>
          <a:lstStyle/>
          <a:p>
            <a:r>
              <a:rPr lang="en-US" dirty="0"/>
              <a:t>CÔNG VIỆC LIÊN QUAN</a:t>
            </a:r>
          </a:p>
        </p:txBody>
      </p:sp>
      <p:sp>
        <p:nvSpPr>
          <p:cNvPr id="3" name="Content Placeholder 2">
            <a:extLst>
              <a:ext uri="{FF2B5EF4-FFF2-40B4-BE49-F238E27FC236}">
                <a16:creationId xmlns:a16="http://schemas.microsoft.com/office/drawing/2014/main" id="{4CC6F06C-0E31-6E4B-9181-4955063E3F64}"/>
              </a:ext>
            </a:extLst>
          </p:cNvPr>
          <p:cNvSpPr>
            <a:spLocks noGrp="1"/>
          </p:cNvSpPr>
          <p:nvPr>
            <p:ph idx="1"/>
          </p:nvPr>
        </p:nvSpPr>
        <p:spPr/>
        <p:txBody>
          <a:bodyPr/>
          <a:lstStyle/>
          <a:p>
            <a:pPr lvl="1"/>
            <a:r>
              <a:rPr lang="en-US" dirty="0" err="1"/>
              <a:t>Gần</a:t>
            </a:r>
            <a:r>
              <a:rPr lang="en-US" dirty="0"/>
              <a:t> </a:t>
            </a:r>
            <a:r>
              <a:rPr lang="en-US" dirty="0" err="1"/>
              <a:t>đây</a:t>
            </a:r>
            <a:r>
              <a:rPr lang="en-US" dirty="0"/>
              <a:t> </a:t>
            </a:r>
            <a:r>
              <a:rPr lang="en-US" dirty="0" err="1"/>
              <a:t>nhất</a:t>
            </a:r>
            <a:r>
              <a:rPr lang="en-US" dirty="0"/>
              <a:t>, Tai </a:t>
            </a:r>
            <a:r>
              <a:rPr lang="en-US" dirty="0" err="1"/>
              <a:t>và</a:t>
            </a:r>
            <a:r>
              <a:rPr lang="en-US" dirty="0"/>
              <a:t> </a:t>
            </a:r>
            <a:r>
              <a:rPr lang="en-US" dirty="0" err="1"/>
              <a:t>cộng</a:t>
            </a:r>
            <a:r>
              <a:rPr lang="en-US" dirty="0"/>
              <a:t> </a:t>
            </a:r>
            <a:r>
              <a:rPr lang="en-US" dirty="0" err="1"/>
              <a:t>sự</a:t>
            </a:r>
            <a:r>
              <a:rPr lang="en-US" dirty="0"/>
              <a:t> (2017) </a:t>
            </a:r>
            <a:r>
              <a:rPr lang="en-US" dirty="0" err="1"/>
              <a:t>đề</a:t>
            </a:r>
            <a:r>
              <a:rPr lang="en-US" dirty="0"/>
              <a:t> </a:t>
            </a:r>
            <a:r>
              <a:rPr lang="en-US" dirty="0" err="1"/>
              <a:t>xuất</a:t>
            </a:r>
            <a:r>
              <a:rPr lang="en-US" dirty="0"/>
              <a:t> </a:t>
            </a:r>
            <a:r>
              <a:rPr lang="en-US" dirty="0" err="1"/>
              <a:t>cải</a:t>
            </a:r>
            <a:r>
              <a:rPr lang="en-US" dirty="0"/>
              <a:t> </a:t>
            </a:r>
            <a:r>
              <a:rPr lang="en-US" dirty="0" err="1"/>
              <a:t>tiến</a:t>
            </a:r>
            <a:r>
              <a:rPr lang="en-US" dirty="0"/>
              <a:t> </a:t>
            </a:r>
            <a:r>
              <a:rPr lang="en-US" dirty="0" err="1"/>
              <a:t>cho</a:t>
            </a:r>
            <a:r>
              <a:rPr lang="en-US" dirty="0"/>
              <a:t> </a:t>
            </a:r>
            <a:r>
              <a:rPr lang="en-US" dirty="0" err="1"/>
              <a:t>Turkanovic</a:t>
            </a:r>
            <a:r>
              <a:rPr lang="en-US" dirty="0"/>
              <a:t>, </a:t>
            </a:r>
            <a:r>
              <a:rPr lang="en-US" dirty="0" err="1"/>
              <a:t>cho</a:t>
            </a:r>
            <a:r>
              <a:rPr lang="en-US" dirty="0"/>
              <a:t> </a:t>
            </a:r>
            <a:r>
              <a:rPr lang="en-US" dirty="0" err="1"/>
              <a:t>thấy</a:t>
            </a:r>
            <a:r>
              <a:rPr lang="en-US" dirty="0"/>
              <a:t> </a:t>
            </a:r>
            <a:r>
              <a:rPr lang="en-US" dirty="0" err="1"/>
              <a:t>sự</a:t>
            </a:r>
            <a:r>
              <a:rPr lang="en-US" dirty="0"/>
              <a:t> </a:t>
            </a:r>
            <a:r>
              <a:rPr lang="en-US" dirty="0" err="1"/>
              <a:t>đảm</a:t>
            </a:r>
            <a:r>
              <a:rPr lang="en-US" dirty="0"/>
              <a:t> </a:t>
            </a:r>
            <a:r>
              <a:rPr lang="en-US" dirty="0" err="1"/>
              <a:t>bảo</a:t>
            </a:r>
            <a:r>
              <a:rPr lang="en-US" dirty="0"/>
              <a:t> </a:t>
            </a:r>
            <a:r>
              <a:rPr lang="en-US" dirty="0" err="1"/>
              <a:t>người</a:t>
            </a:r>
            <a:r>
              <a:rPr lang="en-US" dirty="0"/>
              <a:t> </a:t>
            </a:r>
            <a:r>
              <a:rPr lang="en-US" dirty="0" err="1"/>
              <a:t>dùng</a:t>
            </a:r>
            <a:r>
              <a:rPr lang="en-US" dirty="0"/>
              <a:t> </a:t>
            </a:r>
            <a:r>
              <a:rPr lang="en-US" dirty="0" err="1"/>
              <a:t>ẩn</a:t>
            </a:r>
            <a:r>
              <a:rPr lang="en-US" dirty="0"/>
              <a:t> </a:t>
            </a:r>
            <a:r>
              <a:rPr lang="en-US" dirty="0" err="1"/>
              <a:t>danh</a:t>
            </a:r>
            <a:r>
              <a:rPr lang="en-US" dirty="0"/>
              <a:t> </a:t>
            </a:r>
            <a:r>
              <a:rPr lang="en-US" dirty="0" err="1"/>
              <a:t>và</a:t>
            </a:r>
            <a:r>
              <a:rPr lang="en-US" dirty="0"/>
              <a:t> </a:t>
            </a:r>
            <a:r>
              <a:rPr lang="en-US" dirty="0" err="1"/>
              <a:t>xác</a:t>
            </a:r>
            <a:r>
              <a:rPr lang="en-US" dirty="0"/>
              <a:t> </a:t>
            </a:r>
            <a:r>
              <a:rPr lang="en-US" dirty="0" err="1"/>
              <a:t>thực</a:t>
            </a:r>
            <a:r>
              <a:rPr lang="en-US" dirty="0"/>
              <a:t> </a:t>
            </a:r>
            <a:r>
              <a:rPr lang="en-US" dirty="0" err="1"/>
              <a:t>lẫn</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bên</a:t>
            </a:r>
            <a:r>
              <a:rPr lang="en-US" dirty="0"/>
              <a:t>.</a:t>
            </a:r>
          </a:p>
          <a:p>
            <a:pPr lvl="1"/>
            <a:endParaRPr lang="en-US" dirty="0"/>
          </a:p>
          <a:p>
            <a:pPr marL="342891" lvl="1" indent="0">
              <a:buNone/>
            </a:pPr>
            <a:r>
              <a:rPr lang="en-US" dirty="0">
                <a:solidFill>
                  <a:srgbClr val="FF0000"/>
                </a:solidFill>
              </a:rPr>
              <a:t>=&gt; </a:t>
            </a:r>
            <a:r>
              <a:rPr lang="en-US" dirty="0" err="1">
                <a:solidFill>
                  <a:srgbClr val="FF0000"/>
                </a:solidFill>
              </a:rPr>
              <a:t>Phát</a:t>
            </a:r>
            <a:r>
              <a:rPr lang="en-US" dirty="0">
                <a:solidFill>
                  <a:srgbClr val="FF0000"/>
                </a:solidFill>
              </a:rPr>
              <a:t> </a:t>
            </a:r>
            <a:r>
              <a:rPr lang="en-US" dirty="0" err="1">
                <a:solidFill>
                  <a:srgbClr val="FF0000"/>
                </a:solidFill>
              </a:rPr>
              <a:t>hiện</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điểm</a:t>
            </a:r>
            <a:r>
              <a:rPr lang="en-US" dirty="0">
                <a:solidFill>
                  <a:srgbClr val="FF0000"/>
                </a:solidFill>
              </a:rPr>
              <a:t> </a:t>
            </a:r>
            <a:r>
              <a:rPr lang="en-US" dirty="0" err="1">
                <a:solidFill>
                  <a:srgbClr val="FF0000"/>
                </a:solidFill>
              </a:rPr>
              <a:t>yếu</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lược</a:t>
            </a:r>
            <a:r>
              <a:rPr lang="en-US" dirty="0">
                <a:solidFill>
                  <a:srgbClr val="FF0000"/>
                </a:solidFill>
              </a:rPr>
              <a:t> </a:t>
            </a:r>
            <a:r>
              <a:rPr lang="en-US" dirty="0" err="1">
                <a:solidFill>
                  <a:srgbClr val="FF0000"/>
                </a:solidFill>
              </a:rPr>
              <a:t>đồ</a:t>
            </a:r>
            <a:r>
              <a:rPr lang="en-US" dirty="0">
                <a:solidFill>
                  <a:srgbClr val="FF0000"/>
                </a:solidFill>
              </a:rPr>
              <a:t> </a:t>
            </a:r>
            <a:r>
              <a:rPr lang="en-US" dirty="0" err="1">
                <a:solidFill>
                  <a:srgbClr val="FF0000"/>
                </a:solidFill>
              </a:rPr>
              <a:t>của</a:t>
            </a:r>
            <a:r>
              <a:rPr lang="en-US" dirty="0">
                <a:solidFill>
                  <a:srgbClr val="FF0000"/>
                </a:solidFill>
              </a:rPr>
              <a:t> Tai: </a:t>
            </a:r>
            <a:r>
              <a:rPr lang="en-US" dirty="0" err="1">
                <a:solidFill>
                  <a:srgbClr val="FF0000"/>
                </a:solidFill>
              </a:rPr>
              <a:t>dễ</a:t>
            </a:r>
            <a:r>
              <a:rPr lang="en-US" dirty="0">
                <a:solidFill>
                  <a:srgbClr val="FF0000"/>
                </a:solidFill>
              </a:rPr>
              <a:t> </a:t>
            </a:r>
            <a:r>
              <a:rPr lang="en-US" dirty="0" err="1">
                <a:solidFill>
                  <a:srgbClr val="FF0000"/>
                </a:solidFill>
              </a:rPr>
              <a:t>bị</a:t>
            </a:r>
            <a:r>
              <a:rPr lang="en-US" dirty="0">
                <a:solidFill>
                  <a:srgbClr val="FF0000"/>
                </a:solidFill>
              </a:rPr>
              <a:t> </a:t>
            </a:r>
            <a:r>
              <a:rPr lang="en-US" dirty="0" err="1">
                <a:solidFill>
                  <a:srgbClr val="FF0000"/>
                </a:solidFill>
              </a:rPr>
              <a:t>tấn</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giả</a:t>
            </a:r>
            <a:r>
              <a:rPr lang="en-US" dirty="0">
                <a:solidFill>
                  <a:srgbClr val="FF0000"/>
                </a:solidFill>
              </a:rPr>
              <a:t> </a:t>
            </a:r>
            <a:r>
              <a:rPr lang="en-US" dirty="0" err="1">
                <a:solidFill>
                  <a:srgbClr val="FF0000"/>
                </a:solidFill>
              </a:rPr>
              <a:t>mạo</a:t>
            </a:r>
            <a:r>
              <a:rPr lang="en-US" dirty="0">
                <a:solidFill>
                  <a:srgbClr val="FF0000"/>
                </a:solidFill>
              </a:rPr>
              <a:t> </a:t>
            </a:r>
            <a:r>
              <a:rPr lang="en-US" dirty="0" err="1">
                <a:solidFill>
                  <a:srgbClr val="FF0000"/>
                </a:solidFill>
              </a:rPr>
              <a:t>nút</a:t>
            </a:r>
            <a:r>
              <a:rPr lang="en-US" dirty="0">
                <a:solidFill>
                  <a:srgbClr val="FF0000"/>
                </a:solidFill>
              </a:rPr>
              <a:t> </a:t>
            </a:r>
            <a:r>
              <a:rPr lang="en-US" dirty="0" err="1">
                <a:solidFill>
                  <a:srgbClr val="FF0000"/>
                </a:solidFill>
              </a:rPr>
              <a:t>cảm</a:t>
            </a:r>
            <a:r>
              <a:rPr lang="en-US" dirty="0">
                <a:solidFill>
                  <a:srgbClr val="FF0000"/>
                </a:solidFill>
              </a:rPr>
              <a:t> </a:t>
            </a:r>
            <a:r>
              <a:rPr lang="en-US" dirty="0" err="1">
                <a:solidFill>
                  <a:srgbClr val="FF0000"/>
                </a:solidFill>
              </a:rPr>
              <a:t>biến</a:t>
            </a:r>
            <a:r>
              <a:rPr lang="en-US" dirty="0">
                <a:solidFill>
                  <a:srgbClr val="FF0000"/>
                </a:solidFill>
              </a:rPr>
              <a:t>, </a:t>
            </a:r>
            <a:r>
              <a:rPr lang="en-US" dirty="0" err="1">
                <a:solidFill>
                  <a:srgbClr val="FF0000"/>
                </a:solidFill>
              </a:rPr>
              <a:t>tấn</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đặc</a:t>
            </a:r>
            <a:r>
              <a:rPr lang="en-US" dirty="0">
                <a:solidFill>
                  <a:srgbClr val="FF0000"/>
                </a:solidFill>
              </a:rPr>
              <a:t> </a:t>
            </a:r>
            <a:r>
              <a:rPr lang="en-US" dirty="0" err="1">
                <a:solidFill>
                  <a:srgbClr val="FF0000"/>
                </a:solidFill>
              </a:rPr>
              <a:t>quyền</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thông</a:t>
            </a:r>
            <a:r>
              <a:rPr lang="en-US" dirty="0">
                <a:solidFill>
                  <a:srgbClr val="FF0000"/>
                </a:solidFill>
              </a:rPr>
              <a:t> tin </a:t>
            </a:r>
            <a:r>
              <a:rPr lang="en-US" dirty="0" err="1">
                <a:solidFill>
                  <a:srgbClr val="FF0000"/>
                </a:solidFill>
              </a:rPr>
              <a:t>tạm</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phiên</a:t>
            </a:r>
            <a:r>
              <a:rPr lang="en-US" dirty="0">
                <a:solidFill>
                  <a:srgbClr val="FF0000"/>
                </a:solidFill>
              </a:rPr>
              <a:t>. </a:t>
            </a:r>
            <a:r>
              <a:rPr lang="en-US" dirty="0" err="1">
                <a:solidFill>
                  <a:srgbClr val="FF0000"/>
                </a:solidFill>
              </a:rPr>
              <a:t>Ngoài</a:t>
            </a:r>
            <a:r>
              <a:rPr lang="en-US" dirty="0">
                <a:solidFill>
                  <a:srgbClr val="FF0000"/>
                </a:solidFill>
              </a:rPr>
              <a:t> ra </a:t>
            </a:r>
            <a:r>
              <a:rPr lang="en-US" dirty="0" err="1">
                <a:solidFill>
                  <a:srgbClr val="FF0000"/>
                </a:solidFill>
              </a:rPr>
              <a:t>dễ</a:t>
            </a:r>
            <a:r>
              <a:rPr lang="en-US" dirty="0">
                <a:solidFill>
                  <a:srgbClr val="FF0000"/>
                </a:solidFill>
              </a:rPr>
              <a:t> </a:t>
            </a:r>
            <a:r>
              <a:rPr lang="en-US" dirty="0" err="1">
                <a:solidFill>
                  <a:srgbClr val="FF0000"/>
                </a:solidFill>
              </a:rPr>
              <a:t>bị</a:t>
            </a:r>
            <a:r>
              <a:rPr lang="en-US" dirty="0">
                <a:solidFill>
                  <a:srgbClr val="FF0000"/>
                </a:solidFill>
              </a:rPr>
              <a:t> </a:t>
            </a:r>
            <a:r>
              <a:rPr lang="en-US" dirty="0" err="1">
                <a:solidFill>
                  <a:srgbClr val="FF0000"/>
                </a:solidFill>
              </a:rPr>
              <a:t>tấn</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đánh</a:t>
            </a:r>
            <a:r>
              <a:rPr lang="en-US" dirty="0">
                <a:solidFill>
                  <a:srgbClr val="FF0000"/>
                </a:solidFill>
              </a:rPr>
              <a:t> </a:t>
            </a:r>
            <a:r>
              <a:rPr lang="en-US" dirty="0" err="1">
                <a:solidFill>
                  <a:srgbClr val="FF0000"/>
                </a:solidFill>
              </a:rPr>
              <a:t>cắp</a:t>
            </a:r>
            <a:r>
              <a:rPr lang="en-US" dirty="0">
                <a:solidFill>
                  <a:srgbClr val="FF0000"/>
                </a:solidFill>
              </a:rPr>
              <a:t> </a:t>
            </a:r>
            <a:r>
              <a:rPr lang="en-US" dirty="0" err="1">
                <a:solidFill>
                  <a:srgbClr val="FF0000"/>
                </a:solidFill>
              </a:rPr>
              <a:t>thẻ</a:t>
            </a:r>
            <a:r>
              <a:rPr lang="en-US" dirty="0">
                <a:solidFill>
                  <a:srgbClr val="FF0000"/>
                </a:solidFill>
              </a:rPr>
              <a:t> </a:t>
            </a:r>
            <a:r>
              <a:rPr lang="en-US" dirty="0" err="1">
                <a:solidFill>
                  <a:srgbClr val="FF0000"/>
                </a:solidFill>
              </a:rPr>
              <a:t>thông</a:t>
            </a:r>
            <a:r>
              <a:rPr lang="en-US" dirty="0">
                <a:solidFill>
                  <a:srgbClr val="FF0000"/>
                </a:solidFill>
              </a:rPr>
              <a:t> </a:t>
            </a:r>
            <a:r>
              <a:rPr lang="en-US" dirty="0" err="1">
                <a:solidFill>
                  <a:srgbClr val="FF0000"/>
                </a:solidFill>
              </a:rPr>
              <a:t>minh</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đoán</a:t>
            </a:r>
            <a:r>
              <a:rPr lang="en-US" dirty="0">
                <a:solidFill>
                  <a:srgbClr val="FF0000"/>
                </a:solidFill>
              </a:rPr>
              <a:t> </a:t>
            </a:r>
            <a:r>
              <a:rPr lang="en-US" dirty="0" err="1">
                <a:solidFill>
                  <a:srgbClr val="FF0000"/>
                </a:solidFill>
              </a:rPr>
              <a:t>mật</a:t>
            </a:r>
            <a:r>
              <a:rPr lang="en-US" dirty="0">
                <a:solidFill>
                  <a:srgbClr val="FF0000"/>
                </a:solidFill>
              </a:rPr>
              <a:t> </a:t>
            </a:r>
            <a:r>
              <a:rPr lang="en-US" dirty="0" err="1">
                <a:solidFill>
                  <a:srgbClr val="FF0000"/>
                </a:solidFill>
              </a:rPr>
              <a:t>khẩu</a:t>
            </a:r>
            <a:r>
              <a:rPr lang="en-US" dirty="0">
                <a:solidFill>
                  <a:srgbClr val="FF0000"/>
                </a:solidFill>
              </a:rPr>
              <a:t> </a:t>
            </a:r>
            <a:r>
              <a:rPr lang="en-US" dirty="0" err="1">
                <a:solidFill>
                  <a:srgbClr val="FF0000"/>
                </a:solidFill>
              </a:rPr>
              <a:t>ngoại</a:t>
            </a:r>
            <a:r>
              <a:rPr lang="en-US" dirty="0">
                <a:solidFill>
                  <a:srgbClr val="FF0000"/>
                </a:solidFill>
              </a:rPr>
              <a:t> </a:t>
            </a:r>
            <a:r>
              <a:rPr lang="en-US" dirty="0" err="1">
                <a:solidFill>
                  <a:srgbClr val="FF0000"/>
                </a:solidFill>
              </a:rPr>
              <a:t>tuyến</a:t>
            </a:r>
            <a:r>
              <a:rPr lang="en-US" dirty="0">
                <a:solidFill>
                  <a:srgbClr val="FF0000"/>
                </a:solidFill>
              </a:rPr>
              <a:t>.</a:t>
            </a:r>
          </a:p>
        </p:txBody>
      </p:sp>
      <p:sp>
        <p:nvSpPr>
          <p:cNvPr id="4" name="Slide Number Placeholder 3">
            <a:extLst>
              <a:ext uri="{FF2B5EF4-FFF2-40B4-BE49-F238E27FC236}">
                <a16:creationId xmlns:a16="http://schemas.microsoft.com/office/drawing/2014/main" id="{4D502B02-E756-984E-9CFA-5C5D8AD96476}"/>
              </a:ext>
            </a:extLst>
          </p:cNvPr>
          <p:cNvSpPr>
            <a:spLocks noGrp="1"/>
          </p:cNvSpPr>
          <p:nvPr>
            <p:ph type="sldNum" sz="quarter" idx="12"/>
          </p:nvPr>
        </p:nvSpPr>
        <p:spPr/>
        <p:txBody>
          <a:bodyPr/>
          <a:lstStyle/>
          <a:p>
            <a:fld id="{20B7F220-0825-4B9B-9156-FF79F33775FE}" type="slidenum">
              <a:rPr lang="vi-VN" smtClean="0"/>
              <a:t>8</a:t>
            </a:fld>
            <a:endParaRPr lang="vi-VN"/>
          </a:p>
        </p:txBody>
      </p:sp>
    </p:spTree>
    <p:extLst>
      <p:ext uri="{BB962C8B-B14F-4D97-AF65-F5344CB8AC3E}">
        <p14:creationId xmlns:p14="http://schemas.microsoft.com/office/powerpoint/2010/main" val="97577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6F64-63A9-6448-8114-13088F3B0ECA}"/>
              </a:ext>
            </a:extLst>
          </p:cNvPr>
          <p:cNvSpPr>
            <a:spLocks noGrp="1"/>
          </p:cNvSpPr>
          <p:nvPr>
            <p:ph type="title"/>
          </p:nvPr>
        </p:nvSpPr>
        <p:spPr/>
        <p:txBody>
          <a:bodyPr/>
          <a:lstStyle/>
          <a:p>
            <a:r>
              <a:rPr lang="en-US" dirty="0"/>
              <a:t>MÔ HÌNH CỦA TAI</a:t>
            </a:r>
          </a:p>
        </p:txBody>
      </p:sp>
      <p:sp>
        <p:nvSpPr>
          <p:cNvPr id="3" name="Content Placeholder 2">
            <a:extLst>
              <a:ext uri="{FF2B5EF4-FFF2-40B4-BE49-F238E27FC236}">
                <a16:creationId xmlns:a16="http://schemas.microsoft.com/office/drawing/2014/main" id="{63B23BFC-274C-6C46-ADF6-A310B185229A}"/>
              </a:ext>
            </a:extLst>
          </p:cNvPr>
          <p:cNvSpPr>
            <a:spLocks noGrp="1"/>
          </p:cNvSpPr>
          <p:nvPr>
            <p:ph idx="1"/>
          </p:nvPr>
        </p:nvSpPr>
        <p:spPr/>
        <p:txBody>
          <a:bodyPr/>
          <a:lstStyle/>
          <a:p>
            <a:pPr lvl="1"/>
            <a:r>
              <a:rPr lang="en-US" dirty="0" err="1"/>
              <a:t>Sơ</a:t>
            </a:r>
            <a:r>
              <a:rPr lang="en-US" dirty="0"/>
              <a:t> </a:t>
            </a:r>
            <a:r>
              <a:rPr lang="en-US" dirty="0" err="1"/>
              <a:t>đồ</a:t>
            </a:r>
            <a:r>
              <a:rPr lang="en-US" dirty="0"/>
              <a:t> </a:t>
            </a:r>
            <a:r>
              <a:rPr lang="en-US" dirty="0" err="1"/>
              <a:t>của</a:t>
            </a:r>
            <a:r>
              <a:rPr lang="en-US" dirty="0"/>
              <a:t> Tai bao </a:t>
            </a:r>
            <a:r>
              <a:rPr lang="en-US" dirty="0" err="1"/>
              <a:t>gồm</a:t>
            </a:r>
            <a:r>
              <a:rPr lang="en-US" dirty="0"/>
              <a:t> 6 </a:t>
            </a:r>
            <a:r>
              <a:rPr lang="en-US" dirty="0" err="1"/>
              <a:t>giai</a:t>
            </a:r>
            <a:r>
              <a:rPr lang="en-US" dirty="0"/>
              <a:t> </a:t>
            </a:r>
            <a:r>
              <a:rPr lang="en-US" dirty="0" err="1"/>
              <a:t>đoạn</a:t>
            </a:r>
            <a:r>
              <a:rPr lang="en-US" dirty="0"/>
              <a:t>: </a:t>
            </a:r>
            <a:r>
              <a:rPr lang="en-US" dirty="0" err="1"/>
              <a:t>Tiền</a:t>
            </a:r>
            <a:r>
              <a:rPr lang="en-US" dirty="0"/>
              <a:t> </a:t>
            </a:r>
            <a:r>
              <a:rPr lang="en-US" dirty="0" err="1"/>
              <a:t>triển</a:t>
            </a:r>
            <a:r>
              <a:rPr lang="en-US" dirty="0"/>
              <a:t> </a:t>
            </a:r>
            <a:r>
              <a:rPr lang="en-US" dirty="0" err="1"/>
              <a:t>khai</a:t>
            </a:r>
            <a:r>
              <a:rPr lang="en-US" dirty="0"/>
              <a:t>, </a:t>
            </a:r>
            <a:r>
              <a:rPr lang="en-US" dirty="0" err="1"/>
              <a:t>đăng</a:t>
            </a:r>
            <a:r>
              <a:rPr lang="en-US" dirty="0"/>
              <a:t> </a:t>
            </a:r>
            <a:r>
              <a:rPr lang="en-US" dirty="0" err="1"/>
              <a:t>ký</a:t>
            </a:r>
            <a:r>
              <a:rPr lang="en-US" dirty="0"/>
              <a:t>, </a:t>
            </a:r>
            <a:r>
              <a:rPr lang="en-US" dirty="0" err="1"/>
              <a:t>đăng</a:t>
            </a:r>
            <a:r>
              <a:rPr lang="en-US" dirty="0"/>
              <a:t> </a:t>
            </a:r>
            <a:r>
              <a:rPr lang="en-US" dirty="0" err="1"/>
              <a:t>nhập</a:t>
            </a:r>
            <a:r>
              <a:rPr lang="en-US" dirty="0"/>
              <a:t>, </a:t>
            </a:r>
            <a:r>
              <a:rPr lang="en-US" dirty="0" err="1"/>
              <a:t>xác</a:t>
            </a:r>
            <a:r>
              <a:rPr lang="en-US" dirty="0"/>
              <a:t> </a:t>
            </a:r>
            <a:r>
              <a:rPr lang="en-US" dirty="0" err="1"/>
              <a:t>thực</a:t>
            </a:r>
            <a:r>
              <a:rPr lang="en-US" dirty="0"/>
              <a:t>, </a:t>
            </a:r>
            <a:r>
              <a:rPr lang="en-US" dirty="0" err="1"/>
              <a:t>thay</a:t>
            </a:r>
            <a:r>
              <a:rPr lang="en-US" dirty="0"/>
              <a:t> </a:t>
            </a:r>
            <a:r>
              <a:rPr lang="en-US" dirty="0" err="1"/>
              <a:t>đổi</a:t>
            </a:r>
            <a:r>
              <a:rPr lang="en-US" dirty="0"/>
              <a:t> </a:t>
            </a:r>
            <a:r>
              <a:rPr lang="en-US" dirty="0" err="1"/>
              <a:t>mật</a:t>
            </a:r>
            <a:r>
              <a:rPr lang="en-US" dirty="0"/>
              <a:t> </a:t>
            </a:r>
            <a:r>
              <a:rPr lang="en-US" dirty="0" err="1"/>
              <a:t>khẩu</a:t>
            </a:r>
            <a:r>
              <a:rPr lang="en-US" dirty="0"/>
              <a:t> </a:t>
            </a:r>
            <a:r>
              <a:rPr lang="en-US" dirty="0" err="1"/>
              <a:t>và</a:t>
            </a:r>
            <a:r>
              <a:rPr lang="en-US" dirty="0"/>
              <a:t> </a:t>
            </a:r>
            <a:r>
              <a:rPr lang="en-US" dirty="0" err="1"/>
              <a:t>thêm</a:t>
            </a:r>
            <a:r>
              <a:rPr lang="en-US" dirty="0"/>
              <a:t> </a:t>
            </a:r>
            <a:r>
              <a:rPr lang="en-US" dirty="0" err="1"/>
              <a:t>nút</a:t>
            </a:r>
            <a:r>
              <a:rPr lang="en-US" dirty="0"/>
              <a:t> </a:t>
            </a:r>
            <a:r>
              <a:rPr lang="en-US" dirty="0" err="1"/>
              <a:t>động</a:t>
            </a:r>
            <a:r>
              <a:rPr lang="en-US" dirty="0"/>
              <a:t>.</a:t>
            </a:r>
          </a:p>
          <a:p>
            <a:pPr lvl="1"/>
            <a:endParaRPr lang="en-US" dirty="0"/>
          </a:p>
          <a:p>
            <a:pPr lvl="1"/>
            <a:r>
              <a:rPr lang="en-US" dirty="0" err="1"/>
              <a:t>Giai</a:t>
            </a:r>
            <a:r>
              <a:rPr lang="en-US" dirty="0"/>
              <a:t> </a:t>
            </a:r>
            <a:r>
              <a:rPr lang="en-US" dirty="0" err="1"/>
              <a:t>đoạn</a:t>
            </a:r>
            <a:r>
              <a:rPr lang="en-US" dirty="0"/>
              <a:t> </a:t>
            </a:r>
            <a:r>
              <a:rPr lang="en-US" dirty="0" err="1"/>
              <a:t>đăng</a:t>
            </a:r>
            <a:r>
              <a:rPr lang="en-US" dirty="0"/>
              <a:t> </a:t>
            </a:r>
            <a:r>
              <a:rPr lang="en-US" dirty="0" err="1"/>
              <a:t>ký</a:t>
            </a:r>
            <a:r>
              <a:rPr lang="en-US" dirty="0"/>
              <a:t> </a:t>
            </a:r>
            <a:r>
              <a:rPr lang="en-US" dirty="0" err="1"/>
              <a:t>được</a:t>
            </a:r>
            <a:r>
              <a:rPr lang="en-US" dirty="0"/>
              <a:t> chia </a:t>
            </a:r>
            <a:r>
              <a:rPr lang="en-US" dirty="0" err="1"/>
              <a:t>làm</a:t>
            </a:r>
            <a:r>
              <a:rPr lang="en-US" dirty="0"/>
              <a:t> 2 </a:t>
            </a:r>
            <a:r>
              <a:rPr lang="en-US" dirty="0" err="1"/>
              <a:t>giai</a:t>
            </a:r>
            <a:r>
              <a:rPr lang="en-US" dirty="0"/>
              <a:t> </a:t>
            </a:r>
            <a:r>
              <a:rPr lang="en-US" dirty="0" err="1"/>
              <a:t>đoạn</a:t>
            </a:r>
            <a:r>
              <a:rPr lang="en-US" dirty="0"/>
              <a:t> </a:t>
            </a:r>
            <a:r>
              <a:rPr lang="en-US" dirty="0" err="1"/>
              <a:t>phụ</a:t>
            </a:r>
            <a:r>
              <a:rPr lang="en-US" dirty="0"/>
              <a:t>: </a:t>
            </a:r>
            <a:r>
              <a:rPr lang="en-US" dirty="0" err="1"/>
              <a:t>Đăng</a:t>
            </a:r>
            <a:r>
              <a:rPr lang="en-US" dirty="0"/>
              <a:t> </a:t>
            </a:r>
            <a:r>
              <a:rPr lang="en-US" dirty="0" err="1"/>
              <a:t>ký</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đăng</a:t>
            </a:r>
            <a:r>
              <a:rPr lang="en-US" dirty="0"/>
              <a:t> </a:t>
            </a:r>
            <a:r>
              <a:rPr lang="en-US" dirty="0" err="1"/>
              <a:t>ký</a:t>
            </a:r>
            <a:r>
              <a:rPr lang="en-US" dirty="0"/>
              <a:t> </a:t>
            </a:r>
            <a:r>
              <a:rPr lang="en-US" dirty="0" err="1"/>
              <a:t>nút</a:t>
            </a:r>
            <a:r>
              <a:rPr lang="en-US" dirty="0"/>
              <a:t> </a:t>
            </a:r>
            <a:r>
              <a:rPr lang="en-US" dirty="0" err="1"/>
              <a:t>cảm</a:t>
            </a:r>
            <a:r>
              <a:rPr lang="en-US" dirty="0"/>
              <a:t> </a:t>
            </a:r>
            <a:r>
              <a:rPr lang="en-US" dirty="0" err="1"/>
              <a:t>biến</a:t>
            </a:r>
            <a:r>
              <a:rPr lang="en-US" dirty="0"/>
              <a:t>.</a:t>
            </a:r>
          </a:p>
        </p:txBody>
      </p:sp>
      <p:sp>
        <p:nvSpPr>
          <p:cNvPr id="4" name="Slide Number Placeholder 3">
            <a:extLst>
              <a:ext uri="{FF2B5EF4-FFF2-40B4-BE49-F238E27FC236}">
                <a16:creationId xmlns:a16="http://schemas.microsoft.com/office/drawing/2014/main" id="{DDFA2373-ECB1-DA4F-8D66-D59127EC771E}"/>
              </a:ext>
            </a:extLst>
          </p:cNvPr>
          <p:cNvSpPr>
            <a:spLocks noGrp="1"/>
          </p:cNvSpPr>
          <p:nvPr>
            <p:ph type="sldNum" sz="quarter" idx="12"/>
          </p:nvPr>
        </p:nvSpPr>
        <p:spPr/>
        <p:txBody>
          <a:bodyPr/>
          <a:lstStyle/>
          <a:p>
            <a:fld id="{20B7F220-0825-4B9B-9156-FF79F33775FE}" type="slidenum">
              <a:rPr lang="vi-VN" smtClean="0"/>
              <a:t>9</a:t>
            </a:fld>
            <a:endParaRPr lang="vi-VN"/>
          </a:p>
        </p:txBody>
      </p:sp>
    </p:spTree>
    <p:extLst>
      <p:ext uri="{BB962C8B-B14F-4D97-AF65-F5344CB8AC3E}">
        <p14:creationId xmlns:p14="http://schemas.microsoft.com/office/powerpoint/2010/main" val="135817005"/>
      </p:ext>
    </p:extLst>
  </p:cSld>
  <p:clrMapOvr>
    <a:masterClrMapping/>
  </p:clrMapOvr>
</p:sld>
</file>

<file path=ppt/theme/theme1.xml><?xml version="1.0" encoding="utf-8"?>
<a:theme xmlns:a="http://schemas.openxmlformats.org/drawingml/2006/main" name="ThemeTD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TDT" id="{7FBF2D66-0AE2-4E89-937D-1D810BAF016B}" vid="{A882BC36-1AB8-4F26-83DE-148B0E5913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ThemeTDT</Template>
  <TotalTime>6606</TotalTime>
  <Words>4036</Words>
  <Application>Microsoft Macintosh PowerPoint</Application>
  <PresentationFormat>On-screen Show (4:3)</PresentationFormat>
  <Paragraphs>418</Paragraphs>
  <Slides>43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Cambria Math</vt:lpstr>
      <vt:lpstr>Courier New</vt:lpstr>
      <vt:lpstr>Times New Roman</vt:lpstr>
      <vt:lpstr>ThemeTDT</vt:lpstr>
      <vt:lpstr>PowerPoint Presentation</vt:lpstr>
      <vt:lpstr>MỤC LỤC</vt:lpstr>
      <vt:lpstr>GIỚI THIỆU</vt:lpstr>
      <vt:lpstr>GIỚI THIỆU</vt:lpstr>
      <vt:lpstr>GIỚI THIỆU</vt:lpstr>
      <vt:lpstr>GIỚI THIỆU</vt:lpstr>
      <vt:lpstr>CÔNG VIỆC LIÊN QUAN</vt:lpstr>
      <vt:lpstr>CÔNG VIỆC LIÊN QUAN</vt:lpstr>
      <vt:lpstr>MÔ HÌNH CỦA TAI</vt:lpstr>
      <vt:lpstr>MÔ HÌNH CỦA TAI</vt:lpstr>
      <vt:lpstr>MÔ HÌNH CỦA TAI</vt:lpstr>
      <vt:lpstr>MÔ HÌNH CỦA TAI</vt:lpstr>
      <vt:lpstr>TIỀN TRIỂN KHAI</vt:lpstr>
      <vt:lpstr>ĐĂNG KÝ NGƯỜI DÙNG</vt:lpstr>
      <vt:lpstr>ĐĂNG KÝ NGƯỜI DÙNG</vt:lpstr>
      <vt:lpstr>ĐĂNG KÝ NÚT CẢM BIẾN</vt:lpstr>
      <vt:lpstr>ĐĂNG KÝ NÚT CẢM BIẾN</vt:lpstr>
      <vt:lpstr>ĐĂNG KÝ NÚT CẢM BIẾN</vt:lpstr>
      <vt:lpstr>GIAI ĐOẠN ĐĂNG NHẬP</vt:lpstr>
      <vt:lpstr>GIAI ĐOẠN ĐĂNG NHẬP</vt:lpstr>
      <vt:lpstr>GIAI ĐOẠN XÁC THỰC</vt:lpstr>
      <vt:lpstr>GIAI ĐOẠN XÁC THỰC</vt:lpstr>
      <vt:lpstr>GIAI ĐOẠN XÁC THỰC</vt:lpstr>
      <vt:lpstr>GIAI ĐOẠN XÁC THỰC</vt:lpstr>
      <vt:lpstr>GIAI ĐOẠN XÁC THỰC</vt:lpstr>
      <vt:lpstr>GIAI ĐOẠN XÁC THỰC</vt:lpstr>
      <vt:lpstr>GIAI ĐOẠN XÁC THỰC</vt:lpstr>
      <vt:lpstr>GIAI ĐOẠN XÁC THỰC</vt:lpstr>
      <vt:lpstr>GIAI ĐOẠN XÁC THỰC</vt:lpstr>
      <vt:lpstr>NHỮNG ĐIỂM YẾU</vt:lpstr>
      <vt:lpstr>NHỮNG ĐIỂM YẾU</vt:lpstr>
      <vt:lpstr>NHỮNG ĐIỂM YẾU</vt:lpstr>
      <vt:lpstr>NHỮNG ĐIỂM YẾU</vt:lpstr>
      <vt:lpstr>NHỮNG ĐIỂM YẾU</vt:lpstr>
      <vt:lpstr>NHỮNG ĐIỂM YẾU</vt:lpstr>
      <vt:lpstr>NHỮNG ĐIỂM YẾU</vt:lpstr>
      <vt:lpstr>NHỮNG ĐIỂM YẾU</vt:lpstr>
      <vt:lpstr>NHỮNG ĐIỂM YẾU</vt:lpstr>
      <vt:lpstr>NHỮNG ĐIỂM YẾU</vt:lpstr>
      <vt:lpstr>NHỮNG ĐIỂM YẾU</vt:lpstr>
      <vt:lpstr>KẾT LUẬN</vt:lpstr>
      <vt:lpstr>KẾT LUẬN</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Vinh</dc:creator>
  <cp:lastModifiedBy>Thịnh Nguyễn</cp:lastModifiedBy>
  <cp:revision>1470</cp:revision>
  <dcterms:created xsi:type="dcterms:W3CDTF">2015-09-13T11:23:10Z</dcterms:created>
  <dcterms:modified xsi:type="dcterms:W3CDTF">2019-06-22T04:47:22Z</dcterms:modified>
</cp:coreProperties>
</file>