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13"/>
  </p:notesMasterIdLst>
  <p:sldIdLst>
    <p:sldId id="256" r:id="rId2"/>
    <p:sldId id="258" r:id="rId3"/>
    <p:sldId id="402" r:id="rId4"/>
    <p:sldId id="403" r:id="rId5"/>
    <p:sldId id="462" r:id="rId6"/>
    <p:sldId id="404" r:id="rId7"/>
    <p:sldId id="463" r:id="rId8"/>
    <p:sldId id="464" r:id="rId9"/>
    <p:sldId id="405" r:id="rId10"/>
    <p:sldId id="461" r:id="rId11"/>
    <p:sldId id="406" r:id="rId12"/>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1" autoAdjust="0"/>
    <p:restoredTop sz="93085"/>
  </p:normalViewPr>
  <p:slideViewPr>
    <p:cSldViewPr snapToGrid="0">
      <p:cViewPr varScale="1">
        <p:scale>
          <a:sx n="67" d="100"/>
          <a:sy n="67" d="100"/>
        </p:scale>
        <p:origin x="176" y="9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98134B-60A1-4F26-A7CB-8467F9F97642}" type="doc">
      <dgm:prSet loTypeId="urn:microsoft.com/office/officeart/2008/layout/VerticalCurvedList" loCatId="list" qsTypeId="urn:microsoft.com/office/officeart/2005/8/quickstyle/simple2" qsCatId="simple" csTypeId="urn:microsoft.com/office/officeart/2005/8/colors/colorful1" csCatId="colorful" phldr="1"/>
      <dgm:spPr/>
      <dgm:t>
        <a:bodyPr/>
        <a:lstStyle/>
        <a:p>
          <a:endParaRPr lang="en-US"/>
        </a:p>
      </dgm:t>
    </dgm:pt>
    <dgm:pt modelId="{5343F06D-5950-4BA4-89F3-CC5F904F7977}">
      <dgm:prSet phldrT="[Text]"/>
      <dgm:spPr/>
      <dgm:t>
        <a:bodyPr/>
        <a:lstStyle/>
        <a:p>
          <a:r>
            <a:rPr lang="en-US" dirty="0"/>
            <a:t>LSTM</a:t>
          </a:r>
        </a:p>
      </dgm:t>
    </dgm:pt>
    <dgm:pt modelId="{6C362217-FF26-4B51-BCBF-E58BA3601B09}" type="parTrans" cxnId="{7C0DB791-9BE2-4019-8CBB-B051DC0BA2DC}">
      <dgm:prSet/>
      <dgm:spPr/>
      <dgm:t>
        <a:bodyPr/>
        <a:lstStyle/>
        <a:p>
          <a:endParaRPr lang="en-US"/>
        </a:p>
      </dgm:t>
    </dgm:pt>
    <dgm:pt modelId="{5C1B2FC4-E6B5-4B1C-A4BE-98C901F8417D}" type="sibTrans" cxnId="{7C0DB791-9BE2-4019-8CBB-B051DC0BA2DC}">
      <dgm:prSet/>
      <dgm:spPr/>
      <dgm:t>
        <a:bodyPr/>
        <a:lstStyle/>
        <a:p>
          <a:endParaRPr lang="en-US"/>
        </a:p>
      </dgm:t>
    </dgm:pt>
    <dgm:pt modelId="{C21EBF25-71D4-DD4B-9FE6-E9B571AD4B95}">
      <dgm:prSet/>
      <dgm:spPr/>
      <dgm:t>
        <a:bodyPr/>
        <a:lstStyle/>
        <a:p>
          <a:r>
            <a:rPr lang="en-US" dirty="0">
              <a:latin typeface="Times New Roman" panose="02020603050405020304" pitchFamily="18" charset="0"/>
              <a:cs typeface="Times New Roman" panose="02020603050405020304" pitchFamily="18" charset="0"/>
            </a:rPr>
            <a:t>CNN</a:t>
          </a:r>
        </a:p>
      </dgm:t>
    </dgm:pt>
    <dgm:pt modelId="{D49B00F9-81AC-AB41-B568-CE64D462EC09}" type="parTrans" cxnId="{1D477A07-C0E4-0547-810B-64118E773D5B}">
      <dgm:prSet/>
      <dgm:spPr/>
      <dgm:t>
        <a:bodyPr/>
        <a:lstStyle/>
        <a:p>
          <a:endParaRPr lang="en-US"/>
        </a:p>
      </dgm:t>
    </dgm:pt>
    <dgm:pt modelId="{8426892F-499A-AC45-9498-29E8CD052D4D}" type="sibTrans" cxnId="{1D477A07-C0E4-0547-810B-64118E773D5B}">
      <dgm:prSet/>
      <dgm:spPr/>
      <dgm:t>
        <a:bodyPr/>
        <a:lstStyle/>
        <a:p>
          <a:endParaRPr lang="en-US"/>
        </a:p>
      </dgm:t>
    </dgm:pt>
    <dgm:pt modelId="{B2A9F47D-D1E9-416D-80C3-BDDB9110BD4F}" type="pres">
      <dgm:prSet presAssocID="{BA98134B-60A1-4F26-A7CB-8467F9F97642}" presName="Name0" presStyleCnt="0">
        <dgm:presLayoutVars>
          <dgm:chMax val="7"/>
          <dgm:chPref val="7"/>
          <dgm:dir/>
        </dgm:presLayoutVars>
      </dgm:prSet>
      <dgm:spPr/>
    </dgm:pt>
    <dgm:pt modelId="{FB9753EE-2A6A-4D6C-9E8A-66C23339591D}" type="pres">
      <dgm:prSet presAssocID="{BA98134B-60A1-4F26-A7CB-8467F9F97642}" presName="Name1" presStyleCnt="0"/>
      <dgm:spPr/>
    </dgm:pt>
    <dgm:pt modelId="{56F301E7-95A3-41C7-BF57-409F69B21DDD}" type="pres">
      <dgm:prSet presAssocID="{BA98134B-60A1-4F26-A7CB-8467F9F97642}" presName="cycle" presStyleCnt="0"/>
      <dgm:spPr/>
    </dgm:pt>
    <dgm:pt modelId="{FBA0292D-2161-415C-957D-C14086D18540}" type="pres">
      <dgm:prSet presAssocID="{BA98134B-60A1-4F26-A7CB-8467F9F97642}" presName="srcNode" presStyleLbl="node1" presStyleIdx="0" presStyleCnt="2"/>
      <dgm:spPr/>
    </dgm:pt>
    <dgm:pt modelId="{9F81315D-EF7A-41E5-98DA-299F6ED41334}" type="pres">
      <dgm:prSet presAssocID="{BA98134B-60A1-4F26-A7CB-8467F9F97642}" presName="conn" presStyleLbl="parChTrans1D2" presStyleIdx="0" presStyleCnt="1"/>
      <dgm:spPr/>
    </dgm:pt>
    <dgm:pt modelId="{A6E26CA2-3F72-421C-AE89-F3209DFDF95B}" type="pres">
      <dgm:prSet presAssocID="{BA98134B-60A1-4F26-A7CB-8467F9F97642}" presName="extraNode" presStyleLbl="node1" presStyleIdx="0" presStyleCnt="2"/>
      <dgm:spPr/>
    </dgm:pt>
    <dgm:pt modelId="{49A7C1FA-EADE-4D37-8AD7-65B6EE5DA1C2}" type="pres">
      <dgm:prSet presAssocID="{BA98134B-60A1-4F26-A7CB-8467F9F97642}" presName="dstNode" presStyleLbl="node1" presStyleIdx="0" presStyleCnt="2"/>
      <dgm:spPr/>
    </dgm:pt>
    <dgm:pt modelId="{5FA065F9-8948-A148-AB8F-23032679CABC}" type="pres">
      <dgm:prSet presAssocID="{C21EBF25-71D4-DD4B-9FE6-E9B571AD4B95}" presName="text_1" presStyleLbl="node1" presStyleIdx="0" presStyleCnt="2">
        <dgm:presLayoutVars>
          <dgm:bulletEnabled val="1"/>
        </dgm:presLayoutVars>
      </dgm:prSet>
      <dgm:spPr/>
    </dgm:pt>
    <dgm:pt modelId="{41D52635-A5AB-7A48-9E83-AC6894D68015}" type="pres">
      <dgm:prSet presAssocID="{C21EBF25-71D4-DD4B-9FE6-E9B571AD4B95}" presName="accent_1" presStyleCnt="0"/>
      <dgm:spPr/>
    </dgm:pt>
    <dgm:pt modelId="{7E67ABD7-E05C-314F-9F8F-988D5891A424}" type="pres">
      <dgm:prSet presAssocID="{C21EBF25-71D4-DD4B-9FE6-E9B571AD4B95}" presName="accentRepeatNode" presStyleLbl="solidFgAcc1" presStyleIdx="0" presStyleCnt="2"/>
      <dgm:spPr/>
    </dgm:pt>
    <dgm:pt modelId="{3E9967CE-4207-B74C-8470-48DB4C9DB24E}" type="pres">
      <dgm:prSet presAssocID="{5343F06D-5950-4BA4-89F3-CC5F904F7977}" presName="text_2" presStyleLbl="node1" presStyleIdx="1" presStyleCnt="2">
        <dgm:presLayoutVars>
          <dgm:bulletEnabled val="1"/>
        </dgm:presLayoutVars>
      </dgm:prSet>
      <dgm:spPr/>
    </dgm:pt>
    <dgm:pt modelId="{FFBBA606-5743-7142-82DC-B49BDFC0002D}" type="pres">
      <dgm:prSet presAssocID="{5343F06D-5950-4BA4-89F3-CC5F904F7977}" presName="accent_2" presStyleCnt="0"/>
      <dgm:spPr/>
    </dgm:pt>
    <dgm:pt modelId="{2A3FDAED-8A61-4FA3-9DEC-4352F0A75BA7}" type="pres">
      <dgm:prSet presAssocID="{5343F06D-5950-4BA4-89F3-CC5F904F7977}" presName="accentRepeatNode" presStyleLbl="solidFgAcc1" presStyleIdx="1" presStyleCnt="2"/>
      <dgm:spPr/>
    </dgm:pt>
  </dgm:ptLst>
  <dgm:cxnLst>
    <dgm:cxn modelId="{1D477A07-C0E4-0547-810B-64118E773D5B}" srcId="{BA98134B-60A1-4F26-A7CB-8467F9F97642}" destId="{C21EBF25-71D4-DD4B-9FE6-E9B571AD4B95}" srcOrd="0" destOrd="0" parTransId="{D49B00F9-81AC-AB41-B568-CE64D462EC09}" sibTransId="{8426892F-499A-AC45-9498-29E8CD052D4D}"/>
    <dgm:cxn modelId="{1D76B779-01E0-514C-8DEF-4F29E25E5740}" type="presOf" srcId="{8426892F-499A-AC45-9498-29E8CD052D4D}" destId="{9F81315D-EF7A-41E5-98DA-299F6ED41334}" srcOrd="0" destOrd="0" presId="urn:microsoft.com/office/officeart/2008/layout/VerticalCurvedList"/>
    <dgm:cxn modelId="{7C0DB791-9BE2-4019-8CBB-B051DC0BA2DC}" srcId="{BA98134B-60A1-4F26-A7CB-8467F9F97642}" destId="{5343F06D-5950-4BA4-89F3-CC5F904F7977}" srcOrd="1" destOrd="0" parTransId="{6C362217-FF26-4B51-BCBF-E58BA3601B09}" sibTransId="{5C1B2FC4-E6B5-4B1C-A4BE-98C901F8417D}"/>
    <dgm:cxn modelId="{494C86A8-4361-0F4E-87C6-418BFF8C2C39}" type="presOf" srcId="{5343F06D-5950-4BA4-89F3-CC5F904F7977}" destId="{3E9967CE-4207-B74C-8470-48DB4C9DB24E}" srcOrd="0" destOrd="0" presId="urn:microsoft.com/office/officeart/2008/layout/VerticalCurvedList"/>
    <dgm:cxn modelId="{2286D4C7-F003-0A48-9882-3FCCACA97554}" type="presOf" srcId="{C21EBF25-71D4-DD4B-9FE6-E9B571AD4B95}" destId="{5FA065F9-8948-A148-AB8F-23032679CABC}" srcOrd="0" destOrd="0" presId="urn:microsoft.com/office/officeart/2008/layout/VerticalCurvedList"/>
    <dgm:cxn modelId="{079B66DC-2614-4C73-BA9C-3438E09CEBC7}" type="presOf" srcId="{BA98134B-60A1-4F26-A7CB-8467F9F97642}" destId="{B2A9F47D-D1E9-416D-80C3-BDDB9110BD4F}" srcOrd="0" destOrd="0" presId="urn:microsoft.com/office/officeart/2008/layout/VerticalCurvedList"/>
    <dgm:cxn modelId="{396B11F9-30AE-724A-A875-2330EA3A158D}" type="presParOf" srcId="{B2A9F47D-D1E9-416D-80C3-BDDB9110BD4F}" destId="{FB9753EE-2A6A-4D6C-9E8A-66C23339591D}" srcOrd="0" destOrd="0" presId="urn:microsoft.com/office/officeart/2008/layout/VerticalCurvedList"/>
    <dgm:cxn modelId="{F89727E8-9780-BD4D-A54D-B0ECDA28E3A4}" type="presParOf" srcId="{FB9753EE-2A6A-4D6C-9E8A-66C23339591D}" destId="{56F301E7-95A3-41C7-BF57-409F69B21DDD}" srcOrd="0" destOrd="0" presId="urn:microsoft.com/office/officeart/2008/layout/VerticalCurvedList"/>
    <dgm:cxn modelId="{A7830498-15DA-0944-B5AB-B7629B85212A}" type="presParOf" srcId="{56F301E7-95A3-41C7-BF57-409F69B21DDD}" destId="{FBA0292D-2161-415C-957D-C14086D18540}" srcOrd="0" destOrd="0" presId="urn:microsoft.com/office/officeart/2008/layout/VerticalCurvedList"/>
    <dgm:cxn modelId="{E3FEF0F1-4AF5-C647-A9A6-90EDAE7B01C7}" type="presParOf" srcId="{56F301E7-95A3-41C7-BF57-409F69B21DDD}" destId="{9F81315D-EF7A-41E5-98DA-299F6ED41334}" srcOrd="1" destOrd="0" presId="urn:microsoft.com/office/officeart/2008/layout/VerticalCurvedList"/>
    <dgm:cxn modelId="{6DA500A0-2841-3D45-8446-4B285EA38FDB}" type="presParOf" srcId="{56F301E7-95A3-41C7-BF57-409F69B21DDD}" destId="{A6E26CA2-3F72-421C-AE89-F3209DFDF95B}" srcOrd="2" destOrd="0" presId="urn:microsoft.com/office/officeart/2008/layout/VerticalCurvedList"/>
    <dgm:cxn modelId="{CD90B2C7-78EA-744A-AE03-50C729F422DE}" type="presParOf" srcId="{56F301E7-95A3-41C7-BF57-409F69B21DDD}" destId="{49A7C1FA-EADE-4D37-8AD7-65B6EE5DA1C2}" srcOrd="3" destOrd="0" presId="urn:microsoft.com/office/officeart/2008/layout/VerticalCurvedList"/>
    <dgm:cxn modelId="{0042B44A-0D3D-DD4B-B499-83875B191909}" type="presParOf" srcId="{FB9753EE-2A6A-4D6C-9E8A-66C23339591D}" destId="{5FA065F9-8948-A148-AB8F-23032679CABC}" srcOrd="1" destOrd="0" presId="urn:microsoft.com/office/officeart/2008/layout/VerticalCurvedList"/>
    <dgm:cxn modelId="{3B046507-A4AA-E04D-8B25-896441CF3084}" type="presParOf" srcId="{FB9753EE-2A6A-4D6C-9E8A-66C23339591D}" destId="{41D52635-A5AB-7A48-9E83-AC6894D68015}" srcOrd="2" destOrd="0" presId="urn:microsoft.com/office/officeart/2008/layout/VerticalCurvedList"/>
    <dgm:cxn modelId="{D1B20481-A751-6247-956A-2F922BF42EDD}" type="presParOf" srcId="{41D52635-A5AB-7A48-9E83-AC6894D68015}" destId="{7E67ABD7-E05C-314F-9F8F-988D5891A424}" srcOrd="0" destOrd="0" presId="urn:microsoft.com/office/officeart/2008/layout/VerticalCurvedList"/>
    <dgm:cxn modelId="{9E7F6554-848C-124D-9D51-48F5C477CC91}" type="presParOf" srcId="{FB9753EE-2A6A-4D6C-9E8A-66C23339591D}" destId="{3E9967CE-4207-B74C-8470-48DB4C9DB24E}" srcOrd="3" destOrd="0" presId="urn:microsoft.com/office/officeart/2008/layout/VerticalCurvedList"/>
    <dgm:cxn modelId="{265736C2-8574-3D41-BE9A-4CE72727D686}" type="presParOf" srcId="{FB9753EE-2A6A-4D6C-9E8A-66C23339591D}" destId="{FFBBA606-5743-7142-82DC-B49BDFC0002D}" srcOrd="4" destOrd="0" presId="urn:microsoft.com/office/officeart/2008/layout/VerticalCurvedList"/>
    <dgm:cxn modelId="{41088A98-39C5-744C-8B21-B0D2816E7FE2}" type="presParOf" srcId="{FFBBA606-5743-7142-82DC-B49BDFC0002D}" destId="{2A3FDAED-8A61-4FA3-9DEC-4352F0A75BA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1315D-EF7A-41E5-98DA-299F6ED41334}">
      <dsp:nvSpPr>
        <dsp:cNvPr id="0" name=""/>
        <dsp:cNvSpPr/>
      </dsp:nvSpPr>
      <dsp:spPr>
        <a:xfrm>
          <a:off x="-5745656" y="-886260"/>
          <a:ext cx="6893804" cy="6893804"/>
        </a:xfrm>
        <a:prstGeom prst="blockArc">
          <a:avLst>
            <a:gd name="adj1" fmla="val 18900000"/>
            <a:gd name="adj2" fmla="val 2700000"/>
            <a:gd name="adj3" fmla="val 31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A065F9-8948-A148-AB8F-23032679CABC}">
      <dsp:nvSpPr>
        <dsp:cNvPr id="0" name=""/>
        <dsp:cNvSpPr/>
      </dsp:nvSpPr>
      <dsp:spPr>
        <a:xfrm>
          <a:off x="941419" y="731626"/>
          <a:ext cx="7261165" cy="1463048"/>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61294" tIns="165100" rIns="165100" bIns="165100" numCol="1" spcCol="1270" anchor="ctr" anchorCtr="0">
          <a:noAutofit/>
        </a:bodyPr>
        <a:lstStyle/>
        <a:p>
          <a:pPr marL="0" lvl="0" indent="0" algn="l"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CNN</a:t>
          </a:r>
        </a:p>
      </dsp:txBody>
      <dsp:txXfrm>
        <a:off x="941419" y="731626"/>
        <a:ext cx="7261165" cy="1463048"/>
      </dsp:txXfrm>
    </dsp:sp>
    <dsp:sp modelId="{7E67ABD7-E05C-314F-9F8F-988D5891A424}">
      <dsp:nvSpPr>
        <dsp:cNvPr id="0" name=""/>
        <dsp:cNvSpPr/>
      </dsp:nvSpPr>
      <dsp:spPr>
        <a:xfrm>
          <a:off x="27014" y="548745"/>
          <a:ext cx="1828810" cy="182881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9967CE-4207-B74C-8470-48DB4C9DB24E}">
      <dsp:nvSpPr>
        <dsp:cNvPr id="0" name=""/>
        <dsp:cNvSpPr/>
      </dsp:nvSpPr>
      <dsp:spPr>
        <a:xfrm>
          <a:off x="941419" y="2926608"/>
          <a:ext cx="7261165" cy="1463048"/>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61294" tIns="165100" rIns="165100" bIns="165100" numCol="1" spcCol="1270" anchor="ctr" anchorCtr="0">
          <a:noAutofit/>
        </a:bodyPr>
        <a:lstStyle/>
        <a:p>
          <a:pPr marL="0" lvl="0" indent="0" algn="l" defTabSz="2889250">
            <a:lnSpc>
              <a:spcPct val="90000"/>
            </a:lnSpc>
            <a:spcBef>
              <a:spcPct val="0"/>
            </a:spcBef>
            <a:spcAft>
              <a:spcPct val="35000"/>
            </a:spcAft>
            <a:buNone/>
          </a:pPr>
          <a:r>
            <a:rPr lang="en-US" sz="6500" kern="1200" dirty="0"/>
            <a:t>LSTM</a:t>
          </a:r>
        </a:p>
      </dsp:txBody>
      <dsp:txXfrm>
        <a:off x="941419" y="2926608"/>
        <a:ext cx="7261165" cy="1463048"/>
      </dsp:txXfrm>
    </dsp:sp>
    <dsp:sp modelId="{2A3FDAED-8A61-4FA3-9DEC-4352F0A75BA7}">
      <dsp:nvSpPr>
        <dsp:cNvPr id="0" name=""/>
        <dsp:cNvSpPr/>
      </dsp:nvSpPr>
      <dsp:spPr>
        <a:xfrm>
          <a:off x="27014" y="2743727"/>
          <a:ext cx="1828810" cy="1828810"/>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7765A-14CA-45B7-BE00-229806C1F44D}" type="datetimeFigureOut">
              <a:rPr lang="en-US" smtClean="0"/>
              <a:t>7/28/19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9CCF-B563-4907-9568-EFEA5C456742}" type="slidenum">
              <a:rPr lang="en-US" smtClean="0"/>
              <a:t>‹#›</a:t>
            </a:fld>
            <a:endParaRPr lang="en-US"/>
          </a:p>
        </p:txBody>
      </p:sp>
    </p:spTree>
    <p:extLst>
      <p:ext uri="{BB962C8B-B14F-4D97-AF65-F5344CB8AC3E}">
        <p14:creationId xmlns:p14="http://schemas.microsoft.com/office/powerpoint/2010/main" val="776624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F9CCF-B563-4907-9568-EFEA5C456742}" type="slidenum">
              <a:rPr lang="en-US" smtClean="0"/>
              <a:t>1</a:t>
            </a:fld>
            <a:endParaRPr lang="en-US"/>
          </a:p>
        </p:txBody>
      </p:sp>
    </p:spTree>
    <p:extLst>
      <p:ext uri="{BB962C8B-B14F-4D97-AF65-F5344CB8AC3E}">
        <p14:creationId xmlns:p14="http://schemas.microsoft.com/office/powerpoint/2010/main" val="255082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2</a:t>
            </a:fld>
            <a:endParaRPr lang="en-US"/>
          </a:p>
        </p:txBody>
      </p:sp>
    </p:spTree>
    <p:extLst>
      <p:ext uri="{BB962C8B-B14F-4D97-AF65-F5344CB8AC3E}">
        <p14:creationId xmlns:p14="http://schemas.microsoft.com/office/powerpoint/2010/main" val="409626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r>
              <a:rPr lang="en-US"/>
              <a:t>LSTM có khả năng thêm hoặc bớt thông tin vào cell state, được quy định một cách cẩn thận bởi các cấu trúc gọi là cổng (gate). các cổng này là một cách (tuỳ chọn) để định nghĩa thông tin băng qua. Chúng được tạo bởi sigmoid neural net layer và một pointwise multiplication operation.</a:t>
            </a:r>
          </a:p>
          <a:p>
            <a:pPr algn="just"/>
            <a:r>
              <a:rPr lang="en-US"/>
              <a:t>Sigmoid layer outputs có giá trị 0 –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Mấu chốt của LSTM là cell state (tế bào trạng thái), đường kẻ ngang chạy dọc ở trên top diagram. Cell state giống như băng chuyền. Nó chạy xuyên thẳng toàn bộ mắc xích, chỉ một vài tương tác nhỏ tuyến tính (minor linear interaction) được thực hiện. Điều này giúp cho thông tin ít bị thay đổi xuyên suốt quá trình lan truyền.</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Bước đầu tiên của mô hình LSTM là quyết định xem thông tin nào chúng ta cần loại bỏ khỏi cell state. Tiến trình này được thực hiện thông qua một sigmoid layer gọi là “forget gate layer” – cánh cổng quên lãng. Đầu vào là </a:t>
            </a:r>
            <a:r>
              <a:rPr lang="en-US" i="1"/>
              <a:t>h</a:t>
            </a:r>
            <a:r>
              <a:rPr lang="en-US" i="1" baseline="-25000"/>
              <a:t>t-1</a:t>
            </a:r>
            <a:r>
              <a:rPr lang="en-US"/>
              <a:t> và </a:t>
            </a:r>
            <a:r>
              <a:rPr lang="en-US" i="1"/>
              <a:t>x</a:t>
            </a:r>
            <a:r>
              <a:rPr lang="en-US" i="1" baseline="-25000"/>
              <a:t>t</a:t>
            </a:r>
            <a:r>
              <a:rPr lang="en-US"/>
              <a:t>, đầu ra là một giá trị nằm trong khoảng [0, 1] cho cell state. 1 tương đương với “giữ lại thông tin”, 0 tương đương với “loại bỏ thông tin”.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Bước tiếp theo, ta cần quyết định thông tin nào cần được lưu lại tại cell state. </a:t>
            </a:r>
            <a:r>
              <a:rPr lang="en-US" err="1"/>
              <a:t>Ta có</a:t>
            </a:r>
            <a:r>
              <a:rPr lang="en-US"/>
              <a:t> hai </a:t>
            </a:r>
            <a:r>
              <a:rPr lang="en-US" err="1"/>
              <a:t>phần</a:t>
            </a:r>
            <a:r>
              <a:rPr lang="en-US"/>
              <a:t>. Một, single sigmoid layer được gọi là “input gate layer” quyết định các giá trị chúng ta sẽ cập nhật. Tiếp theo, một </a:t>
            </a:r>
            <a:r>
              <a:rPr lang="en-US" i="1"/>
              <a:t>tanh</a:t>
            </a:r>
            <a:r>
              <a:rPr lang="en-US"/>
              <a:t> layer tạo ra một vector ứng viên mới, C</a:t>
            </a:r>
            <a:r>
              <a:rPr lang="en-US" baseline="-25000"/>
              <a:t>t</a:t>
            </a:r>
            <a:r>
              <a:rPr lang="en-US"/>
              <a:t>. được thêm vào trong cell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Ở bước tiếp theo, ta sẽ kết hợp hai thành phần này lại để cập nhật vào cell state. Lúc cập nhật vào cell state cũ, </a:t>
            </a:r>
            <a:r>
              <a:rPr lang="en-US" i="1"/>
              <a:t>C</a:t>
            </a:r>
            <a:r>
              <a:rPr lang="en-US" i="1" baseline="-25000"/>
              <a:t>t-1</a:t>
            </a:r>
            <a:r>
              <a:rPr lang="en-US"/>
              <a:t>, vào cell state mới </a:t>
            </a:r>
            <a:r>
              <a:rPr lang="en-US" i="1"/>
              <a:t>C</a:t>
            </a:r>
            <a:r>
              <a:rPr lang="en-US" i="1" baseline="-25000"/>
              <a:t>t</a:t>
            </a:r>
            <a:r>
              <a:rPr lang="en-US"/>
              <a:t>. Ta sẽ đưa state cũ hàm </a:t>
            </a:r>
            <a:r>
              <a:rPr lang="en-US" i="1"/>
              <a:t>f</a:t>
            </a:r>
            <a:r>
              <a:rPr lang="en-US" i="1" baseline="-25000"/>
              <a:t>t</a:t>
            </a:r>
            <a:r>
              <a:rPr lang="en-US"/>
              <a:t>, để quên đi những gì trước đó. Sau đó, ta sẽ thêm (</a:t>
            </a:r>
            <a:r>
              <a:rPr lang="en-US" i="1"/>
              <a:t>i</a:t>
            </a:r>
            <a:r>
              <a:rPr lang="en-US" i="1" baseline="-25000"/>
              <a:t>t</a:t>
            </a:r>
            <a:r>
              <a:rPr lang="en-US" i="1"/>
              <a:t>*C</a:t>
            </a:r>
            <a:r>
              <a:rPr lang="en-US" i="1" baseline="-25000"/>
              <a:t>t</a:t>
            </a:r>
            <a:r>
              <a:rPr lang="en-US"/>
              <a:t>). Đây là giá trị ứng viên mới, co giãn (scale) số lượng giá trị mà ta muốn cập nhật cho mỗi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Cuối cùng, cần quyết định xem thông tin output là gì. Output này cần dựa trên cell state, nhưng sẽ được lọc bớt thông tin. Đầu tiên, áp dụng single sigmoid layer để quyết định xem phần nào của cell state dự định sẽ output. Sau đó, đẩy cell state qua </a:t>
            </a:r>
            <a:r>
              <a:rPr lang="en-US" i="1" err="1"/>
              <a:t>tanh</a:t>
            </a:r>
            <a:r>
              <a:rPr lang="en-US"/>
              <a:t> (đẩy giá trị vào khoảng -1 và 1) và nhân với một output sigmoid gate, để giữ lại những phần ta muốn output ra ngoài.</a:t>
            </a:r>
          </a:p>
        </p:txBody>
      </p:sp>
      <p:sp>
        <p:nvSpPr>
          <p:cNvPr id="4" name="Slide Number Placeholder 3"/>
          <p:cNvSpPr>
            <a:spLocks noGrp="1"/>
          </p:cNvSpPr>
          <p:nvPr>
            <p:ph type="sldNum" sz="quarter" idx="10"/>
          </p:nvPr>
        </p:nvSpPr>
        <p:spPr/>
        <p:txBody>
          <a:bodyPr/>
          <a:lstStyle/>
          <a:p>
            <a:fld id="{661F9CCF-B563-4907-9568-EFEA5C456742}" type="slidenum">
              <a:rPr lang="en-US" smtClean="0"/>
              <a:t>9</a:t>
            </a:fld>
            <a:endParaRPr lang="en-US"/>
          </a:p>
        </p:txBody>
      </p:sp>
    </p:spTree>
    <p:extLst>
      <p:ext uri="{BB962C8B-B14F-4D97-AF65-F5344CB8AC3E}">
        <p14:creationId xmlns:p14="http://schemas.microsoft.com/office/powerpoint/2010/main" val="2117074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4991AF5A-9910-41DD-A133-FFDD6DBB2BEC}" type="datetime1">
              <a:rPr lang="vi-VN" smtClean="0"/>
              <a:t>28/07/2019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31076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827A03-1D7C-4B60-9555-5108E2BD2BA3}" type="datetime1">
              <a:rPr lang="vi-VN" smtClean="0"/>
              <a:t>28/07/2019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26301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8BA028C-0339-41CC-9AD0-BB0EFA10D107}" type="datetime1">
              <a:rPr lang="vi-VN" smtClean="0"/>
              <a:t>28/07/2019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143948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a:t>Click to edit Master title style</a:t>
            </a:r>
          </a:p>
        </p:txBody>
      </p:sp>
      <p:sp>
        <p:nvSpPr>
          <p:cNvPr id="3" name="Text Placeholder 2"/>
          <p:cNvSpPr>
            <a:spLocks noGrp="1"/>
          </p:cNvSpPr>
          <p:nvPr>
            <p:ph type="body" sz="half" idx="1"/>
          </p:nvPr>
        </p:nvSpPr>
        <p:spPr>
          <a:xfrm>
            <a:off x="457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0B7F220-0825-4B9B-9156-FF79F33775FE}" type="slidenum">
              <a:rPr lang="vi-VN" smtClean="0"/>
              <a:t>‹#›</a:t>
            </a:fld>
            <a:endParaRPr lang="vi-VN"/>
          </a:p>
        </p:txBody>
      </p:sp>
    </p:spTree>
    <p:extLst>
      <p:ext uri="{BB962C8B-B14F-4D97-AF65-F5344CB8AC3E}">
        <p14:creationId xmlns:p14="http://schemas.microsoft.com/office/powerpoint/2010/main" val="329035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100">
                <a:latin typeface="Times New Roman" panose="02020603050405020304" pitchFamily="18" charset="0"/>
                <a:cs typeface="Times New Roman" panose="02020603050405020304" pitchFamily="18" charset="0"/>
              </a:defRPr>
            </a:lvl1pPr>
            <a:lvl2pPr>
              <a:defRPr sz="195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p:cNvSpPr>
            <a:spLocks noGrp="1"/>
          </p:cNvSpPr>
          <p:nvPr>
            <p:ph type="dt" sz="half" idx="10"/>
          </p:nvPr>
        </p:nvSpPr>
        <p:spPr/>
        <p:txBody>
          <a:bodyPr/>
          <a:lstStyle/>
          <a:p>
            <a:fld id="{BCE30B88-6042-475A-9AD8-6BFFF02E013D}" type="datetime1">
              <a:rPr lang="vi-VN" smtClean="0"/>
              <a:t>28/07/2019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6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3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25F7B-94C1-4212-9706-37EAE2176153}" type="datetime1">
              <a:rPr lang="vi-VN" smtClean="0"/>
              <a:t>28/07/2019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78406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D78FC2EB-DA89-4984-A3A0-96F3B61DC36E}" type="datetime1">
              <a:rPr lang="vi-VN" smtClean="0"/>
              <a:t>28/07/2019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1201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A500F14-D266-414B-A860-7461A903D090}" type="datetime1">
              <a:rPr lang="vi-VN" smtClean="0"/>
              <a:t>28/07/2019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6864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Date Placeholder 2"/>
          <p:cNvSpPr>
            <a:spLocks noGrp="1"/>
          </p:cNvSpPr>
          <p:nvPr>
            <p:ph type="dt" sz="half" idx="10"/>
          </p:nvPr>
        </p:nvSpPr>
        <p:spPr/>
        <p:txBody>
          <a:bodyPr/>
          <a:lstStyle/>
          <a:p>
            <a:fld id="{01A4E0B0-1928-41A5-BD12-A82EA9ACB69E}" type="datetime1">
              <a:rPr lang="vi-VN" smtClean="0"/>
              <a:t>28/07/2019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28114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7BB4A-667B-42D1-83C9-0AA7CA3F5699}" type="datetime1">
              <a:rPr lang="vi-VN" smtClean="0"/>
              <a:t>28/07/2019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11528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endParaRPr lang="vi-VN"/>
          </a:p>
        </p:txBody>
      </p:sp>
      <p:sp>
        <p:nvSpPr>
          <p:cNvPr id="3" name="Content Placeholder 2"/>
          <p:cNvSpPr>
            <a:spLocks noGrp="1"/>
          </p:cNvSpPr>
          <p:nvPr>
            <p:ph idx="1"/>
          </p:nvPr>
        </p:nvSpPr>
        <p:spPr>
          <a:xfrm>
            <a:off x="3575050" y="27305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E802EEF-B49F-423B-945E-B503E6142287}" type="datetime1">
              <a:rPr lang="vi-VN" smtClean="0"/>
              <a:t>28/07/2019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4112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E812893-65B3-42B4-9DF9-26A1CDC185EE}" type="datetime1">
              <a:rPr lang="vi-VN" smtClean="0"/>
              <a:t>28/07/2019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52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189707"/>
            <a:ext cx="8229600" cy="1143000"/>
          </a:xfrm>
          <a:prstGeom prst="rect">
            <a:avLst/>
          </a:prstGeom>
        </p:spPr>
        <p:txBody>
          <a:bodyPr vert="horz" lIns="91440" tIns="45720" rIns="91440" bIns="45720" rtlCol="0" anchor="ctr">
            <a:normAutofit/>
          </a:bodyPr>
          <a:lstStyle/>
          <a:p>
            <a:r>
              <a:rPr lang="en-US"/>
              <a:t>Click to edit Master title style</a:t>
            </a:r>
            <a:endParaRPr lang="vi-VN"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B466265-DBBC-440C-B0F9-7F9F259790B0}" type="datetime1">
              <a:rPr lang="vi-VN" smtClean="0"/>
              <a:t>28/07/2019</a:t>
            </a:fld>
            <a:endParaRPr lang="vi-VN"/>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B7F220-0825-4B9B-9156-FF79F33775FE}" type="slidenum">
              <a:rPr lang="vi-VN" smtClean="0"/>
              <a:t>‹#›</a:t>
            </a:fld>
            <a:endParaRPr lang="vi-VN"/>
          </a:p>
        </p:txBody>
      </p:sp>
      <p:grpSp>
        <p:nvGrpSpPr>
          <p:cNvPr id="7" name="Group 4"/>
          <p:cNvGrpSpPr>
            <a:grpSpLocks/>
          </p:cNvGrpSpPr>
          <p:nvPr/>
        </p:nvGrpSpPr>
        <p:grpSpPr bwMode="auto">
          <a:xfrm>
            <a:off x="0" y="0"/>
            <a:ext cx="8763000" cy="1524000"/>
            <a:chOff x="0" y="0"/>
            <a:chExt cx="5520" cy="960"/>
          </a:xfrm>
        </p:grpSpPr>
        <p:cxnSp>
          <p:nvCxnSpPr>
            <p:cNvPr id="8" name="Straight Connector 7"/>
            <p:cNvCxnSpPr/>
            <p:nvPr/>
          </p:nvCxnSpPr>
          <p:spPr>
            <a:xfrm>
              <a:off x="672" y="816"/>
              <a:ext cx="4848"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rot="5400000">
              <a:off x="913" y="719"/>
              <a:ext cx="480" cy="1"/>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Picture 2" descr="logoTDT-banquy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13605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685783" rtl="0" eaLnBrk="1" latinLnBrk="0" hangingPunct="1">
        <a:spcBef>
          <a:spcPct val="0"/>
        </a:spcBef>
        <a:buNone/>
        <a:defRPr sz="27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vi-V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2377130" y="89377"/>
            <a:ext cx="5829300" cy="1102519"/>
          </a:xfrm>
          <a:prstGeom prst="rect">
            <a:avLst/>
          </a:prstGeom>
          <a:noFill/>
          <a:ln w="9525">
            <a:noFill/>
            <a:miter lim="800000"/>
            <a:headEnd/>
            <a:tailEnd/>
          </a:ln>
        </p:spPr>
        <p:txBody>
          <a:bodyPr vert="horz" wrap="square" lIns="68580" tIns="34290" rIns="68580" bIns="34290" numCol="1" anchor="ctr" anchorCtr="0" compatLnSpc="1">
            <a:prstTxWarp prst="textNoShape">
              <a:avLst/>
            </a:prstTxWarp>
            <a:norm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dirty="0">
                <a:latin typeface="Times New Roman" pitchFamily="18" charset="0"/>
                <a:cs typeface="Times New Roman" pitchFamily="18" charset="0"/>
              </a:rPr>
              <a:t>TỔNG LIÊN ĐOÀN LAO ĐỘNG VIỆT NA</a:t>
            </a:r>
            <a:r>
              <a:rPr lang="vi-VN" b="1" dirty="0">
                <a:latin typeface="Times New Roman" pitchFamily="18" charset="0"/>
                <a:cs typeface="Times New Roman" pitchFamily="18" charset="0"/>
              </a:rPr>
              <a:t>M </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TRƯỜNG ĐẠI HỌC TÔN ĐỨC THẮNG</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KHOA CÔNG NGHỆ THÔNG TIN</a:t>
            </a:r>
            <a:endParaRPr lang="en-US" b="1" dirty="0">
              <a:latin typeface="Times New Roman" pitchFamily="18" charset="0"/>
              <a:cs typeface="Times New Roman" pitchFamily="18" charset="0"/>
            </a:endParaRPr>
          </a:p>
        </p:txBody>
      </p:sp>
      <p:sp>
        <p:nvSpPr>
          <p:cNvPr id="7" name="Title 1"/>
          <p:cNvSpPr txBox="1">
            <a:spLocks/>
          </p:cNvSpPr>
          <p:nvPr/>
        </p:nvSpPr>
        <p:spPr>
          <a:xfrm>
            <a:off x="449942" y="1472607"/>
            <a:ext cx="8476767" cy="1102519"/>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a:lstStyle>
          <a:p>
            <a:r>
              <a:rPr lang="vi-VN" dirty="0"/>
              <a:t>BÁO CÁO MÔN HỌC MÁY</a:t>
            </a:r>
          </a:p>
        </p:txBody>
      </p:sp>
      <p:sp>
        <p:nvSpPr>
          <p:cNvPr id="8" name="Rectangle 7"/>
          <p:cNvSpPr/>
          <p:nvPr/>
        </p:nvSpPr>
        <p:spPr>
          <a:xfrm>
            <a:off x="217290" y="2539833"/>
            <a:ext cx="8686799" cy="715581"/>
          </a:xfrm>
          <a:prstGeom prst="rect">
            <a:avLst/>
          </a:prstGeom>
          <a:noFill/>
        </p:spPr>
        <p:txBody>
          <a:bodyPr wrap="square" lIns="68580" tIns="34290" rIns="68580" bIns="34290" anchor="t">
            <a:spAutoFit/>
          </a:bodyPr>
          <a:lstStyle/>
          <a:p>
            <a:pPr algn="ctr"/>
            <a:r>
              <a:rPr lang="vi-VN" sz="4200" b="1" dirty="0">
                <a:ln w="0"/>
                <a:solidFill>
                  <a:srgbClr val="C00000"/>
                </a:solidFill>
                <a:effectLst>
                  <a:outerShdw blurRad="38100" dist="25400" dir="5400000" algn="ctr" rotWithShape="0">
                    <a:srgbClr val="6E747A">
                      <a:alpha val="43000"/>
                    </a:srgbClr>
                  </a:outerShdw>
                </a:effectLst>
                <a:latin typeface="Arial"/>
                <a:cs typeface="Arial"/>
              </a:rPr>
              <a:t>CNN + LSTM</a:t>
            </a:r>
            <a:endParaRPr lang="en-US" sz="4200" b="1" dirty="0">
              <a:ln w="0"/>
              <a:solidFill>
                <a:srgbClr val="C00000"/>
              </a:solidFill>
              <a:effectLst>
                <a:outerShdw blurRad="38100" dist="25400" dir="5400000" algn="ctr" rotWithShape="0">
                  <a:srgbClr val="6E747A">
                    <a:alpha val="43000"/>
                  </a:srgbClr>
                </a:outerShdw>
              </a:effectLst>
              <a:latin typeface="Arial"/>
              <a:cs typeface="Arial"/>
            </a:endParaRPr>
          </a:p>
        </p:txBody>
      </p:sp>
      <p:sp>
        <p:nvSpPr>
          <p:cNvPr id="9" name="Subtitle 2"/>
          <p:cNvSpPr>
            <a:spLocks noGrp="1"/>
          </p:cNvSpPr>
          <p:nvPr/>
        </p:nvSpPr>
        <p:spPr bwMode="auto">
          <a:xfrm>
            <a:off x="3333070" y="5249030"/>
            <a:ext cx="5732384" cy="1472453"/>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3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100" b="1" dirty="0">
                <a:solidFill>
                  <a:schemeClr val="tx1"/>
                </a:solidFill>
                <a:latin typeface="Times New Roman"/>
                <a:cs typeface="Times New Roman"/>
              </a:rPr>
              <a:t>GVHD: </a:t>
            </a:r>
            <a:r>
              <a:rPr lang="vi-VN" sz="2100" b="1" dirty="0">
                <a:solidFill>
                  <a:schemeClr val="tx1"/>
                </a:solidFill>
                <a:latin typeface="Times New Roman"/>
                <a:cs typeface="Times New Roman"/>
              </a:rPr>
              <a:t>      </a:t>
            </a:r>
            <a:r>
              <a:rPr lang="vi-VN" sz="2100" dirty="0">
                <a:solidFill>
                  <a:schemeClr val="tx1"/>
                </a:solidFill>
                <a:latin typeface="Times New Roman"/>
                <a:cs typeface="Times New Roman"/>
              </a:rPr>
              <a:t>PGS. </a:t>
            </a:r>
            <a:r>
              <a:rPr lang="en-US" sz="2100" dirty="0">
                <a:solidFill>
                  <a:schemeClr val="tx1"/>
                </a:solidFill>
                <a:latin typeface="Times New Roman"/>
                <a:cs typeface="Times New Roman"/>
              </a:rPr>
              <a:t>TS</a:t>
            </a:r>
            <a:r>
              <a:rPr lang="vi-VN" sz="2100" dirty="0">
                <a:solidFill>
                  <a:schemeClr val="tx1"/>
                </a:solidFill>
                <a:latin typeface="Times New Roman"/>
                <a:cs typeface="Times New Roman"/>
              </a:rPr>
              <a:t> </a:t>
            </a:r>
            <a:r>
              <a:rPr lang="en-US" sz="2100" dirty="0">
                <a:solidFill>
                  <a:schemeClr val="tx1"/>
                </a:solidFill>
                <a:latin typeface="Times New Roman"/>
                <a:cs typeface="Times New Roman"/>
              </a:rPr>
              <a:t>LÊ ANH CƯỜNG</a:t>
            </a:r>
          </a:p>
          <a:p>
            <a:pPr algn="r"/>
            <a:r>
              <a:rPr lang="en-US" sz="2100" b="1" dirty="0" err="1">
                <a:solidFill>
                  <a:schemeClr val="tx1"/>
                </a:solidFill>
                <a:latin typeface="Times New Roman"/>
                <a:cs typeface="Times New Roman"/>
              </a:rPr>
              <a:t>Thực</a:t>
            </a:r>
            <a:r>
              <a:rPr lang="en-US" sz="2100" b="1" dirty="0">
                <a:solidFill>
                  <a:schemeClr val="tx1"/>
                </a:solidFill>
                <a:latin typeface="Times New Roman"/>
                <a:cs typeface="Times New Roman"/>
              </a:rPr>
              <a:t> </a:t>
            </a:r>
            <a:r>
              <a:rPr lang="en-US" sz="2100" b="1" dirty="0" err="1">
                <a:solidFill>
                  <a:schemeClr val="tx1"/>
                </a:solidFill>
                <a:latin typeface="Times New Roman"/>
                <a:cs typeface="Times New Roman"/>
              </a:rPr>
              <a:t>hiện</a:t>
            </a:r>
            <a:r>
              <a:rPr lang="en-US" sz="2100" b="1" dirty="0">
                <a:solidFill>
                  <a:schemeClr val="tx1"/>
                </a:solidFill>
                <a:latin typeface="Times New Roman"/>
                <a:cs typeface="Times New Roman"/>
              </a:rPr>
              <a:t>:   </a:t>
            </a:r>
            <a:r>
              <a:rPr lang="en-US" sz="2100" dirty="0">
                <a:solidFill>
                  <a:schemeClr val="tx1"/>
                </a:solidFill>
                <a:latin typeface="Times New Roman"/>
                <a:cs typeface="Times New Roman"/>
              </a:rPr>
              <a:t>HỒNG QUANG VINH - 186005004</a:t>
            </a:r>
            <a:endParaRPr lang="en-US" sz="2100" i="1" dirty="0">
              <a:solidFill>
                <a:schemeClr val="tx1"/>
              </a:solidFill>
              <a:latin typeface="Times New Roman"/>
              <a:cs typeface="Times New Roman"/>
            </a:endParaRPr>
          </a:p>
          <a:p>
            <a:pPr algn="r">
              <a:tabLst>
                <a:tab pos="1482292" algn="l"/>
              </a:tabLst>
            </a:pPr>
            <a:r>
              <a:rPr lang="en-US" sz="2100" i="1" dirty="0">
                <a:solidFill>
                  <a:schemeClr val="tx1"/>
                </a:solidFill>
                <a:latin typeface="Times New Roman"/>
                <a:cs typeface="Times New Roman"/>
              </a:rPr>
              <a:t>	</a:t>
            </a:r>
            <a:r>
              <a:rPr lang="en-US" sz="2100" dirty="0">
                <a:solidFill>
                  <a:schemeClr val="tx1"/>
                </a:solidFill>
                <a:latin typeface="Times New Roman"/>
                <a:cs typeface="Times New Roman"/>
              </a:rPr>
              <a:t>NGUYỄN ĐẠI THỊNH - 186005035</a:t>
            </a:r>
            <a:endParaRPr lang="vi-VN" sz="2100" dirty="0">
              <a:solidFill>
                <a:schemeClr val="tx1"/>
              </a:solidFill>
            </a:endParaRPr>
          </a:p>
        </p:txBody>
      </p:sp>
      <p:sp>
        <p:nvSpPr>
          <p:cNvPr id="2" name="Slide Number Placeholder 1"/>
          <p:cNvSpPr>
            <a:spLocks noGrp="1"/>
          </p:cNvSpPr>
          <p:nvPr>
            <p:ph type="sldNum" sz="quarter" idx="12"/>
          </p:nvPr>
        </p:nvSpPr>
        <p:spPr/>
        <p:txBody>
          <a:bodyPr/>
          <a:lstStyle/>
          <a:p>
            <a:fld id="{20B7F220-0825-4B9B-9156-FF79F33775FE}" type="slidenum">
              <a:rPr lang="vi-VN" smtClean="0"/>
              <a:t>1</a:t>
            </a:fld>
            <a:endParaRPr lang="vi-VN"/>
          </a:p>
        </p:txBody>
      </p:sp>
    </p:spTree>
    <p:extLst>
      <p:ext uri="{BB962C8B-B14F-4D97-AF65-F5344CB8AC3E}">
        <p14:creationId xmlns:p14="http://schemas.microsoft.com/office/powerpoint/2010/main" val="166047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SHORT-TERM MEMORY </a:t>
            </a:r>
            <a:br>
              <a:rPr lang="en-US" dirty="0"/>
            </a:br>
            <a:r>
              <a:rPr lang="en-US" dirty="0"/>
              <a:t> (LSTM)</a:t>
            </a:r>
            <a:endParaRPr lang="en-US" b="0" dirty="0"/>
          </a:p>
        </p:txBody>
      </p:sp>
      <p:pic>
        <p:nvPicPr>
          <p:cNvPr id="5" name="Picture 5" descr="Screenshot from 2017-08-04 20-54-26.png"/>
          <p:cNvPicPr>
            <a:picLocks noGrp="1" noChangeAspect="1"/>
          </p:cNvPicPr>
          <p:nvPr>
            <p:ph idx="1"/>
          </p:nvPr>
        </p:nvPicPr>
        <p:blipFill>
          <a:blip r:embed="rId2"/>
          <a:stretch>
            <a:fillRect/>
          </a:stretch>
        </p:blipFill>
        <p:spPr>
          <a:xfrm>
            <a:off x="247564" y="1552575"/>
            <a:ext cx="8656563" cy="4820708"/>
          </a:xfrm>
          <a:prstGeom prst="rect">
            <a:avLst/>
          </a:prstGeom>
        </p:spPr>
      </p:pic>
      <p:sp>
        <p:nvSpPr>
          <p:cNvPr id="4" name="Slide Number Placeholder 3"/>
          <p:cNvSpPr>
            <a:spLocks noGrp="1"/>
          </p:cNvSpPr>
          <p:nvPr>
            <p:ph type="sldNum" sz="quarter" idx="12"/>
          </p:nvPr>
        </p:nvSpPr>
        <p:spPr/>
        <p:txBody>
          <a:bodyPr/>
          <a:lstStyle/>
          <a:p>
            <a:fld id="{20B7F220-0825-4B9B-9156-FF79F33775FE}" type="slidenum">
              <a:rPr lang="vi-VN" smtClean="0"/>
              <a:t>10</a:t>
            </a:fld>
            <a:endParaRPr lang="vi-VN"/>
          </a:p>
        </p:txBody>
      </p:sp>
    </p:spTree>
    <p:extLst>
      <p:ext uri="{BB962C8B-B14F-4D97-AF65-F5344CB8AC3E}">
        <p14:creationId xmlns:p14="http://schemas.microsoft.com/office/powerpoint/2010/main" val="405946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SHORT-TERM MEMORY</a:t>
            </a:r>
            <a:br>
              <a:rPr lang="en-US" dirty="0"/>
            </a:br>
            <a:r>
              <a:rPr lang="en-US" dirty="0"/>
              <a:t> (LSTM)</a:t>
            </a:r>
          </a:p>
        </p:txBody>
      </p:sp>
      <p:sp>
        <p:nvSpPr>
          <p:cNvPr id="3" name="Content Placeholder 2"/>
          <p:cNvSpPr>
            <a:spLocks noGrp="1"/>
          </p:cNvSpPr>
          <p:nvPr>
            <p:ph idx="1"/>
          </p:nvPr>
        </p:nvSpPr>
        <p:spPr/>
        <p:txBody>
          <a:bodyPr vert="horz" lIns="91440" tIns="45720" rIns="91440" bIns="45720" rtlCol="0" anchor="t">
            <a:normAutofit/>
          </a:bodyPr>
          <a:lstStyle/>
          <a:p>
            <a:pPr marL="256540" indent="-256540"/>
            <a:r>
              <a:rPr lang="en-US" dirty="0" err="1"/>
              <a:t>Lợi</a:t>
            </a:r>
            <a:r>
              <a:rPr lang="en-US" dirty="0"/>
              <a:t> </a:t>
            </a:r>
            <a:r>
              <a:rPr lang="en-US" dirty="0" err="1"/>
              <a:t>thế</a:t>
            </a:r>
            <a:r>
              <a:rPr lang="en-US" dirty="0"/>
              <a:t> </a:t>
            </a:r>
            <a:r>
              <a:rPr lang="en-US" dirty="0" err="1"/>
              <a:t>của</a:t>
            </a:r>
            <a:r>
              <a:rPr lang="en-US" dirty="0"/>
              <a:t> LSTM:</a:t>
            </a:r>
          </a:p>
          <a:p>
            <a:pPr marL="556895" lvl="1" indent="-213995"/>
            <a:r>
              <a:rPr lang="en-US" sz="1950" dirty="0" err="1"/>
              <a:t>Giải</a:t>
            </a:r>
            <a:r>
              <a:rPr lang="en-US" sz="1950" dirty="0"/>
              <a:t> </a:t>
            </a:r>
            <a:r>
              <a:rPr lang="en-US" sz="1950" dirty="0" err="1"/>
              <a:t>quyết</a:t>
            </a:r>
            <a:r>
              <a:rPr lang="en-US" sz="1950" dirty="0"/>
              <a:t> </a:t>
            </a:r>
            <a:r>
              <a:rPr lang="en-US" sz="1950" dirty="0" err="1"/>
              <a:t>đ</a:t>
            </a:r>
            <a:r>
              <a:rPr lang="vi-VN" sz="1950" dirty="0"/>
              <a:t>ư</a:t>
            </a:r>
            <a:r>
              <a:rPr lang="en-US" sz="1950" dirty="0" err="1"/>
              <a:t>ợc</a:t>
            </a:r>
            <a:r>
              <a:rPr lang="en-US" sz="1950" dirty="0"/>
              <a:t> </a:t>
            </a:r>
            <a:r>
              <a:rPr lang="en-US" sz="1950" dirty="0" err="1"/>
              <a:t>hạn</a:t>
            </a:r>
            <a:r>
              <a:rPr lang="en-US" sz="1950" dirty="0"/>
              <a:t> </a:t>
            </a:r>
            <a:r>
              <a:rPr lang="en-US" sz="1950" dirty="0" err="1"/>
              <a:t>chế</a:t>
            </a:r>
            <a:r>
              <a:rPr lang="en-US" sz="1950" dirty="0"/>
              <a:t> </a:t>
            </a:r>
            <a:r>
              <a:rPr lang="en-US" sz="1950" dirty="0" err="1"/>
              <a:t>của</a:t>
            </a:r>
            <a:r>
              <a:rPr lang="en-US" sz="1950" dirty="0"/>
              <a:t> RNN </a:t>
            </a:r>
            <a:r>
              <a:rPr lang="en-US" sz="1950" dirty="0" err="1"/>
              <a:t>là</a:t>
            </a:r>
            <a:r>
              <a:rPr lang="en-US" sz="1950" dirty="0"/>
              <a:t> </a:t>
            </a:r>
            <a:r>
              <a:rPr lang="en-US" sz="1950" dirty="0" err="1"/>
              <a:t>có</a:t>
            </a:r>
            <a:r>
              <a:rPr lang="en-US" sz="1950" dirty="0"/>
              <a:t> </a:t>
            </a:r>
            <a:r>
              <a:rPr lang="en-US" sz="1950" dirty="0" err="1"/>
              <a:t>thể</a:t>
            </a:r>
            <a:r>
              <a:rPr lang="en-US" sz="1950" dirty="0"/>
              <a:t> </a:t>
            </a:r>
            <a:r>
              <a:rPr lang="en-US" sz="1950" dirty="0" err="1"/>
              <a:t>nhớ</a:t>
            </a:r>
            <a:r>
              <a:rPr lang="en-US" sz="1950" dirty="0"/>
              <a:t> </a:t>
            </a:r>
            <a:r>
              <a:rPr lang="en-US" sz="1950" dirty="0" err="1"/>
              <a:t>đ</a:t>
            </a:r>
            <a:r>
              <a:rPr lang="vi-VN" sz="1950" dirty="0"/>
              <a:t>ư</a:t>
            </a:r>
            <a:r>
              <a:rPr lang="en-US" sz="1950" dirty="0" err="1"/>
              <a:t>ợc</a:t>
            </a:r>
            <a:r>
              <a:rPr lang="en-US" sz="1950" dirty="0"/>
              <a:t> </a:t>
            </a:r>
            <a:r>
              <a:rPr lang="en-US" sz="1950" dirty="0" err="1"/>
              <a:t>nhiều</a:t>
            </a:r>
            <a:r>
              <a:rPr lang="en-US" sz="1950" dirty="0"/>
              <a:t> </a:t>
            </a:r>
            <a:r>
              <a:rPr lang="en-US" sz="1950" dirty="0" err="1"/>
              <a:t>thông</a:t>
            </a:r>
            <a:r>
              <a:rPr lang="en-US" sz="1950" dirty="0"/>
              <a:t> tin </a:t>
            </a:r>
            <a:r>
              <a:rPr lang="en-US" sz="1950" dirty="0" err="1"/>
              <a:t>phía</a:t>
            </a:r>
            <a:r>
              <a:rPr lang="en-US" sz="1950" dirty="0"/>
              <a:t> tr</a:t>
            </a:r>
            <a:r>
              <a:rPr lang="vi-VN" sz="1950" dirty="0"/>
              <a:t>ư</a:t>
            </a:r>
            <a:r>
              <a:rPr lang="en-US" sz="1950" dirty="0" err="1"/>
              <a:t>ớc</a:t>
            </a:r>
            <a:r>
              <a:rPr lang="en-US" sz="1950" dirty="0"/>
              <a:t>.</a:t>
            </a:r>
          </a:p>
          <a:p>
            <a:pPr marL="556895" lvl="1" indent="-213995"/>
            <a:endParaRPr lang="en-US" dirty="0"/>
          </a:p>
          <a:p>
            <a:pPr marL="256540" indent="-256540"/>
            <a:r>
              <a:rPr lang="en-US" dirty="0" err="1"/>
              <a:t>Hạn</a:t>
            </a:r>
            <a:r>
              <a:rPr lang="en-US" dirty="0"/>
              <a:t> </a:t>
            </a:r>
            <a:r>
              <a:rPr lang="en-US" dirty="0" err="1"/>
              <a:t>chế</a:t>
            </a:r>
            <a:r>
              <a:rPr lang="en-US" dirty="0"/>
              <a:t> </a:t>
            </a:r>
            <a:r>
              <a:rPr lang="en-US" dirty="0" err="1"/>
              <a:t>của</a:t>
            </a:r>
            <a:r>
              <a:rPr lang="en-US" dirty="0"/>
              <a:t> LSTM:</a:t>
            </a:r>
          </a:p>
          <a:p>
            <a:pPr marL="556895" lvl="1" indent="-213995"/>
            <a:r>
              <a:rPr lang="en-US" sz="1950" dirty="0" err="1"/>
              <a:t>Xử</a:t>
            </a:r>
            <a:r>
              <a:rPr lang="en-US" sz="1950" dirty="0"/>
              <a:t> </a:t>
            </a:r>
            <a:r>
              <a:rPr lang="en-US" sz="1950" dirty="0" err="1"/>
              <a:t>lý</a:t>
            </a:r>
            <a:r>
              <a:rPr lang="en-US" sz="1950" dirty="0"/>
              <a:t> </a:t>
            </a:r>
            <a:r>
              <a:rPr lang="en-US" sz="1950" dirty="0" err="1"/>
              <a:t>chậm</a:t>
            </a:r>
            <a:r>
              <a:rPr lang="en-US" sz="1950" dirty="0"/>
              <a:t> h</a:t>
            </a:r>
            <a:r>
              <a:rPr lang="vi-VN" sz="1950" dirty="0"/>
              <a:t>ơ</a:t>
            </a:r>
            <a:r>
              <a:rPr lang="en-US" sz="1950" dirty="0"/>
              <a:t>n </a:t>
            </a:r>
            <a:r>
              <a:rPr lang="en-US" sz="1950" dirty="0" err="1"/>
              <a:t>các</a:t>
            </a:r>
            <a:r>
              <a:rPr lang="en-US" sz="1950" dirty="0"/>
              <a:t> RNN </a:t>
            </a:r>
            <a:r>
              <a:rPr lang="en-US" sz="1950" dirty="0" err="1"/>
              <a:t>truyền</a:t>
            </a:r>
            <a:r>
              <a:rPr lang="en-US" sz="1950" dirty="0"/>
              <a:t> </a:t>
            </a:r>
            <a:r>
              <a:rPr lang="en-US" sz="1950" dirty="0" err="1"/>
              <a:t>thống</a:t>
            </a:r>
            <a:r>
              <a:rPr lang="en-US" sz="1950" dirty="0"/>
              <a:t>.</a:t>
            </a:r>
          </a:p>
          <a:p>
            <a:pPr marL="556895" lvl="1" indent="-213995"/>
            <a:r>
              <a:rPr lang="en-US" sz="1950" dirty="0" err="1"/>
              <a:t>Thiết</a:t>
            </a:r>
            <a:r>
              <a:rPr lang="en-US" sz="1950" dirty="0"/>
              <a:t> </a:t>
            </a:r>
            <a:r>
              <a:rPr lang="en-US" sz="1950" dirty="0" err="1"/>
              <a:t>kế</a:t>
            </a:r>
            <a:r>
              <a:rPr lang="en-US" sz="1950" dirty="0"/>
              <a:t> </a:t>
            </a:r>
            <a:r>
              <a:rPr lang="en-US" sz="1950" dirty="0" err="1"/>
              <a:t>rất</a:t>
            </a:r>
            <a:r>
              <a:rPr lang="en-US" sz="1950" dirty="0"/>
              <a:t> </a:t>
            </a:r>
            <a:r>
              <a:rPr lang="en-US" sz="1950" dirty="0" err="1"/>
              <a:t>phức</a:t>
            </a:r>
            <a:r>
              <a:rPr lang="en-US" sz="1950" dirty="0"/>
              <a:t> </a:t>
            </a:r>
            <a:r>
              <a:rPr lang="en-US" sz="1950" dirty="0" err="1"/>
              <a:t>tạp</a:t>
            </a:r>
            <a:r>
              <a:rPr lang="en-US" sz="1950" dirty="0"/>
              <a:t>.</a:t>
            </a:r>
          </a:p>
        </p:txBody>
      </p:sp>
      <p:sp>
        <p:nvSpPr>
          <p:cNvPr id="5" name="Slide Number Placeholder 4">
            <a:extLst>
              <a:ext uri="{FF2B5EF4-FFF2-40B4-BE49-F238E27FC236}">
                <a16:creationId xmlns:a16="http://schemas.microsoft.com/office/drawing/2014/main" id="{81B342F0-BC19-4F45-8907-9F554BBE2E60}"/>
              </a:ext>
            </a:extLst>
          </p:cNvPr>
          <p:cNvSpPr>
            <a:spLocks noGrp="1"/>
          </p:cNvSpPr>
          <p:nvPr>
            <p:ph type="sldNum" sz="quarter" idx="12"/>
          </p:nvPr>
        </p:nvSpPr>
        <p:spPr/>
        <p:txBody>
          <a:bodyPr/>
          <a:lstStyle/>
          <a:p>
            <a:fld id="{20B7F220-0825-4B9B-9156-FF79F33775FE}" type="slidenum">
              <a:rPr lang="vi-VN" smtClean="0"/>
              <a:t>11</a:t>
            </a:fld>
            <a:endParaRPr lang="vi-VN"/>
          </a:p>
        </p:txBody>
      </p:sp>
    </p:spTree>
    <p:extLst>
      <p:ext uri="{BB962C8B-B14F-4D97-AF65-F5344CB8AC3E}">
        <p14:creationId xmlns:p14="http://schemas.microsoft.com/office/powerpoint/2010/main" val="381956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MỤC LỤC</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91199348"/>
              </p:ext>
            </p:extLst>
          </p:nvPr>
        </p:nvGraphicFramePr>
        <p:xfrm>
          <a:off x="457200" y="1600200"/>
          <a:ext cx="8229600" cy="5121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20B7F220-0825-4B9B-9156-FF79F33775FE}" type="slidenum">
              <a:rPr lang="vi-VN" smtClean="0"/>
              <a:t>2</a:t>
            </a:fld>
            <a:endParaRPr lang="vi-VN"/>
          </a:p>
        </p:txBody>
      </p:sp>
    </p:spTree>
    <p:extLst>
      <p:ext uri="{BB962C8B-B14F-4D97-AF65-F5344CB8AC3E}">
        <p14:creationId xmlns:p14="http://schemas.microsoft.com/office/powerpoint/2010/main" val="1521147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LONG SHORT-TERM MEMORY</a:t>
            </a:r>
            <a:br>
              <a:rPr lang="en-US"/>
            </a:br>
            <a:r>
              <a:rPr lang="en-US"/>
              <a:t> (LSTM)</a:t>
            </a:r>
          </a:p>
        </p:txBody>
      </p:sp>
      <p:sp>
        <p:nvSpPr>
          <p:cNvPr id="3" name="Content Placeholder 2"/>
          <p:cNvSpPr>
            <a:spLocks noGrp="1"/>
          </p:cNvSpPr>
          <p:nvPr>
            <p:ph idx="1"/>
          </p:nvPr>
        </p:nvSpPr>
        <p:spPr>
          <a:xfrm>
            <a:off x="457200" y="1600206"/>
            <a:ext cx="8229600" cy="5257795"/>
          </a:xfrm>
        </p:spPr>
        <p:txBody>
          <a:bodyPr/>
          <a:lstStyle/>
          <a:p>
            <a:pPr algn="just"/>
            <a:r>
              <a:rPr lang="en-US"/>
              <a:t>Để đọc hiểu một câu hay một đoạn văn, con người chúng ta không quên hết những thông tin trước đó mà sẽ xâu chuỗi lại các dữ liệu đã đọc để làm rõ ý nghĩa cho thông tin hiện tại. Tương tự như việc ôn bài, việc làm này giúp các liên kết bên trong não được khắc sâu và tổ chức lại thông tin cho việc truy suất và xử lý thông tin trong tương lai được rõ ràng và nhanh chóng hơn.</a:t>
            </a:r>
          </a:p>
          <a:p>
            <a:pPr algn="just"/>
            <a:r>
              <a:rPr lang="en-US"/>
              <a:t>Các mô hình Neural Networks truyền thống không thể làm được điều này. RNN giải quyết vấn đề này bằng cách tạo ra các mạng vòng lặp bên trong chúng, cho phép thông tin được lưu trữ lại cho các lần phân tích tiếp theo.</a:t>
            </a:r>
          </a:p>
          <a:p>
            <a:pPr algn="just"/>
            <a:endParaRPr lang="en-US"/>
          </a:p>
        </p:txBody>
      </p:sp>
      <p:pic>
        <p:nvPicPr>
          <p:cNvPr id="5" name="Picture 4" descr="Screen Clipping"/>
          <p:cNvPicPr/>
          <p:nvPr/>
        </p:nvPicPr>
        <p:blipFill>
          <a:blip r:embed="rId2">
            <a:extLst>
              <a:ext uri="{28A0092B-C50C-407E-A947-70E740481C1C}">
                <a14:useLocalDpi xmlns:a14="http://schemas.microsoft.com/office/drawing/2010/main" val="0"/>
              </a:ext>
            </a:extLst>
          </a:blip>
          <a:stretch>
            <a:fillRect/>
          </a:stretch>
        </p:blipFill>
        <p:spPr>
          <a:xfrm>
            <a:off x="4065271" y="4672021"/>
            <a:ext cx="1013460" cy="1866900"/>
          </a:xfrm>
          <a:prstGeom prst="rect">
            <a:avLst/>
          </a:prstGeom>
        </p:spPr>
      </p:pic>
      <p:sp>
        <p:nvSpPr>
          <p:cNvPr id="6" name="Slide Number Placeholder 5">
            <a:extLst>
              <a:ext uri="{FF2B5EF4-FFF2-40B4-BE49-F238E27FC236}">
                <a16:creationId xmlns:a16="http://schemas.microsoft.com/office/drawing/2014/main" id="{3AE0B293-21C0-4CD7-A332-F84CFE8F1A2F}"/>
              </a:ext>
            </a:extLst>
          </p:cNvPr>
          <p:cNvSpPr>
            <a:spLocks noGrp="1"/>
          </p:cNvSpPr>
          <p:nvPr>
            <p:ph type="sldNum" sz="quarter" idx="12"/>
          </p:nvPr>
        </p:nvSpPr>
        <p:spPr/>
        <p:txBody>
          <a:bodyPr/>
          <a:lstStyle/>
          <a:p>
            <a:fld id="{20B7F220-0825-4B9B-9156-FF79F33775FE}" type="slidenum">
              <a:rPr lang="vi-VN" smtClean="0"/>
              <a:t>3</a:t>
            </a:fld>
            <a:endParaRPr lang="vi-VN"/>
          </a:p>
        </p:txBody>
      </p:sp>
    </p:spTree>
    <p:extLst>
      <p:ext uri="{BB962C8B-B14F-4D97-AF65-F5344CB8AC3E}">
        <p14:creationId xmlns:p14="http://schemas.microsoft.com/office/powerpoint/2010/main" val="334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SHORT-TERM MEMORY</a:t>
            </a:r>
            <a:br>
              <a:rPr lang="en-US" dirty="0"/>
            </a:br>
            <a:r>
              <a:rPr lang="en-US" dirty="0"/>
              <a:t> (LSTM)</a:t>
            </a:r>
          </a:p>
        </p:txBody>
      </p:sp>
      <p:sp>
        <p:nvSpPr>
          <p:cNvPr id="3" name="Content Placeholder 2"/>
          <p:cNvSpPr>
            <a:spLocks noGrp="1"/>
          </p:cNvSpPr>
          <p:nvPr>
            <p:ph idx="1"/>
          </p:nvPr>
        </p:nvSpPr>
        <p:spPr/>
        <p:txBody>
          <a:bodyPr/>
          <a:lstStyle/>
          <a:p>
            <a:pPr algn="just"/>
            <a:r>
              <a:rPr lang="en-US" i="1"/>
              <a:t>A</a:t>
            </a:r>
            <a:r>
              <a:rPr lang="en-US"/>
              <a:t> nhận thông tin của </a:t>
            </a:r>
            <a:r>
              <a:rPr lang="en-US" i="1"/>
              <a:t>x</a:t>
            </a:r>
            <a:r>
              <a:rPr lang="en-US" i="1" baseline="-25000"/>
              <a:t>t</a:t>
            </a:r>
            <a:r>
              <a:rPr lang="en-US"/>
              <a:t> tại thời điểm </a:t>
            </a:r>
            <a:r>
              <a:rPr lang="en-US" i="1"/>
              <a:t>t</a:t>
            </a:r>
            <a:r>
              <a:rPr lang="en-US"/>
              <a:t> và phản hồi lại tương ứng kết quả đầu ra </a:t>
            </a:r>
            <a:r>
              <a:rPr lang="en-US" i="1"/>
              <a:t>h</a:t>
            </a:r>
            <a:r>
              <a:rPr lang="en-US" i="1" baseline="-25000"/>
              <a:t>t</a:t>
            </a:r>
            <a:r>
              <a:rPr lang="en-US"/>
              <a:t> tại thời điểm </a:t>
            </a:r>
            <a:r>
              <a:rPr lang="en-US" i="1"/>
              <a:t>t</a:t>
            </a:r>
            <a:r>
              <a:rPr lang="en-US"/>
              <a:t>. Có thể rã vòng lặp trên thành một tiến trình để dễ hình dung hơn.</a:t>
            </a:r>
          </a:p>
          <a:p>
            <a:pPr algn="just"/>
            <a:endParaRPr lang="en-US"/>
          </a:p>
          <a:p>
            <a:pPr algn="just"/>
            <a:endParaRPr lang="en-US"/>
          </a:p>
          <a:p>
            <a:pPr algn="just"/>
            <a:endParaRPr lang="en-US"/>
          </a:p>
          <a:p>
            <a:pPr algn="just"/>
            <a:endParaRPr lang="en-US"/>
          </a:p>
          <a:p>
            <a:pPr algn="just"/>
            <a:endParaRPr lang="en-US"/>
          </a:p>
          <a:p>
            <a:pPr algn="just"/>
            <a:endParaRPr lang="en-US"/>
          </a:p>
          <a:p>
            <a:pPr algn="just"/>
            <a:r>
              <a:rPr lang="en-US"/>
              <a:t>Thay vì chỉ nhận một đầu vào là </a:t>
            </a:r>
            <a:r>
              <a:rPr lang="en-US" i="1"/>
              <a:t>x</a:t>
            </a:r>
            <a:r>
              <a:rPr lang="en-US"/>
              <a:t> như các mạng Neural truyền thống, RNN hình thành nên một chuỗi các đầu vào </a:t>
            </a:r>
            <a:r>
              <a:rPr lang="en-US" i="1"/>
              <a:t>A</a:t>
            </a:r>
            <a:r>
              <a:rPr lang="en-US"/>
              <a:t> cùng với </a:t>
            </a:r>
            <a:r>
              <a:rPr lang="en-US" i="1"/>
              <a:t>x</a:t>
            </a:r>
            <a:r>
              <a:rPr lang="en-US" i="1" baseline="-25000"/>
              <a:t>t</a:t>
            </a:r>
            <a:r>
              <a:rPr lang="en-US"/>
              <a:t> tại thời điểm </a:t>
            </a:r>
            <a:r>
              <a:rPr lang="en-US" i="1"/>
              <a:t>t</a:t>
            </a:r>
            <a:r>
              <a:rPr lang="en-US"/>
              <a:t>.</a:t>
            </a:r>
          </a:p>
        </p:txBody>
      </p:sp>
      <p:pic>
        <p:nvPicPr>
          <p:cNvPr id="5" name="Picture 4" descr="Screen Clipping"/>
          <p:cNvPicPr/>
          <p:nvPr/>
        </p:nvPicPr>
        <p:blipFill>
          <a:blip r:embed="rId2">
            <a:extLst>
              <a:ext uri="{28A0092B-C50C-407E-A947-70E740481C1C}">
                <a14:useLocalDpi xmlns:a14="http://schemas.microsoft.com/office/drawing/2010/main" val="0"/>
              </a:ext>
            </a:extLst>
          </a:blip>
          <a:stretch>
            <a:fillRect/>
          </a:stretch>
        </p:blipFill>
        <p:spPr>
          <a:xfrm>
            <a:off x="761368" y="2817888"/>
            <a:ext cx="7925435" cy="2129895"/>
          </a:xfrm>
          <a:prstGeom prst="rect">
            <a:avLst/>
          </a:prstGeom>
        </p:spPr>
      </p:pic>
      <p:sp>
        <p:nvSpPr>
          <p:cNvPr id="6" name="Slide Number Placeholder 5">
            <a:extLst>
              <a:ext uri="{FF2B5EF4-FFF2-40B4-BE49-F238E27FC236}">
                <a16:creationId xmlns:a16="http://schemas.microsoft.com/office/drawing/2014/main" id="{16BF79B9-78E7-4348-ADCE-20EE5071E587}"/>
              </a:ext>
            </a:extLst>
          </p:cNvPr>
          <p:cNvSpPr>
            <a:spLocks noGrp="1"/>
          </p:cNvSpPr>
          <p:nvPr>
            <p:ph type="sldNum" sz="quarter" idx="12"/>
          </p:nvPr>
        </p:nvSpPr>
        <p:spPr/>
        <p:txBody>
          <a:bodyPr/>
          <a:lstStyle/>
          <a:p>
            <a:fld id="{20B7F220-0825-4B9B-9156-FF79F33775FE}" type="slidenum">
              <a:rPr lang="vi-VN" smtClean="0"/>
              <a:t>4</a:t>
            </a:fld>
            <a:endParaRPr lang="vi-VN"/>
          </a:p>
        </p:txBody>
      </p:sp>
    </p:spTree>
    <p:extLst>
      <p:ext uri="{BB962C8B-B14F-4D97-AF65-F5344CB8AC3E}">
        <p14:creationId xmlns:p14="http://schemas.microsoft.com/office/powerpoint/2010/main" val="104252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A1A1-2961-A64A-89FB-5F3C54FCB630}"/>
              </a:ext>
            </a:extLst>
          </p:cNvPr>
          <p:cNvSpPr>
            <a:spLocks noGrp="1"/>
          </p:cNvSpPr>
          <p:nvPr>
            <p:ph type="title"/>
          </p:nvPr>
        </p:nvSpPr>
        <p:spPr/>
        <p:txBody>
          <a:bodyPr/>
          <a:lstStyle/>
          <a:p>
            <a:r>
              <a:rPr lang="en-US" dirty="0"/>
              <a:t>LONG SHORT-TERM MEMORY</a:t>
            </a:r>
            <a:br>
              <a:rPr lang="en-US" dirty="0"/>
            </a:br>
            <a:r>
              <a:rPr lang="en-US" dirty="0"/>
              <a:t> (LSTM)</a:t>
            </a:r>
          </a:p>
        </p:txBody>
      </p:sp>
      <p:sp>
        <p:nvSpPr>
          <p:cNvPr id="3" name="Content Placeholder 2">
            <a:extLst>
              <a:ext uri="{FF2B5EF4-FFF2-40B4-BE49-F238E27FC236}">
                <a16:creationId xmlns:a16="http://schemas.microsoft.com/office/drawing/2014/main" id="{6F70EC89-5C4E-CC41-8F24-331B55287C99}"/>
              </a:ext>
            </a:extLst>
          </p:cNvPr>
          <p:cNvSpPr>
            <a:spLocks noGrp="1"/>
          </p:cNvSpPr>
          <p:nvPr>
            <p:ph idx="1"/>
          </p:nvPr>
        </p:nvSpPr>
        <p:spPr/>
        <p:txBody>
          <a:bodyPr/>
          <a:lstStyle/>
          <a:p>
            <a:r>
              <a:rPr lang="en-US" dirty="0" err="1"/>
              <a:t>Vấn</a:t>
            </a:r>
            <a:r>
              <a:rPr lang="en-US" dirty="0"/>
              <a:t> </a:t>
            </a:r>
            <a:r>
              <a:rPr lang="en-US" dirty="0" err="1"/>
              <a:t>đề</a:t>
            </a:r>
            <a:r>
              <a:rPr lang="en-US" dirty="0"/>
              <a:t> </a:t>
            </a:r>
            <a:r>
              <a:rPr lang="en-US" dirty="0" err="1"/>
              <a:t>phụ</a:t>
            </a:r>
            <a:r>
              <a:rPr lang="en-US" dirty="0"/>
              <a:t> </a:t>
            </a:r>
            <a:r>
              <a:rPr lang="en-US" dirty="0" err="1"/>
              <a:t>thuộc</a:t>
            </a:r>
            <a:r>
              <a:rPr lang="en-US" dirty="0"/>
              <a:t> </a:t>
            </a:r>
            <a:r>
              <a:rPr lang="en-US" dirty="0" err="1"/>
              <a:t>quá</a:t>
            </a:r>
            <a:r>
              <a:rPr lang="en-US" dirty="0"/>
              <a:t> </a:t>
            </a:r>
            <a:r>
              <a:rPr lang="en-US" dirty="0" err="1"/>
              <a:t>dài</a:t>
            </a:r>
            <a:r>
              <a:rPr lang="en-US" dirty="0"/>
              <a:t> (Long-Term Dependencies)</a:t>
            </a:r>
          </a:p>
          <a:p>
            <a:endParaRPr lang="en-US" dirty="0"/>
          </a:p>
          <a:p>
            <a:pPr lvl="1"/>
            <a:r>
              <a:rPr lang="en-US" dirty="0"/>
              <a:t>RNN </a:t>
            </a:r>
            <a:r>
              <a:rPr lang="en-US" dirty="0" err="1"/>
              <a:t>kết</a:t>
            </a:r>
            <a:r>
              <a:rPr lang="en-US" dirty="0"/>
              <a:t> </a:t>
            </a:r>
            <a:r>
              <a:rPr lang="en-US" dirty="0" err="1"/>
              <a:t>nối</a:t>
            </a:r>
            <a:r>
              <a:rPr lang="en-US" dirty="0"/>
              <a:t> </a:t>
            </a:r>
            <a:r>
              <a:rPr lang="en-US" dirty="0" err="1"/>
              <a:t>những</a:t>
            </a:r>
            <a:r>
              <a:rPr lang="en-US" dirty="0"/>
              <a:t> </a:t>
            </a:r>
            <a:r>
              <a:rPr lang="en-US" dirty="0" err="1"/>
              <a:t>thông</a:t>
            </a:r>
            <a:r>
              <a:rPr lang="en-US" dirty="0"/>
              <a:t> tin </a:t>
            </a:r>
            <a:r>
              <a:rPr lang="vi-VN" dirty="0"/>
              <a:t>trước đó nhằm hỗ trợ cho các xử lý hiện tại. Tuy nhiên, đôi khi chỉ cần dựa vào một số thông tin gần nhất để thực hiện tác vụ hiện tại </a:t>
            </a:r>
          </a:p>
          <a:p>
            <a:pPr lvl="1"/>
            <a:endParaRPr lang="vi-VN" dirty="0"/>
          </a:p>
          <a:p>
            <a:pPr lvl="1"/>
            <a:endParaRPr lang="vi-VN" dirty="0"/>
          </a:p>
          <a:p>
            <a:pPr lvl="1"/>
            <a:r>
              <a:rPr lang="en-US" dirty="0" err="1"/>
              <a:t>Ví</a:t>
            </a:r>
            <a:r>
              <a:rPr lang="en-US" dirty="0"/>
              <a:t> </a:t>
            </a:r>
            <a:r>
              <a:rPr lang="en-US" dirty="0" err="1"/>
              <a:t>dụ</a:t>
            </a:r>
            <a:r>
              <a:rPr lang="en-US" dirty="0"/>
              <a:t>: </a:t>
            </a:r>
            <a:r>
              <a:rPr lang="en-US" dirty="0" err="1"/>
              <a:t>Câu</a:t>
            </a:r>
            <a:r>
              <a:rPr lang="en-US" dirty="0"/>
              <a:t> “</a:t>
            </a:r>
            <a:r>
              <a:rPr lang="en-US" dirty="0" err="1"/>
              <a:t>Đám</a:t>
            </a:r>
            <a:r>
              <a:rPr lang="en-US" dirty="0"/>
              <a:t> </a:t>
            </a:r>
            <a:r>
              <a:rPr lang="en-US" dirty="0" err="1"/>
              <a:t>mây</a:t>
            </a:r>
            <a:r>
              <a:rPr lang="en-US" dirty="0"/>
              <a:t> bay </a:t>
            </a:r>
            <a:r>
              <a:rPr lang="en-US" dirty="0" err="1"/>
              <a:t>trên</a:t>
            </a:r>
            <a:r>
              <a:rPr lang="en-US" dirty="0"/>
              <a:t> </a:t>
            </a:r>
            <a:r>
              <a:rPr lang="en-US" dirty="0" err="1"/>
              <a:t>bầu</a:t>
            </a:r>
            <a:r>
              <a:rPr lang="en-US" dirty="0"/>
              <a:t> </a:t>
            </a:r>
            <a:r>
              <a:rPr lang="en-US" dirty="0" err="1"/>
              <a:t>trời</a:t>
            </a:r>
            <a:r>
              <a:rPr lang="en-US" dirty="0"/>
              <a:t>”</a:t>
            </a:r>
          </a:p>
          <a:p>
            <a:pPr marL="342891" lvl="1" indent="0">
              <a:buNone/>
            </a:pPr>
            <a:r>
              <a:rPr lang="en-US" dirty="0"/>
              <a:t>=&gt; </a:t>
            </a:r>
            <a:r>
              <a:rPr lang="en-US" dirty="0" err="1"/>
              <a:t>Có</a:t>
            </a:r>
            <a:r>
              <a:rPr lang="en-US" dirty="0"/>
              <a:t> </a:t>
            </a:r>
            <a:r>
              <a:rPr lang="en-US" dirty="0" err="1"/>
              <a:t>thể</a:t>
            </a:r>
            <a:r>
              <a:rPr lang="en-US" dirty="0"/>
              <a:t> </a:t>
            </a:r>
            <a:r>
              <a:rPr lang="en-US" dirty="0" err="1"/>
              <a:t>dự</a:t>
            </a:r>
            <a:r>
              <a:rPr lang="en-US" dirty="0"/>
              <a:t> </a:t>
            </a:r>
            <a:r>
              <a:rPr lang="en-US" dirty="0" err="1"/>
              <a:t>đoán</a:t>
            </a:r>
            <a:r>
              <a:rPr lang="en-US" dirty="0"/>
              <a:t> </a:t>
            </a:r>
            <a:r>
              <a:rPr lang="en-US" dirty="0" err="1"/>
              <a:t>ngay</a:t>
            </a:r>
            <a:r>
              <a:rPr lang="en-US" dirty="0"/>
              <a:t> </a:t>
            </a:r>
            <a:r>
              <a:rPr lang="en-US" dirty="0" err="1"/>
              <a:t>từ</a:t>
            </a:r>
            <a:r>
              <a:rPr lang="en-US" dirty="0"/>
              <a:t> </a:t>
            </a:r>
            <a:r>
              <a:rPr lang="en-US" dirty="0" err="1"/>
              <a:t>tiếp</a:t>
            </a:r>
            <a:r>
              <a:rPr lang="en-US" dirty="0"/>
              <a:t> </a:t>
            </a:r>
            <a:r>
              <a:rPr lang="en-US" dirty="0" err="1"/>
              <a:t>theo</a:t>
            </a:r>
            <a:r>
              <a:rPr lang="en-US" dirty="0"/>
              <a:t> </a:t>
            </a:r>
            <a:r>
              <a:rPr lang="en-US" dirty="0" err="1"/>
              <a:t>sẽ</a:t>
            </a:r>
            <a:r>
              <a:rPr lang="en-US" dirty="0"/>
              <a:t> </a:t>
            </a:r>
            <a:r>
              <a:rPr lang="en-US" dirty="0" err="1"/>
              <a:t>là</a:t>
            </a:r>
            <a:r>
              <a:rPr lang="en-US" dirty="0"/>
              <a:t> “</a:t>
            </a:r>
            <a:r>
              <a:rPr lang="en-US" dirty="0" err="1"/>
              <a:t>bầu</a:t>
            </a:r>
            <a:r>
              <a:rPr lang="en-US" dirty="0"/>
              <a:t> </a:t>
            </a:r>
            <a:r>
              <a:rPr lang="en-US" dirty="0" err="1"/>
              <a:t>trời</a:t>
            </a:r>
            <a:r>
              <a:rPr lang="en-US" dirty="0"/>
              <a:t>”</a:t>
            </a:r>
          </a:p>
        </p:txBody>
      </p:sp>
      <p:sp>
        <p:nvSpPr>
          <p:cNvPr id="4" name="Slide Number Placeholder 3">
            <a:extLst>
              <a:ext uri="{FF2B5EF4-FFF2-40B4-BE49-F238E27FC236}">
                <a16:creationId xmlns:a16="http://schemas.microsoft.com/office/drawing/2014/main" id="{789D4851-352F-FB48-8F35-98051895FF56}"/>
              </a:ext>
            </a:extLst>
          </p:cNvPr>
          <p:cNvSpPr>
            <a:spLocks noGrp="1"/>
          </p:cNvSpPr>
          <p:nvPr>
            <p:ph type="sldNum" sz="quarter" idx="12"/>
          </p:nvPr>
        </p:nvSpPr>
        <p:spPr/>
        <p:txBody>
          <a:bodyPr/>
          <a:lstStyle/>
          <a:p>
            <a:fld id="{20B7F220-0825-4B9B-9156-FF79F33775FE}" type="slidenum">
              <a:rPr lang="vi-VN" smtClean="0"/>
              <a:t>5</a:t>
            </a:fld>
            <a:endParaRPr lang="vi-VN"/>
          </a:p>
        </p:txBody>
      </p:sp>
    </p:spTree>
    <p:extLst>
      <p:ext uri="{BB962C8B-B14F-4D97-AF65-F5344CB8AC3E}">
        <p14:creationId xmlns:p14="http://schemas.microsoft.com/office/powerpoint/2010/main" val="1978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SHORT-TERM MEMORY</a:t>
            </a:r>
            <a:br>
              <a:rPr lang="en-US" dirty="0"/>
            </a:br>
            <a:r>
              <a:rPr lang="en-US" dirty="0"/>
              <a:t> (LSTM)</a:t>
            </a:r>
          </a:p>
        </p:txBody>
      </p:sp>
      <p:pic>
        <p:nvPicPr>
          <p:cNvPr id="5" name="Content Placeholder 4" descr="Screen Clippi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41119" y="1332707"/>
            <a:ext cx="6275540" cy="2688148"/>
          </a:xfrm>
          <a:prstGeom prst="rect">
            <a:avLst/>
          </a:prstGeom>
        </p:spPr>
      </p:pic>
      <p:pic>
        <p:nvPicPr>
          <p:cNvPr id="6" name="Picture 5" descr="Screen Clipping"/>
          <p:cNvPicPr/>
          <p:nvPr/>
        </p:nvPicPr>
        <p:blipFill>
          <a:blip r:embed="rId3">
            <a:extLst>
              <a:ext uri="{28A0092B-C50C-407E-A947-70E740481C1C}">
                <a14:useLocalDpi xmlns:a14="http://schemas.microsoft.com/office/drawing/2010/main" val="0"/>
              </a:ext>
            </a:extLst>
          </a:blip>
          <a:stretch>
            <a:fillRect/>
          </a:stretch>
        </p:blipFill>
        <p:spPr>
          <a:xfrm>
            <a:off x="1741119" y="4020857"/>
            <a:ext cx="6275540" cy="2555309"/>
          </a:xfrm>
          <a:prstGeom prst="rect">
            <a:avLst/>
          </a:prstGeom>
        </p:spPr>
      </p:pic>
      <p:sp>
        <p:nvSpPr>
          <p:cNvPr id="3" name="Slide Number Placeholder 2">
            <a:extLst>
              <a:ext uri="{FF2B5EF4-FFF2-40B4-BE49-F238E27FC236}">
                <a16:creationId xmlns:a16="http://schemas.microsoft.com/office/drawing/2014/main" id="{ADAA11B0-C0DF-464A-A8CA-FF7F3B475F74}"/>
              </a:ext>
            </a:extLst>
          </p:cNvPr>
          <p:cNvSpPr>
            <a:spLocks noGrp="1"/>
          </p:cNvSpPr>
          <p:nvPr>
            <p:ph type="sldNum" sz="quarter" idx="12"/>
          </p:nvPr>
        </p:nvSpPr>
        <p:spPr/>
        <p:txBody>
          <a:bodyPr/>
          <a:lstStyle/>
          <a:p>
            <a:fld id="{20B7F220-0825-4B9B-9156-FF79F33775FE}" type="slidenum">
              <a:rPr lang="vi-VN" smtClean="0"/>
              <a:t>6</a:t>
            </a:fld>
            <a:endParaRPr lang="vi-VN"/>
          </a:p>
        </p:txBody>
      </p:sp>
    </p:spTree>
    <p:extLst>
      <p:ext uri="{BB962C8B-B14F-4D97-AF65-F5344CB8AC3E}">
        <p14:creationId xmlns:p14="http://schemas.microsoft.com/office/powerpoint/2010/main" val="249981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27D1-177C-4E4A-8311-2CEEDDD72206}"/>
              </a:ext>
            </a:extLst>
          </p:cNvPr>
          <p:cNvSpPr>
            <a:spLocks noGrp="1"/>
          </p:cNvSpPr>
          <p:nvPr>
            <p:ph type="title"/>
          </p:nvPr>
        </p:nvSpPr>
        <p:spPr/>
        <p:txBody>
          <a:bodyPr/>
          <a:lstStyle/>
          <a:p>
            <a:r>
              <a:rPr lang="en-US" dirty="0"/>
              <a:t>LONG SHORT-TERM MEMORY</a:t>
            </a:r>
            <a:br>
              <a:rPr lang="en-US" dirty="0"/>
            </a:br>
            <a:r>
              <a:rPr lang="en-US" dirty="0"/>
              <a:t> (LSTM)</a:t>
            </a:r>
          </a:p>
        </p:txBody>
      </p:sp>
      <p:sp>
        <p:nvSpPr>
          <p:cNvPr id="3" name="Content Placeholder 2">
            <a:extLst>
              <a:ext uri="{FF2B5EF4-FFF2-40B4-BE49-F238E27FC236}">
                <a16:creationId xmlns:a16="http://schemas.microsoft.com/office/drawing/2014/main" id="{E2022ED5-BC01-A242-88E1-280C79704CD1}"/>
              </a:ext>
            </a:extLst>
          </p:cNvPr>
          <p:cNvSpPr>
            <a:spLocks noGrp="1"/>
          </p:cNvSpPr>
          <p:nvPr>
            <p:ph idx="1"/>
          </p:nvPr>
        </p:nvSpPr>
        <p:spPr/>
        <p:txBody>
          <a:bodyPr/>
          <a:lstStyle/>
          <a:p>
            <a:r>
              <a:rPr lang="en-US" dirty="0" err="1"/>
              <a:t>Về</a:t>
            </a:r>
            <a:r>
              <a:rPr lang="en-US" dirty="0"/>
              <a:t> </a:t>
            </a:r>
            <a:r>
              <a:rPr lang="en-US" dirty="0" err="1"/>
              <a:t>lý</a:t>
            </a:r>
            <a:r>
              <a:rPr lang="en-US" dirty="0"/>
              <a:t> </a:t>
            </a:r>
            <a:r>
              <a:rPr lang="en-US" dirty="0" err="1"/>
              <a:t>thuyết</a:t>
            </a:r>
            <a:r>
              <a:rPr lang="en-US" dirty="0"/>
              <a:t>, RNN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“long-term dependencies”, </a:t>
            </a:r>
            <a:r>
              <a:rPr lang="en-US" dirty="0" err="1"/>
              <a:t>thông</a:t>
            </a:r>
            <a:r>
              <a:rPr lang="en-US" dirty="0"/>
              <a:t> tin </a:t>
            </a:r>
            <a:r>
              <a:rPr lang="en-US" dirty="0" err="1"/>
              <a:t>hiện</a:t>
            </a:r>
            <a:r>
              <a:rPr lang="en-US" dirty="0"/>
              <a:t> </a:t>
            </a:r>
            <a:r>
              <a:rPr lang="en-US" dirty="0" err="1"/>
              <a:t>tại</a:t>
            </a:r>
            <a:r>
              <a:rPr lang="en-US" dirty="0"/>
              <a:t> </a:t>
            </a:r>
            <a:r>
              <a:rPr lang="en-US" dirty="0" err="1"/>
              <a:t>có</a:t>
            </a:r>
            <a:r>
              <a:rPr lang="en-US" dirty="0"/>
              <a:t> </a:t>
            </a:r>
            <a:r>
              <a:rPr lang="en-US" dirty="0" err="1"/>
              <a:t>được</a:t>
            </a:r>
            <a:r>
              <a:rPr lang="en-US" dirty="0"/>
              <a:t> </a:t>
            </a:r>
            <a:r>
              <a:rPr lang="en-US" dirty="0" err="1"/>
              <a:t>nhờ</a:t>
            </a:r>
            <a:r>
              <a:rPr lang="en-US" dirty="0"/>
              <a:t> </a:t>
            </a:r>
            <a:r>
              <a:rPr lang="en-US" dirty="0" err="1"/>
              <a:t>chuỗi</a:t>
            </a:r>
            <a:r>
              <a:rPr lang="en-US" dirty="0"/>
              <a:t> </a:t>
            </a:r>
            <a:r>
              <a:rPr lang="en-US" dirty="0" err="1"/>
              <a:t>thông</a:t>
            </a:r>
            <a:r>
              <a:rPr lang="en-US" dirty="0"/>
              <a:t> tin </a:t>
            </a:r>
            <a:r>
              <a:rPr lang="en-US" dirty="0" err="1"/>
              <a:t>trước</a:t>
            </a:r>
            <a:r>
              <a:rPr lang="en-US" dirty="0"/>
              <a:t> </a:t>
            </a:r>
            <a:r>
              <a:rPr lang="en-US" dirty="0" err="1"/>
              <a:t>đó</a:t>
            </a:r>
            <a:r>
              <a:rPr lang="en-US" dirty="0"/>
              <a:t>.</a:t>
            </a:r>
          </a:p>
          <a:p>
            <a:endParaRPr lang="en-US" dirty="0"/>
          </a:p>
          <a:p>
            <a:r>
              <a:rPr lang="en-US" dirty="0" err="1"/>
              <a:t>Tuy</a:t>
            </a:r>
            <a:r>
              <a:rPr lang="en-US" dirty="0"/>
              <a:t> </a:t>
            </a:r>
            <a:r>
              <a:rPr lang="en-US" dirty="0" err="1"/>
              <a:t>nhiên</a:t>
            </a:r>
            <a:r>
              <a:rPr lang="en-US" dirty="0"/>
              <a:t>, RNN </a:t>
            </a:r>
            <a:r>
              <a:rPr lang="en-US" dirty="0" err="1"/>
              <a:t>phải</a:t>
            </a:r>
            <a:r>
              <a:rPr lang="en-US" dirty="0"/>
              <a:t> </a:t>
            </a:r>
            <a:r>
              <a:rPr lang="en-US" dirty="0" err="1"/>
              <a:t>đối</a:t>
            </a:r>
            <a:r>
              <a:rPr lang="en-US" dirty="0"/>
              <a:t> </a:t>
            </a:r>
            <a:r>
              <a:rPr lang="en-US" dirty="0" err="1"/>
              <a:t>mặt</a:t>
            </a:r>
            <a:r>
              <a:rPr lang="en-US" dirty="0"/>
              <a:t> </a:t>
            </a:r>
            <a:r>
              <a:rPr lang="en-US" dirty="0" err="1"/>
              <a:t>với</a:t>
            </a:r>
            <a:r>
              <a:rPr lang="en-US" dirty="0"/>
              <a:t> </a:t>
            </a:r>
            <a:r>
              <a:rPr lang="en-US" dirty="0" err="1"/>
              <a:t>hai</a:t>
            </a:r>
            <a:r>
              <a:rPr lang="en-US" dirty="0"/>
              <a:t> </a:t>
            </a:r>
            <a:r>
              <a:rPr lang="en-US" dirty="0" err="1"/>
              <a:t>thách</a:t>
            </a:r>
            <a:r>
              <a:rPr lang="en-US" dirty="0"/>
              <a:t> </a:t>
            </a:r>
            <a:r>
              <a:rPr lang="en-US" dirty="0" err="1"/>
              <a:t>thức</a:t>
            </a:r>
            <a:r>
              <a:rPr lang="en-US" dirty="0"/>
              <a:t> </a:t>
            </a:r>
            <a:r>
              <a:rPr lang="en-US" dirty="0" err="1"/>
              <a:t>lớn</a:t>
            </a:r>
            <a:r>
              <a:rPr lang="en-US" dirty="0"/>
              <a:t>: Vanishing </a:t>
            </a:r>
            <a:r>
              <a:rPr lang="en-US" dirty="0" err="1"/>
              <a:t>và</a:t>
            </a:r>
            <a:r>
              <a:rPr lang="en-US" dirty="0"/>
              <a:t> Exploding Gradients.</a:t>
            </a:r>
          </a:p>
          <a:p>
            <a:endParaRPr lang="en-US" dirty="0"/>
          </a:p>
          <a:p>
            <a:pPr lvl="1"/>
            <a:r>
              <a:rPr lang="en-US" dirty="0" err="1"/>
              <a:t>Nếu</a:t>
            </a:r>
            <a:r>
              <a:rPr lang="en-US" dirty="0"/>
              <a:t> </a:t>
            </a:r>
            <a:r>
              <a:rPr lang="en-US" dirty="0" err="1"/>
              <a:t>trọng</a:t>
            </a:r>
            <a:r>
              <a:rPr lang="en-US" dirty="0"/>
              <a:t> </a:t>
            </a:r>
            <a:r>
              <a:rPr lang="en-US" dirty="0" err="1"/>
              <a:t>số</a:t>
            </a:r>
            <a:r>
              <a:rPr lang="en-US" dirty="0"/>
              <a:t> ma </a:t>
            </a:r>
            <a:r>
              <a:rPr lang="en-US" dirty="0" err="1"/>
              <a:t>trận</a:t>
            </a:r>
            <a:r>
              <a:rPr lang="en-US" dirty="0"/>
              <a:t> (W) </a:t>
            </a:r>
            <a:r>
              <a:rPr lang="en-US" dirty="0" err="1"/>
              <a:t>nhỏ</a:t>
            </a:r>
            <a:r>
              <a:rPr lang="en-US" dirty="0"/>
              <a:t> =&gt; Vanishing gradients: gradient signal </a:t>
            </a:r>
            <a:r>
              <a:rPr lang="en-US" dirty="0" err="1"/>
              <a:t>ngày</a:t>
            </a:r>
            <a:r>
              <a:rPr lang="en-US" dirty="0"/>
              <a:t> </a:t>
            </a:r>
            <a:r>
              <a:rPr lang="en-US" dirty="0" err="1"/>
              <a:t>càng</a:t>
            </a:r>
            <a:r>
              <a:rPr lang="en-US" dirty="0"/>
              <a:t> </a:t>
            </a:r>
            <a:r>
              <a:rPr lang="en-US" dirty="0" err="1"/>
              <a:t>nhỏ</a:t>
            </a:r>
            <a:r>
              <a:rPr lang="en-US" dirty="0"/>
              <a:t> (tan </a:t>
            </a:r>
            <a:r>
              <a:rPr lang="en-US" dirty="0" err="1"/>
              <a:t>biến</a:t>
            </a:r>
            <a:r>
              <a:rPr lang="en-US" dirty="0"/>
              <a:t>) </a:t>
            </a:r>
            <a:r>
              <a:rPr lang="en-US" dirty="0" err="1"/>
              <a:t>theo</a:t>
            </a:r>
            <a:r>
              <a:rPr lang="en-US" dirty="0"/>
              <a:t> </a:t>
            </a:r>
            <a:r>
              <a:rPr lang="en-US" dirty="0" err="1"/>
              <a:t>quá</a:t>
            </a:r>
            <a:r>
              <a:rPr lang="en-US" dirty="0"/>
              <a:t> </a:t>
            </a:r>
            <a:r>
              <a:rPr lang="en-US" dirty="0" err="1"/>
              <a:t>trình</a:t>
            </a:r>
            <a:r>
              <a:rPr lang="en-US" dirty="0"/>
              <a:t> train =&gt; </a:t>
            </a:r>
            <a:r>
              <a:rPr lang="en-US" dirty="0" err="1"/>
              <a:t>tối</a:t>
            </a:r>
            <a:r>
              <a:rPr lang="en-US" dirty="0"/>
              <a:t> </a:t>
            </a:r>
            <a:r>
              <a:rPr lang="en-US" dirty="0" err="1"/>
              <a:t>tiểu</a:t>
            </a:r>
            <a:r>
              <a:rPr lang="en-US" dirty="0"/>
              <a:t> </a:t>
            </a:r>
            <a:r>
              <a:rPr lang="en-US" dirty="0" err="1"/>
              <a:t>hoá</a:t>
            </a:r>
            <a:r>
              <a:rPr lang="en-US" dirty="0"/>
              <a:t> </a:t>
            </a:r>
            <a:r>
              <a:rPr lang="en-US" dirty="0" err="1"/>
              <a:t>hàm</a:t>
            </a:r>
            <a:r>
              <a:rPr lang="en-US" dirty="0"/>
              <a:t> </a:t>
            </a:r>
            <a:r>
              <a:rPr lang="en-US" dirty="0" err="1"/>
              <a:t>lỗi</a:t>
            </a:r>
            <a:r>
              <a:rPr lang="en-US" dirty="0"/>
              <a:t> </a:t>
            </a:r>
            <a:r>
              <a:rPr lang="en-US" dirty="0" err="1"/>
              <a:t>hội</a:t>
            </a:r>
            <a:r>
              <a:rPr lang="en-US" dirty="0"/>
              <a:t> </a:t>
            </a:r>
            <a:r>
              <a:rPr lang="en-US" dirty="0" err="1"/>
              <a:t>tụ</a:t>
            </a:r>
            <a:r>
              <a:rPr lang="en-US" dirty="0"/>
              <a:t> </a:t>
            </a:r>
            <a:r>
              <a:rPr lang="en-US" dirty="0" err="1"/>
              <a:t>chậm</a:t>
            </a:r>
            <a:r>
              <a:rPr lang="en-US" dirty="0"/>
              <a:t> </a:t>
            </a:r>
            <a:r>
              <a:rPr lang="en-US" dirty="0" err="1"/>
              <a:t>hoặc</a:t>
            </a:r>
            <a:r>
              <a:rPr lang="en-US" dirty="0"/>
              <a:t> dung </a:t>
            </a:r>
            <a:r>
              <a:rPr lang="en-US" dirty="0" err="1"/>
              <a:t>hẳn</a:t>
            </a:r>
            <a:endParaRPr lang="en-US" dirty="0"/>
          </a:p>
          <a:p>
            <a:pPr lvl="1"/>
            <a:endParaRPr lang="en-US" dirty="0"/>
          </a:p>
          <a:p>
            <a:pPr lvl="1"/>
            <a:r>
              <a:rPr lang="en-US" dirty="0" err="1"/>
              <a:t>Nếu</a:t>
            </a:r>
            <a:r>
              <a:rPr lang="en-US" dirty="0"/>
              <a:t> </a:t>
            </a:r>
            <a:r>
              <a:rPr lang="en-US" dirty="0" err="1"/>
              <a:t>trọng</a:t>
            </a:r>
            <a:r>
              <a:rPr lang="en-US" dirty="0"/>
              <a:t> </a:t>
            </a:r>
            <a:r>
              <a:rPr lang="en-US" dirty="0" err="1"/>
              <a:t>số</a:t>
            </a:r>
            <a:r>
              <a:rPr lang="en-US" dirty="0"/>
              <a:t> ma </a:t>
            </a:r>
            <a:r>
              <a:rPr lang="en-US" dirty="0" err="1"/>
              <a:t>trận</a:t>
            </a:r>
            <a:r>
              <a:rPr lang="en-US" dirty="0"/>
              <a:t> (W) </a:t>
            </a:r>
            <a:r>
              <a:rPr lang="en-US" dirty="0" err="1"/>
              <a:t>lớn</a:t>
            </a:r>
            <a:r>
              <a:rPr lang="en-US" dirty="0"/>
              <a:t> =&gt; Exploding gradients: gradient signal </a:t>
            </a:r>
            <a:r>
              <a:rPr lang="en-US" dirty="0" err="1"/>
              <a:t>ngày</a:t>
            </a:r>
            <a:r>
              <a:rPr lang="en-US" dirty="0"/>
              <a:t> </a:t>
            </a:r>
            <a:r>
              <a:rPr lang="en-US" dirty="0" err="1"/>
              <a:t>càng</a:t>
            </a:r>
            <a:r>
              <a:rPr lang="en-US" dirty="0"/>
              <a:t> </a:t>
            </a:r>
            <a:r>
              <a:rPr lang="en-US" dirty="0" err="1"/>
              <a:t>phân</a:t>
            </a:r>
            <a:r>
              <a:rPr lang="en-US" dirty="0"/>
              <a:t> </a:t>
            </a:r>
            <a:r>
              <a:rPr lang="en-US" dirty="0" err="1"/>
              <a:t>tán</a:t>
            </a:r>
            <a:r>
              <a:rPr lang="en-US" dirty="0"/>
              <a:t> </a:t>
            </a:r>
            <a:r>
              <a:rPr lang="en-US" dirty="0" err="1"/>
              <a:t>trong</a:t>
            </a:r>
            <a:r>
              <a:rPr lang="en-US" dirty="0"/>
              <a:t> </a:t>
            </a:r>
            <a:r>
              <a:rPr lang="en-US" dirty="0" err="1"/>
              <a:t>quá</a:t>
            </a:r>
            <a:r>
              <a:rPr lang="en-US" dirty="0"/>
              <a:t> </a:t>
            </a:r>
            <a:r>
              <a:rPr lang="en-US" dirty="0" err="1"/>
              <a:t>trình</a:t>
            </a:r>
            <a:r>
              <a:rPr lang="en-US" dirty="0"/>
              <a:t> train =&gt; </a:t>
            </a:r>
            <a:r>
              <a:rPr lang="en-US" dirty="0" err="1"/>
              <a:t>tối</a:t>
            </a:r>
            <a:r>
              <a:rPr lang="en-US" dirty="0"/>
              <a:t> </a:t>
            </a:r>
            <a:r>
              <a:rPr lang="en-US" dirty="0" err="1"/>
              <a:t>tiểu</a:t>
            </a:r>
            <a:r>
              <a:rPr lang="en-US" dirty="0"/>
              <a:t> </a:t>
            </a:r>
            <a:r>
              <a:rPr lang="en-US" dirty="0" err="1"/>
              <a:t>hoá</a:t>
            </a:r>
            <a:r>
              <a:rPr lang="en-US" dirty="0"/>
              <a:t> </a:t>
            </a:r>
            <a:r>
              <a:rPr lang="en-US" dirty="0" err="1"/>
              <a:t>hàm</a:t>
            </a:r>
            <a:r>
              <a:rPr lang="en-US" dirty="0"/>
              <a:t> </a:t>
            </a:r>
            <a:r>
              <a:rPr lang="en-US" dirty="0" err="1"/>
              <a:t>lỗi</a:t>
            </a:r>
            <a:r>
              <a:rPr lang="en-US" dirty="0"/>
              <a:t> </a:t>
            </a:r>
            <a:r>
              <a:rPr lang="en-US" dirty="0" err="1"/>
              <a:t>không</a:t>
            </a:r>
            <a:r>
              <a:rPr lang="en-US" dirty="0"/>
              <a:t> </a:t>
            </a:r>
            <a:r>
              <a:rPr lang="en-US" dirty="0" err="1"/>
              <a:t>hội</a:t>
            </a:r>
            <a:r>
              <a:rPr lang="en-US" dirty="0"/>
              <a:t> </a:t>
            </a:r>
            <a:r>
              <a:rPr lang="en-US" dirty="0" err="1"/>
              <a:t>tụ</a:t>
            </a:r>
            <a:r>
              <a:rPr lang="en-US" dirty="0"/>
              <a:t>.</a:t>
            </a:r>
          </a:p>
        </p:txBody>
      </p:sp>
      <p:sp>
        <p:nvSpPr>
          <p:cNvPr id="4" name="Slide Number Placeholder 3">
            <a:extLst>
              <a:ext uri="{FF2B5EF4-FFF2-40B4-BE49-F238E27FC236}">
                <a16:creationId xmlns:a16="http://schemas.microsoft.com/office/drawing/2014/main" id="{E1DF86B2-1803-F245-9394-CA36C557F33A}"/>
              </a:ext>
            </a:extLst>
          </p:cNvPr>
          <p:cNvSpPr>
            <a:spLocks noGrp="1"/>
          </p:cNvSpPr>
          <p:nvPr>
            <p:ph type="sldNum" sz="quarter" idx="12"/>
          </p:nvPr>
        </p:nvSpPr>
        <p:spPr/>
        <p:txBody>
          <a:bodyPr/>
          <a:lstStyle/>
          <a:p>
            <a:fld id="{20B7F220-0825-4B9B-9156-FF79F33775FE}" type="slidenum">
              <a:rPr lang="vi-VN" smtClean="0"/>
              <a:t>7</a:t>
            </a:fld>
            <a:endParaRPr lang="vi-VN"/>
          </a:p>
        </p:txBody>
      </p:sp>
    </p:spTree>
    <p:extLst>
      <p:ext uri="{BB962C8B-B14F-4D97-AF65-F5344CB8AC3E}">
        <p14:creationId xmlns:p14="http://schemas.microsoft.com/office/powerpoint/2010/main" val="4001849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AEBE-BB91-D84F-9ED6-2B31C24C26A0}"/>
              </a:ext>
            </a:extLst>
          </p:cNvPr>
          <p:cNvSpPr>
            <a:spLocks noGrp="1"/>
          </p:cNvSpPr>
          <p:nvPr>
            <p:ph type="title"/>
          </p:nvPr>
        </p:nvSpPr>
        <p:spPr/>
        <p:txBody>
          <a:bodyPr/>
          <a:lstStyle/>
          <a:p>
            <a:r>
              <a:rPr lang="en-US" dirty="0"/>
              <a:t>LONG SHORT-TERM MEMORY</a:t>
            </a:r>
            <a:br>
              <a:rPr lang="en-US" dirty="0"/>
            </a:br>
            <a:r>
              <a:rPr lang="en-US" dirty="0"/>
              <a:t> (LSTM)</a:t>
            </a:r>
          </a:p>
        </p:txBody>
      </p:sp>
      <p:sp>
        <p:nvSpPr>
          <p:cNvPr id="3" name="Content Placeholder 2">
            <a:extLst>
              <a:ext uri="{FF2B5EF4-FFF2-40B4-BE49-F238E27FC236}">
                <a16:creationId xmlns:a16="http://schemas.microsoft.com/office/drawing/2014/main" id="{522FC24F-35DF-7F4A-A4D8-D982515E6EE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01EEAF8-CCD5-6743-9077-4D2E7FF9A291}"/>
              </a:ext>
            </a:extLst>
          </p:cNvPr>
          <p:cNvSpPr>
            <a:spLocks noGrp="1"/>
          </p:cNvSpPr>
          <p:nvPr>
            <p:ph type="sldNum" sz="quarter" idx="12"/>
          </p:nvPr>
        </p:nvSpPr>
        <p:spPr/>
        <p:txBody>
          <a:bodyPr/>
          <a:lstStyle/>
          <a:p>
            <a:fld id="{20B7F220-0825-4B9B-9156-FF79F33775FE}" type="slidenum">
              <a:rPr lang="vi-VN" smtClean="0"/>
              <a:t>8</a:t>
            </a:fld>
            <a:endParaRPr lang="vi-VN"/>
          </a:p>
        </p:txBody>
      </p:sp>
    </p:spTree>
    <p:extLst>
      <p:ext uri="{BB962C8B-B14F-4D97-AF65-F5344CB8AC3E}">
        <p14:creationId xmlns:p14="http://schemas.microsoft.com/office/powerpoint/2010/main" val="216810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SHORT-TERM MEMORY</a:t>
            </a:r>
            <a:br>
              <a:rPr lang="en-US" dirty="0"/>
            </a:br>
            <a:r>
              <a:rPr lang="en-US" dirty="0"/>
              <a:t> (LSTM)</a:t>
            </a:r>
          </a:p>
        </p:txBody>
      </p:sp>
      <p:sp>
        <p:nvSpPr>
          <p:cNvPr id="3" name="Content Placeholder 2"/>
          <p:cNvSpPr>
            <a:spLocks noGrp="1"/>
          </p:cNvSpPr>
          <p:nvPr>
            <p:ph idx="1"/>
          </p:nvPr>
        </p:nvSpPr>
        <p:spPr>
          <a:xfrm>
            <a:off x="457200" y="1600206"/>
            <a:ext cx="8229600" cy="5001011"/>
          </a:xfrm>
        </p:spPr>
        <p:txBody>
          <a:bodyPr/>
          <a:lstStyle/>
          <a:p>
            <a:pPr algn="just"/>
            <a:r>
              <a:rPr lang="en-US"/>
              <a:t>Long Short Term Memory networks – thường được gọi là “LSTM”, là trường hợp đặc biệt của RNN, có khả năng học long-term dependencies.</a:t>
            </a:r>
          </a:p>
        </p:txBody>
      </p:sp>
      <p:pic>
        <p:nvPicPr>
          <p:cNvPr id="5" name="Picture 4" descr="Screen Clipping"/>
          <p:cNvPicPr/>
          <p:nvPr/>
        </p:nvPicPr>
        <p:blipFill>
          <a:blip r:embed="rId3">
            <a:extLst>
              <a:ext uri="{28A0092B-C50C-407E-A947-70E740481C1C}">
                <a14:useLocalDpi xmlns:a14="http://schemas.microsoft.com/office/drawing/2010/main" val="0"/>
              </a:ext>
            </a:extLst>
          </a:blip>
          <a:stretch>
            <a:fillRect/>
          </a:stretch>
        </p:blipFill>
        <p:spPr>
          <a:xfrm>
            <a:off x="746760" y="2532003"/>
            <a:ext cx="7940040" cy="2252940"/>
          </a:xfrm>
          <a:prstGeom prst="rect">
            <a:avLst/>
          </a:prstGeom>
        </p:spPr>
      </p:pic>
      <p:pic>
        <p:nvPicPr>
          <p:cNvPr id="6" name="Picture 5" descr="Screen Clipping"/>
          <p:cNvPicPr/>
          <p:nvPr/>
        </p:nvPicPr>
        <p:blipFill>
          <a:blip r:embed="rId4">
            <a:extLst>
              <a:ext uri="{28A0092B-C50C-407E-A947-70E740481C1C}">
                <a14:useLocalDpi xmlns:a14="http://schemas.microsoft.com/office/drawing/2010/main" val="0"/>
              </a:ext>
            </a:extLst>
          </a:blip>
          <a:stretch>
            <a:fillRect/>
          </a:stretch>
        </p:blipFill>
        <p:spPr>
          <a:xfrm>
            <a:off x="1676400" y="5176848"/>
            <a:ext cx="5791200" cy="1362075"/>
          </a:xfrm>
          <a:prstGeom prst="rect">
            <a:avLst/>
          </a:prstGeom>
        </p:spPr>
      </p:pic>
      <p:sp>
        <p:nvSpPr>
          <p:cNvPr id="7" name="Slide Number Placeholder 6">
            <a:extLst>
              <a:ext uri="{FF2B5EF4-FFF2-40B4-BE49-F238E27FC236}">
                <a16:creationId xmlns:a16="http://schemas.microsoft.com/office/drawing/2014/main" id="{E43080E1-F323-4046-A450-EC544BC9BD2F}"/>
              </a:ext>
            </a:extLst>
          </p:cNvPr>
          <p:cNvSpPr>
            <a:spLocks noGrp="1"/>
          </p:cNvSpPr>
          <p:nvPr>
            <p:ph type="sldNum" sz="quarter" idx="12"/>
          </p:nvPr>
        </p:nvSpPr>
        <p:spPr/>
        <p:txBody>
          <a:bodyPr/>
          <a:lstStyle/>
          <a:p>
            <a:fld id="{20B7F220-0825-4B9B-9156-FF79F33775FE}" type="slidenum">
              <a:rPr lang="vi-VN" smtClean="0"/>
              <a:t>9</a:t>
            </a:fld>
            <a:endParaRPr lang="vi-VN"/>
          </a:p>
        </p:txBody>
      </p:sp>
    </p:spTree>
    <p:extLst>
      <p:ext uri="{BB962C8B-B14F-4D97-AF65-F5344CB8AC3E}">
        <p14:creationId xmlns:p14="http://schemas.microsoft.com/office/powerpoint/2010/main" val="2978599841"/>
      </p:ext>
    </p:extLst>
  </p:cSld>
  <p:clrMapOvr>
    <a:masterClrMapping/>
  </p:clrMapOvr>
</p:sld>
</file>

<file path=ppt/theme/theme1.xml><?xml version="1.0" encoding="utf-8"?>
<a:theme xmlns:a="http://schemas.openxmlformats.org/drawingml/2006/main" name="ThemeTD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TDT" id="{7FBF2D66-0AE2-4E89-937D-1D810BAF016B}" vid="{A882BC36-1AB8-4F26-83DE-148B0E5913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ThemeTDT</Template>
  <TotalTime>9466</TotalTime>
  <Words>677</Words>
  <Application>Microsoft Macintosh PowerPoint</Application>
  <PresentationFormat>On-screen Show (4:3)</PresentationFormat>
  <Paragraphs>71</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ThemeTDT</vt:lpstr>
      <vt:lpstr>PowerPoint Presentation</vt:lpstr>
      <vt:lpstr>MỤC LỤC</vt:lpstr>
      <vt:lpstr>LONG SHORT-TERM MEMORY  (LSTM)</vt:lpstr>
      <vt:lpstr>LONG SHORT-TERM MEMORY  (LSTM)</vt:lpstr>
      <vt:lpstr>LONG SHORT-TERM MEMORY  (LSTM)</vt:lpstr>
      <vt:lpstr>LONG SHORT-TERM MEMORY  (LSTM)</vt:lpstr>
      <vt:lpstr>LONG SHORT-TERM MEMORY  (LSTM)</vt:lpstr>
      <vt:lpstr>LONG SHORT-TERM MEMORY  (LSTM)</vt:lpstr>
      <vt:lpstr>LONG SHORT-TERM MEMORY  (LSTM)</vt:lpstr>
      <vt:lpstr>LONG SHORT-TERM MEMORY   (LSTM)</vt:lpstr>
      <vt:lpstr>LONG SHORT-TERM MEMORY  (LSTM)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Vinh</dc:creator>
  <cp:lastModifiedBy>Thịnh Nguyễn</cp:lastModifiedBy>
  <cp:revision>1483</cp:revision>
  <dcterms:created xsi:type="dcterms:W3CDTF">2015-09-13T11:23:10Z</dcterms:created>
  <dcterms:modified xsi:type="dcterms:W3CDTF">2019-07-28T06:05:27Z</dcterms:modified>
</cp:coreProperties>
</file>