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61" r:id="rId4"/>
    <p:sldId id="263" r:id="rId5"/>
    <p:sldId id="264" r:id="rId6"/>
    <p:sldId id="265" r:id="rId7"/>
    <p:sldId id="268" r:id="rId8"/>
    <p:sldId id="266" r:id="rId9"/>
    <p:sldId id="267" r:id="rId10"/>
    <p:sldId id="270" r:id="rId11"/>
    <p:sldId id="271" r:id="rId12"/>
    <p:sldId id="272" r:id="rId13"/>
    <p:sldId id="273" r:id="rId14"/>
    <p:sldId id="269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83F5-2B00-4D39-AA4F-0F7469E6FEE0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1235-4986-44F7-AD3E-668744AA5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27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83F5-2B00-4D39-AA4F-0F7469E6FEE0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1235-4986-44F7-AD3E-668744AA5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84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83F5-2B00-4D39-AA4F-0F7469E6FEE0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1235-4986-44F7-AD3E-668744AA5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50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83F5-2B00-4D39-AA4F-0F7469E6FEE0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1235-4986-44F7-AD3E-668744AA5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89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83F5-2B00-4D39-AA4F-0F7469E6FEE0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1235-4986-44F7-AD3E-668744AA5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0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83F5-2B00-4D39-AA4F-0F7469E6FEE0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1235-4986-44F7-AD3E-668744AA5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40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83F5-2B00-4D39-AA4F-0F7469E6FEE0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1235-4986-44F7-AD3E-668744AA5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71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83F5-2B00-4D39-AA4F-0F7469E6FEE0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1235-4986-44F7-AD3E-668744AA5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94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83F5-2B00-4D39-AA4F-0F7469E6FEE0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1235-4986-44F7-AD3E-668744AA5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70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83F5-2B00-4D39-AA4F-0F7469E6FEE0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1235-4986-44F7-AD3E-668744AA5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63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83F5-2B00-4D39-AA4F-0F7469E6FEE0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1235-4986-44F7-AD3E-668744AA5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52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100000">
              <a:schemeClr val="accent6">
                <a:lumMod val="40000"/>
                <a:lumOff val="60000"/>
              </a:schemeClr>
            </a:gs>
            <a:gs pos="53000">
              <a:schemeClr val="accent5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83F5-2B00-4D39-AA4F-0F7469E6FEE0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91235-4986-44F7-AD3E-668744AA5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Zomato Data Analysis</a:t>
            </a:r>
            <a:endParaRPr lang="en-IN" b="1" dirty="0">
              <a:latin typeface="Arial Black" panose="020B0A04020102020204" pitchFamily="34" charset="0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1800" b="1" dirty="0" smtClean="0"/>
              <a:t>Daithiya Sudan K S</a:t>
            </a:r>
          </a:p>
          <a:p>
            <a:pPr algn="ctr"/>
            <a:r>
              <a:rPr lang="en-US" sz="1800" b="1" dirty="0" smtClean="0"/>
              <a:t>10/02/2024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65069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Average cost for two</a:t>
            </a:r>
            <a:endParaRPr lang="en-IN" b="1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525" y="2581276"/>
            <a:ext cx="4219575" cy="24627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14975" y="2057400"/>
            <a:ext cx="61626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/>
              <a:t>Least</a:t>
            </a:r>
            <a:r>
              <a:rPr lang="en-IN" dirty="0"/>
              <a:t> average cost for two people is in </a:t>
            </a:r>
            <a:r>
              <a:rPr lang="en-IN" b="1" dirty="0"/>
              <a:t>Sri Lanka</a:t>
            </a:r>
            <a:r>
              <a:rPr lang="en-IN" dirty="0"/>
              <a:t> with costing </a:t>
            </a:r>
            <a:r>
              <a:rPr lang="en-IN" b="1" dirty="0"/>
              <a:t>7.36</a:t>
            </a:r>
            <a:r>
              <a:rPr lang="en-IN" dirty="0"/>
              <a:t> US dollars</a:t>
            </a:r>
            <a:r>
              <a:rPr lang="en-IN" dirty="0" smtClean="0"/>
              <a:t>.</a:t>
            </a:r>
          </a:p>
          <a:p>
            <a:pPr lvl="0"/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/>
              <a:t>Highest</a:t>
            </a:r>
            <a:r>
              <a:rPr lang="en-IN" dirty="0"/>
              <a:t> average cost for two people in </a:t>
            </a:r>
            <a:r>
              <a:rPr lang="en-IN" b="1" dirty="0"/>
              <a:t>Singapore</a:t>
            </a:r>
            <a:r>
              <a:rPr lang="en-IN" dirty="0"/>
              <a:t> with costing </a:t>
            </a:r>
            <a:r>
              <a:rPr lang="en-IN" b="1" dirty="0"/>
              <a:t>116.81</a:t>
            </a:r>
            <a:r>
              <a:rPr lang="en-IN" dirty="0"/>
              <a:t> US dollars respectively.</a:t>
            </a:r>
          </a:p>
          <a:p>
            <a:r>
              <a:rPr lang="en-IN" dirty="0"/>
              <a:t> 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From the chart we can recommend the business to open a restaurant either in Sri Lanka or in India as the average cost for two is less than 10 dollars.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Considering all the factors such as groceries and rent, it is less expensive for the business and will help in generating more profits.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08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Rating of restaurants</a:t>
            </a:r>
            <a:endParaRPr lang="en-IN" b="1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64" y="1471613"/>
            <a:ext cx="5415915" cy="235743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181725" y="1471613"/>
            <a:ext cx="5680710" cy="23574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9564" y="4352925"/>
            <a:ext cx="115328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visual on the left side represents </a:t>
            </a:r>
            <a:r>
              <a:rPr lang="en-IN" dirty="0"/>
              <a:t>the biggest competitors for the management in </a:t>
            </a:r>
            <a:r>
              <a:rPr lang="en-IN" b="1" dirty="0"/>
              <a:t>Australia, Canada, Singapore, Sri Lanka and Qatar</a:t>
            </a:r>
            <a:r>
              <a:rPr lang="en-IN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Considering </a:t>
            </a:r>
            <a:r>
              <a:rPr lang="en-IN" dirty="0" smtClean="0"/>
              <a:t>only the </a:t>
            </a:r>
            <a:r>
              <a:rPr lang="en-IN" dirty="0"/>
              <a:t>restaurants </a:t>
            </a:r>
            <a:r>
              <a:rPr lang="en-IN" b="1" dirty="0"/>
              <a:t>above 4.5</a:t>
            </a:r>
            <a:r>
              <a:rPr lang="en-IN" dirty="0"/>
              <a:t> rating as the competitors, there are </a:t>
            </a:r>
            <a:r>
              <a:rPr lang="en-IN" b="1" dirty="0"/>
              <a:t>13 restaurants</a:t>
            </a:r>
            <a:r>
              <a:rPr lang="en-IN" dirty="0"/>
              <a:t> which could possibly be the competitors.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visual on the right side represents </a:t>
            </a:r>
            <a:r>
              <a:rPr lang="en-IN" dirty="0"/>
              <a:t>the restaurants which come under lower bracket (1-2, 2-3) and there are totally </a:t>
            </a:r>
            <a:r>
              <a:rPr lang="en-IN" b="1" dirty="0"/>
              <a:t>7 restaurants</a:t>
            </a:r>
            <a:r>
              <a:rPr lang="en-IN" dirty="0"/>
              <a:t> in the suggested countries.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67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CUISINES</a:t>
            </a:r>
            <a:endParaRPr lang="en-IN" b="1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278" y="1847850"/>
            <a:ext cx="3741744" cy="43209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24376" y="1847850"/>
            <a:ext cx="725805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/>
              <a:t>Considering the </a:t>
            </a:r>
            <a:r>
              <a:rPr lang="en-IN" sz="2000" b="1" dirty="0"/>
              <a:t>10 least rated cuisines</a:t>
            </a:r>
            <a:r>
              <a:rPr lang="en-IN" sz="2000" dirty="0"/>
              <a:t>, the least rated cuisine among them is “</a:t>
            </a:r>
            <a:r>
              <a:rPr lang="en-IN" sz="2000" b="1" dirty="0"/>
              <a:t>Coffee and Tea, Modern Australian</a:t>
            </a:r>
            <a:r>
              <a:rPr lang="en-IN" sz="2000" dirty="0"/>
              <a:t>” with a rating of </a:t>
            </a:r>
            <a:r>
              <a:rPr lang="en-IN" sz="2000" b="1" dirty="0"/>
              <a:t>2.40</a:t>
            </a:r>
            <a:r>
              <a:rPr lang="en-IN" sz="2000" dirty="0"/>
              <a:t> and the cuisine “</a:t>
            </a:r>
            <a:r>
              <a:rPr lang="en-IN" sz="2000" b="1" dirty="0"/>
              <a:t>Western, Fusion, Fast Food</a:t>
            </a:r>
            <a:r>
              <a:rPr lang="en-IN" sz="2000" dirty="0"/>
              <a:t>” is with a rating of </a:t>
            </a:r>
            <a:r>
              <a:rPr lang="en-IN" sz="2000" b="1" dirty="0"/>
              <a:t>3.20</a:t>
            </a:r>
            <a:r>
              <a:rPr lang="en-IN" sz="2000" dirty="0"/>
              <a:t>.</a:t>
            </a:r>
          </a:p>
          <a:p>
            <a:endParaRPr lang="en-IN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/>
              <a:t>These are the cuisines that a newly opening restaurant should concentrate more to gain better feedback when compared to others.</a:t>
            </a:r>
          </a:p>
          <a:p>
            <a:endParaRPr lang="en-IN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/>
              <a:t>If a newly opening restaurant is to concentrate more on other cuisines it is hard to gain a better feedback as they already have a better rating.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5178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Average rate of cuisines</a:t>
            </a:r>
            <a:endParaRPr lang="en-IN" b="1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525" y="1690688"/>
            <a:ext cx="8207451" cy="29872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15400" y="1619250"/>
            <a:ext cx="307657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According to the given data, it is evident that the rating and rates of cuisines are not correlated.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 cuisine with average cost of $60 has the same rating as when compared with a cuisine that has an average cost of $22.5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90525" y="5048379"/>
            <a:ext cx="8743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rate of cuisine does not necessarily be higher. It is better to consider the cuisines which can be costed at a medium cost.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91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3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Arial Black" panose="020B0A04020102020204" pitchFamily="34" charset="0"/>
              </a:rPr>
              <a:t>Dashboard</a:t>
            </a:r>
            <a:endParaRPr lang="en-IN" sz="6000" b="1" dirty="0">
              <a:latin typeface="Arial Black" panose="020B0A04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73" y="1255163"/>
            <a:ext cx="11011854" cy="535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0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CONCLUSION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Identified the countries with least competition and cities with least number of restaurants.</a:t>
            </a:r>
          </a:p>
          <a:p>
            <a:r>
              <a:rPr lang="en-IN" dirty="0" smtClean="0"/>
              <a:t>If the business decides to start a restaurant with quality food in those regions, it is more likely to see good recognition among the people due to less competition.</a:t>
            </a:r>
          </a:p>
          <a:p>
            <a:r>
              <a:rPr lang="en-IN" dirty="0" smtClean="0"/>
              <a:t>Rating of the restaurants in those regions is also averagely bad which is a good sign for the business to start at those regions.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50" y="4557712"/>
            <a:ext cx="20764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6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About Zomato</a:t>
            </a:r>
            <a:endParaRPr lang="en-IN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569" y="1825625"/>
            <a:ext cx="1563932" cy="156393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 smtClean="0"/>
              <a:t>Costliest </a:t>
            </a:r>
            <a:r>
              <a:rPr lang="en-IN" b="1" dirty="0"/>
              <a:t>order placed</a:t>
            </a:r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was an astonishing </a:t>
            </a:r>
            <a:r>
              <a:rPr lang="en-US" dirty="0" smtClean="0"/>
              <a:t>Rs.2 </a:t>
            </a:r>
            <a:r>
              <a:rPr lang="en-US" dirty="0"/>
              <a:t>lakh order. To be precise it was a </a:t>
            </a:r>
            <a:r>
              <a:rPr lang="en-US" dirty="0" smtClean="0"/>
              <a:t>Rs.1,99,950 </a:t>
            </a:r>
            <a:r>
              <a:rPr lang="en-US" dirty="0"/>
              <a:t>order. Interestingly, the person who ordered also got a discount, enough to buy a new iPhone 12 Mini.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257300" y="3719147"/>
            <a:ext cx="4167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Did you know? Zomato’s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most ordered dish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India is Biryani! There were over 44 lakh orders placed on Zomato only during the pandemic 2020. It is like Zomato delivered 22 biryanis every minute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82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Data Overview</a:t>
            </a:r>
            <a:endParaRPr lang="en-IN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This dataset contains data of about 9 years from 2010 to 2018.</a:t>
            </a:r>
          </a:p>
          <a:p>
            <a:r>
              <a:rPr lang="en-US" sz="1600" dirty="0" smtClean="0"/>
              <a:t>Total number of restaurants: 8457 across all over the globe.</a:t>
            </a:r>
          </a:p>
          <a:p>
            <a:r>
              <a:rPr lang="en-US" sz="1600" dirty="0" smtClean="0"/>
              <a:t>Total number of restaurants in India: 7559 restaurants</a:t>
            </a:r>
          </a:p>
          <a:p>
            <a:r>
              <a:rPr lang="en-US" sz="1600" dirty="0" smtClean="0"/>
              <a:t>Average rating for the restaurants: 3.4 out of 5</a:t>
            </a:r>
          </a:p>
          <a:p>
            <a:r>
              <a:rPr lang="en-US" sz="1600" dirty="0" smtClean="0"/>
              <a:t>Average cost for two people: $10.79</a:t>
            </a:r>
          </a:p>
          <a:p>
            <a:pPr marL="0" indent="0">
              <a:buNone/>
            </a:pPr>
            <a:r>
              <a:rPr lang="en-US" sz="1600" b="1" dirty="0" smtClean="0"/>
              <a:t>Data Cleaning and Processing:</a:t>
            </a:r>
          </a:p>
          <a:p>
            <a:r>
              <a:rPr lang="en-US" sz="1600" dirty="0" smtClean="0"/>
              <a:t>Removed all the empty records and records where there was no votes registered.</a:t>
            </a:r>
          </a:p>
          <a:p>
            <a:r>
              <a:rPr lang="en-US" sz="1600" dirty="0" smtClean="0"/>
              <a:t>Added a new column to normalize the average cost for two to a single currency </a:t>
            </a:r>
          </a:p>
          <a:p>
            <a:pPr marL="0" indent="0">
              <a:buNone/>
            </a:pPr>
            <a:r>
              <a:rPr lang="en-US" sz="1600" dirty="0" smtClean="0"/>
              <a:t>      value. i.e., to US dollars.</a:t>
            </a:r>
          </a:p>
          <a:p>
            <a:r>
              <a:rPr lang="en-US" sz="1600" dirty="0" smtClean="0"/>
              <a:t>Initialized the average rating to the records where there was no rating recorded.</a:t>
            </a:r>
          </a:p>
          <a:p>
            <a:r>
              <a:rPr lang="en-US" sz="1600" dirty="0" smtClean="0"/>
              <a:t>Added a column to define range in which the restaurant’s rating falls.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523" y="2525590"/>
            <a:ext cx="3149277" cy="216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  <a:cs typeface="Arial" panose="020B0604020202020204" pitchFamily="34" charset="0"/>
              </a:rPr>
              <a:t>Analytical Approach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Data cleaning: </a:t>
            </a:r>
          </a:p>
          <a:p>
            <a:r>
              <a:rPr lang="en-US" dirty="0"/>
              <a:t>Removed all the redundant records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Filled all the empty numeric cells with average of that column.</a:t>
            </a:r>
          </a:p>
          <a:p>
            <a:pPr marL="0" indent="0">
              <a:buNone/>
            </a:pPr>
            <a:r>
              <a:rPr lang="en-US" b="1" dirty="0" smtClean="0"/>
              <a:t>Data enhancement:</a:t>
            </a:r>
          </a:p>
          <a:p>
            <a:r>
              <a:rPr lang="en-US" dirty="0" smtClean="0"/>
              <a:t>Included columns separately for year, month and day of opening from the datekey_opening column.</a:t>
            </a:r>
          </a:p>
          <a:p>
            <a:r>
              <a:rPr lang="en-US" dirty="0" smtClean="0"/>
              <a:t>Included one column to define the range in which the restaurant’s rating falls.</a:t>
            </a:r>
            <a:endParaRPr lang="en-US" dirty="0"/>
          </a:p>
          <a:p>
            <a:r>
              <a:rPr lang="en-US" dirty="0" smtClean="0"/>
              <a:t>Used VLOOKUP to get the country name based on the country code from another sheet.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Descriptive Analysis:</a:t>
            </a:r>
          </a:p>
          <a:p>
            <a:r>
              <a:rPr lang="en-US" dirty="0" smtClean="0"/>
              <a:t>Created multiple pivot tables to analyze the metrics in a visual manner such as  restaurants in every country and restaurants opened every year.</a:t>
            </a:r>
          </a:p>
          <a:p>
            <a:pPr marL="0" indent="0">
              <a:buNone/>
            </a:pPr>
            <a:r>
              <a:rPr lang="en-US" b="1" dirty="0" smtClean="0"/>
              <a:t>Segmentation:</a:t>
            </a:r>
          </a:p>
          <a:p>
            <a:r>
              <a:rPr lang="en-US" dirty="0" smtClean="0"/>
              <a:t>Included slicers and timelines to filter and sort data as per the business requirements.</a:t>
            </a:r>
          </a:p>
          <a:p>
            <a:pPr marL="0" indent="0">
              <a:buNone/>
            </a:pPr>
            <a:r>
              <a:rPr lang="en-US" b="1" dirty="0" smtClean="0"/>
              <a:t>Visualization:</a:t>
            </a:r>
          </a:p>
          <a:p>
            <a:r>
              <a:rPr lang="en-US" dirty="0" smtClean="0"/>
              <a:t>Included pivot charts to visualize the data from the pivot tables for interactivity.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0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443" y="687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Restaurants country wise</a:t>
            </a:r>
            <a:endParaRPr lang="en-IN" sz="32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610" y="1207111"/>
            <a:ext cx="4845265" cy="24881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92469" y="3773307"/>
            <a:ext cx="10102574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According to the data, </a:t>
            </a:r>
            <a:r>
              <a:rPr lang="en-IN" sz="2400" b="1" dirty="0"/>
              <a:t>India</a:t>
            </a:r>
            <a:r>
              <a:rPr lang="en-IN" sz="2400" dirty="0"/>
              <a:t> has the highest number of restaurants with the </a:t>
            </a:r>
            <a:endParaRPr lang="en-IN" sz="2400" dirty="0" smtClean="0"/>
          </a:p>
          <a:p>
            <a:pPr lvl="0"/>
            <a:r>
              <a:rPr lang="en-IN" sz="2400" dirty="0" smtClean="0"/>
              <a:t>    count </a:t>
            </a:r>
            <a:r>
              <a:rPr lang="en-IN" sz="2400" dirty="0"/>
              <a:t>of </a:t>
            </a:r>
            <a:r>
              <a:rPr lang="en-IN" sz="2400" b="1" dirty="0"/>
              <a:t>7559</a:t>
            </a:r>
            <a:r>
              <a:rPr lang="en-IN" sz="2400" dirty="0"/>
              <a:t> and </a:t>
            </a:r>
            <a:r>
              <a:rPr lang="en-IN" sz="2400" dirty="0" smtClean="0"/>
              <a:t>followed </a:t>
            </a:r>
            <a:r>
              <a:rPr lang="en-IN" sz="2400" dirty="0"/>
              <a:t>by </a:t>
            </a:r>
            <a:r>
              <a:rPr lang="en-IN" sz="2400" b="1" dirty="0"/>
              <a:t>USA</a:t>
            </a:r>
            <a:r>
              <a:rPr lang="en-IN" sz="2400" dirty="0"/>
              <a:t> with </a:t>
            </a:r>
            <a:r>
              <a:rPr lang="en-IN" sz="2400" b="1" dirty="0"/>
              <a:t>434</a:t>
            </a:r>
            <a:r>
              <a:rPr lang="en-IN" sz="2400" dirty="0"/>
              <a:t> restaurants.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Canada</a:t>
            </a:r>
            <a:r>
              <a:rPr lang="en-IN" sz="2400" dirty="0"/>
              <a:t> has the least number of restaurants with </a:t>
            </a:r>
            <a:r>
              <a:rPr lang="en-IN" sz="2400" b="1" dirty="0"/>
              <a:t>4</a:t>
            </a:r>
            <a:r>
              <a:rPr lang="en-IN" sz="2400" dirty="0"/>
              <a:t> as the count</a:t>
            </a:r>
            <a:r>
              <a:rPr lang="en-IN" sz="2400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Places such as </a:t>
            </a:r>
            <a:r>
              <a:rPr lang="en-US" sz="2400" b="1" dirty="0" smtClean="0"/>
              <a:t>Australia, Philippines, Indonesia, Sri Lanka, Singapore, Qatar, </a:t>
            </a:r>
          </a:p>
          <a:p>
            <a:pPr lvl="0"/>
            <a:r>
              <a:rPr lang="en-US" sz="2400" b="1" dirty="0" smtClean="0"/>
              <a:t>    Canada </a:t>
            </a:r>
            <a:r>
              <a:rPr lang="en-US" sz="2400" dirty="0" smtClean="0"/>
              <a:t>can be considered to open a new restaurants considering the less </a:t>
            </a:r>
          </a:p>
          <a:p>
            <a:pPr lvl="0"/>
            <a:r>
              <a:rPr lang="en-US" sz="2400" dirty="0" smtClean="0"/>
              <a:t>    competition in those areas.</a:t>
            </a:r>
            <a:endParaRPr lang="en-IN" sz="24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621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698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Restaurants opened every year</a:t>
            </a:r>
            <a:endParaRPr lang="en-IN" sz="32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2445" y="1274122"/>
            <a:ext cx="4647781" cy="2383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4352" y="3763108"/>
            <a:ext cx="99039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000" dirty="0"/>
              <a:t>The </a:t>
            </a:r>
            <a:r>
              <a:rPr lang="en-IN" sz="2000" b="1" dirty="0"/>
              <a:t>highest</a:t>
            </a:r>
            <a:r>
              <a:rPr lang="en-IN" sz="2000" dirty="0"/>
              <a:t> number of restaurants were opened in the year </a:t>
            </a:r>
            <a:r>
              <a:rPr lang="en-IN" sz="2000" b="1" dirty="0"/>
              <a:t>2011</a:t>
            </a:r>
            <a:r>
              <a:rPr lang="en-IN" sz="2000" dirty="0"/>
              <a:t> (</a:t>
            </a:r>
            <a:r>
              <a:rPr lang="en-IN" sz="2000" b="1" dirty="0"/>
              <a:t>981</a:t>
            </a:r>
            <a:r>
              <a:rPr lang="en-IN" sz="2000" dirty="0"/>
              <a:t> restaurants) and the </a:t>
            </a:r>
            <a:r>
              <a:rPr lang="en-IN" sz="2000" b="1" dirty="0" smtClean="0"/>
              <a:t>least</a:t>
            </a:r>
            <a:r>
              <a:rPr lang="en-IN" sz="2000" dirty="0" smtClean="0"/>
              <a:t> </a:t>
            </a:r>
            <a:r>
              <a:rPr lang="en-IN" sz="2000" dirty="0"/>
              <a:t>number of restaurants were opened in the year </a:t>
            </a:r>
            <a:r>
              <a:rPr lang="en-IN" sz="2000" b="1" dirty="0"/>
              <a:t>2015</a:t>
            </a:r>
            <a:r>
              <a:rPr lang="en-IN" sz="2000" dirty="0"/>
              <a:t>(</a:t>
            </a:r>
            <a:r>
              <a:rPr lang="en-IN" sz="2000" b="1" dirty="0"/>
              <a:t>906</a:t>
            </a:r>
            <a:r>
              <a:rPr lang="en-IN" sz="2000" dirty="0"/>
              <a:t> restaurants</a:t>
            </a:r>
            <a:r>
              <a:rPr lang="en-IN" sz="2000" dirty="0" smtClean="0"/>
              <a:t>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There </a:t>
            </a:r>
            <a:r>
              <a:rPr lang="en-IN" sz="2000" dirty="0"/>
              <a:t>was a </a:t>
            </a:r>
            <a:r>
              <a:rPr lang="en-IN" sz="2000" b="1" dirty="0"/>
              <a:t>dip in 2012 </a:t>
            </a:r>
            <a:r>
              <a:rPr lang="en-IN" sz="2000" dirty="0"/>
              <a:t>where the number of restaurants opened decreased exponentially</a:t>
            </a:r>
            <a:r>
              <a:rPr lang="en-IN" sz="20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000" dirty="0"/>
              <a:t>Ever since there has been a </a:t>
            </a:r>
            <a:r>
              <a:rPr lang="en-IN" sz="2000" b="1" dirty="0"/>
              <a:t>steady growth </a:t>
            </a:r>
            <a:r>
              <a:rPr lang="en-IN" sz="2000" dirty="0"/>
              <a:t>in the number of restaurants opened every year.</a:t>
            </a:r>
            <a:endParaRPr lang="en-IN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0502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Average Votes</a:t>
            </a:r>
            <a:endParaRPr lang="en-IN" b="1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0047" y="1596514"/>
            <a:ext cx="6751905" cy="1943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8846" y="4220308"/>
            <a:ext cx="101023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000" b="1" dirty="0"/>
              <a:t>Indonesia</a:t>
            </a:r>
            <a:r>
              <a:rPr lang="en-IN" sz="2000" dirty="0"/>
              <a:t> has the </a:t>
            </a:r>
            <a:r>
              <a:rPr lang="en-IN" sz="2000" b="1" dirty="0"/>
              <a:t>highest</a:t>
            </a:r>
            <a:r>
              <a:rPr lang="en-IN" sz="2000" dirty="0"/>
              <a:t> average for votes whereas </a:t>
            </a:r>
            <a:r>
              <a:rPr lang="en-IN" sz="2000" b="1" dirty="0"/>
              <a:t>Brazil</a:t>
            </a:r>
            <a:r>
              <a:rPr lang="en-IN" sz="2000" dirty="0"/>
              <a:t> has the </a:t>
            </a:r>
            <a:r>
              <a:rPr lang="en-IN" sz="2000" b="1" dirty="0"/>
              <a:t>least</a:t>
            </a:r>
            <a:r>
              <a:rPr lang="en-IN" sz="2000" dirty="0"/>
              <a:t> average votes.</a:t>
            </a:r>
            <a:endParaRPr lang="en-IN" dirty="0"/>
          </a:p>
          <a:p>
            <a:pPr lvl="2"/>
            <a:endParaRPr lang="en-IN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Even </a:t>
            </a:r>
            <a:r>
              <a:rPr lang="en-IN" sz="2000" dirty="0"/>
              <a:t>though India has highest number of restaurants opened over the years, it’s average votes looks in the mid-way. This could mean something which should be considered while opening a restaurant.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12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54" y="1421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Suitable countries</a:t>
            </a:r>
            <a:endParaRPr lang="en-IN" sz="32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7270" y="1130637"/>
            <a:ext cx="3886537" cy="23243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65926" y="3780692"/>
            <a:ext cx="101421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600" dirty="0"/>
              <a:t>It is evident that in the below countries the competition is less and also the average rating is less. </a:t>
            </a:r>
            <a:r>
              <a:rPr lang="en-IN" sz="1600" dirty="0" smtClean="0"/>
              <a:t>So </a:t>
            </a:r>
            <a:r>
              <a:rPr lang="en-IN" sz="1600" dirty="0"/>
              <a:t>if the business decides to start a restaurant in the mentioned countries it is likely to gain success. </a:t>
            </a:r>
            <a:endParaRPr lang="en-IN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Below </a:t>
            </a:r>
            <a:r>
              <a:rPr lang="en-IN" sz="1600" dirty="0"/>
              <a:t>are the country names:</a:t>
            </a:r>
            <a:endParaRPr lang="en-IN" sz="1400" dirty="0"/>
          </a:p>
          <a:p>
            <a:r>
              <a:rPr lang="en-IN" sz="1600" dirty="0" smtClean="0"/>
              <a:t>	Canada</a:t>
            </a:r>
            <a:r>
              <a:rPr lang="en-IN" sz="1400" dirty="0" smtClean="0"/>
              <a:t>, </a:t>
            </a:r>
            <a:r>
              <a:rPr lang="en-IN" sz="1600" dirty="0" smtClean="0"/>
              <a:t>Qatar</a:t>
            </a:r>
            <a:r>
              <a:rPr lang="en-IN" sz="1400" dirty="0" smtClean="0"/>
              <a:t>, </a:t>
            </a:r>
            <a:r>
              <a:rPr lang="en-IN" sz="1600" dirty="0" smtClean="0"/>
              <a:t>Singapore</a:t>
            </a:r>
            <a:r>
              <a:rPr lang="en-IN" sz="1400" dirty="0" smtClean="0"/>
              <a:t>, </a:t>
            </a:r>
            <a:r>
              <a:rPr lang="en-IN" sz="1600" dirty="0" smtClean="0"/>
              <a:t>Sri Lanka</a:t>
            </a:r>
            <a:r>
              <a:rPr lang="en-IN" sz="1400" dirty="0" smtClean="0"/>
              <a:t>, </a:t>
            </a:r>
            <a:r>
              <a:rPr lang="en-IN" sz="1600" dirty="0" smtClean="0"/>
              <a:t>Australia</a:t>
            </a:r>
            <a:r>
              <a:rPr lang="en-IN" sz="1400" dirty="0" smtClean="0"/>
              <a:t>, </a:t>
            </a:r>
            <a:r>
              <a:rPr lang="en-IN" sz="1600" dirty="0" smtClean="0"/>
              <a:t>India.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Even </a:t>
            </a:r>
            <a:r>
              <a:rPr lang="en-IN" sz="1600" dirty="0"/>
              <a:t>though India has the most number of restaurants, the average rating for those restaurants </a:t>
            </a:r>
            <a:r>
              <a:rPr lang="en-IN" sz="1600" dirty="0" smtClean="0"/>
              <a:t>barely </a:t>
            </a:r>
            <a:r>
              <a:rPr lang="en-IN" sz="1600" dirty="0"/>
              <a:t>crosses 3 rating</a:t>
            </a:r>
            <a:r>
              <a:rPr lang="en-IN" sz="1600" dirty="0" smtClean="0"/>
              <a:t>.</a:t>
            </a:r>
            <a:r>
              <a:rPr lang="en-IN" sz="1600" dirty="0"/>
              <a:t> </a:t>
            </a:r>
            <a:endParaRPr lang="en-IN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600" dirty="0"/>
              <a:t>Running a quality restaurant with quality food in India will gain a good rating from the customers.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In </a:t>
            </a:r>
            <a:r>
              <a:rPr lang="en-IN" sz="1600" dirty="0"/>
              <a:t>other mentioned countries the number of restaurants available is very less which is good sign </a:t>
            </a:r>
            <a:r>
              <a:rPr lang="en-IN" sz="1600" dirty="0" smtClean="0"/>
              <a:t>for </a:t>
            </a:r>
            <a:r>
              <a:rPr lang="en-IN" sz="1600" dirty="0"/>
              <a:t>the management to decide according to the business </a:t>
            </a:r>
            <a:r>
              <a:rPr lang="en-IN" sz="1600" dirty="0" smtClean="0"/>
              <a:t>needs. Regardless </a:t>
            </a:r>
            <a:r>
              <a:rPr lang="en-IN" sz="1600" dirty="0"/>
              <a:t>of the above places, </a:t>
            </a:r>
            <a:r>
              <a:rPr lang="en-IN" sz="1600" dirty="0" smtClean="0"/>
              <a:t>the </a:t>
            </a:r>
            <a:r>
              <a:rPr lang="en-IN" sz="1600" dirty="0"/>
              <a:t>business will be a success if they can provide quality food.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49279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Arial Black" panose="020B0A04020102020204" pitchFamily="34" charset="0"/>
              </a:rPr>
              <a:t>Suitable Cities</a:t>
            </a:r>
            <a:endParaRPr lang="en-IN" sz="4000" b="1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915" y="3158867"/>
            <a:ext cx="5380186" cy="34140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9062" y="2954215"/>
            <a:ext cx="48650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 </a:t>
            </a:r>
            <a:r>
              <a:rPr lang="en-IN" sz="2000" dirty="0" smtClean="0"/>
              <a:t>After </a:t>
            </a:r>
            <a:r>
              <a:rPr lang="en-IN" sz="2000" dirty="0"/>
              <a:t>filtering the data, the cities in which the restaurant could be opened are:</a:t>
            </a:r>
            <a:endParaRPr lang="en-IN" dirty="0"/>
          </a:p>
          <a:p>
            <a:pPr marL="1371600" lvl="2" indent="-457200">
              <a:buFont typeface="+mj-lt"/>
              <a:buAutoNum type="arabicPeriod"/>
            </a:pPr>
            <a:r>
              <a:rPr lang="en-IN" sz="2000" dirty="0"/>
              <a:t>Consort (Canada)</a:t>
            </a:r>
            <a:endParaRPr lang="en-IN" dirty="0"/>
          </a:p>
          <a:p>
            <a:pPr marL="1371600" lvl="2" indent="-457200">
              <a:buFont typeface="+mj-lt"/>
              <a:buAutoNum type="arabicPeriod"/>
            </a:pPr>
            <a:r>
              <a:rPr lang="en-IN" sz="2000" dirty="0"/>
              <a:t>Singapore (Singapore)</a:t>
            </a:r>
            <a:endParaRPr lang="en-IN" dirty="0"/>
          </a:p>
          <a:p>
            <a:pPr marL="1371600" lvl="2" indent="-457200">
              <a:buFont typeface="+mj-lt"/>
              <a:buAutoNum type="arabicPeriod"/>
            </a:pPr>
            <a:r>
              <a:rPr lang="en-IN" sz="2000" dirty="0"/>
              <a:t>Mayfield, Montville, Balingup, Paynesville (Australia)</a:t>
            </a:r>
            <a:endParaRPr lang="en-IN" dirty="0"/>
          </a:p>
          <a:p>
            <a:pPr marL="1371600" lvl="2" indent="-457200">
              <a:buFont typeface="+mj-lt"/>
              <a:buAutoNum type="arabicPeriod"/>
            </a:pPr>
            <a:r>
              <a:rPr lang="en-IN" sz="2000" dirty="0"/>
              <a:t>Nagpur, Nashik, Jaipur, Indore, Puducherry, Patna, Aurangabad, Varanasi, Ranchi, Allahabad (India)</a:t>
            </a:r>
            <a:endParaRPr lang="en-IN" dirty="0"/>
          </a:p>
          <a:p>
            <a:pPr marL="1371600" lvl="2" indent="-457200">
              <a:buFont typeface="+mj-lt"/>
              <a:buAutoNum type="arabicPeriod"/>
            </a:pPr>
            <a:r>
              <a:rPr lang="en-IN" sz="2000" dirty="0"/>
              <a:t>Colombo (Sri Lanka)</a:t>
            </a:r>
            <a:endParaRPr lang="en-IN" dirty="0"/>
          </a:p>
          <a:p>
            <a:pPr marL="1371600" lvl="2" indent="-457200">
              <a:buFont typeface="+mj-lt"/>
              <a:buAutoNum type="arabicPeriod"/>
            </a:pPr>
            <a:r>
              <a:rPr lang="en-IN" sz="2000" dirty="0" smtClean="0"/>
              <a:t>Doha </a:t>
            </a:r>
            <a:r>
              <a:rPr lang="en-IN" sz="2000" dirty="0"/>
              <a:t>(Qatar)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866183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Considering only the cities where there are less than 10 restaurants and average rating less than or equal to 3 we find out the least competing cities where a new restaurant can be opened.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970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365</TotalTime>
  <Words>979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Office Theme</vt:lpstr>
      <vt:lpstr>Zomato Data Analysis</vt:lpstr>
      <vt:lpstr>About Zomato</vt:lpstr>
      <vt:lpstr>Data Overview</vt:lpstr>
      <vt:lpstr>Analytical Approach</vt:lpstr>
      <vt:lpstr>Restaurants country wise</vt:lpstr>
      <vt:lpstr>Restaurants opened every year</vt:lpstr>
      <vt:lpstr>Average Votes</vt:lpstr>
      <vt:lpstr>Suitable countries</vt:lpstr>
      <vt:lpstr>Suitable Cities</vt:lpstr>
      <vt:lpstr>Average cost for two</vt:lpstr>
      <vt:lpstr>Rating of restaurants</vt:lpstr>
      <vt:lpstr>CUISINES</vt:lpstr>
      <vt:lpstr>Average rate of cuisines</vt:lpstr>
      <vt:lpstr>Dashboard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Data Analysis</dc:title>
  <dc:creator>HP</dc:creator>
  <cp:lastModifiedBy>HP</cp:lastModifiedBy>
  <cp:revision>25</cp:revision>
  <dcterms:created xsi:type="dcterms:W3CDTF">2024-02-10T11:20:51Z</dcterms:created>
  <dcterms:modified xsi:type="dcterms:W3CDTF">2024-02-10T17:26:35Z</dcterms:modified>
</cp:coreProperties>
</file>