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7" r:id="rId13"/>
    <p:sldId id="268" r:id="rId14"/>
    <p:sldId id="269" r:id="rId15"/>
    <p:sldId id="271" r:id="rId16"/>
    <p:sldId id="275"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B57186-ACE4-4AA6-B20C-B89C0D2C99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DCAF7-07ED-45F2-B689-0806859E12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17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57186-ACE4-4AA6-B20C-B89C0D2C99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149636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57186-ACE4-4AA6-B20C-B89C0D2C99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65663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57186-ACE4-4AA6-B20C-B89C0D2C99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119768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B57186-ACE4-4AA6-B20C-B89C0D2C99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DCAF7-07ED-45F2-B689-0806859E12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1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B57186-ACE4-4AA6-B20C-B89C0D2C994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330958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B57186-ACE4-4AA6-B20C-B89C0D2C994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104312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B57186-ACE4-4AA6-B20C-B89C0D2C9946}"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397558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B57186-ACE4-4AA6-B20C-B89C0D2C9946}" type="datetimeFigureOut">
              <a:rPr lang="en-IN" smtClean="0"/>
              <a:t>12-03-2024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23281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B57186-ACE4-4AA6-B20C-B89C0D2C9946}" type="datetimeFigureOut">
              <a:rPr lang="en-IN" smtClean="0"/>
              <a:t>12-03-2024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CDCAF7-07ED-45F2-B689-0806859E129B}" type="slidenum">
              <a:rPr lang="en-IN" smtClean="0"/>
              <a:t>‹#›</a:t>
            </a:fld>
            <a:endParaRPr lang="en-IN"/>
          </a:p>
        </p:txBody>
      </p:sp>
    </p:spTree>
    <p:extLst>
      <p:ext uri="{BB962C8B-B14F-4D97-AF65-F5344CB8AC3E}">
        <p14:creationId xmlns:p14="http://schemas.microsoft.com/office/powerpoint/2010/main" val="141959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B57186-ACE4-4AA6-B20C-B89C0D2C994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DCAF7-07ED-45F2-B689-0806859E129B}" type="slidenum">
              <a:rPr lang="en-IN" smtClean="0"/>
              <a:t>‹#›</a:t>
            </a:fld>
            <a:endParaRPr lang="en-IN"/>
          </a:p>
        </p:txBody>
      </p:sp>
    </p:spTree>
    <p:extLst>
      <p:ext uri="{BB962C8B-B14F-4D97-AF65-F5344CB8AC3E}">
        <p14:creationId xmlns:p14="http://schemas.microsoft.com/office/powerpoint/2010/main" val="354330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B57186-ACE4-4AA6-B20C-B89C0D2C9946}" type="datetimeFigureOut">
              <a:rPr lang="en-IN" smtClean="0"/>
              <a:t>12-03-2024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CDCAF7-07ED-45F2-B689-0806859E129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47575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782515"/>
            <a:ext cx="9144000" cy="2727448"/>
          </a:xfrm>
        </p:spPr>
        <p:txBody>
          <a:bodyPr>
            <a:noAutofit/>
          </a:bodyPr>
          <a:lstStyle/>
          <a:p>
            <a:pPr algn="ctr"/>
            <a:r>
              <a:rPr lang="en-US" sz="6000" b="1" dirty="0" smtClean="0">
                <a:latin typeface="Arial Black" panose="020B0A04020102020204" pitchFamily="34" charset="0"/>
              </a:rPr>
              <a:t>Amazon e-Commerce Data Analysis using Power BI</a:t>
            </a:r>
            <a:endParaRPr lang="en-IN" sz="6000" b="1" dirty="0">
              <a:latin typeface="Arial Black" panose="020B0A04020102020204" pitchFamily="34" charset="0"/>
            </a:endParaRPr>
          </a:p>
        </p:txBody>
      </p:sp>
      <p:sp>
        <p:nvSpPr>
          <p:cNvPr id="5" name="Subtitle 4"/>
          <p:cNvSpPr>
            <a:spLocks noGrp="1"/>
          </p:cNvSpPr>
          <p:nvPr>
            <p:ph type="subTitle" idx="1"/>
          </p:nvPr>
        </p:nvSpPr>
        <p:spPr/>
        <p:txBody>
          <a:bodyPr anchor="ctr"/>
          <a:lstStyle/>
          <a:p>
            <a:r>
              <a:rPr lang="en-US" b="1" dirty="0" smtClean="0"/>
              <a:t>Daithiya Sudan K S</a:t>
            </a:r>
          </a:p>
          <a:p>
            <a:r>
              <a:rPr lang="en-US" b="1" dirty="0" smtClean="0"/>
              <a:t>11/02/2024</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633" y="4455620"/>
            <a:ext cx="4194759" cy="1876474"/>
          </a:xfrm>
          <a:prstGeom prst="rect">
            <a:avLst/>
          </a:prstGeom>
        </p:spPr>
      </p:pic>
    </p:spTree>
    <p:extLst>
      <p:ext uri="{BB962C8B-B14F-4D97-AF65-F5344CB8AC3E}">
        <p14:creationId xmlns:p14="http://schemas.microsoft.com/office/powerpoint/2010/main" val="3674240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Arial Black" panose="020B0A04020102020204" pitchFamily="34" charset="0"/>
              </a:rPr>
              <a:t>Total Revenue of each product each year</a:t>
            </a:r>
            <a:endParaRPr lang="en-IN" sz="3600"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6670431" y="2034606"/>
            <a:ext cx="4683369" cy="1847491"/>
          </a:xfrm>
          <a:prstGeom prst="rect">
            <a:avLst/>
          </a:prstGeom>
        </p:spPr>
      </p:pic>
      <p:pic>
        <p:nvPicPr>
          <p:cNvPr id="5" name="Picture 4"/>
          <p:cNvPicPr/>
          <p:nvPr/>
        </p:nvPicPr>
        <p:blipFill>
          <a:blip r:embed="rId3"/>
          <a:stretch>
            <a:fillRect/>
          </a:stretch>
        </p:blipFill>
        <p:spPr>
          <a:xfrm>
            <a:off x="615632" y="2066878"/>
            <a:ext cx="5747068" cy="1815220"/>
          </a:xfrm>
          <a:prstGeom prst="rect">
            <a:avLst/>
          </a:prstGeom>
        </p:spPr>
      </p:pic>
      <p:sp>
        <p:nvSpPr>
          <p:cNvPr id="6" name="TextBox 5"/>
          <p:cNvSpPr txBox="1"/>
          <p:nvPr/>
        </p:nvSpPr>
        <p:spPr>
          <a:xfrm>
            <a:off x="166087" y="4124415"/>
            <a:ext cx="11859825" cy="1938992"/>
          </a:xfrm>
          <a:prstGeom prst="rect">
            <a:avLst/>
          </a:prstGeom>
          <a:noFill/>
        </p:spPr>
        <p:txBody>
          <a:bodyPr wrap="square" rtlCol="0">
            <a:spAutoFit/>
          </a:bodyPr>
          <a:lstStyle/>
          <a:p>
            <a:pPr marL="285750" lvl="0" indent="-285750">
              <a:buFont typeface="Arial" panose="020B0604020202020204" pitchFamily="34" charset="0"/>
              <a:buChar char="•"/>
            </a:pPr>
            <a:r>
              <a:rPr lang="en-IN" sz="2000" dirty="0" smtClean="0"/>
              <a:t>First visual depicts </a:t>
            </a:r>
            <a:r>
              <a:rPr lang="en-IN" sz="2000" dirty="0"/>
              <a:t>the total sales done by each product in each year. The most sold product being </a:t>
            </a:r>
            <a:endParaRPr lang="en-IN" sz="2000" dirty="0" smtClean="0"/>
          </a:p>
          <a:p>
            <a:pPr lvl="0"/>
            <a:r>
              <a:rPr lang="en-IN" sz="2000" b="1" dirty="0" smtClean="0"/>
              <a:t>     “</a:t>
            </a:r>
            <a:r>
              <a:rPr lang="en-IN" sz="2000" b="1" dirty="0"/>
              <a:t>Canon EOS 600D 18MP CMOS DSLR Camera - Black”</a:t>
            </a:r>
            <a:r>
              <a:rPr lang="en-IN" sz="2000" dirty="0"/>
              <a:t> contributing </a:t>
            </a:r>
            <a:r>
              <a:rPr lang="en-IN" sz="2000" b="1" dirty="0"/>
              <a:t>12.95%</a:t>
            </a:r>
            <a:r>
              <a:rPr lang="en-IN" sz="2000" dirty="0"/>
              <a:t> of the total sales and least </a:t>
            </a:r>
            <a:endParaRPr lang="en-IN" sz="2000" dirty="0" smtClean="0"/>
          </a:p>
          <a:p>
            <a:pPr lvl="0"/>
            <a:r>
              <a:rPr lang="en-IN" sz="2000" dirty="0" smtClean="0"/>
              <a:t>     sold product </a:t>
            </a:r>
            <a:r>
              <a:rPr lang="en-IN" sz="2000" dirty="0"/>
              <a:t>being </a:t>
            </a:r>
            <a:r>
              <a:rPr lang="en-IN" sz="2000" b="1" dirty="0" smtClean="0"/>
              <a:t>“</a:t>
            </a:r>
            <a:r>
              <a:rPr lang="en-IN" sz="2000" b="1" dirty="0"/>
              <a:t>Hemani Ultra Slim Tea - 10 Bags”</a:t>
            </a:r>
            <a:r>
              <a:rPr lang="en-IN" sz="2000" dirty="0"/>
              <a:t> contributing to </a:t>
            </a:r>
            <a:r>
              <a:rPr lang="en-IN" sz="2000" b="1" dirty="0"/>
              <a:t>0.01%</a:t>
            </a:r>
            <a:r>
              <a:rPr lang="en-IN" sz="2000" dirty="0"/>
              <a:t> of the total sales</a:t>
            </a:r>
            <a:r>
              <a:rPr lang="en-IN" sz="2000" dirty="0" smtClean="0"/>
              <a:t>.</a:t>
            </a:r>
          </a:p>
          <a:p>
            <a:pPr marL="285750" lvl="0" indent="-285750">
              <a:buFont typeface="Arial" panose="020B0604020202020204" pitchFamily="34" charset="0"/>
              <a:buChar char="•"/>
            </a:pPr>
            <a:endParaRPr lang="en-IN" sz="2000" dirty="0"/>
          </a:p>
          <a:p>
            <a:pPr marL="285750" lvl="0" indent="-285750">
              <a:buFont typeface="Arial" panose="020B0604020202020204" pitchFamily="34" charset="0"/>
              <a:buChar char="•"/>
            </a:pPr>
            <a:r>
              <a:rPr lang="en-IN" sz="2000" dirty="0" smtClean="0"/>
              <a:t>Second visual zooms </a:t>
            </a:r>
            <a:r>
              <a:rPr lang="en-IN" sz="2000" dirty="0"/>
              <a:t>into the </a:t>
            </a:r>
            <a:r>
              <a:rPr lang="en-IN" sz="2000" b="1" dirty="0"/>
              <a:t>bottom 10 products </a:t>
            </a:r>
            <a:r>
              <a:rPr lang="en-IN" sz="2000" dirty="0"/>
              <a:t>which were least sold and the management can </a:t>
            </a:r>
            <a:r>
              <a:rPr lang="en-IN" sz="2000" dirty="0" smtClean="0"/>
              <a:t>promote </a:t>
            </a:r>
            <a:r>
              <a:rPr lang="en-IN" sz="2000" dirty="0"/>
              <a:t>those products in order to gain more profit. </a:t>
            </a:r>
            <a:endParaRPr lang="en-IN" sz="2000" dirty="0" smtClean="0"/>
          </a:p>
        </p:txBody>
      </p:sp>
    </p:spTree>
    <p:extLst>
      <p:ext uri="{BB962C8B-B14F-4D97-AF65-F5344CB8AC3E}">
        <p14:creationId xmlns:p14="http://schemas.microsoft.com/office/powerpoint/2010/main" val="338664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Returned order count by reason</a:t>
            </a:r>
            <a:endParaRPr lang="en-IN" b="1" dirty="0">
              <a:latin typeface="Arial Black" panose="020B0A04020102020204" pitchFamily="34" charset="0"/>
            </a:endParaRPr>
          </a:p>
        </p:txBody>
      </p:sp>
      <p:pic>
        <p:nvPicPr>
          <p:cNvPr id="5" name="Content Placeholder 4"/>
          <p:cNvPicPr>
            <a:picLocks noGrp="1"/>
          </p:cNvPicPr>
          <p:nvPr>
            <p:ph idx="1"/>
          </p:nvPr>
        </p:nvPicPr>
        <p:blipFill>
          <a:blip r:embed="rId2"/>
          <a:stretch>
            <a:fillRect/>
          </a:stretch>
        </p:blipFill>
        <p:spPr>
          <a:xfrm>
            <a:off x="3332961" y="2016112"/>
            <a:ext cx="5526078" cy="2444128"/>
          </a:xfrm>
          <a:prstGeom prst="rect">
            <a:avLst/>
          </a:prstGeom>
        </p:spPr>
      </p:pic>
      <p:sp>
        <p:nvSpPr>
          <p:cNvPr id="6" name="TextBox 5"/>
          <p:cNvSpPr txBox="1"/>
          <p:nvPr/>
        </p:nvSpPr>
        <p:spPr>
          <a:xfrm>
            <a:off x="489401" y="4886960"/>
            <a:ext cx="11172739" cy="1200329"/>
          </a:xfrm>
          <a:prstGeom prst="rect">
            <a:avLst/>
          </a:prstGeom>
          <a:noFill/>
        </p:spPr>
        <p:txBody>
          <a:bodyPr wrap="none" rtlCol="0">
            <a:spAutoFit/>
          </a:bodyPr>
          <a:lstStyle/>
          <a:p>
            <a:pPr marL="285750" lvl="0" indent="-285750">
              <a:buFont typeface="Arial" panose="020B0604020202020204" pitchFamily="34" charset="0"/>
              <a:buChar char="•"/>
            </a:pPr>
            <a:r>
              <a:rPr lang="en-IN" sz="2400" dirty="0"/>
              <a:t>There are totally 30.53K orders returned which is 26.85% of the total orders received. </a:t>
            </a:r>
          </a:p>
          <a:p>
            <a:pPr marL="285750" lvl="0" indent="-285750">
              <a:buFont typeface="Arial" panose="020B0604020202020204" pitchFamily="34" charset="0"/>
              <a:buChar char="•"/>
            </a:pPr>
            <a:r>
              <a:rPr lang="en-IN" sz="2400" dirty="0"/>
              <a:t>Most of the orders where returned due to Quality or defective items which </a:t>
            </a:r>
            <a:endParaRPr lang="en-IN" sz="2400" dirty="0" smtClean="0"/>
          </a:p>
          <a:p>
            <a:pPr lvl="0"/>
            <a:r>
              <a:rPr lang="en-IN" sz="2400" dirty="0"/>
              <a:t> </a:t>
            </a:r>
            <a:r>
              <a:rPr lang="en-IN" sz="2400" dirty="0" smtClean="0"/>
              <a:t>   contributes </a:t>
            </a:r>
            <a:r>
              <a:rPr lang="en-IN" sz="2400" dirty="0"/>
              <a:t>to 19.87% of the total returns</a:t>
            </a:r>
            <a:r>
              <a:rPr lang="en-IN" sz="2400" dirty="0" smtClean="0"/>
              <a:t>.</a:t>
            </a:r>
            <a:endParaRPr lang="en-IN" sz="2400" dirty="0"/>
          </a:p>
        </p:txBody>
      </p:sp>
    </p:spTree>
    <p:extLst>
      <p:ext uri="{BB962C8B-B14F-4D97-AF65-F5344CB8AC3E}">
        <p14:creationId xmlns:p14="http://schemas.microsoft.com/office/powerpoint/2010/main" val="3064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Arial Black" panose="020B0A04020102020204" pitchFamily="34" charset="0"/>
              </a:rPr>
              <a:t>Order count by category and rating</a:t>
            </a:r>
            <a:endParaRPr lang="en-IN" sz="4000" b="1"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3015416" y="2031354"/>
            <a:ext cx="6161167" cy="2652226"/>
          </a:xfrm>
          <a:prstGeom prst="rect">
            <a:avLst/>
          </a:prstGeom>
        </p:spPr>
      </p:pic>
      <p:sp>
        <p:nvSpPr>
          <p:cNvPr id="5" name="TextBox 4"/>
          <p:cNvSpPr txBox="1"/>
          <p:nvPr/>
        </p:nvSpPr>
        <p:spPr>
          <a:xfrm>
            <a:off x="1188720" y="4866640"/>
            <a:ext cx="9641840" cy="1477328"/>
          </a:xfrm>
          <a:prstGeom prst="rect">
            <a:avLst/>
          </a:prstGeom>
          <a:noFill/>
        </p:spPr>
        <p:txBody>
          <a:bodyPr wrap="square" rtlCol="0">
            <a:spAutoFit/>
          </a:bodyPr>
          <a:lstStyle/>
          <a:p>
            <a:pPr marL="742950" lvl="1" indent="-285750">
              <a:buFont typeface="Arial" panose="020B0604020202020204" pitchFamily="34" charset="0"/>
              <a:buChar char="•"/>
            </a:pPr>
            <a:r>
              <a:rPr lang="en-IN" dirty="0"/>
              <a:t>Rating of 1,2 and 3 have been given to most of the products in each category which accumulates to 79K orders.</a:t>
            </a:r>
            <a:endParaRPr lang="en-IN" sz="1600" dirty="0"/>
          </a:p>
          <a:p>
            <a:pPr marL="742950" lvl="1" indent="-285750">
              <a:buFont typeface="Arial" panose="020B0604020202020204" pitchFamily="34" charset="0"/>
              <a:buChar char="•"/>
            </a:pPr>
            <a:r>
              <a:rPr lang="en-IN" dirty="0"/>
              <a:t>Rating of 4 and 5 have been given to only few of the orders in each category which only accumulates to 33K orders.</a:t>
            </a:r>
            <a:endParaRPr lang="en-IN" sz="1600" dirty="0"/>
          </a:p>
          <a:p>
            <a:endParaRPr lang="en-IN" dirty="0"/>
          </a:p>
        </p:txBody>
      </p:sp>
    </p:spTree>
    <p:extLst>
      <p:ext uri="{BB962C8B-B14F-4D97-AF65-F5344CB8AC3E}">
        <p14:creationId xmlns:p14="http://schemas.microsoft.com/office/powerpoint/2010/main" val="3061762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rial Black" panose="020B0A04020102020204" pitchFamily="34" charset="0"/>
              </a:rPr>
              <a:t>Order count by category and </a:t>
            </a:r>
            <a:r>
              <a:rPr lang="en-US" sz="3200" b="1" dirty="0" smtClean="0">
                <a:latin typeface="Arial Black" panose="020B0A04020102020204" pitchFamily="34" charset="0"/>
              </a:rPr>
              <a:t>rating(</a:t>
            </a:r>
            <a:r>
              <a:rPr lang="en-US" sz="3200" b="1" dirty="0" err="1" smtClean="0">
                <a:latin typeface="Arial Black" panose="020B0A04020102020204" pitchFamily="34" charset="0"/>
              </a:rPr>
              <a:t>cont.d</a:t>
            </a:r>
            <a:r>
              <a:rPr lang="en-US" sz="3200" b="1" dirty="0" smtClean="0">
                <a:latin typeface="Arial Black" panose="020B0A04020102020204" pitchFamily="34" charset="0"/>
              </a:rPr>
              <a:t>)</a:t>
            </a:r>
            <a:endParaRPr lang="en-IN" sz="3200" dirty="0"/>
          </a:p>
        </p:txBody>
      </p:sp>
      <p:sp>
        <p:nvSpPr>
          <p:cNvPr id="3" name="Content Placeholder 2"/>
          <p:cNvSpPr>
            <a:spLocks noGrp="1"/>
          </p:cNvSpPr>
          <p:nvPr>
            <p:ph idx="1"/>
          </p:nvPr>
        </p:nvSpPr>
        <p:spPr/>
        <p:txBody>
          <a:bodyPr anchor="ctr">
            <a:normAutofit/>
          </a:bodyPr>
          <a:lstStyle/>
          <a:p>
            <a:pPr marL="0" indent="0">
              <a:buNone/>
            </a:pPr>
            <a:r>
              <a:rPr lang="en-US" b="1" dirty="0" smtClean="0"/>
              <a:t>Recommendations:</a:t>
            </a:r>
          </a:p>
          <a:p>
            <a:pPr lvl="1"/>
            <a:r>
              <a:rPr lang="en-IN" sz="2800" dirty="0"/>
              <a:t>The management has to be a little more careful while letting the sellers sell their product in their website. </a:t>
            </a:r>
            <a:r>
              <a:rPr lang="en-IN" sz="2800" dirty="0" smtClean="0"/>
              <a:t>Ratings </a:t>
            </a:r>
            <a:r>
              <a:rPr lang="en-IN" sz="2800" dirty="0"/>
              <a:t>could define the quality of the product.</a:t>
            </a:r>
            <a:endParaRPr lang="en-IN" dirty="0"/>
          </a:p>
          <a:p>
            <a:pPr lvl="1"/>
            <a:r>
              <a:rPr lang="en-IN" sz="2800" dirty="0"/>
              <a:t>If </a:t>
            </a:r>
            <a:r>
              <a:rPr lang="en-IN" sz="2800" dirty="0" smtClean="0"/>
              <a:t>the customers observe that about the </a:t>
            </a:r>
            <a:r>
              <a:rPr lang="en-IN" sz="2800" dirty="0"/>
              <a:t>less ratings given by the </a:t>
            </a:r>
            <a:r>
              <a:rPr lang="en-IN" sz="2800" dirty="0" smtClean="0"/>
              <a:t>other customers more </a:t>
            </a:r>
            <a:r>
              <a:rPr lang="en-IN" sz="2800" dirty="0"/>
              <a:t>to the product, that product has to be removed from the site so that </a:t>
            </a:r>
            <a:r>
              <a:rPr lang="en-IN" sz="2800" dirty="0" smtClean="0"/>
              <a:t>the future customers </a:t>
            </a:r>
            <a:r>
              <a:rPr lang="en-IN" sz="2800" dirty="0"/>
              <a:t>get to see only the products with good quality.</a:t>
            </a:r>
            <a:endParaRPr lang="en-IN" dirty="0"/>
          </a:p>
          <a:p>
            <a:pPr marL="0" indent="0">
              <a:buNone/>
            </a:pPr>
            <a:endParaRPr lang="en-IN" dirty="0"/>
          </a:p>
        </p:txBody>
      </p:sp>
    </p:spTree>
    <p:extLst>
      <p:ext uri="{BB962C8B-B14F-4D97-AF65-F5344CB8AC3E}">
        <p14:creationId xmlns:p14="http://schemas.microsoft.com/office/powerpoint/2010/main" val="204139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Revenue month-wise</a:t>
            </a:r>
            <a:endParaRPr lang="en-IN"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1612520" y="1927277"/>
            <a:ext cx="8763759" cy="2461473"/>
          </a:xfrm>
          <a:prstGeom prst="rect">
            <a:avLst/>
          </a:prstGeom>
        </p:spPr>
      </p:pic>
      <p:sp>
        <p:nvSpPr>
          <p:cNvPr id="5" name="TextBox 4"/>
          <p:cNvSpPr txBox="1"/>
          <p:nvPr/>
        </p:nvSpPr>
        <p:spPr>
          <a:xfrm>
            <a:off x="1148080" y="4883219"/>
            <a:ext cx="9855200" cy="1477328"/>
          </a:xfrm>
          <a:prstGeom prst="rect">
            <a:avLst/>
          </a:prstGeom>
          <a:noFill/>
        </p:spPr>
        <p:txBody>
          <a:bodyPr wrap="square" rtlCol="0" anchor="ctr">
            <a:spAutoFit/>
          </a:bodyPr>
          <a:lstStyle/>
          <a:p>
            <a:pPr marL="742950" lvl="1" indent="-285750">
              <a:buFont typeface="Arial" panose="020B0604020202020204" pitchFamily="34" charset="0"/>
              <a:buChar char="•"/>
            </a:pPr>
            <a:r>
              <a:rPr lang="en-IN" dirty="0"/>
              <a:t>The most revenue has come from the month of </a:t>
            </a:r>
            <a:r>
              <a:rPr lang="en-IN" b="1" dirty="0"/>
              <a:t>January</a:t>
            </a:r>
            <a:r>
              <a:rPr lang="en-IN" dirty="0"/>
              <a:t> with a whopping </a:t>
            </a:r>
            <a:r>
              <a:rPr lang="en-IN" b="1" dirty="0"/>
              <a:t>$10.1M</a:t>
            </a:r>
            <a:r>
              <a:rPr lang="en-IN" dirty="0"/>
              <a:t>.</a:t>
            </a:r>
            <a:endParaRPr lang="en-IN" sz="1600" dirty="0"/>
          </a:p>
          <a:p>
            <a:pPr marL="742950" lvl="1" indent="-285750">
              <a:buFont typeface="Arial" panose="020B0604020202020204" pitchFamily="34" charset="0"/>
              <a:buChar char="•"/>
            </a:pPr>
            <a:r>
              <a:rPr lang="en-IN" dirty="0"/>
              <a:t>The least revenue has come in the month of </a:t>
            </a:r>
            <a:r>
              <a:rPr lang="en-IN" b="1" dirty="0"/>
              <a:t>June</a:t>
            </a:r>
            <a:r>
              <a:rPr lang="en-IN" dirty="0"/>
              <a:t> and </a:t>
            </a:r>
            <a:r>
              <a:rPr lang="en-IN" b="1" dirty="0"/>
              <a:t>September</a:t>
            </a:r>
            <a:r>
              <a:rPr lang="en-IN" dirty="0"/>
              <a:t> with a revenue of </a:t>
            </a:r>
            <a:r>
              <a:rPr lang="en-IN" b="1" dirty="0"/>
              <a:t>$8.1M</a:t>
            </a:r>
            <a:r>
              <a:rPr lang="en-IN" dirty="0"/>
              <a:t> in each month.</a:t>
            </a:r>
            <a:endParaRPr lang="en-IN" sz="1600" dirty="0"/>
          </a:p>
          <a:p>
            <a:pPr marL="742950" lvl="1" indent="-285750">
              <a:buFont typeface="Arial" panose="020B0604020202020204" pitchFamily="34" charset="0"/>
              <a:buChar char="•"/>
            </a:pPr>
            <a:r>
              <a:rPr lang="en-IN" dirty="0"/>
              <a:t>There has been a </a:t>
            </a:r>
            <a:r>
              <a:rPr lang="en-IN" b="1" dirty="0"/>
              <a:t>dip</a:t>
            </a:r>
            <a:r>
              <a:rPr lang="en-IN" dirty="0"/>
              <a:t> in the revenue generated from </a:t>
            </a:r>
            <a:r>
              <a:rPr lang="en-IN" b="1" dirty="0"/>
              <a:t>January to February</a:t>
            </a:r>
            <a:r>
              <a:rPr lang="en-IN" dirty="0"/>
              <a:t> make a difference of </a:t>
            </a:r>
            <a:r>
              <a:rPr lang="en-IN" b="1" dirty="0"/>
              <a:t>$1.3M</a:t>
            </a:r>
            <a:r>
              <a:rPr lang="en-IN" dirty="0"/>
              <a:t> in sales</a:t>
            </a:r>
            <a:r>
              <a:rPr lang="en-IN" dirty="0" smtClean="0"/>
              <a:t>.</a:t>
            </a:r>
            <a:endParaRPr lang="en-IN" sz="1600" dirty="0"/>
          </a:p>
        </p:txBody>
      </p:sp>
    </p:spTree>
    <p:extLst>
      <p:ext uri="{BB962C8B-B14F-4D97-AF65-F5344CB8AC3E}">
        <p14:creationId xmlns:p14="http://schemas.microsoft.com/office/powerpoint/2010/main" val="1839966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Arial Black" panose="020B0A04020102020204" pitchFamily="34" charset="0"/>
              </a:rPr>
              <a:t>Average days taken to deliver by delivery type</a:t>
            </a:r>
            <a:endParaRPr lang="en-IN" sz="3200"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2766525" y="1845984"/>
            <a:ext cx="6658949" cy="2177376"/>
          </a:xfrm>
          <a:prstGeom prst="rect">
            <a:avLst/>
          </a:prstGeom>
        </p:spPr>
      </p:pic>
      <p:sp>
        <p:nvSpPr>
          <p:cNvPr id="5" name="TextBox 4"/>
          <p:cNvSpPr txBox="1"/>
          <p:nvPr/>
        </p:nvSpPr>
        <p:spPr>
          <a:xfrm>
            <a:off x="1488440" y="4178656"/>
            <a:ext cx="9936480" cy="1815882"/>
          </a:xfrm>
          <a:prstGeom prst="rect">
            <a:avLst/>
          </a:prstGeom>
          <a:noFill/>
        </p:spPr>
        <p:txBody>
          <a:bodyPr wrap="square" rtlCol="0">
            <a:spAutoFit/>
          </a:bodyPr>
          <a:lstStyle/>
          <a:p>
            <a:pPr marL="285750" lvl="0" indent="-285750">
              <a:buFont typeface="Arial" panose="020B0604020202020204" pitchFamily="34" charset="0"/>
              <a:buChar char="•"/>
            </a:pPr>
            <a:r>
              <a:rPr lang="en-IN" sz="2800" dirty="0"/>
              <a:t>Express delivery type seems to deliver the product in 3.5 days per order.</a:t>
            </a:r>
          </a:p>
          <a:p>
            <a:pPr marL="285750" lvl="0" indent="-285750">
              <a:buFont typeface="Arial" panose="020B0604020202020204" pitchFamily="34" charset="0"/>
              <a:buChar char="•"/>
            </a:pPr>
            <a:r>
              <a:rPr lang="en-IN" sz="2800" dirty="0"/>
              <a:t>Whereas, shipping an order from abroad seems to take 15 days to reach the customer</a:t>
            </a:r>
            <a:r>
              <a:rPr lang="en-IN" sz="2800" dirty="0" smtClean="0"/>
              <a:t>.</a:t>
            </a:r>
          </a:p>
        </p:txBody>
      </p:sp>
    </p:spTree>
    <p:extLst>
      <p:ext uri="{BB962C8B-B14F-4D97-AF65-F5344CB8AC3E}">
        <p14:creationId xmlns:p14="http://schemas.microsoft.com/office/powerpoint/2010/main" val="2320643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Strategic recommendations</a:t>
            </a:r>
            <a:endParaRPr lang="en-IN" b="1" dirty="0">
              <a:latin typeface="Arial Black" panose="020B0A04020102020204" pitchFamily="34" charset="0"/>
            </a:endParaRPr>
          </a:p>
        </p:txBody>
      </p:sp>
      <p:sp>
        <p:nvSpPr>
          <p:cNvPr id="10" name="Content Placeholder 9"/>
          <p:cNvSpPr>
            <a:spLocks noGrp="1"/>
          </p:cNvSpPr>
          <p:nvPr>
            <p:ph idx="1"/>
          </p:nvPr>
        </p:nvSpPr>
        <p:spPr>
          <a:xfrm>
            <a:off x="6707163" y="4984032"/>
            <a:ext cx="3412783" cy="800075"/>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dirty="0" smtClean="0"/>
              <a:t>Season based promotion</a:t>
            </a:r>
            <a:endParaRPr lang="en-IN" dirty="0"/>
          </a:p>
        </p:txBody>
      </p:sp>
      <p:sp>
        <p:nvSpPr>
          <p:cNvPr id="5" name="Rounded Rectangle 4"/>
          <p:cNvSpPr/>
          <p:nvPr/>
        </p:nvSpPr>
        <p:spPr>
          <a:xfrm>
            <a:off x="6222609" y="1992147"/>
            <a:ext cx="3176368" cy="1003393"/>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Charge a penalty for no reason</a:t>
            </a:r>
            <a:endParaRPr lang="en-IN" b="1" dirty="0">
              <a:latin typeface="Arial" panose="020B0604020202020204" pitchFamily="34" charset="0"/>
              <a:cs typeface="Arial" panose="020B0604020202020204" pitchFamily="34" charset="0"/>
            </a:endParaRPr>
          </a:p>
        </p:txBody>
      </p:sp>
      <p:sp>
        <p:nvSpPr>
          <p:cNvPr id="6" name="Rounded Rectangle 5"/>
          <p:cNvSpPr/>
          <p:nvPr/>
        </p:nvSpPr>
        <p:spPr>
          <a:xfrm>
            <a:off x="1767840" y="2209801"/>
            <a:ext cx="3911991" cy="1166445"/>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Ship in a well-protected container</a:t>
            </a:r>
            <a:endParaRPr lang="en-IN" b="1" dirty="0">
              <a:latin typeface="Arial" panose="020B0604020202020204" pitchFamily="34" charset="0"/>
              <a:cs typeface="Arial" panose="020B0604020202020204" pitchFamily="34" charset="0"/>
            </a:endParaRPr>
          </a:p>
        </p:txBody>
      </p:sp>
      <p:sp>
        <p:nvSpPr>
          <p:cNvPr id="7" name="Rounded Rectangle 6"/>
          <p:cNvSpPr/>
          <p:nvPr/>
        </p:nvSpPr>
        <p:spPr>
          <a:xfrm>
            <a:off x="1082040" y="4001294"/>
            <a:ext cx="3111891" cy="966360"/>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Target the right age group</a:t>
            </a:r>
            <a:endParaRPr lang="en-IN" b="1" dirty="0">
              <a:latin typeface="Arial" panose="020B0604020202020204" pitchFamily="34" charset="0"/>
              <a:cs typeface="Arial" panose="020B0604020202020204" pitchFamily="34" charset="0"/>
            </a:endParaRPr>
          </a:p>
        </p:txBody>
      </p:sp>
      <p:sp>
        <p:nvSpPr>
          <p:cNvPr id="8" name="Rounded Rectangle 7"/>
          <p:cNvSpPr/>
          <p:nvPr/>
        </p:nvSpPr>
        <p:spPr>
          <a:xfrm>
            <a:off x="2847926" y="5037389"/>
            <a:ext cx="3482535" cy="976550"/>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Promote express delivery by a subscription</a:t>
            </a:r>
            <a:endParaRPr lang="en-IN" dirty="0"/>
          </a:p>
        </p:txBody>
      </p:sp>
      <p:sp>
        <p:nvSpPr>
          <p:cNvPr id="9" name="Rounded Rectangle 8"/>
          <p:cNvSpPr/>
          <p:nvPr/>
        </p:nvSpPr>
        <p:spPr>
          <a:xfrm>
            <a:off x="7454509" y="3324415"/>
            <a:ext cx="3298483" cy="1041644"/>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Discount on low selling products</a:t>
            </a:r>
            <a:endParaRPr lang="en-IN" dirty="0"/>
          </a:p>
        </p:txBody>
      </p:sp>
    </p:spTree>
    <p:extLst>
      <p:ext uri="{BB962C8B-B14F-4D97-AF65-F5344CB8AC3E}">
        <p14:creationId xmlns:p14="http://schemas.microsoft.com/office/powerpoint/2010/main" val="1807200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Main Tab</a:t>
            </a:r>
            <a:endParaRPr lang="en-IN" b="1" dirty="0">
              <a:latin typeface="Arial Black" panose="020B0A04020102020204" pitchFamily="34" charset="0"/>
            </a:endParaRPr>
          </a:p>
        </p:txBody>
      </p:sp>
      <p:pic>
        <p:nvPicPr>
          <p:cNvPr id="6" name="Content Placeholder 5"/>
          <p:cNvPicPr>
            <a:picLocks noGrp="1"/>
          </p:cNvPicPr>
          <p:nvPr>
            <p:ph idx="1"/>
          </p:nvPr>
        </p:nvPicPr>
        <p:blipFill>
          <a:blip r:embed="rId2"/>
          <a:stretch>
            <a:fillRect/>
          </a:stretch>
        </p:blipFill>
        <p:spPr>
          <a:xfrm>
            <a:off x="2297701" y="1863848"/>
            <a:ext cx="7657557" cy="4299560"/>
          </a:xfrm>
          <a:prstGeom prst="rect">
            <a:avLst/>
          </a:prstGeom>
        </p:spPr>
      </p:pic>
    </p:spTree>
    <p:extLst>
      <p:ext uri="{BB962C8B-B14F-4D97-AF65-F5344CB8AC3E}">
        <p14:creationId xmlns:p14="http://schemas.microsoft.com/office/powerpoint/2010/main" val="640139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Black" panose="020B0A04020102020204" pitchFamily="34" charset="0"/>
              </a:rPr>
              <a:t>Product </a:t>
            </a:r>
            <a:r>
              <a:rPr lang="en-IN" b="1" dirty="0" smtClean="0">
                <a:latin typeface="Arial Black" panose="020B0A04020102020204" pitchFamily="34" charset="0"/>
              </a:rPr>
              <a:t>Tab</a:t>
            </a:r>
            <a:endParaRPr lang="en-IN" b="1" dirty="0">
              <a:latin typeface="Arial Black" panose="020B0A04020102020204" pitchFamily="34" charset="0"/>
            </a:endParaRPr>
          </a:p>
        </p:txBody>
      </p:sp>
      <p:sp>
        <p:nvSpPr>
          <p:cNvPr id="3" name="Content Placeholder 2"/>
          <p:cNvSpPr>
            <a:spLocks noGrp="1"/>
          </p:cNvSpPr>
          <p:nvPr>
            <p:ph idx="1"/>
          </p:nvPr>
        </p:nvSpPr>
        <p:spPr>
          <a:xfrm>
            <a:off x="1066799" y="1817687"/>
            <a:ext cx="10058400" cy="4023360"/>
          </a:xfrm>
        </p:spPr>
        <p:txBody>
          <a:bodyPr/>
          <a:lstStyle/>
          <a:p>
            <a:endParaRPr lang="en-IN" dirty="0"/>
          </a:p>
        </p:txBody>
      </p:sp>
      <p:pic>
        <p:nvPicPr>
          <p:cNvPr id="6" name="Picture 5"/>
          <p:cNvPicPr/>
          <p:nvPr/>
        </p:nvPicPr>
        <p:blipFill>
          <a:blip r:embed="rId2"/>
          <a:stretch>
            <a:fillRect/>
          </a:stretch>
        </p:blipFill>
        <p:spPr>
          <a:xfrm>
            <a:off x="2300153" y="1817688"/>
            <a:ext cx="7652653" cy="4328136"/>
          </a:xfrm>
          <a:prstGeom prst="rect">
            <a:avLst/>
          </a:prstGeom>
        </p:spPr>
      </p:pic>
    </p:spTree>
    <p:extLst>
      <p:ext uri="{BB962C8B-B14F-4D97-AF65-F5344CB8AC3E}">
        <p14:creationId xmlns:p14="http://schemas.microsoft.com/office/powerpoint/2010/main" val="2946007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Black" panose="020B0A04020102020204" pitchFamily="34" charset="0"/>
              </a:rPr>
              <a:t>Individual Product Tab</a:t>
            </a:r>
          </a:p>
        </p:txBody>
      </p:sp>
      <p:sp>
        <p:nvSpPr>
          <p:cNvPr id="6" name="Content Placeholder 5"/>
          <p:cNvSpPr>
            <a:spLocks noGrp="1"/>
          </p:cNvSpPr>
          <p:nvPr>
            <p:ph idx="1"/>
          </p:nvPr>
        </p:nvSpPr>
        <p:spPr/>
        <p:txBody>
          <a:bodyPr/>
          <a:lstStyle/>
          <a:p>
            <a:endParaRPr lang="en-IN" dirty="0"/>
          </a:p>
        </p:txBody>
      </p:sp>
      <p:pic>
        <p:nvPicPr>
          <p:cNvPr id="7" name="Picture 6"/>
          <p:cNvPicPr>
            <a:picLocks noChangeAspect="1"/>
          </p:cNvPicPr>
          <p:nvPr/>
        </p:nvPicPr>
        <p:blipFill>
          <a:blip r:embed="rId2"/>
          <a:stretch>
            <a:fillRect/>
          </a:stretch>
        </p:blipFill>
        <p:spPr>
          <a:xfrm>
            <a:off x="2395656" y="1845734"/>
            <a:ext cx="7461648" cy="4326466"/>
          </a:xfrm>
          <a:prstGeom prst="rect">
            <a:avLst/>
          </a:prstGeom>
        </p:spPr>
      </p:pic>
    </p:spTree>
    <p:extLst>
      <p:ext uri="{BB962C8B-B14F-4D97-AF65-F5344CB8AC3E}">
        <p14:creationId xmlns:p14="http://schemas.microsoft.com/office/powerpoint/2010/main" val="171787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Arial Black" panose="020B0A04020102020204" pitchFamily="34" charset="0"/>
              </a:rPr>
              <a:t>About Amazon</a:t>
            </a:r>
            <a:endParaRPr lang="en-IN" b="1" dirty="0">
              <a:latin typeface="Arial Black" panose="020B0A04020102020204" pitchFamily="34" charset="0"/>
            </a:endParaRPr>
          </a:p>
        </p:txBody>
      </p:sp>
      <p:sp>
        <p:nvSpPr>
          <p:cNvPr id="5" name="Content Placeholder 4"/>
          <p:cNvSpPr>
            <a:spLocks noGrp="1"/>
          </p:cNvSpPr>
          <p:nvPr>
            <p:ph sz="half" idx="1"/>
          </p:nvPr>
        </p:nvSpPr>
        <p:spPr/>
        <p:txBody>
          <a:bodyPr anchor="ctr">
            <a:normAutofit/>
          </a:bodyPr>
          <a:lstStyle/>
          <a:p>
            <a:pPr marL="0" indent="0">
              <a:buNone/>
            </a:pPr>
            <a:r>
              <a:rPr lang="en-US" sz="2400" b="1" dirty="0"/>
              <a:t>Amazon Users Can Donate to Charities When they Buy</a:t>
            </a:r>
          </a:p>
          <a:p>
            <a:pPr marL="0" indent="0">
              <a:buNone/>
            </a:pPr>
            <a:r>
              <a:rPr lang="en-US" sz="2400" dirty="0"/>
              <a:t>AmazonSmile allows its users to support charities of their choice when they shop at smile.amazon.com. The AmazonSmile Foundation donates 0.5% of the purchase price of products eligible for AmazonSmile purchases</a:t>
            </a:r>
            <a:r>
              <a:rPr lang="en-US" sz="2400" dirty="0" smtClean="0"/>
              <a:t>.</a:t>
            </a:r>
            <a:endParaRPr lang="en-US" sz="2400" dirty="0"/>
          </a:p>
        </p:txBody>
      </p:sp>
      <p:sp>
        <p:nvSpPr>
          <p:cNvPr id="6" name="Content Placeholder 5"/>
          <p:cNvSpPr>
            <a:spLocks noGrp="1"/>
          </p:cNvSpPr>
          <p:nvPr>
            <p:ph sz="half" idx="2"/>
          </p:nvPr>
        </p:nvSpPr>
        <p:spPr/>
        <p:txBody>
          <a:bodyPr anchor="ctr">
            <a:normAutofit/>
          </a:bodyPr>
          <a:lstStyle/>
          <a:p>
            <a:pPr marL="0" indent="0">
              <a:buNone/>
            </a:pPr>
            <a:r>
              <a:rPr lang="en-US" sz="2400" b="1" dirty="0"/>
              <a:t>It Sold Its First Book in 1995</a:t>
            </a:r>
          </a:p>
          <a:p>
            <a:pPr marL="0" indent="0">
              <a:buNone/>
            </a:pPr>
            <a:r>
              <a:rPr lang="en-US" sz="2400" dirty="0"/>
              <a:t>The first book ever sold on Amazon was </a:t>
            </a:r>
            <a:r>
              <a:rPr lang="en-US" sz="2400" i="1" dirty="0"/>
              <a:t>Fluid Concepts and Creative Analogies</a:t>
            </a:r>
            <a:r>
              <a:rPr lang="en-US" sz="2400" dirty="0"/>
              <a:t> by Douglas Hofstadter, according to a </a:t>
            </a:r>
            <a:r>
              <a:rPr lang="en-US" sz="2400" dirty="0" err="1"/>
              <a:t>Quora</a:t>
            </a:r>
            <a:r>
              <a:rPr lang="en-US" sz="2400" dirty="0"/>
              <a:t> question answered by former Amazon employee Ian McAllister. The book was purchased in 1995 and it's believed that John Wainwright was the customer, claiming to have purchased the book on April 3rd, 1995</a:t>
            </a:r>
            <a:r>
              <a:rPr lang="en-US" sz="2400" dirty="0" smtClean="0"/>
              <a:t>.</a:t>
            </a:r>
            <a:endParaRPr lang="en-US" sz="2400" dirty="0"/>
          </a:p>
        </p:txBody>
      </p:sp>
    </p:spTree>
    <p:extLst>
      <p:ext uri="{BB962C8B-B14F-4D97-AF65-F5344CB8AC3E}">
        <p14:creationId xmlns:p14="http://schemas.microsoft.com/office/powerpoint/2010/main" val="1523907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Conclusion</a:t>
            </a:r>
            <a:endParaRPr lang="en-IN" b="1" dirty="0">
              <a:latin typeface="Arial Black" panose="020B0A04020102020204" pitchFamily="34" charset="0"/>
            </a:endParaRPr>
          </a:p>
        </p:txBody>
      </p:sp>
      <p:sp>
        <p:nvSpPr>
          <p:cNvPr id="3" name="Content Placeholder 2"/>
          <p:cNvSpPr>
            <a:spLocks noGrp="1"/>
          </p:cNvSpPr>
          <p:nvPr>
            <p:ph idx="1"/>
          </p:nvPr>
        </p:nvSpPr>
        <p:spPr/>
        <p:txBody>
          <a:bodyPr/>
          <a:lstStyle/>
          <a:p>
            <a:pPr marL="0" lvl="0" indent="0">
              <a:buNone/>
            </a:pPr>
            <a:endParaRPr lang="en-IN" dirty="0" smtClean="0"/>
          </a:p>
          <a:p>
            <a:endParaRPr lang="en-IN" dirty="0"/>
          </a:p>
        </p:txBody>
      </p:sp>
      <p:sp>
        <p:nvSpPr>
          <p:cNvPr id="4" name="TextBox 3"/>
          <p:cNvSpPr txBox="1"/>
          <p:nvPr/>
        </p:nvSpPr>
        <p:spPr>
          <a:xfrm>
            <a:off x="670560" y="1825625"/>
            <a:ext cx="10942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Most of the customers placed an order in 2020 which contributed to 22.28% of the total orders.</a:t>
            </a:r>
          </a:p>
          <a:p>
            <a:pPr marL="285750" indent="-285750">
              <a:buFont typeface="Arial" panose="020B0604020202020204" pitchFamily="34" charset="0"/>
              <a:buChar char="•"/>
            </a:pPr>
            <a:r>
              <a:rPr lang="en-US" sz="2400" dirty="0" smtClean="0"/>
              <a:t>In the same year, there was a total revenue of $535K generated.</a:t>
            </a:r>
          </a:p>
          <a:p>
            <a:pPr marL="285750" indent="-285750">
              <a:buFont typeface="Arial" panose="020B0604020202020204" pitchFamily="34" charset="0"/>
              <a:buChar char="•"/>
            </a:pPr>
            <a:r>
              <a:rPr lang="en-IN" sz="2400" b="1" dirty="0"/>
              <a:t>“Canon EOS 600D 18MP CMOS DSLR Camera - Black”</a:t>
            </a:r>
            <a:r>
              <a:rPr lang="en-IN" sz="2400" dirty="0"/>
              <a:t> </a:t>
            </a:r>
            <a:r>
              <a:rPr lang="en-IN" sz="2400" dirty="0" smtClean="0"/>
              <a:t>contributed </a:t>
            </a:r>
            <a:r>
              <a:rPr lang="en-IN" sz="2400" b="1" dirty="0"/>
              <a:t>12.95</a:t>
            </a:r>
            <a:r>
              <a:rPr lang="en-IN" sz="2400" b="1" dirty="0" smtClean="0"/>
              <a:t>% </a:t>
            </a:r>
            <a:r>
              <a:rPr lang="en-IN" sz="2400" dirty="0" smtClean="0"/>
              <a:t>of the total revenue making a revenue of </a:t>
            </a:r>
            <a:r>
              <a:rPr lang="en-IN" sz="2400" b="1" dirty="0" smtClean="0"/>
              <a:t>$1,38,90,491</a:t>
            </a:r>
          </a:p>
          <a:p>
            <a:pPr marL="285750" indent="-285750">
              <a:buFont typeface="Arial" panose="020B0604020202020204" pitchFamily="34" charset="0"/>
              <a:buChar char="•"/>
            </a:pPr>
            <a:r>
              <a:rPr lang="en-IN" sz="2400" b="1" dirty="0"/>
              <a:t>“Hemani Ultra Slim Tea - 10 Bags”</a:t>
            </a:r>
            <a:r>
              <a:rPr lang="en-IN" sz="2400" dirty="0"/>
              <a:t> contributing to </a:t>
            </a:r>
            <a:r>
              <a:rPr lang="en-IN" sz="2400" b="1" dirty="0"/>
              <a:t>0.01</a:t>
            </a:r>
            <a:r>
              <a:rPr lang="en-IN" sz="2400" b="1" dirty="0" smtClean="0"/>
              <a:t>% </a:t>
            </a:r>
            <a:r>
              <a:rPr lang="en-IN" sz="2400" dirty="0" smtClean="0"/>
              <a:t>of the total revenue making a total sales of </a:t>
            </a:r>
            <a:r>
              <a:rPr lang="en-IN" sz="2400" b="1" dirty="0" smtClean="0"/>
              <a:t>$2,43,540.</a:t>
            </a:r>
          </a:p>
          <a:p>
            <a:pPr marL="285750" indent="-285750">
              <a:buFont typeface="Arial" panose="020B0604020202020204" pitchFamily="34" charset="0"/>
              <a:buChar char="•"/>
            </a:pPr>
            <a:r>
              <a:rPr lang="en-US" sz="2400" dirty="0" smtClean="0"/>
              <a:t>Target on the right age group on the product to generate more revenue.</a:t>
            </a:r>
          </a:p>
          <a:p>
            <a:pPr marL="285750" indent="-285750">
              <a:buFont typeface="Arial" panose="020B0604020202020204" pitchFamily="34" charset="0"/>
              <a:buChar char="•"/>
            </a:pPr>
            <a:r>
              <a:rPr lang="en-US" sz="2400" dirty="0" smtClean="0"/>
              <a:t>Can use television ads, newspaper ads and social media as the promoting platforms for the business.</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12269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latin typeface="Arial Black" panose="020B0A04020102020204" pitchFamily="34" charset="0"/>
              </a:rPr>
              <a:t>About Amazon</a:t>
            </a:r>
            <a:endParaRPr lang="en-IN" b="1" dirty="0">
              <a:latin typeface="Arial Black" panose="020B0A040201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922" y="2309597"/>
            <a:ext cx="5782482" cy="3096057"/>
          </a:xfrm>
        </p:spPr>
      </p:pic>
    </p:spTree>
    <p:extLst>
      <p:ext uri="{BB962C8B-B14F-4D97-AF65-F5344CB8AC3E}">
        <p14:creationId xmlns:p14="http://schemas.microsoft.com/office/powerpoint/2010/main" val="312887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Data Overview</a:t>
            </a:r>
            <a:endParaRPr lang="en-IN" b="1" dirty="0">
              <a:latin typeface="Arial Black" panose="020B0A04020102020204" pitchFamily="34" charset="0"/>
            </a:endParaRPr>
          </a:p>
        </p:txBody>
      </p:sp>
      <p:sp>
        <p:nvSpPr>
          <p:cNvPr id="3" name="Content Placeholder 2"/>
          <p:cNvSpPr>
            <a:spLocks noGrp="1"/>
          </p:cNvSpPr>
          <p:nvPr>
            <p:ph idx="1"/>
          </p:nvPr>
        </p:nvSpPr>
        <p:spPr/>
        <p:txBody>
          <a:bodyPr anchor="ctr"/>
          <a:lstStyle/>
          <a:p>
            <a:r>
              <a:rPr lang="en-US" dirty="0" smtClean="0"/>
              <a:t>Total revenue generated from delivered orders is $77.87M</a:t>
            </a:r>
          </a:p>
          <a:p>
            <a:r>
              <a:rPr lang="en-US" dirty="0" smtClean="0"/>
              <a:t>Total count of distinct products is 44.</a:t>
            </a:r>
          </a:p>
          <a:p>
            <a:r>
              <a:rPr lang="en-US" dirty="0" smtClean="0"/>
              <a:t>Average days taken to deliver is 9 days.</a:t>
            </a:r>
          </a:p>
          <a:p>
            <a:r>
              <a:rPr lang="en-US" dirty="0" smtClean="0"/>
              <a:t>Total number of records present in the dataset is 113000.</a:t>
            </a:r>
          </a:p>
          <a:p>
            <a:r>
              <a:rPr lang="en-US" dirty="0" smtClean="0"/>
              <a:t>Highest unit price for a product is $4700 and the second highest is for $2700 and both are cameras.</a:t>
            </a:r>
          </a:p>
          <a:p>
            <a:r>
              <a:rPr lang="en-US" dirty="0" smtClean="0"/>
              <a:t>Lowest unit price for a product is $15.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431" y="1591469"/>
            <a:ext cx="1895475" cy="2409825"/>
          </a:xfrm>
          <a:prstGeom prst="rect">
            <a:avLst/>
          </a:prstGeom>
        </p:spPr>
      </p:pic>
    </p:spTree>
    <p:extLst>
      <p:ext uri="{BB962C8B-B14F-4D97-AF65-F5344CB8AC3E}">
        <p14:creationId xmlns:p14="http://schemas.microsoft.com/office/powerpoint/2010/main" val="1843116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Why data is important?</a:t>
            </a:r>
            <a:endParaRPr lang="en-IN" b="1" dirty="0">
              <a:latin typeface="Arial Black" panose="020B0A04020102020204" pitchFamily="34" charset="0"/>
            </a:endParaRPr>
          </a:p>
        </p:txBody>
      </p:sp>
      <p:sp>
        <p:nvSpPr>
          <p:cNvPr id="3" name="Content Placeholder 2"/>
          <p:cNvSpPr>
            <a:spLocks noGrp="1"/>
          </p:cNvSpPr>
          <p:nvPr>
            <p:ph idx="1"/>
          </p:nvPr>
        </p:nvSpPr>
        <p:spPr/>
        <p:txBody>
          <a:bodyPr anchor="ctr">
            <a:normAutofit/>
          </a:bodyPr>
          <a:lstStyle/>
          <a:p>
            <a:r>
              <a:rPr lang="en-US" dirty="0"/>
              <a:t>Data helps you make better </a:t>
            </a:r>
            <a:r>
              <a:rPr lang="en-US" dirty="0" smtClean="0"/>
              <a:t>decisions</a:t>
            </a:r>
          </a:p>
          <a:p>
            <a:endParaRPr lang="en-US" dirty="0"/>
          </a:p>
          <a:p>
            <a:r>
              <a:rPr lang="en-US" dirty="0"/>
              <a:t>Data helps you solve </a:t>
            </a:r>
            <a:r>
              <a:rPr lang="en-US" dirty="0" smtClean="0"/>
              <a:t>problems</a:t>
            </a:r>
          </a:p>
          <a:p>
            <a:endParaRPr lang="en-US" dirty="0"/>
          </a:p>
          <a:p>
            <a:r>
              <a:rPr lang="en-US" dirty="0"/>
              <a:t>Data helps you understand </a:t>
            </a:r>
            <a:r>
              <a:rPr lang="en-US" dirty="0" smtClean="0"/>
              <a:t>performance</a:t>
            </a:r>
          </a:p>
          <a:p>
            <a:endParaRPr lang="en-US" dirty="0"/>
          </a:p>
          <a:p>
            <a:r>
              <a:rPr lang="en-US" dirty="0"/>
              <a:t>Data helps you improve </a:t>
            </a:r>
            <a:r>
              <a:rPr lang="en-US" dirty="0" smtClean="0"/>
              <a:t>processes</a:t>
            </a:r>
          </a:p>
          <a:p>
            <a:endParaRPr lang="en-US" dirty="0"/>
          </a:p>
          <a:p>
            <a:r>
              <a:rPr lang="en-US" dirty="0"/>
              <a:t>Data helps you understand </a:t>
            </a:r>
            <a:r>
              <a:rPr lang="en-US" dirty="0" smtClean="0"/>
              <a:t>consumers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53" y="2199420"/>
            <a:ext cx="3603747" cy="3603747"/>
          </a:xfrm>
          <a:prstGeom prst="rect">
            <a:avLst/>
          </a:prstGeom>
        </p:spPr>
      </p:pic>
    </p:spTree>
    <p:extLst>
      <p:ext uri="{BB962C8B-B14F-4D97-AF65-F5344CB8AC3E}">
        <p14:creationId xmlns:p14="http://schemas.microsoft.com/office/powerpoint/2010/main" val="193219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IN" b="1" dirty="0"/>
          </a:p>
        </p:txBody>
      </p:sp>
      <p:sp>
        <p:nvSpPr>
          <p:cNvPr id="3" name="Content Placeholder 2"/>
          <p:cNvSpPr>
            <a:spLocks noGrp="1"/>
          </p:cNvSpPr>
          <p:nvPr>
            <p:ph idx="1"/>
          </p:nvPr>
        </p:nvSpPr>
        <p:spPr/>
        <p:txBody>
          <a:bodyPr/>
          <a:lstStyle/>
          <a:p>
            <a:r>
              <a:rPr lang="en-US" dirty="0"/>
              <a:t>Perform comprehensive data analysis on Amazon's e-commerce platform to uncover insights and patterns that enhance user experience, optimize operations, and drive business growth. </a:t>
            </a:r>
            <a:endParaRPr lang="en-US" dirty="0" smtClean="0"/>
          </a:p>
          <a:p>
            <a:r>
              <a:rPr lang="en-US" dirty="0" smtClean="0"/>
              <a:t>This </a:t>
            </a:r>
            <a:r>
              <a:rPr lang="en-US" dirty="0"/>
              <a:t>analysis should encompass diverse aspects including user behavior, product performance, market trends, and operational efficiency. </a:t>
            </a:r>
            <a:endParaRPr lang="en-US" dirty="0" smtClean="0"/>
          </a:p>
          <a:p>
            <a:r>
              <a:rPr lang="en-US" dirty="0" smtClean="0"/>
              <a:t>The </a:t>
            </a:r>
            <a:r>
              <a:rPr lang="en-US" dirty="0"/>
              <a:t>goal is to leverage data-driven decision-making to improve customer satisfaction, increase sales, optimize inventory management, and identify opportunities for innovation and strategic expansion within the competitive e-commerce landscape.</a:t>
            </a:r>
            <a:endParaRPr lang="en-IN" dirty="0"/>
          </a:p>
        </p:txBody>
      </p:sp>
    </p:spTree>
    <p:extLst>
      <p:ext uri="{BB962C8B-B14F-4D97-AF65-F5344CB8AC3E}">
        <p14:creationId xmlns:p14="http://schemas.microsoft.com/office/powerpoint/2010/main" val="221868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Data Cleaning Process</a:t>
            </a:r>
            <a:endParaRPr lang="en-IN" b="1" dirty="0">
              <a:latin typeface="Arial Black" panose="020B0A04020102020204" pitchFamily="34" charset="0"/>
            </a:endParaRPr>
          </a:p>
        </p:txBody>
      </p:sp>
      <p:sp>
        <p:nvSpPr>
          <p:cNvPr id="3" name="Content Placeholder 2"/>
          <p:cNvSpPr>
            <a:spLocks noGrp="1"/>
          </p:cNvSpPr>
          <p:nvPr>
            <p:ph idx="1"/>
          </p:nvPr>
        </p:nvSpPr>
        <p:spPr/>
        <p:txBody>
          <a:bodyPr anchor="ctr">
            <a:normAutofit/>
          </a:bodyPr>
          <a:lstStyle/>
          <a:p>
            <a:pPr marL="228600" lvl="2">
              <a:spcBef>
                <a:spcPts val="1000"/>
              </a:spcBef>
            </a:pPr>
            <a:r>
              <a:rPr lang="en-IN" sz="3200" dirty="0" smtClean="0"/>
              <a:t>Removed all the empty rows and columns.</a:t>
            </a:r>
            <a:endParaRPr lang="en-IN" sz="2800" dirty="0" smtClean="0"/>
          </a:p>
          <a:p>
            <a:pPr marL="228600" lvl="2">
              <a:spcBef>
                <a:spcPts val="1000"/>
              </a:spcBef>
            </a:pPr>
            <a:r>
              <a:rPr lang="en-IN" sz="3200" dirty="0" smtClean="0"/>
              <a:t>Added a custom column to replace all the empty cells of reason for returned orders with “Not mentioned”</a:t>
            </a:r>
            <a:endParaRPr lang="en-IN" sz="2800" dirty="0" smtClean="0"/>
          </a:p>
          <a:p>
            <a:pPr marL="228600" lvl="2">
              <a:spcBef>
                <a:spcPts val="1000"/>
              </a:spcBef>
            </a:pPr>
            <a:r>
              <a:rPr lang="en-IN" sz="3200" dirty="0" smtClean="0"/>
              <a:t>Added a new column to calculate the number of days taken to deliver the order</a:t>
            </a:r>
            <a:endParaRPr lang="en-IN" sz="2800" dirty="0" smtClean="0"/>
          </a:p>
        </p:txBody>
      </p:sp>
    </p:spTree>
    <p:extLst>
      <p:ext uri="{BB962C8B-B14F-4D97-AF65-F5344CB8AC3E}">
        <p14:creationId xmlns:p14="http://schemas.microsoft.com/office/powerpoint/2010/main" val="2536262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Customers every year</a:t>
            </a:r>
            <a:endParaRPr lang="en-IN" b="1"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3684061" y="1991862"/>
            <a:ext cx="4823878" cy="2225233"/>
          </a:xfrm>
          <a:prstGeom prst="rect">
            <a:avLst/>
          </a:prstGeom>
        </p:spPr>
      </p:pic>
      <p:sp>
        <p:nvSpPr>
          <p:cNvPr id="5" name="TextBox 4"/>
          <p:cNvSpPr txBox="1"/>
          <p:nvPr/>
        </p:nvSpPr>
        <p:spPr>
          <a:xfrm>
            <a:off x="1529862" y="4545623"/>
            <a:ext cx="9715500" cy="1569660"/>
          </a:xfrm>
          <a:prstGeom prst="rect">
            <a:avLst/>
          </a:prstGeom>
          <a:noFill/>
        </p:spPr>
        <p:txBody>
          <a:bodyPr wrap="square" rtlCol="0">
            <a:spAutoFit/>
          </a:bodyPr>
          <a:lstStyle/>
          <a:p>
            <a:pPr marL="285750" lvl="0" indent="-285750">
              <a:buFont typeface="Arial" panose="020B0604020202020204" pitchFamily="34" charset="0"/>
              <a:buChar char="•"/>
            </a:pPr>
            <a:r>
              <a:rPr lang="en-IN" sz="2400" dirty="0"/>
              <a:t>Drag the sale price into the chart and use a card to display the values.</a:t>
            </a:r>
          </a:p>
          <a:p>
            <a:pPr marL="285750" lvl="0" indent="-285750">
              <a:buFont typeface="Arial" panose="020B0604020202020204" pitchFamily="34" charset="0"/>
              <a:buChar char="•"/>
            </a:pPr>
            <a:r>
              <a:rPr lang="en-IN" sz="2400" dirty="0"/>
              <a:t>Considering that the refund would have been issued for all the returned orders, filter the revenue only for the delivered order.</a:t>
            </a:r>
          </a:p>
          <a:p>
            <a:endParaRPr lang="en-IN" sz="2400" dirty="0"/>
          </a:p>
        </p:txBody>
      </p:sp>
    </p:spTree>
    <p:extLst>
      <p:ext uri="{BB962C8B-B14F-4D97-AF65-F5344CB8AC3E}">
        <p14:creationId xmlns:p14="http://schemas.microsoft.com/office/powerpoint/2010/main" val="23962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Sales By Year</a:t>
            </a:r>
            <a:endParaRPr lang="en-IN" b="1" dirty="0">
              <a:latin typeface="Arial Black" panose="020B0A04020102020204" pitchFamily="34" charset="0"/>
            </a:endParaRPr>
          </a:p>
        </p:txBody>
      </p:sp>
      <p:pic>
        <p:nvPicPr>
          <p:cNvPr id="4" name="Content Placeholder 3"/>
          <p:cNvPicPr>
            <a:picLocks noGrp="1"/>
          </p:cNvPicPr>
          <p:nvPr>
            <p:ph idx="1"/>
          </p:nvPr>
        </p:nvPicPr>
        <p:blipFill>
          <a:blip r:embed="rId2"/>
          <a:stretch>
            <a:fillRect/>
          </a:stretch>
        </p:blipFill>
        <p:spPr>
          <a:xfrm>
            <a:off x="3093460" y="2022060"/>
            <a:ext cx="6005080" cy="1988992"/>
          </a:xfrm>
          <a:prstGeom prst="rect">
            <a:avLst/>
          </a:prstGeom>
        </p:spPr>
      </p:pic>
      <p:sp>
        <p:nvSpPr>
          <p:cNvPr id="5" name="TextBox 4"/>
          <p:cNvSpPr txBox="1"/>
          <p:nvPr/>
        </p:nvSpPr>
        <p:spPr>
          <a:xfrm>
            <a:off x="1116623" y="4466492"/>
            <a:ext cx="9847385" cy="1569660"/>
          </a:xfrm>
          <a:prstGeom prst="rect">
            <a:avLst/>
          </a:prstGeom>
          <a:noFill/>
        </p:spPr>
        <p:txBody>
          <a:bodyPr wrap="square" rtlCol="0">
            <a:spAutoFit/>
          </a:bodyPr>
          <a:lstStyle/>
          <a:p>
            <a:pPr marL="285750" lvl="0" indent="-285750">
              <a:buFont typeface="Arial" panose="020B0604020202020204" pitchFamily="34" charset="0"/>
              <a:buChar char="•"/>
            </a:pPr>
            <a:r>
              <a:rPr lang="en-IN" sz="2400" dirty="0"/>
              <a:t>There has been increase and decrease in sales for all the products over the years. </a:t>
            </a:r>
          </a:p>
          <a:p>
            <a:pPr marL="285750" lvl="0" indent="-285750">
              <a:buFont typeface="Arial" panose="020B0604020202020204" pitchFamily="34" charset="0"/>
              <a:buChar char="•"/>
            </a:pPr>
            <a:r>
              <a:rPr lang="en-IN" sz="2400" dirty="0"/>
              <a:t>But in common, all the products were bought more in 2020. Reason could be because of the pandemic.</a:t>
            </a:r>
          </a:p>
        </p:txBody>
      </p:sp>
    </p:spTree>
    <p:extLst>
      <p:ext uri="{BB962C8B-B14F-4D97-AF65-F5344CB8AC3E}">
        <p14:creationId xmlns:p14="http://schemas.microsoft.com/office/powerpoint/2010/main" val="3652125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4015</TotalTime>
  <Words>912</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Retrospect</vt:lpstr>
      <vt:lpstr>Amazon e-Commerce Data Analysis using Power BI</vt:lpstr>
      <vt:lpstr>About Amazon</vt:lpstr>
      <vt:lpstr>About Amazon</vt:lpstr>
      <vt:lpstr>Data Overview</vt:lpstr>
      <vt:lpstr>Why data is important?</vt:lpstr>
      <vt:lpstr>Problem Statement</vt:lpstr>
      <vt:lpstr>Data Cleaning Process</vt:lpstr>
      <vt:lpstr>Customers every year</vt:lpstr>
      <vt:lpstr>Sales By Year</vt:lpstr>
      <vt:lpstr>Total Revenue of each product each year</vt:lpstr>
      <vt:lpstr>Returned order count by reason</vt:lpstr>
      <vt:lpstr>Order count by category and rating</vt:lpstr>
      <vt:lpstr>Order count by category and rating(cont.d)</vt:lpstr>
      <vt:lpstr>Revenue month-wise</vt:lpstr>
      <vt:lpstr>Average days taken to deliver by delivery type</vt:lpstr>
      <vt:lpstr>Strategic recommendations</vt:lpstr>
      <vt:lpstr>Main Tab</vt:lpstr>
      <vt:lpstr>Product Tab</vt:lpstr>
      <vt:lpstr>Individual Product Tab</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e-Commerce Data Analysis using Power BI</dc:title>
  <dc:creator>HP</dc:creator>
  <cp:lastModifiedBy>HP</cp:lastModifiedBy>
  <cp:revision>19</cp:revision>
  <dcterms:created xsi:type="dcterms:W3CDTF">2024-02-11T21:33:11Z</dcterms:created>
  <dcterms:modified xsi:type="dcterms:W3CDTF">2024-03-12T17:18:48Z</dcterms:modified>
</cp:coreProperties>
</file>