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73" r:id="rId5"/>
    <p:sldId id="261" r:id="rId6"/>
    <p:sldId id="264" r:id="rId7"/>
    <p:sldId id="265" r:id="rId8"/>
    <p:sldId id="272" r:id="rId9"/>
    <p:sldId id="275" r:id="rId10"/>
    <p:sldId id="260" r:id="rId11"/>
    <p:sldId id="262" r:id="rId12"/>
    <p:sldId id="27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1.Insatall major way on linux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Pa</a:t>
            </a:r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1.Insatall major way on linux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1.Insatall major way on linux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1.Insatall major way on linux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1.Insatall major way on linux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1.Insatall major way on linux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1.Insatall major way on linux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1.Insatall major way on linux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1.Insatall major way on linux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Pa</a:t>
            </a:r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1.Insatall major way on linux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Pa</a:t>
            </a:r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1.Insatall major way on linux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sv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8285" y="105410"/>
            <a:ext cx="11696065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3200">
                <a:solidFill>
                  <a:srgbClr val="00B0F0"/>
                </a:solidFill>
                <a:sym typeface="+mn-ea"/>
              </a:rPr>
              <a:t>SUPPORT Documents of </a:t>
            </a:r>
            <a:endParaRPr lang="en-US" altLang="en-US" sz="3200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en-US" sz="3200">
                <a:solidFill>
                  <a:srgbClr val="00B0F0"/>
                </a:solidFill>
                <a:sym typeface="+mn-ea"/>
              </a:rPr>
              <a:t> Fossology and SW360 for users who using its.</a:t>
            </a:r>
            <a:endParaRPr lang="en-US" altLang="en-US" sz="3200">
              <a:solidFill>
                <a:srgbClr val="00B0F0"/>
              </a:solidFill>
              <a:sym typeface="+mn-ea"/>
            </a:endParaRPr>
          </a:p>
          <a:p>
            <a:pPr algn="l"/>
            <a:endParaRPr lang="en-US" altLang="en-US" sz="240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During i install fossology and sw360, I feel something written under.</a:t>
            </a:r>
            <a:endParaRPr lang="en-US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So I write memo in this paper as support document.</a:t>
            </a:r>
            <a:endParaRPr lang="" altLang="en-US" sz="2400" dirty="0">
              <a:sym typeface="+mn-ea"/>
            </a:endParaRPr>
          </a:p>
          <a:p>
            <a:pPr algn="l"/>
            <a:endParaRPr lang="" altLang="en-US" sz="2400" dirty="0">
              <a:sym typeface="+mn-ea"/>
            </a:endParaRPr>
          </a:p>
          <a:p>
            <a:pPr algn="l"/>
            <a:r>
              <a:rPr lang="" altLang="en-US" sz="2400" dirty="0">
                <a:sym typeface="+mn-ea"/>
              </a:rPr>
              <a:t>------------------------------------- contant 2</a:t>
            </a:r>
            <a:endParaRPr lang="" altLang="en-US" sz="2400" dirty="0">
              <a:sym typeface="+mn-ea"/>
            </a:endParaRPr>
          </a:p>
          <a:p>
            <a:pPr algn="l"/>
            <a:r>
              <a:rPr lang="" altLang="en-US" sz="2400" dirty="0">
                <a:sym typeface="+mn-ea"/>
              </a:rPr>
              <a:t>・</a:t>
            </a:r>
            <a:r>
              <a:rPr lang="en-US" altLang="en-US" sz="2400" dirty="0">
                <a:sym typeface="+mn-ea"/>
              </a:rPr>
              <a:t> Where are </a:t>
            </a:r>
            <a:r>
              <a:rPr lang="" altLang="en-US" sz="2400" dirty="0">
                <a:sym typeface="+mn-ea"/>
              </a:rPr>
              <a:t>each </a:t>
            </a:r>
            <a:r>
              <a:rPr lang="" altLang="en-US" sz="2400" dirty="0">
                <a:solidFill>
                  <a:srgbClr val="00B0F0"/>
                </a:solidFill>
                <a:sym typeface="+mn-ea"/>
              </a:rPr>
              <a:t>proxy / port </a:t>
            </a:r>
            <a:r>
              <a:rPr lang="" altLang="en-US" sz="2400" dirty="0">
                <a:sym typeface="+mn-ea"/>
              </a:rPr>
              <a:t>s</a:t>
            </a:r>
            <a:r>
              <a:rPr lang="en-US" altLang="en-US" sz="2400" dirty="0">
                <a:sym typeface="+mn-ea"/>
              </a:rPr>
              <a:t>etting files</a:t>
            </a:r>
            <a:r>
              <a:rPr lang="" altLang="en-US" sz="2400" dirty="0">
                <a:sym typeface="+mn-ea"/>
              </a:rPr>
              <a:t>...?</a:t>
            </a:r>
            <a:endParaRPr lang="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- &gt; </a:t>
            </a:r>
            <a:r>
              <a:rPr lang="" altLang="en-US" sz="2400" dirty="0">
                <a:sym typeface="+mn-ea"/>
              </a:rPr>
              <a:t>mvn, </a:t>
            </a:r>
            <a:r>
              <a:rPr lang="" altLang="en-US"/>
              <a:t>git,</a:t>
            </a:r>
            <a:r>
              <a:rPr lang="" altLang="en-US" sz="2400" dirty="0">
                <a:sym typeface="+mn-ea"/>
              </a:rPr>
              <a:t> apache, tomcat(liferay), coucudb, </a:t>
            </a:r>
            <a:endParaRPr lang="" altLang="en-US" sz="2400" dirty="0">
              <a:sym typeface="+mn-ea"/>
            </a:endParaRPr>
          </a:p>
          <a:p>
            <a:pPr algn="l"/>
            <a:r>
              <a:rPr lang="" altLang="en-US" sz="2400" dirty="0">
                <a:sym typeface="+mn-ea"/>
              </a:rPr>
              <a:t>・</a:t>
            </a:r>
            <a:r>
              <a:rPr lang="en-US" altLang="en-US" sz="2400" dirty="0">
                <a:sym typeface="+mn-ea"/>
              </a:rPr>
              <a:t> and </a:t>
            </a:r>
            <a:r>
              <a:rPr lang="" altLang="en-US" sz="2400" dirty="0">
                <a:sym typeface="+mn-ea"/>
              </a:rPr>
              <a:t>major application's</a:t>
            </a:r>
            <a:r>
              <a:rPr lang="en-US" altLang="en-US" sz="2400" dirty="0">
                <a:sym typeface="+mn-ea"/>
              </a:rPr>
              <a:t> binary files(exec files)</a:t>
            </a:r>
            <a:r>
              <a:rPr lang="" altLang="en-US" sz="2400" dirty="0">
                <a:sym typeface="+mn-ea"/>
              </a:rPr>
              <a:t>...?</a:t>
            </a:r>
            <a:endParaRPr lang="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                             </a:t>
            </a:r>
            <a:endParaRPr lang="en-US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------------------------------------ contant 1</a:t>
            </a:r>
            <a:endParaRPr lang="en-US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・ How it work when did I install on linux?</a:t>
            </a:r>
            <a:endParaRPr lang="en-US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・ </a:t>
            </a:r>
            <a:r>
              <a:rPr lang="en-US" altLang="en-US" sz="2400" dirty="0">
                <a:solidFill>
                  <a:srgbClr val="00B0F0"/>
                </a:solidFill>
                <a:sym typeface="+mn-ea"/>
              </a:rPr>
              <a:t>Where</a:t>
            </a:r>
            <a:r>
              <a:rPr lang="en-US" altLang="en-US" sz="2400" dirty="0">
                <a:sym typeface="+mn-ea"/>
              </a:rPr>
              <a:t> are </a:t>
            </a:r>
            <a:r>
              <a:rPr lang="en-US" altLang="en-US" sz="2400" dirty="0">
                <a:solidFill>
                  <a:srgbClr val="00B0F0"/>
                </a:solidFill>
                <a:sym typeface="+mn-ea"/>
              </a:rPr>
              <a:t>execfile</a:t>
            </a:r>
            <a:r>
              <a:rPr lang="en-US" altLang="en-US" sz="2400" dirty="0">
                <a:sym typeface="+mn-ea"/>
              </a:rPr>
              <a:t> installed and What type?  </a:t>
            </a:r>
            <a:endParaRPr lang="en-US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 memo: どこに実行ファイルがインストールされて、どの形式なのか. </a:t>
            </a:r>
            <a:endParaRPr lang="en-US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 memo: /etc/init.d/ なら service関連, or $home/bin なら実行ファイル, /usr/local/binならコマンド. 実行形式が異なる. </a:t>
            </a:r>
            <a:endParaRPr lang="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30795" y="6356350"/>
            <a:ext cx="3491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altLang="en-US">
                <a:sym typeface="+mn-ea"/>
              </a:rPr>
              <a:t>written by daito keigo</a:t>
            </a:r>
            <a:endParaRPr lang="en-US" altLang="en-US">
              <a:solidFill>
                <a:schemeClr val="tx1"/>
              </a:solidFill>
            </a:endParaRPr>
          </a:p>
          <a:p>
            <a:pPr algn="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645" y="6356350"/>
            <a:ext cx="2743200" cy="365125"/>
          </a:xfrm>
        </p:spPr>
        <p:txBody>
          <a:bodyPr/>
          <a:p>
            <a:fld id="{BE1039D9-3D1B-4CD3-B3BC-3050B19DE44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526540" y="-1962573"/>
            <a:ext cx="9132147" cy="542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endParaRPr lang="en-US" altLang="en-US" sz="2665"/>
          </a:p>
        </p:txBody>
      </p:sp>
      <p:sp>
        <p:nvSpPr>
          <p:cNvPr id="7" name="Text Box 6"/>
          <p:cNvSpPr txBox="1"/>
          <p:nvPr/>
        </p:nvSpPr>
        <p:spPr>
          <a:xfrm>
            <a:off x="1710055" y="114300"/>
            <a:ext cx="1403985" cy="46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en-US" sz="2400" dirty="0">
                <a:sym typeface="+mn-ea"/>
              </a:rPr>
              <a:t>INSTALL</a:t>
            </a:r>
            <a:endParaRPr lang="en-US" altLang="en-US" sz="2400" dirty="0">
              <a:sym typeface="+mn-ea"/>
            </a:endParaRPr>
          </a:p>
        </p:txBody>
      </p:sp>
      <p:pic>
        <p:nvPicPr>
          <p:cNvPr id="52" name="Picture 51" descr="全体の様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9290" y="1087755"/>
            <a:ext cx="6285865" cy="2574925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19800000">
            <a:off x="5469255" y="3221355"/>
            <a:ext cx="509905" cy="3359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1939290" y="4175760"/>
          <a:ext cx="8306435" cy="251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25"/>
                <a:gridCol w="4048125"/>
                <a:gridCol w="2051685"/>
              </a:tblGrid>
              <a:tr h="915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Majorcommand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command briefly explaination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is used about</a:t>
                      </a:r>
                      <a:endParaRPr lang="en-US" altLang="en-US"/>
                    </a:p>
                  </a:txBody>
                  <a:tcPr/>
                </a:tc>
              </a:tr>
              <a:tr h="1602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make install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Liferay ・fossology ・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543685" y="6431280"/>
            <a:ext cx="8888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		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31"/>
          <p:cNvSpPr txBox="1"/>
          <p:nvPr/>
        </p:nvSpPr>
        <p:spPr>
          <a:xfrm flipH="1">
            <a:off x="1362551" y="2867118"/>
            <a:ext cx="893921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en-US" sz="675" dirty="0"/>
              <a:t>1. 前提パッケージのインストール</a:t>
            </a:r>
            <a:endParaRPr kumimoji="1" lang="en-US" altLang="en-US" sz="675" dirty="0"/>
          </a:p>
          <a:p>
            <a:r>
              <a:rPr lang="en-US" altLang="en-US" sz="675" dirty="0">
                <a:sym typeface="+mn-ea"/>
              </a:rPr>
              <a:t>git cloneやapt installを使う. 左を参照してください</a:t>
            </a:r>
            <a:endParaRPr kumimoji="1" lang="en-US" altLang="en-US" sz="675" dirty="0"/>
          </a:p>
          <a:p>
            <a:endParaRPr kumimoji="1" lang="en-US" altLang="en-US" sz="675" dirty="0"/>
          </a:p>
        </p:txBody>
      </p:sp>
      <p:sp>
        <p:nvSpPr>
          <p:cNvPr id="11" name="テキスト ボックス 31"/>
          <p:cNvSpPr txBox="1"/>
          <p:nvPr/>
        </p:nvSpPr>
        <p:spPr>
          <a:xfrm flipH="1">
            <a:off x="2324100" y="2867118"/>
            <a:ext cx="842486" cy="718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en-US" sz="675" dirty="0"/>
              <a:t>2. ダウンロード</a:t>
            </a:r>
            <a:endParaRPr kumimoji="1" lang="en-US" altLang="en-US" sz="675" dirty="0"/>
          </a:p>
          <a:p>
            <a:r>
              <a:rPr kumimoji="1" lang="en-US" altLang="en-US" sz="675" dirty="0"/>
              <a:t>・git cloneやapt installを使う.</a:t>
            </a:r>
            <a:endParaRPr kumimoji="1" lang="en-US" altLang="en-US" sz="675" dirty="0"/>
          </a:p>
          <a:p>
            <a:endParaRPr kumimoji="1" lang="en-US" altLang="en-US" sz="675" dirty="0"/>
          </a:p>
          <a:p>
            <a:endParaRPr kumimoji="1" lang="en-US" altLang="en-US" sz="675" dirty="0"/>
          </a:p>
        </p:txBody>
      </p:sp>
      <p:sp>
        <p:nvSpPr>
          <p:cNvPr id="12" name="テキスト ボックス 31"/>
          <p:cNvSpPr txBox="1"/>
          <p:nvPr/>
        </p:nvSpPr>
        <p:spPr>
          <a:xfrm flipH="1">
            <a:off x="3148013" y="2867118"/>
            <a:ext cx="842486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en-US" sz="675" dirty="0"/>
              <a:t>2. ビルド(実行ファイルの作成)</a:t>
            </a:r>
            <a:endParaRPr kumimoji="1" lang="en-US" altLang="en-US" sz="675" dirty="0"/>
          </a:p>
          <a:p>
            <a:endParaRPr kumimoji="1" lang="en-US" altLang="en-US" sz="675" dirty="0"/>
          </a:p>
          <a:p>
            <a:endParaRPr kumimoji="1" lang="en-US" altLang="en-US" sz="675" dirty="0"/>
          </a:p>
          <a:p>
            <a:endParaRPr kumimoji="1" lang="en-US" altLang="en-US" sz="675" dirty="0"/>
          </a:p>
        </p:txBody>
      </p:sp>
      <p:sp>
        <p:nvSpPr>
          <p:cNvPr id="14" name="Text Box 13"/>
          <p:cNvSpPr txBox="1"/>
          <p:nvPr/>
        </p:nvSpPr>
        <p:spPr>
          <a:xfrm>
            <a:off x="1362551" y="2739960"/>
            <a:ext cx="828675" cy="1955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675" dirty="0">
                <a:sym typeface="+mn-ea"/>
              </a:rPr>
              <a:t>* versionに注意</a:t>
            </a:r>
            <a:endParaRPr lang="en-US" altLang="en-US" sz="675" dirty="0">
              <a:sym typeface="+mn-ea"/>
            </a:endParaRPr>
          </a:p>
        </p:txBody>
      </p:sp>
      <p:sp>
        <p:nvSpPr>
          <p:cNvPr id="16" name="テキスト ボックス 31"/>
          <p:cNvSpPr txBox="1"/>
          <p:nvPr/>
        </p:nvSpPr>
        <p:spPr>
          <a:xfrm flipH="1">
            <a:off x="4040981" y="2803777"/>
            <a:ext cx="1242536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en-US" sz="675" dirty="0"/>
              <a:t>3 インストール</a:t>
            </a:r>
            <a:endParaRPr kumimoji="1" lang="en-US" altLang="en-US" sz="675" dirty="0"/>
          </a:p>
          <a:p>
            <a:r>
              <a:rPr kumimoji="1" lang="en-US" altLang="en-US" sz="600" dirty="0"/>
              <a:t>コマンドなら</a:t>
            </a:r>
            <a:endParaRPr kumimoji="1" lang="en-US" altLang="en-US" sz="600" dirty="0"/>
          </a:p>
          <a:p>
            <a:r>
              <a:rPr kumimoji="1" lang="en-US" altLang="en-US" sz="600" dirty="0"/>
              <a:t>/usr/local/bin</a:t>
            </a:r>
            <a:endParaRPr kumimoji="1" lang="en-US" altLang="en-US" sz="600" dirty="0"/>
          </a:p>
          <a:p>
            <a:r>
              <a:rPr kumimoji="1" lang="en-US" altLang="en-US" sz="600" dirty="0"/>
              <a:t>/bin/</a:t>
            </a:r>
            <a:endParaRPr kumimoji="1" lang="en-US" altLang="en-US" sz="600" dirty="0"/>
          </a:p>
          <a:p>
            <a:r>
              <a:rPr kumimoji="1" lang="en-US" altLang="en-US" sz="600" dirty="0"/>
              <a:t>/sbin ....のどれか</a:t>
            </a:r>
            <a:endParaRPr kumimoji="1" lang="en-US" altLang="en-US" sz="600" dirty="0"/>
          </a:p>
          <a:p>
            <a:r>
              <a:rPr kumimoji="1" lang="en-US" altLang="en-US" sz="675" dirty="0"/>
              <a:t>デーモンなら</a:t>
            </a:r>
            <a:endParaRPr kumimoji="1" lang="en-US" altLang="en-US" sz="675" dirty="0"/>
          </a:p>
          <a:p>
            <a:r>
              <a:rPr kumimoji="1" lang="en-US" altLang="en-US" sz="675" dirty="0"/>
              <a:t>/lib/systemd/system/</a:t>
            </a:r>
            <a:endParaRPr kumimoji="1" lang="en-US" altLang="en-US" sz="675" dirty="0"/>
          </a:p>
          <a:p>
            <a:r>
              <a:rPr kumimoji="1" lang="en-US" altLang="en-US" sz="675" dirty="0"/>
              <a:t>... (下記参照)</a:t>
            </a:r>
            <a:endParaRPr kumimoji="1" lang="en-US" altLang="en-US" sz="675" dirty="0"/>
          </a:p>
          <a:p>
            <a:endParaRPr kumimoji="1" lang="en-US" altLang="en-US" sz="675" dirty="0"/>
          </a:p>
          <a:p>
            <a:endParaRPr kumimoji="1" lang="en-US" altLang="en-US" sz="675" dirty="0"/>
          </a:p>
        </p:txBody>
      </p:sp>
      <p:sp>
        <p:nvSpPr>
          <p:cNvPr id="18" name="Text Box 17"/>
          <p:cNvSpPr txBox="1"/>
          <p:nvPr/>
        </p:nvSpPr>
        <p:spPr>
          <a:xfrm>
            <a:off x="2368391" y="2739960"/>
            <a:ext cx="828675" cy="1955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675" dirty="0">
                <a:sym typeface="+mn-ea"/>
              </a:rPr>
              <a:t>* versionに注意</a:t>
            </a:r>
            <a:endParaRPr lang="en-US" altLang="en-US" sz="675" dirty="0">
              <a:sym typeface="+mn-ea"/>
            </a:endParaRPr>
          </a:p>
        </p:txBody>
      </p:sp>
      <p:pic>
        <p:nvPicPr>
          <p:cNvPr id="21" name="グラフィックス 48" descr="ブラウザー ウィンドウ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56306" y="1448340"/>
            <a:ext cx="536049" cy="536049"/>
          </a:xfrm>
          <a:prstGeom prst="rect">
            <a:avLst/>
          </a:prstGeom>
        </p:spPr>
      </p:pic>
      <p:sp>
        <p:nvSpPr>
          <p:cNvPr id="22" name="テキスト ボックス 49"/>
          <p:cNvSpPr txBox="1"/>
          <p:nvPr/>
        </p:nvSpPr>
        <p:spPr>
          <a:xfrm flipH="1">
            <a:off x="2256671" y="1874195"/>
            <a:ext cx="94297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en-US" sz="900" dirty="0"/>
              <a:t>ssh</a:t>
            </a:r>
            <a:endParaRPr kumimoji="1" lang="en-US" altLang="en-US" sz="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1039D9-3D1B-4CD3-B3BC-3050B19DE446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84655" y="63500"/>
            <a:ext cx="697674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sz="2400" dirty="0">
                <a:sym typeface="+mn-ea"/>
              </a:rPr>
              <a:t>Other Contants  </a:t>
            </a:r>
            <a:r>
              <a:rPr lang="" altLang="en-US" sz="2400" dirty="0">
                <a:sym typeface="+mn-ea"/>
              </a:rPr>
              <a:t>HOW THERE WORKED?  </a:t>
            </a:r>
            <a:endParaRPr lang="" altLang="en-US" sz="2400" dirty="0">
              <a:sym typeface="+mn-ea"/>
            </a:endParaRPr>
          </a:p>
          <a:p>
            <a:pPr algn="l"/>
            <a:r>
              <a:rPr lang="" altLang="en-US" sz="2400" dirty="0">
                <a:sym typeface="+mn-ea"/>
              </a:rPr>
              <a:t>MAKE, CONFIGURE,  DEAMON, SSH               </a:t>
            </a:r>
            <a:endParaRPr lang="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630795" y="6356350"/>
            <a:ext cx="3491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altLang="en-US">
                <a:sym typeface="+mn-ea"/>
              </a:rPr>
              <a:t>written by daito keigo</a:t>
            </a:r>
            <a:endParaRPr lang="en-US" altLang="en-US">
              <a:solidFill>
                <a:schemeClr val="tx1"/>
              </a:solidFill>
            </a:endParaRPr>
          </a:p>
          <a:p>
            <a:pPr algn="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52705" y="975995"/>
            <a:ext cx="1161796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メモです </a:t>
            </a:r>
            <a:endParaRPr lang="en-US" altLang="en-US" sz="2400" dirty="0">
              <a:sym typeface="+mn-ea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1 -&gt; make</a:t>
            </a:r>
            <a:r>
              <a:rPr lang="" altLang="en-US" sz="2400" dirty="0">
                <a:sym typeface="+mn-ea"/>
              </a:rPr>
              <a:t>,makeinstall</a:t>
            </a:r>
            <a:r>
              <a:rPr lang="en-US" altLang="en-US" sz="2400" dirty="0">
                <a:sym typeface="+mn-ea"/>
              </a:rPr>
              <a:t>とconfigure</a:t>
            </a:r>
            <a:r>
              <a:rPr lang="" altLang="en-US" sz="2400" dirty="0">
                <a:sym typeface="+mn-ea"/>
              </a:rPr>
              <a:t>/maven</a:t>
            </a:r>
            <a:r>
              <a:rPr lang="en-US" altLang="en-US" sz="2400" dirty="0">
                <a:sym typeface="+mn-ea"/>
              </a:rPr>
              <a:t>、systemd. パッケージとsourceからのインストールの違い. package(something use apt or yum is all package) 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  </a:t>
            </a:r>
            <a:r>
              <a:rPr lang="" altLang="en-US" sz="2400" dirty="0">
                <a:sym typeface="+mn-ea"/>
              </a:rPr>
              <a:t>source ---------------------------------------------------------------</a:t>
            </a:r>
            <a:endParaRPr lang="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 ・git cloneならプロジェクト(フォルダとして). </a:t>
            </a:r>
            <a:endParaRPr lang="en-US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   ・curlなら ファイル単体.  </a:t>
            </a:r>
            <a:endParaRPr lang="en-US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   ・ビルドの方法は、 ソースコードによって異なる.</a:t>
            </a:r>
            <a:endParaRPr lang="en-US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 source ---------------------------------------------------------------</a:t>
            </a:r>
            <a:endParaRPr lang="en-US" altLang="en-US" sz="2400" dirty="0">
              <a:sym typeface="+mn-ea"/>
            </a:endParaRPr>
          </a:p>
          <a:p>
            <a:pPr algn="l"/>
            <a:endParaRPr lang="en-US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package </a:t>
            </a:r>
            <a:r>
              <a:rPr lang="" altLang="en-US" sz="2400" dirty="0">
                <a:sym typeface="+mn-ea"/>
              </a:rPr>
              <a:t>-------------------------------------------------------</a:t>
            </a:r>
            <a:endParaRPr lang="" altLang="en-US" sz="2400" dirty="0">
              <a:sym typeface="+mn-ea"/>
            </a:endParaRPr>
          </a:p>
          <a:p>
            <a:pPr algn="l"/>
            <a:endParaRPr lang="en-US" altLang="en-US" sz="2400" dirty="0">
              <a:sym typeface="+mn-ea"/>
            </a:endParaRPr>
          </a:p>
          <a:p>
            <a:pPr algn="l"/>
            <a:r>
              <a:rPr lang="en-US" altLang="en-US" sz="2400" dirty="0">
                <a:sym typeface="+mn-ea"/>
              </a:rPr>
              <a:t>2 -&gt; </a:t>
            </a:r>
            <a:r>
              <a:rPr lang="" altLang="en-US" sz="2400" dirty="0">
                <a:sym typeface="+mn-ea"/>
              </a:rPr>
              <a:t>/etc/ にインストールされるものが</a:t>
            </a:r>
            <a:endParaRPr lang="en-US" altLang="en-US" sz="2400" dirty="0">
              <a:sym typeface="+mn-ea"/>
            </a:endParaRPr>
          </a:p>
          <a:p>
            <a:pPr algn="l"/>
            <a:endParaRPr lang="en-US" altLang="en-US" sz="2400" dirty="0">
              <a:sym typeface="+mn-ea"/>
            </a:endParaRPr>
          </a:p>
          <a:p>
            <a:pPr algn="l"/>
            <a:endParaRPr lang="en-US" altLang="en-US" sz="2400" dirty="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494280" y="607695"/>
            <a:ext cx="4646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dirty="0">
                <a:sym typeface="+mn-ea"/>
              </a:rPr>
              <a:t>How it work when did I install on linux?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526540" y="-1962573"/>
            <a:ext cx="9132147" cy="542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endParaRPr lang="en-US" altLang="en-US" sz="2665"/>
          </a:p>
        </p:txBody>
      </p:sp>
      <p:sp>
        <p:nvSpPr>
          <p:cNvPr id="7" name="Text Box 6"/>
          <p:cNvSpPr txBox="1"/>
          <p:nvPr/>
        </p:nvSpPr>
        <p:spPr>
          <a:xfrm>
            <a:off x="2708275" y="481965"/>
            <a:ext cx="6767830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Font typeface="+mj-lt"/>
              <a:buNone/>
            </a:pPr>
            <a:endParaRPr lang="en-US" altLang="en-US" sz="2800"/>
          </a:p>
          <a:p>
            <a:pPr indent="0">
              <a:lnSpc>
                <a:spcPct val="120000"/>
              </a:lnSpc>
              <a:buFont typeface="+mj-lt"/>
              <a:buNone/>
            </a:pPr>
            <a:r>
              <a:rPr lang="en-US" altLang="en-US" sz="2800" dirty="0">
                <a:sym typeface="+mn-ea"/>
              </a:rPr>
              <a:t>1-1. How it work when did I install    </a:t>
            </a:r>
            <a:endParaRPr lang="en-US" altLang="en-US" sz="2800" dirty="0">
              <a:sym typeface="+mn-ea"/>
            </a:endParaRPr>
          </a:p>
          <a:p>
            <a:pPr indent="0">
              <a:lnSpc>
                <a:spcPct val="120000"/>
              </a:lnSpc>
              <a:buFont typeface="+mj-lt"/>
              <a:buNone/>
            </a:pPr>
            <a:r>
              <a:rPr lang="en-US" altLang="en-US" sz="2800" dirty="0">
                <a:sym typeface="+mn-ea"/>
              </a:rPr>
              <a:t>       on linux?</a:t>
            </a:r>
            <a:endParaRPr lang="en-US" altLang="en-US" sz="2800" dirty="0">
              <a:sym typeface="+mn-ea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en-US" sz="280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800" dirty="0">
                <a:sym typeface="+mn-ea"/>
              </a:rPr>
              <a:t>Where are each proxy / port setting files...?</a:t>
            </a:r>
            <a:endParaRPr lang="en-US" altLang="en-US" sz="2800" dirty="0">
              <a:sym typeface="+mn-ea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800"/>
              <a:t>Maked Folder and Pachage</a:t>
            </a:r>
            <a:endParaRPr lang="en-US" altLang="en-US" sz="280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en-US" sz="280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en-US" sz="2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1039D9-3D1B-4CD3-B3BC-3050B19DE446}" type="slidenum">
              <a:rPr kumimoji="1" lang="ja-JP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</a:fld>
            <a:endParaRPr kumimoji="1" lang="ja-JP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19150" y="481965"/>
            <a:ext cx="23945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rgbClr val="00B0F0"/>
                </a:solidFill>
                <a:sym typeface="+mn-ea"/>
              </a:rPr>
              <a:t>CONTENT</a:t>
            </a:r>
            <a:endParaRPr lang="en-US" altLang="en-US" sz="3600">
              <a:solidFill>
                <a:srgbClr val="00B0F0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035" y="4529455"/>
            <a:ext cx="121329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2000" dirty="0">
                <a:sym typeface="+mn-ea"/>
              </a:rPr>
              <a:t>・ this paper is based on ⇓</a:t>
            </a:r>
            <a:endParaRPr lang="en-US" altLang="en-US" sz="2000" dirty="0">
              <a:sym typeface="+mn-ea"/>
            </a:endParaRPr>
          </a:p>
          <a:p>
            <a:pPr algn="l"/>
            <a:r>
              <a:rPr lang="en-US" altLang="en-US" sz="2000" dirty="0">
                <a:sym typeface="+mn-ea"/>
              </a:rPr>
              <a:t>sw360 install :</a:t>
            </a:r>
            <a:endParaRPr lang="en-US" altLang="en-US" sz="2000" dirty="0">
              <a:sym typeface="+mn-ea"/>
            </a:endParaRPr>
          </a:p>
          <a:p>
            <a:pPr algn="l"/>
            <a:r>
              <a:rPr lang="en-US" altLang="en-US" sz="2000" dirty="0">
                <a:sym typeface="+mn-ea"/>
              </a:rPr>
              <a:t> https://qiita.com/K-Hama/items/90a6105a16400ce3e718</a:t>
            </a:r>
            <a:endParaRPr lang="en-US" altLang="en-US" sz="2000" dirty="0">
              <a:sym typeface="+mn-ea"/>
            </a:endParaRPr>
          </a:p>
          <a:p>
            <a:pPr algn="l"/>
            <a:r>
              <a:rPr lang="en-US" altLang="en-US" sz="2000" dirty="0">
                <a:sym typeface="+mn-ea"/>
              </a:rPr>
              <a:t>fossology: </a:t>
            </a:r>
            <a:endParaRPr lang="en-US" altLang="en-US" sz="2000" dirty="0">
              <a:sym typeface="+mn-ea"/>
            </a:endParaRPr>
          </a:p>
          <a:p>
            <a:pPr algn="l"/>
            <a:r>
              <a:rPr lang="en-US" altLang="en-US" sz="2000" dirty="0">
                <a:sym typeface="+mn-ea"/>
              </a:rPr>
              <a:t>https://github.com/OpenChain-Project/Japan-WG-General/blob/master/Compliance-Tooling/FOSSology/Installation/install_from_source_debian_jp.md</a:t>
            </a:r>
            <a:endParaRPr lang="en-US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/>
          <p:cNvSpPr/>
          <p:nvPr/>
        </p:nvSpPr>
        <p:spPr>
          <a:xfrm>
            <a:off x="4215130" y="1718945"/>
            <a:ext cx="5987415" cy="3083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5" dirty="0">
              <a:solidFill>
                <a:schemeClr val="accent1"/>
              </a:solidFill>
            </a:endParaRPr>
          </a:p>
        </p:txBody>
      </p:sp>
      <p:sp>
        <p:nvSpPr>
          <p:cNvPr id="15" name="四角形: 角を丸くする 14"/>
          <p:cNvSpPr/>
          <p:nvPr/>
        </p:nvSpPr>
        <p:spPr>
          <a:xfrm>
            <a:off x="4523740" y="1833245"/>
            <a:ext cx="2643505" cy="2707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四角形: 角を丸くする 15"/>
          <p:cNvSpPr/>
          <p:nvPr/>
        </p:nvSpPr>
        <p:spPr>
          <a:xfrm>
            <a:off x="7325995" y="1947545"/>
            <a:ext cx="2464435" cy="2593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正方形/長方形 52"/>
          <p:cNvSpPr/>
          <p:nvPr/>
        </p:nvSpPr>
        <p:spPr>
          <a:xfrm>
            <a:off x="4861560" y="2719705"/>
            <a:ext cx="2096770" cy="321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" altLang="en-US" dirty="0">
                <a:solidFill>
                  <a:schemeClr val="tx1"/>
                </a:solidFill>
              </a:rPr>
              <a:t>--</a:t>
            </a:r>
            <a:endParaRPr kumimoji="1" lang="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 flipH="1">
            <a:off x="4809490" y="1864995"/>
            <a:ext cx="1731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Sw360 </a:t>
            </a:r>
            <a:endParaRPr kumimoji="1" lang="en-US" altLang="ja-JP" sz="1600" dirty="0"/>
          </a:p>
        </p:txBody>
      </p:sp>
      <p:sp>
        <p:nvSpPr>
          <p:cNvPr id="20" name="テキスト ボックス 19"/>
          <p:cNvSpPr txBox="1"/>
          <p:nvPr/>
        </p:nvSpPr>
        <p:spPr>
          <a:xfrm flipH="1">
            <a:off x="7733665" y="1905000"/>
            <a:ext cx="1731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/>
              <a:t>F</a:t>
            </a:r>
            <a:r>
              <a:rPr kumimoji="1" lang="en-US" altLang="ja-JP" sz="1600" dirty="0" err="1"/>
              <a:t>ossology</a:t>
            </a:r>
            <a:endParaRPr kumimoji="1" lang="en-US" altLang="ja-JP" sz="1600" dirty="0" err="1"/>
          </a:p>
        </p:txBody>
      </p:sp>
      <p:sp>
        <p:nvSpPr>
          <p:cNvPr id="21" name="正方形/長方形 20"/>
          <p:cNvSpPr/>
          <p:nvPr/>
        </p:nvSpPr>
        <p:spPr>
          <a:xfrm>
            <a:off x="4861560" y="3657600"/>
            <a:ext cx="1784350" cy="297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 flipH="1">
            <a:off x="5229860" y="3531870"/>
            <a:ext cx="1157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</a:t>
            </a:r>
            <a:r>
              <a:rPr kumimoji="1" lang="en-US" altLang="ja-JP" sz="1400" dirty="0"/>
              <a:t>ouchDB</a:t>
            </a:r>
            <a:endParaRPr kumimoji="1" lang="en-US" altLang="ja-JP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663815" y="3885565"/>
            <a:ext cx="1784350" cy="297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円柱 25"/>
          <p:cNvSpPr/>
          <p:nvPr/>
        </p:nvSpPr>
        <p:spPr>
          <a:xfrm>
            <a:off x="4803775" y="3641090"/>
            <a:ext cx="203200" cy="141605"/>
          </a:xfrm>
          <a:prstGeom prst="can">
            <a:avLst>
              <a:gd name="adj" fmla="val 3259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 flipH="1">
            <a:off x="7875905" y="3629660"/>
            <a:ext cx="1157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PostgreSQL</a:t>
            </a:r>
            <a:endParaRPr kumimoji="1" lang="en-US" altLang="ja-JP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4843780" y="3297555"/>
            <a:ext cx="2113915" cy="297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 flipH="1">
            <a:off x="5266690" y="3020060"/>
            <a:ext cx="1157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Tomcat</a:t>
            </a:r>
            <a:endParaRPr kumimoji="1" lang="en-US" altLang="ja-JP" sz="1400" dirty="0"/>
          </a:p>
        </p:txBody>
      </p:sp>
      <p:sp>
        <p:nvSpPr>
          <p:cNvPr id="54" name="テキスト ボックス 53"/>
          <p:cNvSpPr txBox="1"/>
          <p:nvPr/>
        </p:nvSpPr>
        <p:spPr>
          <a:xfrm flipH="1">
            <a:off x="5266690" y="2506980"/>
            <a:ext cx="1157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Liferay</a:t>
            </a:r>
            <a:endParaRPr kumimoji="1" lang="en-US" altLang="ja-JP" sz="1400" dirty="0"/>
          </a:p>
        </p:txBody>
      </p:sp>
      <p:sp>
        <p:nvSpPr>
          <p:cNvPr id="66" name="テキスト ボックス 65"/>
          <p:cNvSpPr txBox="1"/>
          <p:nvPr/>
        </p:nvSpPr>
        <p:spPr>
          <a:xfrm flipH="1">
            <a:off x="308134" y="1319782"/>
            <a:ext cx="236982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" altLang="en-US" sz="1600" dirty="0">
                <a:solidFill>
                  <a:srgbClr val="00B050"/>
                </a:solidFill>
                <a:effectLst/>
              </a:rPr>
              <a:t>PORT / PROXY</a:t>
            </a:r>
            <a:endParaRPr kumimoji="1" lang="" altLang="en-US" sz="1600" dirty="0">
              <a:solidFill>
                <a:srgbClr val="00B050"/>
              </a:solidFill>
              <a:effectLst/>
            </a:endParaRPr>
          </a:p>
        </p:txBody>
      </p:sp>
      <p:pic>
        <p:nvPicPr>
          <p:cNvPr id="96" name="グラフィックス 95" descr="サーバー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21225" y="3192780"/>
            <a:ext cx="320040" cy="320040"/>
          </a:xfrm>
          <a:prstGeom prst="rect">
            <a:avLst/>
          </a:prstGeom>
        </p:spPr>
      </p:pic>
      <p:pic>
        <p:nvPicPr>
          <p:cNvPr id="99" name="グラフィックス 98" descr="インターネット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6945" y="2583815"/>
            <a:ext cx="386715" cy="386715"/>
          </a:xfrm>
          <a:prstGeom prst="rect">
            <a:avLst/>
          </a:prstGeom>
        </p:spPr>
      </p:pic>
      <p:sp>
        <p:nvSpPr>
          <p:cNvPr id="104" name="円柱 103"/>
          <p:cNvSpPr/>
          <p:nvPr/>
        </p:nvSpPr>
        <p:spPr>
          <a:xfrm>
            <a:off x="7465060" y="3801110"/>
            <a:ext cx="203200" cy="141605"/>
          </a:xfrm>
          <a:prstGeom prst="can">
            <a:avLst>
              <a:gd name="adj" fmla="val 3259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正方形/長方形 104"/>
          <p:cNvSpPr/>
          <p:nvPr/>
        </p:nvSpPr>
        <p:spPr>
          <a:xfrm>
            <a:off x="4504690" y="2178050"/>
            <a:ext cx="26625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$</a:t>
            </a:r>
            <a:r>
              <a:rPr lang="en-US" altLang="en-US" sz="1200" dirty="0"/>
              <a:t>CATALINA_HOME</a:t>
            </a:r>
            <a:r>
              <a:rPr lang="en-US" altLang="ja-JP" sz="1200" dirty="0"/>
              <a:t>/b</a:t>
            </a:r>
            <a:r>
              <a:rPr lang="en-US" altLang="en-US" sz="1200" dirty="0"/>
              <a:t>i</a:t>
            </a:r>
            <a:r>
              <a:rPr lang="en-US" altLang="ja-JP" sz="1200" dirty="0"/>
              <a:t>n/.</a:t>
            </a:r>
            <a:r>
              <a:rPr lang="en-US" altLang="ja-JP" sz="1200" dirty="0" err="1"/>
              <a:t>catalina</a:t>
            </a:r>
            <a:r>
              <a:rPr lang="en-US" altLang="ja-JP" sz="1200" dirty="0"/>
              <a:t> </a:t>
            </a:r>
            <a:r>
              <a:rPr lang="en-US" altLang="en-US" sz="1200" dirty="0"/>
              <a:t>start / stop</a:t>
            </a:r>
            <a:endParaRPr lang="en-US" altLang="en-US" sz="1200" dirty="0"/>
          </a:p>
        </p:txBody>
      </p:sp>
      <p:sp>
        <p:nvSpPr>
          <p:cNvPr id="113" name="テキスト ボックス 112"/>
          <p:cNvSpPr txBox="1"/>
          <p:nvPr/>
        </p:nvSpPr>
        <p:spPr>
          <a:xfrm flipH="1">
            <a:off x="10616416" y="3954859"/>
            <a:ext cx="1403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IPADDR/5298/</a:t>
            </a:r>
            <a:r>
              <a:rPr kumimoji="1" lang="en-US" altLang="ja-JP" sz="1400" dirty="0" err="1"/>
              <a:t>utils</a:t>
            </a:r>
            <a:endParaRPr kumimoji="1" lang="en-US" altLang="ja-JP" sz="1400" dirty="0"/>
          </a:p>
          <a:p>
            <a:r>
              <a:rPr kumimoji="1" lang="ja-JP" altLang="en-US" sz="1400" dirty="0"/>
              <a:t>ブラウザより設定</a:t>
            </a:r>
            <a:r>
              <a:rPr kumimoji="1" lang="en-US" altLang="ja-JP" sz="1400" dirty="0"/>
              <a:t>できる</a:t>
            </a:r>
            <a:endParaRPr kumimoji="1" lang="en-US" altLang="ja-JP" sz="1400" dirty="0"/>
          </a:p>
        </p:txBody>
      </p:sp>
      <p:sp>
        <p:nvSpPr>
          <p:cNvPr id="114" name="テキスト ボックス 113"/>
          <p:cNvSpPr txBox="1"/>
          <p:nvPr/>
        </p:nvSpPr>
        <p:spPr>
          <a:xfrm flipH="1">
            <a:off x="10540620" y="2507073"/>
            <a:ext cx="140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IPADDR/8080</a:t>
            </a:r>
            <a:endParaRPr kumimoji="1" lang="en-US" altLang="ja-JP" sz="1400" dirty="0"/>
          </a:p>
        </p:txBody>
      </p:sp>
      <p:sp>
        <p:nvSpPr>
          <p:cNvPr id="115" name="テキスト ボックス 114"/>
          <p:cNvSpPr txBox="1"/>
          <p:nvPr/>
        </p:nvSpPr>
        <p:spPr>
          <a:xfrm flipH="1">
            <a:off x="10616330" y="3345582"/>
            <a:ext cx="140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IPADDR/</a:t>
            </a:r>
            <a:r>
              <a:rPr kumimoji="1" lang="en-US" altLang="ja-JP" sz="1400" dirty="0" err="1"/>
              <a:t>radis</a:t>
            </a:r>
            <a:endParaRPr kumimoji="1" lang="en-US" altLang="ja-JP" sz="1400" dirty="0" err="1"/>
          </a:p>
        </p:txBody>
      </p:sp>
      <p:sp>
        <p:nvSpPr>
          <p:cNvPr id="47" name="正方形/長方形 46"/>
          <p:cNvSpPr/>
          <p:nvPr/>
        </p:nvSpPr>
        <p:spPr>
          <a:xfrm>
            <a:off x="7664450" y="3271520"/>
            <a:ext cx="1784350" cy="297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 flipH="1">
            <a:off x="8053070" y="3071495"/>
            <a:ext cx="1157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Apatch2</a:t>
            </a:r>
            <a:endParaRPr kumimoji="1" lang="en-US" altLang="ja-JP" sz="1200" dirty="0"/>
          </a:p>
        </p:txBody>
      </p:sp>
      <p:pic>
        <p:nvPicPr>
          <p:cNvPr id="97" name="グラフィックス 96" descr="サーバー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99020" y="3228975"/>
            <a:ext cx="334645" cy="334645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 flipH="1">
            <a:off x="4843780" y="3332480"/>
            <a:ext cx="2889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$tomcat/bin/ </a:t>
            </a:r>
            <a:r>
              <a:rPr kumimoji="1" lang="en-US" altLang="en-US" sz="1400" dirty="0"/>
              <a:t>(manual)</a:t>
            </a:r>
            <a:r>
              <a:rPr kumimoji="1" lang="en-US" altLang="ja-JP" sz="1400" dirty="0"/>
              <a:t> </a:t>
            </a:r>
            <a:endParaRPr kumimoji="1" lang="en-US" altLang="ja-JP" sz="1400" dirty="0"/>
          </a:p>
        </p:txBody>
      </p:sp>
      <p:sp>
        <p:nvSpPr>
          <p:cNvPr id="81" name="テキスト ボックス 80"/>
          <p:cNvSpPr txBox="1"/>
          <p:nvPr/>
        </p:nvSpPr>
        <p:spPr>
          <a:xfrm flipH="1">
            <a:off x="4766945" y="3678555"/>
            <a:ext cx="2559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400" dirty="0" err="1"/>
              <a:t>S</a:t>
            </a:r>
            <a:r>
              <a:rPr kumimoji="1" lang="en-US" altLang="ja-JP" sz="1400" dirty="0" err="1"/>
              <a:t>ystemd</a:t>
            </a:r>
            <a:r>
              <a:rPr kumimoji="1" lang="en-US" altLang="en-US" sz="1400" dirty="0" err="1"/>
              <a:t>(a</a:t>
            </a:r>
            <a:r>
              <a:rPr lang="en-US" altLang="ja-JP" sz="1400" dirty="0">
                <a:sym typeface="+mn-ea"/>
              </a:rPr>
              <a:t>uto</a:t>
            </a:r>
            <a:r>
              <a:rPr lang="en-US" altLang="en-US" sz="1400" dirty="0">
                <a:sym typeface="+mn-ea"/>
              </a:rPr>
              <a:t>:systemd</a:t>
            </a:r>
            <a:r>
              <a:rPr kumimoji="1" lang="en-US" altLang="en-US" sz="1400" dirty="0" err="1"/>
              <a:t>) </a:t>
            </a:r>
            <a:endParaRPr kumimoji="1" lang="en-US" altLang="en-US" sz="1400" dirty="0" err="1"/>
          </a:p>
        </p:txBody>
      </p:sp>
      <p:sp>
        <p:nvSpPr>
          <p:cNvPr id="83" name="テキスト ボックス 82"/>
          <p:cNvSpPr txBox="1"/>
          <p:nvPr/>
        </p:nvSpPr>
        <p:spPr>
          <a:xfrm flipH="1">
            <a:off x="7545070" y="3907155"/>
            <a:ext cx="218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systemd(auto</a:t>
            </a:r>
            <a:r>
              <a:rPr kumimoji="1" lang="en-US" altLang="en-US" sz="1200" dirty="0"/>
              <a:t>:systemd</a:t>
            </a:r>
            <a:r>
              <a:rPr kumimoji="1" lang="en-US" altLang="ja-JP" sz="1200" dirty="0"/>
              <a:t>)</a:t>
            </a:r>
            <a:endParaRPr kumimoji="1" lang="en-US" altLang="ja-JP" sz="1200" dirty="0"/>
          </a:p>
        </p:txBody>
      </p:sp>
      <p:sp>
        <p:nvSpPr>
          <p:cNvPr id="89" name="正方形/長方形 88"/>
          <p:cNvSpPr/>
          <p:nvPr/>
        </p:nvSpPr>
        <p:spPr>
          <a:xfrm rot="10800000" flipV="1">
            <a:off x="307975" y="1626235"/>
            <a:ext cx="2369820" cy="37782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114"/>
          <p:cNvSpPr txBox="1"/>
          <p:nvPr/>
        </p:nvSpPr>
        <p:spPr>
          <a:xfrm flipH="1">
            <a:off x="10540606" y="3652763"/>
            <a:ext cx="140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ja-JP" sz="1400" dirty="0"/>
              <a:t>:8080</a:t>
            </a:r>
            <a:endParaRPr kumimoji="1" lang="en-US" altLang="ja-JP" sz="1400" dirty="0"/>
          </a:p>
        </p:txBody>
      </p:sp>
      <p:sp>
        <p:nvSpPr>
          <p:cNvPr id="4" name="Text Box 3"/>
          <p:cNvSpPr txBox="1"/>
          <p:nvPr/>
        </p:nvSpPr>
        <p:spPr>
          <a:xfrm>
            <a:off x="308610" y="5694045"/>
            <a:ext cx="31057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dirty="0">
                <a:sym typeface="+mn-ea"/>
              </a:rPr>
              <a:t>CATALINA_HOME</a:t>
            </a:r>
            <a:r>
              <a:rPr lang="" altLang="en-US" sz="1200" dirty="0">
                <a:sym typeface="+mn-ea"/>
              </a:rPr>
              <a:t>:</a:t>
            </a:r>
            <a:endParaRPr lang="en-US" altLang="en-US" sz="1200" dirty="0">
              <a:sym typeface="+mn-ea"/>
            </a:endParaRPr>
          </a:p>
          <a:p>
            <a:r>
              <a:rPr lang="en-US" altLang="en-US" sz="1200" dirty="0">
                <a:sym typeface="+mn-ea"/>
              </a:rPr>
              <a:t>liferay ga</a:t>
            </a:r>
            <a:r>
              <a:rPr lang="" altLang="en-US" sz="1200" dirty="0">
                <a:sym typeface="+mn-ea"/>
              </a:rPr>
              <a:t>: </a:t>
            </a:r>
            <a:r>
              <a:rPr lang="en-US" altLang="en-US" sz="1200" dirty="0">
                <a:sym typeface="+mn-ea"/>
              </a:rPr>
              <a:t>liferayフォルダの中に付属</a:t>
            </a:r>
            <a:endParaRPr lang="en-US" altLang="en-US" sz="1200" dirty="0">
              <a:sym typeface="+mn-ea"/>
            </a:endParaRPr>
          </a:p>
          <a:p>
            <a:r>
              <a:rPr lang="en-US" altLang="en-US" sz="1200" dirty="0">
                <a:sym typeface="+mn-ea"/>
              </a:rPr>
              <a:t>	       </a:t>
            </a:r>
            <a:endParaRPr lang="en-US" altLang="en-US" sz="1200" dirty="0">
              <a:sym typeface="+mn-ea"/>
            </a:endParaRPr>
          </a:p>
          <a:p>
            <a:r>
              <a:rPr lang="en-US" altLang="en-US" sz="1200" dirty="0">
                <a:sym typeface="+mn-ea"/>
              </a:rPr>
              <a:t> </a:t>
            </a:r>
            <a:endParaRPr lang="en-US" altLang="en-US" sz="1200" dirty="0">
              <a:sym typeface="+mn-ea"/>
            </a:endParaRPr>
          </a:p>
        </p:txBody>
      </p:sp>
      <p:sp>
        <p:nvSpPr>
          <p:cNvPr id="6" name="テキスト ボックス 82"/>
          <p:cNvSpPr txBox="1"/>
          <p:nvPr/>
        </p:nvSpPr>
        <p:spPr>
          <a:xfrm flipH="1">
            <a:off x="7875905" y="3293110"/>
            <a:ext cx="1915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ja-JP" sz="1400" dirty="0"/>
              <a:t>systemd(auto)</a:t>
            </a:r>
            <a:endParaRPr kumimoji="1" lang="en-US" altLang="ja-JP" sz="1400" dirty="0"/>
          </a:p>
        </p:txBody>
      </p:sp>
      <p:sp>
        <p:nvSpPr>
          <p:cNvPr id="8" name="テキスト ボックス 82"/>
          <p:cNvSpPr txBox="1"/>
          <p:nvPr/>
        </p:nvSpPr>
        <p:spPr>
          <a:xfrm flipH="1">
            <a:off x="7297420" y="2286635"/>
            <a:ext cx="2268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en-US" sz="1200" dirty="0"/>
              <a:t>/etc/init.d/fossology.service </a:t>
            </a:r>
            <a:r>
              <a:rPr lang="en-US" altLang="en-US" sz="1200" dirty="0">
                <a:sym typeface="+mn-ea"/>
              </a:rPr>
              <a:t>(manual:</a:t>
            </a:r>
            <a:r>
              <a:rPr lang="en-US" altLang="en-US" sz="1200" dirty="0">
                <a:solidFill>
                  <a:srgbClr val="7030A0"/>
                </a:solidFill>
                <a:sym typeface="+mn-ea"/>
              </a:rPr>
              <a:t>systemd</a:t>
            </a:r>
            <a:r>
              <a:rPr lang="en-US" altLang="en-US" sz="1200" dirty="0">
                <a:sym typeface="+mn-ea"/>
              </a:rPr>
              <a:t>)</a:t>
            </a:r>
            <a:endParaRPr kumimoji="1" lang="en-US" altLang="en-US" sz="1200" dirty="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041265" y="1382395"/>
            <a:ext cx="5205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dirty="0">
                <a:solidFill>
                  <a:srgbClr val="00B050"/>
                </a:solidFill>
                <a:sym typeface="+mn-ea"/>
              </a:rPr>
              <a:t>execed file</a:t>
            </a:r>
            <a:r>
              <a:rPr lang="" altLang="en-US" dirty="0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dirty="0">
                <a:solidFill>
                  <a:srgbClr val="00B050"/>
                </a:solidFill>
                <a:sym typeface="+mn-ea"/>
              </a:rPr>
              <a:t>(auto or manual </a:t>
            </a:r>
            <a:r>
              <a:rPr lang="" altLang="en-US" dirty="0">
                <a:solidFill>
                  <a:srgbClr val="00B050"/>
                </a:solidFill>
                <a:sym typeface="+mn-ea"/>
              </a:rPr>
              <a:t>/ by name</a:t>
            </a:r>
            <a:r>
              <a:rPr lang="en-US" altLang="en-US" dirty="0">
                <a:solidFill>
                  <a:srgbClr val="00B050"/>
                </a:solidFill>
                <a:sym typeface="+mn-ea"/>
              </a:rPr>
              <a:t>)</a:t>
            </a:r>
            <a:endParaRPr lang="en-US" altLang="en-US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59544" y="6408355"/>
            <a:ext cx="7166610" cy="2540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055" dirty="0">
                <a:sym typeface="+mn-ea"/>
              </a:rPr>
              <a:t> systemdとついているものは、自動で設定されsystemctl statusで見れる. ついていないと psでしか確認できない</a:t>
            </a:r>
            <a:endParaRPr lang="en-US" altLang="en-US" sz="1055" dirty="0">
              <a:sym typeface="+mn-ea"/>
            </a:endParaRPr>
          </a:p>
        </p:txBody>
      </p:sp>
      <p:sp>
        <p:nvSpPr>
          <p:cNvPr id="17" name="テキスト ボックス 93"/>
          <p:cNvSpPr txBox="1"/>
          <p:nvPr/>
        </p:nvSpPr>
        <p:spPr>
          <a:xfrm flipH="1">
            <a:off x="4305935" y="4803140"/>
            <a:ext cx="2499995" cy="3003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kumimoji="1" lang="" altLang="en-US" sz="1355" dirty="0">
                <a:solidFill>
                  <a:schemeClr val="tx1"/>
                </a:solidFill>
                <a:effectLst/>
              </a:rPr>
              <a:t>LOG</a:t>
            </a:r>
            <a:endParaRPr kumimoji="1" lang="" altLang="en-US" sz="1355" dirty="0">
              <a:solidFill>
                <a:schemeClr val="tx1"/>
              </a:solidFill>
              <a:effectLst/>
            </a:endParaRPr>
          </a:p>
        </p:txBody>
      </p:sp>
      <p:sp>
        <p:nvSpPr>
          <p:cNvPr id="22" name="正方形/長方形 94"/>
          <p:cNvSpPr/>
          <p:nvPr/>
        </p:nvSpPr>
        <p:spPr>
          <a:xfrm rot="10800000" flipV="1">
            <a:off x="4384040" y="5059680"/>
            <a:ext cx="6232525" cy="12236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ja-JP" altLang="en-US" sz="1055" dirty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384040" y="5103495"/>
            <a:ext cx="6044565" cy="134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en-US" sz="1355"/>
              <a:t>Fossology : </a:t>
            </a:r>
            <a:r>
              <a:rPr lang="en-US" sz="1355"/>
              <a:t>/var/log/fossology</a:t>
            </a:r>
            <a:r>
              <a:rPr lang="en-US" altLang="en-US" sz="1355"/>
              <a:t>/</a:t>
            </a:r>
            <a:r>
              <a:rPr lang="en-US" sz="1355"/>
              <a:t>    </a:t>
            </a:r>
            <a:r>
              <a:rPr lang="en-US" altLang="en-US" sz="1355"/>
              <a:t>Apache2 : /var/log/apache2/</a:t>
            </a:r>
            <a:endParaRPr lang="en-US" altLang="en-US" sz="1355"/>
          </a:p>
          <a:p>
            <a:pPr>
              <a:lnSpc>
                <a:spcPct val="120000"/>
              </a:lnSpc>
            </a:pPr>
            <a:r>
              <a:rPr lang="en-US" altLang="en-US" sz="1355"/>
              <a:t>Postgresql: /var/log/postgresql/   Tomcat   : /$CATALINA_HOME/logs/</a:t>
            </a:r>
            <a:endParaRPr lang="en-US" altLang="en-US" sz="1355"/>
          </a:p>
          <a:p>
            <a:pPr>
              <a:lnSpc>
                <a:spcPct val="120000"/>
              </a:lnSpc>
            </a:pPr>
            <a:r>
              <a:rPr lang="en-US" altLang="en-US" sz="1355"/>
              <a:t>CouchDB : /usr/local/var/log/couchdb/	</a:t>
            </a:r>
            <a:endParaRPr lang="en-US" altLang="en-US" sz="1355"/>
          </a:p>
          <a:p>
            <a:pPr>
              <a:lnSpc>
                <a:spcPct val="120000"/>
              </a:lnSpc>
            </a:pPr>
            <a:r>
              <a:rPr lang="en-US" altLang="en-US" sz="1355"/>
              <a:t>Liferay    : /home/daitokeigo/liferay-portal-6.2-ce-ga5/logs</a:t>
            </a:r>
            <a:endParaRPr lang="en-US" altLang="en-US" sz="1355"/>
          </a:p>
          <a:p>
            <a:pPr>
              <a:lnSpc>
                <a:spcPct val="120000"/>
              </a:lnSpc>
            </a:pPr>
            <a:r>
              <a:rPr lang="en-US" altLang="en-US" sz="1355"/>
              <a:t> </a:t>
            </a:r>
            <a:endParaRPr lang="en-US" altLang="en-US" sz="1355"/>
          </a:p>
        </p:txBody>
      </p:sp>
      <p:sp>
        <p:nvSpPr>
          <p:cNvPr id="38" name="テキスト ボックス 113"/>
          <p:cNvSpPr txBox="1"/>
          <p:nvPr/>
        </p:nvSpPr>
        <p:spPr>
          <a:xfrm flipH="1">
            <a:off x="8694420" y="1112520"/>
            <a:ext cx="2008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" altLang="en-US" sz="1400" dirty="0"/>
              <a:t>D</a:t>
            </a:r>
            <a:r>
              <a:rPr kumimoji="1" lang="en-US" altLang="en-US" sz="1400" dirty="0"/>
              <a:t>atabase</a:t>
            </a:r>
            <a:endParaRPr kumimoji="1" lang="" alt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62515" y="6448515"/>
            <a:ext cx="2057400" cy="365130"/>
          </a:xfrm>
        </p:spPr>
        <p:txBody>
          <a:bodyPr/>
          <a:p>
            <a:fld id="{BE1039D9-3D1B-4CD3-B3BC-3050B19DE446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63065" y="14605"/>
            <a:ext cx="5782310" cy="10388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altLang="en-US" sz="2800" dirty="0">
                <a:solidFill>
                  <a:srgbClr val="00B0F0"/>
                </a:solidFill>
                <a:sym typeface="+mn-ea"/>
              </a:rPr>
              <a:t>Setting</a:t>
            </a:r>
            <a:r>
              <a:rPr lang="" altLang="en-US" sz="2800" dirty="0">
                <a:solidFill>
                  <a:srgbClr val="00B0F0"/>
                </a:solidFill>
                <a:sym typeface="+mn-ea"/>
              </a:rPr>
              <a:t>, </a:t>
            </a:r>
            <a:r>
              <a:rPr lang="en-US" altLang="en-US" sz="2800" dirty="0">
                <a:solidFill>
                  <a:srgbClr val="00B0F0"/>
                </a:solidFill>
                <a:sym typeface="+mn-ea"/>
              </a:rPr>
              <a:t>exected files </a:t>
            </a:r>
            <a:r>
              <a:rPr lang="" altLang="en-US" sz="2800" dirty="0">
                <a:solidFill>
                  <a:srgbClr val="00B0F0"/>
                </a:solidFill>
                <a:sym typeface="+mn-ea"/>
              </a:rPr>
              <a:t>AND</a:t>
            </a:r>
            <a:endParaRPr lang="" altLang="en-US" sz="2800" dirty="0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en-US" sz="2800" dirty="0">
                <a:solidFill>
                  <a:srgbClr val="00B0F0"/>
                </a:solidFill>
                <a:sym typeface="+mn-ea"/>
              </a:rPr>
              <a:t>Log folders </a:t>
            </a:r>
            <a:r>
              <a:rPr lang="" altLang="en-US" sz="2800" dirty="0">
                <a:solidFill>
                  <a:srgbClr val="00B0F0"/>
                </a:solidFill>
                <a:sym typeface="+mn-ea"/>
              </a:rPr>
              <a:t>of fossology, sw360</a:t>
            </a:r>
            <a:endParaRPr lang="" altLang="en-US" sz="2800" dirty="0">
              <a:solidFill>
                <a:srgbClr val="00B0F0"/>
              </a:solidFill>
              <a:sym typeface="+mn-ea"/>
            </a:endParaRPr>
          </a:p>
        </p:txBody>
      </p:sp>
      <p:pic>
        <p:nvPicPr>
          <p:cNvPr id="7" name="グラフィックス 95" descr="サーバー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32860" y="1105535"/>
            <a:ext cx="411480" cy="254635"/>
          </a:xfrm>
          <a:prstGeom prst="rect">
            <a:avLst/>
          </a:prstGeom>
        </p:spPr>
      </p:pic>
      <p:pic>
        <p:nvPicPr>
          <p:cNvPr id="9" name="グラフィックス 98" descr="インターネット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8390" y="980440"/>
            <a:ext cx="401955" cy="401955"/>
          </a:xfrm>
          <a:prstGeom prst="rect">
            <a:avLst/>
          </a:prstGeom>
        </p:spPr>
      </p:pic>
      <p:sp>
        <p:nvSpPr>
          <p:cNvPr id="10" name="円柱 25"/>
          <p:cNvSpPr/>
          <p:nvPr/>
        </p:nvSpPr>
        <p:spPr>
          <a:xfrm>
            <a:off x="8248015" y="1112520"/>
            <a:ext cx="365125" cy="247015"/>
          </a:xfrm>
          <a:prstGeom prst="can">
            <a:avLst>
              <a:gd name="adj" fmla="val 3259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 sz="1600" dirty="0"/>
          </a:p>
        </p:txBody>
      </p:sp>
      <p:sp>
        <p:nvSpPr>
          <p:cNvPr id="11" name="テキスト ボックス 113"/>
          <p:cNvSpPr txBox="1"/>
          <p:nvPr/>
        </p:nvSpPr>
        <p:spPr>
          <a:xfrm flipH="1">
            <a:off x="4168775" y="1053465"/>
            <a:ext cx="162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" altLang="en-US" sz="1200" dirty="0"/>
              <a:t>W</a:t>
            </a:r>
            <a:r>
              <a:rPr kumimoji="1" lang="en-US" altLang="en-US" sz="1200" dirty="0"/>
              <a:t>eb </a:t>
            </a:r>
            <a:r>
              <a:rPr kumimoji="1" lang="" altLang="en-US" sz="1200" dirty="0"/>
              <a:t>application</a:t>
            </a:r>
            <a:r>
              <a:rPr kumimoji="1" lang="en-US" altLang="en-US" sz="1200" dirty="0"/>
              <a:t> server</a:t>
            </a:r>
            <a:endParaRPr kumimoji="1" lang="en-US" altLang="en-US" sz="1200" dirty="0"/>
          </a:p>
        </p:txBody>
      </p:sp>
      <p:sp>
        <p:nvSpPr>
          <p:cNvPr id="12" name="テキスト ボックス 113"/>
          <p:cNvSpPr txBox="1"/>
          <p:nvPr/>
        </p:nvSpPr>
        <p:spPr>
          <a:xfrm flipH="1">
            <a:off x="6570345" y="1053465"/>
            <a:ext cx="1619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" altLang="en-US" sz="1400" dirty="0"/>
              <a:t>Front end</a:t>
            </a:r>
            <a:endParaRPr kumimoji="1" lang="" altLang="en-US" sz="1400" dirty="0"/>
          </a:p>
        </p:txBody>
      </p:sp>
      <p:sp>
        <p:nvSpPr>
          <p:cNvPr id="24" name="Text Box 23"/>
          <p:cNvSpPr txBox="1"/>
          <p:nvPr/>
        </p:nvSpPr>
        <p:spPr>
          <a:xfrm>
            <a:off x="404495" y="1746250"/>
            <a:ext cx="2540000" cy="3753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Fossology</a:t>
            </a:r>
            <a:endParaRPr lang="en-US" altLang="en-US" sz="1400" dirty="0">
              <a:solidFill>
                <a:schemeClr val="tx1"/>
              </a:solidFill>
            </a:endParaRPr>
          </a:p>
          <a:p>
            <a:r>
              <a:rPr lang="en-US" altLang="en-US" sz="1400" dirty="0">
                <a:sym typeface="+mn-ea"/>
              </a:rPr>
              <a:t>/usr/local/etc/fossology/</a:t>
            </a:r>
            <a:endParaRPr lang="en-US" altLang="en-US" sz="1400" dirty="0">
              <a:solidFill>
                <a:schemeClr val="tx1"/>
              </a:solidFill>
            </a:endParaRPr>
          </a:p>
          <a:p>
            <a:r>
              <a:rPr lang="en-US" altLang="en-US" sz="1400" dirty="0">
                <a:sym typeface="+mn-ea"/>
              </a:rPr>
              <a:t>fossology.conf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en-U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Apache</a:t>
            </a:r>
            <a:endParaRPr lang="en-US" altLang="en-US" sz="1400" u="sng" dirty="0">
              <a:solidFill>
                <a:schemeClr val="tx1"/>
              </a:solidFill>
            </a:endParaRPr>
          </a:p>
          <a:p>
            <a:r>
              <a:rPr lang="en-US" altLang="en-US" sz="1400" dirty="0">
                <a:solidFill>
                  <a:srgbClr val="FF0000"/>
                </a:solidFill>
                <a:sym typeface="+mn-ea"/>
              </a:rPr>
              <a:t>--</a:t>
            </a:r>
            <a:endParaRPr lang="en-US" altLang="en-US" sz="1400" u="sng" dirty="0">
              <a:solidFill>
                <a:schemeClr val="tx1"/>
              </a:solidFill>
            </a:endParaRPr>
          </a:p>
          <a:p>
            <a:r>
              <a:rPr lang="en-US" altLang="en-U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Liferay/Tomcat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en-US" sz="1400" dirty="0">
                <a:sym typeface="+mn-ea"/>
              </a:rPr>
              <a:t>$CATALINA_HOME/con/</a:t>
            </a:r>
            <a:endParaRPr lang="en-US" altLang="en-US" sz="1400" dirty="0">
              <a:solidFill>
                <a:schemeClr val="tx1"/>
              </a:solidFill>
            </a:endParaRPr>
          </a:p>
          <a:p>
            <a:r>
              <a:rPr lang="en-US" altLang="en-US" sz="1400" dirty="0">
                <a:sym typeface="+mn-ea"/>
              </a:rPr>
              <a:t>server.xml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Maven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ym typeface="+mn-ea"/>
              </a:rPr>
              <a:t>~/.m2/settings.xml</a:t>
            </a:r>
            <a:endParaRPr lang="en-US" altLang="ja-JP" sz="1400" dirty="0">
              <a:sym typeface="+mn-ea"/>
            </a:endParaRPr>
          </a:p>
          <a:p>
            <a:r>
              <a:rPr lang="" altLang="en-US" sz="1400" dirty="0">
                <a:sym typeface="+mn-ea"/>
              </a:rPr>
              <a:t>/etc/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Git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en-US" sz="1400" dirty="0">
                <a:sym typeface="+mn-ea"/>
              </a:rPr>
              <a:t>~/.gitconfig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 err="1">
                <a:sym typeface="+mn-ea"/>
              </a:rPr>
              <a:t>Apatch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ym typeface="+mn-ea"/>
              </a:rPr>
              <a:t>$</a:t>
            </a:r>
            <a:r>
              <a:rPr lang="en-US" altLang="ja-JP" sz="1400" dirty="0" err="1">
                <a:sym typeface="+mn-ea"/>
              </a:rPr>
              <a:t>Apatch</a:t>
            </a:r>
            <a:r>
              <a:rPr lang="en-US" altLang="ja-JP" sz="1400" dirty="0">
                <a:sym typeface="+mn-ea"/>
              </a:rPr>
              <a:t>/conf</a:t>
            </a:r>
            <a:endParaRPr lang="en-US" altLang="ja-JP" sz="1400" dirty="0">
              <a:sym typeface="+mn-ea"/>
            </a:endParaRPr>
          </a:p>
        </p:txBody>
      </p:sp>
      <p:pic>
        <p:nvPicPr>
          <p:cNvPr id="25" name="グラフィックス 98" descr="インターネット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5890" y="1885315"/>
            <a:ext cx="297180" cy="297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方形/長方形 97"/>
          <p:cNvSpPr/>
          <p:nvPr/>
        </p:nvSpPr>
        <p:spPr>
          <a:xfrm>
            <a:off x="1166495" y="1116330"/>
            <a:ext cx="4570095" cy="5113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 sz="1355" dirty="0"/>
          </a:p>
        </p:txBody>
      </p:sp>
      <p:sp>
        <p:nvSpPr>
          <p:cNvPr id="100" name="テキスト ボックス 99"/>
          <p:cNvSpPr txBox="1"/>
          <p:nvPr/>
        </p:nvSpPr>
        <p:spPr>
          <a:xfrm flipH="1">
            <a:off x="2829831" y="766735"/>
            <a:ext cx="1637687" cy="3003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kumimoji="1" lang="en-US" altLang="ja-JP" sz="1355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Maked</a:t>
            </a:r>
            <a:r>
              <a:rPr kumimoji="1" lang="en-US" altLang="ja-JP" sz="13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folder</a:t>
            </a:r>
            <a:endParaRPr kumimoji="1" lang="en-US" altLang="ja-JP" sz="13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テキスト ボックス 102"/>
          <p:cNvSpPr txBox="1"/>
          <p:nvPr/>
        </p:nvSpPr>
        <p:spPr>
          <a:xfrm flipH="1">
            <a:off x="1224915" y="1116330"/>
            <a:ext cx="546862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ja-JP" sz="1600" dirty="0"/>
              <a:t>  	       </a:t>
            </a:r>
            <a:r>
              <a:rPr lang="ja-JP" altLang="en-US" sz="1600" dirty="0"/>
              <a:t>             　</a:t>
            </a:r>
            <a:endParaRPr lang="en-US" altLang="ja-JP" sz="1600" dirty="0" err="1"/>
          </a:p>
          <a:p>
            <a:r>
              <a:rPr lang="en-US" altLang="ja-JP" sz="1600" dirty="0" err="1">
                <a:solidFill>
                  <a:schemeClr val="tx1"/>
                </a:solidFill>
              </a:rPr>
              <a:t>etc</a:t>
            </a:r>
            <a:r>
              <a:rPr lang="en-US" altLang="ja-JP" sz="1600" dirty="0">
                <a:solidFill>
                  <a:schemeClr val="tx1"/>
                </a:solidFill>
              </a:rPr>
              <a:t>/</a:t>
            </a:r>
            <a:r>
              <a:rPr lang="en-US" altLang="ja-JP" sz="1600" dirty="0" err="1">
                <a:solidFill>
                  <a:schemeClr val="tx1"/>
                </a:solidFill>
              </a:rPr>
              <a:t>init.d</a:t>
            </a:r>
            <a:r>
              <a:rPr lang="en-US" altLang="en-US" sz="1600" dirty="0" err="1">
                <a:solidFill>
                  <a:schemeClr val="tx1"/>
                </a:solidFill>
              </a:rPr>
              <a:t>/</a:t>
            </a:r>
            <a:r>
              <a:rPr lang="en-US" altLang="ja-JP" sz="1600" dirty="0"/>
              <a:t>	 </a:t>
            </a:r>
            <a:r>
              <a:rPr lang="en-US" altLang="en-US" sz="1600" dirty="0"/>
              <a:t>(deamon)</a:t>
            </a:r>
            <a:r>
              <a:rPr lang="en-US" altLang="ja-JP" sz="1600" dirty="0"/>
              <a:t>                                   </a:t>
            </a:r>
            <a:endParaRPr lang="en-US" altLang="ja-JP" sz="1600" dirty="0"/>
          </a:p>
          <a:p>
            <a:r>
              <a:rPr lang="en-US" altLang="ja-JP" sz="1600" dirty="0"/>
              <a:t>|-</a:t>
            </a:r>
            <a:r>
              <a:rPr lang="en-US" altLang="ja-JP" sz="1600" dirty="0" err="1"/>
              <a:t>postgresql.service</a:t>
            </a:r>
            <a:r>
              <a:rPr lang="en-US" altLang="ja-JP" sz="1600" dirty="0"/>
              <a:t>           </a:t>
            </a:r>
            <a:r>
              <a:rPr lang="en-US" altLang="en-US" sz="1600" dirty="0"/>
              <a:t>PostgreSql</a:t>
            </a:r>
            <a:r>
              <a:rPr lang="en-US" altLang="ja-JP" sz="1600" dirty="0"/>
              <a:t>  </a:t>
            </a:r>
            <a:endParaRPr lang="en-US" altLang="ja-JP" sz="1600" dirty="0"/>
          </a:p>
          <a:p>
            <a:r>
              <a:rPr lang="en-US" altLang="ja-JP" sz="1600" dirty="0"/>
              <a:t>|-</a:t>
            </a:r>
            <a:r>
              <a:rPr lang="en-US" altLang="ja-JP" sz="1600" dirty="0" err="1"/>
              <a:t>couchdb.service             </a:t>
            </a:r>
            <a:r>
              <a:rPr lang="en-US" altLang="en-US" sz="1600" dirty="0" err="1"/>
              <a:t>CouchDB</a:t>
            </a:r>
            <a:endParaRPr lang="en-US" altLang="ja-JP" sz="1600" dirty="0" err="1"/>
          </a:p>
          <a:p>
            <a:r>
              <a:rPr lang="en-US" altLang="en-US" sz="1600" dirty="0"/>
              <a:t>|-fossology.service            Fossology</a:t>
            </a:r>
            <a:endParaRPr lang="en-US" altLang="ja-JP" sz="1600" dirty="0"/>
          </a:p>
          <a:p>
            <a:r>
              <a:rPr lang="en-US" altLang="en-US" sz="1600" dirty="0"/>
              <a:t>|-apache2.                        Apache2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en-US" sz="1600" dirty="0"/>
              <a:t>etc/</a:t>
            </a:r>
            <a:endParaRPr lang="en-US" altLang="en-US" sz="1600" dirty="0"/>
          </a:p>
          <a:p>
            <a:r>
              <a:rPr lang="en-US" altLang="en-US" sz="1600" dirty="0"/>
              <a:t>  |-fossology</a:t>
            </a:r>
            <a:endParaRPr lang="en-US" altLang="en-US" sz="1600" dirty="0"/>
          </a:p>
          <a:p>
            <a:r>
              <a:rPr lang="en-US" altLang="en-US" sz="1600" dirty="0"/>
              <a:t>  |-fossology.conf</a:t>
            </a:r>
            <a:endParaRPr lang="en-US" altLang="ja-JP" sz="1600" dirty="0"/>
          </a:p>
          <a:p>
            <a:endParaRPr lang="en-US" altLang="en-US" sz="1600" dirty="0"/>
          </a:p>
          <a:p>
            <a:r>
              <a:rPr lang="en-US" altLang="en-US" sz="1600" dirty="0"/>
              <a:t>usr/local/</a:t>
            </a:r>
            <a:endParaRPr lang="en-US" altLang="en-US" sz="1600" dirty="0"/>
          </a:p>
          <a:p>
            <a:r>
              <a:rPr lang="en-US" altLang="en-US" sz="1600" dirty="0"/>
              <a:t>  |-etc/</a:t>
            </a:r>
            <a:endParaRPr lang="en-US" altLang="en-US" sz="1600" dirty="0"/>
          </a:p>
          <a:p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|-couchdb                     Couchdb</a:t>
            </a: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|-fossology/Db.conf      Fossology</a:t>
            </a:r>
            <a:endParaRPr lang="en-US" altLang="en-US" sz="1600" dirty="0"/>
          </a:p>
          <a:p>
            <a:r>
              <a:rPr lang="en-US" altLang="en-US" sz="1600" dirty="0"/>
              <a:t>    |-init.d/couchdb            Couchdb</a:t>
            </a:r>
            <a:endParaRPr lang="en-US" altLang="en-US" sz="1600" dirty="0"/>
          </a:p>
          <a:p>
            <a:r>
              <a:rPr lang="en-US" altLang="en-US" sz="1600" dirty="0"/>
              <a:t>  |-bin/</a:t>
            </a:r>
            <a:endParaRPr lang="en-US" altLang="en-US" sz="1600" dirty="0"/>
          </a:p>
          <a:p>
            <a:r>
              <a:rPr lang="en-US" altLang="en-US" sz="1600" dirty="0"/>
              <a:t>    |-composer                   Composer(php tool)</a:t>
            </a:r>
            <a:endParaRPr lang="en-US" altLang="en-US" sz="1600" dirty="0"/>
          </a:p>
          <a:p>
            <a:r>
              <a:rPr lang="en-US" altLang="en-US" sz="1600" dirty="0">
                <a:sym typeface="+mn-ea"/>
              </a:rPr>
              <a:t>    |-thrift                           Thrift</a:t>
            </a:r>
            <a:endParaRPr lang="en-US" altLang="en-US" sz="1600" dirty="0"/>
          </a:p>
          <a:p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|-couchcb                     Couchdb</a:t>
            </a:r>
            <a:endParaRPr lang="en-US" altLang="en-US" sz="1600" dirty="0"/>
          </a:p>
          <a:p>
            <a:endParaRPr lang="en-US" altLang="ja-JP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1039D9-3D1B-4CD3-B3BC-3050B19DE446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1684655" y="63500"/>
            <a:ext cx="74688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sz="2400" dirty="0">
                <a:solidFill>
                  <a:srgbClr val="00B0F0"/>
                </a:solidFill>
                <a:sym typeface="+mn-ea"/>
              </a:rPr>
              <a:t>Major maked folder </a:t>
            </a:r>
            <a:r>
              <a:rPr lang="" altLang="en-US" sz="2400" dirty="0">
                <a:solidFill>
                  <a:srgbClr val="00B0F0"/>
                </a:solidFill>
                <a:sym typeface="+mn-ea"/>
              </a:rPr>
              <a:t>And Linux File construdtion.</a:t>
            </a:r>
            <a:endParaRPr lang="" altLang="en-US" sz="2400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4" name="正方形/長方形 35"/>
          <p:cNvSpPr/>
          <p:nvPr/>
        </p:nvSpPr>
        <p:spPr>
          <a:xfrm>
            <a:off x="6693535" y="523875"/>
            <a:ext cx="5448300" cy="70161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kumimoji="0" lang="en-US" altLang="en-US" dirty="0">
                <a:solidFill>
                  <a:srgbClr val="7030A0"/>
                </a:solidFill>
                <a:latin typeface="Arial Unicode MS"/>
              </a:rPr>
              <a:t>Linux Construction Folders </a:t>
            </a:r>
            <a:endParaRPr kumimoji="0" lang="en-US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en-US" altLang="en-US" dirty="0">
                <a:solidFill>
                  <a:srgbClr val="7030A0"/>
                </a:solidFill>
                <a:latin typeface="Arial Unicode MS"/>
              </a:rPr>
              <a:t> </a:t>
            </a:r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/</a:t>
            </a:r>
            <a:r>
              <a:rPr kumimoji="0" lang="en-US" altLang="en-US" dirty="0">
                <a:solidFill>
                  <a:srgbClr val="7030A0"/>
                </a:solidFill>
                <a:latin typeface="Arial Unicode MS"/>
              </a:rPr>
              <a:t>etc : </a:t>
            </a:r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almost all setting-files is here. (It may be made under some-folder, and placed in /usr/etc.)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lang="en-US" altLang="en-US" dirty="0">
                <a:solidFill>
                  <a:srgbClr val="7030A0"/>
                </a:solidFill>
                <a:latin typeface="Arial Unicode MS"/>
                <a:sym typeface="+mn-ea"/>
              </a:rPr>
              <a:t> /bin  : basic cmd (system controal)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endParaRPr kumimoji="0" lang="en-US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/usr : program and library datas(are made when you compile) are used by each user 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 | /bin :  Basic command usied by user.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 | /usr/local: 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 | /usr/local/bin/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 | /usr/local/bin/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 | /usr/local/etc/ </a:t>
            </a:r>
            <a:endParaRPr kumimoji="0" lang="en-US" altLang="en-US" dirty="0">
              <a:solidFill>
                <a:srgbClr val="7030A0"/>
              </a:solidFill>
              <a:latin typeface="Arial Unicode MS"/>
            </a:endParaRPr>
          </a:p>
          <a:p>
            <a:endParaRPr kumimoji="0" lang="en-US" altLang="en-US" dirty="0">
              <a:solidFill>
                <a:srgbClr val="7030A0"/>
              </a:solidFill>
              <a:latin typeface="Arial Unicode MS"/>
            </a:endParaRPr>
          </a:p>
          <a:p>
            <a:endParaRPr kumimoji="0" lang="en-US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(next_page)</a:t>
            </a:r>
            <a:endParaRPr kumimoji="0" lang="en-US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en-US" altLang="en-US" dirty="0">
                <a:solidFill>
                  <a:srgbClr val="7030A0"/>
                </a:solidFill>
                <a:latin typeface="Arial Unicode MS"/>
              </a:rPr>
              <a:t> /var  </a:t>
            </a:r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:  tempolatory files as a log file.(But 再起動しても消えない.)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 /var/log: 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Other: 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 /lib, /usr/local/lib: be placed files    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  required when user exec some   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kumimoji="0" lang="" altLang="en-US" dirty="0">
                <a:solidFill>
                  <a:srgbClr val="7030A0"/>
                </a:solidFill>
                <a:latin typeface="Arial Unicode MS"/>
              </a:rPr>
              <a:t>  commands.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lang="en-US" altLang="en-US" dirty="0">
                <a:solidFill>
                  <a:srgbClr val="7030A0"/>
                </a:solidFill>
                <a:latin typeface="Arial Unicode MS"/>
                <a:sym typeface="+mn-ea"/>
              </a:rPr>
              <a:t>/tmp :   </a:t>
            </a:r>
            <a:endParaRPr kumimoji="0" lang="en-US" altLang="en-US" dirty="0">
              <a:solidFill>
                <a:srgbClr val="7030A0"/>
              </a:solidFill>
              <a:latin typeface="Arial Unicode MS"/>
            </a:endParaRPr>
          </a:p>
          <a:p>
            <a:r>
              <a:rPr lang="en-US" altLang="en-US" dirty="0">
                <a:solidFill>
                  <a:srgbClr val="7030A0"/>
                </a:solidFill>
                <a:latin typeface="Arial Unicode MS"/>
                <a:sym typeface="+mn-ea"/>
              </a:rPr>
              <a:t> /sbin: </a:t>
            </a:r>
            <a:endParaRPr kumimoji="0" lang="" altLang="en-US" dirty="0">
              <a:solidFill>
                <a:srgbClr val="7030A0"/>
              </a:solidFill>
              <a:latin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1039D9-3D1B-4CD3-B3BC-3050B19DE446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684655" y="63500"/>
            <a:ext cx="95078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" altLang="en-US" sz="2400" dirty="0">
                <a:solidFill>
                  <a:srgbClr val="00B0F0"/>
                </a:solidFill>
                <a:sym typeface="+mn-ea"/>
              </a:rPr>
              <a:t>Major Package in sw360(part in fossology), and what is used </a:t>
            </a:r>
            <a:endParaRPr lang="" altLang="en-US" sz="2400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47700" y="836295"/>
            <a:ext cx="613537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ja-JP" sz="1600" dirty="0">
                <a:latin typeface="Arial Unicode MS"/>
                <a:sym typeface="+mn-ea"/>
              </a:rPr>
              <a:t>--- All ---</a:t>
            </a:r>
            <a:endParaRPr kumimoji="0" lang="en-US" altLang="ja-JP" sz="1600" dirty="0">
              <a:latin typeface="Arial Unicode MS"/>
            </a:endParaRPr>
          </a:p>
          <a:p>
            <a:r>
              <a:rPr lang="en-US" altLang="ja-JP" sz="1600" dirty="0">
                <a:latin typeface="Arial Unicode MS"/>
                <a:sym typeface="+mn-ea"/>
              </a:rPr>
              <a:t>g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it, java(jdk-1.8.x), php, </a:t>
            </a:r>
            <a:r>
              <a:rPr lang="en-US" altLang="ja-JP" sz="1600" dirty="0">
                <a:latin typeface="Arial Unicode MS"/>
                <a:sym typeface="+mn-ea"/>
              </a:rPr>
              <a:t>g++, pkg-config, make</a:t>
            </a:r>
            <a:r>
              <a:rPr lang="" altLang="en-US" sz="1600" dirty="0">
                <a:latin typeface="Arial Unicode MS"/>
                <a:sym typeface="+mn-ea"/>
              </a:rPr>
              <a:t>, 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maven. 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ja-JP" sz="1600" dirty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  <a:sym typeface="+mn-ea"/>
              </a:rPr>
              <a:t>*thrift</a:t>
            </a:r>
            <a:r>
              <a:rPr lang="" altLang="en-US" sz="1600" dirty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  <a:sym typeface="+mn-ea"/>
              </a:rPr>
              <a:t>(</a:t>
            </a:r>
            <a:r>
              <a:rPr lang="en-US" altLang="ja-JP" sz="1600" dirty="0">
                <a:latin typeface="Arial Unicode MS"/>
                <a:sym typeface="+mn-ea"/>
              </a:rPr>
              <a:t>o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ption</a:t>
            </a:r>
            <a:r>
              <a:rPr lang="" altLang="en-US" sz="1600" dirty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  <a:sym typeface="+mn-ea"/>
              </a:rPr>
              <a:t>)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 Unicode MS"/>
            </a:endParaRPr>
          </a:p>
          <a:p>
            <a:r>
              <a:rPr lang="en-US" altLang="ja-JP" sz="1600" dirty="0">
                <a:solidFill>
                  <a:srgbClr val="7030A0"/>
                </a:solidFill>
                <a:latin typeface="Arial Unicode MS"/>
                <a:sym typeface="+mn-ea"/>
              </a:rPr>
              <a:t> -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build-essential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ja-JP" sz="1600" dirty="0">
                <a:latin typeface="Arial Unicode MS"/>
                <a:sym typeface="+mn-ea"/>
              </a:rPr>
              <a:t> -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libboost</a:t>
            </a:r>
            <a:r>
              <a:rPr lang="en-US" altLang="ja-JP" sz="1600" dirty="0">
                <a:latin typeface="Arial Unicode MS"/>
                <a:sym typeface="+mn-ea"/>
              </a:rPr>
              <a:t>(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-dev</a:t>
            </a:r>
            <a:r>
              <a:rPr lang="en-US" altLang="ja-JP" sz="1600" dirty="0">
                <a:latin typeface="Arial Unicode MS"/>
                <a:sym typeface="+mn-ea"/>
              </a:rPr>
              <a:t>,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-test-dev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,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-program-options-dev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)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ja-JP" sz="1600" dirty="0">
                <a:latin typeface="Arial Unicode MS"/>
                <a:sym typeface="+mn-ea"/>
              </a:rPr>
              <a:t> -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libevent-dev automake libtool 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ja-JP" sz="1600" dirty="0">
                <a:latin typeface="Arial Unicode MS"/>
                <a:sym typeface="+mn-ea"/>
              </a:rPr>
              <a:t> -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flex bison pkg-config libssl-dev</a:t>
            </a:r>
            <a:r>
              <a:rPr lang="ja-JP" altLang="ja-JP" sz="1600" dirty="0">
                <a:ln>
                  <a:noFill/>
                </a:ln>
                <a:effectLst/>
                <a:sym typeface="+mn-ea"/>
              </a:rPr>
              <a:t> </a:t>
            </a:r>
            <a:r>
              <a:rPr lang="en-US" altLang="ja-JP" sz="1600" dirty="0">
                <a:latin typeface="Arial Unicode MS"/>
                <a:sym typeface="+mn-ea"/>
              </a:rPr>
              <a:t> </a:t>
            </a:r>
            <a:endParaRPr kumimoji="0" lang="en-US" altLang="ja-JP" sz="1600" dirty="0">
              <a:latin typeface="Arial Unicode MS"/>
            </a:endParaRPr>
          </a:p>
          <a:p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  ----------------------------------------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r>
              <a:rPr lang="en-US" altLang="ja-JP" sz="160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  <a:sym typeface="+mn-ea"/>
              </a:rPr>
              <a:t>Couchdb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 </a:t>
            </a:r>
            <a:r>
              <a:rPr lang="" altLang="en-US" sz="1600" dirty="0">
                <a:ln>
                  <a:noFill/>
                </a:ln>
                <a:effectLst/>
                <a:latin typeface="Arial Unicode MS"/>
                <a:sym typeface="+mn-ea"/>
              </a:rPr>
              <a:t>: Database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 -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g++</a:t>
            </a:r>
            <a:r>
              <a:rPr lang="ja-JP" altLang="ja-JP" sz="1600" dirty="0">
                <a:ln>
                  <a:noFill/>
                </a:ln>
                <a:effectLst/>
                <a:sym typeface="+mn-ea"/>
              </a:rPr>
              <a:t> 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 -e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rlang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(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-base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,</a:t>
            </a:r>
            <a:r>
              <a:rPr lang="ja-JP" altLang="en-US" sz="1600" dirty="0">
                <a:ln>
                  <a:noFill/>
                </a:ln>
                <a:effectLst/>
                <a:latin typeface="Arial Unicode MS"/>
                <a:sym typeface="+mn-ea"/>
              </a:rPr>
              <a:t> 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-dev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,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-eunit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, 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-nox</a:t>
            </a:r>
            <a:r>
              <a:rPr lang="en-US" altLang="ja-JP" sz="1600" dirty="0">
                <a:sym typeface="+mn-ea"/>
              </a:rPr>
              <a:t>)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r>
              <a:rPr lang="en-US" altLang="ja-JP" sz="1600" dirty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  <a:sym typeface="+mn-ea"/>
              </a:rPr>
              <a:t> -*</a:t>
            </a:r>
            <a:r>
              <a:rPr lang="ja-JP" altLang="ja-JP" sz="1600" dirty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  <a:sym typeface="+mn-ea"/>
              </a:rPr>
              <a:t>libmozjs185-dev</a:t>
            </a:r>
            <a:endParaRPr kumimoji="0" lang="en-US" altLang="ja-JP" sz="1600" b="0" i="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 Unicode MS"/>
            </a:endParaRPr>
          </a:p>
          <a:p>
            <a:r>
              <a:rPr lang="en-US" altLang="ja-JP" sz="1600" dirty="0">
                <a:latin typeface="Arial Unicode MS"/>
                <a:sym typeface="+mn-ea"/>
              </a:rPr>
              <a:t> -l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ibicu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(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-dev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, 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4-gnutls-dev</a:t>
            </a:r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)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 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 - </a:t>
            </a:r>
            <a:r>
              <a:rPr lang="ja-JP" altLang="ja-JP" sz="1600" dirty="0">
                <a:ln>
                  <a:noFill/>
                </a:ln>
                <a:effectLst/>
                <a:latin typeface="Arial Unicode MS"/>
                <a:sym typeface="+mn-ea"/>
              </a:rPr>
              <a:t>libtool</a:t>
            </a:r>
            <a:r>
              <a:rPr lang="ja-JP" altLang="ja-JP" sz="1600" dirty="0">
                <a:ln>
                  <a:noFill/>
                </a:ln>
                <a:effectLst/>
                <a:sym typeface="+mn-ea"/>
              </a:rPr>
              <a:t> </a:t>
            </a:r>
            <a:endParaRPr kumimoji="0" lang="en-US" altLang="ja-JP" sz="1600" dirty="0"/>
          </a:p>
          <a:p>
            <a:r>
              <a:rPr lang="en-US" altLang="ja-JP" sz="160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80604020202020204" pitchFamily="34" charset="0"/>
                <a:sym typeface="+mn-ea"/>
              </a:rPr>
              <a:t>Tomcat</a:t>
            </a:r>
            <a:r>
              <a:rPr lang="en-US" altLang="ja-JP" sz="1600" dirty="0">
                <a:ln>
                  <a:noFill/>
                </a:ln>
                <a:effectLst/>
                <a:latin typeface="Arial" panose="02080604020202020204" pitchFamily="34" charset="0"/>
                <a:sym typeface="+mn-ea"/>
              </a:rPr>
              <a:t>(7.x,8.x) 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r>
              <a:rPr lang="en-US" altLang="ja-JP" sz="160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80604020202020204" pitchFamily="34" charset="0"/>
                <a:sym typeface="+mn-ea"/>
              </a:rPr>
              <a:t> </a:t>
            </a:r>
            <a:r>
              <a:rPr lang="en-US" altLang="ja-JP" sz="1600" dirty="0">
                <a:ln>
                  <a:noFill/>
                </a:ln>
                <a:effectLst/>
                <a:latin typeface="Arial" panose="02080604020202020204" pitchFamily="34" charset="0"/>
                <a:sym typeface="+mn-ea"/>
              </a:rPr>
              <a:t>-</a:t>
            </a:r>
            <a:r>
              <a:rPr lang="en-US" altLang="ja-JP" sz="1600" dirty="0" err="1">
                <a:ln>
                  <a:noFill/>
                </a:ln>
                <a:effectLst/>
                <a:latin typeface="Arial" panose="02080604020202020204" pitchFamily="34" charset="0"/>
                <a:sym typeface="+mn-ea"/>
              </a:rPr>
              <a:t>jdk</a:t>
            </a:r>
            <a:endParaRPr lang="en-US" altLang="ja-JP" sz="1600" dirty="0">
              <a:ln>
                <a:noFill/>
              </a:ln>
              <a:solidFill>
                <a:srgbClr val="7030A0"/>
              </a:solidFill>
              <a:effectLst/>
              <a:latin typeface="Arial" panose="02080604020202020204" pitchFamily="34" charset="0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061710" y="4483100"/>
            <a:ext cx="58400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 dirty="0">
                <a:sym typeface="+mn-ea"/>
              </a:rPr>
              <a:t>--- Required application ---------------------------------</a:t>
            </a:r>
            <a:endParaRPr lang="en-US" altLang="en-US" sz="1600" dirty="0">
              <a:sym typeface="+mn-ea"/>
            </a:endParaRPr>
          </a:p>
          <a:p>
            <a:r>
              <a:rPr lang="en-US" altLang="en-US" sz="1600" dirty="0">
                <a:sym typeface="+mn-ea"/>
              </a:rPr>
              <a:t>[Fossolog]:</a:t>
            </a:r>
            <a:endParaRPr lang="en-US" altLang="en-US" sz="1600" dirty="0">
              <a:sym typeface="+mn-ea"/>
            </a:endParaRPr>
          </a:p>
          <a:p>
            <a:r>
              <a:rPr lang="en-US" altLang="en-US" sz="1600" dirty="0">
                <a:sym typeface="+mn-ea"/>
              </a:rPr>
              <a:t>・apache - </a:t>
            </a:r>
            <a:endParaRPr lang="en-US" altLang="en-US" sz="1600" dirty="0">
              <a:sym typeface="+mn-ea"/>
            </a:endParaRPr>
          </a:p>
          <a:p>
            <a:r>
              <a:rPr lang="en-US" altLang="en-US" sz="1600" dirty="0">
                <a:sym typeface="+mn-ea"/>
              </a:rPr>
              <a:t>・postgresql - </a:t>
            </a:r>
            <a:endParaRPr lang="en-US" altLang="en-US" sz="1600" dirty="0">
              <a:sym typeface="+mn-ea"/>
            </a:endParaRPr>
          </a:p>
          <a:p>
            <a:endParaRPr lang="en-US" altLang="en-US" sz="1600" dirty="0">
              <a:sym typeface="+mn-ea"/>
            </a:endParaRPr>
          </a:p>
          <a:p>
            <a:endParaRPr lang="en-US" altLang="en-US" sz="1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563610" y="4698365"/>
            <a:ext cx="2540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 dirty="0">
                <a:sym typeface="+mn-ea"/>
              </a:rPr>
              <a:t>[sw360]</a:t>
            </a:r>
            <a:endParaRPr lang="en-US" altLang="en-US" sz="1600" dirty="0">
              <a:sym typeface="+mn-ea"/>
            </a:endParaRPr>
          </a:p>
          <a:p>
            <a:r>
              <a:rPr lang="en-US" altLang="en-US" sz="1600" dirty="0">
                <a:sym typeface="+mn-ea"/>
              </a:rPr>
              <a:t>・Lifeway - </a:t>
            </a:r>
            <a:endParaRPr lang="en-US" altLang="en-US" sz="1600" dirty="0">
              <a:sym typeface="+mn-ea"/>
            </a:endParaRPr>
          </a:p>
          <a:p>
            <a:r>
              <a:rPr lang="en-US" altLang="en-US" sz="1600" dirty="0">
                <a:sym typeface="+mn-ea"/>
              </a:rPr>
              <a:t>・couchdb</a:t>
            </a:r>
            <a:endParaRPr lang="en-US" altLang="en-US" sz="1600" dirty="0">
              <a:sym typeface="+mn-ea"/>
            </a:endParaRPr>
          </a:p>
          <a:p>
            <a:r>
              <a:rPr lang="en-US" altLang="en-US" sz="1600" dirty="0">
                <a:sym typeface="+mn-ea"/>
              </a:rPr>
              <a:t>・tomcat</a:t>
            </a:r>
            <a:endParaRPr lang="en-US" altLang="en-US" sz="16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全体の様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335" y="3020060"/>
            <a:ext cx="7095490" cy="29063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26540" y="-1962573"/>
            <a:ext cx="9132147" cy="542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endParaRPr lang="en-US" altLang="en-US" sz="2665"/>
          </a:p>
        </p:txBody>
      </p:sp>
      <p:sp>
        <p:nvSpPr>
          <p:cNvPr id="5" name="Text Box 4"/>
          <p:cNvSpPr txBox="1"/>
          <p:nvPr/>
        </p:nvSpPr>
        <p:spPr>
          <a:xfrm>
            <a:off x="787400" y="667385"/>
            <a:ext cx="953770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000" dirty="0">
                <a:sym typeface="+mn-ea"/>
              </a:rPr>
              <a:t>On LINUX,  install is used  </a:t>
            </a:r>
            <a:r>
              <a:rPr lang="en-US" altLang="en-US" sz="2000" dirty="0">
                <a:solidFill>
                  <a:srgbClr val="FF0000"/>
                </a:solidFill>
                <a:sym typeface="+mn-ea"/>
              </a:rPr>
              <a:t>package-install</a:t>
            </a:r>
            <a:r>
              <a:rPr lang="en-US" altLang="en-US" sz="2000" dirty="0">
                <a:sym typeface="+mn-ea"/>
              </a:rPr>
              <a:t> or </a:t>
            </a:r>
            <a:r>
              <a:rPr lang="en-US" altLang="en-US" sz="2000" dirty="0">
                <a:solidFill>
                  <a:srgbClr val="FF0000"/>
                </a:solidFill>
                <a:sym typeface="+mn-ea"/>
              </a:rPr>
              <a:t>source-install </a:t>
            </a:r>
            <a:r>
              <a:rPr lang="en-US" altLang="en-US" sz="2000" dirty="0">
                <a:sym typeface="+mn-ea"/>
              </a:rPr>
              <a:t>Installe. </a:t>
            </a:r>
            <a:endParaRPr lang="en-US" altLang="en-US" sz="2000" dirty="0">
              <a:sym typeface="+mn-ea"/>
            </a:endParaRPr>
          </a:p>
          <a:p>
            <a:r>
              <a:rPr lang="en-US" altLang="en-US" sz="2000" dirty="0">
                <a:sym typeface="+mn-ea"/>
              </a:rPr>
              <a:t>Package install is </a:t>
            </a:r>
            <a:endParaRPr lang="en-US" altLang="en-US" sz="2000" dirty="0">
              <a:sym typeface="+mn-ea"/>
            </a:endParaRPr>
          </a:p>
          <a:p>
            <a:r>
              <a:rPr lang="en-US" altLang="en-US" sz="2000" dirty="0">
                <a:sym typeface="+mn-ea"/>
              </a:rPr>
              <a:t> package  : It is complimently, </a:t>
            </a:r>
            <a:endParaRPr lang="en-US" altLang="en-US" sz="2000" dirty="0">
              <a:sym typeface="+mn-ea"/>
            </a:endParaRPr>
          </a:p>
          <a:p>
            <a:r>
              <a:rPr lang="en-US" altLang="en-US" sz="2000" dirty="0">
                <a:sym typeface="+mn-ea"/>
              </a:rPr>
              <a:t> source     : </a:t>
            </a:r>
            <a:endParaRPr lang="en-US" altLang="en-US" sz="2000" dirty="0">
              <a:sym typeface="+mn-ea"/>
            </a:endParaRPr>
          </a:p>
          <a:p>
            <a:endParaRPr lang="en-US" altLang="en-US" sz="2000" dirty="0">
              <a:sym typeface="+mn-ea"/>
            </a:endParaRPr>
          </a:p>
          <a:p>
            <a:r>
              <a:rPr lang="en-US" altLang="en-US" sz="2000" dirty="0">
                <a:sym typeface="+mn-ea"/>
              </a:rPr>
              <a:t>Figure1  show you installing from source.  (fossology / sw360 </a:t>
            </a:r>
            <a:r>
              <a:rPr lang="" altLang="en-US" sz="2000" dirty="0">
                <a:sym typeface="+mn-ea"/>
              </a:rPr>
              <a:t>/ </a:t>
            </a:r>
            <a:r>
              <a:rPr lang="en-US" altLang="en-US" sz="2000" dirty="0">
                <a:sym typeface="+mn-ea"/>
              </a:rPr>
              <a:t>) </a:t>
            </a:r>
            <a:endParaRPr lang="en-US" altLang="en-US" sz="2000" dirty="0">
              <a:sym typeface="+mn-ea"/>
            </a:endParaRPr>
          </a:p>
          <a:p>
            <a:r>
              <a:rPr lang="en-US" altLang="en-US" sz="2000" dirty="0">
                <a:sym typeface="+mn-ea"/>
              </a:rPr>
              <a:t>souce-install is consist of 3 steps. </a:t>
            </a:r>
            <a:endParaRPr lang="en-US" altLang="en-US" sz="2000" dirty="0">
              <a:sym typeface="+mn-ea"/>
            </a:endParaRPr>
          </a:p>
          <a:p>
            <a:r>
              <a:rPr lang="en-US" altLang="en-US" sz="2000" dirty="0">
                <a:sym typeface="+mn-ea"/>
              </a:rPr>
              <a:t>・step1 is download</a:t>
            </a:r>
            <a:endParaRPr lang="en-US" altLang="en-US" sz="2000" dirty="0">
              <a:sym typeface="+mn-ea"/>
            </a:endParaRPr>
          </a:p>
          <a:p>
            <a:r>
              <a:rPr lang="en-US" altLang="en-US" sz="2000" dirty="0">
                <a:sym typeface="+mn-ea"/>
              </a:rPr>
              <a:t>・step2 is build and config</a:t>
            </a:r>
            <a:endParaRPr lang="en-US" altLang="en-US" sz="2000" dirty="0">
              <a:sym typeface="+mn-ea"/>
            </a:endParaRPr>
          </a:p>
          <a:p>
            <a:r>
              <a:rPr lang="en-US" altLang="en-US" sz="2000" dirty="0">
                <a:sym typeface="+mn-ea"/>
              </a:rPr>
              <a:t>・step3 is installing. </a:t>
            </a:r>
            <a:endParaRPr lang="en-US" altLang="en-US" sz="2000" dirty="0">
              <a:sym typeface="+mn-ea"/>
            </a:endParaRPr>
          </a:p>
          <a:p>
            <a:r>
              <a:rPr lang="en-US" altLang="en-US" sz="2000" dirty="0">
                <a:sym typeface="+mn-ea"/>
              </a:rPr>
              <a:t>・Next page is explain each steps. </a:t>
            </a:r>
            <a:endParaRPr lang="en-US" altLang="en-US" sz="2000" dirty="0">
              <a:sym typeface="+mn-ea"/>
            </a:endParaRPr>
          </a:p>
          <a:p>
            <a:endParaRPr lang="en-US" altLang="en-US" sz="2000" dirty="0">
              <a:sym typeface="+mn-ea"/>
            </a:endParaRPr>
          </a:p>
          <a:p>
            <a:r>
              <a:rPr lang="en-US" altLang="en-US" sz="2000" dirty="0">
                <a:sym typeface="+mn-ea"/>
              </a:rPr>
              <a:t>package  : It is complimently</a:t>
            </a:r>
            <a:endParaRPr lang="en-US" altLang="en-US" sz="2000" dirty="0">
              <a:sym typeface="+mn-ea"/>
            </a:endParaRPr>
          </a:p>
          <a:p>
            <a:r>
              <a:rPr lang="en-US" altLang="en-US" sz="2000" dirty="0">
                <a:sym typeface="+mn-ea"/>
              </a:rPr>
              <a:t>souce    </a:t>
            </a:r>
            <a:endParaRPr lang="en-US" altLang="en-US" sz="2000" dirty="0">
              <a:sym typeface="+mn-ea"/>
            </a:endParaRPr>
          </a:p>
          <a:p>
            <a:endParaRPr kumimoji="1" lang="en-US" altLang="en-US" sz="2000" dirty="0"/>
          </a:p>
          <a:p>
            <a:endParaRPr kumimoji="1" lang="en-US" altLang="en-US" sz="2000" dirty="0"/>
          </a:p>
          <a:p>
            <a:r>
              <a:rPr kumimoji="1" lang="en-US" altLang="en-US" sz="2000" dirty="0"/>
              <a:t>Pls confirm table1 written under. </a:t>
            </a:r>
            <a:endParaRPr kumimoji="1" lang="en-US" altLang="en-US" sz="2000" dirty="0"/>
          </a:p>
          <a:p>
            <a:r>
              <a:rPr kumimoji="1" lang="en-US" altLang="en-US" sz="2000" dirty="0"/>
              <a:t>This is major programs used fossology and sw360. </a:t>
            </a:r>
            <a:endParaRPr kumimoji="1" lang="en-US" altLang="en-US" sz="2000" dirty="0"/>
          </a:p>
          <a:p>
            <a:r>
              <a:rPr kumimoji="1" lang="en-US" altLang="en-US" sz="2000" dirty="0"/>
              <a:t> ・sw360 - couchdb / apache / </a:t>
            </a:r>
            <a:endParaRPr kumimoji="1" lang="en-US" altLang="en-US" sz="2000" dirty="0"/>
          </a:p>
          <a:p>
            <a:endParaRPr kumimoji="1" lang="en-US" altLang="en-US" sz="2000" dirty="0"/>
          </a:p>
          <a:p>
            <a:endParaRPr kumimoji="1" lang="en-US" altLang="en-US" sz="2000" dirty="0"/>
          </a:p>
        </p:txBody>
      </p:sp>
      <p:sp>
        <p:nvSpPr>
          <p:cNvPr id="8" name="Text Box 7"/>
          <p:cNvSpPr txBox="1"/>
          <p:nvPr/>
        </p:nvSpPr>
        <p:spPr>
          <a:xfrm>
            <a:off x="6278880" y="5105400"/>
            <a:ext cx="342455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000" dirty="0">
                <a:sym typeface="+mn-ea"/>
              </a:rPr>
              <a:t>figure 1 way of sourceCode's download and install.</a:t>
            </a:r>
            <a:endParaRPr lang="en-US" altLang="en-US" sz="1000" dirty="0">
              <a:sym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1039D9-3D1B-4CD3-B3BC-3050B19DE446}" type="slidenum">
              <a:rPr kumimoji="1" lang="ja-JP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</a:fld>
            <a:endParaRPr kumimoji="1" lang="ja-JP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526540" y="-1962573"/>
            <a:ext cx="9132147" cy="542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endParaRPr lang="en-US" altLang="en-US" sz="2665"/>
          </a:p>
        </p:txBody>
      </p:sp>
      <p:pic>
        <p:nvPicPr>
          <p:cNvPr id="52" name="Picture 51" descr="全体の様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9575" y="910590"/>
            <a:ext cx="6814185" cy="2791460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20640000">
            <a:off x="3531870" y="3270250"/>
            <a:ext cx="729615" cy="3181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1062355" y="3780155"/>
          <a:ext cx="1025398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385"/>
                <a:gridCol w="5578475"/>
                <a:gridCol w="248412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MajorCmd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briefly explaination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is used about</a:t>
                      </a:r>
                      <a:endParaRPr lang="en-US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git clone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Download a </a:t>
                      </a: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folder(in some sources).</a:t>
                      </a:r>
                      <a:r>
                        <a:rPr lang="en-US" altLang="en-US"/>
                        <a:t>using git.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Liferay ・fossology ・sw360・</a:t>
                      </a:r>
                      <a:endParaRPr lang="en-US" altLang="en-US"/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curl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Download a source</a:t>
                      </a: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file </a:t>
                      </a:r>
                      <a:r>
                        <a:rPr lang="en-US" altLang="en-US"/>
                        <a:t>using HTTP-GET.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apt install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C00000"/>
                          </a:solidFill>
                        </a:rPr>
                        <a:t>Install </a:t>
                      </a:r>
                      <a:r>
                        <a:rPr lang="en-US" altLang="en-US" sz="1800">
                          <a:solidFill>
                            <a:srgbClr val="FF0000"/>
                          </a:solidFill>
                          <a:sym typeface="+mn-ea"/>
                        </a:rPr>
                        <a:t>Package </a:t>
                      </a:r>
                      <a:r>
                        <a:rPr lang="en-US" altLang="en-US"/>
                        <a:t> tools on Ubuntu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couchdb/postgresql/maven/</a:t>
                      </a:r>
                      <a:endParaRPr lang="en-US" altLang="en-US"/>
                    </a:p>
                  </a:txBody>
                  <a:tcPr/>
                </a:tc>
              </a:tr>
              <a:tr h="4489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yum install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C00000"/>
                          </a:solidFill>
                        </a:rPr>
                        <a:t>install </a:t>
                      </a:r>
                      <a:r>
                        <a:rPr lang="en-US" altLang="en-US" sz="1800">
                          <a:solidFill>
                            <a:srgbClr val="FF0000"/>
                          </a:solidFill>
                          <a:sym typeface="+mn-ea"/>
                        </a:rPr>
                        <a:t>Package </a:t>
                      </a:r>
                      <a:r>
                        <a:rPr lang="en-US" altLang="en-US"/>
                        <a:t> tools on CentOS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216265" y="6399530"/>
            <a:ext cx="2133600" cy="476250"/>
          </a:xfrm>
        </p:spPr>
        <p:txBody>
          <a:bodyPr/>
          <a:p>
            <a:fld id="{BE1039D9-3D1B-4CD3-B3BC-3050B19DE446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75970" y="265430"/>
            <a:ext cx="29438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rgbClr val="00B0F0"/>
                </a:solidFill>
                <a:sym typeface="+mn-ea"/>
              </a:rPr>
              <a:t>DOWNLOAD</a:t>
            </a:r>
            <a:endParaRPr lang="en-US" altLang="en-US" sz="3600">
              <a:solidFill>
                <a:srgbClr val="00B0F0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 rot="6720000">
            <a:off x="340360" y="5633720"/>
            <a:ext cx="101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东文宋体" charset="0"/>
                <a:ea typeface="东文宋体" charset="0"/>
              </a:rPr>
              <a:t>↑</a:t>
            </a:r>
            <a:endParaRPr lang="en-US">
              <a:latin typeface="东文宋体" charset="0"/>
              <a:ea typeface="东文宋体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 rot="6720000">
            <a:off x="340360" y="6063615"/>
            <a:ext cx="101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东文宋体" charset="0"/>
                <a:ea typeface="东文宋体" charset="0"/>
              </a:rPr>
              <a:t>↑</a:t>
            </a:r>
            <a:endParaRPr lang="en-US">
              <a:latin typeface="东文宋体" charset="0"/>
              <a:ea typeface="东文宋体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526540" y="-1962573"/>
            <a:ext cx="9132147" cy="542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endParaRPr lang="en-US" altLang="en-US" sz="2665"/>
          </a:p>
        </p:txBody>
      </p:sp>
      <p:sp>
        <p:nvSpPr>
          <p:cNvPr id="53" name="Right Arrow 52"/>
          <p:cNvSpPr/>
          <p:nvPr/>
        </p:nvSpPr>
        <p:spPr>
          <a:xfrm rot="19800000">
            <a:off x="5162550" y="3347085"/>
            <a:ext cx="509905" cy="3359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1939290" y="4175760"/>
          <a:ext cx="8306435" cy="251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25"/>
                <a:gridCol w="4048125"/>
                <a:gridCol w="2051685"/>
              </a:tblGrid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Majorcommand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command briefly explaination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is used about</a:t>
                      </a:r>
                      <a:endParaRPr lang="en-US" altLang="en-US"/>
                    </a:p>
                  </a:txBody>
                  <a:tcPr/>
                </a:tc>
              </a:tr>
              <a:tr h="769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make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Liferay ・fossology ・</a:t>
                      </a:r>
                      <a:endParaRPr lang="en-US" altLang="en-US"/>
                    </a:p>
                  </a:txBody>
                  <a:tcPr/>
                </a:tc>
              </a:tr>
              <a:tr h="769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configure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couchdb/postgresql/maven/</a:t>
                      </a:r>
                      <a:endParaRPr lang="en-US" altLang="en-US"/>
                    </a:p>
                  </a:txBody>
                  <a:tcPr/>
                </a:tc>
              </a:tr>
              <a:tr h="539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mvn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Package install tools on CentOS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543685" y="6431280"/>
            <a:ext cx="8888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		</a:t>
            </a: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19150" y="481965"/>
            <a:ext cx="35001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rgbClr val="00B0F0"/>
                </a:solidFill>
                <a:sym typeface="+mn-ea"/>
              </a:rPr>
              <a:t>BUILD/CONFIG</a:t>
            </a:r>
            <a:endParaRPr lang="en-US" altLang="en-US" sz="3600">
              <a:solidFill>
                <a:srgbClr val="00B0F0"/>
              </a:solidFill>
              <a:sym typeface="+mn-ea"/>
            </a:endParaRPr>
          </a:p>
        </p:txBody>
      </p:sp>
      <p:pic>
        <p:nvPicPr>
          <p:cNvPr id="8" name="Picture 7" descr="全体の様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3385" y="1363980"/>
            <a:ext cx="6285865" cy="25749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20640000">
            <a:off x="4963160" y="3526790"/>
            <a:ext cx="729615" cy="3181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5617</Words>
  <Application>WPS Presentation</Application>
  <PresentationFormat>Widescreen</PresentationFormat>
  <Paragraphs>363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SimSun</vt:lpstr>
      <vt:lpstr>Wingdings</vt:lpstr>
      <vt:lpstr>DejaVu Sans</vt:lpstr>
      <vt:lpstr>Arial Unicode MS</vt:lpstr>
      <vt:lpstr>东文宋体</vt:lpstr>
      <vt:lpstr>Noto Sans CJK SC</vt:lpstr>
      <vt:lpstr>Calibri</vt:lpstr>
      <vt:lpstr>ＭＳ Ｐゴシック</vt:lpstr>
      <vt:lpstr>á??á??á??á?±á?¬á??á?º</vt:lpstr>
      <vt:lpstr>Monospace</vt:lpstr>
      <vt:lpstr>微软雅黑</vt:lpstr>
      <vt:lpstr>Arial Unicode MS</vt:lpstr>
      <vt:lpstr>Calibri Light</vt:lpstr>
      <vt:lpstr>Abyssinica SIL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daitokeigo</cp:lastModifiedBy>
  <cp:revision>237</cp:revision>
  <dcterms:created xsi:type="dcterms:W3CDTF">2019-09-13T08:08:03Z</dcterms:created>
  <dcterms:modified xsi:type="dcterms:W3CDTF">2019-09-13T08:08:03Z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