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media/image2.svg" ContentType="image/svg+xml"/>
  <Override PartName="/ppt/media/image3.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16"/>
  </p:handoutMasterIdLst>
  <p:sldIdLst>
    <p:sldId id="260" r:id="rId4"/>
    <p:sldId id="267" r:id="rId6"/>
    <p:sldId id="281" r:id="rId7"/>
    <p:sldId id="273" r:id="rId8"/>
    <p:sldId id="269" r:id="rId9"/>
    <p:sldId id="275" r:id="rId10"/>
    <p:sldId id="276" r:id="rId11"/>
    <p:sldId id="277" r:id="rId12"/>
    <p:sldId id="274" r:id="rId13"/>
    <p:sldId id="261" r:id="rId14"/>
    <p:sldId id="270" r:id="rId1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6" autoAdjust="0"/>
    <p:restoredTop sz="94660"/>
  </p:normalViewPr>
  <p:slideViewPr>
    <p:cSldViewPr snapToGrid="0" showGuides="1">
      <p:cViewPr>
        <p:scale>
          <a:sx n="76" d="100"/>
          <a:sy n="76" d="100"/>
        </p:scale>
        <p:origin x="450" y="363"/>
      </p:cViewPr>
      <p:guideLst>
        <p:guide orient="horz" pos="2160"/>
        <p:guide pos="293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1.Insatall major way on linux</a:t>
            </a: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1.Insatall major way on linux</a:t>
            </a: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Header Placeholder 3"/>
          <p:cNvSpPr>
            <a:spLocks noGrp="1"/>
          </p:cNvSpPr>
          <p:nvPr>
            <p:ph type="hdr" sz="quarter"/>
          </p:nvPr>
        </p:nvSpPr>
        <p:spPr/>
        <p:txBody>
          <a:bodyPr/>
          <a:p>
            <a:r>
              <a:rPr lang="en-US"/>
              <a:t>1.Insatall major way on linux</a:t>
            </a: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Header Placeholder 3"/>
          <p:cNvSpPr>
            <a:spLocks noGrp="1"/>
          </p:cNvSpPr>
          <p:nvPr>
            <p:ph type="hdr" sz="quarter"/>
          </p:nvPr>
        </p:nvSpPr>
        <p:spPr/>
        <p:txBody>
          <a:bodyPr/>
          <a:p>
            <a:r>
              <a:rPr lang="en-US"/>
              <a:t>1.Insatall major way on linux</a:t>
            </a: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Header Placeholder 3"/>
          <p:cNvSpPr>
            <a:spLocks noGrp="1"/>
          </p:cNvSpPr>
          <p:nvPr>
            <p:ph type="hdr" sz="quarter"/>
          </p:nvPr>
        </p:nvSpPr>
        <p:spPr/>
        <p:txBody>
          <a:bodyPr/>
          <a:p>
            <a:r>
              <a:rPr lang="en-US"/>
              <a:t>1.Insatall major way on linux</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Header Placeholder 3"/>
          <p:cNvSpPr>
            <a:spLocks noGrp="1"/>
          </p:cNvSpPr>
          <p:nvPr>
            <p:ph type="hdr" sz="quarter"/>
          </p:nvPr>
        </p:nvSpPr>
        <p:spPr/>
        <p:txBody>
          <a:bodyPr/>
          <a:p>
            <a:r>
              <a:rPr lang="en-US"/>
              <a:t>1.Insatall major way on linux</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Header Placeholder 3"/>
          <p:cNvSpPr>
            <a:spLocks noGrp="1"/>
          </p:cNvSpPr>
          <p:nvPr>
            <p:ph type="hdr" sz="quarter"/>
          </p:nvPr>
        </p:nvSpPr>
        <p:spPr/>
        <p:txBody>
          <a:bodyPr/>
          <a:p>
            <a:r>
              <a:rPr lang="en-US"/>
              <a:t>1.Insatall major way on linux</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Header Placeholder 3"/>
          <p:cNvSpPr>
            <a:spLocks noGrp="1"/>
          </p:cNvSpPr>
          <p:nvPr>
            <p:ph type="hdr" sz="quarter"/>
          </p:nvPr>
        </p:nvSpPr>
        <p:spPr/>
        <p:txBody>
          <a:bodyPr/>
          <a:p>
            <a:r>
              <a:rPr lang="en-US"/>
              <a:t>1.Insatall major way on linux</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Header Placeholder 3"/>
          <p:cNvSpPr>
            <a:spLocks noGrp="1"/>
          </p:cNvSpPr>
          <p:nvPr>
            <p:ph type="hdr" sz="quarter"/>
          </p:nvPr>
        </p:nvSpPr>
        <p:spPr/>
        <p:txBody>
          <a:bodyPr/>
          <a:p>
            <a:r>
              <a:rPr lang="en-US"/>
              <a:t>1.Insatall major way on linux</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Header Placeholder 3"/>
          <p:cNvSpPr>
            <a:spLocks noGrp="1"/>
          </p:cNvSpPr>
          <p:nvPr>
            <p:ph type="hdr" sz="quarter"/>
          </p:nvPr>
        </p:nvSpPr>
        <p:spPr/>
        <p:txBody>
          <a:bodyPr/>
          <a:p>
            <a:r>
              <a:rPr lang="en-US"/>
              <a:t>1.Insatall major way on linux</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Header Placeholder 3"/>
          <p:cNvSpPr>
            <a:spLocks noGrp="1"/>
          </p:cNvSpPr>
          <p:nvPr>
            <p:ph type="hdr" sz="quarter"/>
          </p:nvPr>
        </p:nvSpPr>
        <p:spPr/>
        <p:txBody>
          <a:bodyPr/>
          <a:p>
            <a:r>
              <a:rPr lang="en-US"/>
              <a:t>1.Insatall major way on linux</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Header Placeholder 3"/>
          <p:cNvSpPr>
            <a:spLocks noGrp="1"/>
          </p:cNvSpPr>
          <p:nvPr>
            <p:ph type="hdr" sz="quarter"/>
          </p:nvPr>
        </p:nvSpPr>
        <p:spPr/>
        <p:txBody>
          <a:bodyPr/>
          <a:p>
            <a:r>
              <a:rPr lang="en-US"/>
              <a:t>1.Insatall major way on linux</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Header Placeholder 3"/>
          <p:cNvSpPr>
            <a:spLocks noGrp="1"/>
          </p:cNvSpPr>
          <p:nvPr>
            <p:ph type="hdr" sz="quarter"/>
          </p:nvPr>
        </p:nvSpPr>
        <p:spPr/>
        <p:txBody>
          <a:bodyPr/>
          <a:p>
            <a:r>
              <a:rPr lang="en-US"/>
              <a:t>1.Insatall major way on linux</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79"/>
            <a:ext cx="6858000" cy="2387634"/>
          </a:xfrm>
        </p:spPr>
        <p:txBody>
          <a:bodyPr anchor="b"/>
          <a:lstStyle>
            <a:lvl1pPr algn="ctr">
              <a:defRPr sz="6000"/>
            </a:lvl1pPr>
          </a:lstStyle>
          <a:p>
            <a:r>
              <a:rPr kumimoji="1" lang="ja-JP" altLang="en-US"/>
              <a:t>マスター タイトルの書式設定</a:t>
            </a:r>
            <a:endParaRPr kumimoji="1" lang="ja-JP" altLang="en-US"/>
          </a:p>
        </p:txBody>
      </p:sp>
      <p:sp>
        <p:nvSpPr>
          <p:cNvPr id="3" name="字幕 2"/>
          <p:cNvSpPr>
            <a:spLocks noGrp="1"/>
          </p:cNvSpPr>
          <p:nvPr>
            <p:ph type="subTitle" idx="1"/>
          </p:nvPr>
        </p:nvSpPr>
        <p:spPr>
          <a:xfrm>
            <a:off x="1143000" y="3602089"/>
            <a:ext cx="6858000" cy="165578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59BFF19E-EC7C-4EA3-9AF8-687434E2A9DB}"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E1039D9-3D1B-4CD3-B3BC-3050B19DE446}" type="slidenum">
              <a:rPr kumimoji="1" lang="ja-JP" altLang="en-US" smtClean="0"/>
            </a:fld>
            <a:endParaRPr kumimoji="1" lang="ja-JP"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4" name="日付プレースホルダー 3"/>
          <p:cNvSpPr>
            <a:spLocks noGrp="1"/>
          </p:cNvSpPr>
          <p:nvPr>
            <p:ph type="dt" sz="half" idx="10"/>
          </p:nvPr>
        </p:nvSpPr>
        <p:spPr/>
        <p:txBody>
          <a:bodyPr/>
          <a:lstStyle/>
          <a:p>
            <a:fld id="{59BFF19E-EC7C-4EA3-9AF8-687434E2A9DB}"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E1039D9-3D1B-4CD3-B3BC-3050B19DE446}" type="slidenum">
              <a:rPr kumimoji="1" lang="ja-JP" altLang="en-US" smtClean="0"/>
            </a:fld>
            <a:endParaRPr kumimoji="1" lang="ja-JP"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30"/>
            <a:ext cx="1971675" cy="5811920"/>
          </a:xfrm>
        </p:spPr>
        <p:txBody>
          <a:bodyPr vert="eaVert"/>
          <a:lstStyle/>
          <a:p>
            <a:r>
              <a:rPr kumimoji="1" lang="ja-JP" altLang="en-US"/>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28650" y="365130"/>
            <a:ext cx="5800725" cy="5811920"/>
          </a:xfrm>
        </p:spPr>
        <p:txBody>
          <a:bodyPr vert="eaVert"/>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4" name="日付プレースホルダー 3"/>
          <p:cNvSpPr>
            <a:spLocks noGrp="1"/>
          </p:cNvSpPr>
          <p:nvPr>
            <p:ph type="dt" sz="half" idx="10"/>
          </p:nvPr>
        </p:nvSpPr>
        <p:spPr/>
        <p:txBody>
          <a:bodyPr/>
          <a:lstStyle/>
          <a:p>
            <a:fld id="{59BFF19E-EC7C-4EA3-9AF8-687434E2A9DB}"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E1039D9-3D1B-4CD3-B3BC-3050B19DE446}" type="slidenum">
              <a:rPr kumimoji="1" lang="ja-JP" altLang="en-US" smtClean="0"/>
            </a:fld>
            <a:endParaRPr kumimoji="1" lang="ja-JP" alt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BFF19E-EC7C-4EA3-9AF8-687434E2A9DB}" type="datetimeFigureOut">
              <a:rPr kumimoji="1" lang="ja-JP" altLang="en-US" smtClean="0"/>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E1039D9-3D1B-4CD3-B3BC-3050B19DE446}" type="slidenum">
              <a:rPr kumimoji="1" lang="ja-JP" altLang="en-US" smtClean="0"/>
            </a:fld>
            <a:endParaRPr kumimoji="1" lang="ja-JP" altLang="en-US"/>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9BFF19E-EC7C-4EA3-9AF8-687434E2A9DB}" type="datetimeFigureOut">
              <a:rPr kumimoji="1" lang="ja-JP" altLang="en-US" smtClean="0"/>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E1039D9-3D1B-4CD3-B3BC-3050B19DE446}" type="slidenum">
              <a:rPr kumimoji="1" lang="ja-JP" altLang="en-US" smtClean="0"/>
            </a:fld>
            <a:endParaRPr kumimoji="1" lang="ja-JP" altLang="en-US"/>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59BFF19E-EC7C-4EA3-9AF8-687434E2A9DB}" type="datetimeFigureOut">
              <a:rPr kumimoji="1" lang="ja-JP" altLang="en-US" smtClean="0"/>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E1039D9-3D1B-4CD3-B3BC-3050B19DE446}" type="slidenum">
              <a:rPr kumimoji="1" lang="ja-JP" altLang="en-US" smtClean="0"/>
            </a:fld>
            <a:endParaRPr kumimoji="1" lang="ja-JP" altLang="en-US"/>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2504"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54296" y="1600200"/>
            <a:ext cx="4032504"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59BFF19E-EC7C-4EA3-9AF8-687434E2A9DB}" type="datetimeFigureOut">
              <a:rPr kumimoji="1" lang="ja-JP" altLang="en-US" smtClean="0"/>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E1039D9-3D1B-4CD3-B3BC-3050B19DE446}" type="slidenum">
              <a:rPr kumimoji="1" lang="ja-JP" altLang="en-US" smtClean="0"/>
            </a:fld>
            <a:endParaRPr kumimoji="1" lang="ja-JP" altLang="en-US"/>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29841" y="2505075"/>
            <a:ext cx="3868340"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59BFF19E-EC7C-4EA3-9AF8-687434E2A9DB}" type="datetimeFigureOut">
              <a:rPr kumimoji="1" lang="ja-JP" altLang="en-US" smtClean="0"/>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E1039D9-3D1B-4CD3-B3BC-3050B19DE446}" type="slidenum">
              <a:rPr kumimoji="1" lang="ja-JP" altLang="en-US" smtClean="0"/>
            </a:fld>
            <a:endParaRPr kumimoji="1" lang="ja-JP" altLang="en-US"/>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BFF19E-EC7C-4EA3-9AF8-687434E2A9DB}" type="datetimeFigureOut">
              <a:rPr kumimoji="1" lang="ja-JP" altLang="en-US" smtClean="0"/>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E1039D9-3D1B-4CD3-B3BC-3050B19DE446}" type="slidenum">
              <a:rPr kumimoji="1" lang="ja-JP" altLang="en-US" smtClean="0"/>
            </a:fld>
            <a:endParaRPr kumimoji="1" lang="ja-JP" altLang="en-US"/>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BFF19E-EC7C-4EA3-9AF8-687434E2A9DB}" type="datetimeFigureOut">
              <a:rPr kumimoji="1" lang="ja-JP" altLang="en-US" smtClean="0"/>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E1039D9-3D1B-4CD3-B3BC-3050B19DE446}" type="slidenum">
              <a:rPr kumimoji="1" lang="ja-JP" altLang="en-US" smtClean="0"/>
            </a:fld>
            <a:endParaRPr kumimoji="1" lang="ja-JP" altLang="en-US"/>
          </a:p>
        </p:txBody>
      </p:sp>
    </p:spTree>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59BFF19E-EC7C-4EA3-9AF8-687434E2A9DB}" type="datetimeFigureOut">
              <a:rPr kumimoji="1" lang="ja-JP" altLang="en-US" smtClean="0"/>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E1039D9-3D1B-4CD3-B3BC-3050B19DE446}" type="slidenum">
              <a:rPr kumimoji="1" lang="ja-JP" altLang="en-US" smtClean="0"/>
            </a:fld>
            <a:endParaRPr kumimoji="1" lang="ja-JP"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4" name="日付プレースホルダー 3"/>
          <p:cNvSpPr>
            <a:spLocks noGrp="1"/>
          </p:cNvSpPr>
          <p:nvPr>
            <p:ph type="dt" sz="half" idx="10"/>
          </p:nvPr>
        </p:nvSpPr>
        <p:spPr/>
        <p:txBody>
          <a:bodyPr/>
          <a:lstStyle/>
          <a:p>
            <a:fld id="{59BFF19E-EC7C-4EA3-9AF8-687434E2A9DB}"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E1039D9-3D1B-4CD3-B3BC-3050B19DE446}" type="slidenum">
              <a:rPr kumimoji="1" lang="ja-JP" altLang="en-US" smtClean="0"/>
            </a:fld>
            <a:endParaRPr kumimoji="1" lang="ja-JP" altLang="en-US"/>
          </a:p>
        </p:txBody>
      </p:sp>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59BFF19E-EC7C-4EA3-9AF8-687434E2A9DB}" type="datetimeFigureOut">
              <a:rPr kumimoji="1" lang="ja-JP" altLang="en-US" smtClean="0"/>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E1039D9-3D1B-4CD3-B3BC-3050B19DE446}" type="slidenum">
              <a:rPr kumimoji="1" lang="ja-JP" altLang="en-US" smtClean="0"/>
            </a:fld>
            <a:endParaRPr kumimoji="1" lang="ja-JP" altLang="en-US"/>
          </a:p>
        </p:txBody>
      </p:sp>
    </p:spTree>
  </p:cSld>
  <p:clrMapOvr>
    <a:masterClrMapping/>
  </p:clrMapOvr>
  <p:timing>
    <p:tnLst>
      <p:par>
        <p:cTn id="1" dur="indefinite" restart="never" nodeType="tmRoot"/>
      </p:par>
    </p:tnLst>
  </p:timing>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9BFF19E-EC7C-4EA3-9AF8-687434E2A9DB}" type="datetimeFigureOut">
              <a:rPr kumimoji="1" lang="ja-JP" altLang="en-US" smtClean="0"/>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E1039D9-3D1B-4CD3-B3BC-3050B19DE446}" type="slidenum">
              <a:rPr kumimoji="1" lang="ja-JP" altLang="en-US" smtClean="0"/>
            </a:fld>
            <a:endParaRPr kumimoji="1" lang="ja-JP" altLang="en-US"/>
          </a:p>
        </p:txBody>
      </p:sp>
    </p:spTree>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5293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9BFF19E-EC7C-4EA3-9AF8-687434E2A9DB}" type="datetimeFigureOut">
              <a:rPr kumimoji="1" lang="ja-JP" altLang="en-US" smtClean="0"/>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E1039D9-3D1B-4CD3-B3BC-3050B19DE446}" type="slidenum">
              <a:rPr kumimoji="1" lang="ja-JP" altLang="en-US" smtClean="0"/>
            </a:fld>
            <a:endParaRPr kumimoji="1" lang="ja-JP"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62"/>
            <a:ext cx="7886700" cy="2852777"/>
          </a:xfrm>
        </p:spPr>
        <p:txBody>
          <a:bodyPr anchor="b"/>
          <a:lstStyle>
            <a:lvl1pPr>
              <a:defRPr sz="6000"/>
            </a:lvl1pPr>
          </a:lstStyle>
          <a:p>
            <a:r>
              <a:rPr kumimoji="1" lang="ja-JP" altLang="en-US"/>
              <a:t>マスター タイトルの書式設定</a:t>
            </a:r>
            <a:endParaRPr kumimoji="1" lang="ja-JP" altLang="en-US"/>
          </a:p>
        </p:txBody>
      </p:sp>
      <p:sp>
        <p:nvSpPr>
          <p:cNvPr id="3" name="テキスト プレースホルダー 2"/>
          <p:cNvSpPr>
            <a:spLocks noGrp="1"/>
          </p:cNvSpPr>
          <p:nvPr>
            <p:ph type="body" idx="1"/>
          </p:nvPr>
        </p:nvSpPr>
        <p:spPr>
          <a:xfrm>
            <a:off x="623888" y="4589528"/>
            <a:ext cx="7886700" cy="150020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endParaRPr kumimoji="1" lang="ja-JP" altLang="en-US"/>
          </a:p>
        </p:txBody>
      </p:sp>
      <p:sp>
        <p:nvSpPr>
          <p:cNvPr id="4" name="日付プレースホルダー 3"/>
          <p:cNvSpPr>
            <a:spLocks noGrp="1"/>
          </p:cNvSpPr>
          <p:nvPr>
            <p:ph type="dt" sz="half" idx="10"/>
          </p:nvPr>
        </p:nvSpPr>
        <p:spPr/>
        <p:txBody>
          <a:bodyPr/>
          <a:lstStyle/>
          <a:p>
            <a:fld id="{59BFF19E-EC7C-4EA3-9AF8-687434E2A9DB}"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E1039D9-3D1B-4CD3-B3BC-3050B19DE446}" type="slidenum">
              <a:rPr kumimoji="1" lang="ja-JP" altLang="en-US" smtClean="0"/>
            </a:fld>
            <a:endParaRPr kumimoji="1" lang="ja-JP"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endParaRPr kumimoji="1" lang="ja-JP" altLang="en-US"/>
          </a:p>
        </p:txBody>
      </p:sp>
      <p:sp>
        <p:nvSpPr>
          <p:cNvPr id="3" name="コンテンツ プレースホルダー 2"/>
          <p:cNvSpPr>
            <a:spLocks noGrp="1"/>
          </p:cNvSpPr>
          <p:nvPr>
            <p:ph sz="half" idx="1"/>
          </p:nvPr>
        </p:nvSpPr>
        <p:spPr>
          <a:xfrm>
            <a:off x="628650" y="1825651"/>
            <a:ext cx="3886200" cy="4351400"/>
          </a:xfrm>
        </p:spPr>
        <p:txBody>
          <a:bodyPr/>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4" name="コンテンツ プレースホルダー 3"/>
          <p:cNvSpPr>
            <a:spLocks noGrp="1"/>
          </p:cNvSpPr>
          <p:nvPr>
            <p:ph sz="half" idx="2"/>
          </p:nvPr>
        </p:nvSpPr>
        <p:spPr>
          <a:xfrm>
            <a:off x="4629150" y="1825651"/>
            <a:ext cx="3886200" cy="4351400"/>
          </a:xfrm>
        </p:spPr>
        <p:txBody>
          <a:bodyPr/>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5" name="日付プレースホルダー 4"/>
          <p:cNvSpPr>
            <a:spLocks noGrp="1"/>
          </p:cNvSpPr>
          <p:nvPr>
            <p:ph type="dt" sz="half" idx="10"/>
          </p:nvPr>
        </p:nvSpPr>
        <p:spPr/>
        <p:txBody>
          <a:bodyPr/>
          <a:lstStyle/>
          <a:p>
            <a:fld id="{59BFF19E-EC7C-4EA3-9AF8-687434E2A9DB}" type="datetimeFigureOut">
              <a:rPr kumimoji="1" lang="ja-JP" altLang="en-US" smtClean="0"/>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E1039D9-3D1B-4CD3-B3BC-3050B19DE446}" type="slidenum">
              <a:rPr kumimoji="1" lang="ja-JP" altLang="en-US" smtClean="0"/>
            </a:fld>
            <a:endParaRPr kumimoji="1" lang="ja-JP"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365130"/>
            <a:ext cx="7886700" cy="1325582"/>
          </a:xfrm>
        </p:spPr>
        <p:txBody>
          <a:bodyPr/>
          <a:lstStyle/>
          <a:p>
            <a:r>
              <a:rPr kumimoji="1" lang="ja-JP" altLang="en-US"/>
              <a:t>マスター タイトルの書式設定</a:t>
            </a:r>
            <a:endParaRPr kumimoji="1" lang="ja-JP" altLang="en-US"/>
          </a:p>
        </p:txBody>
      </p:sp>
      <p:sp>
        <p:nvSpPr>
          <p:cNvPr id="3" name="テキスト プレースホルダー 2"/>
          <p:cNvSpPr>
            <a:spLocks noGrp="1"/>
          </p:cNvSpPr>
          <p:nvPr>
            <p:ph type="body" idx="1"/>
          </p:nvPr>
        </p:nvSpPr>
        <p:spPr>
          <a:xfrm>
            <a:off x="629841" y="1681187"/>
            <a:ext cx="3868340" cy="82392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endParaRPr kumimoji="1" lang="ja-JP" altLang="en-US"/>
          </a:p>
        </p:txBody>
      </p:sp>
      <p:sp>
        <p:nvSpPr>
          <p:cNvPr id="4" name="コンテンツ プレースホルダー 3"/>
          <p:cNvSpPr>
            <a:spLocks noGrp="1"/>
          </p:cNvSpPr>
          <p:nvPr>
            <p:ph sz="half" idx="2"/>
          </p:nvPr>
        </p:nvSpPr>
        <p:spPr>
          <a:xfrm>
            <a:off x="629841" y="2505110"/>
            <a:ext cx="3868340" cy="3684640"/>
          </a:xfrm>
        </p:spPr>
        <p:txBody>
          <a:bodyPr/>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5" name="テキスト プレースホルダー 4"/>
          <p:cNvSpPr>
            <a:spLocks noGrp="1"/>
          </p:cNvSpPr>
          <p:nvPr>
            <p:ph type="body" sz="quarter" idx="3"/>
          </p:nvPr>
        </p:nvSpPr>
        <p:spPr>
          <a:xfrm>
            <a:off x="4629150" y="1681187"/>
            <a:ext cx="3887391" cy="82392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endParaRPr kumimoji="1" lang="ja-JP" altLang="en-US"/>
          </a:p>
        </p:txBody>
      </p:sp>
      <p:sp>
        <p:nvSpPr>
          <p:cNvPr id="6" name="コンテンツ プレースホルダー 5"/>
          <p:cNvSpPr>
            <a:spLocks noGrp="1"/>
          </p:cNvSpPr>
          <p:nvPr>
            <p:ph sz="quarter" idx="4"/>
          </p:nvPr>
        </p:nvSpPr>
        <p:spPr>
          <a:xfrm>
            <a:off x="4629150" y="2505110"/>
            <a:ext cx="3887391" cy="3684640"/>
          </a:xfrm>
        </p:spPr>
        <p:txBody>
          <a:bodyPr/>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7" name="日付プレースホルダー 6"/>
          <p:cNvSpPr>
            <a:spLocks noGrp="1"/>
          </p:cNvSpPr>
          <p:nvPr>
            <p:ph type="dt" sz="half" idx="10"/>
          </p:nvPr>
        </p:nvSpPr>
        <p:spPr/>
        <p:txBody>
          <a:bodyPr/>
          <a:lstStyle/>
          <a:p>
            <a:fld id="{59BFF19E-EC7C-4EA3-9AF8-687434E2A9DB}" type="datetimeFigureOut">
              <a:rPr kumimoji="1" lang="ja-JP" altLang="en-US" smtClean="0"/>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BE1039D9-3D1B-4CD3-B3BC-3050B19DE446}" type="slidenum">
              <a:rPr kumimoji="1" lang="ja-JP" altLang="en-US" smtClean="0"/>
            </a:fld>
            <a:endParaRPr kumimoji="1" lang="ja-JP"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59BFF19E-EC7C-4EA3-9AF8-687434E2A9DB}" type="datetimeFigureOut">
              <a:rPr kumimoji="1" lang="ja-JP" altLang="en-US" smtClean="0"/>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BE1039D9-3D1B-4CD3-B3BC-3050B19DE446}" type="slidenum">
              <a:rPr kumimoji="1" lang="ja-JP" altLang="en-US" smtClean="0"/>
            </a:fld>
            <a:endParaRPr kumimoji="1" lang="ja-JP"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9BFF19E-EC7C-4EA3-9AF8-687434E2A9DB}" type="datetimeFigureOut">
              <a:rPr kumimoji="1" lang="ja-JP" altLang="en-US" smtClean="0"/>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BE1039D9-3D1B-4CD3-B3BC-3050B19DE446}" type="slidenum">
              <a:rPr kumimoji="1" lang="ja-JP" altLang="en-US" smtClean="0"/>
            </a:fld>
            <a:endParaRPr kumimoji="1" lang="ja-JP"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6"/>
            <a:ext cx="2949178" cy="1600223"/>
          </a:xfrm>
        </p:spPr>
        <p:txBody>
          <a:bodyPr anchor="b"/>
          <a:lstStyle>
            <a:lvl1pPr>
              <a:defRPr sz="3200"/>
            </a:lvl1pPr>
          </a:lstStyle>
          <a:p>
            <a:r>
              <a:rPr kumimoji="1" lang="ja-JP" altLang="en-US"/>
              <a:t>マスター タイトルの書式設定</a:t>
            </a:r>
            <a:endParaRPr kumimoji="1" lang="ja-JP" altLang="en-US"/>
          </a:p>
        </p:txBody>
      </p:sp>
      <p:sp>
        <p:nvSpPr>
          <p:cNvPr id="3" name="コンテンツ プレースホルダー 2"/>
          <p:cNvSpPr>
            <a:spLocks noGrp="1"/>
          </p:cNvSpPr>
          <p:nvPr>
            <p:ph idx="1"/>
          </p:nvPr>
        </p:nvSpPr>
        <p:spPr>
          <a:xfrm>
            <a:off x="3887391" y="987439"/>
            <a:ext cx="4629150" cy="48736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4" name="テキスト プレースホルダー 3"/>
          <p:cNvSpPr>
            <a:spLocks noGrp="1"/>
          </p:cNvSpPr>
          <p:nvPr>
            <p:ph type="body" sz="half" idx="2"/>
          </p:nvPr>
        </p:nvSpPr>
        <p:spPr>
          <a:xfrm>
            <a:off x="629841" y="2057429"/>
            <a:ext cx="2949178" cy="381164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endParaRPr kumimoji="1" lang="ja-JP" altLang="en-US"/>
          </a:p>
        </p:txBody>
      </p:sp>
      <p:sp>
        <p:nvSpPr>
          <p:cNvPr id="5" name="日付プレースホルダー 4"/>
          <p:cNvSpPr>
            <a:spLocks noGrp="1"/>
          </p:cNvSpPr>
          <p:nvPr>
            <p:ph type="dt" sz="half" idx="10"/>
          </p:nvPr>
        </p:nvSpPr>
        <p:spPr/>
        <p:txBody>
          <a:bodyPr/>
          <a:lstStyle/>
          <a:p>
            <a:fld id="{59BFF19E-EC7C-4EA3-9AF8-687434E2A9DB}" type="datetimeFigureOut">
              <a:rPr kumimoji="1" lang="ja-JP" altLang="en-US" smtClean="0"/>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E1039D9-3D1B-4CD3-B3BC-3050B19DE446}" type="slidenum">
              <a:rPr kumimoji="1" lang="ja-JP" altLang="en-US" smtClean="0"/>
            </a:fld>
            <a:endParaRPr kumimoji="1" lang="ja-JP"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6"/>
            <a:ext cx="2949178" cy="1600223"/>
          </a:xfrm>
        </p:spPr>
        <p:txBody>
          <a:bodyPr anchor="b"/>
          <a:lstStyle>
            <a:lvl1pPr>
              <a:defRPr sz="3200"/>
            </a:lvl1pPr>
          </a:lstStyle>
          <a:p>
            <a:r>
              <a:rPr kumimoji="1" lang="ja-JP" altLang="en-US"/>
              <a:t>マスター タイトルの書式設定</a:t>
            </a:r>
            <a:endParaRPr kumimoji="1" lang="ja-JP" altLang="en-US"/>
          </a:p>
        </p:txBody>
      </p:sp>
      <p:sp>
        <p:nvSpPr>
          <p:cNvPr id="3" name="図プレースホルダー 2"/>
          <p:cNvSpPr>
            <a:spLocks noGrp="1"/>
          </p:cNvSpPr>
          <p:nvPr>
            <p:ph type="pic" idx="1"/>
          </p:nvPr>
        </p:nvSpPr>
        <p:spPr>
          <a:xfrm>
            <a:off x="3887391" y="987439"/>
            <a:ext cx="4629150" cy="487369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629841" y="2057429"/>
            <a:ext cx="2949178" cy="381164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endParaRPr kumimoji="1" lang="ja-JP" altLang="en-US"/>
          </a:p>
        </p:txBody>
      </p:sp>
      <p:sp>
        <p:nvSpPr>
          <p:cNvPr id="5" name="日付プレースホルダー 4"/>
          <p:cNvSpPr>
            <a:spLocks noGrp="1"/>
          </p:cNvSpPr>
          <p:nvPr>
            <p:ph type="dt" sz="half" idx="10"/>
          </p:nvPr>
        </p:nvSpPr>
        <p:spPr/>
        <p:txBody>
          <a:bodyPr/>
          <a:lstStyle/>
          <a:p>
            <a:fld id="{59BFF19E-EC7C-4EA3-9AF8-687434E2A9DB}" type="datetimeFigureOut">
              <a:rPr kumimoji="1" lang="ja-JP" altLang="en-US" smtClean="0"/>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E1039D9-3D1B-4CD3-B3BC-3050B19DE446}" type="slidenum">
              <a:rPr kumimoji="1" lang="ja-JP" altLang="en-US" smtClean="0"/>
            </a:fld>
            <a:endParaRPr kumimoji="1" lang="ja-JP"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30"/>
            <a:ext cx="7886700" cy="1325582"/>
          </a:xfrm>
          <a:prstGeom prst="rect">
            <a:avLst/>
          </a:prstGeom>
        </p:spPr>
        <p:txBody>
          <a:bodyPr vert="horz" lIns="91440" tIns="45720" rIns="91440" bIns="45720" rtlCol="0" anchor="ctr">
            <a:normAutofit/>
          </a:bodyPr>
          <a:lstStyle/>
          <a:p>
            <a:r>
              <a:rPr kumimoji="1" lang="ja-JP" altLang="en-US"/>
              <a:t>マスター タイトルの書式設定</a:t>
            </a:r>
            <a:endParaRPr kumimoji="1" lang="ja-JP" altLang="en-US"/>
          </a:p>
        </p:txBody>
      </p:sp>
      <p:sp>
        <p:nvSpPr>
          <p:cNvPr id="3" name="テキスト プレースホルダー 2"/>
          <p:cNvSpPr>
            <a:spLocks noGrp="1"/>
          </p:cNvSpPr>
          <p:nvPr>
            <p:ph type="body" idx="1"/>
          </p:nvPr>
        </p:nvSpPr>
        <p:spPr>
          <a:xfrm>
            <a:off x="628650" y="1825651"/>
            <a:ext cx="7886700" cy="4351400"/>
          </a:xfrm>
          <a:prstGeom prst="rect">
            <a:avLst/>
          </a:prstGeom>
        </p:spPr>
        <p:txBody>
          <a:bodyPr vert="horz" lIns="91440" tIns="45720" rIns="91440" bIns="45720" rtlCol="0">
            <a:normAutofit/>
          </a:bodyPr>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4" name="日付プレースホルダー 3"/>
          <p:cNvSpPr>
            <a:spLocks noGrp="1"/>
          </p:cNvSpPr>
          <p:nvPr>
            <p:ph type="dt" sz="half" idx="2"/>
          </p:nvPr>
        </p:nvSpPr>
        <p:spPr>
          <a:xfrm>
            <a:off x="628650" y="6356440"/>
            <a:ext cx="2057400" cy="365130"/>
          </a:xfrm>
          <a:prstGeom prst="rect">
            <a:avLst/>
          </a:prstGeom>
        </p:spPr>
        <p:txBody>
          <a:bodyPr vert="horz" lIns="91440" tIns="45720" rIns="91440" bIns="45720" rtlCol="0" anchor="ctr"/>
          <a:lstStyle>
            <a:lvl1pPr algn="l">
              <a:defRPr sz="1200">
                <a:solidFill>
                  <a:schemeClr val="tx1">
                    <a:tint val="75000"/>
                  </a:schemeClr>
                </a:solidFill>
              </a:defRPr>
            </a:lvl1pPr>
          </a:lstStyle>
          <a:p>
            <a:fld id="{59BFF19E-EC7C-4EA3-9AF8-687434E2A9DB}" type="datetimeFigureOut">
              <a:rPr kumimoji="1" lang="ja-JP" altLang="en-US" smtClean="0"/>
            </a:fld>
            <a:endParaRPr kumimoji="1" lang="ja-JP" altLang="en-US"/>
          </a:p>
        </p:txBody>
      </p:sp>
      <p:sp>
        <p:nvSpPr>
          <p:cNvPr id="5" name="フッター プレースホルダー 4"/>
          <p:cNvSpPr>
            <a:spLocks noGrp="1"/>
          </p:cNvSpPr>
          <p:nvPr>
            <p:ph type="ftr" sz="quarter" idx="3"/>
          </p:nvPr>
        </p:nvSpPr>
        <p:spPr>
          <a:xfrm>
            <a:off x="3028950" y="6356440"/>
            <a:ext cx="3086100" cy="36513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440"/>
            <a:ext cx="2057400" cy="365130"/>
          </a:xfrm>
          <a:prstGeom prst="rect">
            <a:avLst/>
          </a:prstGeom>
        </p:spPr>
        <p:txBody>
          <a:bodyPr vert="horz" lIns="91440" tIns="45720" rIns="91440" bIns="45720" rtlCol="0" anchor="ctr"/>
          <a:lstStyle>
            <a:lvl1pPr algn="r">
              <a:defRPr sz="1200">
                <a:solidFill>
                  <a:schemeClr val="tx1">
                    <a:tint val="75000"/>
                  </a:schemeClr>
                </a:solidFill>
              </a:defRPr>
            </a:lvl1pPr>
          </a:lstStyle>
          <a:p>
            <a:fld id="{BE1039D9-3D1B-4CD3-B3BC-3050B19DE446}"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457200" y="274638"/>
            <a:ext cx="82296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457200" y="1600200"/>
            <a:ext cx="82296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457200" y="6245225"/>
            <a:ext cx="2133600" cy="476250"/>
          </a:xfrm>
          <a:prstGeom prst="rect">
            <a:avLst/>
          </a:prstGeom>
          <a:noFill/>
          <a:ln w="9525">
            <a:noFill/>
          </a:ln>
        </p:spPr>
        <p:txBody>
          <a:bodyPr/>
          <a:lstStyle>
            <a:lvl1pPr>
              <a:defRPr sz="1400"/>
            </a:lvl1pPr>
          </a:lstStyle>
          <a:p>
            <a:fld id="{59BFF19E-EC7C-4EA3-9AF8-687434E2A9DB}" type="datetimeFigureOut">
              <a:rPr kumimoji="1" lang="ja-JP" altLang="en-US" smtClean="0"/>
            </a:fld>
            <a:endParaRPr kumimoji="1" lang="ja-JP" altLang="en-US"/>
          </a:p>
        </p:txBody>
      </p:sp>
      <p:sp>
        <p:nvSpPr>
          <p:cNvPr id="1029" name="Footer Placeholder 1028"/>
          <p:cNvSpPr/>
          <p:nvPr>
            <p:ph type="ftr" sz="quarter" idx="3"/>
          </p:nvPr>
        </p:nvSpPr>
        <p:spPr>
          <a:xfrm>
            <a:off x="3124200" y="6245225"/>
            <a:ext cx="2895600" cy="476250"/>
          </a:xfrm>
          <a:prstGeom prst="rect">
            <a:avLst/>
          </a:prstGeom>
          <a:noFill/>
          <a:ln w="9525">
            <a:noFill/>
          </a:ln>
        </p:spPr>
        <p:txBody>
          <a:bodyPr/>
          <a:lstStyle>
            <a:lvl1pPr algn="ctr">
              <a:defRPr sz="1400"/>
            </a:lvl1pPr>
          </a:lstStyle>
          <a:p>
            <a:endParaRPr kumimoji="1" lang="ja-JP" altLang="en-US"/>
          </a:p>
        </p:txBody>
      </p:sp>
      <p:sp>
        <p:nvSpPr>
          <p:cNvPr id="1030" name="Slide Number Placeholder 1029"/>
          <p:cNvSpPr/>
          <p:nvPr>
            <p:ph type="sldNum" sz="quarter" idx="4"/>
          </p:nvPr>
        </p:nvSpPr>
        <p:spPr>
          <a:xfrm>
            <a:off x="6553200" y="6245225"/>
            <a:ext cx="2133600" cy="476250"/>
          </a:xfrm>
          <a:prstGeom prst="rect">
            <a:avLst/>
          </a:prstGeom>
          <a:noFill/>
          <a:ln w="9525">
            <a:noFill/>
          </a:ln>
        </p:spPr>
        <p:txBody>
          <a:bodyPr/>
          <a:lstStyle>
            <a:lvl1pPr algn="r">
              <a:defRPr sz="1400"/>
            </a:lvl1pPr>
          </a:lstStyle>
          <a:p>
            <a:fld id="{BE1039D9-3D1B-4CD3-B3BC-3050B19DE446}"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8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slideLayout" Target="../slideLayouts/slideLayout1.xml"/><Relationship Id="rId6" Type="http://schemas.openxmlformats.org/officeDocument/2006/relationships/image" Target="../media/image2.svg"/><Relationship Id="rId5" Type="http://schemas.openxmlformats.org/officeDocument/2006/relationships/image" Target="../media/image5.png"/><Relationship Id="rId4" Type="http://schemas.openxmlformats.org/officeDocument/2006/relationships/image" Target="../media/image1.sv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2.xml"/><Relationship Id="rId2" Type="http://schemas.openxmlformats.org/officeDocument/2006/relationships/image" Target="../media/image3.svg"/><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47320" y="674793"/>
            <a:ext cx="9139767" cy="6985635"/>
          </a:xfrm>
          <a:prstGeom prst="rect">
            <a:avLst/>
          </a:prstGeom>
          <a:noFill/>
        </p:spPr>
        <p:txBody>
          <a:bodyPr wrap="square" rtlCol="0">
            <a:spAutoFit/>
          </a:bodyPr>
          <a:p>
            <a:pPr algn="l"/>
            <a:r>
              <a:rPr lang="en-US" altLang="en-US" sz="3200">
                <a:sym typeface="+mn-ea"/>
              </a:rPr>
              <a:t>	</a:t>
            </a:r>
            <a:endParaRPr lang="en-US" altLang="en-US" sz="3200">
              <a:sym typeface="+mn-ea"/>
            </a:endParaRPr>
          </a:p>
          <a:p>
            <a:pPr algn="l"/>
            <a:r>
              <a:rPr lang="en-US" altLang="en-US" sz="3200">
                <a:sym typeface="+mn-ea"/>
              </a:rPr>
              <a:t>From Install and build to operation check</a:t>
            </a:r>
            <a:endParaRPr lang="en-US" altLang="en-US" sz="3200">
              <a:sym typeface="+mn-ea"/>
            </a:endParaRPr>
          </a:p>
          <a:p>
            <a:pPr algn="l"/>
            <a:r>
              <a:rPr lang="en-US" altLang="en-US" sz="3200">
                <a:sym typeface="+mn-ea"/>
              </a:rPr>
              <a:t> on</a:t>
            </a:r>
            <a:r>
              <a:rPr lang="en-US" altLang="en-US" sz="3200">
                <a:solidFill>
                  <a:schemeClr val="tx1"/>
                </a:solidFill>
              </a:rPr>
              <a:t> </a:t>
            </a:r>
            <a:r>
              <a:rPr lang="en-US" altLang="en-US" sz="3200">
                <a:sym typeface="+mn-ea"/>
              </a:rPr>
              <a:t>Fossology and SW360.</a:t>
            </a:r>
            <a:endParaRPr lang="en-US" altLang="en-US" sz="3200">
              <a:sym typeface="+mn-ea"/>
            </a:endParaRPr>
          </a:p>
          <a:p>
            <a:pPr algn="l"/>
            <a:endParaRPr lang="en-US" altLang="en-US" sz="3200">
              <a:sym typeface="+mn-ea"/>
            </a:endParaRPr>
          </a:p>
          <a:p>
            <a:pPr algn="l"/>
            <a:r>
              <a:rPr lang="en-US" altLang="en-US" sz="3200">
                <a:sym typeface="+mn-ea"/>
              </a:rPr>
              <a:t>For all beginners.</a:t>
            </a:r>
            <a:endParaRPr lang="en-US" altLang="en-US" sz="3200">
              <a:sym typeface="+mn-ea"/>
            </a:endParaRPr>
          </a:p>
          <a:p>
            <a:pPr algn="l"/>
            <a:endParaRPr lang="en-US" altLang="en-US" sz="2400">
              <a:sym typeface="+mn-ea"/>
            </a:endParaRPr>
          </a:p>
          <a:p>
            <a:pPr algn="l"/>
            <a:endParaRPr lang="en-US" altLang="en-US" sz="2400">
              <a:sym typeface="+mn-ea"/>
            </a:endParaRPr>
          </a:p>
          <a:p>
            <a:pPr algn="l"/>
            <a:endParaRPr lang="en-US" altLang="en-US" sz="2400">
              <a:sym typeface="+mn-ea"/>
            </a:endParaRPr>
          </a:p>
          <a:p>
            <a:pPr algn="l"/>
            <a:endParaRPr lang="en-US" altLang="en-US" sz="2400">
              <a:sym typeface="+mn-ea"/>
            </a:endParaRPr>
          </a:p>
          <a:p>
            <a:pPr algn="l"/>
            <a:endParaRPr lang="en-US" altLang="en-US" sz="2400">
              <a:sym typeface="+mn-ea"/>
            </a:endParaRPr>
          </a:p>
          <a:p>
            <a:pPr algn="l"/>
            <a:r>
              <a:rPr lang="en-US" altLang="en-US" sz="2400">
                <a:sym typeface="+mn-ea"/>
              </a:rPr>
              <a:t>Tested by </a:t>
            </a:r>
            <a:endParaRPr lang="en-US" altLang="en-US" sz="2400">
              <a:sym typeface="+mn-ea"/>
            </a:endParaRPr>
          </a:p>
          <a:p>
            <a:pPr algn="l"/>
            <a:r>
              <a:rPr lang="en-US" altLang="en-US" sz="2400">
                <a:sym typeface="+mn-ea"/>
              </a:rPr>
              <a:t>Linux: Ubuntu (</a:t>
            </a:r>
            <a:endParaRPr lang="en-US" altLang="en-US" sz="3200">
              <a:sym typeface="+mn-ea"/>
            </a:endParaRPr>
          </a:p>
          <a:p>
            <a:pPr algn="l"/>
            <a:endParaRPr lang="en-US" altLang="en-US" sz="3200">
              <a:solidFill>
                <a:schemeClr val="tx1"/>
              </a:solidFill>
            </a:endParaRPr>
          </a:p>
          <a:p>
            <a:pPr algn="l"/>
            <a:endParaRPr lang="en-US" altLang="en-US" sz="3200">
              <a:solidFill>
                <a:schemeClr val="tx1"/>
              </a:solidFill>
            </a:endParaRPr>
          </a:p>
          <a:p>
            <a:pPr algn="l"/>
            <a:endParaRPr lang="en-US" altLang="en-US" sz="3200">
              <a:solidFill>
                <a:schemeClr val="tx1"/>
              </a:solidFill>
            </a:endParaRPr>
          </a:p>
          <a:p>
            <a:pPr algn="l"/>
            <a:endParaRPr lang="en-US" altLang="en-US" sz="2400">
              <a:solidFill>
                <a:schemeClr val="tx1"/>
              </a:solidFill>
            </a:endParaRPr>
          </a:p>
        </p:txBody>
      </p:sp>
      <p:sp>
        <p:nvSpPr>
          <p:cNvPr id="3" name="Text Box 2"/>
          <p:cNvSpPr txBox="1"/>
          <p:nvPr/>
        </p:nvSpPr>
        <p:spPr>
          <a:xfrm>
            <a:off x="6337935" y="6076315"/>
            <a:ext cx="2540000" cy="645160"/>
          </a:xfrm>
          <a:prstGeom prst="rect">
            <a:avLst/>
          </a:prstGeom>
          <a:noFill/>
        </p:spPr>
        <p:txBody>
          <a:bodyPr wrap="square" rtlCol="0" anchor="t">
            <a:spAutoFit/>
          </a:bodyPr>
          <a:p>
            <a:pPr algn="r"/>
            <a:r>
              <a:rPr lang="en-US" altLang="en-US">
                <a:sym typeface="+mn-ea"/>
              </a:rPr>
              <a:t>written by daito keigo</a:t>
            </a:r>
            <a:endParaRPr lang="en-US" altLang="en-US">
              <a:solidFill>
                <a:schemeClr val="tx1"/>
              </a:solidFill>
            </a:endParaRPr>
          </a:p>
          <a:p>
            <a:pPr algn="r"/>
            <a:endParaRPr lang="en-US"/>
          </a:p>
        </p:txBody>
      </p:sp>
      <p:sp>
        <p:nvSpPr>
          <p:cNvPr id="4" name="Slide Number Placeholder 3"/>
          <p:cNvSpPr>
            <a:spLocks noGrp="1"/>
          </p:cNvSpPr>
          <p:nvPr>
            <p:ph type="sldNum" sz="quarter" idx="12"/>
          </p:nvPr>
        </p:nvSpPr>
        <p:spPr/>
        <p:txBody>
          <a:bodyPr/>
          <a:p>
            <a:fld id="{BE1039D9-3D1B-4CD3-B3BC-3050B19DE446}" type="slidenum">
              <a:rPr kumimoji="1" lang="ja-JP" altLang="en-US" smtClean="0"/>
            </a:fld>
            <a:endParaRPr kumimoji="1" lang="ja-JP"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四角形: 角を丸くする 18"/>
          <p:cNvSpPr/>
          <p:nvPr/>
        </p:nvSpPr>
        <p:spPr>
          <a:xfrm>
            <a:off x="2691289" y="1470595"/>
            <a:ext cx="4766310" cy="3067050"/>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5" dirty="0">
              <a:solidFill>
                <a:schemeClr val="accent1"/>
              </a:solidFill>
            </a:endParaRPr>
          </a:p>
        </p:txBody>
      </p:sp>
      <p:sp>
        <p:nvSpPr>
          <p:cNvPr id="15" name="四角形: 角を丸くする 14"/>
          <p:cNvSpPr/>
          <p:nvPr/>
        </p:nvSpPr>
        <p:spPr>
          <a:xfrm>
            <a:off x="2999899" y="1770156"/>
            <a:ext cx="2162175" cy="232029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5" dirty="0"/>
          </a:p>
        </p:txBody>
      </p:sp>
      <p:sp>
        <p:nvSpPr>
          <p:cNvPr id="16" name="四角形: 角を丸くする 15"/>
          <p:cNvSpPr/>
          <p:nvPr/>
        </p:nvSpPr>
        <p:spPr>
          <a:xfrm>
            <a:off x="5043964" y="1761107"/>
            <a:ext cx="2083118" cy="232029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5"/>
          </a:p>
        </p:txBody>
      </p:sp>
      <p:sp>
        <p:nvSpPr>
          <p:cNvPr id="53" name="正方形/長方形 52"/>
          <p:cNvSpPr/>
          <p:nvPr/>
        </p:nvSpPr>
        <p:spPr>
          <a:xfrm>
            <a:off x="3139916" y="2924586"/>
            <a:ext cx="1659255" cy="305276"/>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355" dirty="0">
                <a:solidFill>
                  <a:schemeClr val="tx1"/>
                </a:solidFill>
              </a:rPr>
              <a:t>???</a:t>
            </a:r>
            <a:endParaRPr kumimoji="1" lang="ja-JP" altLang="en-US" sz="1355" dirty="0">
              <a:solidFill>
                <a:schemeClr val="tx1"/>
              </a:solidFill>
            </a:endParaRPr>
          </a:p>
        </p:txBody>
      </p:sp>
      <p:sp>
        <p:nvSpPr>
          <p:cNvPr id="18" name="テキスト ボックス 17"/>
          <p:cNvSpPr txBox="1"/>
          <p:nvPr/>
        </p:nvSpPr>
        <p:spPr>
          <a:xfrm flipH="1">
            <a:off x="3481864" y="1802065"/>
            <a:ext cx="1610201" cy="300355"/>
          </a:xfrm>
          <a:prstGeom prst="rect">
            <a:avLst/>
          </a:prstGeom>
          <a:noFill/>
        </p:spPr>
        <p:txBody>
          <a:bodyPr wrap="square" rtlCol="0">
            <a:spAutoFit/>
          </a:bodyPr>
          <a:lstStyle/>
          <a:p>
            <a:r>
              <a:rPr kumimoji="1" lang="en-US" altLang="ja-JP" sz="1355" dirty="0"/>
              <a:t>Sw360 </a:t>
            </a:r>
            <a:endParaRPr kumimoji="1" lang="ja-JP" altLang="en-US" sz="1355" dirty="0"/>
          </a:p>
        </p:txBody>
      </p:sp>
      <p:sp>
        <p:nvSpPr>
          <p:cNvPr id="20" name="テキスト ボックス 19"/>
          <p:cNvSpPr txBox="1"/>
          <p:nvPr/>
        </p:nvSpPr>
        <p:spPr>
          <a:xfrm flipH="1">
            <a:off x="5457349" y="1802065"/>
            <a:ext cx="1610201" cy="300355"/>
          </a:xfrm>
          <a:prstGeom prst="rect">
            <a:avLst/>
          </a:prstGeom>
          <a:noFill/>
        </p:spPr>
        <p:txBody>
          <a:bodyPr wrap="square" rtlCol="0">
            <a:spAutoFit/>
          </a:bodyPr>
          <a:lstStyle/>
          <a:p>
            <a:r>
              <a:rPr lang="en-US" altLang="ja-JP" sz="1355" dirty="0" err="1"/>
              <a:t>F</a:t>
            </a:r>
            <a:r>
              <a:rPr kumimoji="1" lang="en-US" altLang="ja-JP" sz="1355" dirty="0" err="1"/>
              <a:t>ossology</a:t>
            </a:r>
            <a:endParaRPr kumimoji="1" lang="ja-JP" altLang="en-US" sz="1355" dirty="0"/>
          </a:p>
        </p:txBody>
      </p:sp>
      <p:sp>
        <p:nvSpPr>
          <p:cNvPr id="21" name="正方形/長方形 20"/>
          <p:cNvSpPr/>
          <p:nvPr/>
        </p:nvSpPr>
        <p:spPr>
          <a:xfrm>
            <a:off x="3139916" y="3631341"/>
            <a:ext cx="1659255" cy="282416"/>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5" dirty="0">
              <a:solidFill>
                <a:schemeClr val="tx1"/>
              </a:solidFill>
            </a:endParaRPr>
          </a:p>
        </p:txBody>
      </p:sp>
      <p:sp>
        <p:nvSpPr>
          <p:cNvPr id="27" name="テキスト ボックス 26"/>
          <p:cNvSpPr txBox="1"/>
          <p:nvPr/>
        </p:nvSpPr>
        <p:spPr>
          <a:xfrm flipH="1">
            <a:off x="3508058" y="3506087"/>
            <a:ext cx="1076325" cy="229870"/>
          </a:xfrm>
          <a:prstGeom prst="rect">
            <a:avLst/>
          </a:prstGeom>
          <a:noFill/>
        </p:spPr>
        <p:txBody>
          <a:bodyPr wrap="square" rtlCol="0">
            <a:spAutoFit/>
          </a:bodyPr>
          <a:lstStyle/>
          <a:p>
            <a:r>
              <a:rPr lang="en-US" altLang="ja-JP" sz="900" dirty="0"/>
              <a:t>C</a:t>
            </a:r>
            <a:r>
              <a:rPr kumimoji="1" lang="en-US" altLang="ja-JP" sz="900" dirty="0"/>
              <a:t>ouchDB</a:t>
            </a:r>
            <a:endParaRPr kumimoji="1" lang="ja-JP" altLang="en-US" sz="900" dirty="0"/>
          </a:p>
        </p:txBody>
      </p:sp>
      <p:sp>
        <p:nvSpPr>
          <p:cNvPr id="45" name="正方形/長方形 44"/>
          <p:cNvSpPr/>
          <p:nvPr/>
        </p:nvSpPr>
        <p:spPr>
          <a:xfrm>
            <a:off x="5225891" y="3631341"/>
            <a:ext cx="1659255" cy="282416"/>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5" dirty="0">
              <a:solidFill>
                <a:schemeClr val="tx1"/>
              </a:solidFill>
            </a:endParaRPr>
          </a:p>
        </p:txBody>
      </p:sp>
      <p:sp>
        <p:nvSpPr>
          <p:cNvPr id="26" name="円柱 25"/>
          <p:cNvSpPr/>
          <p:nvPr/>
        </p:nvSpPr>
        <p:spPr>
          <a:xfrm>
            <a:off x="3082290" y="3615148"/>
            <a:ext cx="189071" cy="134779"/>
          </a:xfrm>
          <a:prstGeom prst="can">
            <a:avLst>
              <a:gd name="adj" fmla="val 32598"/>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5" dirty="0"/>
          </a:p>
        </p:txBody>
      </p:sp>
      <p:sp>
        <p:nvSpPr>
          <p:cNvPr id="46" name="テキスト ボックス 45"/>
          <p:cNvSpPr txBox="1"/>
          <p:nvPr/>
        </p:nvSpPr>
        <p:spPr>
          <a:xfrm flipH="1">
            <a:off x="5536883" y="3513707"/>
            <a:ext cx="1076325" cy="229870"/>
          </a:xfrm>
          <a:prstGeom prst="rect">
            <a:avLst/>
          </a:prstGeom>
          <a:noFill/>
        </p:spPr>
        <p:txBody>
          <a:bodyPr wrap="square" rtlCol="0">
            <a:spAutoFit/>
          </a:bodyPr>
          <a:lstStyle/>
          <a:p>
            <a:r>
              <a:rPr kumimoji="1" lang="en-US" altLang="ja-JP" sz="900" dirty="0"/>
              <a:t>PostgreSQL</a:t>
            </a:r>
            <a:endParaRPr kumimoji="1" lang="ja-JP" altLang="en-US" sz="900" dirty="0"/>
          </a:p>
        </p:txBody>
      </p:sp>
      <p:sp>
        <p:nvSpPr>
          <p:cNvPr id="50" name="正方形/長方形 49"/>
          <p:cNvSpPr/>
          <p:nvPr/>
        </p:nvSpPr>
        <p:spPr>
          <a:xfrm>
            <a:off x="3139916" y="3269867"/>
            <a:ext cx="1659255" cy="282416"/>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5" dirty="0">
              <a:solidFill>
                <a:schemeClr val="tx1"/>
              </a:solidFill>
            </a:endParaRPr>
          </a:p>
        </p:txBody>
      </p:sp>
      <p:sp>
        <p:nvSpPr>
          <p:cNvPr id="52" name="テキスト ボックス 51"/>
          <p:cNvSpPr txBox="1"/>
          <p:nvPr/>
        </p:nvSpPr>
        <p:spPr>
          <a:xfrm flipH="1">
            <a:off x="3521869" y="3161282"/>
            <a:ext cx="1076325" cy="229870"/>
          </a:xfrm>
          <a:prstGeom prst="rect">
            <a:avLst/>
          </a:prstGeom>
          <a:noFill/>
        </p:spPr>
        <p:txBody>
          <a:bodyPr wrap="square" rtlCol="0">
            <a:spAutoFit/>
          </a:bodyPr>
          <a:lstStyle/>
          <a:p>
            <a:r>
              <a:rPr kumimoji="1" lang="en-US" altLang="ja-JP" sz="900" dirty="0"/>
              <a:t>Tomcat</a:t>
            </a:r>
            <a:endParaRPr kumimoji="1" lang="ja-JP" altLang="en-US" sz="900" dirty="0"/>
          </a:p>
        </p:txBody>
      </p:sp>
      <p:sp>
        <p:nvSpPr>
          <p:cNvPr id="54" name="テキスト ボックス 53"/>
          <p:cNvSpPr txBox="1"/>
          <p:nvPr/>
        </p:nvSpPr>
        <p:spPr>
          <a:xfrm flipH="1">
            <a:off x="3561874" y="2791236"/>
            <a:ext cx="1076325" cy="229870"/>
          </a:xfrm>
          <a:prstGeom prst="rect">
            <a:avLst/>
          </a:prstGeom>
          <a:noFill/>
        </p:spPr>
        <p:txBody>
          <a:bodyPr wrap="square" rtlCol="0">
            <a:spAutoFit/>
          </a:bodyPr>
          <a:lstStyle/>
          <a:p>
            <a:r>
              <a:rPr kumimoji="1" lang="en-US" altLang="ja-JP" sz="900" dirty="0"/>
              <a:t>Liferay</a:t>
            </a:r>
            <a:endParaRPr kumimoji="1" lang="ja-JP" altLang="en-US" sz="900" dirty="0"/>
          </a:p>
        </p:txBody>
      </p:sp>
      <p:pic>
        <p:nvPicPr>
          <p:cNvPr id="59" name="図 58" descr="クリップアート が含まれている画像&#10;&#10;自動的に生成された説明"/>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859881" y="4037582"/>
            <a:ext cx="412433" cy="412433"/>
          </a:xfrm>
          <a:prstGeom prst="rect">
            <a:avLst/>
          </a:prstGeom>
        </p:spPr>
      </p:pic>
      <p:sp>
        <p:nvSpPr>
          <p:cNvPr id="66" name="テキスト ボックス 65"/>
          <p:cNvSpPr txBox="1"/>
          <p:nvPr/>
        </p:nvSpPr>
        <p:spPr>
          <a:xfrm flipH="1">
            <a:off x="-91916" y="1835402"/>
            <a:ext cx="2369820" cy="275590"/>
          </a:xfrm>
          <a:prstGeom prst="rect">
            <a:avLst/>
          </a:prstGeom>
          <a:noFill/>
        </p:spPr>
        <p:txBody>
          <a:bodyPr wrap="square" rtlCol="0">
            <a:spAutoFit/>
            <a:scene3d>
              <a:camera prst="orthographicFront"/>
              <a:lightRig rig="threePt" dir="t"/>
            </a:scene3d>
          </a:bodyPr>
          <a:lstStyle/>
          <a:p>
            <a:r>
              <a:rPr kumimoji="1" lang="en-US" altLang="en-US" sz="1200" dirty="0">
                <a:solidFill>
                  <a:schemeClr val="tx1"/>
                </a:solidFill>
                <a:effectLst>
                  <a:outerShdw blurRad="38100" dist="19050" dir="2700000" algn="tl" rotWithShape="0">
                    <a:schemeClr val="dk1">
                      <a:alpha val="40000"/>
                    </a:schemeClr>
                  </a:outerShdw>
                </a:effectLst>
              </a:rPr>
              <a:t>port setting file/ </a:t>
            </a:r>
            <a:r>
              <a:rPr kumimoji="1" lang="en-US" altLang="ja-JP" sz="1200" dirty="0">
                <a:solidFill>
                  <a:schemeClr val="tx1"/>
                </a:solidFill>
                <a:effectLst>
                  <a:outerShdw blurRad="38100" dist="19050" dir="2700000" algn="tl" rotWithShape="0">
                    <a:schemeClr val="dk1">
                      <a:alpha val="40000"/>
                    </a:schemeClr>
                  </a:outerShdw>
                </a:effectLst>
              </a:rPr>
              <a:t>proxy setting </a:t>
            </a:r>
            <a:r>
              <a:rPr kumimoji="1" lang="en-US" altLang="en-US" sz="1200" dirty="0">
                <a:solidFill>
                  <a:schemeClr val="tx1"/>
                </a:solidFill>
                <a:effectLst>
                  <a:outerShdw blurRad="38100" dist="19050" dir="2700000" algn="tl" rotWithShape="0">
                    <a:schemeClr val="dk1">
                      <a:alpha val="40000"/>
                    </a:schemeClr>
                  </a:outerShdw>
                </a:effectLst>
              </a:rPr>
              <a:t>file</a:t>
            </a:r>
            <a:endParaRPr kumimoji="1" lang="en-US" altLang="en-US" sz="1200" dirty="0">
              <a:solidFill>
                <a:schemeClr val="tx1"/>
              </a:solidFill>
              <a:effectLst>
                <a:outerShdw blurRad="38100" dist="19050" dir="2700000" algn="tl" rotWithShape="0">
                  <a:schemeClr val="dk1">
                    <a:alpha val="40000"/>
                  </a:schemeClr>
                </a:outerShdw>
              </a:effectLst>
            </a:endParaRPr>
          </a:p>
        </p:txBody>
      </p:sp>
      <p:pic>
        <p:nvPicPr>
          <p:cNvPr id="93" name="図 9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3270" y="4120926"/>
            <a:ext cx="508635" cy="274796"/>
          </a:xfrm>
          <a:prstGeom prst="rect">
            <a:avLst/>
          </a:prstGeom>
        </p:spPr>
      </p:pic>
      <p:pic>
        <p:nvPicPr>
          <p:cNvPr id="96" name="グラフィックス 95" descr="サーバー"/>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999899" y="3166521"/>
            <a:ext cx="297656" cy="297656"/>
          </a:xfrm>
          <a:prstGeom prst="rect">
            <a:avLst/>
          </a:prstGeom>
        </p:spPr>
      </p:pic>
      <p:pic>
        <p:nvPicPr>
          <p:cNvPr id="99" name="グラフィックス 98" descr="インターネット"/>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45143" y="2725990"/>
            <a:ext cx="360045" cy="360045"/>
          </a:xfrm>
          <a:prstGeom prst="rect">
            <a:avLst/>
          </a:prstGeom>
        </p:spPr>
      </p:pic>
      <p:sp>
        <p:nvSpPr>
          <p:cNvPr id="104" name="円柱 103"/>
          <p:cNvSpPr/>
          <p:nvPr/>
        </p:nvSpPr>
        <p:spPr>
          <a:xfrm>
            <a:off x="5173504" y="3596098"/>
            <a:ext cx="189071" cy="134779"/>
          </a:xfrm>
          <a:prstGeom prst="can">
            <a:avLst>
              <a:gd name="adj" fmla="val 32598"/>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5" dirty="0"/>
          </a:p>
        </p:txBody>
      </p:sp>
      <p:sp>
        <p:nvSpPr>
          <p:cNvPr id="105" name="正方形/長方形 104"/>
          <p:cNvSpPr/>
          <p:nvPr/>
        </p:nvSpPr>
        <p:spPr>
          <a:xfrm>
            <a:off x="2980373" y="2114961"/>
            <a:ext cx="2337435" cy="416560"/>
          </a:xfrm>
          <a:prstGeom prst="rect">
            <a:avLst/>
          </a:prstGeom>
        </p:spPr>
        <p:txBody>
          <a:bodyPr wrap="square">
            <a:spAutoFit/>
          </a:bodyPr>
          <a:lstStyle/>
          <a:p>
            <a:r>
              <a:rPr lang="en-US" altLang="ja-JP" sz="1055" dirty="0"/>
              <a:t>$</a:t>
            </a:r>
            <a:r>
              <a:rPr lang="en-US" altLang="en-US" sz="1055" dirty="0"/>
              <a:t>CATALINA_HOME</a:t>
            </a:r>
            <a:r>
              <a:rPr lang="en-US" altLang="ja-JP" sz="1055" dirty="0"/>
              <a:t>/b</a:t>
            </a:r>
            <a:r>
              <a:rPr lang="en-US" altLang="en-US" sz="1055" dirty="0"/>
              <a:t>i</a:t>
            </a:r>
            <a:r>
              <a:rPr lang="en-US" altLang="ja-JP" sz="1055" dirty="0"/>
              <a:t>n/.</a:t>
            </a:r>
            <a:r>
              <a:rPr lang="en-US" altLang="ja-JP" sz="1055" dirty="0" err="1"/>
              <a:t>catalina</a:t>
            </a:r>
            <a:r>
              <a:rPr lang="en-US" altLang="ja-JP" sz="1055" dirty="0"/>
              <a:t> </a:t>
            </a:r>
            <a:endParaRPr lang="en-US" altLang="ja-JP" sz="1055" dirty="0"/>
          </a:p>
          <a:p>
            <a:r>
              <a:rPr lang="en-US" altLang="en-US" sz="1055" dirty="0"/>
              <a:t>	start / stop</a:t>
            </a:r>
            <a:endParaRPr lang="en-US" altLang="en-US" sz="1055" dirty="0"/>
          </a:p>
        </p:txBody>
      </p:sp>
      <p:sp>
        <p:nvSpPr>
          <p:cNvPr id="113" name="テキスト ボックス 112"/>
          <p:cNvSpPr txBox="1"/>
          <p:nvPr/>
        </p:nvSpPr>
        <p:spPr>
          <a:xfrm flipH="1">
            <a:off x="7579211" y="2555954"/>
            <a:ext cx="1403515" cy="346075"/>
          </a:xfrm>
          <a:prstGeom prst="rect">
            <a:avLst/>
          </a:prstGeom>
          <a:noFill/>
        </p:spPr>
        <p:txBody>
          <a:bodyPr wrap="square" rtlCol="0">
            <a:spAutoFit/>
          </a:bodyPr>
          <a:lstStyle/>
          <a:p>
            <a:r>
              <a:rPr kumimoji="1" lang="en-US" altLang="ja-JP" sz="825" dirty="0"/>
              <a:t>IPADDR/5298/</a:t>
            </a:r>
            <a:r>
              <a:rPr kumimoji="1" lang="en-US" altLang="ja-JP" sz="825" dirty="0" err="1"/>
              <a:t>utils</a:t>
            </a:r>
            <a:endParaRPr kumimoji="1" lang="en-US" altLang="ja-JP" sz="825" dirty="0"/>
          </a:p>
          <a:p>
            <a:r>
              <a:rPr kumimoji="1" lang="ja-JP" altLang="en-US" sz="825" dirty="0"/>
              <a:t>ブラウザより設定</a:t>
            </a:r>
            <a:r>
              <a:rPr kumimoji="1" lang="en-US" altLang="ja-JP" sz="825" dirty="0"/>
              <a:t>できる</a:t>
            </a:r>
            <a:endParaRPr kumimoji="1" lang="en-US" altLang="ja-JP" sz="825" dirty="0"/>
          </a:p>
        </p:txBody>
      </p:sp>
      <p:sp>
        <p:nvSpPr>
          <p:cNvPr id="114" name="テキスト ボックス 113"/>
          <p:cNvSpPr txBox="1"/>
          <p:nvPr/>
        </p:nvSpPr>
        <p:spPr>
          <a:xfrm flipH="1">
            <a:off x="7578980" y="2286093"/>
            <a:ext cx="1403515" cy="218440"/>
          </a:xfrm>
          <a:prstGeom prst="rect">
            <a:avLst/>
          </a:prstGeom>
          <a:noFill/>
        </p:spPr>
        <p:txBody>
          <a:bodyPr wrap="square" rtlCol="0">
            <a:spAutoFit/>
          </a:bodyPr>
          <a:lstStyle/>
          <a:p>
            <a:r>
              <a:rPr kumimoji="1" lang="en-US" altLang="ja-JP" sz="825" dirty="0"/>
              <a:t>IPADDR/8080</a:t>
            </a:r>
            <a:endParaRPr kumimoji="1" lang="ja-JP" altLang="en-US" sz="825" dirty="0"/>
          </a:p>
        </p:txBody>
      </p:sp>
      <p:sp>
        <p:nvSpPr>
          <p:cNvPr id="115" name="テキスト ボックス 114"/>
          <p:cNvSpPr txBox="1"/>
          <p:nvPr/>
        </p:nvSpPr>
        <p:spPr>
          <a:xfrm flipH="1">
            <a:off x="7654690" y="3124602"/>
            <a:ext cx="1403515" cy="218440"/>
          </a:xfrm>
          <a:prstGeom prst="rect">
            <a:avLst/>
          </a:prstGeom>
          <a:noFill/>
        </p:spPr>
        <p:txBody>
          <a:bodyPr wrap="square" rtlCol="0">
            <a:spAutoFit/>
          </a:bodyPr>
          <a:lstStyle/>
          <a:p>
            <a:r>
              <a:rPr kumimoji="1" lang="en-US" altLang="ja-JP" sz="825" dirty="0"/>
              <a:t>IPADDR/</a:t>
            </a:r>
            <a:r>
              <a:rPr kumimoji="1" lang="en-US" altLang="ja-JP" sz="825" dirty="0" err="1"/>
              <a:t>radis</a:t>
            </a:r>
            <a:endParaRPr kumimoji="1" lang="ja-JP" altLang="en-US" sz="825" dirty="0"/>
          </a:p>
        </p:txBody>
      </p:sp>
      <p:sp>
        <p:nvSpPr>
          <p:cNvPr id="47" name="正方形/長方形 46"/>
          <p:cNvSpPr/>
          <p:nvPr/>
        </p:nvSpPr>
        <p:spPr>
          <a:xfrm>
            <a:off x="5224939" y="3253198"/>
            <a:ext cx="1659255" cy="282416"/>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1355" dirty="0">
              <a:solidFill>
                <a:schemeClr val="tx1"/>
              </a:solidFill>
            </a:endParaRPr>
          </a:p>
        </p:txBody>
      </p:sp>
      <p:sp>
        <p:nvSpPr>
          <p:cNvPr id="48" name="テキスト ボックス 47"/>
          <p:cNvSpPr txBox="1"/>
          <p:nvPr/>
        </p:nvSpPr>
        <p:spPr>
          <a:xfrm flipH="1">
            <a:off x="5631656" y="3061746"/>
            <a:ext cx="1076325" cy="229870"/>
          </a:xfrm>
          <a:prstGeom prst="rect">
            <a:avLst/>
          </a:prstGeom>
          <a:noFill/>
        </p:spPr>
        <p:txBody>
          <a:bodyPr wrap="square" rtlCol="0">
            <a:spAutoFit/>
          </a:bodyPr>
          <a:lstStyle/>
          <a:p>
            <a:r>
              <a:rPr kumimoji="1" lang="en-US" altLang="ja-JP" sz="900" dirty="0"/>
              <a:t>Apatch2</a:t>
            </a:r>
            <a:endParaRPr kumimoji="1" lang="ja-JP" altLang="en-US" sz="900" dirty="0"/>
          </a:p>
        </p:txBody>
      </p:sp>
      <p:pic>
        <p:nvPicPr>
          <p:cNvPr id="97" name="グラフィックス 96" descr="サーバー"/>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06829" y="3153186"/>
            <a:ext cx="310991" cy="310991"/>
          </a:xfrm>
          <a:prstGeom prst="rect">
            <a:avLst/>
          </a:prstGeom>
        </p:spPr>
      </p:pic>
      <p:sp>
        <p:nvSpPr>
          <p:cNvPr id="80" name="テキスト ボックス 79"/>
          <p:cNvSpPr txBox="1"/>
          <p:nvPr/>
        </p:nvSpPr>
        <p:spPr>
          <a:xfrm flipH="1">
            <a:off x="3223736" y="3293203"/>
            <a:ext cx="1781175" cy="254000"/>
          </a:xfrm>
          <a:prstGeom prst="rect">
            <a:avLst/>
          </a:prstGeom>
          <a:noFill/>
        </p:spPr>
        <p:txBody>
          <a:bodyPr wrap="square" rtlCol="0">
            <a:spAutoFit/>
          </a:bodyPr>
          <a:lstStyle/>
          <a:p>
            <a:r>
              <a:rPr kumimoji="1" lang="en-US" altLang="ja-JP" sz="1055" dirty="0"/>
              <a:t>$tomcat/bin/ </a:t>
            </a:r>
            <a:r>
              <a:rPr kumimoji="1" lang="en-US" altLang="en-US" sz="1055" dirty="0"/>
              <a:t>(manual)</a:t>
            </a:r>
            <a:r>
              <a:rPr kumimoji="1" lang="en-US" altLang="ja-JP" sz="1055" dirty="0"/>
              <a:t> </a:t>
            </a:r>
            <a:endParaRPr kumimoji="1" lang="en-US" altLang="ja-JP" sz="1055" dirty="0"/>
          </a:p>
        </p:txBody>
      </p:sp>
      <p:sp>
        <p:nvSpPr>
          <p:cNvPr id="81" name="テキスト ボックス 80"/>
          <p:cNvSpPr txBox="1"/>
          <p:nvPr/>
        </p:nvSpPr>
        <p:spPr>
          <a:xfrm flipH="1">
            <a:off x="3166110" y="3652296"/>
            <a:ext cx="1781175" cy="254000"/>
          </a:xfrm>
          <a:prstGeom prst="rect">
            <a:avLst/>
          </a:prstGeom>
          <a:noFill/>
        </p:spPr>
        <p:txBody>
          <a:bodyPr wrap="square" rtlCol="0">
            <a:spAutoFit/>
          </a:bodyPr>
          <a:lstStyle/>
          <a:p>
            <a:r>
              <a:rPr kumimoji="1" lang="en-US" altLang="en-US" sz="1055" dirty="0" err="1"/>
              <a:t>S</a:t>
            </a:r>
            <a:r>
              <a:rPr kumimoji="1" lang="en-US" altLang="ja-JP" sz="1055" dirty="0" err="1"/>
              <a:t>ystemd</a:t>
            </a:r>
            <a:r>
              <a:rPr kumimoji="1" lang="en-US" altLang="en-US" sz="1055" dirty="0" err="1"/>
              <a:t>(a</a:t>
            </a:r>
            <a:r>
              <a:rPr lang="en-US" altLang="ja-JP" sz="1055" dirty="0">
                <a:sym typeface="+mn-ea"/>
              </a:rPr>
              <a:t>uto</a:t>
            </a:r>
            <a:r>
              <a:rPr lang="en-US" altLang="en-US" sz="1055" dirty="0">
                <a:sym typeface="+mn-ea"/>
              </a:rPr>
              <a:t>:systemd</a:t>
            </a:r>
            <a:r>
              <a:rPr kumimoji="1" lang="en-US" altLang="en-US" sz="1055" dirty="0" err="1"/>
              <a:t>) </a:t>
            </a:r>
            <a:endParaRPr kumimoji="1" lang="en-US" altLang="en-US" sz="1055" dirty="0" err="1"/>
          </a:p>
        </p:txBody>
      </p:sp>
      <p:sp>
        <p:nvSpPr>
          <p:cNvPr id="83" name="テキスト ボックス 82"/>
          <p:cNvSpPr txBox="1"/>
          <p:nvPr/>
        </p:nvSpPr>
        <p:spPr>
          <a:xfrm flipH="1">
            <a:off x="5253038" y="3702302"/>
            <a:ext cx="1781175" cy="229870"/>
          </a:xfrm>
          <a:prstGeom prst="rect">
            <a:avLst/>
          </a:prstGeom>
          <a:noFill/>
        </p:spPr>
        <p:txBody>
          <a:bodyPr wrap="square" rtlCol="0">
            <a:spAutoFit/>
          </a:bodyPr>
          <a:lstStyle/>
          <a:p>
            <a:r>
              <a:rPr kumimoji="1" lang="en-US" altLang="ja-JP" sz="900" dirty="0"/>
              <a:t>systemd(auto</a:t>
            </a:r>
            <a:r>
              <a:rPr kumimoji="1" lang="en-US" altLang="en-US" sz="900" dirty="0"/>
              <a:t>:systemd</a:t>
            </a:r>
            <a:r>
              <a:rPr kumimoji="1" lang="en-US" altLang="ja-JP" sz="900" dirty="0"/>
              <a:t>)</a:t>
            </a:r>
            <a:endParaRPr kumimoji="1" lang="en-US" altLang="ja-JP" sz="900" dirty="0"/>
          </a:p>
        </p:txBody>
      </p:sp>
      <p:sp>
        <p:nvSpPr>
          <p:cNvPr id="89" name="正方形/長方形 88"/>
          <p:cNvSpPr/>
          <p:nvPr/>
        </p:nvSpPr>
        <p:spPr>
          <a:xfrm rot="10800000" flipV="1">
            <a:off x="-12382" y="2088291"/>
            <a:ext cx="2170748" cy="333041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en-US" sz="1200" dirty="0">
                <a:solidFill>
                  <a:schemeClr val="tx1"/>
                </a:solidFill>
              </a:rPr>
              <a:t>Apache2/fossology ---</a:t>
            </a:r>
            <a:endParaRPr lang="en-US" altLang="en-US" sz="1200" dirty="0">
              <a:solidFill>
                <a:schemeClr val="tx1"/>
              </a:solidFill>
            </a:endParaRPr>
          </a:p>
          <a:p>
            <a:r>
              <a:rPr lang="en-US" altLang="en-US" sz="1200" dirty="0">
                <a:solidFill>
                  <a:schemeClr val="tx1"/>
                </a:solidFill>
              </a:rPr>
              <a:t>/usr/local/etc/fossology/fossology.conf</a:t>
            </a:r>
            <a:endParaRPr lang="en-US" altLang="ja-JP" sz="1200" dirty="0">
              <a:solidFill>
                <a:schemeClr val="tx1"/>
              </a:solidFill>
            </a:endParaRPr>
          </a:p>
          <a:p>
            <a:r>
              <a:rPr lang="en-US" altLang="en-US" sz="1200" dirty="0">
                <a:solidFill>
                  <a:schemeClr val="tx1"/>
                </a:solidFill>
              </a:rPr>
              <a:t>Liferay/Tomcat---</a:t>
            </a:r>
            <a:endParaRPr lang="en-US" altLang="ja-JP" sz="1200" dirty="0">
              <a:solidFill>
                <a:schemeClr val="tx1"/>
              </a:solidFill>
            </a:endParaRPr>
          </a:p>
          <a:p>
            <a:r>
              <a:rPr lang="en-US" altLang="en-US" sz="1200" dirty="0">
                <a:solidFill>
                  <a:schemeClr val="tx1"/>
                </a:solidFill>
              </a:rPr>
              <a:t>$CATALINA_HOME/con/server.xml</a:t>
            </a:r>
            <a:endParaRPr lang="en-US" altLang="ja-JP" sz="1200" dirty="0">
              <a:solidFill>
                <a:schemeClr val="tx1"/>
              </a:solidFill>
            </a:endParaRPr>
          </a:p>
          <a:p>
            <a:r>
              <a:rPr lang="en-US" altLang="ja-JP" sz="1200" dirty="0">
                <a:solidFill>
                  <a:schemeClr val="tx1"/>
                </a:solidFill>
              </a:rPr>
              <a:t>Maven: </a:t>
            </a:r>
            <a:endParaRPr lang="en-US" altLang="ja-JP" sz="1200" dirty="0">
              <a:solidFill>
                <a:schemeClr val="tx1"/>
              </a:solidFill>
            </a:endParaRPr>
          </a:p>
          <a:p>
            <a:r>
              <a:rPr lang="en-US" altLang="ja-JP" sz="1200" dirty="0">
                <a:solidFill>
                  <a:schemeClr val="tx1"/>
                </a:solidFill>
              </a:rPr>
              <a:t>~/.m2/settings.xml</a:t>
            </a:r>
            <a:endParaRPr lang="en-US" altLang="ja-JP" sz="1200" dirty="0">
              <a:solidFill>
                <a:schemeClr val="tx1"/>
              </a:solidFill>
            </a:endParaRPr>
          </a:p>
          <a:p>
            <a:endParaRPr lang="en-US" altLang="ja-JP" sz="1200" dirty="0">
              <a:solidFill>
                <a:schemeClr val="tx1"/>
              </a:solidFill>
            </a:endParaRPr>
          </a:p>
          <a:p>
            <a:r>
              <a:rPr lang="en-US" altLang="ja-JP" sz="1200" dirty="0">
                <a:solidFill>
                  <a:schemeClr val="tx1"/>
                </a:solidFill>
              </a:rPr>
              <a:t>Tomcat $tomcat/conf/</a:t>
            </a:r>
            <a:endParaRPr lang="en-US" altLang="ja-JP" sz="1200" dirty="0">
              <a:solidFill>
                <a:schemeClr val="tx1"/>
              </a:solidFill>
            </a:endParaRPr>
          </a:p>
          <a:p>
            <a:endParaRPr lang="en-US" altLang="ja-JP" sz="1200" dirty="0">
              <a:solidFill>
                <a:schemeClr val="tx1"/>
              </a:solidFill>
            </a:endParaRPr>
          </a:p>
          <a:p>
            <a:r>
              <a:rPr lang="en-US" altLang="ja-JP" sz="1200" dirty="0">
                <a:solidFill>
                  <a:schemeClr val="tx1"/>
                </a:solidFill>
              </a:rPr>
              <a:t>Git</a:t>
            </a:r>
            <a:endParaRPr lang="en-US" altLang="ja-JP" sz="1200" dirty="0">
              <a:solidFill>
                <a:schemeClr val="tx1"/>
              </a:solidFill>
            </a:endParaRPr>
          </a:p>
          <a:p>
            <a:r>
              <a:rPr lang="en-US" altLang="ja-JP" sz="1200" dirty="0">
                <a:solidFill>
                  <a:schemeClr val="tx1"/>
                </a:solidFill>
              </a:rPr>
              <a:t>$git config</a:t>
            </a:r>
            <a:endParaRPr lang="en-US" altLang="ja-JP" sz="1200" dirty="0">
              <a:solidFill>
                <a:schemeClr val="tx1"/>
              </a:solidFill>
            </a:endParaRPr>
          </a:p>
          <a:p>
            <a:endParaRPr lang="en-US" altLang="ja-JP" sz="1200" dirty="0">
              <a:solidFill>
                <a:schemeClr val="tx1"/>
              </a:solidFill>
            </a:endParaRPr>
          </a:p>
          <a:p>
            <a:r>
              <a:rPr lang="en-US" altLang="ja-JP" sz="1200" dirty="0" err="1">
                <a:solidFill>
                  <a:schemeClr val="tx1"/>
                </a:solidFill>
              </a:rPr>
              <a:t>Apatch</a:t>
            </a:r>
            <a:endParaRPr lang="en-US" altLang="ja-JP" sz="1200" dirty="0">
              <a:solidFill>
                <a:schemeClr val="tx1"/>
              </a:solidFill>
            </a:endParaRPr>
          </a:p>
          <a:p>
            <a:r>
              <a:rPr lang="en-US" altLang="ja-JP" sz="1200" dirty="0">
                <a:solidFill>
                  <a:schemeClr val="tx1"/>
                </a:solidFill>
              </a:rPr>
              <a:t>$</a:t>
            </a:r>
            <a:r>
              <a:rPr lang="en-US" altLang="ja-JP" sz="1200" dirty="0" err="1">
                <a:solidFill>
                  <a:schemeClr val="tx1"/>
                </a:solidFill>
              </a:rPr>
              <a:t>Apatch</a:t>
            </a:r>
            <a:r>
              <a:rPr lang="en-US" altLang="ja-JP" sz="1200" dirty="0">
                <a:solidFill>
                  <a:schemeClr val="tx1"/>
                </a:solidFill>
              </a:rPr>
              <a:t>/conf</a:t>
            </a:r>
            <a:endParaRPr lang="en-US" altLang="ja-JP" sz="1200" dirty="0">
              <a:solidFill>
                <a:schemeClr val="tx1"/>
              </a:solidFill>
            </a:endParaRPr>
          </a:p>
        </p:txBody>
      </p:sp>
      <p:sp>
        <p:nvSpPr>
          <p:cNvPr id="3" name="テキスト ボックス 114"/>
          <p:cNvSpPr txBox="1"/>
          <p:nvPr/>
        </p:nvSpPr>
        <p:spPr>
          <a:xfrm flipH="1">
            <a:off x="7578966" y="2890763"/>
            <a:ext cx="1403515" cy="218440"/>
          </a:xfrm>
          <a:prstGeom prst="rect">
            <a:avLst/>
          </a:prstGeom>
          <a:noFill/>
        </p:spPr>
        <p:txBody>
          <a:bodyPr wrap="square" rtlCol="0">
            <a:spAutoFit/>
          </a:bodyPr>
          <a:p>
            <a:r>
              <a:rPr kumimoji="1" lang="en-US" altLang="ja-JP" sz="825" dirty="0"/>
              <a:t>:8080</a:t>
            </a:r>
            <a:endParaRPr kumimoji="1" lang="en-US" altLang="ja-JP" sz="825" dirty="0"/>
          </a:p>
        </p:txBody>
      </p:sp>
      <p:sp>
        <p:nvSpPr>
          <p:cNvPr id="4" name="Text Box 3"/>
          <p:cNvSpPr txBox="1"/>
          <p:nvPr/>
        </p:nvSpPr>
        <p:spPr>
          <a:xfrm>
            <a:off x="-12382" y="5469666"/>
            <a:ext cx="2776061" cy="742315"/>
          </a:xfrm>
          <a:prstGeom prst="rect">
            <a:avLst/>
          </a:prstGeom>
          <a:noFill/>
        </p:spPr>
        <p:txBody>
          <a:bodyPr wrap="square" rtlCol="0" anchor="t">
            <a:spAutoFit/>
          </a:bodyPr>
          <a:p>
            <a:r>
              <a:rPr lang="en-US" altLang="en-US" sz="1055" dirty="0">
                <a:sym typeface="+mn-ea"/>
              </a:rPr>
              <a:t>CATALINA_HOME は, tomcat-version/のこと. </a:t>
            </a:r>
            <a:endParaRPr lang="en-US" altLang="en-US" sz="1055" dirty="0">
              <a:sym typeface="+mn-ea"/>
            </a:endParaRPr>
          </a:p>
          <a:p>
            <a:r>
              <a:rPr lang="en-US" altLang="en-US" sz="1055" dirty="0">
                <a:sym typeface="+mn-ea"/>
              </a:rPr>
              <a:t>liferay ga~だと liferayフォルダの中に付属</a:t>
            </a:r>
            <a:endParaRPr lang="en-US" altLang="en-US" sz="1055" dirty="0">
              <a:sym typeface="+mn-ea"/>
            </a:endParaRPr>
          </a:p>
          <a:p>
            <a:r>
              <a:rPr lang="en-US" altLang="en-US" sz="1055" dirty="0">
                <a:sym typeface="+mn-ea"/>
              </a:rPr>
              <a:t>	       </a:t>
            </a:r>
            <a:endParaRPr lang="en-US" altLang="en-US" sz="1055" dirty="0">
              <a:sym typeface="+mn-ea"/>
            </a:endParaRPr>
          </a:p>
          <a:p>
            <a:r>
              <a:rPr lang="en-US" altLang="en-US" sz="1055" dirty="0">
                <a:sym typeface="+mn-ea"/>
              </a:rPr>
              <a:t> </a:t>
            </a:r>
            <a:endParaRPr lang="en-US" altLang="en-US" sz="1055" dirty="0">
              <a:sym typeface="+mn-ea"/>
            </a:endParaRPr>
          </a:p>
        </p:txBody>
      </p:sp>
      <p:sp>
        <p:nvSpPr>
          <p:cNvPr id="6" name="テキスト ボックス 82"/>
          <p:cNvSpPr txBox="1"/>
          <p:nvPr/>
        </p:nvSpPr>
        <p:spPr>
          <a:xfrm flipH="1">
            <a:off x="5308759" y="3281297"/>
            <a:ext cx="1781175" cy="229870"/>
          </a:xfrm>
          <a:prstGeom prst="rect">
            <a:avLst/>
          </a:prstGeom>
          <a:noFill/>
        </p:spPr>
        <p:txBody>
          <a:bodyPr wrap="square" rtlCol="0">
            <a:spAutoFit/>
          </a:bodyPr>
          <a:p>
            <a:r>
              <a:rPr kumimoji="1" lang="en-US" altLang="ja-JP" sz="900" dirty="0"/>
              <a:t>systemd(auto)</a:t>
            </a:r>
            <a:endParaRPr kumimoji="1" lang="en-US" altLang="ja-JP" sz="900" dirty="0"/>
          </a:p>
        </p:txBody>
      </p:sp>
      <p:sp>
        <p:nvSpPr>
          <p:cNvPr id="8" name="テキスト ボックス 82"/>
          <p:cNvSpPr txBox="1"/>
          <p:nvPr/>
        </p:nvSpPr>
        <p:spPr>
          <a:xfrm flipH="1">
            <a:off x="5107305" y="2064478"/>
            <a:ext cx="1947386" cy="416560"/>
          </a:xfrm>
          <a:prstGeom prst="rect">
            <a:avLst/>
          </a:prstGeom>
          <a:noFill/>
        </p:spPr>
        <p:txBody>
          <a:bodyPr wrap="square" rtlCol="0">
            <a:spAutoFit/>
          </a:bodyPr>
          <a:p>
            <a:r>
              <a:rPr kumimoji="1" lang="en-US" altLang="en-US" sz="1055" dirty="0"/>
              <a:t>/etc/init.d/fossology.service </a:t>
            </a:r>
            <a:r>
              <a:rPr lang="en-US" altLang="en-US" sz="1055" dirty="0">
                <a:sym typeface="+mn-ea"/>
              </a:rPr>
              <a:t>(manual:</a:t>
            </a:r>
            <a:r>
              <a:rPr lang="en-US" altLang="en-US" sz="1055" dirty="0">
                <a:solidFill>
                  <a:srgbClr val="7030A0"/>
                </a:solidFill>
                <a:sym typeface="+mn-ea"/>
              </a:rPr>
              <a:t>systemd</a:t>
            </a:r>
            <a:r>
              <a:rPr lang="en-US" altLang="en-US" sz="1055" dirty="0">
                <a:sym typeface="+mn-ea"/>
              </a:rPr>
              <a:t>)</a:t>
            </a:r>
            <a:endParaRPr kumimoji="1" lang="en-US" altLang="en-US" sz="1055" dirty="0">
              <a:sym typeface="+mn-ea"/>
            </a:endParaRPr>
          </a:p>
        </p:txBody>
      </p:sp>
      <p:sp>
        <p:nvSpPr>
          <p:cNvPr id="13" name="Text Box 12"/>
          <p:cNvSpPr txBox="1"/>
          <p:nvPr/>
        </p:nvSpPr>
        <p:spPr>
          <a:xfrm>
            <a:off x="3989229" y="1502027"/>
            <a:ext cx="2170430" cy="300355"/>
          </a:xfrm>
          <a:prstGeom prst="rect">
            <a:avLst/>
          </a:prstGeom>
          <a:noFill/>
        </p:spPr>
        <p:txBody>
          <a:bodyPr wrap="none" rtlCol="0" anchor="t">
            <a:spAutoFit/>
          </a:bodyPr>
          <a:p>
            <a:r>
              <a:rPr lang="en-US" altLang="en-US" sz="1355" dirty="0">
                <a:sym typeface="+mn-ea"/>
              </a:rPr>
              <a:t>execed file(auto or manual)</a:t>
            </a:r>
            <a:endParaRPr lang="en-US" sz="1355"/>
          </a:p>
        </p:txBody>
      </p:sp>
      <p:sp>
        <p:nvSpPr>
          <p:cNvPr id="14" name="Text Box 13"/>
          <p:cNvSpPr txBox="1"/>
          <p:nvPr/>
        </p:nvSpPr>
        <p:spPr>
          <a:xfrm>
            <a:off x="1259364" y="6408355"/>
            <a:ext cx="6833235" cy="254000"/>
          </a:xfrm>
          <a:prstGeom prst="rect">
            <a:avLst/>
          </a:prstGeom>
          <a:noFill/>
        </p:spPr>
        <p:txBody>
          <a:bodyPr wrap="none" rtlCol="0" anchor="t">
            <a:spAutoFit/>
          </a:bodyPr>
          <a:p>
            <a:r>
              <a:rPr lang="en-US" altLang="en-US" sz="1055" dirty="0">
                <a:sym typeface="+mn-ea"/>
              </a:rPr>
              <a:t> systemdとついているものは、自動で設定されsystemctl statusで見れる. ついていないと psでしか確認できない</a:t>
            </a:r>
            <a:endParaRPr lang="en-US" altLang="en-US" sz="1055" dirty="0">
              <a:sym typeface="+mn-ea"/>
            </a:endParaRPr>
          </a:p>
        </p:txBody>
      </p:sp>
      <p:sp>
        <p:nvSpPr>
          <p:cNvPr id="17" name="テキスト ボックス 93"/>
          <p:cNvSpPr txBox="1"/>
          <p:nvPr/>
        </p:nvSpPr>
        <p:spPr>
          <a:xfrm flipH="1">
            <a:off x="2842260" y="4720525"/>
            <a:ext cx="902018" cy="300355"/>
          </a:xfrm>
          <a:prstGeom prst="rect">
            <a:avLst/>
          </a:prstGeom>
          <a:noFill/>
        </p:spPr>
        <p:txBody>
          <a:bodyPr wrap="square" rtlCol="0">
            <a:spAutoFit/>
            <a:scene3d>
              <a:camera prst="orthographicFront"/>
              <a:lightRig rig="threePt" dir="t"/>
            </a:scene3d>
          </a:bodyPr>
          <a:p>
            <a:r>
              <a:rPr kumimoji="1" lang="en-US" altLang="ja-JP" sz="1355" dirty="0">
                <a:solidFill>
                  <a:schemeClr val="tx1"/>
                </a:solidFill>
                <a:effectLst/>
              </a:rPr>
              <a:t>log </a:t>
            </a:r>
            <a:r>
              <a:rPr kumimoji="1" lang="en-US" altLang="en-US" sz="1355" dirty="0">
                <a:solidFill>
                  <a:schemeClr val="tx1"/>
                </a:solidFill>
                <a:effectLst/>
              </a:rPr>
              <a:t>folder</a:t>
            </a:r>
            <a:endParaRPr kumimoji="1" lang="en-US" altLang="en-US" sz="1355" dirty="0">
              <a:solidFill>
                <a:schemeClr val="tx1"/>
              </a:solidFill>
              <a:effectLst/>
            </a:endParaRPr>
          </a:p>
        </p:txBody>
      </p:sp>
      <p:sp>
        <p:nvSpPr>
          <p:cNvPr id="22" name="正方形/長方形 94"/>
          <p:cNvSpPr/>
          <p:nvPr/>
        </p:nvSpPr>
        <p:spPr>
          <a:xfrm rot="10800000" flipV="1">
            <a:off x="2860081" y="4996609"/>
            <a:ext cx="5392127" cy="82481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endParaRPr lang="ja-JP" altLang="en-US" sz="1055" dirty="0">
              <a:solidFill>
                <a:schemeClr val="tx1"/>
              </a:solidFill>
            </a:endParaRPr>
          </a:p>
        </p:txBody>
      </p:sp>
      <p:sp>
        <p:nvSpPr>
          <p:cNvPr id="23" name="Text Box 22"/>
          <p:cNvSpPr txBox="1"/>
          <p:nvPr/>
        </p:nvSpPr>
        <p:spPr>
          <a:xfrm>
            <a:off x="2860040" y="4996750"/>
            <a:ext cx="5392103" cy="1345565"/>
          </a:xfrm>
          <a:prstGeom prst="rect">
            <a:avLst/>
          </a:prstGeom>
          <a:noFill/>
        </p:spPr>
        <p:txBody>
          <a:bodyPr wrap="square" rtlCol="0" anchor="t">
            <a:spAutoFit/>
          </a:bodyPr>
          <a:p>
            <a:r>
              <a:rPr lang="en-US" altLang="en-US" sz="1355"/>
              <a:t>Fossology : </a:t>
            </a:r>
            <a:r>
              <a:rPr lang="en-US" sz="1355"/>
              <a:t>/var/log/fossology</a:t>
            </a:r>
            <a:r>
              <a:rPr lang="en-US" altLang="en-US" sz="1355"/>
              <a:t>/</a:t>
            </a:r>
            <a:r>
              <a:rPr lang="en-US" sz="1355"/>
              <a:t>    </a:t>
            </a:r>
            <a:r>
              <a:rPr lang="en-US" altLang="en-US" sz="1355"/>
              <a:t>Apache2 : /var/log/apache2/</a:t>
            </a:r>
            <a:endParaRPr lang="en-US" altLang="en-US" sz="1355"/>
          </a:p>
          <a:p>
            <a:r>
              <a:rPr lang="en-US" altLang="en-US" sz="1355"/>
              <a:t>Postgresql: /var/log/postgresql/   Tomcat   : /$CATALINA_HOME/logs/</a:t>
            </a:r>
            <a:endParaRPr lang="en-US" altLang="en-US" sz="1355"/>
          </a:p>
          <a:p>
            <a:r>
              <a:rPr lang="en-US" altLang="en-US" sz="1355"/>
              <a:t>CouchDB : /usr/local/var/log/couchdb/	</a:t>
            </a:r>
            <a:endParaRPr lang="en-US" altLang="en-US" sz="1355"/>
          </a:p>
          <a:p>
            <a:r>
              <a:rPr lang="en-US" altLang="en-US" sz="1355"/>
              <a:t>Liferay    : /home/daitokeigo/liferay-portal-6.2-ce-ga5/logs</a:t>
            </a:r>
            <a:endParaRPr lang="en-US" altLang="en-US" sz="1355"/>
          </a:p>
          <a:p>
            <a:r>
              <a:rPr lang="en-US" altLang="en-US" sz="1355"/>
              <a:t> </a:t>
            </a:r>
            <a:endParaRPr lang="en-US" altLang="en-US" sz="1355"/>
          </a:p>
        </p:txBody>
      </p:sp>
      <p:sp>
        <p:nvSpPr>
          <p:cNvPr id="38" name="テキスト ボックス 113"/>
          <p:cNvSpPr txBox="1"/>
          <p:nvPr/>
        </p:nvSpPr>
        <p:spPr>
          <a:xfrm flipH="1">
            <a:off x="5935980" y="1116423"/>
            <a:ext cx="1705451" cy="254000"/>
          </a:xfrm>
          <a:prstGeom prst="rect">
            <a:avLst/>
          </a:prstGeom>
          <a:noFill/>
        </p:spPr>
        <p:txBody>
          <a:bodyPr wrap="square" rtlCol="0">
            <a:spAutoFit/>
          </a:bodyPr>
          <a:p>
            <a:r>
              <a:rPr kumimoji="1" lang="en-US" altLang="en-US" sz="1055" dirty="0"/>
              <a:t>database</a:t>
            </a:r>
            <a:endParaRPr kumimoji="1" lang="en-US" altLang="en-US" sz="1055" dirty="0"/>
          </a:p>
        </p:txBody>
      </p:sp>
      <p:sp>
        <p:nvSpPr>
          <p:cNvPr id="2" name="Slide Number Placeholder 1"/>
          <p:cNvSpPr>
            <a:spLocks noGrp="1"/>
          </p:cNvSpPr>
          <p:nvPr>
            <p:ph type="sldNum" sz="quarter" idx="12"/>
          </p:nvPr>
        </p:nvSpPr>
        <p:spPr>
          <a:xfrm>
            <a:off x="6417945" y="6662510"/>
            <a:ext cx="2057400" cy="365130"/>
          </a:xfrm>
        </p:spPr>
        <p:txBody>
          <a:bodyPr/>
          <a:p>
            <a:fld id="{BE1039D9-3D1B-4CD3-B3BC-3050B19DE446}" type="slidenum">
              <a:rPr kumimoji="1" lang="ja-JP" altLang="en-US" smtClean="0"/>
            </a:fld>
            <a:endParaRPr kumimoji="1" lang="ja-JP" altLang="en-US"/>
          </a:p>
        </p:txBody>
      </p:sp>
      <p:sp>
        <p:nvSpPr>
          <p:cNvPr id="5" name="Text Box 4"/>
          <p:cNvSpPr txBox="1"/>
          <p:nvPr/>
        </p:nvSpPr>
        <p:spPr>
          <a:xfrm>
            <a:off x="160655" y="63500"/>
            <a:ext cx="5958840" cy="829945"/>
          </a:xfrm>
          <a:prstGeom prst="rect">
            <a:avLst/>
          </a:prstGeom>
          <a:noFill/>
        </p:spPr>
        <p:txBody>
          <a:bodyPr wrap="none" rtlCol="0" anchor="t">
            <a:spAutoFit/>
          </a:bodyPr>
          <a:p>
            <a:pPr algn="l"/>
            <a:r>
              <a:rPr lang="en-US" altLang="en-US" sz="2400" dirty="0">
                <a:sym typeface="+mn-ea"/>
              </a:rPr>
              <a:t>Setting amd exected files and </a:t>
            </a:r>
            <a:endParaRPr lang="en-US" altLang="en-US" sz="2400" dirty="0">
              <a:sym typeface="+mn-ea"/>
            </a:endParaRPr>
          </a:p>
          <a:p>
            <a:pPr algn="l"/>
            <a:r>
              <a:rPr lang="en-US" altLang="en-US" sz="2400" dirty="0">
                <a:sym typeface="+mn-ea"/>
              </a:rPr>
              <a:t>	Log folders for using sw360/fossology</a:t>
            </a:r>
            <a:endParaRPr lang="en-US" altLang="en-US" sz="2400" dirty="0">
              <a:sym typeface="+mn-ea"/>
            </a:endParaRPr>
          </a:p>
        </p:txBody>
      </p:sp>
      <p:pic>
        <p:nvPicPr>
          <p:cNvPr id="7" name="グラフィックス 95" descr="サーバー"/>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961799" y="1057368"/>
            <a:ext cx="254318" cy="157639"/>
          </a:xfrm>
          <a:prstGeom prst="rect">
            <a:avLst/>
          </a:prstGeom>
        </p:spPr>
      </p:pic>
      <p:pic>
        <p:nvPicPr>
          <p:cNvPr id="9" name="グラフィックス 98" descr="インターネット"/>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981212" y="1020361"/>
            <a:ext cx="312459" cy="312459"/>
          </a:xfrm>
          <a:prstGeom prst="rect">
            <a:avLst/>
          </a:prstGeom>
        </p:spPr>
      </p:pic>
      <p:sp>
        <p:nvSpPr>
          <p:cNvPr id="10" name="円柱 25"/>
          <p:cNvSpPr/>
          <p:nvPr/>
        </p:nvSpPr>
        <p:spPr>
          <a:xfrm>
            <a:off x="5688463" y="1116238"/>
            <a:ext cx="165486" cy="119702"/>
          </a:xfrm>
          <a:prstGeom prst="can">
            <a:avLst>
              <a:gd name="adj" fmla="val 32598"/>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ja-JP" altLang="en-US" sz="1355" dirty="0"/>
          </a:p>
        </p:txBody>
      </p:sp>
      <p:sp>
        <p:nvSpPr>
          <p:cNvPr id="11" name="テキスト ボックス 113"/>
          <p:cNvSpPr txBox="1"/>
          <p:nvPr/>
        </p:nvSpPr>
        <p:spPr>
          <a:xfrm flipH="1">
            <a:off x="3216116" y="1061655"/>
            <a:ext cx="823436" cy="254000"/>
          </a:xfrm>
          <a:prstGeom prst="rect">
            <a:avLst/>
          </a:prstGeom>
          <a:noFill/>
        </p:spPr>
        <p:txBody>
          <a:bodyPr wrap="square" rtlCol="0">
            <a:spAutoFit/>
          </a:bodyPr>
          <a:p>
            <a:r>
              <a:rPr kumimoji="1" lang="en-US" altLang="en-US" sz="1055" dirty="0"/>
              <a:t>web server</a:t>
            </a:r>
            <a:endParaRPr kumimoji="1" lang="en-US" altLang="en-US" sz="1055" dirty="0"/>
          </a:p>
        </p:txBody>
      </p:sp>
      <p:sp>
        <p:nvSpPr>
          <p:cNvPr id="12" name="テキスト ボックス 113"/>
          <p:cNvSpPr txBox="1"/>
          <p:nvPr/>
        </p:nvSpPr>
        <p:spPr>
          <a:xfrm flipH="1">
            <a:off x="4293394" y="1057368"/>
            <a:ext cx="2017871" cy="254000"/>
          </a:xfrm>
          <a:prstGeom prst="rect">
            <a:avLst/>
          </a:prstGeom>
          <a:noFill/>
        </p:spPr>
        <p:txBody>
          <a:bodyPr wrap="square" rtlCol="0">
            <a:spAutoFit/>
          </a:bodyPr>
          <a:p>
            <a:r>
              <a:rPr kumimoji="1" lang="en-US" altLang="en-US" sz="1055" dirty="0"/>
              <a:t>web application</a:t>
            </a:r>
            <a:endParaRPr kumimoji="1" lang="en-US" altLang="en-US" sz="1055"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31"/>
          <p:cNvSpPr txBox="1"/>
          <p:nvPr/>
        </p:nvSpPr>
        <p:spPr>
          <a:xfrm flipH="1">
            <a:off x="-161449" y="2867118"/>
            <a:ext cx="893921" cy="718185"/>
          </a:xfrm>
          <a:prstGeom prst="rect">
            <a:avLst/>
          </a:prstGeom>
          <a:noFill/>
        </p:spPr>
        <p:txBody>
          <a:bodyPr wrap="square" rtlCol="0">
            <a:spAutoFit/>
          </a:bodyPr>
          <a:p>
            <a:r>
              <a:rPr kumimoji="1" lang="en-US" altLang="en-US" sz="675" dirty="0"/>
              <a:t>1. 前提パッケージのインストール</a:t>
            </a:r>
            <a:endParaRPr kumimoji="1" lang="en-US" altLang="en-US" sz="675" dirty="0"/>
          </a:p>
          <a:p>
            <a:r>
              <a:rPr lang="en-US" altLang="en-US" sz="675" dirty="0">
                <a:sym typeface="+mn-ea"/>
              </a:rPr>
              <a:t>git cloneやapt installを使う. 左を参照してください</a:t>
            </a:r>
            <a:endParaRPr kumimoji="1" lang="en-US" altLang="en-US" sz="675" dirty="0"/>
          </a:p>
          <a:p>
            <a:endParaRPr kumimoji="1" lang="en-US" altLang="en-US" sz="675" dirty="0"/>
          </a:p>
        </p:txBody>
      </p:sp>
      <p:sp>
        <p:nvSpPr>
          <p:cNvPr id="11" name="テキスト ボックス 31"/>
          <p:cNvSpPr txBox="1"/>
          <p:nvPr/>
        </p:nvSpPr>
        <p:spPr>
          <a:xfrm flipH="1">
            <a:off x="800100" y="2867118"/>
            <a:ext cx="842486" cy="613410"/>
          </a:xfrm>
          <a:prstGeom prst="rect">
            <a:avLst/>
          </a:prstGeom>
          <a:noFill/>
        </p:spPr>
        <p:txBody>
          <a:bodyPr wrap="square" rtlCol="0">
            <a:spAutoFit/>
          </a:bodyPr>
          <a:p>
            <a:r>
              <a:rPr kumimoji="1" lang="en-US" altLang="en-US" sz="675" dirty="0"/>
              <a:t>2. ダウンロード</a:t>
            </a:r>
            <a:endParaRPr kumimoji="1" lang="en-US" altLang="en-US" sz="675" dirty="0"/>
          </a:p>
          <a:p>
            <a:r>
              <a:rPr kumimoji="1" lang="en-US" altLang="en-US" sz="675" dirty="0"/>
              <a:t>・git cloneやapt installを使う.</a:t>
            </a:r>
            <a:endParaRPr kumimoji="1" lang="en-US" altLang="en-US" sz="675" dirty="0"/>
          </a:p>
          <a:p>
            <a:endParaRPr kumimoji="1" lang="en-US" altLang="en-US" sz="675" dirty="0"/>
          </a:p>
          <a:p>
            <a:endParaRPr kumimoji="1" lang="en-US" altLang="en-US" sz="675" dirty="0"/>
          </a:p>
        </p:txBody>
      </p:sp>
      <p:sp>
        <p:nvSpPr>
          <p:cNvPr id="12" name="テキスト ボックス 31"/>
          <p:cNvSpPr txBox="1"/>
          <p:nvPr/>
        </p:nvSpPr>
        <p:spPr>
          <a:xfrm flipH="1">
            <a:off x="1624013" y="2867118"/>
            <a:ext cx="842486" cy="613410"/>
          </a:xfrm>
          <a:prstGeom prst="rect">
            <a:avLst/>
          </a:prstGeom>
          <a:noFill/>
        </p:spPr>
        <p:txBody>
          <a:bodyPr wrap="square" rtlCol="0">
            <a:spAutoFit/>
          </a:bodyPr>
          <a:p>
            <a:r>
              <a:rPr kumimoji="1" lang="en-US" altLang="en-US" sz="675" dirty="0"/>
              <a:t>2. ビルド(実行ファイルの作成)</a:t>
            </a:r>
            <a:endParaRPr kumimoji="1" lang="en-US" altLang="en-US" sz="675" dirty="0"/>
          </a:p>
          <a:p>
            <a:endParaRPr kumimoji="1" lang="en-US" altLang="en-US" sz="675" dirty="0"/>
          </a:p>
          <a:p>
            <a:endParaRPr kumimoji="1" lang="en-US" altLang="en-US" sz="675" dirty="0"/>
          </a:p>
          <a:p>
            <a:endParaRPr kumimoji="1" lang="en-US" altLang="en-US" sz="675" dirty="0"/>
          </a:p>
        </p:txBody>
      </p:sp>
      <p:sp>
        <p:nvSpPr>
          <p:cNvPr id="14" name="Text Box 13"/>
          <p:cNvSpPr txBox="1"/>
          <p:nvPr/>
        </p:nvSpPr>
        <p:spPr>
          <a:xfrm>
            <a:off x="-161449" y="2739960"/>
            <a:ext cx="773430" cy="195580"/>
          </a:xfrm>
          <a:prstGeom prst="rect">
            <a:avLst/>
          </a:prstGeom>
          <a:noFill/>
        </p:spPr>
        <p:txBody>
          <a:bodyPr wrap="none" rtlCol="0" anchor="t">
            <a:spAutoFit/>
          </a:bodyPr>
          <a:p>
            <a:r>
              <a:rPr lang="en-US" altLang="en-US" sz="675" dirty="0">
                <a:sym typeface="+mn-ea"/>
              </a:rPr>
              <a:t>* versionに注意</a:t>
            </a:r>
            <a:endParaRPr lang="en-US" altLang="en-US" sz="675" dirty="0">
              <a:sym typeface="+mn-ea"/>
            </a:endParaRPr>
          </a:p>
        </p:txBody>
      </p:sp>
      <p:sp>
        <p:nvSpPr>
          <p:cNvPr id="16" name="テキスト ボックス 31"/>
          <p:cNvSpPr txBox="1"/>
          <p:nvPr/>
        </p:nvSpPr>
        <p:spPr>
          <a:xfrm flipH="1">
            <a:off x="2516981" y="2803777"/>
            <a:ext cx="1242536" cy="1087755"/>
          </a:xfrm>
          <a:prstGeom prst="rect">
            <a:avLst/>
          </a:prstGeom>
          <a:noFill/>
        </p:spPr>
        <p:txBody>
          <a:bodyPr wrap="square" rtlCol="0">
            <a:spAutoFit/>
          </a:bodyPr>
          <a:p>
            <a:r>
              <a:rPr kumimoji="1" lang="en-US" altLang="en-US" sz="675" dirty="0"/>
              <a:t>3 インストール</a:t>
            </a:r>
            <a:endParaRPr kumimoji="1" lang="en-US" altLang="en-US" sz="675" dirty="0"/>
          </a:p>
          <a:p>
            <a:r>
              <a:rPr kumimoji="1" lang="en-US" altLang="en-US" sz="600" dirty="0"/>
              <a:t>コマンドなら</a:t>
            </a:r>
            <a:endParaRPr kumimoji="1" lang="en-US" altLang="en-US" sz="600" dirty="0"/>
          </a:p>
          <a:p>
            <a:r>
              <a:rPr kumimoji="1" lang="en-US" altLang="en-US" sz="600" dirty="0"/>
              <a:t>/usr/local/bin</a:t>
            </a:r>
            <a:endParaRPr kumimoji="1" lang="en-US" altLang="en-US" sz="600" dirty="0"/>
          </a:p>
          <a:p>
            <a:r>
              <a:rPr kumimoji="1" lang="en-US" altLang="en-US" sz="600" dirty="0"/>
              <a:t>/bin/</a:t>
            </a:r>
            <a:endParaRPr kumimoji="1" lang="en-US" altLang="en-US" sz="600" dirty="0"/>
          </a:p>
          <a:p>
            <a:r>
              <a:rPr kumimoji="1" lang="en-US" altLang="en-US" sz="600" dirty="0"/>
              <a:t>/sbin ....のどれか</a:t>
            </a:r>
            <a:endParaRPr kumimoji="1" lang="en-US" altLang="en-US" sz="600" dirty="0"/>
          </a:p>
          <a:p>
            <a:r>
              <a:rPr kumimoji="1" lang="en-US" altLang="en-US" sz="675" dirty="0"/>
              <a:t>デーモンなら</a:t>
            </a:r>
            <a:endParaRPr kumimoji="1" lang="en-US" altLang="en-US" sz="675" dirty="0"/>
          </a:p>
          <a:p>
            <a:r>
              <a:rPr kumimoji="1" lang="en-US" altLang="en-US" sz="675" dirty="0"/>
              <a:t>/lib/systemd/system/</a:t>
            </a:r>
            <a:endParaRPr kumimoji="1" lang="en-US" altLang="en-US" sz="675" dirty="0"/>
          </a:p>
          <a:p>
            <a:r>
              <a:rPr kumimoji="1" lang="en-US" altLang="en-US" sz="675" dirty="0"/>
              <a:t>... (下記参照)</a:t>
            </a:r>
            <a:endParaRPr kumimoji="1" lang="en-US" altLang="en-US" sz="675" dirty="0"/>
          </a:p>
          <a:p>
            <a:endParaRPr kumimoji="1" lang="en-US" altLang="en-US" sz="675" dirty="0"/>
          </a:p>
          <a:p>
            <a:endParaRPr kumimoji="1" lang="en-US" altLang="en-US" sz="675" dirty="0"/>
          </a:p>
        </p:txBody>
      </p:sp>
      <p:sp>
        <p:nvSpPr>
          <p:cNvPr id="18" name="Text Box 17"/>
          <p:cNvSpPr txBox="1"/>
          <p:nvPr/>
        </p:nvSpPr>
        <p:spPr>
          <a:xfrm>
            <a:off x="844391" y="2739960"/>
            <a:ext cx="773430" cy="195580"/>
          </a:xfrm>
          <a:prstGeom prst="rect">
            <a:avLst/>
          </a:prstGeom>
          <a:noFill/>
        </p:spPr>
        <p:txBody>
          <a:bodyPr wrap="none" rtlCol="0" anchor="t">
            <a:spAutoFit/>
          </a:bodyPr>
          <a:p>
            <a:r>
              <a:rPr lang="en-US" altLang="en-US" sz="675" dirty="0">
                <a:sym typeface="+mn-ea"/>
              </a:rPr>
              <a:t>* versionに注意</a:t>
            </a:r>
            <a:endParaRPr lang="en-US" altLang="en-US" sz="675" dirty="0">
              <a:sym typeface="+mn-ea"/>
            </a:endParaRPr>
          </a:p>
        </p:txBody>
      </p:sp>
      <p:pic>
        <p:nvPicPr>
          <p:cNvPr id="21" name="グラフィックス 48" descr="ブラウザー ウィンドウ"/>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732306" y="1448340"/>
            <a:ext cx="536049" cy="536049"/>
          </a:xfrm>
          <a:prstGeom prst="rect">
            <a:avLst/>
          </a:prstGeom>
        </p:spPr>
      </p:pic>
      <p:sp>
        <p:nvSpPr>
          <p:cNvPr id="22" name="テキスト ボックス 49"/>
          <p:cNvSpPr txBox="1"/>
          <p:nvPr/>
        </p:nvSpPr>
        <p:spPr>
          <a:xfrm flipH="1">
            <a:off x="732671" y="1874195"/>
            <a:ext cx="942976" cy="229870"/>
          </a:xfrm>
          <a:prstGeom prst="rect">
            <a:avLst/>
          </a:prstGeom>
          <a:noFill/>
        </p:spPr>
        <p:txBody>
          <a:bodyPr wrap="square" rtlCol="0">
            <a:spAutoFit/>
          </a:bodyPr>
          <a:p>
            <a:r>
              <a:rPr kumimoji="1" lang="en-US" altLang="en-US" sz="900" dirty="0"/>
              <a:t>ssh</a:t>
            </a:r>
            <a:endParaRPr kumimoji="1" lang="en-US" altLang="en-US" sz="900" dirty="0"/>
          </a:p>
        </p:txBody>
      </p:sp>
      <p:sp>
        <p:nvSpPr>
          <p:cNvPr id="2" name="Slide Number Placeholder 1"/>
          <p:cNvSpPr>
            <a:spLocks noGrp="1"/>
          </p:cNvSpPr>
          <p:nvPr>
            <p:ph type="sldNum" sz="quarter" idx="12"/>
          </p:nvPr>
        </p:nvSpPr>
        <p:spPr/>
        <p:txBody>
          <a:bodyPr/>
          <a:p>
            <a:fld id="{BE1039D9-3D1B-4CD3-B3BC-3050B19DE446}" type="slidenum">
              <a:rPr kumimoji="1" lang="ja-JP" altLang="en-US" smtClean="0"/>
            </a:fld>
            <a:endParaRPr kumimoji="1" lang="ja-JP" altLang="en-US"/>
          </a:p>
        </p:txBody>
      </p:sp>
      <p:sp>
        <p:nvSpPr>
          <p:cNvPr id="5" name="Text Box 4"/>
          <p:cNvSpPr txBox="1"/>
          <p:nvPr/>
        </p:nvSpPr>
        <p:spPr>
          <a:xfrm>
            <a:off x="160655" y="63500"/>
            <a:ext cx="2514600" cy="460375"/>
          </a:xfrm>
          <a:prstGeom prst="rect">
            <a:avLst/>
          </a:prstGeom>
          <a:noFill/>
        </p:spPr>
        <p:txBody>
          <a:bodyPr wrap="none" rtlCol="0" anchor="t">
            <a:spAutoFit/>
          </a:bodyPr>
          <a:p>
            <a:pPr algn="l"/>
            <a:r>
              <a:rPr lang="en-US" altLang="en-US" sz="2400" dirty="0">
                <a:sym typeface="+mn-ea"/>
              </a:rPr>
              <a:t>Other Contants</a:t>
            </a:r>
            <a:endParaRPr lang="en-US" altLang="en-US" sz="2400" dirty="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080" y="-2909147"/>
            <a:ext cx="9139767" cy="583565"/>
          </a:xfrm>
          <a:prstGeom prst="rect">
            <a:avLst/>
          </a:prstGeom>
          <a:noFill/>
        </p:spPr>
        <p:txBody>
          <a:bodyPr wrap="square" rtlCol="0">
            <a:spAutoFit/>
          </a:bodyPr>
          <a:p>
            <a:pPr algn="ctr"/>
            <a:r>
              <a:rPr lang="en-US" altLang="en-US" sz="3200"/>
              <a:t> TITLE</a:t>
            </a:r>
            <a:endParaRPr lang="en-US" altLang="en-US" sz="3200"/>
          </a:p>
        </p:txBody>
      </p:sp>
      <p:sp>
        <p:nvSpPr>
          <p:cNvPr id="3" name="Text Box 2"/>
          <p:cNvSpPr txBox="1"/>
          <p:nvPr/>
        </p:nvSpPr>
        <p:spPr>
          <a:xfrm>
            <a:off x="2540" y="-1962573"/>
            <a:ext cx="9132147" cy="542290"/>
          </a:xfrm>
          <a:prstGeom prst="rect">
            <a:avLst/>
          </a:prstGeom>
          <a:noFill/>
        </p:spPr>
        <p:txBody>
          <a:bodyPr wrap="square" rtlCol="0">
            <a:spAutoFit/>
          </a:bodyPr>
          <a:p>
            <a:pPr algn="l">
              <a:lnSpc>
                <a:spcPct val="110000"/>
              </a:lnSpc>
            </a:pPr>
            <a:endParaRPr lang="en-US" altLang="en-US" sz="2665"/>
          </a:p>
        </p:txBody>
      </p:sp>
      <p:sp>
        <p:nvSpPr>
          <p:cNvPr id="4" name="Text Box 3"/>
          <p:cNvSpPr txBox="1"/>
          <p:nvPr/>
        </p:nvSpPr>
        <p:spPr>
          <a:xfrm>
            <a:off x="937895" y="506095"/>
            <a:ext cx="2626360" cy="521970"/>
          </a:xfrm>
          <a:prstGeom prst="rect">
            <a:avLst/>
          </a:prstGeom>
          <a:noFill/>
        </p:spPr>
        <p:txBody>
          <a:bodyPr wrap="square" rtlCol="0">
            <a:spAutoFit/>
          </a:bodyPr>
          <a:p>
            <a:r>
              <a:rPr lang="en-US" altLang="en-US" sz="2800"/>
              <a:t>Contants</a:t>
            </a:r>
            <a:endParaRPr lang="en-US" altLang="en-US" sz="2800"/>
          </a:p>
        </p:txBody>
      </p:sp>
      <p:sp>
        <p:nvSpPr>
          <p:cNvPr id="7" name="Text Box 6"/>
          <p:cNvSpPr txBox="1"/>
          <p:nvPr/>
        </p:nvSpPr>
        <p:spPr>
          <a:xfrm>
            <a:off x="1026795" y="1127125"/>
            <a:ext cx="6767830" cy="3709035"/>
          </a:xfrm>
          <a:prstGeom prst="rect">
            <a:avLst/>
          </a:prstGeom>
          <a:noFill/>
        </p:spPr>
        <p:txBody>
          <a:bodyPr wrap="square" rtlCol="0">
            <a:spAutoFit/>
          </a:bodyPr>
          <a:p>
            <a:pPr marL="514350" indent="-514350">
              <a:lnSpc>
                <a:spcPct val="120000"/>
              </a:lnSpc>
              <a:buFont typeface="+mj-lt"/>
              <a:buAutoNum type="arabicPeriod"/>
            </a:pPr>
            <a:r>
              <a:rPr lang="en-US" altLang="en-US" sz="2800"/>
              <a:t>Install major way</a:t>
            </a:r>
            <a:r>
              <a:rPr lang="en-US" altLang="en-US" sz="2000"/>
              <a:t>(Package and Souce )</a:t>
            </a:r>
            <a:endParaRPr lang="en-US" altLang="en-US" sz="2800"/>
          </a:p>
          <a:p>
            <a:pPr marL="514350" indent="-514350">
              <a:lnSpc>
                <a:spcPct val="120000"/>
              </a:lnSpc>
              <a:buFont typeface="+mj-lt"/>
              <a:buAutoNum type="arabicPeriod"/>
            </a:pPr>
            <a:r>
              <a:rPr lang="en-US" altLang="en-US" sz="2800"/>
              <a:t>Installing Step1</a:t>
            </a:r>
            <a:endParaRPr lang="en-US" altLang="en-US" sz="2800"/>
          </a:p>
          <a:p>
            <a:pPr marL="514350" indent="-514350">
              <a:lnSpc>
                <a:spcPct val="120000"/>
              </a:lnSpc>
              <a:buFont typeface="+mj-lt"/>
              <a:buAutoNum type="arabicPeriod"/>
            </a:pPr>
            <a:r>
              <a:rPr lang="en-US" altLang="en-US" sz="2800"/>
              <a:t>Installing Step2</a:t>
            </a:r>
            <a:endParaRPr lang="en-US" altLang="en-US" sz="2800"/>
          </a:p>
          <a:p>
            <a:pPr marL="514350" indent="-514350">
              <a:lnSpc>
                <a:spcPct val="120000"/>
              </a:lnSpc>
              <a:buFont typeface="+mj-lt"/>
              <a:buAutoNum type="arabicPeriod"/>
            </a:pPr>
            <a:r>
              <a:rPr lang="en-US" altLang="en-US" sz="2800"/>
              <a:t>Installing Step3</a:t>
            </a:r>
            <a:endParaRPr lang="en-US" altLang="en-US" sz="2800"/>
          </a:p>
          <a:p>
            <a:pPr marL="514350" indent="-514350">
              <a:lnSpc>
                <a:spcPct val="120000"/>
              </a:lnSpc>
              <a:buFont typeface="+mj-lt"/>
              <a:buAutoNum type="arabicPeriod"/>
            </a:pPr>
            <a:r>
              <a:rPr lang="en-US" altLang="en-US" sz="2800"/>
              <a:t>Maked Folder and Pachage</a:t>
            </a:r>
            <a:endParaRPr lang="en-US" altLang="en-US" sz="2800"/>
          </a:p>
          <a:p>
            <a:pPr marL="514350" indent="-514350">
              <a:lnSpc>
                <a:spcPct val="120000"/>
              </a:lnSpc>
              <a:buFont typeface="+mj-lt"/>
              <a:buAutoNum type="arabicPeriod"/>
            </a:pPr>
            <a:endParaRPr lang="en-US" altLang="en-US" sz="2800"/>
          </a:p>
          <a:p>
            <a:pPr marL="514350" indent="-514350">
              <a:lnSpc>
                <a:spcPct val="120000"/>
              </a:lnSpc>
              <a:buFont typeface="+mj-lt"/>
              <a:buAutoNum type="arabicPeriod"/>
            </a:pPr>
            <a:endParaRPr lang="en-US" altLang="en-US" sz="2800"/>
          </a:p>
        </p:txBody>
      </p:sp>
      <p:sp>
        <p:nvSpPr>
          <p:cNvPr id="9" name="Slide Number Placeholder 8"/>
          <p:cNvSpPr>
            <a:spLocks noGrp="1"/>
          </p:cNvSpPr>
          <p:nvPr>
            <p:ph type="sldNum" sz="quarter" idx="12"/>
          </p:nvPr>
        </p:nvSpPr>
        <p:spPr/>
        <p:txBody>
          <a:bodyPr/>
          <a:p>
            <a:fld id="{BE1039D9-3D1B-4CD3-B3BC-3050B19DE446}" type="slidenum">
              <a:rPr kumimoji="1" lang="ja-JP" altLang="en-US" smtClean="0">
                <a:solidFill>
                  <a:schemeClr val="tx1">
                    <a:lumMod val="65000"/>
                    <a:lumOff val="35000"/>
                  </a:schemeClr>
                </a:solidFill>
              </a:rPr>
            </a:fld>
            <a:endParaRPr kumimoji="1" lang="ja-JP" altLang="en-US" smtClean="0">
              <a:solidFill>
                <a:schemeClr val="tx1">
                  <a:lumMod val="65000"/>
                  <a:lumOff val="3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080" y="-2909147"/>
            <a:ext cx="9139767" cy="583565"/>
          </a:xfrm>
          <a:prstGeom prst="rect">
            <a:avLst/>
          </a:prstGeom>
          <a:noFill/>
        </p:spPr>
        <p:txBody>
          <a:bodyPr wrap="square" rtlCol="0">
            <a:spAutoFit/>
          </a:bodyPr>
          <a:p>
            <a:pPr algn="ctr"/>
            <a:r>
              <a:rPr lang="en-US" altLang="en-US" sz="3200"/>
              <a:t> TITLE</a:t>
            </a:r>
            <a:endParaRPr lang="en-US" altLang="en-US" sz="3200"/>
          </a:p>
        </p:txBody>
      </p:sp>
      <p:sp>
        <p:nvSpPr>
          <p:cNvPr id="3" name="Text Box 2"/>
          <p:cNvSpPr txBox="1"/>
          <p:nvPr/>
        </p:nvSpPr>
        <p:spPr>
          <a:xfrm>
            <a:off x="2540" y="-1962573"/>
            <a:ext cx="9132147" cy="542290"/>
          </a:xfrm>
          <a:prstGeom prst="rect">
            <a:avLst/>
          </a:prstGeom>
          <a:noFill/>
        </p:spPr>
        <p:txBody>
          <a:bodyPr wrap="square" rtlCol="0">
            <a:spAutoFit/>
          </a:bodyPr>
          <a:p>
            <a:pPr algn="l">
              <a:lnSpc>
                <a:spcPct val="110000"/>
              </a:lnSpc>
            </a:pPr>
            <a:endParaRPr lang="en-US" altLang="en-US" sz="2665"/>
          </a:p>
        </p:txBody>
      </p:sp>
      <p:sp>
        <p:nvSpPr>
          <p:cNvPr id="4" name="Text Box 3"/>
          <p:cNvSpPr txBox="1"/>
          <p:nvPr/>
        </p:nvSpPr>
        <p:spPr>
          <a:xfrm>
            <a:off x="937895" y="506095"/>
            <a:ext cx="2626360" cy="521970"/>
          </a:xfrm>
          <a:prstGeom prst="rect">
            <a:avLst/>
          </a:prstGeom>
          <a:noFill/>
        </p:spPr>
        <p:txBody>
          <a:bodyPr wrap="square" rtlCol="0">
            <a:spAutoFit/>
          </a:bodyPr>
          <a:p>
            <a:r>
              <a:rPr lang="en-US" altLang="en-US" sz="2800"/>
              <a:t>NOTE</a:t>
            </a:r>
            <a:endParaRPr lang="en-US" altLang="en-US" sz="2800"/>
          </a:p>
        </p:txBody>
      </p:sp>
      <p:sp>
        <p:nvSpPr>
          <p:cNvPr id="9" name="Slide Number Placeholder 8"/>
          <p:cNvSpPr>
            <a:spLocks noGrp="1"/>
          </p:cNvSpPr>
          <p:nvPr>
            <p:ph type="sldNum" sz="quarter" idx="12"/>
          </p:nvPr>
        </p:nvSpPr>
        <p:spPr/>
        <p:txBody>
          <a:bodyPr/>
          <a:p>
            <a:fld id="{BE1039D9-3D1B-4CD3-B3BC-3050B19DE446}" type="slidenum">
              <a:rPr kumimoji="1" lang="ja-JP" altLang="en-US" smtClean="0">
                <a:solidFill>
                  <a:schemeClr val="tx1">
                    <a:lumMod val="65000"/>
                    <a:lumOff val="35000"/>
                  </a:schemeClr>
                </a:solidFill>
              </a:rPr>
            </a:fld>
            <a:endParaRPr kumimoji="1" lang="ja-JP" altLang="en-US" smtClean="0">
              <a:solidFill>
                <a:schemeClr val="tx1">
                  <a:lumMod val="65000"/>
                  <a:lumOff val="35000"/>
                </a:schemeClr>
              </a:solidFill>
            </a:endParaRPr>
          </a:p>
        </p:txBody>
      </p:sp>
      <p:sp>
        <p:nvSpPr>
          <p:cNvPr id="10" name="Text Box 9"/>
          <p:cNvSpPr txBox="1"/>
          <p:nvPr/>
        </p:nvSpPr>
        <p:spPr>
          <a:xfrm>
            <a:off x="32385" y="1334770"/>
            <a:ext cx="9285605" cy="2306955"/>
          </a:xfrm>
          <a:prstGeom prst="rect">
            <a:avLst/>
          </a:prstGeom>
          <a:noFill/>
        </p:spPr>
        <p:txBody>
          <a:bodyPr wrap="none" rtlCol="0" anchor="t">
            <a:spAutoFit/>
          </a:bodyPr>
          <a:p>
            <a:pPr algn="l"/>
            <a:r>
              <a:rPr lang="en-US" altLang="en-US" dirty="0">
                <a:sym typeface="+mn-ea"/>
              </a:rPr>
              <a:t>This pdf is not expained to  procedure of install or build.</a:t>
            </a:r>
            <a:endParaRPr lang="en-US" altLang="en-US" dirty="0">
              <a:sym typeface="+mn-ea"/>
            </a:endParaRPr>
          </a:p>
          <a:p>
            <a:pPr algn="l"/>
            <a:r>
              <a:rPr lang="en-US" altLang="en-US" dirty="0">
                <a:sym typeface="+mn-ea"/>
              </a:rPr>
              <a:t>Please show under URLs, if you install and build of fossology and sw360.</a:t>
            </a:r>
            <a:endParaRPr lang="en-US" altLang="en-US" dirty="0">
              <a:sym typeface="+mn-ea"/>
            </a:endParaRPr>
          </a:p>
          <a:p>
            <a:pPr algn="l"/>
            <a:r>
              <a:rPr lang="en-US" altLang="en-US" dirty="0">
                <a:sym typeface="+mn-ea"/>
              </a:rPr>
              <a:t>But you may be helped when you know how it work on Linux during install and </a:t>
            </a:r>
            <a:endParaRPr lang="en-US" altLang="en-US" dirty="0">
              <a:sym typeface="+mn-ea"/>
            </a:endParaRPr>
          </a:p>
          <a:p>
            <a:pPr algn="l"/>
            <a:r>
              <a:rPr lang="en-US" altLang="en-US" dirty="0">
                <a:sym typeface="+mn-ea"/>
              </a:rPr>
              <a:t>build by this paper!!.</a:t>
            </a:r>
            <a:endParaRPr lang="en-US" altLang="en-US" dirty="0">
              <a:sym typeface="+mn-ea"/>
            </a:endParaRPr>
          </a:p>
          <a:p>
            <a:pPr algn="l"/>
            <a:r>
              <a:rPr lang="en-US" altLang="en-US" dirty="0">
                <a:sym typeface="+mn-ea"/>
              </a:rPr>
              <a:t>It is targeted fossology and sw360, but this is for all beginners using Linux. </a:t>
            </a:r>
            <a:endParaRPr lang="en-US" altLang="en-US" dirty="0">
              <a:sym typeface="+mn-ea"/>
            </a:endParaRPr>
          </a:p>
          <a:p>
            <a:pPr algn="l"/>
            <a:endParaRPr lang="en-US" altLang="en-US" dirty="0">
              <a:sym typeface="+mn-ea"/>
            </a:endParaRPr>
          </a:p>
          <a:p>
            <a:pPr algn="l"/>
            <a:r>
              <a:rPr lang="en-US" altLang="en-US" dirty="0">
                <a:sym typeface="+mn-ea"/>
              </a:rPr>
              <a:t>sw360 and fossology Installing proceduer</a:t>
            </a:r>
            <a:endParaRPr lang="en-US" altLang="en-US" dirty="0">
              <a:sym typeface="+mn-ea"/>
            </a:endParaRPr>
          </a:p>
          <a:p>
            <a:pPr algn="l"/>
            <a:r>
              <a:rPr lang="en-US" altLang="en-US" dirty="0">
                <a:sym typeface="+mn-ea"/>
              </a:rPr>
              <a:t>https://qiita.com/K-Hama/items/90a6105a16400ce3e718  </a:t>
            </a:r>
            <a:endParaRPr lang="en-US"/>
          </a:p>
        </p:txBody>
      </p:sp>
      <p:sp>
        <p:nvSpPr>
          <p:cNvPr id="12" name="Text Box 11"/>
          <p:cNvSpPr txBox="1"/>
          <p:nvPr/>
        </p:nvSpPr>
        <p:spPr>
          <a:xfrm>
            <a:off x="32385" y="5624830"/>
            <a:ext cx="9264015" cy="1383665"/>
          </a:xfrm>
          <a:prstGeom prst="rect">
            <a:avLst/>
          </a:prstGeom>
          <a:noFill/>
        </p:spPr>
        <p:txBody>
          <a:bodyPr wrap="square" rtlCol="0" anchor="t">
            <a:spAutoFit/>
          </a:bodyPr>
          <a:p>
            <a:endParaRPr kumimoji="1" lang="en-US" altLang="ja-JP" sz="1200" dirty="0"/>
          </a:p>
          <a:p>
            <a:r>
              <a:rPr lang="en-US" altLang="en-US" sz="1200" dirty="0">
                <a:sym typeface="+mn-ea"/>
              </a:rPr>
              <a:t>sw360 install :</a:t>
            </a:r>
            <a:endParaRPr lang="en-US" altLang="en-US" sz="1200" dirty="0">
              <a:sym typeface="+mn-ea"/>
            </a:endParaRPr>
          </a:p>
          <a:p>
            <a:r>
              <a:rPr lang="en-US" altLang="en-US" sz="1200" dirty="0">
                <a:sym typeface="+mn-ea"/>
              </a:rPr>
              <a:t> https://qiita.com/K-Hama/items/90a6105a16400ce3e718</a:t>
            </a:r>
            <a:endParaRPr lang="en-US" altLang="en-US" sz="1200" dirty="0">
              <a:sym typeface="+mn-ea"/>
            </a:endParaRPr>
          </a:p>
          <a:p>
            <a:r>
              <a:rPr lang="en-US" altLang="en-US" sz="1200" dirty="0">
                <a:sym typeface="+mn-ea"/>
              </a:rPr>
              <a:t>fossology: </a:t>
            </a:r>
            <a:endParaRPr lang="en-US" altLang="en-US" sz="1200" dirty="0">
              <a:sym typeface="+mn-ea"/>
            </a:endParaRPr>
          </a:p>
          <a:p>
            <a:r>
              <a:rPr lang="en-US" altLang="en-US" sz="1200" dirty="0">
                <a:sym typeface="+mn-ea"/>
              </a:rPr>
              <a:t>https://github.com/OpenChain-Project/Japan-WG-General/blob/master/Compliance-Tooling/FOSSology/Installation/install_from_source_debian_jp.md</a:t>
            </a:r>
            <a:endParaRPr lang="en-US" altLang="en-US" sz="1200" dirty="0">
              <a:sym typeface="+mn-ea"/>
            </a:endParaRPr>
          </a:p>
          <a:p>
            <a:endParaRPr lang="en-US" altLang="en-US" sz="1200" dirty="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全体の様子"/>
          <p:cNvPicPr>
            <a:picLocks noChangeAspect="1"/>
          </p:cNvPicPr>
          <p:nvPr/>
        </p:nvPicPr>
        <p:blipFill>
          <a:blip r:embed="rId1"/>
          <a:stretch>
            <a:fillRect/>
          </a:stretch>
        </p:blipFill>
        <p:spPr>
          <a:xfrm>
            <a:off x="3698240" y="2523490"/>
            <a:ext cx="5334635" cy="2185035"/>
          </a:xfrm>
          <a:prstGeom prst="rect">
            <a:avLst/>
          </a:prstGeom>
        </p:spPr>
      </p:pic>
      <p:sp>
        <p:nvSpPr>
          <p:cNvPr id="3" name="Text Box 2"/>
          <p:cNvSpPr txBox="1"/>
          <p:nvPr/>
        </p:nvSpPr>
        <p:spPr>
          <a:xfrm>
            <a:off x="2540" y="-1962573"/>
            <a:ext cx="9132147" cy="542290"/>
          </a:xfrm>
          <a:prstGeom prst="rect">
            <a:avLst/>
          </a:prstGeom>
          <a:noFill/>
        </p:spPr>
        <p:txBody>
          <a:bodyPr wrap="square" rtlCol="0">
            <a:spAutoFit/>
          </a:bodyPr>
          <a:p>
            <a:pPr algn="l">
              <a:lnSpc>
                <a:spcPct val="110000"/>
              </a:lnSpc>
            </a:pPr>
            <a:endParaRPr lang="en-US" altLang="en-US" sz="2665"/>
          </a:p>
        </p:txBody>
      </p:sp>
      <p:sp>
        <p:nvSpPr>
          <p:cNvPr id="5" name="Text Box 4"/>
          <p:cNvSpPr txBox="1"/>
          <p:nvPr/>
        </p:nvSpPr>
        <p:spPr>
          <a:xfrm>
            <a:off x="389255" y="739775"/>
            <a:ext cx="7938135" cy="9201785"/>
          </a:xfrm>
          <a:prstGeom prst="rect">
            <a:avLst/>
          </a:prstGeom>
          <a:noFill/>
        </p:spPr>
        <p:txBody>
          <a:bodyPr wrap="square" rtlCol="0" anchor="t">
            <a:spAutoFit/>
          </a:bodyPr>
          <a:p>
            <a:r>
              <a:rPr lang="en-US" altLang="en-US" sz="1600" dirty="0">
                <a:sym typeface="+mn-ea"/>
              </a:rPr>
              <a:t>All application install is used  package-install or source-install.  </a:t>
            </a:r>
            <a:endParaRPr lang="en-US" altLang="en-US" sz="1600" dirty="0">
              <a:sym typeface="+mn-ea"/>
            </a:endParaRPr>
          </a:p>
          <a:p>
            <a:r>
              <a:rPr lang="en-US" altLang="en-US" sz="1600" dirty="0">
                <a:sym typeface="+mn-ea"/>
              </a:rPr>
              <a:t>Installing of sw360 and fossology is used </a:t>
            </a:r>
            <a:r>
              <a:rPr lang="en-US" altLang="en-US" sz="1600" dirty="0">
                <a:solidFill>
                  <a:srgbClr val="FF0000"/>
                </a:solidFill>
                <a:sym typeface="+mn-ea"/>
              </a:rPr>
              <a:t>source-install</a:t>
            </a:r>
            <a:r>
              <a:rPr lang="en-US" altLang="en-US" sz="1600" dirty="0">
                <a:sym typeface="+mn-ea"/>
              </a:rPr>
              <a:t>.</a:t>
            </a:r>
            <a:endParaRPr lang="en-US" altLang="en-US" sz="1600" dirty="0">
              <a:sym typeface="+mn-ea"/>
            </a:endParaRPr>
          </a:p>
          <a:p>
            <a:r>
              <a:rPr lang="en-US" altLang="en-US" sz="1600" dirty="0">
                <a:sym typeface="+mn-ea"/>
              </a:rPr>
              <a:t> package  : It is complimently, </a:t>
            </a:r>
            <a:endParaRPr lang="en-US" altLang="en-US" sz="1600" dirty="0">
              <a:sym typeface="+mn-ea"/>
            </a:endParaRPr>
          </a:p>
          <a:p>
            <a:r>
              <a:rPr lang="en-US" altLang="en-US" sz="1600" dirty="0">
                <a:sym typeface="+mn-ea"/>
              </a:rPr>
              <a:t> source     : </a:t>
            </a:r>
            <a:endParaRPr lang="en-US" altLang="en-US" sz="1600" dirty="0">
              <a:sym typeface="+mn-ea"/>
            </a:endParaRPr>
          </a:p>
          <a:p>
            <a:endParaRPr lang="en-US" altLang="en-US" sz="1600" dirty="0">
              <a:sym typeface="+mn-ea"/>
            </a:endParaRPr>
          </a:p>
          <a:p>
            <a:r>
              <a:rPr lang="en-US" altLang="en-US" sz="1600" dirty="0">
                <a:sym typeface="+mn-ea"/>
              </a:rPr>
              <a:t>Figure1  show you installing from source.  (fossology / sw360) </a:t>
            </a:r>
            <a:endParaRPr lang="en-US" altLang="en-US" sz="1600" dirty="0">
              <a:sym typeface="+mn-ea"/>
            </a:endParaRPr>
          </a:p>
          <a:p>
            <a:r>
              <a:rPr lang="en-US" altLang="en-US" sz="1600" dirty="0">
                <a:sym typeface="+mn-ea"/>
              </a:rPr>
              <a:t>・souce-install is consist of 3 steps. </a:t>
            </a:r>
            <a:endParaRPr lang="en-US" altLang="en-US" sz="1600" dirty="0">
              <a:sym typeface="+mn-ea"/>
            </a:endParaRPr>
          </a:p>
          <a:p>
            <a:r>
              <a:rPr lang="en-US" altLang="en-US" sz="1600" dirty="0">
                <a:sym typeface="+mn-ea"/>
              </a:rPr>
              <a:t>・step1 is download</a:t>
            </a:r>
            <a:endParaRPr lang="en-US" altLang="en-US" sz="1600" dirty="0">
              <a:sym typeface="+mn-ea"/>
            </a:endParaRPr>
          </a:p>
          <a:p>
            <a:r>
              <a:rPr lang="en-US" altLang="en-US" sz="1600" dirty="0">
                <a:sym typeface="+mn-ea"/>
              </a:rPr>
              <a:t>・step2 is build and config</a:t>
            </a:r>
            <a:endParaRPr lang="en-US" altLang="en-US" sz="1600" dirty="0">
              <a:sym typeface="+mn-ea"/>
            </a:endParaRPr>
          </a:p>
          <a:p>
            <a:r>
              <a:rPr lang="en-US" altLang="en-US" sz="1600" dirty="0">
                <a:sym typeface="+mn-ea"/>
              </a:rPr>
              <a:t>・step3 is installing. </a:t>
            </a:r>
            <a:endParaRPr lang="en-US" altLang="en-US" sz="1600" dirty="0">
              <a:sym typeface="+mn-ea"/>
            </a:endParaRPr>
          </a:p>
          <a:p>
            <a:r>
              <a:rPr lang="en-US" altLang="en-US" sz="1600" dirty="0">
                <a:sym typeface="+mn-ea"/>
              </a:rPr>
              <a:t>・Next page is explain each steps. </a:t>
            </a:r>
            <a:endParaRPr lang="en-US" altLang="en-US" sz="1600" dirty="0">
              <a:sym typeface="+mn-ea"/>
            </a:endParaRPr>
          </a:p>
          <a:p>
            <a:endParaRPr lang="en-US" altLang="en-US" sz="1600" dirty="0">
              <a:sym typeface="+mn-ea"/>
            </a:endParaRPr>
          </a:p>
          <a:p>
            <a:r>
              <a:rPr lang="en-US" altLang="en-US" sz="1600" dirty="0">
                <a:sym typeface="+mn-ea"/>
              </a:rPr>
              <a:t>package  : It is complimently</a:t>
            </a:r>
            <a:endParaRPr lang="en-US" altLang="en-US" sz="1600" dirty="0">
              <a:sym typeface="+mn-ea"/>
            </a:endParaRPr>
          </a:p>
          <a:p>
            <a:r>
              <a:rPr lang="en-US" altLang="en-US" sz="1600" dirty="0">
                <a:sym typeface="+mn-ea"/>
              </a:rPr>
              <a:t>souce      :</a:t>
            </a:r>
            <a:endParaRPr lang="en-US" altLang="en-US" sz="1600" dirty="0">
              <a:sym typeface="+mn-ea"/>
            </a:endParaRPr>
          </a:p>
          <a:p>
            <a:endParaRPr lang="en-US" altLang="en-US" sz="1600" dirty="0">
              <a:sym typeface="+mn-ea"/>
            </a:endParaRPr>
          </a:p>
          <a:p>
            <a:endParaRPr lang="en-US" altLang="en-US" sz="1600" dirty="0">
              <a:sym typeface="+mn-ea"/>
            </a:endParaRPr>
          </a:p>
          <a:p>
            <a:endParaRPr lang="en-US" altLang="en-US" sz="1600" dirty="0">
              <a:sym typeface="+mn-ea"/>
            </a:endParaRPr>
          </a:p>
          <a:p>
            <a:endParaRPr lang="en-US" altLang="en-US" sz="1600" dirty="0">
              <a:sym typeface="+mn-ea"/>
            </a:endParaRPr>
          </a:p>
          <a:p>
            <a:endParaRPr lang="en-US" altLang="en-US" sz="1600" dirty="0">
              <a:sym typeface="+mn-ea"/>
            </a:endParaRPr>
          </a:p>
          <a:p>
            <a:endParaRPr lang="en-US" altLang="en-US" sz="1600" dirty="0">
              <a:sym typeface="+mn-ea"/>
            </a:endParaRPr>
          </a:p>
          <a:p>
            <a:endParaRPr lang="en-US" altLang="en-US" sz="1600" dirty="0">
              <a:sym typeface="+mn-ea"/>
            </a:endParaRPr>
          </a:p>
          <a:p>
            <a:endParaRPr lang="en-US" altLang="en-US" sz="1600" dirty="0">
              <a:sym typeface="+mn-ea"/>
            </a:endParaRPr>
          </a:p>
          <a:p>
            <a:endParaRPr lang="en-US" altLang="en-US" sz="1600" dirty="0">
              <a:sym typeface="+mn-ea"/>
            </a:endParaRPr>
          </a:p>
          <a:p>
            <a:endParaRPr lang="en-US" altLang="en-US" sz="1600" dirty="0">
              <a:sym typeface="+mn-ea"/>
            </a:endParaRPr>
          </a:p>
          <a:p>
            <a:endParaRPr lang="en-US" altLang="en-US" sz="1600" dirty="0">
              <a:sym typeface="+mn-ea"/>
            </a:endParaRPr>
          </a:p>
          <a:p>
            <a:endParaRPr lang="en-US" altLang="en-US" sz="1600" dirty="0">
              <a:sym typeface="+mn-ea"/>
            </a:endParaRPr>
          </a:p>
          <a:p>
            <a:r>
              <a:rPr lang="en-US" altLang="en-US" sz="1600" dirty="0">
                <a:sym typeface="+mn-ea"/>
              </a:rPr>
              <a:t>プログラムのインストールには、大きく分けて、 パッケージかソースコードからインストールする方法を使う。</a:t>
            </a:r>
            <a:endParaRPr kumimoji="1" lang="en-US" altLang="en-US" sz="1600" dirty="0"/>
          </a:p>
          <a:p>
            <a:r>
              <a:rPr lang="en-US" altLang="en-US" sz="1600" dirty="0">
                <a:sym typeface="+mn-ea"/>
              </a:rPr>
              <a:t>ソースコードとは、何かしらの言語で記述された通常のプログラム。バイナリにするためにコンパイル(build)が必要.</a:t>
            </a:r>
            <a:endParaRPr kumimoji="1" lang="en-US" altLang="en-US" sz="1600" dirty="0"/>
          </a:p>
          <a:p>
            <a:r>
              <a:rPr lang="en-US" altLang="en-US" sz="1600" dirty="0">
                <a:sym typeface="+mn-ea"/>
              </a:rPr>
              <a:t>パッケージとは、そのプログラムの動作に必要なプログラムやファイルを一つにまとめたもの。プログラムやファイルは、あらかじめコンパイルされたバイナリ形式である。面倒事(依存関係など)は勝手にやってくれる. (下記1~3をすべてやるso this way enable  user to exec soon!)</a:t>
            </a:r>
            <a:endParaRPr kumimoji="1" lang="en-US" altLang="en-US" sz="1600" dirty="0"/>
          </a:p>
          <a:p>
            <a:r>
              <a:rPr lang="en-US" altLang="en-US" sz="1600" dirty="0">
                <a:sym typeface="+mn-ea"/>
              </a:rPr>
              <a:t> -&gt; aptコマンドの仕組みへ</a:t>
            </a:r>
            <a:endParaRPr kumimoji="1" lang="en-US" altLang="en-US" sz="1600" dirty="0"/>
          </a:p>
          <a:p>
            <a:endParaRPr kumimoji="1" lang="en-US" altLang="en-US" sz="1600" dirty="0"/>
          </a:p>
          <a:p>
            <a:endParaRPr kumimoji="1" lang="en-US" altLang="en-US" sz="1600" dirty="0"/>
          </a:p>
        </p:txBody>
      </p:sp>
      <p:sp>
        <p:nvSpPr>
          <p:cNvPr id="7" name="Text Box 6"/>
          <p:cNvSpPr txBox="1"/>
          <p:nvPr/>
        </p:nvSpPr>
        <p:spPr>
          <a:xfrm>
            <a:off x="160655" y="63500"/>
            <a:ext cx="2790825" cy="460375"/>
          </a:xfrm>
          <a:prstGeom prst="rect">
            <a:avLst/>
          </a:prstGeom>
          <a:noFill/>
        </p:spPr>
        <p:txBody>
          <a:bodyPr wrap="none" rtlCol="0" anchor="t">
            <a:spAutoFit/>
          </a:bodyPr>
          <a:p>
            <a:pPr algn="l"/>
            <a:r>
              <a:rPr lang="en-US" altLang="en-US" sz="2400">
                <a:sym typeface="+mn-ea"/>
              </a:rPr>
              <a:t>Install major way</a:t>
            </a:r>
            <a:endParaRPr lang="en-US" altLang="en-US" sz="2400" dirty="0">
              <a:sym typeface="+mn-ea"/>
            </a:endParaRPr>
          </a:p>
        </p:txBody>
      </p:sp>
      <p:sp>
        <p:nvSpPr>
          <p:cNvPr id="8" name="Text Box 7"/>
          <p:cNvSpPr txBox="1"/>
          <p:nvPr/>
        </p:nvSpPr>
        <p:spPr>
          <a:xfrm>
            <a:off x="4902835" y="4860290"/>
            <a:ext cx="3424555" cy="245110"/>
          </a:xfrm>
          <a:prstGeom prst="rect">
            <a:avLst/>
          </a:prstGeom>
          <a:noFill/>
        </p:spPr>
        <p:txBody>
          <a:bodyPr wrap="none" rtlCol="0" anchor="t">
            <a:spAutoFit/>
          </a:bodyPr>
          <a:p>
            <a:r>
              <a:rPr lang="en-US" altLang="en-US" sz="1000" dirty="0">
                <a:sym typeface="+mn-ea"/>
              </a:rPr>
              <a:t>figure 1 way of sourceCode's download and install.</a:t>
            </a:r>
            <a:endParaRPr lang="en-US" altLang="en-US" sz="1000" dirty="0">
              <a:sym typeface="+mn-ea"/>
            </a:endParaRPr>
          </a:p>
        </p:txBody>
      </p:sp>
      <p:sp>
        <p:nvSpPr>
          <p:cNvPr id="9" name="Slide Number Placeholder 8"/>
          <p:cNvSpPr>
            <a:spLocks noGrp="1"/>
          </p:cNvSpPr>
          <p:nvPr>
            <p:ph type="sldNum" sz="quarter" idx="12"/>
          </p:nvPr>
        </p:nvSpPr>
        <p:spPr/>
        <p:txBody>
          <a:bodyPr/>
          <a:p>
            <a:fld id="{BE1039D9-3D1B-4CD3-B3BC-3050B19DE446}" type="slidenum">
              <a:rPr kumimoji="1" lang="ja-JP" altLang="en-US" smtClean="0">
                <a:solidFill>
                  <a:schemeClr val="tx1">
                    <a:lumMod val="65000"/>
                    <a:lumOff val="35000"/>
                  </a:schemeClr>
                </a:solidFill>
              </a:rPr>
            </a:fld>
            <a:endParaRPr kumimoji="1" lang="ja-JP" altLang="en-US" smtClean="0">
              <a:solidFill>
                <a:schemeClr val="tx1">
                  <a:lumMod val="65000"/>
                  <a:lumOff val="35000"/>
                </a:schemeClr>
              </a:solidFill>
            </a:endParaRPr>
          </a:p>
        </p:txBody>
      </p:sp>
      <p:sp>
        <p:nvSpPr>
          <p:cNvPr id="10" name="Text Box 9"/>
          <p:cNvSpPr txBox="1"/>
          <p:nvPr/>
        </p:nvSpPr>
        <p:spPr>
          <a:xfrm>
            <a:off x="713105" y="4391025"/>
            <a:ext cx="5840095" cy="2030095"/>
          </a:xfrm>
          <a:prstGeom prst="rect">
            <a:avLst/>
          </a:prstGeom>
          <a:noFill/>
        </p:spPr>
        <p:txBody>
          <a:bodyPr wrap="square" rtlCol="0" anchor="t">
            <a:spAutoFit/>
          </a:bodyPr>
          <a:p>
            <a:r>
              <a:rPr lang="en-US" altLang="en-US" sz="1400" dirty="0">
                <a:sym typeface="+mn-ea"/>
              </a:rPr>
              <a:t>--- required application</a:t>
            </a:r>
            <a:endParaRPr lang="en-US" altLang="en-US" sz="1400" dirty="0">
              <a:sym typeface="+mn-ea"/>
            </a:endParaRPr>
          </a:p>
          <a:p>
            <a:r>
              <a:rPr lang="en-US" altLang="en-US" sz="1400" dirty="0">
                <a:sym typeface="+mn-ea"/>
              </a:rPr>
              <a:t>Fossolog required:</a:t>
            </a:r>
            <a:endParaRPr lang="en-US" altLang="en-US" sz="1400" dirty="0">
              <a:sym typeface="+mn-ea"/>
            </a:endParaRPr>
          </a:p>
          <a:p>
            <a:r>
              <a:rPr lang="en-US" altLang="en-US" sz="1400" dirty="0">
                <a:sym typeface="+mn-ea"/>
              </a:rPr>
              <a:t>・apache - </a:t>
            </a:r>
            <a:endParaRPr lang="en-US" altLang="en-US" sz="1400" dirty="0">
              <a:sym typeface="+mn-ea"/>
            </a:endParaRPr>
          </a:p>
          <a:p>
            <a:r>
              <a:rPr lang="en-US" altLang="en-US" sz="1400" dirty="0">
                <a:sym typeface="+mn-ea"/>
              </a:rPr>
              <a:t>・postgresql - </a:t>
            </a:r>
            <a:endParaRPr lang="en-US" altLang="en-US" sz="1400" dirty="0">
              <a:sym typeface="+mn-ea"/>
            </a:endParaRPr>
          </a:p>
          <a:p>
            <a:endParaRPr lang="en-US" altLang="en-US" sz="1400" dirty="0">
              <a:sym typeface="+mn-ea"/>
            </a:endParaRPr>
          </a:p>
          <a:p>
            <a:r>
              <a:rPr lang="en-US" altLang="en-US" sz="1400" dirty="0">
                <a:sym typeface="+mn-ea"/>
              </a:rPr>
              <a:t>sw360 required: </a:t>
            </a:r>
            <a:endParaRPr lang="en-US" altLang="en-US" sz="1400" dirty="0">
              <a:sym typeface="+mn-ea"/>
            </a:endParaRPr>
          </a:p>
          <a:p>
            <a:r>
              <a:rPr lang="en-US" altLang="en-US" sz="1400" dirty="0">
                <a:sym typeface="+mn-ea"/>
              </a:rPr>
              <a:t>・Lifeway - </a:t>
            </a:r>
            <a:endParaRPr lang="en-US" altLang="en-US" sz="1400" dirty="0">
              <a:sym typeface="+mn-ea"/>
            </a:endParaRPr>
          </a:p>
          <a:p>
            <a:r>
              <a:rPr lang="en-US" altLang="en-US" sz="1400" dirty="0">
                <a:sym typeface="+mn-ea"/>
              </a:rPr>
              <a:t>・couchdb</a:t>
            </a:r>
            <a:endParaRPr lang="en-US" altLang="en-US" sz="1400" dirty="0">
              <a:sym typeface="+mn-ea"/>
            </a:endParaRPr>
          </a:p>
          <a:p>
            <a:r>
              <a:rPr lang="en-US" altLang="en-US" sz="1400" dirty="0">
                <a:sym typeface="+mn-ea"/>
              </a:rPr>
              <a:t>・tomcat</a:t>
            </a:r>
            <a:endParaRPr lang="en-US" altLang="en-US" sz="1400" dirty="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テキスト ボックス 31"/>
          <p:cNvSpPr txBox="1"/>
          <p:nvPr/>
        </p:nvSpPr>
        <p:spPr>
          <a:xfrm flipH="1">
            <a:off x="160655" y="3491230"/>
            <a:ext cx="5557520" cy="3230245"/>
          </a:xfrm>
          <a:prstGeom prst="rect">
            <a:avLst/>
          </a:prstGeom>
          <a:noFill/>
        </p:spPr>
        <p:txBody>
          <a:bodyPr wrap="square" rtlCol="0">
            <a:spAutoFit/>
          </a:bodyPr>
          <a:lstStyle/>
          <a:p>
            <a:r>
              <a:rPr kumimoji="1" lang="en-US" altLang="en-US" sz="1200" dirty="0"/>
              <a:t>Download:  </a:t>
            </a:r>
            <a:endParaRPr kumimoji="1" lang="en-US" altLang="en-US" sz="1200" dirty="0"/>
          </a:p>
          <a:p>
            <a:r>
              <a:rPr kumimoji="1" lang="en-US" altLang="en-US" sz="1200" dirty="0"/>
              <a:t>This is require  to walk application in local.</a:t>
            </a:r>
            <a:endParaRPr kumimoji="1" lang="en-US" altLang="en-US" sz="1200" dirty="0"/>
          </a:p>
          <a:p>
            <a:r>
              <a:rPr lang="en-US" altLang="en-US" sz="1200" dirty="0">
                <a:sym typeface="+mn-ea"/>
              </a:rPr>
              <a:t>Step1 is Only download source from remote(internet) to local(your pc) folder. Downloaded folder is default current directory(current directory is  where you typed under command).</a:t>
            </a:r>
            <a:endParaRPr kumimoji="1" lang="en-US" altLang="en-US" sz="1200" dirty="0"/>
          </a:p>
          <a:p>
            <a:r>
              <a:rPr kumimoji="1" lang="en-US" altLang="en-US" sz="1200" dirty="0"/>
              <a:t>It is not still to exec. You shold build to exec application! </a:t>
            </a:r>
            <a:endParaRPr kumimoji="1" lang="en-US" altLang="en-US" sz="1200" dirty="0"/>
          </a:p>
          <a:p>
            <a:r>
              <a:rPr kumimoji="1" lang="en-US" altLang="en-US" sz="1200" dirty="0"/>
              <a:t>Same program  may be required to unzip. before you build.</a:t>
            </a:r>
            <a:endParaRPr kumimoji="1" lang="en-US" altLang="en-US" sz="1200" dirty="0"/>
          </a:p>
          <a:p>
            <a:r>
              <a:rPr kumimoji="1" lang="en-US" altLang="en-US" sz="1200" dirty="0"/>
              <a:t> </a:t>
            </a:r>
            <a:endParaRPr kumimoji="1" lang="en-US" altLang="en-US" sz="1200" dirty="0"/>
          </a:p>
          <a:p>
            <a:r>
              <a:rPr kumimoji="1" lang="en-US" altLang="en-US" sz="1200" dirty="0"/>
              <a:t>fossology: git clone https://github.com/fossology/fossology.git</a:t>
            </a:r>
            <a:endParaRPr kumimoji="1" lang="en-US" altLang="en-US" sz="1200" dirty="0"/>
          </a:p>
          <a:p>
            <a:r>
              <a:rPr kumimoji="1" lang="en-US" altLang="en-US" sz="1200" dirty="0"/>
              <a:t> sw360    : git clone </a:t>
            </a:r>
            <a:endParaRPr kumimoji="1" lang="en-US" altLang="en-US" sz="1200" dirty="0"/>
          </a:p>
          <a:p>
            <a:endParaRPr kumimoji="1" lang="en-US" altLang="en-US" sz="1200" dirty="0"/>
          </a:p>
          <a:p>
            <a:r>
              <a:rPr kumimoji="1" lang="en-US" altLang="en-US" sz="1200" dirty="0"/>
              <a:t> -&gt; how it wark git clone.  Figure 2</a:t>
            </a:r>
            <a:endParaRPr kumimoji="1" lang="en-US" altLang="en-US" sz="1200" dirty="0"/>
          </a:p>
          <a:p>
            <a:r>
              <a:rPr kumimoji="1" lang="en-US" altLang="en-US" sz="1200" dirty="0"/>
              <a:t> </a:t>
            </a:r>
            <a:endParaRPr kumimoji="1" lang="en-US" altLang="en-US" sz="1200" dirty="0"/>
          </a:p>
          <a:p>
            <a:r>
              <a:rPr kumimoji="1" lang="en-US" altLang="en-US" sz="1200" dirty="0"/>
              <a:t>You may use curl-cmd to download source.</a:t>
            </a:r>
            <a:endParaRPr kumimoji="1" lang="en-US" altLang="en-US" sz="1200" dirty="0"/>
          </a:p>
          <a:p>
            <a:r>
              <a:rPr kumimoji="1" lang="en-US" altLang="en-US" sz="1200" dirty="0"/>
              <a:t>Curl is cmd get to source using HTTP(passing URL).</a:t>
            </a:r>
            <a:endParaRPr kumimoji="1" lang="en-US" altLang="en-US" sz="1200" dirty="0"/>
          </a:p>
          <a:p>
            <a:endParaRPr kumimoji="1" lang="en-US" altLang="en-US" sz="1200" dirty="0">
              <a:sym typeface="+mn-ea"/>
            </a:endParaRPr>
          </a:p>
          <a:p>
            <a:endParaRPr kumimoji="1" lang="en-US" altLang="en-US" sz="1200" dirty="0">
              <a:sym typeface="+mn-ea"/>
            </a:endParaRPr>
          </a:p>
        </p:txBody>
      </p:sp>
      <p:sp>
        <p:nvSpPr>
          <p:cNvPr id="57" name="正方形/長方形 56"/>
          <p:cNvSpPr/>
          <p:nvPr/>
        </p:nvSpPr>
        <p:spPr>
          <a:xfrm>
            <a:off x="6226972" y="4691910"/>
            <a:ext cx="1604645" cy="324485"/>
          </a:xfrm>
          <a:prstGeom prst="rect">
            <a:avLst/>
          </a:prstGeom>
        </p:spPr>
        <p:txBody>
          <a:bodyPr wrap="none">
            <a:spAutoFit/>
          </a:bodyPr>
          <a:lstStyle/>
          <a:p>
            <a:r>
              <a:rPr kumimoji="0" lang="en-US" altLang="en-US" sz="755" dirty="0" err="1">
                <a:solidFill>
                  <a:srgbClr val="7030A0"/>
                </a:solidFill>
                <a:latin typeface="Arial Unicode MS"/>
              </a:rPr>
              <a:t>makeは,</a:t>
            </a:r>
            <a:r>
              <a:rPr kumimoji="0" lang="en-US" altLang="ja-JP" sz="755" dirty="0" err="1">
                <a:solidFill>
                  <a:srgbClr val="7030A0"/>
                </a:solidFill>
                <a:latin typeface="Arial Unicode MS"/>
              </a:rPr>
              <a:t>Makefile</a:t>
            </a:r>
            <a:r>
              <a:rPr kumimoji="0" lang="en-US" altLang="en-US" sz="755" dirty="0" err="1">
                <a:solidFill>
                  <a:srgbClr val="7030A0"/>
                </a:solidFill>
                <a:latin typeface="Arial Unicode MS"/>
              </a:rPr>
              <a:t>に</a:t>
            </a:r>
            <a:endParaRPr kumimoji="0" lang="en-US" altLang="en-US" sz="755" dirty="0" err="1">
              <a:solidFill>
                <a:srgbClr val="7030A0"/>
              </a:solidFill>
              <a:latin typeface="Arial Unicode MS"/>
            </a:endParaRPr>
          </a:p>
          <a:p>
            <a:r>
              <a:rPr kumimoji="0" lang="en-US" altLang="en-US" sz="755" dirty="0" err="1">
                <a:solidFill>
                  <a:srgbClr val="7030A0"/>
                </a:solidFill>
                <a:latin typeface="Arial Unicode MS"/>
              </a:rPr>
              <a:t>mvnは</a:t>
            </a:r>
            <a:r>
              <a:rPr kumimoji="0" lang="en-US" altLang="en-US" sz="755" dirty="0">
                <a:solidFill>
                  <a:srgbClr val="7030A0"/>
                </a:solidFill>
                <a:latin typeface="Arial Unicode MS"/>
              </a:rPr>
              <a:t>.pomファイルにしたがう</a:t>
            </a:r>
            <a:endParaRPr kumimoji="0" lang="en-US" altLang="en-US" sz="755" dirty="0">
              <a:solidFill>
                <a:srgbClr val="7030A0"/>
              </a:solidFill>
              <a:latin typeface="Arial Unicode MS"/>
            </a:endParaRPr>
          </a:p>
        </p:txBody>
      </p:sp>
      <p:sp>
        <p:nvSpPr>
          <p:cNvPr id="15" name="正方形/長方形 56"/>
          <p:cNvSpPr/>
          <p:nvPr/>
        </p:nvSpPr>
        <p:spPr>
          <a:xfrm>
            <a:off x="6199346" y="5207887"/>
            <a:ext cx="1709738" cy="404495"/>
          </a:xfrm>
          <a:prstGeom prst="rect">
            <a:avLst/>
          </a:prstGeom>
        </p:spPr>
        <p:txBody>
          <a:bodyPr wrap="square">
            <a:spAutoFit/>
          </a:bodyPr>
          <a:p>
            <a:r>
              <a:rPr kumimoji="0" lang="en-US" altLang="en-US" sz="675" dirty="0">
                <a:solidFill>
                  <a:srgbClr val="7030A0"/>
                </a:solidFill>
                <a:latin typeface="Arial Unicode MS"/>
              </a:rPr>
              <a:t>* どこにどの拡張子でインストールされるかは,</a:t>
            </a:r>
            <a:r>
              <a:rPr kumimoji="0" lang="en-US" altLang="en-US" sz="675" dirty="0">
                <a:solidFill>
                  <a:srgbClr val="7030A0"/>
                </a:solidFill>
                <a:latin typeface="Arial Unicode MS"/>
                <a:sym typeface="+mn-ea"/>
              </a:rPr>
              <a:t>異なる.</a:t>
            </a:r>
            <a:r>
              <a:rPr kumimoji="0" lang="en-US" altLang="en-US" sz="675" dirty="0">
                <a:solidFill>
                  <a:srgbClr val="7030A0"/>
                </a:solidFill>
                <a:latin typeface="Arial Unicode MS"/>
              </a:rPr>
              <a:t>makefile等にしたがう</a:t>
            </a:r>
            <a:endParaRPr kumimoji="0" lang="en-US" altLang="en-US" sz="675" dirty="0">
              <a:solidFill>
                <a:srgbClr val="7030A0"/>
              </a:solidFill>
              <a:latin typeface="Arial Unicode MS"/>
            </a:endParaRPr>
          </a:p>
        </p:txBody>
      </p:sp>
      <p:sp>
        <p:nvSpPr>
          <p:cNvPr id="44" name="正方形/長方形 55"/>
          <p:cNvSpPr/>
          <p:nvPr/>
        </p:nvSpPr>
        <p:spPr>
          <a:xfrm>
            <a:off x="6485573" y="4346351"/>
            <a:ext cx="1656398" cy="558165"/>
          </a:xfrm>
          <a:prstGeom prst="rect">
            <a:avLst/>
          </a:prstGeom>
        </p:spPr>
        <p:txBody>
          <a:bodyPr wrap="square">
            <a:spAutoFit/>
          </a:bodyPr>
          <a:p>
            <a:r>
              <a:rPr kumimoji="0" lang="en-US" altLang="ja-JP" sz="755" dirty="0">
                <a:solidFill>
                  <a:srgbClr val="7030A0"/>
                </a:solidFill>
                <a:latin typeface="Arial Unicode MS"/>
              </a:rPr>
              <a:t>* </a:t>
            </a:r>
            <a:r>
              <a:rPr kumimoji="0" lang="en-US" altLang="ja-JP" sz="755" dirty="0" err="1">
                <a:solidFill>
                  <a:srgbClr val="7030A0"/>
                </a:solidFill>
                <a:latin typeface="Arial Unicode MS"/>
              </a:rPr>
              <a:t>mvn</a:t>
            </a:r>
            <a:r>
              <a:rPr kumimoji="0" lang="ja-JP" altLang="en-US" sz="755" dirty="0">
                <a:solidFill>
                  <a:srgbClr val="7030A0"/>
                </a:solidFill>
                <a:latin typeface="Arial Unicode MS"/>
              </a:rPr>
              <a:t>はビルドまで</a:t>
            </a:r>
            <a:r>
              <a:rPr kumimoji="0" lang="en-US" altLang="ja-JP" sz="755" dirty="0">
                <a:solidFill>
                  <a:srgbClr val="7030A0"/>
                </a:solidFill>
                <a:latin typeface="Arial Unicode MS"/>
              </a:rPr>
              <a:t>.</a:t>
            </a:r>
            <a:endParaRPr kumimoji="0" lang="en-US" altLang="ja-JP" sz="755" dirty="0">
              <a:solidFill>
                <a:srgbClr val="7030A0"/>
              </a:solidFill>
              <a:latin typeface="Arial Unicode MS"/>
            </a:endParaRPr>
          </a:p>
          <a:p>
            <a:r>
              <a:rPr kumimoji="0" lang="en-US" altLang="en-US" sz="755" dirty="0">
                <a:solidFill>
                  <a:srgbClr val="7030A0"/>
                </a:solidFill>
                <a:latin typeface="Arial Unicode MS"/>
              </a:rPr>
              <a:t>configureは設定だけ.</a:t>
            </a:r>
            <a:endParaRPr kumimoji="0" lang="en-US" altLang="ja-JP" sz="755" dirty="0">
              <a:solidFill>
                <a:srgbClr val="7030A0"/>
              </a:solidFill>
              <a:latin typeface="Arial Unicode MS"/>
            </a:endParaRPr>
          </a:p>
          <a:p>
            <a:endParaRPr kumimoji="0" lang="en-US" altLang="ja-JP" sz="755" dirty="0">
              <a:solidFill>
                <a:srgbClr val="7030A0"/>
              </a:solidFill>
              <a:latin typeface="Arial Unicode MS"/>
            </a:endParaRPr>
          </a:p>
          <a:p>
            <a:endParaRPr kumimoji="0" lang="en-US" altLang="ja-JP" sz="755" dirty="0">
              <a:solidFill>
                <a:srgbClr val="7030A0"/>
              </a:solidFill>
              <a:latin typeface="Arial Unicode MS"/>
            </a:endParaRPr>
          </a:p>
        </p:txBody>
      </p:sp>
      <p:sp>
        <p:nvSpPr>
          <p:cNvPr id="4" name="Slide Number Placeholder 3"/>
          <p:cNvSpPr>
            <a:spLocks noGrp="1"/>
          </p:cNvSpPr>
          <p:nvPr>
            <p:ph type="sldNum" sz="quarter" idx="12"/>
          </p:nvPr>
        </p:nvSpPr>
        <p:spPr/>
        <p:txBody>
          <a:bodyPr/>
          <a:p>
            <a:fld id="{BE1039D9-3D1B-4CD3-B3BC-3050B19DE446}" type="slidenum">
              <a:rPr kumimoji="1" lang="ja-JP" altLang="en-US" smtClean="0"/>
            </a:fld>
            <a:endParaRPr kumimoji="1" lang="ja-JP" altLang="en-US"/>
          </a:p>
        </p:txBody>
      </p:sp>
      <p:pic>
        <p:nvPicPr>
          <p:cNvPr id="17" name="Picture 16" descr="全体の様子"/>
          <p:cNvPicPr>
            <a:picLocks noChangeAspect="1"/>
          </p:cNvPicPr>
          <p:nvPr/>
        </p:nvPicPr>
        <p:blipFill>
          <a:blip r:embed="rId1"/>
          <a:stretch>
            <a:fillRect/>
          </a:stretch>
        </p:blipFill>
        <p:spPr>
          <a:xfrm>
            <a:off x="4078605" y="851535"/>
            <a:ext cx="4963795" cy="2033270"/>
          </a:xfrm>
          <a:prstGeom prst="rect">
            <a:avLst/>
          </a:prstGeom>
        </p:spPr>
      </p:pic>
      <p:sp>
        <p:nvSpPr>
          <p:cNvPr id="21" name="Right Arrow 20"/>
          <p:cNvSpPr/>
          <p:nvPr/>
        </p:nvSpPr>
        <p:spPr>
          <a:xfrm rot="20640000">
            <a:off x="4459605" y="2468245"/>
            <a:ext cx="584200" cy="47244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22" name="Text Box 21"/>
          <p:cNvSpPr txBox="1"/>
          <p:nvPr/>
        </p:nvSpPr>
        <p:spPr>
          <a:xfrm>
            <a:off x="5097145" y="3012440"/>
            <a:ext cx="3424555" cy="245110"/>
          </a:xfrm>
          <a:prstGeom prst="rect">
            <a:avLst/>
          </a:prstGeom>
          <a:noFill/>
        </p:spPr>
        <p:txBody>
          <a:bodyPr wrap="none" rtlCol="0" anchor="t">
            <a:spAutoFit/>
          </a:bodyPr>
          <a:p>
            <a:r>
              <a:rPr lang="en-US" altLang="en-US" sz="1000" dirty="0">
                <a:sym typeface="+mn-ea"/>
              </a:rPr>
              <a:t>figure 1 way of sourceCode's download and install.</a:t>
            </a:r>
            <a:endParaRPr lang="en-US" altLang="en-US" sz="1000" dirty="0">
              <a:sym typeface="+mn-ea"/>
            </a:endParaRPr>
          </a:p>
        </p:txBody>
      </p:sp>
      <p:sp>
        <p:nvSpPr>
          <p:cNvPr id="23" name="Text Box 22"/>
          <p:cNvSpPr txBox="1"/>
          <p:nvPr/>
        </p:nvSpPr>
        <p:spPr>
          <a:xfrm>
            <a:off x="160655" y="63500"/>
            <a:ext cx="1132205" cy="460375"/>
          </a:xfrm>
          <a:prstGeom prst="rect">
            <a:avLst/>
          </a:prstGeom>
          <a:noFill/>
        </p:spPr>
        <p:txBody>
          <a:bodyPr wrap="none" rtlCol="0" anchor="t">
            <a:spAutoFit/>
          </a:bodyPr>
          <a:p>
            <a:pPr algn="l"/>
            <a:r>
              <a:rPr lang="en-US" altLang="en-US" sz="2400" dirty="0">
                <a:sym typeface="+mn-ea"/>
              </a:rPr>
              <a:t>STEP1</a:t>
            </a:r>
            <a:endParaRPr lang="en-US" altLang="en-US" sz="2400" dirty="0">
              <a:sym typeface="+mn-ea"/>
            </a:endParaRPr>
          </a:p>
        </p:txBody>
      </p:sp>
      <p:sp>
        <p:nvSpPr>
          <p:cNvPr id="24" name="Right Arrow 23"/>
          <p:cNvSpPr/>
          <p:nvPr/>
        </p:nvSpPr>
        <p:spPr>
          <a:xfrm rot="20640000">
            <a:off x="4407535" y="1712595"/>
            <a:ext cx="468630" cy="3740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テキスト ボックス 31"/>
          <p:cNvSpPr txBox="1"/>
          <p:nvPr/>
        </p:nvSpPr>
        <p:spPr>
          <a:xfrm flipH="1">
            <a:off x="160655" y="4044950"/>
            <a:ext cx="4605655" cy="2676525"/>
          </a:xfrm>
          <a:prstGeom prst="rect">
            <a:avLst/>
          </a:prstGeom>
          <a:noFill/>
        </p:spPr>
        <p:txBody>
          <a:bodyPr wrap="square" rtlCol="0">
            <a:spAutoFit/>
          </a:bodyPr>
          <a:lstStyle/>
          <a:p>
            <a:r>
              <a:rPr lang="en-US" altLang="en-US" sz="1200" dirty="0">
                <a:sym typeface="+mn-ea"/>
              </a:rPr>
              <a:t>STEP2. BUILD:  </a:t>
            </a:r>
            <a:endParaRPr lang="en-US" altLang="en-US" sz="1200" dirty="0">
              <a:sym typeface="+mn-ea"/>
            </a:endParaRPr>
          </a:p>
          <a:p>
            <a:r>
              <a:rPr lang="en-US" altLang="en-US" sz="1200" dirty="0">
                <a:sym typeface="+mn-ea"/>
              </a:rPr>
              <a:t>This step make binaryFile(exec file)</a:t>
            </a:r>
            <a:endParaRPr kumimoji="1" lang="en-US" altLang="en-US" sz="1200" dirty="0"/>
          </a:p>
          <a:p>
            <a:r>
              <a:rPr lang="en-US" altLang="en-US" sz="1200" dirty="0">
                <a:sym typeface="+mn-ea"/>
              </a:rPr>
              <a:t> sw360 is used build tool called maven!</a:t>
            </a:r>
            <a:endParaRPr lang="en-US" altLang="en-US" sz="1200" dirty="0">
              <a:sym typeface="+mn-ea"/>
            </a:endParaRPr>
          </a:p>
          <a:p>
            <a:r>
              <a:rPr lang="en-US" altLang="en-US" sz="1200" dirty="0">
                <a:sym typeface="+mn-ea"/>
              </a:rPr>
              <a:t> Fossology is used build tool called MAKE and configuration! </a:t>
            </a:r>
            <a:endParaRPr lang="en-US" altLang="en-US" sz="1200" dirty="0">
              <a:sym typeface="+mn-ea"/>
            </a:endParaRPr>
          </a:p>
          <a:p>
            <a:r>
              <a:rPr lang="en-US" altLang="en-US" sz="1200" dirty="0">
                <a:sym typeface="+mn-ea"/>
              </a:rPr>
              <a:t> -&gt; how it wark Make, maven: figure 2</a:t>
            </a:r>
            <a:endParaRPr lang="en-US" altLang="en-US" sz="1200" dirty="0">
              <a:sym typeface="+mn-ea"/>
            </a:endParaRPr>
          </a:p>
          <a:p>
            <a:r>
              <a:rPr lang="en-US" altLang="en-US" sz="1200" dirty="0">
                <a:sym typeface="+mn-ea"/>
              </a:rPr>
              <a:t> -&gt; </a:t>
            </a:r>
            <a:endParaRPr lang="en-US" altLang="en-US" sz="1200" dirty="0">
              <a:sym typeface="+mn-ea"/>
            </a:endParaRPr>
          </a:p>
          <a:p>
            <a:r>
              <a:rPr lang="en-US" altLang="en-US" sz="1200" dirty="0">
                <a:sym typeface="+mn-ea"/>
              </a:rPr>
              <a:t>, make / make install, configure, and some scripts)</a:t>
            </a:r>
            <a:endParaRPr lang="en-US" altLang="en-US" sz="1200" dirty="0">
              <a:sym typeface="+mn-ea"/>
            </a:endParaRPr>
          </a:p>
          <a:p>
            <a:r>
              <a:rPr lang="en-US" altLang="en-US" sz="1200" dirty="0">
                <a:sym typeface="+mn-ea"/>
              </a:rPr>
              <a:t>NOTE: You should download  </a:t>
            </a:r>
            <a:r>
              <a:rPr lang="en-US" altLang="ja-JP" sz="1200" dirty="0">
                <a:sym typeface="+mn-ea"/>
              </a:rPr>
              <a:t>前提</a:t>
            </a:r>
            <a:r>
              <a:rPr lang="en-US" altLang="en-US" sz="1200" dirty="0">
                <a:sym typeface="+mn-ea"/>
              </a:rPr>
              <a:t>プログラム(fossology give auto install script. sw360 don't give. pls show under URL or next page).</a:t>
            </a:r>
            <a:endParaRPr kumimoji="1" lang="en-US" altLang="en-US" sz="1200" dirty="0"/>
          </a:p>
          <a:p>
            <a:r>
              <a:rPr lang="en-US" altLang="en-US" sz="1200" dirty="0">
                <a:sym typeface="+mn-ea"/>
              </a:rPr>
              <a:t> Compile and make binay files. Binary files is called when user exec program.</a:t>
            </a:r>
            <a:endParaRPr kumimoji="1" lang="en-US" altLang="en-US" sz="1200" dirty="0"/>
          </a:p>
          <a:p>
            <a:r>
              <a:rPr lang="en-US" altLang="en-US" sz="1200" dirty="0">
                <a:sym typeface="+mn-ea"/>
              </a:rPr>
              <a:t> But kernel may call binary file auto(ex.systemd, clon).</a:t>
            </a:r>
            <a:endParaRPr kumimoji="1" lang="en-US" altLang="en-US" sz="1200" dirty="0">
              <a:sym typeface="+mn-ea"/>
            </a:endParaRPr>
          </a:p>
        </p:txBody>
      </p:sp>
      <p:sp>
        <p:nvSpPr>
          <p:cNvPr id="57" name="正方形/長方形 56"/>
          <p:cNvSpPr/>
          <p:nvPr/>
        </p:nvSpPr>
        <p:spPr>
          <a:xfrm>
            <a:off x="6226972" y="4691910"/>
            <a:ext cx="1604645" cy="324485"/>
          </a:xfrm>
          <a:prstGeom prst="rect">
            <a:avLst/>
          </a:prstGeom>
        </p:spPr>
        <p:txBody>
          <a:bodyPr wrap="none">
            <a:spAutoFit/>
          </a:bodyPr>
          <a:lstStyle/>
          <a:p>
            <a:r>
              <a:rPr kumimoji="0" lang="en-US" altLang="en-US" sz="755" dirty="0" err="1">
                <a:solidFill>
                  <a:srgbClr val="7030A0"/>
                </a:solidFill>
                <a:latin typeface="Arial Unicode MS"/>
              </a:rPr>
              <a:t>makeは,</a:t>
            </a:r>
            <a:r>
              <a:rPr kumimoji="0" lang="en-US" altLang="ja-JP" sz="755" dirty="0" err="1">
                <a:solidFill>
                  <a:srgbClr val="7030A0"/>
                </a:solidFill>
                <a:latin typeface="Arial Unicode MS"/>
              </a:rPr>
              <a:t>Makefile</a:t>
            </a:r>
            <a:r>
              <a:rPr kumimoji="0" lang="en-US" altLang="en-US" sz="755" dirty="0" err="1">
                <a:solidFill>
                  <a:srgbClr val="7030A0"/>
                </a:solidFill>
                <a:latin typeface="Arial Unicode MS"/>
              </a:rPr>
              <a:t>に</a:t>
            </a:r>
            <a:endParaRPr kumimoji="0" lang="en-US" altLang="en-US" sz="755" dirty="0" err="1">
              <a:solidFill>
                <a:srgbClr val="7030A0"/>
              </a:solidFill>
              <a:latin typeface="Arial Unicode MS"/>
            </a:endParaRPr>
          </a:p>
          <a:p>
            <a:r>
              <a:rPr kumimoji="0" lang="en-US" altLang="en-US" sz="755" dirty="0" err="1">
                <a:solidFill>
                  <a:srgbClr val="7030A0"/>
                </a:solidFill>
                <a:latin typeface="Arial Unicode MS"/>
              </a:rPr>
              <a:t>mvnは</a:t>
            </a:r>
            <a:r>
              <a:rPr kumimoji="0" lang="en-US" altLang="en-US" sz="755" dirty="0">
                <a:solidFill>
                  <a:srgbClr val="7030A0"/>
                </a:solidFill>
                <a:latin typeface="Arial Unicode MS"/>
              </a:rPr>
              <a:t>.pomファイルにしたがう</a:t>
            </a:r>
            <a:endParaRPr kumimoji="0" lang="en-US" altLang="en-US" sz="755" dirty="0">
              <a:solidFill>
                <a:srgbClr val="7030A0"/>
              </a:solidFill>
              <a:latin typeface="Arial Unicode MS"/>
            </a:endParaRPr>
          </a:p>
        </p:txBody>
      </p:sp>
      <p:sp>
        <p:nvSpPr>
          <p:cNvPr id="15" name="正方形/長方形 56"/>
          <p:cNvSpPr/>
          <p:nvPr/>
        </p:nvSpPr>
        <p:spPr>
          <a:xfrm>
            <a:off x="6199346" y="5207887"/>
            <a:ext cx="1709738" cy="404495"/>
          </a:xfrm>
          <a:prstGeom prst="rect">
            <a:avLst/>
          </a:prstGeom>
        </p:spPr>
        <p:txBody>
          <a:bodyPr wrap="square">
            <a:spAutoFit/>
          </a:bodyPr>
          <a:p>
            <a:r>
              <a:rPr kumimoji="0" lang="en-US" altLang="en-US" sz="675" dirty="0">
                <a:solidFill>
                  <a:srgbClr val="7030A0"/>
                </a:solidFill>
                <a:latin typeface="Arial Unicode MS"/>
              </a:rPr>
              <a:t>* どこにどの拡張子でインストールされるかは,</a:t>
            </a:r>
            <a:r>
              <a:rPr kumimoji="0" lang="en-US" altLang="en-US" sz="675" dirty="0">
                <a:solidFill>
                  <a:srgbClr val="7030A0"/>
                </a:solidFill>
                <a:latin typeface="Arial Unicode MS"/>
                <a:sym typeface="+mn-ea"/>
              </a:rPr>
              <a:t>異なる.</a:t>
            </a:r>
            <a:r>
              <a:rPr kumimoji="0" lang="en-US" altLang="en-US" sz="675" dirty="0">
                <a:solidFill>
                  <a:srgbClr val="7030A0"/>
                </a:solidFill>
                <a:latin typeface="Arial Unicode MS"/>
              </a:rPr>
              <a:t>makefile等にしたがう</a:t>
            </a:r>
            <a:endParaRPr kumimoji="0" lang="en-US" altLang="en-US" sz="675" dirty="0">
              <a:solidFill>
                <a:srgbClr val="7030A0"/>
              </a:solidFill>
              <a:latin typeface="Arial Unicode MS"/>
            </a:endParaRPr>
          </a:p>
        </p:txBody>
      </p:sp>
      <p:sp>
        <p:nvSpPr>
          <p:cNvPr id="44" name="正方形/長方形 55"/>
          <p:cNvSpPr/>
          <p:nvPr/>
        </p:nvSpPr>
        <p:spPr>
          <a:xfrm>
            <a:off x="6485573" y="4346351"/>
            <a:ext cx="1656398" cy="558165"/>
          </a:xfrm>
          <a:prstGeom prst="rect">
            <a:avLst/>
          </a:prstGeom>
        </p:spPr>
        <p:txBody>
          <a:bodyPr wrap="square">
            <a:spAutoFit/>
          </a:bodyPr>
          <a:p>
            <a:r>
              <a:rPr kumimoji="0" lang="en-US" altLang="ja-JP" sz="755" dirty="0">
                <a:solidFill>
                  <a:srgbClr val="7030A0"/>
                </a:solidFill>
                <a:latin typeface="Arial Unicode MS"/>
              </a:rPr>
              <a:t>* </a:t>
            </a:r>
            <a:r>
              <a:rPr kumimoji="0" lang="en-US" altLang="ja-JP" sz="755" dirty="0" err="1">
                <a:solidFill>
                  <a:srgbClr val="7030A0"/>
                </a:solidFill>
                <a:latin typeface="Arial Unicode MS"/>
              </a:rPr>
              <a:t>mvn</a:t>
            </a:r>
            <a:r>
              <a:rPr kumimoji="0" lang="ja-JP" altLang="en-US" sz="755" dirty="0">
                <a:solidFill>
                  <a:srgbClr val="7030A0"/>
                </a:solidFill>
                <a:latin typeface="Arial Unicode MS"/>
              </a:rPr>
              <a:t>はビルドまで</a:t>
            </a:r>
            <a:r>
              <a:rPr kumimoji="0" lang="en-US" altLang="ja-JP" sz="755" dirty="0">
                <a:solidFill>
                  <a:srgbClr val="7030A0"/>
                </a:solidFill>
                <a:latin typeface="Arial Unicode MS"/>
              </a:rPr>
              <a:t>.</a:t>
            </a:r>
            <a:endParaRPr kumimoji="0" lang="en-US" altLang="ja-JP" sz="755" dirty="0">
              <a:solidFill>
                <a:srgbClr val="7030A0"/>
              </a:solidFill>
              <a:latin typeface="Arial Unicode MS"/>
            </a:endParaRPr>
          </a:p>
          <a:p>
            <a:r>
              <a:rPr kumimoji="0" lang="en-US" altLang="en-US" sz="755" dirty="0">
                <a:solidFill>
                  <a:srgbClr val="7030A0"/>
                </a:solidFill>
                <a:latin typeface="Arial Unicode MS"/>
              </a:rPr>
              <a:t>configureは設定だけ.</a:t>
            </a:r>
            <a:endParaRPr kumimoji="0" lang="en-US" altLang="ja-JP" sz="755" dirty="0">
              <a:solidFill>
                <a:srgbClr val="7030A0"/>
              </a:solidFill>
              <a:latin typeface="Arial Unicode MS"/>
            </a:endParaRPr>
          </a:p>
          <a:p>
            <a:endParaRPr kumimoji="0" lang="en-US" altLang="ja-JP" sz="755" dirty="0">
              <a:solidFill>
                <a:srgbClr val="7030A0"/>
              </a:solidFill>
              <a:latin typeface="Arial Unicode MS"/>
            </a:endParaRPr>
          </a:p>
          <a:p>
            <a:endParaRPr kumimoji="0" lang="en-US" altLang="ja-JP" sz="755" dirty="0">
              <a:solidFill>
                <a:srgbClr val="7030A0"/>
              </a:solidFill>
              <a:latin typeface="Arial Unicode MS"/>
            </a:endParaRPr>
          </a:p>
        </p:txBody>
      </p:sp>
      <p:sp>
        <p:nvSpPr>
          <p:cNvPr id="4" name="Slide Number Placeholder 3"/>
          <p:cNvSpPr>
            <a:spLocks noGrp="1"/>
          </p:cNvSpPr>
          <p:nvPr>
            <p:ph type="sldNum" sz="quarter" idx="12"/>
          </p:nvPr>
        </p:nvSpPr>
        <p:spPr/>
        <p:txBody>
          <a:bodyPr/>
          <a:p>
            <a:fld id="{BE1039D9-3D1B-4CD3-B3BC-3050B19DE446}" type="slidenum">
              <a:rPr kumimoji="1" lang="ja-JP" altLang="en-US" smtClean="0"/>
            </a:fld>
            <a:endParaRPr kumimoji="1" lang="ja-JP" altLang="en-US"/>
          </a:p>
        </p:txBody>
      </p:sp>
      <p:sp>
        <p:nvSpPr>
          <p:cNvPr id="13" name="Text Box 12"/>
          <p:cNvSpPr txBox="1"/>
          <p:nvPr/>
        </p:nvSpPr>
        <p:spPr>
          <a:xfrm>
            <a:off x="-1916430" y="-5342255"/>
            <a:ext cx="7758430" cy="5077460"/>
          </a:xfrm>
          <a:prstGeom prst="rect">
            <a:avLst/>
          </a:prstGeom>
          <a:noFill/>
        </p:spPr>
        <p:txBody>
          <a:bodyPr wrap="square" rtlCol="0" anchor="t">
            <a:spAutoFit/>
          </a:bodyPr>
          <a:p>
            <a:endParaRPr kumimoji="1" lang="en-US" altLang="en-US" dirty="0"/>
          </a:p>
          <a:p>
            <a:endParaRPr kumimoji="1" lang="en-US" altLang="en-US" dirty="0"/>
          </a:p>
          <a:p>
            <a:r>
              <a:rPr lang="en-US" altLang="en-US" dirty="0">
                <a:sym typeface="+mn-ea"/>
              </a:rPr>
              <a:t> </a:t>
            </a:r>
            <a:endParaRPr kumimoji="1" lang="en-US" altLang="en-US" dirty="0"/>
          </a:p>
          <a:p>
            <a:r>
              <a:rPr lang="en-US" altLang="en-US" dirty="0">
                <a:sym typeface="+mn-ea"/>
              </a:rPr>
              <a:t> Build tool(program) is too many. some build tool move under programing languuage(ex.maven)-&gt;make(maven)の仕組みへ.</a:t>
            </a:r>
            <a:endParaRPr kumimoji="1" lang="en-US" altLang="en-US" dirty="0"/>
          </a:p>
          <a:p>
            <a:r>
              <a:rPr lang="en-US" altLang="en-US" dirty="0">
                <a:sym typeface="+mn-ea"/>
              </a:rPr>
              <a:t> NOTE: excluding make, some programm is not included 3.インストールは含まずに、4..execへいくことができる(fossology and sw360 use make)</a:t>
            </a:r>
            <a:endParaRPr kumimoji="1" lang="en-US" altLang="en-US" dirty="0"/>
          </a:p>
          <a:p>
            <a:r>
              <a:rPr lang="en-US" altLang="en-US" dirty="0">
                <a:sym typeface="+mn-ea"/>
              </a:rPr>
              <a:t> When program use systemd, you may tipe systemctl cmd. -&gt; systemdのしくみへ</a:t>
            </a:r>
            <a:endParaRPr kumimoji="1" lang="en-US" altLang="en-US" dirty="0"/>
          </a:p>
          <a:p>
            <a:endParaRPr kumimoji="1" lang="en-US" altLang="en-US" dirty="0"/>
          </a:p>
          <a:p>
            <a:r>
              <a:rPr lang="en-US" altLang="en-US" dirty="0">
                <a:sym typeface="+mn-ea"/>
              </a:rPr>
              <a:t>install is not included.</a:t>
            </a:r>
            <a:endParaRPr kumimoji="1" lang="en-US" altLang="en-US" dirty="0"/>
          </a:p>
          <a:p>
            <a:r>
              <a:rPr lang="en-US" altLang="en-US" dirty="0">
                <a:sym typeface="+mn-ea"/>
              </a:rPr>
              <a:t> language(ex. maven is java tool.) -&gt; maven, make , configureの仕組みへ</a:t>
            </a:r>
            <a:endParaRPr kumimoji="1" lang="en-US" altLang="en-US" dirty="0"/>
          </a:p>
          <a:p>
            <a:endParaRPr kumimoji="1" lang="en-US" altLang="en-US" dirty="0"/>
          </a:p>
          <a:p>
            <a:r>
              <a:rPr lang="en-US" altLang="en-US" dirty="0">
                <a:sym typeface="+mn-ea"/>
              </a:rPr>
              <a:t>[apt install]</a:t>
            </a:r>
            <a:endParaRPr kumimoji="1" lang="en-US" altLang="en-US" dirty="0"/>
          </a:p>
          <a:p>
            <a:r>
              <a:rPr lang="en-US" altLang="en-US" dirty="0">
                <a:sym typeface="+mn-ea"/>
              </a:rPr>
              <a:t>apt install </a:t>
            </a:r>
            <a:endParaRPr kumimoji="1" lang="en-US" altLang="en-US" dirty="0"/>
          </a:p>
          <a:p>
            <a:endParaRPr lang="en-US"/>
          </a:p>
        </p:txBody>
      </p:sp>
      <p:sp>
        <p:nvSpPr>
          <p:cNvPr id="23" name="Text Box 22"/>
          <p:cNvSpPr txBox="1"/>
          <p:nvPr/>
        </p:nvSpPr>
        <p:spPr>
          <a:xfrm>
            <a:off x="160655" y="63500"/>
            <a:ext cx="1132205" cy="460375"/>
          </a:xfrm>
          <a:prstGeom prst="rect">
            <a:avLst/>
          </a:prstGeom>
          <a:noFill/>
        </p:spPr>
        <p:txBody>
          <a:bodyPr wrap="none" rtlCol="0" anchor="t">
            <a:spAutoFit/>
          </a:bodyPr>
          <a:p>
            <a:pPr algn="l"/>
            <a:r>
              <a:rPr lang="en-US" altLang="en-US" sz="2400" dirty="0">
                <a:sym typeface="+mn-ea"/>
              </a:rPr>
              <a:t>STEP2</a:t>
            </a:r>
            <a:endParaRPr lang="en-US" altLang="en-US" sz="2400" dirty="0">
              <a:sym typeface="+mn-ea"/>
            </a:endParaRPr>
          </a:p>
        </p:txBody>
      </p:sp>
      <p:pic>
        <p:nvPicPr>
          <p:cNvPr id="17" name="Picture 16" descr="全体の様子"/>
          <p:cNvPicPr>
            <a:picLocks noChangeAspect="1"/>
          </p:cNvPicPr>
          <p:nvPr/>
        </p:nvPicPr>
        <p:blipFill>
          <a:blip r:embed="rId1"/>
          <a:stretch>
            <a:fillRect/>
          </a:stretch>
        </p:blipFill>
        <p:spPr>
          <a:xfrm>
            <a:off x="4078605" y="851535"/>
            <a:ext cx="4963795" cy="2033270"/>
          </a:xfrm>
          <a:prstGeom prst="rect">
            <a:avLst/>
          </a:prstGeom>
        </p:spPr>
      </p:pic>
      <p:sp>
        <p:nvSpPr>
          <p:cNvPr id="21" name="Right Arrow 20"/>
          <p:cNvSpPr/>
          <p:nvPr/>
        </p:nvSpPr>
        <p:spPr>
          <a:xfrm rot="20640000">
            <a:off x="5589270" y="2569845"/>
            <a:ext cx="584200" cy="47244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22" name="Text Box 21"/>
          <p:cNvSpPr txBox="1"/>
          <p:nvPr/>
        </p:nvSpPr>
        <p:spPr>
          <a:xfrm>
            <a:off x="5097145" y="3012440"/>
            <a:ext cx="3424555" cy="245110"/>
          </a:xfrm>
          <a:prstGeom prst="rect">
            <a:avLst/>
          </a:prstGeom>
          <a:noFill/>
        </p:spPr>
        <p:txBody>
          <a:bodyPr wrap="none" rtlCol="0" anchor="t">
            <a:spAutoFit/>
          </a:bodyPr>
          <a:p>
            <a:r>
              <a:rPr lang="en-US" altLang="en-US" sz="1000" dirty="0">
                <a:sym typeface="+mn-ea"/>
              </a:rPr>
              <a:t>figure 1 way of sourceCode's download and install.</a:t>
            </a:r>
            <a:endParaRPr lang="en-US" altLang="en-US" sz="1000" dirty="0">
              <a:sym typeface="+mn-ea"/>
            </a:endParaRPr>
          </a:p>
        </p:txBody>
      </p:sp>
      <p:sp>
        <p:nvSpPr>
          <p:cNvPr id="24" name="Right Arrow 23"/>
          <p:cNvSpPr/>
          <p:nvPr/>
        </p:nvSpPr>
        <p:spPr>
          <a:xfrm rot="20640000">
            <a:off x="5516245" y="1488440"/>
            <a:ext cx="468630" cy="3740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2" name="Text Box 1"/>
          <p:cNvSpPr txBox="1"/>
          <p:nvPr/>
        </p:nvSpPr>
        <p:spPr>
          <a:xfrm>
            <a:off x="205740" y="3473450"/>
            <a:ext cx="3277870" cy="306705"/>
          </a:xfrm>
          <a:prstGeom prst="rect">
            <a:avLst/>
          </a:prstGeom>
          <a:noFill/>
        </p:spPr>
        <p:txBody>
          <a:bodyPr wrap="none" rtlCol="0" anchor="t">
            <a:spAutoFit/>
          </a:bodyPr>
          <a:p>
            <a:r>
              <a:rPr lang="en-US" altLang="en-US" sz="1400" dirty="0">
                <a:sym typeface="+mn-ea"/>
              </a:rPr>
              <a:t> figure 2 how it wark make, maven</a:t>
            </a:r>
            <a:endParaRPr lang="en-US" altLang="en-US" sz="1400" dirty="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テキスト ボックス 31"/>
          <p:cNvSpPr txBox="1"/>
          <p:nvPr/>
        </p:nvSpPr>
        <p:spPr>
          <a:xfrm flipH="1">
            <a:off x="160655" y="4044950"/>
            <a:ext cx="4605655" cy="2676525"/>
          </a:xfrm>
          <a:prstGeom prst="rect">
            <a:avLst/>
          </a:prstGeom>
          <a:noFill/>
        </p:spPr>
        <p:txBody>
          <a:bodyPr wrap="square" rtlCol="0">
            <a:spAutoFit/>
          </a:bodyPr>
          <a:lstStyle/>
          <a:p>
            <a:r>
              <a:rPr lang="en-US" altLang="en-US" sz="1200" dirty="0">
                <a:sym typeface="+mn-ea"/>
              </a:rPr>
              <a:t>STEP2. BUILD:  </a:t>
            </a:r>
            <a:endParaRPr lang="en-US" altLang="en-US" sz="1200" dirty="0">
              <a:sym typeface="+mn-ea"/>
            </a:endParaRPr>
          </a:p>
          <a:p>
            <a:r>
              <a:rPr lang="en-US" altLang="en-US" sz="1200" dirty="0">
                <a:sym typeface="+mn-ea"/>
              </a:rPr>
              <a:t>This step is </a:t>
            </a:r>
            <a:endParaRPr kumimoji="1" lang="en-US" altLang="en-US" sz="1200" dirty="0"/>
          </a:p>
          <a:p>
            <a:r>
              <a:rPr lang="en-US" altLang="en-US" sz="1200" dirty="0">
                <a:sym typeface="+mn-ea"/>
              </a:rPr>
              <a:t> sw360 is used build tool called maven!</a:t>
            </a:r>
            <a:endParaRPr lang="en-US" altLang="en-US" sz="1200" dirty="0">
              <a:sym typeface="+mn-ea"/>
            </a:endParaRPr>
          </a:p>
          <a:p>
            <a:r>
              <a:rPr lang="en-US" altLang="en-US" sz="1200" dirty="0">
                <a:sym typeface="+mn-ea"/>
              </a:rPr>
              <a:t> Fossology is used build tool called MAKE and configuration! </a:t>
            </a:r>
            <a:endParaRPr lang="en-US" altLang="en-US" sz="1200" dirty="0">
              <a:sym typeface="+mn-ea"/>
            </a:endParaRPr>
          </a:p>
          <a:p>
            <a:r>
              <a:rPr lang="en-US" altLang="en-US" sz="1200" dirty="0">
                <a:sym typeface="+mn-ea"/>
              </a:rPr>
              <a:t> -&gt; how it wark Make, maven: figure 2</a:t>
            </a:r>
            <a:endParaRPr lang="en-US" altLang="en-US" sz="1200" dirty="0">
              <a:sym typeface="+mn-ea"/>
            </a:endParaRPr>
          </a:p>
          <a:p>
            <a:r>
              <a:rPr lang="en-US" altLang="en-US" sz="1200" dirty="0">
                <a:sym typeface="+mn-ea"/>
              </a:rPr>
              <a:t> -&gt; </a:t>
            </a:r>
            <a:endParaRPr lang="en-US" altLang="en-US" sz="1200" dirty="0">
              <a:sym typeface="+mn-ea"/>
            </a:endParaRPr>
          </a:p>
          <a:p>
            <a:r>
              <a:rPr lang="en-US" altLang="en-US" sz="1200" dirty="0">
                <a:sym typeface="+mn-ea"/>
              </a:rPr>
              <a:t>, make / make install, configure, and some scripts)</a:t>
            </a:r>
            <a:endParaRPr lang="en-US" altLang="en-US" sz="1200" dirty="0">
              <a:sym typeface="+mn-ea"/>
            </a:endParaRPr>
          </a:p>
          <a:p>
            <a:r>
              <a:rPr lang="en-US" altLang="en-US" sz="1200" dirty="0">
                <a:sym typeface="+mn-ea"/>
              </a:rPr>
              <a:t>NOTE: You should download  </a:t>
            </a:r>
            <a:r>
              <a:rPr lang="en-US" altLang="ja-JP" sz="1200" dirty="0">
                <a:sym typeface="+mn-ea"/>
              </a:rPr>
              <a:t>前提</a:t>
            </a:r>
            <a:r>
              <a:rPr lang="en-US" altLang="en-US" sz="1200" dirty="0">
                <a:sym typeface="+mn-ea"/>
              </a:rPr>
              <a:t>プログラム(fossology give auto install script. sw360 don't give. pls show under URL or next page).</a:t>
            </a:r>
            <a:endParaRPr kumimoji="1" lang="en-US" altLang="en-US" sz="1200" dirty="0"/>
          </a:p>
          <a:p>
            <a:r>
              <a:rPr lang="en-US" altLang="en-US" sz="1200" dirty="0">
                <a:sym typeface="+mn-ea"/>
              </a:rPr>
              <a:t> Compile and make binay files. Binary files is called when user exec program.</a:t>
            </a:r>
            <a:endParaRPr kumimoji="1" lang="en-US" altLang="en-US" sz="1200" dirty="0"/>
          </a:p>
          <a:p>
            <a:r>
              <a:rPr lang="en-US" altLang="en-US" sz="1200" dirty="0">
                <a:sym typeface="+mn-ea"/>
              </a:rPr>
              <a:t> But kernel may call binary file auto(ex.systemd, clon).</a:t>
            </a:r>
            <a:endParaRPr kumimoji="1" lang="en-US" altLang="en-US" sz="1200" dirty="0">
              <a:sym typeface="+mn-ea"/>
            </a:endParaRPr>
          </a:p>
        </p:txBody>
      </p:sp>
      <p:sp>
        <p:nvSpPr>
          <p:cNvPr id="57" name="正方形/長方形 56"/>
          <p:cNvSpPr/>
          <p:nvPr/>
        </p:nvSpPr>
        <p:spPr>
          <a:xfrm>
            <a:off x="6226972" y="4691910"/>
            <a:ext cx="1604645" cy="324485"/>
          </a:xfrm>
          <a:prstGeom prst="rect">
            <a:avLst/>
          </a:prstGeom>
        </p:spPr>
        <p:txBody>
          <a:bodyPr wrap="none">
            <a:spAutoFit/>
          </a:bodyPr>
          <a:lstStyle/>
          <a:p>
            <a:r>
              <a:rPr kumimoji="0" lang="en-US" altLang="en-US" sz="755" dirty="0" err="1">
                <a:solidFill>
                  <a:srgbClr val="7030A0"/>
                </a:solidFill>
                <a:latin typeface="Arial Unicode MS"/>
              </a:rPr>
              <a:t>makeは,</a:t>
            </a:r>
            <a:r>
              <a:rPr kumimoji="0" lang="en-US" altLang="ja-JP" sz="755" dirty="0" err="1">
                <a:solidFill>
                  <a:srgbClr val="7030A0"/>
                </a:solidFill>
                <a:latin typeface="Arial Unicode MS"/>
              </a:rPr>
              <a:t>Makefile</a:t>
            </a:r>
            <a:r>
              <a:rPr kumimoji="0" lang="en-US" altLang="en-US" sz="755" dirty="0" err="1">
                <a:solidFill>
                  <a:srgbClr val="7030A0"/>
                </a:solidFill>
                <a:latin typeface="Arial Unicode MS"/>
              </a:rPr>
              <a:t>に</a:t>
            </a:r>
            <a:endParaRPr kumimoji="0" lang="en-US" altLang="en-US" sz="755" dirty="0" err="1">
              <a:solidFill>
                <a:srgbClr val="7030A0"/>
              </a:solidFill>
              <a:latin typeface="Arial Unicode MS"/>
            </a:endParaRPr>
          </a:p>
          <a:p>
            <a:r>
              <a:rPr kumimoji="0" lang="en-US" altLang="en-US" sz="755" dirty="0" err="1">
                <a:solidFill>
                  <a:srgbClr val="7030A0"/>
                </a:solidFill>
                <a:latin typeface="Arial Unicode MS"/>
              </a:rPr>
              <a:t>mvnは</a:t>
            </a:r>
            <a:r>
              <a:rPr kumimoji="0" lang="en-US" altLang="en-US" sz="755" dirty="0">
                <a:solidFill>
                  <a:srgbClr val="7030A0"/>
                </a:solidFill>
                <a:latin typeface="Arial Unicode MS"/>
              </a:rPr>
              <a:t>.pomファイルにしたがう</a:t>
            </a:r>
            <a:endParaRPr kumimoji="0" lang="en-US" altLang="en-US" sz="755" dirty="0">
              <a:solidFill>
                <a:srgbClr val="7030A0"/>
              </a:solidFill>
              <a:latin typeface="Arial Unicode MS"/>
            </a:endParaRPr>
          </a:p>
        </p:txBody>
      </p:sp>
      <p:sp>
        <p:nvSpPr>
          <p:cNvPr id="15" name="正方形/長方形 56"/>
          <p:cNvSpPr/>
          <p:nvPr/>
        </p:nvSpPr>
        <p:spPr>
          <a:xfrm>
            <a:off x="6199346" y="5207887"/>
            <a:ext cx="1709738" cy="404495"/>
          </a:xfrm>
          <a:prstGeom prst="rect">
            <a:avLst/>
          </a:prstGeom>
        </p:spPr>
        <p:txBody>
          <a:bodyPr wrap="square">
            <a:spAutoFit/>
          </a:bodyPr>
          <a:p>
            <a:r>
              <a:rPr kumimoji="0" lang="en-US" altLang="en-US" sz="675" dirty="0">
                <a:solidFill>
                  <a:srgbClr val="7030A0"/>
                </a:solidFill>
                <a:latin typeface="Arial Unicode MS"/>
              </a:rPr>
              <a:t>* どこにどの拡張子でインストールされるかは,</a:t>
            </a:r>
            <a:r>
              <a:rPr kumimoji="0" lang="en-US" altLang="en-US" sz="675" dirty="0">
                <a:solidFill>
                  <a:srgbClr val="7030A0"/>
                </a:solidFill>
                <a:latin typeface="Arial Unicode MS"/>
                <a:sym typeface="+mn-ea"/>
              </a:rPr>
              <a:t>異なる.</a:t>
            </a:r>
            <a:r>
              <a:rPr kumimoji="0" lang="en-US" altLang="en-US" sz="675" dirty="0">
                <a:solidFill>
                  <a:srgbClr val="7030A0"/>
                </a:solidFill>
                <a:latin typeface="Arial Unicode MS"/>
              </a:rPr>
              <a:t>makefile等にしたがう</a:t>
            </a:r>
            <a:endParaRPr kumimoji="0" lang="en-US" altLang="en-US" sz="675" dirty="0">
              <a:solidFill>
                <a:srgbClr val="7030A0"/>
              </a:solidFill>
              <a:latin typeface="Arial Unicode MS"/>
            </a:endParaRPr>
          </a:p>
        </p:txBody>
      </p:sp>
      <p:sp>
        <p:nvSpPr>
          <p:cNvPr id="44" name="正方形/長方形 55"/>
          <p:cNvSpPr/>
          <p:nvPr/>
        </p:nvSpPr>
        <p:spPr>
          <a:xfrm>
            <a:off x="6485573" y="4346351"/>
            <a:ext cx="1656398" cy="558165"/>
          </a:xfrm>
          <a:prstGeom prst="rect">
            <a:avLst/>
          </a:prstGeom>
        </p:spPr>
        <p:txBody>
          <a:bodyPr wrap="square">
            <a:spAutoFit/>
          </a:bodyPr>
          <a:p>
            <a:r>
              <a:rPr kumimoji="0" lang="en-US" altLang="ja-JP" sz="755" dirty="0">
                <a:solidFill>
                  <a:srgbClr val="7030A0"/>
                </a:solidFill>
                <a:latin typeface="Arial Unicode MS"/>
              </a:rPr>
              <a:t>* </a:t>
            </a:r>
            <a:r>
              <a:rPr kumimoji="0" lang="en-US" altLang="ja-JP" sz="755" dirty="0" err="1">
                <a:solidFill>
                  <a:srgbClr val="7030A0"/>
                </a:solidFill>
                <a:latin typeface="Arial Unicode MS"/>
              </a:rPr>
              <a:t>mvn</a:t>
            </a:r>
            <a:r>
              <a:rPr kumimoji="0" lang="ja-JP" altLang="en-US" sz="755" dirty="0">
                <a:solidFill>
                  <a:srgbClr val="7030A0"/>
                </a:solidFill>
                <a:latin typeface="Arial Unicode MS"/>
              </a:rPr>
              <a:t>はビルドまで</a:t>
            </a:r>
            <a:r>
              <a:rPr kumimoji="0" lang="en-US" altLang="ja-JP" sz="755" dirty="0">
                <a:solidFill>
                  <a:srgbClr val="7030A0"/>
                </a:solidFill>
                <a:latin typeface="Arial Unicode MS"/>
              </a:rPr>
              <a:t>.</a:t>
            </a:r>
            <a:endParaRPr kumimoji="0" lang="en-US" altLang="ja-JP" sz="755" dirty="0">
              <a:solidFill>
                <a:srgbClr val="7030A0"/>
              </a:solidFill>
              <a:latin typeface="Arial Unicode MS"/>
            </a:endParaRPr>
          </a:p>
          <a:p>
            <a:r>
              <a:rPr kumimoji="0" lang="en-US" altLang="en-US" sz="755" dirty="0">
                <a:solidFill>
                  <a:srgbClr val="7030A0"/>
                </a:solidFill>
                <a:latin typeface="Arial Unicode MS"/>
              </a:rPr>
              <a:t>configureは設定だけ.</a:t>
            </a:r>
            <a:endParaRPr kumimoji="0" lang="en-US" altLang="ja-JP" sz="755" dirty="0">
              <a:solidFill>
                <a:srgbClr val="7030A0"/>
              </a:solidFill>
              <a:latin typeface="Arial Unicode MS"/>
            </a:endParaRPr>
          </a:p>
          <a:p>
            <a:endParaRPr kumimoji="0" lang="en-US" altLang="ja-JP" sz="755" dirty="0">
              <a:solidFill>
                <a:srgbClr val="7030A0"/>
              </a:solidFill>
              <a:latin typeface="Arial Unicode MS"/>
            </a:endParaRPr>
          </a:p>
          <a:p>
            <a:endParaRPr kumimoji="0" lang="en-US" altLang="ja-JP" sz="755" dirty="0">
              <a:solidFill>
                <a:srgbClr val="7030A0"/>
              </a:solidFill>
              <a:latin typeface="Arial Unicode MS"/>
            </a:endParaRPr>
          </a:p>
        </p:txBody>
      </p:sp>
      <p:sp>
        <p:nvSpPr>
          <p:cNvPr id="4" name="Slide Number Placeholder 3"/>
          <p:cNvSpPr>
            <a:spLocks noGrp="1"/>
          </p:cNvSpPr>
          <p:nvPr>
            <p:ph type="sldNum" sz="quarter" idx="12"/>
          </p:nvPr>
        </p:nvSpPr>
        <p:spPr/>
        <p:txBody>
          <a:bodyPr/>
          <a:p>
            <a:fld id="{BE1039D9-3D1B-4CD3-B3BC-3050B19DE446}" type="slidenum">
              <a:rPr kumimoji="1" lang="ja-JP" altLang="en-US" smtClean="0"/>
            </a:fld>
            <a:endParaRPr kumimoji="1" lang="ja-JP" altLang="en-US"/>
          </a:p>
        </p:txBody>
      </p:sp>
      <p:sp>
        <p:nvSpPr>
          <p:cNvPr id="13" name="Text Box 12"/>
          <p:cNvSpPr txBox="1"/>
          <p:nvPr/>
        </p:nvSpPr>
        <p:spPr>
          <a:xfrm>
            <a:off x="-1916430" y="-5342255"/>
            <a:ext cx="7758430" cy="3415030"/>
          </a:xfrm>
          <a:prstGeom prst="rect">
            <a:avLst/>
          </a:prstGeom>
          <a:noFill/>
        </p:spPr>
        <p:txBody>
          <a:bodyPr wrap="square" rtlCol="0" anchor="t">
            <a:spAutoFit/>
          </a:bodyPr>
          <a:p>
            <a:endParaRPr kumimoji="1" lang="en-US" altLang="en-US" dirty="0"/>
          </a:p>
          <a:p>
            <a:endParaRPr kumimoji="1" lang="en-US" altLang="en-US" dirty="0"/>
          </a:p>
          <a:p>
            <a:r>
              <a:rPr lang="en-US" altLang="en-US" dirty="0">
                <a:sym typeface="+mn-ea"/>
              </a:rPr>
              <a:t> </a:t>
            </a:r>
            <a:endParaRPr kumimoji="1" lang="en-US" altLang="en-US" dirty="0"/>
          </a:p>
          <a:p>
            <a:r>
              <a:rPr lang="en-US" altLang="en-US" dirty="0">
                <a:sym typeface="+mn-ea"/>
              </a:rPr>
              <a:t> Build tool(program) is too many. some build tool move under programing languuage(ex.maven)-&gt;make(maven)の仕組みへ.</a:t>
            </a:r>
            <a:endParaRPr kumimoji="1" lang="en-US" altLang="en-US" dirty="0"/>
          </a:p>
          <a:p>
            <a:r>
              <a:rPr lang="en-US" altLang="en-US" dirty="0">
                <a:sym typeface="+mn-ea"/>
              </a:rPr>
              <a:t> NOTE: excluding make, some programm is not included 3.インストールは含まずに、4..execへいくことができる(fossology and sw360 use make)</a:t>
            </a:r>
            <a:endParaRPr kumimoji="1" lang="en-US" altLang="en-US" dirty="0"/>
          </a:p>
          <a:p>
            <a:r>
              <a:rPr lang="en-US" altLang="en-US" dirty="0">
                <a:sym typeface="+mn-ea"/>
              </a:rPr>
              <a:t> When program use systemd, you may tipe systemctl cmd. -&gt; systemdのしくみへ</a:t>
            </a:r>
            <a:endParaRPr kumimoji="1" lang="en-US" altLang="en-US" dirty="0"/>
          </a:p>
          <a:p>
            <a:endParaRPr kumimoji="1" lang="en-US" altLang="en-US" dirty="0"/>
          </a:p>
          <a:p>
            <a:endParaRPr lang="en-US"/>
          </a:p>
        </p:txBody>
      </p:sp>
      <p:sp>
        <p:nvSpPr>
          <p:cNvPr id="23" name="Text Box 22"/>
          <p:cNvSpPr txBox="1"/>
          <p:nvPr/>
        </p:nvSpPr>
        <p:spPr>
          <a:xfrm>
            <a:off x="160655" y="63500"/>
            <a:ext cx="1132205" cy="460375"/>
          </a:xfrm>
          <a:prstGeom prst="rect">
            <a:avLst/>
          </a:prstGeom>
          <a:noFill/>
        </p:spPr>
        <p:txBody>
          <a:bodyPr wrap="none" rtlCol="0" anchor="t">
            <a:spAutoFit/>
          </a:bodyPr>
          <a:p>
            <a:pPr algn="l"/>
            <a:r>
              <a:rPr lang="en-US" altLang="en-US" sz="2400" dirty="0">
                <a:sym typeface="+mn-ea"/>
              </a:rPr>
              <a:t>STEP3</a:t>
            </a:r>
            <a:endParaRPr lang="en-US" altLang="en-US" sz="2400" dirty="0">
              <a:sym typeface="+mn-ea"/>
            </a:endParaRPr>
          </a:p>
        </p:txBody>
      </p:sp>
      <p:pic>
        <p:nvPicPr>
          <p:cNvPr id="17" name="Picture 16" descr="全体の様子"/>
          <p:cNvPicPr>
            <a:picLocks noChangeAspect="1"/>
          </p:cNvPicPr>
          <p:nvPr/>
        </p:nvPicPr>
        <p:blipFill>
          <a:blip r:embed="rId1"/>
          <a:stretch>
            <a:fillRect/>
          </a:stretch>
        </p:blipFill>
        <p:spPr>
          <a:xfrm>
            <a:off x="4078605" y="851535"/>
            <a:ext cx="4963795" cy="2033270"/>
          </a:xfrm>
          <a:prstGeom prst="rect">
            <a:avLst/>
          </a:prstGeom>
        </p:spPr>
      </p:pic>
      <p:sp>
        <p:nvSpPr>
          <p:cNvPr id="21" name="Right Arrow 20"/>
          <p:cNvSpPr/>
          <p:nvPr/>
        </p:nvSpPr>
        <p:spPr>
          <a:xfrm rot="20640000">
            <a:off x="4459605" y="2468245"/>
            <a:ext cx="584200" cy="47244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22" name="Text Box 21"/>
          <p:cNvSpPr txBox="1"/>
          <p:nvPr/>
        </p:nvSpPr>
        <p:spPr>
          <a:xfrm>
            <a:off x="5097145" y="3012440"/>
            <a:ext cx="3424555" cy="245110"/>
          </a:xfrm>
          <a:prstGeom prst="rect">
            <a:avLst/>
          </a:prstGeom>
          <a:noFill/>
        </p:spPr>
        <p:txBody>
          <a:bodyPr wrap="none" rtlCol="0" anchor="t">
            <a:spAutoFit/>
          </a:bodyPr>
          <a:p>
            <a:r>
              <a:rPr lang="en-US" altLang="en-US" sz="1000" dirty="0">
                <a:sym typeface="+mn-ea"/>
              </a:rPr>
              <a:t>figure 1 way of sourceCode's download and install.</a:t>
            </a:r>
            <a:endParaRPr lang="en-US" altLang="en-US" sz="1000" dirty="0">
              <a:sym typeface="+mn-ea"/>
            </a:endParaRPr>
          </a:p>
        </p:txBody>
      </p:sp>
      <p:sp>
        <p:nvSpPr>
          <p:cNvPr id="24" name="Right Arrow 23"/>
          <p:cNvSpPr/>
          <p:nvPr/>
        </p:nvSpPr>
        <p:spPr>
          <a:xfrm rot="20640000">
            <a:off x="4407535" y="1712595"/>
            <a:ext cx="468630" cy="3740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テキスト ボックス 31"/>
          <p:cNvSpPr txBox="1"/>
          <p:nvPr/>
        </p:nvSpPr>
        <p:spPr>
          <a:xfrm flipH="1">
            <a:off x="160655" y="4044950"/>
            <a:ext cx="4605655" cy="2676525"/>
          </a:xfrm>
          <a:prstGeom prst="rect">
            <a:avLst/>
          </a:prstGeom>
          <a:noFill/>
        </p:spPr>
        <p:txBody>
          <a:bodyPr wrap="square" rtlCol="0">
            <a:spAutoFit/>
          </a:bodyPr>
          <a:lstStyle/>
          <a:p>
            <a:r>
              <a:rPr lang="en-US" altLang="en-US" sz="1200" dirty="0">
                <a:sym typeface="+mn-ea"/>
              </a:rPr>
              <a:t>STEP4. EXEC:  </a:t>
            </a:r>
            <a:endParaRPr lang="en-US" altLang="en-US" sz="1200" dirty="0">
              <a:sym typeface="+mn-ea"/>
            </a:endParaRPr>
          </a:p>
          <a:p>
            <a:r>
              <a:rPr lang="en-US" altLang="en-US" sz="1200" dirty="0">
                <a:sym typeface="+mn-ea"/>
              </a:rPr>
              <a:t>This step is finall step. You type </a:t>
            </a:r>
            <a:endParaRPr kumimoji="1" lang="en-US" altLang="en-US" sz="1200" dirty="0"/>
          </a:p>
          <a:p>
            <a:r>
              <a:rPr lang="en-US" altLang="en-US" sz="1200" dirty="0">
                <a:sym typeface="+mn-ea"/>
              </a:rPr>
              <a:t> sw360 is used build tool called maven!</a:t>
            </a:r>
            <a:endParaRPr lang="en-US" altLang="en-US" sz="1200" dirty="0">
              <a:sym typeface="+mn-ea"/>
            </a:endParaRPr>
          </a:p>
          <a:p>
            <a:r>
              <a:rPr lang="en-US" altLang="en-US" sz="1200" dirty="0">
                <a:sym typeface="+mn-ea"/>
              </a:rPr>
              <a:t> Fossology is used build tool called MAKE and configuration! </a:t>
            </a:r>
            <a:endParaRPr lang="en-US" altLang="en-US" sz="1200" dirty="0">
              <a:sym typeface="+mn-ea"/>
            </a:endParaRPr>
          </a:p>
          <a:p>
            <a:r>
              <a:rPr lang="en-US" altLang="en-US" sz="1200" dirty="0">
                <a:sym typeface="+mn-ea"/>
              </a:rPr>
              <a:t> -&gt; how it wark Make, maven: figure 2</a:t>
            </a:r>
            <a:endParaRPr lang="en-US" altLang="en-US" sz="1200" dirty="0">
              <a:sym typeface="+mn-ea"/>
            </a:endParaRPr>
          </a:p>
          <a:p>
            <a:r>
              <a:rPr lang="en-US" altLang="en-US" sz="1200" dirty="0">
                <a:sym typeface="+mn-ea"/>
              </a:rPr>
              <a:t> -&gt; </a:t>
            </a:r>
            <a:endParaRPr lang="en-US" altLang="en-US" sz="1200" dirty="0">
              <a:sym typeface="+mn-ea"/>
            </a:endParaRPr>
          </a:p>
          <a:p>
            <a:r>
              <a:rPr lang="en-US" altLang="en-US" sz="1200" dirty="0">
                <a:sym typeface="+mn-ea"/>
              </a:rPr>
              <a:t>, make / make install, configure, and some scripts)</a:t>
            </a:r>
            <a:endParaRPr lang="en-US" altLang="en-US" sz="1200" dirty="0">
              <a:sym typeface="+mn-ea"/>
            </a:endParaRPr>
          </a:p>
          <a:p>
            <a:r>
              <a:rPr lang="en-US" altLang="en-US" sz="1200" dirty="0">
                <a:sym typeface="+mn-ea"/>
              </a:rPr>
              <a:t>NOTE: You should download  </a:t>
            </a:r>
            <a:r>
              <a:rPr lang="en-US" altLang="ja-JP" sz="1200" dirty="0">
                <a:sym typeface="+mn-ea"/>
              </a:rPr>
              <a:t>前提</a:t>
            </a:r>
            <a:r>
              <a:rPr lang="en-US" altLang="en-US" sz="1200" dirty="0">
                <a:sym typeface="+mn-ea"/>
              </a:rPr>
              <a:t>プログラム(fossology give auto install script. sw360 don't give. pls show under URL or next page).</a:t>
            </a:r>
            <a:endParaRPr kumimoji="1" lang="en-US" altLang="en-US" sz="1200" dirty="0"/>
          </a:p>
          <a:p>
            <a:r>
              <a:rPr lang="en-US" altLang="en-US" sz="1200" dirty="0">
                <a:sym typeface="+mn-ea"/>
              </a:rPr>
              <a:t> Compile and make binay files. Binary files is called when user exec program.</a:t>
            </a:r>
            <a:endParaRPr kumimoji="1" lang="en-US" altLang="en-US" sz="1200" dirty="0"/>
          </a:p>
          <a:p>
            <a:r>
              <a:rPr lang="en-US" altLang="en-US" sz="1200" dirty="0">
                <a:sym typeface="+mn-ea"/>
              </a:rPr>
              <a:t> But kernel may call binary file auto(ex.systemd, clon).</a:t>
            </a:r>
            <a:endParaRPr kumimoji="1" lang="en-US" altLang="en-US" sz="1200" dirty="0">
              <a:sym typeface="+mn-ea"/>
            </a:endParaRPr>
          </a:p>
        </p:txBody>
      </p:sp>
      <p:sp>
        <p:nvSpPr>
          <p:cNvPr id="57" name="正方形/長方形 56"/>
          <p:cNvSpPr/>
          <p:nvPr/>
        </p:nvSpPr>
        <p:spPr>
          <a:xfrm>
            <a:off x="6226972" y="4691910"/>
            <a:ext cx="1604645" cy="324485"/>
          </a:xfrm>
          <a:prstGeom prst="rect">
            <a:avLst/>
          </a:prstGeom>
        </p:spPr>
        <p:txBody>
          <a:bodyPr wrap="none">
            <a:spAutoFit/>
          </a:bodyPr>
          <a:lstStyle/>
          <a:p>
            <a:r>
              <a:rPr kumimoji="0" lang="en-US" altLang="en-US" sz="755" dirty="0" err="1">
                <a:solidFill>
                  <a:srgbClr val="7030A0"/>
                </a:solidFill>
                <a:latin typeface="Arial Unicode MS"/>
              </a:rPr>
              <a:t>makeは,</a:t>
            </a:r>
            <a:r>
              <a:rPr kumimoji="0" lang="en-US" altLang="ja-JP" sz="755" dirty="0" err="1">
                <a:solidFill>
                  <a:srgbClr val="7030A0"/>
                </a:solidFill>
                <a:latin typeface="Arial Unicode MS"/>
              </a:rPr>
              <a:t>Makefile</a:t>
            </a:r>
            <a:r>
              <a:rPr kumimoji="0" lang="en-US" altLang="en-US" sz="755" dirty="0" err="1">
                <a:solidFill>
                  <a:srgbClr val="7030A0"/>
                </a:solidFill>
                <a:latin typeface="Arial Unicode MS"/>
              </a:rPr>
              <a:t>に</a:t>
            </a:r>
            <a:endParaRPr kumimoji="0" lang="en-US" altLang="en-US" sz="755" dirty="0" err="1">
              <a:solidFill>
                <a:srgbClr val="7030A0"/>
              </a:solidFill>
              <a:latin typeface="Arial Unicode MS"/>
            </a:endParaRPr>
          </a:p>
          <a:p>
            <a:r>
              <a:rPr kumimoji="0" lang="en-US" altLang="en-US" sz="755" dirty="0" err="1">
                <a:solidFill>
                  <a:srgbClr val="7030A0"/>
                </a:solidFill>
                <a:latin typeface="Arial Unicode MS"/>
              </a:rPr>
              <a:t>mvnは</a:t>
            </a:r>
            <a:r>
              <a:rPr kumimoji="0" lang="en-US" altLang="en-US" sz="755" dirty="0">
                <a:solidFill>
                  <a:srgbClr val="7030A0"/>
                </a:solidFill>
                <a:latin typeface="Arial Unicode MS"/>
              </a:rPr>
              <a:t>.pomファイルにしたがう</a:t>
            </a:r>
            <a:endParaRPr kumimoji="0" lang="en-US" altLang="en-US" sz="755" dirty="0">
              <a:solidFill>
                <a:srgbClr val="7030A0"/>
              </a:solidFill>
              <a:latin typeface="Arial Unicode MS"/>
            </a:endParaRPr>
          </a:p>
        </p:txBody>
      </p:sp>
      <p:sp>
        <p:nvSpPr>
          <p:cNvPr id="15" name="正方形/長方形 56"/>
          <p:cNvSpPr/>
          <p:nvPr/>
        </p:nvSpPr>
        <p:spPr>
          <a:xfrm>
            <a:off x="6199346" y="5207887"/>
            <a:ext cx="1709738" cy="404495"/>
          </a:xfrm>
          <a:prstGeom prst="rect">
            <a:avLst/>
          </a:prstGeom>
        </p:spPr>
        <p:txBody>
          <a:bodyPr wrap="square">
            <a:spAutoFit/>
          </a:bodyPr>
          <a:p>
            <a:r>
              <a:rPr kumimoji="0" lang="en-US" altLang="en-US" sz="675" dirty="0">
                <a:solidFill>
                  <a:srgbClr val="7030A0"/>
                </a:solidFill>
                <a:latin typeface="Arial Unicode MS"/>
              </a:rPr>
              <a:t>* どこにどの拡張子でインストールされるかは,</a:t>
            </a:r>
            <a:r>
              <a:rPr kumimoji="0" lang="en-US" altLang="en-US" sz="675" dirty="0">
                <a:solidFill>
                  <a:srgbClr val="7030A0"/>
                </a:solidFill>
                <a:latin typeface="Arial Unicode MS"/>
                <a:sym typeface="+mn-ea"/>
              </a:rPr>
              <a:t>異なる.</a:t>
            </a:r>
            <a:r>
              <a:rPr kumimoji="0" lang="en-US" altLang="en-US" sz="675" dirty="0">
                <a:solidFill>
                  <a:srgbClr val="7030A0"/>
                </a:solidFill>
                <a:latin typeface="Arial Unicode MS"/>
              </a:rPr>
              <a:t>makefile等にしたがう</a:t>
            </a:r>
            <a:endParaRPr kumimoji="0" lang="en-US" altLang="en-US" sz="675" dirty="0">
              <a:solidFill>
                <a:srgbClr val="7030A0"/>
              </a:solidFill>
              <a:latin typeface="Arial Unicode MS"/>
            </a:endParaRPr>
          </a:p>
        </p:txBody>
      </p:sp>
      <p:sp>
        <p:nvSpPr>
          <p:cNvPr id="44" name="正方形/長方形 55"/>
          <p:cNvSpPr/>
          <p:nvPr/>
        </p:nvSpPr>
        <p:spPr>
          <a:xfrm>
            <a:off x="6485573" y="4346351"/>
            <a:ext cx="1656398" cy="558165"/>
          </a:xfrm>
          <a:prstGeom prst="rect">
            <a:avLst/>
          </a:prstGeom>
        </p:spPr>
        <p:txBody>
          <a:bodyPr wrap="square">
            <a:spAutoFit/>
          </a:bodyPr>
          <a:p>
            <a:r>
              <a:rPr kumimoji="0" lang="en-US" altLang="ja-JP" sz="755" dirty="0">
                <a:solidFill>
                  <a:srgbClr val="7030A0"/>
                </a:solidFill>
                <a:latin typeface="Arial Unicode MS"/>
              </a:rPr>
              <a:t>* </a:t>
            </a:r>
            <a:r>
              <a:rPr kumimoji="0" lang="en-US" altLang="ja-JP" sz="755" dirty="0" err="1">
                <a:solidFill>
                  <a:srgbClr val="7030A0"/>
                </a:solidFill>
                <a:latin typeface="Arial Unicode MS"/>
              </a:rPr>
              <a:t>mvn</a:t>
            </a:r>
            <a:r>
              <a:rPr kumimoji="0" lang="ja-JP" altLang="en-US" sz="755" dirty="0">
                <a:solidFill>
                  <a:srgbClr val="7030A0"/>
                </a:solidFill>
                <a:latin typeface="Arial Unicode MS"/>
              </a:rPr>
              <a:t>はビルドまで</a:t>
            </a:r>
            <a:r>
              <a:rPr kumimoji="0" lang="en-US" altLang="ja-JP" sz="755" dirty="0">
                <a:solidFill>
                  <a:srgbClr val="7030A0"/>
                </a:solidFill>
                <a:latin typeface="Arial Unicode MS"/>
              </a:rPr>
              <a:t>.</a:t>
            </a:r>
            <a:endParaRPr kumimoji="0" lang="en-US" altLang="ja-JP" sz="755" dirty="0">
              <a:solidFill>
                <a:srgbClr val="7030A0"/>
              </a:solidFill>
              <a:latin typeface="Arial Unicode MS"/>
            </a:endParaRPr>
          </a:p>
          <a:p>
            <a:r>
              <a:rPr kumimoji="0" lang="en-US" altLang="en-US" sz="755" dirty="0">
                <a:solidFill>
                  <a:srgbClr val="7030A0"/>
                </a:solidFill>
                <a:latin typeface="Arial Unicode MS"/>
              </a:rPr>
              <a:t>configureは設定だけ.</a:t>
            </a:r>
            <a:endParaRPr kumimoji="0" lang="en-US" altLang="ja-JP" sz="755" dirty="0">
              <a:solidFill>
                <a:srgbClr val="7030A0"/>
              </a:solidFill>
              <a:latin typeface="Arial Unicode MS"/>
            </a:endParaRPr>
          </a:p>
          <a:p>
            <a:endParaRPr kumimoji="0" lang="en-US" altLang="ja-JP" sz="755" dirty="0">
              <a:solidFill>
                <a:srgbClr val="7030A0"/>
              </a:solidFill>
              <a:latin typeface="Arial Unicode MS"/>
            </a:endParaRPr>
          </a:p>
          <a:p>
            <a:endParaRPr kumimoji="0" lang="en-US" altLang="ja-JP" sz="755" dirty="0">
              <a:solidFill>
                <a:srgbClr val="7030A0"/>
              </a:solidFill>
              <a:latin typeface="Arial Unicode MS"/>
            </a:endParaRPr>
          </a:p>
        </p:txBody>
      </p:sp>
      <p:sp>
        <p:nvSpPr>
          <p:cNvPr id="4" name="Slide Number Placeholder 3"/>
          <p:cNvSpPr>
            <a:spLocks noGrp="1"/>
          </p:cNvSpPr>
          <p:nvPr>
            <p:ph type="sldNum" sz="quarter" idx="12"/>
          </p:nvPr>
        </p:nvSpPr>
        <p:spPr/>
        <p:txBody>
          <a:bodyPr/>
          <a:p>
            <a:fld id="{BE1039D9-3D1B-4CD3-B3BC-3050B19DE446}" type="slidenum">
              <a:rPr kumimoji="1" lang="ja-JP" altLang="en-US" smtClean="0"/>
            </a:fld>
            <a:endParaRPr kumimoji="1" lang="ja-JP" altLang="en-US"/>
          </a:p>
        </p:txBody>
      </p:sp>
      <p:sp>
        <p:nvSpPr>
          <p:cNvPr id="13" name="Text Box 12"/>
          <p:cNvSpPr txBox="1"/>
          <p:nvPr/>
        </p:nvSpPr>
        <p:spPr>
          <a:xfrm>
            <a:off x="-1916430" y="-5342255"/>
            <a:ext cx="7758430" cy="3415030"/>
          </a:xfrm>
          <a:prstGeom prst="rect">
            <a:avLst/>
          </a:prstGeom>
          <a:noFill/>
        </p:spPr>
        <p:txBody>
          <a:bodyPr wrap="square" rtlCol="0" anchor="t">
            <a:spAutoFit/>
          </a:bodyPr>
          <a:p>
            <a:endParaRPr kumimoji="1" lang="en-US" altLang="en-US" dirty="0"/>
          </a:p>
          <a:p>
            <a:endParaRPr kumimoji="1" lang="en-US" altLang="en-US" dirty="0"/>
          </a:p>
          <a:p>
            <a:r>
              <a:rPr lang="en-US" altLang="en-US" dirty="0">
                <a:sym typeface="+mn-ea"/>
              </a:rPr>
              <a:t> </a:t>
            </a:r>
            <a:endParaRPr kumimoji="1" lang="en-US" altLang="en-US" dirty="0"/>
          </a:p>
          <a:p>
            <a:r>
              <a:rPr lang="en-US" altLang="en-US" dirty="0">
                <a:sym typeface="+mn-ea"/>
              </a:rPr>
              <a:t> Build tool(program) is too many. some build tool move under programing languuage(ex.maven)-&gt;make(maven)の仕組みへ.</a:t>
            </a:r>
            <a:endParaRPr kumimoji="1" lang="en-US" altLang="en-US" dirty="0"/>
          </a:p>
          <a:p>
            <a:r>
              <a:rPr lang="en-US" altLang="en-US" dirty="0">
                <a:sym typeface="+mn-ea"/>
              </a:rPr>
              <a:t> NOTE: excluding make, some programm is not included 3.インストールは含まずに、4..execへいくことができる(fossology and sw360 use make)</a:t>
            </a:r>
            <a:endParaRPr kumimoji="1" lang="en-US" altLang="en-US" dirty="0"/>
          </a:p>
          <a:p>
            <a:r>
              <a:rPr lang="en-US" altLang="en-US" dirty="0">
                <a:sym typeface="+mn-ea"/>
              </a:rPr>
              <a:t> When program use systemd, you may tipe systemctl cmd. -&gt; systemdのしくみへ</a:t>
            </a:r>
            <a:endParaRPr kumimoji="1" lang="en-US" altLang="en-US" dirty="0"/>
          </a:p>
          <a:p>
            <a:endParaRPr kumimoji="1" lang="en-US" altLang="en-US" dirty="0"/>
          </a:p>
          <a:p>
            <a:endParaRPr lang="en-US"/>
          </a:p>
        </p:txBody>
      </p:sp>
      <p:sp>
        <p:nvSpPr>
          <p:cNvPr id="23" name="Text Box 22"/>
          <p:cNvSpPr txBox="1"/>
          <p:nvPr/>
        </p:nvSpPr>
        <p:spPr>
          <a:xfrm>
            <a:off x="160655" y="63500"/>
            <a:ext cx="1132205" cy="460375"/>
          </a:xfrm>
          <a:prstGeom prst="rect">
            <a:avLst/>
          </a:prstGeom>
          <a:noFill/>
        </p:spPr>
        <p:txBody>
          <a:bodyPr wrap="none" rtlCol="0" anchor="t">
            <a:spAutoFit/>
          </a:bodyPr>
          <a:p>
            <a:pPr algn="l"/>
            <a:r>
              <a:rPr lang="en-US" altLang="en-US" sz="2400" dirty="0">
                <a:sym typeface="+mn-ea"/>
              </a:rPr>
              <a:t>STEP4</a:t>
            </a:r>
            <a:endParaRPr lang="en-US" altLang="en-US" sz="2400" dirty="0">
              <a:sym typeface="+mn-ea"/>
            </a:endParaRPr>
          </a:p>
        </p:txBody>
      </p:sp>
      <p:pic>
        <p:nvPicPr>
          <p:cNvPr id="17" name="Picture 16" descr="全体の様子"/>
          <p:cNvPicPr>
            <a:picLocks noChangeAspect="1"/>
          </p:cNvPicPr>
          <p:nvPr/>
        </p:nvPicPr>
        <p:blipFill>
          <a:blip r:embed="rId1"/>
          <a:stretch>
            <a:fillRect/>
          </a:stretch>
        </p:blipFill>
        <p:spPr>
          <a:xfrm>
            <a:off x="4078605" y="851535"/>
            <a:ext cx="4963795" cy="2033270"/>
          </a:xfrm>
          <a:prstGeom prst="rect">
            <a:avLst/>
          </a:prstGeom>
        </p:spPr>
      </p:pic>
      <p:sp>
        <p:nvSpPr>
          <p:cNvPr id="21" name="Right Arrow 20"/>
          <p:cNvSpPr/>
          <p:nvPr/>
        </p:nvSpPr>
        <p:spPr>
          <a:xfrm rot="20640000">
            <a:off x="4459605" y="2468245"/>
            <a:ext cx="584200" cy="47244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22" name="Text Box 21"/>
          <p:cNvSpPr txBox="1"/>
          <p:nvPr/>
        </p:nvSpPr>
        <p:spPr>
          <a:xfrm>
            <a:off x="5097145" y="3012440"/>
            <a:ext cx="3424555" cy="245110"/>
          </a:xfrm>
          <a:prstGeom prst="rect">
            <a:avLst/>
          </a:prstGeom>
          <a:noFill/>
        </p:spPr>
        <p:txBody>
          <a:bodyPr wrap="none" rtlCol="0" anchor="t">
            <a:spAutoFit/>
          </a:bodyPr>
          <a:p>
            <a:r>
              <a:rPr lang="en-US" altLang="en-US" sz="1000" dirty="0">
                <a:sym typeface="+mn-ea"/>
              </a:rPr>
              <a:t>figure 1 way of sourceCode's download and install.</a:t>
            </a:r>
            <a:endParaRPr lang="en-US" altLang="en-US" sz="1000" dirty="0">
              <a:sym typeface="+mn-ea"/>
            </a:endParaRPr>
          </a:p>
        </p:txBody>
      </p:sp>
      <p:sp>
        <p:nvSpPr>
          <p:cNvPr id="24" name="Right Arrow 23"/>
          <p:cNvSpPr/>
          <p:nvPr/>
        </p:nvSpPr>
        <p:spPr>
          <a:xfrm rot="20640000">
            <a:off x="4407535" y="1712595"/>
            <a:ext cx="468630" cy="3740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正方形/長方形 35"/>
          <p:cNvSpPr/>
          <p:nvPr/>
        </p:nvSpPr>
        <p:spPr>
          <a:xfrm>
            <a:off x="5549015" y="5772803"/>
            <a:ext cx="1956435" cy="697230"/>
          </a:xfrm>
          <a:prstGeom prst="rect">
            <a:avLst/>
          </a:prstGeom>
        </p:spPr>
        <p:txBody>
          <a:bodyPr wrap="none">
            <a:spAutoFit/>
          </a:bodyPr>
          <a:lstStyle/>
          <a:p>
            <a:r>
              <a:rPr kumimoji="0" lang="en-US" altLang="ja-JP" sz="785" dirty="0">
                <a:solidFill>
                  <a:srgbClr val="7030A0"/>
                </a:solidFill>
                <a:latin typeface="Arial Unicode MS"/>
              </a:rPr>
              <a:t>*thrift: option </a:t>
            </a:r>
            <a:endParaRPr kumimoji="0" lang="en-US" altLang="ja-JP" sz="785" dirty="0">
              <a:solidFill>
                <a:srgbClr val="7030A0"/>
              </a:solidFill>
              <a:latin typeface="Arial Unicode MS"/>
            </a:endParaRPr>
          </a:p>
          <a:p>
            <a:r>
              <a:rPr kumimoji="0" lang="en-US" altLang="ja-JP" sz="785" dirty="0">
                <a:solidFill>
                  <a:srgbClr val="7030A0"/>
                </a:solidFill>
                <a:latin typeface="Arial Unicode MS"/>
              </a:rPr>
              <a:t>Sw360</a:t>
            </a:r>
            <a:r>
              <a:rPr kumimoji="0" lang="ja-JP" altLang="en-US" sz="785" dirty="0">
                <a:solidFill>
                  <a:srgbClr val="7030A0"/>
                </a:solidFill>
                <a:latin typeface="Arial Unicode MS"/>
              </a:rPr>
              <a:t>の</a:t>
            </a:r>
            <a:r>
              <a:rPr kumimoji="0" lang="en-US" altLang="ja-JP" sz="785" dirty="0">
                <a:solidFill>
                  <a:srgbClr val="7030A0"/>
                </a:solidFill>
                <a:latin typeface="Arial Unicode MS"/>
              </a:rPr>
              <a:t>version</a:t>
            </a:r>
            <a:r>
              <a:rPr kumimoji="0" lang="ja-JP" altLang="en-US" sz="785" dirty="0">
                <a:solidFill>
                  <a:srgbClr val="7030A0"/>
                </a:solidFill>
                <a:latin typeface="Arial Unicode MS"/>
              </a:rPr>
              <a:t>が</a:t>
            </a:r>
            <a:r>
              <a:rPr kumimoji="0" lang="en-US" altLang="ja-JP" sz="785" dirty="0">
                <a:solidFill>
                  <a:srgbClr val="7030A0"/>
                </a:solidFill>
                <a:latin typeface="Arial Unicode MS"/>
              </a:rPr>
              <a:t>3.3.0-M1</a:t>
            </a:r>
            <a:r>
              <a:rPr kumimoji="0" lang="ja-JP" altLang="en-US" sz="785" dirty="0">
                <a:solidFill>
                  <a:srgbClr val="7030A0"/>
                </a:solidFill>
                <a:latin typeface="Arial Unicode MS"/>
              </a:rPr>
              <a:t>なら</a:t>
            </a:r>
            <a:r>
              <a:rPr kumimoji="0" lang="en-US" altLang="ja-JP" sz="785" dirty="0">
                <a:solidFill>
                  <a:srgbClr val="7030A0"/>
                </a:solidFill>
                <a:latin typeface="Arial Unicode MS"/>
              </a:rPr>
              <a:t>0.93</a:t>
            </a:r>
            <a:endParaRPr kumimoji="0" lang="en-US" altLang="ja-JP" sz="785" dirty="0">
              <a:solidFill>
                <a:srgbClr val="7030A0"/>
              </a:solidFill>
              <a:latin typeface="Arial Unicode MS"/>
            </a:endParaRPr>
          </a:p>
          <a:p>
            <a:r>
              <a:rPr kumimoji="0" lang="en-US" altLang="ja-JP" sz="785" dirty="0">
                <a:solidFill>
                  <a:srgbClr val="7030A0"/>
                </a:solidFill>
                <a:latin typeface="Arial Unicode MS"/>
              </a:rPr>
              <a:t>SW360</a:t>
            </a:r>
            <a:r>
              <a:rPr kumimoji="0" lang="ja-JP" altLang="en-US" sz="785" dirty="0">
                <a:solidFill>
                  <a:srgbClr val="7030A0"/>
                </a:solidFill>
                <a:latin typeface="Arial Unicode MS"/>
              </a:rPr>
              <a:t>の最新版なら</a:t>
            </a:r>
            <a:r>
              <a:rPr kumimoji="0" lang="en-US" altLang="ja-JP" sz="785" dirty="0">
                <a:solidFill>
                  <a:srgbClr val="7030A0"/>
                </a:solidFill>
                <a:latin typeface="Arial Unicode MS"/>
              </a:rPr>
              <a:t>,1.1.0</a:t>
            </a:r>
            <a:endParaRPr kumimoji="0" lang="en-US" altLang="ja-JP" sz="785" dirty="0">
              <a:solidFill>
                <a:srgbClr val="7030A0"/>
              </a:solidFill>
              <a:latin typeface="Arial Unicode MS"/>
            </a:endParaRPr>
          </a:p>
          <a:p>
            <a:r>
              <a:rPr kumimoji="0" lang="en-US" altLang="ja-JP" sz="785" dirty="0">
                <a:solidFill>
                  <a:srgbClr val="7030A0"/>
                </a:solidFill>
                <a:latin typeface="Arial Unicode MS"/>
              </a:rPr>
              <a:t>*libmozjs185-dev</a:t>
            </a:r>
            <a:endParaRPr kumimoji="0" lang="en-US" altLang="ja-JP" sz="785" dirty="0">
              <a:solidFill>
                <a:srgbClr val="7030A0"/>
              </a:solidFill>
              <a:latin typeface="Arial Unicode MS"/>
            </a:endParaRPr>
          </a:p>
          <a:p>
            <a:r>
              <a:rPr kumimoji="0" lang="en-US" altLang="ja-JP" sz="785" dirty="0">
                <a:solidFill>
                  <a:srgbClr val="7030A0"/>
                </a:solidFill>
                <a:latin typeface="Arial Unicode MS"/>
              </a:rPr>
              <a:t>ubuntu repository</a:t>
            </a:r>
            <a:r>
              <a:rPr kumimoji="0" lang="ja-JP" altLang="en-US" sz="785" dirty="0">
                <a:solidFill>
                  <a:srgbClr val="7030A0"/>
                </a:solidFill>
                <a:latin typeface="Arial Unicode MS"/>
              </a:rPr>
              <a:t>にない</a:t>
            </a:r>
            <a:r>
              <a:rPr kumimoji="0" lang="en-US" altLang="ja-JP" sz="785" dirty="0">
                <a:solidFill>
                  <a:srgbClr val="7030A0"/>
                </a:solidFill>
                <a:latin typeface="Arial Unicode MS"/>
              </a:rPr>
              <a:t>. </a:t>
            </a:r>
            <a:endParaRPr kumimoji="0" lang="en-US" altLang="ja-JP" sz="785" dirty="0">
              <a:solidFill>
                <a:srgbClr val="7030A0"/>
              </a:solidFill>
              <a:latin typeface="Arial Unicode MS"/>
            </a:endParaRPr>
          </a:p>
        </p:txBody>
      </p:sp>
      <p:sp>
        <p:nvSpPr>
          <p:cNvPr id="98" name="正方形/長方形 97"/>
          <p:cNvSpPr/>
          <p:nvPr/>
        </p:nvSpPr>
        <p:spPr>
          <a:xfrm>
            <a:off x="240030" y="1644650"/>
            <a:ext cx="3120390" cy="403479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ja-JP" altLang="en-US" sz="1355" dirty="0"/>
          </a:p>
        </p:txBody>
      </p:sp>
      <p:sp>
        <p:nvSpPr>
          <p:cNvPr id="100" name="テキスト ボックス 99"/>
          <p:cNvSpPr txBox="1"/>
          <p:nvPr/>
        </p:nvSpPr>
        <p:spPr>
          <a:xfrm flipH="1">
            <a:off x="1903366" y="1295055"/>
            <a:ext cx="1637687" cy="300355"/>
          </a:xfrm>
          <a:prstGeom prst="rect">
            <a:avLst/>
          </a:prstGeom>
          <a:noFill/>
        </p:spPr>
        <p:txBody>
          <a:bodyPr wrap="square" rtlCol="0">
            <a:spAutoFit/>
            <a:scene3d>
              <a:camera prst="orthographicFront"/>
              <a:lightRig rig="threePt" dir="t"/>
            </a:scene3d>
          </a:bodyPr>
          <a:p>
            <a:r>
              <a:rPr kumimoji="1" lang="en-US" altLang="ja-JP" sz="1355" dirty="0" err="1">
                <a:solidFill>
                  <a:schemeClr val="tx1"/>
                </a:solidFill>
                <a:effectLst>
                  <a:outerShdw blurRad="38100" dist="19050" dir="2700000" algn="tl" rotWithShape="0">
                    <a:schemeClr val="dk1">
                      <a:alpha val="40000"/>
                    </a:schemeClr>
                  </a:outerShdw>
                </a:effectLst>
              </a:rPr>
              <a:t>Maked</a:t>
            </a:r>
            <a:r>
              <a:rPr kumimoji="1" lang="en-US" altLang="ja-JP" sz="1355" dirty="0">
                <a:solidFill>
                  <a:schemeClr val="tx1"/>
                </a:solidFill>
                <a:effectLst>
                  <a:outerShdw blurRad="38100" dist="19050" dir="2700000" algn="tl" rotWithShape="0">
                    <a:schemeClr val="dk1">
                      <a:alpha val="40000"/>
                    </a:schemeClr>
                  </a:outerShdw>
                </a:effectLst>
              </a:rPr>
              <a:t> folder</a:t>
            </a:r>
            <a:endParaRPr kumimoji="1" lang="en-US" altLang="ja-JP" sz="1355" dirty="0">
              <a:solidFill>
                <a:schemeClr val="tx1"/>
              </a:solidFill>
              <a:effectLst>
                <a:outerShdw blurRad="38100" dist="19050" dir="2700000" algn="tl" rotWithShape="0">
                  <a:schemeClr val="dk1">
                    <a:alpha val="40000"/>
                  </a:schemeClr>
                </a:outerShdw>
              </a:effectLst>
            </a:endParaRPr>
          </a:p>
        </p:txBody>
      </p:sp>
      <p:sp>
        <p:nvSpPr>
          <p:cNvPr id="2" name="テキスト ボックス 102"/>
          <p:cNvSpPr txBox="1"/>
          <p:nvPr/>
        </p:nvSpPr>
        <p:spPr>
          <a:xfrm flipH="1">
            <a:off x="240205" y="1659498"/>
            <a:ext cx="2989451" cy="4163060"/>
          </a:xfrm>
          <a:prstGeom prst="rect">
            <a:avLst/>
          </a:prstGeom>
          <a:noFill/>
        </p:spPr>
        <p:txBody>
          <a:bodyPr wrap="square" rtlCol="0">
            <a:spAutoFit/>
          </a:bodyPr>
          <a:p>
            <a:r>
              <a:rPr lang="en-US" altLang="ja-JP" sz="1055" dirty="0"/>
              <a:t>		</a:t>
            </a:r>
            <a:r>
              <a:rPr lang="ja-JP" altLang="en-US" sz="1055" dirty="0"/>
              <a:t>　　</a:t>
            </a:r>
            <a:r>
              <a:rPr lang="en-US" altLang="ja-JP" sz="1055" dirty="0"/>
              <a:t>コンポーネント</a:t>
            </a:r>
            <a:endParaRPr lang="en-US" altLang="ja-JP" sz="1055" dirty="0"/>
          </a:p>
          <a:p>
            <a:r>
              <a:rPr lang="en-US" altLang="ja-JP" sz="1055" dirty="0" err="1"/>
              <a:t>etc</a:t>
            </a:r>
            <a:r>
              <a:rPr lang="en-US" altLang="ja-JP" sz="1055" dirty="0"/>
              <a:t>/</a:t>
            </a:r>
            <a:r>
              <a:rPr lang="en-US" altLang="ja-JP" sz="1055" dirty="0" err="1"/>
              <a:t>init.d</a:t>
            </a:r>
            <a:r>
              <a:rPr lang="en-US" altLang="en-US" sz="1055" dirty="0" err="1"/>
              <a:t>/</a:t>
            </a:r>
            <a:r>
              <a:rPr lang="en-US" altLang="ja-JP" sz="1055" dirty="0"/>
              <a:t>	 </a:t>
            </a:r>
            <a:r>
              <a:rPr lang="en-US" altLang="en-US" sz="1055" dirty="0"/>
              <a:t>(deamon)</a:t>
            </a:r>
            <a:r>
              <a:rPr lang="en-US" altLang="ja-JP" sz="1055" dirty="0"/>
              <a:t>                                   </a:t>
            </a:r>
            <a:endParaRPr lang="en-US" altLang="ja-JP" sz="1055" dirty="0"/>
          </a:p>
          <a:p>
            <a:r>
              <a:rPr lang="en-US" altLang="ja-JP" sz="1055" dirty="0"/>
              <a:t>|-</a:t>
            </a:r>
            <a:r>
              <a:rPr lang="en-US" altLang="ja-JP" sz="1055" dirty="0" err="1"/>
              <a:t>postgresql.service</a:t>
            </a:r>
            <a:r>
              <a:rPr lang="en-US" altLang="ja-JP" sz="1055" dirty="0"/>
              <a:t>           </a:t>
            </a:r>
            <a:r>
              <a:rPr lang="en-US" altLang="en-US" sz="1055" dirty="0"/>
              <a:t>PostgreSql</a:t>
            </a:r>
            <a:r>
              <a:rPr lang="en-US" altLang="ja-JP" sz="1055" dirty="0"/>
              <a:t>  </a:t>
            </a:r>
            <a:endParaRPr lang="en-US" altLang="ja-JP" sz="1055" dirty="0"/>
          </a:p>
          <a:p>
            <a:r>
              <a:rPr lang="en-US" altLang="ja-JP" sz="1055" dirty="0"/>
              <a:t>|-</a:t>
            </a:r>
            <a:r>
              <a:rPr lang="en-US" altLang="ja-JP" sz="1055" dirty="0" err="1"/>
              <a:t>couchdb.service             </a:t>
            </a:r>
            <a:r>
              <a:rPr lang="en-US" altLang="en-US" sz="1055" dirty="0" err="1"/>
              <a:t>CouchDB</a:t>
            </a:r>
            <a:endParaRPr lang="en-US" altLang="ja-JP" sz="1055" dirty="0" err="1"/>
          </a:p>
          <a:p>
            <a:r>
              <a:rPr lang="en-US" altLang="en-US" sz="1055" dirty="0"/>
              <a:t>|-fossology.service            Fossology</a:t>
            </a:r>
            <a:endParaRPr lang="en-US" altLang="ja-JP" sz="1055" dirty="0"/>
          </a:p>
          <a:p>
            <a:r>
              <a:rPr lang="en-US" altLang="en-US" sz="1055" dirty="0"/>
              <a:t>|-apache2.                        Apache2</a:t>
            </a:r>
            <a:endParaRPr lang="en-US" altLang="ja-JP" sz="1055" dirty="0"/>
          </a:p>
          <a:p>
            <a:endParaRPr lang="en-US" altLang="ja-JP" sz="1055" dirty="0"/>
          </a:p>
          <a:p>
            <a:r>
              <a:rPr lang="en-US" altLang="en-US" sz="1055" dirty="0"/>
              <a:t>etc/</a:t>
            </a:r>
            <a:endParaRPr lang="en-US" altLang="en-US" sz="1055" dirty="0"/>
          </a:p>
          <a:p>
            <a:r>
              <a:rPr lang="en-US" altLang="en-US" sz="1055" dirty="0"/>
              <a:t>|-fossology</a:t>
            </a:r>
            <a:endParaRPr lang="en-US" altLang="en-US" sz="1055" dirty="0"/>
          </a:p>
          <a:p>
            <a:r>
              <a:rPr lang="en-US" altLang="en-US" sz="1055" dirty="0"/>
              <a:t>  |-fossology.conf</a:t>
            </a:r>
            <a:endParaRPr lang="en-US" altLang="ja-JP" sz="1055" dirty="0"/>
          </a:p>
          <a:p>
            <a:r>
              <a:rPr lang="en-US" altLang="en-US" sz="1055" dirty="0"/>
              <a:t>usr/local/</a:t>
            </a:r>
            <a:endParaRPr lang="en-US" altLang="en-US" sz="1055" dirty="0"/>
          </a:p>
          <a:p>
            <a:r>
              <a:rPr lang="en-US" altLang="en-US" sz="1055" dirty="0"/>
              <a:t>|-etc/</a:t>
            </a:r>
            <a:endParaRPr lang="en-US" altLang="en-US" sz="1055" dirty="0"/>
          </a:p>
          <a:p>
            <a:r>
              <a:rPr lang="en-US" altLang="en-US" sz="1055" dirty="0">
                <a:solidFill>
                  <a:schemeClr val="tx1">
                    <a:lumMod val="65000"/>
                    <a:lumOff val="35000"/>
                  </a:schemeClr>
                </a:solidFill>
              </a:rPr>
              <a:t>  |-couchdb                     Couchdb</a:t>
            </a:r>
            <a:endParaRPr lang="en-US" altLang="en-US" sz="1055" dirty="0">
              <a:solidFill>
                <a:schemeClr val="tx1">
                  <a:lumMod val="65000"/>
                  <a:lumOff val="35000"/>
                </a:schemeClr>
              </a:solidFill>
            </a:endParaRPr>
          </a:p>
          <a:p>
            <a:r>
              <a:rPr lang="en-US" altLang="en-US" sz="1055" dirty="0">
                <a:solidFill>
                  <a:schemeClr val="tx1">
                    <a:lumMod val="65000"/>
                    <a:lumOff val="35000"/>
                  </a:schemeClr>
                </a:solidFill>
              </a:rPr>
              <a:t>  |-fossology/Db.conf      Fossology</a:t>
            </a:r>
            <a:endParaRPr lang="en-US" altLang="en-US" sz="1055" dirty="0"/>
          </a:p>
          <a:p>
            <a:r>
              <a:rPr lang="en-US" altLang="en-US" sz="1055" dirty="0"/>
              <a:t>  |-init.d/couchdb               Couchdb</a:t>
            </a:r>
            <a:endParaRPr lang="en-US" altLang="en-US" sz="1055" dirty="0"/>
          </a:p>
          <a:p>
            <a:r>
              <a:rPr lang="en-US" altLang="en-US" sz="1055" dirty="0"/>
              <a:t>|-bin/</a:t>
            </a:r>
            <a:endParaRPr lang="en-US" altLang="en-US" sz="1055" dirty="0"/>
          </a:p>
          <a:p>
            <a:r>
              <a:rPr lang="en-US" altLang="en-US" sz="1055" dirty="0"/>
              <a:t>  |-composer                   Composer(php tool)</a:t>
            </a:r>
            <a:endParaRPr lang="en-US" altLang="en-US" sz="1055" dirty="0"/>
          </a:p>
          <a:p>
            <a:r>
              <a:rPr lang="en-US" altLang="en-US" sz="1055" dirty="0">
                <a:solidFill>
                  <a:schemeClr val="tx1">
                    <a:lumMod val="65000"/>
                    <a:lumOff val="35000"/>
                  </a:schemeClr>
                </a:solidFill>
              </a:rPr>
              <a:t>  |-couchcb                     Couchdb</a:t>
            </a:r>
            <a:endParaRPr lang="en-US" altLang="en-US" sz="1055" dirty="0"/>
          </a:p>
          <a:p>
            <a:r>
              <a:rPr lang="en-US" altLang="en-US" sz="1055" dirty="0"/>
              <a:t>  |-thrift                         Thrift</a:t>
            </a:r>
            <a:endParaRPr lang="en-US" altLang="ja-JP" sz="1055" dirty="0"/>
          </a:p>
          <a:p>
            <a:r>
              <a:rPr lang="en-US" altLang="en-US" sz="1055" dirty="0"/>
              <a:t>|-share/couchdb               Couchdb</a:t>
            </a:r>
            <a:endParaRPr lang="en-US" altLang="ja-JP" sz="1055" dirty="0"/>
          </a:p>
          <a:p>
            <a:r>
              <a:rPr lang="en-US" altLang="en-US" sz="1055" dirty="0"/>
              <a:t>|-include/libfossology~.h      Fossology(header)</a:t>
            </a:r>
            <a:endParaRPr lang="en-US" altLang="en-US" sz="1055" dirty="0"/>
          </a:p>
          <a:p>
            <a:endParaRPr lang="en-US" altLang="ja-JP" sz="1055" dirty="0"/>
          </a:p>
        </p:txBody>
      </p:sp>
      <p:sp>
        <p:nvSpPr>
          <p:cNvPr id="6" name="正方形/長方形 59"/>
          <p:cNvSpPr/>
          <p:nvPr/>
        </p:nvSpPr>
        <p:spPr>
          <a:xfrm>
            <a:off x="5260975" y="1843405"/>
            <a:ext cx="2026285" cy="376618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5" dirty="0"/>
          </a:p>
        </p:txBody>
      </p:sp>
      <p:sp>
        <p:nvSpPr>
          <p:cNvPr id="7" name="正方形/長方形 60"/>
          <p:cNvSpPr/>
          <p:nvPr/>
        </p:nvSpPr>
        <p:spPr>
          <a:xfrm>
            <a:off x="7346365" y="1895233"/>
            <a:ext cx="1340168" cy="2003108"/>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5" dirty="0"/>
          </a:p>
        </p:txBody>
      </p:sp>
      <p:sp>
        <p:nvSpPr>
          <p:cNvPr id="8" name="テキスト ボックス 61"/>
          <p:cNvSpPr txBox="1"/>
          <p:nvPr/>
        </p:nvSpPr>
        <p:spPr>
          <a:xfrm flipH="1">
            <a:off x="5331048" y="1595061"/>
            <a:ext cx="1626757" cy="300355"/>
          </a:xfrm>
          <a:prstGeom prst="rect">
            <a:avLst/>
          </a:prstGeom>
          <a:noFill/>
        </p:spPr>
        <p:txBody>
          <a:bodyPr wrap="square" rtlCol="0">
            <a:spAutoFit/>
          </a:bodyPr>
          <a:lstStyle/>
          <a:p>
            <a:r>
              <a:rPr kumimoji="1" lang="en-US" altLang="ja-JP" sz="1355" dirty="0">
                <a:solidFill>
                  <a:schemeClr val="bg2">
                    <a:lumMod val="75000"/>
                  </a:schemeClr>
                </a:solidFill>
              </a:rPr>
              <a:t>Package(sw360)</a:t>
            </a:r>
            <a:endParaRPr kumimoji="1" lang="ja-JP" altLang="en-US" sz="1355" dirty="0">
              <a:solidFill>
                <a:schemeClr val="bg2">
                  <a:lumMod val="75000"/>
                </a:schemeClr>
              </a:solidFill>
            </a:endParaRPr>
          </a:p>
        </p:txBody>
      </p:sp>
      <p:sp>
        <p:nvSpPr>
          <p:cNvPr id="9" name="テキスト ボックス 66"/>
          <p:cNvSpPr txBox="1"/>
          <p:nvPr/>
        </p:nvSpPr>
        <p:spPr>
          <a:xfrm flipH="1">
            <a:off x="5330847" y="1872060"/>
            <a:ext cx="1626756" cy="3121025"/>
          </a:xfrm>
          <a:prstGeom prst="rect">
            <a:avLst/>
          </a:prstGeom>
          <a:noFill/>
        </p:spPr>
        <p:txBody>
          <a:bodyPr wrap="square" rtlCol="0">
            <a:spAutoFit/>
          </a:bodyPr>
          <a:lstStyle/>
          <a:p>
            <a:pPr algn="ctr"/>
            <a:r>
              <a:rPr kumimoji="0" lang="en-US" altLang="ja-JP" sz="785" dirty="0">
                <a:latin typeface="Arial Unicode MS"/>
              </a:rPr>
              <a:t>--- All ---</a:t>
            </a:r>
            <a:endParaRPr kumimoji="0" lang="en-US" altLang="ja-JP" sz="785" dirty="0">
              <a:latin typeface="Arial Unicode MS"/>
            </a:endParaRPr>
          </a:p>
          <a:p>
            <a:r>
              <a:rPr kumimoji="0" lang="en-US" altLang="ja-JP" sz="785" dirty="0">
                <a:latin typeface="Arial Unicode MS"/>
              </a:rPr>
              <a:t>g</a:t>
            </a:r>
            <a:r>
              <a:rPr kumimoji="0" lang="en-US" altLang="ja-JP" sz="785" b="0" i="0" u="none" strike="noStrike" cap="none" normalizeH="0" baseline="0" dirty="0">
                <a:ln>
                  <a:noFill/>
                </a:ln>
                <a:solidFill>
                  <a:schemeClr val="tx1"/>
                </a:solidFill>
                <a:effectLst/>
                <a:latin typeface="Arial Unicode MS"/>
              </a:rPr>
              <a:t>it, java(jdk-1.8.x), php, </a:t>
            </a:r>
            <a:r>
              <a:rPr kumimoji="0" lang="en-US" altLang="ja-JP" sz="785" dirty="0">
                <a:latin typeface="Arial Unicode MS"/>
              </a:rPr>
              <a:t>g++, pkg-config, make</a:t>
            </a:r>
            <a:endParaRPr kumimoji="0" lang="en-US" altLang="ja-JP" sz="785" dirty="0">
              <a:latin typeface="Arial Unicode MS"/>
            </a:endParaRPr>
          </a:p>
          <a:p>
            <a:r>
              <a:rPr kumimoji="0" lang="en-US" altLang="ja-JP" sz="785" dirty="0">
                <a:latin typeface="Arial Unicode MS"/>
              </a:rPr>
              <a:t>SW</a:t>
            </a:r>
            <a:r>
              <a:rPr kumimoji="0" lang="en-US" altLang="ja-JP" sz="785" b="0" i="0" u="none" strike="noStrike" cap="none" normalizeH="0" baseline="0" dirty="0">
                <a:ln>
                  <a:noFill/>
                </a:ln>
                <a:solidFill>
                  <a:schemeClr val="tx1"/>
                </a:solidFill>
                <a:effectLst/>
                <a:latin typeface="Arial Unicode MS"/>
              </a:rPr>
              <a:t>360: maven. </a:t>
            </a:r>
            <a:endParaRPr kumimoji="0" lang="en-US" altLang="ja-JP" sz="785" b="0" i="0" u="none" strike="noStrike" cap="none" normalizeH="0" baseline="0" dirty="0">
              <a:ln>
                <a:noFill/>
              </a:ln>
              <a:solidFill>
                <a:schemeClr val="tx1"/>
              </a:solidFill>
              <a:effectLst/>
              <a:latin typeface="Arial Unicode MS"/>
            </a:endParaRPr>
          </a:p>
          <a:p>
            <a:endParaRPr kumimoji="0" lang="en-US" altLang="ja-JP" sz="785" b="0" i="0" u="none" strike="noStrike" cap="none" normalizeH="0" baseline="0" dirty="0">
              <a:ln>
                <a:noFill/>
              </a:ln>
              <a:solidFill>
                <a:schemeClr val="tx1"/>
              </a:solidFill>
              <a:effectLst/>
              <a:latin typeface="Arial Unicode MS"/>
            </a:endParaRPr>
          </a:p>
          <a:p>
            <a:r>
              <a:rPr kumimoji="0" lang="en-US" altLang="ja-JP" sz="785" dirty="0">
                <a:solidFill>
                  <a:schemeClr val="tx1"/>
                </a:solidFill>
                <a:latin typeface="Arial Unicode MS"/>
              </a:rPr>
              <a:t>o</a:t>
            </a:r>
            <a:r>
              <a:rPr kumimoji="0" lang="en-US" altLang="ja-JP" sz="785" b="0" i="0" u="none" strike="noStrike" cap="none" normalizeH="0" baseline="0" dirty="0">
                <a:ln>
                  <a:noFill/>
                </a:ln>
                <a:effectLst/>
                <a:latin typeface="Arial Unicode MS"/>
              </a:rPr>
              <a:t>ption</a:t>
            </a:r>
            <a:r>
              <a:rPr kumimoji="0" lang="en-US" altLang="ja-JP" sz="785" b="0" i="0" u="none" strike="noStrike" cap="none" normalizeH="0" baseline="0" dirty="0">
                <a:ln>
                  <a:noFill/>
                </a:ln>
                <a:solidFill>
                  <a:srgbClr val="7030A0"/>
                </a:solidFill>
                <a:effectLst/>
                <a:latin typeface="Arial Unicode MS"/>
              </a:rPr>
              <a:t>: *thrift</a:t>
            </a:r>
            <a:endParaRPr kumimoji="0" lang="en-US" altLang="ja-JP" sz="785" b="0" i="0" u="none" strike="noStrike" cap="none" normalizeH="0" baseline="0" dirty="0">
              <a:ln>
                <a:noFill/>
              </a:ln>
              <a:solidFill>
                <a:srgbClr val="7030A0"/>
              </a:solidFill>
              <a:effectLst/>
              <a:latin typeface="Arial Unicode MS"/>
            </a:endParaRPr>
          </a:p>
          <a:p>
            <a:r>
              <a:rPr kumimoji="0" lang="en-US" altLang="ja-JP" sz="785" dirty="0">
                <a:solidFill>
                  <a:srgbClr val="7030A0"/>
                </a:solidFill>
                <a:latin typeface="Arial Unicode MS"/>
              </a:rPr>
              <a:t> -</a:t>
            </a:r>
            <a:r>
              <a:rPr kumimoji="0" lang="ja-JP" altLang="ja-JP" sz="785" b="0" i="0" u="none" strike="noStrike" cap="none" normalizeH="0" baseline="0" dirty="0">
                <a:ln>
                  <a:noFill/>
                </a:ln>
                <a:solidFill>
                  <a:schemeClr val="tx1"/>
                </a:solidFill>
                <a:effectLst/>
                <a:latin typeface="Arial Unicode MS"/>
              </a:rPr>
              <a:t>build-essential</a:t>
            </a:r>
            <a:endParaRPr kumimoji="0" lang="en-US" altLang="ja-JP" sz="785" b="0" i="0" u="none" strike="noStrike" cap="none" normalizeH="0" baseline="0" dirty="0">
              <a:ln>
                <a:noFill/>
              </a:ln>
              <a:solidFill>
                <a:schemeClr val="tx1"/>
              </a:solidFill>
              <a:effectLst/>
              <a:latin typeface="Arial Unicode MS"/>
            </a:endParaRPr>
          </a:p>
          <a:p>
            <a:r>
              <a:rPr kumimoji="0" lang="en-US" altLang="ja-JP" sz="785" dirty="0">
                <a:latin typeface="Arial Unicode MS"/>
              </a:rPr>
              <a:t> -</a:t>
            </a:r>
            <a:r>
              <a:rPr kumimoji="0" lang="ja-JP" altLang="ja-JP" sz="785" b="0" i="0" u="none" strike="noStrike" cap="none" normalizeH="0" baseline="0" dirty="0">
                <a:ln>
                  <a:noFill/>
                </a:ln>
                <a:solidFill>
                  <a:schemeClr val="tx1"/>
                </a:solidFill>
                <a:effectLst/>
                <a:latin typeface="Arial Unicode MS"/>
              </a:rPr>
              <a:t>libboost</a:t>
            </a:r>
            <a:r>
              <a:rPr kumimoji="0" lang="en-US" altLang="ja-JP" sz="785" dirty="0">
                <a:latin typeface="Arial Unicode MS"/>
              </a:rPr>
              <a:t>(</a:t>
            </a:r>
            <a:r>
              <a:rPr kumimoji="0" lang="ja-JP" altLang="ja-JP" sz="785" b="0" i="0" u="none" strike="noStrike" cap="none" normalizeH="0" baseline="0" dirty="0">
                <a:ln>
                  <a:noFill/>
                </a:ln>
                <a:solidFill>
                  <a:schemeClr val="tx1"/>
                </a:solidFill>
                <a:effectLst/>
                <a:latin typeface="Arial Unicode MS"/>
              </a:rPr>
              <a:t>-dev</a:t>
            </a:r>
            <a:r>
              <a:rPr kumimoji="0" lang="en-US" altLang="ja-JP" sz="785" dirty="0">
                <a:latin typeface="Arial Unicode MS"/>
              </a:rPr>
              <a:t>,</a:t>
            </a:r>
            <a:r>
              <a:rPr kumimoji="0" lang="ja-JP" altLang="ja-JP" sz="785" b="0" i="0" u="none" strike="noStrike" cap="none" normalizeH="0" baseline="0" dirty="0">
                <a:ln>
                  <a:noFill/>
                </a:ln>
                <a:solidFill>
                  <a:schemeClr val="tx1"/>
                </a:solidFill>
                <a:effectLst/>
                <a:latin typeface="Arial Unicode MS"/>
              </a:rPr>
              <a:t>-test-dev</a:t>
            </a:r>
            <a:r>
              <a:rPr kumimoji="0" lang="en-US" altLang="ja-JP" sz="785" b="0" i="0" u="none" strike="noStrike" cap="none" normalizeH="0" baseline="0" dirty="0">
                <a:ln>
                  <a:noFill/>
                </a:ln>
                <a:solidFill>
                  <a:schemeClr val="tx1"/>
                </a:solidFill>
                <a:effectLst/>
                <a:latin typeface="Arial Unicode MS"/>
              </a:rPr>
              <a:t>,</a:t>
            </a:r>
            <a:r>
              <a:rPr kumimoji="0" lang="ja-JP" altLang="ja-JP" sz="785" b="0" i="0" u="none" strike="noStrike" cap="none" normalizeH="0" baseline="0" dirty="0">
                <a:ln>
                  <a:noFill/>
                </a:ln>
                <a:solidFill>
                  <a:schemeClr val="tx1"/>
                </a:solidFill>
                <a:effectLst/>
                <a:latin typeface="Arial Unicode MS"/>
              </a:rPr>
              <a:t>-program-options-dev</a:t>
            </a:r>
            <a:r>
              <a:rPr kumimoji="0" lang="en-US" altLang="ja-JP" sz="785" b="0" i="0" u="none" strike="noStrike" cap="none" normalizeH="0" baseline="0" dirty="0">
                <a:ln>
                  <a:noFill/>
                </a:ln>
                <a:solidFill>
                  <a:schemeClr val="tx1"/>
                </a:solidFill>
                <a:effectLst/>
                <a:latin typeface="Arial Unicode MS"/>
              </a:rPr>
              <a:t>)</a:t>
            </a:r>
            <a:endParaRPr kumimoji="0" lang="en-US" altLang="ja-JP" sz="785" b="0" i="0" u="none" strike="noStrike" cap="none" normalizeH="0" baseline="0" dirty="0">
              <a:ln>
                <a:noFill/>
              </a:ln>
              <a:solidFill>
                <a:schemeClr val="tx1"/>
              </a:solidFill>
              <a:effectLst/>
              <a:latin typeface="Arial Unicode MS"/>
            </a:endParaRPr>
          </a:p>
          <a:p>
            <a:r>
              <a:rPr kumimoji="0" lang="en-US" altLang="ja-JP" sz="785" dirty="0">
                <a:latin typeface="Arial Unicode MS"/>
              </a:rPr>
              <a:t> -</a:t>
            </a:r>
            <a:r>
              <a:rPr kumimoji="0" lang="ja-JP" altLang="ja-JP" sz="785" b="0" i="0" u="none" strike="noStrike" cap="none" normalizeH="0" baseline="0" dirty="0">
                <a:ln>
                  <a:noFill/>
                </a:ln>
                <a:solidFill>
                  <a:schemeClr val="tx1"/>
                </a:solidFill>
                <a:effectLst/>
                <a:latin typeface="Arial Unicode MS"/>
              </a:rPr>
              <a:t>libevent-dev automake libtool </a:t>
            </a:r>
            <a:endParaRPr kumimoji="0" lang="en-US" altLang="ja-JP" sz="785" b="0" i="0" u="none" strike="noStrike" cap="none" normalizeH="0" baseline="0" dirty="0">
              <a:ln>
                <a:noFill/>
              </a:ln>
              <a:solidFill>
                <a:schemeClr val="tx1"/>
              </a:solidFill>
              <a:effectLst/>
              <a:latin typeface="Arial Unicode MS"/>
            </a:endParaRPr>
          </a:p>
          <a:p>
            <a:r>
              <a:rPr kumimoji="0" lang="en-US" altLang="ja-JP" sz="785" dirty="0">
                <a:latin typeface="Arial Unicode MS"/>
              </a:rPr>
              <a:t> -</a:t>
            </a:r>
            <a:r>
              <a:rPr kumimoji="0" lang="ja-JP" altLang="ja-JP" sz="785" b="0" i="0" u="none" strike="noStrike" cap="none" normalizeH="0" baseline="0" dirty="0">
                <a:ln>
                  <a:noFill/>
                </a:ln>
                <a:solidFill>
                  <a:schemeClr val="tx1"/>
                </a:solidFill>
                <a:effectLst/>
                <a:latin typeface="Arial Unicode MS"/>
              </a:rPr>
              <a:t>flex bison pkg-config libssl-dev</a:t>
            </a:r>
            <a:r>
              <a:rPr kumimoji="0" lang="ja-JP" altLang="ja-JP" sz="455" b="0" i="0" u="none" strike="noStrike" cap="none" normalizeH="0" baseline="0" dirty="0">
                <a:ln>
                  <a:noFill/>
                </a:ln>
                <a:solidFill>
                  <a:schemeClr val="tx1"/>
                </a:solidFill>
                <a:effectLst/>
              </a:rPr>
              <a:t> </a:t>
            </a:r>
            <a:r>
              <a:rPr kumimoji="0" lang="en-US" altLang="ja-JP" sz="785" dirty="0">
                <a:latin typeface="Arial Unicode MS"/>
              </a:rPr>
              <a:t> </a:t>
            </a:r>
            <a:endParaRPr kumimoji="0" lang="en-US" altLang="ja-JP" sz="785" dirty="0">
              <a:latin typeface="Arial Unicode MS"/>
            </a:endParaRPr>
          </a:p>
          <a:p>
            <a:r>
              <a:rPr kumimoji="0" lang="en-US" altLang="ja-JP" sz="785" b="0" i="0" u="none" strike="noStrike" cap="none" normalizeH="0" baseline="0" dirty="0">
                <a:ln>
                  <a:noFill/>
                </a:ln>
                <a:effectLst/>
                <a:latin typeface="Arial Unicode MS"/>
              </a:rPr>
              <a:t>  ----------------------------------------</a:t>
            </a:r>
            <a:endParaRPr kumimoji="0" lang="en-US" altLang="ja-JP" sz="785" b="0" i="0" u="none" strike="noStrike" cap="none" normalizeH="0" baseline="0" dirty="0">
              <a:ln>
                <a:noFill/>
              </a:ln>
              <a:effectLst/>
              <a:latin typeface="Arial Unicode MS"/>
            </a:endParaRPr>
          </a:p>
          <a:p>
            <a:r>
              <a:rPr kumimoji="0" lang="en-US" altLang="ja-JP" sz="785" b="0" i="0" u="none" strike="noStrike" cap="none" normalizeH="0" baseline="0" dirty="0" err="1">
                <a:ln>
                  <a:noFill/>
                </a:ln>
                <a:solidFill>
                  <a:schemeClr val="accent2">
                    <a:lumMod val="60000"/>
                    <a:lumOff val="40000"/>
                  </a:schemeClr>
                </a:solidFill>
                <a:effectLst/>
                <a:latin typeface="Arial Unicode MS"/>
              </a:rPr>
              <a:t>Couchdb</a:t>
            </a:r>
            <a:r>
              <a:rPr kumimoji="0" lang="en-US" altLang="ja-JP" sz="785" b="0" i="0" u="none" strike="noStrike" cap="none" normalizeH="0" baseline="0" dirty="0">
                <a:ln>
                  <a:noFill/>
                </a:ln>
                <a:solidFill>
                  <a:schemeClr val="tx1"/>
                </a:solidFill>
                <a:effectLst/>
                <a:latin typeface="Arial Unicode MS"/>
              </a:rPr>
              <a:t> ()</a:t>
            </a:r>
            <a:endParaRPr kumimoji="0" lang="en-US" altLang="ja-JP" sz="785" b="0" i="0" u="none" strike="noStrike" cap="none" normalizeH="0" baseline="0" dirty="0">
              <a:ln>
                <a:noFill/>
              </a:ln>
              <a:solidFill>
                <a:schemeClr val="tx1"/>
              </a:solidFill>
              <a:effectLst/>
              <a:latin typeface="Arial Unicode MS"/>
            </a:endParaRPr>
          </a:p>
          <a:p>
            <a:r>
              <a:rPr kumimoji="0" lang="en-US" altLang="ja-JP" sz="785" b="0" i="0" u="none" strike="noStrike" cap="none" normalizeH="0" baseline="0" dirty="0">
                <a:ln>
                  <a:noFill/>
                </a:ln>
                <a:solidFill>
                  <a:schemeClr val="tx1"/>
                </a:solidFill>
                <a:effectLst/>
                <a:latin typeface="Arial Unicode MS"/>
              </a:rPr>
              <a:t> -</a:t>
            </a:r>
            <a:r>
              <a:rPr kumimoji="0" lang="ja-JP" altLang="ja-JP" sz="785" b="0" i="0" u="none" strike="noStrike" cap="none" normalizeH="0" baseline="0" dirty="0">
                <a:ln>
                  <a:noFill/>
                </a:ln>
                <a:solidFill>
                  <a:schemeClr val="tx1"/>
                </a:solidFill>
                <a:effectLst/>
                <a:latin typeface="Arial Unicode MS"/>
              </a:rPr>
              <a:t>g++</a:t>
            </a:r>
            <a:r>
              <a:rPr kumimoji="0" lang="ja-JP" altLang="ja-JP" sz="785" b="0" i="0" u="none" strike="noStrike" cap="none" normalizeH="0" baseline="0" dirty="0">
                <a:ln>
                  <a:noFill/>
                </a:ln>
                <a:solidFill>
                  <a:schemeClr val="tx1"/>
                </a:solidFill>
                <a:effectLst/>
              </a:rPr>
              <a:t> </a:t>
            </a:r>
            <a:endParaRPr kumimoji="0" lang="en-US" altLang="ja-JP" sz="785" b="0" i="0" u="none" strike="noStrike" cap="none" normalizeH="0" baseline="0" dirty="0">
              <a:ln>
                <a:noFill/>
              </a:ln>
              <a:solidFill>
                <a:schemeClr val="tx1"/>
              </a:solidFill>
              <a:effectLst/>
            </a:endParaRPr>
          </a:p>
          <a:p>
            <a:r>
              <a:rPr kumimoji="0" lang="en-US" altLang="ja-JP" sz="785" b="0" i="0" u="none" strike="noStrike" cap="none" normalizeH="0" baseline="0" dirty="0">
                <a:ln>
                  <a:noFill/>
                </a:ln>
                <a:solidFill>
                  <a:schemeClr val="tx1"/>
                </a:solidFill>
                <a:effectLst/>
                <a:latin typeface="Arial Unicode MS"/>
              </a:rPr>
              <a:t> -e</a:t>
            </a:r>
            <a:r>
              <a:rPr kumimoji="0" lang="ja-JP" altLang="ja-JP" sz="785" b="0" i="0" u="none" strike="noStrike" cap="none" normalizeH="0" baseline="0" dirty="0">
                <a:ln>
                  <a:noFill/>
                </a:ln>
                <a:solidFill>
                  <a:schemeClr val="tx1"/>
                </a:solidFill>
                <a:effectLst/>
                <a:latin typeface="Arial Unicode MS"/>
              </a:rPr>
              <a:t>rlang</a:t>
            </a:r>
            <a:r>
              <a:rPr kumimoji="0" lang="en-US" altLang="ja-JP" sz="785" b="0" i="0" u="none" strike="noStrike" cap="none" normalizeH="0" baseline="0" dirty="0">
                <a:ln>
                  <a:noFill/>
                </a:ln>
                <a:solidFill>
                  <a:schemeClr val="tx1"/>
                </a:solidFill>
                <a:effectLst/>
                <a:latin typeface="Arial Unicode MS"/>
              </a:rPr>
              <a:t>(</a:t>
            </a:r>
            <a:r>
              <a:rPr kumimoji="0" lang="ja-JP" altLang="ja-JP" sz="785" b="0" i="0" u="none" strike="noStrike" cap="none" normalizeH="0" baseline="0" dirty="0">
                <a:ln>
                  <a:noFill/>
                </a:ln>
                <a:solidFill>
                  <a:schemeClr val="tx1"/>
                </a:solidFill>
                <a:effectLst/>
                <a:latin typeface="Arial Unicode MS"/>
              </a:rPr>
              <a:t>-base</a:t>
            </a:r>
            <a:r>
              <a:rPr kumimoji="0" lang="en-US" altLang="ja-JP" sz="785" b="0" i="0" u="none" strike="noStrike" cap="none" normalizeH="0" baseline="0" dirty="0">
                <a:ln>
                  <a:noFill/>
                </a:ln>
                <a:solidFill>
                  <a:schemeClr val="tx1"/>
                </a:solidFill>
                <a:effectLst/>
                <a:latin typeface="Arial Unicode MS"/>
              </a:rPr>
              <a:t>,</a:t>
            </a:r>
            <a:r>
              <a:rPr kumimoji="0" lang="ja-JP" altLang="en-US" sz="785" b="0" i="0" u="none" strike="noStrike" cap="none" normalizeH="0" baseline="0" dirty="0">
                <a:ln>
                  <a:noFill/>
                </a:ln>
                <a:solidFill>
                  <a:schemeClr val="tx1"/>
                </a:solidFill>
                <a:effectLst/>
                <a:latin typeface="Arial Unicode MS"/>
              </a:rPr>
              <a:t> </a:t>
            </a:r>
            <a:r>
              <a:rPr kumimoji="0" lang="ja-JP" altLang="ja-JP" sz="785" b="0" i="0" u="none" strike="noStrike" cap="none" normalizeH="0" baseline="0" dirty="0">
                <a:ln>
                  <a:noFill/>
                </a:ln>
                <a:solidFill>
                  <a:schemeClr val="tx1"/>
                </a:solidFill>
                <a:effectLst/>
                <a:latin typeface="Arial Unicode MS"/>
              </a:rPr>
              <a:t>-dev</a:t>
            </a:r>
            <a:r>
              <a:rPr kumimoji="0" lang="en-US" altLang="ja-JP" sz="785" b="0" i="0" u="none" strike="noStrike" cap="none" normalizeH="0" baseline="0" dirty="0">
                <a:ln>
                  <a:noFill/>
                </a:ln>
                <a:solidFill>
                  <a:schemeClr val="tx1"/>
                </a:solidFill>
                <a:effectLst/>
                <a:latin typeface="Arial Unicode MS"/>
              </a:rPr>
              <a:t>,</a:t>
            </a:r>
            <a:r>
              <a:rPr kumimoji="0" lang="ja-JP" altLang="ja-JP" sz="785" b="0" i="0" u="none" strike="noStrike" cap="none" normalizeH="0" baseline="0" dirty="0">
                <a:ln>
                  <a:noFill/>
                </a:ln>
                <a:solidFill>
                  <a:schemeClr val="tx1"/>
                </a:solidFill>
                <a:effectLst/>
                <a:latin typeface="Arial Unicode MS"/>
              </a:rPr>
              <a:t>-eunit</a:t>
            </a:r>
            <a:r>
              <a:rPr kumimoji="0" lang="en-US" altLang="ja-JP" sz="785" b="0" i="0" u="none" strike="noStrike" cap="none" normalizeH="0" baseline="0" dirty="0">
                <a:ln>
                  <a:noFill/>
                </a:ln>
                <a:solidFill>
                  <a:schemeClr val="tx1"/>
                </a:solidFill>
                <a:effectLst/>
                <a:latin typeface="Arial Unicode MS"/>
              </a:rPr>
              <a:t>, </a:t>
            </a:r>
            <a:r>
              <a:rPr kumimoji="0" lang="ja-JP" altLang="ja-JP" sz="785" b="0" i="0" u="none" strike="noStrike" cap="none" normalizeH="0" baseline="0" dirty="0">
                <a:ln>
                  <a:noFill/>
                </a:ln>
                <a:solidFill>
                  <a:schemeClr val="tx1"/>
                </a:solidFill>
                <a:effectLst/>
                <a:latin typeface="Arial Unicode MS"/>
              </a:rPr>
              <a:t>-nox</a:t>
            </a:r>
            <a:r>
              <a:rPr kumimoji="0" lang="en-US" altLang="ja-JP" sz="785" dirty="0"/>
              <a:t>)</a:t>
            </a:r>
            <a:endParaRPr kumimoji="0" lang="en-US" altLang="ja-JP" sz="785" b="0" i="0" u="none" strike="noStrike" cap="none" normalizeH="0" baseline="0" dirty="0">
              <a:ln>
                <a:noFill/>
              </a:ln>
              <a:solidFill>
                <a:schemeClr val="tx1"/>
              </a:solidFill>
              <a:effectLst/>
              <a:latin typeface="Arial" panose="02080604020202020204" pitchFamily="34" charset="0"/>
            </a:endParaRPr>
          </a:p>
          <a:p>
            <a:r>
              <a:rPr kumimoji="0" lang="en-US" altLang="ja-JP" sz="785" b="0" i="0" cap="none" normalizeH="0" baseline="0" dirty="0">
                <a:ln>
                  <a:noFill/>
                </a:ln>
                <a:solidFill>
                  <a:srgbClr val="7030A0"/>
                </a:solidFill>
                <a:effectLst/>
                <a:latin typeface="Arial Unicode MS"/>
              </a:rPr>
              <a:t> -*</a:t>
            </a:r>
            <a:r>
              <a:rPr kumimoji="0" lang="ja-JP" altLang="ja-JP" sz="785" b="0" i="0" cap="none" normalizeH="0" baseline="0" dirty="0">
                <a:ln>
                  <a:noFill/>
                </a:ln>
                <a:solidFill>
                  <a:srgbClr val="7030A0"/>
                </a:solidFill>
                <a:effectLst/>
                <a:latin typeface="Arial Unicode MS"/>
              </a:rPr>
              <a:t>libmozjs185-dev</a:t>
            </a:r>
            <a:endParaRPr kumimoji="0" lang="en-US" altLang="ja-JP" sz="785" b="0" i="0" cap="none" normalizeH="0" baseline="0" dirty="0">
              <a:ln>
                <a:noFill/>
              </a:ln>
              <a:solidFill>
                <a:srgbClr val="7030A0"/>
              </a:solidFill>
              <a:effectLst/>
              <a:latin typeface="Arial Unicode MS"/>
            </a:endParaRPr>
          </a:p>
          <a:p>
            <a:r>
              <a:rPr kumimoji="0" lang="en-US" altLang="ja-JP" sz="785" dirty="0">
                <a:latin typeface="Arial Unicode MS"/>
              </a:rPr>
              <a:t> -l</a:t>
            </a:r>
            <a:r>
              <a:rPr kumimoji="0" lang="ja-JP" altLang="ja-JP" sz="785" b="0" i="0" u="none" strike="noStrike" cap="none" normalizeH="0" baseline="0" dirty="0">
                <a:ln>
                  <a:noFill/>
                </a:ln>
                <a:solidFill>
                  <a:schemeClr val="tx1"/>
                </a:solidFill>
                <a:effectLst/>
                <a:latin typeface="Arial Unicode MS"/>
              </a:rPr>
              <a:t>ibicu</a:t>
            </a:r>
            <a:r>
              <a:rPr kumimoji="0" lang="en-US" altLang="ja-JP" sz="785" b="0" i="0" u="none" strike="noStrike" cap="none" normalizeH="0" baseline="0" dirty="0">
                <a:ln>
                  <a:noFill/>
                </a:ln>
                <a:solidFill>
                  <a:schemeClr val="tx1"/>
                </a:solidFill>
                <a:effectLst/>
                <a:latin typeface="Arial Unicode MS"/>
              </a:rPr>
              <a:t>(</a:t>
            </a:r>
            <a:r>
              <a:rPr kumimoji="0" lang="ja-JP" altLang="ja-JP" sz="785" b="0" i="0" u="none" strike="noStrike" cap="none" normalizeH="0" baseline="0" dirty="0">
                <a:ln>
                  <a:noFill/>
                </a:ln>
                <a:solidFill>
                  <a:schemeClr val="tx1"/>
                </a:solidFill>
                <a:effectLst/>
                <a:latin typeface="Arial Unicode MS"/>
              </a:rPr>
              <a:t>-dev</a:t>
            </a:r>
            <a:r>
              <a:rPr kumimoji="0" lang="en-US" altLang="ja-JP" sz="785" b="0" i="0" u="none" strike="noStrike" cap="none" normalizeH="0" baseline="0" dirty="0">
                <a:ln>
                  <a:noFill/>
                </a:ln>
                <a:solidFill>
                  <a:schemeClr val="tx1"/>
                </a:solidFill>
                <a:effectLst/>
                <a:latin typeface="Arial Unicode MS"/>
              </a:rPr>
              <a:t>, </a:t>
            </a:r>
            <a:r>
              <a:rPr kumimoji="0" lang="ja-JP" altLang="ja-JP" sz="785" b="0" i="0" u="none" strike="noStrike" cap="none" normalizeH="0" baseline="0" dirty="0">
                <a:ln>
                  <a:noFill/>
                </a:ln>
                <a:solidFill>
                  <a:schemeClr val="tx1"/>
                </a:solidFill>
                <a:effectLst/>
                <a:latin typeface="Arial Unicode MS"/>
              </a:rPr>
              <a:t>4-gnutls-dev</a:t>
            </a:r>
            <a:r>
              <a:rPr kumimoji="0" lang="en-US" altLang="ja-JP" sz="785" b="0" i="0" u="none" strike="noStrike" cap="none" normalizeH="0" baseline="0" dirty="0">
                <a:ln>
                  <a:noFill/>
                </a:ln>
                <a:solidFill>
                  <a:schemeClr val="tx1"/>
                </a:solidFill>
                <a:effectLst/>
                <a:latin typeface="Arial Unicode MS"/>
              </a:rPr>
              <a:t>)</a:t>
            </a:r>
            <a:r>
              <a:rPr kumimoji="0" lang="ja-JP" altLang="ja-JP" sz="785" b="0" i="0" u="none" strike="noStrike" cap="none" normalizeH="0" baseline="0" dirty="0">
                <a:ln>
                  <a:noFill/>
                </a:ln>
                <a:solidFill>
                  <a:schemeClr val="tx1"/>
                </a:solidFill>
                <a:effectLst/>
                <a:latin typeface="Arial Unicode MS"/>
              </a:rPr>
              <a:t> </a:t>
            </a:r>
            <a:endParaRPr kumimoji="0" lang="en-US" altLang="ja-JP" sz="785" b="0" i="0" u="none" strike="noStrike" cap="none" normalizeH="0" baseline="0" dirty="0">
              <a:ln>
                <a:noFill/>
              </a:ln>
              <a:solidFill>
                <a:schemeClr val="tx1"/>
              </a:solidFill>
              <a:effectLst/>
              <a:latin typeface="Arial Unicode MS"/>
            </a:endParaRPr>
          </a:p>
          <a:p>
            <a:r>
              <a:rPr kumimoji="0" lang="en-US" altLang="ja-JP" sz="785" b="0" i="0" u="none" strike="noStrike" cap="none" normalizeH="0" baseline="0" dirty="0">
                <a:ln>
                  <a:noFill/>
                </a:ln>
                <a:solidFill>
                  <a:schemeClr val="tx1"/>
                </a:solidFill>
                <a:effectLst/>
                <a:latin typeface="Arial Unicode MS"/>
              </a:rPr>
              <a:t> - </a:t>
            </a:r>
            <a:r>
              <a:rPr kumimoji="0" lang="ja-JP" altLang="ja-JP" sz="785" b="0" i="0" u="none" strike="noStrike" cap="none" normalizeH="0" baseline="0" dirty="0">
                <a:ln>
                  <a:noFill/>
                </a:ln>
                <a:solidFill>
                  <a:schemeClr val="tx1"/>
                </a:solidFill>
                <a:effectLst/>
                <a:latin typeface="Arial Unicode MS"/>
              </a:rPr>
              <a:t>libtool</a:t>
            </a:r>
            <a:r>
              <a:rPr kumimoji="0" lang="ja-JP" altLang="ja-JP" sz="785" b="0" i="0" u="none" strike="noStrike" cap="none" normalizeH="0" baseline="0" dirty="0">
                <a:ln>
                  <a:noFill/>
                </a:ln>
                <a:solidFill>
                  <a:schemeClr val="tx1"/>
                </a:solidFill>
                <a:effectLst/>
              </a:rPr>
              <a:t> </a:t>
            </a:r>
            <a:endParaRPr kumimoji="0" lang="en-US" altLang="ja-JP" sz="785" dirty="0"/>
          </a:p>
          <a:p>
            <a:r>
              <a:rPr kumimoji="0" lang="en-US" altLang="ja-JP" sz="785" b="0" i="0" u="none" strike="noStrike" cap="none" normalizeH="0" baseline="0" dirty="0">
                <a:ln>
                  <a:noFill/>
                </a:ln>
                <a:solidFill>
                  <a:schemeClr val="accent2">
                    <a:lumMod val="60000"/>
                    <a:lumOff val="40000"/>
                  </a:schemeClr>
                </a:solidFill>
                <a:effectLst/>
                <a:latin typeface="Arial" panose="02080604020202020204" pitchFamily="34" charset="0"/>
              </a:rPr>
              <a:t>Tomcat</a:t>
            </a:r>
            <a:r>
              <a:rPr kumimoji="0" lang="en-US" altLang="ja-JP" sz="785" b="0" i="0" u="none" strike="noStrike" cap="none" normalizeH="0" baseline="0" dirty="0">
                <a:ln>
                  <a:noFill/>
                </a:ln>
                <a:solidFill>
                  <a:schemeClr val="tx1"/>
                </a:solidFill>
                <a:effectLst/>
                <a:latin typeface="Arial" panose="02080604020202020204" pitchFamily="34" charset="0"/>
              </a:rPr>
              <a:t>(7.x,8.x) </a:t>
            </a:r>
            <a:endParaRPr kumimoji="0" lang="en-US" altLang="ja-JP" sz="785" b="0" i="0" u="none" strike="noStrike" cap="none" normalizeH="0" baseline="0" dirty="0">
              <a:ln>
                <a:noFill/>
              </a:ln>
              <a:solidFill>
                <a:schemeClr val="tx1"/>
              </a:solidFill>
              <a:effectLst/>
              <a:latin typeface="Arial" panose="02080604020202020204" pitchFamily="34" charset="0"/>
            </a:endParaRPr>
          </a:p>
          <a:p>
            <a:r>
              <a:rPr kumimoji="0" lang="en-US" altLang="ja-JP" sz="785" b="0" i="0" u="none" strike="noStrike" cap="none" normalizeH="0" baseline="0" dirty="0">
                <a:ln>
                  <a:noFill/>
                </a:ln>
                <a:solidFill>
                  <a:srgbClr val="7030A0"/>
                </a:solidFill>
                <a:effectLst/>
                <a:latin typeface="Arial" panose="02080604020202020204" pitchFamily="34" charset="0"/>
              </a:rPr>
              <a:t> </a:t>
            </a:r>
            <a:r>
              <a:rPr kumimoji="0" lang="en-US" altLang="ja-JP" sz="785" b="0" i="0" u="none" strike="noStrike" cap="none" normalizeH="0" baseline="0" dirty="0">
                <a:ln>
                  <a:noFill/>
                </a:ln>
                <a:effectLst/>
                <a:latin typeface="Arial" panose="02080604020202020204" pitchFamily="34" charset="0"/>
              </a:rPr>
              <a:t>-</a:t>
            </a:r>
            <a:r>
              <a:rPr kumimoji="0" lang="en-US" altLang="ja-JP" sz="785" b="0" i="0" u="none" strike="noStrike" cap="none" normalizeH="0" baseline="0" dirty="0" err="1">
                <a:ln>
                  <a:noFill/>
                </a:ln>
                <a:effectLst/>
                <a:latin typeface="Arial" panose="02080604020202020204" pitchFamily="34" charset="0"/>
              </a:rPr>
              <a:t>jdk</a:t>
            </a:r>
            <a:endParaRPr kumimoji="0" lang="en-US" altLang="ja-JP" sz="785" b="0" i="0" u="none" strike="noStrike" cap="none" normalizeH="0" baseline="0" dirty="0">
              <a:ln>
                <a:noFill/>
              </a:ln>
              <a:effectLst/>
              <a:latin typeface="Arial" panose="02080604020202020204" pitchFamily="34" charset="0"/>
            </a:endParaRPr>
          </a:p>
          <a:p>
            <a:r>
              <a:rPr kumimoji="0" lang="en-US" altLang="ja-JP" sz="785" b="0" i="0" u="none" strike="noStrike" cap="none" normalizeH="0" baseline="0" dirty="0">
                <a:ln>
                  <a:noFill/>
                </a:ln>
                <a:solidFill>
                  <a:srgbClr val="7030A0"/>
                </a:solidFill>
                <a:effectLst/>
                <a:latin typeface="Arial" panose="02080604020202020204" pitchFamily="34" charset="0"/>
              </a:rPr>
              <a:t>*</a:t>
            </a:r>
            <a:r>
              <a:rPr kumimoji="0" lang="en-US" altLang="ja-JP" sz="785" b="0" i="0" u="none" strike="noStrike" cap="none" normalizeH="0" baseline="0" dirty="0">
                <a:ln>
                  <a:noFill/>
                </a:ln>
                <a:solidFill>
                  <a:schemeClr val="accent2">
                    <a:lumMod val="60000"/>
                    <a:lumOff val="40000"/>
                  </a:schemeClr>
                </a:solidFill>
                <a:effectLst/>
                <a:latin typeface="Arial" panose="02080604020202020204" pitchFamily="34" charset="0"/>
              </a:rPr>
              <a:t>Liferay  </a:t>
            </a:r>
            <a:endParaRPr kumimoji="0" lang="ja-JP" altLang="ja-JP" sz="785" b="0" i="0" u="none" strike="noStrike" cap="none" normalizeH="0" baseline="0" dirty="0">
              <a:ln>
                <a:noFill/>
              </a:ln>
              <a:solidFill>
                <a:schemeClr val="tx1"/>
              </a:solidFill>
              <a:effectLst/>
              <a:latin typeface="Arial" panose="02080604020202020204" pitchFamily="34" charset="0"/>
            </a:endParaRPr>
          </a:p>
        </p:txBody>
      </p:sp>
      <p:sp>
        <p:nvSpPr>
          <p:cNvPr id="10" name="正方形/長方形 69"/>
          <p:cNvSpPr/>
          <p:nvPr/>
        </p:nvSpPr>
        <p:spPr>
          <a:xfrm>
            <a:off x="5330554" y="4840698"/>
            <a:ext cx="1956435" cy="697230"/>
          </a:xfrm>
          <a:prstGeom prst="rect">
            <a:avLst/>
          </a:prstGeom>
        </p:spPr>
        <p:txBody>
          <a:bodyPr wrap="none">
            <a:spAutoFit/>
          </a:bodyPr>
          <a:lstStyle/>
          <a:p>
            <a:r>
              <a:rPr kumimoji="0" lang="en-US" altLang="ja-JP" sz="785" dirty="0">
                <a:solidFill>
                  <a:srgbClr val="7030A0"/>
                </a:solidFill>
                <a:latin typeface="Arial Unicode MS"/>
              </a:rPr>
              <a:t>*thrift: option </a:t>
            </a:r>
            <a:endParaRPr kumimoji="0" lang="en-US" altLang="ja-JP" sz="785" dirty="0">
              <a:solidFill>
                <a:srgbClr val="7030A0"/>
              </a:solidFill>
              <a:latin typeface="Arial Unicode MS"/>
            </a:endParaRPr>
          </a:p>
          <a:p>
            <a:r>
              <a:rPr kumimoji="0" lang="en-US" altLang="ja-JP" sz="785" dirty="0">
                <a:solidFill>
                  <a:srgbClr val="7030A0"/>
                </a:solidFill>
                <a:latin typeface="Arial Unicode MS"/>
              </a:rPr>
              <a:t>Sw360</a:t>
            </a:r>
            <a:r>
              <a:rPr kumimoji="0" lang="ja-JP" altLang="en-US" sz="785" dirty="0">
                <a:solidFill>
                  <a:srgbClr val="7030A0"/>
                </a:solidFill>
                <a:latin typeface="Arial Unicode MS"/>
              </a:rPr>
              <a:t>の</a:t>
            </a:r>
            <a:r>
              <a:rPr kumimoji="0" lang="en-US" altLang="ja-JP" sz="785" dirty="0">
                <a:solidFill>
                  <a:srgbClr val="7030A0"/>
                </a:solidFill>
                <a:latin typeface="Arial Unicode MS"/>
              </a:rPr>
              <a:t>version</a:t>
            </a:r>
            <a:r>
              <a:rPr kumimoji="0" lang="ja-JP" altLang="en-US" sz="785" dirty="0">
                <a:solidFill>
                  <a:srgbClr val="7030A0"/>
                </a:solidFill>
                <a:latin typeface="Arial Unicode MS"/>
              </a:rPr>
              <a:t>が</a:t>
            </a:r>
            <a:r>
              <a:rPr kumimoji="0" lang="en-US" altLang="ja-JP" sz="785" dirty="0">
                <a:solidFill>
                  <a:srgbClr val="7030A0"/>
                </a:solidFill>
                <a:latin typeface="Arial Unicode MS"/>
              </a:rPr>
              <a:t>3.3.0-M1</a:t>
            </a:r>
            <a:r>
              <a:rPr kumimoji="0" lang="ja-JP" altLang="en-US" sz="785" dirty="0">
                <a:solidFill>
                  <a:srgbClr val="7030A0"/>
                </a:solidFill>
                <a:latin typeface="Arial Unicode MS"/>
              </a:rPr>
              <a:t>なら</a:t>
            </a:r>
            <a:r>
              <a:rPr kumimoji="0" lang="en-US" altLang="ja-JP" sz="785" dirty="0">
                <a:solidFill>
                  <a:srgbClr val="7030A0"/>
                </a:solidFill>
                <a:latin typeface="Arial Unicode MS"/>
              </a:rPr>
              <a:t>0.93</a:t>
            </a:r>
            <a:endParaRPr kumimoji="0" lang="en-US" altLang="ja-JP" sz="785" dirty="0">
              <a:solidFill>
                <a:srgbClr val="7030A0"/>
              </a:solidFill>
              <a:latin typeface="Arial Unicode MS"/>
            </a:endParaRPr>
          </a:p>
          <a:p>
            <a:r>
              <a:rPr kumimoji="0" lang="en-US" altLang="ja-JP" sz="785" dirty="0">
                <a:solidFill>
                  <a:srgbClr val="7030A0"/>
                </a:solidFill>
                <a:latin typeface="Arial Unicode MS"/>
              </a:rPr>
              <a:t>SW360</a:t>
            </a:r>
            <a:r>
              <a:rPr kumimoji="0" lang="ja-JP" altLang="en-US" sz="785" dirty="0">
                <a:solidFill>
                  <a:srgbClr val="7030A0"/>
                </a:solidFill>
                <a:latin typeface="Arial Unicode MS"/>
              </a:rPr>
              <a:t>の最新版なら</a:t>
            </a:r>
            <a:r>
              <a:rPr kumimoji="0" lang="en-US" altLang="ja-JP" sz="785" dirty="0">
                <a:solidFill>
                  <a:srgbClr val="7030A0"/>
                </a:solidFill>
                <a:latin typeface="Arial Unicode MS"/>
              </a:rPr>
              <a:t>,1.1.0</a:t>
            </a:r>
            <a:endParaRPr kumimoji="0" lang="en-US" altLang="ja-JP" sz="785" dirty="0">
              <a:solidFill>
                <a:srgbClr val="7030A0"/>
              </a:solidFill>
              <a:latin typeface="Arial Unicode MS"/>
            </a:endParaRPr>
          </a:p>
          <a:p>
            <a:r>
              <a:rPr kumimoji="0" lang="en-US" altLang="ja-JP" sz="785" dirty="0">
                <a:solidFill>
                  <a:srgbClr val="7030A0"/>
                </a:solidFill>
                <a:latin typeface="Arial Unicode MS"/>
              </a:rPr>
              <a:t>*libmozjs185-dev</a:t>
            </a:r>
            <a:endParaRPr kumimoji="0" lang="en-US" altLang="ja-JP" sz="785" dirty="0">
              <a:solidFill>
                <a:srgbClr val="7030A0"/>
              </a:solidFill>
              <a:latin typeface="Arial Unicode MS"/>
            </a:endParaRPr>
          </a:p>
          <a:p>
            <a:r>
              <a:rPr kumimoji="0" lang="en-US" altLang="ja-JP" sz="785" dirty="0">
                <a:solidFill>
                  <a:srgbClr val="7030A0"/>
                </a:solidFill>
                <a:latin typeface="Arial Unicode MS"/>
              </a:rPr>
              <a:t>ubuntu repository</a:t>
            </a:r>
            <a:r>
              <a:rPr kumimoji="0" lang="ja-JP" altLang="en-US" sz="785" dirty="0">
                <a:solidFill>
                  <a:srgbClr val="7030A0"/>
                </a:solidFill>
                <a:latin typeface="Arial Unicode MS"/>
              </a:rPr>
              <a:t>にない</a:t>
            </a:r>
            <a:r>
              <a:rPr kumimoji="0" lang="en-US" altLang="ja-JP" sz="785" dirty="0">
                <a:solidFill>
                  <a:srgbClr val="7030A0"/>
                </a:solidFill>
                <a:latin typeface="Arial Unicode MS"/>
              </a:rPr>
              <a:t>. </a:t>
            </a:r>
            <a:endParaRPr kumimoji="0" lang="en-US" altLang="ja-JP" sz="785" dirty="0">
              <a:solidFill>
                <a:srgbClr val="7030A0"/>
              </a:solidFill>
              <a:latin typeface="Arial Unicode MS"/>
            </a:endParaRPr>
          </a:p>
        </p:txBody>
      </p:sp>
      <p:sp>
        <p:nvSpPr>
          <p:cNvPr id="11" name="テキスト ボックス 54"/>
          <p:cNvSpPr txBox="1"/>
          <p:nvPr/>
        </p:nvSpPr>
        <p:spPr>
          <a:xfrm flipH="1">
            <a:off x="7346174" y="2005631"/>
            <a:ext cx="1626756" cy="575945"/>
          </a:xfrm>
          <a:prstGeom prst="rect">
            <a:avLst/>
          </a:prstGeom>
          <a:noFill/>
        </p:spPr>
        <p:txBody>
          <a:bodyPr wrap="square" rtlCol="0">
            <a:spAutoFit/>
          </a:bodyPr>
          <a:lstStyle/>
          <a:p>
            <a:pPr algn="ctr"/>
            <a:r>
              <a:rPr kumimoji="0" lang="en-US" altLang="ja-JP" sz="785" dirty="0">
                <a:latin typeface="Arial Unicode MS"/>
              </a:rPr>
              <a:t>--- All ---</a:t>
            </a:r>
            <a:endParaRPr kumimoji="0" lang="en-US" altLang="ja-JP" sz="785" dirty="0">
              <a:latin typeface="Arial Unicode MS"/>
            </a:endParaRPr>
          </a:p>
          <a:p>
            <a:r>
              <a:rPr kumimoji="0" lang="en-US" altLang="ja-JP" sz="785" dirty="0">
                <a:latin typeface="Arial Unicode MS"/>
              </a:rPr>
              <a:t>g</a:t>
            </a:r>
            <a:r>
              <a:rPr kumimoji="0" lang="en-US" altLang="ja-JP" sz="785" b="0" i="0" u="none" strike="noStrike" cap="none" normalizeH="0" baseline="0" dirty="0">
                <a:ln>
                  <a:noFill/>
                </a:ln>
                <a:solidFill>
                  <a:schemeClr val="tx1"/>
                </a:solidFill>
                <a:effectLst/>
                <a:latin typeface="Arial Unicode MS"/>
              </a:rPr>
              <a:t>it, php</a:t>
            </a:r>
            <a:endParaRPr kumimoji="0" lang="en-US" altLang="ja-JP" sz="785" b="0" i="0" u="none" strike="noStrike" cap="none" normalizeH="0" baseline="0" dirty="0">
              <a:ln>
                <a:noFill/>
              </a:ln>
              <a:solidFill>
                <a:schemeClr val="tx1"/>
              </a:solidFill>
              <a:effectLst/>
              <a:latin typeface="Arial Unicode MS"/>
            </a:endParaRPr>
          </a:p>
          <a:p>
            <a:endParaRPr kumimoji="0" lang="en-US" altLang="ja-JP" sz="785" dirty="0">
              <a:latin typeface="Arial Unicode MS"/>
            </a:endParaRPr>
          </a:p>
          <a:p>
            <a:endParaRPr kumimoji="0" lang="ja-JP" altLang="ja-JP" sz="785" b="0" i="0" u="none" strike="noStrike" cap="none" normalizeH="0" baseline="0" dirty="0">
              <a:ln>
                <a:noFill/>
              </a:ln>
              <a:solidFill>
                <a:schemeClr val="tx1"/>
              </a:solidFill>
              <a:effectLst/>
              <a:latin typeface="Arial" panose="02080604020202020204" pitchFamily="34" charset="0"/>
            </a:endParaRPr>
          </a:p>
        </p:txBody>
      </p:sp>
      <p:sp>
        <p:nvSpPr>
          <p:cNvPr id="3" name="Slide Number Placeholder 2"/>
          <p:cNvSpPr>
            <a:spLocks noGrp="1"/>
          </p:cNvSpPr>
          <p:nvPr>
            <p:ph type="sldNum" sz="quarter" idx="12"/>
          </p:nvPr>
        </p:nvSpPr>
        <p:spPr/>
        <p:txBody>
          <a:bodyPr/>
          <a:p>
            <a:fld id="{BE1039D9-3D1B-4CD3-B3BC-3050B19DE446}" type="slidenum">
              <a:rPr kumimoji="1" lang="ja-JP" altLang="en-US" smtClean="0"/>
            </a:fld>
            <a:endParaRPr kumimoji="1" lang="ja-JP" altLang="en-US"/>
          </a:p>
        </p:txBody>
      </p:sp>
      <p:sp>
        <p:nvSpPr>
          <p:cNvPr id="23" name="Text Box 22"/>
          <p:cNvSpPr txBox="1"/>
          <p:nvPr/>
        </p:nvSpPr>
        <p:spPr>
          <a:xfrm>
            <a:off x="160655" y="63500"/>
            <a:ext cx="5121910" cy="829945"/>
          </a:xfrm>
          <a:prstGeom prst="rect">
            <a:avLst/>
          </a:prstGeom>
          <a:noFill/>
        </p:spPr>
        <p:txBody>
          <a:bodyPr wrap="none" rtlCol="0" anchor="t">
            <a:spAutoFit/>
          </a:bodyPr>
          <a:p>
            <a:pPr algn="l"/>
            <a:r>
              <a:rPr lang="en-US" altLang="en-US" sz="2400" dirty="0">
                <a:sym typeface="+mn-ea"/>
              </a:rPr>
              <a:t>Major maked folder and explain.</a:t>
            </a:r>
            <a:endParaRPr lang="en-US" altLang="en-US" sz="2400" dirty="0">
              <a:sym typeface="+mn-ea"/>
            </a:endParaRPr>
          </a:p>
          <a:p>
            <a:pPr algn="l"/>
            <a:r>
              <a:rPr lang="en-US" altLang="en-US" sz="2400" dirty="0">
                <a:sym typeface="+mn-ea"/>
              </a:rPr>
              <a:t>Major required-package(sw360).</a:t>
            </a:r>
            <a:endParaRPr lang="en-US" altLang="en-US" sz="2400" dirty="0">
              <a:sym typeface="+mn-ea"/>
            </a:endParaRPr>
          </a:p>
        </p:txBody>
      </p:sp>
      <p:sp>
        <p:nvSpPr>
          <p:cNvPr id="4" name="正方形/長方形 35"/>
          <p:cNvSpPr/>
          <p:nvPr/>
        </p:nvSpPr>
        <p:spPr>
          <a:xfrm>
            <a:off x="239780" y="6024263"/>
            <a:ext cx="1553210" cy="697230"/>
          </a:xfrm>
          <a:prstGeom prst="rect">
            <a:avLst/>
          </a:prstGeom>
        </p:spPr>
        <p:txBody>
          <a:bodyPr wrap="none">
            <a:spAutoFit/>
          </a:bodyPr>
          <a:p>
            <a:r>
              <a:rPr kumimoji="0" lang="en-US" altLang="en-US" sz="785" dirty="0">
                <a:solidFill>
                  <a:srgbClr val="7030A0"/>
                </a:solidFill>
                <a:latin typeface="Arial Unicode MS"/>
              </a:rPr>
              <a:t>Linux Construction Folders </a:t>
            </a:r>
            <a:endParaRPr kumimoji="0" lang="en-US" altLang="en-US" sz="785" dirty="0">
              <a:solidFill>
                <a:srgbClr val="7030A0"/>
              </a:solidFill>
              <a:latin typeface="Arial Unicode MS"/>
            </a:endParaRPr>
          </a:p>
          <a:p>
            <a:r>
              <a:rPr kumimoji="0" lang="en-US" altLang="en-US" sz="785" dirty="0">
                <a:solidFill>
                  <a:srgbClr val="7030A0"/>
                </a:solidFill>
                <a:latin typeface="Arial Unicode MS"/>
              </a:rPr>
              <a:t>/etc : </a:t>
            </a:r>
            <a:endParaRPr kumimoji="0" lang="en-US" altLang="en-US" sz="785" dirty="0">
              <a:solidFill>
                <a:srgbClr val="7030A0"/>
              </a:solidFill>
              <a:latin typeface="Arial Unicode MS"/>
            </a:endParaRPr>
          </a:p>
          <a:p>
            <a:r>
              <a:rPr kumimoji="0" lang="en-US" altLang="en-US" sz="785" dirty="0">
                <a:solidFill>
                  <a:srgbClr val="7030A0"/>
                </a:solidFill>
                <a:latin typeface="Arial Unicode MS"/>
              </a:rPr>
              <a:t>/bin :</a:t>
            </a:r>
            <a:endParaRPr kumimoji="0" lang="en-US" altLang="en-US" sz="785" dirty="0">
              <a:solidFill>
                <a:srgbClr val="7030A0"/>
              </a:solidFill>
              <a:latin typeface="Arial Unicode MS"/>
            </a:endParaRPr>
          </a:p>
          <a:p>
            <a:r>
              <a:rPr kumimoji="0" lang="en-US" altLang="en-US" sz="785" dirty="0">
                <a:solidFill>
                  <a:srgbClr val="7030A0"/>
                </a:solidFill>
                <a:latin typeface="Arial Unicode MS"/>
              </a:rPr>
              <a:t>/sbin:</a:t>
            </a:r>
            <a:endParaRPr kumimoji="0" lang="en-US" altLang="en-US" sz="785" dirty="0">
              <a:solidFill>
                <a:srgbClr val="7030A0"/>
              </a:solidFill>
              <a:latin typeface="Arial Unicode MS"/>
            </a:endParaRPr>
          </a:p>
          <a:p>
            <a:r>
              <a:rPr kumimoji="0" lang="en-US" altLang="en-US" sz="785" dirty="0">
                <a:solidFill>
                  <a:srgbClr val="7030A0"/>
                </a:solidFill>
                <a:latin typeface="Arial Unicode MS"/>
              </a:rPr>
              <a:t>/var</a:t>
            </a:r>
            <a:endParaRPr kumimoji="0" lang="en-US" altLang="en-US" sz="785" dirty="0">
              <a:solidFill>
                <a:srgbClr val="7030A0"/>
              </a:solidFill>
              <a:latin typeface="Arial Unicode MS"/>
            </a:endParaRPr>
          </a:p>
        </p:txBody>
      </p:sp>
    </p:spTree>
  </p:cSld>
  <p:clrMapOvr>
    <a:masterClrMapping/>
  </p:clrMapOvr>
</p:sld>
</file>

<file path=ppt/theme/theme1.xml><?xml version="1.0" encoding="utf-8"?>
<a:theme xmlns:a="http://schemas.openxmlformats.org/drawingml/2006/main" name="1_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8050</Words>
  <Application>WPS Presentation</Application>
  <PresentationFormat>ワイド画面</PresentationFormat>
  <Paragraphs>443</Paragraphs>
  <Slides>11</Slides>
  <Notes>0</Notes>
  <HiddenSlides>0</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11</vt:i4>
      </vt:variant>
    </vt:vector>
  </HeadingPairs>
  <TitlesOfParts>
    <vt:vector size="30" baseType="lpstr">
      <vt:lpstr>Arial</vt:lpstr>
      <vt:lpstr>SimSun</vt:lpstr>
      <vt:lpstr>Wingdings</vt:lpstr>
      <vt:lpstr>DejaVu Sans</vt:lpstr>
      <vt:lpstr>Arial Unicode MS</vt:lpstr>
      <vt:lpstr>游ゴシック</vt:lpstr>
      <vt:lpstr>á??á??á??á?±á?¬á??á?º</vt:lpstr>
      <vt:lpstr>Abyssinica SIL</vt:lpstr>
      <vt:lpstr>微软雅黑</vt:lpstr>
      <vt:lpstr>Noto Sans CJK SC</vt:lpstr>
      <vt:lpstr>ＭＳ Ｐゴシック</vt:lpstr>
      <vt:lpstr>Arial Unicode MS</vt:lpstr>
      <vt:lpstr>游ゴシック Light</vt:lpstr>
      <vt:lpstr>ＭＳ Ｐゴシック</vt:lpstr>
      <vt:lpstr>Monospace</vt:lpstr>
      <vt:lpstr>SimSun</vt:lpstr>
      <vt:lpstr>Calibri</vt:lpstr>
      <vt:lpstr>1_Office テーマ</vt:lpstr>
      <vt:lpstr>Default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DAITO Keigo</dc:creator>
  <cp:lastModifiedBy>daitokeigo</cp:lastModifiedBy>
  <cp:revision>47</cp:revision>
  <dcterms:created xsi:type="dcterms:W3CDTF">2019-09-11T09:05:59Z</dcterms:created>
  <dcterms:modified xsi:type="dcterms:W3CDTF">2019-09-11T09:05:59Z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1033-11.1.0.8722</vt:lpwstr>
  </property>
</Properties>
</file>