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83" r:id="rId5"/>
    <p:sldId id="273" r:id="rId6"/>
    <p:sldId id="264" r:id="rId7"/>
    <p:sldId id="265" r:id="rId8"/>
    <p:sldId id="275" r:id="rId9"/>
    <p:sldId id="260" r:id="rId10"/>
    <p:sldId id="262" r:id="rId11"/>
    <p:sldId id="285" r:id="rId12"/>
    <p:sldId id="27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Pa</a:t>
            </a:r>
            <a:endParaRPr lang="en-US" alt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Pa</a:t>
            </a:r>
            <a:endParaRPr lang="en-US" alt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Pa</a:t>
            </a:r>
            <a:endParaRPr lang="en-US" alt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4.sv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4.svg"/><Relationship Id="rId3"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8285" y="105410"/>
            <a:ext cx="11696065" cy="6985635"/>
          </a:xfrm>
          <a:prstGeom prst="rect">
            <a:avLst/>
          </a:prstGeom>
          <a:noFill/>
        </p:spPr>
        <p:txBody>
          <a:bodyPr wrap="square" rtlCol="0">
            <a:spAutoFit/>
          </a:bodyPr>
          <a:p>
            <a:pPr algn="l"/>
            <a:r>
              <a:rPr lang="en-US" altLang="en-US" sz="3200">
                <a:solidFill>
                  <a:srgbClr val="00B0F0"/>
                </a:solidFill>
                <a:sym typeface="+mn-ea"/>
              </a:rPr>
              <a:t>SUPPORT Documents of </a:t>
            </a:r>
            <a:endParaRPr lang="en-US" altLang="en-US" sz="3200">
              <a:solidFill>
                <a:srgbClr val="00B0F0"/>
              </a:solidFill>
              <a:sym typeface="+mn-ea"/>
            </a:endParaRPr>
          </a:p>
          <a:p>
            <a:pPr algn="l"/>
            <a:r>
              <a:rPr lang="en-US" altLang="en-US" sz="3200">
                <a:solidFill>
                  <a:srgbClr val="00B0F0"/>
                </a:solidFill>
                <a:sym typeface="+mn-ea"/>
              </a:rPr>
              <a:t> Fossology and SW360 for users who using its.</a:t>
            </a:r>
            <a:endParaRPr lang="en-US" altLang="en-US" sz="3200">
              <a:solidFill>
                <a:srgbClr val="00B0F0"/>
              </a:solidFill>
              <a:sym typeface="+mn-ea"/>
            </a:endParaRPr>
          </a:p>
          <a:p>
            <a:pPr algn="l"/>
            <a:endParaRPr lang="en-US" altLang="en-US" sz="2400">
              <a:sym typeface="+mn-ea"/>
            </a:endParaRPr>
          </a:p>
          <a:p>
            <a:pPr algn="l"/>
            <a:r>
              <a:rPr lang="en-US" altLang="en-US" sz="2400" dirty="0">
                <a:sym typeface="+mn-ea"/>
              </a:rPr>
              <a:t>During i install fossology and sw360, I feel </a:t>
            </a:r>
            <a:r>
              <a:rPr lang="" altLang="en-US" sz="2400" dirty="0">
                <a:sym typeface="+mn-ea"/>
              </a:rPr>
              <a:t>some things that be</a:t>
            </a:r>
            <a:r>
              <a:rPr lang="en-US" altLang="en-US" sz="2400" dirty="0">
                <a:sym typeface="+mn-ea"/>
              </a:rPr>
              <a:t> written </a:t>
            </a:r>
            <a:r>
              <a:rPr lang="" altLang="en-US" sz="2400" dirty="0">
                <a:sym typeface="+mn-ea"/>
              </a:rPr>
              <a:t>next page</a:t>
            </a:r>
            <a:r>
              <a:rPr lang="en-US" altLang="en-US" sz="2400" dirty="0">
                <a:sym typeface="+mn-ea"/>
              </a:rPr>
              <a:t>. I write </a:t>
            </a:r>
            <a:r>
              <a:rPr lang="" altLang="en-US" sz="2400" dirty="0">
                <a:sym typeface="+mn-ea"/>
              </a:rPr>
              <a:t>memo as contents</a:t>
            </a:r>
            <a:r>
              <a:rPr lang="en-US" altLang="en-US" sz="2400" dirty="0">
                <a:sym typeface="+mn-ea"/>
              </a:rPr>
              <a:t> in this paper</a:t>
            </a:r>
            <a:r>
              <a:rPr lang="" altLang="en-US" sz="2400" dirty="0">
                <a:sym typeface="+mn-ea"/>
              </a:rPr>
              <a:t>. </a:t>
            </a:r>
            <a:endParaRPr lang="" altLang="en-US" sz="2400" dirty="0">
              <a:sym typeface="+mn-ea"/>
            </a:endParaRPr>
          </a:p>
          <a:p>
            <a:pPr algn="l"/>
            <a:r>
              <a:rPr lang="" altLang="en-US" sz="2400" dirty="0">
                <a:sym typeface="+mn-ea"/>
              </a:rPr>
              <a:t>This is</a:t>
            </a:r>
            <a:r>
              <a:rPr lang="en-US" altLang="en-US" sz="2400" dirty="0">
                <a:sym typeface="+mn-ea"/>
              </a:rPr>
              <a:t> support document.</a:t>
            </a:r>
            <a:endParaRPr lang="en-US" altLang="en-US" sz="2400" dirty="0">
              <a:sym typeface="+mn-ea"/>
            </a:endParaRPr>
          </a:p>
          <a:p>
            <a:pPr algn="l"/>
            <a:endParaRPr lang="en-US" altLang="en-US" sz="2400" dirty="0">
              <a:sym typeface="+mn-ea"/>
            </a:endParaRPr>
          </a:p>
          <a:p>
            <a:pPr algn="l"/>
            <a:r>
              <a:rPr lang="en-US" altLang="en-US" sz="2400" dirty="0">
                <a:sym typeface="+mn-ea"/>
              </a:rPr>
              <a:t>------------------------------------- contant </a:t>
            </a:r>
            <a:r>
              <a:rPr lang="" altLang="en-US" sz="2400" dirty="0">
                <a:sym typeface="+mn-ea"/>
              </a:rPr>
              <a:t>1</a:t>
            </a:r>
            <a:endParaRPr lang="en-US" altLang="en-US" sz="2400" dirty="0">
              <a:sym typeface="+mn-ea"/>
            </a:endParaRPr>
          </a:p>
          <a:p>
            <a:pPr algn="l"/>
            <a:r>
              <a:rPr lang="en-US" altLang="en-US" sz="2400" dirty="0">
                <a:sym typeface="+mn-ea"/>
              </a:rPr>
              <a:t>・ Where are each </a:t>
            </a:r>
            <a:r>
              <a:rPr lang="en-US" altLang="en-US" sz="2400" dirty="0">
                <a:solidFill>
                  <a:srgbClr val="00B0F0"/>
                </a:solidFill>
                <a:sym typeface="+mn-ea"/>
              </a:rPr>
              <a:t>proxy / port </a:t>
            </a:r>
            <a:r>
              <a:rPr lang="en-US" altLang="en-US" sz="2400" dirty="0">
                <a:sym typeface="+mn-ea"/>
              </a:rPr>
              <a:t>setting files...?</a:t>
            </a:r>
            <a:endParaRPr lang="en-US" altLang="en-US" sz="2400" dirty="0">
              <a:sym typeface="+mn-ea"/>
            </a:endParaRPr>
          </a:p>
          <a:p>
            <a:pPr algn="l"/>
            <a:r>
              <a:rPr lang="en-US" altLang="en-US" sz="2400" dirty="0">
                <a:sym typeface="+mn-ea"/>
              </a:rPr>
              <a:t>- &gt; mvn, </a:t>
            </a:r>
            <a:r>
              <a:rPr lang="en-US" altLang="en-US"/>
              <a:t>git,</a:t>
            </a:r>
            <a:r>
              <a:rPr lang="en-US" altLang="en-US" sz="2400" dirty="0">
                <a:sym typeface="+mn-ea"/>
              </a:rPr>
              <a:t> apache, tomcat(liferay), coucudb, </a:t>
            </a:r>
            <a:endParaRPr lang="en-US" altLang="en-US" sz="2400" dirty="0">
              <a:sym typeface="+mn-ea"/>
            </a:endParaRPr>
          </a:p>
          <a:p>
            <a:pPr algn="l"/>
            <a:r>
              <a:rPr lang="en-US" altLang="en-US" sz="2400" dirty="0">
                <a:sym typeface="+mn-ea"/>
              </a:rPr>
              <a:t>・ and major application's binary files(exec files)...?</a:t>
            </a:r>
            <a:endParaRPr lang="en-US" altLang="en-US" sz="2400" dirty="0">
              <a:sym typeface="+mn-ea"/>
            </a:endParaRPr>
          </a:p>
          <a:p>
            <a:pPr algn="l"/>
            <a:r>
              <a:rPr lang="en-US" altLang="en-US" sz="2400" dirty="0">
                <a:sym typeface="+mn-ea"/>
              </a:rPr>
              <a:t>                             </a:t>
            </a:r>
            <a:endParaRPr lang="en-US" altLang="en-US" sz="2400" dirty="0">
              <a:sym typeface="+mn-ea"/>
            </a:endParaRPr>
          </a:p>
          <a:p>
            <a:pPr algn="l"/>
            <a:r>
              <a:rPr lang="en-US" altLang="en-US" sz="2400" dirty="0">
                <a:sym typeface="+mn-ea"/>
              </a:rPr>
              <a:t>------------------------------------ contant 1</a:t>
            </a:r>
            <a:endParaRPr lang="en-US" altLang="en-US" sz="2400" dirty="0">
              <a:sym typeface="+mn-ea"/>
            </a:endParaRPr>
          </a:p>
          <a:p>
            <a:pPr algn="l"/>
            <a:r>
              <a:rPr lang="en-US" altLang="en-US" sz="2400" dirty="0">
                <a:sym typeface="+mn-ea"/>
              </a:rPr>
              <a:t>・ How it work when did I install on linux?</a:t>
            </a:r>
            <a:endParaRPr lang="en-US" altLang="en-US" sz="2400" dirty="0">
              <a:sym typeface="+mn-ea"/>
            </a:endParaRPr>
          </a:p>
          <a:p>
            <a:pPr algn="l"/>
            <a:r>
              <a:rPr lang="en-US" altLang="en-US" sz="2400" dirty="0">
                <a:sym typeface="+mn-ea"/>
              </a:rPr>
              <a:t>・ </a:t>
            </a:r>
            <a:r>
              <a:rPr lang="en-US" altLang="en-US" sz="2400" dirty="0">
                <a:solidFill>
                  <a:srgbClr val="00B0F0"/>
                </a:solidFill>
                <a:sym typeface="+mn-ea"/>
              </a:rPr>
              <a:t>Where</a:t>
            </a:r>
            <a:r>
              <a:rPr lang="en-US" altLang="en-US" sz="2400" dirty="0">
                <a:sym typeface="+mn-ea"/>
              </a:rPr>
              <a:t> are </a:t>
            </a:r>
            <a:r>
              <a:rPr lang="en-US" altLang="en-US" sz="2400" dirty="0">
                <a:solidFill>
                  <a:srgbClr val="00B0F0"/>
                </a:solidFill>
                <a:sym typeface="+mn-ea"/>
              </a:rPr>
              <a:t>execfile</a:t>
            </a:r>
            <a:r>
              <a:rPr lang="en-US" altLang="en-US" sz="2400" dirty="0">
                <a:sym typeface="+mn-ea"/>
              </a:rPr>
              <a:t> installed and What type?  </a:t>
            </a:r>
            <a:endParaRPr lang="en-US" altLang="en-US" sz="2400" dirty="0">
              <a:sym typeface="+mn-ea"/>
            </a:endParaRPr>
          </a:p>
          <a:p>
            <a:pPr algn="l"/>
            <a:r>
              <a:rPr lang="en-US" altLang="en-US" sz="2400" dirty="0">
                <a:sym typeface="+mn-ea"/>
              </a:rPr>
              <a:t> memo: どこに実行ファイルがインストールされて、どの形式なのか. </a:t>
            </a:r>
            <a:endParaRPr lang="en-US" altLang="en-US" sz="2400" dirty="0">
              <a:sym typeface="+mn-ea"/>
            </a:endParaRPr>
          </a:p>
          <a:p>
            <a:pPr algn="l"/>
            <a:r>
              <a:rPr lang="en-US" altLang="en-US" sz="2400" dirty="0">
                <a:sym typeface="+mn-ea"/>
              </a:rPr>
              <a:t> memo: /etc/init.d/ なら service関連, or $home/bin なら実行ファイル, /usr/local/binならコマンド. 実行形式が異なる. </a:t>
            </a:r>
            <a:endParaRPr lang="en-US" altLang="en-US" sz="2400" dirty="0">
              <a:solidFill>
                <a:schemeClr val="tx1"/>
              </a:solidFill>
              <a:sym typeface="+mn-ea"/>
            </a:endParaRPr>
          </a:p>
        </p:txBody>
      </p:sp>
      <p:sp>
        <p:nvSpPr>
          <p:cNvPr id="3" name="Text Box 2"/>
          <p:cNvSpPr txBox="1"/>
          <p:nvPr/>
        </p:nvSpPr>
        <p:spPr>
          <a:xfrm>
            <a:off x="7630795" y="6356350"/>
            <a:ext cx="3491230" cy="645160"/>
          </a:xfrm>
          <a:prstGeom prst="rect">
            <a:avLst/>
          </a:prstGeom>
          <a:noFill/>
        </p:spPr>
        <p:txBody>
          <a:bodyPr wrap="square" rtlCol="0" anchor="t">
            <a:spAutoFit/>
          </a:bodyPr>
          <a:p>
            <a:pPr algn="r"/>
            <a:r>
              <a:rPr lang="en-US" altLang="en-US">
                <a:sym typeface="+mn-ea"/>
              </a:rPr>
              <a:t>written by daito keigo</a:t>
            </a:r>
            <a:endParaRPr lang="en-US" altLang="en-US">
              <a:solidFill>
                <a:schemeClr val="tx1"/>
              </a:solidFill>
            </a:endParaRPr>
          </a:p>
          <a:p>
            <a:pPr algn="r"/>
            <a:endParaRPr lang="en-US"/>
          </a:p>
        </p:txBody>
      </p:sp>
      <p:sp>
        <p:nvSpPr>
          <p:cNvPr id="4" name="Slide Number Placeholder 3"/>
          <p:cNvSpPr>
            <a:spLocks noGrp="1"/>
          </p:cNvSpPr>
          <p:nvPr>
            <p:ph type="sldNum" sz="quarter" idx="12"/>
          </p:nvPr>
        </p:nvSpPr>
        <p:spPr>
          <a:xfrm>
            <a:off x="8716645" y="6356350"/>
            <a:ext cx="2743200" cy="365125"/>
          </a:xfrm>
        </p:spPr>
        <p:txBody>
          <a:bodyPr/>
          <a:p>
            <a:fld id="{BE1039D9-3D1B-4CD3-B3BC-3050B19DE446}"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6540" y="-1962573"/>
            <a:ext cx="9132147" cy="542290"/>
          </a:xfrm>
          <a:prstGeom prst="rect">
            <a:avLst/>
          </a:prstGeom>
          <a:noFill/>
        </p:spPr>
        <p:txBody>
          <a:bodyPr wrap="square" rtlCol="0">
            <a:spAutoFit/>
          </a:bodyPr>
          <a:p>
            <a:pPr algn="l">
              <a:lnSpc>
                <a:spcPct val="110000"/>
              </a:lnSpc>
            </a:pPr>
            <a:endParaRPr lang="en-US" altLang="en-US" sz="2665"/>
          </a:p>
        </p:txBody>
      </p:sp>
      <p:sp>
        <p:nvSpPr>
          <p:cNvPr id="7" name="Text Box 6"/>
          <p:cNvSpPr txBox="1"/>
          <p:nvPr/>
        </p:nvSpPr>
        <p:spPr>
          <a:xfrm>
            <a:off x="1710055" y="114300"/>
            <a:ext cx="1403985" cy="460375"/>
          </a:xfrm>
          <a:prstGeom prst="rect">
            <a:avLst/>
          </a:prstGeom>
          <a:solidFill>
            <a:schemeClr val="accent1"/>
          </a:solidFill>
          <a:ln>
            <a:noFill/>
          </a:ln>
        </p:spPr>
        <p:txBody>
          <a:bodyPr wrap="none" rtlCol="0" anchor="t">
            <a:spAutoFit/>
          </a:bodyPr>
          <a:p>
            <a:pPr algn="l"/>
            <a:r>
              <a:rPr lang="en-US" altLang="en-US" sz="2400" dirty="0">
                <a:sym typeface="+mn-ea"/>
              </a:rPr>
              <a:t>INSTALL</a:t>
            </a:r>
            <a:endParaRPr lang="en-US" altLang="en-US" sz="2400" dirty="0">
              <a:sym typeface="+mn-ea"/>
            </a:endParaRPr>
          </a:p>
        </p:txBody>
      </p:sp>
      <p:pic>
        <p:nvPicPr>
          <p:cNvPr id="52" name="Picture 51" descr="全体の様子"/>
          <p:cNvPicPr>
            <a:picLocks noChangeAspect="1"/>
          </p:cNvPicPr>
          <p:nvPr/>
        </p:nvPicPr>
        <p:blipFill>
          <a:blip r:embed="rId1"/>
          <a:stretch>
            <a:fillRect/>
          </a:stretch>
        </p:blipFill>
        <p:spPr>
          <a:xfrm>
            <a:off x="1939290" y="1087755"/>
            <a:ext cx="6285865" cy="2574925"/>
          </a:xfrm>
          <a:prstGeom prst="rect">
            <a:avLst/>
          </a:prstGeom>
        </p:spPr>
      </p:pic>
      <p:sp>
        <p:nvSpPr>
          <p:cNvPr id="53" name="Right Arrow 52"/>
          <p:cNvSpPr/>
          <p:nvPr/>
        </p:nvSpPr>
        <p:spPr>
          <a:xfrm rot="19800000">
            <a:off x="5469255" y="3221355"/>
            <a:ext cx="509905" cy="3359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graphicFrame>
        <p:nvGraphicFramePr>
          <p:cNvPr id="2" name="Table 1"/>
          <p:cNvGraphicFramePr/>
          <p:nvPr/>
        </p:nvGraphicFramePr>
        <p:xfrm>
          <a:off x="1939290" y="4175760"/>
          <a:ext cx="8350250" cy="1741805"/>
        </p:xfrm>
        <a:graphic>
          <a:graphicData uri="http://schemas.openxmlformats.org/drawingml/2006/table">
            <a:tbl>
              <a:tblPr firstRow="1" bandRow="1">
                <a:tableStyleId>{5C22544A-7EE6-4342-B048-85BDC9FD1C3A}</a:tableStyleId>
              </a:tblPr>
              <a:tblGrid>
                <a:gridCol w="2218055"/>
                <a:gridCol w="4069715"/>
                <a:gridCol w="2062480"/>
              </a:tblGrid>
              <a:tr h="633095">
                <a:tc>
                  <a:txBody>
                    <a:bodyPr/>
                    <a:p>
                      <a:pPr>
                        <a:buNone/>
                      </a:pPr>
                      <a:r>
                        <a:rPr lang="en-US" altLang="en-US"/>
                        <a:t>Majorcommand</a:t>
                      </a:r>
                      <a:endParaRPr lang="en-US" altLang="en-US"/>
                    </a:p>
                  </a:txBody>
                  <a:tcPr/>
                </a:tc>
                <a:tc>
                  <a:txBody>
                    <a:bodyPr/>
                    <a:p>
                      <a:pPr>
                        <a:buNone/>
                      </a:pPr>
                      <a:r>
                        <a:rPr lang="en-US" altLang="en-US"/>
                        <a:t>command briefly explaination</a:t>
                      </a:r>
                      <a:endParaRPr lang="en-US" altLang="en-US"/>
                    </a:p>
                  </a:txBody>
                  <a:tcPr/>
                </a:tc>
                <a:tc>
                  <a:txBody>
                    <a:bodyPr/>
                    <a:p>
                      <a:pPr>
                        <a:buNone/>
                      </a:pPr>
                      <a:r>
                        <a:rPr lang="en-US" altLang="en-US"/>
                        <a:t>is used about</a:t>
                      </a:r>
                      <a:endParaRPr lang="en-US" altLang="en-US"/>
                    </a:p>
                  </a:txBody>
                  <a:tcPr/>
                </a:tc>
              </a:tr>
              <a:tr h="1108710">
                <a:tc>
                  <a:txBody>
                    <a:bodyPr/>
                    <a:p>
                      <a:pPr>
                        <a:buNone/>
                      </a:pPr>
                      <a:r>
                        <a:rPr lang="en-US" altLang="en-US" sz="1800">
                          <a:sym typeface="+mn-ea"/>
                        </a:rPr>
                        <a:t>make install</a:t>
                      </a:r>
                      <a:endParaRPr lang="en-US" altLang="en-US"/>
                    </a:p>
                  </a:txBody>
                  <a:tcPr/>
                </a:tc>
                <a:tc>
                  <a:txBody>
                    <a:bodyPr/>
                    <a:p>
                      <a:pPr>
                        <a:buNone/>
                      </a:pPr>
                      <a:endParaRPr lang="en-US" altLang="en-US"/>
                    </a:p>
                  </a:txBody>
                  <a:tcPr/>
                </a:tc>
                <a:tc>
                  <a:txBody>
                    <a:bodyPr/>
                    <a:p>
                      <a:pPr>
                        <a:buNone/>
                      </a:pPr>
                      <a:r>
                        <a:rPr lang="en-US" altLang="en-US"/>
                        <a:t>Liferay ・fossology ・</a:t>
                      </a:r>
                      <a:endParaRPr lang="en-US" altLang="en-US"/>
                    </a:p>
                  </a:txBody>
                  <a:tcPr/>
                </a:tc>
              </a:tr>
            </a:tbl>
          </a:graphicData>
        </a:graphic>
      </p:graphicFrame>
      <p:sp>
        <p:nvSpPr>
          <p:cNvPr id="4" name="Text Box 3"/>
          <p:cNvSpPr txBox="1"/>
          <p:nvPr/>
        </p:nvSpPr>
        <p:spPr>
          <a:xfrm>
            <a:off x="1543685" y="6431280"/>
            <a:ext cx="8888730" cy="368300"/>
          </a:xfrm>
          <a:prstGeom prst="rect">
            <a:avLst/>
          </a:prstGeom>
          <a:noFill/>
        </p:spPr>
        <p:txBody>
          <a:bodyPr wrap="square" rtlCol="0" anchor="t">
            <a:spAutoFit/>
          </a:bodyPr>
          <a:p>
            <a:r>
              <a:rPr lang="en-US" altLang="en-US">
                <a:sym typeface="+mn-ea"/>
              </a:rPr>
              <a:t>		</a:t>
            </a:r>
            <a:endParaRPr lang="en-US"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31"/>
          <p:cNvSpPr txBox="1"/>
          <p:nvPr/>
        </p:nvSpPr>
        <p:spPr>
          <a:xfrm flipH="1">
            <a:off x="1362551" y="2867118"/>
            <a:ext cx="893921" cy="822960"/>
          </a:xfrm>
          <a:prstGeom prst="rect">
            <a:avLst/>
          </a:prstGeom>
          <a:noFill/>
        </p:spPr>
        <p:txBody>
          <a:bodyPr wrap="square" rtlCol="0">
            <a:spAutoFit/>
          </a:bodyPr>
          <a:p>
            <a:r>
              <a:rPr kumimoji="1" lang="en-US" altLang="en-US" sz="675" dirty="0"/>
              <a:t>1. 前提パッケージのインストール</a:t>
            </a:r>
            <a:endParaRPr kumimoji="1" lang="en-US" altLang="en-US" sz="675" dirty="0"/>
          </a:p>
          <a:p>
            <a:r>
              <a:rPr lang="en-US" altLang="en-US" sz="675" dirty="0">
                <a:sym typeface="+mn-ea"/>
              </a:rPr>
              <a:t>git cloneやapt installを使う. 左を参照してください</a:t>
            </a:r>
            <a:endParaRPr kumimoji="1" lang="en-US" altLang="en-US" sz="675" dirty="0"/>
          </a:p>
          <a:p>
            <a:endParaRPr kumimoji="1" lang="en-US" altLang="en-US" sz="675" dirty="0"/>
          </a:p>
        </p:txBody>
      </p:sp>
      <p:sp>
        <p:nvSpPr>
          <p:cNvPr id="11" name="テキスト ボックス 31"/>
          <p:cNvSpPr txBox="1"/>
          <p:nvPr/>
        </p:nvSpPr>
        <p:spPr>
          <a:xfrm flipH="1">
            <a:off x="2324100" y="2867118"/>
            <a:ext cx="842486" cy="718185"/>
          </a:xfrm>
          <a:prstGeom prst="rect">
            <a:avLst/>
          </a:prstGeom>
          <a:noFill/>
        </p:spPr>
        <p:txBody>
          <a:bodyPr wrap="square" rtlCol="0">
            <a:spAutoFit/>
          </a:bodyPr>
          <a:p>
            <a:r>
              <a:rPr kumimoji="1" lang="en-US" altLang="en-US" sz="675" dirty="0"/>
              <a:t>2. ダウンロード</a:t>
            </a:r>
            <a:endParaRPr kumimoji="1" lang="en-US" altLang="en-US" sz="675" dirty="0"/>
          </a:p>
          <a:p>
            <a:r>
              <a:rPr kumimoji="1" lang="en-US" altLang="en-US" sz="675" dirty="0"/>
              <a:t>・git cloneやapt installを使う.</a:t>
            </a:r>
            <a:endParaRPr kumimoji="1" lang="en-US" altLang="en-US" sz="675" dirty="0"/>
          </a:p>
          <a:p>
            <a:endParaRPr kumimoji="1" lang="en-US" altLang="en-US" sz="675" dirty="0"/>
          </a:p>
          <a:p>
            <a:endParaRPr kumimoji="1" lang="en-US" altLang="en-US" sz="675" dirty="0"/>
          </a:p>
        </p:txBody>
      </p:sp>
      <p:sp>
        <p:nvSpPr>
          <p:cNvPr id="12" name="テキスト ボックス 31"/>
          <p:cNvSpPr txBox="1"/>
          <p:nvPr/>
        </p:nvSpPr>
        <p:spPr>
          <a:xfrm flipH="1">
            <a:off x="3148013" y="2867118"/>
            <a:ext cx="842486" cy="613410"/>
          </a:xfrm>
          <a:prstGeom prst="rect">
            <a:avLst/>
          </a:prstGeom>
          <a:noFill/>
        </p:spPr>
        <p:txBody>
          <a:bodyPr wrap="square" rtlCol="0">
            <a:spAutoFit/>
          </a:bodyPr>
          <a:p>
            <a:r>
              <a:rPr kumimoji="1" lang="en-US" altLang="en-US" sz="675" dirty="0"/>
              <a:t>2. ビルド(実行ファイルの作成)</a:t>
            </a:r>
            <a:endParaRPr kumimoji="1" lang="en-US" altLang="en-US" sz="675" dirty="0"/>
          </a:p>
          <a:p>
            <a:endParaRPr kumimoji="1" lang="en-US" altLang="en-US" sz="675" dirty="0"/>
          </a:p>
          <a:p>
            <a:endParaRPr kumimoji="1" lang="en-US" altLang="en-US" sz="675" dirty="0"/>
          </a:p>
          <a:p>
            <a:endParaRPr kumimoji="1" lang="en-US" altLang="en-US" sz="675" dirty="0"/>
          </a:p>
        </p:txBody>
      </p:sp>
      <p:sp>
        <p:nvSpPr>
          <p:cNvPr id="14" name="Text Box 13"/>
          <p:cNvSpPr txBox="1"/>
          <p:nvPr/>
        </p:nvSpPr>
        <p:spPr>
          <a:xfrm>
            <a:off x="1362551" y="2739960"/>
            <a:ext cx="828675" cy="195580"/>
          </a:xfrm>
          <a:prstGeom prst="rect">
            <a:avLst/>
          </a:prstGeom>
          <a:noFill/>
        </p:spPr>
        <p:txBody>
          <a:bodyPr wrap="none" rtlCol="0" anchor="t">
            <a:spAutoFit/>
          </a:bodyPr>
          <a:p>
            <a:r>
              <a:rPr lang="en-US" altLang="en-US" sz="675" dirty="0">
                <a:sym typeface="+mn-ea"/>
              </a:rPr>
              <a:t>* versionに注意</a:t>
            </a:r>
            <a:endParaRPr lang="en-US" altLang="en-US" sz="675" dirty="0">
              <a:sym typeface="+mn-ea"/>
            </a:endParaRPr>
          </a:p>
        </p:txBody>
      </p:sp>
      <p:sp>
        <p:nvSpPr>
          <p:cNvPr id="16" name="テキスト ボックス 31"/>
          <p:cNvSpPr txBox="1"/>
          <p:nvPr/>
        </p:nvSpPr>
        <p:spPr>
          <a:xfrm flipH="1">
            <a:off x="4040981" y="2803777"/>
            <a:ext cx="1242536" cy="1087755"/>
          </a:xfrm>
          <a:prstGeom prst="rect">
            <a:avLst/>
          </a:prstGeom>
          <a:noFill/>
        </p:spPr>
        <p:txBody>
          <a:bodyPr wrap="square" rtlCol="0">
            <a:spAutoFit/>
          </a:bodyPr>
          <a:p>
            <a:r>
              <a:rPr kumimoji="1" lang="en-US" altLang="en-US" sz="675" dirty="0"/>
              <a:t>3 インストール</a:t>
            </a:r>
            <a:endParaRPr kumimoji="1" lang="en-US" altLang="en-US" sz="675" dirty="0"/>
          </a:p>
          <a:p>
            <a:r>
              <a:rPr kumimoji="1" lang="en-US" altLang="en-US" sz="600" dirty="0"/>
              <a:t>コマンドなら</a:t>
            </a:r>
            <a:endParaRPr kumimoji="1" lang="en-US" altLang="en-US" sz="600" dirty="0"/>
          </a:p>
          <a:p>
            <a:r>
              <a:rPr kumimoji="1" lang="en-US" altLang="en-US" sz="600" dirty="0"/>
              <a:t>/usr/local/bin</a:t>
            </a:r>
            <a:endParaRPr kumimoji="1" lang="en-US" altLang="en-US" sz="600" dirty="0"/>
          </a:p>
          <a:p>
            <a:r>
              <a:rPr kumimoji="1" lang="en-US" altLang="en-US" sz="600" dirty="0"/>
              <a:t>/bin/</a:t>
            </a:r>
            <a:endParaRPr kumimoji="1" lang="en-US" altLang="en-US" sz="600" dirty="0"/>
          </a:p>
          <a:p>
            <a:r>
              <a:rPr kumimoji="1" lang="en-US" altLang="en-US" sz="600" dirty="0"/>
              <a:t>/sbin ....のどれか</a:t>
            </a:r>
            <a:endParaRPr kumimoji="1" lang="en-US" altLang="en-US" sz="600" dirty="0"/>
          </a:p>
          <a:p>
            <a:r>
              <a:rPr kumimoji="1" lang="en-US" altLang="en-US" sz="675" dirty="0"/>
              <a:t>デーモンなら</a:t>
            </a:r>
            <a:endParaRPr kumimoji="1" lang="en-US" altLang="en-US" sz="675" dirty="0"/>
          </a:p>
          <a:p>
            <a:r>
              <a:rPr kumimoji="1" lang="en-US" altLang="en-US" sz="675" dirty="0"/>
              <a:t>/lib/systemd/system/</a:t>
            </a:r>
            <a:endParaRPr kumimoji="1" lang="en-US" altLang="en-US" sz="675" dirty="0"/>
          </a:p>
          <a:p>
            <a:r>
              <a:rPr kumimoji="1" lang="en-US" altLang="en-US" sz="675" dirty="0"/>
              <a:t>... (下記参照)</a:t>
            </a:r>
            <a:endParaRPr kumimoji="1" lang="en-US" altLang="en-US" sz="675" dirty="0"/>
          </a:p>
          <a:p>
            <a:endParaRPr kumimoji="1" lang="en-US" altLang="en-US" sz="675" dirty="0"/>
          </a:p>
          <a:p>
            <a:endParaRPr kumimoji="1" lang="en-US" altLang="en-US" sz="675" dirty="0"/>
          </a:p>
        </p:txBody>
      </p:sp>
      <p:sp>
        <p:nvSpPr>
          <p:cNvPr id="18" name="Text Box 17"/>
          <p:cNvSpPr txBox="1"/>
          <p:nvPr/>
        </p:nvSpPr>
        <p:spPr>
          <a:xfrm>
            <a:off x="2368391" y="2739960"/>
            <a:ext cx="828675" cy="195580"/>
          </a:xfrm>
          <a:prstGeom prst="rect">
            <a:avLst/>
          </a:prstGeom>
          <a:noFill/>
        </p:spPr>
        <p:txBody>
          <a:bodyPr wrap="none" rtlCol="0" anchor="t">
            <a:spAutoFit/>
          </a:bodyPr>
          <a:p>
            <a:r>
              <a:rPr lang="en-US" altLang="en-US" sz="675" dirty="0">
                <a:sym typeface="+mn-ea"/>
              </a:rPr>
              <a:t>* versionに注意</a:t>
            </a:r>
            <a:endParaRPr lang="en-US" altLang="en-US" sz="675" dirty="0">
              <a:sym typeface="+mn-ea"/>
            </a:endParaRPr>
          </a:p>
        </p:txBody>
      </p:sp>
      <p:pic>
        <p:nvPicPr>
          <p:cNvPr id="21" name="グラフィックス 48" descr="ブラウザー ウィンドウ"/>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256306" y="1448340"/>
            <a:ext cx="536049" cy="536049"/>
          </a:xfrm>
          <a:prstGeom prst="rect">
            <a:avLst/>
          </a:prstGeom>
        </p:spPr>
      </p:pic>
      <p:sp>
        <p:nvSpPr>
          <p:cNvPr id="22" name="テキスト ボックス 49"/>
          <p:cNvSpPr txBox="1"/>
          <p:nvPr/>
        </p:nvSpPr>
        <p:spPr>
          <a:xfrm flipH="1">
            <a:off x="2256671" y="1874195"/>
            <a:ext cx="942976" cy="229870"/>
          </a:xfrm>
          <a:prstGeom prst="rect">
            <a:avLst/>
          </a:prstGeom>
          <a:noFill/>
        </p:spPr>
        <p:txBody>
          <a:bodyPr wrap="square" rtlCol="0">
            <a:spAutoFit/>
          </a:bodyPr>
          <a:p>
            <a:r>
              <a:rPr kumimoji="1" lang="en-US" altLang="en-US" sz="900" dirty="0"/>
              <a:t>ssh</a:t>
            </a:r>
            <a:endParaRPr kumimoji="1" lang="en-US" altLang="en-US" sz="900" dirty="0"/>
          </a:p>
        </p:txBody>
      </p:sp>
      <p:sp>
        <p:nvSpPr>
          <p:cNvPr id="2" name="Slide Number Placeholder 1"/>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5" name="Text Box 4"/>
          <p:cNvSpPr txBox="1"/>
          <p:nvPr/>
        </p:nvSpPr>
        <p:spPr>
          <a:xfrm>
            <a:off x="1684655" y="63500"/>
            <a:ext cx="6423660" cy="829945"/>
          </a:xfrm>
          <a:prstGeom prst="rect">
            <a:avLst/>
          </a:prstGeom>
          <a:noFill/>
        </p:spPr>
        <p:txBody>
          <a:bodyPr wrap="none" rtlCol="0" anchor="t">
            <a:spAutoFit/>
          </a:bodyPr>
          <a:p>
            <a:pPr algn="l"/>
            <a:r>
              <a:rPr lang="en-US" altLang="en-US" sz="2400" dirty="0">
                <a:sym typeface="+mn-ea"/>
              </a:rPr>
              <a:t>Other Contants  HOW THERE WORKED?  </a:t>
            </a:r>
            <a:endParaRPr lang="en-US" altLang="en-US" sz="2400" dirty="0">
              <a:sym typeface="+mn-ea"/>
            </a:endParaRPr>
          </a:p>
          <a:p>
            <a:pPr algn="l"/>
            <a:r>
              <a:rPr lang="en-US" altLang="en-US" sz="2400" dirty="0">
                <a:sym typeface="+mn-ea"/>
              </a:rPr>
              <a:t>DEAMON, SSH               </a:t>
            </a:r>
            <a:endParaRPr lang="en-US" altLang="en-US" sz="24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750" y="105410"/>
            <a:ext cx="11696065" cy="7108825"/>
          </a:xfrm>
          <a:prstGeom prst="rect">
            <a:avLst/>
          </a:prstGeom>
          <a:noFill/>
        </p:spPr>
        <p:txBody>
          <a:bodyPr wrap="square" rtlCol="0">
            <a:spAutoFit/>
          </a:bodyPr>
          <a:p>
            <a:pPr algn="l"/>
            <a:endParaRPr lang="" altLang="en-US" sz="2400" dirty="0">
              <a:sym typeface="+mn-ea"/>
            </a:endParaRPr>
          </a:p>
          <a:p>
            <a:pPr algn="l"/>
            <a:endParaRPr lang="" altLang="en-US" sz="2400" dirty="0">
              <a:sym typeface="+mn-ea"/>
            </a:endParaRPr>
          </a:p>
          <a:p>
            <a:pPr algn="l"/>
            <a:endParaRPr lang="" altLang="en-US" sz="2400" dirty="0">
              <a:sym typeface="+mn-ea"/>
            </a:endParaRPr>
          </a:p>
          <a:p>
            <a:pPr algn="l"/>
            <a:r>
              <a:rPr lang="" altLang="en-US" sz="2400" dirty="0">
                <a:sym typeface="+mn-ea"/>
              </a:rPr>
              <a:t>Content</a:t>
            </a:r>
            <a:r>
              <a:rPr lang="en-US" altLang="en-US" sz="2400" dirty="0">
                <a:sym typeface="+mn-ea"/>
              </a:rPr>
              <a:t> </a:t>
            </a:r>
            <a:r>
              <a:rPr lang="" altLang="en-US" sz="2400" dirty="0">
                <a:sym typeface="+mn-ea"/>
              </a:rPr>
              <a:t>1 P1~P2</a:t>
            </a:r>
            <a:endParaRPr lang="en-US" altLang="en-US" sz="2400" dirty="0">
              <a:sym typeface="+mn-ea"/>
            </a:endParaRPr>
          </a:p>
          <a:p>
            <a:pPr marL="342900" indent="-342900" algn="l">
              <a:buFont typeface="Arial" panose="02080604020202020204" pitchFamily="34" charset="0"/>
              <a:buChar char="•"/>
            </a:pPr>
            <a:r>
              <a:rPr lang="en-US" altLang="en-US" sz="2400" dirty="0">
                <a:sym typeface="+mn-ea"/>
              </a:rPr>
              <a:t> Where are each </a:t>
            </a:r>
            <a:r>
              <a:rPr lang="en-US" altLang="en-US" sz="2400" dirty="0">
                <a:solidFill>
                  <a:srgbClr val="00B0F0"/>
                </a:solidFill>
                <a:sym typeface="+mn-ea"/>
              </a:rPr>
              <a:t>setting file</a:t>
            </a:r>
            <a:r>
              <a:rPr lang="" altLang="en-US" sz="2400" dirty="0">
                <a:solidFill>
                  <a:srgbClr val="00B0F0"/>
                </a:solidFill>
                <a:sym typeface="+mn-ea"/>
              </a:rPr>
              <a:t>..? (port and proxy, ) 		---p1</a:t>
            </a:r>
            <a:endParaRPr lang="" altLang="en-US" sz="2400" dirty="0">
              <a:solidFill>
                <a:srgbClr val="00B0F0"/>
              </a:solidFill>
              <a:sym typeface="+mn-ea"/>
            </a:endParaRPr>
          </a:p>
          <a:p>
            <a:pPr marL="342900" indent="-342900" algn="l">
              <a:buFont typeface="Arial" panose="02080604020202020204" pitchFamily="34" charset="0"/>
              <a:buChar char="•"/>
            </a:pPr>
            <a:r>
              <a:rPr lang="en-US" altLang="en-US" sz="2400" dirty="0">
                <a:sym typeface="+mn-ea"/>
              </a:rPr>
              <a:t> </a:t>
            </a:r>
            <a:r>
              <a:rPr lang="" altLang="en-US" sz="2400" dirty="0">
                <a:sym typeface="+mn-ea"/>
              </a:rPr>
              <a:t>How its applications start...? And look?				---p1</a:t>
            </a:r>
            <a:endParaRPr lang="" altLang="en-US" sz="2400" dirty="0">
              <a:sym typeface="+mn-ea"/>
            </a:endParaRPr>
          </a:p>
          <a:p>
            <a:pPr marL="342900" indent="-342900" algn="l">
              <a:buFont typeface="Arial" panose="02080604020202020204" pitchFamily="34" charset="0"/>
              <a:buChar char="•"/>
            </a:pPr>
            <a:r>
              <a:rPr lang="en-US" altLang="en-US" sz="2400" dirty="0">
                <a:sym typeface="+mn-ea"/>
              </a:rPr>
              <a:t> Where are each log file...?					</a:t>
            </a:r>
            <a:r>
              <a:rPr lang="" altLang="en-US" sz="2400" dirty="0">
                <a:sym typeface="+mn-ea"/>
              </a:rPr>
              <a:t>	</a:t>
            </a:r>
            <a:r>
              <a:rPr lang="en-US" altLang="en-US" sz="2400" dirty="0">
                <a:sym typeface="+mn-ea"/>
              </a:rPr>
              <a:t>---p1,2</a:t>
            </a:r>
            <a:endParaRPr lang="en-US" altLang="en-US" sz="2400" dirty="0">
              <a:sym typeface="+mn-ea"/>
            </a:endParaRPr>
          </a:p>
          <a:p>
            <a:pPr marL="342900" indent="-342900" algn="l">
              <a:buFont typeface="Arial" panose="02080604020202020204" pitchFamily="34" charset="0"/>
              <a:buChar char="•"/>
            </a:pPr>
            <a:r>
              <a:rPr lang="en-US" altLang="en-US" sz="2400" dirty="0">
                <a:sym typeface="+mn-ea"/>
              </a:rPr>
              <a:t> </a:t>
            </a:r>
            <a:r>
              <a:rPr lang="" altLang="en-US" sz="2400" dirty="0">
                <a:sym typeface="+mn-ea"/>
              </a:rPr>
              <a:t>Where each</a:t>
            </a:r>
            <a:r>
              <a:rPr lang="en-US" altLang="en-US" sz="2400" dirty="0">
                <a:sym typeface="+mn-ea"/>
              </a:rPr>
              <a:t> binary files(</a:t>
            </a:r>
            <a:r>
              <a:rPr lang="en-US" altLang="en-US" sz="2400" dirty="0">
                <a:solidFill>
                  <a:srgbClr val="00B0F0"/>
                </a:solidFill>
                <a:sym typeface="+mn-ea"/>
              </a:rPr>
              <a:t>exec file</a:t>
            </a:r>
            <a:r>
              <a:rPr lang="en-US" altLang="en-US" sz="2400" dirty="0">
                <a:sym typeface="+mn-ea"/>
              </a:rPr>
              <a:t>)</a:t>
            </a:r>
            <a:r>
              <a:rPr lang="en-US" altLang="en-US" sz="2400" dirty="0">
                <a:sym typeface="+mn-ea"/>
              </a:rPr>
              <a:t>and </a:t>
            </a:r>
            <a:r>
              <a:rPr lang="en-US" altLang="en-US" sz="2400" u="sng" dirty="0">
                <a:effectLst/>
                <a:sym typeface="+mn-ea"/>
              </a:rPr>
              <a:t>What type</a:t>
            </a:r>
            <a:r>
              <a:rPr lang="en-US" altLang="en-US" sz="2400" dirty="0">
                <a:solidFill>
                  <a:srgbClr val="00B0F0"/>
                </a:solidFill>
                <a:sym typeface="+mn-ea"/>
              </a:rPr>
              <a:t>..?</a:t>
            </a:r>
            <a:r>
              <a:rPr lang="" altLang="en-US" sz="2400" dirty="0">
                <a:solidFill>
                  <a:srgbClr val="00B0F0"/>
                </a:solidFill>
                <a:sym typeface="+mn-ea"/>
              </a:rPr>
              <a:t>		---p2</a:t>
            </a:r>
            <a:endParaRPr lang="en-US" altLang="en-US" sz="2400" dirty="0">
              <a:sym typeface="+mn-ea"/>
            </a:endParaRPr>
          </a:p>
          <a:p>
            <a:pPr marL="342900" indent="-342900" algn="l"/>
            <a:endParaRPr lang="en-US" altLang="en-US" sz="2400" dirty="0">
              <a:sym typeface="+mn-ea"/>
            </a:endParaRPr>
          </a:p>
          <a:p>
            <a:pPr marL="342900" indent="-342900" algn="l"/>
            <a:r>
              <a:rPr lang="en-US" altLang="en-US" sz="2400" dirty="0">
                <a:sym typeface="+mn-ea"/>
              </a:rPr>
              <a:t>                             </a:t>
            </a:r>
            <a:endParaRPr lang="en-US" altLang="en-US" sz="2400" dirty="0">
              <a:sym typeface="+mn-ea"/>
            </a:endParaRPr>
          </a:p>
          <a:p>
            <a:pPr algn="l"/>
            <a:r>
              <a:rPr lang="" altLang="en-US" sz="2400" dirty="0">
                <a:sym typeface="+mn-ea"/>
              </a:rPr>
              <a:t>C</a:t>
            </a:r>
            <a:r>
              <a:rPr lang="en-US" altLang="en-US" sz="2400" dirty="0">
                <a:sym typeface="+mn-ea"/>
              </a:rPr>
              <a:t>ontant </a:t>
            </a:r>
            <a:r>
              <a:rPr lang="" altLang="en-US" sz="2400" dirty="0">
                <a:sym typeface="+mn-ea"/>
              </a:rPr>
              <a:t>2 </a:t>
            </a:r>
            <a:r>
              <a:rPr lang="en-US" altLang="en-US" sz="2400" dirty="0">
                <a:sym typeface="+mn-ea"/>
              </a:rPr>
              <a:t>p3~p6</a:t>
            </a:r>
            <a:r>
              <a:rPr lang="" altLang="en-US" sz="2400" dirty="0">
                <a:sym typeface="+mn-ea"/>
              </a:rPr>
              <a:t>				</a:t>
            </a:r>
            <a:endParaRPr lang="" altLang="en-US" sz="2400" dirty="0">
              <a:sym typeface="+mn-ea"/>
            </a:endParaRPr>
          </a:p>
          <a:p>
            <a:pPr marL="342900" lvl="0" indent="-342900" algn="l">
              <a:buFont typeface="Arial" panose="02080604020202020204" pitchFamily="34" charset="0"/>
              <a:buChar char="•"/>
            </a:pPr>
            <a:r>
              <a:rPr lang="" altLang="en-US" sz="2400" dirty="0">
                <a:sym typeface="+mn-ea"/>
              </a:rPr>
              <a:t>Major Installing way on Linux. (Step1~Step3)			---p3</a:t>
            </a:r>
            <a:endParaRPr lang="" altLang="en-US" sz="2400" dirty="0">
              <a:sym typeface="+mn-ea"/>
            </a:endParaRPr>
          </a:p>
          <a:p>
            <a:pPr marL="800100" lvl="1" indent="-342900" algn="l">
              <a:buFont typeface="Arial" panose="02080604020202020204" pitchFamily="34" charset="0"/>
              <a:buChar char="•"/>
            </a:pPr>
            <a:r>
              <a:rPr lang="" altLang="en-US" sz="2400" dirty="0">
                <a:sym typeface="+mn-ea"/>
              </a:rPr>
              <a:t>Step1. DOWNLOAD                                          		---p4</a:t>
            </a:r>
            <a:endParaRPr lang="" altLang="en-US" sz="2400" dirty="0">
              <a:sym typeface="+mn-ea"/>
            </a:endParaRPr>
          </a:p>
          <a:p>
            <a:pPr marL="800100" lvl="1" indent="-342900" algn="l">
              <a:buFont typeface="Arial" panose="02080604020202020204" pitchFamily="34" charset="0"/>
              <a:buChar char="•"/>
            </a:pPr>
            <a:r>
              <a:rPr lang="" altLang="en-US" sz="2400" dirty="0">
                <a:sym typeface="+mn-ea"/>
              </a:rPr>
              <a:t>Step2. BUILD/CONFIG				     		---p5</a:t>
            </a:r>
            <a:endParaRPr lang="" altLang="en-US" sz="2400" dirty="0">
              <a:sym typeface="+mn-ea"/>
            </a:endParaRPr>
          </a:p>
          <a:p>
            <a:pPr marL="1257300" lvl="2" indent="-342900" algn="l">
              <a:buFont typeface="Arial" panose="02080604020202020204" pitchFamily="34" charset="0"/>
              <a:buChar char="•"/>
            </a:pPr>
            <a:r>
              <a:rPr lang="" altLang="en-US" sz="2400" dirty="0">
                <a:sym typeface="+mn-ea"/>
              </a:rPr>
              <a:t>What is (Make / configure / maven / make install)    ---p6	</a:t>
            </a:r>
            <a:endParaRPr lang="" altLang="en-US" sz="2400" dirty="0">
              <a:sym typeface="+mn-ea"/>
            </a:endParaRPr>
          </a:p>
          <a:p>
            <a:pPr marL="800100" lvl="1" indent="-342900" algn="l">
              <a:buFont typeface="Arial" panose="02080604020202020204" pitchFamily="34" charset="0"/>
              <a:buChar char="•"/>
            </a:pPr>
            <a:r>
              <a:rPr lang="" altLang="en-US" sz="2400" dirty="0">
                <a:sym typeface="+mn-ea"/>
              </a:rPr>
              <a:t>Step3. INSTALL 					   　		--- P3</a:t>
            </a:r>
            <a:endParaRPr lang="" altLang="en-US" sz="2400" dirty="0">
              <a:sym typeface="+mn-ea"/>
            </a:endParaRPr>
          </a:p>
          <a:p>
            <a:pPr marL="914400" lvl="1" indent="-457200" algn="l">
              <a:buFont typeface="+mj-lt"/>
              <a:buAutoNum type="arabicPeriod"/>
            </a:pPr>
            <a:r>
              <a:rPr lang="" altLang="en-US" sz="2400" dirty="0">
                <a:sym typeface="+mn-ea"/>
              </a:rPr>
              <a:t>Download</a:t>
            </a:r>
            <a:endParaRPr lang="en-US" altLang="en-US" sz="2400" dirty="0">
              <a:sym typeface="+mn-ea"/>
            </a:endParaRPr>
          </a:p>
          <a:p>
            <a:pPr marL="342900" indent="-342900" algn="l">
              <a:buFont typeface="Arial" panose="02080604020202020204" pitchFamily="34" charset="0"/>
              <a:buChar char="•"/>
            </a:pPr>
            <a:r>
              <a:rPr lang="en-US" altLang="en-US" sz="2400" dirty="0">
                <a:solidFill>
                  <a:srgbClr val="00B0F0"/>
                </a:solidFill>
                <a:sym typeface="+mn-ea"/>
              </a:rPr>
              <a:t> Where</a:t>
            </a:r>
            <a:r>
              <a:rPr lang="en-US" altLang="en-US" sz="2400" dirty="0">
                <a:sym typeface="+mn-ea"/>
              </a:rPr>
              <a:t> are </a:t>
            </a:r>
            <a:r>
              <a:rPr lang="en-US" altLang="en-US" sz="2400" dirty="0">
                <a:solidFill>
                  <a:srgbClr val="00B0F0"/>
                </a:solidFill>
                <a:sym typeface="+mn-ea"/>
              </a:rPr>
              <a:t>execfile</a:t>
            </a:r>
            <a:r>
              <a:rPr lang="en-US" altLang="en-US" sz="2400" dirty="0">
                <a:sym typeface="+mn-ea"/>
              </a:rPr>
              <a:t> installed and What type?  </a:t>
            </a:r>
            <a:endParaRPr lang="en-US" altLang="en-US" sz="2400" dirty="0">
              <a:sym typeface="+mn-ea"/>
            </a:endParaRPr>
          </a:p>
          <a:p>
            <a:pPr marL="342900" indent="-342900" algn="l"/>
            <a:endParaRPr lang="en-US" altLang="en-US" sz="2400" dirty="0">
              <a:solidFill>
                <a:schemeClr val="tx1"/>
              </a:solidFill>
              <a:sym typeface="+mn-ea"/>
            </a:endParaRPr>
          </a:p>
        </p:txBody>
      </p:sp>
      <p:sp>
        <p:nvSpPr>
          <p:cNvPr id="3" name="Text Box 2"/>
          <p:cNvSpPr txBox="1"/>
          <p:nvPr/>
        </p:nvSpPr>
        <p:spPr>
          <a:xfrm>
            <a:off x="7630795" y="6356350"/>
            <a:ext cx="3491230" cy="645160"/>
          </a:xfrm>
          <a:prstGeom prst="rect">
            <a:avLst/>
          </a:prstGeom>
          <a:noFill/>
        </p:spPr>
        <p:txBody>
          <a:bodyPr wrap="square" rtlCol="0" anchor="t">
            <a:spAutoFit/>
          </a:bodyPr>
          <a:p>
            <a:pPr algn="r"/>
            <a:r>
              <a:rPr lang="en-US" altLang="en-US">
                <a:sym typeface="+mn-ea"/>
              </a:rPr>
              <a:t>written by daito keigo</a:t>
            </a:r>
            <a:endParaRPr lang="en-US" altLang="en-US">
              <a:solidFill>
                <a:schemeClr val="tx1"/>
              </a:solidFill>
            </a:endParaRPr>
          </a:p>
          <a:p>
            <a:pPr algn="r"/>
            <a:endParaRPr lang="en-US"/>
          </a:p>
        </p:txBody>
      </p:sp>
      <p:sp>
        <p:nvSpPr>
          <p:cNvPr id="4" name="Slide Number Placeholder 3"/>
          <p:cNvSpPr>
            <a:spLocks noGrp="1"/>
          </p:cNvSpPr>
          <p:nvPr>
            <p:ph type="sldNum" sz="quarter" idx="12"/>
          </p:nvPr>
        </p:nvSpPr>
        <p:spPr>
          <a:xfrm>
            <a:off x="8716645" y="6356350"/>
            <a:ext cx="2743200" cy="365125"/>
          </a:xfrm>
        </p:spPr>
        <p:txBody>
          <a:bodyPr/>
          <a:p>
            <a:fld id="{BE1039D9-3D1B-4CD3-B3BC-3050B19DE446}" type="slidenum">
              <a:rPr kumimoji="1" lang="ja-JP" altLang="en-US" smtClean="0"/>
            </a:fld>
            <a:endParaRPr kumimoji="1" lang="ja-JP" altLang="en-US"/>
          </a:p>
        </p:txBody>
      </p:sp>
      <p:sp>
        <p:nvSpPr>
          <p:cNvPr id="5" name="Text Box 4"/>
          <p:cNvSpPr txBox="1"/>
          <p:nvPr/>
        </p:nvSpPr>
        <p:spPr>
          <a:xfrm>
            <a:off x="248285" y="105410"/>
            <a:ext cx="2394585" cy="645160"/>
          </a:xfrm>
          <a:prstGeom prst="rect">
            <a:avLst/>
          </a:prstGeom>
          <a:noFill/>
        </p:spPr>
        <p:txBody>
          <a:bodyPr wrap="none" rtlCol="0" anchor="t">
            <a:spAutoFit/>
          </a:bodyPr>
          <a:p>
            <a:r>
              <a:rPr lang="en-US" altLang="en-US" sz="3600">
                <a:solidFill>
                  <a:srgbClr val="00B0F0"/>
                </a:solidFill>
                <a:sym typeface="+mn-ea"/>
              </a:rPr>
              <a:t>CONTENT</a:t>
            </a:r>
            <a:endParaRPr lang="en-US" altLang="en-US" sz="3600">
              <a:solidFill>
                <a:srgbClr val="00B0F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30795" y="6356350"/>
            <a:ext cx="3491230" cy="645160"/>
          </a:xfrm>
          <a:prstGeom prst="rect">
            <a:avLst/>
          </a:prstGeom>
          <a:noFill/>
        </p:spPr>
        <p:txBody>
          <a:bodyPr wrap="square" rtlCol="0" anchor="t">
            <a:spAutoFit/>
          </a:bodyPr>
          <a:p>
            <a:pPr algn="r"/>
            <a:r>
              <a:rPr lang="en-US" altLang="en-US">
                <a:sym typeface="+mn-ea"/>
              </a:rPr>
              <a:t>written by daito keigo</a:t>
            </a:r>
            <a:endParaRPr lang="en-US" altLang="en-US">
              <a:solidFill>
                <a:schemeClr val="tx1"/>
              </a:solidFill>
            </a:endParaRPr>
          </a:p>
          <a:p>
            <a:pPr algn="r"/>
            <a:endParaRPr lang="en-US"/>
          </a:p>
        </p:txBody>
      </p:sp>
      <p:sp>
        <p:nvSpPr>
          <p:cNvPr id="7" name="Text Box 6"/>
          <p:cNvSpPr txBox="1"/>
          <p:nvPr/>
        </p:nvSpPr>
        <p:spPr>
          <a:xfrm>
            <a:off x="-52705" y="4140200"/>
            <a:ext cx="11617960" cy="2861310"/>
          </a:xfrm>
          <a:prstGeom prst="rect">
            <a:avLst/>
          </a:prstGeom>
          <a:noFill/>
        </p:spPr>
        <p:txBody>
          <a:bodyPr wrap="square" rtlCol="0" anchor="t">
            <a:spAutoFit/>
          </a:bodyPr>
          <a:p>
            <a:pPr algn="l"/>
            <a:r>
              <a:rPr lang="en-US" altLang="en-US" sz="2000" dirty="0">
                <a:sym typeface="+mn-ea"/>
              </a:rPr>
              <a:t> this paper is based on ⇓</a:t>
            </a:r>
            <a:endParaRPr lang="en-US" altLang="en-US" sz="2000" dirty="0">
              <a:sym typeface="+mn-ea"/>
            </a:endParaRPr>
          </a:p>
          <a:p>
            <a:pPr algn="l"/>
            <a:r>
              <a:rPr lang="en-US" altLang="en-US" sz="2000" dirty="0">
                <a:sym typeface="+mn-ea"/>
              </a:rPr>
              <a:t>sw360 install :</a:t>
            </a:r>
            <a:endParaRPr lang="en-US" altLang="en-US" sz="2000" dirty="0">
              <a:sym typeface="+mn-ea"/>
            </a:endParaRPr>
          </a:p>
          <a:p>
            <a:pPr algn="l"/>
            <a:r>
              <a:rPr lang="en-US" altLang="en-US" sz="2000" dirty="0">
                <a:sym typeface="+mn-ea"/>
              </a:rPr>
              <a:t> https://qiita.com/K-Hama/items/90a6105a16400ce3e718</a:t>
            </a:r>
            <a:endParaRPr lang="en-US" altLang="en-US" sz="2000" dirty="0">
              <a:sym typeface="+mn-ea"/>
            </a:endParaRPr>
          </a:p>
          <a:p>
            <a:pPr algn="l"/>
            <a:r>
              <a:rPr lang="en-US" altLang="en-US" sz="2000" dirty="0">
                <a:sym typeface="+mn-ea"/>
              </a:rPr>
              <a:t>fossology: </a:t>
            </a:r>
            <a:endParaRPr lang="en-US" altLang="en-US" sz="2000" dirty="0">
              <a:sym typeface="+mn-ea"/>
            </a:endParaRPr>
          </a:p>
          <a:p>
            <a:pPr algn="l"/>
            <a:r>
              <a:rPr lang="en-US" altLang="en-US" sz="2000" dirty="0">
                <a:sym typeface="+mn-ea"/>
              </a:rPr>
              <a:t>https://github.com/OpenChain-Project/Japan-WG-General/blob/master/Compliance-Tooling/FOSSology/Installation/install_from_source_debian_jp.md</a:t>
            </a:r>
            <a:endParaRPr lang="en-US" altLang="en-US" sz="2000" dirty="0">
              <a:sym typeface="+mn-ea"/>
            </a:endParaRPr>
          </a:p>
          <a:p>
            <a:pPr algn="l"/>
            <a:endParaRPr lang="en-US" altLang="en-US" sz="2000" dirty="0">
              <a:sym typeface="+mn-ea"/>
            </a:endParaRPr>
          </a:p>
          <a:p>
            <a:pPr algn="l"/>
            <a:endParaRPr lang="en-US" altLang="en-US" sz="2000" dirty="0">
              <a:sym typeface="+mn-ea"/>
            </a:endParaRPr>
          </a:p>
          <a:p>
            <a:pPr algn="l"/>
            <a:endParaRPr lang="en-US" altLang="en-US" sz="2000"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88"/>
          <p:cNvSpPr/>
          <p:nvPr/>
        </p:nvSpPr>
        <p:spPr>
          <a:xfrm rot="10800000" flipV="1">
            <a:off x="9598660" y="1909445"/>
            <a:ext cx="2028825" cy="221932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en-US" altLang="ja-JP" sz="1400" dirty="0">
              <a:solidFill>
                <a:schemeClr val="tx1"/>
              </a:solidFill>
            </a:endParaRPr>
          </a:p>
        </p:txBody>
      </p:sp>
      <p:sp>
        <p:nvSpPr>
          <p:cNvPr id="19" name="四角形: 角を丸くする 18"/>
          <p:cNvSpPr/>
          <p:nvPr/>
        </p:nvSpPr>
        <p:spPr>
          <a:xfrm>
            <a:off x="3020060" y="1702435"/>
            <a:ext cx="5987415" cy="308356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accent1"/>
              </a:solidFill>
            </a:endParaRPr>
          </a:p>
        </p:txBody>
      </p:sp>
      <p:sp>
        <p:nvSpPr>
          <p:cNvPr id="15" name="四角形: 角を丸くする 14"/>
          <p:cNvSpPr/>
          <p:nvPr/>
        </p:nvSpPr>
        <p:spPr>
          <a:xfrm>
            <a:off x="3299460" y="1833245"/>
            <a:ext cx="2643505" cy="270700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6" name="四角形: 角を丸くする 15"/>
          <p:cNvSpPr/>
          <p:nvPr/>
        </p:nvSpPr>
        <p:spPr>
          <a:xfrm>
            <a:off x="6132830" y="1833245"/>
            <a:ext cx="2765425" cy="270764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3" name="正方形/長方形 52"/>
          <p:cNvSpPr/>
          <p:nvPr/>
        </p:nvSpPr>
        <p:spPr>
          <a:xfrm>
            <a:off x="3637280" y="2750185"/>
            <a:ext cx="2218690" cy="32131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 altLang="en-US" sz="1400" dirty="0">
                <a:solidFill>
                  <a:schemeClr val="tx1"/>
                </a:solidFill>
              </a:rPr>
              <a:t>--</a:t>
            </a:r>
            <a:endParaRPr kumimoji="1" lang="" altLang="en-US" sz="1400" dirty="0">
              <a:solidFill>
                <a:schemeClr val="tx1"/>
              </a:solidFill>
            </a:endParaRPr>
          </a:p>
        </p:txBody>
      </p:sp>
      <p:sp>
        <p:nvSpPr>
          <p:cNvPr id="18" name="テキスト ボックス 17"/>
          <p:cNvSpPr txBox="1"/>
          <p:nvPr/>
        </p:nvSpPr>
        <p:spPr>
          <a:xfrm flipH="1">
            <a:off x="3585210" y="1864995"/>
            <a:ext cx="1731645" cy="337185"/>
          </a:xfrm>
          <a:prstGeom prst="rect">
            <a:avLst/>
          </a:prstGeom>
          <a:noFill/>
        </p:spPr>
        <p:txBody>
          <a:bodyPr wrap="square" rtlCol="0">
            <a:spAutoFit/>
          </a:bodyPr>
          <a:lstStyle/>
          <a:p>
            <a:pPr algn="ctr"/>
            <a:r>
              <a:rPr kumimoji="1" lang="" altLang="en-US" sz="1600" u="sng" dirty="0">
                <a:effectLst>
                  <a:outerShdw blurRad="38100" dist="38100" dir="2700000" algn="tl">
                    <a:srgbClr val="000000">
                      <a:alpha val="43137"/>
                    </a:srgbClr>
                  </a:outerShdw>
                </a:effectLst>
              </a:rPr>
              <a:t>s</a:t>
            </a:r>
            <a:r>
              <a:rPr kumimoji="1" lang="en-US" altLang="ja-JP" sz="1600" u="sng" dirty="0">
                <a:effectLst>
                  <a:outerShdw blurRad="38100" dist="38100" dir="2700000" algn="tl">
                    <a:srgbClr val="000000">
                      <a:alpha val="43137"/>
                    </a:srgbClr>
                  </a:outerShdw>
                </a:effectLst>
              </a:rPr>
              <a:t>w360 </a:t>
            </a:r>
            <a:endParaRPr kumimoji="1" lang="en-US" altLang="ja-JP" sz="1600" u="sng" dirty="0">
              <a:effectLst>
                <a:outerShdw blurRad="38100" dist="38100" dir="2700000" algn="tl">
                  <a:srgbClr val="000000">
                    <a:alpha val="43137"/>
                  </a:srgbClr>
                </a:outerShdw>
              </a:effectLst>
            </a:endParaRPr>
          </a:p>
        </p:txBody>
      </p:sp>
      <p:sp>
        <p:nvSpPr>
          <p:cNvPr id="20" name="テキスト ボックス 19"/>
          <p:cNvSpPr txBox="1"/>
          <p:nvPr/>
        </p:nvSpPr>
        <p:spPr>
          <a:xfrm flipH="1">
            <a:off x="6509385" y="1865630"/>
            <a:ext cx="1731645" cy="337185"/>
          </a:xfrm>
          <a:prstGeom prst="rect">
            <a:avLst/>
          </a:prstGeom>
          <a:noFill/>
        </p:spPr>
        <p:txBody>
          <a:bodyPr wrap="square" rtlCol="0">
            <a:spAutoFit/>
          </a:bodyPr>
          <a:lstStyle/>
          <a:p>
            <a:pPr algn="ctr"/>
            <a:r>
              <a:rPr lang="en-US" altLang="ja-JP" sz="1600" u="sng" dirty="0" err="1">
                <a:effectLst>
                  <a:outerShdw blurRad="38100" dist="38100" dir="2700000" algn="tl">
                    <a:srgbClr val="000000">
                      <a:alpha val="43137"/>
                    </a:srgbClr>
                  </a:outerShdw>
                </a:effectLst>
              </a:rPr>
              <a:t>F</a:t>
            </a:r>
            <a:r>
              <a:rPr kumimoji="1" lang="en-US" altLang="ja-JP" sz="1600" u="sng" dirty="0" err="1">
                <a:effectLst>
                  <a:outerShdw blurRad="38100" dist="38100" dir="2700000" algn="tl">
                    <a:srgbClr val="000000">
                      <a:alpha val="43137"/>
                    </a:srgbClr>
                  </a:outerShdw>
                </a:effectLst>
              </a:rPr>
              <a:t>ossology</a:t>
            </a:r>
            <a:endParaRPr kumimoji="1" lang="en-US" altLang="ja-JP" sz="1600" u="sng" dirty="0" err="1">
              <a:effectLst>
                <a:outerShdw blurRad="38100" dist="38100" dir="2700000" algn="tl">
                  <a:srgbClr val="000000">
                    <a:alpha val="43137"/>
                  </a:srgbClr>
                </a:outerShdw>
              </a:effectLst>
            </a:endParaRPr>
          </a:p>
        </p:txBody>
      </p:sp>
      <p:sp>
        <p:nvSpPr>
          <p:cNvPr id="21" name="正方形/長方形 20"/>
          <p:cNvSpPr/>
          <p:nvPr/>
        </p:nvSpPr>
        <p:spPr>
          <a:xfrm>
            <a:off x="3637280" y="3801110"/>
            <a:ext cx="2219325" cy="2971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p:cNvSpPr txBox="1"/>
          <p:nvPr/>
        </p:nvSpPr>
        <p:spPr>
          <a:xfrm flipH="1">
            <a:off x="3959860" y="3568700"/>
            <a:ext cx="1157605" cy="306705"/>
          </a:xfrm>
          <a:prstGeom prst="rect">
            <a:avLst/>
          </a:prstGeom>
          <a:noFill/>
        </p:spPr>
        <p:txBody>
          <a:bodyPr wrap="square" rtlCol="0">
            <a:spAutoFit/>
          </a:bodyPr>
          <a:lstStyle/>
          <a:p>
            <a:r>
              <a:rPr lang="en-US" altLang="ja-JP" sz="1400" u="sng" dirty="0">
                <a:effectLst>
                  <a:outerShdw blurRad="38100" dist="38100" dir="2700000" algn="tl">
                    <a:srgbClr val="000000">
                      <a:alpha val="43137"/>
                    </a:srgbClr>
                  </a:outerShdw>
                </a:effectLst>
              </a:rPr>
              <a:t>C</a:t>
            </a:r>
            <a:r>
              <a:rPr kumimoji="1" lang="en-US" altLang="ja-JP" sz="1400" u="sng" dirty="0">
                <a:effectLst>
                  <a:outerShdw blurRad="38100" dist="38100" dir="2700000" algn="tl">
                    <a:srgbClr val="000000">
                      <a:alpha val="43137"/>
                    </a:srgbClr>
                  </a:outerShdw>
                </a:effectLst>
              </a:rPr>
              <a:t>ouchDB</a:t>
            </a:r>
            <a:endParaRPr kumimoji="1" lang="en-US" altLang="ja-JP" sz="1400" u="sng" dirty="0">
              <a:effectLst>
                <a:outerShdw blurRad="38100" dist="38100" dir="2700000" algn="tl">
                  <a:srgbClr val="000000">
                    <a:alpha val="43137"/>
                  </a:srgbClr>
                </a:outerShdw>
              </a:effectLst>
            </a:endParaRPr>
          </a:p>
        </p:txBody>
      </p:sp>
      <p:sp>
        <p:nvSpPr>
          <p:cNvPr id="45" name="正方形/長方形 44"/>
          <p:cNvSpPr/>
          <p:nvPr/>
        </p:nvSpPr>
        <p:spPr>
          <a:xfrm>
            <a:off x="6519545" y="3801110"/>
            <a:ext cx="2026285" cy="2971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円柱 25"/>
          <p:cNvSpPr/>
          <p:nvPr/>
        </p:nvSpPr>
        <p:spPr>
          <a:xfrm>
            <a:off x="3382010" y="3885565"/>
            <a:ext cx="203200" cy="141605"/>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p:cNvSpPr txBox="1"/>
          <p:nvPr/>
        </p:nvSpPr>
        <p:spPr>
          <a:xfrm flipH="1">
            <a:off x="6800850" y="3583940"/>
            <a:ext cx="1157605" cy="275590"/>
          </a:xfrm>
          <a:prstGeom prst="rect">
            <a:avLst/>
          </a:prstGeom>
          <a:noFill/>
        </p:spPr>
        <p:txBody>
          <a:bodyPr wrap="square" rtlCol="0">
            <a:spAutoFit/>
          </a:bodyPr>
          <a:lstStyle/>
          <a:p>
            <a:r>
              <a:rPr kumimoji="1" lang="en-US" altLang="ja-JP" sz="1200" u="sng" dirty="0">
                <a:effectLst>
                  <a:outerShdw blurRad="38100" dist="38100" dir="2700000" algn="tl">
                    <a:srgbClr val="000000">
                      <a:alpha val="43137"/>
                    </a:srgbClr>
                  </a:outerShdw>
                </a:effectLst>
              </a:rPr>
              <a:t>PostgreSQL</a:t>
            </a:r>
            <a:endParaRPr kumimoji="1" lang="en-US" altLang="ja-JP" sz="1200" u="sng" dirty="0">
              <a:effectLst>
                <a:outerShdw blurRad="38100" dist="38100" dir="2700000" algn="tl">
                  <a:srgbClr val="000000">
                    <a:alpha val="43137"/>
                  </a:srgbClr>
                </a:outerShdw>
              </a:effectLst>
            </a:endParaRPr>
          </a:p>
        </p:txBody>
      </p:sp>
      <p:sp>
        <p:nvSpPr>
          <p:cNvPr id="50" name="正方形/長方形 49"/>
          <p:cNvSpPr/>
          <p:nvPr/>
        </p:nvSpPr>
        <p:spPr>
          <a:xfrm>
            <a:off x="3619500" y="3297555"/>
            <a:ext cx="2237105" cy="2971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2" name="テキスト ボックス 51"/>
          <p:cNvSpPr txBox="1"/>
          <p:nvPr/>
        </p:nvSpPr>
        <p:spPr>
          <a:xfrm flipH="1">
            <a:off x="4042410" y="3050540"/>
            <a:ext cx="1157605" cy="306705"/>
          </a:xfrm>
          <a:prstGeom prst="rect">
            <a:avLst/>
          </a:prstGeom>
          <a:noFill/>
        </p:spPr>
        <p:txBody>
          <a:bodyPr wrap="square" rtlCol="0">
            <a:spAutoFit/>
          </a:bodyPr>
          <a:lstStyle/>
          <a:p>
            <a:r>
              <a:rPr kumimoji="1" lang="en-US" altLang="ja-JP" sz="1400" u="sng" dirty="0">
                <a:effectLst>
                  <a:outerShdw blurRad="38100" dist="38100" dir="2700000" algn="tl">
                    <a:srgbClr val="000000">
                      <a:alpha val="43137"/>
                    </a:srgbClr>
                  </a:outerShdw>
                </a:effectLst>
              </a:rPr>
              <a:t>Tomcat</a:t>
            </a:r>
            <a:endParaRPr kumimoji="1" lang="en-US" altLang="ja-JP" sz="1400" u="sng" dirty="0">
              <a:effectLst>
                <a:outerShdw blurRad="38100" dist="38100" dir="2700000" algn="tl">
                  <a:srgbClr val="000000">
                    <a:alpha val="43137"/>
                  </a:srgbClr>
                </a:outerShdw>
              </a:effectLst>
            </a:endParaRPr>
          </a:p>
        </p:txBody>
      </p:sp>
      <p:sp>
        <p:nvSpPr>
          <p:cNvPr id="54" name="テキスト ボックス 53"/>
          <p:cNvSpPr txBox="1"/>
          <p:nvPr/>
        </p:nvSpPr>
        <p:spPr>
          <a:xfrm flipH="1">
            <a:off x="4243070" y="2506980"/>
            <a:ext cx="1157605" cy="306705"/>
          </a:xfrm>
          <a:prstGeom prst="rect">
            <a:avLst/>
          </a:prstGeom>
          <a:noFill/>
        </p:spPr>
        <p:txBody>
          <a:bodyPr wrap="square" rtlCol="0">
            <a:spAutoFit/>
          </a:bodyPr>
          <a:lstStyle/>
          <a:p>
            <a:r>
              <a:rPr kumimoji="1" lang="en-US" altLang="ja-JP" sz="1400" u="sng" dirty="0">
                <a:solidFill>
                  <a:schemeClr val="tx1"/>
                </a:solidFill>
                <a:effectLst>
                  <a:outerShdw blurRad="38100" dist="38100" dir="2700000" algn="tl">
                    <a:srgbClr val="000000">
                      <a:alpha val="43137"/>
                    </a:srgbClr>
                  </a:outerShdw>
                </a:effectLst>
              </a:rPr>
              <a:t>Liferay</a:t>
            </a:r>
            <a:endParaRPr kumimoji="1" lang="en-US" altLang="ja-JP" sz="1400" u="sng" dirty="0">
              <a:solidFill>
                <a:schemeClr val="tx1"/>
              </a:solidFill>
              <a:effectLst>
                <a:outerShdw blurRad="38100" dist="38100" dir="2700000" algn="tl">
                  <a:srgbClr val="000000">
                    <a:alpha val="43137"/>
                  </a:srgbClr>
                </a:outerShdw>
              </a:effectLst>
            </a:endParaRPr>
          </a:p>
        </p:txBody>
      </p:sp>
      <p:sp>
        <p:nvSpPr>
          <p:cNvPr id="66" name="テキスト ボックス 65"/>
          <p:cNvSpPr txBox="1"/>
          <p:nvPr/>
        </p:nvSpPr>
        <p:spPr>
          <a:xfrm flipH="1">
            <a:off x="121444" y="1552827"/>
            <a:ext cx="2369820" cy="368300"/>
          </a:xfrm>
          <a:prstGeom prst="rect">
            <a:avLst/>
          </a:prstGeom>
          <a:noFill/>
        </p:spPr>
        <p:txBody>
          <a:bodyPr wrap="square" rtlCol="0">
            <a:spAutoFit/>
            <a:scene3d>
              <a:camera prst="orthographicFront"/>
              <a:lightRig rig="threePt" dir="t"/>
            </a:scene3d>
          </a:bodyPr>
          <a:lstStyle/>
          <a:p>
            <a:r>
              <a:rPr kumimoji="1" lang="en-US" altLang="en-US" dirty="0">
                <a:solidFill>
                  <a:srgbClr val="00B050"/>
                </a:solidFill>
                <a:effectLst/>
              </a:rPr>
              <a:t>PORT / PROXY</a:t>
            </a:r>
            <a:endParaRPr kumimoji="1" lang="en-US" altLang="en-US" dirty="0">
              <a:solidFill>
                <a:srgbClr val="00B050"/>
              </a:solidFill>
              <a:effectLst/>
            </a:endParaRPr>
          </a:p>
        </p:txBody>
      </p:sp>
      <p:pic>
        <p:nvPicPr>
          <p:cNvPr id="96" name="グラフィックス 95" descr="サーバー"/>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299460" y="3286125"/>
            <a:ext cx="320040" cy="320040"/>
          </a:xfrm>
          <a:prstGeom prst="rect">
            <a:avLst/>
          </a:prstGeom>
        </p:spPr>
      </p:pic>
      <p:pic>
        <p:nvPicPr>
          <p:cNvPr id="99" name="グラフィックス 98" descr="インターネット"/>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460" y="2684780"/>
            <a:ext cx="386715" cy="386715"/>
          </a:xfrm>
          <a:prstGeom prst="rect">
            <a:avLst/>
          </a:prstGeom>
        </p:spPr>
      </p:pic>
      <p:sp>
        <p:nvSpPr>
          <p:cNvPr id="104" name="円柱 103"/>
          <p:cNvSpPr/>
          <p:nvPr/>
        </p:nvSpPr>
        <p:spPr>
          <a:xfrm>
            <a:off x="6240780" y="3885565"/>
            <a:ext cx="203200" cy="141605"/>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p:cNvSpPr/>
          <p:nvPr/>
        </p:nvSpPr>
        <p:spPr>
          <a:xfrm>
            <a:off x="3354705" y="2153920"/>
            <a:ext cx="2662555" cy="460375"/>
          </a:xfrm>
          <a:prstGeom prst="rect">
            <a:avLst/>
          </a:prstGeom>
        </p:spPr>
        <p:txBody>
          <a:bodyPr wrap="square">
            <a:spAutoFit/>
          </a:bodyPr>
          <a:lstStyle/>
          <a:p>
            <a:r>
              <a:rPr lang="en-US" altLang="ja-JP" sz="1200" dirty="0"/>
              <a:t>$</a:t>
            </a:r>
            <a:r>
              <a:rPr lang="en-US" altLang="en-US" sz="1200" dirty="0"/>
              <a:t>CATALINA_HOME</a:t>
            </a:r>
            <a:r>
              <a:rPr lang="en-US" altLang="ja-JP" sz="1200" dirty="0"/>
              <a:t>/b</a:t>
            </a:r>
            <a:r>
              <a:rPr lang="en-US" altLang="en-US" sz="1200" dirty="0"/>
              <a:t>i</a:t>
            </a:r>
            <a:r>
              <a:rPr lang="en-US" altLang="ja-JP" sz="1200" dirty="0"/>
              <a:t>n/.</a:t>
            </a:r>
            <a:r>
              <a:rPr lang="en-US" altLang="ja-JP" sz="1200" dirty="0" err="1"/>
              <a:t>catalina</a:t>
            </a:r>
            <a:r>
              <a:rPr lang="en-US" altLang="ja-JP" sz="1200" dirty="0"/>
              <a:t> </a:t>
            </a:r>
            <a:r>
              <a:rPr lang="en-US" altLang="en-US" sz="1200" dirty="0"/>
              <a:t>start / stop</a:t>
            </a:r>
            <a:endParaRPr lang="en-US" altLang="en-US" sz="1200" dirty="0"/>
          </a:p>
        </p:txBody>
      </p:sp>
      <p:sp>
        <p:nvSpPr>
          <p:cNvPr id="113" name="テキスト ボックス 112"/>
          <p:cNvSpPr txBox="1"/>
          <p:nvPr/>
        </p:nvSpPr>
        <p:spPr>
          <a:xfrm flipH="1">
            <a:off x="9650095" y="3391535"/>
            <a:ext cx="2200910" cy="737235"/>
          </a:xfrm>
          <a:prstGeom prst="rect">
            <a:avLst/>
          </a:prstGeom>
          <a:noFill/>
        </p:spPr>
        <p:txBody>
          <a:bodyPr wrap="square" rtlCol="0">
            <a:spAutoFit/>
          </a:bodyPr>
          <a:lstStyle/>
          <a:p>
            <a:r>
              <a:rPr kumimoji="1" lang="" altLang="en-US" sz="1400" dirty="0"/>
              <a:t>PostgreSQL</a:t>
            </a:r>
            <a:endParaRPr kumimoji="1" lang="en-US" altLang="ja-JP" sz="1400" dirty="0"/>
          </a:p>
          <a:p>
            <a:r>
              <a:rPr kumimoji="1" lang="en-US" altLang="ja-JP" sz="1400" dirty="0"/>
              <a:t>IPADDR/5298/</a:t>
            </a:r>
            <a:r>
              <a:rPr kumimoji="1" lang="en-US" altLang="ja-JP" sz="1400" dirty="0" err="1"/>
              <a:t>utils</a:t>
            </a:r>
            <a:endParaRPr kumimoji="1" lang="en-US" altLang="ja-JP" sz="1400" dirty="0"/>
          </a:p>
          <a:p>
            <a:endParaRPr kumimoji="1" lang="en-US" altLang="ja-JP" sz="1400" dirty="0"/>
          </a:p>
        </p:txBody>
      </p:sp>
      <p:sp>
        <p:nvSpPr>
          <p:cNvPr id="114" name="テキスト ボックス 113"/>
          <p:cNvSpPr txBox="1"/>
          <p:nvPr/>
        </p:nvSpPr>
        <p:spPr>
          <a:xfrm flipH="1">
            <a:off x="9598660" y="2108200"/>
            <a:ext cx="2065020" cy="521970"/>
          </a:xfrm>
          <a:prstGeom prst="rect">
            <a:avLst/>
          </a:prstGeom>
          <a:noFill/>
        </p:spPr>
        <p:txBody>
          <a:bodyPr wrap="square" rtlCol="0">
            <a:spAutoFit/>
          </a:bodyPr>
          <a:lstStyle/>
          <a:p>
            <a:r>
              <a:rPr kumimoji="1" lang="" altLang="en-US" sz="1400" u="sng" dirty="0">
                <a:effectLst>
                  <a:outerShdw blurRad="38100" dist="38100" dir="2700000" algn="tl">
                    <a:srgbClr val="000000">
                      <a:alpha val="43137"/>
                    </a:srgbClr>
                  </a:outerShdw>
                </a:effectLst>
              </a:rPr>
              <a:t>sw360 </a:t>
            </a:r>
            <a:endParaRPr kumimoji="1" lang="" altLang="en-US" sz="1400" dirty="0"/>
          </a:p>
          <a:p>
            <a:r>
              <a:rPr kumimoji="1" lang="" altLang="en-US" sz="1400" dirty="0"/>
              <a:t>https://</a:t>
            </a:r>
            <a:r>
              <a:rPr kumimoji="1" lang="en-US" altLang="ja-JP" sz="1400" dirty="0"/>
              <a:t>IPADDR</a:t>
            </a:r>
            <a:r>
              <a:rPr kumimoji="1" lang="" altLang="en-US" sz="1400" dirty="0"/>
              <a:t>:</a:t>
            </a:r>
            <a:r>
              <a:rPr kumimoji="1" lang="en-US" altLang="ja-JP" sz="1400" dirty="0"/>
              <a:t>8080</a:t>
            </a:r>
            <a:endParaRPr kumimoji="1" lang="en-US" altLang="ja-JP" sz="1400" dirty="0"/>
          </a:p>
        </p:txBody>
      </p:sp>
      <p:sp>
        <p:nvSpPr>
          <p:cNvPr id="115" name="テキスト ボックス 114"/>
          <p:cNvSpPr txBox="1"/>
          <p:nvPr/>
        </p:nvSpPr>
        <p:spPr>
          <a:xfrm flipH="1">
            <a:off x="9649860" y="2744237"/>
            <a:ext cx="1403515" cy="521970"/>
          </a:xfrm>
          <a:prstGeom prst="rect">
            <a:avLst/>
          </a:prstGeom>
          <a:noFill/>
        </p:spPr>
        <p:txBody>
          <a:bodyPr wrap="square" rtlCol="0">
            <a:spAutoFit/>
          </a:bodyPr>
          <a:lstStyle/>
          <a:p>
            <a:r>
              <a:rPr kumimoji="1" lang="" altLang="en-US" sz="1400" u="sng" dirty="0">
                <a:effectLst>
                  <a:outerShdw blurRad="38100" dist="38100" dir="2700000" algn="tl">
                    <a:srgbClr val="000000">
                      <a:alpha val="43137"/>
                    </a:srgbClr>
                  </a:outerShdw>
                </a:effectLst>
                <a:sym typeface="+mn-ea"/>
              </a:rPr>
              <a:t>Fossology</a:t>
            </a:r>
            <a:r>
              <a:rPr kumimoji="1" lang="en-US" altLang="en-US" sz="1400" u="sng" dirty="0">
                <a:effectLst>
                  <a:outerShdw blurRad="38100" dist="38100" dir="2700000" algn="tl">
                    <a:srgbClr val="000000">
                      <a:alpha val="43137"/>
                    </a:srgbClr>
                  </a:outerShdw>
                </a:effectLst>
                <a:sym typeface="+mn-ea"/>
              </a:rPr>
              <a:t> </a:t>
            </a:r>
            <a:endParaRPr kumimoji="1" lang="en-US" altLang="ja-JP" sz="1400" dirty="0"/>
          </a:p>
          <a:p>
            <a:r>
              <a:rPr kumimoji="1" lang="en-US" altLang="ja-JP" sz="1400" dirty="0"/>
              <a:t>IPADDR/</a:t>
            </a:r>
            <a:r>
              <a:rPr kumimoji="1" lang="en-US" altLang="ja-JP" sz="1400" dirty="0" err="1"/>
              <a:t>radis</a:t>
            </a:r>
            <a:endParaRPr kumimoji="1" lang="en-US" altLang="ja-JP" sz="1400" dirty="0" err="1"/>
          </a:p>
        </p:txBody>
      </p:sp>
      <p:sp>
        <p:nvSpPr>
          <p:cNvPr id="47" name="正方形/長方形 46"/>
          <p:cNvSpPr/>
          <p:nvPr/>
        </p:nvSpPr>
        <p:spPr>
          <a:xfrm>
            <a:off x="6440170" y="3271520"/>
            <a:ext cx="2311400" cy="2971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solidFill>
                <a:schemeClr val="tx1"/>
              </a:solidFill>
            </a:endParaRPr>
          </a:p>
        </p:txBody>
      </p:sp>
      <p:sp>
        <p:nvSpPr>
          <p:cNvPr id="48" name="テキスト ボックス 47"/>
          <p:cNvSpPr txBox="1"/>
          <p:nvPr/>
        </p:nvSpPr>
        <p:spPr>
          <a:xfrm flipH="1">
            <a:off x="6936740" y="3050540"/>
            <a:ext cx="1157605" cy="275590"/>
          </a:xfrm>
          <a:prstGeom prst="rect">
            <a:avLst/>
          </a:prstGeom>
          <a:noFill/>
        </p:spPr>
        <p:txBody>
          <a:bodyPr wrap="square" rtlCol="0">
            <a:spAutoFit/>
          </a:bodyPr>
          <a:lstStyle/>
          <a:p>
            <a:r>
              <a:rPr kumimoji="1" lang="en-US" altLang="ja-JP" sz="1200" u="sng" dirty="0">
                <a:effectLst>
                  <a:outerShdw blurRad="38100" dist="38100" dir="2700000" algn="tl">
                    <a:srgbClr val="000000">
                      <a:alpha val="43137"/>
                    </a:srgbClr>
                  </a:outerShdw>
                </a:effectLst>
              </a:rPr>
              <a:t>Apatch2</a:t>
            </a:r>
            <a:endParaRPr kumimoji="1" lang="en-US" altLang="ja-JP" sz="1200" u="sng" dirty="0">
              <a:effectLst>
                <a:outerShdw blurRad="38100" dist="38100" dir="2700000" algn="tl">
                  <a:srgbClr val="000000">
                    <a:alpha val="43137"/>
                  </a:srgbClr>
                </a:outerShdw>
              </a:effectLst>
            </a:endParaRPr>
          </a:p>
        </p:txBody>
      </p:sp>
      <p:pic>
        <p:nvPicPr>
          <p:cNvPr id="97" name="グラフィックス 96" descr="サーバー"/>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109335" y="3239770"/>
            <a:ext cx="334645" cy="334645"/>
          </a:xfrm>
          <a:prstGeom prst="rect">
            <a:avLst/>
          </a:prstGeom>
        </p:spPr>
      </p:pic>
      <p:sp>
        <p:nvSpPr>
          <p:cNvPr id="80" name="テキスト ボックス 79"/>
          <p:cNvSpPr txBox="1"/>
          <p:nvPr/>
        </p:nvSpPr>
        <p:spPr>
          <a:xfrm flipH="1">
            <a:off x="3619500" y="3292475"/>
            <a:ext cx="2237740" cy="306705"/>
          </a:xfrm>
          <a:prstGeom prst="rect">
            <a:avLst/>
          </a:prstGeom>
          <a:noFill/>
        </p:spPr>
        <p:txBody>
          <a:bodyPr wrap="square" rtlCol="0">
            <a:spAutoFit/>
          </a:bodyPr>
          <a:lstStyle/>
          <a:p>
            <a:pPr algn="ctr"/>
            <a:r>
              <a:rPr kumimoji="1" lang="" altLang="en-US" sz="1400" dirty="0">
                <a:solidFill>
                  <a:schemeClr val="bg2">
                    <a:lumMod val="25000"/>
                  </a:schemeClr>
                </a:solidFill>
              </a:rPr>
              <a:t>--</a:t>
            </a:r>
            <a:endParaRPr kumimoji="1" lang="" altLang="en-US" sz="1400" dirty="0">
              <a:solidFill>
                <a:schemeClr val="bg2">
                  <a:lumMod val="25000"/>
                </a:schemeClr>
              </a:solidFill>
            </a:endParaRPr>
          </a:p>
        </p:txBody>
      </p:sp>
      <p:sp>
        <p:nvSpPr>
          <p:cNvPr id="81" name="テキスト ボックス 80"/>
          <p:cNvSpPr txBox="1"/>
          <p:nvPr/>
        </p:nvSpPr>
        <p:spPr>
          <a:xfrm flipH="1">
            <a:off x="3585210" y="3822065"/>
            <a:ext cx="2431415" cy="306705"/>
          </a:xfrm>
          <a:prstGeom prst="rect">
            <a:avLst/>
          </a:prstGeom>
          <a:noFill/>
        </p:spPr>
        <p:txBody>
          <a:bodyPr wrap="square" rtlCol="0">
            <a:spAutoFit/>
          </a:bodyPr>
          <a:lstStyle/>
          <a:p>
            <a:r>
              <a:rPr kumimoji="1" lang="" altLang="en-US" sz="1400" dirty="0" err="1">
                <a:solidFill>
                  <a:schemeClr val="bg2">
                    <a:lumMod val="25000"/>
                  </a:schemeClr>
                </a:solidFill>
              </a:rPr>
              <a:t>/etc/init.d/couchdb</a:t>
            </a:r>
            <a:r>
              <a:rPr kumimoji="1" lang="en-US" altLang="en-US" sz="1400" dirty="0" err="1">
                <a:solidFill>
                  <a:schemeClr val="bg2">
                    <a:lumMod val="25000"/>
                  </a:schemeClr>
                </a:solidFill>
              </a:rPr>
              <a:t>(a</a:t>
            </a:r>
            <a:r>
              <a:rPr lang="en-US" altLang="ja-JP" sz="1400" dirty="0">
                <a:solidFill>
                  <a:schemeClr val="bg2">
                    <a:lumMod val="25000"/>
                  </a:schemeClr>
                </a:solidFill>
                <a:sym typeface="+mn-ea"/>
              </a:rPr>
              <a:t>uto</a:t>
            </a:r>
            <a:r>
              <a:rPr lang="" altLang="en-US" sz="1400" dirty="0">
                <a:solidFill>
                  <a:schemeClr val="bg2">
                    <a:lumMod val="25000"/>
                  </a:schemeClr>
                </a:solidFill>
                <a:sym typeface="+mn-ea"/>
              </a:rPr>
              <a:t>)</a:t>
            </a:r>
            <a:endParaRPr kumimoji="1" lang="" altLang="en-US" sz="1400" dirty="0">
              <a:solidFill>
                <a:schemeClr val="bg2">
                  <a:lumMod val="25000"/>
                </a:schemeClr>
              </a:solidFill>
              <a:sym typeface="+mn-ea"/>
            </a:endParaRPr>
          </a:p>
        </p:txBody>
      </p:sp>
      <p:sp>
        <p:nvSpPr>
          <p:cNvPr id="83" name="テキスト ボックス 82"/>
          <p:cNvSpPr txBox="1"/>
          <p:nvPr/>
        </p:nvSpPr>
        <p:spPr>
          <a:xfrm flipH="1">
            <a:off x="6504940" y="3811905"/>
            <a:ext cx="2181225" cy="275590"/>
          </a:xfrm>
          <a:prstGeom prst="rect">
            <a:avLst/>
          </a:prstGeom>
          <a:noFill/>
        </p:spPr>
        <p:txBody>
          <a:bodyPr wrap="square" rtlCol="0">
            <a:spAutoFit/>
          </a:bodyPr>
          <a:lstStyle/>
          <a:p>
            <a:r>
              <a:rPr kumimoji="1" lang="en-US" altLang="ja-JP" sz="1200" dirty="0"/>
              <a:t>systemd(auto</a:t>
            </a:r>
            <a:r>
              <a:rPr kumimoji="1" lang="en-US" altLang="en-US" sz="1200" dirty="0"/>
              <a:t>:systemd</a:t>
            </a:r>
            <a:r>
              <a:rPr kumimoji="1" lang="en-US" altLang="ja-JP" sz="1200" dirty="0"/>
              <a:t>)</a:t>
            </a:r>
            <a:endParaRPr kumimoji="1" lang="en-US" altLang="ja-JP" sz="1200" dirty="0"/>
          </a:p>
        </p:txBody>
      </p:sp>
      <p:sp>
        <p:nvSpPr>
          <p:cNvPr id="89" name="正方形/長方形 88"/>
          <p:cNvSpPr/>
          <p:nvPr/>
        </p:nvSpPr>
        <p:spPr>
          <a:xfrm rot="10800000" flipV="1">
            <a:off x="218440" y="1889760"/>
            <a:ext cx="2272665" cy="29845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400" dirty="0">
              <a:solidFill>
                <a:schemeClr val="tx1"/>
              </a:solidFill>
            </a:endParaRPr>
          </a:p>
        </p:txBody>
      </p:sp>
      <p:sp>
        <p:nvSpPr>
          <p:cNvPr id="4" name="Text Box 3"/>
          <p:cNvSpPr txBox="1"/>
          <p:nvPr/>
        </p:nvSpPr>
        <p:spPr>
          <a:xfrm>
            <a:off x="2837180" y="5453380"/>
            <a:ext cx="3105785" cy="829945"/>
          </a:xfrm>
          <a:prstGeom prst="rect">
            <a:avLst/>
          </a:prstGeom>
          <a:noFill/>
        </p:spPr>
        <p:txBody>
          <a:bodyPr wrap="square" rtlCol="0" anchor="t">
            <a:spAutoFit/>
          </a:bodyPr>
          <a:p>
            <a:r>
              <a:rPr lang="" altLang="en-US" sz="1200" dirty="0">
                <a:solidFill>
                  <a:schemeClr val="bg2">
                    <a:lumMod val="25000"/>
                  </a:schemeClr>
                </a:solidFill>
                <a:sym typeface="+mn-ea"/>
              </a:rPr>
              <a:t>*2</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a:t>
            </a:r>
            <a:r>
              <a:rPr lang="en-US" altLang="en-US" sz="1200" dirty="0">
                <a:solidFill>
                  <a:schemeClr val="bg2">
                    <a:lumMod val="25000"/>
                  </a:schemeClr>
                </a:solidFill>
                <a:sym typeface="+mn-ea"/>
              </a:rPr>
              <a:t>CATALINA_HOME:</a:t>
            </a:r>
            <a:endParaRPr lang="en-US" altLang="en-US" sz="1200" dirty="0">
              <a:solidFill>
                <a:schemeClr val="bg2">
                  <a:lumMod val="25000"/>
                </a:schemeClr>
              </a:solidFill>
              <a:sym typeface="+mn-ea"/>
            </a:endParaRPr>
          </a:p>
          <a:p>
            <a:r>
              <a:rPr lang="en-US" altLang="en-US" sz="1200" dirty="0">
                <a:solidFill>
                  <a:schemeClr val="bg2">
                    <a:lumMod val="25000"/>
                  </a:schemeClr>
                </a:solidFill>
                <a:sym typeface="+mn-ea"/>
              </a:rPr>
              <a:t>liferay ga</a:t>
            </a:r>
            <a:r>
              <a:rPr lang="" altLang="en-US" sz="1200" dirty="0">
                <a:solidFill>
                  <a:schemeClr val="bg2">
                    <a:lumMod val="25000"/>
                  </a:schemeClr>
                </a:solidFill>
                <a:sym typeface="+mn-ea"/>
              </a:rPr>
              <a:t>: exist n </a:t>
            </a:r>
            <a:r>
              <a:rPr lang="en-US" altLang="en-US" sz="1200" dirty="0">
                <a:solidFill>
                  <a:schemeClr val="bg2">
                    <a:lumMod val="25000"/>
                  </a:schemeClr>
                </a:solidFill>
                <a:sym typeface="+mn-ea"/>
              </a:rPr>
              <a:t>liferay </a:t>
            </a:r>
            <a:r>
              <a:rPr lang="" altLang="en-US" sz="1200" dirty="0">
                <a:solidFill>
                  <a:schemeClr val="bg2">
                    <a:lumMod val="25000"/>
                  </a:schemeClr>
                </a:solidFill>
                <a:sym typeface="+mn-ea"/>
              </a:rPr>
              <a:t>folder.</a:t>
            </a:r>
            <a:r>
              <a:rPr lang="en-US" altLang="en-US" sz="1200" dirty="0">
                <a:solidFill>
                  <a:schemeClr val="bg2">
                    <a:lumMod val="25000"/>
                  </a:schemeClr>
                </a:solidFill>
                <a:sym typeface="+mn-ea"/>
              </a:rPr>
              <a:t>       </a:t>
            </a:r>
            <a:endParaRPr lang="en-US" altLang="en-US" sz="1200" dirty="0">
              <a:solidFill>
                <a:schemeClr val="bg2">
                  <a:lumMod val="25000"/>
                </a:schemeClr>
              </a:solidFill>
              <a:sym typeface="+mn-ea"/>
            </a:endParaRPr>
          </a:p>
          <a:p>
            <a:r>
              <a:rPr lang="en-US" altLang="en-US" sz="1200" dirty="0">
                <a:solidFill>
                  <a:schemeClr val="bg2">
                    <a:lumMod val="25000"/>
                  </a:schemeClr>
                </a:solidFill>
                <a:sym typeface="+mn-ea"/>
              </a:rPr>
              <a:t> </a:t>
            </a:r>
            <a:endParaRPr lang="en-US" altLang="en-US" sz="1200" dirty="0">
              <a:solidFill>
                <a:schemeClr val="bg2">
                  <a:lumMod val="25000"/>
                </a:schemeClr>
              </a:solidFill>
              <a:sym typeface="+mn-ea"/>
            </a:endParaRPr>
          </a:p>
        </p:txBody>
      </p:sp>
      <p:sp>
        <p:nvSpPr>
          <p:cNvPr id="6" name="テキスト ボックス 82"/>
          <p:cNvSpPr txBox="1"/>
          <p:nvPr/>
        </p:nvSpPr>
        <p:spPr>
          <a:xfrm flipH="1">
            <a:off x="6439535" y="3266440"/>
            <a:ext cx="2554605" cy="306705"/>
          </a:xfrm>
          <a:prstGeom prst="rect">
            <a:avLst/>
          </a:prstGeom>
          <a:noFill/>
        </p:spPr>
        <p:txBody>
          <a:bodyPr wrap="square" rtlCol="0">
            <a:spAutoFit/>
          </a:bodyPr>
          <a:p>
            <a:r>
              <a:rPr kumimoji="1" sz="1400" dirty="0"/>
              <a:t>/usr/sbin/apache</a:t>
            </a:r>
            <a:r>
              <a:rPr kumimoji="1" lang="" sz="1400" dirty="0"/>
              <a:t>ctl(auto)</a:t>
            </a:r>
            <a:endParaRPr kumimoji="1" sz="1400" dirty="0"/>
          </a:p>
        </p:txBody>
      </p:sp>
      <p:sp>
        <p:nvSpPr>
          <p:cNvPr id="8" name="テキスト ボックス 82"/>
          <p:cNvSpPr txBox="1"/>
          <p:nvPr/>
        </p:nvSpPr>
        <p:spPr>
          <a:xfrm flipH="1">
            <a:off x="6202680" y="2202815"/>
            <a:ext cx="2625090" cy="521970"/>
          </a:xfrm>
          <a:prstGeom prst="rect">
            <a:avLst/>
          </a:prstGeom>
          <a:noFill/>
        </p:spPr>
        <p:txBody>
          <a:bodyPr wrap="square" rtlCol="0">
            <a:spAutoFit/>
          </a:bodyPr>
          <a:p>
            <a:r>
              <a:rPr kumimoji="1" lang="en-US" altLang="en-US" sz="1400" dirty="0"/>
              <a:t>/etc/init.d/fossology.service </a:t>
            </a:r>
            <a:r>
              <a:rPr lang="en-US" altLang="en-US" sz="1400" dirty="0">
                <a:sym typeface="+mn-ea"/>
              </a:rPr>
              <a:t>(manual)</a:t>
            </a:r>
            <a:endParaRPr kumimoji="1" lang="en-US" altLang="en-US" sz="1400" dirty="0">
              <a:sym typeface="+mn-ea"/>
            </a:endParaRPr>
          </a:p>
        </p:txBody>
      </p:sp>
      <p:sp>
        <p:nvSpPr>
          <p:cNvPr id="13" name="Text Box 12"/>
          <p:cNvSpPr txBox="1"/>
          <p:nvPr/>
        </p:nvSpPr>
        <p:spPr>
          <a:xfrm>
            <a:off x="3816985" y="1382395"/>
            <a:ext cx="5205730" cy="398780"/>
          </a:xfrm>
          <a:prstGeom prst="rect">
            <a:avLst/>
          </a:prstGeom>
          <a:noFill/>
        </p:spPr>
        <p:txBody>
          <a:bodyPr wrap="square" rtlCol="0" anchor="t">
            <a:spAutoFit/>
          </a:bodyPr>
          <a:p>
            <a:r>
              <a:rPr lang="en-US" altLang="en-US" sz="2000" dirty="0">
                <a:solidFill>
                  <a:srgbClr val="00B050"/>
                </a:solidFill>
                <a:sym typeface="+mn-ea"/>
              </a:rPr>
              <a:t>execed file (auto or manual)</a:t>
            </a:r>
            <a:endParaRPr lang="en-US" altLang="en-US" sz="2000" dirty="0">
              <a:solidFill>
                <a:srgbClr val="00B050"/>
              </a:solidFill>
              <a:sym typeface="+mn-ea"/>
            </a:endParaRPr>
          </a:p>
        </p:txBody>
      </p:sp>
      <p:sp>
        <p:nvSpPr>
          <p:cNvPr id="17" name="テキスト ボックス 93"/>
          <p:cNvSpPr txBox="1"/>
          <p:nvPr/>
        </p:nvSpPr>
        <p:spPr>
          <a:xfrm flipH="1">
            <a:off x="5316855" y="4803140"/>
            <a:ext cx="2499995" cy="300355"/>
          </a:xfrm>
          <a:prstGeom prst="rect">
            <a:avLst/>
          </a:prstGeom>
          <a:noFill/>
        </p:spPr>
        <p:txBody>
          <a:bodyPr wrap="square" rtlCol="0">
            <a:spAutoFit/>
            <a:scene3d>
              <a:camera prst="orthographicFront"/>
              <a:lightRig rig="threePt" dir="t"/>
            </a:scene3d>
          </a:bodyPr>
          <a:p>
            <a:r>
              <a:rPr kumimoji="1" lang="en-US" altLang="en-US" sz="1355" dirty="0">
                <a:solidFill>
                  <a:srgbClr val="00B050"/>
                </a:solidFill>
                <a:effectLst/>
              </a:rPr>
              <a:t>LOG</a:t>
            </a:r>
            <a:endParaRPr kumimoji="1" lang="en-US" altLang="en-US" sz="1355" dirty="0">
              <a:solidFill>
                <a:srgbClr val="00B050"/>
              </a:solidFill>
              <a:effectLst/>
            </a:endParaRPr>
          </a:p>
        </p:txBody>
      </p:sp>
      <p:sp>
        <p:nvSpPr>
          <p:cNvPr id="22" name="正方形/長方形 94"/>
          <p:cNvSpPr/>
          <p:nvPr/>
        </p:nvSpPr>
        <p:spPr>
          <a:xfrm rot="10800000" flipV="1">
            <a:off x="5394960" y="5059680"/>
            <a:ext cx="6232525" cy="12236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ja-JP" altLang="en-US" sz="1055" dirty="0">
              <a:solidFill>
                <a:schemeClr val="tx1"/>
              </a:solidFill>
            </a:endParaRPr>
          </a:p>
        </p:txBody>
      </p:sp>
      <p:sp>
        <p:nvSpPr>
          <p:cNvPr id="23" name="Text Box 22"/>
          <p:cNvSpPr txBox="1"/>
          <p:nvPr/>
        </p:nvSpPr>
        <p:spPr>
          <a:xfrm>
            <a:off x="5452110" y="5059680"/>
            <a:ext cx="6044565" cy="1344930"/>
          </a:xfrm>
          <a:prstGeom prst="rect">
            <a:avLst/>
          </a:prstGeom>
          <a:noFill/>
        </p:spPr>
        <p:txBody>
          <a:bodyPr wrap="square" rtlCol="0" anchor="t">
            <a:spAutoFit/>
          </a:bodyPr>
          <a:p>
            <a:pPr>
              <a:lnSpc>
                <a:spcPct val="120000"/>
              </a:lnSpc>
            </a:pPr>
            <a:r>
              <a:rPr lang="en-US" altLang="en-US" sz="1355"/>
              <a:t>Fossology : </a:t>
            </a:r>
            <a:r>
              <a:rPr lang="en-US" sz="1355"/>
              <a:t>/var/log/fossology</a:t>
            </a:r>
            <a:r>
              <a:rPr lang="en-US" altLang="en-US" sz="1355"/>
              <a:t>/</a:t>
            </a:r>
            <a:r>
              <a:rPr lang="en-US" sz="1355"/>
              <a:t>    </a:t>
            </a:r>
            <a:r>
              <a:rPr lang="en-US" altLang="en-US" sz="1355"/>
              <a:t>Apache2 : /var/log/apache2/</a:t>
            </a:r>
            <a:endParaRPr lang="en-US" altLang="en-US" sz="1355"/>
          </a:p>
          <a:p>
            <a:pPr>
              <a:lnSpc>
                <a:spcPct val="120000"/>
              </a:lnSpc>
            </a:pPr>
            <a:r>
              <a:rPr lang="en-US" altLang="en-US" sz="1355"/>
              <a:t>Postgresql: /var/log/postgresql/   Tomcat   : /$CATALINA_HOME/logs/</a:t>
            </a:r>
            <a:endParaRPr lang="en-US" altLang="en-US" sz="1355"/>
          </a:p>
          <a:p>
            <a:pPr>
              <a:lnSpc>
                <a:spcPct val="120000"/>
              </a:lnSpc>
            </a:pPr>
            <a:r>
              <a:rPr lang="en-US" altLang="en-US" sz="1355"/>
              <a:t>CouchDB : /usr/local/var/log/couchdb/	</a:t>
            </a:r>
            <a:endParaRPr lang="en-US" altLang="en-US" sz="1355"/>
          </a:p>
          <a:p>
            <a:pPr>
              <a:lnSpc>
                <a:spcPct val="120000"/>
              </a:lnSpc>
            </a:pPr>
            <a:r>
              <a:rPr lang="en-US" altLang="en-US" sz="1355"/>
              <a:t>Liferay    : /home/daitokeigo/liferay-portal-6.2-ce-ga5/logs</a:t>
            </a:r>
            <a:endParaRPr lang="en-US" altLang="en-US" sz="1355"/>
          </a:p>
          <a:p>
            <a:pPr>
              <a:lnSpc>
                <a:spcPct val="120000"/>
              </a:lnSpc>
            </a:pPr>
            <a:r>
              <a:rPr lang="en-US" altLang="en-US" sz="1355"/>
              <a:t> </a:t>
            </a:r>
            <a:endParaRPr lang="en-US" altLang="en-US" sz="1355"/>
          </a:p>
        </p:txBody>
      </p:sp>
      <p:sp>
        <p:nvSpPr>
          <p:cNvPr id="38" name="テキスト ボックス 113"/>
          <p:cNvSpPr txBox="1"/>
          <p:nvPr/>
        </p:nvSpPr>
        <p:spPr>
          <a:xfrm flipH="1">
            <a:off x="7590155" y="1053465"/>
            <a:ext cx="2008505" cy="306705"/>
          </a:xfrm>
          <a:prstGeom prst="rect">
            <a:avLst/>
          </a:prstGeom>
          <a:noFill/>
        </p:spPr>
        <p:txBody>
          <a:bodyPr wrap="square" rtlCol="0">
            <a:spAutoFit/>
          </a:bodyPr>
          <a:p>
            <a:r>
              <a:rPr kumimoji="1" lang="en-US" altLang="en-US" sz="1400" dirty="0"/>
              <a:t>Database</a:t>
            </a:r>
            <a:endParaRPr kumimoji="1" lang="en-US" altLang="en-US" sz="1400" dirty="0"/>
          </a:p>
        </p:txBody>
      </p:sp>
      <p:sp>
        <p:nvSpPr>
          <p:cNvPr id="2" name="Slide Number Placeholder 1"/>
          <p:cNvSpPr>
            <a:spLocks noGrp="1"/>
          </p:cNvSpPr>
          <p:nvPr>
            <p:ph type="sldNum" sz="quarter" idx="12"/>
          </p:nvPr>
        </p:nvSpPr>
        <p:spPr>
          <a:xfrm>
            <a:off x="9962515" y="6448515"/>
            <a:ext cx="2057400" cy="365130"/>
          </a:xfrm>
        </p:spPr>
        <p:txBody>
          <a:bodyPr/>
          <a:p>
            <a:fld id="{BE1039D9-3D1B-4CD3-B3BC-3050B19DE446}" type="slidenum">
              <a:rPr kumimoji="1" lang="ja-JP" altLang="en-US" smtClean="0"/>
            </a:fld>
            <a:endParaRPr kumimoji="1" lang="ja-JP" altLang="en-US"/>
          </a:p>
        </p:txBody>
      </p:sp>
      <p:sp>
        <p:nvSpPr>
          <p:cNvPr id="5" name="Text Box 4"/>
          <p:cNvSpPr txBox="1"/>
          <p:nvPr/>
        </p:nvSpPr>
        <p:spPr>
          <a:xfrm>
            <a:off x="1663065" y="14605"/>
            <a:ext cx="7728585" cy="1038860"/>
          </a:xfrm>
          <a:prstGeom prst="rect">
            <a:avLst/>
          </a:prstGeom>
          <a:noFill/>
        </p:spPr>
        <p:txBody>
          <a:bodyPr wrap="square" rtlCol="0" anchor="t">
            <a:spAutoFit/>
          </a:bodyPr>
          <a:p>
            <a:pPr algn="l">
              <a:lnSpc>
                <a:spcPct val="110000"/>
              </a:lnSpc>
            </a:pPr>
            <a:r>
              <a:rPr lang="en-US" altLang="en-US" sz="2800" dirty="0">
                <a:solidFill>
                  <a:srgbClr val="00B0F0"/>
                </a:solidFill>
                <a:sym typeface="+mn-ea"/>
              </a:rPr>
              <a:t>Setting, exected files </a:t>
            </a:r>
            <a:r>
              <a:rPr lang="" altLang="en-US" sz="2800" dirty="0">
                <a:solidFill>
                  <a:srgbClr val="00B0F0"/>
                </a:solidFill>
                <a:sym typeface="+mn-ea"/>
              </a:rPr>
              <a:t>andl</a:t>
            </a:r>
            <a:r>
              <a:rPr lang="en-US" altLang="en-US" sz="2800" dirty="0">
                <a:solidFill>
                  <a:srgbClr val="00B0F0"/>
                </a:solidFill>
                <a:sym typeface="+mn-ea"/>
              </a:rPr>
              <a:t>og folders </a:t>
            </a:r>
            <a:endParaRPr lang="en-US" altLang="en-US" sz="2800" dirty="0">
              <a:solidFill>
                <a:srgbClr val="00B0F0"/>
              </a:solidFill>
              <a:sym typeface="+mn-ea"/>
            </a:endParaRPr>
          </a:p>
          <a:p>
            <a:pPr algn="l">
              <a:lnSpc>
                <a:spcPct val="110000"/>
              </a:lnSpc>
            </a:pPr>
            <a:r>
              <a:rPr lang="" altLang="en-US" sz="2800" dirty="0">
                <a:solidFill>
                  <a:srgbClr val="00B0F0"/>
                </a:solidFill>
                <a:sym typeface="+mn-ea"/>
              </a:rPr>
              <a:t>				for</a:t>
            </a:r>
            <a:r>
              <a:rPr lang="en-US" altLang="en-US" sz="2800" dirty="0">
                <a:solidFill>
                  <a:srgbClr val="00B0F0"/>
                </a:solidFill>
                <a:sym typeface="+mn-ea"/>
              </a:rPr>
              <a:t> fossology, sw360</a:t>
            </a:r>
            <a:endParaRPr lang="en-US" altLang="en-US" sz="2800" dirty="0">
              <a:solidFill>
                <a:srgbClr val="00B0F0"/>
              </a:solidFill>
              <a:sym typeface="+mn-ea"/>
            </a:endParaRPr>
          </a:p>
        </p:txBody>
      </p:sp>
      <p:pic>
        <p:nvPicPr>
          <p:cNvPr id="7" name="グラフィックス 95" descr="サーバー"/>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781935" y="1105535"/>
            <a:ext cx="411480" cy="254635"/>
          </a:xfrm>
          <a:prstGeom prst="rect">
            <a:avLst/>
          </a:prstGeom>
        </p:spPr>
      </p:pic>
      <p:pic>
        <p:nvPicPr>
          <p:cNvPr id="9" name="グラフィックス 98" descr="インターネット"/>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7465" y="980440"/>
            <a:ext cx="401955" cy="401955"/>
          </a:xfrm>
          <a:prstGeom prst="rect">
            <a:avLst/>
          </a:prstGeom>
        </p:spPr>
      </p:pic>
      <p:sp>
        <p:nvSpPr>
          <p:cNvPr id="10" name="円柱 25"/>
          <p:cNvSpPr/>
          <p:nvPr/>
        </p:nvSpPr>
        <p:spPr>
          <a:xfrm>
            <a:off x="7235825" y="1068070"/>
            <a:ext cx="278765" cy="247015"/>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600" dirty="0"/>
          </a:p>
        </p:txBody>
      </p:sp>
      <p:sp>
        <p:nvSpPr>
          <p:cNvPr id="11" name="テキスト ボックス 113"/>
          <p:cNvSpPr txBox="1"/>
          <p:nvPr/>
        </p:nvSpPr>
        <p:spPr>
          <a:xfrm flipH="1">
            <a:off x="3117850" y="1053465"/>
            <a:ext cx="2522855" cy="275590"/>
          </a:xfrm>
          <a:prstGeom prst="rect">
            <a:avLst/>
          </a:prstGeom>
          <a:noFill/>
        </p:spPr>
        <p:txBody>
          <a:bodyPr wrap="square" rtlCol="0">
            <a:spAutoFit/>
          </a:bodyPr>
          <a:p>
            <a:r>
              <a:rPr kumimoji="1" lang="en-US" altLang="en-US" sz="1200" dirty="0"/>
              <a:t>Web application server</a:t>
            </a:r>
            <a:endParaRPr kumimoji="1" lang="en-US" altLang="en-US" sz="1200" dirty="0"/>
          </a:p>
        </p:txBody>
      </p:sp>
      <p:sp>
        <p:nvSpPr>
          <p:cNvPr id="12" name="テキスト ボックス 113"/>
          <p:cNvSpPr txBox="1"/>
          <p:nvPr/>
        </p:nvSpPr>
        <p:spPr>
          <a:xfrm flipH="1">
            <a:off x="5519420" y="1053465"/>
            <a:ext cx="1619250" cy="306705"/>
          </a:xfrm>
          <a:prstGeom prst="rect">
            <a:avLst/>
          </a:prstGeom>
          <a:noFill/>
        </p:spPr>
        <p:txBody>
          <a:bodyPr wrap="square" rtlCol="0">
            <a:spAutoFit/>
          </a:bodyPr>
          <a:p>
            <a:r>
              <a:rPr kumimoji="1" lang="en-US" altLang="en-US" sz="1400" dirty="0"/>
              <a:t>Front end</a:t>
            </a:r>
            <a:endParaRPr kumimoji="1" lang="en-US" altLang="en-US" sz="1400" dirty="0"/>
          </a:p>
        </p:txBody>
      </p:sp>
      <p:sp>
        <p:nvSpPr>
          <p:cNvPr id="24" name="Text Box 23"/>
          <p:cNvSpPr txBox="1"/>
          <p:nvPr/>
        </p:nvSpPr>
        <p:spPr>
          <a:xfrm>
            <a:off x="218440" y="1885315"/>
            <a:ext cx="2540000" cy="3107690"/>
          </a:xfrm>
          <a:prstGeom prst="rect">
            <a:avLst/>
          </a:prstGeom>
          <a:noFill/>
        </p:spPr>
        <p:txBody>
          <a:bodyPr wrap="square" rtlCol="0" anchor="t">
            <a:spAutoFit/>
          </a:bodyPr>
          <a:p>
            <a:r>
              <a:rPr lang="en-US" altLang="en-US" sz="1400" u="sng" dirty="0">
                <a:effectLst>
                  <a:outerShdw blurRad="38100" dist="38100" dir="2700000" algn="tl">
                    <a:srgbClr val="000000">
                      <a:alpha val="43137"/>
                    </a:srgbClr>
                  </a:outerShdw>
                </a:effectLst>
                <a:sym typeface="+mn-ea"/>
              </a:rPr>
              <a:t>Fossology</a:t>
            </a:r>
            <a:endParaRPr lang="en-US" altLang="en-US" sz="1400" dirty="0">
              <a:solidFill>
                <a:schemeClr val="tx1"/>
              </a:solidFill>
            </a:endParaRPr>
          </a:p>
          <a:p>
            <a:r>
              <a:rPr lang="en-US" altLang="en-US" sz="1400" dirty="0">
                <a:sym typeface="+mn-ea"/>
              </a:rPr>
              <a:t>/usr/local/etc/fossology/</a:t>
            </a:r>
            <a:endParaRPr lang="en-US" altLang="en-US" sz="1400" dirty="0">
              <a:solidFill>
                <a:schemeClr val="tx1"/>
              </a:solidFill>
            </a:endParaRPr>
          </a:p>
          <a:p>
            <a:r>
              <a:rPr lang="en-US" altLang="en-US" sz="1400" dirty="0">
                <a:sym typeface="+mn-ea"/>
              </a:rPr>
              <a:t>fossology.conf</a:t>
            </a:r>
            <a:endParaRPr lang="en-US" altLang="ja-JP" sz="1400" dirty="0">
              <a:solidFill>
                <a:schemeClr val="tx1"/>
              </a:solidFill>
            </a:endParaRPr>
          </a:p>
          <a:p>
            <a:r>
              <a:rPr lang="en-US" altLang="en-US" sz="1400" u="sng" dirty="0">
                <a:effectLst>
                  <a:outerShdw blurRad="38100" dist="38100" dir="2700000" algn="tl">
                    <a:srgbClr val="000000">
                      <a:alpha val="43137"/>
                    </a:srgbClr>
                  </a:outerShdw>
                </a:effectLst>
                <a:sym typeface="+mn-ea"/>
              </a:rPr>
              <a:t>Apache</a:t>
            </a:r>
            <a:endParaRPr lang="en-US" altLang="en-US" sz="1400" u="sng" dirty="0">
              <a:solidFill>
                <a:schemeClr val="tx1"/>
              </a:solidFill>
            </a:endParaRPr>
          </a:p>
          <a:p>
            <a:r>
              <a:rPr lang="en-US" altLang="en-US" sz="1400" dirty="0">
                <a:solidFill>
                  <a:schemeClr val="tx1"/>
                </a:solidFill>
                <a:sym typeface="+mn-ea"/>
              </a:rPr>
              <a:t>/etc/apache2</a:t>
            </a:r>
            <a:endParaRPr lang="en-US" altLang="en-US" sz="1400" dirty="0">
              <a:solidFill>
                <a:srgbClr val="FF0000"/>
              </a:solidFill>
              <a:sym typeface="+mn-ea"/>
            </a:endParaRPr>
          </a:p>
          <a:p>
            <a:r>
              <a:rPr lang="en-US" altLang="en-US" sz="1400" u="sng" dirty="0">
                <a:effectLst>
                  <a:outerShdw blurRad="38100" dist="38100" dir="2700000" algn="tl">
                    <a:srgbClr val="000000">
                      <a:alpha val="43137"/>
                    </a:srgbClr>
                  </a:outerShdw>
                </a:effectLst>
                <a:sym typeface="+mn-ea"/>
              </a:rPr>
              <a:t>Liferay/Tomcat</a:t>
            </a:r>
            <a:endParaRPr lang="en-US" altLang="ja-JP" sz="1400" dirty="0">
              <a:solidFill>
                <a:schemeClr val="tx1"/>
              </a:solidFill>
            </a:endParaRPr>
          </a:p>
          <a:p>
            <a:r>
              <a:rPr lang="en-US" altLang="en-US" sz="1400" dirty="0">
                <a:sym typeface="+mn-ea"/>
              </a:rPr>
              <a:t>$CATALINA_HOME/con/</a:t>
            </a:r>
            <a:endParaRPr lang="en-US" altLang="en-US" sz="1400" dirty="0">
              <a:solidFill>
                <a:schemeClr val="tx1"/>
              </a:solidFill>
            </a:endParaRPr>
          </a:p>
          <a:p>
            <a:r>
              <a:rPr lang="en-US" altLang="en-US" sz="1400" dirty="0">
                <a:sym typeface="+mn-ea"/>
              </a:rPr>
              <a:t>server.xml</a:t>
            </a:r>
            <a:endParaRPr lang="en-US" altLang="ja-JP" sz="1400" dirty="0">
              <a:solidFill>
                <a:schemeClr val="tx1"/>
              </a:solidFill>
            </a:endParaRPr>
          </a:p>
          <a:p>
            <a:r>
              <a:rPr lang="en-US" altLang="ja-JP" sz="1400" u="sng" dirty="0">
                <a:effectLst>
                  <a:outerShdw blurRad="38100" dist="38100" dir="2700000" algn="tl">
                    <a:srgbClr val="000000">
                      <a:alpha val="43137"/>
                    </a:srgbClr>
                  </a:outerShdw>
                </a:effectLst>
                <a:sym typeface="+mn-ea"/>
              </a:rPr>
              <a:t>Maven</a:t>
            </a:r>
            <a:endParaRPr lang="en-US" altLang="ja-JP" sz="1400" dirty="0">
              <a:solidFill>
                <a:schemeClr val="tx1"/>
              </a:solidFill>
            </a:endParaRPr>
          </a:p>
          <a:p>
            <a:r>
              <a:rPr lang="en-US" altLang="ja-JP" sz="1400" dirty="0">
                <a:sym typeface="+mn-ea"/>
              </a:rPr>
              <a:t>~/.m2/settings.xml</a:t>
            </a:r>
            <a:endParaRPr lang="en-US" altLang="ja-JP" sz="1400" dirty="0">
              <a:sym typeface="+mn-ea"/>
            </a:endParaRPr>
          </a:p>
          <a:p>
            <a:r>
              <a:rPr lang="en-US" altLang="en-US" sz="1400" dirty="0">
                <a:sym typeface="+mn-ea"/>
              </a:rPr>
              <a:t>/etc/</a:t>
            </a:r>
            <a:endParaRPr lang="en-US" altLang="ja-JP" sz="1400" dirty="0">
              <a:solidFill>
                <a:schemeClr val="tx1"/>
              </a:solidFill>
            </a:endParaRPr>
          </a:p>
          <a:p>
            <a:r>
              <a:rPr lang="en-US" altLang="ja-JP" sz="1400" u="sng" dirty="0">
                <a:effectLst>
                  <a:outerShdw blurRad="38100" dist="38100" dir="2700000" algn="tl">
                    <a:srgbClr val="000000">
                      <a:alpha val="43137"/>
                    </a:srgbClr>
                  </a:outerShdw>
                </a:effectLst>
                <a:sym typeface="+mn-ea"/>
              </a:rPr>
              <a:t>Git</a:t>
            </a:r>
            <a:endParaRPr lang="en-US" altLang="ja-JP" sz="1400" dirty="0">
              <a:solidFill>
                <a:schemeClr val="tx1"/>
              </a:solidFill>
            </a:endParaRPr>
          </a:p>
          <a:p>
            <a:r>
              <a:rPr lang="en-US" altLang="en-US" sz="1400" dirty="0">
                <a:sym typeface="+mn-ea"/>
              </a:rPr>
              <a:t>~/.gitconfig</a:t>
            </a:r>
            <a:endParaRPr lang="en-US" altLang="ja-JP" sz="1400" dirty="0">
              <a:solidFill>
                <a:schemeClr val="tx1"/>
              </a:solidFill>
            </a:endParaRPr>
          </a:p>
          <a:p>
            <a:endParaRPr lang="en-US" altLang="ja-JP" sz="1400" dirty="0">
              <a:sym typeface="+mn-ea"/>
            </a:endParaRPr>
          </a:p>
        </p:txBody>
      </p:sp>
      <p:pic>
        <p:nvPicPr>
          <p:cNvPr id="25" name="グラフィックス 98" descr="インターネット"/>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31610" y="1885315"/>
            <a:ext cx="297180" cy="297180"/>
          </a:xfrm>
          <a:prstGeom prst="rect">
            <a:avLst/>
          </a:prstGeom>
        </p:spPr>
      </p:pic>
      <p:sp>
        <p:nvSpPr>
          <p:cNvPr id="29" name="テキスト ボックス 65"/>
          <p:cNvSpPr txBox="1"/>
          <p:nvPr/>
        </p:nvSpPr>
        <p:spPr>
          <a:xfrm flipH="1">
            <a:off x="9650254" y="1548382"/>
            <a:ext cx="2369820" cy="337185"/>
          </a:xfrm>
          <a:prstGeom prst="rect">
            <a:avLst/>
          </a:prstGeom>
          <a:noFill/>
        </p:spPr>
        <p:txBody>
          <a:bodyPr wrap="square" rtlCol="0">
            <a:spAutoFit/>
            <a:scene3d>
              <a:camera prst="orthographicFront"/>
              <a:lightRig rig="threePt" dir="t"/>
            </a:scene3d>
          </a:bodyPr>
          <a:p>
            <a:r>
              <a:rPr kumimoji="1" lang="" altLang="en-US" sz="1600" dirty="0">
                <a:solidFill>
                  <a:srgbClr val="00B050"/>
                </a:solidFill>
                <a:effectLst/>
              </a:rPr>
              <a:t>URL (you can see)</a:t>
            </a:r>
            <a:endParaRPr kumimoji="1" lang="" altLang="en-US" sz="1600" dirty="0">
              <a:solidFill>
                <a:srgbClr val="00B050"/>
              </a:solidFill>
              <a:effectLst/>
            </a:endParaRPr>
          </a:p>
        </p:txBody>
      </p:sp>
      <p:sp>
        <p:nvSpPr>
          <p:cNvPr id="30" name="Text Box 29"/>
          <p:cNvSpPr txBox="1"/>
          <p:nvPr/>
        </p:nvSpPr>
        <p:spPr>
          <a:xfrm>
            <a:off x="121285" y="5429885"/>
            <a:ext cx="2899410" cy="1383665"/>
          </a:xfrm>
          <a:prstGeom prst="rect">
            <a:avLst/>
          </a:prstGeom>
          <a:noFill/>
        </p:spPr>
        <p:txBody>
          <a:bodyPr wrap="square" rtlCol="0" anchor="t">
            <a:spAutoFit/>
          </a:bodyPr>
          <a:p>
            <a:r>
              <a:rPr lang="" altLang="en-US" sz="1200" dirty="0">
                <a:solidFill>
                  <a:schemeClr val="bg2">
                    <a:lumMod val="25000"/>
                  </a:schemeClr>
                </a:solidFill>
                <a:sym typeface="+mn-ea"/>
              </a:rPr>
              <a:t>*1</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using system of systemd are  </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 Couchdb, Apache2, PostgreSQL,</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 Fossology. </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Without Fossology, sw360(Liferay = tomcatt), default is manual.</a:t>
            </a:r>
            <a:endParaRPr lang="" altLang="en-US" sz="1200" dirty="0">
              <a:solidFill>
                <a:schemeClr val="bg2">
                  <a:lumMod val="25000"/>
                </a:schemeClr>
              </a:solidFill>
              <a:sym typeface="+mn-ea"/>
            </a:endParaRPr>
          </a:p>
          <a:p>
            <a:r>
              <a:rPr lang="" altLang="en-US" sz="1200" dirty="0">
                <a:solidFill>
                  <a:schemeClr val="bg2">
                    <a:lumMod val="25000"/>
                  </a:schemeClr>
                </a:solidFill>
                <a:sym typeface="+mn-ea"/>
              </a:rPr>
              <a:t>How it work of systemd=&gt; </a:t>
            </a:r>
            <a:endParaRPr lang="" altLang="en-US" sz="1200" dirty="0">
              <a:solidFill>
                <a:schemeClr val="bg2">
                  <a:lumMod val="25000"/>
                </a:schemeClr>
              </a:solidFill>
              <a:sym typeface="+mn-ea"/>
            </a:endParaRPr>
          </a:p>
        </p:txBody>
      </p:sp>
      <p:sp>
        <p:nvSpPr>
          <p:cNvPr id="31" name="Text Box 30"/>
          <p:cNvSpPr txBox="1"/>
          <p:nvPr/>
        </p:nvSpPr>
        <p:spPr>
          <a:xfrm>
            <a:off x="2837180" y="6188710"/>
            <a:ext cx="2524125" cy="521970"/>
          </a:xfrm>
          <a:prstGeom prst="rect">
            <a:avLst/>
          </a:prstGeom>
          <a:noFill/>
        </p:spPr>
        <p:txBody>
          <a:bodyPr wrap="none" rtlCol="0" anchor="t">
            <a:spAutoFit/>
          </a:bodyPr>
          <a:p>
            <a:r>
              <a:rPr lang="" altLang="en-US" sz="1400" dirty="0">
                <a:solidFill>
                  <a:schemeClr val="bg2">
                    <a:lumMod val="25000"/>
                  </a:schemeClr>
                </a:solidFill>
                <a:sym typeface="+mn-ea"/>
              </a:rPr>
              <a:t>*3.</a:t>
            </a:r>
            <a:endParaRPr lang="" altLang="en-US" sz="1400" dirty="0">
              <a:solidFill>
                <a:schemeClr val="bg2">
                  <a:lumMod val="25000"/>
                </a:schemeClr>
              </a:solidFill>
              <a:sym typeface="+mn-ea"/>
            </a:endParaRPr>
          </a:p>
          <a:p>
            <a:r>
              <a:rPr lang="" altLang="en-US" sz="1400" dirty="0">
                <a:solidFill>
                  <a:schemeClr val="bg2">
                    <a:lumMod val="25000"/>
                  </a:schemeClr>
                </a:solidFill>
                <a:sym typeface="+mn-ea"/>
              </a:rPr>
              <a:t> </a:t>
            </a:r>
            <a:r>
              <a:rPr lang="en-US" altLang="en-US" sz="1400" dirty="0">
                <a:solidFill>
                  <a:schemeClr val="bg2">
                    <a:lumMod val="25000"/>
                  </a:schemeClr>
                </a:solidFill>
                <a:sym typeface="+mn-ea"/>
              </a:rPr>
              <a:t>sw360(Liferay = tomcatt)</a:t>
            </a:r>
            <a:endParaRPr lang="en-US" altLang="en-US" sz="1400" dirty="0">
              <a:solidFill>
                <a:schemeClr val="bg2">
                  <a:lumMod val="25000"/>
                </a:scheme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正方形/長方形 97"/>
          <p:cNvSpPr/>
          <p:nvPr/>
        </p:nvSpPr>
        <p:spPr>
          <a:xfrm>
            <a:off x="820420" y="953770"/>
            <a:ext cx="4786630" cy="560578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355" dirty="0"/>
          </a:p>
        </p:txBody>
      </p:sp>
      <p:sp>
        <p:nvSpPr>
          <p:cNvPr id="100" name="テキスト ボックス 99"/>
          <p:cNvSpPr txBox="1"/>
          <p:nvPr/>
        </p:nvSpPr>
        <p:spPr>
          <a:xfrm flipH="1">
            <a:off x="878840" y="523875"/>
            <a:ext cx="5172710" cy="521970"/>
          </a:xfrm>
          <a:prstGeom prst="rect">
            <a:avLst/>
          </a:prstGeom>
          <a:noFill/>
        </p:spPr>
        <p:txBody>
          <a:bodyPr wrap="square" rtlCol="0">
            <a:spAutoFit/>
            <a:scene3d>
              <a:camera prst="orthographicFront"/>
              <a:lightRig rig="threePt" dir="t"/>
            </a:scene3d>
          </a:bodyPr>
          <a:p>
            <a:r>
              <a:rPr kumimoji="1" lang="en-US" altLang="ja-JP" sz="2800" dirty="0" err="1">
                <a:solidFill>
                  <a:srgbClr val="00B050"/>
                </a:solidFill>
                <a:effectLst>
                  <a:outerShdw blurRad="38100" dist="19050" dir="2700000" algn="tl" rotWithShape="0">
                    <a:schemeClr val="dk1">
                      <a:alpha val="40000"/>
                    </a:schemeClr>
                  </a:outerShdw>
                </a:effectLst>
              </a:rPr>
              <a:t>Maked</a:t>
            </a:r>
            <a:r>
              <a:rPr kumimoji="1" lang="en-US" altLang="ja-JP" sz="2800" dirty="0">
                <a:solidFill>
                  <a:srgbClr val="00B050"/>
                </a:solidFill>
                <a:effectLst>
                  <a:outerShdw blurRad="38100" dist="19050" dir="2700000" algn="tl" rotWithShape="0">
                    <a:schemeClr val="dk1">
                      <a:alpha val="40000"/>
                    </a:schemeClr>
                  </a:outerShdw>
                </a:effectLst>
              </a:rPr>
              <a:t> </a:t>
            </a:r>
            <a:r>
              <a:rPr kumimoji="1" lang="" altLang="en-US" sz="2800" dirty="0">
                <a:solidFill>
                  <a:srgbClr val="00B050"/>
                </a:solidFill>
                <a:effectLst>
                  <a:outerShdw blurRad="38100" dist="19050" dir="2700000" algn="tl" rotWithShape="0">
                    <a:schemeClr val="dk1">
                      <a:alpha val="40000"/>
                    </a:schemeClr>
                  </a:outerShdw>
                </a:effectLst>
              </a:rPr>
              <a:t>setting/binary files</a:t>
            </a:r>
            <a:endParaRPr kumimoji="1" lang="" altLang="en-US" sz="2800" dirty="0">
              <a:solidFill>
                <a:srgbClr val="00B050"/>
              </a:solidFill>
              <a:effectLst>
                <a:outerShdw blurRad="38100" dist="19050" dir="2700000" algn="tl" rotWithShape="0">
                  <a:schemeClr val="dk1">
                    <a:alpha val="40000"/>
                  </a:schemeClr>
                </a:outerShdw>
              </a:effectLst>
            </a:endParaRPr>
          </a:p>
        </p:txBody>
      </p:sp>
      <p:sp>
        <p:nvSpPr>
          <p:cNvPr id="5" name="正方形/長方形 97"/>
          <p:cNvSpPr/>
          <p:nvPr/>
        </p:nvSpPr>
        <p:spPr>
          <a:xfrm>
            <a:off x="5712460" y="953770"/>
            <a:ext cx="5871845" cy="5560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355" dirty="0"/>
          </a:p>
        </p:txBody>
      </p:sp>
      <p:sp>
        <p:nvSpPr>
          <p:cNvPr id="4" name="正方形/長方形 35"/>
          <p:cNvSpPr/>
          <p:nvPr/>
        </p:nvSpPr>
        <p:spPr>
          <a:xfrm>
            <a:off x="5712460" y="954405"/>
            <a:ext cx="5742305" cy="5631180"/>
          </a:xfrm>
          <a:prstGeom prst="rect">
            <a:avLst/>
          </a:prstGeom>
          <a:noFill/>
          <a:ln>
            <a:solidFill>
              <a:schemeClr val="bg1">
                <a:lumMod val="85000"/>
              </a:schemeClr>
            </a:solidFill>
          </a:ln>
          <a:extLst>
            <a:ext uri="{909E8E84-426E-40DD-AFC4-6F175D3DCCD1}">
              <a14:hiddenFill xmlns:a14="http://schemas.microsoft.com/office/drawing/2010/main">
                <a:solidFill>
                  <a:schemeClr val="accent4">
                    <a:lumMod val="40000"/>
                    <a:lumOff val="60000"/>
                  </a:schemeClr>
                </a:solidFill>
              </a14:hiddenFill>
            </a:ext>
          </a:extLst>
        </p:spPr>
        <p:style>
          <a:lnRef idx="2">
            <a:schemeClr val="dk1"/>
          </a:lnRef>
          <a:fillRef idx="1">
            <a:schemeClr val="lt1"/>
          </a:fillRef>
          <a:effectRef idx="0">
            <a:schemeClr val="dk1"/>
          </a:effectRef>
          <a:fontRef idx="minor">
            <a:schemeClr val="dk1"/>
          </a:fontRef>
        </p:style>
        <p:txBody>
          <a:bodyPr wrap="square">
            <a:spAutoFit/>
          </a:bodyPr>
          <a:p>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/etc : </a:t>
            </a:r>
            <a:r>
              <a:rPr kumimoji="0" lang="en-US" altLang="en-US" u="sng" dirty="0">
                <a:solidFill>
                  <a:schemeClr val="tx1">
                    <a:lumMod val="85000"/>
                    <a:lumOff val="15000"/>
                  </a:schemeClr>
                </a:solidFill>
                <a:latin typeface="Arial Unicode MS"/>
              </a:rPr>
              <a:t>almost all setting</a:t>
            </a:r>
            <a:r>
              <a:rPr kumimoji="0" lang="en-US" altLang="en-US" dirty="0">
                <a:solidFill>
                  <a:schemeClr val="tx1">
                    <a:lumMod val="85000"/>
                    <a:lumOff val="15000"/>
                  </a:schemeClr>
                </a:solidFill>
                <a:latin typeface="Arial Unicode MS"/>
              </a:rPr>
              <a:t>-files is here. (</a:t>
            </a:r>
            <a:r>
              <a:rPr kumimoji="0" lang="" altLang="en-US" dirty="0">
                <a:solidFill>
                  <a:schemeClr val="tx1">
                    <a:lumMod val="85000"/>
                    <a:lumOff val="15000"/>
                  </a:schemeClr>
                </a:solidFill>
                <a:latin typeface="Arial Unicode MS"/>
              </a:rPr>
              <a:t>There may are</a:t>
            </a:r>
            <a:r>
              <a:rPr kumimoji="0" lang="en-US" altLang="en-US" dirty="0">
                <a:solidFill>
                  <a:schemeClr val="tx1">
                    <a:lumMod val="85000"/>
                    <a:lumOff val="15000"/>
                  </a:schemeClr>
                </a:solidFill>
                <a:latin typeface="Arial Unicode MS"/>
              </a:rPr>
              <a:t> under </a:t>
            </a:r>
            <a:r>
              <a:rPr kumimoji="0" lang="" altLang="en-US" dirty="0">
                <a:solidFill>
                  <a:schemeClr val="tx1">
                    <a:lumMod val="85000"/>
                    <a:lumOff val="15000"/>
                  </a:schemeClr>
                </a:solidFill>
                <a:latin typeface="Arial Unicode MS"/>
              </a:rPr>
              <a:t>in sub</a:t>
            </a:r>
            <a:r>
              <a:rPr kumimoji="0" lang="en-US" altLang="en-US" dirty="0">
                <a:solidFill>
                  <a:schemeClr val="tx1">
                    <a:lumMod val="85000"/>
                    <a:lumOff val="15000"/>
                  </a:schemeClr>
                </a:solidFill>
                <a:latin typeface="Arial Unicode MS"/>
              </a:rPr>
              <a:t>folder </a:t>
            </a:r>
            <a:r>
              <a:rPr kumimoji="0" lang="" altLang="en-US" dirty="0">
                <a:solidFill>
                  <a:schemeClr val="tx1">
                    <a:lumMod val="85000"/>
                    <a:lumOff val="15000"/>
                  </a:schemeClr>
                </a:solidFill>
                <a:latin typeface="Arial Unicode MS"/>
              </a:rPr>
              <a:t>or</a:t>
            </a:r>
            <a:r>
              <a:rPr kumimoji="0" lang="en-US" altLang="en-US" dirty="0">
                <a:solidFill>
                  <a:schemeClr val="tx1">
                    <a:lumMod val="85000"/>
                    <a:lumOff val="15000"/>
                  </a:schemeClr>
                </a:solidFill>
                <a:latin typeface="Arial Unicode MS"/>
              </a:rPr>
              <a:t> in /usr/etc.)</a:t>
            </a:r>
            <a:endParaRPr kumimoji="0" lang="en-US" altLang="en-US" dirty="0">
              <a:solidFill>
                <a:schemeClr val="tx1">
                  <a:lumMod val="85000"/>
                  <a:lumOff val="15000"/>
                </a:schemeClr>
              </a:solidFill>
              <a:latin typeface="Arial Unicode MS"/>
            </a:endParaRPr>
          </a:p>
          <a:p>
            <a:r>
              <a:rPr lang="en-US" altLang="en-US" dirty="0">
                <a:solidFill>
                  <a:schemeClr val="tx1">
                    <a:lumMod val="85000"/>
                    <a:lumOff val="15000"/>
                  </a:schemeClr>
                </a:solidFill>
                <a:latin typeface="Arial Unicode MS"/>
                <a:sym typeface="+mn-ea"/>
              </a:rPr>
              <a:t> /bin  : basic cmd (</a:t>
            </a:r>
            <a:r>
              <a:rPr lang="en-US" altLang="en-US" u="sng" dirty="0">
                <a:solidFill>
                  <a:schemeClr val="tx1">
                    <a:lumMod val="85000"/>
                    <a:lumOff val="15000"/>
                  </a:schemeClr>
                </a:solidFill>
                <a:latin typeface="Arial Unicode MS"/>
                <a:sym typeface="+mn-ea"/>
              </a:rPr>
              <a:t>system controal</a:t>
            </a:r>
            <a:r>
              <a:rPr lang="en-US" altLang="en-US" dirty="0">
                <a:solidFill>
                  <a:schemeClr val="tx1">
                    <a:lumMod val="85000"/>
                    <a:lumOff val="15000"/>
                  </a:schemeClr>
                </a:solidFill>
                <a:latin typeface="Arial Unicode MS"/>
                <a:sym typeface="+mn-ea"/>
              </a:rPr>
              <a:t>)</a:t>
            </a:r>
            <a:endParaRPr kumimoji="0" lang="en-US" altLang="en-US" dirty="0">
              <a:solidFill>
                <a:schemeClr val="tx1">
                  <a:lumMod val="85000"/>
                  <a:lumOff val="15000"/>
                </a:schemeClr>
              </a:solidFill>
              <a:latin typeface="Arial Unicode MS"/>
            </a:endParaRPr>
          </a:p>
          <a:p>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/usr : program and library </a:t>
            </a:r>
            <a:r>
              <a:rPr kumimoji="0" lang="" altLang="en-US" dirty="0">
                <a:solidFill>
                  <a:schemeClr val="tx1">
                    <a:lumMod val="85000"/>
                    <a:lumOff val="15000"/>
                  </a:schemeClr>
                </a:solidFill>
                <a:latin typeface="Arial Unicode MS"/>
              </a:rPr>
              <a:t>for</a:t>
            </a:r>
            <a:r>
              <a:rPr kumimoji="0" lang="en-US" altLang="en-US" dirty="0">
                <a:solidFill>
                  <a:schemeClr val="tx1">
                    <a:lumMod val="85000"/>
                    <a:lumOff val="15000"/>
                  </a:schemeClr>
                </a:solidFill>
                <a:latin typeface="Arial Unicode MS"/>
              </a:rPr>
              <a:t> </a:t>
            </a:r>
            <a:r>
              <a:rPr kumimoji="0" lang="en-US" altLang="en-US" u="sng" dirty="0">
                <a:solidFill>
                  <a:schemeClr val="tx1">
                    <a:lumMod val="85000"/>
                    <a:lumOff val="15000"/>
                  </a:schemeClr>
                </a:solidFill>
                <a:latin typeface="Arial Unicode MS"/>
              </a:rPr>
              <a:t>each user</a:t>
            </a:r>
            <a:r>
              <a:rPr kumimoji="0" lang="" altLang="en-US" dirty="0">
                <a:solidFill>
                  <a:schemeClr val="tx1">
                    <a:lumMod val="85000"/>
                    <a:lumOff val="15000"/>
                  </a:schemeClr>
                </a:solidFill>
                <a:latin typeface="Arial Unicode MS"/>
              </a:rPr>
              <a:t>.</a:t>
            </a:r>
            <a:r>
              <a:rPr kumimoji="0" lang="en-US" altLang="en-US" dirty="0">
                <a:solidFill>
                  <a:schemeClr val="tx1">
                    <a:lumMod val="85000"/>
                    <a:lumOff val="15000"/>
                  </a:schemeClr>
                </a:solidFill>
                <a:latin typeface="Arial Unicode MS"/>
              </a:rPr>
              <a:t> </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 /bin :  Basic command </a:t>
            </a:r>
            <a:r>
              <a:rPr kumimoji="0" lang="" altLang="en-US" dirty="0">
                <a:solidFill>
                  <a:schemeClr val="tx1">
                    <a:lumMod val="85000"/>
                    <a:lumOff val="15000"/>
                  </a:schemeClr>
                </a:solidFill>
                <a:latin typeface="Arial Unicode MS"/>
              </a:rPr>
              <a:t>for each </a:t>
            </a:r>
            <a:r>
              <a:rPr kumimoji="0" lang="en-US" altLang="en-US" dirty="0">
                <a:solidFill>
                  <a:schemeClr val="tx1">
                    <a:lumMod val="85000"/>
                    <a:lumOff val="15000"/>
                  </a:schemeClr>
                </a:solidFill>
                <a:latin typeface="Arial Unicode MS"/>
              </a:rPr>
              <a:t>user.</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 /usr/local: </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 /usr/local/bin/</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 /usr/local/etc/ </a:t>
            </a:r>
            <a:endParaRPr kumimoji="0" lang="en-US" altLang="en-US" dirty="0">
              <a:solidFill>
                <a:schemeClr val="tx1">
                  <a:lumMod val="85000"/>
                  <a:lumOff val="15000"/>
                </a:schemeClr>
              </a:solidFill>
              <a:latin typeface="Arial Unicode MS"/>
            </a:endParaRPr>
          </a:p>
          <a:p>
            <a:endParaRPr kumimoji="0" lang="en-US" altLang="en-US" dirty="0">
              <a:solidFill>
                <a:schemeClr val="tx1">
                  <a:lumMod val="85000"/>
                  <a:lumOff val="15000"/>
                </a:schemeClr>
              </a:solidFill>
              <a:latin typeface="Arial Unicode MS"/>
            </a:endParaRPr>
          </a:p>
          <a:p>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/var  :  tempolatory files as a log file.</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/var/log : </a:t>
            </a:r>
            <a:r>
              <a:rPr kumimoji="0" lang="" altLang="en-US" dirty="0">
                <a:solidFill>
                  <a:schemeClr val="tx1">
                    <a:lumMod val="85000"/>
                    <a:lumOff val="15000"/>
                  </a:schemeClr>
                </a:solidFill>
                <a:latin typeface="Arial Unicode MS"/>
              </a:rPr>
              <a:t>Tempolatory logs.</a:t>
            </a:r>
            <a:r>
              <a:rPr kumimoji="0" lang="en-US" altLang="en-US" dirty="0">
                <a:solidFill>
                  <a:schemeClr val="tx1">
                    <a:lumMod val="85000"/>
                    <a:lumOff val="15000"/>
                  </a:schemeClr>
                </a:solidFill>
                <a:latin typeface="Arial Unicode MS"/>
              </a:rPr>
              <a:t> </a:t>
            </a:r>
            <a:endParaRPr kumimoji="0" lang="en-US" altLang="en-US" dirty="0">
              <a:solidFill>
                <a:schemeClr val="tx1">
                  <a:lumMod val="85000"/>
                  <a:lumOff val="15000"/>
                </a:schemeClr>
              </a:solidFill>
              <a:latin typeface="Arial Unicode MS"/>
            </a:endParaRPr>
          </a:p>
          <a:p>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/lib, /usr/local/lib: be placed files    </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required when user exec some   </a:t>
            </a:r>
            <a:endParaRPr kumimoji="0" lang="en-US" altLang="en-US" dirty="0">
              <a:solidFill>
                <a:schemeClr val="tx1">
                  <a:lumMod val="85000"/>
                  <a:lumOff val="15000"/>
                </a:schemeClr>
              </a:solidFill>
              <a:latin typeface="Arial Unicode MS"/>
            </a:endParaRPr>
          </a:p>
          <a:p>
            <a:r>
              <a:rPr kumimoji="0" lang="en-US" altLang="en-US" dirty="0">
                <a:solidFill>
                  <a:schemeClr val="tx1">
                    <a:lumMod val="85000"/>
                    <a:lumOff val="15000"/>
                  </a:schemeClr>
                </a:solidFill>
                <a:latin typeface="Arial Unicode MS"/>
              </a:rPr>
              <a:t>  commands.</a:t>
            </a:r>
            <a:endParaRPr kumimoji="0" lang="en-US" altLang="en-US" dirty="0">
              <a:solidFill>
                <a:schemeClr val="tx1">
                  <a:lumMod val="85000"/>
                  <a:lumOff val="15000"/>
                </a:schemeClr>
              </a:solidFill>
              <a:latin typeface="Arial Unicode MS"/>
            </a:endParaRPr>
          </a:p>
          <a:p>
            <a:r>
              <a:rPr lang="en-US" altLang="en-US" dirty="0">
                <a:solidFill>
                  <a:schemeClr val="tx1">
                    <a:lumMod val="85000"/>
                    <a:lumOff val="15000"/>
                  </a:schemeClr>
                </a:solidFill>
                <a:latin typeface="Arial Unicode MS"/>
                <a:sym typeface="+mn-ea"/>
              </a:rPr>
              <a:t>/tmp :   </a:t>
            </a:r>
            <a:endParaRPr kumimoji="0" lang="en-US" altLang="en-US" dirty="0">
              <a:solidFill>
                <a:schemeClr val="tx1">
                  <a:lumMod val="85000"/>
                  <a:lumOff val="15000"/>
                </a:schemeClr>
              </a:solidFill>
              <a:latin typeface="Arial Unicode MS"/>
            </a:endParaRPr>
          </a:p>
          <a:p>
            <a:r>
              <a:rPr lang="en-US" altLang="en-US" dirty="0">
                <a:solidFill>
                  <a:schemeClr val="tx1">
                    <a:lumMod val="85000"/>
                    <a:lumOff val="15000"/>
                  </a:schemeClr>
                </a:solidFill>
                <a:latin typeface="Arial Unicode MS"/>
                <a:sym typeface="+mn-ea"/>
              </a:rPr>
              <a:t> /sbin: </a:t>
            </a:r>
            <a:endParaRPr kumimoji="0" lang="en-US" altLang="en-US" dirty="0">
              <a:solidFill>
                <a:schemeClr val="tx1">
                  <a:lumMod val="85000"/>
                  <a:lumOff val="15000"/>
                </a:schemeClr>
              </a:solidFill>
              <a:latin typeface="Arial Unicode MS"/>
              <a:sym typeface="+mn-ea"/>
            </a:endParaRPr>
          </a:p>
        </p:txBody>
      </p:sp>
      <p:sp>
        <p:nvSpPr>
          <p:cNvPr id="2" name="テキスト ボックス 102"/>
          <p:cNvSpPr txBox="1"/>
          <p:nvPr/>
        </p:nvSpPr>
        <p:spPr>
          <a:xfrm flipH="1">
            <a:off x="820420" y="760095"/>
            <a:ext cx="5468620" cy="5754370"/>
          </a:xfrm>
          <a:prstGeom prst="rect">
            <a:avLst/>
          </a:prstGeom>
          <a:noFill/>
        </p:spPr>
        <p:txBody>
          <a:bodyPr wrap="square" rtlCol="0">
            <a:spAutoFit/>
          </a:bodyPr>
          <a:p>
            <a:r>
              <a:rPr lang="en-US" altLang="ja-JP" sz="1600" dirty="0"/>
              <a:t>  	       </a:t>
            </a:r>
            <a:r>
              <a:rPr lang="ja-JP" altLang="en-US" sz="1600" dirty="0"/>
              <a:t>             　</a:t>
            </a:r>
            <a:endParaRPr lang="en-US" altLang="ja-JP" sz="1600" dirty="0" err="1"/>
          </a:p>
          <a:p>
            <a:r>
              <a:rPr lang="en-US" altLang="en-US" sz="1600" dirty="0">
                <a:sym typeface="+mn-ea"/>
              </a:rPr>
              <a:t>etc/	</a:t>
            </a:r>
            <a:endParaRPr lang="en-US" altLang="en-US" sz="1600" dirty="0"/>
          </a:p>
          <a:p>
            <a:r>
              <a:rPr lang="en-US" altLang="en-US" sz="1600" dirty="0">
                <a:sym typeface="+mn-ea"/>
              </a:rPr>
              <a:t>  |-fossology.conf		Fossology</a:t>
            </a:r>
            <a:endParaRPr lang="en-US" altLang="ja-JP" sz="1600" dirty="0"/>
          </a:p>
          <a:p>
            <a:r>
              <a:rPr lang="en-US" altLang="ja-JP" sz="1600" dirty="0"/>
              <a:t>  </a:t>
            </a:r>
            <a:r>
              <a:rPr lang="" altLang="en-US" sz="1600" dirty="0"/>
              <a:t>|-</a:t>
            </a:r>
            <a:r>
              <a:rPr lang="en-US" altLang="ja-JP" sz="1600" dirty="0" err="1">
                <a:sym typeface="+mn-ea"/>
              </a:rPr>
              <a:t>init.d</a:t>
            </a:r>
            <a:r>
              <a:rPr lang="en-US" altLang="en-US" sz="1600" dirty="0" err="1">
                <a:sym typeface="+mn-ea"/>
              </a:rPr>
              <a:t>/</a:t>
            </a:r>
            <a:r>
              <a:rPr lang="" altLang="en-US" sz="1600" dirty="0" err="1">
                <a:sym typeface="+mn-ea"/>
              </a:rPr>
              <a:t>			</a:t>
            </a:r>
            <a:r>
              <a:rPr lang="en-US" altLang="ja-JP" sz="1600" dirty="0">
                <a:sym typeface="+mn-ea"/>
              </a:rPr>
              <a:t>                                 </a:t>
            </a:r>
            <a:endParaRPr lang="en-US" altLang="ja-JP" sz="1600" dirty="0"/>
          </a:p>
          <a:p>
            <a:r>
              <a:rPr lang="en-US" altLang="ja-JP" sz="1600" dirty="0"/>
              <a:t>    |-</a:t>
            </a:r>
            <a:r>
              <a:rPr lang="en-US" altLang="ja-JP" sz="1600" dirty="0" err="1"/>
              <a:t>postgresql.service</a:t>
            </a:r>
            <a:r>
              <a:rPr lang="en-US" altLang="ja-JP" sz="1600" dirty="0"/>
              <a:t>           </a:t>
            </a:r>
            <a:r>
              <a:rPr lang="en-US" altLang="en-US" sz="1600" dirty="0"/>
              <a:t>PostgreSql</a:t>
            </a:r>
            <a:r>
              <a:rPr lang="en-US" altLang="ja-JP" sz="1600" dirty="0"/>
              <a:t>  </a:t>
            </a:r>
            <a:endParaRPr lang="en-US" altLang="ja-JP" sz="1600" dirty="0"/>
          </a:p>
          <a:p>
            <a:r>
              <a:rPr lang="en-US" altLang="ja-JP" sz="1600" dirty="0"/>
              <a:t>    |-</a:t>
            </a:r>
            <a:r>
              <a:rPr lang="en-US" altLang="ja-JP" sz="1600" dirty="0" err="1"/>
              <a:t>couchdb.service             </a:t>
            </a:r>
            <a:r>
              <a:rPr lang="en-US" altLang="en-US" sz="1600" dirty="0" err="1"/>
              <a:t>CouchDB</a:t>
            </a:r>
            <a:endParaRPr lang="en-US" altLang="ja-JP" sz="1600" dirty="0" err="1"/>
          </a:p>
          <a:p>
            <a:r>
              <a:rPr lang="en-US" altLang="en-US" sz="1600" dirty="0"/>
              <a:t>    |-fossology.service            Fossology</a:t>
            </a:r>
            <a:endParaRPr lang="en-US" altLang="ja-JP" sz="1600" dirty="0"/>
          </a:p>
          <a:p>
            <a:r>
              <a:rPr lang="en-US" altLang="en-US" sz="1600" dirty="0"/>
              <a:t>    |-apache2.                        Apache2</a:t>
            </a:r>
            <a:endParaRPr lang="en-US" altLang="ja-JP" sz="1600" dirty="0"/>
          </a:p>
          <a:p>
            <a:r>
              <a:rPr lang="en-US" altLang="en-US" sz="1600" dirty="0"/>
              <a:t>usr/local/</a:t>
            </a:r>
            <a:endParaRPr lang="en-US" altLang="en-US" sz="1600" dirty="0"/>
          </a:p>
          <a:p>
            <a:r>
              <a:rPr lang="en-US" altLang="en-US" sz="1600" dirty="0"/>
              <a:t>  |-etc/</a:t>
            </a:r>
            <a:endParaRPr lang="en-US" altLang="en-US" sz="1600" dirty="0"/>
          </a:p>
          <a:p>
            <a:r>
              <a:rPr lang="en-US" altLang="en-US" sz="1600" dirty="0">
                <a:solidFill>
                  <a:schemeClr val="tx1"/>
                </a:solidFill>
              </a:rPr>
              <a:t>    |-couchdb                     Couchdb</a:t>
            </a:r>
            <a:endParaRPr lang="en-US" altLang="en-US" sz="1600" dirty="0"/>
          </a:p>
          <a:p>
            <a:r>
              <a:rPr lang="en-US" altLang="en-US" sz="1600" dirty="0"/>
              <a:t>    |-init.d/couchdb            Couchdb</a:t>
            </a:r>
            <a:endParaRPr lang="en-US" altLang="en-US" sz="1600" dirty="0"/>
          </a:p>
          <a:p>
            <a:r>
              <a:rPr lang="en-US" altLang="en-US" sz="1600" dirty="0"/>
              <a:t>  |-bin/</a:t>
            </a:r>
            <a:endParaRPr lang="en-US" altLang="en-US" sz="1600" dirty="0"/>
          </a:p>
          <a:p>
            <a:r>
              <a:rPr lang="en-US" altLang="en-US" sz="1600" dirty="0"/>
              <a:t>    |-composer                   Composer(php tool)</a:t>
            </a:r>
            <a:endParaRPr lang="en-US" altLang="en-US" sz="1600" dirty="0"/>
          </a:p>
          <a:p>
            <a:r>
              <a:rPr lang="en-US" altLang="en-US" sz="1600" dirty="0">
                <a:sym typeface="+mn-ea"/>
              </a:rPr>
              <a:t>    |-thrift                           Thrift</a:t>
            </a:r>
            <a:endParaRPr lang="en-US" altLang="en-US" sz="1600" dirty="0">
              <a:solidFill>
                <a:schemeClr val="tx1"/>
              </a:solidFill>
            </a:endParaRPr>
          </a:p>
          <a:p>
            <a:r>
              <a:rPr lang="en-US" altLang="en-US" sz="1600" dirty="0">
                <a:solidFill>
                  <a:schemeClr val="tx1"/>
                </a:solidFill>
              </a:rPr>
              <a:t>  </a:t>
            </a:r>
            <a:r>
              <a:rPr lang="" altLang="en-US" sz="1600" dirty="0">
                <a:solidFill>
                  <a:schemeClr val="tx1"/>
                </a:solidFill>
              </a:rPr>
              <a:t>|-sbin/</a:t>
            </a:r>
            <a:endParaRPr lang="" altLang="en-US" sz="1600" dirty="0">
              <a:solidFill>
                <a:schemeClr val="tx1"/>
              </a:solidFill>
            </a:endParaRPr>
          </a:p>
          <a:p>
            <a:r>
              <a:rPr lang="" altLang="en-US" sz="1600" dirty="0">
                <a:solidFill>
                  <a:schemeClr val="tx1"/>
                </a:solidFill>
              </a:rPr>
              <a:t>    |-apachectl	 	Apache2</a:t>
            </a:r>
            <a:endParaRPr lang="en-US" altLang="en-US" sz="1600" dirty="0">
              <a:solidFill>
                <a:schemeClr val="tx1"/>
              </a:solidFill>
            </a:endParaRPr>
          </a:p>
          <a:p>
            <a:r>
              <a:rPr lang="" altLang="en-US" sz="1600" dirty="0">
                <a:solidFill>
                  <a:schemeClr val="tx1"/>
                </a:solidFill>
              </a:rPr>
              <a:t>  </a:t>
            </a:r>
            <a:endParaRPr lang="" altLang="en-US" sz="1600" dirty="0">
              <a:solidFill>
                <a:schemeClr val="tx1"/>
              </a:solidFill>
            </a:endParaRPr>
          </a:p>
          <a:p>
            <a:r>
              <a:rPr lang="" altLang="en-US" sz="1600" dirty="0">
                <a:solidFill>
                  <a:schemeClr val="tx1"/>
                </a:solidFill>
              </a:rPr>
              <a:t>       ----  sw360=tomcat=liferay  ---</a:t>
            </a:r>
            <a:endParaRPr lang="en-US" altLang="en-US" sz="1600" dirty="0">
              <a:solidFill>
                <a:schemeClr val="tx1"/>
              </a:solidFill>
            </a:endParaRPr>
          </a:p>
          <a:p>
            <a:r>
              <a:rPr lang="" altLang="en-US" sz="1600" dirty="0"/>
              <a:t>~/</a:t>
            </a:r>
            <a:r>
              <a:rPr lang="en-US" altLang="en-US" sz="1600" dirty="0"/>
              <a:t>liferay-portal-</a:t>
            </a:r>
            <a:r>
              <a:rPr lang="" altLang="en-US" sz="1600" dirty="0"/>
              <a:t>{your version}</a:t>
            </a:r>
            <a:r>
              <a:rPr lang="en-US" altLang="en-US" sz="1600" dirty="0"/>
              <a:t>/</a:t>
            </a:r>
            <a:r>
              <a:rPr lang="" altLang="en-US" sz="1600" dirty="0"/>
              <a:t>	</a:t>
            </a:r>
            <a:endParaRPr lang="en-US" altLang="en-US" sz="1600" dirty="0"/>
          </a:p>
          <a:p>
            <a:r>
              <a:rPr lang="en-US" altLang="en-US" sz="1600" dirty="0"/>
              <a:t>  </a:t>
            </a:r>
            <a:r>
              <a:rPr lang="" altLang="en-US" sz="1600" dirty="0"/>
              <a:t>|-</a:t>
            </a:r>
            <a:r>
              <a:rPr lang="en-US" altLang="en-US" sz="1600" dirty="0"/>
              <a:t>tomcat-</a:t>
            </a:r>
            <a:r>
              <a:rPr lang="" altLang="en-US" sz="1600" dirty="0"/>
              <a:t>{your version]	</a:t>
            </a:r>
            <a:endParaRPr lang="" altLang="en-US" sz="1600" dirty="0"/>
          </a:p>
          <a:p>
            <a:r>
              <a:rPr lang="" altLang="en-US" sz="1600" dirty="0"/>
              <a:t>    |-bin/ 			</a:t>
            </a:r>
            <a:endParaRPr lang="" altLang="en-US" sz="1600" dirty="0"/>
          </a:p>
          <a:p>
            <a:r>
              <a:rPr lang="" altLang="en-US" sz="1600" dirty="0"/>
              <a:t>    |-conf/</a:t>
            </a:r>
            <a:endParaRPr lang="" altLang="en-US" sz="1600" dirty="0"/>
          </a:p>
        </p:txBody>
      </p:sp>
      <p:sp>
        <p:nvSpPr>
          <p:cNvPr id="3" name="Slide Number Placeholder 2"/>
          <p:cNvSpPr>
            <a:spLocks noGrp="1"/>
          </p:cNvSpPr>
          <p:nvPr>
            <p:ph type="sldNum" sz="quarter" idx="12"/>
          </p:nvPr>
        </p:nvSpPr>
        <p:spPr>
          <a:xfrm>
            <a:off x="9153525" y="6514465"/>
            <a:ext cx="2743200" cy="365125"/>
          </a:xfrm>
        </p:spPr>
        <p:txBody>
          <a:bodyPr/>
          <a:p>
            <a:fld id="{BE1039D9-3D1B-4CD3-B3BC-3050B19DE446}" type="slidenum">
              <a:rPr kumimoji="1" lang="ja-JP" altLang="en-US" smtClean="0"/>
            </a:fld>
            <a:endParaRPr kumimoji="1" lang="ja-JP" altLang="en-US"/>
          </a:p>
        </p:txBody>
      </p:sp>
      <p:sp>
        <p:nvSpPr>
          <p:cNvPr id="23" name="Text Box 22"/>
          <p:cNvSpPr txBox="1"/>
          <p:nvPr/>
        </p:nvSpPr>
        <p:spPr>
          <a:xfrm>
            <a:off x="1684655" y="63500"/>
            <a:ext cx="7468870" cy="460375"/>
          </a:xfrm>
          <a:prstGeom prst="rect">
            <a:avLst/>
          </a:prstGeom>
          <a:noFill/>
        </p:spPr>
        <p:txBody>
          <a:bodyPr wrap="none" rtlCol="0" anchor="t">
            <a:spAutoFit/>
          </a:bodyPr>
          <a:p>
            <a:pPr algn="l"/>
            <a:r>
              <a:rPr lang="en-US" altLang="en-US" sz="2400" dirty="0">
                <a:solidFill>
                  <a:srgbClr val="00B0F0"/>
                </a:solidFill>
                <a:sym typeface="+mn-ea"/>
              </a:rPr>
              <a:t>Major maked folder And Linux File construdtion.</a:t>
            </a:r>
            <a:endParaRPr lang="en-US" altLang="en-US" sz="2400" dirty="0">
              <a:solidFill>
                <a:srgbClr val="00B0F0"/>
              </a:solidFill>
              <a:sym typeface="+mn-ea"/>
            </a:endParaRPr>
          </a:p>
        </p:txBody>
      </p:sp>
      <p:sp>
        <p:nvSpPr>
          <p:cNvPr id="6" name="Text Box 5"/>
          <p:cNvSpPr txBox="1"/>
          <p:nvPr/>
        </p:nvSpPr>
        <p:spPr>
          <a:xfrm>
            <a:off x="5712460" y="523875"/>
            <a:ext cx="3644265" cy="398780"/>
          </a:xfrm>
          <a:prstGeom prst="rect">
            <a:avLst/>
          </a:prstGeom>
          <a:noFill/>
        </p:spPr>
        <p:txBody>
          <a:bodyPr wrap="none" rtlCol="0" anchor="t">
            <a:spAutoFit/>
          </a:bodyPr>
          <a:p>
            <a:r>
              <a:rPr lang="en-US" altLang="en-US" sz="2000" dirty="0">
                <a:ln>
                  <a:solidFill>
                    <a:srgbClr val="7030A0"/>
                  </a:solidFill>
                </a:ln>
                <a:solidFill>
                  <a:srgbClr val="00B050"/>
                </a:solidFill>
                <a:latin typeface="Arial Unicode MS"/>
                <a:sym typeface="+mn-ea"/>
              </a:rPr>
              <a:t>Linux Construction Folders </a:t>
            </a:r>
            <a:endParaRPr lang="en-US" altLang="en-US" sz="2000" dirty="0">
              <a:ln>
                <a:solidFill>
                  <a:srgbClr val="7030A0"/>
                </a:solidFill>
              </a:ln>
              <a:solidFill>
                <a:srgbClr val="00B050"/>
              </a:solidFill>
              <a:latin typeface="Arial Unicode MS"/>
              <a:sym typeface="+mn-ea"/>
            </a:endParaRPr>
          </a:p>
        </p:txBody>
      </p:sp>
      <p:sp>
        <p:nvSpPr>
          <p:cNvPr id="7" name="Text Box 6"/>
          <p:cNvSpPr txBox="1"/>
          <p:nvPr/>
        </p:nvSpPr>
        <p:spPr>
          <a:xfrm>
            <a:off x="-560070" y="1653540"/>
            <a:ext cx="1438910" cy="368300"/>
          </a:xfrm>
          <a:prstGeom prst="rect">
            <a:avLst/>
          </a:prstGeom>
          <a:noFill/>
        </p:spPr>
        <p:txBody>
          <a:bodyPr wrap="none" rtlCol="0" anchor="t">
            <a:spAutoFit/>
          </a:bodyPr>
          <a:p>
            <a:r>
              <a:rPr lang="en-US" altLang="en-US" dirty="0">
                <a:sym typeface="+mn-ea"/>
              </a:rPr>
              <a:t>(deamon)</a:t>
            </a:r>
            <a:r>
              <a:rPr lang="en-US" altLang="ja-JP" dirty="0">
                <a:sym typeface="+mn-ea"/>
              </a:rPr>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全体の様子"/>
          <p:cNvPicPr>
            <a:picLocks noChangeAspect="1"/>
          </p:cNvPicPr>
          <p:nvPr/>
        </p:nvPicPr>
        <p:blipFill>
          <a:blip r:embed="rId1"/>
          <a:stretch>
            <a:fillRect/>
          </a:stretch>
        </p:blipFill>
        <p:spPr>
          <a:xfrm>
            <a:off x="4992370" y="3449955"/>
            <a:ext cx="7095490" cy="2906395"/>
          </a:xfrm>
          <a:prstGeom prst="rect">
            <a:avLst/>
          </a:prstGeom>
        </p:spPr>
      </p:pic>
      <p:sp>
        <p:nvSpPr>
          <p:cNvPr id="3" name="Text Box 2"/>
          <p:cNvSpPr txBox="1"/>
          <p:nvPr/>
        </p:nvSpPr>
        <p:spPr>
          <a:xfrm>
            <a:off x="1526540" y="-1962573"/>
            <a:ext cx="9132147" cy="542290"/>
          </a:xfrm>
          <a:prstGeom prst="rect">
            <a:avLst/>
          </a:prstGeom>
          <a:noFill/>
        </p:spPr>
        <p:txBody>
          <a:bodyPr wrap="square" rtlCol="0">
            <a:spAutoFit/>
          </a:bodyPr>
          <a:p>
            <a:pPr algn="l">
              <a:lnSpc>
                <a:spcPct val="110000"/>
              </a:lnSpc>
            </a:pPr>
            <a:endParaRPr lang="en-US" altLang="en-US" sz="2665"/>
          </a:p>
        </p:txBody>
      </p:sp>
      <p:sp>
        <p:nvSpPr>
          <p:cNvPr id="5" name="Text Box 4"/>
          <p:cNvSpPr txBox="1"/>
          <p:nvPr/>
        </p:nvSpPr>
        <p:spPr>
          <a:xfrm>
            <a:off x="241935" y="667385"/>
            <a:ext cx="11370310" cy="7724140"/>
          </a:xfrm>
          <a:prstGeom prst="rect">
            <a:avLst/>
          </a:prstGeom>
          <a:noFill/>
        </p:spPr>
        <p:txBody>
          <a:bodyPr wrap="square" rtlCol="0" anchor="t">
            <a:spAutoFit/>
          </a:bodyPr>
          <a:p>
            <a:r>
              <a:rPr lang="en-US" altLang="en-US" sz="2400" dirty="0">
                <a:sym typeface="+mn-ea"/>
              </a:rPr>
              <a:t>On LINUX,  install is used  </a:t>
            </a:r>
            <a:r>
              <a:rPr lang="en-US" altLang="en-US" sz="2400" dirty="0">
                <a:solidFill>
                  <a:srgbClr val="FF0000"/>
                </a:solidFill>
                <a:sym typeface="+mn-ea"/>
              </a:rPr>
              <a:t>package-install</a:t>
            </a:r>
            <a:r>
              <a:rPr lang="en-US" altLang="en-US" sz="2400" dirty="0">
                <a:sym typeface="+mn-ea"/>
              </a:rPr>
              <a:t> or </a:t>
            </a:r>
            <a:r>
              <a:rPr lang="en-US" altLang="en-US" sz="2400" dirty="0">
                <a:solidFill>
                  <a:srgbClr val="FF0000"/>
                </a:solidFill>
                <a:sym typeface="+mn-ea"/>
              </a:rPr>
              <a:t>source-install </a:t>
            </a:r>
            <a:r>
              <a:rPr lang="en-US" altLang="en-US" sz="2400" dirty="0">
                <a:sym typeface="+mn-ea"/>
              </a:rPr>
              <a:t>Installe. </a:t>
            </a:r>
            <a:endParaRPr lang="en-US" altLang="en-US" sz="2400" dirty="0">
              <a:sym typeface="+mn-ea"/>
            </a:endParaRPr>
          </a:p>
          <a:p>
            <a:r>
              <a:rPr lang="en-US" altLang="en-US" sz="2400" dirty="0">
                <a:sym typeface="+mn-ea"/>
              </a:rPr>
              <a:t>Package install is </a:t>
            </a:r>
            <a:endParaRPr lang="en-US" altLang="en-US" sz="2400" dirty="0">
              <a:sym typeface="+mn-ea"/>
            </a:endParaRPr>
          </a:p>
          <a:p>
            <a:r>
              <a:rPr lang="en-US" altLang="en-US" sz="2400" dirty="0">
                <a:sym typeface="+mn-ea"/>
              </a:rPr>
              <a:t> package  : It is complimently, </a:t>
            </a:r>
            <a:endParaRPr lang="en-US" altLang="en-US" sz="2400" dirty="0">
              <a:sym typeface="+mn-ea"/>
            </a:endParaRPr>
          </a:p>
          <a:p>
            <a:r>
              <a:rPr lang="en-US" altLang="en-US" sz="2400" dirty="0">
                <a:sym typeface="+mn-ea"/>
              </a:rPr>
              <a:t> source     : </a:t>
            </a:r>
            <a:endParaRPr lang="en-US" altLang="en-US" sz="2400" dirty="0">
              <a:sym typeface="+mn-ea"/>
            </a:endParaRPr>
          </a:p>
          <a:p>
            <a:endParaRPr lang="en-US" altLang="en-US" sz="2400" dirty="0">
              <a:sym typeface="+mn-ea"/>
            </a:endParaRPr>
          </a:p>
          <a:p>
            <a:r>
              <a:rPr lang="en-US" altLang="en-US" sz="2400" dirty="0">
                <a:sym typeface="+mn-ea"/>
              </a:rPr>
              <a:t>Figure1  show you installing from source.  (fossology / sw360 / ) </a:t>
            </a:r>
            <a:endParaRPr lang="en-US" altLang="en-US" sz="2400" dirty="0">
              <a:sym typeface="+mn-ea"/>
            </a:endParaRPr>
          </a:p>
          <a:p>
            <a:r>
              <a:rPr lang="en-US" altLang="en-US" sz="2400" dirty="0">
                <a:sym typeface="+mn-ea"/>
              </a:rPr>
              <a:t>souce-install is consist of 3 steps. </a:t>
            </a:r>
            <a:endParaRPr lang="en-US" altLang="en-US" sz="2400" dirty="0">
              <a:sym typeface="+mn-ea"/>
            </a:endParaRPr>
          </a:p>
          <a:p>
            <a:r>
              <a:rPr lang="en-US" altLang="en-US" sz="2400" dirty="0">
                <a:sym typeface="+mn-ea"/>
              </a:rPr>
              <a:t>・step1 is download</a:t>
            </a:r>
            <a:endParaRPr lang="en-US" altLang="en-US" sz="2400" dirty="0">
              <a:sym typeface="+mn-ea"/>
            </a:endParaRPr>
          </a:p>
          <a:p>
            <a:r>
              <a:rPr lang="en-US" altLang="en-US" sz="2400" dirty="0">
                <a:sym typeface="+mn-ea"/>
              </a:rPr>
              <a:t>・step2 is build and config</a:t>
            </a:r>
            <a:endParaRPr lang="en-US" altLang="en-US" sz="2400" dirty="0">
              <a:sym typeface="+mn-ea"/>
            </a:endParaRPr>
          </a:p>
          <a:p>
            <a:r>
              <a:rPr lang="en-US" altLang="en-US" sz="2400" dirty="0">
                <a:sym typeface="+mn-ea"/>
              </a:rPr>
              <a:t>・step3 is installing. </a:t>
            </a:r>
            <a:endParaRPr lang="en-US" altLang="en-US" sz="2400" dirty="0">
              <a:sym typeface="+mn-ea"/>
            </a:endParaRPr>
          </a:p>
          <a:p>
            <a:r>
              <a:rPr lang="" altLang="en-US" sz="2000" dirty="0">
                <a:solidFill>
                  <a:schemeClr val="tx1"/>
                </a:solidFill>
                <a:sym typeface="+mn-ea"/>
              </a:rPr>
              <a:t>Step2 is used configure、make、</a:t>
            </a:r>
            <a:endParaRPr lang="" altLang="en-US" sz="2000" dirty="0">
              <a:solidFill>
                <a:schemeClr val="tx1"/>
              </a:solidFill>
              <a:sym typeface="+mn-ea"/>
            </a:endParaRPr>
          </a:p>
          <a:p>
            <a:r>
              <a:rPr lang="" altLang="en-US" sz="2000" dirty="0">
                <a:solidFill>
                  <a:schemeClr val="tx1"/>
                </a:solidFill>
                <a:sym typeface="+mn-ea"/>
              </a:rPr>
              <a:t>make install commands.</a:t>
            </a:r>
            <a:endParaRPr lang="en-US" altLang="en-US" sz="2400" dirty="0">
              <a:solidFill>
                <a:srgbClr val="00B050"/>
              </a:solidFill>
              <a:sym typeface="+mn-ea"/>
            </a:endParaRPr>
          </a:p>
          <a:p>
            <a:endParaRPr lang="en-US" altLang="en-US" sz="2400" dirty="0">
              <a:solidFill>
                <a:srgbClr val="00B050"/>
              </a:solidFill>
              <a:sym typeface="+mn-ea"/>
            </a:endParaRPr>
          </a:p>
          <a:p>
            <a:r>
              <a:rPr lang="en-US" altLang="en-US" sz="2400" dirty="0">
                <a:solidFill>
                  <a:srgbClr val="00B050"/>
                </a:solidFill>
                <a:sym typeface="+mn-ea"/>
              </a:rPr>
              <a:t>Next page is explain each steps. </a:t>
            </a:r>
            <a:endParaRPr lang="en-US" altLang="en-US" sz="2400" dirty="0">
              <a:solidFill>
                <a:srgbClr val="00B050"/>
              </a:solidFill>
              <a:sym typeface="+mn-ea"/>
            </a:endParaRPr>
          </a:p>
          <a:p>
            <a:endParaRPr lang="en-US" altLang="en-US" sz="2400" dirty="0">
              <a:solidFill>
                <a:srgbClr val="00B050"/>
              </a:solidFill>
              <a:sym typeface="+mn-ea"/>
            </a:endParaRPr>
          </a:p>
          <a:p>
            <a:endParaRPr lang="en-US" altLang="en-US" sz="2400" dirty="0">
              <a:sym typeface="+mn-ea"/>
            </a:endParaRPr>
          </a:p>
          <a:p>
            <a:endParaRPr kumimoji="1" lang="en-US" altLang="en-US" sz="2400" dirty="0"/>
          </a:p>
          <a:p>
            <a:endParaRPr kumimoji="1" lang="en-US" altLang="en-US" sz="2400" dirty="0"/>
          </a:p>
          <a:p>
            <a:endParaRPr kumimoji="1" lang="en-US" altLang="en-US" sz="2400" dirty="0"/>
          </a:p>
          <a:p>
            <a:endParaRPr kumimoji="1" lang="en-US" altLang="en-US" sz="2400" dirty="0"/>
          </a:p>
          <a:p>
            <a:endParaRPr kumimoji="1" lang="en-US" altLang="en-US" sz="2400" dirty="0"/>
          </a:p>
        </p:txBody>
      </p:sp>
      <p:sp>
        <p:nvSpPr>
          <p:cNvPr id="8" name="Text Box 7"/>
          <p:cNvSpPr txBox="1"/>
          <p:nvPr/>
        </p:nvSpPr>
        <p:spPr>
          <a:xfrm>
            <a:off x="6278880" y="6356350"/>
            <a:ext cx="4708525" cy="306705"/>
          </a:xfrm>
          <a:prstGeom prst="rect">
            <a:avLst/>
          </a:prstGeom>
          <a:noFill/>
        </p:spPr>
        <p:txBody>
          <a:bodyPr wrap="none" rtlCol="0" anchor="t">
            <a:spAutoFit/>
          </a:bodyPr>
          <a:p>
            <a:r>
              <a:rPr lang="en-US" altLang="en-US" sz="1400" dirty="0">
                <a:sym typeface="+mn-ea"/>
              </a:rPr>
              <a:t>figure 1 way of sourceCode's download and install.</a:t>
            </a:r>
            <a:endParaRPr lang="en-US" altLang="en-US" sz="1400" dirty="0">
              <a:sym typeface="+mn-ea"/>
            </a:endParaRPr>
          </a:p>
        </p:txBody>
      </p:sp>
      <p:sp>
        <p:nvSpPr>
          <p:cNvPr id="9" name="Slide Number Placeholder 8"/>
          <p:cNvSpPr>
            <a:spLocks noGrp="1"/>
          </p:cNvSpPr>
          <p:nvPr>
            <p:ph type="sldNum" sz="quarter" idx="12"/>
          </p:nvPr>
        </p:nvSpPr>
        <p:spPr/>
        <p:txBody>
          <a:bodyPr/>
          <a:p>
            <a:fld id="{BE1039D9-3D1B-4CD3-B3BC-3050B19DE446}" type="slidenum">
              <a:rPr kumimoji="1" lang="ja-JP" altLang="en-US" smtClean="0">
                <a:solidFill>
                  <a:schemeClr val="tx1">
                    <a:lumMod val="65000"/>
                    <a:lumOff val="35000"/>
                  </a:schemeClr>
                </a:solidFill>
              </a:rPr>
            </a:fld>
            <a:endParaRPr kumimoji="1" lang="ja-JP" altLang="en-US" smtClean="0">
              <a:solidFill>
                <a:schemeClr val="tx1">
                  <a:lumMod val="65000"/>
                  <a:lumOff val="35000"/>
                </a:schemeClr>
              </a:solidFill>
            </a:endParaRPr>
          </a:p>
        </p:txBody>
      </p:sp>
      <p:sp>
        <p:nvSpPr>
          <p:cNvPr id="6" name="Text Box 5"/>
          <p:cNvSpPr txBox="1"/>
          <p:nvPr/>
        </p:nvSpPr>
        <p:spPr>
          <a:xfrm>
            <a:off x="241935" y="22225"/>
            <a:ext cx="8412480" cy="645160"/>
          </a:xfrm>
          <a:prstGeom prst="rect">
            <a:avLst/>
          </a:prstGeom>
          <a:noFill/>
        </p:spPr>
        <p:txBody>
          <a:bodyPr wrap="none" rtlCol="0" anchor="t">
            <a:spAutoFit/>
          </a:bodyPr>
          <a:p>
            <a:pPr algn="l"/>
            <a:r>
              <a:rPr lang="en-US" altLang="en-US" sz="3600" dirty="0">
                <a:solidFill>
                  <a:srgbClr val="00B0F0"/>
                </a:solidFill>
                <a:sym typeface="+mn-ea"/>
              </a:rPr>
              <a:t>Major Installing way on Linux.		</a:t>
            </a:r>
            <a:endParaRPr lang="en-US" altLang="en-US" sz="3600" dirty="0">
              <a:solidFill>
                <a:srgbClr val="00B0F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6540" y="-1962573"/>
            <a:ext cx="9132147" cy="542290"/>
          </a:xfrm>
          <a:prstGeom prst="rect">
            <a:avLst/>
          </a:prstGeom>
          <a:noFill/>
        </p:spPr>
        <p:txBody>
          <a:bodyPr wrap="square" rtlCol="0">
            <a:spAutoFit/>
          </a:bodyPr>
          <a:p>
            <a:pPr algn="l">
              <a:lnSpc>
                <a:spcPct val="110000"/>
              </a:lnSpc>
            </a:pPr>
            <a:endParaRPr lang="en-US" altLang="en-US" sz="2665"/>
          </a:p>
        </p:txBody>
      </p:sp>
      <p:pic>
        <p:nvPicPr>
          <p:cNvPr id="52" name="Picture 51" descr="全体の様子"/>
          <p:cNvPicPr>
            <a:picLocks noChangeAspect="1"/>
          </p:cNvPicPr>
          <p:nvPr/>
        </p:nvPicPr>
        <p:blipFill>
          <a:blip r:embed="rId1"/>
          <a:stretch>
            <a:fillRect/>
          </a:stretch>
        </p:blipFill>
        <p:spPr>
          <a:xfrm>
            <a:off x="5256530" y="910590"/>
            <a:ext cx="6814185" cy="2791460"/>
          </a:xfrm>
          <a:prstGeom prst="rect">
            <a:avLst/>
          </a:prstGeom>
        </p:spPr>
      </p:pic>
      <p:sp>
        <p:nvSpPr>
          <p:cNvPr id="53" name="Right Arrow 52"/>
          <p:cNvSpPr/>
          <p:nvPr/>
        </p:nvSpPr>
        <p:spPr>
          <a:xfrm rot="20640000">
            <a:off x="6137910" y="3308985"/>
            <a:ext cx="734695" cy="3022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graphicFrame>
        <p:nvGraphicFramePr>
          <p:cNvPr id="2" name="Table 1"/>
          <p:cNvGraphicFramePr/>
          <p:nvPr/>
        </p:nvGraphicFramePr>
        <p:xfrm>
          <a:off x="969010" y="3875405"/>
          <a:ext cx="10253980" cy="2575560"/>
        </p:xfrm>
        <a:graphic>
          <a:graphicData uri="http://schemas.openxmlformats.org/drawingml/2006/table">
            <a:tbl>
              <a:tblPr firstRow="1" bandRow="1">
                <a:tableStyleId>{5C22544A-7EE6-4342-B048-85BDC9FD1C3A}</a:tableStyleId>
              </a:tblPr>
              <a:tblGrid>
                <a:gridCol w="2191385"/>
                <a:gridCol w="5578475"/>
                <a:gridCol w="2484120"/>
              </a:tblGrid>
              <a:tr h="365760">
                <a:tc>
                  <a:txBody>
                    <a:bodyPr/>
                    <a:p>
                      <a:pPr algn="ctr">
                        <a:buNone/>
                      </a:pPr>
                      <a:r>
                        <a:rPr lang="en-US" altLang="en-US"/>
                        <a:t>MajorCmd</a:t>
                      </a:r>
                      <a:endParaRPr lang="en-US" altLang="en-US"/>
                    </a:p>
                  </a:txBody>
                  <a:tcPr/>
                </a:tc>
                <a:tc>
                  <a:txBody>
                    <a:bodyPr/>
                    <a:p>
                      <a:pPr algn="ctr">
                        <a:buNone/>
                      </a:pPr>
                      <a:r>
                        <a:rPr lang="en-US" altLang="en-US"/>
                        <a:t>briefly explaination</a:t>
                      </a:r>
                      <a:endParaRPr lang="en-US" altLang="en-US"/>
                    </a:p>
                  </a:txBody>
                  <a:tcPr/>
                </a:tc>
                <a:tc>
                  <a:txBody>
                    <a:bodyPr/>
                    <a:p>
                      <a:pPr>
                        <a:buNone/>
                      </a:pPr>
                      <a:r>
                        <a:rPr lang="en-US" altLang="en-US"/>
                        <a:t>is used about</a:t>
                      </a:r>
                      <a:endParaRPr lang="en-US" altLang="en-US"/>
                    </a:p>
                  </a:txBody>
                  <a:tcPr/>
                </a:tc>
              </a:tr>
              <a:tr h="640080">
                <a:tc>
                  <a:txBody>
                    <a:bodyPr/>
                    <a:p>
                      <a:pPr>
                        <a:buNone/>
                      </a:pPr>
                      <a:r>
                        <a:rPr lang="en-US" altLang="en-US"/>
                        <a:t>git clone</a:t>
                      </a:r>
                      <a:endParaRPr lang="en-US" altLang="en-US"/>
                    </a:p>
                  </a:txBody>
                  <a:tcPr/>
                </a:tc>
                <a:tc>
                  <a:txBody>
                    <a:bodyPr/>
                    <a:p>
                      <a:pPr>
                        <a:buNone/>
                      </a:pPr>
                      <a:r>
                        <a:rPr lang="en-US" altLang="en-US"/>
                        <a:t>Download a </a:t>
                      </a:r>
                      <a:r>
                        <a:rPr lang="en-US" altLang="en-US">
                          <a:solidFill>
                            <a:srgbClr val="FF0000"/>
                          </a:solidFill>
                        </a:rPr>
                        <a:t>folder(in some sources).</a:t>
                      </a:r>
                      <a:r>
                        <a:rPr lang="en-US" altLang="en-US"/>
                        <a:t>using git.</a:t>
                      </a:r>
                      <a:endParaRPr lang="en-US" altLang="en-US"/>
                    </a:p>
                  </a:txBody>
                  <a:tcPr/>
                </a:tc>
                <a:tc>
                  <a:txBody>
                    <a:bodyPr/>
                    <a:p>
                      <a:pPr>
                        <a:buNone/>
                      </a:pPr>
                      <a:r>
                        <a:rPr lang="en-US" altLang="en-US"/>
                        <a:t>Liferay ・fossology ・sw360・</a:t>
                      </a:r>
                      <a:endParaRPr lang="en-US" altLang="en-US"/>
                    </a:p>
                  </a:txBody>
                  <a:tcPr/>
                </a:tc>
              </a:tr>
              <a:tr h="480695">
                <a:tc>
                  <a:txBody>
                    <a:bodyPr/>
                    <a:p>
                      <a:pPr>
                        <a:buNone/>
                      </a:pPr>
                      <a:r>
                        <a:rPr lang="en-US" altLang="en-US"/>
                        <a:t>curl </a:t>
                      </a:r>
                      <a:endParaRPr lang="en-US" altLang="en-US"/>
                    </a:p>
                  </a:txBody>
                  <a:tcPr/>
                </a:tc>
                <a:tc>
                  <a:txBody>
                    <a:bodyPr/>
                    <a:p>
                      <a:pPr>
                        <a:buNone/>
                      </a:pPr>
                      <a:r>
                        <a:rPr lang="en-US" altLang="en-US"/>
                        <a:t>Download a source</a:t>
                      </a:r>
                      <a:r>
                        <a:rPr lang="en-US" altLang="en-US">
                          <a:solidFill>
                            <a:srgbClr val="FF0000"/>
                          </a:solidFill>
                        </a:rPr>
                        <a:t>file </a:t>
                      </a:r>
                      <a:r>
                        <a:rPr lang="en-US" altLang="en-US"/>
                        <a:t>using HTTP-GET.</a:t>
                      </a:r>
                      <a:endParaRPr lang="en-US" altLang="en-US"/>
                    </a:p>
                  </a:txBody>
                  <a:tcPr/>
                </a:tc>
                <a:tc>
                  <a:txBody>
                    <a:bodyPr/>
                    <a:p>
                      <a:pPr>
                        <a:buNone/>
                      </a:pPr>
                      <a:endParaRPr lang="en-US" altLang="en-US"/>
                    </a:p>
                  </a:txBody>
                  <a:tcPr/>
                </a:tc>
              </a:tr>
              <a:tr h="365760">
                <a:tc>
                  <a:txBody>
                    <a:bodyPr/>
                    <a:p>
                      <a:pPr>
                        <a:buNone/>
                      </a:pPr>
                      <a:r>
                        <a:rPr lang="en-US" altLang="en-US"/>
                        <a:t>apt install </a:t>
                      </a:r>
                      <a:endParaRPr lang="en-US" altLang="en-US"/>
                    </a:p>
                  </a:txBody>
                  <a:tcPr/>
                </a:tc>
                <a:tc>
                  <a:txBody>
                    <a:bodyPr/>
                    <a:p>
                      <a:pPr>
                        <a:buNone/>
                      </a:pPr>
                      <a:r>
                        <a:rPr lang="en-US" altLang="en-US">
                          <a:solidFill>
                            <a:srgbClr val="C00000"/>
                          </a:solidFill>
                        </a:rPr>
                        <a:t>Install </a:t>
                      </a:r>
                      <a:r>
                        <a:rPr lang="en-US" altLang="en-US" sz="1800">
                          <a:solidFill>
                            <a:srgbClr val="FF0000"/>
                          </a:solidFill>
                          <a:sym typeface="+mn-ea"/>
                        </a:rPr>
                        <a:t>Package </a:t>
                      </a:r>
                      <a:r>
                        <a:rPr lang="en-US" altLang="en-US"/>
                        <a:t> tools on Ubuntu</a:t>
                      </a:r>
                      <a:endParaRPr lang="en-US" altLang="en-US"/>
                    </a:p>
                  </a:txBody>
                  <a:tcPr/>
                </a:tc>
                <a:tc>
                  <a:txBody>
                    <a:bodyPr/>
                    <a:p>
                      <a:pPr>
                        <a:buNone/>
                      </a:pPr>
                      <a:r>
                        <a:rPr lang="en-US" altLang="en-US"/>
                        <a:t>couchdb/postgresql/maven/</a:t>
                      </a:r>
                      <a:endParaRPr lang="en-US" altLang="en-US"/>
                    </a:p>
                  </a:txBody>
                  <a:tcPr/>
                </a:tc>
              </a:tr>
              <a:tr h="448945">
                <a:tc>
                  <a:txBody>
                    <a:bodyPr/>
                    <a:p>
                      <a:pPr>
                        <a:buNone/>
                      </a:pPr>
                      <a:r>
                        <a:rPr lang="en-US" altLang="en-US"/>
                        <a:t>yum install</a:t>
                      </a:r>
                      <a:endParaRPr lang="en-US" altLang="en-US"/>
                    </a:p>
                  </a:txBody>
                  <a:tcPr/>
                </a:tc>
                <a:tc>
                  <a:txBody>
                    <a:bodyPr/>
                    <a:p>
                      <a:pPr>
                        <a:buNone/>
                      </a:pPr>
                      <a:r>
                        <a:rPr lang="en-US" altLang="en-US">
                          <a:solidFill>
                            <a:srgbClr val="C00000"/>
                          </a:solidFill>
                        </a:rPr>
                        <a:t>install </a:t>
                      </a:r>
                      <a:r>
                        <a:rPr lang="en-US" altLang="en-US" sz="1800">
                          <a:solidFill>
                            <a:srgbClr val="FF0000"/>
                          </a:solidFill>
                          <a:sym typeface="+mn-ea"/>
                        </a:rPr>
                        <a:t>Package </a:t>
                      </a:r>
                      <a:r>
                        <a:rPr lang="en-US" altLang="en-US"/>
                        <a:t> tools on CentOS</a:t>
                      </a:r>
                      <a:endParaRPr lang="en-US" altLang="en-US"/>
                    </a:p>
                  </a:txBody>
                  <a:tcPr/>
                </a:tc>
                <a:tc>
                  <a:txBody>
                    <a:bodyPr/>
                    <a:p>
                      <a:pPr>
                        <a:buNone/>
                      </a:pPr>
                      <a:endParaRPr lang="en-US" altLang="en-US"/>
                    </a:p>
                  </a:txBody>
                  <a:tcPr/>
                </a:tc>
              </a:tr>
            </a:tbl>
          </a:graphicData>
        </a:graphic>
      </p:graphicFrame>
      <p:sp>
        <p:nvSpPr>
          <p:cNvPr id="17" name="Slide Number Placeholder 16"/>
          <p:cNvSpPr>
            <a:spLocks noGrp="1"/>
          </p:cNvSpPr>
          <p:nvPr>
            <p:ph type="sldNum" sz="quarter" idx="12"/>
          </p:nvPr>
        </p:nvSpPr>
        <p:spPr>
          <a:xfrm>
            <a:off x="9570720" y="6450965"/>
            <a:ext cx="2133600" cy="476250"/>
          </a:xfrm>
        </p:spPr>
        <p:txBody>
          <a:bodyPr/>
          <a:p>
            <a:fld id="{BE1039D9-3D1B-4CD3-B3BC-3050B19DE446}" type="slidenum">
              <a:rPr kumimoji="1" lang="ja-JP" altLang="en-US" smtClean="0"/>
            </a:fld>
            <a:endParaRPr kumimoji="1" lang="ja-JP" altLang="en-US"/>
          </a:p>
        </p:txBody>
      </p:sp>
      <p:sp>
        <p:nvSpPr>
          <p:cNvPr id="6" name="Text Box 5"/>
          <p:cNvSpPr txBox="1"/>
          <p:nvPr/>
        </p:nvSpPr>
        <p:spPr>
          <a:xfrm>
            <a:off x="775970" y="265430"/>
            <a:ext cx="2943860" cy="645160"/>
          </a:xfrm>
          <a:prstGeom prst="rect">
            <a:avLst/>
          </a:prstGeom>
          <a:noFill/>
        </p:spPr>
        <p:txBody>
          <a:bodyPr wrap="none" rtlCol="0" anchor="t">
            <a:spAutoFit/>
          </a:bodyPr>
          <a:p>
            <a:r>
              <a:rPr lang="en-US" altLang="en-US" sz="3600">
                <a:solidFill>
                  <a:srgbClr val="00B0F0"/>
                </a:solidFill>
                <a:sym typeface="+mn-ea"/>
              </a:rPr>
              <a:t>DOWNLOAD</a:t>
            </a:r>
            <a:endParaRPr lang="en-US" altLang="en-US" sz="3600">
              <a:solidFill>
                <a:srgbClr val="00B0F0"/>
              </a:solidFill>
              <a:sym typeface="+mn-ea"/>
            </a:endParaRPr>
          </a:p>
        </p:txBody>
      </p:sp>
      <p:sp>
        <p:nvSpPr>
          <p:cNvPr id="5" name="Text Box 4"/>
          <p:cNvSpPr txBox="1"/>
          <p:nvPr/>
        </p:nvSpPr>
        <p:spPr>
          <a:xfrm>
            <a:off x="252730" y="1398905"/>
            <a:ext cx="5857875" cy="1814830"/>
          </a:xfrm>
          <a:prstGeom prst="rect">
            <a:avLst/>
          </a:prstGeom>
          <a:noFill/>
        </p:spPr>
        <p:txBody>
          <a:bodyPr wrap="square" rtlCol="0" anchor="t">
            <a:spAutoFit/>
          </a:bodyPr>
          <a:p>
            <a:r>
              <a:rPr lang="en-US" sz="1600"/>
              <a:t>1.download(git clone, curl, etc):</a:t>
            </a:r>
            <a:endParaRPr lang="en-US" sz="1600"/>
          </a:p>
          <a:p>
            <a:r>
              <a:rPr lang="en-US" sz="1600"/>
              <a:t> This download sourceCode to local (default currentDir) from repository of internet. You should download 前提プロ グラ ム(fossology give auto install script. sw360</a:t>
            </a:r>
            <a:endParaRPr lang="en-US" sz="1600"/>
          </a:p>
          <a:p>
            <a:r>
              <a:rPr lang="en-US" sz="1600"/>
              <a:t>don't give. pls show under URL ). Same program may be required to unzip. before</a:t>
            </a:r>
            <a:endParaRPr lang="en-US" sz="1600"/>
          </a:p>
          <a:p>
            <a:r>
              <a:rPr lang="en-US" sz="1600"/>
              <a:t>you build</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6540" y="-1962573"/>
            <a:ext cx="9132147" cy="542290"/>
          </a:xfrm>
          <a:prstGeom prst="rect">
            <a:avLst/>
          </a:prstGeom>
          <a:noFill/>
        </p:spPr>
        <p:txBody>
          <a:bodyPr wrap="square" rtlCol="0">
            <a:spAutoFit/>
          </a:bodyPr>
          <a:p>
            <a:pPr algn="l">
              <a:lnSpc>
                <a:spcPct val="110000"/>
              </a:lnSpc>
            </a:pPr>
            <a:endParaRPr lang="en-US" altLang="en-US" sz="2665"/>
          </a:p>
        </p:txBody>
      </p:sp>
      <p:graphicFrame>
        <p:nvGraphicFramePr>
          <p:cNvPr id="2" name="Table 1"/>
          <p:cNvGraphicFramePr/>
          <p:nvPr/>
        </p:nvGraphicFramePr>
        <p:xfrm>
          <a:off x="568325" y="4136390"/>
          <a:ext cx="11264265" cy="2518410"/>
        </p:xfrm>
        <a:graphic>
          <a:graphicData uri="http://schemas.openxmlformats.org/drawingml/2006/table">
            <a:tbl>
              <a:tblPr firstRow="1" bandRow="1">
                <a:tableStyleId>{5C22544A-7EE6-4342-B048-85BDC9FD1C3A}</a:tableStyleId>
              </a:tblPr>
              <a:tblGrid>
                <a:gridCol w="2336165"/>
                <a:gridCol w="6386195"/>
                <a:gridCol w="2541905"/>
              </a:tblGrid>
              <a:tr h="439420">
                <a:tc>
                  <a:txBody>
                    <a:bodyPr/>
                    <a:p>
                      <a:pPr>
                        <a:buNone/>
                      </a:pPr>
                      <a:r>
                        <a:rPr lang="en-US" altLang="en-US"/>
                        <a:t>Majorcommand</a:t>
                      </a:r>
                      <a:endParaRPr lang="en-US" altLang="en-US"/>
                    </a:p>
                  </a:txBody>
                  <a:tcPr/>
                </a:tc>
                <a:tc>
                  <a:txBody>
                    <a:bodyPr/>
                    <a:p>
                      <a:pPr>
                        <a:buNone/>
                      </a:pPr>
                      <a:r>
                        <a:rPr lang="en-US" altLang="en-US"/>
                        <a:t>command briefly explaination</a:t>
                      </a:r>
                      <a:endParaRPr lang="en-US" altLang="en-US"/>
                    </a:p>
                  </a:txBody>
                  <a:tcPr/>
                </a:tc>
                <a:tc>
                  <a:txBody>
                    <a:bodyPr/>
                    <a:p>
                      <a:pPr>
                        <a:buNone/>
                      </a:pPr>
                      <a:r>
                        <a:rPr lang="en-US" altLang="en-US"/>
                        <a:t>is used about</a:t>
                      </a:r>
                      <a:endParaRPr lang="en-US" altLang="en-US"/>
                    </a:p>
                  </a:txBody>
                  <a:tcPr/>
                </a:tc>
              </a:tr>
              <a:tr h="769620">
                <a:tc>
                  <a:txBody>
                    <a:bodyPr/>
                    <a:p>
                      <a:pPr>
                        <a:buNone/>
                      </a:pPr>
                      <a:r>
                        <a:rPr lang="en-US" altLang="en-US" sz="1800">
                          <a:sym typeface="+mn-ea"/>
                        </a:rPr>
                        <a:t>make </a:t>
                      </a:r>
                      <a:endParaRPr lang="en-US" altLang="en-US"/>
                    </a:p>
                  </a:txBody>
                  <a:tcPr/>
                </a:tc>
                <a:tc>
                  <a:txBody>
                    <a:bodyPr/>
                    <a:p>
                      <a:pPr>
                        <a:buNone/>
                      </a:pPr>
                      <a:r>
                        <a:rPr lang="en-US" altLang="en-US"/>
                        <a:t>A tool for easily building programs </a:t>
                      </a:r>
                      <a:r>
                        <a:rPr lang="" altLang="en-US"/>
                        <a:t>mainly compiled programming language.(ex.C or C++)</a:t>
                      </a:r>
                      <a:endParaRPr lang="" altLang="en-US"/>
                    </a:p>
                  </a:txBody>
                  <a:tcPr/>
                </a:tc>
                <a:tc>
                  <a:txBody>
                    <a:bodyPr/>
                    <a:p>
                      <a:pPr>
                        <a:buNone/>
                      </a:pPr>
                      <a:r>
                        <a:rPr lang="en-US" altLang="en-US"/>
                        <a:t>Liferay ・fossology ・</a:t>
                      </a:r>
                      <a:endParaRPr lang="en-US" altLang="en-US"/>
                    </a:p>
                  </a:txBody>
                  <a:tcPr/>
                </a:tc>
              </a:tr>
              <a:tr h="769620">
                <a:tc>
                  <a:txBody>
                    <a:bodyPr/>
                    <a:p>
                      <a:pPr>
                        <a:buNone/>
                      </a:pPr>
                      <a:r>
                        <a:rPr lang="en-US" altLang="en-US"/>
                        <a:t>configure</a:t>
                      </a:r>
                      <a:endParaRPr lang="en-US" altLang="en-US"/>
                    </a:p>
                  </a:txBody>
                  <a:tcPr/>
                </a:tc>
                <a:tc>
                  <a:txBody>
                    <a:bodyPr/>
                    <a:p>
                      <a:pPr>
                        <a:buNone/>
                      </a:pPr>
                      <a:r>
                        <a:rPr lang="en-US" altLang="en-US" sz="1800">
                          <a:sym typeface="+mn-ea"/>
                        </a:rPr>
                        <a:t>A tool for easily building programs mainly compiled programming language.(ex.C or C++)</a:t>
                      </a:r>
                      <a:endParaRPr lang="en-US" altLang="en-US"/>
                    </a:p>
                  </a:txBody>
                  <a:tcPr/>
                </a:tc>
                <a:tc>
                  <a:txBody>
                    <a:bodyPr/>
                    <a:p>
                      <a:pPr>
                        <a:buNone/>
                      </a:pPr>
                      <a:r>
                        <a:rPr lang="en-US" altLang="en-US"/>
                        <a:t>couchdb/postgresql/maven/</a:t>
                      </a:r>
                      <a:endParaRPr lang="en-US" altLang="en-US"/>
                    </a:p>
                  </a:txBody>
                  <a:tcPr/>
                </a:tc>
              </a:tr>
              <a:tr h="539750">
                <a:tc>
                  <a:txBody>
                    <a:bodyPr/>
                    <a:p>
                      <a:pPr>
                        <a:buNone/>
                      </a:pPr>
                      <a:r>
                        <a:rPr lang="en-US" altLang="en-US"/>
                        <a:t>mvn</a:t>
                      </a:r>
                      <a:endParaRPr lang="en-US" altLang="en-US"/>
                    </a:p>
                  </a:txBody>
                  <a:tcPr/>
                </a:tc>
                <a:tc>
                  <a:txBody>
                    <a:bodyPr/>
                    <a:p>
                      <a:pPr>
                        <a:buNone/>
                      </a:pPr>
                      <a:r>
                        <a:rPr lang="en-US" altLang="en-US"/>
                        <a:t>Package install tools on CentOS</a:t>
                      </a:r>
                      <a:endParaRPr lang="en-US" altLang="en-US"/>
                    </a:p>
                  </a:txBody>
                  <a:tcPr/>
                </a:tc>
                <a:tc>
                  <a:txBody>
                    <a:bodyPr/>
                    <a:p>
                      <a:pPr>
                        <a:buNone/>
                      </a:pPr>
                      <a:endParaRPr lang="en-US" altLang="en-US"/>
                    </a:p>
                  </a:txBody>
                  <a:tcPr/>
                </a:tc>
              </a:tr>
            </a:tbl>
          </a:graphicData>
        </a:graphic>
      </p:graphicFrame>
      <p:sp>
        <p:nvSpPr>
          <p:cNvPr id="4" name="Text Box 3"/>
          <p:cNvSpPr txBox="1"/>
          <p:nvPr/>
        </p:nvSpPr>
        <p:spPr>
          <a:xfrm>
            <a:off x="1543685" y="6431280"/>
            <a:ext cx="8888730" cy="368300"/>
          </a:xfrm>
          <a:prstGeom prst="rect">
            <a:avLst/>
          </a:prstGeom>
          <a:noFill/>
        </p:spPr>
        <p:txBody>
          <a:bodyPr wrap="square" rtlCol="0" anchor="t">
            <a:spAutoFit/>
          </a:bodyPr>
          <a:p>
            <a:r>
              <a:rPr lang="en-US" altLang="en-US">
                <a:sym typeface="+mn-ea"/>
              </a:rPr>
              <a:t>		</a:t>
            </a:r>
            <a:endParaRPr lang="en-US" altLang="en-US">
              <a:sym typeface="+mn-ea"/>
            </a:endParaRPr>
          </a:p>
        </p:txBody>
      </p:sp>
      <p:sp>
        <p:nvSpPr>
          <p:cNvPr id="6" name="Text Box 5"/>
          <p:cNvSpPr txBox="1"/>
          <p:nvPr/>
        </p:nvSpPr>
        <p:spPr>
          <a:xfrm>
            <a:off x="819150" y="481965"/>
            <a:ext cx="3500120" cy="645160"/>
          </a:xfrm>
          <a:prstGeom prst="rect">
            <a:avLst/>
          </a:prstGeom>
          <a:noFill/>
        </p:spPr>
        <p:txBody>
          <a:bodyPr wrap="none" rtlCol="0" anchor="t">
            <a:spAutoFit/>
          </a:bodyPr>
          <a:p>
            <a:r>
              <a:rPr lang="en-US" altLang="en-US" sz="3600">
                <a:solidFill>
                  <a:srgbClr val="00B0F0"/>
                </a:solidFill>
                <a:sym typeface="+mn-ea"/>
              </a:rPr>
              <a:t>BUILD/CONFIG</a:t>
            </a:r>
            <a:endParaRPr lang="en-US" altLang="en-US" sz="3600">
              <a:solidFill>
                <a:srgbClr val="00B0F0"/>
              </a:solidFill>
              <a:sym typeface="+mn-ea"/>
            </a:endParaRPr>
          </a:p>
        </p:txBody>
      </p:sp>
      <p:pic>
        <p:nvPicPr>
          <p:cNvPr id="8" name="Picture 7" descr="全体の様子"/>
          <p:cNvPicPr>
            <a:picLocks noChangeAspect="1"/>
          </p:cNvPicPr>
          <p:nvPr/>
        </p:nvPicPr>
        <p:blipFill>
          <a:blip r:embed="rId1"/>
          <a:stretch>
            <a:fillRect/>
          </a:stretch>
        </p:blipFill>
        <p:spPr>
          <a:xfrm>
            <a:off x="5911850" y="1213485"/>
            <a:ext cx="6285865" cy="2574925"/>
          </a:xfrm>
          <a:prstGeom prst="rect">
            <a:avLst/>
          </a:prstGeom>
        </p:spPr>
      </p:pic>
      <p:sp>
        <p:nvSpPr>
          <p:cNvPr id="9" name="Right Arrow 8"/>
          <p:cNvSpPr/>
          <p:nvPr/>
        </p:nvSpPr>
        <p:spPr>
          <a:xfrm rot="19380000">
            <a:off x="7893050" y="3519805"/>
            <a:ext cx="729615" cy="3181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5" name="Text Box 4"/>
          <p:cNvSpPr txBox="1"/>
          <p:nvPr/>
        </p:nvSpPr>
        <p:spPr>
          <a:xfrm>
            <a:off x="108585" y="1127125"/>
            <a:ext cx="5901055" cy="3291840"/>
          </a:xfrm>
          <a:prstGeom prst="rect">
            <a:avLst/>
          </a:prstGeom>
          <a:noFill/>
        </p:spPr>
        <p:txBody>
          <a:bodyPr wrap="square" rtlCol="0" anchor="t">
            <a:spAutoFit/>
          </a:bodyPr>
          <a:p>
            <a:r>
              <a:rPr lang="en-US" sz="1600"/>
              <a:t>2.build: (maven, make / make install, configure, and some scripts)</a:t>
            </a:r>
            <a:endParaRPr lang="en-US" sz="1600"/>
          </a:p>
          <a:p>
            <a:r>
              <a:rPr lang="en-US" sz="1600"/>
              <a:t>Compile and make binay files. Binary files is called when user exec program. But kernel may call binary file auto(ex.systemd, clon). Build tool(program) is too many. some build tool move under programing</a:t>
            </a:r>
            <a:endParaRPr lang="en-US" sz="1600"/>
          </a:p>
          <a:p>
            <a:r>
              <a:rPr lang="en-US" sz="1600"/>
              <a:t>languuage(ex.maven)-&gt;make(maven)の仕組みへ. NOTE: excluding make, some programm is not included 3.イ ンスト ールは含ま ず</a:t>
            </a:r>
            <a:endParaRPr lang="en-US" sz="1600"/>
          </a:p>
          <a:p>
            <a:r>
              <a:rPr lang="en-US" sz="1600"/>
              <a:t>に、4..execへいく こ と ができ る (fossology and sw360 use make)</a:t>
            </a:r>
            <a:endParaRPr lang="en-US" sz="1600"/>
          </a:p>
          <a:p>
            <a:r>
              <a:rPr lang="en-US" sz="1600"/>
              <a:t>When program use systemd, you may tipe systemctl cmd. -&gt; systemdのし く みへ</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3"/>
          <p:cNvSpPr txBox="1"/>
          <p:nvPr/>
        </p:nvSpPr>
        <p:spPr>
          <a:xfrm>
            <a:off x="2575560" y="269240"/>
            <a:ext cx="247650" cy="337185"/>
          </a:xfrm>
          <a:prstGeom prst="rect">
            <a:avLst/>
          </a:prstGeom>
          <a:noFill/>
        </p:spPr>
        <p:txBody>
          <a:bodyPr wrap="none" rtlCol="0" anchor="t">
            <a:spAutoFit/>
          </a:bodyPr>
          <a:p>
            <a:r>
              <a:rPr lang="en-US" altLang="en-US" sz="1600" dirty="0">
                <a:sym typeface="+mn-ea"/>
              </a:rPr>
              <a:t> </a:t>
            </a:r>
            <a:endParaRPr lang="en-US" altLang="en-US" sz="1600" dirty="0">
              <a:sym typeface="+mn-ea"/>
            </a:endParaRPr>
          </a:p>
        </p:txBody>
      </p:sp>
      <p:sp>
        <p:nvSpPr>
          <p:cNvPr id="2" name="正方形/長方形 57"/>
          <p:cNvSpPr/>
          <p:nvPr/>
        </p:nvSpPr>
        <p:spPr>
          <a:xfrm>
            <a:off x="6898005" y="5316855"/>
            <a:ext cx="3018790" cy="1238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pic>
        <p:nvPicPr>
          <p:cNvPr id="3" name="グラフィックス 24" descr="クラウドからダウンロード"/>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495030" y="5394960"/>
            <a:ext cx="322580" cy="322580"/>
          </a:xfrm>
          <a:prstGeom prst="rect">
            <a:avLst/>
          </a:prstGeom>
        </p:spPr>
      </p:pic>
      <p:sp>
        <p:nvSpPr>
          <p:cNvPr id="4" name="雲 26"/>
          <p:cNvSpPr/>
          <p:nvPr/>
        </p:nvSpPr>
        <p:spPr>
          <a:xfrm>
            <a:off x="9060180" y="4650740"/>
            <a:ext cx="528955" cy="311785"/>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cxnSp>
        <p:nvCxnSpPr>
          <p:cNvPr id="6" name="コネクタ: 曲線 28"/>
          <p:cNvCxnSpPr/>
          <p:nvPr/>
        </p:nvCxnSpPr>
        <p:spPr>
          <a:xfrm rot="5400000" flipV="1">
            <a:off x="9009380" y="5123180"/>
            <a:ext cx="478790" cy="419100"/>
          </a:xfrm>
          <a:prstGeom prst="curvedConnector3">
            <a:avLst>
              <a:gd name="adj1" fmla="val 5013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25"/>
          <p:cNvSpPr txBox="1"/>
          <p:nvPr/>
        </p:nvSpPr>
        <p:spPr>
          <a:xfrm flipH="1">
            <a:off x="7139305" y="5119370"/>
            <a:ext cx="3392805" cy="275590"/>
          </a:xfrm>
          <a:prstGeom prst="rect">
            <a:avLst/>
          </a:prstGeom>
          <a:noFill/>
        </p:spPr>
        <p:txBody>
          <a:bodyPr wrap="square" rtlCol="0">
            <a:spAutoFit/>
          </a:bodyPr>
          <a:p>
            <a:r>
              <a:rPr kumimoji="1" lang="en-US" altLang="en-US" sz="1200" dirty="0"/>
              <a:t>git clone</a:t>
            </a:r>
            <a:endParaRPr kumimoji="1" lang="en-US" altLang="en-US" sz="1200" dirty="0"/>
          </a:p>
        </p:txBody>
      </p:sp>
      <p:pic>
        <p:nvPicPr>
          <p:cNvPr id="8" name="グラフィックス 48" descr="ブラウザー ウィンドウ"/>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8450" y="5041265"/>
            <a:ext cx="494030" cy="494030"/>
          </a:xfrm>
          <a:prstGeom prst="rect">
            <a:avLst/>
          </a:prstGeom>
        </p:spPr>
      </p:pic>
      <p:sp>
        <p:nvSpPr>
          <p:cNvPr id="10" name="Text Box 9"/>
          <p:cNvSpPr txBox="1"/>
          <p:nvPr/>
        </p:nvSpPr>
        <p:spPr>
          <a:xfrm>
            <a:off x="1748790" y="869950"/>
            <a:ext cx="9167495" cy="3969385"/>
          </a:xfrm>
          <a:prstGeom prst="rect">
            <a:avLst/>
          </a:prstGeom>
          <a:noFill/>
        </p:spPr>
        <p:txBody>
          <a:bodyPr wrap="square" rtlCol="0" anchor="t">
            <a:spAutoFit/>
          </a:bodyPr>
          <a:p>
            <a:r>
              <a:rPr lang="en-US" altLang="en-US"/>
              <a:t>・</a:t>
            </a:r>
            <a:r>
              <a:rPr lang="" altLang="en-US"/>
              <a:t>MAKE</a:t>
            </a:r>
            <a:r>
              <a:rPr lang="en-US" altLang="en-US"/>
              <a:t>: </a:t>
            </a:r>
            <a:endParaRPr lang="en-US" altLang="en-US"/>
          </a:p>
          <a:p>
            <a:r>
              <a:rPr lang="en-US" altLang="en-US"/>
              <a:t> </a:t>
            </a:r>
            <a:r>
              <a:rPr lang="" altLang="en-US"/>
              <a:t>	</a:t>
            </a:r>
            <a:endParaRPr lang="en-US" altLang="en-US"/>
          </a:p>
          <a:p>
            <a:endParaRPr lang="en-US" altLang="en-US"/>
          </a:p>
          <a:p>
            <a:endParaRPr lang="en-US" altLang="en-US"/>
          </a:p>
          <a:p>
            <a:r>
              <a:rPr lang="en-US" altLang="en-US"/>
              <a:t>・</a:t>
            </a:r>
            <a:r>
              <a:rPr lang="" altLang="en-US"/>
              <a:t>CONFIGURE</a:t>
            </a:r>
            <a:r>
              <a:rPr lang="en-US" altLang="en-US"/>
              <a:t>:</a:t>
            </a:r>
            <a:endParaRPr lang="en-US" altLang="en-US"/>
          </a:p>
          <a:p>
            <a:endParaRPr lang="en-US" altLang="en-US"/>
          </a:p>
          <a:p>
            <a:endParaRPr lang="en-US" altLang="en-US"/>
          </a:p>
          <a:p>
            <a:endParaRPr lang="en-US" altLang="en-US"/>
          </a:p>
          <a:p>
            <a:r>
              <a:rPr lang="en-US" altLang="en-US"/>
              <a:t>・</a:t>
            </a:r>
            <a:r>
              <a:rPr lang="" altLang="en-US"/>
              <a:t>MAKE INSTALLL </a:t>
            </a:r>
            <a:r>
              <a:rPr lang="en-US" altLang="en-US"/>
              <a:t>: </a:t>
            </a:r>
            <a:endParaRPr lang="en-US" altLang="en-US"/>
          </a:p>
          <a:p>
            <a:endParaRPr lang="en-US" altLang="en-US"/>
          </a:p>
          <a:p>
            <a:endParaRPr lang="en-US" altLang="en-US"/>
          </a:p>
          <a:p>
            <a:endParaRPr lang="en-US" altLang="en-US"/>
          </a:p>
          <a:p>
            <a:endParaRPr lang="" altLang="en-US"/>
          </a:p>
          <a:p>
            <a:endParaRPr lang="" altLang="en-US"/>
          </a:p>
        </p:txBody>
      </p:sp>
      <p:sp>
        <p:nvSpPr>
          <p:cNvPr id="12" name="Text Box 11"/>
          <p:cNvSpPr txBox="1"/>
          <p:nvPr/>
        </p:nvSpPr>
        <p:spPr>
          <a:xfrm>
            <a:off x="1710055" y="114300"/>
            <a:ext cx="1109345" cy="460375"/>
          </a:xfrm>
          <a:prstGeom prst="rect">
            <a:avLst/>
          </a:prstGeom>
          <a:solidFill>
            <a:schemeClr val="accent1"/>
          </a:solidFill>
          <a:ln>
            <a:noFill/>
          </a:ln>
        </p:spPr>
        <p:txBody>
          <a:bodyPr wrap="none" rtlCol="0" anchor="t">
            <a:spAutoFit/>
          </a:bodyPr>
          <a:p>
            <a:pPr algn="l"/>
            <a:r>
              <a:rPr lang="" altLang="en-US" sz="2400" dirty="0">
                <a:sym typeface="+mn-ea"/>
              </a:rPr>
              <a:t>BUILD</a:t>
            </a:r>
            <a:endParaRPr lang="" altLang="en-US" sz="2400" dirty="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6134</Words>
  <Application>WPS Presentation</Application>
  <PresentationFormat>Widescreen</PresentationFormat>
  <Paragraphs>372</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SimSun</vt:lpstr>
      <vt:lpstr>Wingdings</vt:lpstr>
      <vt:lpstr>DejaVu Sans</vt:lpstr>
      <vt:lpstr>Arial Unicode MS</vt:lpstr>
      <vt:lpstr>东文宋体</vt:lpstr>
      <vt:lpstr>Noto Sans CJK SC</vt:lpstr>
      <vt:lpstr>Calibri</vt:lpstr>
      <vt:lpstr>ＭＳ Ｐゴシック</vt:lpstr>
      <vt:lpstr>á??á??á??á?±á?¬á??á?º</vt:lpstr>
      <vt:lpstr>Monospace</vt:lpstr>
      <vt:lpstr>SimSun</vt:lpstr>
      <vt:lpstr>微软雅黑</vt:lpstr>
      <vt:lpstr>Arial Unicode MS</vt:lpstr>
      <vt:lpstr>Calibri Light</vt:lpstr>
      <vt:lpstr>Abyssinica SIL</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daitokeigo</cp:lastModifiedBy>
  <cp:revision>409</cp:revision>
  <dcterms:created xsi:type="dcterms:W3CDTF">2019-09-17T02:57:51Z</dcterms:created>
  <dcterms:modified xsi:type="dcterms:W3CDTF">2019-09-17T02:57:51Z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