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8" r:id="rId43"/>
    <p:sldId id="297"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20" r:id="rId65"/>
    <p:sldId id="322" r:id="rId66"/>
    <p:sldId id="321" r:id="rId67"/>
    <p:sldId id="324" r:id="rId68"/>
    <p:sldId id="323"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4" r:id="rId98"/>
    <p:sldId id="355" r:id="rId99"/>
    <p:sldId id="356" r:id="rId100"/>
    <p:sldId id="357" r:id="rId101"/>
    <p:sldId id="358" r:id="rId102"/>
    <p:sldId id="359" r:id="rId103"/>
    <p:sldId id="361" r:id="rId104"/>
    <p:sldId id="363" r:id="rId105"/>
    <p:sldId id="364" r:id="rId106"/>
    <p:sldId id="365" r:id="rId107"/>
    <p:sldId id="366" r:id="rId108"/>
    <p:sldId id="367" r:id="rId109"/>
    <p:sldId id="368" r:id="rId110"/>
    <p:sldId id="369" r:id="rId111"/>
    <p:sldId id="370" r:id="rId112"/>
    <p:sldId id="371" r:id="rId113"/>
    <p:sldId id="372" r:id="rId114"/>
    <p:sldId id="373" r:id="rId115"/>
    <p:sldId id="374" r:id="rId116"/>
    <p:sldId id="375" r:id="rId117"/>
    <p:sldId id="376" r:id="rId118"/>
    <p:sldId id="377" r:id="rId11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671BA"/>
    <a:srgbClr val="0461A0"/>
    <a:srgbClr val="99DEFD"/>
    <a:srgbClr val="122256"/>
    <a:srgbClr val="033C8F"/>
    <a:srgbClr val="009ED6"/>
    <a:srgbClr val="5DD5FF"/>
    <a:srgbClr val="0062AC"/>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1667" autoAdjust="0"/>
  </p:normalViewPr>
  <p:slideViewPr>
    <p:cSldViewPr>
      <p:cViewPr varScale="1">
        <p:scale>
          <a:sx n="70" d="100"/>
          <a:sy n="70" d="100"/>
        </p:scale>
        <p:origin x="138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4EF409-1B32-4D74-B2F0-CBB3D55134C7}" type="datetimeFigureOut">
              <a:rPr lang="zh-CN" altLang="en-US" smtClean="0"/>
              <a:pPr/>
              <a:t>2023/5/27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C2D481-D4DF-4F4D-A010-56B8ABD0A0D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例：周彦伟</a:t>
            </a:r>
            <a:r>
              <a:rPr lang="en-US" altLang="zh-CN" dirty="0"/>
              <a:t>《</a:t>
            </a:r>
            <a:r>
              <a:rPr lang="en-US" altLang="zh-CN" dirty="0" err="1"/>
              <a:t>MySQL</a:t>
            </a:r>
            <a:r>
              <a:rPr lang="zh-CN" altLang="en-US" dirty="0"/>
              <a:t>运维内参</a:t>
            </a:r>
            <a:r>
              <a:rPr lang="en-US" altLang="zh-CN" dirty="0"/>
              <a:t>》</a:t>
            </a:r>
            <a:r>
              <a:rPr lang="zh-CN" altLang="en-US" dirty="0"/>
              <a:t>的作者之一，是去哪儿网负责数据库平台的管理和维护工作。平台架构设计、性能调优、日常运维以及自动化运维平台设计。</a:t>
            </a:r>
            <a:endParaRPr lang="en-US" altLang="zh-CN" dirty="0"/>
          </a:p>
          <a:p>
            <a:r>
              <a:rPr lang="zh-CN" altLang="en-US" dirty="0"/>
              <a:t>强昌金，去哪儿网高级</a:t>
            </a:r>
            <a:r>
              <a:rPr lang="en-US" altLang="zh-CN" dirty="0"/>
              <a:t>DBA</a:t>
            </a:r>
            <a:endParaRPr lang="zh-CN" altLang="en-US" dirty="0"/>
          </a:p>
        </p:txBody>
      </p:sp>
      <p:sp>
        <p:nvSpPr>
          <p:cNvPr id="4" name="灯片编号占位符 3"/>
          <p:cNvSpPr>
            <a:spLocks noGrp="1"/>
          </p:cNvSpPr>
          <p:nvPr>
            <p:ph type="sldNum" sz="quarter" idx="10"/>
          </p:nvPr>
        </p:nvSpPr>
        <p:spPr/>
        <p:txBody>
          <a:bodyPr/>
          <a:lstStyle/>
          <a:p>
            <a:fld id="{71C2D481-D4DF-4F4D-A010-56B8ABD0A0D7}" type="slidenum">
              <a:rPr lang="zh-CN" altLang="en-US" smtClean="0"/>
              <a:pPr/>
              <a:t>4</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pPr eaLnBrk="1" hangingPunct="1"/>
            <a:endParaRPr lang="zh-CN" altLang="zh-CN"/>
          </a:p>
        </p:txBody>
      </p:sp>
      <p:sp>
        <p:nvSpPr>
          <p:cNvPr id="101380" name="Slide Number Placeholder 3"/>
          <p:cNvSpPr>
            <a:spLocks noGrp="1"/>
          </p:cNvSpPr>
          <p:nvPr>
            <p:ph type="sldNum" sz="quarter" idx="5"/>
          </p:nvPr>
        </p:nvSpPr>
        <p:spPr>
          <a:noFill/>
        </p:spPr>
        <p:txBody>
          <a:bodyPr/>
          <a:lstStyle/>
          <a:p>
            <a:fld id="{E0AD0D7B-1024-4F32-8BED-C93E58BF188E}" type="slidenum">
              <a:rPr lang="en-US" altLang="zh-CN"/>
              <a:pPr/>
              <a:t>42</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最后给大家补充一个概念：意向锁</a:t>
            </a:r>
            <a:endParaRPr lang="en-US" altLang="zh-CN" dirty="0"/>
          </a:p>
          <a:p>
            <a:r>
              <a:rPr lang="zh-CN" altLang="en-US" dirty="0"/>
              <a:t>假设事务</a:t>
            </a:r>
            <a:r>
              <a:rPr lang="en-US" altLang="zh-CN" dirty="0"/>
              <a:t>A</a:t>
            </a:r>
            <a:r>
              <a:rPr lang="zh-CN" altLang="en-US" dirty="0"/>
              <a:t>在表</a:t>
            </a:r>
            <a:r>
              <a:rPr lang="en-US" altLang="zh-CN" dirty="0"/>
              <a:t>instructor</a:t>
            </a:r>
            <a:r>
              <a:rPr lang="zh-CN" altLang="en-US" dirty="0"/>
              <a:t>上面</a:t>
            </a:r>
            <a:r>
              <a:rPr lang="en-US" altLang="zh-CN" dirty="0"/>
              <a:t>ID=1001</a:t>
            </a:r>
            <a:r>
              <a:rPr lang="zh-CN" altLang="en-US" dirty="0"/>
              <a:t>这一行给了一个排它锁（行粒度的锁）</a:t>
            </a:r>
            <a:endParaRPr lang="en-US" altLang="zh-CN" dirty="0"/>
          </a:p>
          <a:p>
            <a:r>
              <a:rPr lang="zh-CN" altLang="en-US" dirty="0"/>
              <a:t>此时事务</a:t>
            </a:r>
            <a:r>
              <a:rPr lang="en-US" altLang="zh-CN" dirty="0"/>
              <a:t>B</a:t>
            </a:r>
            <a:r>
              <a:rPr lang="zh-CN" altLang="en-US" dirty="0"/>
              <a:t>想要在对整个表进行锁定（表粒度的锁），此时是不是应该保证这个表上面没有其他锁才能够成功对表进行锁定？</a:t>
            </a:r>
            <a:endParaRPr lang="en-US" altLang="zh-CN" dirty="0"/>
          </a:p>
          <a:p>
            <a:r>
              <a:rPr lang="zh-CN" altLang="en-US" dirty="0"/>
              <a:t>此时就需要按行检查，每一行上面是否有锁，资源消耗是巨大的</a:t>
            </a:r>
            <a:endParaRPr lang="en-US" altLang="zh-CN" dirty="0"/>
          </a:p>
          <a:p>
            <a:endParaRPr lang="en-US" altLang="zh-CN" dirty="0"/>
          </a:p>
          <a:p>
            <a:r>
              <a:rPr lang="zh-CN" altLang="en-US" dirty="0"/>
              <a:t>因此，当</a:t>
            </a:r>
            <a:r>
              <a:rPr lang="en-US" altLang="zh-CN" dirty="0"/>
              <a:t>A</a:t>
            </a:r>
            <a:r>
              <a:rPr lang="zh-CN" altLang="en-US" dirty="0"/>
              <a:t>锁定</a:t>
            </a:r>
            <a:r>
              <a:rPr lang="en-US" altLang="zh-CN" dirty="0"/>
              <a:t>1001</a:t>
            </a:r>
            <a:r>
              <a:rPr lang="zh-CN" altLang="en-US" dirty="0"/>
              <a:t>这一行时，对所在表添加一个意向排它锁（意向锁之间、意向锁和行锁不冲突）</a:t>
            </a:r>
            <a:endParaRPr lang="en-US" altLang="zh-CN" dirty="0"/>
          </a:p>
          <a:p>
            <a:r>
              <a:rPr lang="zh-CN" altLang="en-US" dirty="0"/>
              <a:t>此时</a:t>
            </a:r>
            <a:r>
              <a:rPr lang="en-US" altLang="zh-CN" dirty="0"/>
              <a:t>B</a:t>
            </a:r>
            <a:r>
              <a:rPr lang="zh-CN" altLang="en-US" dirty="0"/>
              <a:t>不用扫描表的每一行就知道这个表不能完全锁定，但是如果</a:t>
            </a:r>
            <a:r>
              <a:rPr lang="en-US" altLang="zh-CN" dirty="0"/>
              <a:t>B</a:t>
            </a:r>
            <a:r>
              <a:rPr lang="zh-CN" altLang="en-US" dirty="0"/>
              <a:t>要对其他行进行锁定还是可以的</a:t>
            </a:r>
          </a:p>
        </p:txBody>
      </p:sp>
      <p:sp>
        <p:nvSpPr>
          <p:cNvPr id="4" name="灯片编号占位符 3"/>
          <p:cNvSpPr>
            <a:spLocks noGrp="1"/>
          </p:cNvSpPr>
          <p:nvPr>
            <p:ph type="sldNum" sz="quarter" idx="5"/>
          </p:nvPr>
        </p:nvSpPr>
        <p:spPr/>
        <p:txBody>
          <a:bodyPr/>
          <a:lstStyle/>
          <a:p>
            <a:fld id="{71C2D481-D4DF-4F4D-A010-56B8ABD0A0D7}" type="slidenum">
              <a:rPr lang="zh-CN" altLang="en-US" smtClean="0"/>
              <a:pPr/>
              <a:t>47</a:t>
            </a:fld>
            <a:endParaRPr lang="zh-CN" altLang="en-US"/>
          </a:p>
        </p:txBody>
      </p:sp>
    </p:spTree>
    <p:extLst>
      <p:ext uri="{BB962C8B-B14F-4D97-AF65-F5344CB8AC3E}">
        <p14:creationId xmlns:p14="http://schemas.microsoft.com/office/powerpoint/2010/main" val="272716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数据库应用程序并不在自身代码中声明显示的锁定；而是使用</a:t>
            </a:r>
            <a:r>
              <a:rPr lang="en-US" altLang="zh-CN" dirty="0"/>
              <a:t>TCL</a:t>
            </a:r>
            <a:r>
              <a:rPr lang="zh-CN" altLang="en-US" dirty="0"/>
              <a:t>标记事务的边界，告诉</a:t>
            </a:r>
            <a:r>
              <a:rPr lang="en-US" altLang="zh-CN" dirty="0"/>
              <a:t>DBMS</a:t>
            </a:r>
            <a:r>
              <a:rPr lang="zh-CN" altLang="en-US" dirty="0"/>
              <a:t>事务是怎样的，然后告诉</a:t>
            </a:r>
            <a:r>
              <a:rPr lang="en-US" altLang="zh-CN" dirty="0"/>
              <a:t>DBMS</a:t>
            </a:r>
            <a:r>
              <a:rPr lang="zh-CN" altLang="en-US" dirty="0"/>
              <a:t>希望有什么样的锁定。再由</a:t>
            </a:r>
            <a:r>
              <a:rPr lang="en-US" altLang="zh-CN" dirty="0"/>
              <a:t>DBMS</a:t>
            </a:r>
            <a:r>
              <a:rPr lang="zh-CN" altLang="en-US" dirty="0"/>
              <a:t>来根据情况放置锁定</a:t>
            </a:r>
          </a:p>
        </p:txBody>
      </p:sp>
      <p:sp>
        <p:nvSpPr>
          <p:cNvPr id="4" name="灯片编号占位符 3"/>
          <p:cNvSpPr>
            <a:spLocks noGrp="1"/>
          </p:cNvSpPr>
          <p:nvPr>
            <p:ph type="sldNum" sz="quarter" idx="10"/>
          </p:nvPr>
        </p:nvSpPr>
        <p:spPr/>
        <p:txBody>
          <a:bodyPr/>
          <a:lstStyle/>
          <a:p>
            <a:fld id="{71C2D481-D4DF-4F4D-A010-56B8ABD0A0D7}" type="slidenum">
              <a:rPr lang="zh-CN" altLang="en-US" smtClean="0"/>
              <a:pPr/>
              <a:t>49</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注：数据行在一个语句执行的时候受到一致性保护，称为语句级一致性</a:t>
            </a:r>
          </a:p>
        </p:txBody>
      </p:sp>
      <p:sp>
        <p:nvSpPr>
          <p:cNvPr id="4" name="灯片编号占位符 3"/>
          <p:cNvSpPr>
            <a:spLocks noGrp="1"/>
          </p:cNvSpPr>
          <p:nvPr>
            <p:ph type="sldNum" sz="quarter" idx="10"/>
          </p:nvPr>
        </p:nvSpPr>
        <p:spPr/>
        <p:txBody>
          <a:bodyPr/>
          <a:lstStyle/>
          <a:p>
            <a:fld id="{71C2D481-D4DF-4F4D-A010-56B8ABD0A0D7}" type="slidenum">
              <a:rPr lang="zh-CN" altLang="en-US" smtClean="0"/>
              <a:pPr/>
              <a:t>52</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幻象读取：假设第一次使用</a:t>
            </a:r>
            <a:r>
              <a:rPr lang="en-US" altLang="zh-CN" dirty="0"/>
              <a:t>select</a:t>
            </a:r>
            <a:r>
              <a:rPr lang="en-US" altLang="zh-CN" baseline="0" dirty="0"/>
              <a:t> from where </a:t>
            </a:r>
            <a:r>
              <a:rPr lang="zh-CN" altLang="en-US" baseline="0" dirty="0"/>
              <a:t>读取除了记录集合；之后另一个事务插入了新的行恰好满足</a:t>
            </a:r>
            <a:r>
              <a:rPr lang="en-US" altLang="zh-CN" baseline="0" dirty="0"/>
              <a:t>where</a:t>
            </a:r>
            <a:r>
              <a:rPr lang="zh-CN" altLang="en-US" baseline="0" dirty="0"/>
              <a:t>子句；那么第二次执行相同的语句时就会出现这个新插入的行，像是幻象突然出现一样。这样叫做幻象读取</a:t>
            </a:r>
            <a:endParaRPr lang="zh-CN" altLang="en-US" dirty="0"/>
          </a:p>
        </p:txBody>
      </p:sp>
      <p:sp>
        <p:nvSpPr>
          <p:cNvPr id="4" name="灯片编号占位符 3"/>
          <p:cNvSpPr>
            <a:spLocks noGrp="1"/>
          </p:cNvSpPr>
          <p:nvPr>
            <p:ph type="sldNum" sz="quarter" idx="10"/>
          </p:nvPr>
        </p:nvSpPr>
        <p:spPr/>
        <p:txBody>
          <a:bodyPr/>
          <a:lstStyle/>
          <a:p>
            <a:fld id="{71C2D481-D4DF-4F4D-A010-56B8ABD0A0D7}" type="slidenum">
              <a:rPr lang="zh-CN" altLang="en-US" smtClean="0"/>
              <a:pPr/>
              <a:t>55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用户对应角色；角色和用户都对应若干权限；权限对应对象（在某对象上有某权限）</a:t>
            </a:r>
          </a:p>
        </p:txBody>
      </p:sp>
      <p:sp>
        <p:nvSpPr>
          <p:cNvPr id="4" name="灯片编号占位符 3"/>
          <p:cNvSpPr>
            <a:spLocks noGrp="1"/>
          </p:cNvSpPr>
          <p:nvPr>
            <p:ph type="sldNum" sz="quarter" idx="10"/>
          </p:nvPr>
        </p:nvSpPr>
        <p:spPr/>
        <p:txBody>
          <a:bodyPr/>
          <a:lstStyle/>
          <a:p>
            <a:fld id="{71C2D481-D4DF-4F4D-A010-56B8ABD0A0D7}" type="slidenum">
              <a:rPr lang="zh-CN" altLang="en-US" smtClean="0"/>
              <a:pPr/>
              <a:t>74</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第一列：</a:t>
            </a:r>
            <a:r>
              <a:rPr lang="en-US" altLang="zh-CN" dirty="0"/>
              <a:t>Role</a:t>
            </a:r>
            <a:r>
              <a:rPr lang="zh-CN" altLang="en-US" dirty="0"/>
              <a:t>；第二列：对</a:t>
            </a:r>
            <a:r>
              <a:rPr lang="en-US" altLang="zh-CN" dirty="0"/>
              <a:t>role</a:t>
            </a:r>
            <a:r>
              <a:rPr lang="zh-CN" altLang="en-US" dirty="0"/>
              <a:t>的描述</a:t>
            </a:r>
          </a:p>
        </p:txBody>
      </p:sp>
      <p:sp>
        <p:nvSpPr>
          <p:cNvPr id="4" name="灯片编号占位符 3"/>
          <p:cNvSpPr>
            <a:spLocks noGrp="1"/>
          </p:cNvSpPr>
          <p:nvPr>
            <p:ph type="sldNum" sz="quarter" idx="10"/>
          </p:nvPr>
        </p:nvSpPr>
        <p:spPr/>
        <p:txBody>
          <a:bodyPr/>
          <a:lstStyle/>
          <a:p>
            <a:fld id="{71C2D481-D4DF-4F4D-A010-56B8ABD0A0D7}" type="slidenum">
              <a:rPr lang="zh-CN" altLang="en-US" smtClean="0"/>
              <a:pPr/>
              <a:t>77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角色：第一列；数据库的权限：第二列；</a:t>
            </a:r>
            <a:r>
              <a:rPr lang="en-US" altLang="zh-CN" dirty="0"/>
              <a:t>DBMS</a:t>
            </a:r>
            <a:r>
              <a:rPr lang="zh-CN" altLang="en-US" dirty="0"/>
              <a:t>服务器的权限，第三列</a:t>
            </a:r>
          </a:p>
        </p:txBody>
      </p:sp>
      <p:sp>
        <p:nvSpPr>
          <p:cNvPr id="4" name="灯片编号占位符 3"/>
          <p:cNvSpPr>
            <a:spLocks noGrp="1"/>
          </p:cNvSpPr>
          <p:nvPr>
            <p:ph type="sldNum" sz="quarter" idx="10"/>
          </p:nvPr>
        </p:nvSpPr>
        <p:spPr/>
        <p:txBody>
          <a:bodyPr/>
          <a:lstStyle/>
          <a:p>
            <a:fld id="{71C2D481-D4DF-4F4D-A010-56B8ABD0A0D7}" type="slidenum">
              <a:rPr lang="zh-CN" altLang="en-US" smtClean="0"/>
              <a:pPr/>
              <a:t>78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刚才我们讲的是权限，现在来看一下责任。相应的权限就对应相应的你对数据库的责任。而责任是无法像权限那样在</a:t>
            </a:r>
            <a:r>
              <a:rPr lang="en-US" altLang="zh-CN" dirty="0" err="1"/>
              <a:t>dbms</a:t>
            </a:r>
            <a:r>
              <a:rPr lang="zh-CN" altLang="en-US" dirty="0"/>
              <a:t>或应用程序中</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71C2D481-D4DF-4F4D-A010-56B8ABD0A0D7}" type="slidenum">
              <a:rPr lang="zh-CN" altLang="en-US" smtClean="0"/>
              <a:pPr/>
              <a:t>79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权力和责任由</a:t>
            </a:r>
            <a:r>
              <a:rPr lang="en-US" altLang="zh-CN" dirty="0"/>
              <a:t>DBA</a:t>
            </a:r>
            <a:r>
              <a:rPr lang="zh-CN" altLang="en-US" dirty="0"/>
              <a:t>管理；权力和责任随数据库的结构变化而产生变化；</a:t>
            </a:r>
            <a:r>
              <a:rPr lang="en-US" altLang="zh-CN" dirty="0"/>
              <a:t>DBA</a:t>
            </a:r>
            <a:r>
              <a:rPr lang="zh-CN" altLang="en-US" dirty="0"/>
              <a:t>必须研究和实现这些变化</a:t>
            </a:r>
          </a:p>
        </p:txBody>
      </p:sp>
      <p:sp>
        <p:nvSpPr>
          <p:cNvPr id="4" name="灯片编号占位符 3"/>
          <p:cNvSpPr>
            <a:spLocks noGrp="1"/>
          </p:cNvSpPr>
          <p:nvPr>
            <p:ph type="sldNum" sz="quarter" idx="10"/>
          </p:nvPr>
        </p:nvSpPr>
        <p:spPr/>
        <p:txBody>
          <a:bodyPr/>
          <a:lstStyle/>
          <a:p>
            <a:fld id="{71C2D481-D4DF-4F4D-A010-56B8ABD0A0D7}" type="slidenum">
              <a:rPr lang="zh-CN" altLang="en-US" smtClean="0"/>
              <a:pPr/>
              <a:t>80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DBA</a:t>
            </a:r>
            <a:r>
              <a:rPr lang="zh-CN" altLang="en-US" dirty="0"/>
              <a:t>的职责：平衡保护数据库以及为用户最大化数据库的可用性和功能。例如</a:t>
            </a:r>
            <a:r>
              <a:rPr lang="en-US" altLang="zh-CN" dirty="0" err="1"/>
              <a:t>mysql</a:t>
            </a:r>
            <a:r>
              <a:rPr lang="zh-CN" altLang="en-US" dirty="0"/>
              <a:t>数据库设计中，互联网业务需要高并发、高性能，一般不会使用外键约束。对数据一致性问题提出了挑战。一般的做法是，在业务层会有专门的逻辑或解决方案来保证数据的一致，以最终一致的时差来换取即时访问的性能问题。</a:t>
            </a:r>
            <a:r>
              <a:rPr lang="en-US" altLang="zh-CN" dirty="0"/>
              <a:t>P342</a:t>
            </a:r>
            <a:r>
              <a:rPr lang="zh-CN" altLang="en-US" dirty="0"/>
              <a:t>这种做饭有一定局限性，需要了解业务需求并做出准确判断。</a:t>
            </a:r>
            <a:r>
              <a:rPr lang="en-US" altLang="zh-CN" dirty="0" err="1"/>
              <a:t>MySQL</a:t>
            </a:r>
            <a:r>
              <a:rPr lang="zh-CN" altLang="en-US" dirty="0"/>
              <a:t>运维内参</a:t>
            </a:r>
            <a:r>
              <a:rPr lang="en-US" altLang="zh-CN" dirty="0"/>
              <a:t>P342</a:t>
            </a:r>
            <a:endParaRPr lang="zh-CN" altLang="en-US" dirty="0"/>
          </a:p>
        </p:txBody>
      </p:sp>
      <p:sp>
        <p:nvSpPr>
          <p:cNvPr id="4" name="灯片编号占位符 3"/>
          <p:cNvSpPr>
            <a:spLocks noGrp="1"/>
          </p:cNvSpPr>
          <p:nvPr>
            <p:ph type="sldNum" sz="quarter" idx="10"/>
          </p:nvPr>
        </p:nvSpPr>
        <p:spPr/>
        <p:txBody>
          <a:bodyPr/>
          <a:lstStyle/>
          <a:p>
            <a:fld id="{71C2D481-D4DF-4F4D-A010-56B8ABD0A0D7}" type="slidenum">
              <a:rPr lang="zh-CN" altLang="en-US" smtClean="0"/>
              <a:pPr/>
              <a:t>5</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下面讲一个不同级别上的安全措施</a:t>
            </a:r>
          </a:p>
        </p:txBody>
      </p:sp>
      <p:sp>
        <p:nvSpPr>
          <p:cNvPr id="4" name="灯片编号占位符 3"/>
          <p:cNvSpPr>
            <a:spLocks noGrp="1"/>
          </p:cNvSpPr>
          <p:nvPr>
            <p:ph type="sldNum" sz="quarter" idx="10"/>
          </p:nvPr>
        </p:nvSpPr>
        <p:spPr/>
        <p:txBody>
          <a:bodyPr/>
          <a:lstStyle/>
          <a:p>
            <a:fld id="{71C2D481-D4DF-4F4D-A010-56B8ABD0A0D7}" type="slidenum">
              <a:rPr lang="zh-CN" altLang="en-US" smtClean="0"/>
              <a:pPr/>
              <a:t>81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a:t>介绍安全数据库</a:t>
            </a:r>
          </a:p>
        </p:txBody>
      </p:sp>
      <p:sp>
        <p:nvSpPr>
          <p:cNvPr id="4" name="灯片编号占位符 3"/>
          <p:cNvSpPr>
            <a:spLocks noGrp="1"/>
          </p:cNvSpPr>
          <p:nvPr>
            <p:ph type="sldNum" sz="quarter" idx="10"/>
          </p:nvPr>
        </p:nvSpPr>
        <p:spPr/>
        <p:txBody>
          <a:bodyPr/>
          <a:lstStyle/>
          <a:p>
            <a:fld id="{71C2D481-D4DF-4F4D-A010-56B8ABD0A0D7}" type="slidenum">
              <a:rPr lang="zh-CN" altLang="en-US" smtClean="0"/>
              <a:pPr/>
              <a:t>93</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应用安全措施的先后顺序</a:t>
            </a:r>
          </a:p>
        </p:txBody>
      </p:sp>
      <p:sp>
        <p:nvSpPr>
          <p:cNvPr id="4" name="灯片编号占位符 3"/>
          <p:cNvSpPr>
            <a:spLocks noGrp="1"/>
          </p:cNvSpPr>
          <p:nvPr>
            <p:ph type="sldNum" sz="quarter" idx="10"/>
          </p:nvPr>
        </p:nvSpPr>
        <p:spPr/>
        <p:txBody>
          <a:bodyPr/>
          <a:lstStyle/>
          <a:p>
            <a:fld id="{71C2D481-D4DF-4F4D-A010-56B8ABD0A0D7}" type="slidenum">
              <a:rPr lang="zh-CN" altLang="en-US" smtClean="0"/>
              <a:pPr/>
              <a:t>94</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数据库恢复是复杂的，不仅仅要继续操作，还要将系统恢复到故障前的状态（数据丢失，还有一些涉及到前后顺序的操作等等）</a:t>
            </a:r>
          </a:p>
        </p:txBody>
      </p:sp>
      <p:sp>
        <p:nvSpPr>
          <p:cNvPr id="4" name="灯片编号占位符 3"/>
          <p:cNvSpPr>
            <a:spLocks noGrp="1"/>
          </p:cNvSpPr>
          <p:nvPr>
            <p:ph type="sldNum" sz="quarter" idx="10"/>
          </p:nvPr>
        </p:nvSpPr>
        <p:spPr/>
        <p:txBody>
          <a:bodyPr/>
          <a:lstStyle/>
          <a:p>
            <a:fld id="{71C2D481-D4DF-4F4D-A010-56B8ABD0A0D7}" type="slidenum">
              <a:rPr lang="zh-CN" altLang="en-US" smtClean="0"/>
              <a:pPr/>
              <a:t>98</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）需要处理在备份之后进行的事务（进行恢复）</a:t>
            </a:r>
            <a:endParaRPr lang="en-US" altLang="zh-CN" dirty="0"/>
          </a:p>
          <a:p>
            <a:r>
              <a:rPr lang="en-US" altLang="zh-CN" dirty="0"/>
              <a:t>2</a:t>
            </a:r>
            <a:r>
              <a:rPr lang="zh-CN" altLang="en-US" dirty="0"/>
              <a:t>）事务是异步的，在恢复过程中可能产生与先前不同的结果</a:t>
            </a:r>
          </a:p>
        </p:txBody>
      </p:sp>
      <p:sp>
        <p:nvSpPr>
          <p:cNvPr id="4" name="灯片编号占位符 3"/>
          <p:cNvSpPr>
            <a:spLocks noGrp="1"/>
          </p:cNvSpPr>
          <p:nvPr>
            <p:ph type="sldNum" sz="quarter" idx="5"/>
          </p:nvPr>
        </p:nvSpPr>
        <p:spPr/>
        <p:txBody>
          <a:bodyPr/>
          <a:lstStyle/>
          <a:p>
            <a:fld id="{71C2D481-D4DF-4F4D-A010-56B8ABD0A0D7}" type="slidenum">
              <a:rPr lang="zh-CN" altLang="en-US" smtClean="0"/>
              <a:pPr/>
              <a:t>99</a:t>
            </a:fld>
            <a:endParaRPr lang="zh-CN" altLang="en-US"/>
          </a:p>
        </p:txBody>
      </p:sp>
    </p:spTree>
    <p:extLst>
      <p:ext uri="{BB962C8B-B14F-4D97-AF65-F5344CB8AC3E}">
        <p14:creationId xmlns:p14="http://schemas.microsoft.com/office/powerpoint/2010/main" val="18247438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在把事务应用到数据库之前，必须将它们写入日志</a:t>
            </a:r>
          </a:p>
        </p:txBody>
      </p:sp>
      <p:sp>
        <p:nvSpPr>
          <p:cNvPr id="4" name="灯片编号占位符 3"/>
          <p:cNvSpPr>
            <a:spLocks noGrp="1"/>
          </p:cNvSpPr>
          <p:nvPr>
            <p:ph type="sldNum" sz="quarter" idx="5"/>
          </p:nvPr>
        </p:nvSpPr>
        <p:spPr/>
        <p:txBody>
          <a:bodyPr/>
          <a:lstStyle/>
          <a:p>
            <a:fld id="{71C2D481-D4DF-4F4D-A010-56B8ABD0A0D7}" type="slidenum">
              <a:rPr lang="zh-CN" altLang="en-US" smtClean="0"/>
              <a:pPr/>
              <a:t>104</a:t>
            </a:fld>
            <a:endParaRPr lang="zh-CN" altLang="en-US"/>
          </a:p>
        </p:txBody>
      </p:sp>
    </p:spTree>
    <p:extLst>
      <p:ext uri="{BB962C8B-B14F-4D97-AF65-F5344CB8AC3E}">
        <p14:creationId xmlns:p14="http://schemas.microsoft.com/office/powerpoint/2010/main" val="33849428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从浏览器处接受订单：读取客户和销售的记录，改变客户和销售的记录；写入客户记录；写入销售记录；在</a:t>
            </a:r>
            <a:r>
              <a:rPr lang="en-US" altLang="zh-CN" dirty="0"/>
              <a:t>order</a:t>
            </a:r>
            <a:r>
              <a:rPr lang="zh-CN" altLang="en-US" dirty="0"/>
              <a:t>表中插入新记录</a:t>
            </a:r>
          </a:p>
        </p:txBody>
      </p:sp>
      <p:sp>
        <p:nvSpPr>
          <p:cNvPr id="4" name="灯片编号占位符 3"/>
          <p:cNvSpPr>
            <a:spLocks noGrp="1"/>
          </p:cNvSpPr>
          <p:nvPr>
            <p:ph type="sldNum" sz="quarter" idx="10"/>
          </p:nvPr>
        </p:nvSpPr>
        <p:spPr/>
        <p:txBody>
          <a:bodyPr/>
          <a:lstStyle/>
          <a:p>
            <a:fld id="{71C2D481-D4DF-4F4D-A010-56B8ABD0A0D7}" type="slidenum">
              <a:rPr lang="zh-CN" altLang="en-US" smtClean="0"/>
              <a:pPr/>
              <a:t>108</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为撤销前述实物：右侧是改变后的数据库；左侧是前像（改变之前的数据库）</a:t>
            </a:r>
          </a:p>
        </p:txBody>
      </p:sp>
      <p:sp>
        <p:nvSpPr>
          <p:cNvPr id="4" name="灯片编号占位符 3"/>
          <p:cNvSpPr>
            <a:spLocks noGrp="1"/>
          </p:cNvSpPr>
          <p:nvPr>
            <p:ph type="sldNum" sz="quarter" idx="10"/>
          </p:nvPr>
        </p:nvSpPr>
        <p:spPr/>
        <p:txBody>
          <a:bodyPr/>
          <a:lstStyle/>
          <a:p>
            <a:fld id="{71C2D481-D4DF-4F4D-A010-56B8ABD0A0D7}" type="slidenum">
              <a:rPr lang="zh-CN" altLang="en-US" smtClean="0"/>
              <a:pPr/>
              <a:t>109</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为恢复某个事务：应用后像（修改后的数据库）</a:t>
            </a:r>
          </a:p>
        </p:txBody>
      </p:sp>
      <p:sp>
        <p:nvSpPr>
          <p:cNvPr id="4" name="灯片编号占位符 3"/>
          <p:cNvSpPr>
            <a:spLocks noGrp="1"/>
          </p:cNvSpPr>
          <p:nvPr>
            <p:ph type="sldNum" sz="quarter" idx="10"/>
          </p:nvPr>
        </p:nvSpPr>
        <p:spPr/>
        <p:txBody>
          <a:bodyPr/>
          <a:lstStyle/>
          <a:p>
            <a:fld id="{71C2D481-D4DF-4F4D-A010-56B8ABD0A0D7}" type="slidenum">
              <a:rPr lang="zh-CN" altLang="en-US" smtClean="0"/>
              <a:pPr/>
              <a:t>110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Amount owed</a:t>
            </a:r>
            <a:r>
              <a:rPr lang="zh-CN" altLang="en-US" dirty="0"/>
              <a:t>：需要为订单中货物支付的款项。</a:t>
            </a:r>
            <a:r>
              <a:rPr lang="en-US" altLang="zh-CN" dirty="0" err="1"/>
              <a:t>Commision</a:t>
            </a:r>
            <a:r>
              <a:rPr lang="en-US" altLang="zh-CN" baseline="0" dirty="0"/>
              <a:t> due</a:t>
            </a:r>
            <a:r>
              <a:rPr lang="zh-CN" altLang="en-US" baseline="0" dirty="0"/>
              <a:t>：销售的业绩任务</a:t>
            </a:r>
            <a:endParaRPr lang="zh-CN" altLang="en-US" dirty="0"/>
          </a:p>
        </p:txBody>
      </p:sp>
      <p:sp>
        <p:nvSpPr>
          <p:cNvPr id="4" name="灯片编号占位符 3"/>
          <p:cNvSpPr>
            <a:spLocks noGrp="1"/>
          </p:cNvSpPr>
          <p:nvPr>
            <p:ph type="sldNum" sz="quarter" idx="10"/>
          </p:nvPr>
        </p:nvSpPr>
        <p:spPr/>
        <p:txBody>
          <a:bodyPr/>
          <a:lstStyle/>
          <a:p>
            <a:fld id="{71C2D481-D4DF-4F4D-A010-56B8ABD0A0D7}" type="slidenum">
              <a:rPr lang="zh-CN" altLang="en-US" smtClean="0"/>
              <a:pPr/>
              <a:t>17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板书：把内存中和硬盘中的变化写出来</a:t>
            </a:r>
          </a:p>
        </p:txBody>
      </p:sp>
      <p:sp>
        <p:nvSpPr>
          <p:cNvPr id="4" name="灯片编号占位符 3"/>
          <p:cNvSpPr>
            <a:spLocks noGrp="1"/>
          </p:cNvSpPr>
          <p:nvPr>
            <p:ph type="sldNum" sz="quarter" idx="10"/>
          </p:nvPr>
        </p:nvSpPr>
        <p:spPr/>
        <p:txBody>
          <a:bodyPr/>
          <a:lstStyle/>
          <a:p>
            <a:fld id="{71C2D481-D4DF-4F4D-A010-56B8ABD0A0D7}" type="slidenum">
              <a:rPr lang="zh-CN" altLang="en-US" smtClean="0"/>
              <a:pPr/>
              <a:t>24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下面看一下上例用资源锁定的方法处理是怎样的</a:t>
            </a:r>
          </a:p>
        </p:txBody>
      </p:sp>
      <p:sp>
        <p:nvSpPr>
          <p:cNvPr id="4" name="灯片编号占位符 3"/>
          <p:cNvSpPr>
            <a:spLocks noGrp="1"/>
          </p:cNvSpPr>
          <p:nvPr>
            <p:ph type="sldNum" sz="quarter" idx="10"/>
          </p:nvPr>
        </p:nvSpPr>
        <p:spPr/>
        <p:txBody>
          <a:bodyPr/>
          <a:lstStyle/>
          <a:p>
            <a:fld id="{71C2D481-D4DF-4F4D-A010-56B8ABD0A0D7}" type="slidenum">
              <a:rPr lang="zh-CN" altLang="en-US" smtClean="0"/>
              <a:pPr/>
              <a:t>27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1</a:t>
            </a:r>
            <a:r>
              <a:rPr lang="zh-CN" altLang="en-US" dirty="0"/>
              <a:t>）二段锁分为两个阶段：增生阶段和收缩阶段，一定是所有锁都获取完毕，再逐个释放</a:t>
            </a:r>
            <a:endParaRPr lang="en-US" altLang="zh-CN" dirty="0"/>
          </a:p>
          <a:p>
            <a:r>
              <a:rPr lang="zh-CN" altLang="en-US" dirty="0"/>
              <a:t>（</a:t>
            </a:r>
            <a:r>
              <a:rPr lang="en-US" altLang="zh-CN" dirty="0"/>
              <a:t>2</a:t>
            </a:r>
            <a:r>
              <a:rPr lang="zh-CN" altLang="en-US" dirty="0"/>
              <a:t>）二段锁可能面临的问题：</a:t>
            </a:r>
            <a:endParaRPr lang="en-US" altLang="zh-CN" dirty="0"/>
          </a:p>
          <a:p>
            <a:r>
              <a:rPr lang="en-US" altLang="zh-CN" dirty="0"/>
              <a:t>A   </a:t>
            </a:r>
            <a:r>
              <a:rPr lang="zh-CN" altLang="en-US" dirty="0"/>
              <a:t>锁定资源之后，</a:t>
            </a:r>
            <a:r>
              <a:rPr lang="en-US" altLang="zh-CN" dirty="0"/>
              <a:t>B</a:t>
            </a:r>
            <a:r>
              <a:rPr lang="zh-CN" altLang="en-US" dirty="0"/>
              <a:t>等待</a:t>
            </a:r>
            <a:endParaRPr lang="en-US" altLang="zh-CN" dirty="0"/>
          </a:p>
          <a:p>
            <a:r>
              <a:rPr lang="en-US" altLang="zh-CN" dirty="0"/>
              <a:t>A   </a:t>
            </a:r>
            <a:r>
              <a:rPr lang="zh-CN" altLang="en-US" dirty="0"/>
              <a:t>释放锁</a:t>
            </a:r>
            <a:r>
              <a:rPr lang="en-US" altLang="zh-CN" dirty="0"/>
              <a:t>1</a:t>
            </a:r>
            <a:r>
              <a:rPr lang="zh-CN" altLang="en-US" dirty="0"/>
              <a:t>，</a:t>
            </a:r>
            <a:r>
              <a:rPr lang="en-US" altLang="zh-CN" dirty="0"/>
              <a:t>B</a:t>
            </a:r>
            <a:r>
              <a:rPr lang="zh-CN" altLang="en-US" dirty="0"/>
              <a:t>读取（此时</a:t>
            </a:r>
            <a:r>
              <a:rPr lang="en-US" altLang="zh-CN" dirty="0"/>
              <a:t>B</a:t>
            </a:r>
            <a:r>
              <a:rPr lang="zh-CN" altLang="en-US" dirty="0"/>
              <a:t>可能读取到</a:t>
            </a:r>
            <a:r>
              <a:rPr lang="en-US" altLang="zh-CN" dirty="0"/>
              <a:t>A</a:t>
            </a:r>
            <a:r>
              <a:rPr lang="zh-CN" altLang="en-US" dirty="0"/>
              <a:t>更改但未提交的更新）</a:t>
            </a:r>
            <a:r>
              <a:rPr lang="en-US" altLang="zh-CN" dirty="0"/>
              <a:t>--- </a:t>
            </a:r>
            <a:r>
              <a:rPr lang="zh-CN" altLang="en-US" dirty="0"/>
              <a:t>脏读</a:t>
            </a:r>
            <a:endParaRPr lang="en-US" altLang="zh-CN" dirty="0"/>
          </a:p>
          <a:p>
            <a:r>
              <a:rPr lang="zh-CN" altLang="en-US" dirty="0"/>
              <a:t>（为什么</a:t>
            </a:r>
            <a:r>
              <a:rPr lang="en-US" altLang="zh-CN" dirty="0"/>
              <a:t>B</a:t>
            </a:r>
            <a:r>
              <a:rPr lang="zh-CN" altLang="en-US" dirty="0"/>
              <a:t>能读取到</a:t>
            </a:r>
            <a:r>
              <a:rPr lang="en-US" altLang="zh-CN" dirty="0"/>
              <a:t>A</a:t>
            </a:r>
            <a:r>
              <a:rPr lang="zh-CN" altLang="en-US" dirty="0"/>
              <a:t>的更新？因为缓冲区</a:t>
            </a:r>
            <a:r>
              <a:rPr lang="en-US" altLang="zh-CN" dirty="0"/>
              <a:t>—</a:t>
            </a:r>
            <a:r>
              <a:rPr lang="zh-CN" altLang="en-US" dirty="0"/>
              <a:t>读是先读到缓冲区，然后再写到内存的局部变量事务</a:t>
            </a:r>
            <a:r>
              <a:rPr lang="en-US" altLang="zh-CN" dirty="0"/>
              <a:t>A</a:t>
            </a:r>
            <a:r>
              <a:rPr lang="zh-CN" altLang="en-US" dirty="0"/>
              <a:t>的变量，写是从局部变量更新到缓冲区。所以如果</a:t>
            </a:r>
            <a:r>
              <a:rPr lang="en-US" altLang="zh-CN" dirty="0"/>
              <a:t>B</a:t>
            </a:r>
            <a:r>
              <a:rPr lang="zh-CN" altLang="en-US" dirty="0"/>
              <a:t>再读，是从缓冲区里读，这是一种节约资源的做法）</a:t>
            </a:r>
            <a:endParaRPr lang="en-US" altLang="zh-CN" dirty="0"/>
          </a:p>
          <a:p>
            <a:r>
              <a:rPr lang="zh-CN" altLang="en-US" dirty="0"/>
              <a:t>若此时</a:t>
            </a:r>
            <a:r>
              <a:rPr lang="en-US" altLang="zh-CN" dirty="0"/>
              <a:t>A</a:t>
            </a:r>
            <a:r>
              <a:rPr lang="zh-CN" altLang="en-US" dirty="0"/>
              <a:t>执行失败，则无法提交，会回滚</a:t>
            </a:r>
            <a:endParaRPr lang="en-US" altLang="zh-CN" dirty="0"/>
          </a:p>
          <a:p>
            <a:r>
              <a:rPr lang="zh-CN" altLang="en-US" dirty="0"/>
              <a:t>此时</a:t>
            </a:r>
            <a:r>
              <a:rPr lang="en-US" altLang="zh-CN" dirty="0"/>
              <a:t>B</a:t>
            </a:r>
            <a:r>
              <a:rPr lang="zh-CN" altLang="en-US" dirty="0"/>
              <a:t>若不会滚则读取到的数据就是错误的，因此</a:t>
            </a:r>
            <a:r>
              <a:rPr lang="en-US" altLang="zh-CN" dirty="0"/>
              <a:t>B</a:t>
            </a:r>
            <a:r>
              <a:rPr lang="zh-CN" altLang="en-US" dirty="0"/>
              <a:t>也必须回滚 </a:t>
            </a:r>
            <a:r>
              <a:rPr lang="en-US" altLang="zh-CN" dirty="0"/>
              <a:t>– </a:t>
            </a:r>
            <a:r>
              <a:rPr lang="zh-CN" altLang="en-US" dirty="0"/>
              <a:t>级联回滚</a:t>
            </a:r>
            <a:endParaRPr lang="en-US" altLang="zh-CN" dirty="0"/>
          </a:p>
          <a:p>
            <a:endParaRPr lang="en-US" altLang="zh-CN" dirty="0"/>
          </a:p>
          <a:p>
            <a:r>
              <a:rPr lang="zh-CN" altLang="en-US" dirty="0"/>
              <a:t>（</a:t>
            </a:r>
            <a:r>
              <a:rPr lang="en-US" altLang="zh-CN" dirty="0"/>
              <a:t>3</a:t>
            </a:r>
            <a:r>
              <a:rPr lang="zh-CN" altLang="en-US" dirty="0"/>
              <a:t>）为避免此事发生，我们设置严格的二阶段锁</a:t>
            </a:r>
            <a:r>
              <a:rPr lang="en-US" altLang="zh-CN" dirty="0"/>
              <a:t>SS2PL</a:t>
            </a:r>
            <a:r>
              <a:rPr lang="zh-CN" altLang="en-US" dirty="0"/>
              <a:t> </a:t>
            </a:r>
            <a:r>
              <a:rPr lang="en-US" altLang="zh-CN" dirty="0"/>
              <a:t>– </a:t>
            </a:r>
            <a:r>
              <a:rPr lang="zh-CN" altLang="en-US" dirty="0"/>
              <a:t>等</a:t>
            </a:r>
            <a:r>
              <a:rPr lang="en-US" altLang="zh-CN" dirty="0"/>
              <a:t>A</a:t>
            </a:r>
            <a:r>
              <a:rPr lang="zh-CN" altLang="en-US" dirty="0"/>
              <a:t>事务提交之后，再全部释放锁定</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1C2D481-D4DF-4F4D-A010-56B8ABD0A0D7}" type="slidenum">
              <a:rPr lang="zh-CN" altLang="en-US" smtClean="0"/>
              <a:pPr/>
              <a:t>34</a:t>
            </a:fld>
            <a:endParaRPr lang="zh-CN" altLang="en-US"/>
          </a:p>
        </p:txBody>
      </p:sp>
    </p:spTree>
    <p:extLst>
      <p:ext uri="{BB962C8B-B14F-4D97-AF65-F5344CB8AC3E}">
        <p14:creationId xmlns:p14="http://schemas.microsoft.com/office/powerpoint/2010/main" val="1542670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C2D481-D4DF-4F4D-A010-56B8ABD0A0D7}" type="slidenum">
              <a:rPr lang="zh-CN" altLang="en-US" smtClean="0"/>
              <a:pPr/>
              <a:t>38</a:t>
            </a:fld>
            <a:endParaRPr lang="zh-CN" altLang="en-US"/>
          </a:p>
        </p:txBody>
      </p:sp>
    </p:spTree>
    <p:extLst>
      <p:ext uri="{BB962C8B-B14F-4D97-AF65-F5344CB8AC3E}">
        <p14:creationId xmlns:p14="http://schemas.microsoft.com/office/powerpoint/2010/main" val="1905851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注：或者规定所有应用程序以相同的顺序锁定资源：即若</a:t>
            </a:r>
            <a:r>
              <a:rPr lang="en-US" altLang="zh-CN" dirty="0"/>
              <a:t>A</a:t>
            </a:r>
            <a:r>
              <a:rPr lang="zh-CN" altLang="en-US" dirty="0"/>
              <a:t>先锁定</a:t>
            </a:r>
            <a:r>
              <a:rPr lang="en-US" altLang="zh-CN" dirty="0"/>
              <a:t>paper</a:t>
            </a:r>
            <a:r>
              <a:rPr lang="zh-CN" altLang="en-US" dirty="0"/>
              <a:t>再锁定</a:t>
            </a:r>
            <a:r>
              <a:rPr lang="en-US" altLang="zh-CN" dirty="0"/>
              <a:t>pencil</a:t>
            </a:r>
            <a:r>
              <a:rPr lang="zh-CN" altLang="en-US" dirty="0"/>
              <a:t>。那</a:t>
            </a:r>
            <a:r>
              <a:rPr lang="en-US" altLang="zh-CN" dirty="0"/>
              <a:t>B</a:t>
            </a:r>
            <a:r>
              <a:rPr lang="zh-CN" altLang="en-US" dirty="0"/>
              <a:t>也必须是先锁定</a:t>
            </a:r>
            <a:r>
              <a:rPr lang="en-US" altLang="zh-CN" dirty="0"/>
              <a:t>paper</a:t>
            </a:r>
            <a:r>
              <a:rPr lang="zh-CN" altLang="en-US" dirty="0"/>
              <a:t>再锁定</a:t>
            </a:r>
            <a:r>
              <a:rPr lang="en-US" altLang="zh-CN" dirty="0"/>
              <a:t>pencil</a:t>
            </a:r>
            <a:endParaRPr lang="zh-CN" altLang="en-US" dirty="0"/>
          </a:p>
        </p:txBody>
      </p:sp>
      <p:sp>
        <p:nvSpPr>
          <p:cNvPr id="4" name="灯片编号占位符 3"/>
          <p:cNvSpPr>
            <a:spLocks noGrp="1"/>
          </p:cNvSpPr>
          <p:nvPr>
            <p:ph type="sldNum" sz="quarter" idx="10"/>
          </p:nvPr>
        </p:nvSpPr>
        <p:spPr/>
        <p:txBody>
          <a:bodyPr/>
          <a:lstStyle/>
          <a:p>
            <a:fld id="{71C2D481-D4DF-4F4D-A010-56B8ABD0A0D7}" type="slidenum">
              <a:rPr lang="zh-CN" altLang="en-US" smtClean="0"/>
              <a:pPr/>
              <a:t>39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Deadlock Detection, </a:t>
            </a:r>
            <a:r>
              <a:rPr lang="zh-CN" altLang="en-US" dirty="0"/>
              <a:t>四所检测：</a:t>
            </a:r>
            <a:r>
              <a:rPr lang="en-US" altLang="zh-CN" dirty="0"/>
              <a:t>DBMS</a:t>
            </a:r>
            <a:r>
              <a:rPr lang="zh-CN" altLang="en-US" dirty="0"/>
              <a:t>内部会维护一个锁等待图（</a:t>
            </a:r>
            <a:r>
              <a:rPr lang="en-US" altLang="zh-CN" dirty="0"/>
              <a:t>waits-for graph</a:t>
            </a:r>
            <a:r>
              <a:rPr lang="zh-CN" altLang="en-US" dirty="0"/>
              <a:t>），它记录了当前所有并发事务里谁在等谁的锁，图中每个节点对应一个事务，每条有向边对应一个锁的等待关系</a:t>
            </a:r>
            <a:endParaRPr lang="en-US" altLang="zh-CN" dirty="0"/>
          </a:p>
          <a:p>
            <a:r>
              <a:rPr lang="en-US" altLang="zh-CN" dirty="0"/>
              <a:t>DBMS</a:t>
            </a:r>
            <a:r>
              <a:rPr lang="zh-CN" altLang="en-US" dirty="0"/>
              <a:t>会周期性地检查这个图，看看图里有没有形成闭环，如果有就会想办法把换给解开</a:t>
            </a:r>
            <a:endParaRPr lang="en-US" altLang="zh-CN" dirty="0"/>
          </a:p>
          <a:p>
            <a:endParaRPr lang="en-US" altLang="zh-CN" dirty="0"/>
          </a:p>
          <a:p>
            <a:r>
              <a:rPr lang="zh-CN" altLang="en-US" dirty="0"/>
              <a:t>解开锁的方法是一般选择一个</a:t>
            </a:r>
            <a:r>
              <a:rPr lang="en-US" altLang="zh-CN" dirty="0"/>
              <a:t>victim</a:t>
            </a:r>
            <a:r>
              <a:rPr lang="zh-CN" altLang="en-US" dirty="0"/>
              <a:t>事务，将该事务回滚，这个事务要么会重启，要么会回滚</a:t>
            </a:r>
            <a:endParaRPr lang="en-US" altLang="zh-CN" dirty="0"/>
          </a:p>
          <a:p>
            <a:r>
              <a:rPr lang="zh-CN" altLang="en-US" dirty="0"/>
              <a:t>比如用这个事务是</a:t>
            </a:r>
            <a:r>
              <a:rPr lang="en-US" altLang="zh-CN" dirty="0"/>
              <a:t>DBMS</a:t>
            </a:r>
            <a:r>
              <a:rPr lang="zh-CN" altLang="en-US" dirty="0"/>
              <a:t>用户业务的一部分，就可以</a:t>
            </a:r>
            <a:r>
              <a:rPr lang="en-US" altLang="zh-CN" dirty="0"/>
              <a:t>abort</a:t>
            </a:r>
            <a:r>
              <a:rPr lang="zh-CN" altLang="en-US" dirty="0"/>
              <a:t>，因为用户的业务代码里会有一些对</a:t>
            </a:r>
            <a:r>
              <a:rPr lang="en-US" altLang="zh-CN" dirty="0"/>
              <a:t>abort</a:t>
            </a:r>
            <a:r>
              <a:rPr lang="zh-CN" altLang="en-US" dirty="0"/>
              <a:t>情况的逻辑</a:t>
            </a:r>
            <a:endParaRPr lang="en-US" altLang="zh-CN" dirty="0"/>
          </a:p>
          <a:p>
            <a:r>
              <a:rPr lang="zh-CN" altLang="en-US" dirty="0"/>
              <a:t>如果用户要求</a:t>
            </a:r>
            <a:r>
              <a:rPr lang="en-US" altLang="zh-CN" dirty="0"/>
              <a:t>DBMS</a:t>
            </a:r>
            <a:r>
              <a:rPr lang="zh-CN" altLang="en-US" dirty="0"/>
              <a:t>定时地出发一些</a:t>
            </a:r>
            <a:r>
              <a:rPr lang="en-US" altLang="zh-CN" dirty="0"/>
              <a:t>SQL</a:t>
            </a:r>
            <a:r>
              <a:rPr lang="zh-CN" altLang="en-US" dirty="0"/>
              <a:t>语句，到了定好的时间，用户的业务代码可能不再执行，因此如果</a:t>
            </a:r>
            <a:r>
              <a:rPr lang="en-US" altLang="zh-CN" dirty="0"/>
              <a:t>abort</a:t>
            </a:r>
            <a:r>
              <a:rPr lang="zh-CN" altLang="en-US" dirty="0"/>
              <a:t>的话用户可能就不知道，这时就要求去重启事务</a:t>
            </a:r>
            <a:endParaRPr lang="en-US" altLang="zh-CN" dirty="0"/>
          </a:p>
          <a:p>
            <a:endParaRPr lang="en-US" altLang="zh-CN" dirty="0"/>
          </a:p>
          <a:p>
            <a:r>
              <a:rPr lang="zh-CN" altLang="en-US" dirty="0"/>
              <a:t>死锁检测的频率需要</a:t>
            </a:r>
            <a:r>
              <a:rPr lang="en-US" altLang="zh-CN" dirty="0"/>
              <a:t>trade-off</a:t>
            </a:r>
          </a:p>
          <a:p>
            <a:r>
              <a:rPr lang="zh-CN" altLang="en-US" dirty="0"/>
              <a:t>选哪个事务当</a:t>
            </a:r>
            <a:r>
              <a:rPr lang="en-US" altLang="zh-CN" dirty="0"/>
              <a:t>victim</a:t>
            </a:r>
            <a:r>
              <a:rPr lang="zh-CN" altLang="en-US" dirty="0"/>
              <a:t>也要</a:t>
            </a:r>
            <a:r>
              <a:rPr lang="en-US" altLang="zh-CN" dirty="0"/>
              <a:t>trade-off</a:t>
            </a:r>
          </a:p>
          <a:p>
            <a:pPr marL="171450" indent="-171450">
              <a:buFontTx/>
              <a:buChar char="-"/>
            </a:pPr>
            <a:r>
              <a:rPr lang="zh-CN" altLang="en-US" dirty="0"/>
              <a:t>这个事务已经执行了很长时间（如果让他回滚不太合理）</a:t>
            </a:r>
            <a:endParaRPr lang="en-US" altLang="zh-CN" dirty="0"/>
          </a:p>
          <a:p>
            <a:pPr marL="171450" indent="-171450">
              <a:buFontTx/>
              <a:buChar char="-"/>
            </a:pPr>
            <a:r>
              <a:rPr lang="zh-CN" altLang="en-US" dirty="0"/>
              <a:t>事务已经得到了多少锁（让得到锁多的事务回滚，因为得到的锁越多越容易让其他事务阻塞）</a:t>
            </a:r>
            <a:endParaRPr lang="en-US" altLang="zh-CN" dirty="0"/>
          </a:p>
          <a:p>
            <a:pPr marL="0" indent="0">
              <a:buFontTx/>
              <a:buNone/>
            </a:pPr>
            <a:r>
              <a:rPr lang="zh-CN" altLang="en-US" dirty="0"/>
              <a:t>完全回滚，最小化回滚</a:t>
            </a:r>
            <a:endParaRPr lang="en-US" altLang="zh-CN" dirty="0"/>
          </a:p>
          <a:p>
            <a:pPr marL="0" indent="0">
              <a:buFontTx/>
              <a:buNone/>
            </a:pPr>
            <a:r>
              <a:rPr lang="zh-CN" altLang="en-US" dirty="0"/>
              <a:t>优先级（时间戳）</a:t>
            </a:r>
            <a:endParaRPr lang="en-US" altLang="zh-CN" dirty="0"/>
          </a:p>
          <a:p>
            <a:pPr marL="0" indent="0">
              <a:buFontTx/>
              <a:buNone/>
            </a:pPr>
            <a:endParaRPr lang="en-US" altLang="zh-CN" dirty="0"/>
          </a:p>
          <a:p>
            <a:pPr marL="0" indent="0">
              <a:buFontTx/>
              <a:buNone/>
            </a:pPr>
            <a:endParaRPr lang="zh-CN" altLang="en-US" dirty="0"/>
          </a:p>
        </p:txBody>
      </p:sp>
      <p:sp>
        <p:nvSpPr>
          <p:cNvPr id="4" name="灯片编号占位符 3"/>
          <p:cNvSpPr>
            <a:spLocks noGrp="1"/>
          </p:cNvSpPr>
          <p:nvPr>
            <p:ph type="sldNum" sz="quarter" idx="5"/>
          </p:nvPr>
        </p:nvSpPr>
        <p:spPr/>
        <p:txBody>
          <a:bodyPr/>
          <a:lstStyle/>
          <a:p>
            <a:fld id="{71C2D481-D4DF-4F4D-A010-56B8ABD0A0D7}" type="slidenum">
              <a:rPr lang="zh-CN" altLang="en-US" smtClean="0"/>
              <a:pPr/>
              <a:t>40</a:t>
            </a:fld>
            <a:endParaRPr lang="zh-CN" altLang="en-US"/>
          </a:p>
        </p:txBody>
      </p:sp>
    </p:spTree>
    <p:extLst>
      <p:ext uri="{BB962C8B-B14F-4D97-AF65-F5344CB8AC3E}">
        <p14:creationId xmlns:p14="http://schemas.microsoft.com/office/powerpoint/2010/main" val="877308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p>
        </p:txBody>
      </p:sp>
    </p:spTree>
  </p:cSld>
  <p:clrMapOvr>
    <a:masterClrMapping/>
  </p:clrMapOvr>
  <p:transition advTm="1248"/>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advTm="1248"/>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642938"/>
            <a:ext cx="6019800" cy="5483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advTm="1248"/>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2pPr>
              <a:defRPr sz="2600" b="1"/>
            </a:lvl2pPr>
            <a:lvl3pPr>
              <a:defRPr b="1"/>
            </a:lvl3pPr>
            <a:lvl4pPr>
              <a:defRPr b="1"/>
            </a:lvl4pPr>
            <a:lvl5pPr>
              <a:defRPr sz="1800" b="1"/>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4" name="直接连接符 3"/>
          <p:cNvCxnSpPr/>
          <p:nvPr userDrawn="1"/>
        </p:nvCxnSpPr>
        <p:spPr>
          <a:xfrm>
            <a:off x="467544" y="1484784"/>
            <a:ext cx="820891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矩形 4"/>
          <p:cNvSpPr/>
          <p:nvPr userDrawn="1"/>
        </p:nvSpPr>
        <p:spPr>
          <a:xfrm>
            <a:off x="467544" y="1412776"/>
            <a:ext cx="42484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Tm="1248"/>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advTm="1248"/>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5" name="直接连接符 4"/>
          <p:cNvCxnSpPr/>
          <p:nvPr userDrawn="1"/>
        </p:nvCxnSpPr>
        <p:spPr>
          <a:xfrm>
            <a:off x="467544" y="1484784"/>
            <a:ext cx="820891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467544" y="1412776"/>
            <a:ext cx="42484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Tm="1248"/>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7" name="直接连接符 6"/>
          <p:cNvCxnSpPr/>
          <p:nvPr userDrawn="1"/>
        </p:nvCxnSpPr>
        <p:spPr>
          <a:xfrm>
            <a:off x="467544" y="1484784"/>
            <a:ext cx="820891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矩形 7"/>
          <p:cNvSpPr/>
          <p:nvPr userDrawn="1"/>
        </p:nvSpPr>
        <p:spPr>
          <a:xfrm>
            <a:off x="467544" y="1412776"/>
            <a:ext cx="42484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Tm="1248"/>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cxnSp>
        <p:nvCxnSpPr>
          <p:cNvPr id="3" name="直接连接符 2"/>
          <p:cNvCxnSpPr/>
          <p:nvPr userDrawn="1"/>
        </p:nvCxnSpPr>
        <p:spPr>
          <a:xfrm>
            <a:off x="467544" y="1484784"/>
            <a:ext cx="820891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矩形 3"/>
          <p:cNvSpPr/>
          <p:nvPr userDrawn="1"/>
        </p:nvSpPr>
        <p:spPr>
          <a:xfrm>
            <a:off x="467544" y="1412776"/>
            <a:ext cx="42484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Tm="1248"/>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advTm="1248"/>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advTm="1248"/>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advTm="1248"/>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C:\Documents and Settings\鱼不愚\桌面\未标题-1副本.jpg"/>
          <p:cNvPicPr>
            <a:picLocks noChangeAspect="1" noChangeArrowheads="1"/>
          </p:cNvPicPr>
          <p:nvPr/>
        </p:nvPicPr>
        <p:blipFill>
          <a:blip r:embed="rId13" cstate="print"/>
          <a:srcRect/>
          <a:stretch>
            <a:fillRect/>
          </a:stretch>
        </p:blipFill>
        <p:spPr bwMode="auto">
          <a:xfrm>
            <a:off x="0" y="0"/>
            <a:ext cx="9144000" cy="6858000"/>
          </a:xfrm>
          <a:prstGeom prst="rect">
            <a:avLst/>
          </a:prstGeom>
          <a:noFill/>
          <a:ln w="9525">
            <a:noFill/>
            <a:miter lim="800000"/>
            <a:headEnd/>
            <a:tailEnd/>
          </a:ln>
        </p:spPr>
      </p:pic>
      <p:sp>
        <p:nvSpPr>
          <p:cNvPr id="1027" name="标题占位符 1"/>
          <p:cNvSpPr>
            <a:spLocks noGrp="1" noChangeArrowheads="1"/>
          </p:cNvSpPr>
          <p:nvPr>
            <p:ph type="title"/>
          </p:nvPr>
        </p:nvSpPr>
        <p:spPr bwMode="auto">
          <a:xfrm>
            <a:off x="457200" y="692150"/>
            <a:ext cx="8229600" cy="774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dirty="0"/>
              <a:t>单击此处编辑母版标题样式</a:t>
            </a:r>
          </a:p>
        </p:txBody>
      </p:sp>
      <p:sp>
        <p:nvSpPr>
          <p:cNvPr id="1028" name="文本占位符 2"/>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endParaRPr lang="zh-CN" altLang="zh-CN"/>
          </a:p>
        </p:txBody>
      </p:sp>
      <p:sp>
        <p:nvSpPr>
          <p:cNvPr id="6" name="TextBox 5"/>
          <p:cNvSpPr txBox="1"/>
          <p:nvPr/>
        </p:nvSpPr>
        <p:spPr>
          <a:xfrm>
            <a:off x="396875" y="6516688"/>
            <a:ext cx="9144000" cy="368300"/>
          </a:xfrm>
          <a:prstGeom prst="rect">
            <a:avLst/>
          </a:prstGeom>
          <a:noFill/>
        </p:spPr>
        <p:txBody>
          <a:bodyPr>
            <a:spAutoFit/>
          </a:bodyPr>
          <a:lstStyle/>
          <a:p>
            <a:pPr>
              <a:defRPr/>
            </a:pPr>
            <a:r>
              <a:rPr lang="zh-CN" altLang="en-US" b="1" dirty="0">
                <a:solidFill>
                  <a:schemeClr val="bg1"/>
                </a:solidFill>
              </a:rPr>
              <a:t>吉林大学商学与管理学院</a:t>
            </a:r>
            <a:r>
              <a:rPr lang="en-US" altLang="zh-CN" b="1" dirty="0">
                <a:solidFill>
                  <a:schemeClr val="bg1"/>
                </a:solidFill>
              </a:rPr>
              <a:t>	      </a:t>
            </a:r>
            <a:r>
              <a:rPr lang="zh-CN" altLang="en-US" b="1" dirty="0">
                <a:solidFill>
                  <a:schemeClr val="bg1"/>
                </a:solidFill>
              </a:rPr>
              <a:t>数据库系统应用与开发</a:t>
            </a:r>
            <a:r>
              <a:rPr lang="en-US" altLang="zh-CN" b="1" dirty="0">
                <a:solidFill>
                  <a:schemeClr val="bg1"/>
                </a:solidFill>
              </a:rPr>
              <a:t>		 liangx@jlu.edu.cn</a:t>
            </a:r>
            <a:endParaRPr lang="zh-CN" altLang="en-US" b="1" dirty="0">
              <a:solidFill>
                <a:schemeClr val="bg1"/>
              </a:solidFill>
            </a:endParaRPr>
          </a:p>
        </p:txBody>
      </p:sp>
      <p:sp>
        <p:nvSpPr>
          <p:cNvPr id="11" name="TextBox 10"/>
          <p:cNvSpPr txBox="1"/>
          <p:nvPr/>
        </p:nvSpPr>
        <p:spPr>
          <a:xfrm>
            <a:off x="4211960" y="0"/>
            <a:ext cx="4932040" cy="523220"/>
          </a:xfrm>
          <a:prstGeom prst="rect">
            <a:avLst/>
          </a:prstGeom>
          <a:noFill/>
        </p:spPr>
        <p:txBody>
          <a:bodyPr wrap="square" rtlCol="0">
            <a:spAutoFit/>
          </a:bodyPr>
          <a:lstStyle/>
          <a:p>
            <a:pPr algn="r"/>
            <a:r>
              <a:rPr lang="zh-CN" altLang="en-US" sz="2800" b="1" dirty="0">
                <a:solidFill>
                  <a:schemeClr val="bg1"/>
                </a:solidFill>
              </a:rPr>
              <a:t>第十一章</a:t>
            </a:r>
            <a:r>
              <a:rPr lang="en-US" altLang="zh-CN" sz="2800" b="1" baseline="0" dirty="0">
                <a:solidFill>
                  <a:schemeClr val="bg1"/>
                </a:solidFill>
              </a:rPr>
              <a:t> </a:t>
            </a:r>
            <a:r>
              <a:rPr lang="zh-CN" altLang="en-US" sz="2800" b="1" baseline="0" dirty="0">
                <a:solidFill>
                  <a:schemeClr val="bg1"/>
                </a:solidFill>
              </a:rPr>
              <a:t>数据库管理</a:t>
            </a:r>
            <a:endParaRPr lang="zh-CN" altLang="en-US" sz="2800" b="1" dirty="0">
              <a:solidFill>
                <a:schemeClr val="bg1"/>
              </a:solidFill>
            </a:endParaRPr>
          </a:p>
        </p:txBody>
      </p:sp>
      <p:grpSp>
        <p:nvGrpSpPr>
          <p:cNvPr id="12" name="组合 11"/>
          <p:cNvGrpSpPr/>
          <p:nvPr/>
        </p:nvGrpSpPr>
        <p:grpSpPr>
          <a:xfrm>
            <a:off x="301462" y="548680"/>
            <a:ext cx="4104456" cy="576064"/>
            <a:chOff x="1475656" y="1556792"/>
            <a:chExt cx="4104456" cy="576064"/>
          </a:xfrm>
        </p:grpSpPr>
        <p:cxnSp>
          <p:nvCxnSpPr>
            <p:cNvPr id="13" name="直接连接符 12"/>
            <p:cNvCxnSpPr/>
            <p:nvPr/>
          </p:nvCxnSpPr>
          <p:spPr>
            <a:xfrm>
              <a:off x="1475656" y="1556792"/>
              <a:ext cx="4104456" cy="0"/>
            </a:xfrm>
            <a:prstGeom prst="line">
              <a:avLst/>
            </a:prstGeom>
            <a:ln w="3810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475656" y="1556792"/>
              <a:ext cx="0" cy="576064"/>
            </a:xfrm>
            <a:prstGeom prst="line">
              <a:avLst/>
            </a:prstGeom>
            <a:ln w="38100">
              <a:solidFill>
                <a:srgbClr val="00B0F0"/>
              </a:solidFill>
              <a:prstDash val="sysDot"/>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Tm="1248"/>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经典特宋简" pitchFamily="1" charset="-122"/>
          <a:ea typeface="经典特宋简" pitchFamily="1" charset="-122"/>
        </a:defRPr>
      </a:lvl2pPr>
      <a:lvl3pPr algn="l" rtl="0" eaLnBrk="0" fontAlgn="base" hangingPunct="0">
        <a:spcBef>
          <a:spcPct val="0"/>
        </a:spcBef>
        <a:spcAft>
          <a:spcPct val="0"/>
        </a:spcAft>
        <a:defRPr sz="3200" b="1">
          <a:solidFill>
            <a:schemeClr val="tx1"/>
          </a:solidFill>
          <a:latin typeface="经典特宋简" pitchFamily="1" charset="-122"/>
          <a:ea typeface="经典特宋简" pitchFamily="1" charset="-122"/>
        </a:defRPr>
      </a:lvl3pPr>
      <a:lvl4pPr algn="l" rtl="0" eaLnBrk="0" fontAlgn="base" hangingPunct="0">
        <a:spcBef>
          <a:spcPct val="0"/>
        </a:spcBef>
        <a:spcAft>
          <a:spcPct val="0"/>
        </a:spcAft>
        <a:defRPr sz="3200" b="1">
          <a:solidFill>
            <a:schemeClr val="tx1"/>
          </a:solidFill>
          <a:latin typeface="经典特宋简" pitchFamily="1" charset="-122"/>
          <a:ea typeface="经典特宋简" pitchFamily="1" charset="-122"/>
        </a:defRPr>
      </a:lvl4pPr>
      <a:lvl5pPr algn="l" rtl="0" eaLnBrk="0" fontAlgn="base" hangingPunct="0">
        <a:spcBef>
          <a:spcPct val="0"/>
        </a:spcBef>
        <a:spcAft>
          <a:spcPct val="0"/>
        </a:spcAft>
        <a:defRPr sz="3200" b="1">
          <a:solidFill>
            <a:schemeClr val="tx1"/>
          </a:solidFill>
          <a:latin typeface="经典特宋简" pitchFamily="1" charset="-122"/>
          <a:ea typeface="经典特宋简" pitchFamily="1" charset="-122"/>
        </a:defRPr>
      </a:lvl5pPr>
      <a:lvl6pPr marL="457200" algn="l" rtl="0" eaLnBrk="0" fontAlgn="base" hangingPunct="0">
        <a:spcBef>
          <a:spcPct val="0"/>
        </a:spcBef>
        <a:spcAft>
          <a:spcPct val="0"/>
        </a:spcAft>
        <a:defRPr sz="3200">
          <a:solidFill>
            <a:schemeClr val="tx1"/>
          </a:solidFill>
          <a:latin typeface="经典特宋简" pitchFamily="1" charset="-122"/>
          <a:ea typeface="经典特宋简" pitchFamily="1" charset="-122"/>
        </a:defRPr>
      </a:lvl6pPr>
      <a:lvl7pPr marL="914400" algn="l" rtl="0" eaLnBrk="0" fontAlgn="base" hangingPunct="0">
        <a:spcBef>
          <a:spcPct val="0"/>
        </a:spcBef>
        <a:spcAft>
          <a:spcPct val="0"/>
        </a:spcAft>
        <a:defRPr sz="3200">
          <a:solidFill>
            <a:schemeClr val="tx1"/>
          </a:solidFill>
          <a:latin typeface="经典特宋简" pitchFamily="1" charset="-122"/>
          <a:ea typeface="经典特宋简" pitchFamily="1" charset="-122"/>
        </a:defRPr>
      </a:lvl7pPr>
      <a:lvl8pPr marL="1371600" algn="l" rtl="0" eaLnBrk="0" fontAlgn="base" hangingPunct="0">
        <a:spcBef>
          <a:spcPct val="0"/>
        </a:spcBef>
        <a:spcAft>
          <a:spcPct val="0"/>
        </a:spcAft>
        <a:defRPr sz="3200">
          <a:solidFill>
            <a:schemeClr val="tx1"/>
          </a:solidFill>
          <a:latin typeface="经典特宋简" pitchFamily="1" charset="-122"/>
          <a:ea typeface="经典特宋简" pitchFamily="1" charset="-122"/>
        </a:defRPr>
      </a:lvl8pPr>
      <a:lvl9pPr marL="1828800" algn="l" rtl="0" eaLnBrk="0" fontAlgn="base" hangingPunct="0">
        <a:spcBef>
          <a:spcPct val="0"/>
        </a:spcBef>
        <a:spcAft>
          <a:spcPct val="0"/>
        </a:spcAft>
        <a:defRPr sz="3200">
          <a:solidFill>
            <a:schemeClr val="tx1"/>
          </a:solidFill>
          <a:latin typeface="经典特宋简" pitchFamily="1" charset="-122"/>
          <a:ea typeface="经典特宋简" pitchFamily="1" charset="-122"/>
        </a:defRPr>
      </a:lvl9pPr>
    </p:titleStyle>
    <p:bodyStyle>
      <a:lvl1pPr marL="342900" indent="-342900" algn="l" rtl="0" eaLnBrk="0" fontAlgn="base" hangingPunct="0">
        <a:spcBef>
          <a:spcPct val="20000"/>
        </a:spcBef>
        <a:spcAft>
          <a:spcPct val="0"/>
        </a:spcAft>
        <a:buFont typeface="Arial" pitchFamily="34" charset="0"/>
        <a:defRPr sz="28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Calibri" pitchFamily="34" charset="0"/>
          <a:ea typeface="宋体" pitchFamily="2" charset="-122"/>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数据库系统应用与开发</a:t>
            </a:r>
            <a:endParaRPr lang="zh-CN" altLang="en-US" dirty="0"/>
          </a:p>
        </p:txBody>
      </p:sp>
      <p:sp>
        <p:nvSpPr>
          <p:cNvPr id="3" name="副标题 2"/>
          <p:cNvSpPr>
            <a:spLocks noGrp="1"/>
          </p:cNvSpPr>
          <p:nvPr>
            <p:ph type="subTitle" idx="1"/>
          </p:nvPr>
        </p:nvSpPr>
        <p:spPr/>
        <p:txBody>
          <a:bodyPr/>
          <a:lstStyle/>
          <a:p>
            <a:r>
              <a:rPr lang="zh-CN" altLang="en-US"/>
              <a:t>吉林大学商学与管理学院</a:t>
            </a:r>
            <a:endParaRPr lang="en-US" altLang="zh-CN" dirty="0"/>
          </a:p>
          <a:p>
            <a:r>
              <a:rPr lang="zh-CN" altLang="en-US" dirty="0"/>
              <a:t>管理科学与工程系</a:t>
            </a:r>
          </a:p>
        </p:txBody>
      </p:sp>
      <p:sp>
        <p:nvSpPr>
          <p:cNvPr id="6" name="TextBox 5"/>
          <p:cNvSpPr txBox="1"/>
          <p:nvPr/>
        </p:nvSpPr>
        <p:spPr>
          <a:xfrm>
            <a:off x="77887" y="1196752"/>
            <a:ext cx="461665" cy="4464496"/>
          </a:xfrm>
          <a:prstGeom prst="rect">
            <a:avLst/>
          </a:prstGeom>
          <a:noFill/>
        </p:spPr>
        <p:txBody>
          <a:bodyPr vert="eaVert" wrap="square" rtlCol="0">
            <a:spAutoFit/>
          </a:bodyPr>
          <a:lstStyle/>
          <a:p>
            <a:r>
              <a:rPr lang="en-US" altLang="zh-CN" b="1" dirty="0">
                <a:solidFill>
                  <a:schemeClr val="tx2">
                    <a:lumMod val="60000"/>
                    <a:lumOff val="40000"/>
                  </a:schemeClr>
                </a:solidFill>
              </a:rPr>
              <a:t>2021-2022 </a:t>
            </a:r>
            <a:r>
              <a:rPr lang="zh-CN" altLang="en-US" b="1" dirty="0">
                <a:solidFill>
                  <a:schemeClr val="tx2">
                    <a:lumMod val="60000"/>
                    <a:lumOff val="40000"/>
                  </a:schemeClr>
                </a:solidFill>
              </a:rPr>
              <a:t>第 </a:t>
            </a:r>
            <a:r>
              <a:rPr lang="en-US" altLang="zh-CN" b="1" dirty="0">
                <a:solidFill>
                  <a:schemeClr val="tx2">
                    <a:lumMod val="60000"/>
                    <a:lumOff val="40000"/>
                  </a:schemeClr>
                </a:solidFill>
              </a:rPr>
              <a:t>2 </a:t>
            </a:r>
            <a:r>
              <a:rPr lang="zh-CN" altLang="en-US" b="1" dirty="0">
                <a:solidFill>
                  <a:schemeClr val="tx2">
                    <a:lumMod val="60000"/>
                    <a:lumOff val="40000"/>
                  </a:schemeClr>
                </a:solidFill>
              </a:rPr>
              <a:t>学期</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数据库处理环境（续</a:t>
            </a:r>
            <a:r>
              <a:rPr lang="en-US" altLang="zh-CN" dirty="0"/>
              <a:t>2</a:t>
            </a:r>
            <a:r>
              <a:rPr lang="zh-CN" altLang="en-US" dirty="0"/>
              <a:t>）</a:t>
            </a:r>
          </a:p>
        </p:txBody>
      </p:sp>
      <p:sp>
        <p:nvSpPr>
          <p:cNvPr id="3" name="内容占位符 2"/>
          <p:cNvSpPr>
            <a:spLocks noGrp="1"/>
          </p:cNvSpPr>
          <p:nvPr>
            <p:ph idx="1"/>
          </p:nvPr>
        </p:nvSpPr>
        <p:spPr/>
        <p:txBody>
          <a:bodyPr/>
          <a:lstStyle/>
          <a:p>
            <a:pPr>
              <a:buClr>
                <a:schemeClr val="accent1"/>
              </a:buClr>
              <a:buFont typeface="Wingdings" pitchFamily="2" charset="2"/>
              <a:buChar char="p"/>
            </a:pPr>
            <a:r>
              <a:rPr lang="zh-CN" altLang="en-US" sz="2400" dirty="0"/>
              <a:t>所有这些操作都可能调用存储在</a:t>
            </a:r>
            <a:r>
              <a:rPr lang="en-US" altLang="zh-CN" sz="2400" dirty="0"/>
              <a:t>DBMS</a:t>
            </a:r>
            <a:r>
              <a:rPr lang="zh-CN" altLang="en-US" sz="2400" dirty="0"/>
              <a:t>中的编程代码</a:t>
            </a:r>
            <a:r>
              <a:rPr lang="en-US" altLang="zh-CN" sz="2400" dirty="0"/>
              <a:t>——</a:t>
            </a:r>
            <a:r>
              <a:rPr lang="zh-CN" altLang="en-US" sz="2400" dirty="0"/>
              <a:t>称为</a:t>
            </a:r>
            <a:r>
              <a:rPr lang="en-US" altLang="zh-CN" sz="2400" dirty="0"/>
              <a:t>SQL/</a:t>
            </a:r>
            <a:r>
              <a:rPr lang="zh-CN" altLang="en-US" sz="2400" dirty="0"/>
              <a:t>持久存储模块（</a:t>
            </a:r>
            <a:r>
              <a:rPr lang="en-US" altLang="zh-CN" sz="2400" dirty="0"/>
              <a:t>SQL/PSM</a:t>
            </a:r>
            <a:r>
              <a:rPr lang="zh-CN" altLang="en-US" sz="2400" dirty="0"/>
              <a:t>），包括用户自定义函数、触发器和存储过程</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同时，还必须执行约束（如参照完整性约束）</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最后，上百上千甚至更多的用户可能需要一周</a:t>
            </a:r>
            <a:r>
              <a:rPr lang="en-US" altLang="zh-CN" sz="2400" dirty="0"/>
              <a:t>7</a:t>
            </a:r>
            <a:r>
              <a:rPr lang="zh-CN" altLang="en-US" sz="2400" dirty="0"/>
              <a:t>天、一天</a:t>
            </a:r>
            <a:r>
              <a:rPr lang="en-US" altLang="zh-CN" sz="2400" dirty="0"/>
              <a:t>24</a:t>
            </a:r>
            <a:r>
              <a:rPr lang="zh-CN" altLang="en-US" sz="2400" dirty="0"/>
              <a:t>小时不间断地访问数据库</a:t>
            </a:r>
            <a:endParaRPr lang="en-US" altLang="zh-CN" sz="2400" dirty="0"/>
          </a:p>
          <a:p>
            <a:pPr>
              <a:buClr>
                <a:schemeClr val="accent1"/>
              </a:buClr>
              <a:buFont typeface="Wingdings" pitchFamily="2" charset="2"/>
              <a:buChar char="p"/>
            </a:pPr>
            <a:endParaRPr lang="en-US" altLang="zh-CN" sz="2400" dirty="0"/>
          </a:p>
          <a:p>
            <a:pPr>
              <a:buClr>
                <a:schemeClr val="accent1"/>
              </a:buClr>
            </a:pPr>
            <a:endParaRPr lang="en-US" altLang="zh-CN" sz="2400" dirty="0"/>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控制、安全和可靠的必要性</a:t>
            </a: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通过重新处理来恢复一般不可行：原因</a:t>
            </a:r>
          </a:p>
        </p:txBody>
      </p:sp>
      <p:sp>
        <p:nvSpPr>
          <p:cNvPr id="4" name="TextBox 3"/>
          <p:cNvSpPr txBox="1"/>
          <p:nvPr/>
        </p:nvSpPr>
        <p:spPr>
          <a:xfrm>
            <a:off x="57562" y="1196752"/>
            <a:ext cx="553998" cy="5661248"/>
          </a:xfrm>
          <a:prstGeom prst="rect">
            <a:avLst/>
          </a:prstGeom>
          <a:noFill/>
        </p:spPr>
        <p:txBody>
          <a:bodyPr vert="eaVert" wrap="square" rtlCol="0">
            <a:spAutoFit/>
          </a:bodyPr>
          <a:lstStyle/>
          <a:p>
            <a:r>
              <a:rPr lang="zh-CN" altLang="en-US" sz="2400" b="1" dirty="0">
                <a:solidFill>
                  <a:schemeClr val="tx2">
                    <a:lumMod val="60000"/>
                    <a:lumOff val="40000"/>
                  </a:schemeClr>
                </a:solidFill>
              </a:rPr>
              <a:t>数据库备份与恢复</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zh-CN" altLang="en-US" sz="2400" dirty="0"/>
              <a:t>重新处理事务需要耗费和第一次</a:t>
            </a:r>
            <a:r>
              <a:rPr lang="zh-CN" altLang="en-US" sz="2400"/>
              <a:t>处理相同的</a:t>
            </a:r>
            <a:r>
              <a:rPr lang="zh-CN" altLang="en-US" sz="2400" dirty="0"/>
              <a:t>时间</a:t>
            </a:r>
            <a:endParaRPr lang="en-US" altLang="zh-CN" sz="2400" dirty="0"/>
          </a:p>
          <a:p>
            <a:pPr>
              <a:buClr>
                <a:schemeClr val="tx2"/>
              </a:buClr>
              <a:buFont typeface="Wingdings" pitchFamily="2" charset="2"/>
              <a:buChar char="p"/>
            </a:pPr>
            <a:endParaRPr lang="en-US" altLang="zh-CN" sz="2400" dirty="0"/>
          </a:p>
          <a:p>
            <a:pPr>
              <a:buClr>
                <a:schemeClr val="tx2"/>
              </a:buClr>
              <a:buFont typeface="Wingdings" pitchFamily="2" charset="2"/>
              <a:buChar char="p"/>
            </a:pPr>
            <a:r>
              <a:rPr lang="zh-CN" altLang="en-US" sz="2400" dirty="0"/>
              <a:t>事件是异步的：用户操作上的细微变化可能改变并发事务的执行顺序（如，</a:t>
            </a:r>
            <a:r>
              <a:rPr lang="en-US" altLang="zh-CN" sz="2400" dirty="0"/>
              <a:t>Student A</a:t>
            </a:r>
            <a:r>
              <a:rPr lang="zh-CN" altLang="en-US" sz="2400" dirty="0"/>
              <a:t>得到选课的最后一个位置，而在重新处理时，却变成了</a:t>
            </a:r>
            <a:r>
              <a:rPr lang="en-US" altLang="zh-CN" sz="2400" dirty="0"/>
              <a:t>Student B</a:t>
            </a:r>
            <a:r>
              <a:rPr lang="zh-CN" altLang="en-US" sz="2400" dirty="0"/>
              <a:t>得到了最后一个选课位置）</a:t>
            </a:r>
            <a:endParaRPr lang="en-US" altLang="zh-CN" sz="2400" dirty="0"/>
          </a:p>
          <a:p>
            <a:pPr>
              <a:buClr>
                <a:schemeClr val="tx2"/>
              </a:buClr>
              <a:buFont typeface="Wingdings" pitchFamily="2" charset="2"/>
              <a:buChar char="p"/>
            </a:pPr>
            <a:endParaRPr lang="en-US" altLang="zh-CN" sz="2400" dirty="0"/>
          </a:p>
          <a:p>
            <a:pPr>
              <a:buClr>
                <a:schemeClr val="tx2"/>
              </a:buClr>
              <a:buFont typeface="Wingdings" pitchFamily="2" charset="2"/>
              <a:buChar char="p"/>
            </a:pPr>
            <a:r>
              <a:rPr lang="zh-CN" altLang="en-US" sz="2400" dirty="0"/>
              <a:t>因此，重新处理通常不是多用户系统产生故障时可靠的恢复方法</a:t>
            </a:r>
            <a:endParaRPr lang="en-US" altLang="zh-CN" sz="2400" dirty="0"/>
          </a:p>
          <a:p>
            <a:pPr>
              <a:buClr>
                <a:schemeClr val="tx2"/>
              </a:buClr>
              <a:buFont typeface="Wingdings" pitchFamily="2" charset="2"/>
              <a:buChar char="p"/>
            </a:pPr>
            <a:endParaRPr lang="en-US" altLang="zh-CN" sz="2400" dirty="0"/>
          </a:p>
          <a:p>
            <a:pPr>
              <a:buClr>
                <a:schemeClr val="tx2"/>
              </a:buClr>
              <a:buFont typeface="Wingdings" pitchFamily="2" charset="2"/>
              <a:buChar char="p"/>
            </a:pPr>
            <a:endParaRPr lang="en-US" altLang="zh-CN" sz="2400" dirty="0"/>
          </a:p>
          <a:p>
            <a:pPr>
              <a:buClr>
                <a:schemeClr val="tx2"/>
              </a:buClr>
            </a:pPr>
            <a:endParaRPr lang="en-US" altLang="zh-CN" sz="2400" dirty="0"/>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通过回滚和前滚来恢复</a:t>
            </a:r>
          </a:p>
        </p:txBody>
      </p:sp>
      <p:sp>
        <p:nvSpPr>
          <p:cNvPr id="4" name="TextBox 3"/>
          <p:cNvSpPr txBox="1"/>
          <p:nvPr/>
        </p:nvSpPr>
        <p:spPr>
          <a:xfrm>
            <a:off x="57562" y="1196752"/>
            <a:ext cx="553998" cy="5661248"/>
          </a:xfrm>
          <a:prstGeom prst="rect">
            <a:avLst/>
          </a:prstGeom>
          <a:noFill/>
        </p:spPr>
        <p:txBody>
          <a:bodyPr vert="eaVert" wrap="square" rtlCol="0">
            <a:spAutoFit/>
          </a:bodyPr>
          <a:lstStyle/>
          <a:p>
            <a:r>
              <a:rPr lang="zh-CN" altLang="en-US" sz="2400" b="1" dirty="0">
                <a:solidFill>
                  <a:schemeClr val="tx2">
                    <a:lumMod val="60000"/>
                    <a:lumOff val="40000"/>
                  </a:schemeClr>
                </a:solidFill>
              </a:rPr>
              <a:t>数据库备份与恢复</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zh-CN" altLang="en-US" sz="2400" dirty="0">
                <a:solidFill>
                  <a:schemeClr val="accent2"/>
                </a:solidFill>
              </a:rPr>
              <a:t>回滚和前滚都需要：</a:t>
            </a:r>
            <a:endParaRPr lang="en-US" altLang="zh-CN" sz="2400" dirty="0">
              <a:solidFill>
                <a:schemeClr val="accent2"/>
              </a:solidFill>
            </a:endParaRPr>
          </a:p>
          <a:p>
            <a:pPr>
              <a:buClr>
                <a:schemeClr val="tx2"/>
              </a:buClr>
            </a:pPr>
            <a:endParaRPr lang="en-US" altLang="zh-CN" sz="2400" dirty="0"/>
          </a:p>
          <a:p>
            <a:pPr>
              <a:buClr>
                <a:schemeClr val="tx2"/>
              </a:buClr>
              <a:buFont typeface="Arial" pitchFamily="34" charset="0"/>
              <a:buChar char="•"/>
            </a:pPr>
            <a:r>
              <a:rPr lang="zh-CN" altLang="en-US" sz="2400" dirty="0"/>
              <a:t>定期备份数据库</a:t>
            </a:r>
            <a:endParaRPr lang="en-US" altLang="zh-CN" sz="2400" dirty="0"/>
          </a:p>
          <a:p>
            <a:pPr>
              <a:buClr>
                <a:schemeClr val="tx2"/>
              </a:buClr>
              <a:buFont typeface="Arial" pitchFamily="34" charset="0"/>
              <a:buChar char="•"/>
            </a:pPr>
            <a:endParaRPr lang="en-US" altLang="zh-CN" sz="2400" dirty="0"/>
          </a:p>
          <a:p>
            <a:pPr>
              <a:buClr>
                <a:schemeClr val="tx2"/>
              </a:buClr>
              <a:buFont typeface="Arial" pitchFamily="34" charset="0"/>
              <a:buChar char="•"/>
            </a:pPr>
            <a:r>
              <a:rPr lang="zh-CN" altLang="en-US" sz="2400" dirty="0"/>
              <a:t>记录自备份后事务对数据库所做的改动</a:t>
            </a:r>
            <a:endParaRPr lang="en-US" altLang="zh-CN" sz="2400" dirty="0"/>
          </a:p>
          <a:p>
            <a:pPr>
              <a:buClr>
                <a:schemeClr val="tx2"/>
              </a:buClr>
            </a:pPr>
            <a:endParaRPr lang="en-US" altLang="zh-CN" sz="2400" dirty="0"/>
          </a:p>
          <a:p>
            <a:pPr>
              <a:buClr>
                <a:schemeClr val="tx2"/>
              </a:buClr>
              <a:buFont typeface="Wingdings" pitchFamily="2" charset="2"/>
              <a:buChar char="p"/>
            </a:pPr>
            <a:r>
              <a:rPr lang="zh-CN" altLang="en-US" sz="2400" dirty="0">
                <a:solidFill>
                  <a:schemeClr val="accent2"/>
                </a:solidFill>
              </a:rPr>
              <a:t>在故障发生时，可以使用两种方法：</a:t>
            </a:r>
            <a:endParaRPr lang="en-US" altLang="zh-CN" sz="2400" dirty="0">
              <a:solidFill>
                <a:schemeClr val="accent2"/>
              </a:solidFill>
            </a:endParaRPr>
          </a:p>
          <a:p>
            <a:pPr>
              <a:buClr>
                <a:schemeClr val="tx2"/>
              </a:buClr>
            </a:pPr>
            <a:endParaRPr lang="en-US" altLang="zh-CN" sz="2400" dirty="0"/>
          </a:p>
          <a:p>
            <a:pPr>
              <a:buClr>
                <a:schemeClr val="tx2"/>
              </a:buClr>
              <a:buFont typeface="Arial" pitchFamily="34" charset="0"/>
              <a:buChar char="•"/>
            </a:pPr>
            <a:r>
              <a:rPr lang="zh-CN" altLang="en-US" sz="2400" dirty="0"/>
              <a:t>前滚（</a:t>
            </a:r>
            <a:r>
              <a:rPr lang="en-US" altLang="zh-CN" sz="2400" dirty="0" err="1"/>
              <a:t>rollfoward</a:t>
            </a:r>
            <a:r>
              <a:rPr lang="zh-CN" altLang="en-US" sz="2400" dirty="0"/>
              <a:t>）</a:t>
            </a:r>
            <a:endParaRPr lang="en-US" altLang="zh-CN" sz="2400" dirty="0"/>
          </a:p>
          <a:p>
            <a:pPr>
              <a:buClr>
                <a:schemeClr val="tx2"/>
              </a:buClr>
              <a:buFont typeface="Arial" pitchFamily="34" charset="0"/>
              <a:buChar char="•"/>
            </a:pPr>
            <a:r>
              <a:rPr lang="zh-CN" altLang="en-US" sz="2400" dirty="0"/>
              <a:t>回滚（</a:t>
            </a:r>
            <a:r>
              <a:rPr lang="en-US" altLang="zh-CN" sz="2400" dirty="0" err="1"/>
              <a:t>roollback</a:t>
            </a:r>
            <a:r>
              <a:rPr lang="zh-CN" altLang="en-US" sz="2400" dirty="0"/>
              <a:t>）</a:t>
            </a:r>
            <a:endParaRPr lang="en-US" altLang="zh-CN" sz="2400" dirty="0"/>
          </a:p>
          <a:p>
            <a:pPr>
              <a:buClr>
                <a:schemeClr val="tx2"/>
              </a:buClr>
            </a:pPr>
            <a:endParaRPr lang="en-US" altLang="zh-CN" sz="2400" dirty="0"/>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通过回滚和前滚来恢复：前滚</a:t>
            </a:r>
          </a:p>
        </p:txBody>
      </p:sp>
      <p:sp>
        <p:nvSpPr>
          <p:cNvPr id="4" name="TextBox 3"/>
          <p:cNvSpPr txBox="1"/>
          <p:nvPr/>
        </p:nvSpPr>
        <p:spPr>
          <a:xfrm>
            <a:off x="57562" y="1196752"/>
            <a:ext cx="553998" cy="5661248"/>
          </a:xfrm>
          <a:prstGeom prst="rect">
            <a:avLst/>
          </a:prstGeom>
          <a:noFill/>
        </p:spPr>
        <p:txBody>
          <a:bodyPr vert="eaVert" wrap="square" rtlCol="0">
            <a:spAutoFit/>
          </a:bodyPr>
          <a:lstStyle/>
          <a:p>
            <a:r>
              <a:rPr lang="zh-CN" altLang="en-US" sz="2400" b="1" dirty="0">
                <a:solidFill>
                  <a:schemeClr val="tx2">
                    <a:lumMod val="60000"/>
                    <a:lumOff val="40000"/>
                  </a:schemeClr>
                </a:solidFill>
              </a:rPr>
              <a:t>数据库备份与恢复</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zh-CN" altLang="en-US" sz="2400" dirty="0"/>
              <a:t>前滚通过已保存的数据恢复数据库，并重新应用备份后的所有有效事务</a:t>
            </a:r>
            <a:endParaRPr lang="en-US" altLang="zh-CN" sz="2400" dirty="0"/>
          </a:p>
          <a:p>
            <a:pPr>
              <a:buClr>
                <a:schemeClr val="tx2"/>
              </a:buClr>
              <a:buFont typeface="Wingdings" pitchFamily="2" charset="2"/>
              <a:buChar char="p"/>
            </a:pPr>
            <a:endParaRPr lang="en-US" altLang="zh-CN" sz="2400" dirty="0"/>
          </a:p>
          <a:p>
            <a:pPr>
              <a:buClr>
                <a:schemeClr val="tx2"/>
              </a:buClr>
              <a:buFont typeface="Wingdings" pitchFamily="2" charset="2"/>
              <a:buChar char="p"/>
            </a:pPr>
            <a:r>
              <a:rPr lang="zh-CN" altLang="en-US" sz="2400" dirty="0"/>
              <a:t>注意：这并不是重新处理事务，因为前滚并不涉及应用程序，只是重新应用日志中记录的已处理的改动</a:t>
            </a:r>
            <a:endParaRPr lang="en-US" altLang="zh-CN" sz="2400" dirty="0"/>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通过回滚和前滚来恢复：回滚</a:t>
            </a:r>
          </a:p>
        </p:txBody>
      </p:sp>
      <p:sp>
        <p:nvSpPr>
          <p:cNvPr id="4" name="TextBox 3"/>
          <p:cNvSpPr txBox="1"/>
          <p:nvPr/>
        </p:nvSpPr>
        <p:spPr>
          <a:xfrm>
            <a:off x="57562" y="1196752"/>
            <a:ext cx="553998" cy="5661248"/>
          </a:xfrm>
          <a:prstGeom prst="rect">
            <a:avLst/>
          </a:prstGeom>
          <a:noFill/>
        </p:spPr>
        <p:txBody>
          <a:bodyPr vert="eaVert" wrap="square" rtlCol="0">
            <a:spAutoFit/>
          </a:bodyPr>
          <a:lstStyle/>
          <a:p>
            <a:r>
              <a:rPr lang="zh-CN" altLang="en-US" sz="2400" b="1" dirty="0">
                <a:solidFill>
                  <a:schemeClr val="tx2">
                    <a:lumMod val="60000"/>
                    <a:lumOff val="40000"/>
                  </a:schemeClr>
                </a:solidFill>
              </a:rPr>
              <a:t>数据库备份与恢复</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zh-CN" altLang="en-US" sz="2400" dirty="0"/>
              <a:t>回滚取消错误地执行或者部分完成的事务对数据库的更改，来纠正错误。接着重新启动发生故障时正在进行的有效事务</a:t>
            </a:r>
            <a:endParaRPr lang="en-US" altLang="zh-CN" sz="2400" dirty="0"/>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通过回滚和前滚来恢复：日志</a:t>
            </a:r>
          </a:p>
        </p:txBody>
      </p:sp>
      <p:sp>
        <p:nvSpPr>
          <p:cNvPr id="4" name="TextBox 3"/>
          <p:cNvSpPr txBox="1"/>
          <p:nvPr/>
        </p:nvSpPr>
        <p:spPr>
          <a:xfrm>
            <a:off x="57562" y="1196752"/>
            <a:ext cx="553998" cy="5661248"/>
          </a:xfrm>
          <a:prstGeom prst="rect">
            <a:avLst/>
          </a:prstGeom>
          <a:noFill/>
        </p:spPr>
        <p:txBody>
          <a:bodyPr vert="eaVert" wrap="square" rtlCol="0">
            <a:spAutoFit/>
          </a:bodyPr>
          <a:lstStyle/>
          <a:p>
            <a:r>
              <a:rPr lang="zh-CN" altLang="en-US" sz="2400" b="1" dirty="0">
                <a:solidFill>
                  <a:schemeClr val="tx2">
                    <a:lumMod val="60000"/>
                    <a:lumOff val="40000"/>
                  </a:schemeClr>
                </a:solidFill>
              </a:rPr>
              <a:t>数据库备份与恢复</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zh-CN" altLang="en-US" sz="2400" dirty="0">
                <a:solidFill>
                  <a:schemeClr val="accent2"/>
                </a:solidFill>
              </a:rPr>
              <a:t>无论是前滚还是回滚都依靠日志来恢复和撤销事务。日志按照时间顺序记录数据的变化。</a:t>
            </a:r>
            <a:endParaRPr lang="en-US" altLang="zh-CN" sz="2400" dirty="0">
              <a:solidFill>
                <a:schemeClr val="accent2"/>
              </a:solidFill>
            </a:endParaRPr>
          </a:p>
          <a:p>
            <a:pPr>
              <a:buClr>
                <a:schemeClr val="tx2"/>
              </a:buClr>
              <a:buFont typeface="Wingdings" pitchFamily="2" charset="2"/>
              <a:buChar char="p"/>
            </a:pPr>
            <a:endParaRPr lang="en-US" altLang="zh-CN" sz="2400" dirty="0"/>
          </a:p>
          <a:p>
            <a:pPr>
              <a:buClr>
                <a:schemeClr val="tx2"/>
              </a:buClr>
              <a:buFont typeface="Wingdings" pitchFamily="2" charset="2"/>
              <a:buChar char="p"/>
            </a:pPr>
            <a:r>
              <a:rPr lang="zh-CN" altLang="en-US" sz="2400" dirty="0">
                <a:solidFill>
                  <a:schemeClr val="accent2"/>
                </a:solidFill>
              </a:rPr>
              <a:t>在把事务应用到数据库之前，必须将它们写入日志。</a:t>
            </a:r>
            <a:r>
              <a:rPr lang="zh-CN" altLang="en-US" sz="2400" dirty="0"/>
              <a:t>这样，如果系统在记录事务和把事务应用到数据库之间崩溃，则最多只有一个未应用事务的记录。</a:t>
            </a:r>
            <a:endParaRPr lang="en-US" altLang="zh-CN" sz="2400" dirty="0"/>
          </a:p>
          <a:p>
            <a:pPr>
              <a:buClr>
                <a:schemeClr val="tx2"/>
              </a:buClr>
              <a:buFont typeface="Wingdings" pitchFamily="2" charset="2"/>
              <a:buChar char="p"/>
            </a:pPr>
            <a:endParaRPr lang="en-US" altLang="zh-CN" sz="2400" dirty="0"/>
          </a:p>
          <a:p>
            <a:pPr>
              <a:buClr>
                <a:schemeClr val="tx2"/>
              </a:buClr>
              <a:buFont typeface="Wingdings" pitchFamily="2" charset="2"/>
              <a:buChar char="p"/>
            </a:pPr>
            <a:r>
              <a:rPr lang="zh-CN" altLang="en-US" sz="2400" dirty="0"/>
              <a:t>如果事务在记入日志前就应用到数据库中，就有可能出现数据库已经改变但相应事务没有写入日志的情况。在这种情况下，不知情的用户就会重新执行已执行过的事务</a:t>
            </a:r>
            <a:endParaRPr lang="en-US" altLang="zh-CN" sz="2400" dirty="0"/>
          </a:p>
          <a:p>
            <a:pPr>
              <a:buClr>
                <a:schemeClr val="tx2"/>
              </a:buClr>
              <a:buFont typeface="Wingdings" pitchFamily="2" charset="2"/>
              <a:buChar char="p"/>
            </a:pPr>
            <a:endParaRPr lang="en-US" altLang="zh-CN" sz="2400" dirty="0"/>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通过回滚和前滚来恢复：日志的应用</a:t>
            </a:r>
          </a:p>
        </p:txBody>
      </p:sp>
      <p:sp>
        <p:nvSpPr>
          <p:cNvPr id="4" name="TextBox 3"/>
          <p:cNvSpPr txBox="1"/>
          <p:nvPr/>
        </p:nvSpPr>
        <p:spPr>
          <a:xfrm>
            <a:off x="57562" y="1196752"/>
            <a:ext cx="553998" cy="5661248"/>
          </a:xfrm>
          <a:prstGeom prst="rect">
            <a:avLst/>
          </a:prstGeom>
          <a:noFill/>
        </p:spPr>
        <p:txBody>
          <a:bodyPr vert="eaVert" wrap="square" rtlCol="0">
            <a:spAutoFit/>
          </a:bodyPr>
          <a:lstStyle/>
          <a:p>
            <a:r>
              <a:rPr lang="zh-CN" altLang="en-US" sz="2400" b="1" dirty="0">
                <a:solidFill>
                  <a:schemeClr val="tx2">
                    <a:lumMod val="60000"/>
                    <a:lumOff val="40000"/>
                  </a:schemeClr>
                </a:solidFill>
              </a:rPr>
              <a:t>数据库备份与恢复</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zh-CN" altLang="en-US" sz="2400" dirty="0"/>
              <a:t>在回滚中，日志必须包含数据库变化前所有记录的副本。这些记录称为前像（</a:t>
            </a:r>
            <a:r>
              <a:rPr lang="en-US" altLang="zh-CN" sz="2400" dirty="0"/>
              <a:t>before-images</a:t>
            </a:r>
            <a:r>
              <a:rPr lang="zh-CN" altLang="en-US" sz="2400" dirty="0"/>
              <a:t>）。将所有改动的前像应用到数据库中，就可以撤销事务</a:t>
            </a:r>
            <a:endParaRPr lang="en-US" altLang="zh-CN" sz="2400" dirty="0"/>
          </a:p>
        </p:txBody>
      </p:sp>
      <p:pic>
        <p:nvPicPr>
          <p:cNvPr id="6" name="Picture 6" descr="C:\Users\auer\Auer-Projects\Kroenke-Auer-Projects\Kroenke-Auer-DBC-e04\DBC-e04-Images\Chapter06\Fig6-23a.JPG"/>
          <p:cNvPicPr>
            <a:picLocks noChangeAspect="1" noChangeArrowheads="1"/>
          </p:cNvPicPr>
          <p:nvPr/>
        </p:nvPicPr>
        <p:blipFill>
          <a:blip r:embed="rId2" cstate="print"/>
          <a:srcRect/>
          <a:stretch>
            <a:fillRect/>
          </a:stretch>
        </p:blipFill>
        <p:spPr bwMode="auto">
          <a:xfrm>
            <a:off x="899592" y="2860253"/>
            <a:ext cx="7515225" cy="3521075"/>
          </a:xfrm>
          <a:prstGeom prst="rect">
            <a:avLst/>
          </a:prstGeom>
          <a:noFill/>
          <a:ln w="9525">
            <a:noFill/>
            <a:miter lim="800000"/>
            <a:headEnd/>
            <a:tailEnd/>
          </a:ln>
        </p:spPr>
      </p:pic>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通过回滚和前滚来恢复：日志的应用</a:t>
            </a:r>
          </a:p>
        </p:txBody>
      </p:sp>
      <p:sp>
        <p:nvSpPr>
          <p:cNvPr id="4" name="TextBox 3"/>
          <p:cNvSpPr txBox="1"/>
          <p:nvPr/>
        </p:nvSpPr>
        <p:spPr>
          <a:xfrm>
            <a:off x="57562" y="1196752"/>
            <a:ext cx="553998" cy="5661248"/>
          </a:xfrm>
          <a:prstGeom prst="rect">
            <a:avLst/>
          </a:prstGeom>
          <a:noFill/>
        </p:spPr>
        <p:txBody>
          <a:bodyPr vert="eaVert" wrap="square" rtlCol="0">
            <a:spAutoFit/>
          </a:bodyPr>
          <a:lstStyle/>
          <a:p>
            <a:r>
              <a:rPr lang="zh-CN" altLang="en-US" sz="2400" b="1" dirty="0">
                <a:solidFill>
                  <a:schemeClr val="tx2">
                    <a:lumMod val="60000"/>
                    <a:lumOff val="40000"/>
                  </a:schemeClr>
                </a:solidFill>
              </a:rPr>
              <a:t>数据库备份与恢复</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zh-CN" altLang="en-US" sz="2400" dirty="0"/>
              <a:t>在前滚中，为了恢复事务，日志必须包含数据库改变后的所有记录（或页面）的副本，这些记录称为后像（</a:t>
            </a:r>
            <a:r>
              <a:rPr lang="en-US" altLang="zh-CN" sz="2400" dirty="0"/>
              <a:t>after-images</a:t>
            </a:r>
            <a:r>
              <a:rPr lang="zh-CN" altLang="en-US" sz="2400" dirty="0"/>
              <a:t>）。将所有改动的后像应用到数据库上，就可以恢复事务</a:t>
            </a:r>
            <a:endParaRPr lang="en-US" altLang="zh-CN" sz="2400" dirty="0"/>
          </a:p>
        </p:txBody>
      </p:sp>
      <p:pic>
        <p:nvPicPr>
          <p:cNvPr id="8" name="Picture 6" descr="C:\Users\auer\Auer-Projects\Kroenke-Auer-Projects\Kroenke-Auer-DBC-e04\DBC-e04-Images\Chapter06\Fig6-23b.JPG"/>
          <p:cNvPicPr>
            <a:picLocks noChangeAspect="1" noChangeArrowheads="1"/>
          </p:cNvPicPr>
          <p:nvPr/>
        </p:nvPicPr>
        <p:blipFill>
          <a:blip r:embed="rId2" cstate="print"/>
          <a:srcRect/>
          <a:stretch>
            <a:fillRect/>
          </a:stretch>
        </p:blipFill>
        <p:spPr bwMode="auto">
          <a:xfrm>
            <a:off x="920824" y="3212976"/>
            <a:ext cx="7467600" cy="3519488"/>
          </a:xfrm>
          <a:prstGeom prst="rect">
            <a:avLst/>
          </a:prstGeom>
          <a:noFill/>
          <a:ln w="9525">
            <a:noFill/>
            <a:miter lim="800000"/>
            <a:headEnd/>
            <a:tailEnd/>
          </a:ln>
        </p:spPr>
      </p:pic>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通过回滚和前滚来恢复：日志示例</a:t>
            </a:r>
          </a:p>
        </p:txBody>
      </p:sp>
      <p:sp>
        <p:nvSpPr>
          <p:cNvPr id="4" name="TextBox 3"/>
          <p:cNvSpPr txBox="1"/>
          <p:nvPr/>
        </p:nvSpPr>
        <p:spPr>
          <a:xfrm>
            <a:off x="57562" y="1196752"/>
            <a:ext cx="553998" cy="5661248"/>
          </a:xfrm>
          <a:prstGeom prst="rect">
            <a:avLst/>
          </a:prstGeom>
          <a:noFill/>
        </p:spPr>
        <p:txBody>
          <a:bodyPr vert="eaVert" wrap="square" rtlCol="0">
            <a:spAutoFit/>
          </a:bodyPr>
          <a:lstStyle/>
          <a:p>
            <a:r>
              <a:rPr lang="zh-CN" altLang="en-US" sz="2400" b="1" dirty="0">
                <a:solidFill>
                  <a:schemeClr val="tx2">
                    <a:lumMod val="60000"/>
                    <a:lumOff val="40000"/>
                  </a:schemeClr>
                </a:solidFill>
              </a:rPr>
              <a:t>数据库备份与恢复</a:t>
            </a:r>
          </a:p>
        </p:txBody>
      </p:sp>
      <p:sp>
        <p:nvSpPr>
          <p:cNvPr id="7" name="内容占位符 6"/>
          <p:cNvSpPr>
            <a:spLocks noGrp="1"/>
          </p:cNvSpPr>
          <p:nvPr>
            <p:ph idx="1"/>
          </p:nvPr>
        </p:nvSpPr>
        <p:spPr/>
        <p:txBody>
          <a:bodyPr/>
          <a:lstStyle/>
          <a:p>
            <a:pPr>
              <a:buClr>
                <a:schemeClr val="tx2"/>
              </a:buClr>
              <a:buFont typeface="Wingdings" pitchFamily="2" charset="2"/>
              <a:buChar char="p"/>
            </a:pPr>
            <a:endParaRPr lang="en-US" altLang="zh-CN" sz="2400" dirty="0"/>
          </a:p>
        </p:txBody>
      </p:sp>
      <p:pic>
        <p:nvPicPr>
          <p:cNvPr id="6" name="Picture 6" descr="C:\Users\auer\Auer-Projects\Kroenke-Auer-Projects\Kroenke-Auer-DBC-e04\DBC-e04-Images\Chapter06\Fig6-24.JPG"/>
          <p:cNvPicPr>
            <a:picLocks noChangeAspect="1" noChangeArrowheads="1"/>
          </p:cNvPicPr>
          <p:nvPr/>
        </p:nvPicPr>
        <p:blipFill>
          <a:blip r:embed="rId2" cstate="print"/>
          <a:srcRect/>
          <a:stretch>
            <a:fillRect/>
          </a:stretch>
        </p:blipFill>
        <p:spPr bwMode="auto">
          <a:xfrm>
            <a:off x="494867" y="1628800"/>
            <a:ext cx="7605525" cy="5213202"/>
          </a:xfrm>
          <a:prstGeom prst="rect">
            <a:avLst/>
          </a:prstGeom>
          <a:noFill/>
          <a:ln w="9525">
            <a:noFill/>
            <a:miter lim="800000"/>
            <a:headEnd/>
            <a:tailEnd/>
          </a:ln>
        </p:spPr>
      </p:pic>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恢复策略示例</a:t>
            </a:r>
          </a:p>
        </p:txBody>
      </p:sp>
      <p:sp>
        <p:nvSpPr>
          <p:cNvPr id="4" name="TextBox 3"/>
          <p:cNvSpPr txBox="1"/>
          <p:nvPr/>
        </p:nvSpPr>
        <p:spPr>
          <a:xfrm>
            <a:off x="57562" y="1196752"/>
            <a:ext cx="553998" cy="5661248"/>
          </a:xfrm>
          <a:prstGeom prst="rect">
            <a:avLst/>
          </a:prstGeom>
          <a:noFill/>
        </p:spPr>
        <p:txBody>
          <a:bodyPr vert="eaVert" wrap="square" rtlCol="0">
            <a:spAutoFit/>
          </a:bodyPr>
          <a:lstStyle/>
          <a:p>
            <a:r>
              <a:rPr lang="zh-CN" altLang="en-US" sz="2400" b="1" dirty="0">
                <a:solidFill>
                  <a:schemeClr val="tx2">
                    <a:lumMod val="60000"/>
                    <a:lumOff val="40000"/>
                  </a:schemeClr>
                </a:solidFill>
              </a:rPr>
              <a:t>数据库备份与恢复</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zh-CN" altLang="en-US" sz="2400" dirty="0"/>
              <a:t>有如下事务执行失败：</a:t>
            </a:r>
            <a:endParaRPr lang="en-US" altLang="zh-CN" sz="2400" dirty="0"/>
          </a:p>
        </p:txBody>
      </p:sp>
      <p:pic>
        <p:nvPicPr>
          <p:cNvPr id="8" name="Picture 9"/>
          <p:cNvPicPr>
            <a:picLocks noChangeAspect="1" noChangeArrowheads="1"/>
          </p:cNvPicPr>
          <p:nvPr/>
        </p:nvPicPr>
        <p:blipFill>
          <a:blip r:embed="rId3" cstate="print"/>
          <a:srcRect/>
          <a:stretch>
            <a:fillRect/>
          </a:stretch>
        </p:blipFill>
        <p:spPr bwMode="auto">
          <a:xfrm>
            <a:off x="899592" y="2267346"/>
            <a:ext cx="5110162" cy="4618038"/>
          </a:xfrm>
          <a:prstGeom prst="rect">
            <a:avLst/>
          </a:prstGeom>
          <a:noFill/>
          <a:ln w="9525">
            <a:noFill/>
            <a:miter lim="800000"/>
            <a:headEnd/>
            <a:tailEnd/>
          </a:ln>
          <a:effectLst/>
        </p:spPr>
      </p:pic>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恢复策略示例</a:t>
            </a:r>
          </a:p>
        </p:txBody>
      </p:sp>
      <p:sp>
        <p:nvSpPr>
          <p:cNvPr id="4" name="TextBox 3"/>
          <p:cNvSpPr txBox="1"/>
          <p:nvPr/>
        </p:nvSpPr>
        <p:spPr>
          <a:xfrm>
            <a:off x="57562" y="1196752"/>
            <a:ext cx="553998" cy="5661248"/>
          </a:xfrm>
          <a:prstGeom prst="rect">
            <a:avLst/>
          </a:prstGeom>
          <a:noFill/>
        </p:spPr>
        <p:txBody>
          <a:bodyPr vert="eaVert" wrap="square" rtlCol="0">
            <a:spAutoFit/>
          </a:bodyPr>
          <a:lstStyle/>
          <a:p>
            <a:r>
              <a:rPr lang="zh-CN" altLang="en-US" sz="2400" b="1" dirty="0">
                <a:solidFill>
                  <a:schemeClr val="tx2">
                    <a:lumMod val="60000"/>
                    <a:lumOff val="40000"/>
                  </a:schemeClr>
                </a:solidFill>
              </a:rPr>
              <a:t>数据库备份与恢复</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zh-CN" altLang="en-US" sz="2000" dirty="0"/>
              <a:t>为撤销前述事务，恢复处理器使用前像替换改变了的记录。所有前像都恢复后，事务就撤销了</a:t>
            </a:r>
            <a:endParaRPr lang="en-US" altLang="zh-CN" sz="2000" dirty="0"/>
          </a:p>
          <a:p>
            <a:pPr>
              <a:buClr>
                <a:schemeClr val="tx2"/>
              </a:buClr>
              <a:buFont typeface="Wingdings" pitchFamily="2" charset="2"/>
              <a:buChar char="p"/>
            </a:pPr>
            <a:endParaRPr lang="en-US" altLang="zh-CN" sz="2000" dirty="0"/>
          </a:p>
          <a:p>
            <a:pPr>
              <a:buClr>
                <a:schemeClr val="tx2"/>
              </a:buClr>
            </a:pPr>
            <a:endParaRPr lang="en-US" altLang="zh-CN" sz="2000" dirty="0"/>
          </a:p>
        </p:txBody>
      </p:sp>
      <p:pic>
        <p:nvPicPr>
          <p:cNvPr id="6" name="Picture 2"/>
          <p:cNvPicPr>
            <a:picLocks noChangeAspect="1" noChangeArrowheads="1"/>
          </p:cNvPicPr>
          <p:nvPr/>
        </p:nvPicPr>
        <p:blipFill>
          <a:blip r:embed="rId3" cstate="print"/>
          <a:srcRect/>
          <a:stretch>
            <a:fillRect/>
          </a:stretch>
        </p:blipFill>
        <p:spPr bwMode="auto">
          <a:xfrm>
            <a:off x="971600" y="2276872"/>
            <a:ext cx="5318608" cy="4608512"/>
          </a:xfrm>
          <a:prstGeom prst="rect">
            <a:avLst/>
          </a:prstGeom>
          <a:noFill/>
          <a:ln w="9525">
            <a:noFill/>
            <a:miter lim="800000"/>
            <a:headEnd/>
            <a:tailEnd/>
          </a:ln>
          <a:effec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数据库处理环境（续</a:t>
            </a:r>
            <a:r>
              <a:rPr lang="en-US" altLang="zh-CN" dirty="0"/>
              <a:t>3</a:t>
            </a:r>
            <a:r>
              <a:rPr lang="zh-CN" altLang="en-US" dirty="0"/>
              <a:t>）</a:t>
            </a:r>
          </a:p>
        </p:txBody>
      </p:sp>
      <p:sp>
        <p:nvSpPr>
          <p:cNvPr id="3" name="内容占位符 2"/>
          <p:cNvSpPr>
            <a:spLocks noGrp="1"/>
          </p:cNvSpPr>
          <p:nvPr>
            <p:ph idx="1"/>
          </p:nvPr>
        </p:nvSpPr>
        <p:spPr/>
        <p:txBody>
          <a:bodyPr/>
          <a:lstStyle/>
          <a:p>
            <a:pPr>
              <a:buClr>
                <a:schemeClr val="accent1"/>
              </a:buClr>
              <a:buFont typeface="Wingdings" pitchFamily="2" charset="2"/>
              <a:buChar char="p"/>
            </a:pPr>
            <a:r>
              <a:rPr lang="zh-CN" altLang="en-US" sz="2400" dirty="0"/>
              <a:t>因此，需要三个数据库管理功能来管理这种混乱情况：</a:t>
            </a:r>
            <a:endParaRPr lang="en-US" altLang="zh-CN" sz="2400" dirty="0"/>
          </a:p>
          <a:p>
            <a:pPr>
              <a:buClr>
                <a:schemeClr val="accent1"/>
              </a:buClr>
            </a:pPr>
            <a:endParaRPr lang="en-US" altLang="zh-CN" sz="2400" dirty="0"/>
          </a:p>
          <a:p>
            <a:pPr>
              <a:buClr>
                <a:schemeClr val="accent1"/>
              </a:buClr>
              <a:buFont typeface="Arial" pitchFamily="34" charset="0"/>
              <a:buChar char="•"/>
            </a:pPr>
            <a:r>
              <a:rPr lang="zh-CN" altLang="en-US" sz="2400" dirty="0"/>
              <a:t>首先，必须控制并发用户的操作，确保结果与期望的结果一致</a:t>
            </a:r>
            <a:endParaRPr lang="en-US" altLang="zh-CN" sz="2400" dirty="0"/>
          </a:p>
          <a:p>
            <a:pPr>
              <a:buClr>
                <a:schemeClr val="accent1"/>
              </a:buClr>
              <a:buFont typeface="Arial" pitchFamily="34" charset="0"/>
              <a:buChar char="•"/>
            </a:pPr>
            <a:endParaRPr lang="en-US" altLang="zh-CN" sz="2400" dirty="0"/>
          </a:p>
          <a:p>
            <a:pPr>
              <a:buClr>
                <a:schemeClr val="accent1"/>
              </a:buClr>
              <a:buFont typeface="Arial" pitchFamily="34" charset="0"/>
              <a:buChar char="•"/>
            </a:pPr>
            <a:r>
              <a:rPr lang="zh-CN" altLang="en-US" sz="2400" dirty="0"/>
              <a:t>其次，必须有安全措施并执行，仅允许授权的用户在适当的时间执行被授权的操作</a:t>
            </a:r>
            <a:endParaRPr lang="en-US" altLang="zh-CN" sz="2400" dirty="0"/>
          </a:p>
          <a:p>
            <a:pPr>
              <a:buClr>
                <a:schemeClr val="accent1"/>
              </a:buClr>
              <a:buFont typeface="Arial" pitchFamily="34" charset="0"/>
              <a:buChar char="•"/>
            </a:pPr>
            <a:endParaRPr lang="en-US" altLang="zh-CN" sz="2400" dirty="0"/>
          </a:p>
          <a:p>
            <a:pPr>
              <a:buClr>
                <a:schemeClr val="accent1"/>
              </a:buClr>
              <a:buFont typeface="Arial" pitchFamily="34" charset="0"/>
              <a:buChar char="•"/>
            </a:pPr>
            <a:r>
              <a:rPr lang="zh-CN" altLang="en-US" sz="2400" dirty="0"/>
              <a:t>最后，必须运行备份和恢复的技术与程序来保护数据库，防止数据库出现故障，并在必要时快速而精确地恢复它</a:t>
            </a:r>
            <a:endParaRPr lang="en-US" altLang="zh-CN" sz="2400" dirty="0"/>
          </a:p>
          <a:p>
            <a:pPr>
              <a:buClr>
                <a:schemeClr val="accent1"/>
              </a:buClr>
            </a:pPr>
            <a:endParaRPr lang="en-US" altLang="zh-CN" sz="2400" dirty="0"/>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控制、安全和可靠的必要性</a:t>
            </a:r>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恢复策略（续）</a:t>
            </a:r>
          </a:p>
        </p:txBody>
      </p:sp>
      <p:sp>
        <p:nvSpPr>
          <p:cNvPr id="4" name="TextBox 3"/>
          <p:cNvSpPr txBox="1"/>
          <p:nvPr/>
        </p:nvSpPr>
        <p:spPr>
          <a:xfrm>
            <a:off x="57562" y="1196752"/>
            <a:ext cx="553998" cy="5661248"/>
          </a:xfrm>
          <a:prstGeom prst="rect">
            <a:avLst/>
          </a:prstGeom>
          <a:noFill/>
        </p:spPr>
        <p:txBody>
          <a:bodyPr vert="eaVert" wrap="square" rtlCol="0">
            <a:spAutoFit/>
          </a:bodyPr>
          <a:lstStyle/>
          <a:p>
            <a:r>
              <a:rPr lang="zh-CN" altLang="en-US" sz="2400" b="1" dirty="0">
                <a:solidFill>
                  <a:schemeClr val="tx2">
                    <a:lumMod val="60000"/>
                    <a:lumOff val="40000"/>
                  </a:schemeClr>
                </a:solidFill>
              </a:rPr>
              <a:t>数据库备份与恢复</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zh-CN" altLang="en-US" sz="2400" dirty="0"/>
              <a:t>若为了恢复某个事务，恢复处理器应从这个事务开始时的数据库版本开始，并应用所有后像</a:t>
            </a:r>
            <a:endParaRPr lang="en-US" altLang="zh-CN" sz="2400" dirty="0"/>
          </a:p>
          <a:p>
            <a:pPr>
              <a:buClr>
                <a:schemeClr val="tx2"/>
              </a:buClr>
              <a:buFont typeface="Wingdings" pitchFamily="2" charset="2"/>
              <a:buChar char="p"/>
            </a:pPr>
            <a:endParaRPr lang="en-US" altLang="zh-CN" sz="2400" dirty="0"/>
          </a:p>
          <a:p>
            <a:pPr>
              <a:buClr>
                <a:schemeClr val="tx2"/>
              </a:buClr>
              <a:buFont typeface="Wingdings" pitchFamily="2" charset="2"/>
              <a:buChar char="p"/>
            </a:pPr>
            <a:r>
              <a:rPr lang="zh-CN" altLang="en-US" sz="2400" dirty="0"/>
              <a:t>这一步的前提是，可以从数据库备份中获得数据库的早期版本</a:t>
            </a:r>
            <a:endParaRPr lang="en-US" altLang="zh-CN" sz="2400" dirty="0"/>
          </a:p>
          <a:p>
            <a:pPr>
              <a:buClr>
                <a:schemeClr val="tx2"/>
              </a:buClr>
            </a:pPr>
            <a:endParaRPr lang="en-US" altLang="zh-CN" sz="2400" dirty="0"/>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检查点（</a:t>
            </a:r>
            <a:r>
              <a:rPr lang="en-US" altLang="zh-CN" dirty="0"/>
              <a:t>check point</a:t>
            </a:r>
            <a:r>
              <a:rPr lang="zh-CN" altLang="en-US" dirty="0"/>
              <a:t>）</a:t>
            </a:r>
          </a:p>
        </p:txBody>
      </p:sp>
      <p:sp>
        <p:nvSpPr>
          <p:cNvPr id="4" name="TextBox 3"/>
          <p:cNvSpPr txBox="1"/>
          <p:nvPr/>
        </p:nvSpPr>
        <p:spPr>
          <a:xfrm>
            <a:off x="57562" y="1196752"/>
            <a:ext cx="553998" cy="5661248"/>
          </a:xfrm>
          <a:prstGeom prst="rect">
            <a:avLst/>
          </a:prstGeom>
          <a:noFill/>
        </p:spPr>
        <p:txBody>
          <a:bodyPr vert="eaVert" wrap="square" rtlCol="0">
            <a:spAutoFit/>
          </a:bodyPr>
          <a:lstStyle/>
          <a:p>
            <a:r>
              <a:rPr lang="zh-CN" altLang="en-US" sz="2400" b="1" dirty="0">
                <a:solidFill>
                  <a:schemeClr val="tx2">
                    <a:lumMod val="60000"/>
                    <a:lumOff val="40000"/>
                  </a:schemeClr>
                </a:solidFill>
              </a:rPr>
              <a:t>数据库备份与恢复</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zh-CN" altLang="en-US" sz="2400" dirty="0">
                <a:solidFill>
                  <a:schemeClr val="accent2"/>
                </a:solidFill>
              </a:rPr>
              <a:t>检查点是数据库和事务日志之间的同步点，目的是减少数据库恢复中的延迟</a:t>
            </a:r>
            <a:endParaRPr lang="en-US" altLang="zh-CN" sz="2400" dirty="0">
              <a:solidFill>
                <a:schemeClr val="accent2"/>
              </a:solidFill>
            </a:endParaRPr>
          </a:p>
          <a:p>
            <a:pPr>
              <a:buClr>
                <a:schemeClr val="tx2"/>
              </a:buClr>
              <a:buFont typeface="Wingdings" pitchFamily="2" charset="2"/>
              <a:buChar char="p"/>
            </a:pPr>
            <a:endParaRPr lang="en-US" altLang="zh-CN" sz="2400" dirty="0">
              <a:solidFill>
                <a:schemeClr val="accent2"/>
              </a:solidFill>
            </a:endParaRPr>
          </a:p>
          <a:p>
            <a:pPr>
              <a:buClr>
                <a:schemeClr val="tx2"/>
              </a:buClr>
              <a:buFont typeface="Wingdings" pitchFamily="2" charset="2"/>
              <a:buChar char="p"/>
            </a:pPr>
            <a:r>
              <a:rPr lang="zh-CN" altLang="en-US" sz="2400" dirty="0">
                <a:solidFill>
                  <a:schemeClr val="accent2"/>
                </a:solidFill>
              </a:rPr>
              <a:t>执行检查点的步骤：</a:t>
            </a:r>
            <a:endParaRPr lang="en-US" altLang="zh-CN" sz="2400" dirty="0">
              <a:solidFill>
                <a:schemeClr val="accent2"/>
              </a:solidFill>
            </a:endParaRPr>
          </a:p>
          <a:p>
            <a:pPr>
              <a:buClr>
                <a:schemeClr val="tx2"/>
              </a:buClr>
              <a:buFont typeface="Arial" pitchFamily="34" charset="0"/>
              <a:buChar char="•"/>
            </a:pPr>
            <a:r>
              <a:rPr lang="en-US" altLang="zh-CN" sz="2400" dirty="0"/>
              <a:t>DBMS</a:t>
            </a:r>
            <a:r>
              <a:rPr lang="zh-CN" altLang="en-US" sz="2400" dirty="0"/>
              <a:t>拒绝新的请求，结束处理未完成的请求，并将缓存写入磁盘。</a:t>
            </a:r>
            <a:endParaRPr lang="en-US" altLang="zh-CN" sz="2400" dirty="0"/>
          </a:p>
          <a:p>
            <a:pPr>
              <a:buClr>
                <a:schemeClr val="tx2"/>
              </a:buClr>
              <a:buFont typeface="Arial" pitchFamily="34" charset="0"/>
              <a:buChar char="•"/>
            </a:pPr>
            <a:endParaRPr lang="en-US" altLang="zh-CN" sz="2400" dirty="0"/>
          </a:p>
          <a:p>
            <a:pPr>
              <a:buClr>
                <a:schemeClr val="tx2"/>
              </a:buClr>
              <a:buFont typeface="Arial" pitchFamily="34" charset="0"/>
              <a:buChar char="•"/>
            </a:pPr>
            <a:r>
              <a:rPr lang="zh-CN" altLang="en-US" sz="2400" dirty="0"/>
              <a:t>然后，</a:t>
            </a:r>
            <a:r>
              <a:rPr lang="en-US" altLang="zh-CN" sz="2400" dirty="0"/>
              <a:t>DBMS</a:t>
            </a:r>
            <a:r>
              <a:rPr lang="zh-CN" altLang="en-US" sz="2400" dirty="0"/>
              <a:t>会一直等待操作系统发出通知，数据库所有的主要请求已经成功写入数据库和日志。</a:t>
            </a:r>
            <a:endParaRPr lang="en-US" altLang="zh-CN" sz="2400" dirty="0"/>
          </a:p>
          <a:p>
            <a:pPr>
              <a:buClr>
                <a:schemeClr val="tx2"/>
              </a:buClr>
              <a:buFont typeface="Arial" pitchFamily="34" charset="0"/>
              <a:buChar char="•"/>
            </a:pPr>
            <a:endParaRPr lang="en-US" altLang="zh-CN" sz="2400" dirty="0"/>
          </a:p>
          <a:p>
            <a:pPr>
              <a:buClr>
                <a:schemeClr val="tx2"/>
              </a:buClr>
              <a:buFont typeface="Arial" pitchFamily="34" charset="0"/>
              <a:buChar char="•"/>
            </a:pPr>
            <a:r>
              <a:rPr lang="zh-CN" altLang="en-US" sz="2400" dirty="0"/>
              <a:t>此时，日志和数据库同步。然后检查点也记录到日志中</a:t>
            </a:r>
            <a:endParaRPr lang="en-US" altLang="zh-CN" sz="2400" dirty="0"/>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利用检查点进行恢复</a:t>
            </a:r>
          </a:p>
        </p:txBody>
      </p:sp>
      <p:sp>
        <p:nvSpPr>
          <p:cNvPr id="4" name="TextBox 3"/>
          <p:cNvSpPr txBox="1"/>
          <p:nvPr/>
        </p:nvSpPr>
        <p:spPr>
          <a:xfrm>
            <a:off x="57562" y="1196752"/>
            <a:ext cx="553998" cy="5661248"/>
          </a:xfrm>
          <a:prstGeom prst="rect">
            <a:avLst/>
          </a:prstGeom>
          <a:noFill/>
        </p:spPr>
        <p:txBody>
          <a:bodyPr vert="eaVert" wrap="square" rtlCol="0">
            <a:spAutoFit/>
          </a:bodyPr>
          <a:lstStyle/>
          <a:p>
            <a:r>
              <a:rPr lang="zh-CN" altLang="en-US" sz="2400" b="1" dirty="0">
                <a:solidFill>
                  <a:schemeClr val="tx2">
                    <a:lumMod val="60000"/>
                    <a:lumOff val="40000"/>
                  </a:schemeClr>
                </a:solidFill>
              </a:rPr>
              <a:t>数据库备份与恢复</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zh-CN" altLang="en-US" sz="2400" dirty="0"/>
              <a:t>进行恢复时，数据库只需从检查点处开始恢复，应用检查点后开始的事务后像</a:t>
            </a:r>
            <a:endParaRPr lang="en-US" altLang="zh-CN" sz="2400" dirty="0"/>
          </a:p>
          <a:p>
            <a:pPr>
              <a:buClr>
                <a:schemeClr val="tx2"/>
              </a:buClr>
              <a:buFont typeface="Wingdings" pitchFamily="2" charset="2"/>
              <a:buChar char="p"/>
            </a:pPr>
            <a:endParaRPr lang="en-US" altLang="zh-CN" sz="2400" dirty="0"/>
          </a:p>
          <a:p>
            <a:pPr>
              <a:buClr>
                <a:schemeClr val="tx2"/>
              </a:buClr>
              <a:buFont typeface="Wingdings" pitchFamily="2" charset="2"/>
              <a:buChar char="p"/>
            </a:pPr>
            <a:r>
              <a:rPr lang="zh-CN" altLang="en-US" sz="2400" dirty="0"/>
              <a:t>记录检查点并不费事，可以在</a:t>
            </a:r>
            <a:r>
              <a:rPr lang="en-US" altLang="zh-CN" sz="2400" dirty="0"/>
              <a:t>1</a:t>
            </a:r>
            <a:r>
              <a:rPr lang="zh-CN" altLang="en-US" sz="2400" dirty="0"/>
              <a:t>小时内记录</a:t>
            </a:r>
            <a:r>
              <a:rPr lang="en-US" altLang="zh-CN" sz="2400" dirty="0"/>
              <a:t>3</a:t>
            </a:r>
            <a:r>
              <a:rPr lang="zh-CN" altLang="en-US" sz="2400" dirty="0"/>
              <a:t>到</a:t>
            </a:r>
            <a:r>
              <a:rPr lang="en-US" altLang="zh-CN" sz="2400" dirty="0"/>
              <a:t>4</a:t>
            </a:r>
            <a:r>
              <a:rPr lang="zh-CN" altLang="en-US" sz="2400" dirty="0"/>
              <a:t>个（或更多）检查点。这样，最多只需要恢复</a:t>
            </a:r>
            <a:r>
              <a:rPr lang="en-US" altLang="zh-CN" sz="2400" dirty="0"/>
              <a:t>15-20</a:t>
            </a:r>
            <a:r>
              <a:rPr lang="zh-CN" altLang="en-US" sz="2400" dirty="0"/>
              <a:t>分钟的处理。</a:t>
            </a:r>
            <a:endParaRPr lang="en-US" altLang="zh-CN" sz="2400" dirty="0"/>
          </a:p>
          <a:p>
            <a:pPr>
              <a:buClr>
                <a:schemeClr val="tx2"/>
              </a:buClr>
              <a:buFont typeface="Wingdings" pitchFamily="2" charset="2"/>
              <a:buChar char="p"/>
            </a:pPr>
            <a:endParaRPr lang="en-US" altLang="zh-CN" sz="2400" dirty="0"/>
          </a:p>
          <a:p>
            <a:pPr>
              <a:buClr>
                <a:schemeClr val="tx2"/>
              </a:buClr>
              <a:buFont typeface="Wingdings" pitchFamily="2" charset="2"/>
              <a:buChar char="p"/>
            </a:pPr>
            <a:r>
              <a:rPr lang="zh-CN" altLang="en-US" sz="2400" dirty="0"/>
              <a:t>大多数</a:t>
            </a:r>
            <a:r>
              <a:rPr lang="en-US" altLang="zh-CN" sz="2400" dirty="0"/>
              <a:t>DBMS</a:t>
            </a:r>
            <a:r>
              <a:rPr lang="zh-CN" altLang="en-US" sz="2400" dirty="0"/>
              <a:t>产品都会自动记录检查点，不需要人工干预</a:t>
            </a:r>
            <a:endParaRPr lang="en-US" altLang="zh-CN" sz="2400" dirty="0"/>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960636" y="476250"/>
            <a:ext cx="7643812" cy="5833070"/>
          </a:xfrm>
        </p:spPr>
        <p:txBody>
          <a:bodyPr/>
          <a:lstStyle/>
          <a:p>
            <a:pPr>
              <a:buClr>
                <a:schemeClr val="accent1"/>
              </a:buClr>
            </a:pPr>
            <a:endParaRPr lang="en-US" altLang="zh-CN" dirty="0"/>
          </a:p>
          <a:p>
            <a:pPr>
              <a:buClr>
                <a:schemeClr val="accent1"/>
              </a:buClr>
            </a:pPr>
            <a:endParaRPr lang="en-US" altLang="zh-CN" dirty="0"/>
          </a:p>
          <a:p>
            <a:pPr>
              <a:buClr>
                <a:schemeClr val="accent1"/>
              </a:buClr>
              <a:buFont typeface="Wingdings" pitchFamily="2" charset="2"/>
              <a:buChar char="p"/>
            </a:pPr>
            <a:r>
              <a:rPr lang="zh-CN" altLang="en-US" dirty="0"/>
              <a:t>概述</a:t>
            </a:r>
            <a:endParaRPr lang="en-US" altLang="zh-CN" dirty="0"/>
          </a:p>
          <a:p>
            <a:pPr>
              <a:buClr>
                <a:schemeClr val="accent1"/>
              </a:buClr>
              <a:buFont typeface="Wingdings" pitchFamily="2" charset="2"/>
              <a:buChar char="p"/>
            </a:pPr>
            <a:r>
              <a:rPr lang="zh-CN" altLang="en-US" dirty="0"/>
              <a:t>控制、安全和可靠的必要性</a:t>
            </a:r>
            <a:endParaRPr lang="en-US" altLang="zh-CN" dirty="0"/>
          </a:p>
          <a:p>
            <a:pPr>
              <a:buClr>
                <a:schemeClr val="accent1"/>
              </a:buClr>
              <a:buFont typeface="Wingdings" pitchFamily="2" charset="2"/>
              <a:buChar char="p"/>
            </a:pPr>
            <a:r>
              <a:rPr lang="zh-CN" altLang="en-US" dirty="0"/>
              <a:t>并发控制</a:t>
            </a:r>
            <a:endParaRPr lang="en-US" altLang="zh-CN" dirty="0"/>
          </a:p>
          <a:p>
            <a:pPr>
              <a:buClr>
                <a:schemeClr val="accent1"/>
              </a:buClr>
              <a:buFont typeface="Wingdings" pitchFamily="2" charset="2"/>
              <a:buChar char="p"/>
            </a:pPr>
            <a:r>
              <a:rPr lang="en-US" altLang="zh-CN" dirty="0"/>
              <a:t>SQL</a:t>
            </a:r>
            <a:r>
              <a:rPr lang="zh-CN" altLang="en-US" dirty="0"/>
              <a:t>事务控制语言和声明锁定特征</a:t>
            </a:r>
            <a:endParaRPr lang="en-US" altLang="zh-CN" dirty="0"/>
          </a:p>
          <a:p>
            <a:pPr>
              <a:buClr>
                <a:schemeClr val="accent1"/>
              </a:buClr>
              <a:buFont typeface="Wingdings" pitchFamily="2" charset="2"/>
              <a:buChar char="p"/>
            </a:pPr>
            <a:r>
              <a:rPr lang="zh-CN" altLang="en-US" dirty="0"/>
              <a:t>游标类型</a:t>
            </a:r>
            <a:endParaRPr lang="en-US" altLang="zh-CN" dirty="0"/>
          </a:p>
          <a:p>
            <a:pPr>
              <a:buClr>
                <a:schemeClr val="accent1"/>
              </a:buClr>
              <a:buFont typeface="Wingdings" pitchFamily="2" charset="2"/>
              <a:buChar char="p"/>
            </a:pPr>
            <a:r>
              <a:rPr lang="zh-CN" altLang="en-US" dirty="0"/>
              <a:t>数据库安全</a:t>
            </a:r>
            <a:endParaRPr lang="en-US" altLang="zh-CN" dirty="0"/>
          </a:p>
          <a:p>
            <a:pPr>
              <a:buClr>
                <a:schemeClr val="accent1"/>
              </a:buClr>
              <a:buFont typeface="Wingdings" pitchFamily="2" charset="2"/>
              <a:buChar char="p"/>
            </a:pPr>
            <a:r>
              <a:rPr lang="zh-CN" altLang="en-US" dirty="0"/>
              <a:t>数据库备份与恢复</a:t>
            </a:r>
            <a:endParaRPr lang="en-US" altLang="zh-CN" dirty="0"/>
          </a:p>
          <a:p>
            <a:pPr>
              <a:buClr>
                <a:schemeClr val="accent1"/>
              </a:buClr>
              <a:buFont typeface="Wingdings" pitchFamily="2" charset="2"/>
              <a:buChar char="p"/>
            </a:pPr>
            <a:r>
              <a:rPr lang="en-US" altLang="zh-CN" dirty="0">
                <a:solidFill>
                  <a:schemeClr val="accent2"/>
                </a:solidFill>
              </a:rPr>
              <a:t>DBA</a:t>
            </a:r>
            <a:r>
              <a:rPr lang="zh-CN" altLang="en-US" dirty="0">
                <a:solidFill>
                  <a:schemeClr val="accent2"/>
                </a:solidFill>
              </a:rPr>
              <a:t>的其他职责</a:t>
            </a:r>
            <a:endParaRPr lang="en-US" altLang="zh-CN" dirty="0">
              <a:solidFill>
                <a:schemeClr val="accent2"/>
              </a:solidFill>
            </a:endParaRPr>
          </a:p>
          <a:p>
            <a:pPr>
              <a:buClr>
                <a:schemeClr val="accent1"/>
              </a:buClr>
              <a:buFont typeface="Wingdings" pitchFamily="2" charset="2"/>
              <a:buChar char="p"/>
            </a:pPr>
            <a:endParaRPr lang="en-US" altLang="zh-CN" dirty="0"/>
          </a:p>
          <a:p>
            <a:pPr>
              <a:buClr>
                <a:schemeClr val="accent1"/>
              </a:buClr>
              <a:buFont typeface="Wingdings" pitchFamily="2" charset="2"/>
              <a:buChar char="p"/>
            </a:pPr>
            <a:endParaRPr lang="en-US" altLang="zh-CN" dirty="0"/>
          </a:p>
          <a:p>
            <a:pPr>
              <a:buClr>
                <a:schemeClr val="accent1"/>
              </a:buClr>
              <a:buFont typeface="Wingdings" pitchFamily="2" charset="2"/>
              <a:buChar char="p"/>
            </a:pPr>
            <a:endParaRPr lang="en-US" altLang="zh-CN"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目录</a:t>
            </a:r>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DBA</a:t>
            </a:r>
            <a:r>
              <a:rPr lang="zh-CN" altLang="en-US" dirty="0"/>
              <a:t>的其他职责</a:t>
            </a:r>
          </a:p>
        </p:txBody>
      </p:sp>
      <p:sp>
        <p:nvSpPr>
          <p:cNvPr id="4" name="TextBox 3"/>
          <p:cNvSpPr txBox="1"/>
          <p:nvPr/>
        </p:nvSpPr>
        <p:spPr>
          <a:xfrm>
            <a:off x="57562" y="1196752"/>
            <a:ext cx="553998" cy="5661248"/>
          </a:xfrm>
          <a:prstGeom prst="rect">
            <a:avLst/>
          </a:prstGeom>
          <a:noFill/>
        </p:spPr>
        <p:txBody>
          <a:bodyPr vert="eaVert" wrap="square" rtlCol="0">
            <a:spAutoFit/>
          </a:bodyPr>
          <a:lstStyle/>
          <a:p>
            <a:r>
              <a:rPr lang="en-US" altLang="zh-CN" sz="2400" b="1" dirty="0">
                <a:solidFill>
                  <a:schemeClr val="tx2">
                    <a:lumMod val="60000"/>
                    <a:lumOff val="40000"/>
                  </a:schemeClr>
                </a:solidFill>
              </a:rPr>
              <a:t>DBA</a:t>
            </a:r>
            <a:r>
              <a:rPr lang="zh-CN" altLang="en-US" sz="2400" b="1" dirty="0">
                <a:solidFill>
                  <a:schemeClr val="tx2">
                    <a:lumMod val="60000"/>
                    <a:lumOff val="40000"/>
                  </a:schemeClr>
                </a:solidFill>
              </a:rPr>
              <a:t>的其他职责</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zh-CN" altLang="en-US" sz="2400" dirty="0"/>
              <a:t>数据库管理的三个重点是并发控制、安全和可靠性。但是，</a:t>
            </a:r>
            <a:r>
              <a:rPr lang="en-US" altLang="zh-CN" sz="2400" dirty="0"/>
              <a:t>DBA</a:t>
            </a:r>
            <a:r>
              <a:rPr lang="zh-CN" altLang="en-US" sz="2400" dirty="0"/>
              <a:t>的其他管理功能也非常重要</a:t>
            </a:r>
            <a:endParaRPr lang="en-US" altLang="zh-CN" sz="2400" dirty="0"/>
          </a:p>
          <a:p>
            <a:pPr>
              <a:buClr>
                <a:schemeClr val="tx2"/>
              </a:buClr>
              <a:buFont typeface="Wingdings" pitchFamily="2" charset="2"/>
              <a:buChar char="p"/>
            </a:pPr>
            <a:endParaRPr lang="en-US" altLang="zh-CN" sz="2400" dirty="0"/>
          </a:p>
          <a:p>
            <a:pPr>
              <a:buClr>
                <a:schemeClr val="tx2"/>
              </a:buClr>
              <a:buFont typeface="Wingdings" pitchFamily="2" charset="2"/>
              <a:buChar char="p"/>
            </a:pPr>
            <a:r>
              <a:rPr lang="en-US" altLang="zh-CN" sz="2400" dirty="0"/>
              <a:t>DBA</a:t>
            </a:r>
            <a:r>
              <a:rPr lang="zh-CN" altLang="en-US" sz="2400" dirty="0"/>
              <a:t>需要确保采用一个系统来收集和记录用户报告的错误及其他问题，对这些问题进行优先级排序，以确保它们能得到解决</a:t>
            </a:r>
            <a:endParaRPr lang="en-US" altLang="zh-CN" sz="2400" dirty="0"/>
          </a:p>
          <a:p>
            <a:pPr>
              <a:buClr>
                <a:schemeClr val="tx2"/>
              </a:buClr>
              <a:buFont typeface="Wingdings" pitchFamily="2" charset="2"/>
              <a:buChar char="p"/>
            </a:pPr>
            <a:endParaRPr lang="en-US" altLang="zh-CN" sz="2400" dirty="0"/>
          </a:p>
          <a:p>
            <a:pPr>
              <a:buClr>
                <a:schemeClr val="tx2"/>
              </a:buClr>
              <a:buFont typeface="Wingdings" pitchFamily="2" charset="2"/>
              <a:buChar char="p"/>
            </a:pPr>
            <a:endParaRPr lang="en-US" altLang="zh-CN" sz="2400" dirty="0"/>
          </a:p>
          <a:p>
            <a:pPr>
              <a:buClr>
                <a:schemeClr val="tx2"/>
              </a:buClr>
            </a:pPr>
            <a:endParaRPr lang="en-US" altLang="zh-CN" sz="2400" dirty="0"/>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DBA</a:t>
            </a:r>
            <a:r>
              <a:rPr lang="zh-CN" altLang="en-US" dirty="0"/>
              <a:t>的其他职责</a:t>
            </a:r>
          </a:p>
        </p:txBody>
      </p:sp>
      <p:sp>
        <p:nvSpPr>
          <p:cNvPr id="4" name="TextBox 3"/>
          <p:cNvSpPr txBox="1"/>
          <p:nvPr/>
        </p:nvSpPr>
        <p:spPr>
          <a:xfrm>
            <a:off x="57562" y="1196752"/>
            <a:ext cx="553998" cy="5661248"/>
          </a:xfrm>
          <a:prstGeom prst="rect">
            <a:avLst/>
          </a:prstGeom>
          <a:noFill/>
        </p:spPr>
        <p:txBody>
          <a:bodyPr vert="eaVert" wrap="square" rtlCol="0">
            <a:spAutoFit/>
          </a:bodyPr>
          <a:lstStyle/>
          <a:p>
            <a:r>
              <a:rPr lang="en-US" altLang="zh-CN" sz="2400" b="1" dirty="0">
                <a:solidFill>
                  <a:schemeClr val="tx2">
                    <a:lumMod val="60000"/>
                    <a:lumOff val="40000"/>
                  </a:schemeClr>
                </a:solidFill>
              </a:rPr>
              <a:t>DBA</a:t>
            </a:r>
            <a:r>
              <a:rPr lang="zh-CN" altLang="en-US" sz="2400" b="1" dirty="0">
                <a:solidFill>
                  <a:schemeClr val="tx2">
                    <a:lumMod val="60000"/>
                    <a:lumOff val="40000"/>
                  </a:schemeClr>
                </a:solidFill>
              </a:rPr>
              <a:t>的其他职责</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zh-CN" altLang="en-US" sz="2400" dirty="0">
                <a:solidFill>
                  <a:schemeClr val="accent2"/>
                </a:solidFill>
              </a:rPr>
              <a:t>收集和记录用户报告的错误和问题：</a:t>
            </a:r>
            <a:endParaRPr lang="en-US" altLang="zh-CN" sz="2400" dirty="0">
              <a:solidFill>
                <a:schemeClr val="accent2"/>
              </a:solidFill>
            </a:endParaRPr>
          </a:p>
          <a:p>
            <a:pPr>
              <a:buClr>
                <a:schemeClr val="tx2"/>
              </a:buClr>
            </a:pPr>
            <a:endParaRPr lang="en-US" altLang="zh-CN" sz="2400" dirty="0"/>
          </a:p>
          <a:p>
            <a:pPr>
              <a:buClr>
                <a:schemeClr val="tx2"/>
              </a:buClr>
              <a:buFont typeface="Arial" pitchFamily="34" charset="0"/>
              <a:buChar char="•"/>
            </a:pPr>
            <a:r>
              <a:rPr lang="en-US" altLang="zh-CN" sz="2400" dirty="0"/>
              <a:t>DBA</a:t>
            </a:r>
            <a:r>
              <a:rPr lang="zh-CN" altLang="en-US" sz="2400" dirty="0"/>
              <a:t>需要确保采用一个系统来收集和记录用户报告的错误及其他问题，对这些问题进行优先级排序，以确保它们能得到解决</a:t>
            </a:r>
            <a:endParaRPr lang="en-US" altLang="zh-CN" sz="2400" dirty="0"/>
          </a:p>
          <a:p>
            <a:pPr>
              <a:buClr>
                <a:schemeClr val="tx2"/>
              </a:buClr>
              <a:buFont typeface="Arial" pitchFamily="34" charset="0"/>
              <a:buChar char="•"/>
            </a:pPr>
            <a:endParaRPr lang="en-US" altLang="zh-CN" sz="2400" dirty="0"/>
          </a:p>
          <a:p>
            <a:pPr>
              <a:buClr>
                <a:schemeClr val="tx2"/>
              </a:buClr>
              <a:buFont typeface="Arial" pitchFamily="34" charset="0"/>
              <a:buChar char="•"/>
            </a:pPr>
            <a:r>
              <a:rPr lang="zh-CN" altLang="en-US" sz="2400" dirty="0"/>
              <a:t>在这方面，</a:t>
            </a:r>
            <a:r>
              <a:rPr lang="en-US" altLang="zh-CN" sz="2400" dirty="0"/>
              <a:t>DBA</a:t>
            </a:r>
            <a:r>
              <a:rPr lang="zh-CN" altLang="en-US" sz="2400" dirty="0"/>
              <a:t>需要和开发团队协作来解决这些问题，还要评估新版本</a:t>
            </a:r>
            <a:r>
              <a:rPr lang="en-US" altLang="zh-CN" sz="2400" dirty="0"/>
              <a:t>DBMS</a:t>
            </a:r>
            <a:r>
              <a:rPr lang="zh-CN" altLang="en-US" sz="2400" dirty="0"/>
              <a:t>的特性和功能</a:t>
            </a:r>
            <a:endParaRPr lang="en-US" altLang="zh-CN" sz="2400" dirty="0"/>
          </a:p>
          <a:p>
            <a:pPr>
              <a:buClr>
                <a:schemeClr val="tx2"/>
              </a:buClr>
              <a:buFont typeface="Wingdings" pitchFamily="2" charset="2"/>
              <a:buChar char="p"/>
            </a:pPr>
            <a:endParaRPr lang="en-US" altLang="zh-CN" sz="2400" dirty="0"/>
          </a:p>
          <a:p>
            <a:pPr>
              <a:buClr>
                <a:schemeClr val="tx2"/>
              </a:buClr>
              <a:buFont typeface="Wingdings" pitchFamily="2" charset="2"/>
              <a:buChar char="p"/>
            </a:pPr>
            <a:endParaRPr lang="en-US" altLang="zh-CN" sz="2400" dirty="0"/>
          </a:p>
          <a:p>
            <a:pPr>
              <a:buClr>
                <a:schemeClr val="tx2"/>
              </a:buClr>
            </a:pPr>
            <a:endParaRPr lang="en-US" altLang="zh-CN" sz="2400" dirty="0"/>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DBA</a:t>
            </a:r>
            <a:r>
              <a:rPr lang="zh-CN" altLang="en-US" dirty="0"/>
              <a:t>的其他职责</a:t>
            </a:r>
          </a:p>
        </p:txBody>
      </p:sp>
      <p:sp>
        <p:nvSpPr>
          <p:cNvPr id="4" name="TextBox 3"/>
          <p:cNvSpPr txBox="1"/>
          <p:nvPr/>
        </p:nvSpPr>
        <p:spPr>
          <a:xfrm>
            <a:off x="57562" y="1196752"/>
            <a:ext cx="553998" cy="5661248"/>
          </a:xfrm>
          <a:prstGeom prst="rect">
            <a:avLst/>
          </a:prstGeom>
          <a:noFill/>
        </p:spPr>
        <p:txBody>
          <a:bodyPr vert="eaVert" wrap="square" rtlCol="0">
            <a:spAutoFit/>
          </a:bodyPr>
          <a:lstStyle/>
          <a:p>
            <a:r>
              <a:rPr lang="en-US" altLang="zh-CN" sz="2400" b="1" dirty="0">
                <a:solidFill>
                  <a:schemeClr val="tx2">
                    <a:lumMod val="60000"/>
                    <a:lumOff val="40000"/>
                  </a:schemeClr>
                </a:solidFill>
              </a:rPr>
              <a:t>DBA</a:t>
            </a:r>
            <a:r>
              <a:rPr lang="zh-CN" altLang="en-US" sz="2400" b="1" dirty="0">
                <a:solidFill>
                  <a:schemeClr val="tx2">
                    <a:lumMod val="60000"/>
                    <a:lumOff val="40000"/>
                  </a:schemeClr>
                </a:solidFill>
              </a:rPr>
              <a:t>的其他职责</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zh-CN" altLang="en-US" sz="2400" dirty="0">
                <a:solidFill>
                  <a:schemeClr val="accent2"/>
                </a:solidFill>
              </a:rPr>
              <a:t>创建并管理一个控制数据库配置的过程：</a:t>
            </a:r>
            <a:endParaRPr lang="en-US" altLang="zh-CN" sz="2400" dirty="0">
              <a:solidFill>
                <a:schemeClr val="accent2"/>
              </a:solidFill>
            </a:endParaRPr>
          </a:p>
          <a:p>
            <a:pPr>
              <a:buClr>
                <a:schemeClr val="tx2"/>
              </a:buClr>
            </a:pPr>
            <a:endParaRPr lang="en-US" altLang="zh-CN" sz="2400" dirty="0"/>
          </a:p>
          <a:p>
            <a:pPr>
              <a:buClr>
                <a:schemeClr val="tx2"/>
              </a:buClr>
            </a:pPr>
            <a:r>
              <a:rPr lang="zh-CN" altLang="en-US" sz="2400" dirty="0"/>
              <a:t>使用数据库时，会出现新的要求，要满足这些要求就需要调整数据库的结构。对投入运行的数据库进行调整要格外小心，要有详尽的计划。因为数据库是共享资源，一个用户或团体期望的结构更改可能给其他用户和团体带来灾难</a:t>
            </a:r>
            <a:endParaRPr lang="en-US" altLang="zh-CN" sz="2400" dirty="0"/>
          </a:p>
          <a:p>
            <a:pPr>
              <a:buClr>
                <a:schemeClr val="tx2"/>
              </a:buClr>
            </a:pPr>
            <a:endParaRPr lang="en-US" altLang="zh-CN" sz="2400" dirty="0"/>
          </a:p>
          <a:p>
            <a:pPr>
              <a:buClr>
                <a:schemeClr val="tx2"/>
              </a:buClr>
            </a:pPr>
            <a:r>
              <a:rPr lang="zh-CN" altLang="en-US" sz="2400" dirty="0"/>
              <a:t>因此，</a:t>
            </a:r>
            <a:r>
              <a:rPr lang="en-US" altLang="zh-CN" sz="2400" dirty="0"/>
              <a:t>DBA</a:t>
            </a:r>
            <a:r>
              <a:rPr lang="zh-CN" altLang="en-US" sz="2400" dirty="0"/>
              <a:t>需要创建并管理一个控制数据库配置的过程。这个过程包括：记录修改请求、让用户和开发人员评估该请求、创建用来实现获批准的改动的项目和任务。所有这些操作都需要统筹安排</a:t>
            </a:r>
            <a:endParaRPr lang="en-US" altLang="zh-CN" sz="2400" dirty="0"/>
          </a:p>
          <a:p>
            <a:pPr>
              <a:buClr>
                <a:schemeClr val="tx2"/>
              </a:buClr>
              <a:buFont typeface="Wingdings" pitchFamily="2" charset="2"/>
              <a:buChar char="p"/>
            </a:pPr>
            <a:endParaRPr lang="en-US" altLang="zh-CN" sz="2400" dirty="0"/>
          </a:p>
          <a:p>
            <a:pPr>
              <a:buClr>
                <a:schemeClr val="tx2"/>
              </a:buClr>
            </a:pPr>
            <a:endParaRPr lang="en-US" altLang="zh-CN" sz="2400" dirty="0"/>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DBA</a:t>
            </a:r>
            <a:r>
              <a:rPr lang="zh-CN" altLang="en-US" dirty="0"/>
              <a:t>的其他职责</a:t>
            </a:r>
          </a:p>
        </p:txBody>
      </p:sp>
      <p:sp>
        <p:nvSpPr>
          <p:cNvPr id="4" name="TextBox 3"/>
          <p:cNvSpPr txBox="1"/>
          <p:nvPr/>
        </p:nvSpPr>
        <p:spPr>
          <a:xfrm>
            <a:off x="57562" y="1196752"/>
            <a:ext cx="553998" cy="5661248"/>
          </a:xfrm>
          <a:prstGeom prst="rect">
            <a:avLst/>
          </a:prstGeom>
          <a:noFill/>
        </p:spPr>
        <p:txBody>
          <a:bodyPr vert="eaVert" wrap="square" rtlCol="0">
            <a:spAutoFit/>
          </a:bodyPr>
          <a:lstStyle/>
          <a:p>
            <a:r>
              <a:rPr lang="en-US" altLang="zh-CN" sz="2400" b="1" dirty="0">
                <a:solidFill>
                  <a:schemeClr val="tx2">
                    <a:lumMod val="60000"/>
                    <a:lumOff val="40000"/>
                  </a:schemeClr>
                </a:solidFill>
              </a:rPr>
              <a:t>DBA</a:t>
            </a:r>
            <a:r>
              <a:rPr lang="zh-CN" altLang="en-US" sz="2400" b="1" dirty="0">
                <a:solidFill>
                  <a:schemeClr val="tx2">
                    <a:lumMod val="60000"/>
                    <a:lumOff val="40000"/>
                  </a:schemeClr>
                </a:solidFill>
              </a:rPr>
              <a:t>的其他职责</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zh-CN" altLang="en-US" sz="2400" dirty="0">
                <a:solidFill>
                  <a:schemeClr val="accent2"/>
                </a:solidFill>
              </a:rPr>
              <a:t>维护文档：</a:t>
            </a:r>
            <a:endParaRPr lang="en-US" altLang="zh-CN" sz="2400" dirty="0">
              <a:solidFill>
                <a:schemeClr val="accent2"/>
              </a:solidFill>
            </a:endParaRPr>
          </a:p>
          <a:p>
            <a:pPr>
              <a:buClr>
                <a:schemeClr val="tx2"/>
              </a:buClr>
            </a:pPr>
            <a:endParaRPr lang="en-US" altLang="zh-CN" sz="2400" dirty="0"/>
          </a:p>
          <a:p>
            <a:pPr>
              <a:buClr>
                <a:schemeClr val="tx2"/>
              </a:buClr>
            </a:pPr>
            <a:r>
              <a:rPr lang="en-US" altLang="zh-CN" sz="2400" dirty="0"/>
              <a:t>DBA</a:t>
            </a:r>
            <a:r>
              <a:rPr lang="zh-CN" altLang="en-US" sz="2400" dirty="0"/>
              <a:t>需要负责维护文档，记录数据库结构、并发控制、安全、备份和恢复、应用程序的使用、以及大量与数据库的管理和使用相关的细节</a:t>
            </a:r>
            <a:endParaRPr lang="en-US" altLang="zh-CN" sz="2400" dirty="0"/>
          </a:p>
          <a:p>
            <a:pPr>
              <a:buClr>
                <a:schemeClr val="tx2"/>
              </a:buClr>
            </a:pPr>
            <a:endParaRPr lang="en-US" altLang="zh-CN" sz="2400" dirty="0"/>
          </a:p>
          <a:p>
            <a:pPr>
              <a:buClr>
                <a:schemeClr val="tx2"/>
              </a:buClr>
            </a:pPr>
            <a:r>
              <a:rPr lang="zh-CN" altLang="en-US" sz="2400" dirty="0"/>
              <a:t>一些供应商提供了记录这些文档的工具。</a:t>
            </a:r>
            <a:r>
              <a:rPr lang="en-US" altLang="zh-CN" sz="2400" dirty="0"/>
              <a:t>DBMS</a:t>
            </a:r>
            <a:r>
              <a:rPr lang="zh-CN" altLang="en-US" sz="2400" dirty="0"/>
              <a:t>至少提供了用来处理数据库的元数据。一些数据库产品采用某些辅助程序扩充了元数据，用来存储并报告操作过程和应用程序元数据</a:t>
            </a:r>
            <a:endParaRPr lang="en-US" altLang="zh-CN" sz="2400" dirty="0"/>
          </a:p>
          <a:p>
            <a:pPr>
              <a:buClr>
                <a:schemeClr val="tx2"/>
              </a:buClr>
            </a:pPr>
            <a:endParaRPr lang="en-US" altLang="zh-CN" sz="2400" dirty="0"/>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DBA</a:t>
            </a:r>
            <a:r>
              <a:rPr lang="zh-CN" altLang="en-US" dirty="0"/>
              <a:t>的其他职责：总结</a:t>
            </a:r>
          </a:p>
        </p:txBody>
      </p:sp>
      <p:sp>
        <p:nvSpPr>
          <p:cNvPr id="4" name="TextBox 3"/>
          <p:cNvSpPr txBox="1"/>
          <p:nvPr/>
        </p:nvSpPr>
        <p:spPr>
          <a:xfrm>
            <a:off x="57562" y="1196752"/>
            <a:ext cx="553998" cy="5661248"/>
          </a:xfrm>
          <a:prstGeom prst="rect">
            <a:avLst/>
          </a:prstGeom>
          <a:noFill/>
        </p:spPr>
        <p:txBody>
          <a:bodyPr vert="eaVert" wrap="square" rtlCol="0">
            <a:spAutoFit/>
          </a:bodyPr>
          <a:lstStyle/>
          <a:p>
            <a:r>
              <a:rPr lang="en-US" altLang="zh-CN" sz="2400" b="1" dirty="0">
                <a:solidFill>
                  <a:schemeClr val="tx2">
                    <a:lumMod val="60000"/>
                    <a:lumOff val="40000"/>
                  </a:schemeClr>
                </a:solidFill>
              </a:rPr>
              <a:t>DBA</a:t>
            </a:r>
            <a:r>
              <a:rPr lang="zh-CN" altLang="en-US" sz="2400" b="1" dirty="0">
                <a:solidFill>
                  <a:schemeClr val="tx2">
                    <a:lumMod val="60000"/>
                    <a:lumOff val="40000"/>
                  </a:schemeClr>
                </a:solidFill>
              </a:rPr>
              <a:t>的其他职责</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en-US" altLang="zh-CN" sz="2400" dirty="0"/>
              <a:t>DBA</a:t>
            </a:r>
            <a:r>
              <a:rPr lang="zh-CN" altLang="en-US" sz="2400" dirty="0"/>
              <a:t>在处理和管理数据库中责任重大。具体的责任随数据库的类型和规模、用户人数、应用程序的复杂程度而有所不同</a:t>
            </a:r>
            <a:endParaRPr lang="en-US" altLang="zh-CN" sz="2400" dirty="0"/>
          </a:p>
          <a:p>
            <a:pPr>
              <a:buClr>
                <a:schemeClr val="tx2"/>
              </a:buClr>
              <a:buFont typeface="Wingdings" pitchFamily="2" charset="2"/>
              <a:buChar char="p"/>
            </a:pPr>
            <a:endParaRPr lang="en-US" altLang="zh-CN" sz="2400" dirty="0"/>
          </a:p>
          <a:p>
            <a:pPr>
              <a:buClr>
                <a:schemeClr val="tx2"/>
              </a:buClr>
              <a:buFont typeface="Wingdings" pitchFamily="2" charset="2"/>
              <a:buChar char="p"/>
            </a:pPr>
            <a:r>
              <a:rPr lang="zh-CN" altLang="en-US" sz="2400" dirty="0"/>
              <a:t>但是，对任何数据库来说，这些责任都非常重要</a:t>
            </a:r>
            <a:endParaRPr lang="en-US" altLang="zh-CN" sz="24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960636" y="476250"/>
            <a:ext cx="7643812" cy="5833070"/>
          </a:xfrm>
        </p:spPr>
        <p:txBody>
          <a:bodyPr/>
          <a:lstStyle/>
          <a:p>
            <a:pPr>
              <a:buClr>
                <a:schemeClr val="accent1"/>
              </a:buClr>
            </a:pPr>
            <a:endParaRPr lang="en-US" altLang="zh-CN" dirty="0"/>
          </a:p>
          <a:p>
            <a:pPr>
              <a:buClr>
                <a:schemeClr val="accent1"/>
              </a:buClr>
            </a:pPr>
            <a:endParaRPr lang="en-US" altLang="zh-CN" dirty="0"/>
          </a:p>
          <a:p>
            <a:pPr>
              <a:buClr>
                <a:schemeClr val="accent1"/>
              </a:buClr>
              <a:buFont typeface="Wingdings" pitchFamily="2" charset="2"/>
              <a:buChar char="p"/>
            </a:pPr>
            <a:r>
              <a:rPr lang="zh-CN" altLang="en-US" dirty="0"/>
              <a:t>概述</a:t>
            </a:r>
            <a:endParaRPr lang="en-US" altLang="zh-CN" dirty="0"/>
          </a:p>
          <a:p>
            <a:pPr>
              <a:buClr>
                <a:schemeClr val="accent1"/>
              </a:buClr>
              <a:buFont typeface="Wingdings" pitchFamily="2" charset="2"/>
              <a:buChar char="p"/>
            </a:pPr>
            <a:r>
              <a:rPr lang="zh-CN" altLang="en-US" dirty="0"/>
              <a:t>控制、安全和可靠的必要性</a:t>
            </a:r>
            <a:endParaRPr lang="en-US" altLang="zh-CN" dirty="0"/>
          </a:p>
          <a:p>
            <a:pPr>
              <a:buClr>
                <a:schemeClr val="accent1"/>
              </a:buClr>
              <a:buFont typeface="Wingdings" pitchFamily="2" charset="2"/>
              <a:buChar char="p"/>
            </a:pPr>
            <a:r>
              <a:rPr lang="zh-CN" altLang="en-US" dirty="0">
                <a:solidFill>
                  <a:schemeClr val="accent2"/>
                </a:solidFill>
              </a:rPr>
              <a:t>并发控制</a:t>
            </a:r>
            <a:endParaRPr lang="en-US" altLang="zh-CN" dirty="0">
              <a:solidFill>
                <a:schemeClr val="accent2"/>
              </a:solidFill>
            </a:endParaRPr>
          </a:p>
          <a:p>
            <a:pPr>
              <a:buClr>
                <a:schemeClr val="accent1"/>
              </a:buClr>
              <a:buFont typeface="Wingdings" pitchFamily="2" charset="2"/>
              <a:buChar char="p"/>
            </a:pPr>
            <a:r>
              <a:rPr lang="en-US" altLang="zh-CN" dirty="0"/>
              <a:t>SQL</a:t>
            </a:r>
            <a:r>
              <a:rPr lang="zh-CN" altLang="en-US" dirty="0"/>
              <a:t>事务控制语言和声明锁定特征</a:t>
            </a:r>
            <a:endParaRPr lang="en-US" altLang="zh-CN" dirty="0"/>
          </a:p>
          <a:p>
            <a:pPr>
              <a:buClr>
                <a:schemeClr val="accent1"/>
              </a:buClr>
              <a:buFont typeface="Wingdings" pitchFamily="2" charset="2"/>
              <a:buChar char="p"/>
            </a:pPr>
            <a:r>
              <a:rPr lang="zh-CN" altLang="en-US" dirty="0"/>
              <a:t>游标类型</a:t>
            </a:r>
            <a:endParaRPr lang="en-US" altLang="zh-CN" dirty="0"/>
          </a:p>
          <a:p>
            <a:pPr>
              <a:buClr>
                <a:schemeClr val="accent1"/>
              </a:buClr>
              <a:buFont typeface="Wingdings" pitchFamily="2" charset="2"/>
              <a:buChar char="p"/>
            </a:pPr>
            <a:r>
              <a:rPr lang="zh-CN" altLang="en-US" dirty="0"/>
              <a:t>数据库安全</a:t>
            </a:r>
            <a:endParaRPr lang="en-US" altLang="zh-CN" dirty="0"/>
          </a:p>
          <a:p>
            <a:pPr>
              <a:buClr>
                <a:schemeClr val="accent1"/>
              </a:buClr>
              <a:buFont typeface="Wingdings" pitchFamily="2" charset="2"/>
              <a:buChar char="p"/>
            </a:pPr>
            <a:r>
              <a:rPr lang="zh-CN" altLang="en-US" dirty="0"/>
              <a:t>数据库备份与恢复</a:t>
            </a:r>
            <a:endParaRPr lang="en-US" altLang="zh-CN" dirty="0"/>
          </a:p>
          <a:p>
            <a:pPr>
              <a:buClr>
                <a:schemeClr val="accent1"/>
              </a:buClr>
              <a:buFont typeface="Wingdings" pitchFamily="2" charset="2"/>
              <a:buChar char="p"/>
            </a:pPr>
            <a:r>
              <a:rPr lang="en-US" altLang="zh-CN" dirty="0"/>
              <a:t>DBA</a:t>
            </a:r>
            <a:r>
              <a:rPr lang="zh-CN" altLang="en-US" dirty="0"/>
              <a:t>的其他职责</a:t>
            </a:r>
            <a:endParaRPr lang="en-US" altLang="zh-CN" dirty="0"/>
          </a:p>
          <a:p>
            <a:pPr>
              <a:buClr>
                <a:schemeClr val="accent1"/>
              </a:buClr>
              <a:buFont typeface="Wingdings" pitchFamily="2" charset="2"/>
              <a:buChar char="p"/>
            </a:pPr>
            <a:endParaRPr lang="en-US" altLang="zh-CN" dirty="0"/>
          </a:p>
          <a:p>
            <a:pPr>
              <a:buClr>
                <a:schemeClr val="accent1"/>
              </a:buClr>
              <a:buFont typeface="Wingdings" pitchFamily="2" charset="2"/>
              <a:buChar char="p"/>
            </a:pPr>
            <a:endParaRPr lang="en-US" altLang="zh-CN" dirty="0"/>
          </a:p>
          <a:p>
            <a:pPr>
              <a:buClr>
                <a:schemeClr val="accent1"/>
              </a:buClr>
              <a:buFont typeface="Wingdings" pitchFamily="2" charset="2"/>
              <a:buChar char="p"/>
            </a:pPr>
            <a:endParaRPr lang="en-US" altLang="zh-CN"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目录</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并发控制</a:t>
            </a:r>
          </a:p>
        </p:txBody>
      </p:sp>
      <p:sp>
        <p:nvSpPr>
          <p:cNvPr id="3" name="内容占位符 2"/>
          <p:cNvSpPr>
            <a:spLocks noGrp="1"/>
          </p:cNvSpPr>
          <p:nvPr>
            <p:ph idx="1"/>
          </p:nvPr>
        </p:nvSpPr>
        <p:spPr/>
        <p:txBody>
          <a:bodyPr/>
          <a:lstStyle/>
          <a:p>
            <a:pPr>
              <a:buClr>
                <a:schemeClr val="accent1"/>
              </a:buClr>
              <a:buFont typeface="Wingdings" pitchFamily="2" charset="2"/>
              <a:buChar char="p"/>
            </a:pPr>
            <a:r>
              <a:rPr lang="zh-CN" altLang="en-US" sz="2400" dirty="0"/>
              <a:t>并发的目的是保证一个用户的工作不对另一个用户造成不合理的影响</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在某些情况下，这些措施保证了一个用户和其他用户一起操作时，得到的结果和她单独操作时的结果相同</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在另一些情况下，这表示用户的工作按预定的方式受到其他用户的影响</a:t>
            </a:r>
            <a:endParaRPr lang="en-US" altLang="zh-CN" sz="2400" dirty="0"/>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并发控制</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需要并发控制的情况：举例</a:t>
            </a:r>
          </a:p>
        </p:txBody>
      </p:sp>
      <p:sp>
        <p:nvSpPr>
          <p:cNvPr id="3" name="内容占位符 2"/>
          <p:cNvSpPr>
            <a:spLocks noGrp="1"/>
          </p:cNvSpPr>
          <p:nvPr>
            <p:ph idx="1"/>
          </p:nvPr>
        </p:nvSpPr>
        <p:spPr/>
        <p:txBody>
          <a:bodyPr/>
          <a:lstStyle/>
          <a:p>
            <a:pPr>
              <a:buClr>
                <a:schemeClr val="accent1"/>
              </a:buClr>
              <a:buFont typeface="Wingdings" pitchFamily="2" charset="2"/>
              <a:buChar char="p"/>
            </a:pPr>
            <a:r>
              <a:rPr lang="zh-CN" altLang="en-US" sz="2400" dirty="0"/>
              <a:t>例如，在订货系统中，用户应能访问订单，无论是没有其他用户访问该订单还是有上百个用户在访问，得到的结果都相同</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另一方面，如果用户希望打印一份最新的存货清单，就可能需要得到其他用户正在改动的数据，即使这些改动以后可能会取消</a:t>
            </a:r>
            <a:endParaRPr lang="en-US" altLang="zh-CN" sz="2400" dirty="0"/>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并发控制</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并发控制</a:t>
            </a:r>
          </a:p>
        </p:txBody>
      </p:sp>
      <p:sp>
        <p:nvSpPr>
          <p:cNvPr id="3" name="内容占位符 2"/>
          <p:cNvSpPr>
            <a:spLocks noGrp="1"/>
          </p:cNvSpPr>
          <p:nvPr>
            <p:ph idx="1"/>
          </p:nvPr>
        </p:nvSpPr>
        <p:spPr/>
        <p:txBody>
          <a:bodyPr/>
          <a:lstStyle/>
          <a:p>
            <a:pPr>
              <a:buClr>
                <a:schemeClr val="accent1"/>
              </a:buClr>
              <a:buFont typeface="Wingdings" pitchFamily="2" charset="2"/>
              <a:buChar char="p"/>
            </a:pPr>
            <a:r>
              <a:rPr lang="zh-CN" altLang="en-US" sz="2000" dirty="0"/>
              <a:t>还没有一种并发控制技术或机制可以处理所有的情况，它们各有利弊</a:t>
            </a:r>
            <a:endParaRPr lang="en-US" altLang="zh-CN" sz="2000" dirty="0"/>
          </a:p>
          <a:p>
            <a:pPr>
              <a:buClr>
                <a:schemeClr val="accent1"/>
              </a:buClr>
              <a:buFont typeface="Wingdings" pitchFamily="2" charset="2"/>
              <a:buChar char="p"/>
            </a:pPr>
            <a:endParaRPr lang="en-US" altLang="zh-CN" sz="2000" dirty="0"/>
          </a:p>
          <a:p>
            <a:pPr>
              <a:buClr>
                <a:schemeClr val="accent1"/>
              </a:buClr>
              <a:buFont typeface="Wingdings" pitchFamily="2" charset="2"/>
              <a:buChar char="p"/>
            </a:pPr>
            <a:r>
              <a:rPr lang="zh-CN" altLang="en-US" sz="2000" dirty="0"/>
              <a:t>如，用户可以锁定整个数据库，得到严格的并发控制，但在这个用户进行处理时，其他用户不能执行任何操作。这时严格的保护措施，但代价非常高</a:t>
            </a:r>
            <a:endParaRPr lang="en-US" altLang="zh-CN" sz="2000" dirty="0"/>
          </a:p>
          <a:p>
            <a:pPr>
              <a:buClr>
                <a:schemeClr val="accent1"/>
              </a:buClr>
              <a:buFont typeface="Wingdings" pitchFamily="2" charset="2"/>
              <a:buChar char="p"/>
            </a:pPr>
            <a:endParaRPr lang="en-US" altLang="zh-CN" sz="2000" dirty="0"/>
          </a:p>
          <a:p>
            <a:pPr>
              <a:buClr>
                <a:schemeClr val="accent1"/>
              </a:buClr>
              <a:buFont typeface="Wingdings" pitchFamily="2" charset="2"/>
              <a:buChar char="p"/>
            </a:pPr>
            <a:r>
              <a:rPr lang="zh-CN" altLang="en-US" sz="2000" dirty="0"/>
              <a:t>也可以采取其他较难编程和实行的措施，得到更多的吞吐量</a:t>
            </a:r>
            <a:endParaRPr lang="en-US" altLang="zh-CN" sz="2000" dirty="0"/>
          </a:p>
          <a:p>
            <a:pPr>
              <a:buClr>
                <a:schemeClr val="accent1"/>
              </a:buClr>
              <a:buFont typeface="Wingdings" pitchFamily="2" charset="2"/>
              <a:buChar char="p"/>
            </a:pPr>
            <a:endParaRPr lang="en-US" altLang="zh-CN" sz="2000" dirty="0"/>
          </a:p>
          <a:p>
            <a:pPr>
              <a:buClr>
                <a:schemeClr val="accent1"/>
              </a:buClr>
              <a:buFont typeface="Wingdings" pitchFamily="2" charset="2"/>
              <a:buChar char="p"/>
            </a:pPr>
            <a:r>
              <a:rPr lang="zh-CN" altLang="en-US" sz="2000" dirty="0"/>
              <a:t>还有其他一些措施能最大化吞吐量，但并发控制的级别较低</a:t>
            </a:r>
            <a:endParaRPr lang="en-US" altLang="zh-CN" sz="2000" dirty="0"/>
          </a:p>
          <a:p>
            <a:pPr>
              <a:buClr>
                <a:schemeClr val="accent1"/>
              </a:buClr>
              <a:buFont typeface="Wingdings" pitchFamily="2" charset="2"/>
              <a:buChar char="p"/>
            </a:pPr>
            <a:endParaRPr lang="en-US" altLang="zh-CN" sz="2000" dirty="0"/>
          </a:p>
          <a:p>
            <a:pPr>
              <a:buClr>
                <a:schemeClr val="accent1"/>
              </a:buClr>
            </a:pPr>
            <a:r>
              <a:rPr lang="zh-CN" altLang="en-US" sz="2000" dirty="0">
                <a:solidFill>
                  <a:schemeClr val="accent2"/>
                </a:solidFill>
              </a:rPr>
              <a:t>涉及多用户数据库应用程序时，开发人员必须权衡这些利弊</a:t>
            </a:r>
            <a:endParaRPr lang="en-US" altLang="zh-CN" sz="2000" dirty="0">
              <a:solidFill>
                <a:schemeClr val="accent2"/>
              </a:solidFill>
            </a:endParaRPr>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并发控制</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使用原子事务的必要性</a:t>
            </a:r>
          </a:p>
        </p:txBody>
      </p:sp>
      <p:sp>
        <p:nvSpPr>
          <p:cNvPr id="3" name="内容占位符 2"/>
          <p:cNvSpPr>
            <a:spLocks noGrp="1"/>
          </p:cNvSpPr>
          <p:nvPr>
            <p:ph idx="1"/>
          </p:nvPr>
        </p:nvSpPr>
        <p:spPr/>
        <p:txBody>
          <a:bodyPr/>
          <a:lstStyle/>
          <a:p>
            <a:pPr>
              <a:buClr>
                <a:schemeClr val="accent1"/>
              </a:buClr>
              <a:buFont typeface="Wingdings" pitchFamily="2" charset="2"/>
              <a:buChar char="p"/>
            </a:pPr>
            <a:r>
              <a:rPr lang="zh-CN" altLang="en-US" sz="2400" dirty="0"/>
              <a:t>在大多数数据库应用程序中，</a:t>
            </a:r>
            <a:r>
              <a:rPr lang="zh-CN" altLang="en-US" sz="2400" dirty="0">
                <a:solidFill>
                  <a:schemeClr val="accent2"/>
                </a:solidFill>
              </a:rPr>
              <a:t>用户以事务（</a:t>
            </a:r>
            <a:r>
              <a:rPr lang="en-US" altLang="zh-CN" sz="2400" dirty="0">
                <a:solidFill>
                  <a:schemeClr val="accent2"/>
                </a:solidFill>
              </a:rPr>
              <a:t>transaction</a:t>
            </a:r>
            <a:r>
              <a:rPr lang="zh-CN" altLang="en-US" sz="2400" dirty="0">
                <a:solidFill>
                  <a:schemeClr val="accent2"/>
                </a:solidFill>
              </a:rPr>
              <a:t>）的形式提交工作</a:t>
            </a:r>
            <a:r>
              <a:rPr lang="zh-CN" altLang="en-US" sz="2400" dirty="0"/>
              <a:t>，事务也称为工作单元（</a:t>
            </a:r>
            <a:r>
              <a:rPr lang="en-US" altLang="zh-CN" sz="2400" dirty="0"/>
              <a:t>logical units of work, LUW</a:t>
            </a:r>
            <a:r>
              <a:rPr lang="zh-CN" altLang="en-US" sz="2400" dirty="0"/>
              <a:t>）。</a:t>
            </a:r>
            <a:endParaRPr lang="en-US" altLang="zh-CN" sz="2400" dirty="0"/>
          </a:p>
          <a:p>
            <a:pPr>
              <a:buClr>
                <a:schemeClr val="accent1"/>
              </a:buClr>
              <a:buFont typeface="Wingdings" pitchFamily="2" charset="2"/>
              <a:buChar char="p"/>
            </a:pPr>
            <a:endParaRPr lang="en-US" altLang="zh-CN" sz="2400" dirty="0">
              <a:solidFill>
                <a:schemeClr val="accent2"/>
              </a:solidFill>
            </a:endParaRPr>
          </a:p>
          <a:p>
            <a:pPr>
              <a:buClr>
                <a:schemeClr val="accent1"/>
              </a:buClr>
              <a:buFont typeface="Wingdings" pitchFamily="2" charset="2"/>
              <a:buChar char="p"/>
            </a:pPr>
            <a:r>
              <a:rPr lang="zh-CN" altLang="en-US" sz="2400" dirty="0">
                <a:solidFill>
                  <a:schemeClr val="accent2"/>
                </a:solidFill>
              </a:rPr>
              <a:t>事务（或</a:t>
            </a:r>
            <a:r>
              <a:rPr lang="en-US" altLang="zh-CN" sz="2400" dirty="0">
                <a:solidFill>
                  <a:schemeClr val="accent2"/>
                </a:solidFill>
              </a:rPr>
              <a:t>LUW</a:t>
            </a:r>
            <a:r>
              <a:rPr lang="zh-CN" altLang="en-US" sz="2400" dirty="0">
                <a:solidFill>
                  <a:schemeClr val="accent2"/>
                </a:solidFill>
              </a:rPr>
              <a:t>）</a:t>
            </a:r>
            <a:r>
              <a:rPr lang="zh-CN" altLang="en-US" sz="2400" dirty="0"/>
              <a:t>是对数据库执行的一系列操作，这些操作或者全部成功运行，或者不执行任何一个操作，在后一种情况下，数据库保持原样</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事务有时称为原子（</a:t>
            </a:r>
            <a:r>
              <a:rPr lang="en-US" altLang="zh-CN" sz="2400" dirty="0"/>
              <a:t>atomic</a:t>
            </a:r>
            <a:r>
              <a:rPr lang="zh-CN" altLang="en-US" sz="2400" dirty="0"/>
              <a:t>），因为它执行一个单元</a:t>
            </a: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并发控制：使用原子事务</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使用原子事务的必要性：例子</a:t>
            </a:r>
          </a:p>
        </p:txBody>
      </p:sp>
      <p:sp>
        <p:nvSpPr>
          <p:cNvPr id="3" name="内容占位符 2"/>
          <p:cNvSpPr>
            <a:spLocks noGrp="1"/>
          </p:cNvSpPr>
          <p:nvPr>
            <p:ph idx="1"/>
          </p:nvPr>
        </p:nvSpPr>
        <p:spPr/>
        <p:txBody>
          <a:bodyPr/>
          <a:lstStyle/>
          <a:p>
            <a:pPr>
              <a:buClr>
                <a:schemeClr val="accent1"/>
              </a:buClr>
              <a:buFont typeface="Wingdings" pitchFamily="2" charset="2"/>
              <a:buChar char="p"/>
            </a:pPr>
            <a:r>
              <a:rPr lang="zh-CN" altLang="en-US" sz="2400" dirty="0"/>
              <a:t>记录新订单时，考虑以下数据库操作：</a:t>
            </a:r>
            <a:endParaRPr lang="en-US" altLang="zh-CN" sz="2400" dirty="0"/>
          </a:p>
          <a:p>
            <a:pPr>
              <a:buClr>
                <a:schemeClr val="accent1"/>
              </a:buClr>
            </a:pPr>
            <a:endParaRPr lang="en-US" altLang="zh-CN" sz="2400" dirty="0"/>
          </a:p>
          <a:p>
            <a:pPr marL="457200" indent="-457200">
              <a:buClr>
                <a:schemeClr val="accent1"/>
              </a:buClr>
              <a:buFont typeface="+mj-ea"/>
              <a:buAutoNum type="circleNumDbPlain"/>
            </a:pPr>
            <a:r>
              <a:rPr lang="zh-CN" altLang="en-US" sz="2400" dirty="0"/>
              <a:t>修改客户记录，增加</a:t>
            </a:r>
            <a:r>
              <a:rPr lang="en-US" altLang="zh-CN" sz="2400" dirty="0"/>
              <a:t>Amount Owed</a:t>
            </a:r>
            <a:r>
              <a:rPr lang="zh-CN" altLang="en-US" sz="2400" dirty="0"/>
              <a:t>值</a:t>
            </a:r>
            <a:endParaRPr lang="en-US" altLang="zh-CN" sz="2400" dirty="0"/>
          </a:p>
          <a:p>
            <a:pPr marL="457200" indent="-457200">
              <a:buClr>
                <a:schemeClr val="accent1"/>
              </a:buClr>
              <a:buFont typeface="+mj-ea"/>
              <a:buAutoNum type="circleNumDbPlain"/>
            </a:pPr>
            <a:r>
              <a:rPr lang="zh-CN" altLang="en-US" sz="2400" dirty="0"/>
              <a:t>修改销售员的记录，增加</a:t>
            </a:r>
            <a:r>
              <a:rPr lang="en-US" altLang="zh-CN" sz="2400" dirty="0"/>
              <a:t>Commission Due</a:t>
            </a:r>
            <a:r>
              <a:rPr lang="zh-CN" altLang="en-US" sz="2400" dirty="0"/>
              <a:t>值</a:t>
            </a:r>
            <a:endParaRPr lang="en-US" altLang="zh-CN" sz="2400" dirty="0"/>
          </a:p>
          <a:p>
            <a:pPr marL="457200" indent="-457200">
              <a:buClr>
                <a:schemeClr val="accent1"/>
              </a:buClr>
              <a:buFont typeface="+mj-ea"/>
              <a:buAutoNum type="circleNumDbPlain"/>
            </a:pPr>
            <a:r>
              <a:rPr lang="zh-CN" altLang="en-US" sz="2400" dirty="0"/>
              <a:t>将新的订单记录插入数据库中</a:t>
            </a:r>
            <a:endParaRPr lang="en-US" altLang="zh-CN" sz="2400" dirty="0"/>
          </a:p>
          <a:p>
            <a:pPr marL="457200" indent="-457200">
              <a:buClr>
                <a:schemeClr val="accent1"/>
              </a:buClr>
            </a:pPr>
            <a:endParaRPr lang="en-US" altLang="zh-CN" sz="2400" dirty="0"/>
          </a:p>
          <a:p>
            <a:pPr marL="457200" indent="-457200">
              <a:buClr>
                <a:schemeClr val="accent1"/>
              </a:buClr>
              <a:buFont typeface="Wingdings" pitchFamily="2" charset="2"/>
              <a:buChar char="p"/>
            </a:pPr>
            <a:r>
              <a:rPr lang="zh-CN" altLang="en-US" sz="2400" dirty="0">
                <a:solidFill>
                  <a:schemeClr val="accent2"/>
                </a:solidFill>
              </a:rPr>
              <a:t>假设最后一步可能由于文件空间不足而失败。如果前两个行动都执行了，而第三步失败，会引起什么样的混乱？</a:t>
            </a:r>
            <a:endParaRPr lang="en-US" altLang="zh-CN" sz="2400" dirty="0">
              <a:solidFill>
                <a:schemeClr val="accent2"/>
              </a:solidFill>
            </a:endParaRPr>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并发控制：使用原子事务</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使用原子事务的必要性：例子（续</a:t>
            </a:r>
            <a:r>
              <a:rPr lang="en-US" altLang="zh-CN" dirty="0"/>
              <a:t>1</a:t>
            </a:r>
            <a:r>
              <a:rPr lang="zh-CN" altLang="en-US" dirty="0"/>
              <a:t>）</a:t>
            </a:r>
          </a:p>
        </p:txBody>
      </p:sp>
      <p:sp>
        <p:nvSpPr>
          <p:cNvPr id="3" name="内容占位符 2"/>
          <p:cNvSpPr>
            <a:spLocks noGrp="1"/>
          </p:cNvSpPr>
          <p:nvPr>
            <p:ph idx="1"/>
          </p:nvPr>
        </p:nvSpPr>
        <p:spPr/>
        <p:txBody>
          <a:bodyPr/>
          <a:lstStyle/>
          <a:p>
            <a:pPr>
              <a:buClr>
                <a:schemeClr val="accent1"/>
              </a:buClr>
              <a:buFont typeface="Wingdings" pitchFamily="2" charset="2"/>
              <a:buChar char="p"/>
            </a:pPr>
            <a:r>
              <a:rPr lang="zh-CN" altLang="en-US" sz="2400" dirty="0">
                <a:solidFill>
                  <a:schemeClr val="accent2"/>
                </a:solidFill>
              </a:rPr>
              <a:t>出现的问题：</a:t>
            </a:r>
            <a:endParaRPr lang="en-US" altLang="zh-CN" sz="2400" dirty="0">
              <a:solidFill>
                <a:schemeClr val="accent2"/>
              </a:solidFill>
            </a:endParaRPr>
          </a:p>
          <a:p>
            <a:pPr>
              <a:buClr>
                <a:schemeClr val="accent1"/>
              </a:buClr>
            </a:pPr>
            <a:endParaRPr lang="en-US" altLang="zh-CN" sz="2400" dirty="0">
              <a:solidFill>
                <a:schemeClr val="accent2"/>
              </a:solidFill>
            </a:endParaRPr>
          </a:p>
          <a:p>
            <a:pPr>
              <a:buClr>
                <a:schemeClr val="accent1"/>
              </a:buClr>
            </a:pPr>
            <a:r>
              <a:rPr lang="zh-CN" altLang="en-US" sz="2400" dirty="0"/>
              <a:t>客户被要求为从来没有收到的订单付款</a:t>
            </a:r>
            <a:endParaRPr lang="en-US" altLang="zh-CN" sz="2400" dirty="0"/>
          </a:p>
          <a:p>
            <a:pPr>
              <a:buClr>
                <a:schemeClr val="accent1"/>
              </a:buClr>
            </a:pPr>
            <a:r>
              <a:rPr lang="zh-CN" altLang="en-US" sz="2400" dirty="0"/>
              <a:t>销售人员会收到该订单的佣金</a:t>
            </a:r>
            <a:endParaRPr lang="en-US" altLang="zh-CN" sz="2400" dirty="0"/>
          </a:p>
          <a:p>
            <a:pPr>
              <a:buClr>
                <a:schemeClr val="accent1"/>
              </a:buClr>
            </a:pPr>
            <a:r>
              <a:rPr lang="zh-CN" altLang="en-US" sz="2400" dirty="0"/>
              <a:t>而订单并没有送给客户</a:t>
            </a:r>
            <a:endParaRPr lang="en-US" altLang="zh-CN" sz="2400" dirty="0"/>
          </a:p>
          <a:p>
            <a:pPr>
              <a:buClr>
                <a:schemeClr val="accent1"/>
              </a:buClr>
            </a:pPr>
            <a:endParaRPr lang="en-US" altLang="zh-CN" sz="2400" dirty="0"/>
          </a:p>
          <a:p>
            <a:pPr>
              <a:buClr>
                <a:schemeClr val="accent1"/>
              </a:buClr>
              <a:buFont typeface="Wingdings" pitchFamily="2" charset="2"/>
              <a:buChar char="p"/>
            </a:pPr>
            <a:r>
              <a:rPr lang="zh-CN" altLang="en-US" sz="2400" dirty="0"/>
              <a:t>很明显，上述</a:t>
            </a:r>
            <a:r>
              <a:rPr lang="en-US" altLang="zh-CN" sz="2400" dirty="0"/>
              <a:t>3</a:t>
            </a:r>
            <a:r>
              <a:rPr lang="zh-CN" altLang="en-US" sz="2400" dirty="0"/>
              <a:t>个操作需要作为整体来执行：或者全部执行，或者都不执行</a:t>
            </a:r>
            <a:endParaRPr lang="en-US" altLang="zh-CN" sz="2400" dirty="0"/>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并发控制：使用原子事务</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当第</a:t>
            </a:r>
            <a:r>
              <a:rPr lang="en-US" altLang="zh-CN" dirty="0"/>
              <a:t>3</a:t>
            </a:r>
            <a:r>
              <a:rPr lang="zh-CN" altLang="en-US" dirty="0"/>
              <a:t>步执行不成功而前</a:t>
            </a:r>
            <a:r>
              <a:rPr lang="en-US" altLang="zh-CN" dirty="0"/>
              <a:t>2</a:t>
            </a:r>
            <a:r>
              <a:rPr lang="zh-CN" altLang="en-US" dirty="0"/>
              <a:t>步执行成功时：</a:t>
            </a:r>
          </a:p>
        </p:txBody>
      </p:sp>
      <p:sp>
        <p:nvSpPr>
          <p:cNvPr id="3" name="内容占位符 2"/>
          <p:cNvSpPr>
            <a:spLocks noGrp="1"/>
          </p:cNvSpPr>
          <p:nvPr>
            <p:ph idx="1"/>
          </p:nvPr>
        </p:nvSpPr>
        <p:spPr/>
        <p:txBody>
          <a:bodyPr/>
          <a:lstStyle/>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并发控制：使用原子事务</a:t>
            </a:r>
          </a:p>
        </p:txBody>
      </p:sp>
      <p:pic>
        <p:nvPicPr>
          <p:cNvPr id="6" name="Picture 8"/>
          <p:cNvPicPr>
            <a:picLocks noChangeAspect="1" noChangeArrowheads="1"/>
          </p:cNvPicPr>
          <p:nvPr/>
        </p:nvPicPr>
        <p:blipFill>
          <a:blip r:embed="rId2" cstate="print"/>
          <a:srcRect/>
          <a:stretch>
            <a:fillRect/>
          </a:stretch>
        </p:blipFill>
        <p:spPr bwMode="auto">
          <a:xfrm>
            <a:off x="993353" y="1556792"/>
            <a:ext cx="7467079" cy="5301208"/>
          </a:xfrm>
          <a:prstGeom prst="rect">
            <a:avLst/>
          </a:prstGeom>
          <a:noFill/>
          <a:ln w="9525">
            <a:noFill/>
            <a:miter lim="800000"/>
            <a:headEnd/>
            <a:tailEnd/>
          </a:ln>
          <a:effec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960636" y="476250"/>
            <a:ext cx="7643812" cy="5833070"/>
          </a:xfrm>
        </p:spPr>
        <p:txBody>
          <a:bodyPr/>
          <a:lstStyle/>
          <a:p>
            <a:pPr>
              <a:buClr>
                <a:schemeClr val="accent1"/>
              </a:buClr>
            </a:pPr>
            <a:endParaRPr lang="en-US" altLang="zh-CN" dirty="0"/>
          </a:p>
          <a:p>
            <a:pPr>
              <a:buClr>
                <a:schemeClr val="accent1"/>
              </a:buClr>
            </a:pPr>
            <a:endParaRPr lang="en-US" altLang="zh-CN" dirty="0"/>
          </a:p>
          <a:p>
            <a:pPr>
              <a:buClr>
                <a:schemeClr val="accent1"/>
              </a:buClr>
              <a:buFont typeface="Wingdings" pitchFamily="2" charset="2"/>
              <a:buChar char="p"/>
            </a:pPr>
            <a:r>
              <a:rPr lang="zh-CN" altLang="en-US" dirty="0"/>
              <a:t>概述</a:t>
            </a:r>
            <a:endParaRPr lang="en-US" altLang="zh-CN" dirty="0"/>
          </a:p>
          <a:p>
            <a:pPr>
              <a:buClr>
                <a:schemeClr val="accent1"/>
              </a:buClr>
              <a:buFont typeface="Wingdings" pitchFamily="2" charset="2"/>
              <a:buChar char="p"/>
            </a:pPr>
            <a:r>
              <a:rPr lang="zh-CN" altLang="en-US" dirty="0"/>
              <a:t>控制、安全和可靠的必要性</a:t>
            </a:r>
            <a:endParaRPr lang="en-US" altLang="zh-CN" dirty="0"/>
          </a:p>
          <a:p>
            <a:pPr>
              <a:buClr>
                <a:schemeClr val="accent1"/>
              </a:buClr>
              <a:buFont typeface="Wingdings" pitchFamily="2" charset="2"/>
              <a:buChar char="p"/>
            </a:pPr>
            <a:r>
              <a:rPr lang="zh-CN" altLang="en-US" dirty="0"/>
              <a:t>并发控制</a:t>
            </a:r>
            <a:endParaRPr lang="en-US" altLang="zh-CN" dirty="0"/>
          </a:p>
          <a:p>
            <a:pPr>
              <a:buClr>
                <a:schemeClr val="accent1"/>
              </a:buClr>
              <a:buFont typeface="Wingdings" pitchFamily="2" charset="2"/>
              <a:buChar char="p"/>
            </a:pPr>
            <a:r>
              <a:rPr lang="en-US" altLang="zh-CN" dirty="0"/>
              <a:t>SQL</a:t>
            </a:r>
            <a:r>
              <a:rPr lang="zh-CN" altLang="en-US" dirty="0"/>
              <a:t>事务控制语言和声明锁定特征</a:t>
            </a:r>
            <a:endParaRPr lang="en-US" altLang="zh-CN" dirty="0"/>
          </a:p>
          <a:p>
            <a:pPr>
              <a:buClr>
                <a:schemeClr val="accent1"/>
              </a:buClr>
              <a:buFont typeface="Wingdings" pitchFamily="2" charset="2"/>
              <a:buChar char="p"/>
            </a:pPr>
            <a:r>
              <a:rPr lang="zh-CN" altLang="en-US" dirty="0"/>
              <a:t>游标类型</a:t>
            </a:r>
            <a:endParaRPr lang="en-US" altLang="zh-CN" dirty="0"/>
          </a:p>
          <a:p>
            <a:pPr>
              <a:buClr>
                <a:schemeClr val="accent1"/>
              </a:buClr>
              <a:buFont typeface="Wingdings" pitchFamily="2" charset="2"/>
              <a:buChar char="p"/>
            </a:pPr>
            <a:r>
              <a:rPr lang="zh-CN" altLang="en-US" dirty="0"/>
              <a:t>数据库安全</a:t>
            </a:r>
            <a:endParaRPr lang="en-US" altLang="zh-CN" dirty="0"/>
          </a:p>
          <a:p>
            <a:pPr>
              <a:buClr>
                <a:schemeClr val="accent1"/>
              </a:buClr>
              <a:buFont typeface="Wingdings" pitchFamily="2" charset="2"/>
              <a:buChar char="p"/>
            </a:pPr>
            <a:r>
              <a:rPr lang="zh-CN" altLang="en-US" dirty="0"/>
              <a:t>数据库备份与恢复</a:t>
            </a:r>
            <a:endParaRPr lang="en-US" altLang="zh-CN" dirty="0"/>
          </a:p>
          <a:p>
            <a:pPr>
              <a:buClr>
                <a:schemeClr val="accent1"/>
              </a:buClr>
              <a:buFont typeface="Wingdings" pitchFamily="2" charset="2"/>
              <a:buChar char="p"/>
            </a:pPr>
            <a:r>
              <a:rPr lang="en-US" altLang="zh-CN" dirty="0"/>
              <a:t>DBA</a:t>
            </a:r>
            <a:r>
              <a:rPr lang="zh-CN" altLang="en-US" dirty="0"/>
              <a:t>的其他职责</a:t>
            </a:r>
            <a:endParaRPr lang="en-US" altLang="zh-CN" dirty="0"/>
          </a:p>
          <a:p>
            <a:pPr>
              <a:buClr>
                <a:schemeClr val="accent1"/>
              </a:buClr>
              <a:buFont typeface="Wingdings" pitchFamily="2" charset="2"/>
              <a:buChar char="p"/>
            </a:pPr>
            <a:endParaRPr lang="en-US" altLang="zh-CN" dirty="0"/>
          </a:p>
          <a:p>
            <a:pPr>
              <a:buClr>
                <a:schemeClr val="accent1"/>
              </a:buClr>
              <a:buFont typeface="Wingdings" pitchFamily="2" charset="2"/>
              <a:buChar char="p"/>
            </a:pPr>
            <a:endParaRPr lang="en-US" altLang="zh-CN" dirty="0"/>
          </a:p>
          <a:p>
            <a:pPr>
              <a:buClr>
                <a:schemeClr val="accent1"/>
              </a:buClr>
              <a:buFont typeface="Wingdings" pitchFamily="2" charset="2"/>
              <a:buChar char="p"/>
            </a:pPr>
            <a:endParaRPr lang="en-US" altLang="zh-CN"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目录</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使用事务处理：保证事务的原子性</a:t>
            </a:r>
          </a:p>
        </p:txBody>
      </p:sp>
      <p:sp>
        <p:nvSpPr>
          <p:cNvPr id="3" name="内容占位符 2"/>
          <p:cNvSpPr>
            <a:spLocks noGrp="1"/>
          </p:cNvSpPr>
          <p:nvPr>
            <p:ph idx="1"/>
          </p:nvPr>
        </p:nvSpPr>
        <p:spPr/>
        <p:txBody>
          <a:bodyPr/>
          <a:lstStyle/>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并发控制：使用原子事务</a:t>
            </a:r>
          </a:p>
        </p:txBody>
      </p:sp>
      <p:pic>
        <p:nvPicPr>
          <p:cNvPr id="7" name="Picture 8"/>
          <p:cNvPicPr>
            <a:picLocks noChangeAspect="1" noChangeArrowheads="1"/>
          </p:cNvPicPr>
          <p:nvPr/>
        </p:nvPicPr>
        <p:blipFill>
          <a:blip r:embed="rId2" cstate="print"/>
          <a:srcRect/>
          <a:stretch>
            <a:fillRect/>
          </a:stretch>
        </p:blipFill>
        <p:spPr bwMode="auto">
          <a:xfrm>
            <a:off x="945746" y="1556792"/>
            <a:ext cx="7226654" cy="5301208"/>
          </a:xfrm>
          <a:prstGeom prst="rect">
            <a:avLst/>
          </a:prstGeom>
          <a:noFill/>
          <a:ln w="9525">
            <a:noFill/>
            <a:miter lim="800000"/>
            <a:headEnd/>
            <a:tailEnd/>
          </a:ln>
          <a:effectLst/>
        </p:spPr>
      </p:pic>
      <p:sp>
        <p:nvSpPr>
          <p:cNvPr id="8" name="矩形 7"/>
          <p:cNvSpPr/>
          <p:nvPr/>
        </p:nvSpPr>
        <p:spPr>
          <a:xfrm>
            <a:off x="3635896" y="1916832"/>
            <a:ext cx="1872208" cy="4608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b="1" i="1" u="sng" dirty="0"/>
              <a:t>处理事务开始</a:t>
            </a:r>
            <a:endParaRPr lang="en-US" altLang="zh-CN" b="1" i="1" u="sng" dirty="0"/>
          </a:p>
          <a:p>
            <a:endParaRPr lang="en-US" altLang="zh-CN" b="1" dirty="0"/>
          </a:p>
          <a:p>
            <a:r>
              <a:rPr lang="zh-CN" altLang="en-US" b="1" dirty="0"/>
              <a:t>改变</a:t>
            </a:r>
            <a:r>
              <a:rPr lang="en-US" altLang="zh-CN" b="1" dirty="0"/>
              <a:t>CUSTOMER</a:t>
            </a:r>
            <a:r>
              <a:rPr lang="zh-CN" altLang="en-US" b="1" dirty="0"/>
              <a:t>数据</a:t>
            </a:r>
            <a:endParaRPr lang="en-US" altLang="zh-CN" b="1" dirty="0"/>
          </a:p>
          <a:p>
            <a:endParaRPr lang="en-US" altLang="zh-CN" b="1" dirty="0"/>
          </a:p>
          <a:p>
            <a:r>
              <a:rPr lang="zh-CN" altLang="en-US" b="1" dirty="0"/>
              <a:t>改变</a:t>
            </a:r>
            <a:r>
              <a:rPr lang="en-US" altLang="zh-CN" b="1" dirty="0"/>
              <a:t>SALESPERSON</a:t>
            </a:r>
            <a:r>
              <a:rPr lang="zh-CN" altLang="en-US" b="1" dirty="0"/>
              <a:t>数据</a:t>
            </a:r>
            <a:endParaRPr lang="en-US" altLang="zh-CN" b="1" dirty="0"/>
          </a:p>
          <a:p>
            <a:endParaRPr lang="en-US" altLang="zh-CN" b="1" dirty="0"/>
          </a:p>
          <a:p>
            <a:r>
              <a:rPr lang="zh-CN" altLang="en-US" b="1" dirty="0"/>
              <a:t>插入</a:t>
            </a:r>
            <a:r>
              <a:rPr lang="en-US" altLang="zh-CN" b="1" dirty="0"/>
              <a:t>ORDER</a:t>
            </a:r>
            <a:r>
              <a:rPr lang="zh-CN" altLang="en-US" b="1" dirty="0"/>
              <a:t>数据</a:t>
            </a:r>
            <a:endParaRPr lang="en-US" altLang="zh-CN" b="1" dirty="0"/>
          </a:p>
          <a:p>
            <a:endParaRPr lang="en-US" altLang="zh-CN" b="1" dirty="0"/>
          </a:p>
          <a:p>
            <a:r>
              <a:rPr lang="zh-CN" altLang="en-US" b="1" dirty="0"/>
              <a:t>如果不出现错误就提交事务</a:t>
            </a:r>
            <a:endParaRPr lang="en-US" altLang="zh-CN" b="1" dirty="0"/>
          </a:p>
          <a:p>
            <a:endParaRPr lang="en-US" altLang="zh-CN" b="1" dirty="0"/>
          </a:p>
          <a:p>
            <a:r>
              <a:rPr lang="zh-CN" altLang="en-US" b="1" dirty="0"/>
              <a:t>否则回滚事务</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使用原子事务的必要性：例子总结</a:t>
            </a:r>
          </a:p>
        </p:txBody>
      </p:sp>
      <p:sp>
        <p:nvSpPr>
          <p:cNvPr id="3" name="内容占位符 2"/>
          <p:cNvSpPr>
            <a:spLocks noGrp="1"/>
          </p:cNvSpPr>
          <p:nvPr>
            <p:ph idx="1"/>
          </p:nvPr>
        </p:nvSpPr>
        <p:spPr/>
        <p:txBody>
          <a:bodyPr/>
          <a:lstStyle/>
          <a:p>
            <a:pPr>
              <a:buClr>
                <a:schemeClr val="accent1"/>
              </a:buClr>
              <a:buFont typeface="Wingdings" pitchFamily="2" charset="2"/>
              <a:buChar char="p"/>
            </a:pPr>
            <a:r>
              <a:rPr lang="zh-CN" altLang="en-US" sz="2400" dirty="0"/>
              <a:t>当自动执行上述事务处理步骤时，其中一个步骤失败时，则不对数据库做任何改动</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还应注意应用程序必须使用命令</a:t>
            </a:r>
            <a:r>
              <a:rPr lang="en-US" altLang="zh-CN" sz="2400" dirty="0"/>
              <a:t>Start Transaction</a:t>
            </a:r>
            <a:r>
              <a:rPr lang="zh-CN" altLang="en-US" sz="2400" dirty="0"/>
              <a:t>、</a:t>
            </a:r>
            <a:r>
              <a:rPr lang="en-US" altLang="zh-CN" sz="2400" dirty="0"/>
              <a:t>Commit Transaction</a:t>
            </a:r>
            <a:r>
              <a:rPr lang="zh-CN" altLang="en-US" sz="2400" dirty="0"/>
              <a:t>和</a:t>
            </a:r>
            <a:r>
              <a:rPr lang="en-US" altLang="zh-CN" sz="2400" dirty="0"/>
              <a:t>Rollback Transaction</a:t>
            </a:r>
            <a:r>
              <a:rPr lang="zh-CN" altLang="en-US" sz="2400" dirty="0"/>
              <a:t>等来标记事务逻辑的边界</a:t>
            </a:r>
            <a:endParaRPr lang="en-US" altLang="zh-CN" sz="2400" dirty="0"/>
          </a:p>
          <a:p>
            <a:pPr>
              <a:buClr>
                <a:schemeClr val="accent1"/>
              </a:buClr>
              <a:buFont typeface="Wingdings" pitchFamily="2" charset="2"/>
              <a:buChar char="p"/>
            </a:pPr>
            <a:endParaRPr lang="en-US" altLang="zh-CN" sz="2400" dirty="0"/>
          </a:p>
          <a:p>
            <a:pPr>
              <a:buClr>
                <a:schemeClr val="accent1"/>
              </a:buClr>
            </a:pPr>
            <a:r>
              <a:rPr lang="zh-CN" altLang="en-US" sz="2000" dirty="0"/>
              <a:t>（对于不同的</a:t>
            </a:r>
            <a:r>
              <a:rPr lang="en-US" altLang="zh-CN" sz="2000" dirty="0"/>
              <a:t>DBMS</a:t>
            </a:r>
            <a:r>
              <a:rPr lang="zh-CN" altLang="en-US" sz="2000" dirty="0"/>
              <a:t>产品，这些命令的形式有所不同）</a:t>
            </a:r>
            <a:endParaRPr lang="en-US" altLang="zh-CN" sz="2000" dirty="0"/>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并发控制：使用原子事务</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并发事务处理</a:t>
            </a:r>
          </a:p>
        </p:txBody>
      </p:sp>
      <p:sp>
        <p:nvSpPr>
          <p:cNvPr id="3" name="内容占位符 2"/>
          <p:cNvSpPr>
            <a:spLocks noGrp="1"/>
          </p:cNvSpPr>
          <p:nvPr>
            <p:ph idx="1"/>
          </p:nvPr>
        </p:nvSpPr>
        <p:spPr/>
        <p:txBody>
          <a:bodyPr/>
          <a:lstStyle/>
          <a:p>
            <a:pPr>
              <a:buClr>
                <a:schemeClr val="accent1"/>
              </a:buClr>
              <a:buFont typeface="Wingdings" pitchFamily="2" charset="2"/>
              <a:buChar char="p"/>
            </a:pPr>
            <a:r>
              <a:rPr lang="zh-CN" altLang="en-US" sz="2000" dirty="0">
                <a:solidFill>
                  <a:schemeClr val="accent2"/>
                </a:solidFill>
              </a:rPr>
              <a:t>如果一个数据库同时处理两个事务，则这两个事务称为并发事务</a:t>
            </a:r>
            <a:endParaRPr lang="en-US" altLang="zh-CN" sz="2000" dirty="0">
              <a:solidFill>
                <a:schemeClr val="accent2"/>
              </a:solidFill>
            </a:endParaRPr>
          </a:p>
          <a:p>
            <a:pPr>
              <a:buClr>
                <a:schemeClr val="accent1"/>
              </a:buClr>
              <a:buFont typeface="Wingdings" pitchFamily="2" charset="2"/>
              <a:buChar char="p"/>
            </a:pPr>
            <a:endParaRPr lang="en-US" altLang="zh-CN" sz="2000" dirty="0">
              <a:solidFill>
                <a:schemeClr val="accent2"/>
              </a:solidFill>
            </a:endParaRPr>
          </a:p>
          <a:p>
            <a:pPr>
              <a:buClr>
                <a:schemeClr val="accent1"/>
              </a:buClr>
              <a:buFont typeface="Wingdings" pitchFamily="2" charset="2"/>
              <a:buChar char="p"/>
            </a:pPr>
            <a:r>
              <a:rPr lang="zh-CN" altLang="en-US" sz="2000" dirty="0"/>
              <a:t>尽管看起来并发事务是同时处理的，但实际并非如此，因为处理数据库的机器的中央处理器一次只能执行一个指令</a:t>
            </a:r>
            <a:endParaRPr lang="en-US" altLang="zh-CN" sz="2000" dirty="0"/>
          </a:p>
          <a:p>
            <a:pPr>
              <a:buClr>
                <a:schemeClr val="accent1"/>
              </a:buClr>
              <a:buFont typeface="Wingdings" pitchFamily="2" charset="2"/>
              <a:buChar char="p"/>
            </a:pPr>
            <a:endParaRPr lang="en-US" altLang="zh-CN" sz="2000" dirty="0"/>
          </a:p>
          <a:p>
            <a:pPr>
              <a:buClr>
                <a:schemeClr val="accent1"/>
              </a:buClr>
              <a:buFont typeface="Wingdings" pitchFamily="2" charset="2"/>
              <a:buChar char="p"/>
            </a:pPr>
            <a:r>
              <a:rPr lang="zh-CN" altLang="en-US" sz="2000" dirty="0"/>
              <a:t>通常事务是交叉执行的，也就是说，操作系统在任务之间来回切换</a:t>
            </a:r>
            <a:r>
              <a:rPr lang="en-US" altLang="zh-CN" sz="2000" dirty="0"/>
              <a:t>CPU</a:t>
            </a:r>
            <a:r>
              <a:rPr lang="zh-CN" altLang="en-US" sz="2000" dirty="0"/>
              <a:t>服务，在给定的时间间隔内执行一个事务的某个部分</a:t>
            </a:r>
            <a:endParaRPr lang="en-US" altLang="zh-CN" sz="2000" dirty="0"/>
          </a:p>
          <a:p>
            <a:pPr>
              <a:buClr>
                <a:schemeClr val="accent1"/>
              </a:buClr>
              <a:buFont typeface="Wingdings" pitchFamily="2" charset="2"/>
              <a:buChar char="p"/>
            </a:pPr>
            <a:endParaRPr lang="en-US" altLang="zh-CN" sz="2000" dirty="0"/>
          </a:p>
          <a:p>
            <a:pPr>
              <a:buClr>
                <a:schemeClr val="accent1"/>
              </a:buClr>
              <a:buFont typeface="Wingdings" pitchFamily="2" charset="2"/>
              <a:buChar char="p"/>
            </a:pPr>
            <a:r>
              <a:rPr lang="zh-CN" altLang="en-US" sz="2000" dirty="0"/>
              <a:t>任务之间的切换非常快速，如果两个人并排坐在浏览器前同时处理一个数据库，他们的事务就似乎是同时完成的。但事实上这两个事务是交叉执行的。</a:t>
            </a:r>
            <a:endParaRPr lang="en-US" altLang="zh-CN" sz="2000" dirty="0"/>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并发控制：并发事务处理</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两个用户的任务并发处理示例</a:t>
            </a:r>
          </a:p>
        </p:txBody>
      </p:sp>
      <p:sp>
        <p:nvSpPr>
          <p:cNvPr id="3" name="内容占位符 2"/>
          <p:cNvSpPr>
            <a:spLocks noGrp="1"/>
          </p:cNvSpPr>
          <p:nvPr>
            <p:ph idx="1"/>
          </p:nvPr>
        </p:nvSpPr>
        <p:spPr/>
        <p:txBody>
          <a:bodyPr/>
          <a:lstStyle/>
          <a:p>
            <a:pPr>
              <a:buClr>
                <a:schemeClr val="accent1"/>
              </a:buClr>
              <a:buFont typeface="Wingdings" pitchFamily="2" charset="2"/>
              <a:buChar char="p"/>
            </a:pPr>
            <a:endParaRPr lang="en-US" altLang="zh-CN" sz="2000" dirty="0"/>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并发控制：并发事务处理</a:t>
            </a:r>
          </a:p>
        </p:txBody>
      </p:sp>
      <p:pic>
        <p:nvPicPr>
          <p:cNvPr id="6" name="Picture 6" descr="C:\Users\auer\Auer-Projects\Kroenke-Auer-Projects\Kroenke-Auer-DBC-e04\DBC-e04-Images\Chapter06\Fig6-6.JPG"/>
          <p:cNvPicPr>
            <a:picLocks noChangeAspect="1" noChangeArrowheads="1"/>
          </p:cNvPicPr>
          <p:nvPr/>
        </p:nvPicPr>
        <p:blipFill>
          <a:blip r:embed="rId2" cstate="print"/>
          <a:srcRect/>
          <a:stretch>
            <a:fillRect/>
          </a:stretch>
        </p:blipFill>
        <p:spPr bwMode="auto">
          <a:xfrm>
            <a:off x="1259632" y="1556792"/>
            <a:ext cx="6840760" cy="5308502"/>
          </a:xfrm>
          <a:prstGeom prst="rect">
            <a:avLst/>
          </a:prstGeom>
          <a:noFill/>
          <a:ln w="9525">
            <a:noFill/>
            <a:miter lim="800000"/>
            <a:headEnd/>
            <a:tailEnd/>
          </a:ln>
        </p:spPr>
      </p:pic>
      <p:sp>
        <p:nvSpPr>
          <p:cNvPr id="7" name="矩形 6"/>
          <p:cNvSpPr/>
          <p:nvPr/>
        </p:nvSpPr>
        <p:spPr>
          <a:xfrm>
            <a:off x="2555776" y="3861048"/>
            <a:ext cx="4680520" cy="29969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丢失更新问题</a:t>
            </a:r>
          </a:p>
        </p:txBody>
      </p:sp>
      <p:sp>
        <p:nvSpPr>
          <p:cNvPr id="3" name="内容占位符 2"/>
          <p:cNvSpPr>
            <a:spLocks noGrp="1"/>
          </p:cNvSpPr>
          <p:nvPr>
            <p:ph idx="1"/>
          </p:nvPr>
        </p:nvSpPr>
        <p:spPr/>
        <p:txBody>
          <a:bodyPr/>
          <a:lstStyle/>
          <a:p>
            <a:pPr>
              <a:buClr>
                <a:schemeClr val="accent1"/>
              </a:buClr>
              <a:buFont typeface="Wingdings" pitchFamily="2" charset="2"/>
              <a:buChar char="p"/>
            </a:pPr>
            <a:r>
              <a:rPr lang="zh-CN" altLang="en-US" sz="2000" dirty="0"/>
              <a:t>因为用户在处理不同的数据，所以上图所示的并发处理并不会出问题。假设两个用户都对</a:t>
            </a:r>
            <a:r>
              <a:rPr lang="en-US" altLang="zh-CN" sz="2000" dirty="0"/>
              <a:t>Item 100</a:t>
            </a:r>
            <a:r>
              <a:rPr lang="zh-CN" altLang="en-US" sz="2000" dirty="0"/>
              <a:t>进行操作。例如，用户</a:t>
            </a:r>
            <a:r>
              <a:rPr lang="en-US" altLang="zh-CN" sz="2000" dirty="0"/>
              <a:t>A</a:t>
            </a:r>
            <a:r>
              <a:rPr lang="zh-CN" altLang="en-US" sz="2000" dirty="0"/>
              <a:t>希望订购</a:t>
            </a:r>
            <a:r>
              <a:rPr lang="en-US" altLang="zh-CN" sz="2000" dirty="0"/>
              <a:t>5</a:t>
            </a:r>
            <a:r>
              <a:rPr lang="zh-CN" altLang="en-US" sz="2000" dirty="0"/>
              <a:t>套</a:t>
            </a:r>
            <a:r>
              <a:rPr lang="en-US" altLang="zh-CN" sz="2000" dirty="0"/>
              <a:t>Item 100</a:t>
            </a:r>
            <a:r>
              <a:rPr lang="zh-CN" altLang="en-US" sz="2000" dirty="0"/>
              <a:t>， 而用户</a:t>
            </a:r>
            <a:r>
              <a:rPr lang="en-US" altLang="zh-CN" sz="2000" dirty="0"/>
              <a:t>B</a:t>
            </a:r>
            <a:r>
              <a:rPr lang="zh-CN" altLang="en-US" sz="2000" dirty="0"/>
              <a:t>希望订购</a:t>
            </a:r>
            <a:r>
              <a:rPr lang="en-US" altLang="zh-CN" sz="2000" dirty="0"/>
              <a:t>3</a:t>
            </a:r>
            <a:r>
              <a:rPr lang="zh-CN" altLang="en-US" sz="2000" dirty="0"/>
              <a:t>套。下图描述了这个问题</a:t>
            </a:r>
            <a:endParaRPr lang="en-US" altLang="zh-CN" sz="2000" dirty="0"/>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并发控制：丢失更新问题</a:t>
            </a:r>
          </a:p>
        </p:txBody>
      </p:sp>
      <p:pic>
        <p:nvPicPr>
          <p:cNvPr id="6" name="Picture 6" descr="C:\Users\auer\Auer-Projects\Kroenke-Auer-Projects\Kroenke-Auer-DBC-e04\DBC-e04-Images\Chapter06\Fig6-7.JPG"/>
          <p:cNvPicPr>
            <a:picLocks noChangeAspect="1" noChangeArrowheads="1"/>
          </p:cNvPicPr>
          <p:nvPr/>
        </p:nvPicPr>
        <p:blipFill>
          <a:blip r:embed="rId3" cstate="print"/>
          <a:srcRect/>
          <a:stretch>
            <a:fillRect/>
          </a:stretch>
        </p:blipFill>
        <p:spPr bwMode="auto">
          <a:xfrm>
            <a:off x="1475656" y="2590312"/>
            <a:ext cx="6624736" cy="4267687"/>
          </a:xfrm>
          <a:prstGeom prst="rect">
            <a:avLst/>
          </a:prstGeom>
          <a:noFill/>
          <a:ln w="9525">
            <a:noFill/>
            <a:miter lim="800000"/>
            <a:headEnd/>
            <a:tailEnd/>
          </a:ln>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丢失更新问题</a:t>
            </a:r>
          </a:p>
        </p:txBody>
      </p:sp>
      <p:sp>
        <p:nvSpPr>
          <p:cNvPr id="3" name="内容占位符 2"/>
          <p:cNvSpPr>
            <a:spLocks noGrp="1"/>
          </p:cNvSpPr>
          <p:nvPr>
            <p:ph idx="1"/>
          </p:nvPr>
        </p:nvSpPr>
        <p:spPr/>
        <p:txBody>
          <a:bodyPr/>
          <a:lstStyle/>
          <a:p>
            <a:pPr marL="457200" indent="-457200">
              <a:buClr>
                <a:schemeClr val="accent1"/>
              </a:buClr>
              <a:buAutoNum type="arabicPeriod"/>
            </a:pPr>
            <a:r>
              <a:rPr lang="zh-CN" altLang="en-US" sz="2000" dirty="0"/>
              <a:t>用户</a:t>
            </a:r>
            <a:r>
              <a:rPr lang="en-US" altLang="zh-CN" sz="2000" dirty="0"/>
              <a:t>A</a:t>
            </a:r>
            <a:r>
              <a:rPr lang="zh-CN" altLang="en-US" sz="2000" dirty="0"/>
              <a:t>读取</a:t>
            </a:r>
            <a:r>
              <a:rPr lang="en-US" altLang="zh-CN" sz="2000" dirty="0"/>
              <a:t>Item 100</a:t>
            </a:r>
            <a:r>
              <a:rPr lang="zh-CN" altLang="en-US" sz="2000" dirty="0"/>
              <a:t>的记录，该记录传送到一个用户工作区（根据记录还有</a:t>
            </a:r>
            <a:r>
              <a:rPr lang="en-US" altLang="zh-CN" sz="2000" dirty="0"/>
              <a:t>10</a:t>
            </a:r>
            <a:r>
              <a:rPr lang="zh-CN" altLang="en-US" sz="2000" dirty="0"/>
              <a:t>套存货）</a:t>
            </a:r>
            <a:endParaRPr lang="en-US" altLang="zh-CN" sz="2000" dirty="0"/>
          </a:p>
          <a:p>
            <a:pPr marL="457200" indent="-457200">
              <a:buClr>
                <a:schemeClr val="accent1"/>
              </a:buClr>
              <a:buAutoNum type="arabicPeriod"/>
            </a:pPr>
            <a:r>
              <a:rPr lang="zh-CN" altLang="en-US" sz="2000" dirty="0"/>
              <a:t>用户</a:t>
            </a:r>
            <a:r>
              <a:rPr lang="en-US" altLang="zh-CN" sz="2000" dirty="0"/>
              <a:t>B</a:t>
            </a:r>
            <a:r>
              <a:rPr lang="zh-CN" altLang="en-US" sz="2000" dirty="0"/>
              <a:t>读取</a:t>
            </a:r>
            <a:r>
              <a:rPr lang="en-US" altLang="zh-CN" sz="2000" dirty="0"/>
              <a:t>Item 100</a:t>
            </a:r>
            <a:r>
              <a:rPr lang="zh-CN" altLang="en-US" sz="2000" dirty="0"/>
              <a:t>的记录，该记录传送到另一个用户工作区 （同样，根据记录还有</a:t>
            </a:r>
            <a:r>
              <a:rPr lang="en-US" altLang="zh-CN" sz="2000" dirty="0"/>
              <a:t>10</a:t>
            </a:r>
            <a:r>
              <a:rPr lang="zh-CN" altLang="en-US" sz="2000" dirty="0"/>
              <a:t>套存货）</a:t>
            </a:r>
            <a:endParaRPr lang="en-US" altLang="zh-CN" sz="2000" dirty="0"/>
          </a:p>
          <a:p>
            <a:pPr marL="457200" indent="-457200">
              <a:buClr>
                <a:schemeClr val="accent1"/>
              </a:buClr>
              <a:buAutoNum type="arabicPeriod"/>
            </a:pPr>
            <a:r>
              <a:rPr lang="zh-CN" altLang="en-US" sz="2000" dirty="0"/>
              <a:t>用户</a:t>
            </a:r>
            <a:r>
              <a:rPr lang="en-US" altLang="zh-CN" sz="2000" dirty="0"/>
              <a:t>A</a:t>
            </a:r>
            <a:r>
              <a:rPr lang="zh-CN" altLang="en-US" sz="2000" dirty="0"/>
              <a:t>提取其中的</a:t>
            </a:r>
            <a:r>
              <a:rPr lang="en-US" altLang="zh-CN" sz="2000" dirty="0"/>
              <a:t>5</a:t>
            </a:r>
            <a:r>
              <a:rPr lang="zh-CN" altLang="en-US" sz="2000" dirty="0"/>
              <a:t>套，在她的用户工作区中将存货数减为</a:t>
            </a:r>
            <a:r>
              <a:rPr lang="en-US" altLang="zh-CN" sz="2000" dirty="0"/>
              <a:t>5</a:t>
            </a:r>
            <a:r>
              <a:rPr lang="zh-CN" altLang="en-US" sz="2000" dirty="0"/>
              <a:t>，并将记录重新写入</a:t>
            </a:r>
            <a:r>
              <a:rPr lang="en-US" altLang="zh-CN" sz="2000" dirty="0"/>
              <a:t>Item 100</a:t>
            </a:r>
          </a:p>
          <a:p>
            <a:pPr marL="457200" indent="-457200">
              <a:buClr>
                <a:schemeClr val="accent1"/>
              </a:buClr>
              <a:buAutoNum type="arabicPeriod"/>
            </a:pPr>
            <a:r>
              <a:rPr lang="zh-CN" altLang="en-US" sz="2000" dirty="0"/>
              <a:t>用户</a:t>
            </a:r>
            <a:r>
              <a:rPr lang="en-US" altLang="zh-CN" sz="2000" dirty="0"/>
              <a:t>B</a:t>
            </a:r>
            <a:r>
              <a:rPr lang="zh-CN" altLang="en-US" sz="2000" dirty="0"/>
              <a:t>提取其中的</a:t>
            </a:r>
            <a:r>
              <a:rPr lang="en-US" altLang="zh-CN" sz="2000" dirty="0"/>
              <a:t>3</a:t>
            </a:r>
            <a:r>
              <a:rPr lang="zh-CN" altLang="en-US" sz="2000" dirty="0"/>
              <a:t>套，在她的用户工作区中将存货数减为</a:t>
            </a:r>
            <a:r>
              <a:rPr lang="en-US" altLang="zh-CN" sz="2000" dirty="0"/>
              <a:t>7</a:t>
            </a:r>
            <a:r>
              <a:rPr lang="zh-CN" altLang="en-US" sz="2000" dirty="0"/>
              <a:t>，并将记录重新写入</a:t>
            </a:r>
            <a:r>
              <a:rPr lang="en-US" altLang="zh-CN" sz="2000" dirty="0"/>
              <a:t>Item 100</a:t>
            </a:r>
          </a:p>
          <a:p>
            <a:pPr marL="457200" indent="-457200">
              <a:buClr>
                <a:schemeClr val="accent1"/>
              </a:buClr>
            </a:pPr>
            <a:r>
              <a:rPr lang="zh-CN" altLang="en-US" sz="2000" dirty="0">
                <a:solidFill>
                  <a:schemeClr val="accent2"/>
                </a:solidFill>
              </a:rPr>
              <a:t>数据库现在显示，还有</a:t>
            </a:r>
            <a:r>
              <a:rPr lang="en-US" altLang="zh-CN" sz="2000" dirty="0">
                <a:solidFill>
                  <a:schemeClr val="accent2"/>
                </a:solidFill>
              </a:rPr>
              <a:t>7</a:t>
            </a:r>
            <a:r>
              <a:rPr lang="zh-CN" altLang="en-US" sz="2000" dirty="0">
                <a:solidFill>
                  <a:schemeClr val="accent2"/>
                </a:solidFill>
              </a:rPr>
              <a:t>套</a:t>
            </a:r>
            <a:r>
              <a:rPr lang="en-US" altLang="zh-CN" sz="2000" dirty="0">
                <a:solidFill>
                  <a:schemeClr val="accent2"/>
                </a:solidFill>
              </a:rPr>
              <a:t>Item 100</a:t>
            </a:r>
            <a:r>
              <a:rPr lang="zh-CN" altLang="en-US" sz="2000" dirty="0">
                <a:solidFill>
                  <a:schemeClr val="accent2"/>
                </a:solidFill>
              </a:rPr>
              <a:t>库存</a:t>
            </a:r>
            <a:endParaRPr lang="en-US" altLang="zh-CN" sz="2000" dirty="0">
              <a:solidFill>
                <a:schemeClr val="accent2"/>
              </a:solidFill>
            </a:endParaRPr>
          </a:p>
          <a:p>
            <a:pPr marL="457200" indent="-457200">
              <a:buClr>
                <a:schemeClr val="accent1"/>
              </a:buClr>
            </a:pPr>
            <a:endParaRPr lang="en-US" altLang="zh-CN" sz="2000" dirty="0">
              <a:solidFill>
                <a:schemeClr val="accent2"/>
              </a:solidFill>
            </a:endParaRPr>
          </a:p>
          <a:p>
            <a:pPr marL="457200" indent="-457200">
              <a:buClr>
                <a:schemeClr val="accent1"/>
              </a:buClr>
              <a:buFont typeface="Wingdings" pitchFamily="2" charset="2"/>
              <a:buChar char="p"/>
            </a:pPr>
            <a:r>
              <a:rPr lang="zh-CN" altLang="en-US" sz="2400" dirty="0"/>
              <a:t>在两个用户刚获得数据时，这些数据是正确的。但是，当用户</a:t>
            </a:r>
            <a:r>
              <a:rPr lang="en-US" altLang="zh-CN" sz="2400" dirty="0"/>
              <a:t>B</a:t>
            </a:r>
            <a:r>
              <a:rPr lang="zh-CN" altLang="en-US" sz="2400" dirty="0"/>
              <a:t>读取记录时，用户</a:t>
            </a:r>
            <a:r>
              <a:rPr lang="en-US" altLang="zh-CN" sz="2400" dirty="0"/>
              <a:t>A</a:t>
            </a:r>
            <a:r>
              <a:rPr lang="zh-CN" altLang="en-US" sz="2400" dirty="0"/>
              <a:t>已经有了需要更新的副本。这种情况称为丢失更新问题（</a:t>
            </a:r>
            <a:r>
              <a:rPr lang="en-US" altLang="zh-CN" sz="2400" dirty="0"/>
              <a:t>lost update problem</a:t>
            </a:r>
            <a:r>
              <a:rPr lang="zh-CN" altLang="en-US" sz="2400" dirty="0"/>
              <a:t>）</a:t>
            </a:r>
            <a:endParaRPr lang="en-US" altLang="zh-CN" sz="2400" dirty="0"/>
          </a:p>
          <a:p>
            <a:pPr marL="457200" indent="-457200">
              <a:buClr>
                <a:schemeClr val="accent1"/>
              </a:buClr>
              <a:buAutoNum type="arabicPeriod"/>
            </a:pPr>
            <a:endParaRPr lang="en-US" altLang="zh-CN" sz="2000" dirty="0"/>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并发控制</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丢失更新问题</a:t>
            </a:r>
          </a:p>
        </p:txBody>
      </p:sp>
      <p:sp>
        <p:nvSpPr>
          <p:cNvPr id="3" name="内容占位符 2"/>
          <p:cNvSpPr>
            <a:spLocks noGrp="1"/>
          </p:cNvSpPr>
          <p:nvPr>
            <p:ph idx="1"/>
          </p:nvPr>
        </p:nvSpPr>
        <p:spPr/>
        <p:txBody>
          <a:bodyPr/>
          <a:lstStyle/>
          <a:p>
            <a:pPr marL="457200" indent="-457200">
              <a:buClr>
                <a:schemeClr val="accent1"/>
              </a:buClr>
              <a:buFont typeface="Wingdings" pitchFamily="2" charset="2"/>
              <a:buChar char="p"/>
            </a:pPr>
            <a:r>
              <a:rPr lang="zh-CN" altLang="en-US" sz="2400" dirty="0"/>
              <a:t>在两个用户刚获得数据时，这些数据是正确的。但是，当用户</a:t>
            </a:r>
            <a:r>
              <a:rPr lang="en-US" altLang="zh-CN" sz="2400" dirty="0"/>
              <a:t>B</a:t>
            </a:r>
            <a:r>
              <a:rPr lang="zh-CN" altLang="en-US" sz="2400" dirty="0"/>
              <a:t>读取记录时，用户</a:t>
            </a:r>
            <a:r>
              <a:rPr lang="en-US" altLang="zh-CN" sz="2400" dirty="0"/>
              <a:t>A</a:t>
            </a:r>
            <a:r>
              <a:rPr lang="zh-CN" altLang="en-US" sz="2400" dirty="0"/>
              <a:t>已经有了需要更新的副本。这种情况称为</a:t>
            </a:r>
            <a:r>
              <a:rPr lang="zh-CN" altLang="en-US" sz="2400" dirty="0">
                <a:solidFill>
                  <a:schemeClr val="accent2"/>
                </a:solidFill>
              </a:rPr>
              <a:t>丢失更新问题（</a:t>
            </a:r>
            <a:r>
              <a:rPr lang="en-US" altLang="zh-CN" sz="2400" dirty="0">
                <a:solidFill>
                  <a:schemeClr val="accent2"/>
                </a:solidFill>
              </a:rPr>
              <a:t>lost update problem</a:t>
            </a:r>
            <a:r>
              <a:rPr lang="zh-CN" altLang="en-US" sz="2400" dirty="0">
                <a:solidFill>
                  <a:schemeClr val="accent2"/>
                </a:solidFill>
              </a:rPr>
              <a:t>）或并发更新问题（</a:t>
            </a:r>
            <a:r>
              <a:rPr lang="en-US" altLang="zh-CN" sz="2400" dirty="0">
                <a:solidFill>
                  <a:schemeClr val="accent2"/>
                </a:solidFill>
              </a:rPr>
              <a:t>concurrent update problem</a:t>
            </a:r>
            <a:r>
              <a:rPr lang="zh-CN" altLang="en-US" sz="2400" dirty="0">
                <a:solidFill>
                  <a:schemeClr val="accent2"/>
                </a:solidFill>
              </a:rPr>
              <a:t>）</a:t>
            </a:r>
            <a:endParaRPr lang="en-US" altLang="zh-CN" sz="2400" dirty="0">
              <a:solidFill>
                <a:schemeClr val="accent2"/>
              </a:solidFill>
            </a:endParaRPr>
          </a:p>
          <a:p>
            <a:pPr marL="457200" indent="-457200">
              <a:buClr>
                <a:schemeClr val="accent1"/>
              </a:buClr>
              <a:buFont typeface="Wingdings" pitchFamily="2" charset="2"/>
              <a:buChar char="p"/>
            </a:pPr>
            <a:endParaRPr lang="en-US" altLang="zh-CN" sz="2400" dirty="0"/>
          </a:p>
          <a:p>
            <a:pPr marL="457200" indent="-457200">
              <a:buClr>
                <a:schemeClr val="accent1"/>
              </a:buClr>
              <a:buFont typeface="Wingdings" pitchFamily="2" charset="2"/>
              <a:buChar char="p"/>
            </a:pPr>
            <a:r>
              <a:rPr lang="zh-CN" altLang="en-US" sz="2400" dirty="0"/>
              <a:t>另一个类似的问题称为</a:t>
            </a:r>
            <a:r>
              <a:rPr lang="zh-CN" altLang="en-US" sz="2400" dirty="0">
                <a:solidFill>
                  <a:schemeClr val="accent2"/>
                </a:solidFill>
              </a:rPr>
              <a:t>非一致读取问题（</a:t>
            </a:r>
            <a:r>
              <a:rPr lang="en-US" altLang="zh-CN" sz="2400" dirty="0">
                <a:solidFill>
                  <a:schemeClr val="accent2"/>
                </a:solidFill>
              </a:rPr>
              <a:t>inconsistent read problem</a:t>
            </a:r>
            <a:r>
              <a:rPr lang="zh-CN" altLang="en-US" sz="2400" dirty="0">
                <a:solidFill>
                  <a:schemeClr val="accent2"/>
                </a:solidFill>
              </a:rPr>
              <a:t>）</a:t>
            </a:r>
            <a:r>
              <a:rPr lang="zh-CN" altLang="en-US" sz="2400" dirty="0"/>
              <a:t>，在这种情况下，用户</a:t>
            </a:r>
            <a:r>
              <a:rPr lang="en-US" altLang="zh-CN" sz="2400" dirty="0"/>
              <a:t>A</a:t>
            </a:r>
            <a:r>
              <a:rPr lang="zh-CN" altLang="en-US" sz="2400" dirty="0"/>
              <a:t>读取的数据已经被用户</a:t>
            </a:r>
            <a:r>
              <a:rPr lang="en-US" altLang="zh-CN" sz="2400" dirty="0"/>
              <a:t>B</a:t>
            </a:r>
            <a:r>
              <a:rPr lang="zh-CN" altLang="en-US" sz="2400" dirty="0"/>
              <a:t>的部分事务处理过，其结果是用户</a:t>
            </a:r>
            <a:r>
              <a:rPr lang="en-US" altLang="zh-CN" sz="2400" dirty="0"/>
              <a:t>A</a:t>
            </a:r>
            <a:r>
              <a:rPr lang="zh-CN" altLang="en-US" sz="2400" dirty="0"/>
              <a:t>读取了错误的数据</a:t>
            </a:r>
            <a:endParaRPr lang="en-US" altLang="zh-CN" sz="2400" dirty="0"/>
          </a:p>
          <a:p>
            <a:pPr marL="457200" indent="-457200">
              <a:buClr>
                <a:schemeClr val="accent1"/>
              </a:buClr>
              <a:buAutoNum type="arabicPeriod"/>
            </a:pPr>
            <a:endParaRPr lang="en-US" altLang="zh-CN" sz="2000" dirty="0"/>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并发控制：丢失更新问题</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资源锁定</a:t>
            </a:r>
          </a:p>
        </p:txBody>
      </p:sp>
      <p:sp>
        <p:nvSpPr>
          <p:cNvPr id="3" name="内容占位符 2"/>
          <p:cNvSpPr>
            <a:spLocks noGrp="1"/>
          </p:cNvSpPr>
          <p:nvPr>
            <p:ph idx="1"/>
          </p:nvPr>
        </p:nvSpPr>
        <p:spPr/>
        <p:txBody>
          <a:bodyPr/>
          <a:lstStyle/>
          <a:p>
            <a:pPr marL="457200" indent="-457200">
              <a:buClr>
                <a:schemeClr val="accent1"/>
              </a:buClr>
              <a:buFont typeface="Wingdings" pitchFamily="2" charset="2"/>
              <a:buChar char="p"/>
            </a:pPr>
            <a:r>
              <a:rPr lang="zh-CN" altLang="en-US" sz="2400" dirty="0"/>
              <a:t>为了解决由并发处理引起的不一致问题，一种办法是修改某些数据行或表时，禁止多个应用程序同时获取它们的副本。这个方法称为资源锁定（</a:t>
            </a:r>
            <a:r>
              <a:rPr lang="en-US" altLang="zh-CN" sz="2400" dirty="0"/>
              <a:t>resource locking</a:t>
            </a:r>
            <a:r>
              <a:rPr lang="zh-CN" altLang="en-US" sz="2400" dirty="0"/>
              <a:t>）</a:t>
            </a:r>
            <a:endParaRPr lang="en-US" altLang="zh-CN" sz="2400" dirty="0"/>
          </a:p>
          <a:p>
            <a:pPr marL="457200" indent="-457200">
              <a:buClr>
                <a:schemeClr val="accent1"/>
              </a:buClr>
              <a:buFont typeface="Wingdings" pitchFamily="2" charset="2"/>
              <a:buChar char="p"/>
            </a:pPr>
            <a:endParaRPr lang="en-US" altLang="zh-CN" sz="2400" dirty="0"/>
          </a:p>
          <a:p>
            <a:pPr marL="457200" indent="-457200">
              <a:buClr>
                <a:schemeClr val="accent1"/>
              </a:buClr>
              <a:buFont typeface="Wingdings" pitchFamily="2" charset="2"/>
              <a:buChar char="p"/>
            </a:pPr>
            <a:r>
              <a:rPr lang="zh-CN" altLang="en-US" sz="2400" dirty="0"/>
              <a:t>该方法是锁定要更新的数据，禁止共享，来防止并发处理问题的发生</a:t>
            </a:r>
            <a:endParaRPr lang="en-US" altLang="zh-CN" sz="2400" dirty="0"/>
          </a:p>
          <a:p>
            <a:pPr marL="457200" indent="-457200">
              <a:buClr>
                <a:schemeClr val="accent1"/>
              </a:buClr>
              <a:buFont typeface="Wingdings" pitchFamily="2" charset="2"/>
              <a:buChar char="p"/>
            </a:pPr>
            <a:endParaRPr lang="en-US" altLang="zh-CN" sz="2400" dirty="0"/>
          </a:p>
          <a:p>
            <a:pPr marL="457200" indent="-457200">
              <a:buClr>
                <a:schemeClr val="accent1"/>
              </a:buClr>
              <a:buFont typeface="Wingdings" pitchFamily="2" charset="2"/>
              <a:buChar char="p"/>
            </a:pPr>
            <a:r>
              <a:rPr lang="zh-CN" altLang="en-US" sz="2400" dirty="0"/>
              <a:t>下图给出了使用锁定命令的处理步骤：</a:t>
            </a:r>
            <a:endParaRPr lang="en-US" altLang="zh-CN" sz="2000" dirty="0"/>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并发控制：资源锁定</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资源锁定：锁定命令的处理步骤</a:t>
            </a:r>
          </a:p>
        </p:txBody>
      </p:sp>
      <p:sp>
        <p:nvSpPr>
          <p:cNvPr id="3" name="内容占位符 2"/>
          <p:cNvSpPr>
            <a:spLocks noGrp="1"/>
          </p:cNvSpPr>
          <p:nvPr>
            <p:ph idx="1"/>
          </p:nvPr>
        </p:nvSpPr>
        <p:spPr/>
        <p:txBody>
          <a:bodyPr/>
          <a:lstStyle/>
          <a:p>
            <a:pPr marL="457200" indent="-457200">
              <a:buClr>
                <a:schemeClr val="accent1"/>
              </a:buClr>
              <a:buFont typeface="Wingdings" pitchFamily="2" charset="2"/>
              <a:buChar char="p"/>
            </a:pPr>
            <a:endParaRPr lang="en-US" altLang="zh-CN" sz="2000" dirty="0"/>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并发控制：资源锁定</a:t>
            </a:r>
          </a:p>
        </p:txBody>
      </p:sp>
      <p:pic>
        <p:nvPicPr>
          <p:cNvPr id="6" name="Picture 6" descr="C:\Users\auer\Auer-Projects\Kroenke-Auer-Projects\Kroenke-Auer-DBC-e04\DBC-e04-Images\Chapter06\Fig6-8.JPG"/>
          <p:cNvPicPr>
            <a:picLocks noChangeAspect="1" noChangeArrowheads="1"/>
          </p:cNvPicPr>
          <p:nvPr/>
        </p:nvPicPr>
        <p:blipFill>
          <a:blip r:embed="rId2" cstate="print"/>
          <a:srcRect/>
          <a:stretch>
            <a:fillRect/>
          </a:stretch>
        </p:blipFill>
        <p:spPr bwMode="auto">
          <a:xfrm>
            <a:off x="728751" y="1"/>
            <a:ext cx="7659673" cy="6858000"/>
          </a:xfrm>
          <a:prstGeom prst="rect">
            <a:avLst/>
          </a:prstGeom>
          <a:noFill/>
          <a:ln w="9525">
            <a:noFill/>
            <a:miter lim="800000"/>
            <a:headEnd/>
            <a:tailEnd/>
          </a:ln>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资源锁定的操作举例</a:t>
            </a:r>
          </a:p>
        </p:txBody>
      </p:sp>
      <p:sp>
        <p:nvSpPr>
          <p:cNvPr id="3" name="内容占位符 2"/>
          <p:cNvSpPr>
            <a:spLocks noGrp="1"/>
          </p:cNvSpPr>
          <p:nvPr>
            <p:ph idx="1"/>
          </p:nvPr>
        </p:nvSpPr>
        <p:spPr/>
        <p:txBody>
          <a:bodyPr/>
          <a:lstStyle/>
          <a:p>
            <a:pPr marL="457200" indent="-457200">
              <a:buClr>
                <a:schemeClr val="accent1"/>
              </a:buClr>
              <a:buFont typeface="Wingdings" pitchFamily="2" charset="2"/>
              <a:buChar char="p"/>
            </a:pPr>
            <a:r>
              <a:rPr lang="zh-CN" altLang="en-US" sz="2400" dirty="0"/>
              <a:t>因为数据被锁定，用户</a:t>
            </a:r>
            <a:r>
              <a:rPr lang="en-US" altLang="zh-CN" sz="2400" dirty="0"/>
              <a:t>B</a:t>
            </a:r>
            <a:r>
              <a:rPr lang="zh-CN" altLang="en-US" sz="2400" dirty="0"/>
              <a:t>的事务必须等待，直到用户</a:t>
            </a:r>
            <a:r>
              <a:rPr lang="en-US" altLang="zh-CN" sz="2400" dirty="0"/>
              <a:t>A</a:t>
            </a:r>
            <a:r>
              <a:rPr lang="zh-CN" altLang="en-US" sz="2400" dirty="0"/>
              <a:t>处理完</a:t>
            </a:r>
            <a:r>
              <a:rPr lang="en-US" altLang="zh-CN" sz="2400" dirty="0"/>
              <a:t>Item 100</a:t>
            </a:r>
            <a:r>
              <a:rPr lang="zh-CN" altLang="en-US" sz="2400" dirty="0"/>
              <a:t>的数据为止。</a:t>
            </a:r>
            <a:endParaRPr lang="en-US" altLang="zh-CN" sz="2400" dirty="0"/>
          </a:p>
          <a:p>
            <a:pPr marL="457200" indent="-457200">
              <a:buClr>
                <a:schemeClr val="accent1"/>
              </a:buClr>
              <a:buFont typeface="Wingdings" pitchFamily="2" charset="2"/>
              <a:buChar char="p"/>
            </a:pPr>
            <a:endParaRPr lang="en-US" altLang="zh-CN" sz="2400" dirty="0"/>
          </a:p>
          <a:p>
            <a:pPr marL="457200" indent="-457200">
              <a:buClr>
                <a:schemeClr val="accent1"/>
              </a:buClr>
              <a:buFont typeface="Wingdings" pitchFamily="2" charset="2"/>
              <a:buChar char="p"/>
            </a:pPr>
            <a:r>
              <a:rPr lang="zh-CN" altLang="en-US" sz="2400" dirty="0"/>
              <a:t>在运用该策略后，只有在用户</a:t>
            </a:r>
            <a:r>
              <a:rPr lang="en-US" altLang="zh-CN" sz="2400" dirty="0"/>
              <a:t>A</a:t>
            </a:r>
            <a:r>
              <a:rPr lang="zh-CN" altLang="en-US" sz="2400" dirty="0"/>
              <a:t>完成对</a:t>
            </a:r>
            <a:r>
              <a:rPr lang="en-US" altLang="zh-CN" sz="2400" dirty="0"/>
              <a:t>Item 100</a:t>
            </a:r>
            <a:r>
              <a:rPr lang="zh-CN" altLang="en-US" sz="2400" dirty="0"/>
              <a:t>的修改，用户</a:t>
            </a:r>
            <a:r>
              <a:rPr lang="en-US" altLang="zh-CN" sz="2400" dirty="0"/>
              <a:t>B</a:t>
            </a:r>
            <a:r>
              <a:rPr lang="zh-CN" altLang="en-US" sz="2400" dirty="0"/>
              <a:t>才能读取</a:t>
            </a:r>
            <a:r>
              <a:rPr lang="en-US" altLang="zh-CN" sz="2400" dirty="0"/>
              <a:t>Item 100</a:t>
            </a:r>
            <a:r>
              <a:rPr lang="zh-CN" altLang="en-US" sz="2400" dirty="0"/>
              <a:t>的记录。</a:t>
            </a:r>
            <a:endParaRPr lang="en-US" altLang="zh-CN" sz="2400" dirty="0"/>
          </a:p>
          <a:p>
            <a:pPr marL="457200" indent="-457200">
              <a:buClr>
                <a:schemeClr val="accent1"/>
              </a:buClr>
              <a:buFont typeface="Wingdings" pitchFamily="2" charset="2"/>
              <a:buChar char="p"/>
            </a:pPr>
            <a:endParaRPr lang="en-US" altLang="zh-CN" sz="2400" dirty="0"/>
          </a:p>
          <a:p>
            <a:pPr marL="457200" indent="-457200">
              <a:buClr>
                <a:schemeClr val="accent1"/>
              </a:buClr>
              <a:buFont typeface="Wingdings" pitchFamily="2" charset="2"/>
              <a:buChar char="p"/>
            </a:pPr>
            <a:r>
              <a:rPr lang="zh-CN" altLang="en-US" sz="2400" dirty="0"/>
              <a:t>在这种情况下，最终保存在数据库中的</a:t>
            </a:r>
            <a:r>
              <a:rPr lang="en-US" altLang="zh-CN" sz="2400" dirty="0"/>
              <a:t>Item 100</a:t>
            </a:r>
            <a:r>
              <a:rPr lang="zh-CN" altLang="en-US" sz="2400" dirty="0"/>
              <a:t>数目是</a:t>
            </a:r>
            <a:r>
              <a:rPr lang="en-US" altLang="zh-CN" sz="2400" dirty="0"/>
              <a:t>2</a:t>
            </a:r>
            <a:r>
              <a:rPr lang="zh-CN" altLang="en-US" sz="2400" dirty="0"/>
              <a:t>，这才是正确的</a:t>
            </a:r>
            <a:endParaRPr lang="en-US" altLang="zh-CN" sz="2400" dirty="0"/>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并发控制：资源锁定</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960636" y="476250"/>
            <a:ext cx="7643812" cy="5833070"/>
          </a:xfrm>
        </p:spPr>
        <p:txBody>
          <a:bodyPr/>
          <a:lstStyle/>
          <a:p>
            <a:pPr>
              <a:buClr>
                <a:schemeClr val="accent1"/>
              </a:buClr>
            </a:pPr>
            <a:endParaRPr lang="en-US" altLang="zh-CN" dirty="0"/>
          </a:p>
          <a:p>
            <a:pPr>
              <a:buClr>
                <a:schemeClr val="accent1"/>
              </a:buClr>
            </a:pPr>
            <a:endParaRPr lang="en-US" altLang="zh-CN" dirty="0"/>
          </a:p>
          <a:p>
            <a:pPr>
              <a:buClr>
                <a:schemeClr val="accent1"/>
              </a:buClr>
              <a:buFont typeface="Wingdings" pitchFamily="2" charset="2"/>
              <a:buChar char="p"/>
            </a:pPr>
            <a:r>
              <a:rPr lang="zh-CN" altLang="en-US" dirty="0">
                <a:solidFill>
                  <a:schemeClr val="accent2"/>
                </a:solidFill>
              </a:rPr>
              <a:t>概述</a:t>
            </a:r>
            <a:endParaRPr lang="en-US" altLang="zh-CN" dirty="0">
              <a:solidFill>
                <a:schemeClr val="accent2"/>
              </a:solidFill>
            </a:endParaRPr>
          </a:p>
          <a:p>
            <a:pPr>
              <a:buClr>
                <a:schemeClr val="accent1"/>
              </a:buClr>
              <a:buFont typeface="Wingdings" pitchFamily="2" charset="2"/>
              <a:buChar char="p"/>
            </a:pPr>
            <a:r>
              <a:rPr lang="zh-CN" altLang="en-US" dirty="0"/>
              <a:t>控制、安全和可靠的必要性</a:t>
            </a:r>
            <a:endParaRPr lang="en-US" altLang="zh-CN" dirty="0"/>
          </a:p>
          <a:p>
            <a:pPr>
              <a:buClr>
                <a:schemeClr val="accent1"/>
              </a:buClr>
              <a:buFont typeface="Wingdings" pitchFamily="2" charset="2"/>
              <a:buChar char="p"/>
            </a:pPr>
            <a:r>
              <a:rPr lang="zh-CN" altLang="en-US" dirty="0"/>
              <a:t>并发控制</a:t>
            </a:r>
            <a:endParaRPr lang="en-US" altLang="zh-CN" dirty="0"/>
          </a:p>
          <a:p>
            <a:pPr>
              <a:buClr>
                <a:schemeClr val="accent1"/>
              </a:buClr>
              <a:buFont typeface="Wingdings" pitchFamily="2" charset="2"/>
              <a:buChar char="p"/>
            </a:pPr>
            <a:r>
              <a:rPr lang="en-US" altLang="zh-CN" dirty="0"/>
              <a:t>SQL</a:t>
            </a:r>
            <a:r>
              <a:rPr lang="zh-CN" altLang="en-US" dirty="0"/>
              <a:t>事务控制语言和声明锁定特征</a:t>
            </a:r>
            <a:endParaRPr lang="en-US" altLang="zh-CN" dirty="0"/>
          </a:p>
          <a:p>
            <a:pPr>
              <a:buClr>
                <a:schemeClr val="accent1"/>
              </a:buClr>
              <a:buFont typeface="Wingdings" pitchFamily="2" charset="2"/>
              <a:buChar char="p"/>
            </a:pPr>
            <a:r>
              <a:rPr lang="zh-CN" altLang="en-US" dirty="0"/>
              <a:t>游标类型</a:t>
            </a:r>
            <a:endParaRPr lang="en-US" altLang="zh-CN" dirty="0"/>
          </a:p>
          <a:p>
            <a:pPr>
              <a:buClr>
                <a:schemeClr val="accent1"/>
              </a:buClr>
              <a:buFont typeface="Wingdings" pitchFamily="2" charset="2"/>
              <a:buChar char="p"/>
            </a:pPr>
            <a:r>
              <a:rPr lang="zh-CN" altLang="en-US" dirty="0"/>
              <a:t>数据库安全</a:t>
            </a:r>
            <a:endParaRPr lang="en-US" altLang="zh-CN" dirty="0"/>
          </a:p>
          <a:p>
            <a:pPr>
              <a:buClr>
                <a:schemeClr val="accent1"/>
              </a:buClr>
              <a:buFont typeface="Wingdings" pitchFamily="2" charset="2"/>
              <a:buChar char="p"/>
            </a:pPr>
            <a:r>
              <a:rPr lang="zh-CN" altLang="en-US" dirty="0"/>
              <a:t>数据库备份与恢复</a:t>
            </a:r>
            <a:endParaRPr lang="en-US" altLang="zh-CN" dirty="0"/>
          </a:p>
          <a:p>
            <a:pPr>
              <a:buClr>
                <a:schemeClr val="accent1"/>
              </a:buClr>
              <a:buFont typeface="Wingdings" pitchFamily="2" charset="2"/>
              <a:buChar char="p"/>
            </a:pPr>
            <a:r>
              <a:rPr lang="en-US" altLang="zh-CN" dirty="0"/>
              <a:t>DBA</a:t>
            </a:r>
            <a:r>
              <a:rPr lang="zh-CN" altLang="en-US" dirty="0"/>
              <a:t>的其他职责</a:t>
            </a:r>
            <a:endParaRPr lang="en-US" altLang="zh-CN" dirty="0"/>
          </a:p>
          <a:p>
            <a:pPr>
              <a:buClr>
                <a:schemeClr val="accent1"/>
              </a:buClr>
              <a:buFont typeface="Wingdings" pitchFamily="2" charset="2"/>
              <a:buChar char="p"/>
            </a:pPr>
            <a:endParaRPr lang="en-US" altLang="zh-CN" dirty="0"/>
          </a:p>
          <a:p>
            <a:pPr>
              <a:buClr>
                <a:schemeClr val="accent1"/>
              </a:buClr>
              <a:buFont typeface="Wingdings" pitchFamily="2" charset="2"/>
              <a:buChar char="p"/>
            </a:pPr>
            <a:endParaRPr lang="en-US" altLang="zh-CN" dirty="0"/>
          </a:p>
          <a:p>
            <a:pPr>
              <a:buClr>
                <a:schemeClr val="accent1"/>
              </a:buClr>
              <a:buFont typeface="Wingdings" pitchFamily="2" charset="2"/>
              <a:buChar char="p"/>
            </a:pPr>
            <a:endParaRPr lang="en-US" altLang="zh-CN"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目录</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隐式锁定与显式锁定</a:t>
            </a:r>
          </a:p>
        </p:txBody>
      </p:sp>
      <p:sp>
        <p:nvSpPr>
          <p:cNvPr id="3" name="内容占位符 2"/>
          <p:cNvSpPr>
            <a:spLocks noGrp="1"/>
          </p:cNvSpPr>
          <p:nvPr>
            <p:ph idx="1"/>
          </p:nvPr>
        </p:nvSpPr>
        <p:spPr/>
        <p:txBody>
          <a:bodyPr/>
          <a:lstStyle/>
          <a:p>
            <a:pPr marL="457200" indent="-457200">
              <a:buClr>
                <a:schemeClr val="accent1"/>
              </a:buClr>
              <a:buFont typeface="Wingdings" pitchFamily="2" charset="2"/>
              <a:buChar char="p"/>
            </a:pPr>
            <a:r>
              <a:rPr lang="zh-CN" altLang="en-US" sz="2400" dirty="0"/>
              <a:t>锁定可以由</a:t>
            </a:r>
            <a:r>
              <a:rPr lang="en-US" altLang="zh-CN" sz="2400" dirty="0"/>
              <a:t>DBMS</a:t>
            </a:r>
            <a:r>
              <a:rPr lang="zh-CN" altLang="en-US" sz="2400" dirty="0"/>
              <a:t>自动执行，也可以由应用程序或查询用户发给</a:t>
            </a:r>
            <a:r>
              <a:rPr lang="en-US" altLang="zh-CN" sz="2400" dirty="0"/>
              <a:t>DBMS</a:t>
            </a:r>
            <a:r>
              <a:rPr lang="zh-CN" altLang="en-US" sz="2400" dirty="0"/>
              <a:t>的命令执行</a:t>
            </a:r>
            <a:endParaRPr lang="en-US" altLang="zh-CN" sz="2400" dirty="0"/>
          </a:p>
          <a:p>
            <a:pPr marL="457200" indent="-457200">
              <a:buClr>
                <a:schemeClr val="accent1"/>
              </a:buClr>
              <a:buFont typeface="Wingdings" pitchFamily="2" charset="2"/>
              <a:buChar char="p"/>
            </a:pPr>
            <a:endParaRPr lang="en-US" altLang="zh-CN" sz="2400" dirty="0"/>
          </a:p>
          <a:p>
            <a:pPr marL="457200" indent="-457200">
              <a:buClr>
                <a:schemeClr val="accent1"/>
              </a:buClr>
              <a:buFont typeface="Wingdings" pitchFamily="2" charset="2"/>
              <a:buChar char="p"/>
            </a:pPr>
            <a:r>
              <a:rPr lang="en-US" altLang="zh-CN" sz="2400" dirty="0"/>
              <a:t>DBMS</a:t>
            </a:r>
            <a:r>
              <a:rPr lang="zh-CN" altLang="en-US" sz="2400" dirty="0"/>
              <a:t>执行的锁定称为隐式锁定（</a:t>
            </a:r>
            <a:r>
              <a:rPr lang="en-US" altLang="zh-CN" sz="2400" dirty="0"/>
              <a:t>implicit lock</a:t>
            </a:r>
            <a:r>
              <a:rPr lang="zh-CN" altLang="en-US" sz="2400" dirty="0"/>
              <a:t>）</a:t>
            </a:r>
            <a:endParaRPr lang="en-US" altLang="zh-CN" sz="2400" dirty="0"/>
          </a:p>
          <a:p>
            <a:pPr marL="457200" indent="-457200">
              <a:buClr>
                <a:schemeClr val="accent1"/>
              </a:buClr>
              <a:buFont typeface="Wingdings" pitchFamily="2" charset="2"/>
              <a:buChar char="p"/>
            </a:pPr>
            <a:endParaRPr lang="en-US" altLang="zh-CN" sz="2400" dirty="0"/>
          </a:p>
          <a:p>
            <a:pPr marL="457200" indent="-457200">
              <a:buClr>
                <a:schemeClr val="accent1"/>
              </a:buClr>
              <a:buFont typeface="Wingdings" pitchFamily="2" charset="2"/>
              <a:buChar char="p"/>
            </a:pPr>
            <a:r>
              <a:rPr lang="zh-CN" altLang="en-US" sz="2400" dirty="0"/>
              <a:t>命令执行的锁定称为显式锁定（</a:t>
            </a:r>
            <a:r>
              <a:rPr lang="en-US" altLang="zh-CN" sz="2400" dirty="0"/>
              <a:t>explicit lock</a:t>
            </a:r>
            <a:r>
              <a:rPr lang="zh-CN" altLang="en-US" sz="2400" dirty="0"/>
              <a:t>）</a:t>
            </a:r>
            <a:endParaRPr lang="en-US" altLang="zh-CN" sz="2400" dirty="0"/>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并发控制：资源锁定</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资源锁定的粒度</a:t>
            </a:r>
          </a:p>
        </p:txBody>
      </p:sp>
      <p:sp>
        <p:nvSpPr>
          <p:cNvPr id="3" name="内容占位符 2"/>
          <p:cNvSpPr>
            <a:spLocks noGrp="1"/>
          </p:cNvSpPr>
          <p:nvPr>
            <p:ph idx="1"/>
          </p:nvPr>
        </p:nvSpPr>
        <p:spPr/>
        <p:txBody>
          <a:bodyPr/>
          <a:lstStyle/>
          <a:p>
            <a:pPr marL="457200" indent="-457200">
              <a:buClr>
                <a:schemeClr val="accent1"/>
              </a:buClr>
              <a:buFont typeface="Wingdings" pitchFamily="2" charset="2"/>
              <a:buChar char="p"/>
            </a:pPr>
            <a:r>
              <a:rPr lang="zh-CN" altLang="en-US" sz="2400" dirty="0"/>
              <a:t>上例中资源的锁定在记录级别</a:t>
            </a:r>
            <a:endParaRPr lang="en-US" altLang="zh-CN" sz="2400" dirty="0"/>
          </a:p>
          <a:p>
            <a:pPr marL="457200" indent="-457200">
              <a:buClr>
                <a:schemeClr val="accent1"/>
              </a:buClr>
              <a:buFont typeface="Wingdings" pitchFamily="2" charset="2"/>
              <a:buChar char="p"/>
            </a:pPr>
            <a:endParaRPr lang="en-US" altLang="zh-CN" sz="2400" dirty="0"/>
          </a:p>
          <a:p>
            <a:pPr marL="457200" indent="-457200">
              <a:buClr>
                <a:schemeClr val="accent1"/>
              </a:buClr>
              <a:buFont typeface="Wingdings" pitchFamily="2" charset="2"/>
              <a:buChar char="p"/>
            </a:pPr>
            <a:r>
              <a:rPr lang="zh-CN" altLang="en-US" sz="2400" dirty="0"/>
              <a:t>一些</a:t>
            </a:r>
            <a:r>
              <a:rPr lang="en-US" altLang="zh-CN" sz="2400" dirty="0"/>
              <a:t>DBMS</a:t>
            </a:r>
            <a:r>
              <a:rPr lang="zh-CN" altLang="en-US" sz="2400" dirty="0"/>
              <a:t>产品可以在页面、表和数据库级别上锁定</a:t>
            </a:r>
            <a:endParaRPr lang="en-US" altLang="zh-CN" sz="2400" dirty="0"/>
          </a:p>
          <a:p>
            <a:pPr marL="457200" indent="-457200">
              <a:buClr>
                <a:schemeClr val="accent1"/>
              </a:buClr>
              <a:buFont typeface="Wingdings" pitchFamily="2" charset="2"/>
              <a:buChar char="p"/>
            </a:pPr>
            <a:endParaRPr lang="en-US" altLang="zh-CN" sz="2400" dirty="0"/>
          </a:p>
          <a:p>
            <a:pPr marL="457200" indent="-457200">
              <a:buClr>
                <a:schemeClr val="accent1"/>
              </a:buClr>
              <a:buFont typeface="Wingdings" pitchFamily="2" charset="2"/>
              <a:buChar char="p"/>
            </a:pPr>
            <a:r>
              <a:rPr lang="zh-CN" altLang="en-US" sz="2400" dirty="0"/>
              <a:t>锁定的大小称为锁定粒度（</a:t>
            </a:r>
            <a:r>
              <a:rPr lang="en-US" altLang="zh-CN" sz="2400" dirty="0"/>
              <a:t>lock granularity</a:t>
            </a:r>
            <a:r>
              <a:rPr lang="zh-CN" altLang="en-US" sz="2400" dirty="0"/>
              <a:t>）</a:t>
            </a:r>
            <a:endParaRPr lang="en-US" altLang="zh-CN" sz="2400" dirty="0"/>
          </a:p>
          <a:p>
            <a:pPr marL="457200" indent="-457200">
              <a:buClr>
                <a:schemeClr val="accent1"/>
              </a:buClr>
              <a:buFont typeface="Wingdings" pitchFamily="2" charset="2"/>
              <a:buChar char="p"/>
            </a:pPr>
            <a:endParaRPr lang="en-US" altLang="zh-CN" sz="2400" dirty="0"/>
          </a:p>
          <a:p>
            <a:pPr marL="457200" indent="-457200">
              <a:buClr>
                <a:schemeClr val="accent1"/>
              </a:buClr>
              <a:buFont typeface="Wingdings" pitchFamily="2" charset="2"/>
              <a:buChar char="p"/>
            </a:pPr>
            <a:r>
              <a:rPr lang="zh-CN" altLang="en-US" sz="2400" dirty="0"/>
              <a:t>对于粒度较大的锁定，</a:t>
            </a:r>
            <a:r>
              <a:rPr lang="en-US" altLang="zh-CN" sz="2400" dirty="0"/>
              <a:t>DBMS</a:t>
            </a:r>
            <a:r>
              <a:rPr lang="zh-CN" altLang="en-US" sz="2400" dirty="0"/>
              <a:t>容易管理，但常引发冲突。而较小粒度的锁定不易管理（</a:t>
            </a:r>
            <a:r>
              <a:rPr lang="en-US" altLang="zh-CN" sz="2400" dirty="0"/>
              <a:t>DBMS</a:t>
            </a:r>
            <a:r>
              <a:rPr lang="zh-CN" altLang="en-US" sz="2400" dirty="0"/>
              <a:t>需要跟踪和检查许多细节），但是冲突较少</a:t>
            </a:r>
            <a:endParaRPr lang="en-US" altLang="zh-CN" sz="2400" dirty="0"/>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并发控制</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锁定的类型</a:t>
            </a:r>
          </a:p>
        </p:txBody>
      </p:sp>
      <p:sp>
        <p:nvSpPr>
          <p:cNvPr id="3" name="内容占位符 2"/>
          <p:cNvSpPr>
            <a:spLocks noGrp="1"/>
          </p:cNvSpPr>
          <p:nvPr>
            <p:ph idx="1"/>
          </p:nvPr>
        </p:nvSpPr>
        <p:spPr/>
        <p:txBody>
          <a:bodyPr/>
          <a:lstStyle/>
          <a:p>
            <a:pPr marL="457200" indent="-457200">
              <a:buClr>
                <a:schemeClr val="accent1"/>
              </a:buClr>
              <a:buFont typeface="Wingdings" pitchFamily="2" charset="2"/>
              <a:buChar char="p"/>
            </a:pPr>
            <a:r>
              <a:rPr lang="zh-CN" altLang="en-US" sz="2400" dirty="0"/>
              <a:t>排他锁定（</a:t>
            </a:r>
            <a:r>
              <a:rPr lang="en-US" altLang="zh-CN" sz="2400" dirty="0"/>
              <a:t>exclusive lock</a:t>
            </a:r>
            <a:r>
              <a:rPr lang="zh-CN" altLang="en-US" sz="2400" dirty="0"/>
              <a:t>）可以锁定对数据项的任何类型的访问。</a:t>
            </a:r>
            <a:r>
              <a:rPr lang="zh-CN" altLang="en-US" sz="2400"/>
              <a:t>其他任何事务都</a:t>
            </a:r>
            <a:r>
              <a:rPr lang="zh-CN" altLang="en-US" sz="2400" dirty="0"/>
              <a:t>不能读取或修改数据</a:t>
            </a:r>
            <a:endParaRPr lang="en-US" altLang="zh-CN" sz="2400" dirty="0"/>
          </a:p>
          <a:p>
            <a:pPr marL="457200" indent="-457200">
              <a:buClr>
                <a:schemeClr val="accent1"/>
              </a:buClr>
              <a:buFont typeface="Wingdings" pitchFamily="2" charset="2"/>
              <a:buChar char="p"/>
            </a:pPr>
            <a:endParaRPr lang="en-US" altLang="zh-CN" sz="2400" dirty="0"/>
          </a:p>
          <a:p>
            <a:pPr marL="457200" indent="-457200">
              <a:buClr>
                <a:schemeClr val="accent1"/>
              </a:buClr>
              <a:buFont typeface="Wingdings" pitchFamily="2" charset="2"/>
              <a:buChar char="p"/>
            </a:pPr>
            <a:r>
              <a:rPr lang="zh-CN" altLang="en-US" sz="2400" dirty="0"/>
              <a:t>共享锁定（</a:t>
            </a:r>
            <a:r>
              <a:rPr lang="en-US" altLang="zh-CN" sz="2400" dirty="0"/>
              <a:t>shared lock</a:t>
            </a:r>
            <a:r>
              <a:rPr lang="zh-CN" altLang="en-US" sz="2400" dirty="0"/>
              <a:t>）禁止修改数据项，但不拒绝对数据的读取。这就是说，其他事务可以读取被锁定的数据项，只是不能修改数据</a:t>
            </a:r>
            <a:endParaRPr lang="en-US" altLang="zh-CN" sz="2400" dirty="0"/>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并发控制：资源锁定</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可串行化的事务</a:t>
            </a:r>
          </a:p>
        </p:txBody>
      </p:sp>
      <p:sp>
        <p:nvSpPr>
          <p:cNvPr id="3" name="内容占位符 2"/>
          <p:cNvSpPr>
            <a:spLocks noGrp="1"/>
          </p:cNvSpPr>
          <p:nvPr>
            <p:ph idx="1"/>
          </p:nvPr>
        </p:nvSpPr>
        <p:spPr/>
        <p:txBody>
          <a:bodyPr/>
          <a:lstStyle/>
          <a:p>
            <a:pPr marL="457200" indent="-457200">
              <a:buClr>
                <a:schemeClr val="accent1"/>
              </a:buClr>
              <a:buFont typeface="Wingdings" pitchFamily="2" charset="2"/>
              <a:buChar char="p"/>
            </a:pPr>
            <a:r>
              <a:rPr lang="zh-CN" altLang="en-US" sz="2400" dirty="0"/>
              <a:t>并发处理两个或多个事务时，数据库中的结果在逻辑上应和事务以任意串行方式处理的结果一致。以这种方式处理并发事务的模式成为</a:t>
            </a:r>
            <a:r>
              <a:rPr lang="zh-CN" altLang="en-US" sz="2400" dirty="0">
                <a:solidFill>
                  <a:schemeClr val="accent2"/>
                </a:solidFill>
              </a:rPr>
              <a:t>串行模式</a:t>
            </a:r>
            <a:endParaRPr lang="en-US" altLang="zh-CN" sz="2400" dirty="0">
              <a:solidFill>
                <a:schemeClr val="accent2"/>
              </a:solidFill>
            </a:endParaRPr>
          </a:p>
          <a:p>
            <a:pPr marL="457200" indent="-457200">
              <a:buClr>
                <a:schemeClr val="accent1"/>
              </a:buClr>
              <a:buFont typeface="Wingdings" pitchFamily="2" charset="2"/>
              <a:buChar char="p"/>
            </a:pPr>
            <a:endParaRPr lang="en-US" altLang="zh-CN" sz="2400" dirty="0">
              <a:solidFill>
                <a:schemeClr val="accent2"/>
              </a:solidFill>
            </a:endParaRPr>
          </a:p>
          <a:p>
            <a:pPr marL="457200" indent="-457200">
              <a:buClr>
                <a:schemeClr val="accent1"/>
              </a:buClr>
              <a:buFont typeface="Wingdings" pitchFamily="2" charset="2"/>
              <a:buChar char="p"/>
            </a:pPr>
            <a:r>
              <a:rPr lang="zh-CN" altLang="en-US" sz="2400" dirty="0"/>
              <a:t>实现串行化的方式有许多种，一种方式是使用二段锁定（</a:t>
            </a:r>
            <a:r>
              <a:rPr lang="en-US" altLang="zh-CN" sz="2400" dirty="0"/>
              <a:t>two-phased locking</a:t>
            </a:r>
            <a:r>
              <a:rPr lang="zh-CN" altLang="en-US" sz="2400" dirty="0"/>
              <a:t>）处理事务</a:t>
            </a:r>
            <a:endParaRPr lang="en-US" altLang="zh-CN" sz="2400" dirty="0"/>
          </a:p>
          <a:p>
            <a:pPr marL="457200" indent="-457200">
              <a:buClr>
                <a:schemeClr val="accent1"/>
              </a:buClr>
              <a:buFont typeface="Wingdings" pitchFamily="2" charset="2"/>
              <a:buChar char="p"/>
            </a:pPr>
            <a:endParaRPr lang="en-US" altLang="zh-CN" sz="2400" dirty="0"/>
          </a:p>
          <a:p>
            <a:pPr marL="457200" indent="-457200">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并发控制：可串行化的事务</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二段锁定</a:t>
            </a:r>
          </a:p>
        </p:txBody>
      </p:sp>
      <p:sp>
        <p:nvSpPr>
          <p:cNvPr id="3" name="内容占位符 2"/>
          <p:cNvSpPr>
            <a:spLocks noGrp="1"/>
          </p:cNvSpPr>
          <p:nvPr>
            <p:ph idx="1"/>
          </p:nvPr>
        </p:nvSpPr>
        <p:spPr/>
        <p:txBody>
          <a:bodyPr/>
          <a:lstStyle/>
          <a:p>
            <a:pPr marL="457200" indent="-457200">
              <a:buClr>
                <a:schemeClr val="accent1"/>
              </a:buClr>
              <a:buFont typeface="Wingdings" pitchFamily="2" charset="2"/>
              <a:buChar char="p"/>
            </a:pPr>
            <a:r>
              <a:rPr lang="zh-CN" altLang="en-US" sz="2400" dirty="0"/>
              <a:t>采用二段锁定时，事务可以根据需要使用锁定，但是一旦释放了第一个锁定，就不能使用其他任何锁定。</a:t>
            </a:r>
            <a:endParaRPr lang="en-US" altLang="zh-CN" sz="2400" dirty="0"/>
          </a:p>
          <a:p>
            <a:pPr marL="457200" indent="-457200">
              <a:buClr>
                <a:schemeClr val="accent1"/>
              </a:buClr>
              <a:buFont typeface="Wingdings" pitchFamily="2" charset="2"/>
              <a:buChar char="p"/>
            </a:pPr>
            <a:endParaRPr lang="en-US" altLang="zh-CN" sz="2400" dirty="0"/>
          </a:p>
          <a:p>
            <a:pPr marL="457200" indent="-457200">
              <a:buClr>
                <a:schemeClr val="accent1"/>
              </a:buClr>
              <a:buFont typeface="Wingdings" pitchFamily="2" charset="2"/>
              <a:buChar char="p"/>
            </a:pPr>
            <a:r>
              <a:rPr lang="zh-CN" altLang="en-US" sz="2400" dirty="0"/>
              <a:t>因此事务有获取锁定的增生阶段（</a:t>
            </a:r>
            <a:r>
              <a:rPr lang="en-US" altLang="zh-CN" sz="2400" dirty="0"/>
              <a:t>growing phase</a:t>
            </a:r>
            <a:r>
              <a:rPr lang="zh-CN" altLang="en-US" sz="2400" dirty="0"/>
              <a:t>）和释放锁定的收缩阶段（</a:t>
            </a:r>
            <a:r>
              <a:rPr lang="en-US" altLang="zh-CN" sz="2400" dirty="0"/>
              <a:t>shrinking phase</a:t>
            </a:r>
            <a:r>
              <a:rPr lang="zh-CN" altLang="en-US" sz="2400" dirty="0"/>
              <a:t>）</a:t>
            </a:r>
            <a:endParaRPr lang="en-US" altLang="zh-CN" sz="2400" dirty="0"/>
          </a:p>
          <a:p>
            <a:pPr marL="457200" indent="-457200">
              <a:buClr>
                <a:schemeClr val="accent1"/>
              </a:buClr>
              <a:buFont typeface="Wingdings" pitchFamily="2" charset="2"/>
              <a:buChar char="p"/>
            </a:pPr>
            <a:endParaRPr lang="en-US" altLang="zh-CN" sz="2400" dirty="0"/>
          </a:p>
          <a:p>
            <a:pPr marL="457200" indent="-457200">
              <a:buClr>
                <a:schemeClr val="accent1"/>
              </a:buClr>
              <a:buFont typeface="Wingdings" pitchFamily="2" charset="2"/>
              <a:buChar char="p"/>
            </a:pPr>
            <a:r>
              <a:rPr lang="zh-CN" altLang="en-US" sz="2400" dirty="0"/>
              <a:t>许多</a:t>
            </a:r>
            <a:r>
              <a:rPr lang="en-US" altLang="zh-CN" sz="2400" dirty="0"/>
              <a:t>DBMS</a:t>
            </a:r>
            <a:r>
              <a:rPr lang="zh-CN" altLang="en-US" sz="2400" dirty="0"/>
              <a:t>产品使用一种特殊的二段锁定。使用这类锁定时，可以在事务的执行过程中获得锁定，但必须在发出</a:t>
            </a:r>
            <a:r>
              <a:rPr lang="en-US" altLang="zh-CN" sz="2400" dirty="0"/>
              <a:t>COMMIT</a:t>
            </a:r>
            <a:r>
              <a:rPr lang="zh-CN" altLang="en-US" sz="2400" dirty="0"/>
              <a:t>或</a:t>
            </a:r>
            <a:r>
              <a:rPr lang="en-US" altLang="zh-CN" sz="2400" dirty="0"/>
              <a:t>ROLLBACK</a:t>
            </a:r>
            <a:r>
              <a:rPr lang="zh-CN" altLang="en-US" sz="2400" dirty="0"/>
              <a:t>命令时才释放锁定。这种策略比二段锁定的要求更严格，但更容易实现</a:t>
            </a:r>
            <a:endParaRPr lang="en-US" altLang="zh-CN" sz="2400" dirty="0"/>
          </a:p>
          <a:p>
            <a:pPr marL="457200" indent="-457200">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并发控制：可串行化的事务</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二段锁定（举例）</a:t>
            </a:r>
          </a:p>
        </p:txBody>
      </p:sp>
      <p:sp>
        <p:nvSpPr>
          <p:cNvPr id="3" name="内容占位符 2"/>
          <p:cNvSpPr>
            <a:spLocks noGrp="1"/>
          </p:cNvSpPr>
          <p:nvPr>
            <p:ph idx="1"/>
          </p:nvPr>
        </p:nvSpPr>
        <p:spPr/>
        <p:txBody>
          <a:bodyPr/>
          <a:lstStyle/>
          <a:p>
            <a:pPr marL="457200" indent="-457200">
              <a:buClr>
                <a:schemeClr val="accent1"/>
              </a:buClr>
              <a:buFont typeface="Wingdings" pitchFamily="2" charset="2"/>
              <a:buChar char="p"/>
            </a:pPr>
            <a:r>
              <a:rPr lang="zh-CN" altLang="en-US" sz="2400" dirty="0"/>
              <a:t>考虑一个订货事务，该事务涉及处理</a:t>
            </a:r>
            <a:r>
              <a:rPr lang="en-US" altLang="zh-CN" sz="2400" dirty="0"/>
              <a:t>CUSTOMER</a:t>
            </a:r>
            <a:r>
              <a:rPr lang="zh-CN" altLang="en-US" sz="2400" dirty="0"/>
              <a:t>、</a:t>
            </a:r>
            <a:r>
              <a:rPr lang="en-US" altLang="zh-CN" sz="2400" dirty="0"/>
              <a:t>SALESPERSON</a:t>
            </a:r>
            <a:r>
              <a:rPr lang="zh-CN" altLang="en-US" sz="2400" dirty="0"/>
              <a:t>和</a:t>
            </a:r>
            <a:r>
              <a:rPr lang="en-US" altLang="zh-CN" sz="2400" dirty="0"/>
              <a:t>ORDER</a:t>
            </a:r>
            <a:r>
              <a:rPr lang="zh-CN" altLang="en-US" sz="2400" dirty="0"/>
              <a:t>表中的数据</a:t>
            </a:r>
            <a:endParaRPr lang="en-US" altLang="zh-CN" sz="2400" dirty="0"/>
          </a:p>
          <a:p>
            <a:pPr marL="457200" indent="-457200">
              <a:buClr>
                <a:schemeClr val="accent1"/>
              </a:buClr>
              <a:buFont typeface="Wingdings" pitchFamily="2" charset="2"/>
              <a:buChar char="p"/>
            </a:pPr>
            <a:endParaRPr lang="en-US" altLang="zh-CN" sz="2400" dirty="0"/>
          </a:p>
          <a:p>
            <a:pPr marL="457200" indent="-457200">
              <a:buClr>
                <a:schemeClr val="accent1"/>
              </a:buClr>
              <a:buFont typeface="Wingdings" pitchFamily="2" charset="2"/>
              <a:buChar char="p"/>
            </a:pPr>
            <a:r>
              <a:rPr lang="zh-CN" altLang="en-US" sz="2400" dirty="0"/>
              <a:t>为了确保数据库不因并发行为而产生异常，订货事务在需要时可以锁定</a:t>
            </a:r>
            <a:r>
              <a:rPr lang="en-US" altLang="zh-CN" sz="2400" dirty="0"/>
              <a:t>CUSTOMER</a:t>
            </a:r>
            <a:r>
              <a:rPr lang="zh-CN" altLang="en-US" sz="2400" dirty="0"/>
              <a:t>、</a:t>
            </a:r>
            <a:r>
              <a:rPr lang="en-US" altLang="zh-CN" sz="2400" dirty="0"/>
              <a:t>SALESPERSON</a:t>
            </a:r>
            <a:r>
              <a:rPr lang="zh-CN" altLang="en-US" sz="2400" dirty="0"/>
              <a:t>和</a:t>
            </a:r>
            <a:r>
              <a:rPr lang="en-US" altLang="zh-CN" sz="2400" dirty="0"/>
              <a:t>ORDER</a:t>
            </a:r>
            <a:r>
              <a:rPr lang="zh-CN" altLang="en-US" sz="2400" dirty="0"/>
              <a:t>表，进行所有的数据库修改操作，然后释放所有的锁定</a:t>
            </a:r>
            <a:endParaRPr lang="en-US" altLang="zh-CN" sz="2400" dirty="0"/>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并发控制：可串行化的事务</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死锁</a:t>
            </a:r>
          </a:p>
        </p:txBody>
      </p:sp>
      <p:sp>
        <p:nvSpPr>
          <p:cNvPr id="3" name="内容占位符 2"/>
          <p:cNvSpPr>
            <a:spLocks noGrp="1"/>
          </p:cNvSpPr>
          <p:nvPr>
            <p:ph idx="1"/>
          </p:nvPr>
        </p:nvSpPr>
        <p:spPr>
          <a:xfrm>
            <a:off x="457200" y="1412776"/>
            <a:ext cx="8229600" cy="4713387"/>
          </a:xfrm>
        </p:spPr>
        <p:txBody>
          <a:bodyPr/>
          <a:lstStyle/>
          <a:p>
            <a:pPr marL="457200" indent="-457200">
              <a:buClr>
                <a:schemeClr val="accent1"/>
              </a:buClr>
              <a:buFont typeface="Wingdings" pitchFamily="2" charset="2"/>
              <a:buChar char="p"/>
            </a:pPr>
            <a:r>
              <a:rPr lang="zh-CN" altLang="en-US" sz="2400" dirty="0"/>
              <a:t>考虑两个用户都希望订购库存中的两个产品。假设用户</a:t>
            </a:r>
            <a:r>
              <a:rPr lang="en-US" altLang="zh-CN" sz="2400" dirty="0"/>
              <a:t>A</a:t>
            </a:r>
            <a:r>
              <a:rPr lang="zh-CN" altLang="en-US" sz="2400" dirty="0"/>
              <a:t>希望订购一些纸张，如果她可以得到纸张，则可能还需要订购一些铅笔。再假设用户</a:t>
            </a:r>
            <a:r>
              <a:rPr lang="en-US" altLang="zh-CN" sz="2400" dirty="0"/>
              <a:t>B</a:t>
            </a:r>
            <a:r>
              <a:rPr lang="zh-CN" altLang="en-US" sz="2400" dirty="0"/>
              <a:t>希望订购一些铅笔，如果她可以得到铅笔，则可能需要订购一些纸张。处理过程如下图：</a:t>
            </a:r>
            <a:endParaRPr lang="en-US" altLang="zh-CN" sz="2400" dirty="0"/>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并发控制：死锁</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死锁示例</a:t>
            </a:r>
          </a:p>
        </p:txBody>
      </p:sp>
      <p:sp>
        <p:nvSpPr>
          <p:cNvPr id="3" name="内容占位符 2"/>
          <p:cNvSpPr>
            <a:spLocks noGrp="1"/>
          </p:cNvSpPr>
          <p:nvPr>
            <p:ph idx="1"/>
          </p:nvPr>
        </p:nvSpPr>
        <p:spPr>
          <a:xfrm>
            <a:off x="457200" y="1412776"/>
            <a:ext cx="8229600" cy="4713387"/>
          </a:xfrm>
        </p:spPr>
        <p:txBody>
          <a:bodyPr/>
          <a:lstStyle/>
          <a:p>
            <a:pPr marL="457200" indent="-457200">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并发控制：死锁</a:t>
            </a:r>
          </a:p>
        </p:txBody>
      </p:sp>
      <p:pic>
        <p:nvPicPr>
          <p:cNvPr id="6" name="Picture 6" descr="C:\Users\auer\Auer-Projects\Kroenke-Auer-Projects\Kroenke-Auer-DBC-e04\DBC-e04-Images\Chapter06\Fig6-9.JPG"/>
          <p:cNvPicPr>
            <a:picLocks noChangeAspect="1" noChangeArrowheads="1"/>
          </p:cNvPicPr>
          <p:nvPr/>
        </p:nvPicPr>
        <p:blipFill>
          <a:blip r:embed="rId2" cstate="print"/>
          <a:srcRect/>
          <a:stretch>
            <a:fillRect/>
          </a:stretch>
        </p:blipFill>
        <p:spPr bwMode="auto">
          <a:xfrm>
            <a:off x="974476" y="1501037"/>
            <a:ext cx="7773988" cy="5356963"/>
          </a:xfrm>
          <a:prstGeom prst="rect">
            <a:avLst/>
          </a:prstGeom>
          <a:noFill/>
          <a:ln w="9525">
            <a:noFill/>
            <a:miter lim="800000"/>
            <a:headEnd/>
            <a:tailEnd/>
          </a:ln>
        </p:spPr>
      </p:pic>
      <p:sp>
        <p:nvSpPr>
          <p:cNvPr id="7" name="矩形 6"/>
          <p:cNvSpPr/>
          <p:nvPr/>
        </p:nvSpPr>
        <p:spPr>
          <a:xfrm>
            <a:off x="2555776" y="5517232"/>
            <a:ext cx="4248472" cy="10801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标注 7"/>
          <p:cNvSpPr/>
          <p:nvPr/>
        </p:nvSpPr>
        <p:spPr>
          <a:xfrm>
            <a:off x="0" y="4293096"/>
            <a:ext cx="2339752" cy="1080120"/>
          </a:xfrm>
          <a:prstGeom prst="wedgeRectCallout">
            <a:avLst>
              <a:gd name="adj1" fmla="val 76797"/>
              <a:gd name="adj2" fmla="val 1592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相互等候对方释放锁定：产生了死锁</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死锁</a:t>
            </a:r>
          </a:p>
        </p:txBody>
      </p:sp>
      <p:sp>
        <p:nvSpPr>
          <p:cNvPr id="3" name="内容占位符 2"/>
          <p:cNvSpPr>
            <a:spLocks noGrp="1"/>
          </p:cNvSpPr>
          <p:nvPr>
            <p:ph idx="1"/>
          </p:nvPr>
        </p:nvSpPr>
        <p:spPr>
          <a:xfrm>
            <a:off x="457200" y="1523925"/>
            <a:ext cx="8229600" cy="4713387"/>
          </a:xfrm>
        </p:spPr>
        <p:txBody>
          <a:bodyPr/>
          <a:lstStyle/>
          <a:p>
            <a:pPr marL="457200" indent="-457200">
              <a:buClr>
                <a:schemeClr val="accent1"/>
              </a:buClr>
              <a:buFont typeface="Wingdings" pitchFamily="2" charset="2"/>
              <a:buChar char="p"/>
            </a:pPr>
            <a:r>
              <a:rPr lang="zh-CN" altLang="en-US" sz="2400" dirty="0"/>
              <a:t>上图中，用户</a:t>
            </a:r>
            <a:r>
              <a:rPr lang="en-US" altLang="zh-CN" sz="2400" dirty="0"/>
              <a:t>A</a:t>
            </a:r>
            <a:r>
              <a:rPr lang="zh-CN" altLang="en-US" sz="2400" dirty="0"/>
              <a:t>和</a:t>
            </a:r>
            <a:r>
              <a:rPr lang="en-US" altLang="zh-CN" sz="2400" dirty="0"/>
              <a:t>B</a:t>
            </a:r>
            <a:r>
              <a:rPr lang="zh-CN" altLang="en-US" sz="2400" dirty="0"/>
              <a:t>都被锁定的状态称为</a:t>
            </a:r>
            <a:r>
              <a:rPr lang="zh-CN" altLang="en-US" sz="2400" dirty="0">
                <a:solidFill>
                  <a:schemeClr val="accent2"/>
                </a:solidFill>
              </a:rPr>
              <a:t>死锁（</a:t>
            </a:r>
            <a:r>
              <a:rPr lang="en-US" altLang="zh-CN" sz="2400" dirty="0">
                <a:solidFill>
                  <a:schemeClr val="accent2"/>
                </a:solidFill>
              </a:rPr>
              <a:t>deadlock</a:t>
            </a:r>
            <a:r>
              <a:rPr lang="zh-CN" altLang="en-US" sz="2400" dirty="0">
                <a:solidFill>
                  <a:schemeClr val="accent2"/>
                </a:solidFill>
              </a:rPr>
              <a:t>），有时称为致命包含（</a:t>
            </a:r>
            <a:r>
              <a:rPr lang="en-US" altLang="zh-CN" sz="2400" dirty="0">
                <a:solidFill>
                  <a:schemeClr val="accent2"/>
                </a:solidFill>
              </a:rPr>
              <a:t>deadly embrace</a:t>
            </a:r>
            <a:r>
              <a:rPr lang="zh-CN" altLang="en-US" sz="2400" dirty="0">
                <a:solidFill>
                  <a:schemeClr val="accent2"/>
                </a:solidFill>
              </a:rPr>
              <a:t>）</a:t>
            </a:r>
            <a:r>
              <a:rPr lang="zh-CN" altLang="en-US" sz="2400" dirty="0"/>
              <a:t>。每个用户都在等待对方已锁定的资源。</a:t>
            </a:r>
            <a:endParaRPr lang="en-US" altLang="zh-CN" sz="2400" dirty="0"/>
          </a:p>
          <a:p>
            <a:pPr marL="457200" indent="-457200">
              <a:buClr>
                <a:schemeClr val="accent1"/>
              </a:buClr>
              <a:buFont typeface="Wingdings" pitchFamily="2" charset="2"/>
              <a:buChar char="p"/>
            </a:pPr>
            <a:endParaRPr lang="en-US" altLang="zh-CN" sz="2400" dirty="0"/>
          </a:p>
          <a:p>
            <a:pPr marL="457200" indent="-457200">
              <a:buClr>
                <a:schemeClr val="accent1"/>
              </a:buClr>
              <a:buFont typeface="Wingdings" pitchFamily="2" charset="2"/>
              <a:buChar char="p"/>
            </a:pPr>
            <a:r>
              <a:rPr lang="zh-CN" altLang="en-US" sz="2400" dirty="0"/>
              <a:t>解决这个问题的两个常见方法是：</a:t>
            </a:r>
            <a:endParaRPr lang="en-US" altLang="zh-CN" sz="2400" dirty="0"/>
          </a:p>
          <a:p>
            <a:pPr marL="457200" indent="-457200">
              <a:buClr>
                <a:schemeClr val="accent1"/>
              </a:buClr>
            </a:pPr>
            <a:endParaRPr lang="en-US" altLang="zh-CN" sz="2400" dirty="0"/>
          </a:p>
          <a:p>
            <a:pPr marL="457200" indent="-457200">
              <a:buClr>
                <a:schemeClr val="accent1"/>
              </a:buClr>
              <a:buFont typeface="Arial" pitchFamily="34" charset="0"/>
              <a:buChar char="•"/>
            </a:pPr>
            <a:r>
              <a:rPr lang="zh-CN" altLang="en-US" sz="2400" dirty="0"/>
              <a:t>阻止死锁发生</a:t>
            </a:r>
            <a:endParaRPr lang="en-US" altLang="zh-CN" sz="2400" dirty="0"/>
          </a:p>
          <a:p>
            <a:pPr marL="457200" indent="-457200">
              <a:buClr>
                <a:schemeClr val="accent1"/>
              </a:buClr>
              <a:buFont typeface="Arial" pitchFamily="34" charset="0"/>
              <a:buChar char="•"/>
            </a:pPr>
            <a:r>
              <a:rPr lang="zh-CN" altLang="en-US" sz="2400" dirty="0"/>
              <a:t>允许死锁发生，然后打开死锁</a:t>
            </a:r>
            <a:endParaRPr lang="en-US" altLang="zh-CN" sz="2400" dirty="0"/>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并发控制：死锁</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防止死锁发生</a:t>
            </a:r>
          </a:p>
        </p:txBody>
      </p:sp>
      <p:sp>
        <p:nvSpPr>
          <p:cNvPr id="3" name="内容占位符 2"/>
          <p:cNvSpPr>
            <a:spLocks noGrp="1"/>
          </p:cNvSpPr>
          <p:nvPr>
            <p:ph idx="1"/>
          </p:nvPr>
        </p:nvSpPr>
        <p:spPr>
          <a:xfrm>
            <a:off x="457200" y="1523925"/>
            <a:ext cx="8229600" cy="4713387"/>
          </a:xfrm>
        </p:spPr>
        <p:txBody>
          <a:bodyPr/>
          <a:lstStyle/>
          <a:p>
            <a:pPr marL="457200" indent="-457200">
              <a:buClr>
                <a:schemeClr val="accent1"/>
              </a:buClr>
              <a:buFont typeface="Wingdings" pitchFamily="2" charset="2"/>
              <a:buChar char="p"/>
            </a:pPr>
            <a:r>
              <a:rPr lang="zh-CN" altLang="en-US" sz="2400" dirty="0"/>
              <a:t>有多种方式可以防止死锁发生：</a:t>
            </a:r>
            <a:endParaRPr lang="en-US" altLang="zh-CN" sz="2400" dirty="0"/>
          </a:p>
          <a:p>
            <a:pPr marL="457200" indent="-457200">
              <a:buClr>
                <a:schemeClr val="accent1"/>
              </a:buClr>
            </a:pPr>
            <a:endParaRPr lang="en-US" altLang="zh-CN" sz="2400" dirty="0"/>
          </a:p>
          <a:p>
            <a:pPr marL="457200" indent="-457200">
              <a:buClr>
                <a:schemeClr val="accent1"/>
              </a:buClr>
              <a:buFont typeface="Arial" pitchFamily="34" charset="0"/>
              <a:buChar char="•"/>
            </a:pPr>
            <a:r>
              <a:rPr lang="zh-CN" altLang="en-US" sz="2400" dirty="0"/>
              <a:t>可以允许用户一次只发出一个锁定请求</a:t>
            </a:r>
            <a:r>
              <a:rPr lang="en-US" altLang="zh-CN" sz="2400" dirty="0"/>
              <a:t>——</a:t>
            </a:r>
            <a:r>
              <a:rPr lang="zh-CN" altLang="en-US" sz="2400" dirty="0"/>
              <a:t>用户必须一次锁定所有的所需资源。（如果上图中</a:t>
            </a:r>
            <a:r>
              <a:rPr lang="en-US" altLang="zh-CN" sz="2400" dirty="0"/>
              <a:t>A</a:t>
            </a:r>
            <a:r>
              <a:rPr lang="zh-CN" altLang="en-US" sz="2400" dirty="0"/>
              <a:t>用户从一开始就锁定了纸张和铅笔记录，则不会发生死锁）</a:t>
            </a:r>
            <a:endParaRPr lang="en-US" altLang="zh-CN" sz="2400" dirty="0"/>
          </a:p>
          <a:p>
            <a:pPr marL="457200" indent="-457200">
              <a:buClr>
                <a:schemeClr val="accent1"/>
              </a:buClr>
              <a:buFont typeface="Arial" pitchFamily="34" charset="0"/>
              <a:buChar char="•"/>
            </a:pPr>
            <a:endParaRPr lang="en-US" altLang="zh-CN" sz="2400" dirty="0"/>
          </a:p>
          <a:p>
            <a:pPr marL="457200" indent="-457200">
              <a:buClr>
                <a:schemeClr val="accent1"/>
              </a:buClr>
              <a:buFont typeface="Arial" pitchFamily="34" charset="0"/>
              <a:buChar char="•"/>
            </a:pPr>
            <a:r>
              <a:rPr lang="zh-CN" altLang="en-US" sz="2400" dirty="0"/>
              <a:t>或规定所有应用程序以相同的顺序锁定资源</a:t>
            </a:r>
            <a:endParaRPr lang="en-US" altLang="zh-CN" sz="2400" dirty="0"/>
          </a:p>
          <a:p>
            <a:pPr marL="457200" indent="-457200">
              <a:buClr>
                <a:schemeClr val="accent1"/>
              </a:buClr>
            </a:pPr>
            <a:endParaRPr lang="en-US" altLang="zh-CN" sz="2400" dirty="0"/>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并发控制：死锁</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什么是数据库管理（</a:t>
            </a:r>
            <a:r>
              <a:rPr lang="en-US" altLang="zh-CN" dirty="0"/>
              <a:t>DBA</a:t>
            </a:r>
            <a:r>
              <a:rPr lang="zh-CN" altLang="en-US" dirty="0"/>
              <a:t>）</a:t>
            </a:r>
          </a:p>
        </p:txBody>
      </p:sp>
      <p:sp>
        <p:nvSpPr>
          <p:cNvPr id="3" name="内容占位符 2"/>
          <p:cNvSpPr>
            <a:spLocks noGrp="1"/>
          </p:cNvSpPr>
          <p:nvPr>
            <p:ph idx="1"/>
          </p:nvPr>
        </p:nvSpPr>
        <p:spPr/>
        <p:txBody>
          <a:bodyPr/>
          <a:lstStyle/>
          <a:p>
            <a:pPr>
              <a:buClr>
                <a:schemeClr val="accent1"/>
              </a:buClr>
              <a:buFont typeface="Wingdings" pitchFamily="2" charset="2"/>
              <a:buChar char="p"/>
            </a:pPr>
            <a:r>
              <a:rPr lang="zh-CN" altLang="en-US" sz="2400" dirty="0"/>
              <a:t>数据库管理（</a:t>
            </a:r>
            <a:r>
              <a:rPr lang="en-US" altLang="zh-CN" sz="2400" dirty="0"/>
              <a:t>database administration, DBA</a:t>
            </a:r>
            <a:r>
              <a:rPr lang="zh-CN" altLang="en-US" sz="2400" dirty="0"/>
              <a:t>）：它的目的是管理数据库，最大限度地发挥数据库对机构的作用</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数据库管理员（</a:t>
            </a:r>
            <a:r>
              <a:rPr lang="en-US" altLang="zh-CN" sz="2400" dirty="0"/>
              <a:t>database administrator, DBA</a:t>
            </a:r>
            <a:r>
              <a:rPr lang="zh-CN" altLang="en-US" sz="2400" dirty="0"/>
              <a:t>）：在大型数据库中，数据库管理工作会非常耗时，且经常变化，无法由一个全职人员处理，维护拥有上百或上千用户的数据库需要相当多的时间、技术知识和熟练的技能，一般需要有数据库管理部门来维护。这个部门的经理称为数据库管理员</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en-US" altLang="zh-CN" sz="2400" dirty="0"/>
              <a:t>DBA</a:t>
            </a:r>
            <a:r>
              <a:rPr lang="zh-CN" altLang="en-US" sz="2400" dirty="0"/>
              <a:t>可以指数据库管理，也可以指数据库管理员</a:t>
            </a: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概述</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允许死锁发生的方法</a:t>
            </a:r>
          </a:p>
        </p:txBody>
      </p:sp>
      <p:sp>
        <p:nvSpPr>
          <p:cNvPr id="3" name="内容占位符 2"/>
          <p:cNvSpPr>
            <a:spLocks noGrp="1"/>
          </p:cNvSpPr>
          <p:nvPr>
            <p:ph idx="1"/>
          </p:nvPr>
        </p:nvSpPr>
        <p:spPr>
          <a:xfrm>
            <a:off x="457200" y="1523925"/>
            <a:ext cx="8229600" cy="4713387"/>
          </a:xfrm>
        </p:spPr>
        <p:txBody>
          <a:bodyPr/>
          <a:lstStyle/>
          <a:p>
            <a:pPr marL="457200" indent="-457200">
              <a:buClr>
                <a:schemeClr val="accent1"/>
              </a:buClr>
              <a:buFont typeface="Wingdings" pitchFamily="2" charset="2"/>
              <a:buChar char="p"/>
            </a:pPr>
            <a:r>
              <a:rPr lang="zh-CN" altLang="en-US" sz="2400" dirty="0"/>
              <a:t>几乎每个</a:t>
            </a:r>
            <a:r>
              <a:rPr lang="en-US" altLang="zh-CN" sz="2400" dirty="0"/>
              <a:t>DBMS</a:t>
            </a:r>
            <a:r>
              <a:rPr lang="zh-CN" altLang="en-US" sz="2400" dirty="0"/>
              <a:t>都有检测死锁的算法</a:t>
            </a:r>
            <a:endParaRPr lang="en-US" altLang="zh-CN" sz="2400" dirty="0"/>
          </a:p>
          <a:p>
            <a:pPr marL="457200" indent="-457200">
              <a:buClr>
                <a:schemeClr val="accent1"/>
              </a:buClr>
              <a:buFont typeface="Wingdings" pitchFamily="2" charset="2"/>
              <a:buChar char="p"/>
            </a:pPr>
            <a:endParaRPr lang="en-US" altLang="zh-CN" sz="2400" dirty="0"/>
          </a:p>
          <a:p>
            <a:pPr marL="457200" indent="-457200">
              <a:buClr>
                <a:schemeClr val="accent1"/>
              </a:buClr>
              <a:buFont typeface="Wingdings" pitchFamily="2" charset="2"/>
              <a:buChar char="p"/>
            </a:pPr>
            <a:r>
              <a:rPr lang="zh-CN" altLang="en-US" sz="2400" dirty="0"/>
              <a:t>当死锁发生时，一般的解决方法是回滚其中一个事务，取消它对数据库的改动</a:t>
            </a:r>
            <a:endParaRPr lang="en-US" altLang="zh-CN" sz="2400" dirty="0"/>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并发控制：死锁</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乐观锁定和悲观锁定</a:t>
            </a:r>
          </a:p>
        </p:txBody>
      </p:sp>
      <p:sp>
        <p:nvSpPr>
          <p:cNvPr id="3" name="内容占位符 2"/>
          <p:cNvSpPr>
            <a:spLocks noGrp="1"/>
          </p:cNvSpPr>
          <p:nvPr>
            <p:ph idx="1"/>
          </p:nvPr>
        </p:nvSpPr>
        <p:spPr>
          <a:xfrm>
            <a:off x="457200" y="1523925"/>
            <a:ext cx="8229600" cy="4713387"/>
          </a:xfrm>
        </p:spPr>
        <p:txBody>
          <a:bodyPr/>
          <a:lstStyle/>
          <a:p>
            <a:pPr marL="457200" indent="-457200">
              <a:buClr>
                <a:schemeClr val="accent1"/>
              </a:buClr>
              <a:buFont typeface="Wingdings" pitchFamily="2" charset="2"/>
              <a:buChar char="p"/>
            </a:pPr>
            <a:r>
              <a:rPr lang="zh-CN" altLang="en-US" sz="2400" dirty="0"/>
              <a:t>激活锁定的方式有两种：乐观锁定和悲观锁定</a:t>
            </a:r>
            <a:endParaRPr lang="en-US" altLang="zh-CN" sz="2400" dirty="0"/>
          </a:p>
          <a:p>
            <a:pPr marL="457200" indent="-457200">
              <a:buClr>
                <a:schemeClr val="accent1"/>
              </a:buClr>
              <a:buFont typeface="Wingdings" pitchFamily="2" charset="2"/>
              <a:buChar char="p"/>
            </a:pPr>
            <a:endParaRPr lang="en-US" altLang="zh-CN" sz="2400" dirty="0"/>
          </a:p>
          <a:p>
            <a:pPr marL="457200" indent="-457200">
              <a:buClr>
                <a:schemeClr val="accent1"/>
              </a:buClr>
              <a:buFont typeface="Wingdings" pitchFamily="2" charset="2"/>
              <a:buChar char="p"/>
            </a:pPr>
            <a:r>
              <a:rPr lang="zh-CN" altLang="en-US" sz="2400" dirty="0">
                <a:solidFill>
                  <a:schemeClr val="accent2"/>
                </a:solidFill>
              </a:rPr>
              <a:t>采用乐观锁定（</a:t>
            </a:r>
            <a:r>
              <a:rPr lang="en-US" altLang="zh-CN" sz="2400" dirty="0">
                <a:solidFill>
                  <a:schemeClr val="accent2"/>
                </a:solidFill>
              </a:rPr>
              <a:t>optimistic locking</a:t>
            </a:r>
            <a:r>
              <a:rPr lang="zh-CN" altLang="en-US" sz="2400" dirty="0">
                <a:solidFill>
                  <a:schemeClr val="accent2"/>
                </a:solidFill>
              </a:rPr>
              <a:t>）</a:t>
            </a:r>
            <a:r>
              <a:rPr lang="zh-CN" altLang="en-US" sz="2400" dirty="0"/>
              <a:t>时，假定没有冲突发生。读取数据，处理事务，执行更新，然后检查是否发生冲突。如果没有冲突，事务就完成了。如果存在冲突，则重复事务，直到没有冲突。</a:t>
            </a:r>
            <a:endParaRPr lang="en-US" altLang="zh-CN" sz="2400" dirty="0"/>
          </a:p>
          <a:p>
            <a:pPr marL="457200" indent="-457200">
              <a:buClr>
                <a:schemeClr val="accent1"/>
              </a:buClr>
              <a:buFont typeface="Wingdings" pitchFamily="2" charset="2"/>
              <a:buChar char="p"/>
            </a:pPr>
            <a:endParaRPr lang="en-US" altLang="zh-CN" sz="2400" dirty="0"/>
          </a:p>
          <a:p>
            <a:pPr marL="457200" indent="-457200">
              <a:buClr>
                <a:schemeClr val="accent1"/>
              </a:buClr>
              <a:buFont typeface="Wingdings" pitchFamily="2" charset="2"/>
              <a:buChar char="p"/>
            </a:pPr>
            <a:r>
              <a:rPr lang="zh-CN" altLang="en-US" sz="2400" dirty="0">
                <a:solidFill>
                  <a:schemeClr val="accent2"/>
                </a:solidFill>
              </a:rPr>
              <a:t>采用悲观锁定（</a:t>
            </a:r>
            <a:r>
              <a:rPr lang="en-US" altLang="zh-CN" sz="2400" dirty="0">
                <a:solidFill>
                  <a:schemeClr val="accent2"/>
                </a:solidFill>
              </a:rPr>
              <a:t>pessimistic locking</a:t>
            </a:r>
            <a:r>
              <a:rPr lang="zh-CN" altLang="en-US" sz="2400" dirty="0">
                <a:solidFill>
                  <a:schemeClr val="accent2"/>
                </a:solidFill>
              </a:rPr>
              <a:t>）</a:t>
            </a:r>
            <a:r>
              <a:rPr lang="zh-CN" altLang="en-US" sz="2400" dirty="0"/>
              <a:t>时，假定存在冲突。首先锁定资源，处理事务，然后释放锁定</a:t>
            </a:r>
            <a:endParaRPr lang="en-US" altLang="zh-CN" sz="2400" dirty="0"/>
          </a:p>
        </p:txBody>
      </p:sp>
      <p:sp>
        <p:nvSpPr>
          <p:cNvPr id="4" name="TextBox 3"/>
          <p:cNvSpPr txBox="1"/>
          <p:nvPr/>
        </p:nvSpPr>
        <p:spPr>
          <a:xfrm>
            <a:off x="-3993" y="1196752"/>
            <a:ext cx="615553" cy="5328592"/>
          </a:xfrm>
          <a:prstGeom prst="rect">
            <a:avLst/>
          </a:prstGeom>
          <a:noFill/>
        </p:spPr>
        <p:txBody>
          <a:bodyPr vert="eaVert" wrap="square" rtlCol="0">
            <a:spAutoFit/>
          </a:bodyPr>
          <a:lstStyle/>
          <a:p>
            <a:r>
              <a:rPr lang="zh-CN" altLang="en-US" sz="2800" b="1" dirty="0">
                <a:solidFill>
                  <a:schemeClr val="tx2">
                    <a:lumMod val="60000"/>
                    <a:lumOff val="40000"/>
                  </a:schemeClr>
                </a:solidFill>
              </a:rPr>
              <a:t>并发控制：乐观锁定和悲观锁定</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67544" y="459830"/>
            <a:ext cx="8371656" cy="1096962"/>
          </a:xfrm>
        </p:spPr>
        <p:txBody>
          <a:bodyPr/>
          <a:lstStyle/>
          <a:p>
            <a:r>
              <a:rPr lang="zh-CN" altLang="en-US" sz="3600" dirty="0">
                <a:ea typeface="宋体" charset="-122"/>
              </a:rPr>
              <a:t>乐观锁定和悲观锁定的处理</a:t>
            </a:r>
            <a:endParaRPr lang="en-US" altLang="zh-CN" sz="3600" dirty="0">
              <a:ea typeface="宋体" charset="-122"/>
            </a:endParaRPr>
          </a:p>
        </p:txBody>
      </p:sp>
      <p:sp>
        <p:nvSpPr>
          <p:cNvPr id="28675" name="Rectangle 3"/>
          <p:cNvSpPr>
            <a:spLocks noGrp="1" noChangeArrowheads="1"/>
          </p:cNvSpPr>
          <p:nvPr>
            <p:ph sz="half" idx="1"/>
          </p:nvPr>
        </p:nvSpPr>
        <p:spPr>
          <a:xfrm>
            <a:off x="663897" y="1600200"/>
            <a:ext cx="3548063" cy="4648200"/>
          </a:xfrm>
        </p:spPr>
        <p:txBody>
          <a:bodyPr/>
          <a:lstStyle/>
          <a:p>
            <a:r>
              <a:rPr lang="en-US" altLang="zh-CN" sz="2400" b="1" dirty="0">
                <a:ea typeface="宋体" charset="-122"/>
              </a:rPr>
              <a:t>Optimistic Locking</a:t>
            </a:r>
            <a:r>
              <a:rPr lang="en-US" altLang="zh-CN" sz="2400" dirty="0">
                <a:ea typeface="宋体" charset="-122"/>
              </a:rPr>
              <a:t> </a:t>
            </a:r>
          </a:p>
          <a:p>
            <a:pPr lvl="1"/>
            <a:r>
              <a:rPr lang="en-US" altLang="zh-CN" dirty="0">
                <a:ea typeface="宋体" charset="-122"/>
              </a:rPr>
              <a:t>Read data</a:t>
            </a:r>
          </a:p>
          <a:p>
            <a:pPr lvl="1"/>
            <a:r>
              <a:rPr lang="en-US" altLang="zh-CN" dirty="0">
                <a:ea typeface="宋体" charset="-122"/>
              </a:rPr>
              <a:t>Process transaction</a:t>
            </a:r>
          </a:p>
          <a:p>
            <a:pPr lvl="1"/>
            <a:r>
              <a:rPr lang="en-US" altLang="zh-CN" dirty="0">
                <a:ea typeface="宋体" charset="-122"/>
              </a:rPr>
              <a:t>Issue update</a:t>
            </a:r>
          </a:p>
          <a:p>
            <a:pPr lvl="1"/>
            <a:r>
              <a:rPr lang="en-US" altLang="zh-CN" dirty="0">
                <a:ea typeface="宋体" charset="-122"/>
              </a:rPr>
              <a:t>Look for conflict</a:t>
            </a:r>
          </a:p>
          <a:p>
            <a:pPr lvl="1"/>
            <a:r>
              <a:rPr lang="en-US" altLang="zh-CN" sz="2000" b="1" dirty="0">
                <a:solidFill>
                  <a:srgbClr val="C00000"/>
                </a:solidFill>
                <a:ea typeface="宋体" charset="-122"/>
              </a:rPr>
              <a:t>IF</a:t>
            </a:r>
            <a:r>
              <a:rPr lang="en-US" altLang="zh-CN" sz="2000" dirty="0">
                <a:ea typeface="宋体" charset="-122"/>
              </a:rPr>
              <a:t> no conflict occurred</a:t>
            </a:r>
          </a:p>
          <a:p>
            <a:pPr marL="914400" lvl="2" indent="0">
              <a:buFontTx/>
              <a:buNone/>
            </a:pPr>
            <a:r>
              <a:rPr lang="en-US" altLang="zh-CN" b="1" dirty="0">
                <a:solidFill>
                  <a:srgbClr val="C00000"/>
                </a:solidFill>
                <a:ea typeface="宋体" charset="-122"/>
              </a:rPr>
              <a:t>THEN</a:t>
            </a:r>
            <a:r>
              <a:rPr lang="en-US" altLang="zh-CN" dirty="0">
                <a:ea typeface="宋体" charset="-122"/>
              </a:rPr>
              <a:t> commit  transaction</a:t>
            </a:r>
          </a:p>
          <a:p>
            <a:pPr lvl="1"/>
            <a:r>
              <a:rPr lang="en-US" altLang="zh-CN" sz="2000" b="1" dirty="0">
                <a:solidFill>
                  <a:srgbClr val="C00000"/>
                </a:solidFill>
                <a:ea typeface="宋体" charset="-122"/>
              </a:rPr>
              <a:t>ELSE</a:t>
            </a:r>
            <a:r>
              <a:rPr lang="en-US" altLang="zh-CN" sz="2000" dirty="0">
                <a:ea typeface="宋体" charset="-122"/>
              </a:rPr>
              <a:t> rollback and repeat transaction</a:t>
            </a:r>
          </a:p>
          <a:p>
            <a:pPr lvl="1"/>
            <a:endParaRPr lang="en-US" altLang="zh-CN" dirty="0">
              <a:ea typeface="宋体" charset="-122"/>
            </a:endParaRPr>
          </a:p>
          <a:p>
            <a:endParaRPr lang="en-US" altLang="zh-CN" dirty="0">
              <a:ea typeface="宋体" charset="-122"/>
            </a:endParaRPr>
          </a:p>
        </p:txBody>
      </p:sp>
      <p:sp>
        <p:nvSpPr>
          <p:cNvPr id="28676" name="Rectangle 4"/>
          <p:cNvSpPr>
            <a:spLocks noGrp="1" noChangeArrowheads="1"/>
          </p:cNvSpPr>
          <p:nvPr>
            <p:ph sz="half" idx="2"/>
          </p:nvPr>
        </p:nvSpPr>
        <p:spPr>
          <a:xfrm>
            <a:off x="4860032" y="1600200"/>
            <a:ext cx="3548062" cy="4648200"/>
          </a:xfrm>
        </p:spPr>
        <p:txBody>
          <a:bodyPr/>
          <a:lstStyle/>
          <a:p>
            <a:r>
              <a:rPr lang="en-US" altLang="zh-CN" sz="2400" b="1" dirty="0">
                <a:ea typeface="宋体" charset="-122"/>
              </a:rPr>
              <a:t>Pessimistic Locking</a:t>
            </a:r>
          </a:p>
          <a:p>
            <a:pPr lvl="1"/>
            <a:r>
              <a:rPr lang="en-US" altLang="zh-CN" dirty="0">
                <a:ea typeface="宋体" charset="-122"/>
              </a:rPr>
              <a:t>Lock required resources</a:t>
            </a:r>
          </a:p>
          <a:p>
            <a:pPr lvl="1"/>
            <a:r>
              <a:rPr lang="en-US" altLang="zh-CN" dirty="0">
                <a:ea typeface="宋体" charset="-122"/>
              </a:rPr>
              <a:t>Read data</a:t>
            </a:r>
          </a:p>
          <a:p>
            <a:pPr lvl="1"/>
            <a:r>
              <a:rPr lang="en-US" altLang="zh-CN" dirty="0">
                <a:ea typeface="宋体" charset="-122"/>
              </a:rPr>
              <a:t>Process transaction</a:t>
            </a:r>
          </a:p>
          <a:p>
            <a:pPr lvl="1"/>
            <a:r>
              <a:rPr lang="en-US" altLang="zh-CN" dirty="0">
                <a:ea typeface="宋体" charset="-122"/>
              </a:rPr>
              <a:t>Issue commit</a:t>
            </a:r>
          </a:p>
          <a:p>
            <a:pPr lvl="1"/>
            <a:r>
              <a:rPr lang="en-US" altLang="zh-CN" dirty="0">
                <a:ea typeface="宋体" charset="-122"/>
              </a:rPr>
              <a:t>Release locks</a:t>
            </a:r>
          </a:p>
        </p:txBody>
      </p:sp>
      <p:sp>
        <p:nvSpPr>
          <p:cNvPr id="28677" name="Slide Number Placeholder 1"/>
          <p:cNvSpPr>
            <a:spLocks noGrp="1"/>
          </p:cNvSpPr>
          <p:nvPr>
            <p:ph type="sldNum" sz="quarter" idx="4294967295"/>
          </p:nvPr>
        </p:nvSpPr>
        <p:spPr>
          <a:xfrm>
            <a:off x="7848600" y="6400800"/>
            <a:ext cx="990600" cy="320675"/>
          </a:xfrm>
          <a:prstGeom prst="rect">
            <a:avLst/>
          </a:prstGeom>
          <a:noFill/>
        </p:spPr>
        <p:txBody>
          <a:bodyPr/>
          <a:lstStyle/>
          <a:p>
            <a:r>
              <a:rPr lang="en-US" altLang="zh-CN"/>
              <a:t>6-</a:t>
            </a:r>
            <a:fld id="{E18D7C10-D6D4-4097-85DE-868BE63D3F94}" type="slidenum">
              <a:rPr lang="en-US" altLang="zh-CN"/>
              <a:pPr/>
              <a:t>42</a:t>
            </a:fld>
            <a:endParaRPr lang="en-US" altLang="zh-CN"/>
          </a:p>
        </p:txBody>
      </p:sp>
      <p:sp>
        <p:nvSpPr>
          <p:cNvPr id="28678" name="Footer Placeholder 2"/>
          <p:cNvSpPr>
            <a:spLocks noGrp="1"/>
          </p:cNvSpPr>
          <p:nvPr>
            <p:ph type="ftr" sz="quarter" idx="4294967295"/>
          </p:nvPr>
        </p:nvSpPr>
        <p:spPr>
          <a:xfrm>
            <a:off x="971600" y="5661248"/>
            <a:ext cx="5181600" cy="400050"/>
          </a:xfrm>
          <a:prstGeom prst="rect">
            <a:avLst/>
          </a:prstGeom>
          <a:noFill/>
        </p:spPr>
        <p:txBody>
          <a:bodyPr/>
          <a:lstStyle/>
          <a:p>
            <a:r>
              <a:rPr lang="en-US" altLang="zh-CN" dirty="0">
                <a:ea typeface="宋体" charset="-122"/>
              </a:rPr>
              <a:t>KROENKE and AUER -  DATABASE CONCEPTS (5th Edition)                                                                     Copyright © 2011 Pearson Educations, Inc. Publishing as Prentice Hall</a:t>
            </a:r>
          </a:p>
        </p:txBody>
      </p:sp>
      <p:sp>
        <p:nvSpPr>
          <p:cNvPr id="7" name="TextBox 6"/>
          <p:cNvSpPr txBox="1"/>
          <p:nvPr/>
        </p:nvSpPr>
        <p:spPr>
          <a:xfrm>
            <a:off x="-3993" y="1196752"/>
            <a:ext cx="615553" cy="5328592"/>
          </a:xfrm>
          <a:prstGeom prst="rect">
            <a:avLst/>
          </a:prstGeom>
          <a:noFill/>
        </p:spPr>
        <p:txBody>
          <a:bodyPr vert="eaVert" wrap="square" rtlCol="0">
            <a:spAutoFit/>
          </a:bodyPr>
          <a:lstStyle/>
          <a:p>
            <a:r>
              <a:rPr lang="zh-CN" altLang="en-US" sz="2800" b="1" dirty="0">
                <a:solidFill>
                  <a:schemeClr val="tx2">
                    <a:lumMod val="60000"/>
                    <a:lumOff val="40000"/>
                  </a:schemeClr>
                </a:solidFill>
              </a:rPr>
              <a:t>并发控制：乐观锁定和悲观锁定</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乐观锁定（举例）</a:t>
            </a:r>
          </a:p>
        </p:txBody>
      </p:sp>
      <p:sp>
        <p:nvSpPr>
          <p:cNvPr id="3" name="内容占位符 2"/>
          <p:cNvSpPr>
            <a:spLocks noGrp="1"/>
          </p:cNvSpPr>
          <p:nvPr>
            <p:ph idx="1"/>
          </p:nvPr>
        </p:nvSpPr>
        <p:spPr>
          <a:xfrm>
            <a:off x="457200" y="1523925"/>
            <a:ext cx="8229600" cy="4713387"/>
          </a:xfrm>
        </p:spPr>
        <p:txBody>
          <a:bodyPr/>
          <a:lstStyle/>
          <a:p>
            <a:pPr marL="457200" indent="-457200">
              <a:buClr>
                <a:schemeClr val="accent1"/>
              </a:buClr>
              <a:buFont typeface="Wingdings" pitchFamily="2" charset="2"/>
              <a:buChar char="p"/>
            </a:pPr>
            <a:endParaRPr lang="en-US" altLang="zh-CN" sz="2400" dirty="0"/>
          </a:p>
        </p:txBody>
      </p:sp>
      <p:sp>
        <p:nvSpPr>
          <p:cNvPr id="4" name="TextBox 3"/>
          <p:cNvSpPr txBox="1"/>
          <p:nvPr/>
        </p:nvSpPr>
        <p:spPr>
          <a:xfrm>
            <a:off x="-3993" y="1196752"/>
            <a:ext cx="615553" cy="5328592"/>
          </a:xfrm>
          <a:prstGeom prst="rect">
            <a:avLst/>
          </a:prstGeom>
          <a:noFill/>
        </p:spPr>
        <p:txBody>
          <a:bodyPr vert="eaVert" wrap="square" rtlCol="0">
            <a:spAutoFit/>
          </a:bodyPr>
          <a:lstStyle/>
          <a:p>
            <a:r>
              <a:rPr lang="zh-CN" altLang="en-US" sz="2800" b="1" dirty="0">
                <a:solidFill>
                  <a:schemeClr val="tx2">
                    <a:lumMod val="60000"/>
                    <a:lumOff val="40000"/>
                  </a:schemeClr>
                </a:solidFill>
              </a:rPr>
              <a:t>并发控制：乐观锁定和悲观锁定</a:t>
            </a:r>
          </a:p>
        </p:txBody>
      </p:sp>
      <p:pic>
        <p:nvPicPr>
          <p:cNvPr id="6" name="Picture 6" descr="C:\Users\auer\Auer-Projects\Kroenke-Auer-Projects\Kroenke-Auer-DBC-e04\DBC-e04-Images\Chapter06\Fig6-10.JPG"/>
          <p:cNvPicPr>
            <a:picLocks noChangeAspect="1" noChangeArrowheads="1"/>
          </p:cNvPicPr>
          <p:nvPr/>
        </p:nvPicPr>
        <p:blipFill>
          <a:blip r:embed="rId2" cstate="print"/>
          <a:srcRect/>
          <a:stretch>
            <a:fillRect/>
          </a:stretch>
        </p:blipFill>
        <p:spPr bwMode="auto">
          <a:xfrm>
            <a:off x="553863" y="1484784"/>
            <a:ext cx="5962353" cy="5373216"/>
          </a:xfrm>
          <a:prstGeom prst="rect">
            <a:avLst/>
          </a:prstGeom>
          <a:noFill/>
          <a:ln w="9525">
            <a:noFill/>
            <a:miter lim="800000"/>
            <a:headEnd/>
            <a:tailEnd/>
          </a:ln>
        </p:spPr>
      </p:pic>
      <p:sp>
        <p:nvSpPr>
          <p:cNvPr id="7" name="矩形 6"/>
          <p:cNvSpPr/>
          <p:nvPr/>
        </p:nvSpPr>
        <p:spPr>
          <a:xfrm>
            <a:off x="647056" y="6021288"/>
            <a:ext cx="4248472"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乐观锁定（举例）</a:t>
            </a:r>
          </a:p>
        </p:txBody>
      </p:sp>
      <p:sp>
        <p:nvSpPr>
          <p:cNvPr id="3" name="内容占位符 2"/>
          <p:cNvSpPr>
            <a:spLocks noGrp="1"/>
          </p:cNvSpPr>
          <p:nvPr>
            <p:ph idx="1"/>
          </p:nvPr>
        </p:nvSpPr>
        <p:spPr>
          <a:xfrm>
            <a:off x="457200" y="1523925"/>
            <a:ext cx="8229600" cy="4713387"/>
          </a:xfrm>
        </p:spPr>
        <p:txBody>
          <a:bodyPr/>
          <a:lstStyle/>
          <a:p>
            <a:pPr marL="457200" indent="-457200">
              <a:buClr>
                <a:schemeClr val="accent1"/>
              </a:buClr>
              <a:buFont typeface="Wingdings" pitchFamily="2" charset="2"/>
              <a:buChar char="p"/>
            </a:pPr>
            <a:r>
              <a:rPr lang="zh-CN" altLang="en-US" sz="2000" dirty="0"/>
              <a:t>首先读取数据，并将铅笔的</a:t>
            </a:r>
            <a:r>
              <a:rPr lang="en-US" altLang="zh-CN" sz="2000" dirty="0"/>
              <a:t>Quantity</a:t>
            </a:r>
            <a:r>
              <a:rPr lang="zh-CN" altLang="en-US" sz="2000" dirty="0"/>
              <a:t>当前值存入</a:t>
            </a:r>
            <a:r>
              <a:rPr lang="en-US" altLang="zh-CN" sz="2000" dirty="0" err="1"/>
              <a:t>OldQuantity</a:t>
            </a:r>
            <a:r>
              <a:rPr lang="zh-CN" altLang="en-US" sz="2000" dirty="0"/>
              <a:t>变量</a:t>
            </a:r>
            <a:endParaRPr lang="en-US" altLang="zh-CN" sz="2000" dirty="0"/>
          </a:p>
          <a:p>
            <a:pPr marL="457200" indent="-457200">
              <a:buClr>
                <a:schemeClr val="accent1"/>
              </a:buClr>
              <a:buFont typeface="Wingdings" pitchFamily="2" charset="2"/>
              <a:buChar char="p"/>
            </a:pPr>
            <a:endParaRPr lang="en-US" altLang="zh-CN" sz="2000" dirty="0"/>
          </a:p>
          <a:p>
            <a:pPr marL="457200" indent="-457200">
              <a:buClr>
                <a:schemeClr val="accent1"/>
              </a:buClr>
              <a:buFont typeface="Wingdings" pitchFamily="2" charset="2"/>
              <a:buChar char="p"/>
            </a:pPr>
            <a:r>
              <a:rPr lang="zh-CN" altLang="en-US" sz="2000" dirty="0"/>
              <a:t>然后处理事务，假设一切正常，</a:t>
            </a:r>
            <a:r>
              <a:rPr lang="en-US" altLang="zh-CN" sz="2000" dirty="0"/>
              <a:t>PRODUCT</a:t>
            </a:r>
            <a:r>
              <a:rPr lang="zh-CN" altLang="en-US" sz="2000" dirty="0"/>
              <a:t>就得到一个锁。这个锁可能只作用于铅笔行，也可能作用于更高的粒度级别。</a:t>
            </a:r>
            <a:endParaRPr lang="en-US" altLang="zh-CN" sz="2000" dirty="0"/>
          </a:p>
          <a:p>
            <a:pPr marL="457200" indent="-457200">
              <a:buClr>
                <a:schemeClr val="accent1"/>
              </a:buClr>
              <a:buFont typeface="Wingdings" pitchFamily="2" charset="2"/>
              <a:buChar char="p"/>
            </a:pPr>
            <a:endParaRPr lang="en-US" altLang="zh-CN" sz="2000" dirty="0"/>
          </a:p>
          <a:p>
            <a:pPr marL="457200" indent="-457200">
              <a:buClr>
                <a:schemeClr val="accent1"/>
              </a:buClr>
              <a:buFont typeface="Wingdings" pitchFamily="2" charset="2"/>
              <a:buChar char="p"/>
            </a:pPr>
            <a:r>
              <a:rPr lang="zh-CN" altLang="en-US" sz="2000" dirty="0"/>
              <a:t>无论何种情况，都执行一条更新铅笔行的</a:t>
            </a:r>
            <a:r>
              <a:rPr lang="en-US" altLang="zh-CN" sz="2000" dirty="0"/>
              <a:t>SQL</a:t>
            </a:r>
            <a:r>
              <a:rPr lang="zh-CN" altLang="en-US" sz="2000" dirty="0"/>
              <a:t>语句，其中的</a:t>
            </a:r>
            <a:r>
              <a:rPr lang="en-US" altLang="zh-CN" sz="2000" dirty="0"/>
              <a:t>WHERE</a:t>
            </a:r>
            <a:r>
              <a:rPr lang="zh-CN" altLang="en-US" sz="2000" dirty="0"/>
              <a:t>条件指定</a:t>
            </a:r>
            <a:r>
              <a:rPr lang="en-US" altLang="zh-CN" sz="2000" dirty="0"/>
              <a:t>Quantity</a:t>
            </a:r>
            <a:r>
              <a:rPr lang="zh-CN" altLang="en-US" sz="2000" dirty="0"/>
              <a:t>的当前值等于</a:t>
            </a:r>
            <a:r>
              <a:rPr lang="en-US" altLang="zh-CN" sz="2000" dirty="0" err="1"/>
              <a:t>OldQuantity</a:t>
            </a:r>
            <a:endParaRPr lang="en-US" altLang="zh-CN" sz="2000" dirty="0"/>
          </a:p>
          <a:p>
            <a:pPr marL="457200" indent="-457200">
              <a:buClr>
                <a:schemeClr val="accent1"/>
              </a:buClr>
              <a:buFont typeface="Wingdings" pitchFamily="2" charset="2"/>
              <a:buChar char="p"/>
            </a:pPr>
            <a:endParaRPr lang="en-US" altLang="zh-CN" sz="2000" dirty="0"/>
          </a:p>
          <a:p>
            <a:pPr marL="457200" indent="-457200">
              <a:buClr>
                <a:schemeClr val="accent1"/>
              </a:buClr>
              <a:buFont typeface="Wingdings" pitchFamily="2" charset="2"/>
              <a:buChar char="p"/>
            </a:pPr>
            <a:r>
              <a:rPr lang="zh-CN" altLang="en-US" sz="2000" dirty="0"/>
              <a:t>如果没有其他事务修改铅笔行的</a:t>
            </a:r>
            <a:r>
              <a:rPr lang="en-US" altLang="zh-CN" sz="2000" dirty="0"/>
              <a:t>Quantity</a:t>
            </a:r>
            <a:r>
              <a:rPr lang="zh-CN" altLang="en-US" sz="2000" dirty="0"/>
              <a:t>值，这个</a:t>
            </a:r>
            <a:r>
              <a:rPr lang="en-US" altLang="zh-CN" sz="2000" dirty="0"/>
              <a:t>UPDATE</a:t>
            </a:r>
            <a:r>
              <a:rPr lang="zh-CN" altLang="en-US" sz="2000" dirty="0"/>
              <a:t>语句就成功执行。如果另一个事务修改了铅笔行的</a:t>
            </a:r>
            <a:r>
              <a:rPr lang="en-US" altLang="zh-CN" sz="2000" dirty="0"/>
              <a:t>Quantity</a:t>
            </a:r>
            <a:r>
              <a:rPr lang="zh-CN" altLang="en-US" sz="2000" dirty="0"/>
              <a:t>值，</a:t>
            </a:r>
            <a:r>
              <a:rPr lang="en-US" altLang="zh-CN" sz="2000" dirty="0"/>
              <a:t>UPDATE</a:t>
            </a:r>
            <a:r>
              <a:rPr lang="zh-CN" altLang="en-US" sz="2000" dirty="0"/>
              <a:t>操作就会失败，需要重新执行事务</a:t>
            </a:r>
            <a:endParaRPr lang="en-US" altLang="zh-CN" sz="2000" dirty="0"/>
          </a:p>
        </p:txBody>
      </p:sp>
      <p:sp>
        <p:nvSpPr>
          <p:cNvPr id="4" name="TextBox 3"/>
          <p:cNvSpPr txBox="1"/>
          <p:nvPr/>
        </p:nvSpPr>
        <p:spPr>
          <a:xfrm>
            <a:off x="-3993" y="1196752"/>
            <a:ext cx="615553" cy="5328592"/>
          </a:xfrm>
          <a:prstGeom prst="rect">
            <a:avLst/>
          </a:prstGeom>
          <a:noFill/>
        </p:spPr>
        <p:txBody>
          <a:bodyPr vert="eaVert" wrap="square" rtlCol="0">
            <a:spAutoFit/>
          </a:bodyPr>
          <a:lstStyle/>
          <a:p>
            <a:r>
              <a:rPr lang="zh-CN" altLang="en-US" sz="2800" b="1" dirty="0">
                <a:solidFill>
                  <a:schemeClr val="tx2">
                    <a:lumMod val="60000"/>
                    <a:lumOff val="40000"/>
                  </a:schemeClr>
                </a:solidFill>
              </a:rPr>
              <a:t>并发控制：乐观锁定和悲观锁定</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悲观锁定（举例）</a:t>
            </a:r>
          </a:p>
        </p:txBody>
      </p:sp>
      <p:sp>
        <p:nvSpPr>
          <p:cNvPr id="3" name="内容占位符 2"/>
          <p:cNvSpPr>
            <a:spLocks noGrp="1"/>
          </p:cNvSpPr>
          <p:nvPr>
            <p:ph idx="1"/>
          </p:nvPr>
        </p:nvSpPr>
        <p:spPr>
          <a:xfrm>
            <a:off x="457200" y="1523925"/>
            <a:ext cx="8229600" cy="4713387"/>
          </a:xfrm>
        </p:spPr>
        <p:txBody>
          <a:bodyPr/>
          <a:lstStyle/>
          <a:p>
            <a:pPr marL="457200" indent="-457200">
              <a:buClr>
                <a:schemeClr val="accent1"/>
              </a:buClr>
              <a:buFont typeface="Wingdings" pitchFamily="2" charset="2"/>
              <a:buChar char="p"/>
            </a:pPr>
            <a:endParaRPr lang="en-US" altLang="zh-CN" sz="2400" dirty="0"/>
          </a:p>
        </p:txBody>
      </p:sp>
      <p:sp>
        <p:nvSpPr>
          <p:cNvPr id="4" name="TextBox 3"/>
          <p:cNvSpPr txBox="1"/>
          <p:nvPr/>
        </p:nvSpPr>
        <p:spPr>
          <a:xfrm>
            <a:off x="-3993" y="1196752"/>
            <a:ext cx="615553" cy="5328592"/>
          </a:xfrm>
          <a:prstGeom prst="rect">
            <a:avLst/>
          </a:prstGeom>
          <a:noFill/>
        </p:spPr>
        <p:txBody>
          <a:bodyPr vert="eaVert" wrap="square" rtlCol="0">
            <a:spAutoFit/>
          </a:bodyPr>
          <a:lstStyle/>
          <a:p>
            <a:r>
              <a:rPr lang="zh-CN" altLang="en-US" sz="2800" b="1" dirty="0">
                <a:solidFill>
                  <a:schemeClr val="tx2">
                    <a:lumMod val="60000"/>
                    <a:lumOff val="40000"/>
                  </a:schemeClr>
                </a:solidFill>
              </a:rPr>
              <a:t>并发控制：乐观锁定和悲观锁定</a:t>
            </a:r>
          </a:p>
        </p:txBody>
      </p:sp>
      <p:pic>
        <p:nvPicPr>
          <p:cNvPr id="8" name="Picture 6" descr="C:\Users\auer\Auer-Projects\Kroenke-Auer-Projects\Kroenke-Auer-DBC-e04\DBC-e04-Images\Chapter06\Fig6-11.JPG"/>
          <p:cNvPicPr>
            <a:picLocks noChangeAspect="1" noChangeArrowheads="1"/>
          </p:cNvPicPr>
          <p:nvPr/>
        </p:nvPicPr>
        <p:blipFill>
          <a:blip r:embed="rId2" cstate="print"/>
          <a:srcRect/>
          <a:stretch>
            <a:fillRect/>
          </a:stretch>
        </p:blipFill>
        <p:spPr bwMode="auto">
          <a:xfrm>
            <a:off x="467544" y="1484784"/>
            <a:ext cx="7109178" cy="5373216"/>
          </a:xfrm>
          <a:prstGeom prst="rect">
            <a:avLst/>
          </a:prstGeom>
          <a:noFill/>
          <a:ln w="9525">
            <a:noFill/>
            <a:miter lim="800000"/>
            <a:headEnd/>
            <a:tailEnd/>
          </a:ln>
        </p:spPr>
      </p:pic>
      <p:sp>
        <p:nvSpPr>
          <p:cNvPr id="7" name="矩形 6"/>
          <p:cNvSpPr/>
          <p:nvPr/>
        </p:nvSpPr>
        <p:spPr>
          <a:xfrm>
            <a:off x="647056" y="1556792"/>
            <a:ext cx="5509120"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47056" y="6093296"/>
            <a:ext cx="5509120"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悲观锁定（举例）</a:t>
            </a:r>
          </a:p>
        </p:txBody>
      </p:sp>
      <p:sp>
        <p:nvSpPr>
          <p:cNvPr id="3" name="内容占位符 2"/>
          <p:cNvSpPr>
            <a:spLocks noGrp="1"/>
          </p:cNvSpPr>
          <p:nvPr>
            <p:ph idx="1"/>
          </p:nvPr>
        </p:nvSpPr>
        <p:spPr>
          <a:xfrm>
            <a:off x="457200" y="1523925"/>
            <a:ext cx="8229600" cy="4713387"/>
          </a:xfrm>
        </p:spPr>
        <p:txBody>
          <a:bodyPr/>
          <a:lstStyle/>
          <a:p>
            <a:pPr marL="457200" indent="-457200">
              <a:buClr>
                <a:schemeClr val="accent1"/>
              </a:buClr>
              <a:buFont typeface="Wingdings" pitchFamily="2" charset="2"/>
              <a:buChar char="p"/>
            </a:pPr>
            <a:r>
              <a:rPr lang="zh-CN" altLang="en-US" sz="2400" dirty="0"/>
              <a:t>在开始运行前，</a:t>
            </a:r>
            <a:r>
              <a:rPr lang="en-US" altLang="zh-CN" sz="2400" dirty="0"/>
              <a:t>PRODUCT</a:t>
            </a:r>
            <a:r>
              <a:rPr lang="zh-CN" altLang="en-US" sz="2400" dirty="0"/>
              <a:t>（在某个粒度级别上）得到一个锁定</a:t>
            </a:r>
            <a:endParaRPr lang="en-US" altLang="zh-CN" sz="2400" dirty="0"/>
          </a:p>
          <a:p>
            <a:pPr marL="457200" indent="-457200">
              <a:buClr>
                <a:schemeClr val="accent1"/>
              </a:buClr>
              <a:buFont typeface="Wingdings" pitchFamily="2" charset="2"/>
              <a:buChar char="p"/>
            </a:pPr>
            <a:endParaRPr lang="en-US" altLang="zh-CN" sz="2400" dirty="0"/>
          </a:p>
          <a:p>
            <a:pPr marL="457200" indent="-457200">
              <a:buClr>
                <a:schemeClr val="accent1"/>
              </a:buClr>
              <a:buFont typeface="Wingdings" pitchFamily="2" charset="2"/>
              <a:buChar char="p"/>
            </a:pPr>
            <a:r>
              <a:rPr lang="zh-CN" altLang="en-US" sz="2400" dirty="0"/>
              <a:t>然后读取数值，处理事务，执行</a:t>
            </a:r>
            <a:r>
              <a:rPr lang="en-US" altLang="zh-CN" sz="2400" dirty="0"/>
              <a:t>UPDATE</a:t>
            </a:r>
            <a:r>
              <a:rPr lang="zh-CN" altLang="en-US" sz="2400" dirty="0"/>
              <a:t>语句</a:t>
            </a:r>
            <a:endParaRPr lang="en-US" altLang="zh-CN" sz="2400" dirty="0"/>
          </a:p>
          <a:p>
            <a:pPr marL="457200" indent="-457200">
              <a:buClr>
                <a:schemeClr val="accent1"/>
              </a:buClr>
              <a:buFont typeface="Wingdings" pitchFamily="2" charset="2"/>
              <a:buChar char="p"/>
            </a:pPr>
            <a:endParaRPr lang="en-US" altLang="zh-CN" sz="2400" dirty="0"/>
          </a:p>
          <a:p>
            <a:pPr marL="457200" indent="-457200">
              <a:buClr>
                <a:schemeClr val="accent1"/>
              </a:buClr>
              <a:buFont typeface="Wingdings" pitchFamily="2" charset="2"/>
              <a:buChar char="p"/>
            </a:pPr>
            <a:r>
              <a:rPr lang="zh-CN" altLang="en-US" sz="2400" dirty="0"/>
              <a:t>最后解除对</a:t>
            </a:r>
            <a:r>
              <a:rPr lang="en-US" altLang="zh-CN" sz="2400" dirty="0"/>
              <a:t>PRODUCT</a:t>
            </a:r>
            <a:r>
              <a:rPr lang="zh-CN" altLang="en-US" sz="2400" dirty="0"/>
              <a:t>的锁定</a:t>
            </a:r>
            <a:endParaRPr lang="en-US" altLang="zh-CN" sz="2400" dirty="0"/>
          </a:p>
        </p:txBody>
      </p:sp>
      <p:sp>
        <p:nvSpPr>
          <p:cNvPr id="4" name="TextBox 3"/>
          <p:cNvSpPr txBox="1"/>
          <p:nvPr/>
        </p:nvSpPr>
        <p:spPr>
          <a:xfrm>
            <a:off x="-3993" y="1196752"/>
            <a:ext cx="615553" cy="5328592"/>
          </a:xfrm>
          <a:prstGeom prst="rect">
            <a:avLst/>
          </a:prstGeom>
          <a:noFill/>
        </p:spPr>
        <p:txBody>
          <a:bodyPr vert="eaVert" wrap="square" rtlCol="0">
            <a:spAutoFit/>
          </a:bodyPr>
          <a:lstStyle/>
          <a:p>
            <a:r>
              <a:rPr lang="zh-CN" altLang="en-US" sz="2800" b="1" dirty="0">
                <a:solidFill>
                  <a:schemeClr val="tx2">
                    <a:lumMod val="60000"/>
                    <a:lumOff val="40000"/>
                  </a:schemeClr>
                </a:solidFill>
              </a:rPr>
              <a:t>并发控制：乐观锁定和悲观锁定</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乐观锁定与悲观锁定对比</a:t>
            </a:r>
          </a:p>
        </p:txBody>
      </p:sp>
      <p:sp>
        <p:nvSpPr>
          <p:cNvPr id="3" name="内容占位符 2"/>
          <p:cNvSpPr>
            <a:spLocks noGrp="1"/>
          </p:cNvSpPr>
          <p:nvPr>
            <p:ph idx="1"/>
          </p:nvPr>
        </p:nvSpPr>
        <p:spPr>
          <a:xfrm>
            <a:off x="457200" y="1523925"/>
            <a:ext cx="8229600" cy="4713387"/>
          </a:xfrm>
        </p:spPr>
        <p:txBody>
          <a:bodyPr/>
          <a:lstStyle/>
          <a:p>
            <a:pPr marL="457200" indent="-457200">
              <a:buClr>
                <a:schemeClr val="accent1"/>
              </a:buClr>
              <a:buFont typeface="Wingdings" pitchFamily="2" charset="2"/>
              <a:buChar char="p"/>
            </a:pPr>
            <a:r>
              <a:rPr lang="zh-CN" altLang="en-US" sz="2400" dirty="0">
                <a:solidFill>
                  <a:schemeClr val="accent2"/>
                </a:solidFill>
              </a:rPr>
              <a:t>乐观锁定的优点是事务处理完后才获取锁定，因此锁定的时间比悲观锁定更短。</a:t>
            </a:r>
            <a:r>
              <a:rPr lang="zh-CN" altLang="en-US" sz="2400" dirty="0"/>
              <a:t>如果事务很复杂或客户机较慢，锁定的时间就会短很多。如果锁定粒度大，这个优点就尤为重要。</a:t>
            </a:r>
            <a:endParaRPr lang="en-US" altLang="zh-CN" sz="2400" dirty="0"/>
          </a:p>
          <a:p>
            <a:pPr marL="457200" indent="-457200">
              <a:buClr>
                <a:schemeClr val="accent1"/>
              </a:buClr>
              <a:buFont typeface="Wingdings" pitchFamily="2" charset="2"/>
              <a:buChar char="p"/>
            </a:pPr>
            <a:endParaRPr lang="en-US" altLang="zh-CN" sz="2400" dirty="0"/>
          </a:p>
          <a:p>
            <a:pPr marL="457200" indent="-457200">
              <a:buClr>
                <a:schemeClr val="accent1"/>
              </a:buClr>
              <a:buFont typeface="Wingdings" pitchFamily="2" charset="2"/>
              <a:buChar char="p"/>
            </a:pPr>
            <a:r>
              <a:rPr lang="zh-CN" altLang="en-US" sz="2400" dirty="0">
                <a:solidFill>
                  <a:schemeClr val="accent2"/>
                </a:solidFill>
              </a:rPr>
              <a:t>乐观锁定的缺点是，如果对铅笔执行很多操作，事务就可能需要重复很多次。</a:t>
            </a:r>
            <a:r>
              <a:rPr lang="zh-CN" altLang="en-US" sz="2400" dirty="0"/>
              <a:t>因此如果事务需要执行很多操作（比如购买一种热门股票），就不适合使用乐观锁定</a:t>
            </a:r>
            <a:endParaRPr lang="en-US" altLang="zh-CN" sz="2400" dirty="0"/>
          </a:p>
        </p:txBody>
      </p:sp>
      <p:sp>
        <p:nvSpPr>
          <p:cNvPr id="4" name="TextBox 3"/>
          <p:cNvSpPr txBox="1"/>
          <p:nvPr/>
        </p:nvSpPr>
        <p:spPr>
          <a:xfrm>
            <a:off x="-3993" y="1196752"/>
            <a:ext cx="615553" cy="5328592"/>
          </a:xfrm>
          <a:prstGeom prst="rect">
            <a:avLst/>
          </a:prstGeom>
          <a:noFill/>
        </p:spPr>
        <p:txBody>
          <a:bodyPr vert="eaVert" wrap="square" rtlCol="0">
            <a:spAutoFit/>
          </a:bodyPr>
          <a:lstStyle/>
          <a:p>
            <a:r>
              <a:rPr lang="zh-CN" altLang="en-US" sz="2800" b="1" dirty="0">
                <a:solidFill>
                  <a:schemeClr val="tx2">
                    <a:lumMod val="60000"/>
                    <a:lumOff val="40000"/>
                  </a:schemeClr>
                </a:solidFill>
              </a:rPr>
              <a:t>并发控制：乐观锁定和悲观锁定</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960636" y="476250"/>
            <a:ext cx="7643812" cy="5833070"/>
          </a:xfrm>
        </p:spPr>
        <p:txBody>
          <a:bodyPr/>
          <a:lstStyle/>
          <a:p>
            <a:pPr>
              <a:buClr>
                <a:schemeClr val="accent1"/>
              </a:buClr>
            </a:pPr>
            <a:endParaRPr lang="en-US" altLang="zh-CN" dirty="0"/>
          </a:p>
          <a:p>
            <a:pPr>
              <a:buClr>
                <a:schemeClr val="accent1"/>
              </a:buClr>
            </a:pPr>
            <a:endParaRPr lang="en-US" altLang="zh-CN" dirty="0"/>
          </a:p>
          <a:p>
            <a:pPr>
              <a:buClr>
                <a:schemeClr val="accent1"/>
              </a:buClr>
              <a:buFont typeface="Wingdings" pitchFamily="2" charset="2"/>
              <a:buChar char="p"/>
            </a:pPr>
            <a:r>
              <a:rPr lang="zh-CN" altLang="en-US" dirty="0"/>
              <a:t>概述</a:t>
            </a:r>
            <a:endParaRPr lang="en-US" altLang="zh-CN" dirty="0"/>
          </a:p>
          <a:p>
            <a:pPr>
              <a:buClr>
                <a:schemeClr val="accent1"/>
              </a:buClr>
              <a:buFont typeface="Wingdings" pitchFamily="2" charset="2"/>
              <a:buChar char="p"/>
            </a:pPr>
            <a:r>
              <a:rPr lang="zh-CN" altLang="en-US" dirty="0"/>
              <a:t>控制、安全和可靠的必要性</a:t>
            </a:r>
            <a:endParaRPr lang="en-US" altLang="zh-CN" dirty="0"/>
          </a:p>
          <a:p>
            <a:pPr>
              <a:buClr>
                <a:schemeClr val="accent1"/>
              </a:buClr>
              <a:buFont typeface="Wingdings" pitchFamily="2" charset="2"/>
              <a:buChar char="p"/>
            </a:pPr>
            <a:r>
              <a:rPr lang="zh-CN" altLang="en-US" dirty="0"/>
              <a:t>并发控制</a:t>
            </a:r>
            <a:endParaRPr lang="en-US" altLang="zh-CN" dirty="0"/>
          </a:p>
          <a:p>
            <a:pPr>
              <a:buClr>
                <a:schemeClr val="accent1"/>
              </a:buClr>
              <a:buFont typeface="Wingdings" pitchFamily="2" charset="2"/>
              <a:buChar char="p"/>
            </a:pPr>
            <a:r>
              <a:rPr lang="en-US" altLang="zh-CN" dirty="0">
                <a:solidFill>
                  <a:schemeClr val="accent2"/>
                </a:solidFill>
              </a:rPr>
              <a:t>SQL</a:t>
            </a:r>
            <a:r>
              <a:rPr lang="zh-CN" altLang="en-US" dirty="0">
                <a:solidFill>
                  <a:schemeClr val="accent2"/>
                </a:solidFill>
              </a:rPr>
              <a:t>事务控制语言和声明锁定特征</a:t>
            </a:r>
            <a:endParaRPr lang="en-US" altLang="zh-CN" dirty="0">
              <a:solidFill>
                <a:schemeClr val="accent2"/>
              </a:solidFill>
            </a:endParaRPr>
          </a:p>
          <a:p>
            <a:pPr>
              <a:buClr>
                <a:schemeClr val="accent1"/>
              </a:buClr>
              <a:buFont typeface="Wingdings" pitchFamily="2" charset="2"/>
              <a:buChar char="p"/>
            </a:pPr>
            <a:r>
              <a:rPr lang="zh-CN" altLang="en-US" dirty="0"/>
              <a:t>游标类型</a:t>
            </a:r>
            <a:endParaRPr lang="en-US" altLang="zh-CN" dirty="0"/>
          </a:p>
          <a:p>
            <a:pPr>
              <a:buClr>
                <a:schemeClr val="accent1"/>
              </a:buClr>
              <a:buFont typeface="Wingdings" pitchFamily="2" charset="2"/>
              <a:buChar char="p"/>
            </a:pPr>
            <a:r>
              <a:rPr lang="zh-CN" altLang="en-US" dirty="0"/>
              <a:t>数据库安全</a:t>
            </a:r>
            <a:endParaRPr lang="en-US" altLang="zh-CN" dirty="0"/>
          </a:p>
          <a:p>
            <a:pPr>
              <a:buClr>
                <a:schemeClr val="accent1"/>
              </a:buClr>
              <a:buFont typeface="Wingdings" pitchFamily="2" charset="2"/>
              <a:buChar char="p"/>
            </a:pPr>
            <a:r>
              <a:rPr lang="zh-CN" altLang="en-US" dirty="0"/>
              <a:t>数据库备份与恢复</a:t>
            </a:r>
            <a:endParaRPr lang="en-US" altLang="zh-CN" dirty="0"/>
          </a:p>
          <a:p>
            <a:pPr>
              <a:buClr>
                <a:schemeClr val="accent1"/>
              </a:buClr>
              <a:buFont typeface="Wingdings" pitchFamily="2" charset="2"/>
              <a:buChar char="p"/>
            </a:pPr>
            <a:r>
              <a:rPr lang="en-US" altLang="zh-CN" dirty="0"/>
              <a:t>DBA</a:t>
            </a:r>
            <a:r>
              <a:rPr lang="zh-CN" altLang="en-US" dirty="0"/>
              <a:t>的其他职责</a:t>
            </a:r>
            <a:endParaRPr lang="en-US" altLang="zh-CN" dirty="0"/>
          </a:p>
          <a:p>
            <a:pPr>
              <a:buClr>
                <a:schemeClr val="accent1"/>
              </a:buClr>
              <a:buFont typeface="Wingdings" pitchFamily="2" charset="2"/>
              <a:buChar char="p"/>
            </a:pPr>
            <a:endParaRPr lang="en-US" altLang="zh-CN" dirty="0"/>
          </a:p>
          <a:p>
            <a:pPr>
              <a:buClr>
                <a:schemeClr val="accent1"/>
              </a:buClr>
              <a:buFont typeface="Wingdings" pitchFamily="2" charset="2"/>
              <a:buChar char="p"/>
            </a:pPr>
            <a:endParaRPr lang="en-US" altLang="zh-CN" dirty="0"/>
          </a:p>
          <a:p>
            <a:pPr>
              <a:buClr>
                <a:schemeClr val="accent1"/>
              </a:buClr>
              <a:buFont typeface="Wingdings" pitchFamily="2" charset="2"/>
              <a:buChar char="p"/>
            </a:pPr>
            <a:endParaRPr lang="en-US" altLang="zh-CN"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目录</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SQL</a:t>
            </a:r>
            <a:r>
              <a:rPr lang="zh-CN" altLang="en-US" dirty="0"/>
              <a:t>事务控制语言和声明锁定特征</a:t>
            </a:r>
          </a:p>
        </p:txBody>
      </p:sp>
      <p:sp>
        <p:nvSpPr>
          <p:cNvPr id="3" name="内容占位符 2"/>
          <p:cNvSpPr>
            <a:spLocks noGrp="1"/>
          </p:cNvSpPr>
          <p:nvPr>
            <p:ph idx="1"/>
          </p:nvPr>
        </p:nvSpPr>
        <p:spPr>
          <a:xfrm>
            <a:off x="457200" y="1523925"/>
            <a:ext cx="8229600" cy="4713387"/>
          </a:xfrm>
        </p:spPr>
        <p:txBody>
          <a:bodyPr/>
          <a:lstStyle/>
          <a:p>
            <a:pPr marL="457200" indent="-457200">
              <a:buClr>
                <a:schemeClr val="accent1"/>
              </a:buClr>
              <a:buFont typeface="Wingdings" pitchFamily="2" charset="2"/>
              <a:buChar char="p"/>
            </a:pPr>
            <a:r>
              <a:rPr lang="zh-CN" altLang="en-US" sz="2400" dirty="0"/>
              <a:t>并发控制是一个复杂的主题。锁定类型的决策和策略必须经过反复试验才能做出。</a:t>
            </a:r>
            <a:endParaRPr lang="en-US" altLang="zh-CN" sz="2400" dirty="0"/>
          </a:p>
          <a:p>
            <a:pPr marL="457200" indent="-457200">
              <a:buClr>
                <a:schemeClr val="accent1"/>
              </a:buClr>
              <a:buFont typeface="Wingdings" pitchFamily="2" charset="2"/>
              <a:buChar char="p"/>
            </a:pPr>
            <a:endParaRPr lang="en-US" altLang="zh-CN" sz="2400" dirty="0"/>
          </a:p>
          <a:p>
            <a:pPr marL="457200" indent="-457200">
              <a:buClr>
                <a:schemeClr val="accent1"/>
              </a:buClr>
              <a:buFont typeface="Wingdings" pitchFamily="2" charset="2"/>
              <a:buChar char="p"/>
            </a:pPr>
            <a:r>
              <a:rPr lang="zh-CN" altLang="en-US" sz="2400" dirty="0"/>
              <a:t>因此数据库应用程序一般不显式地使用锁定，而是使用</a:t>
            </a:r>
            <a:r>
              <a:rPr lang="en-US" altLang="zh-CN" sz="2400" dirty="0"/>
              <a:t>SQL</a:t>
            </a:r>
            <a:r>
              <a:rPr lang="zh-CN" altLang="en-US" sz="2400" dirty="0"/>
              <a:t>事务控制语言（</a:t>
            </a:r>
            <a:r>
              <a:rPr lang="en-US" altLang="zh-CN" sz="2400" dirty="0"/>
              <a:t>TCL</a:t>
            </a:r>
            <a:r>
              <a:rPr lang="zh-CN" altLang="en-US" sz="2400" dirty="0"/>
              <a:t>）标记事务边界，然后声明它们希望</a:t>
            </a:r>
            <a:r>
              <a:rPr lang="en-US" altLang="zh-CN" sz="2400" dirty="0"/>
              <a:t>DBMS</a:t>
            </a:r>
            <a:r>
              <a:rPr lang="zh-CN" altLang="en-US" sz="2400" dirty="0"/>
              <a:t>使用的锁定类型。</a:t>
            </a:r>
            <a:endParaRPr lang="en-US" altLang="zh-CN" sz="2400" dirty="0"/>
          </a:p>
          <a:p>
            <a:pPr marL="457200" indent="-457200">
              <a:buClr>
                <a:schemeClr val="accent1"/>
              </a:buClr>
              <a:buFont typeface="Wingdings" pitchFamily="2" charset="2"/>
              <a:buChar char="p"/>
            </a:pPr>
            <a:endParaRPr lang="en-US" altLang="zh-CN" sz="2400" dirty="0"/>
          </a:p>
          <a:p>
            <a:pPr marL="457200" indent="-457200">
              <a:buClr>
                <a:schemeClr val="accent1"/>
              </a:buClr>
              <a:buFont typeface="Wingdings" pitchFamily="2" charset="2"/>
              <a:buChar char="p"/>
            </a:pPr>
            <a:r>
              <a:rPr lang="zh-CN" altLang="en-US" sz="2400" dirty="0"/>
              <a:t>这样，</a:t>
            </a:r>
            <a:r>
              <a:rPr lang="en-US" altLang="zh-CN" sz="2400" dirty="0"/>
              <a:t>DBMS</a:t>
            </a:r>
            <a:r>
              <a:rPr lang="zh-CN" altLang="en-US" sz="2400" dirty="0"/>
              <a:t>可以放置和删除锁定，甚至动态地改变锁定的级别和类型</a:t>
            </a:r>
            <a:endParaRPr lang="en-US" altLang="zh-CN" sz="2400" dirty="0"/>
          </a:p>
          <a:p>
            <a:pPr marL="457200" indent="-457200">
              <a:buClr>
                <a:schemeClr val="accent1"/>
              </a:buClr>
              <a:buFont typeface="Wingdings" pitchFamily="2" charset="2"/>
              <a:buChar char="p"/>
            </a:pPr>
            <a:endParaRPr lang="en-US" altLang="zh-CN" sz="2400" dirty="0"/>
          </a:p>
        </p:txBody>
      </p:sp>
      <p:sp>
        <p:nvSpPr>
          <p:cNvPr id="4" name="TextBox 3"/>
          <p:cNvSpPr txBox="1"/>
          <p:nvPr/>
        </p:nvSpPr>
        <p:spPr>
          <a:xfrm>
            <a:off x="57562" y="1196752"/>
            <a:ext cx="553998" cy="5328592"/>
          </a:xfrm>
          <a:prstGeom prst="rect">
            <a:avLst/>
          </a:prstGeom>
          <a:noFill/>
        </p:spPr>
        <p:txBody>
          <a:bodyPr vert="eaVert" wrap="square" rtlCol="0">
            <a:spAutoFit/>
          </a:bodyPr>
          <a:lstStyle/>
          <a:p>
            <a:r>
              <a:rPr lang="en-US" altLang="zh-CN" sz="2400" b="1" dirty="0">
                <a:solidFill>
                  <a:schemeClr val="tx2">
                    <a:lumMod val="60000"/>
                    <a:lumOff val="40000"/>
                  </a:schemeClr>
                </a:solidFill>
              </a:rPr>
              <a:t>SQL</a:t>
            </a:r>
            <a:r>
              <a:rPr lang="zh-CN" altLang="en-US" sz="2400" b="1" dirty="0">
                <a:solidFill>
                  <a:schemeClr val="tx2">
                    <a:lumMod val="60000"/>
                    <a:lumOff val="40000"/>
                  </a:schemeClr>
                </a:solidFill>
              </a:rPr>
              <a:t>事务控制语言和声明锁定特征</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什么是数据库管理（</a:t>
            </a:r>
            <a:r>
              <a:rPr lang="en-US" altLang="zh-CN" dirty="0"/>
              <a:t>DBA</a:t>
            </a:r>
            <a:r>
              <a:rPr lang="zh-CN" altLang="en-US" dirty="0"/>
              <a:t>）</a:t>
            </a:r>
          </a:p>
        </p:txBody>
      </p:sp>
      <p:sp>
        <p:nvSpPr>
          <p:cNvPr id="3" name="内容占位符 2"/>
          <p:cNvSpPr>
            <a:spLocks noGrp="1"/>
          </p:cNvSpPr>
          <p:nvPr>
            <p:ph idx="1"/>
          </p:nvPr>
        </p:nvSpPr>
        <p:spPr/>
        <p:txBody>
          <a:bodyPr/>
          <a:lstStyle/>
          <a:p>
            <a:pPr>
              <a:buClr>
                <a:schemeClr val="accent1"/>
              </a:buClr>
              <a:buFont typeface="Wingdings" pitchFamily="2" charset="2"/>
              <a:buChar char="p"/>
            </a:pPr>
            <a:r>
              <a:rPr lang="en-US" altLang="zh-CN" sz="2400" dirty="0"/>
              <a:t>DBA</a:t>
            </a:r>
            <a:r>
              <a:rPr lang="zh-CN" altLang="en-US" sz="2400" dirty="0"/>
              <a:t>的职责：在于帮助数据库的开发与使用，这意味着需要平衡</a:t>
            </a:r>
            <a:r>
              <a:rPr lang="zh-CN" altLang="en-US" sz="2400" dirty="0">
                <a:solidFill>
                  <a:schemeClr val="accent2"/>
                </a:solidFill>
              </a:rPr>
              <a:t>保护数据库</a:t>
            </a:r>
            <a:r>
              <a:rPr lang="zh-CN" altLang="en-US" sz="2400" dirty="0"/>
              <a:t>以及</a:t>
            </a:r>
            <a:r>
              <a:rPr lang="zh-CN" altLang="en-US" sz="2400" dirty="0">
                <a:solidFill>
                  <a:schemeClr val="accent2"/>
                </a:solidFill>
              </a:rPr>
              <a:t>为用户最大化数据库的可用性和功能</a:t>
            </a:r>
            <a:r>
              <a:rPr lang="zh-CN" altLang="en-US" sz="2400" dirty="0"/>
              <a:t>之间的矛盾</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en-US" altLang="zh-CN" sz="2400" dirty="0"/>
              <a:t>DBA</a:t>
            </a:r>
            <a:r>
              <a:rPr lang="zh-CN" altLang="en-US" sz="2400" dirty="0"/>
              <a:t>负责数据库及其应用程序的开发、运行和维护</a:t>
            </a: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概述</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SQL</a:t>
            </a:r>
            <a:r>
              <a:rPr lang="zh-CN" altLang="en-US" dirty="0"/>
              <a:t>事务控制语言和声明锁定特征</a:t>
            </a:r>
          </a:p>
        </p:txBody>
      </p:sp>
      <p:sp>
        <p:nvSpPr>
          <p:cNvPr id="3" name="内容占位符 2"/>
          <p:cNvSpPr>
            <a:spLocks noGrp="1"/>
          </p:cNvSpPr>
          <p:nvPr>
            <p:ph idx="1"/>
          </p:nvPr>
        </p:nvSpPr>
        <p:spPr>
          <a:xfrm>
            <a:off x="457200" y="1412777"/>
            <a:ext cx="8229600" cy="4824536"/>
          </a:xfrm>
        </p:spPr>
        <p:txBody>
          <a:bodyPr/>
          <a:lstStyle/>
          <a:p>
            <a:pPr marL="457200" indent="-457200">
              <a:buClr>
                <a:schemeClr val="accent1"/>
              </a:buClr>
              <a:buFont typeface="Wingdings" pitchFamily="2" charset="2"/>
              <a:buChar char="p"/>
            </a:pPr>
            <a:r>
              <a:rPr lang="zh-CN" altLang="en-US" sz="2400" dirty="0"/>
              <a:t>下面的例子提供了</a:t>
            </a:r>
            <a:r>
              <a:rPr lang="en-US" altLang="zh-CN" sz="2400" dirty="0"/>
              <a:t>DBMS</a:t>
            </a:r>
            <a:r>
              <a:rPr lang="zh-CN" altLang="en-US" sz="2400" dirty="0"/>
              <a:t>执行锁定策略所需的基本信息：</a:t>
            </a:r>
            <a:endParaRPr lang="en-US" altLang="zh-CN" sz="2400" dirty="0"/>
          </a:p>
        </p:txBody>
      </p:sp>
      <p:sp>
        <p:nvSpPr>
          <p:cNvPr id="4" name="TextBox 3"/>
          <p:cNvSpPr txBox="1"/>
          <p:nvPr/>
        </p:nvSpPr>
        <p:spPr>
          <a:xfrm>
            <a:off x="57562" y="1196752"/>
            <a:ext cx="553998" cy="5328592"/>
          </a:xfrm>
          <a:prstGeom prst="rect">
            <a:avLst/>
          </a:prstGeom>
          <a:noFill/>
        </p:spPr>
        <p:txBody>
          <a:bodyPr vert="eaVert" wrap="square" rtlCol="0">
            <a:spAutoFit/>
          </a:bodyPr>
          <a:lstStyle/>
          <a:p>
            <a:r>
              <a:rPr lang="en-US" altLang="zh-CN" sz="2400" b="1" dirty="0">
                <a:solidFill>
                  <a:schemeClr val="tx2">
                    <a:lumMod val="60000"/>
                    <a:lumOff val="40000"/>
                  </a:schemeClr>
                </a:solidFill>
              </a:rPr>
              <a:t>SQL</a:t>
            </a:r>
            <a:r>
              <a:rPr lang="zh-CN" altLang="en-US" sz="2400" b="1" dirty="0">
                <a:solidFill>
                  <a:schemeClr val="tx2">
                    <a:lumMod val="60000"/>
                    <a:lumOff val="40000"/>
                  </a:schemeClr>
                </a:solidFill>
              </a:rPr>
              <a:t>事务控制语言和声明锁定特征</a:t>
            </a:r>
          </a:p>
        </p:txBody>
      </p:sp>
      <p:pic>
        <p:nvPicPr>
          <p:cNvPr id="6" name="Picture 6" descr="C:\Users\auer\Auer-Projects\Kroenke-Auer-Projects\Kroenke-Auer-DBC-e04\DBC-e04-Images\Chapter06\Fig6-12.JPG"/>
          <p:cNvPicPr>
            <a:picLocks noChangeAspect="1" noChangeArrowheads="1"/>
          </p:cNvPicPr>
          <p:nvPr/>
        </p:nvPicPr>
        <p:blipFill>
          <a:blip r:embed="rId2" cstate="print"/>
          <a:srcRect/>
          <a:stretch>
            <a:fillRect/>
          </a:stretch>
        </p:blipFill>
        <p:spPr bwMode="auto">
          <a:xfrm>
            <a:off x="611559" y="1916832"/>
            <a:ext cx="4763453" cy="4941168"/>
          </a:xfrm>
          <a:prstGeom prst="rect">
            <a:avLst/>
          </a:prstGeom>
          <a:noFill/>
          <a:ln w="9525">
            <a:noFill/>
            <a:miter lim="800000"/>
            <a:headEnd/>
            <a:tailEnd/>
          </a:ln>
        </p:spPr>
      </p:pic>
      <p:sp>
        <p:nvSpPr>
          <p:cNvPr id="7" name="矩形 6"/>
          <p:cNvSpPr/>
          <p:nvPr/>
        </p:nvSpPr>
        <p:spPr>
          <a:xfrm>
            <a:off x="755576" y="1988840"/>
            <a:ext cx="1584176"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115616" y="5301208"/>
            <a:ext cx="1584176"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5616" y="5877272"/>
            <a:ext cx="1728192"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5436096" y="1960379"/>
            <a:ext cx="3707904" cy="4708981"/>
          </a:xfrm>
          <a:prstGeom prst="rect">
            <a:avLst/>
          </a:prstGeom>
          <a:noFill/>
        </p:spPr>
        <p:txBody>
          <a:bodyPr wrap="square" rtlCol="0">
            <a:spAutoFit/>
          </a:bodyPr>
          <a:lstStyle/>
          <a:p>
            <a:r>
              <a:rPr lang="zh-CN" altLang="en-US" sz="2000" b="1" dirty="0"/>
              <a:t>新事务开始：</a:t>
            </a:r>
            <a:endParaRPr lang="en-US" altLang="zh-CN" sz="2000" b="1" dirty="0"/>
          </a:p>
          <a:p>
            <a:r>
              <a:rPr lang="en-US" altLang="zh-CN" sz="2000" b="1" dirty="0"/>
              <a:t>BEGIN TRANSACTION</a:t>
            </a:r>
          </a:p>
          <a:p>
            <a:r>
              <a:rPr lang="zh-CN" altLang="en-US" sz="2000" b="1" dirty="0"/>
              <a:t>结束事务：</a:t>
            </a:r>
            <a:endParaRPr lang="en-US" altLang="zh-CN" sz="2000" b="1" dirty="0"/>
          </a:p>
          <a:p>
            <a:r>
              <a:rPr lang="en-US" altLang="zh-CN" sz="2000" b="1" dirty="0"/>
              <a:t>COMMIT TRANSACTION</a:t>
            </a:r>
          </a:p>
          <a:p>
            <a:r>
              <a:rPr lang="zh-CN" altLang="en-US" sz="2000" b="1" dirty="0"/>
              <a:t>回滚（结束事务）：</a:t>
            </a:r>
            <a:endParaRPr lang="en-US" altLang="zh-CN" sz="2000" b="1" dirty="0"/>
          </a:p>
          <a:p>
            <a:r>
              <a:rPr lang="en-US" altLang="zh-CN" sz="2000" b="1" dirty="0"/>
              <a:t>ROLLBACK TRANSACTION</a:t>
            </a:r>
          </a:p>
          <a:p>
            <a:endParaRPr lang="en-US" altLang="zh-CN" sz="2000" b="1" dirty="0"/>
          </a:p>
          <a:p>
            <a:r>
              <a:rPr lang="zh-CN" altLang="en-US" sz="2000" b="1" dirty="0">
                <a:solidFill>
                  <a:schemeClr val="accent2"/>
                </a:solidFill>
              </a:rPr>
              <a:t>这些边界提供了</a:t>
            </a:r>
            <a:r>
              <a:rPr lang="en-US" altLang="zh-CN" sz="2000" b="1" dirty="0">
                <a:solidFill>
                  <a:schemeClr val="accent2"/>
                </a:solidFill>
              </a:rPr>
              <a:t>DBMS</a:t>
            </a:r>
            <a:r>
              <a:rPr lang="zh-CN" altLang="en-US" sz="2000" b="1" dirty="0">
                <a:solidFill>
                  <a:schemeClr val="accent2"/>
                </a:solidFill>
              </a:rPr>
              <a:t>执行不同锁策略所需的基本信息。如果开发人员通过系统参数声明需要乐观锁定，</a:t>
            </a:r>
            <a:r>
              <a:rPr lang="en-US" altLang="zh-CN" sz="2000" b="1" dirty="0">
                <a:solidFill>
                  <a:schemeClr val="accent2"/>
                </a:solidFill>
              </a:rPr>
              <a:t>DBMS</a:t>
            </a:r>
            <a:r>
              <a:rPr lang="zh-CN" altLang="en-US" sz="2000" b="1" dirty="0">
                <a:solidFill>
                  <a:schemeClr val="accent2"/>
                </a:solidFill>
              </a:rPr>
              <a:t>就隐式地在适当的位置上设置该锁定类型。如果后来希望改为悲观锁定，</a:t>
            </a:r>
            <a:r>
              <a:rPr lang="en-US" altLang="zh-CN" sz="2000" b="1" dirty="0">
                <a:solidFill>
                  <a:schemeClr val="accent2"/>
                </a:solidFill>
              </a:rPr>
              <a:t>DBMS</a:t>
            </a:r>
            <a:r>
              <a:rPr lang="zh-CN" altLang="en-US" sz="2000" b="1" dirty="0">
                <a:solidFill>
                  <a:schemeClr val="accent2"/>
                </a:solidFill>
              </a:rPr>
              <a:t>就会隐式地将悲观锁定设置在另一个位置</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ACID</a:t>
            </a:r>
            <a:endParaRPr lang="zh-CN" altLang="en-US" dirty="0"/>
          </a:p>
        </p:txBody>
      </p:sp>
      <p:sp>
        <p:nvSpPr>
          <p:cNvPr id="3" name="内容占位符 2"/>
          <p:cNvSpPr>
            <a:spLocks noGrp="1"/>
          </p:cNvSpPr>
          <p:nvPr>
            <p:ph idx="1"/>
          </p:nvPr>
        </p:nvSpPr>
        <p:spPr>
          <a:xfrm>
            <a:off x="457200" y="1523925"/>
            <a:ext cx="8229600" cy="4713387"/>
          </a:xfrm>
        </p:spPr>
        <p:txBody>
          <a:bodyPr/>
          <a:lstStyle/>
          <a:p>
            <a:pPr marL="457200" indent="-457200">
              <a:buClr>
                <a:schemeClr val="accent1"/>
              </a:buClr>
              <a:buFont typeface="Wingdings" pitchFamily="2" charset="2"/>
              <a:buChar char="p"/>
            </a:pPr>
            <a:r>
              <a:rPr lang="en-US" altLang="zh-CN" sz="2400" dirty="0"/>
              <a:t>ACID</a:t>
            </a:r>
            <a:r>
              <a:rPr lang="zh-CN" altLang="en-US" sz="2400" dirty="0"/>
              <a:t>事务是原子性的（</a:t>
            </a:r>
            <a:r>
              <a:rPr lang="en-US" altLang="zh-CN" sz="2400" dirty="0"/>
              <a:t>atomic</a:t>
            </a:r>
            <a:r>
              <a:rPr lang="zh-CN" altLang="en-US" sz="2400" dirty="0"/>
              <a:t>）、一致的（</a:t>
            </a:r>
            <a:r>
              <a:rPr lang="en-US" altLang="zh-CN" sz="2400" dirty="0"/>
              <a:t>consistent</a:t>
            </a:r>
            <a:r>
              <a:rPr lang="zh-CN" altLang="en-US" sz="2400" dirty="0"/>
              <a:t>）、隔离的（</a:t>
            </a:r>
            <a:r>
              <a:rPr lang="en-US" altLang="zh-CN" sz="2400" dirty="0"/>
              <a:t>isolated</a:t>
            </a:r>
            <a:r>
              <a:rPr lang="zh-CN" altLang="en-US" sz="2400" dirty="0"/>
              <a:t>）和持久的（</a:t>
            </a:r>
            <a:r>
              <a:rPr lang="en-US" altLang="zh-CN" sz="2400" dirty="0"/>
              <a:t>durable</a:t>
            </a:r>
            <a:r>
              <a:rPr lang="zh-CN" altLang="en-US" sz="2400" dirty="0"/>
              <a:t>）</a:t>
            </a:r>
            <a:endParaRPr lang="en-US" altLang="zh-CN" sz="2400" dirty="0"/>
          </a:p>
          <a:p>
            <a:pPr marL="457200" indent="-457200">
              <a:buClr>
                <a:schemeClr val="accent1"/>
              </a:buClr>
              <a:buFont typeface="Wingdings" pitchFamily="2" charset="2"/>
              <a:buChar char="p"/>
            </a:pPr>
            <a:endParaRPr lang="en-US" altLang="zh-CN" sz="2400" dirty="0"/>
          </a:p>
          <a:p>
            <a:pPr marL="457200" indent="-457200">
              <a:buClr>
                <a:schemeClr val="accent1"/>
              </a:buClr>
              <a:buFont typeface="Wingdings" pitchFamily="2" charset="2"/>
              <a:buChar char="p"/>
            </a:pPr>
            <a:r>
              <a:rPr lang="zh-CN" altLang="en-US" sz="2400" dirty="0"/>
              <a:t>原子性：操作或者全部执行或者全部不执行</a:t>
            </a:r>
            <a:endParaRPr lang="en-US" altLang="zh-CN" sz="2400" dirty="0"/>
          </a:p>
          <a:p>
            <a:pPr marL="457200" indent="-457200">
              <a:buClr>
                <a:schemeClr val="accent1"/>
              </a:buClr>
              <a:buFont typeface="Wingdings" pitchFamily="2" charset="2"/>
              <a:buChar char="p"/>
            </a:pPr>
            <a:endParaRPr lang="en-US" altLang="zh-CN" sz="2400" dirty="0"/>
          </a:p>
          <a:p>
            <a:pPr marL="457200" indent="-457200">
              <a:buClr>
                <a:schemeClr val="accent1"/>
              </a:buClr>
              <a:buFont typeface="Wingdings" pitchFamily="2" charset="2"/>
              <a:buChar char="p"/>
            </a:pPr>
            <a:r>
              <a:rPr lang="zh-CN" altLang="en-US" sz="2400" dirty="0"/>
              <a:t>持久性：事务中所有提交的修改都是永久的</a:t>
            </a:r>
            <a:endParaRPr lang="en-US" altLang="zh-CN" sz="2400" dirty="0"/>
          </a:p>
          <a:p>
            <a:pPr marL="457200" indent="-457200">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一致事务</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事务的一致性（</a:t>
            </a:r>
            <a:r>
              <a:rPr lang="en-US" altLang="zh-CN" dirty="0" err="1"/>
              <a:t>consistant</a:t>
            </a:r>
            <a:r>
              <a:rPr lang="zh-CN" altLang="en-US" dirty="0"/>
              <a:t>）</a:t>
            </a:r>
          </a:p>
        </p:txBody>
      </p:sp>
      <p:sp>
        <p:nvSpPr>
          <p:cNvPr id="3" name="内容占位符 2"/>
          <p:cNvSpPr>
            <a:spLocks noGrp="1"/>
          </p:cNvSpPr>
          <p:nvPr>
            <p:ph idx="1"/>
          </p:nvPr>
        </p:nvSpPr>
        <p:spPr>
          <a:xfrm>
            <a:off x="457200" y="1523925"/>
            <a:ext cx="8229600" cy="4713387"/>
          </a:xfrm>
        </p:spPr>
        <p:txBody>
          <a:bodyPr/>
          <a:lstStyle/>
          <a:p>
            <a:pPr marL="457200" indent="-457200">
              <a:buClr>
                <a:schemeClr val="accent1"/>
              </a:buClr>
              <a:buFont typeface="Wingdings" pitchFamily="2" charset="2"/>
              <a:buChar char="p"/>
            </a:pPr>
            <a:r>
              <a:rPr lang="zh-CN" altLang="en-US" sz="2400" dirty="0"/>
              <a:t>考虑以下的</a:t>
            </a:r>
            <a:r>
              <a:rPr lang="en-US" altLang="zh-CN" sz="2400" dirty="0"/>
              <a:t>SQL UPDATE</a:t>
            </a:r>
            <a:r>
              <a:rPr lang="zh-CN" altLang="en-US" sz="2400" dirty="0"/>
              <a:t>命令：</a:t>
            </a:r>
            <a:endParaRPr lang="en-US" altLang="zh-CN" sz="2400" dirty="0"/>
          </a:p>
          <a:p>
            <a:pPr marL="457200" indent="-457200">
              <a:buClr>
                <a:schemeClr val="accent1"/>
              </a:buClr>
            </a:pPr>
            <a:r>
              <a:rPr lang="en-US" altLang="zh-CN" sz="2000" dirty="0"/>
              <a:t>	</a:t>
            </a:r>
            <a:r>
              <a:rPr lang="en-US" altLang="zh-CN" sz="2000" dirty="0">
                <a:solidFill>
                  <a:schemeClr val="accent1"/>
                </a:solidFill>
              </a:rPr>
              <a:t>UPDATE</a:t>
            </a:r>
            <a:r>
              <a:rPr lang="en-US" altLang="zh-CN" sz="2000" dirty="0"/>
              <a:t>          CUSTOMER</a:t>
            </a:r>
          </a:p>
          <a:p>
            <a:pPr marL="457200" indent="-457200">
              <a:buClr>
                <a:schemeClr val="accent1"/>
              </a:buClr>
            </a:pPr>
            <a:r>
              <a:rPr lang="en-US" altLang="zh-CN" sz="2000" dirty="0"/>
              <a:t>	</a:t>
            </a:r>
            <a:r>
              <a:rPr lang="en-US" altLang="zh-CN" sz="2000" dirty="0">
                <a:solidFill>
                  <a:schemeClr val="accent1"/>
                </a:solidFill>
              </a:rPr>
              <a:t>SET</a:t>
            </a:r>
            <a:r>
              <a:rPr lang="en-US" altLang="zh-CN" sz="2000" dirty="0"/>
              <a:t>                   </a:t>
            </a:r>
            <a:r>
              <a:rPr lang="en-US" altLang="zh-CN" sz="2000" dirty="0" err="1"/>
              <a:t>AreaCode</a:t>
            </a:r>
            <a:r>
              <a:rPr lang="en-US" altLang="zh-CN" sz="2000" dirty="0"/>
              <a:t> = ‘425’</a:t>
            </a:r>
          </a:p>
          <a:p>
            <a:pPr marL="457200" indent="-457200">
              <a:buClr>
                <a:schemeClr val="accent1"/>
              </a:buClr>
            </a:pPr>
            <a:r>
              <a:rPr lang="en-US" altLang="zh-CN" sz="2000" dirty="0"/>
              <a:t>	</a:t>
            </a:r>
            <a:r>
              <a:rPr lang="en-US" altLang="zh-CN" sz="2000" dirty="0">
                <a:solidFill>
                  <a:schemeClr val="accent1"/>
                </a:solidFill>
              </a:rPr>
              <a:t>WHERE</a:t>
            </a:r>
            <a:r>
              <a:rPr lang="en-US" altLang="zh-CN" sz="2000" dirty="0"/>
              <a:t>            </a:t>
            </a:r>
            <a:r>
              <a:rPr lang="en-US" altLang="zh-CN" sz="2000" dirty="0" err="1"/>
              <a:t>ZipCode</a:t>
            </a:r>
            <a:r>
              <a:rPr lang="en-US" altLang="zh-CN" sz="2000" dirty="0"/>
              <a:t> = ‘98050’</a:t>
            </a:r>
            <a:endParaRPr lang="en-US" altLang="zh-CN" sz="2400" dirty="0"/>
          </a:p>
          <a:p>
            <a:pPr marL="457200" indent="-457200">
              <a:buClr>
                <a:schemeClr val="accent1"/>
              </a:buClr>
              <a:buFont typeface="Wingdings" pitchFamily="2" charset="2"/>
              <a:buChar char="p"/>
            </a:pPr>
            <a:r>
              <a:rPr lang="zh-CN" altLang="en-US" sz="2400" dirty="0"/>
              <a:t>假设</a:t>
            </a:r>
            <a:r>
              <a:rPr lang="en-US" altLang="zh-CN" sz="2400" dirty="0"/>
              <a:t>CUSTOMER</a:t>
            </a:r>
            <a:r>
              <a:rPr lang="zh-CN" altLang="en-US" sz="2400" dirty="0"/>
              <a:t>表有</a:t>
            </a:r>
            <a:r>
              <a:rPr lang="en-US" altLang="zh-CN" sz="2400" dirty="0"/>
              <a:t>500, 000</a:t>
            </a:r>
            <a:r>
              <a:rPr lang="zh-CN" altLang="en-US" sz="2400" dirty="0"/>
              <a:t>行，其中</a:t>
            </a:r>
            <a:r>
              <a:rPr lang="en-US" altLang="zh-CN" sz="2400" dirty="0"/>
              <a:t>500</a:t>
            </a:r>
            <a:r>
              <a:rPr lang="zh-CN" altLang="en-US" sz="2400" dirty="0"/>
              <a:t>行的</a:t>
            </a:r>
            <a:r>
              <a:rPr lang="en-US" altLang="zh-CN" sz="2400" dirty="0" err="1"/>
              <a:t>ZipCode</a:t>
            </a:r>
            <a:r>
              <a:rPr lang="zh-CN" altLang="en-US" sz="2400" dirty="0"/>
              <a:t>值均为</a:t>
            </a:r>
            <a:r>
              <a:rPr lang="en-US" altLang="zh-CN" sz="2400" dirty="0"/>
              <a:t>98050</a:t>
            </a:r>
            <a:r>
              <a:rPr lang="zh-CN" altLang="en-US" sz="2400" dirty="0"/>
              <a:t>。</a:t>
            </a:r>
            <a:r>
              <a:rPr lang="en-US" altLang="zh-CN" sz="2400" dirty="0"/>
              <a:t>DBMS</a:t>
            </a:r>
            <a:r>
              <a:rPr lang="zh-CN" altLang="en-US" sz="2400" dirty="0"/>
              <a:t>需要花费一些时间才能找到这</a:t>
            </a:r>
            <a:r>
              <a:rPr lang="en-US" altLang="zh-CN" sz="2400" dirty="0"/>
              <a:t>500</a:t>
            </a:r>
            <a:r>
              <a:rPr lang="zh-CN" altLang="en-US" sz="2400" dirty="0"/>
              <a:t>行</a:t>
            </a:r>
            <a:endParaRPr lang="en-US" altLang="zh-CN" sz="2400" dirty="0"/>
          </a:p>
          <a:p>
            <a:pPr marL="457200" indent="-457200">
              <a:buClr>
                <a:schemeClr val="accent1"/>
              </a:buClr>
              <a:buFont typeface="Wingdings" pitchFamily="2" charset="2"/>
              <a:buChar char="p"/>
            </a:pPr>
            <a:endParaRPr lang="en-US" altLang="zh-CN" sz="2400" dirty="0"/>
          </a:p>
          <a:p>
            <a:pPr marL="457200" indent="-457200">
              <a:buClr>
                <a:schemeClr val="accent1"/>
              </a:buClr>
              <a:buFont typeface="Wingdings" pitchFamily="2" charset="2"/>
              <a:buChar char="p"/>
            </a:pPr>
            <a:r>
              <a:rPr lang="zh-CN" altLang="en-US" sz="2400" dirty="0"/>
              <a:t>在这期间若</a:t>
            </a:r>
            <a:r>
              <a:rPr lang="en-US" altLang="zh-CN" sz="2400" dirty="0"/>
              <a:t>SQL</a:t>
            </a:r>
            <a:r>
              <a:rPr lang="zh-CN" altLang="en-US" sz="2400" dirty="0"/>
              <a:t>语句是一致的，就不会允许其他事务更新</a:t>
            </a:r>
            <a:r>
              <a:rPr lang="en-US" altLang="zh-CN" sz="2400" dirty="0"/>
              <a:t>CUSTOMER</a:t>
            </a:r>
            <a:r>
              <a:rPr lang="zh-CN" altLang="en-US" sz="2400" dirty="0"/>
              <a:t>的</a:t>
            </a:r>
            <a:r>
              <a:rPr lang="en-US" altLang="zh-CN" sz="2400" dirty="0" err="1"/>
              <a:t>AreaCode</a:t>
            </a:r>
            <a:r>
              <a:rPr lang="zh-CN" altLang="en-US" sz="2400" dirty="0"/>
              <a:t>或</a:t>
            </a:r>
            <a:r>
              <a:rPr lang="en-US" altLang="zh-CN" sz="2400" dirty="0" err="1"/>
              <a:t>ZipCode</a:t>
            </a:r>
            <a:r>
              <a:rPr lang="zh-CN" altLang="en-US" sz="2400" dirty="0"/>
              <a:t>字段。这称为</a:t>
            </a:r>
            <a:r>
              <a:rPr lang="zh-CN" altLang="en-US" sz="2400" dirty="0">
                <a:solidFill>
                  <a:schemeClr val="accent2"/>
                </a:solidFill>
              </a:rPr>
              <a:t>语句级一致性（</a:t>
            </a:r>
            <a:r>
              <a:rPr lang="en-US" altLang="zh-CN" sz="2400" dirty="0">
                <a:solidFill>
                  <a:schemeClr val="accent2"/>
                </a:solidFill>
              </a:rPr>
              <a:t>statement-level consistency</a:t>
            </a:r>
            <a:r>
              <a:rPr lang="zh-CN" altLang="en-US" sz="2400" dirty="0">
                <a:solidFill>
                  <a:schemeClr val="accent2"/>
                </a:solidFill>
              </a:rPr>
              <a:t>）</a:t>
            </a:r>
            <a:endParaRPr lang="en-US" altLang="zh-CN" sz="2400" dirty="0">
              <a:solidFill>
                <a:schemeClr val="accent2"/>
              </a:solidFill>
            </a:endParaRPr>
          </a:p>
          <a:p>
            <a:pPr marL="457200" indent="-457200">
              <a:buClr>
                <a:schemeClr val="accent1"/>
              </a:buClr>
              <a:buFont typeface="Wingdings" pitchFamily="2" charset="2"/>
              <a:buChar char="p"/>
            </a:pPr>
            <a:r>
              <a:rPr lang="zh-CN" altLang="en-US" sz="2400" dirty="0">
                <a:solidFill>
                  <a:schemeClr val="accent2"/>
                </a:solidFill>
              </a:rPr>
              <a:t>语句级的一致性表示每个语句将独立处理一致的数据行</a:t>
            </a:r>
            <a:endParaRPr lang="en-US" altLang="zh-CN" sz="2400" dirty="0">
              <a:solidFill>
                <a:schemeClr val="accent2"/>
              </a:solidFill>
            </a:endParaRPr>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一致事务</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事务的一致性</a:t>
            </a:r>
          </a:p>
        </p:txBody>
      </p:sp>
      <p:sp>
        <p:nvSpPr>
          <p:cNvPr id="3" name="内容占位符 2"/>
          <p:cNvSpPr>
            <a:spLocks noGrp="1"/>
          </p:cNvSpPr>
          <p:nvPr>
            <p:ph idx="1"/>
          </p:nvPr>
        </p:nvSpPr>
        <p:spPr>
          <a:xfrm>
            <a:off x="457200" y="1523925"/>
            <a:ext cx="8229600" cy="4713387"/>
          </a:xfrm>
        </p:spPr>
        <p:txBody>
          <a:bodyPr/>
          <a:lstStyle/>
          <a:p>
            <a:pPr marL="457200" indent="-457200">
              <a:buClr>
                <a:schemeClr val="accent1"/>
              </a:buClr>
              <a:buFont typeface="Wingdings" pitchFamily="2" charset="2"/>
              <a:buChar char="p"/>
            </a:pPr>
            <a:r>
              <a:rPr lang="zh-CN" altLang="en-US" sz="2000" dirty="0"/>
              <a:t>现在考虑包含两个</a:t>
            </a:r>
            <a:r>
              <a:rPr lang="en-US" altLang="zh-CN" sz="2000" dirty="0"/>
              <a:t>SQL UPDATE</a:t>
            </a:r>
            <a:r>
              <a:rPr lang="zh-CN" altLang="en-US" sz="2000" dirty="0"/>
              <a:t>语句的事务：</a:t>
            </a:r>
            <a:endParaRPr lang="en-US" altLang="zh-CN" sz="2000" dirty="0"/>
          </a:p>
          <a:p>
            <a:pPr marL="457200" indent="-457200">
              <a:buClr>
                <a:schemeClr val="accent1"/>
              </a:buClr>
            </a:pPr>
            <a:r>
              <a:rPr lang="en-US" altLang="zh-CN" sz="1800" dirty="0">
                <a:solidFill>
                  <a:schemeClr val="accent2"/>
                </a:solidFill>
              </a:rPr>
              <a:t>	BEGIN TRANSACTION</a:t>
            </a:r>
          </a:p>
          <a:p>
            <a:pPr marL="457200" indent="-457200">
              <a:buClr>
                <a:schemeClr val="accent1"/>
              </a:buClr>
            </a:pPr>
            <a:r>
              <a:rPr lang="en-US" altLang="zh-CN" sz="1800" dirty="0">
                <a:solidFill>
                  <a:schemeClr val="accent2"/>
                </a:solidFill>
              </a:rPr>
              <a:t>	UPDATE </a:t>
            </a:r>
            <a:r>
              <a:rPr lang="en-US" altLang="zh-CN" sz="1800" dirty="0"/>
              <a:t>         CUSTOMER</a:t>
            </a:r>
          </a:p>
          <a:p>
            <a:pPr marL="457200" indent="-457200">
              <a:buClr>
                <a:schemeClr val="accent1"/>
              </a:buClr>
            </a:pPr>
            <a:r>
              <a:rPr lang="en-US" altLang="zh-CN" sz="1800" dirty="0">
                <a:solidFill>
                  <a:schemeClr val="accent2"/>
                </a:solidFill>
              </a:rPr>
              <a:t>		SET </a:t>
            </a:r>
            <a:r>
              <a:rPr lang="en-US" altLang="zh-CN" sz="1800" dirty="0"/>
              <a:t>                  </a:t>
            </a:r>
            <a:r>
              <a:rPr lang="en-US" altLang="zh-CN" sz="1800" dirty="0" err="1"/>
              <a:t>AreaCode</a:t>
            </a:r>
            <a:r>
              <a:rPr lang="en-US" altLang="zh-CN" sz="1800" dirty="0"/>
              <a:t> = ‘425’</a:t>
            </a:r>
          </a:p>
          <a:p>
            <a:pPr marL="457200" indent="-457200">
              <a:buClr>
                <a:schemeClr val="accent1"/>
              </a:buClr>
            </a:pPr>
            <a:r>
              <a:rPr lang="en-US" altLang="zh-CN" sz="1800" dirty="0">
                <a:solidFill>
                  <a:schemeClr val="accent2"/>
                </a:solidFill>
              </a:rPr>
              <a:t>		WHERE </a:t>
            </a:r>
            <a:r>
              <a:rPr lang="en-US" altLang="zh-CN" sz="1800" dirty="0"/>
              <a:t>           </a:t>
            </a:r>
            <a:r>
              <a:rPr lang="en-US" altLang="zh-CN" sz="1800" dirty="0" err="1"/>
              <a:t>ZipCode</a:t>
            </a:r>
            <a:r>
              <a:rPr lang="en-US" altLang="zh-CN" sz="1800" dirty="0"/>
              <a:t> = ‘98050’</a:t>
            </a:r>
            <a:r>
              <a:rPr lang="zh-CN" altLang="en-US" sz="1800" dirty="0"/>
              <a:t>；</a:t>
            </a:r>
            <a:endParaRPr lang="en-US" altLang="zh-CN" sz="1800" dirty="0"/>
          </a:p>
          <a:p>
            <a:pPr marL="457200" indent="-457200">
              <a:buClr>
                <a:schemeClr val="accent1"/>
              </a:buClr>
            </a:pPr>
            <a:r>
              <a:rPr lang="en-US" altLang="zh-CN" sz="1800" dirty="0"/>
              <a:t>	……</a:t>
            </a:r>
          </a:p>
          <a:p>
            <a:pPr marL="457200" indent="-457200">
              <a:buClr>
                <a:schemeClr val="accent1"/>
              </a:buClr>
            </a:pPr>
            <a:r>
              <a:rPr lang="en-US" altLang="zh-CN" sz="1800" dirty="0"/>
              <a:t>	</a:t>
            </a:r>
            <a:r>
              <a:rPr lang="zh-CN" altLang="en-US" sz="1800" dirty="0"/>
              <a:t>（</a:t>
            </a:r>
            <a:r>
              <a:rPr lang="en-US" altLang="zh-CN" sz="1800" dirty="0"/>
              <a:t>other transaction work</a:t>
            </a:r>
            <a:r>
              <a:rPr lang="zh-CN" altLang="en-US" sz="1800" dirty="0"/>
              <a:t>）</a:t>
            </a:r>
            <a:endParaRPr lang="en-US" altLang="zh-CN" sz="1800" dirty="0"/>
          </a:p>
          <a:p>
            <a:pPr marL="457200" indent="-457200">
              <a:buClr>
                <a:schemeClr val="accent1"/>
              </a:buClr>
            </a:pPr>
            <a:r>
              <a:rPr lang="en-US" altLang="zh-CN" sz="1800" dirty="0"/>
              <a:t>	……</a:t>
            </a:r>
          </a:p>
          <a:p>
            <a:pPr marL="457200" indent="-457200">
              <a:buClr>
                <a:schemeClr val="accent1"/>
              </a:buClr>
            </a:pPr>
            <a:r>
              <a:rPr lang="en-US" altLang="zh-CN" sz="1800" dirty="0">
                <a:solidFill>
                  <a:schemeClr val="accent2"/>
                </a:solidFill>
              </a:rPr>
              <a:t>	UPDATE </a:t>
            </a:r>
            <a:r>
              <a:rPr lang="en-US" altLang="zh-CN" sz="1800" dirty="0"/>
              <a:t>        CUSTOMER</a:t>
            </a:r>
          </a:p>
          <a:p>
            <a:pPr marL="457200" indent="-457200">
              <a:buClr>
                <a:schemeClr val="accent1"/>
              </a:buClr>
            </a:pPr>
            <a:r>
              <a:rPr lang="en-US" altLang="zh-CN" sz="1800" dirty="0">
                <a:solidFill>
                  <a:schemeClr val="accent2"/>
                </a:solidFill>
              </a:rPr>
              <a:t>		SET </a:t>
            </a:r>
            <a:r>
              <a:rPr lang="en-US" altLang="zh-CN" sz="1800" dirty="0"/>
              <a:t>             Discount = 0.05</a:t>
            </a:r>
          </a:p>
          <a:p>
            <a:pPr marL="457200" indent="-457200">
              <a:buClr>
                <a:schemeClr val="accent1"/>
              </a:buClr>
            </a:pPr>
            <a:r>
              <a:rPr lang="en-US" altLang="zh-CN" sz="1800" dirty="0">
                <a:solidFill>
                  <a:schemeClr val="accent2"/>
                </a:solidFill>
              </a:rPr>
              <a:t>		WHERE</a:t>
            </a:r>
            <a:r>
              <a:rPr lang="en-US" altLang="zh-CN" sz="1800" dirty="0">
                <a:solidFill>
                  <a:schemeClr val="accent1"/>
                </a:solidFill>
              </a:rPr>
              <a:t> </a:t>
            </a:r>
            <a:r>
              <a:rPr lang="en-US" altLang="zh-CN" sz="1800" dirty="0"/>
              <a:t>      </a:t>
            </a:r>
            <a:r>
              <a:rPr lang="en-US" altLang="zh-CN" sz="1800" dirty="0" err="1"/>
              <a:t>AreaCode</a:t>
            </a:r>
            <a:r>
              <a:rPr lang="en-US" altLang="zh-CN" sz="1800" dirty="0"/>
              <a:t> = ‘425’</a:t>
            </a:r>
            <a:r>
              <a:rPr lang="zh-CN" altLang="en-US" sz="1800" dirty="0"/>
              <a:t>；</a:t>
            </a:r>
            <a:endParaRPr lang="en-US" altLang="zh-CN" sz="1800" dirty="0"/>
          </a:p>
          <a:p>
            <a:pPr marL="457200" indent="-457200">
              <a:buClr>
                <a:schemeClr val="accent1"/>
              </a:buClr>
            </a:pPr>
            <a:r>
              <a:rPr lang="en-US" altLang="zh-CN" sz="1800" dirty="0"/>
              <a:t>	……</a:t>
            </a:r>
          </a:p>
          <a:p>
            <a:pPr marL="457200" indent="-457200">
              <a:buClr>
                <a:schemeClr val="accent1"/>
              </a:buClr>
            </a:pPr>
            <a:r>
              <a:rPr lang="en-US" altLang="zh-CN" sz="1800" dirty="0"/>
              <a:t>	</a:t>
            </a:r>
            <a:r>
              <a:rPr lang="zh-CN" altLang="en-US" sz="1800" dirty="0"/>
              <a:t>（</a:t>
            </a:r>
            <a:r>
              <a:rPr lang="en-US" altLang="zh-CN" sz="1800" dirty="0"/>
              <a:t>other transaction work</a:t>
            </a:r>
            <a:r>
              <a:rPr lang="zh-CN" altLang="en-US" sz="1800" dirty="0"/>
              <a:t>）</a:t>
            </a:r>
            <a:endParaRPr lang="en-US" altLang="zh-CN" sz="1800" dirty="0"/>
          </a:p>
          <a:p>
            <a:pPr marL="457200" indent="-457200">
              <a:buClr>
                <a:schemeClr val="accent1"/>
              </a:buClr>
            </a:pPr>
            <a:r>
              <a:rPr lang="en-US" altLang="zh-CN" sz="1800" dirty="0"/>
              <a:t>	……</a:t>
            </a:r>
          </a:p>
          <a:p>
            <a:pPr marL="457200" indent="-457200">
              <a:buClr>
                <a:schemeClr val="accent1"/>
              </a:buClr>
            </a:pPr>
            <a:r>
              <a:rPr lang="en-US" altLang="zh-CN" sz="1800" dirty="0">
                <a:solidFill>
                  <a:schemeClr val="accent2"/>
                </a:solidFill>
              </a:rPr>
              <a:t>	COMMIT TRANSACTION</a:t>
            </a:r>
          </a:p>
          <a:p>
            <a:pPr marL="457200" indent="-457200">
              <a:buClr>
                <a:schemeClr val="accent1"/>
              </a:buClr>
            </a:pPr>
            <a:endParaRPr lang="en-US" altLang="zh-CN" sz="2000" dirty="0"/>
          </a:p>
          <a:p>
            <a:pPr marL="457200" indent="-457200">
              <a:buClr>
                <a:schemeClr val="accent1"/>
              </a:buClr>
            </a:pPr>
            <a:endParaRPr lang="en-US" altLang="zh-CN" sz="2000" dirty="0"/>
          </a:p>
          <a:p>
            <a:pPr marL="457200" indent="-457200">
              <a:buClr>
                <a:schemeClr val="accent1"/>
              </a:buClr>
              <a:buFont typeface="Wingdings" pitchFamily="2" charset="2"/>
              <a:buChar char="p"/>
            </a:pPr>
            <a:endParaRPr lang="en-US" altLang="zh-CN" sz="2000" dirty="0">
              <a:solidFill>
                <a:schemeClr val="accent2"/>
              </a:solidFill>
            </a:endParaRPr>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一致事务</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事务的一致性</a:t>
            </a:r>
          </a:p>
        </p:txBody>
      </p:sp>
      <p:sp>
        <p:nvSpPr>
          <p:cNvPr id="3" name="内容占位符 2"/>
          <p:cNvSpPr>
            <a:spLocks noGrp="1"/>
          </p:cNvSpPr>
          <p:nvPr>
            <p:ph idx="1"/>
          </p:nvPr>
        </p:nvSpPr>
        <p:spPr>
          <a:xfrm>
            <a:off x="457200" y="1523925"/>
            <a:ext cx="8229600" cy="4713387"/>
          </a:xfrm>
        </p:spPr>
        <p:txBody>
          <a:bodyPr/>
          <a:lstStyle/>
          <a:p>
            <a:pPr marL="457200" indent="-457200">
              <a:buClr>
                <a:schemeClr val="accent1"/>
              </a:buClr>
              <a:buFont typeface="Wingdings" pitchFamily="2" charset="2"/>
              <a:buChar char="p"/>
            </a:pPr>
            <a:r>
              <a:rPr lang="zh-CN" altLang="en-US" sz="2400" dirty="0"/>
              <a:t>以上例子中，两个</a:t>
            </a:r>
            <a:r>
              <a:rPr lang="en-US" altLang="zh-CN" sz="2400" dirty="0"/>
              <a:t>SQL</a:t>
            </a:r>
            <a:r>
              <a:rPr lang="zh-CN" altLang="en-US" sz="2400" dirty="0"/>
              <a:t>语句处理的所有数据行在整个事务期间都受到保护，这称为</a:t>
            </a:r>
            <a:r>
              <a:rPr lang="zh-CN" altLang="en-US" sz="2400" dirty="0">
                <a:solidFill>
                  <a:schemeClr val="accent2"/>
                </a:solidFill>
              </a:rPr>
              <a:t>事务级一致性（</a:t>
            </a:r>
            <a:r>
              <a:rPr lang="en-US" altLang="zh-CN" sz="2400" dirty="0">
                <a:solidFill>
                  <a:schemeClr val="accent2"/>
                </a:solidFill>
              </a:rPr>
              <a:t>transaction-level consistency</a:t>
            </a:r>
            <a:r>
              <a:rPr lang="zh-CN" altLang="en-US" sz="2400" dirty="0">
                <a:solidFill>
                  <a:schemeClr val="accent2"/>
                </a:solidFill>
              </a:rPr>
              <a:t>）</a:t>
            </a:r>
            <a:endParaRPr lang="en-US" altLang="zh-CN" sz="2400" dirty="0">
              <a:solidFill>
                <a:schemeClr val="accent2"/>
              </a:solidFill>
            </a:endParaRPr>
          </a:p>
          <a:p>
            <a:pPr marL="457200" indent="-457200">
              <a:buClr>
                <a:schemeClr val="accent1"/>
              </a:buClr>
              <a:buFont typeface="Wingdings" pitchFamily="2" charset="2"/>
              <a:buChar char="p"/>
            </a:pPr>
            <a:endParaRPr lang="en-US" altLang="zh-CN" sz="2400" dirty="0">
              <a:solidFill>
                <a:schemeClr val="accent2"/>
              </a:solidFill>
            </a:endParaRPr>
          </a:p>
          <a:p>
            <a:pPr marL="457200" indent="-457200">
              <a:buClr>
                <a:schemeClr val="accent1"/>
              </a:buClr>
              <a:buFont typeface="Wingdings" pitchFamily="2" charset="2"/>
              <a:buChar char="p"/>
            </a:pPr>
            <a:r>
              <a:rPr lang="zh-CN" altLang="en-US" sz="2400" dirty="0"/>
              <a:t>在事务级一致性的一些实现方案中，事务并不能发现自身的变化。在上面的示例中，第二个</a:t>
            </a:r>
            <a:r>
              <a:rPr lang="en-US" altLang="zh-CN" sz="2400" dirty="0"/>
              <a:t>SQL</a:t>
            </a:r>
            <a:r>
              <a:rPr lang="zh-CN" altLang="en-US" sz="2400" dirty="0"/>
              <a:t>语句并不知道第一个</a:t>
            </a:r>
            <a:r>
              <a:rPr lang="en-US" altLang="zh-CN" sz="2400" dirty="0"/>
              <a:t>SQL</a:t>
            </a:r>
            <a:r>
              <a:rPr lang="zh-CN" altLang="en-US" sz="2400" dirty="0"/>
              <a:t>语句修改了数据行</a:t>
            </a:r>
            <a:endParaRPr lang="en-US" altLang="zh-CN" sz="2400" dirty="0"/>
          </a:p>
          <a:p>
            <a:pPr marL="457200" indent="-457200">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一致事务</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事务隔离</a:t>
            </a:r>
            <a:r>
              <a:rPr lang="en-US" altLang="zh-CN" dirty="0"/>
              <a:t>isolation</a:t>
            </a:r>
            <a:r>
              <a:rPr lang="zh-CN" altLang="en-US" dirty="0"/>
              <a:t>级别：数据读取问题汇总</a:t>
            </a:r>
          </a:p>
        </p:txBody>
      </p:sp>
      <p:sp>
        <p:nvSpPr>
          <p:cNvPr id="3" name="内容占位符 2"/>
          <p:cNvSpPr>
            <a:spLocks noGrp="1"/>
          </p:cNvSpPr>
          <p:nvPr>
            <p:ph idx="1"/>
          </p:nvPr>
        </p:nvSpPr>
        <p:spPr>
          <a:xfrm>
            <a:off x="457200" y="1523925"/>
            <a:ext cx="8229600" cy="4713387"/>
          </a:xfrm>
        </p:spPr>
        <p:txBody>
          <a:bodyPr/>
          <a:lstStyle/>
          <a:p>
            <a:pPr marL="457200" indent="-457200">
              <a:buClr>
                <a:schemeClr val="accent1"/>
              </a:buClr>
              <a:buFont typeface="Wingdings" pitchFamily="2" charset="2"/>
              <a:buChar char="p"/>
            </a:pPr>
            <a:r>
              <a:rPr lang="zh-CN" altLang="en-US" sz="2400" dirty="0">
                <a:solidFill>
                  <a:schemeClr val="accent2"/>
                </a:solidFill>
              </a:rPr>
              <a:t>脏读取：</a:t>
            </a:r>
            <a:r>
              <a:rPr lang="zh-CN" altLang="en-US" sz="2400" dirty="0">
                <a:solidFill>
                  <a:srgbClr val="FF0000"/>
                </a:solidFill>
              </a:rPr>
              <a:t>一个事务读取已修改、但未提交给数据库的记录时，就会出现脏读取。</a:t>
            </a:r>
            <a:r>
              <a:rPr lang="zh-CN" altLang="en-US" sz="2400" dirty="0"/>
              <a:t>例如，如果第一个事务读取第二个事务修改了的行，但第二个事务后来取消了它的修改，就出现了脏读取</a:t>
            </a:r>
            <a:endParaRPr lang="en-US" altLang="zh-CN" sz="2400" dirty="0"/>
          </a:p>
          <a:p>
            <a:pPr marL="457200" indent="-457200">
              <a:buClr>
                <a:schemeClr val="accent1"/>
              </a:buClr>
              <a:buFont typeface="Wingdings" pitchFamily="2" charset="2"/>
              <a:buChar char="p"/>
            </a:pPr>
            <a:endParaRPr lang="en-US" altLang="zh-CN" sz="2400" dirty="0"/>
          </a:p>
          <a:p>
            <a:pPr marL="457200" indent="-457200">
              <a:buClr>
                <a:schemeClr val="accent1"/>
              </a:buClr>
              <a:buFont typeface="Wingdings" pitchFamily="2" charset="2"/>
              <a:buChar char="p"/>
            </a:pPr>
            <a:r>
              <a:rPr lang="zh-CN" altLang="en-US" sz="2400" dirty="0">
                <a:solidFill>
                  <a:schemeClr val="accent2"/>
                </a:solidFill>
              </a:rPr>
              <a:t>不可重复读取：</a:t>
            </a:r>
            <a:r>
              <a:rPr lang="zh-CN" altLang="en-US" sz="2400" dirty="0"/>
              <a:t>一个事务重复读取它以前读取的数据，但另一个事务修改或删除了该数据时，就会出现不可重复读取</a:t>
            </a:r>
            <a:endParaRPr lang="en-US" altLang="zh-CN" sz="2400" dirty="0"/>
          </a:p>
          <a:p>
            <a:pPr marL="457200" indent="-457200">
              <a:buClr>
                <a:schemeClr val="accent1"/>
              </a:buClr>
              <a:buFont typeface="Wingdings" pitchFamily="2" charset="2"/>
              <a:buChar char="p"/>
            </a:pPr>
            <a:endParaRPr lang="en-US" altLang="zh-CN" sz="2400" dirty="0"/>
          </a:p>
          <a:p>
            <a:pPr marL="457200" indent="-457200">
              <a:buClr>
                <a:schemeClr val="accent1"/>
              </a:buClr>
              <a:buFont typeface="Wingdings" pitchFamily="2" charset="2"/>
              <a:buChar char="p"/>
            </a:pPr>
            <a:r>
              <a:rPr lang="zh-CN" altLang="en-US" sz="2400" dirty="0">
                <a:solidFill>
                  <a:schemeClr val="accent2"/>
                </a:solidFill>
              </a:rPr>
              <a:t>幻象读取：</a:t>
            </a:r>
            <a:r>
              <a:rPr lang="zh-CN" altLang="en-US" sz="2400" dirty="0"/>
              <a:t>一个事务重复读取它以前读取的数据，但另一个事务插入了新行时，就会出现幻象读取</a:t>
            </a:r>
            <a:endParaRPr lang="en-US" altLang="zh-CN" sz="2400" dirty="0"/>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事务隔离级别</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事务隔离级别：数据读取问题汇总</a:t>
            </a:r>
          </a:p>
        </p:txBody>
      </p:sp>
      <p:graphicFrame>
        <p:nvGraphicFramePr>
          <p:cNvPr id="6" name="内容占位符 5"/>
          <p:cNvGraphicFramePr>
            <a:graphicFrameLocks noGrp="1"/>
          </p:cNvGraphicFramePr>
          <p:nvPr>
            <p:ph idx="1"/>
          </p:nvPr>
        </p:nvGraphicFramePr>
        <p:xfrm>
          <a:off x="590872" y="1931640"/>
          <a:ext cx="8229600" cy="3657600"/>
        </p:xfrm>
        <a:graphic>
          <a:graphicData uri="http://schemas.openxmlformats.org/drawingml/2006/table">
            <a:tbl>
              <a:tblPr firstRow="1" bandRow="1">
                <a:tableStyleId>{5C22544A-7EE6-4342-B048-85BDC9FD1C3A}</a:tableStyleId>
              </a:tblPr>
              <a:tblGrid>
                <a:gridCol w="2098576">
                  <a:extLst>
                    <a:ext uri="{9D8B030D-6E8A-4147-A177-3AD203B41FA5}">
                      <a16:colId xmlns:a16="http://schemas.microsoft.com/office/drawing/2014/main" val="20000"/>
                    </a:ext>
                  </a:extLst>
                </a:gridCol>
                <a:gridCol w="6131024">
                  <a:extLst>
                    <a:ext uri="{9D8B030D-6E8A-4147-A177-3AD203B41FA5}">
                      <a16:colId xmlns:a16="http://schemas.microsoft.com/office/drawing/2014/main" val="20001"/>
                    </a:ext>
                  </a:extLst>
                </a:gridCol>
              </a:tblGrid>
              <a:tr h="370840">
                <a:tc>
                  <a:txBody>
                    <a:bodyPr/>
                    <a:lstStyle/>
                    <a:p>
                      <a:r>
                        <a:rPr lang="zh-CN" altLang="en-US" sz="2400" b="1" dirty="0"/>
                        <a:t>数据读取问题类型</a:t>
                      </a:r>
                    </a:p>
                  </a:txBody>
                  <a:tcPr/>
                </a:tc>
                <a:tc>
                  <a:txBody>
                    <a:bodyPr/>
                    <a:lstStyle/>
                    <a:p>
                      <a:pPr algn="ctr"/>
                      <a:r>
                        <a:rPr lang="zh-CN" altLang="en-US" sz="2400" b="1" dirty="0"/>
                        <a:t>定义</a:t>
                      </a:r>
                    </a:p>
                  </a:txBody>
                  <a:tcPr/>
                </a:tc>
                <a:extLst>
                  <a:ext uri="{0D108BD9-81ED-4DB2-BD59-A6C34878D82A}">
                    <a16:rowId xmlns:a16="http://schemas.microsoft.com/office/drawing/2014/main" val="10000"/>
                  </a:ext>
                </a:extLst>
              </a:tr>
              <a:tr h="370840">
                <a:tc>
                  <a:txBody>
                    <a:bodyPr/>
                    <a:lstStyle/>
                    <a:p>
                      <a:r>
                        <a:rPr lang="zh-CN" altLang="en-US" sz="2400" b="1" dirty="0">
                          <a:solidFill>
                            <a:schemeClr val="accent2"/>
                          </a:solidFill>
                        </a:rPr>
                        <a:t>脏读取</a:t>
                      </a:r>
                    </a:p>
                  </a:txBody>
                  <a:tcPr/>
                </a:tc>
                <a:tc>
                  <a:txBody>
                    <a:bodyPr/>
                    <a:lstStyle/>
                    <a:p>
                      <a:r>
                        <a:rPr lang="zh-CN" altLang="en-US" sz="2400" b="1" dirty="0"/>
                        <a:t>事务读取已修改、但未提交给数据库的记录。如果该修改被回滚，事务就会得到不正确的数据</a:t>
                      </a:r>
                    </a:p>
                  </a:txBody>
                  <a:tcPr/>
                </a:tc>
                <a:extLst>
                  <a:ext uri="{0D108BD9-81ED-4DB2-BD59-A6C34878D82A}">
                    <a16:rowId xmlns:a16="http://schemas.microsoft.com/office/drawing/2014/main" val="10001"/>
                  </a:ext>
                </a:extLst>
              </a:tr>
              <a:tr h="370840">
                <a:tc>
                  <a:txBody>
                    <a:bodyPr/>
                    <a:lstStyle/>
                    <a:p>
                      <a:r>
                        <a:rPr lang="zh-CN" altLang="en-US" sz="2400" b="1" dirty="0">
                          <a:solidFill>
                            <a:schemeClr val="accent2"/>
                          </a:solidFill>
                        </a:rPr>
                        <a:t>不可重复读取</a:t>
                      </a:r>
                    </a:p>
                  </a:txBody>
                  <a:tcPr/>
                </a:tc>
                <a:tc>
                  <a:txBody>
                    <a:bodyPr/>
                    <a:lstStyle/>
                    <a:p>
                      <a:r>
                        <a:rPr lang="zh-CN" altLang="en-US" sz="2400" b="1" dirty="0"/>
                        <a:t>事务重复读取数据，却发现提交的事务修改了该数据</a:t>
                      </a:r>
                    </a:p>
                  </a:txBody>
                  <a:tcPr/>
                </a:tc>
                <a:extLst>
                  <a:ext uri="{0D108BD9-81ED-4DB2-BD59-A6C34878D82A}">
                    <a16:rowId xmlns:a16="http://schemas.microsoft.com/office/drawing/2014/main" val="10002"/>
                  </a:ext>
                </a:extLst>
              </a:tr>
              <a:tr h="370840">
                <a:tc>
                  <a:txBody>
                    <a:bodyPr/>
                    <a:lstStyle/>
                    <a:p>
                      <a:r>
                        <a:rPr lang="zh-CN" altLang="en-US" sz="2400" b="1" dirty="0">
                          <a:solidFill>
                            <a:schemeClr val="accent2"/>
                          </a:solidFill>
                        </a:rPr>
                        <a:t>幻象读取</a:t>
                      </a:r>
                    </a:p>
                  </a:txBody>
                  <a:tcPr/>
                </a:tc>
                <a:tc>
                  <a:txBody>
                    <a:bodyPr/>
                    <a:lstStyle/>
                    <a:p>
                      <a:r>
                        <a:rPr lang="zh-CN" altLang="en-US" sz="2400" b="1" dirty="0"/>
                        <a:t>事务重复读取数据，却发现提交的事务插入了新行</a:t>
                      </a:r>
                    </a:p>
                  </a:txBody>
                  <a:tcPr/>
                </a:tc>
                <a:extLst>
                  <a:ext uri="{0D108BD9-81ED-4DB2-BD59-A6C34878D82A}">
                    <a16:rowId xmlns:a16="http://schemas.microsoft.com/office/drawing/2014/main" val="10003"/>
                  </a:ext>
                </a:extLst>
              </a:tr>
            </a:tbl>
          </a:graphicData>
        </a:graphic>
      </p:graphicFrame>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事务隔离级别</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事务隔离级别：数据读取问题汇总</a:t>
            </a:r>
          </a:p>
        </p:txBody>
      </p:sp>
      <p:sp>
        <p:nvSpPr>
          <p:cNvPr id="3" name="内容占位符 2"/>
          <p:cNvSpPr>
            <a:spLocks noGrp="1"/>
          </p:cNvSpPr>
          <p:nvPr>
            <p:ph idx="1"/>
          </p:nvPr>
        </p:nvSpPr>
        <p:spPr>
          <a:xfrm>
            <a:off x="457200" y="1523925"/>
            <a:ext cx="8229600" cy="4713387"/>
          </a:xfrm>
        </p:spPr>
        <p:txBody>
          <a:bodyPr/>
          <a:lstStyle/>
          <a:p>
            <a:pPr marL="457200" indent="-457200">
              <a:buClr>
                <a:schemeClr val="accent1"/>
              </a:buClr>
              <a:buFont typeface="Wingdings" pitchFamily="2" charset="2"/>
              <a:buChar char="p"/>
            </a:pPr>
            <a:r>
              <a:rPr lang="zh-CN" altLang="en-US" sz="2400" dirty="0">
                <a:solidFill>
                  <a:schemeClr val="accent2"/>
                </a:solidFill>
              </a:rPr>
              <a:t>为了处理这些潜在的数据读取问题，</a:t>
            </a:r>
            <a:r>
              <a:rPr lang="en-US" altLang="zh-CN" sz="2400" dirty="0">
                <a:solidFill>
                  <a:schemeClr val="accent2"/>
                </a:solidFill>
              </a:rPr>
              <a:t>SQL</a:t>
            </a:r>
            <a:r>
              <a:rPr lang="zh-CN" altLang="en-US" sz="2400" dirty="0">
                <a:solidFill>
                  <a:schemeClr val="accent2"/>
                </a:solidFill>
              </a:rPr>
              <a:t>标准定义了</a:t>
            </a:r>
            <a:r>
              <a:rPr lang="en-US" altLang="zh-CN" sz="2400" dirty="0">
                <a:solidFill>
                  <a:schemeClr val="accent2"/>
                </a:solidFill>
              </a:rPr>
              <a:t>4</a:t>
            </a:r>
            <a:r>
              <a:rPr lang="zh-CN" altLang="en-US" sz="2400" dirty="0">
                <a:solidFill>
                  <a:schemeClr val="accent2"/>
                </a:solidFill>
              </a:rPr>
              <a:t>个事务隔离级别（</a:t>
            </a:r>
            <a:r>
              <a:rPr lang="en-US" altLang="zh-CN" sz="2400" dirty="0">
                <a:solidFill>
                  <a:schemeClr val="accent2"/>
                </a:solidFill>
              </a:rPr>
              <a:t>isolation level</a:t>
            </a:r>
            <a:r>
              <a:rPr lang="zh-CN" altLang="en-US" sz="2400" dirty="0">
                <a:solidFill>
                  <a:schemeClr val="accent2"/>
                </a:solidFill>
              </a:rPr>
              <a:t>），指定允许产生哪种并发控制问题</a:t>
            </a:r>
            <a:endParaRPr lang="en-US" altLang="zh-CN" sz="2400" dirty="0">
              <a:solidFill>
                <a:schemeClr val="accent2"/>
              </a:solidFill>
            </a:endParaRPr>
          </a:p>
          <a:p>
            <a:pPr marL="457200" indent="-457200">
              <a:buClr>
                <a:schemeClr val="accent1"/>
              </a:buClr>
              <a:buFont typeface="Wingdings" pitchFamily="2" charset="2"/>
              <a:buChar char="p"/>
            </a:pPr>
            <a:endParaRPr lang="en-US" altLang="zh-CN" sz="2400" dirty="0">
              <a:solidFill>
                <a:schemeClr val="accent2"/>
              </a:solidFill>
            </a:endParaRPr>
          </a:p>
          <a:p>
            <a:pPr marL="457200" indent="-457200">
              <a:buClr>
                <a:schemeClr val="accent1"/>
              </a:buClr>
              <a:buFont typeface="Wingdings" pitchFamily="2" charset="2"/>
              <a:buChar char="p"/>
            </a:pPr>
            <a:r>
              <a:rPr lang="zh-CN" altLang="en-US" sz="2400" dirty="0">
                <a:solidFill>
                  <a:schemeClr val="accent2"/>
                </a:solidFill>
              </a:rPr>
              <a:t>这</a:t>
            </a:r>
            <a:r>
              <a:rPr lang="en-US" altLang="zh-CN" sz="2400" dirty="0">
                <a:solidFill>
                  <a:schemeClr val="accent2"/>
                </a:solidFill>
              </a:rPr>
              <a:t>4</a:t>
            </a:r>
            <a:r>
              <a:rPr lang="zh-CN" altLang="en-US" sz="2400" dirty="0">
                <a:solidFill>
                  <a:schemeClr val="accent2"/>
                </a:solidFill>
              </a:rPr>
              <a:t>个隔离级别的作用是让程序人员声明需要的隔离级别，然后由</a:t>
            </a:r>
            <a:r>
              <a:rPr lang="en-US" altLang="zh-CN" sz="2400" dirty="0">
                <a:solidFill>
                  <a:schemeClr val="accent2"/>
                </a:solidFill>
              </a:rPr>
              <a:t>DBMS</a:t>
            </a:r>
            <a:r>
              <a:rPr lang="zh-CN" altLang="en-US" sz="2400" dirty="0">
                <a:solidFill>
                  <a:schemeClr val="accent2"/>
                </a:solidFill>
              </a:rPr>
              <a:t>管理锁定来实现该级别的隔离</a:t>
            </a:r>
            <a:endParaRPr lang="en-US" altLang="zh-CN" sz="2400" dirty="0"/>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事务隔离级别</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事务隔离级别汇总</a:t>
            </a:r>
          </a:p>
        </p:txBody>
      </p:sp>
      <p:sp>
        <p:nvSpPr>
          <p:cNvPr id="3" name="内容占位符 2"/>
          <p:cNvSpPr>
            <a:spLocks noGrp="1"/>
          </p:cNvSpPr>
          <p:nvPr>
            <p:ph idx="1"/>
          </p:nvPr>
        </p:nvSpPr>
        <p:spPr>
          <a:xfrm>
            <a:off x="457200" y="1523925"/>
            <a:ext cx="8229600" cy="4713387"/>
          </a:xfrm>
        </p:spPr>
        <p:txBody>
          <a:bodyPr/>
          <a:lstStyle/>
          <a:p>
            <a:pPr marL="457200" indent="-457200">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事务隔离级别</a:t>
            </a:r>
          </a:p>
        </p:txBody>
      </p:sp>
      <p:graphicFrame>
        <p:nvGraphicFramePr>
          <p:cNvPr id="6" name="表格 5"/>
          <p:cNvGraphicFramePr>
            <a:graphicFrameLocks noGrp="1"/>
          </p:cNvGraphicFramePr>
          <p:nvPr/>
        </p:nvGraphicFramePr>
        <p:xfrm>
          <a:off x="35496" y="1700808"/>
          <a:ext cx="9036496" cy="3312367"/>
        </p:xfrm>
        <a:graphic>
          <a:graphicData uri="http://schemas.openxmlformats.org/drawingml/2006/table">
            <a:tbl>
              <a:tblPr firstRow="1" bandRow="1">
                <a:tableStyleId>{5C22544A-7EE6-4342-B048-85BDC9FD1C3A}</a:tableStyleId>
              </a:tblPr>
              <a:tblGrid>
                <a:gridCol w="1506082">
                  <a:extLst>
                    <a:ext uri="{9D8B030D-6E8A-4147-A177-3AD203B41FA5}">
                      <a16:colId xmlns:a16="http://schemas.microsoft.com/office/drawing/2014/main" val="20000"/>
                    </a:ext>
                  </a:extLst>
                </a:gridCol>
                <a:gridCol w="1292831">
                  <a:extLst>
                    <a:ext uri="{9D8B030D-6E8A-4147-A177-3AD203B41FA5}">
                      <a16:colId xmlns:a16="http://schemas.microsoft.com/office/drawing/2014/main" val="20001"/>
                    </a:ext>
                  </a:extLst>
                </a:gridCol>
                <a:gridCol w="1719334">
                  <a:extLst>
                    <a:ext uri="{9D8B030D-6E8A-4147-A177-3AD203B41FA5}">
                      <a16:colId xmlns:a16="http://schemas.microsoft.com/office/drawing/2014/main" val="20002"/>
                    </a:ext>
                  </a:extLst>
                </a:gridCol>
                <a:gridCol w="1639366">
                  <a:extLst>
                    <a:ext uri="{9D8B030D-6E8A-4147-A177-3AD203B41FA5}">
                      <a16:colId xmlns:a16="http://schemas.microsoft.com/office/drawing/2014/main" val="20003"/>
                    </a:ext>
                  </a:extLst>
                </a:gridCol>
                <a:gridCol w="1679349">
                  <a:extLst>
                    <a:ext uri="{9D8B030D-6E8A-4147-A177-3AD203B41FA5}">
                      <a16:colId xmlns:a16="http://schemas.microsoft.com/office/drawing/2014/main" val="20004"/>
                    </a:ext>
                  </a:extLst>
                </a:gridCol>
                <a:gridCol w="1199534">
                  <a:extLst>
                    <a:ext uri="{9D8B030D-6E8A-4147-A177-3AD203B41FA5}">
                      <a16:colId xmlns:a16="http://schemas.microsoft.com/office/drawing/2014/main" val="20005"/>
                    </a:ext>
                  </a:extLst>
                </a:gridCol>
              </a:tblGrid>
              <a:tr h="461456">
                <a:tc rowSpan="2" gridSpan="2">
                  <a:txBody>
                    <a:bodyPr/>
                    <a:lstStyle/>
                    <a:p>
                      <a:endParaRPr lang="zh-CN" altLang="en-US" sz="2000" b="1" dirty="0"/>
                    </a:p>
                  </a:txBody>
                  <a:tcPr/>
                </a:tc>
                <a:tc rowSpan="2" hMerge="1">
                  <a:txBody>
                    <a:bodyPr/>
                    <a:lstStyle/>
                    <a:p>
                      <a:endParaRPr lang="zh-CN" altLang="en-US" dirty="0"/>
                    </a:p>
                  </a:txBody>
                  <a:tcPr/>
                </a:tc>
                <a:tc gridSpan="4">
                  <a:txBody>
                    <a:bodyPr/>
                    <a:lstStyle/>
                    <a:p>
                      <a:pPr algn="ctr"/>
                      <a:r>
                        <a:rPr lang="zh-CN" altLang="en-US" sz="2000" b="1" dirty="0"/>
                        <a:t>隔离级别</a:t>
                      </a: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796485">
                <a:tc gridSpan="2" vMerge="1">
                  <a:txBody>
                    <a:bodyPr/>
                    <a:lstStyle/>
                    <a:p>
                      <a:endParaRPr lang="zh-CN" altLang="en-US" dirty="0"/>
                    </a:p>
                  </a:txBody>
                  <a:tcPr/>
                </a:tc>
                <a:tc hMerge="1" vMerge="1">
                  <a:txBody>
                    <a:bodyPr/>
                    <a:lstStyle/>
                    <a:p>
                      <a:endParaRPr lang="zh-CN" altLang="en-US" dirty="0"/>
                    </a:p>
                  </a:txBody>
                  <a:tcPr/>
                </a:tc>
                <a:tc>
                  <a:txBody>
                    <a:bodyPr/>
                    <a:lstStyle/>
                    <a:p>
                      <a:r>
                        <a:rPr lang="zh-CN" altLang="en-US" sz="2000" b="1" dirty="0">
                          <a:solidFill>
                            <a:schemeClr val="accent2"/>
                          </a:solidFill>
                        </a:rPr>
                        <a:t>读取未提交</a:t>
                      </a:r>
                    </a:p>
                  </a:txBody>
                  <a:tcPr/>
                </a:tc>
                <a:tc>
                  <a:txBody>
                    <a:bodyPr/>
                    <a:lstStyle/>
                    <a:p>
                      <a:r>
                        <a:rPr lang="zh-CN" altLang="en-US" sz="2000" b="1" dirty="0">
                          <a:solidFill>
                            <a:schemeClr val="accent2"/>
                          </a:solidFill>
                        </a:rPr>
                        <a:t>读取已提交</a:t>
                      </a:r>
                    </a:p>
                  </a:txBody>
                  <a:tcPr/>
                </a:tc>
                <a:tc>
                  <a:txBody>
                    <a:bodyPr/>
                    <a:lstStyle/>
                    <a:p>
                      <a:r>
                        <a:rPr lang="zh-CN" altLang="en-US" sz="2000" b="1" dirty="0">
                          <a:solidFill>
                            <a:schemeClr val="accent2"/>
                          </a:solidFill>
                        </a:rPr>
                        <a:t>可重复读取</a:t>
                      </a:r>
                    </a:p>
                  </a:txBody>
                  <a:tcPr/>
                </a:tc>
                <a:tc>
                  <a:txBody>
                    <a:bodyPr/>
                    <a:lstStyle/>
                    <a:p>
                      <a:r>
                        <a:rPr lang="zh-CN" altLang="en-US" sz="2000" b="1" dirty="0">
                          <a:solidFill>
                            <a:schemeClr val="accent2"/>
                          </a:solidFill>
                        </a:rPr>
                        <a:t>可串行化</a:t>
                      </a:r>
                    </a:p>
                  </a:txBody>
                  <a:tcPr/>
                </a:tc>
                <a:extLst>
                  <a:ext uri="{0D108BD9-81ED-4DB2-BD59-A6C34878D82A}">
                    <a16:rowId xmlns:a16="http://schemas.microsoft.com/office/drawing/2014/main" val="10001"/>
                  </a:ext>
                </a:extLst>
              </a:tr>
              <a:tr h="461456">
                <a:tc rowSpan="3">
                  <a:txBody>
                    <a:bodyPr/>
                    <a:lstStyle/>
                    <a:p>
                      <a:r>
                        <a:rPr lang="zh-CN" altLang="en-US" sz="2000" b="1" dirty="0"/>
                        <a:t>问题类型</a:t>
                      </a:r>
                    </a:p>
                  </a:txBody>
                  <a:tcPr/>
                </a:tc>
                <a:tc>
                  <a:txBody>
                    <a:bodyPr/>
                    <a:lstStyle/>
                    <a:p>
                      <a:r>
                        <a:rPr lang="zh-CN" altLang="en-US" sz="2000" b="1" dirty="0">
                          <a:solidFill>
                            <a:schemeClr val="accent2"/>
                          </a:solidFill>
                        </a:rPr>
                        <a:t>脏读取</a:t>
                      </a:r>
                    </a:p>
                  </a:txBody>
                  <a:tcPr/>
                </a:tc>
                <a:tc>
                  <a:txBody>
                    <a:bodyPr/>
                    <a:lstStyle/>
                    <a:p>
                      <a:r>
                        <a:rPr lang="zh-CN" altLang="en-US" sz="2000" b="1" dirty="0"/>
                        <a:t>可能</a:t>
                      </a:r>
                    </a:p>
                  </a:txBody>
                  <a:tcPr/>
                </a:tc>
                <a:tc>
                  <a:txBody>
                    <a:bodyPr/>
                    <a:lstStyle/>
                    <a:p>
                      <a:r>
                        <a:rPr lang="zh-CN" altLang="en-US" sz="2000" b="1" dirty="0"/>
                        <a:t>不可能</a:t>
                      </a:r>
                    </a:p>
                  </a:txBody>
                  <a:tcPr/>
                </a:tc>
                <a:tc>
                  <a:txBody>
                    <a:bodyPr/>
                    <a:lstStyle/>
                    <a:p>
                      <a:r>
                        <a:rPr lang="zh-CN" altLang="en-US" sz="2000" b="1" dirty="0"/>
                        <a:t>不可能</a:t>
                      </a:r>
                    </a:p>
                  </a:txBody>
                  <a:tcPr/>
                </a:tc>
                <a:tc>
                  <a:txBody>
                    <a:bodyPr/>
                    <a:lstStyle/>
                    <a:p>
                      <a:r>
                        <a:rPr lang="zh-CN" altLang="en-US" sz="2000" b="1" dirty="0"/>
                        <a:t>不可能</a:t>
                      </a:r>
                    </a:p>
                  </a:txBody>
                  <a:tcPr/>
                </a:tc>
                <a:extLst>
                  <a:ext uri="{0D108BD9-81ED-4DB2-BD59-A6C34878D82A}">
                    <a16:rowId xmlns:a16="http://schemas.microsoft.com/office/drawing/2014/main" val="10002"/>
                  </a:ext>
                </a:extLst>
              </a:tr>
              <a:tr h="796485">
                <a:tc vMerge="1">
                  <a:txBody>
                    <a:bodyPr/>
                    <a:lstStyle/>
                    <a:p>
                      <a:endParaRPr lang="zh-CN" altLang="en-US" dirty="0"/>
                    </a:p>
                  </a:txBody>
                  <a:tcPr/>
                </a:tc>
                <a:tc>
                  <a:txBody>
                    <a:bodyPr/>
                    <a:lstStyle/>
                    <a:p>
                      <a:r>
                        <a:rPr lang="zh-CN" altLang="en-US" sz="2000" b="1" dirty="0">
                          <a:solidFill>
                            <a:schemeClr val="accent2"/>
                          </a:solidFill>
                        </a:rPr>
                        <a:t>不可重复读取</a:t>
                      </a:r>
                    </a:p>
                  </a:txBody>
                  <a:tcPr/>
                </a:tc>
                <a:tc>
                  <a:txBody>
                    <a:bodyPr/>
                    <a:lstStyle/>
                    <a:p>
                      <a:r>
                        <a:rPr lang="zh-CN" altLang="en-US" sz="2000" b="1" dirty="0"/>
                        <a:t>可能</a:t>
                      </a:r>
                    </a:p>
                  </a:txBody>
                  <a:tcPr/>
                </a:tc>
                <a:tc>
                  <a:txBody>
                    <a:bodyPr/>
                    <a:lstStyle/>
                    <a:p>
                      <a:r>
                        <a:rPr lang="zh-CN" altLang="en-US" sz="2000" b="1" dirty="0"/>
                        <a:t>可能</a:t>
                      </a:r>
                    </a:p>
                  </a:txBody>
                  <a:tcPr/>
                </a:tc>
                <a:tc>
                  <a:txBody>
                    <a:bodyPr/>
                    <a:lstStyle/>
                    <a:p>
                      <a:r>
                        <a:rPr lang="zh-CN" altLang="en-US" sz="2000" b="1" dirty="0"/>
                        <a:t>不可能</a:t>
                      </a:r>
                    </a:p>
                  </a:txBody>
                  <a:tcPr/>
                </a:tc>
                <a:tc>
                  <a:txBody>
                    <a:bodyPr/>
                    <a:lstStyle/>
                    <a:p>
                      <a:r>
                        <a:rPr lang="zh-CN" altLang="en-US" sz="2000" b="1" dirty="0"/>
                        <a:t>不可能</a:t>
                      </a:r>
                    </a:p>
                  </a:txBody>
                  <a:tcPr/>
                </a:tc>
                <a:extLst>
                  <a:ext uri="{0D108BD9-81ED-4DB2-BD59-A6C34878D82A}">
                    <a16:rowId xmlns:a16="http://schemas.microsoft.com/office/drawing/2014/main" val="10003"/>
                  </a:ext>
                </a:extLst>
              </a:tr>
              <a:tr h="796485">
                <a:tc vMerge="1">
                  <a:txBody>
                    <a:bodyPr/>
                    <a:lstStyle/>
                    <a:p>
                      <a:endParaRPr lang="zh-CN" altLang="en-US" dirty="0"/>
                    </a:p>
                  </a:txBody>
                  <a:tcPr/>
                </a:tc>
                <a:tc>
                  <a:txBody>
                    <a:bodyPr/>
                    <a:lstStyle/>
                    <a:p>
                      <a:r>
                        <a:rPr lang="zh-CN" altLang="en-US" sz="2000" b="1" dirty="0">
                          <a:solidFill>
                            <a:schemeClr val="accent2"/>
                          </a:solidFill>
                        </a:rPr>
                        <a:t>幻象读取</a:t>
                      </a:r>
                    </a:p>
                  </a:txBody>
                  <a:tcPr/>
                </a:tc>
                <a:tc>
                  <a:txBody>
                    <a:bodyPr/>
                    <a:lstStyle/>
                    <a:p>
                      <a:r>
                        <a:rPr lang="zh-CN" altLang="en-US" sz="2000" b="1" dirty="0"/>
                        <a:t>可能</a:t>
                      </a:r>
                    </a:p>
                  </a:txBody>
                  <a:tcPr/>
                </a:tc>
                <a:tc>
                  <a:txBody>
                    <a:bodyPr/>
                    <a:lstStyle/>
                    <a:p>
                      <a:r>
                        <a:rPr lang="zh-CN" altLang="en-US" sz="2000" b="1" dirty="0"/>
                        <a:t>可能</a:t>
                      </a:r>
                    </a:p>
                  </a:txBody>
                  <a:tcPr/>
                </a:tc>
                <a:tc>
                  <a:txBody>
                    <a:bodyPr/>
                    <a:lstStyle/>
                    <a:p>
                      <a:r>
                        <a:rPr lang="zh-CN" altLang="en-US" sz="2000" b="1" dirty="0"/>
                        <a:t>可能</a:t>
                      </a:r>
                    </a:p>
                  </a:txBody>
                  <a:tcPr/>
                </a:tc>
                <a:tc>
                  <a:txBody>
                    <a:bodyPr/>
                    <a:lstStyle/>
                    <a:p>
                      <a:r>
                        <a:rPr lang="zh-CN" altLang="en-US" sz="2000" b="1" dirty="0"/>
                        <a:t>不可能</a:t>
                      </a:r>
                    </a:p>
                  </a:txBody>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事务隔离级别汇总</a:t>
            </a:r>
          </a:p>
        </p:txBody>
      </p:sp>
      <p:sp>
        <p:nvSpPr>
          <p:cNvPr id="3" name="内容占位符 2"/>
          <p:cNvSpPr>
            <a:spLocks noGrp="1"/>
          </p:cNvSpPr>
          <p:nvPr>
            <p:ph idx="1"/>
          </p:nvPr>
        </p:nvSpPr>
        <p:spPr>
          <a:xfrm>
            <a:off x="457200" y="1523925"/>
            <a:ext cx="8229600" cy="4713387"/>
          </a:xfrm>
        </p:spPr>
        <p:txBody>
          <a:bodyPr/>
          <a:lstStyle/>
          <a:p>
            <a:pPr marL="457200" indent="-457200">
              <a:buClr>
                <a:schemeClr val="accent1"/>
              </a:buClr>
              <a:buFont typeface="Wingdings" pitchFamily="2" charset="2"/>
              <a:buChar char="p"/>
            </a:pPr>
            <a:r>
              <a:rPr lang="zh-CN" altLang="en-US" sz="2400" dirty="0"/>
              <a:t>事务隔离级别定义如下：</a:t>
            </a:r>
            <a:endParaRPr lang="en-US" altLang="zh-CN" sz="2400" dirty="0"/>
          </a:p>
          <a:p>
            <a:pPr marL="457200" indent="-457200">
              <a:buClr>
                <a:schemeClr val="accent1"/>
              </a:buClr>
            </a:pPr>
            <a:endParaRPr lang="en-US" altLang="zh-CN" sz="2400" dirty="0"/>
          </a:p>
          <a:p>
            <a:pPr marL="457200" indent="-457200">
              <a:buClr>
                <a:schemeClr val="accent1"/>
              </a:buClr>
              <a:buFont typeface="Arial" pitchFamily="34" charset="0"/>
              <a:buChar char="•"/>
            </a:pPr>
            <a:r>
              <a:rPr lang="zh-CN" altLang="en-US" sz="2400" dirty="0"/>
              <a:t>“读取未提交”隔离级别允许：“脏读取”、“不可重复读取”和“幻象读取”</a:t>
            </a:r>
            <a:endParaRPr lang="en-US" altLang="zh-CN" sz="2400" dirty="0"/>
          </a:p>
          <a:p>
            <a:pPr marL="457200" indent="-457200">
              <a:buClr>
                <a:schemeClr val="accent1"/>
              </a:buClr>
              <a:buFont typeface="Arial" pitchFamily="34" charset="0"/>
              <a:buChar char="•"/>
            </a:pPr>
            <a:endParaRPr lang="en-US" altLang="zh-CN" sz="2400" dirty="0"/>
          </a:p>
          <a:p>
            <a:pPr marL="457200" indent="-457200">
              <a:buClr>
                <a:schemeClr val="accent1"/>
              </a:buClr>
              <a:buFont typeface="Arial" pitchFamily="34" charset="0"/>
              <a:buChar char="•"/>
            </a:pPr>
            <a:r>
              <a:rPr lang="zh-CN" altLang="en-US" sz="2400" dirty="0"/>
              <a:t>“读取已提交”隔离级别允许：“不可重复读取”和“幻象读取”，不允许“脏读取”</a:t>
            </a:r>
            <a:endParaRPr lang="en-US" altLang="zh-CN" sz="2400" dirty="0"/>
          </a:p>
          <a:p>
            <a:pPr marL="457200" indent="-457200">
              <a:buClr>
                <a:schemeClr val="accent1"/>
              </a:buClr>
              <a:buFont typeface="Arial" pitchFamily="34" charset="0"/>
              <a:buChar char="•"/>
            </a:pPr>
            <a:endParaRPr lang="en-US" altLang="zh-CN" sz="2400" dirty="0"/>
          </a:p>
          <a:p>
            <a:pPr marL="457200" indent="-457200">
              <a:buClr>
                <a:schemeClr val="accent1"/>
              </a:buClr>
              <a:buFont typeface="Arial" pitchFamily="34" charset="0"/>
              <a:buChar char="•"/>
            </a:pPr>
            <a:r>
              <a:rPr lang="zh-CN" altLang="en-US" sz="2400" dirty="0"/>
              <a:t>“可重复读取”隔离级别允许：“幻象读取”</a:t>
            </a:r>
            <a:endParaRPr lang="en-US" altLang="zh-CN" sz="2400" dirty="0"/>
          </a:p>
          <a:p>
            <a:pPr marL="457200" indent="-457200">
              <a:buClr>
                <a:schemeClr val="accent1"/>
              </a:buClr>
              <a:buFont typeface="Arial" pitchFamily="34" charset="0"/>
              <a:buChar char="•"/>
            </a:pPr>
            <a:endParaRPr lang="en-US" altLang="zh-CN" sz="2400" dirty="0"/>
          </a:p>
          <a:p>
            <a:pPr marL="457200" indent="-457200">
              <a:buClr>
                <a:schemeClr val="accent1"/>
              </a:buClr>
              <a:buFont typeface="Arial" pitchFamily="34" charset="0"/>
              <a:buChar char="•"/>
            </a:pPr>
            <a:r>
              <a:rPr lang="zh-CN" altLang="en-US" sz="2400" dirty="0"/>
              <a:t>“可串行化”隔离级别：禁止三种操作</a:t>
            </a:r>
            <a:endParaRPr lang="en-US" altLang="zh-CN" sz="2400" dirty="0"/>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事务隔离级别</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数据管理与数据库管理</a:t>
            </a:r>
          </a:p>
        </p:txBody>
      </p:sp>
      <p:sp>
        <p:nvSpPr>
          <p:cNvPr id="3" name="内容占位符 2"/>
          <p:cNvSpPr>
            <a:spLocks noGrp="1"/>
          </p:cNvSpPr>
          <p:nvPr>
            <p:ph idx="1"/>
          </p:nvPr>
        </p:nvSpPr>
        <p:spPr/>
        <p:txBody>
          <a:bodyPr/>
          <a:lstStyle/>
          <a:p>
            <a:pPr>
              <a:buClr>
                <a:schemeClr val="accent1"/>
              </a:buClr>
              <a:buFont typeface="Wingdings" pitchFamily="2" charset="2"/>
              <a:buChar char="p"/>
            </a:pPr>
            <a:r>
              <a:rPr lang="zh-CN" altLang="en-US" sz="2400" dirty="0"/>
              <a:t>数据管理（</a:t>
            </a:r>
            <a:r>
              <a:rPr lang="en-US" altLang="zh-CN" sz="2400" dirty="0"/>
              <a:t>data management</a:t>
            </a:r>
            <a:r>
              <a:rPr lang="zh-CN" altLang="en-US" sz="2400" dirty="0"/>
              <a:t>）与数据库管理（</a:t>
            </a:r>
            <a:r>
              <a:rPr lang="en-US" altLang="zh-CN" sz="2400" dirty="0"/>
              <a:t>database administration</a:t>
            </a:r>
            <a:r>
              <a:rPr lang="zh-CN" altLang="en-US" sz="2400" dirty="0"/>
              <a:t>）：有时是同义词；有时含义是不同的</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数据管理是应用于整个组织的功能，它是一个面向管理的功能，主要关注的是公司数据的隐私和安全问题等</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而数据库管理是一个技术性更强的功能，专用于特定的数据库，包括处理该数据库的应用程序</a:t>
            </a: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概述</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事务隔离级别的影响</a:t>
            </a:r>
          </a:p>
        </p:txBody>
      </p:sp>
      <p:sp>
        <p:nvSpPr>
          <p:cNvPr id="3" name="内容占位符 2"/>
          <p:cNvSpPr>
            <a:spLocks noGrp="1"/>
          </p:cNvSpPr>
          <p:nvPr>
            <p:ph idx="1"/>
          </p:nvPr>
        </p:nvSpPr>
        <p:spPr>
          <a:xfrm>
            <a:off x="457200" y="1523925"/>
            <a:ext cx="8229600" cy="4713387"/>
          </a:xfrm>
        </p:spPr>
        <p:txBody>
          <a:bodyPr/>
          <a:lstStyle/>
          <a:p>
            <a:pPr marL="457200" indent="-457200">
              <a:buClr>
                <a:schemeClr val="accent1"/>
              </a:buClr>
              <a:buFont typeface="Wingdings" pitchFamily="2" charset="2"/>
              <a:buChar char="p"/>
            </a:pPr>
            <a:r>
              <a:rPr lang="zh-CN" altLang="en-US" sz="2400" dirty="0"/>
              <a:t>同等条件下，一般来说隔离级别越高吞吐量越小</a:t>
            </a:r>
            <a:endParaRPr lang="en-US" altLang="zh-CN" sz="2400" dirty="0"/>
          </a:p>
          <a:p>
            <a:pPr marL="457200" indent="-457200">
              <a:buClr>
                <a:schemeClr val="accent1"/>
              </a:buClr>
              <a:buFont typeface="Wingdings" pitchFamily="2" charset="2"/>
              <a:buChar char="p"/>
            </a:pPr>
            <a:endParaRPr lang="en-US" altLang="zh-CN" sz="2400" dirty="0"/>
          </a:p>
          <a:p>
            <a:pPr marL="457200" indent="-457200">
              <a:buClr>
                <a:schemeClr val="accent1"/>
              </a:buClr>
              <a:buFont typeface="Wingdings" pitchFamily="2" charset="2"/>
              <a:buChar char="p"/>
            </a:pPr>
            <a:r>
              <a:rPr lang="zh-CN" altLang="en-US" sz="2400" dirty="0"/>
              <a:t>不是所有的</a:t>
            </a:r>
            <a:r>
              <a:rPr lang="en-US" altLang="zh-CN" sz="2400" dirty="0"/>
              <a:t>DBMS</a:t>
            </a:r>
            <a:r>
              <a:rPr lang="zh-CN" altLang="en-US" sz="2400" dirty="0"/>
              <a:t>产品都支持这</a:t>
            </a:r>
            <a:r>
              <a:rPr lang="en-US" altLang="zh-CN" sz="2400" dirty="0"/>
              <a:t>4</a:t>
            </a:r>
            <a:r>
              <a:rPr lang="zh-CN" altLang="en-US" sz="2400" dirty="0"/>
              <a:t>种隔离级别，产品对他们的支持方式和对应用程序编程人员的要求也不同</a:t>
            </a:r>
            <a:endParaRPr lang="en-US" altLang="zh-CN" sz="2400" dirty="0"/>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事务隔离级别</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960636" y="476250"/>
            <a:ext cx="7643812" cy="5833070"/>
          </a:xfrm>
        </p:spPr>
        <p:txBody>
          <a:bodyPr/>
          <a:lstStyle/>
          <a:p>
            <a:pPr>
              <a:buClr>
                <a:schemeClr val="accent1"/>
              </a:buClr>
            </a:pPr>
            <a:endParaRPr lang="en-US" altLang="zh-CN" dirty="0"/>
          </a:p>
          <a:p>
            <a:pPr>
              <a:buClr>
                <a:schemeClr val="accent1"/>
              </a:buClr>
            </a:pPr>
            <a:endParaRPr lang="en-US" altLang="zh-CN" dirty="0"/>
          </a:p>
          <a:p>
            <a:pPr>
              <a:buClr>
                <a:schemeClr val="accent1"/>
              </a:buClr>
              <a:buFont typeface="Wingdings" pitchFamily="2" charset="2"/>
              <a:buChar char="p"/>
            </a:pPr>
            <a:r>
              <a:rPr lang="zh-CN" altLang="en-US" dirty="0"/>
              <a:t>概述</a:t>
            </a:r>
            <a:endParaRPr lang="en-US" altLang="zh-CN" dirty="0"/>
          </a:p>
          <a:p>
            <a:pPr>
              <a:buClr>
                <a:schemeClr val="accent1"/>
              </a:buClr>
              <a:buFont typeface="Wingdings" pitchFamily="2" charset="2"/>
              <a:buChar char="p"/>
            </a:pPr>
            <a:r>
              <a:rPr lang="zh-CN" altLang="en-US" dirty="0"/>
              <a:t>控制、安全和可靠的必要性</a:t>
            </a:r>
            <a:endParaRPr lang="en-US" altLang="zh-CN" dirty="0"/>
          </a:p>
          <a:p>
            <a:pPr>
              <a:buClr>
                <a:schemeClr val="accent1"/>
              </a:buClr>
              <a:buFont typeface="Wingdings" pitchFamily="2" charset="2"/>
              <a:buChar char="p"/>
            </a:pPr>
            <a:r>
              <a:rPr lang="zh-CN" altLang="en-US" dirty="0"/>
              <a:t>并发控制</a:t>
            </a:r>
            <a:endParaRPr lang="en-US" altLang="zh-CN" dirty="0"/>
          </a:p>
          <a:p>
            <a:pPr>
              <a:buClr>
                <a:schemeClr val="accent1"/>
              </a:buClr>
              <a:buFont typeface="Wingdings" pitchFamily="2" charset="2"/>
              <a:buChar char="p"/>
            </a:pPr>
            <a:r>
              <a:rPr lang="en-US" altLang="zh-CN" dirty="0"/>
              <a:t>SQL</a:t>
            </a:r>
            <a:r>
              <a:rPr lang="zh-CN" altLang="en-US" dirty="0"/>
              <a:t>事务控制语言和声明锁定特征</a:t>
            </a:r>
            <a:endParaRPr lang="en-US" altLang="zh-CN" dirty="0"/>
          </a:p>
          <a:p>
            <a:pPr>
              <a:buClr>
                <a:schemeClr val="accent1"/>
              </a:buClr>
              <a:buFont typeface="Wingdings" pitchFamily="2" charset="2"/>
              <a:buChar char="p"/>
            </a:pPr>
            <a:r>
              <a:rPr lang="zh-CN" altLang="en-US" dirty="0">
                <a:solidFill>
                  <a:schemeClr val="accent2"/>
                </a:solidFill>
              </a:rPr>
              <a:t>游标类型</a:t>
            </a:r>
            <a:endParaRPr lang="en-US" altLang="zh-CN" dirty="0">
              <a:solidFill>
                <a:schemeClr val="accent2"/>
              </a:solidFill>
            </a:endParaRPr>
          </a:p>
          <a:p>
            <a:pPr>
              <a:buClr>
                <a:schemeClr val="accent1"/>
              </a:buClr>
              <a:buFont typeface="Wingdings" pitchFamily="2" charset="2"/>
              <a:buChar char="p"/>
            </a:pPr>
            <a:r>
              <a:rPr lang="zh-CN" altLang="en-US" dirty="0"/>
              <a:t>数据库安全</a:t>
            </a:r>
            <a:endParaRPr lang="en-US" altLang="zh-CN" dirty="0"/>
          </a:p>
          <a:p>
            <a:pPr>
              <a:buClr>
                <a:schemeClr val="accent1"/>
              </a:buClr>
              <a:buFont typeface="Wingdings" pitchFamily="2" charset="2"/>
              <a:buChar char="p"/>
            </a:pPr>
            <a:r>
              <a:rPr lang="zh-CN" altLang="en-US" dirty="0"/>
              <a:t>数据库备份与恢复</a:t>
            </a:r>
            <a:endParaRPr lang="en-US" altLang="zh-CN" dirty="0"/>
          </a:p>
          <a:p>
            <a:pPr>
              <a:buClr>
                <a:schemeClr val="accent1"/>
              </a:buClr>
              <a:buFont typeface="Wingdings" pitchFamily="2" charset="2"/>
              <a:buChar char="p"/>
            </a:pPr>
            <a:r>
              <a:rPr lang="en-US" altLang="zh-CN" dirty="0"/>
              <a:t>DBA</a:t>
            </a:r>
            <a:r>
              <a:rPr lang="zh-CN" altLang="en-US" dirty="0"/>
              <a:t>的其他职责</a:t>
            </a:r>
            <a:endParaRPr lang="en-US" altLang="zh-CN" dirty="0"/>
          </a:p>
          <a:p>
            <a:pPr>
              <a:buClr>
                <a:schemeClr val="accent1"/>
              </a:buClr>
              <a:buFont typeface="Wingdings" pitchFamily="2" charset="2"/>
              <a:buChar char="p"/>
            </a:pPr>
            <a:endParaRPr lang="en-US" altLang="zh-CN" dirty="0"/>
          </a:p>
          <a:p>
            <a:pPr>
              <a:buClr>
                <a:schemeClr val="accent1"/>
              </a:buClr>
              <a:buFont typeface="Wingdings" pitchFamily="2" charset="2"/>
              <a:buChar char="p"/>
            </a:pPr>
            <a:endParaRPr lang="en-US" altLang="zh-CN" dirty="0"/>
          </a:p>
          <a:p>
            <a:pPr>
              <a:buClr>
                <a:schemeClr val="accent1"/>
              </a:buClr>
              <a:buFont typeface="Wingdings" pitchFamily="2" charset="2"/>
              <a:buChar char="p"/>
            </a:pPr>
            <a:endParaRPr lang="en-US" altLang="zh-CN"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目录</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游标类型</a:t>
            </a:r>
          </a:p>
        </p:txBody>
      </p:sp>
      <p:sp>
        <p:nvSpPr>
          <p:cNvPr id="3" name="内容占位符 2"/>
          <p:cNvSpPr>
            <a:spLocks noGrp="1"/>
          </p:cNvSpPr>
          <p:nvPr>
            <p:ph idx="1"/>
          </p:nvPr>
        </p:nvSpPr>
        <p:spPr>
          <a:xfrm>
            <a:off x="457200" y="1523925"/>
            <a:ext cx="8229600" cy="4713387"/>
          </a:xfrm>
        </p:spPr>
        <p:txBody>
          <a:bodyPr/>
          <a:lstStyle/>
          <a:p>
            <a:pPr marL="457200" indent="-457200">
              <a:buClr>
                <a:schemeClr val="accent1"/>
              </a:buClr>
              <a:buFont typeface="Wingdings" pitchFamily="2" charset="2"/>
              <a:buChar char="p"/>
            </a:pPr>
            <a:r>
              <a:rPr lang="zh-CN" altLang="en-US" sz="2400" dirty="0"/>
              <a:t>游标（</a:t>
            </a:r>
            <a:r>
              <a:rPr lang="en-US" altLang="zh-CN" sz="2400" dirty="0"/>
              <a:t>cursor</a:t>
            </a:r>
            <a:r>
              <a:rPr lang="zh-CN" altLang="en-US" sz="2400" dirty="0"/>
              <a:t>）是一种指针，指向</a:t>
            </a:r>
            <a:r>
              <a:rPr lang="en-US" altLang="zh-CN" sz="2400" dirty="0"/>
              <a:t>SQL SELECT</a:t>
            </a:r>
            <a:r>
              <a:rPr lang="zh-CN" altLang="en-US" sz="2400" dirty="0"/>
              <a:t>语句的结果集，它常常通过</a:t>
            </a:r>
            <a:r>
              <a:rPr lang="en-US" altLang="zh-CN" sz="2400" dirty="0"/>
              <a:t>SELECT</a:t>
            </a:r>
            <a:r>
              <a:rPr lang="zh-CN" altLang="en-US" sz="2400" dirty="0"/>
              <a:t>语句来定义</a:t>
            </a:r>
            <a:endParaRPr lang="en-US" altLang="zh-CN" sz="2400" dirty="0"/>
          </a:p>
          <a:p>
            <a:pPr marL="457200" indent="-457200">
              <a:buClr>
                <a:schemeClr val="accent1"/>
              </a:buClr>
              <a:buFont typeface="Wingdings" pitchFamily="2" charset="2"/>
              <a:buChar char="p"/>
            </a:pPr>
            <a:endParaRPr lang="en-US" altLang="zh-CN" sz="2400" dirty="0"/>
          </a:p>
          <a:p>
            <a:pPr marL="457200" indent="-457200">
              <a:buClr>
                <a:schemeClr val="accent1"/>
              </a:buClr>
              <a:buFont typeface="Wingdings" pitchFamily="2" charset="2"/>
              <a:buChar char="p"/>
            </a:pPr>
            <a:r>
              <a:rPr lang="zh-CN" altLang="en-US" sz="2400" dirty="0"/>
              <a:t>比如，下面语句定义了一个游标</a:t>
            </a:r>
            <a:r>
              <a:rPr lang="en-US" altLang="zh-CN" sz="2400" dirty="0" err="1"/>
              <a:t>TransCursor</a:t>
            </a:r>
            <a:r>
              <a:rPr lang="zh-CN" altLang="en-US" sz="2400" dirty="0"/>
              <a:t>，该游标的操作对象是由</a:t>
            </a:r>
            <a:r>
              <a:rPr lang="en-US" altLang="zh-CN" sz="2400" dirty="0"/>
              <a:t>SELECT</a:t>
            </a:r>
            <a:r>
              <a:rPr lang="zh-CN" altLang="en-US" sz="2400" dirty="0"/>
              <a:t>语句指定的行集：</a:t>
            </a:r>
            <a:endParaRPr lang="en-US" altLang="zh-CN" sz="2400" dirty="0"/>
          </a:p>
          <a:p>
            <a:pPr marL="457200" indent="-457200">
              <a:buClr>
                <a:schemeClr val="accent1"/>
              </a:buClr>
            </a:pPr>
            <a:r>
              <a:rPr lang="en-US" altLang="zh-CN" sz="2400" dirty="0"/>
              <a:t>	</a:t>
            </a:r>
            <a:r>
              <a:rPr lang="en-US" altLang="zh-CN" sz="2400" dirty="0">
                <a:solidFill>
                  <a:schemeClr val="accent1"/>
                </a:solidFill>
              </a:rPr>
              <a:t>DECLARE CURSOR</a:t>
            </a:r>
            <a:r>
              <a:rPr lang="en-US" altLang="zh-CN" sz="2400" dirty="0"/>
              <a:t> </a:t>
            </a:r>
            <a:r>
              <a:rPr lang="en-US" altLang="zh-CN" sz="2400" dirty="0" err="1"/>
              <a:t>TansCursor</a:t>
            </a:r>
            <a:r>
              <a:rPr lang="en-US" altLang="zh-CN" sz="2400" dirty="0"/>
              <a:t> </a:t>
            </a:r>
            <a:r>
              <a:rPr lang="en-US" altLang="zh-CN" sz="2400" dirty="0">
                <a:solidFill>
                  <a:schemeClr val="accent1"/>
                </a:solidFill>
              </a:rPr>
              <a:t>AS</a:t>
            </a:r>
          </a:p>
          <a:p>
            <a:pPr marL="457200" indent="-457200">
              <a:buClr>
                <a:schemeClr val="accent1"/>
              </a:buClr>
            </a:pPr>
            <a:r>
              <a:rPr lang="en-US" altLang="zh-CN" sz="2400" dirty="0"/>
              <a:t>		</a:t>
            </a:r>
            <a:r>
              <a:rPr lang="en-US" altLang="zh-CN" sz="2400" dirty="0">
                <a:solidFill>
                  <a:schemeClr val="accent1"/>
                </a:solidFill>
              </a:rPr>
              <a:t>SELECT</a:t>
            </a:r>
            <a:r>
              <a:rPr lang="en-US" altLang="zh-CN" sz="2400" dirty="0"/>
              <a:t>    *</a:t>
            </a:r>
          </a:p>
          <a:p>
            <a:pPr marL="457200" indent="-457200">
              <a:buClr>
                <a:schemeClr val="accent1"/>
              </a:buClr>
            </a:pPr>
            <a:r>
              <a:rPr lang="en-US" altLang="zh-CN" sz="2400" dirty="0"/>
              <a:t>		</a:t>
            </a:r>
            <a:r>
              <a:rPr lang="en-US" altLang="zh-CN" sz="2400" dirty="0">
                <a:solidFill>
                  <a:schemeClr val="accent1"/>
                </a:solidFill>
              </a:rPr>
              <a:t>FROM</a:t>
            </a:r>
            <a:r>
              <a:rPr lang="en-US" altLang="zh-CN" sz="2400" dirty="0"/>
              <a:t>     [TRANSACTION]</a:t>
            </a:r>
          </a:p>
          <a:p>
            <a:pPr marL="457200" indent="-457200">
              <a:buClr>
                <a:schemeClr val="accent1"/>
              </a:buClr>
            </a:pPr>
            <a:r>
              <a:rPr lang="en-US" altLang="zh-CN" sz="2400" dirty="0"/>
              <a:t>		</a:t>
            </a:r>
            <a:r>
              <a:rPr lang="en-US" altLang="zh-CN" sz="2400" dirty="0">
                <a:solidFill>
                  <a:schemeClr val="accent1"/>
                </a:solidFill>
              </a:rPr>
              <a:t>WHERE</a:t>
            </a:r>
            <a:r>
              <a:rPr lang="en-US" altLang="zh-CN" sz="2400" dirty="0"/>
              <a:t>    </a:t>
            </a:r>
            <a:r>
              <a:rPr lang="en-US" altLang="zh-CN" sz="2400" dirty="0" err="1"/>
              <a:t>PurchasePrice</a:t>
            </a:r>
            <a:r>
              <a:rPr lang="en-US" altLang="zh-CN" sz="2400" dirty="0"/>
              <a:t> &gt; ‘10000’;</a:t>
            </a:r>
          </a:p>
          <a:p>
            <a:pPr marL="457200" indent="-457200">
              <a:buClr>
                <a:schemeClr val="accent1"/>
              </a:buClr>
              <a:buFont typeface="Wingdings" pitchFamily="2" charset="2"/>
              <a:buChar char="p"/>
            </a:pPr>
            <a:r>
              <a:rPr lang="zh-CN" altLang="en-US" sz="2400" dirty="0"/>
              <a:t>应用程序打开某个游标后，就可以把该游标放到结果集中的某个地方（最常见，把游标放到第一行或最后一行，也可能放在其他地方）</a:t>
            </a:r>
            <a:endParaRPr lang="en-US" altLang="zh-CN" sz="2400" dirty="0"/>
          </a:p>
          <a:p>
            <a:pPr marL="457200" indent="-457200">
              <a:buClr>
                <a:schemeClr val="accent1"/>
              </a:buClr>
            </a:pPr>
            <a:endParaRPr lang="en-US" altLang="zh-CN" sz="2400" dirty="0"/>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游标类型</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游标类型</a:t>
            </a:r>
          </a:p>
        </p:txBody>
      </p:sp>
      <p:sp>
        <p:nvSpPr>
          <p:cNvPr id="3" name="内容占位符 2"/>
          <p:cNvSpPr>
            <a:spLocks noGrp="1"/>
          </p:cNvSpPr>
          <p:nvPr>
            <p:ph idx="1"/>
          </p:nvPr>
        </p:nvSpPr>
        <p:spPr>
          <a:xfrm>
            <a:off x="457200" y="1523925"/>
            <a:ext cx="8229600" cy="4713387"/>
          </a:xfrm>
        </p:spPr>
        <p:txBody>
          <a:bodyPr/>
          <a:lstStyle/>
          <a:p>
            <a:pPr marL="457200" indent="-457200">
              <a:buClr>
                <a:schemeClr val="accent1"/>
              </a:buClr>
              <a:buFont typeface="Wingdings" pitchFamily="2" charset="2"/>
              <a:buChar char="p"/>
            </a:pPr>
            <a:r>
              <a:rPr lang="zh-CN" altLang="en-US" sz="2400" dirty="0"/>
              <a:t>一个事务可以打开多个游标</a:t>
            </a:r>
            <a:r>
              <a:rPr lang="en-US" altLang="zh-CN" sz="2400" dirty="0"/>
              <a:t>——</a:t>
            </a:r>
            <a:r>
              <a:rPr lang="zh-CN" altLang="en-US" sz="2400" dirty="0"/>
              <a:t>可以依次打开，也可以同时打开。此外，可能在一个表上打开两个或多个游标；可能在该表上直接打开，也可能通过该表的</a:t>
            </a:r>
            <a:r>
              <a:rPr lang="en-US" altLang="zh-CN" sz="2400" dirty="0"/>
              <a:t>SQL</a:t>
            </a:r>
            <a:r>
              <a:rPr lang="zh-CN" altLang="en-US" sz="2400" dirty="0"/>
              <a:t>视图来打开。</a:t>
            </a:r>
            <a:endParaRPr lang="en-US" altLang="zh-CN" sz="2400" dirty="0"/>
          </a:p>
          <a:p>
            <a:pPr marL="457200" indent="-457200">
              <a:buClr>
                <a:schemeClr val="accent1"/>
              </a:buClr>
              <a:buFont typeface="Wingdings" pitchFamily="2" charset="2"/>
              <a:buChar char="p"/>
            </a:pPr>
            <a:endParaRPr lang="en-US" altLang="zh-CN" sz="2400" dirty="0"/>
          </a:p>
          <a:p>
            <a:pPr marL="457200" indent="-457200">
              <a:buClr>
                <a:schemeClr val="accent1"/>
              </a:buClr>
              <a:buFont typeface="Wingdings" pitchFamily="2" charset="2"/>
              <a:buChar char="p"/>
            </a:pPr>
            <a:r>
              <a:rPr lang="zh-CN" altLang="en-US" sz="2400" dirty="0"/>
              <a:t>由于游标需要相当大的内存，因此同时打开很多游标（比如，为一千个并发事务打开游标）将消耗大量的内存。</a:t>
            </a:r>
            <a:br>
              <a:rPr lang="en-US" altLang="zh-CN" sz="2400" dirty="0"/>
            </a:br>
            <a:endParaRPr lang="en-US" altLang="zh-CN" sz="2400" dirty="0"/>
          </a:p>
          <a:p>
            <a:pPr marL="457200" indent="-457200">
              <a:buClr>
                <a:schemeClr val="accent1"/>
              </a:buClr>
              <a:buFont typeface="Wingdings" pitchFamily="2" charset="2"/>
              <a:buChar char="p"/>
            </a:pPr>
            <a:r>
              <a:rPr lang="zh-CN" altLang="en-US" sz="2400" dirty="0"/>
              <a:t>减少游标开销的一个方法是定义缩容（</a:t>
            </a:r>
            <a:r>
              <a:rPr lang="en-US" altLang="zh-CN" sz="2400" dirty="0"/>
              <a:t>reduced-capability</a:t>
            </a:r>
            <a:r>
              <a:rPr lang="zh-CN" altLang="en-US" sz="2400" dirty="0"/>
              <a:t>）游标，并在不需要满容量游标时使用它们</a:t>
            </a:r>
            <a:endParaRPr lang="en-US" altLang="zh-CN" sz="2400" dirty="0"/>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游标类型</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游标类型</a:t>
            </a:r>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游标类型</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zh-CN" altLang="en-US" sz="2400" dirty="0"/>
              <a:t>静态游标：会获取表的快照，并处理该快照。应用程序在打开游标时才看到数据。</a:t>
            </a:r>
            <a:endParaRPr lang="en-US" altLang="zh-CN" sz="2400" dirty="0"/>
          </a:p>
          <a:p>
            <a:pPr>
              <a:buClr>
                <a:schemeClr val="tx2"/>
              </a:buClr>
              <a:buFont typeface="Wingdings" pitchFamily="2" charset="2"/>
              <a:buChar char="p"/>
            </a:pPr>
            <a:endParaRPr lang="en-US" altLang="zh-CN" sz="2400" dirty="0"/>
          </a:p>
          <a:p>
            <a:pPr>
              <a:buClr>
                <a:schemeClr val="tx2"/>
              </a:buClr>
              <a:buFont typeface="Wingdings" pitchFamily="2" charset="2"/>
              <a:buChar char="p"/>
            </a:pPr>
            <a:r>
              <a:rPr lang="zh-CN" altLang="en-US" sz="2400" dirty="0"/>
              <a:t>由静态游标所做的修改是可见的。来自其他源的修改是不可见的。允许前后滚动</a:t>
            </a:r>
          </a:p>
          <a:p>
            <a:endParaRPr lang="zh-CN" altLang="en-US"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游标类型</a:t>
            </a:r>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游标类型</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zh-CN" altLang="en-US" sz="2400" dirty="0"/>
              <a:t>动态游标：任何类型的修改以及来自任何源的修改都是可见的</a:t>
            </a:r>
            <a:endParaRPr lang="en-US" altLang="zh-CN" sz="2400" dirty="0"/>
          </a:p>
          <a:p>
            <a:pPr>
              <a:buClr>
                <a:schemeClr val="tx2"/>
              </a:buClr>
              <a:buFont typeface="Wingdings" pitchFamily="2" charset="2"/>
              <a:buChar char="p"/>
            </a:pPr>
            <a:endParaRPr lang="en-US" altLang="zh-CN" sz="2400" dirty="0"/>
          </a:p>
          <a:p>
            <a:pPr>
              <a:buClr>
                <a:schemeClr val="tx2"/>
              </a:buClr>
              <a:buFont typeface="Wingdings" pitchFamily="2" charset="2"/>
              <a:buChar char="p"/>
            </a:pPr>
            <a:r>
              <a:rPr lang="zh-CN" altLang="en-US" sz="2400" dirty="0"/>
              <a:t>所有按记录顺序进行的插入、更新、删除和修改操作都是可见的。如果隔离级别是脏读取，那么未提交的修改是可见的。否则，只有提交的修改才是可见的</a:t>
            </a:r>
          </a:p>
          <a:p>
            <a:endParaRPr lang="zh-CN" altLang="en-US"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游标类型</a:t>
            </a:r>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游标类型</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zh-CN" altLang="en-US" sz="2400" dirty="0"/>
              <a:t>键集游标：打开键集游标时，每行的主键值都保存到记录中。当应用程序访问行时，该键用来取回该行的当前值。</a:t>
            </a:r>
            <a:endParaRPr lang="en-US" altLang="zh-CN" sz="2400" dirty="0"/>
          </a:p>
          <a:p>
            <a:pPr>
              <a:buClr>
                <a:schemeClr val="tx2"/>
              </a:buClr>
              <a:buFont typeface="Wingdings" pitchFamily="2" charset="2"/>
              <a:buChar char="p"/>
            </a:pPr>
            <a:endParaRPr lang="en-US" altLang="zh-CN" sz="2400" dirty="0"/>
          </a:p>
          <a:p>
            <a:pPr>
              <a:buClr>
                <a:schemeClr val="tx2"/>
              </a:buClr>
              <a:buFont typeface="Wingdings" pitchFamily="2" charset="2"/>
              <a:buChar char="p"/>
            </a:pPr>
            <a:r>
              <a:rPr lang="zh-CN" altLang="en-US" sz="2400" dirty="0"/>
              <a:t>由本事务或其他事务中的其他游标插入的新行是不可见的。如果应用程序发出一个更新行的命令，而该行已被另一个游标删掉了，</a:t>
            </a:r>
            <a:r>
              <a:rPr lang="en-US" altLang="zh-CN" sz="2400" dirty="0"/>
              <a:t>DBMS</a:t>
            </a:r>
            <a:r>
              <a:rPr lang="zh-CN" altLang="en-US" sz="2400" dirty="0"/>
              <a:t>就用旧的键值创建一个新行，并把更新的数值放在新行中（假设所有必须的字段都存在）。与动态游标一样，除非事务的隔离级别是脏读取，否则只有已提交的更新和删除对键集游标是可见的</a:t>
            </a:r>
          </a:p>
          <a:p>
            <a:endParaRPr lang="zh-CN" altLang="en-US" dirty="0"/>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游标类型</a:t>
            </a:r>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游标类型</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zh-CN" altLang="en-US" sz="2400" dirty="0"/>
              <a:t>以上是</a:t>
            </a:r>
            <a:r>
              <a:rPr lang="en-US" altLang="zh-CN" sz="2400" dirty="0"/>
              <a:t>SQL Server 2014</a:t>
            </a:r>
            <a:r>
              <a:rPr lang="zh-CN" altLang="en-US" sz="2400" dirty="0"/>
              <a:t>支持的游标类型，其他</a:t>
            </a:r>
            <a:r>
              <a:rPr lang="en-US" altLang="zh-CN" sz="2400" dirty="0"/>
              <a:t>DBMS</a:t>
            </a:r>
            <a:r>
              <a:rPr lang="zh-CN" altLang="en-US" sz="2400" dirty="0"/>
              <a:t>的游标类型与之类似</a:t>
            </a:r>
            <a:endParaRPr lang="en-US" altLang="zh-CN" sz="2400" dirty="0"/>
          </a:p>
          <a:p>
            <a:pPr>
              <a:buClr>
                <a:schemeClr val="tx2"/>
              </a:buClr>
              <a:buFont typeface="Wingdings" pitchFamily="2" charset="2"/>
              <a:buChar char="p"/>
            </a:pPr>
            <a:endParaRPr lang="en-US" altLang="zh-CN" sz="2400" dirty="0"/>
          </a:p>
          <a:p>
            <a:pPr>
              <a:buClr>
                <a:schemeClr val="tx2"/>
              </a:buClr>
              <a:buFont typeface="Wingdings" pitchFamily="2" charset="2"/>
              <a:buChar char="p"/>
            </a:pPr>
            <a:r>
              <a:rPr lang="zh-CN" altLang="en-US" sz="2400" dirty="0"/>
              <a:t>但只向前游标有时实现为第四种类型。此时，静态、键集和动态游标都是严格的可滚动游标。</a:t>
            </a:r>
            <a:endParaRPr lang="en-US" altLang="zh-CN" sz="2400" dirty="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游标的开销</a:t>
            </a:r>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游标类型</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zh-CN" altLang="en-US" sz="2400" dirty="0"/>
              <a:t>静态游标比键集游标开销小，键集游标比动态游标开销小</a:t>
            </a:r>
            <a:endParaRPr lang="en-US" altLang="zh-CN" sz="2400" dirty="0"/>
          </a:p>
          <a:p>
            <a:pPr>
              <a:buClr>
                <a:schemeClr val="tx2"/>
              </a:buClr>
              <a:buFont typeface="Wingdings" pitchFamily="2" charset="2"/>
              <a:buChar char="p"/>
            </a:pPr>
            <a:endParaRPr lang="en-US" altLang="zh-CN" sz="2400" dirty="0"/>
          </a:p>
          <a:p>
            <a:pPr>
              <a:buClr>
                <a:schemeClr val="tx2"/>
              </a:buClr>
              <a:buFont typeface="Wingdings" pitchFamily="2" charset="2"/>
              <a:buChar char="p"/>
            </a:pPr>
            <a:r>
              <a:rPr lang="zh-CN" altLang="en-US" sz="2400" dirty="0"/>
              <a:t>因此，为了提高</a:t>
            </a:r>
            <a:r>
              <a:rPr lang="en-US" altLang="zh-CN" sz="2400" dirty="0"/>
              <a:t>DBMS</a:t>
            </a:r>
            <a:r>
              <a:rPr lang="zh-CN" altLang="en-US" sz="2400" dirty="0"/>
              <a:t>性能，应用程序开发人员应该创建仅够完成工作的游标即可</a:t>
            </a:r>
            <a:endParaRPr lang="en-US" altLang="zh-CN" sz="2400" dirty="0"/>
          </a:p>
          <a:p>
            <a:pPr>
              <a:buClr>
                <a:schemeClr val="tx2"/>
              </a:buClr>
              <a:buFont typeface="Wingdings" pitchFamily="2" charset="2"/>
              <a:buChar char="p"/>
            </a:pPr>
            <a:endParaRPr lang="en-US" altLang="zh-CN" sz="2400" dirty="0"/>
          </a:p>
          <a:p>
            <a:pPr>
              <a:buClr>
                <a:schemeClr val="tx2"/>
              </a:buClr>
              <a:buFont typeface="Wingdings" pitchFamily="2" charset="2"/>
              <a:buChar char="p"/>
            </a:pPr>
            <a:r>
              <a:rPr lang="zh-CN" altLang="en-US" sz="2400" dirty="0"/>
              <a:t>了解特定的</a:t>
            </a:r>
            <a:r>
              <a:rPr lang="en-US" altLang="zh-CN" sz="2400" dirty="0"/>
              <a:t>DBMS</a:t>
            </a:r>
            <a:r>
              <a:rPr lang="zh-CN" altLang="en-US" sz="2400" dirty="0"/>
              <a:t>如何实现游标以及游标是位于服务器还是客户机上也是非常重要的</a:t>
            </a:r>
            <a:endParaRPr lang="en-US" altLang="zh-CN" sz="2400" dirty="0"/>
          </a:p>
          <a:p>
            <a:pPr>
              <a:buClr>
                <a:schemeClr val="tx2"/>
              </a:buClr>
              <a:buFont typeface="Wingdings" pitchFamily="2" charset="2"/>
              <a:buChar char="p"/>
            </a:pPr>
            <a:endParaRPr lang="en-US" altLang="zh-CN" sz="2400" dirty="0"/>
          </a:p>
          <a:p>
            <a:pPr>
              <a:buClr>
                <a:schemeClr val="tx2"/>
              </a:buClr>
              <a:buFont typeface="Wingdings" pitchFamily="2" charset="2"/>
              <a:buChar char="p"/>
            </a:pPr>
            <a:r>
              <a:rPr lang="zh-CN" altLang="en-US" sz="2400" dirty="0"/>
              <a:t>有些情况下，把动态游标放到客户机上比把静态游标放到服务器上更好。这方面没有总体规则，因为性能取决于</a:t>
            </a:r>
            <a:r>
              <a:rPr lang="en-US" altLang="zh-CN" sz="2400" dirty="0"/>
              <a:t>DBMS</a:t>
            </a:r>
            <a:r>
              <a:rPr lang="zh-CN" altLang="en-US" sz="2400" dirty="0"/>
              <a:t>产品使用的实现方式以及应用程序需求</a:t>
            </a:r>
            <a:endParaRPr lang="en-US" altLang="zh-CN" sz="2400" dirty="0"/>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960636" y="476250"/>
            <a:ext cx="7643812" cy="5833070"/>
          </a:xfrm>
        </p:spPr>
        <p:txBody>
          <a:bodyPr/>
          <a:lstStyle/>
          <a:p>
            <a:pPr>
              <a:buClr>
                <a:schemeClr val="accent1"/>
              </a:buClr>
            </a:pPr>
            <a:endParaRPr lang="en-US" altLang="zh-CN" dirty="0"/>
          </a:p>
          <a:p>
            <a:pPr>
              <a:buClr>
                <a:schemeClr val="accent1"/>
              </a:buClr>
            </a:pPr>
            <a:endParaRPr lang="en-US" altLang="zh-CN" dirty="0"/>
          </a:p>
          <a:p>
            <a:pPr>
              <a:buClr>
                <a:schemeClr val="accent1"/>
              </a:buClr>
              <a:buFont typeface="Wingdings" pitchFamily="2" charset="2"/>
              <a:buChar char="p"/>
            </a:pPr>
            <a:r>
              <a:rPr lang="zh-CN" altLang="en-US" dirty="0"/>
              <a:t>概述</a:t>
            </a:r>
            <a:endParaRPr lang="en-US" altLang="zh-CN" dirty="0"/>
          </a:p>
          <a:p>
            <a:pPr>
              <a:buClr>
                <a:schemeClr val="accent1"/>
              </a:buClr>
              <a:buFont typeface="Wingdings" pitchFamily="2" charset="2"/>
              <a:buChar char="p"/>
            </a:pPr>
            <a:r>
              <a:rPr lang="zh-CN" altLang="en-US" dirty="0"/>
              <a:t>控制、安全和可靠的必要性</a:t>
            </a:r>
            <a:endParaRPr lang="en-US" altLang="zh-CN" dirty="0"/>
          </a:p>
          <a:p>
            <a:pPr>
              <a:buClr>
                <a:schemeClr val="accent1"/>
              </a:buClr>
              <a:buFont typeface="Wingdings" pitchFamily="2" charset="2"/>
              <a:buChar char="p"/>
            </a:pPr>
            <a:r>
              <a:rPr lang="zh-CN" altLang="en-US" dirty="0"/>
              <a:t>并发控制</a:t>
            </a:r>
            <a:endParaRPr lang="en-US" altLang="zh-CN" dirty="0"/>
          </a:p>
          <a:p>
            <a:pPr>
              <a:buClr>
                <a:schemeClr val="accent1"/>
              </a:buClr>
              <a:buFont typeface="Wingdings" pitchFamily="2" charset="2"/>
              <a:buChar char="p"/>
            </a:pPr>
            <a:r>
              <a:rPr lang="en-US" altLang="zh-CN" dirty="0"/>
              <a:t>SQL</a:t>
            </a:r>
            <a:r>
              <a:rPr lang="zh-CN" altLang="en-US" dirty="0"/>
              <a:t>事务控制语言和声明锁定特征</a:t>
            </a:r>
            <a:endParaRPr lang="en-US" altLang="zh-CN" dirty="0"/>
          </a:p>
          <a:p>
            <a:pPr>
              <a:buClr>
                <a:schemeClr val="accent1"/>
              </a:buClr>
              <a:buFont typeface="Wingdings" pitchFamily="2" charset="2"/>
              <a:buChar char="p"/>
            </a:pPr>
            <a:r>
              <a:rPr lang="zh-CN" altLang="en-US" dirty="0"/>
              <a:t>游标类型</a:t>
            </a:r>
            <a:endParaRPr lang="en-US" altLang="zh-CN" dirty="0"/>
          </a:p>
          <a:p>
            <a:pPr>
              <a:buClr>
                <a:schemeClr val="accent1"/>
              </a:buClr>
              <a:buFont typeface="Wingdings" pitchFamily="2" charset="2"/>
              <a:buChar char="p"/>
            </a:pPr>
            <a:r>
              <a:rPr lang="zh-CN" altLang="en-US" dirty="0">
                <a:solidFill>
                  <a:schemeClr val="accent2"/>
                </a:solidFill>
              </a:rPr>
              <a:t>数据库安全</a:t>
            </a:r>
            <a:endParaRPr lang="en-US" altLang="zh-CN" dirty="0">
              <a:solidFill>
                <a:schemeClr val="accent2"/>
              </a:solidFill>
            </a:endParaRPr>
          </a:p>
          <a:p>
            <a:pPr>
              <a:buClr>
                <a:schemeClr val="accent1"/>
              </a:buClr>
              <a:buFont typeface="Wingdings" pitchFamily="2" charset="2"/>
              <a:buChar char="p"/>
            </a:pPr>
            <a:r>
              <a:rPr lang="zh-CN" altLang="en-US" dirty="0"/>
              <a:t>数据库备份与恢复</a:t>
            </a:r>
            <a:endParaRPr lang="en-US" altLang="zh-CN" dirty="0"/>
          </a:p>
          <a:p>
            <a:pPr>
              <a:buClr>
                <a:schemeClr val="accent1"/>
              </a:buClr>
              <a:buFont typeface="Wingdings" pitchFamily="2" charset="2"/>
              <a:buChar char="p"/>
            </a:pPr>
            <a:r>
              <a:rPr lang="en-US" altLang="zh-CN" dirty="0"/>
              <a:t>DBA</a:t>
            </a:r>
            <a:r>
              <a:rPr lang="zh-CN" altLang="en-US" dirty="0"/>
              <a:t>的其他职责</a:t>
            </a:r>
            <a:endParaRPr lang="en-US" altLang="zh-CN" dirty="0"/>
          </a:p>
          <a:p>
            <a:pPr>
              <a:buClr>
                <a:schemeClr val="accent1"/>
              </a:buClr>
              <a:buFont typeface="Wingdings" pitchFamily="2" charset="2"/>
              <a:buChar char="p"/>
            </a:pPr>
            <a:endParaRPr lang="en-US" altLang="zh-CN" dirty="0"/>
          </a:p>
          <a:p>
            <a:pPr>
              <a:buClr>
                <a:schemeClr val="accent1"/>
              </a:buClr>
              <a:buFont typeface="Wingdings" pitchFamily="2" charset="2"/>
              <a:buChar char="p"/>
            </a:pPr>
            <a:endParaRPr lang="en-US" altLang="zh-CN" dirty="0"/>
          </a:p>
          <a:p>
            <a:pPr>
              <a:buClr>
                <a:schemeClr val="accent1"/>
              </a:buClr>
              <a:buFont typeface="Wingdings" pitchFamily="2" charset="2"/>
              <a:buChar char="p"/>
            </a:pPr>
            <a:endParaRPr lang="en-US" altLang="zh-CN"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目录</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960636" y="476250"/>
            <a:ext cx="7643812" cy="5833070"/>
          </a:xfrm>
        </p:spPr>
        <p:txBody>
          <a:bodyPr/>
          <a:lstStyle/>
          <a:p>
            <a:pPr>
              <a:buClr>
                <a:schemeClr val="accent1"/>
              </a:buClr>
            </a:pPr>
            <a:endParaRPr lang="en-US" altLang="zh-CN" dirty="0"/>
          </a:p>
          <a:p>
            <a:pPr>
              <a:buClr>
                <a:schemeClr val="accent1"/>
              </a:buClr>
            </a:pPr>
            <a:endParaRPr lang="en-US" altLang="zh-CN" dirty="0"/>
          </a:p>
          <a:p>
            <a:pPr>
              <a:buClr>
                <a:schemeClr val="accent1"/>
              </a:buClr>
              <a:buFont typeface="Wingdings" pitchFamily="2" charset="2"/>
              <a:buChar char="p"/>
            </a:pPr>
            <a:r>
              <a:rPr lang="zh-CN" altLang="en-US" dirty="0"/>
              <a:t>概述</a:t>
            </a:r>
            <a:endParaRPr lang="en-US" altLang="zh-CN" dirty="0"/>
          </a:p>
          <a:p>
            <a:pPr>
              <a:buClr>
                <a:schemeClr val="accent1"/>
              </a:buClr>
              <a:buFont typeface="Wingdings" pitchFamily="2" charset="2"/>
              <a:buChar char="p"/>
            </a:pPr>
            <a:r>
              <a:rPr lang="zh-CN" altLang="en-US" dirty="0">
                <a:solidFill>
                  <a:schemeClr val="accent2"/>
                </a:solidFill>
              </a:rPr>
              <a:t>控制、安全和可靠的必要性</a:t>
            </a:r>
            <a:endParaRPr lang="en-US" altLang="zh-CN" dirty="0">
              <a:solidFill>
                <a:schemeClr val="accent2"/>
              </a:solidFill>
            </a:endParaRPr>
          </a:p>
          <a:p>
            <a:pPr>
              <a:buClr>
                <a:schemeClr val="accent1"/>
              </a:buClr>
              <a:buFont typeface="Wingdings" pitchFamily="2" charset="2"/>
              <a:buChar char="p"/>
            </a:pPr>
            <a:r>
              <a:rPr lang="zh-CN" altLang="en-US" dirty="0"/>
              <a:t>并发控制</a:t>
            </a:r>
            <a:endParaRPr lang="en-US" altLang="zh-CN" dirty="0"/>
          </a:p>
          <a:p>
            <a:pPr>
              <a:buClr>
                <a:schemeClr val="accent1"/>
              </a:buClr>
              <a:buFont typeface="Wingdings" pitchFamily="2" charset="2"/>
              <a:buChar char="p"/>
            </a:pPr>
            <a:r>
              <a:rPr lang="en-US" altLang="zh-CN" dirty="0"/>
              <a:t>SQL</a:t>
            </a:r>
            <a:r>
              <a:rPr lang="zh-CN" altLang="en-US" dirty="0"/>
              <a:t>事务控制语言和声明锁定特征</a:t>
            </a:r>
            <a:endParaRPr lang="en-US" altLang="zh-CN" dirty="0"/>
          </a:p>
          <a:p>
            <a:pPr>
              <a:buClr>
                <a:schemeClr val="accent1"/>
              </a:buClr>
              <a:buFont typeface="Wingdings" pitchFamily="2" charset="2"/>
              <a:buChar char="p"/>
            </a:pPr>
            <a:r>
              <a:rPr lang="zh-CN" altLang="en-US" dirty="0"/>
              <a:t>游标类型</a:t>
            </a:r>
            <a:endParaRPr lang="en-US" altLang="zh-CN" dirty="0"/>
          </a:p>
          <a:p>
            <a:pPr>
              <a:buClr>
                <a:schemeClr val="accent1"/>
              </a:buClr>
              <a:buFont typeface="Wingdings" pitchFamily="2" charset="2"/>
              <a:buChar char="p"/>
            </a:pPr>
            <a:r>
              <a:rPr lang="zh-CN" altLang="en-US" dirty="0"/>
              <a:t>数据库安全</a:t>
            </a:r>
            <a:endParaRPr lang="en-US" altLang="zh-CN" dirty="0"/>
          </a:p>
          <a:p>
            <a:pPr>
              <a:buClr>
                <a:schemeClr val="accent1"/>
              </a:buClr>
              <a:buFont typeface="Wingdings" pitchFamily="2" charset="2"/>
              <a:buChar char="p"/>
            </a:pPr>
            <a:r>
              <a:rPr lang="zh-CN" altLang="en-US" dirty="0"/>
              <a:t>数据库备份与恢复</a:t>
            </a:r>
            <a:endParaRPr lang="en-US" altLang="zh-CN" dirty="0"/>
          </a:p>
          <a:p>
            <a:pPr>
              <a:buClr>
                <a:schemeClr val="accent1"/>
              </a:buClr>
              <a:buFont typeface="Wingdings" pitchFamily="2" charset="2"/>
              <a:buChar char="p"/>
            </a:pPr>
            <a:r>
              <a:rPr lang="en-US" altLang="zh-CN" dirty="0"/>
              <a:t>DBA</a:t>
            </a:r>
            <a:r>
              <a:rPr lang="zh-CN" altLang="en-US" dirty="0"/>
              <a:t>的其他职责</a:t>
            </a:r>
            <a:endParaRPr lang="en-US" altLang="zh-CN" dirty="0"/>
          </a:p>
          <a:p>
            <a:pPr>
              <a:buClr>
                <a:schemeClr val="accent1"/>
              </a:buClr>
              <a:buFont typeface="Wingdings" pitchFamily="2" charset="2"/>
              <a:buChar char="p"/>
            </a:pPr>
            <a:endParaRPr lang="en-US" altLang="zh-CN" dirty="0"/>
          </a:p>
          <a:p>
            <a:pPr>
              <a:buClr>
                <a:schemeClr val="accent1"/>
              </a:buClr>
              <a:buFont typeface="Wingdings" pitchFamily="2" charset="2"/>
              <a:buChar char="p"/>
            </a:pPr>
            <a:endParaRPr lang="en-US" altLang="zh-CN" dirty="0"/>
          </a:p>
          <a:p>
            <a:pPr>
              <a:buClr>
                <a:schemeClr val="accent1"/>
              </a:buClr>
              <a:buFont typeface="Wingdings" pitchFamily="2" charset="2"/>
              <a:buChar char="p"/>
            </a:pPr>
            <a:endParaRPr lang="en-US" altLang="zh-CN"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目录</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数据库安全</a:t>
            </a:r>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数据库安全</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zh-CN" altLang="en-US" sz="2400" dirty="0">
                <a:solidFill>
                  <a:schemeClr val="accent2"/>
                </a:solidFill>
              </a:rPr>
              <a:t>数据库安全的目的是确保只有授权用户才能在授权时间内进行授权的操作</a:t>
            </a:r>
            <a:endParaRPr lang="en-US" altLang="zh-CN" sz="2400" dirty="0">
              <a:solidFill>
                <a:schemeClr val="accent2"/>
              </a:solidFill>
            </a:endParaRPr>
          </a:p>
          <a:p>
            <a:pPr>
              <a:buClr>
                <a:schemeClr val="tx2"/>
              </a:buClr>
              <a:buFont typeface="Wingdings" pitchFamily="2" charset="2"/>
              <a:buChar char="p"/>
            </a:pPr>
            <a:endParaRPr lang="en-US" altLang="zh-CN" sz="2400" dirty="0"/>
          </a:p>
          <a:p>
            <a:pPr>
              <a:buClr>
                <a:schemeClr val="tx2"/>
              </a:buClr>
              <a:buFont typeface="Wingdings" pitchFamily="2" charset="2"/>
              <a:buChar char="p"/>
            </a:pPr>
            <a:r>
              <a:rPr lang="zh-CN" altLang="en-US" sz="2400" dirty="0">
                <a:solidFill>
                  <a:schemeClr val="accent2"/>
                </a:solidFill>
              </a:rPr>
              <a:t>这一目标通常分为两个部分：</a:t>
            </a:r>
            <a:endParaRPr lang="en-US" altLang="zh-CN" sz="2400" dirty="0">
              <a:solidFill>
                <a:schemeClr val="accent2"/>
              </a:solidFill>
            </a:endParaRPr>
          </a:p>
          <a:p>
            <a:pPr>
              <a:buClr>
                <a:schemeClr val="tx2"/>
              </a:buClr>
            </a:pPr>
            <a:endParaRPr lang="en-US" altLang="zh-CN" sz="2400" dirty="0"/>
          </a:p>
          <a:p>
            <a:pPr>
              <a:buClr>
                <a:schemeClr val="tx2"/>
              </a:buClr>
              <a:buFont typeface="Arial" pitchFamily="34" charset="0"/>
              <a:buChar char="•"/>
            </a:pPr>
            <a:r>
              <a:rPr lang="zh-CN" altLang="en-US" sz="2400" dirty="0"/>
              <a:t>身份验证：确保用户拥有使用系统的基本权限</a:t>
            </a:r>
            <a:endParaRPr lang="en-US" altLang="zh-CN" sz="2400" dirty="0"/>
          </a:p>
          <a:p>
            <a:pPr>
              <a:buClr>
                <a:schemeClr val="tx2"/>
              </a:buClr>
              <a:buFont typeface="Arial" pitchFamily="34" charset="0"/>
              <a:buChar char="•"/>
            </a:pPr>
            <a:endParaRPr lang="en-US" altLang="zh-CN" sz="2400" dirty="0"/>
          </a:p>
          <a:p>
            <a:pPr>
              <a:buClr>
                <a:schemeClr val="tx2"/>
              </a:buClr>
              <a:buFont typeface="Arial" pitchFamily="34" charset="0"/>
              <a:buChar char="•"/>
            </a:pPr>
            <a:r>
              <a:rPr lang="zh-CN" altLang="en-US" sz="2400" dirty="0"/>
              <a:t>授权：授权用户对系统进行特定操作的具体权限或许可</a:t>
            </a:r>
            <a:endParaRPr lang="en-US" altLang="zh-CN" sz="2400" dirty="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数据库安全的身份验证与授权</a:t>
            </a:r>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数据库安全</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zh-CN" altLang="en-US" sz="2400" dirty="0"/>
              <a:t>用户验证要求用户通过密码（或其他明确的身份证明，如指纹的生物扫描仪等）登录到系统中，而用户授权是授予用户</a:t>
            </a:r>
            <a:r>
              <a:rPr lang="en-US" altLang="zh-CN" sz="2400" dirty="0"/>
              <a:t>DBMS</a:t>
            </a:r>
            <a:r>
              <a:rPr lang="zh-CN" altLang="en-US" sz="2400" dirty="0"/>
              <a:t>特定的许可</a:t>
            </a:r>
            <a:endParaRPr lang="en-US" altLang="zh-CN" sz="2400" dirty="0"/>
          </a:p>
          <a:p>
            <a:pPr>
              <a:buClr>
                <a:schemeClr val="tx2"/>
              </a:buClr>
              <a:buFont typeface="Wingdings" pitchFamily="2" charset="2"/>
              <a:buChar char="p"/>
            </a:pPr>
            <a:endParaRPr lang="en-US" altLang="zh-CN" sz="2400" dirty="0"/>
          </a:p>
          <a:p>
            <a:pPr>
              <a:buClr>
                <a:schemeClr val="tx2"/>
              </a:buClr>
              <a:buFont typeface="Wingdings" pitchFamily="2" charset="2"/>
              <a:buChar char="p"/>
            </a:pPr>
            <a:r>
              <a:rPr lang="zh-CN" altLang="en-US" sz="2400" dirty="0"/>
              <a:t>权限可以使用</a:t>
            </a:r>
            <a:r>
              <a:rPr lang="en-US" altLang="zh-CN" sz="2400" dirty="0"/>
              <a:t>SQL</a:t>
            </a:r>
            <a:r>
              <a:rPr lang="zh-CN" altLang="en-US" sz="2400" dirty="0"/>
              <a:t>数据控制语言语句来管理（见高级</a:t>
            </a:r>
            <a:r>
              <a:rPr lang="en-US" altLang="zh-CN" sz="2400" dirty="0"/>
              <a:t>SQL</a:t>
            </a:r>
            <a:r>
              <a:rPr lang="zh-CN" altLang="en-US" sz="2400" dirty="0"/>
              <a:t>部分）</a:t>
            </a:r>
            <a:endParaRPr lang="en-US" altLang="zh-CN" sz="2400" dirty="0"/>
          </a:p>
        </p:txBody>
      </p:sp>
      <p:pic>
        <p:nvPicPr>
          <p:cNvPr id="6" name="Picture 7" descr="C:\Users\auer\Auer-Projects\Kroenke-Auer-Projects\Kroenke-Auer-DBC-e04\DBC-e04-Images\Chapter06\Fig6-15.JPG"/>
          <p:cNvPicPr>
            <a:picLocks noChangeAspect="1" noChangeArrowheads="1"/>
          </p:cNvPicPr>
          <p:nvPr/>
        </p:nvPicPr>
        <p:blipFill>
          <a:blip r:embed="rId2" cstate="print"/>
          <a:srcRect/>
          <a:stretch>
            <a:fillRect/>
          </a:stretch>
        </p:blipFill>
        <p:spPr bwMode="auto">
          <a:xfrm>
            <a:off x="925016" y="4081041"/>
            <a:ext cx="7391400" cy="2300287"/>
          </a:xfrm>
          <a:prstGeom prst="rect">
            <a:avLst/>
          </a:prstGeom>
          <a:noFill/>
          <a:ln w="9525">
            <a:noFill/>
            <a:miter lim="800000"/>
            <a:headEnd/>
            <a:tailEnd/>
          </a:ln>
        </p:spPr>
      </p:pic>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数据库安全的身份验证与授权</a:t>
            </a:r>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数据库安全</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zh-CN" altLang="en-US" sz="2400" dirty="0"/>
              <a:t>数据库安全的目标很难实现，要进行任何改进，数据库开发小组都必须确定：</a:t>
            </a:r>
            <a:endParaRPr lang="en-US" altLang="zh-CN" sz="2400" dirty="0"/>
          </a:p>
          <a:p>
            <a:pPr>
              <a:buClr>
                <a:schemeClr val="tx2"/>
              </a:buClr>
            </a:pPr>
            <a:endParaRPr lang="en-US" altLang="zh-CN" sz="2400" dirty="0"/>
          </a:p>
          <a:p>
            <a:pPr marL="457200" indent="-457200">
              <a:buClr>
                <a:schemeClr val="tx2"/>
              </a:buClr>
              <a:buFont typeface="+mj-ea"/>
              <a:buAutoNum type="circleNumDbPlain"/>
            </a:pPr>
            <a:r>
              <a:rPr lang="zh-CN" altLang="en-US" sz="2400" dirty="0"/>
              <a:t>哪些用户可以使用数据库（即进行身份验证）</a:t>
            </a:r>
            <a:endParaRPr lang="en-US" altLang="zh-CN" sz="2400" dirty="0"/>
          </a:p>
          <a:p>
            <a:pPr marL="457200" indent="-457200">
              <a:buClr>
                <a:schemeClr val="tx2"/>
              </a:buClr>
              <a:buFont typeface="+mj-ea"/>
              <a:buAutoNum type="circleNumDbPlain"/>
            </a:pPr>
            <a:endParaRPr lang="en-US" altLang="zh-CN" sz="2400" dirty="0"/>
          </a:p>
          <a:p>
            <a:pPr marL="457200" indent="-457200">
              <a:buClr>
                <a:schemeClr val="tx2"/>
              </a:buClr>
              <a:buFont typeface="+mj-ea"/>
              <a:buAutoNum type="circleNumDbPlain"/>
            </a:pPr>
            <a:r>
              <a:rPr lang="zh-CN" altLang="en-US" sz="2400" dirty="0"/>
              <a:t>每个用户的处理权限和责任。这些安全需求可以通过</a:t>
            </a:r>
            <a:r>
              <a:rPr lang="en-US" altLang="zh-CN" sz="2400" dirty="0"/>
              <a:t>DBMS</a:t>
            </a:r>
            <a:r>
              <a:rPr lang="zh-CN" altLang="en-US" sz="2400" dirty="0"/>
              <a:t>的安全特性以及写入应用程序的附加安全特性来实现</a:t>
            </a:r>
            <a:endParaRPr lang="en-US" altLang="zh-CN" sz="2400" dirty="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用户账户：</a:t>
            </a:r>
            <a:r>
              <a:rPr lang="en-US" altLang="zh-CN" dirty="0" err="1"/>
              <a:t>MySQL</a:t>
            </a:r>
            <a:r>
              <a:rPr lang="zh-CN" altLang="en-US" dirty="0"/>
              <a:t>用户账户设置</a:t>
            </a:r>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数据库安全：用户账户</a:t>
            </a:r>
          </a:p>
        </p:txBody>
      </p:sp>
      <p:sp>
        <p:nvSpPr>
          <p:cNvPr id="7" name="内容占位符 6"/>
          <p:cNvSpPr>
            <a:spLocks noGrp="1"/>
          </p:cNvSpPr>
          <p:nvPr>
            <p:ph idx="1"/>
          </p:nvPr>
        </p:nvSpPr>
        <p:spPr/>
        <p:txBody>
          <a:bodyPr/>
          <a:lstStyle/>
          <a:p>
            <a:pPr>
              <a:buClr>
                <a:schemeClr val="tx2"/>
              </a:buClr>
              <a:buFont typeface="Wingdings" pitchFamily="2" charset="2"/>
              <a:buChar char="p"/>
            </a:pPr>
            <a:endParaRPr lang="en-US" altLang="zh-CN" sz="2400" dirty="0"/>
          </a:p>
        </p:txBody>
      </p:sp>
      <p:pic>
        <p:nvPicPr>
          <p:cNvPr id="1028" name="Picture 4"/>
          <p:cNvPicPr>
            <a:picLocks noChangeAspect="1" noChangeArrowheads="1"/>
          </p:cNvPicPr>
          <p:nvPr/>
        </p:nvPicPr>
        <p:blipFill>
          <a:blip r:embed="rId2" cstate="print"/>
          <a:srcRect/>
          <a:stretch>
            <a:fillRect/>
          </a:stretch>
        </p:blipFill>
        <p:spPr bwMode="auto">
          <a:xfrm>
            <a:off x="-36512" y="1688182"/>
            <a:ext cx="9180512" cy="4621138"/>
          </a:xfrm>
          <a:prstGeom prst="rect">
            <a:avLst/>
          </a:prstGeom>
          <a:noFill/>
          <a:ln w="9525">
            <a:noFill/>
            <a:miter lim="800000"/>
            <a:headEnd/>
            <a:tailEnd/>
          </a:ln>
        </p:spPr>
      </p:pic>
      <p:sp>
        <p:nvSpPr>
          <p:cNvPr id="8" name="矩形 7"/>
          <p:cNvSpPr/>
          <p:nvPr/>
        </p:nvSpPr>
        <p:spPr>
          <a:xfrm>
            <a:off x="0" y="5805264"/>
            <a:ext cx="2267744"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5496" y="2780928"/>
            <a:ext cx="2267744" cy="10081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55776" y="2492896"/>
            <a:ext cx="3672408"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用户处理权限和责任</a:t>
            </a:r>
          </a:p>
        </p:txBody>
      </p:sp>
      <p:sp>
        <p:nvSpPr>
          <p:cNvPr id="4" name="TextBox 3"/>
          <p:cNvSpPr txBox="1"/>
          <p:nvPr/>
        </p:nvSpPr>
        <p:spPr>
          <a:xfrm>
            <a:off x="-434880" y="1196752"/>
            <a:ext cx="1046440" cy="5328592"/>
          </a:xfrm>
          <a:prstGeom prst="rect">
            <a:avLst/>
          </a:prstGeom>
          <a:noFill/>
        </p:spPr>
        <p:txBody>
          <a:bodyPr vert="eaVert" wrap="square" rtlCol="0">
            <a:spAutoFit/>
          </a:bodyPr>
          <a:lstStyle/>
          <a:p>
            <a:r>
              <a:rPr lang="zh-CN" altLang="en-US" sz="2800" b="1" dirty="0">
                <a:solidFill>
                  <a:schemeClr val="tx2">
                    <a:lumMod val="60000"/>
                    <a:lumOff val="40000"/>
                  </a:schemeClr>
                </a:solidFill>
              </a:rPr>
              <a:t>数据库安全：用户处理权限和责任</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zh-CN" altLang="en-US" sz="2400" dirty="0"/>
              <a:t>所有主流的</a:t>
            </a:r>
            <a:r>
              <a:rPr lang="en-US" altLang="zh-CN" sz="2400" dirty="0"/>
              <a:t>DBMS</a:t>
            </a:r>
            <a:r>
              <a:rPr lang="zh-CN" altLang="en-US" sz="2400" dirty="0"/>
              <a:t>产品都提供了安全工具，来限制特定用户对特定对象进行特定操作。</a:t>
            </a:r>
            <a:r>
              <a:rPr lang="en-US" altLang="zh-CN" sz="2400" dirty="0"/>
              <a:t>DBMS</a:t>
            </a:r>
            <a:r>
              <a:rPr lang="zh-CN" altLang="en-US" sz="2400" dirty="0"/>
              <a:t>安全的一般模型如下图所示</a:t>
            </a:r>
            <a:endParaRPr lang="en-US" altLang="zh-CN" sz="2400" dirty="0"/>
          </a:p>
        </p:txBody>
      </p:sp>
      <p:pic>
        <p:nvPicPr>
          <p:cNvPr id="6" name="Picture 6" descr="C:\Users\auer\Auer-Projects\Kroenke-Auer-Projects\Kroenke-Auer-DBC-e04\DBC-e04-Images\Chapter06\Fig6-17.JPG"/>
          <p:cNvPicPr>
            <a:picLocks noChangeAspect="1" noChangeArrowheads="1"/>
          </p:cNvPicPr>
          <p:nvPr/>
        </p:nvPicPr>
        <p:blipFill>
          <a:blip r:embed="rId3" cstate="print"/>
          <a:srcRect/>
          <a:stretch>
            <a:fillRect/>
          </a:stretch>
        </p:blipFill>
        <p:spPr bwMode="auto">
          <a:xfrm>
            <a:off x="899592" y="2780928"/>
            <a:ext cx="7553325" cy="4141093"/>
          </a:xfrm>
          <a:prstGeom prst="rect">
            <a:avLst/>
          </a:prstGeom>
          <a:noFill/>
          <a:ln w="9525">
            <a:noFill/>
            <a:miter lim="800000"/>
            <a:headEnd/>
            <a:tailEnd/>
          </a:ln>
        </p:spPr>
      </p:pic>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用户处理权限和责任</a:t>
            </a:r>
          </a:p>
        </p:txBody>
      </p:sp>
      <p:sp>
        <p:nvSpPr>
          <p:cNvPr id="4" name="TextBox 3"/>
          <p:cNvSpPr txBox="1"/>
          <p:nvPr/>
        </p:nvSpPr>
        <p:spPr>
          <a:xfrm>
            <a:off x="57562" y="1196752"/>
            <a:ext cx="553998" cy="5661248"/>
          </a:xfrm>
          <a:prstGeom prst="rect">
            <a:avLst/>
          </a:prstGeom>
          <a:noFill/>
        </p:spPr>
        <p:txBody>
          <a:bodyPr vert="eaVert" wrap="square" rtlCol="0">
            <a:spAutoFit/>
          </a:bodyPr>
          <a:lstStyle/>
          <a:p>
            <a:r>
              <a:rPr lang="zh-CN" altLang="en-US" sz="2400" b="1" dirty="0">
                <a:solidFill>
                  <a:schemeClr val="tx2">
                    <a:lumMod val="60000"/>
                    <a:lumOff val="40000"/>
                  </a:schemeClr>
                </a:solidFill>
              </a:rPr>
              <a:t>数据库安全：用户处理权限和责任</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zh-CN" altLang="en-US" sz="2400" dirty="0"/>
              <a:t>数据库</a:t>
            </a:r>
            <a:r>
              <a:rPr lang="en-US" altLang="zh-CN" sz="2400" dirty="0"/>
              <a:t>Heather </a:t>
            </a:r>
            <a:r>
              <a:rPr lang="en-US" altLang="zh-CN" sz="2400" dirty="0" err="1"/>
              <a:t>Sweeneys</a:t>
            </a:r>
            <a:r>
              <a:rPr lang="en-US" altLang="zh-CN" sz="2400" dirty="0"/>
              <a:t> Designs</a:t>
            </a:r>
            <a:r>
              <a:rPr lang="zh-CN" altLang="en-US" sz="2400" dirty="0"/>
              <a:t>处理权限的分配（</a:t>
            </a:r>
            <a:r>
              <a:rPr lang="en-US" altLang="zh-CN" sz="2400" dirty="0"/>
              <a:t>《</a:t>
            </a:r>
            <a:r>
              <a:rPr lang="zh-CN" altLang="en-US" sz="2400" dirty="0"/>
              <a:t>书库原理</a:t>
            </a:r>
            <a:r>
              <a:rPr lang="en-US" altLang="zh-CN" sz="2400" dirty="0"/>
              <a:t>》</a:t>
            </a:r>
            <a:r>
              <a:rPr lang="zh-CN" altLang="en-US" sz="2400" dirty="0"/>
              <a:t>第</a:t>
            </a:r>
            <a:r>
              <a:rPr lang="en-US" altLang="zh-CN" sz="2400" dirty="0"/>
              <a:t>7</a:t>
            </a:r>
            <a:r>
              <a:rPr lang="zh-CN" altLang="en-US" sz="2400" dirty="0"/>
              <a:t>版）：</a:t>
            </a:r>
            <a:endParaRPr lang="en-US" altLang="zh-CN" sz="2400" dirty="0"/>
          </a:p>
        </p:txBody>
      </p:sp>
      <p:pic>
        <p:nvPicPr>
          <p:cNvPr id="8" name="Picture 6" descr="C:\Users\auer\Auer-Projects\Kroenke-Auer-Projects\Kroenke-Auer-DBC-e04\DBC-e04-Images\Chapter06\Fig6-18.JPG"/>
          <p:cNvPicPr>
            <a:picLocks noChangeAspect="1" noChangeArrowheads="1"/>
          </p:cNvPicPr>
          <p:nvPr/>
        </p:nvPicPr>
        <p:blipFill>
          <a:blip r:embed="rId2" cstate="print"/>
          <a:srcRect/>
          <a:stretch>
            <a:fillRect/>
          </a:stretch>
        </p:blipFill>
        <p:spPr bwMode="auto">
          <a:xfrm>
            <a:off x="539552" y="2537717"/>
            <a:ext cx="8352928" cy="3771603"/>
          </a:xfrm>
          <a:prstGeom prst="rect">
            <a:avLst/>
          </a:prstGeom>
          <a:noFill/>
          <a:ln w="9525">
            <a:noFill/>
            <a:miter lim="800000"/>
            <a:headEnd/>
            <a:tailEnd/>
          </a:ln>
        </p:spPr>
      </p:pic>
      <p:sp>
        <p:nvSpPr>
          <p:cNvPr id="9" name="矩形 8"/>
          <p:cNvSpPr/>
          <p:nvPr/>
        </p:nvSpPr>
        <p:spPr>
          <a:xfrm>
            <a:off x="1907704" y="2780928"/>
            <a:ext cx="6912768"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907704" y="3140968"/>
            <a:ext cx="6912768" cy="30963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39552" y="2852936"/>
            <a:ext cx="1008112" cy="33123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标注 11"/>
          <p:cNvSpPr/>
          <p:nvPr/>
        </p:nvSpPr>
        <p:spPr>
          <a:xfrm>
            <a:off x="6084168" y="2060848"/>
            <a:ext cx="1584176" cy="648072"/>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角色</a:t>
            </a:r>
          </a:p>
        </p:txBody>
      </p:sp>
      <p:sp>
        <p:nvSpPr>
          <p:cNvPr id="13" name="矩形标注 12"/>
          <p:cNvSpPr/>
          <p:nvPr/>
        </p:nvSpPr>
        <p:spPr>
          <a:xfrm>
            <a:off x="6236568" y="6237312"/>
            <a:ext cx="1584176" cy="648072"/>
          </a:xfrm>
          <a:prstGeom prst="wedgeRectCallout">
            <a:avLst>
              <a:gd name="adj1" fmla="val -82535"/>
              <a:gd name="adj2" fmla="val -567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权限</a:t>
            </a:r>
          </a:p>
        </p:txBody>
      </p:sp>
      <p:sp>
        <p:nvSpPr>
          <p:cNvPr id="14" name="矩形标注 13"/>
          <p:cNvSpPr/>
          <p:nvPr/>
        </p:nvSpPr>
        <p:spPr>
          <a:xfrm>
            <a:off x="539552" y="2348880"/>
            <a:ext cx="1584176" cy="432048"/>
          </a:xfrm>
          <a:prstGeom prst="wedgeRectCallout">
            <a:avLst>
              <a:gd name="adj1" fmla="val -15857"/>
              <a:gd name="adj2" fmla="val 79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表</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用户处理权限和责任</a:t>
            </a:r>
          </a:p>
        </p:txBody>
      </p:sp>
      <p:sp>
        <p:nvSpPr>
          <p:cNvPr id="4" name="TextBox 3"/>
          <p:cNvSpPr txBox="1"/>
          <p:nvPr/>
        </p:nvSpPr>
        <p:spPr>
          <a:xfrm>
            <a:off x="57562" y="1196752"/>
            <a:ext cx="553998" cy="5661248"/>
          </a:xfrm>
          <a:prstGeom prst="rect">
            <a:avLst/>
          </a:prstGeom>
          <a:noFill/>
        </p:spPr>
        <p:txBody>
          <a:bodyPr vert="eaVert" wrap="square" rtlCol="0">
            <a:spAutoFit/>
          </a:bodyPr>
          <a:lstStyle/>
          <a:p>
            <a:r>
              <a:rPr lang="zh-CN" altLang="en-US" sz="2400" b="1" dirty="0">
                <a:solidFill>
                  <a:schemeClr val="tx2">
                    <a:lumMod val="60000"/>
                    <a:lumOff val="40000"/>
                  </a:schemeClr>
                </a:solidFill>
              </a:rPr>
              <a:t>数据库安全：用户处理权限和责任</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en-US" altLang="zh-CN" sz="2400" dirty="0" err="1"/>
              <a:t>MySQL</a:t>
            </a:r>
            <a:r>
              <a:rPr lang="en-US" altLang="zh-CN" sz="2400" dirty="0"/>
              <a:t> workbench</a:t>
            </a:r>
            <a:r>
              <a:rPr lang="zh-CN" altLang="en-US" sz="2400"/>
              <a:t>中给</a:t>
            </a:r>
            <a:r>
              <a:rPr lang="zh-CN" altLang="en-US" sz="2400" dirty="0"/>
              <a:t>用户分配</a:t>
            </a:r>
            <a:r>
              <a:rPr lang="zh-CN" altLang="en-US" sz="2400"/>
              <a:t>数据库的权限</a:t>
            </a:r>
            <a:endParaRPr lang="en-US" altLang="zh-CN" sz="2400" dirty="0"/>
          </a:p>
        </p:txBody>
      </p:sp>
      <p:pic>
        <p:nvPicPr>
          <p:cNvPr id="2050" name="Picture 2"/>
          <p:cNvPicPr>
            <a:picLocks noChangeAspect="1" noChangeArrowheads="1"/>
          </p:cNvPicPr>
          <p:nvPr/>
        </p:nvPicPr>
        <p:blipFill>
          <a:blip r:embed="rId2" cstate="print"/>
          <a:srcRect/>
          <a:stretch>
            <a:fillRect/>
          </a:stretch>
        </p:blipFill>
        <p:spPr bwMode="auto">
          <a:xfrm>
            <a:off x="1" y="2348880"/>
            <a:ext cx="9143999" cy="3816424"/>
          </a:xfrm>
          <a:prstGeom prst="rect">
            <a:avLst/>
          </a:prstGeom>
          <a:noFill/>
          <a:ln w="9525">
            <a:noFill/>
            <a:miter lim="800000"/>
            <a:headEnd/>
            <a:tailEnd/>
          </a:ln>
        </p:spPr>
      </p:pic>
      <p:sp>
        <p:nvSpPr>
          <p:cNvPr id="15" name="矩形 14"/>
          <p:cNvSpPr/>
          <p:nvPr/>
        </p:nvSpPr>
        <p:spPr>
          <a:xfrm>
            <a:off x="3923928" y="2852936"/>
            <a:ext cx="86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172400" y="4221088"/>
            <a:ext cx="86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用户处理权限和责任</a:t>
            </a:r>
          </a:p>
        </p:txBody>
      </p:sp>
      <p:sp>
        <p:nvSpPr>
          <p:cNvPr id="4" name="TextBox 3"/>
          <p:cNvSpPr txBox="1"/>
          <p:nvPr/>
        </p:nvSpPr>
        <p:spPr>
          <a:xfrm>
            <a:off x="57562" y="1196752"/>
            <a:ext cx="553998" cy="5661248"/>
          </a:xfrm>
          <a:prstGeom prst="rect">
            <a:avLst/>
          </a:prstGeom>
          <a:noFill/>
        </p:spPr>
        <p:txBody>
          <a:bodyPr vert="eaVert" wrap="square" rtlCol="0">
            <a:spAutoFit/>
          </a:bodyPr>
          <a:lstStyle/>
          <a:p>
            <a:r>
              <a:rPr lang="zh-CN" altLang="en-US" sz="2400" b="1" dirty="0">
                <a:solidFill>
                  <a:schemeClr val="tx2">
                    <a:lumMod val="60000"/>
                    <a:lumOff val="40000"/>
                  </a:schemeClr>
                </a:solidFill>
              </a:rPr>
              <a:t>数据库安全：用户处理权限和责任</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en-US" altLang="zh-CN" sz="2400" dirty="0" err="1"/>
              <a:t>MySQL</a:t>
            </a:r>
            <a:r>
              <a:rPr lang="en-US" altLang="zh-CN" sz="2400" dirty="0"/>
              <a:t> workbench</a:t>
            </a:r>
            <a:r>
              <a:rPr lang="zh-CN" altLang="en-US" sz="2400" dirty="0"/>
              <a:t>中用户</a:t>
            </a:r>
            <a:r>
              <a:rPr lang="en-US" altLang="zh-CN" sz="2400" dirty="0"/>
              <a:t>administrative roles</a:t>
            </a:r>
            <a:r>
              <a:rPr lang="zh-CN" altLang="en-US" sz="2400" dirty="0"/>
              <a:t>和</a:t>
            </a:r>
            <a:r>
              <a:rPr lang="en-US" altLang="zh-CN" sz="2400" dirty="0"/>
              <a:t>Global Privileges</a:t>
            </a:r>
          </a:p>
        </p:txBody>
      </p:sp>
      <p:pic>
        <p:nvPicPr>
          <p:cNvPr id="2" name="Picture 2"/>
          <p:cNvPicPr>
            <a:picLocks noChangeAspect="1" noChangeArrowheads="1"/>
          </p:cNvPicPr>
          <p:nvPr/>
        </p:nvPicPr>
        <p:blipFill>
          <a:blip r:embed="rId3" cstate="print"/>
          <a:srcRect/>
          <a:stretch>
            <a:fillRect/>
          </a:stretch>
        </p:blipFill>
        <p:spPr bwMode="auto">
          <a:xfrm>
            <a:off x="1" y="2808312"/>
            <a:ext cx="9144000" cy="4077072"/>
          </a:xfrm>
          <a:prstGeom prst="rect">
            <a:avLst/>
          </a:prstGeom>
          <a:noFill/>
          <a:ln w="9525">
            <a:noFill/>
            <a:miter lim="800000"/>
            <a:headEnd/>
            <a:tailEnd/>
          </a:ln>
        </p:spPr>
      </p:pic>
      <p:sp>
        <p:nvSpPr>
          <p:cNvPr id="9" name="矩形 8"/>
          <p:cNvSpPr/>
          <p:nvPr/>
        </p:nvSpPr>
        <p:spPr>
          <a:xfrm>
            <a:off x="2195736" y="3861048"/>
            <a:ext cx="4968552" cy="23762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236296" y="3861048"/>
            <a:ext cx="1835696" cy="23762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用户处理权限和责任</a:t>
            </a:r>
          </a:p>
        </p:txBody>
      </p:sp>
      <p:sp>
        <p:nvSpPr>
          <p:cNvPr id="4" name="TextBox 3"/>
          <p:cNvSpPr txBox="1"/>
          <p:nvPr/>
        </p:nvSpPr>
        <p:spPr>
          <a:xfrm>
            <a:off x="57562" y="1196752"/>
            <a:ext cx="553998" cy="5661248"/>
          </a:xfrm>
          <a:prstGeom prst="rect">
            <a:avLst/>
          </a:prstGeom>
          <a:noFill/>
        </p:spPr>
        <p:txBody>
          <a:bodyPr vert="eaVert" wrap="square" rtlCol="0">
            <a:spAutoFit/>
          </a:bodyPr>
          <a:lstStyle/>
          <a:p>
            <a:r>
              <a:rPr lang="zh-CN" altLang="en-US" sz="2400" b="1" dirty="0">
                <a:solidFill>
                  <a:schemeClr val="tx2">
                    <a:lumMod val="60000"/>
                    <a:lumOff val="40000"/>
                  </a:schemeClr>
                </a:solidFill>
              </a:rPr>
              <a:t>数据库安全：用户处理权限和责任</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en-US" altLang="zh-CN" sz="2400" dirty="0"/>
              <a:t>SQL Server</a:t>
            </a:r>
            <a:r>
              <a:rPr lang="zh-CN" altLang="en-US" sz="2400" dirty="0"/>
              <a:t>中固定的数据库角色及其相关的权限</a:t>
            </a:r>
            <a:endParaRPr lang="en-US" altLang="zh-CN" sz="2400" dirty="0"/>
          </a:p>
        </p:txBody>
      </p:sp>
      <p:pic>
        <p:nvPicPr>
          <p:cNvPr id="8" name="Picture 8"/>
          <p:cNvPicPr>
            <a:picLocks noChangeAspect="1" noChangeArrowheads="1"/>
          </p:cNvPicPr>
          <p:nvPr/>
        </p:nvPicPr>
        <p:blipFill>
          <a:blip r:embed="rId3" cstate="print"/>
          <a:srcRect/>
          <a:stretch>
            <a:fillRect/>
          </a:stretch>
        </p:blipFill>
        <p:spPr bwMode="auto">
          <a:xfrm>
            <a:off x="632792" y="2200671"/>
            <a:ext cx="7467600" cy="4684713"/>
          </a:xfrm>
          <a:prstGeom prst="rect">
            <a:avLst/>
          </a:prstGeom>
          <a:noFill/>
          <a:ln w="9525">
            <a:noFill/>
            <a:miter lim="800000"/>
            <a:headEnd/>
            <a:tailEnd/>
          </a:ln>
          <a:effectLst/>
        </p:spPr>
      </p:pic>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权限和责任的关系</a:t>
            </a:r>
          </a:p>
        </p:txBody>
      </p:sp>
      <p:sp>
        <p:nvSpPr>
          <p:cNvPr id="4" name="TextBox 3"/>
          <p:cNvSpPr txBox="1"/>
          <p:nvPr/>
        </p:nvSpPr>
        <p:spPr>
          <a:xfrm>
            <a:off x="57562" y="1196752"/>
            <a:ext cx="553998" cy="5661248"/>
          </a:xfrm>
          <a:prstGeom prst="rect">
            <a:avLst/>
          </a:prstGeom>
          <a:noFill/>
        </p:spPr>
        <p:txBody>
          <a:bodyPr vert="eaVert" wrap="square" rtlCol="0">
            <a:spAutoFit/>
          </a:bodyPr>
          <a:lstStyle/>
          <a:p>
            <a:r>
              <a:rPr lang="zh-CN" altLang="en-US" sz="2400" b="1" dirty="0">
                <a:solidFill>
                  <a:schemeClr val="tx2">
                    <a:lumMod val="60000"/>
                    <a:lumOff val="40000"/>
                  </a:schemeClr>
                </a:solidFill>
              </a:rPr>
              <a:t>数据库安全：用户处理权限和责任</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zh-CN" altLang="en-US" sz="2400" dirty="0"/>
              <a:t>权限和责任是相互依存的。例如，系统管理员在数据库中删除了</a:t>
            </a:r>
            <a:r>
              <a:rPr lang="en-US" altLang="zh-CN" sz="2400" dirty="0"/>
              <a:t>CUSTOMER</a:t>
            </a:r>
            <a:r>
              <a:rPr lang="zh-CN" altLang="en-US" sz="2400" dirty="0"/>
              <a:t>数据时，他就有责任确保删除的数据不会对公司的运作、财务等产生负面影响</a:t>
            </a:r>
            <a:endParaRPr lang="en-US" altLang="zh-CN" sz="2400" dirty="0"/>
          </a:p>
          <a:p>
            <a:pPr>
              <a:buClr>
                <a:schemeClr val="tx2"/>
              </a:buClr>
              <a:buFont typeface="Wingdings" pitchFamily="2" charset="2"/>
              <a:buChar char="p"/>
            </a:pPr>
            <a:endParaRPr lang="en-US" altLang="zh-CN" sz="2400" dirty="0"/>
          </a:p>
          <a:p>
            <a:pPr>
              <a:buClr>
                <a:schemeClr val="tx2"/>
              </a:buClr>
              <a:buFont typeface="Wingdings" pitchFamily="2" charset="2"/>
              <a:buChar char="p"/>
            </a:pPr>
            <a:r>
              <a:rPr lang="zh-CN" altLang="en-US" sz="2400" dirty="0"/>
              <a:t>处理责任无法由</a:t>
            </a:r>
            <a:r>
              <a:rPr lang="en-US" altLang="zh-CN" sz="2400" dirty="0"/>
              <a:t>DBMS</a:t>
            </a:r>
            <a:r>
              <a:rPr lang="zh-CN" altLang="en-US" sz="2400" dirty="0"/>
              <a:t>或应用程序强加于用户，而是写进用户手册，并通过系统培训传达给用户。必须强调权力与责任同在，责任必须明文规定并强制实施</a:t>
            </a:r>
            <a:endParaRPr lang="en-US" altLang="zh-CN" sz="2400" dirty="0"/>
          </a:p>
          <a:p>
            <a:pPr>
              <a:buClr>
                <a:schemeClr val="tx2"/>
              </a:buClr>
              <a:buFont typeface="Wingdings" pitchFamily="2" charset="2"/>
              <a:buChar char="p"/>
            </a:pPr>
            <a:endParaRPr lang="en-US" altLang="zh-CN" sz="2400" dirty="0"/>
          </a:p>
          <a:p>
            <a:pPr>
              <a:buClr>
                <a:schemeClr val="tx2"/>
              </a:buClr>
              <a:buFont typeface="Wingdings" pitchFamily="2" charset="2"/>
              <a:buChar char="p"/>
            </a:pPr>
            <a:endParaRPr lang="en-US" altLang="zh-CN" sz="2400"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数据库处理环境</a:t>
            </a:r>
          </a:p>
        </p:txBody>
      </p:sp>
      <p:sp>
        <p:nvSpPr>
          <p:cNvPr id="3" name="内容占位符 2"/>
          <p:cNvSpPr>
            <a:spLocks noGrp="1"/>
          </p:cNvSpPr>
          <p:nvPr>
            <p:ph idx="1"/>
          </p:nvPr>
        </p:nvSpPr>
        <p:spPr/>
        <p:txBody>
          <a:bodyPr/>
          <a:lstStyle/>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控制、安全和可靠的必要性</a:t>
            </a:r>
          </a:p>
        </p:txBody>
      </p:sp>
      <p:pic>
        <p:nvPicPr>
          <p:cNvPr id="6" name="Picture 8"/>
          <p:cNvPicPr>
            <a:picLocks noChangeAspect="1" noChangeArrowheads="1"/>
          </p:cNvPicPr>
          <p:nvPr/>
        </p:nvPicPr>
        <p:blipFill>
          <a:blip r:embed="rId2" cstate="print"/>
          <a:srcRect/>
          <a:stretch>
            <a:fillRect/>
          </a:stretch>
        </p:blipFill>
        <p:spPr bwMode="auto">
          <a:xfrm>
            <a:off x="1403648" y="1628800"/>
            <a:ext cx="6565434" cy="5229200"/>
          </a:xfrm>
          <a:prstGeom prst="rect">
            <a:avLst/>
          </a:prstGeom>
          <a:noFill/>
          <a:ln w="9525">
            <a:noFill/>
            <a:miter lim="800000"/>
            <a:headEnd/>
            <a:tailEnd/>
          </a:ln>
          <a:effectLst/>
        </p:spPr>
      </p:pic>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权限和责任的关系（续</a:t>
            </a:r>
            <a:r>
              <a:rPr lang="en-US" altLang="zh-CN" dirty="0"/>
              <a:t>1</a:t>
            </a:r>
            <a:r>
              <a:rPr lang="zh-CN" altLang="en-US" dirty="0"/>
              <a:t>）</a:t>
            </a:r>
          </a:p>
        </p:txBody>
      </p:sp>
      <p:sp>
        <p:nvSpPr>
          <p:cNvPr id="4" name="TextBox 3"/>
          <p:cNvSpPr txBox="1"/>
          <p:nvPr/>
        </p:nvSpPr>
        <p:spPr>
          <a:xfrm>
            <a:off x="57562" y="1196752"/>
            <a:ext cx="553998" cy="5661248"/>
          </a:xfrm>
          <a:prstGeom prst="rect">
            <a:avLst/>
          </a:prstGeom>
          <a:noFill/>
        </p:spPr>
        <p:txBody>
          <a:bodyPr vert="eaVert" wrap="square" rtlCol="0">
            <a:spAutoFit/>
          </a:bodyPr>
          <a:lstStyle/>
          <a:p>
            <a:r>
              <a:rPr lang="zh-CN" altLang="en-US" sz="2400" b="1" dirty="0">
                <a:solidFill>
                  <a:schemeClr val="tx2">
                    <a:lumMod val="60000"/>
                    <a:lumOff val="40000"/>
                  </a:schemeClr>
                </a:solidFill>
              </a:rPr>
              <a:t>数据库安全：用户处理权限和责任</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en-US" altLang="zh-CN" sz="2400" dirty="0"/>
              <a:t>DBA</a:t>
            </a:r>
            <a:r>
              <a:rPr lang="zh-CN" altLang="en-US" sz="2400" dirty="0"/>
              <a:t>有管理权力和责任的任务，该任务会随时间变化而变化。</a:t>
            </a:r>
            <a:endParaRPr lang="en-US" altLang="zh-CN" sz="2400" dirty="0"/>
          </a:p>
          <a:p>
            <a:pPr>
              <a:buClr>
                <a:schemeClr val="tx2"/>
              </a:buClr>
              <a:buFont typeface="Wingdings" pitchFamily="2" charset="2"/>
              <a:buChar char="p"/>
            </a:pPr>
            <a:endParaRPr lang="en-US" altLang="zh-CN" sz="2400" dirty="0"/>
          </a:p>
          <a:p>
            <a:pPr>
              <a:buClr>
                <a:schemeClr val="tx2"/>
              </a:buClr>
              <a:buFont typeface="Wingdings" pitchFamily="2" charset="2"/>
              <a:buChar char="p"/>
            </a:pPr>
            <a:r>
              <a:rPr lang="zh-CN" altLang="en-US" sz="2400" dirty="0"/>
              <a:t>使用数据库时，修改应用程序和</a:t>
            </a:r>
            <a:r>
              <a:rPr lang="en-US" altLang="zh-CN" sz="2400" dirty="0"/>
              <a:t>DBMS</a:t>
            </a:r>
            <a:r>
              <a:rPr lang="zh-CN" altLang="en-US" sz="2400" dirty="0"/>
              <a:t>的结构时，都会出现新的或不同的权力和责任。</a:t>
            </a:r>
            <a:endParaRPr lang="en-US" altLang="zh-CN" sz="2400" dirty="0"/>
          </a:p>
          <a:p>
            <a:pPr>
              <a:buClr>
                <a:schemeClr val="tx2"/>
              </a:buClr>
              <a:buFont typeface="Wingdings" pitchFamily="2" charset="2"/>
              <a:buChar char="p"/>
            </a:pPr>
            <a:endParaRPr lang="en-US" altLang="zh-CN" sz="2400" dirty="0"/>
          </a:p>
          <a:p>
            <a:pPr>
              <a:buClr>
                <a:schemeClr val="tx2"/>
              </a:buClr>
              <a:buFont typeface="Wingdings" pitchFamily="2" charset="2"/>
              <a:buChar char="p"/>
            </a:pPr>
            <a:r>
              <a:rPr lang="en-US" altLang="zh-CN" sz="2400" dirty="0"/>
              <a:t>DBA</a:t>
            </a:r>
            <a:r>
              <a:rPr lang="zh-CN" altLang="en-US" sz="2400" dirty="0"/>
              <a:t>是研究和实现这种变化的关键</a:t>
            </a:r>
            <a:endParaRPr lang="en-US" altLang="zh-CN" sz="2400" dirty="0"/>
          </a:p>
          <a:p>
            <a:pPr>
              <a:buClr>
                <a:schemeClr val="tx2"/>
              </a:buClr>
              <a:buFont typeface="Wingdings" pitchFamily="2" charset="2"/>
              <a:buChar char="p"/>
            </a:pPr>
            <a:endParaRPr lang="en-US" altLang="zh-CN" sz="2400" dirty="0"/>
          </a:p>
          <a:p>
            <a:pPr>
              <a:buClr>
                <a:schemeClr val="tx2"/>
              </a:buClr>
              <a:buFont typeface="Wingdings" pitchFamily="2" charset="2"/>
              <a:buChar char="p"/>
            </a:pPr>
            <a:endParaRPr lang="en-US" altLang="zh-CN" sz="2400" dirty="0"/>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DBMS</a:t>
            </a:r>
            <a:r>
              <a:rPr lang="zh-CN" altLang="en-US" dirty="0"/>
              <a:t>级别的安全</a:t>
            </a:r>
          </a:p>
        </p:txBody>
      </p:sp>
      <p:sp>
        <p:nvSpPr>
          <p:cNvPr id="4" name="TextBox 3"/>
          <p:cNvSpPr txBox="1"/>
          <p:nvPr/>
        </p:nvSpPr>
        <p:spPr>
          <a:xfrm>
            <a:off x="57562" y="1196752"/>
            <a:ext cx="553998" cy="5661248"/>
          </a:xfrm>
          <a:prstGeom prst="rect">
            <a:avLst/>
          </a:prstGeom>
          <a:noFill/>
        </p:spPr>
        <p:txBody>
          <a:bodyPr vert="eaVert" wrap="square" rtlCol="0">
            <a:spAutoFit/>
          </a:bodyPr>
          <a:lstStyle/>
          <a:p>
            <a:r>
              <a:rPr lang="zh-CN" altLang="en-US" sz="2400" b="1" dirty="0">
                <a:solidFill>
                  <a:schemeClr val="tx2">
                    <a:lumMod val="60000"/>
                    <a:lumOff val="40000"/>
                  </a:schemeClr>
                </a:solidFill>
              </a:rPr>
              <a:t>数据库安全：</a:t>
            </a:r>
            <a:r>
              <a:rPr lang="en-US" altLang="zh-CN" sz="2400" b="1" dirty="0">
                <a:solidFill>
                  <a:schemeClr val="tx2">
                    <a:lumMod val="60000"/>
                    <a:lumOff val="40000"/>
                  </a:schemeClr>
                </a:solidFill>
              </a:rPr>
              <a:t>DBMS</a:t>
            </a:r>
            <a:r>
              <a:rPr lang="zh-CN" altLang="en-US" sz="2400" b="1" dirty="0">
                <a:solidFill>
                  <a:schemeClr val="tx2">
                    <a:lumMod val="60000"/>
                    <a:lumOff val="40000"/>
                  </a:schemeClr>
                </a:solidFill>
              </a:rPr>
              <a:t>级别的安全</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en-US" altLang="zh-CN" sz="2400" dirty="0"/>
              <a:t>DBMS</a:t>
            </a:r>
            <a:r>
              <a:rPr lang="zh-CN" altLang="en-US" sz="2400" dirty="0"/>
              <a:t>安全指南：</a:t>
            </a:r>
            <a:endParaRPr lang="en-US" altLang="zh-CN" sz="2400" dirty="0"/>
          </a:p>
          <a:p>
            <a:pPr>
              <a:buClr>
                <a:schemeClr val="tx2"/>
              </a:buClr>
            </a:pPr>
            <a:endParaRPr lang="en-US" altLang="zh-CN" sz="2400" dirty="0"/>
          </a:p>
          <a:p>
            <a:pPr>
              <a:buClr>
                <a:schemeClr val="tx2"/>
              </a:buClr>
              <a:buFont typeface="Arial" pitchFamily="34" charset="0"/>
              <a:buChar char="•"/>
            </a:pPr>
            <a:r>
              <a:rPr lang="zh-CN" altLang="en-US" sz="2400" dirty="0"/>
              <a:t>在防火墙后运行</a:t>
            </a:r>
            <a:r>
              <a:rPr lang="en-US" altLang="zh-CN" sz="2400" dirty="0"/>
              <a:t>DBMS</a:t>
            </a:r>
          </a:p>
          <a:p>
            <a:pPr>
              <a:buClr>
                <a:schemeClr val="tx2"/>
              </a:buClr>
              <a:buFont typeface="Arial" pitchFamily="34" charset="0"/>
              <a:buChar char="•"/>
            </a:pPr>
            <a:r>
              <a:rPr lang="zh-CN" altLang="en-US" sz="2400" dirty="0"/>
              <a:t>应用最新的操作系统、</a:t>
            </a:r>
            <a:r>
              <a:rPr lang="en-US" altLang="zh-CN" sz="2400" dirty="0"/>
              <a:t>DBMS</a:t>
            </a:r>
            <a:r>
              <a:rPr lang="zh-CN" altLang="en-US" sz="2400" dirty="0"/>
              <a:t>服务包和补丁</a:t>
            </a:r>
            <a:endParaRPr lang="en-US" altLang="zh-CN" sz="2400" dirty="0"/>
          </a:p>
          <a:p>
            <a:pPr>
              <a:buClr>
                <a:schemeClr val="tx2"/>
              </a:buClr>
              <a:buFont typeface="Arial" pitchFamily="34" charset="0"/>
              <a:buChar char="•"/>
            </a:pPr>
            <a:r>
              <a:rPr lang="zh-CN" altLang="en-US" sz="2400" dirty="0"/>
              <a:t>将</a:t>
            </a:r>
            <a:r>
              <a:rPr lang="en-US" altLang="zh-CN" sz="2400" dirty="0"/>
              <a:t>DBMS</a:t>
            </a:r>
            <a:r>
              <a:rPr lang="zh-CN" altLang="en-US" sz="2400" dirty="0"/>
              <a:t>的功能限制为所需功能</a:t>
            </a:r>
            <a:endParaRPr lang="en-US" altLang="zh-CN" sz="2400" dirty="0"/>
          </a:p>
          <a:p>
            <a:pPr>
              <a:buClr>
                <a:schemeClr val="tx2"/>
              </a:buClr>
              <a:buFont typeface="Arial" pitchFamily="34" charset="0"/>
              <a:buChar char="•"/>
            </a:pPr>
            <a:r>
              <a:rPr lang="zh-CN" altLang="en-US" sz="2400" dirty="0"/>
              <a:t>保护运行</a:t>
            </a:r>
            <a:r>
              <a:rPr lang="en-US" altLang="zh-CN" sz="2400" dirty="0"/>
              <a:t>DBMS</a:t>
            </a:r>
            <a:r>
              <a:rPr lang="zh-CN" altLang="en-US" sz="2400" dirty="0"/>
              <a:t>的计算机</a:t>
            </a:r>
            <a:endParaRPr lang="en-US" altLang="zh-CN" sz="2400" dirty="0"/>
          </a:p>
          <a:p>
            <a:pPr>
              <a:buClr>
                <a:schemeClr val="tx2"/>
              </a:buClr>
              <a:buFont typeface="Arial" pitchFamily="34" charset="0"/>
              <a:buChar char="•"/>
            </a:pPr>
            <a:r>
              <a:rPr lang="zh-CN" altLang="en-US" sz="2400" dirty="0"/>
              <a:t>管理账户和密码</a:t>
            </a:r>
            <a:endParaRPr lang="en-US" altLang="zh-CN" sz="2400" dirty="0"/>
          </a:p>
          <a:p>
            <a:pPr>
              <a:buClr>
                <a:schemeClr val="tx2"/>
              </a:buClr>
              <a:buFont typeface="Arial" pitchFamily="34" charset="0"/>
              <a:buChar char="•"/>
            </a:pPr>
            <a:r>
              <a:rPr lang="zh-CN" altLang="en-US" sz="2400" dirty="0"/>
              <a:t>加密在网络上传输的敏感数据</a:t>
            </a:r>
            <a:endParaRPr lang="en-US" altLang="zh-CN" sz="2400" dirty="0"/>
          </a:p>
          <a:p>
            <a:pPr>
              <a:buClr>
                <a:schemeClr val="tx2"/>
              </a:buClr>
              <a:buFont typeface="Arial" pitchFamily="34" charset="0"/>
              <a:buChar char="•"/>
            </a:pPr>
            <a:r>
              <a:rPr lang="zh-CN" altLang="en-US" sz="2400" dirty="0"/>
              <a:t>加密在数据库上存储的敏感数据</a:t>
            </a:r>
            <a:endParaRPr lang="en-US" altLang="zh-CN" sz="2400" dirty="0"/>
          </a:p>
          <a:p>
            <a:pPr>
              <a:buClr>
                <a:schemeClr val="tx2"/>
              </a:buClr>
              <a:buFont typeface="Wingdings" pitchFamily="2" charset="2"/>
              <a:buChar char="p"/>
            </a:pPr>
            <a:endParaRPr lang="en-US" altLang="zh-CN" sz="2400" dirty="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DBMS</a:t>
            </a:r>
            <a:r>
              <a:rPr lang="zh-CN" altLang="en-US" dirty="0"/>
              <a:t>级别的安全</a:t>
            </a:r>
          </a:p>
        </p:txBody>
      </p:sp>
      <p:sp>
        <p:nvSpPr>
          <p:cNvPr id="4" name="TextBox 3"/>
          <p:cNvSpPr txBox="1"/>
          <p:nvPr/>
        </p:nvSpPr>
        <p:spPr>
          <a:xfrm>
            <a:off x="57562" y="1196752"/>
            <a:ext cx="553998" cy="5661248"/>
          </a:xfrm>
          <a:prstGeom prst="rect">
            <a:avLst/>
          </a:prstGeom>
          <a:noFill/>
        </p:spPr>
        <p:txBody>
          <a:bodyPr vert="eaVert" wrap="square" rtlCol="0">
            <a:spAutoFit/>
          </a:bodyPr>
          <a:lstStyle/>
          <a:p>
            <a:r>
              <a:rPr lang="zh-CN" altLang="en-US" sz="2400" b="1" dirty="0">
                <a:solidFill>
                  <a:schemeClr val="tx2">
                    <a:lumMod val="60000"/>
                    <a:lumOff val="40000"/>
                  </a:schemeClr>
                </a:solidFill>
              </a:rPr>
              <a:t>数据库安全：</a:t>
            </a:r>
            <a:r>
              <a:rPr lang="en-US" altLang="zh-CN" sz="2400" b="1" dirty="0">
                <a:solidFill>
                  <a:schemeClr val="tx2">
                    <a:lumMod val="60000"/>
                    <a:lumOff val="40000"/>
                  </a:schemeClr>
                </a:solidFill>
              </a:rPr>
              <a:t>DBMS</a:t>
            </a:r>
            <a:r>
              <a:rPr lang="zh-CN" altLang="en-US" sz="2400" b="1" dirty="0">
                <a:solidFill>
                  <a:schemeClr val="tx2">
                    <a:lumMod val="60000"/>
                    <a:lumOff val="40000"/>
                  </a:schemeClr>
                </a:solidFill>
              </a:rPr>
              <a:t>级别的安全</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zh-CN" altLang="en-US" sz="2400" dirty="0"/>
              <a:t>在防火墙后运行</a:t>
            </a:r>
            <a:r>
              <a:rPr lang="en-US" altLang="zh-CN" sz="2400" dirty="0"/>
              <a:t>DBMS</a:t>
            </a:r>
            <a:r>
              <a:rPr lang="zh-CN" altLang="en-US" sz="2400" dirty="0"/>
              <a:t>：</a:t>
            </a:r>
            <a:endParaRPr lang="en-US" altLang="zh-CN" sz="2400" dirty="0"/>
          </a:p>
          <a:p>
            <a:pPr>
              <a:buClr>
                <a:schemeClr val="tx2"/>
              </a:buClr>
            </a:pPr>
            <a:endParaRPr lang="en-US" altLang="zh-CN" sz="2400" dirty="0"/>
          </a:p>
          <a:p>
            <a:pPr>
              <a:buClr>
                <a:schemeClr val="tx2"/>
              </a:buClr>
            </a:pPr>
            <a:r>
              <a:rPr lang="zh-CN" altLang="en-US" sz="2400" dirty="0"/>
              <a:t>在大多数情况下，不允许从企业网络的外部进行任何与</a:t>
            </a:r>
            <a:r>
              <a:rPr lang="en-US" altLang="zh-CN" sz="2400" dirty="0"/>
              <a:t>DBMS</a:t>
            </a:r>
            <a:r>
              <a:rPr lang="zh-CN" altLang="en-US" sz="2400" dirty="0"/>
              <a:t>或数据库应用程序的通信。</a:t>
            </a:r>
            <a:endParaRPr lang="en-US" altLang="zh-CN" sz="2400" dirty="0"/>
          </a:p>
          <a:p>
            <a:pPr>
              <a:buClr>
                <a:schemeClr val="tx2"/>
              </a:buClr>
            </a:pPr>
            <a:endParaRPr lang="en-US" altLang="zh-CN" sz="2400" dirty="0"/>
          </a:p>
          <a:p>
            <a:pPr>
              <a:buClr>
                <a:schemeClr val="tx2"/>
              </a:buClr>
            </a:pPr>
            <a:r>
              <a:rPr lang="zh-CN" altLang="en-US" sz="2400" dirty="0"/>
              <a:t>例如，公司的网站应位于一个独立的专用</a:t>
            </a:r>
            <a:r>
              <a:rPr lang="en-US" altLang="zh-CN" sz="2400" dirty="0"/>
              <a:t>Web</a:t>
            </a:r>
            <a:r>
              <a:rPr lang="zh-CN" altLang="en-US" sz="2400" dirty="0"/>
              <a:t>服务器上。</a:t>
            </a:r>
            <a:endParaRPr lang="en-US" altLang="zh-CN" sz="2400" dirty="0"/>
          </a:p>
          <a:p>
            <a:pPr>
              <a:buClr>
                <a:schemeClr val="tx2"/>
              </a:buClr>
            </a:pPr>
            <a:endParaRPr lang="en-US" altLang="zh-CN" sz="2400" dirty="0"/>
          </a:p>
          <a:p>
            <a:pPr>
              <a:buClr>
                <a:schemeClr val="tx2"/>
              </a:buClr>
            </a:pPr>
            <a:r>
              <a:rPr lang="en-US" altLang="zh-CN" sz="2400" dirty="0"/>
              <a:t>Web</a:t>
            </a:r>
            <a:r>
              <a:rPr lang="zh-CN" altLang="en-US" sz="2400" dirty="0"/>
              <a:t>服务器必须通过防火墙来通信，而</a:t>
            </a:r>
            <a:r>
              <a:rPr lang="en-US" altLang="zh-CN" sz="2400" dirty="0"/>
              <a:t>DBMS</a:t>
            </a:r>
            <a:r>
              <a:rPr lang="zh-CN" altLang="en-US" sz="2400" dirty="0"/>
              <a:t>服务器应在防火墙的保护之下</a:t>
            </a:r>
            <a:endParaRPr lang="en-US" altLang="zh-CN" sz="2400" dirty="0"/>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DBMS</a:t>
            </a:r>
            <a:r>
              <a:rPr lang="zh-CN" altLang="en-US" dirty="0"/>
              <a:t>级别的安全</a:t>
            </a:r>
          </a:p>
        </p:txBody>
      </p:sp>
      <p:sp>
        <p:nvSpPr>
          <p:cNvPr id="4" name="TextBox 3"/>
          <p:cNvSpPr txBox="1"/>
          <p:nvPr/>
        </p:nvSpPr>
        <p:spPr>
          <a:xfrm>
            <a:off x="57562" y="1196752"/>
            <a:ext cx="553998" cy="5661248"/>
          </a:xfrm>
          <a:prstGeom prst="rect">
            <a:avLst/>
          </a:prstGeom>
          <a:noFill/>
        </p:spPr>
        <p:txBody>
          <a:bodyPr vert="eaVert" wrap="square" rtlCol="0">
            <a:spAutoFit/>
          </a:bodyPr>
          <a:lstStyle/>
          <a:p>
            <a:r>
              <a:rPr lang="zh-CN" altLang="en-US" sz="2400" b="1" dirty="0">
                <a:solidFill>
                  <a:schemeClr val="tx2">
                    <a:lumMod val="60000"/>
                    <a:lumOff val="40000"/>
                  </a:schemeClr>
                </a:solidFill>
              </a:rPr>
              <a:t>数据库安全：</a:t>
            </a:r>
            <a:r>
              <a:rPr lang="en-US" altLang="zh-CN" sz="2400" b="1" dirty="0">
                <a:solidFill>
                  <a:schemeClr val="tx2">
                    <a:lumMod val="60000"/>
                    <a:lumOff val="40000"/>
                  </a:schemeClr>
                </a:solidFill>
              </a:rPr>
              <a:t>DBMS</a:t>
            </a:r>
            <a:r>
              <a:rPr lang="zh-CN" altLang="en-US" sz="2400" b="1" dirty="0">
                <a:solidFill>
                  <a:schemeClr val="tx2">
                    <a:lumMod val="60000"/>
                    <a:lumOff val="40000"/>
                  </a:schemeClr>
                </a:solidFill>
              </a:rPr>
              <a:t>级别的安全</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zh-CN" altLang="en-US" sz="2400" dirty="0"/>
              <a:t>必须尽可能应用操作系统和</a:t>
            </a:r>
            <a:r>
              <a:rPr lang="en-US" altLang="zh-CN" sz="2400" dirty="0"/>
              <a:t>DBMS</a:t>
            </a:r>
            <a:r>
              <a:rPr lang="zh-CN" altLang="en-US" sz="2400" dirty="0"/>
              <a:t>的最新服务包和 补丁：</a:t>
            </a:r>
            <a:endParaRPr lang="en-US" altLang="zh-CN" sz="2400" dirty="0"/>
          </a:p>
          <a:p>
            <a:pPr>
              <a:buClr>
                <a:schemeClr val="tx2"/>
              </a:buClr>
            </a:pPr>
            <a:endParaRPr lang="en-US" altLang="zh-CN" sz="2400" dirty="0"/>
          </a:p>
          <a:p>
            <a:pPr>
              <a:buClr>
                <a:schemeClr val="tx2"/>
              </a:buClr>
            </a:pPr>
            <a:r>
              <a:rPr lang="zh-CN" altLang="en-US" sz="2400" dirty="0"/>
              <a:t>例如，</a:t>
            </a:r>
            <a:r>
              <a:rPr lang="en-US" altLang="zh-CN" sz="2400" dirty="0"/>
              <a:t>2003</a:t>
            </a:r>
            <a:r>
              <a:rPr lang="zh-CN" altLang="en-US" sz="2400" dirty="0"/>
              <a:t>年春“监狱”蠕虫病毒利用了</a:t>
            </a:r>
            <a:r>
              <a:rPr lang="en-US" altLang="zh-CN" sz="2400" dirty="0"/>
              <a:t>SQL Server</a:t>
            </a:r>
            <a:r>
              <a:rPr lang="zh-CN" altLang="en-US" sz="2400" dirty="0"/>
              <a:t>中的安全漏洞，使许多大企业的数据库应用程序陷入瘫痪</a:t>
            </a:r>
            <a:endParaRPr lang="en-US" altLang="zh-CN" sz="2400" dirty="0"/>
          </a:p>
          <a:p>
            <a:pPr>
              <a:buClr>
                <a:schemeClr val="tx2"/>
              </a:buClr>
            </a:pPr>
            <a:endParaRPr lang="en-US" altLang="zh-CN" sz="2400" dirty="0"/>
          </a:p>
          <a:p>
            <a:pPr>
              <a:buClr>
                <a:schemeClr val="tx2"/>
              </a:buClr>
            </a:pPr>
            <a:r>
              <a:rPr lang="zh-CN" altLang="en-US" sz="2400" dirty="0"/>
              <a:t>在此之前，</a:t>
            </a:r>
            <a:r>
              <a:rPr lang="en-US" altLang="zh-CN" sz="2400" dirty="0"/>
              <a:t>Microsoft</a:t>
            </a:r>
            <a:r>
              <a:rPr lang="zh-CN" altLang="en-US" sz="2400" dirty="0"/>
              <a:t>发布了消除这一漏洞的补丁，因此所有安装了该补丁的企业都没有受到该蠕虫病毒的影响</a:t>
            </a:r>
            <a:endParaRPr lang="en-US" altLang="zh-CN" sz="2400" dirty="0"/>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DBMS</a:t>
            </a:r>
            <a:r>
              <a:rPr lang="zh-CN" altLang="en-US" dirty="0"/>
              <a:t>级别的安全</a:t>
            </a:r>
          </a:p>
        </p:txBody>
      </p:sp>
      <p:sp>
        <p:nvSpPr>
          <p:cNvPr id="4" name="TextBox 3"/>
          <p:cNvSpPr txBox="1"/>
          <p:nvPr/>
        </p:nvSpPr>
        <p:spPr>
          <a:xfrm>
            <a:off x="57562" y="1196752"/>
            <a:ext cx="553998" cy="5661248"/>
          </a:xfrm>
          <a:prstGeom prst="rect">
            <a:avLst/>
          </a:prstGeom>
          <a:noFill/>
        </p:spPr>
        <p:txBody>
          <a:bodyPr vert="eaVert" wrap="square" rtlCol="0">
            <a:spAutoFit/>
          </a:bodyPr>
          <a:lstStyle/>
          <a:p>
            <a:r>
              <a:rPr lang="zh-CN" altLang="en-US" sz="2400" b="1" dirty="0">
                <a:solidFill>
                  <a:schemeClr val="tx2">
                    <a:lumMod val="60000"/>
                    <a:lumOff val="40000"/>
                  </a:schemeClr>
                </a:solidFill>
              </a:rPr>
              <a:t>数据库安全：</a:t>
            </a:r>
            <a:r>
              <a:rPr lang="en-US" altLang="zh-CN" sz="2400" b="1" dirty="0">
                <a:solidFill>
                  <a:schemeClr val="tx2">
                    <a:lumMod val="60000"/>
                    <a:lumOff val="40000"/>
                  </a:schemeClr>
                </a:solidFill>
              </a:rPr>
              <a:t>DBMS</a:t>
            </a:r>
            <a:r>
              <a:rPr lang="zh-CN" altLang="en-US" sz="2400" b="1" dirty="0">
                <a:solidFill>
                  <a:schemeClr val="tx2">
                    <a:lumMod val="60000"/>
                    <a:lumOff val="40000"/>
                  </a:schemeClr>
                </a:solidFill>
              </a:rPr>
              <a:t>级别的安全</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zh-CN" altLang="en-US" sz="2400" dirty="0"/>
              <a:t>将</a:t>
            </a:r>
            <a:r>
              <a:rPr lang="en-US" altLang="zh-CN" sz="2400" dirty="0"/>
              <a:t>DBMS</a:t>
            </a:r>
            <a:r>
              <a:rPr lang="zh-CN" altLang="en-US" sz="2400" dirty="0"/>
              <a:t>的功能限制为应用程序必须的特性和功能：</a:t>
            </a:r>
            <a:endParaRPr lang="en-US" altLang="zh-CN" sz="2400" dirty="0"/>
          </a:p>
          <a:p>
            <a:pPr>
              <a:buClr>
                <a:schemeClr val="tx2"/>
              </a:buClr>
            </a:pPr>
            <a:endParaRPr lang="en-US" altLang="zh-CN" sz="2400" dirty="0"/>
          </a:p>
          <a:p>
            <a:pPr>
              <a:buClr>
                <a:schemeClr val="tx2"/>
              </a:buClr>
            </a:pPr>
            <a:r>
              <a:rPr lang="zh-CN" altLang="en-US" sz="2400" dirty="0"/>
              <a:t>例如，</a:t>
            </a:r>
            <a:r>
              <a:rPr lang="en-US" altLang="zh-CN" sz="2400" dirty="0"/>
              <a:t>Oracle Database</a:t>
            </a:r>
            <a:r>
              <a:rPr lang="zh-CN" altLang="en-US" sz="2400" dirty="0"/>
              <a:t>支持多种不同的通信协议。为了提高安全性，应删除或禁止任何</a:t>
            </a:r>
            <a:r>
              <a:rPr lang="en-US" altLang="zh-CN" sz="2400" dirty="0"/>
              <a:t>Oracle</a:t>
            </a:r>
            <a:r>
              <a:rPr lang="zh-CN" altLang="en-US" sz="2400" dirty="0"/>
              <a:t>支持但未使用的协议</a:t>
            </a:r>
            <a:endParaRPr lang="en-US" altLang="zh-CN" sz="2400" dirty="0"/>
          </a:p>
          <a:p>
            <a:pPr>
              <a:buClr>
                <a:schemeClr val="tx2"/>
              </a:buClr>
            </a:pPr>
            <a:endParaRPr lang="en-US" altLang="zh-CN" sz="2400" dirty="0"/>
          </a:p>
          <a:p>
            <a:pPr>
              <a:buClr>
                <a:schemeClr val="tx2"/>
              </a:buClr>
            </a:pPr>
            <a:r>
              <a:rPr lang="zh-CN" altLang="en-US" sz="2400" dirty="0"/>
              <a:t>同样，每个</a:t>
            </a:r>
            <a:r>
              <a:rPr lang="en-US" altLang="zh-CN" sz="2400" dirty="0"/>
              <a:t>DBMS</a:t>
            </a:r>
            <a:r>
              <a:rPr lang="zh-CN" altLang="en-US" sz="2400" dirty="0"/>
              <a:t>都有上百个系统存储过程，任何未使用的过程都应从操作的数据库中删除</a:t>
            </a:r>
            <a:endParaRPr lang="en-US" altLang="zh-CN" sz="2400" dirty="0"/>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DBMS</a:t>
            </a:r>
            <a:r>
              <a:rPr lang="zh-CN" altLang="en-US" dirty="0"/>
              <a:t>级别的安全</a:t>
            </a:r>
          </a:p>
        </p:txBody>
      </p:sp>
      <p:sp>
        <p:nvSpPr>
          <p:cNvPr id="4" name="TextBox 3"/>
          <p:cNvSpPr txBox="1"/>
          <p:nvPr/>
        </p:nvSpPr>
        <p:spPr>
          <a:xfrm>
            <a:off x="57562" y="1196752"/>
            <a:ext cx="553998" cy="5661248"/>
          </a:xfrm>
          <a:prstGeom prst="rect">
            <a:avLst/>
          </a:prstGeom>
          <a:noFill/>
        </p:spPr>
        <p:txBody>
          <a:bodyPr vert="eaVert" wrap="square" rtlCol="0">
            <a:spAutoFit/>
          </a:bodyPr>
          <a:lstStyle/>
          <a:p>
            <a:r>
              <a:rPr lang="zh-CN" altLang="en-US" sz="2400" b="1" dirty="0">
                <a:solidFill>
                  <a:schemeClr val="tx2">
                    <a:lumMod val="60000"/>
                    <a:lumOff val="40000"/>
                  </a:schemeClr>
                </a:solidFill>
              </a:rPr>
              <a:t>数据库安全：</a:t>
            </a:r>
            <a:r>
              <a:rPr lang="en-US" altLang="zh-CN" sz="2400" b="1" dirty="0">
                <a:solidFill>
                  <a:schemeClr val="tx2">
                    <a:lumMod val="60000"/>
                    <a:lumOff val="40000"/>
                  </a:schemeClr>
                </a:solidFill>
              </a:rPr>
              <a:t>DBMS</a:t>
            </a:r>
            <a:r>
              <a:rPr lang="zh-CN" altLang="en-US" sz="2400" b="1" dirty="0">
                <a:solidFill>
                  <a:schemeClr val="tx2">
                    <a:lumMod val="60000"/>
                    <a:lumOff val="40000"/>
                  </a:schemeClr>
                </a:solidFill>
              </a:rPr>
              <a:t>级别的安全</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zh-CN" altLang="en-US" sz="2400" dirty="0"/>
              <a:t>保护运行</a:t>
            </a:r>
            <a:r>
              <a:rPr lang="en-US" altLang="zh-CN" sz="2400" dirty="0"/>
              <a:t>DBMS</a:t>
            </a:r>
            <a:r>
              <a:rPr lang="zh-CN" altLang="en-US" sz="2400" dirty="0"/>
              <a:t>的计算机：</a:t>
            </a:r>
            <a:endParaRPr lang="en-US" altLang="zh-CN" sz="2400" dirty="0"/>
          </a:p>
          <a:p>
            <a:pPr>
              <a:buClr>
                <a:schemeClr val="tx2"/>
              </a:buClr>
            </a:pPr>
            <a:endParaRPr lang="en-US" altLang="zh-CN" sz="2400" dirty="0"/>
          </a:p>
          <a:p>
            <a:pPr>
              <a:buClr>
                <a:schemeClr val="tx2"/>
              </a:buClr>
            </a:pPr>
            <a:r>
              <a:rPr lang="zh-CN" altLang="en-US" sz="2400" dirty="0"/>
              <a:t>禁止任何用户在</a:t>
            </a:r>
            <a:r>
              <a:rPr lang="en-US" altLang="zh-CN" sz="2400" dirty="0"/>
              <a:t>DBMS</a:t>
            </a:r>
            <a:r>
              <a:rPr lang="zh-CN" altLang="en-US" sz="2400" dirty="0"/>
              <a:t>计算机上工作，这个计算机应放在上锁的单独房间里</a:t>
            </a:r>
            <a:endParaRPr lang="en-US" altLang="zh-CN" sz="2400" dirty="0"/>
          </a:p>
          <a:p>
            <a:pPr>
              <a:buClr>
                <a:schemeClr val="tx2"/>
              </a:buClr>
            </a:pPr>
            <a:endParaRPr lang="en-US" altLang="zh-CN" sz="2400" dirty="0"/>
          </a:p>
          <a:p>
            <a:pPr>
              <a:buClr>
                <a:schemeClr val="tx2"/>
              </a:buClr>
            </a:pPr>
            <a:r>
              <a:rPr lang="zh-CN" altLang="en-US" sz="2400" dirty="0"/>
              <a:t>对放有</a:t>
            </a:r>
            <a:r>
              <a:rPr lang="en-US" altLang="zh-CN" sz="2400" dirty="0"/>
              <a:t>DBMS</a:t>
            </a:r>
            <a:r>
              <a:rPr lang="zh-CN" altLang="en-US" sz="2400" dirty="0"/>
              <a:t>房间的访问应该有相应的日期和时间记录</a:t>
            </a:r>
            <a:endParaRPr lang="en-US" altLang="zh-CN" sz="2400" dirty="0"/>
          </a:p>
          <a:p>
            <a:pPr>
              <a:buClr>
                <a:schemeClr val="tx2"/>
              </a:buClr>
            </a:pPr>
            <a:endParaRPr lang="en-US" altLang="zh-CN" sz="2400" dirty="0"/>
          </a:p>
          <a:p>
            <a:pPr>
              <a:buClr>
                <a:schemeClr val="tx2"/>
              </a:buClr>
            </a:pPr>
            <a:r>
              <a:rPr lang="zh-CN" altLang="en-US" sz="2400" dirty="0"/>
              <a:t>而且人们可以通过远程控制软件（如</a:t>
            </a:r>
            <a:r>
              <a:rPr lang="en-US" altLang="zh-CN" sz="2400" dirty="0"/>
              <a:t>Windows</a:t>
            </a:r>
            <a:r>
              <a:rPr lang="zh-CN" altLang="en-US" sz="2400" dirty="0"/>
              <a:t>环境下的</a:t>
            </a:r>
            <a:r>
              <a:rPr lang="en-US" altLang="zh-CN" sz="2400" dirty="0"/>
              <a:t>Microsoft Remote Desktop Connection</a:t>
            </a:r>
            <a:r>
              <a:rPr lang="zh-CN" altLang="en-US" sz="2400" dirty="0"/>
              <a:t>）登录</a:t>
            </a:r>
            <a:r>
              <a:rPr lang="en-US" altLang="zh-CN" sz="2400" dirty="0"/>
              <a:t>DBMS</a:t>
            </a:r>
            <a:r>
              <a:rPr lang="zh-CN" altLang="en-US" sz="2400" dirty="0"/>
              <a:t>服务器，所以必须对谁拥有以及可以拥有远程访问权限进行控制</a:t>
            </a:r>
            <a:endParaRPr lang="en-US" altLang="zh-CN" sz="2400" dirty="0"/>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DBMS</a:t>
            </a:r>
            <a:r>
              <a:rPr lang="zh-CN" altLang="en-US" dirty="0"/>
              <a:t>级别的安全</a:t>
            </a:r>
          </a:p>
        </p:txBody>
      </p:sp>
      <p:sp>
        <p:nvSpPr>
          <p:cNvPr id="4" name="TextBox 3"/>
          <p:cNvSpPr txBox="1"/>
          <p:nvPr/>
        </p:nvSpPr>
        <p:spPr>
          <a:xfrm>
            <a:off x="57562" y="1196752"/>
            <a:ext cx="553998" cy="5661248"/>
          </a:xfrm>
          <a:prstGeom prst="rect">
            <a:avLst/>
          </a:prstGeom>
          <a:noFill/>
        </p:spPr>
        <p:txBody>
          <a:bodyPr vert="eaVert" wrap="square" rtlCol="0">
            <a:spAutoFit/>
          </a:bodyPr>
          <a:lstStyle/>
          <a:p>
            <a:r>
              <a:rPr lang="zh-CN" altLang="en-US" sz="2400" b="1" dirty="0">
                <a:solidFill>
                  <a:schemeClr val="tx2">
                    <a:lumMod val="60000"/>
                    <a:lumOff val="40000"/>
                  </a:schemeClr>
                </a:solidFill>
              </a:rPr>
              <a:t>数据库安全：</a:t>
            </a:r>
            <a:r>
              <a:rPr lang="en-US" altLang="zh-CN" sz="2400" b="1" dirty="0">
                <a:solidFill>
                  <a:schemeClr val="tx2">
                    <a:lumMod val="60000"/>
                    <a:lumOff val="40000"/>
                  </a:schemeClr>
                </a:solidFill>
              </a:rPr>
              <a:t>DBMS</a:t>
            </a:r>
            <a:r>
              <a:rPr lang="zh-CN" altLang="en-US" sz="2400" b="1" dirty="0">
                <a:solidFill>
                  <a:schemeClr val="tx2">
                    <a:lumMod val="60000"/>
                    <a:lumOff val="40000"/>
                  </a:schemeClr>
                </a:solidFill>
              </a:rPr>
              <a:t>级别的安全</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zh-CN" altLang="en-US" sz="2400" dirty="0"/>
              <a:t>管理账户和密码：</a:t>
            </a:r>
            <a:endParaRPr lang="en-US" altLang="zh-CN" sz="2400" dirty="0"/>
          </a:p>
          <a:p>
            <a:pPr>
              <a:buClr>
                <a:schemeClr val="tx2"/>
              </a:buClr>
            </a:pPr>
            <a:endParaRPr lang="en-US" altLang="zh-CN" sz="2400" dirty="0"/>
          </a:p>
          <a:p>
            <a:pPr>
              <a:buClr>
                <a:schemeClr val="tx2"/>
              </a:buClr>
            </a:pPr>
            <a:r>
              <a:rPr lang="zh-CN" altLang="en-US" sz="2400" dirty="0"/>
              <a:t>用户可以输入用户名和密码</a:t>
            </a:r>
            <a:endParaRPr lang="en-US" altLang="zh-CN" sz="2400" dirty="0"/>
          </a:p>
          <a:p>
            <a:pPr>
              <a:buClr>
                <a:schemeClr val="tx2"/>
              </a:buClr>
            </a:pPr>
            <a:endParaRPr lang="en-US" altLang="zh-CN" sz="2400" dirty="0"/>
          </a:p>
          <a:p>
            <a:pPr>
              <a:buClr>
                <a:schemeClr val="tx2"/>
              </a:buClr>
            </a:pPr>
            <a:r>
              <a:rPr lang="zh-CN" altLang="en-US" sz="2400" dirty="0"/>
              <a:t>在有些应用程序中，用户名和密码不由用户输入。比如，</a:t>
            </a:r>
            <a:r>
              <a:rPr lang="en-US" altLang="zh-CN" sz="2400" dirty="0"/>
              <a:t>Windows</a:t>
            </a:r>
            <a:r>
              <a:rPr lang="zh-CN" altLang="en-US" sz="2400" dirty="0"/>
              <a:t>操作系统中的用户名和密码可以直接传递给</a:t>
            </a:r>
            <a:r>
              <a:rPr lang="en-US" altLang="zh-CN" sz="2400" dirty="0"/>
              <a:t>SQL Server</a:t>
            </a:r>
          </a:p>
          <a:p>
            <a:pPr>
              <a:buClr>
                <a:schemeClr val="tx2"/>
              </a:buClr>
            </a:pPr>
            <a:endParaRPr lang="en-US" altLang="zh-CN" sz="2400" dirty="0"/>
          </a:p>
          <a:p>
            <a:pPr>
              <a:buClr>
                <a:schemeClr val="tx2"/>
              </a:buClr>
            </a:pPr>
            <a:r>
              <a:rPr lang="zh-CN" altLang="en-US" sz="2400" dirty="0"/>
              <a:t>在另外一些情况下，应用程序会提供用户名和密码</a:t>
            </a:r>
            <a:endParaRPr lang="en-US" altLang="zh-CN" sz="2400" dirty="0"/>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DBMS</a:t>
            </a:r>
            <a:r>
              <a:rPr lang="zh-CN" altLang="en-US" dirty="0"/>
              <a:t>级别的安全</a:t>
            </a:r>
          </a:p>
        </p:txBody>
      </p:sp>
      <p:sp>
        <p:nvSpPr>
          <p:cNvPr id="4" name="TextBox 3"/>
          <p:cNvSpPr txBox="1"/>
          <p:nvPr/>
        </p:nvSpPr>
        <p:spPr>
          <a:xfrm>
            <a:off x="57562" y="1196752"/>
            <a:ext cx="553998" cy="5661248"/>
          </a:xfrm>
          <a:prstGeom prst="rect">
            <a:avLst/>
          </a:prstGeom>
          <a:noFill/>
        </p:spPr>
        <p:txBody>
          <a:bodyPr vert="eaVert" wrap="square" rtlCol="0">
            <a:spAutoFit/>
          </a:bodyPr>
          <a:lstStyle/>
          <a:p>
            <a:r>
              <a:rPr lang="zh-CN" altLang="en-US" sz="2400" b="1" dirty="0">
                <a:solidFill>
                  <a:schemeClr val="tx2">
                    <a:lumMod val="60000"/>
                    <a:lumOff val="40000"/>
                  </a:schemeClr>
                </a:solidFill>
              </a:rPr>
              <a:t>数据库安全：</a:t>
            </a:r>
            <a:r>
              <a:rPr lang="en-US" altLang="zh-CN" sz="2400" b="1" dirty="0">
                <a:solidFill>
                  <a:schemeClr val="tx2">
                    <a:lumMod val="60000"/>
                    <a:lumOff val="40000"/>
                  </a:schemeClr>
                </a:solidFill>
              </a:rPr>
              <a:t>DBMS</a:t>
            </a:r>
            <a:r>
              <a:rPr lang="zh-CN" altLang="en-US" sz="2400" b="1" dirty="0">
                <a:solidFill>
                  <a:schemeClr val="tx2">
                    <a:lumMod val="60000"/>
                    <a:lumOff val="40000"/>
                  </a:schemeClr>
                </a:solidFill>
              </a:rPr>
              <a:t>级别的安全</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zh-CN" altLang="en-US" sz="2400" dirty="0"/>
              <a:t>不同</a:t>
            </a:r>
            <a:r>
              <a:rPr lang="en-US" altLang="zh-CN" sz="2400" dirty="0"/>
              <a:t>DBMS</a:t>
            </a:r>
            <a:r>
              <a:rPr lang="zh-CN" altLang="en-US" sz="2400" dirty="0"/>
              <a:t>所使用的安全系统和上述模型描述的不尽相同，所使用的的术语也可能不同，但其本质是相同的</a:t>
            </a:r>
            <a:endParaRPr lang="en-US" altLang="zh-CN" sz="2400" dirty="0"/>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应用程序级别的安全</a:t>
            </a:r>
          </a:p>
        </p:txBody>
      </p:sp>
      <p:sp>
        <p:nvSpPr>
          <p:cNvPr id="4" name="TextBox 3"/>
          <p:cNvSpPr txBox="1"/>
          <p:nvPr/>
        </p:nvSpPr>
        <p:spPr>
          <a:xfrm>
            <a:off x="57562" y="1196752"/>
            <a:ext cx="553998" cy="5661248"/>
          </a:xfrm>
          <a:prstGeom prst="rect">
            <a:avLst/>
          </a:prstGeom>
          <a:noFill/>
        </p:spPr>
        <p:txBody>
          <a:bodyPr vert="eaVert" wrap="square" rtlCol="0">
            <a:spAutoFit/>
          </a:bodyPr>
          <a:lstStyle/>
          <a:p>
            <a:r>
              <a:rPr lang="zh-CN" altLang="en-US" sz="2400" b="1" dirty="0">
                <a:solidFill>
                  <a:schemeClr val="tx2">
                    <a:lumMod val="60000"/>
                    <a:lumOff val="40000"/>
                  </a:schemeClr>
                </a:solidFill>
              </a:rPr>
              <a:t>数据库安全：应用程序级别的安全</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zh-CN" altLang="en-US" sz="2400" dirty="0"/>
              <a:t>虽然</a:t>
            </a:r>
            <a:r>
              <a:rPr lang="en-US" altLang="zh-CN" sz="2400" dirty="0"/>
              <a:t>DBMS</a:t>
            </a:r>
            <a:r>
              <a:rPr lang="zh-CN" altLang="en-US" sz="2400" dirty="0"/>
              <a:t>产品提供了许多数据库安全特性，但它们都只实现了常规的安全保护。</a:t>
            </a:r>
            <a:endParaRPr lang="en-US" altLang="zh-CN" sz="2400" dirty="0"/>
          </a:p>
          <a:p>
            <a:pPr>
              <a:buClr>
                <a:schemeClr val="tx2"/>
              </a:buClr>
              <a:buFont typeface="Wingdings" pitchFamily="2" charset="2"/>
              <a:buChar char="p"/>
            </a:pPr>
            <a:endParaRPr lang="en-US" altLang="zh-CN" sz="2400" dirty="0"/>
          </a:p>
          <a:p>
            <a:pPr>
              <a:buClr>
                <a:schemeClr val="tx2"/>
              </a:buClr>
              <a:buFont typeface="Wingdings" pitchFamily="2" charset="2"/>
              <a:buChar char="p"/>
            </a:pPr>
            <a:r>
              <a:rPr lang="zh-CN" altLang="en-US" sz="2400" dirty="0"/>
              <a:t>如果应用程序要求特别的安全措施，例如禁止用户查看某个表的行，或者禁止查看表连接中其他雇员的数据行，</a:t>
            </a:r>
            <a:r>
              <a:rPr lang="en-US" altLang="zh-CN" sz="2400" dirty="0"/>
              <a:t>DBMS</a:t>
            </a:r>
            <a:r>
              <a:rPr lang="zh-CN" altLang="en-US" sz="2400" dirty="0"/>
              <a:t>的安全机制就无能为力了</a:t>
            </a:r>
            <a:endParaRPr lang="en-US" altLang="zh-CN" sz="2400" dirty="0"/>
          </a:p>
          <a:p>
            <a:pPr>
              <a:buClr>
                <a:schemeClr val="tx2"/>
              </a:buClr>
              <a:buFont typeface="Wingdings" pitchFamily="2" charset="2"/>
              <a:buChar char="p"/>
            </a:pPr>
            <a:endParaRPr lang="en-US" altLang="zh-CN" sz="2400" dirty="0"/>
          </a:p>
          <a:p>
            <a:pPr>
              <a:buClr>
                <a:schemeClr val="tx2"/>
              </a:buClr>
              <a:buFont typeface="Wingdings" pitchFamily="2" charset="2"/>
              <a:buChar char="p"/>
            </a:pPr>
            <a:r>
              <a:rPr lang="zh-CN" altLang="en-US" sz="2400" dirty="0"/>
              <a:t>在这些情况下，必须通过数据库应用程序的特性来提高系统的安全性能</a:t>
            </a:r>
            <a:endParaRPr lang="en-US" altLang="zh-CN" sz="2400" dirty="0"/>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应用程序级别的安全：例</a:t>
            </a:r>
          </a:p>
        </p:txBody>
      </p:sp>
      <p:sp>
        <p:nvSpPr>
          <p:cNvPr id="4" name="TextBox 3"/>
          <p:cNvSpPr txBox="1"/>
          <p:nvPr/>
        </p:nvSpPr>
        <p:spPr>
          <a:xfrm>
            <a:off x="57562" y="1196752"/>
            <a:ext cx="553998" cy="5661248"/>
          </a:xfrm>
          <a:prstGeom prst="rect">
            <a:avLst/>
          </a:prstGeom>
          <a:noFill/>
        </p:spPr>
        <p:txBody>
          <a:bodyPr vert="eaVert" wrap="square" rtlCol="0">
            <a:spAutoFit/>
          </a:bodyPr>
          <a:lstStyle/>
          <a:p>
            <a:r>
              <a:rPr lang="zh-CN" altLang="en-US" sz="2400" b="1" dirty="0">
                <a:solidFill>
                  <a:schemeClr val="tx2">
                    <a:lumMod val="60000"/>
                    <a:lumOff val="40000"/>
                  </a:schemeClr>
                </a:solidFill>
              </a:rPr>
              <a:t>数据库安全：应用程序级别的安全</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zh-CN" altLang="en-US" sz="2400" dirty="0"/>
              <a:t>例如，</a:t>
            </a:r>
            <a:r>
              <a:rPr lang="en-US" altLang="zh-CN" sz="2400" dirty="0"/>
              <a:t>Internet</a:t>
            </a:r>
            <a:r>
              <a:rPr lang="zh-CN" altLang="en-US" sz="2400" dirty="0"/>
              <a:t>应用程序的安全性通常由</a:t>
            </a:r>
            <a:r>
              <a:rPr lang="en-US" altLang="zh-CN" sz="2400" dirty="0"/>
              <a:t>Web</a:t>
            </a:r>
            <a:r>
              <a:rPr lang="zh-CN" altLang="en-US" sz="2400" dirty="0"/>
              <a:t>服务器提供。在这个服务器上执行应用程序安全措施，意味着敏感的安全数据不必通过网络进行传输</a:t>
            </a:r>
            <a:endParaRPr lang="en-US" altLang="zh-CN" sz="2400" dirty="0"/>
          </a:p>
          <a:p>
            <a:pPr>
              <a:buClr>
                <a:schemeClr val="tx2"/>
              </a:buClr>
              <a:buFont typeface="Wingdings" pitchFamily="2" charset="2"/>
              <a:buChar char="p"/>
            </a:pPr>
            <a:endParaRPr lang="en-US" altLang="zh-CN" sz="2400" dirty="0"/>
          </a:p>
          <a:p>
            <a:pPr>
              <a:buClr>
                <a:schemeClr val="tx2"/>
              </a:buClr>
              <a:buFont typeface="Wingdings" pitchFamily="2" charset="2"/>
              <a:buChar char="p"/>
            </a:pPr>
            <a:r>
              <a:rPr lang="zh-CN" altLang="en-US" sz="2400" dirty="0"/>
              <a:t>如，假定应用程序采用如下设计方案：当用户单击浏览器页面上的某个按钮后，向</a:t>
            </a:r>
            <a:r>
              <a:rPr lang="en-US" altLang="zh-CN" sz="2400" dirty="0"/>
              <a:t>Web</a:t>
            </a:r>
            <a:r>
              <a:rPr lang="zh-CN" altLang="en-US" sz="2400" dirty="0"/>
              <a:t>服务器发送下面的查询，然后发送给</a:t>
            </a:r>
            <a:r>
              <a:rPr lang="en-US" altLang="zh-CN" sz="2400" dirty="0"/>
              <a:t>DBMS</a:t>
            </a:r>
            <a:r>
              <a:rPr lang="zh-CN" altLang="en-US" sz="2400" dirty="0"/>
              <a:t>：</a:t>
            </a:r>
            <a:endParaRPr lang="en-US" altLang="zh-CN" sz="2400" dirty="0"/>
          </a:p>
          <a:p>
            <a:pPr>
              <a:buClr>
                <a:schemeClr val="tx2"/>
              </a:buClr>
            </a:pPr>
            <a:endParaRPr lang="en-US" altLang="zh-CN" sz="2400" dirty="0"/>
          </a:p>
          <a:p>
            <a:pPr>
              <a:buClr>
                <a:schemeClr val="tx2"/>
              </a:buClr>
            </a:pPr>
            <a:r>
              <a:rPr lang="en-US" altLang="zh-CN" sz="2400" dirty="0"/>
              <a:t>		</a:t>
            </a:r>
            <a:r>
              <a:rPr lang="en-US" altLang="zh-CN" sz="2400" dirty="0">
                <a:solidFill>
                  <a:schemeClr val="accent1"/>
                </a:solidFill>
              </a:rPr>
              <a:t>SELECT</a:t>
            </a:r>
            <a:r>
              <a:rPr lang="en-US" altLang="zh-CN" sz="2400" dirty="0"/>
              <a:t>          *</a:t>
            </a:r>
          </a:p>
          <a:p>
            <a:pPr>
              <a:buClr>
                <a:schemeClr val="tx2"/>
              </a:buClr>
            </a:pPr>
            <a:r>
              <a:rPr lang="en-US" altLang="zh-CN" sz="2400" dirty="0">
                <a:solidFill>
                  <a:schemeClr val="accent1"/>
                </a:solidFill>
              </a:rPr>
              <a:t>		FROM</a:t>
            </a:r>
            <a:r>
              <a:rPr lang="en-US" altLang="zh-CN" sz="2400" dirty="0"/>
              <a:t>            STUDENT;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数据库处理环境（续</a:t>
            </a:r>
            <a:r>
              <a:rPr lang="en-US" altLang="zh-CN" dirty="0"/>
              <a:t>1</a:t>
            </a:r>
            <a:r>
              <a:rPr lang="zh-CN" altLang="en-US" dirty="0"/>
              <a:t>）</a:t>
            </a:r>
          </a:p>
        </p:txBody>
      </p:sp>
      <p:sp>
        <p:nvSpPr>
          <p:cNvPr id="3" name="内容占位符 2"/>
          <p:cNvSpPr>
            <a:spLocks noGrp="1"/>
          </p:cNvSpPr>
          <p:nvPr>
            <p:ph idx="1"/>
          </p:nvPr>
        </p:nvSpPr>
        <p:spPr/>
        <p:txBody>
          <a:bodyPr/>
          <a:lstStyle/>
          <a:p>
            <a:pPr>
              <a:buClr>
                <a:schemeClr val="accent1"/>
              </a:buClr>
              <a:buFont typeface="Wingdings" pitchFamily="2" charset="2"/>
              <a:buChar char="p"/>
            </a:pPr>
            <a:r>
              <a:rPr lang="zh-CN" altLang="en-US" sz="2400" dirty="0"/>
              <a:t>上图中所有的应用程序元素都可以同时运行</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当</a:t>
            </a:r>
            <a:r>
              <a:rPr lang="en-US" altLang="zh-CN" sz="2400" dirty="0"/>
              <a:t>Web</a:t>
            </a:r>
            <a:r>
              <a:rPr lang="zh-CN" altLang="en-US" sz="2400" dirty="0"/>
              <a:t>页面（使用</a:t>
            </a:r>
            <a:r>
              <a:rPr lang="en-US" altLang="zh-CN" sz="2400" dirty="0"/>
              <a:t>ASP</a:t>
            </a:r>
            <a:r>
              <a:rPr lang="zh-CN" altLang="en-US" sz="2400" dirty="0"/>
              <a:t>和</a:t>
            </a:r>
            <a:r>
              <a:rPr lang="en-US" altLang="zh-CN" sz="2400" dirty="0"/>
              <a:t>JSP</a:t>
            </a:r>
            <a:r>
              <a:rPr lang="zh-CN" altLang="en-US" sz="2400" dirty="0"/>
              <a:t>）访问数据库时，可以生成查询、表单和报表，也可以执行存储过程</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在</a:t>
            </a:r>
            <a:r>
              <a:rPr lang="en-US" altLang="zh-CN" sz="2400" dirty="0"/>
              <a:t>VB</a:t>
            </a:r>
            <a:r>
              <a:rPr lang="zh-CN" altLang="en-US" sz="2400" dirty="0"/>
              <a:t>、</a:t>
            </a:r>
            <a:r>
              <a:rPr lang="en-US" altLang="zh-CN" sz="2400" dirty="0"/>
              <a:t>C#</a:t>
            </a:r>
            <a:r>
              <a:rPr lang="zh-CN" altLang="en-US" sz="2400" dirty="0"/>
              <a:t>以及其他程序编程语言中运行的传统应用程序可以处理数据库的事务</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所有这些操作都可能调用存储在</a:t>
            </a:r>
            <a:r>
              <a:rPr lang="en-US" altLang="zh-CN" sz="2400" dirty="0"/>
              <a:t>DBMS</a:t>
            </a:r>
            <a:r>
              <a:rPr lang="zh-CN" altLang="en-US" sz="2400" dirty="0"/>
              <a:t>中的编程代码</a:t>
            </a:r>
            <a:r>
              <a:rPr lang="en-US" altLang="zh-CN" sz="2400" dirty="0"/>
              <a:t>——</a:t>
            </a:r>
            <a:r>
              <a:rPr lang="zh-CN" altLang="en-US" sz="2400" dirty="0"/>
              <a:t>称为</a:t>
            </a:r>
            <a:r>
              <a:rPr lang="en-US" altLang="zh-CN" sz="2400" dirty="0"/>
              <a:t>SQL/</a:t>
            </a:r>
            <a:r>
              <a:rPr lang="zh-CN" altLang="en-US" sz="2400" dirty="0"/>
              <a:t>持久存储模块（</a:t>
            </a:r>
            <a:r>
              <a:rPr lang="en-US" altLang="zh-CN" sz="2400" dirty="0"/>
              <a:t>SQL/PSM</a:t>
            </a:r>
            <a:r>
              <a:rPr lang="zh-CN" altLang="en-US" sz="2400" dirty="0"/>
              <a:t>），包括用户自定义函数、触发器和存储过程</a:t>
            </a:r>
            <a:endParaRPr lang="en-US" altLang="zh-CN" sz="2400" dirty="0"/>
          </a:p>
          <a:p>
            <a:pPr>
              <a:buClr>
                <a:schemeClr val="accent1"/>
              </a:buClr>
              <a:buFont typeface="Wingdings" pitchFamily="2" charset="2"/>
              <a:buChar char="p"/>
            </a:pPr>
            <a:endParaRPr lang="en-US" altLang="zh-CN" sz="2400" dirty="0"/>
          </a:p>
          <a:p>
            <a:pPr>
              <a:buClr>
                <a:schemeClr val="accent1"/>
              </a:buClr>
            </a:pPr>
            <a:endParaRPr lang="en-US" altLang="zh-CN" sz="2400" dirty="0"/>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控制、安全和可靠的必要性</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应用程序级别的安全：例（续</a:t>
            </a:r>
            <a:r>
              <a:rPr lang="en-US" altLang="zh-CN" dirty="0"/>
              <a:t>1</a:t>
            </a:r>
            <a:r>
              <a:rPr lang="zh-CN" altLang="en-US" dirty="0"/>
              <a:t>）</a:t>
            </a:r>
          </a:p>
        </p:txBody>
      </p:sp>
      <p:sp>
        <p:nvSpPr>
          <p:cNvPr id="4" name="TextBox 3"/>
          <p:cNvSpPr txBox="1"/>
          <p:nvPr/>
        </p:nvSpPr>
        <p:spPr>
          <a:xfrm>
            <a:off x="57562" y="1196752"/>
            <a:ext cx="553998" cy="5661248"/>
          </a:xfrm>
          <a:prstGeom prst="rect">
            <a:avLst/>
          </a:prstGeom>
          <a:noFill/>
        </p:spPr>
        <p:txBody>
          <a:bodyPr vert="eaVert" wrap="square" rtlCol="0">
            <a:spAutoFit/>
          </a:bodyPr>
          <a:lstStyle/>
          <a:p>
            <a:r>
              <a:rPr lang="zh-CN" altLang="en-US" sz="2400" b="1" dirty="0">
                <a:solidFill>
                  <a:schemeClr val="tx2">
                    <a:lumMod val="60000"/>
                    <a:lumOff val="40000"/>
                  </a:schemeClr>
                </a:solidFill>
              </a:rPr>
              <a:t>数据库安全：应用程序级别的安全</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zh-CN" altLang="en-US" sz="2400" dirty="0"/>
              <a:t>这个语句返回所有</a:t>
            </a:r>
            <a:r>
              <a:rPr lang="en-US" altLang="zh-CN" sz="2400" dirty="0"/>
              <a:t>STUDENT</a:t>
            </a:r>
            <a:r>
              <a:rPr lang="zh-CN" altLang="en-US" sz="2400" dirty="0"/>
              <a:t>表的行。如果应用程序安全机制只允许用户访问他们自己的数据，</a:t>
            </a:r>
            <a:r>
              <a:rPr lang="en-US" altLang="zh-CN" sz="2400" dirty="0"/>
              <a:t>Web</a:t>
            </a:r>
            <a:r>
              <a:rPr lang="zh-CN" altLang="en-US" sz="2400" dirty="0"/>
              <a:t>服务器就可以将如下</a:t>
            </a:r>
            <a:r>
              <a:rPr lang="en-US" altLang="zh-CN" sz="2400" dirty="0"/>
              <a:t>WHERE</a:t>
            </a:r>
            <a:r>
              <a:rPr lang="zh-CN" altLang="en-US" sz="2400" dirty="0"/>
              <a:t>子句添加到该查询中：</a:t>
            </a:r>
            <a:endParaRPr lang="en-US" altLang="zh-CN" sz="2400" dirty="0"/>
          </a:p>
          <a:p>
            <a:pPr>
              <a:buClr>
                <a:schemeClr val="tx2"/>
              </a:buClr>
            </a:pPr>
            <a:endParaRPr lang="en-US" altLang="zh-CN" sz="2400" dirty="0"/>
          </a:p>
          <a:p>
            <a:pPr>
              <a:buClr>
                <a:schemeClr val="tx2"/>
              </a:buClr>
            </a:pPr>
            <a:r>
              <a:rPr lang="en-US" altLang="zh-CN" sz="2400" dirty="0">
                <a:solidFill>
                  <a:schemeClr val="accent1"/>
                </a:solidFill>
              </a:rPr>
              <a:t>SELECT</a:t>
            </a:r>
            <a:r>
              <a:rPr lang="en-US" altLang="zh-CN" sz="2400" dirty="0"/>
              <a:t>           *</a:t>
            </a:r>
          </a:p>
          <a:p>
            <a:pPr>
              <a:buClr>
                <a:schemeClr val="tx2"/>
              </a:buClr>
            </a:pPr>
            <a:r>
              <a:rPr lang="en-US" altLang="zh-CN" sz="2400" dirty="0">
                <a:solidFill>
                  <a:schemeClr val="accent1"/>
                </a:solidFill>
              </a:rPr>
              <a:t>FROM</a:t>
            </a:r>
            <a:r>
              <a:rPr lang="en-US" altLang="zh-CN" sz="2400" dirty="0"/>
              <a:t>             STUDENT</a:t>
            </a:r>
          </a:p>
          <a:p>
            <a:pPr>
              <a:buClr>
                <a:schemeClr val="tx2"/>
              </a:buClr>
            </a:pPr>
            <a:r>
              <a:rPr lang="en-US" altLang="zh-CN" sz="2400" dirty="0">
                <a:solidFill>
                  <a:schemeClr val="accent1"/>
                </a:solidFill>
              </a:rPr>
              <a:t>WHERE</a:t>
            </a:r>
            <a:r>
              <a:rPr lang="en-US" altLang="zh-CN" sz="2400" dirty="0"/>
              <a:t>           </a:t>
            </a:r>
            <a:r>
              <a:rPr lang="en-US" altLang="zh-CN" sz="2400" dirty="0" err="1"/>
              <a:t>STUDENT.Name</a:t>
            </a:r>
            <a:r>
              <a:rPr lang="en-US" altLang="zh-CN" sz="2400" dirty="0"/>
              <a:t> = ‘%SESSION(“Name”)%’;</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应用程序级别的安全：例（续</a:t>
            </a:r>
            <a:r>
              <a:rPr lang="en-US" altLang="zh-CN" dirty="0"/>
              <a:t>2</a:t>
            </a:r>
            <a:r>
              <a:rPr lang="zh-CN" altLang="en-US" dirty="0"/>
              <a:t>）</a:t>
            </a:r>
          </a:p>
        </p:txBody>
      </p:sp>
      <p:sp>
        <p:nvSpPr>
          <p:cNvPr id="4" name="TextBox 3"/>
          <p:cNvSpPr txBox="1"/>
          <p:nvPr/>
        </p:nvSpPr>
        <p:spPr>
          <a:xfrm>
            <a:off x="57562" y="1196752"/>
            <a:ext cx="553998" cy="5661248"/>
          </a:xfrm>
          <a:prstGeom prst="rect">
            <a:avLst/>
          </a:prstGeom>
          <a:noFill/>
        </p:spPr>
        <p:txBody>
          <a:bodyPr vert="eaVert" wrap="square" rtlCol="0">
            <a:spAutoFit/>
          </a:bodyPr>
          <a:lstStyle/>
          <a:p>
            <a:r>
              <a:rPr lang="zh-CN" altLang="en-US" sz="2400" b="1" dirty="0">
                <a:solidFill>
                  <a:schemeClr val="tx2">
                    <a:lumMod val="60000"/>
                    <a:lumOff val="40000"/>
                  </a:schemeClr>
                </a:solidFill>
              </a:rPr>
              <a:t>数据库安全：应用程序级别的安全</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zh-CN" altLang="en-US" sz="2400" dirty="0"/>
              <a:t>上面的表达式将使</a:t>
            </a:r>
            <a:r>
              <a:rPr lang="en-US" altLang="zh-CN" sz="2400" dirty="0"/>
              <a:t>Web</a:t>
            </a:r>
            <a:r>
              <a:rPr lang="zh-CN" altLang="en-US" sz="2400" dirty="0"/>
              <a:t>服务器把员工的名字放在</a:t>
            </a:r>
            <a:r>
              <a:rPr lang="en-US" altLang="zh-CN" sz="2400" dirty="0"/>
              <a:t>WHERE</a:t>
            </a:r>
            <a:r>
              <a:rPr lang="zh-CN" altLang="en-US" sz="2400" dirty="0"/>
              <a:t>子句中。假设有一个用户名字是</a:t>
            </a:r>
            <a:r>
              <a:rPr lang="en-US" altLang="zh-CN" sz="2400" dirty="0"/>
              <a:t>Benjamin Franklin</a:t>
            </a:r>
            <a:r>
              <a:rPr lang="zh-CN" altLang="en-US" sz="2400" dirty="0"/>
              <a:t>，那么对于以这个身份登录的用户，上述表达式就会变为：</a:t>
            </a:r>
            <a:endParaRPr lang="en-US" altLang="zh-CN" sz="2400" dirty="0"/>
          </a:p>
          <a:p>
            <a:pPr>
              <a:buClr>
                <a:schemeClr val="tx2"/>
              </a:buClr>
            </a:pPr>
            <a:endParaRPr lang="en-US" altLang="zh-CN" sz="2400" dirty="0"/>
          </a:p>
          <a:p>
            <a:pPr>
              <a:buClr>
                <a:schemeClr val="tx2"/>
              </a:buClr>
            </a:pPr>
            <a:r>
              <a:rPr lang="en-US" altLang="zh-CN" sz="2400" dirty="0">
                <a:solidFill>
                  <a:schemeClr val="accent1"/>
                </a:solidFill>
              </a:rPr>
              <a:t>SELECT</a:t>
            </a:r>
            <a:r>
              <a:rPr lang="en-US" altLang="zh-CN" sz="2400" dirty="0"/>
              <a:t>           *</a:t>
            </a:r>
          </a:p>
          <a:p>
            <a:pPr>
              <a:buClr>
                <a:schemeClr val="tx2"/>
              </a:buClr>
            </a:pPr>
            <a:r>
              <a:rPr lang="en-US" altLang="zh-CN" sz="2400" dirty="0">
                <a:solidFill>
                  <a:schemeClr val="accent1"/>
                </a:solidFill>
              </a:rPr>
              <a:t>FROM</a:t>
            </a:r>
            <a:r>
              <a:rPr lang="en-US" altLang="zh-CN" sz="2400" dirty="0"/>
              <a:t>             STUDENT</a:t>
            </a:r>
          </a:p>
          <a:p>
            <a:pPr>
              <a:buClr>
                <a:schemeClr val="tx2"/>
              </a:buClr>
            </a:pPr>
            <a:r>
              <a:rPr lang="en-US" altLang="zh-CN" sz="2400" dirty="0">
                <a:solidFill>
                  <a:schemeClr val="accent1"/>
                </a:solidFill>
              </a:rPr>
              <a:t>WHERE </a:t>
            </a:r>
            <a:r>
              <a:rPr lang="en-US" altLang="zh-CN" sz="2400" dirty="0"/>
              <a:t>          </a:t>
            </a:r>
            <a:r>
              <a:rPr lang="en-US" altLang="zh-CN" sz="2400" dirty="0" err="1"/>
              <a:t>STUDENT.Name</a:t>
            </a:r>
            <a:r>
              <a:rPr lang="en-US" altLang="zh-CN" sz="2400" dirty="0"/>
              <a:t> = ‘Benjamin Franklin’;</a:t>
            </a: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应用程序级别的安全：例（续</a:t>
            </a:r>
            <a:r>
              <a:rPr lang="en-US" altLang="zh-CN" dirty="0"/>
              <a:t>3</a:t>
            </a:r>
            <a:r>
              <a:rPr lang="zh-CN" altLang="en-US" dirty="0"/>
              <a:t>）</a:t>
            </a:r>
          </a:p>
        </p:txBody>
      </p:sp>
      <p:sp>
        <p:nvSpPr>
          <p:cNvPr id="4" name="TextBox 3"/>
          <p:cNvSpPr txBox="1"/>
          <p:nvPr/>
        </p:nvSpPr>
        <p:spPr>
          <a:xfrm>
            <a:off x="57562" y="1196752"/>
            <a:ext cx="553998" cy="5661248"/>
          </a:xfrm>
          <a:prstGeom prst="rect">
            <a:avLst/>
          </a:prstGeom>
          <a:noFill/>
        </p:spPr>
        <p:txBody>
          <a:bodyPr vert="eaVert" wrap="square" rtlCol="0">
            <a:spAutoFit/>
          </a:bodyPr>
          <a:lstStyle/>
          <a:p>
            <a:r>
              <a:rPr lang="zh-CN" altLang="en-US" sz="2400" b="1" dirty="0">
                <a:solidFill>
                  <a:schemeClr val="tx2">
                    <a:lumMod val="60000"/>
                    <a:lumOff val="40000"/>
                  </a:schemeClr>
                </a:solidFill>
              </a:rPr>
              <a:t>数据库安全：应用程序级别的安全</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zh-CN" altLang="en-US" sz="2400" dirty="0"/>
              <a:t>这个名字是由</a:t>
            </a:r>
            <a:r>
              <a:rPr lang="en-US" altLang="zh-CN" sz="2400" dirty="0"/>
              <a:t>Web</a:t>
            </a:r>
            <a:r>
              <a:rPr lang="zh-CN" altLang="en-US" sz="2400" dirty="0"/>
              <a:t>服务器上的程序插入的，浏览器用户并不知道，所以不会干涉</a:t>
            </a:r>
            <a:endParaRPr lang="en-US" altLang="zh-CN" sz="2400" dirty="0"/>
          </a:p>
          <a:p>
            <a:pPr>
              <a:buClr>
                <a:schemeClr val="tx2"/>
              </a:buClr>
              <a:buFont typeface="Wingdings" pitchFamily="2" charset="2"/>
              <a:buChar char="p"/>
            </a:pPr>
            <a:endParaRPr lang="en-US" altLang="zh-CN" sz="2400" dirty="0"/>
          </a:p>
          <a:p>
            <a:pPr>
              <a:buClr>
                <a:schemeClr val="tx2"/>
              </a:buClr>
              <a:buFont typeface="Wingdings" pitchFamily="2" charset="2"/>
              <a:buChar char="p"/>
            </a:pPr>
            <a:r>
              <a:rPr lang="zh-CN" altLang="en-US" sz="2400" dirty="0"/>
              <a:t>这样的安全处理可以在</a:t>
            </a:r>
            <a:r>
              <a:rPr lang="en-US" altLang="zh-CN" sz="2400" dirty="0"/>
              <a:t>Web</a:t>
            </a:r>
            <a:r>
              <a:rPr lang="zh-CN" altLang="en-US" sz="2400" dirty="0"/>
              <a:t>服务器上完成，也可以在应用程序内部实现，或者编写成存储在</a:t>
            </a:r>
            <a:r>
              <a:rPr lang="en-US" altLang="zh-CN" sz="2400" dirty="0"/>
              <a:t>DBMS</a:t>
            </a:r>
            <a:r>
              <a:rPr lang="zh-CN" altLang="en-US" sz="2400" dirty="0"/>
              <a:t>中的代码，在适当时由</a:t>
            </a:r>
            <a:r>
              <a:rPr lang="en-US" altLang="zh-CN" sz="2400" dirty="0"/>
              <a:t>DBMS</a:t>
            </a:r>
            <a:r>
              <a:rPr lang="zh-CN" altLang="en-US" sz="2400" dirty="0"/>
              <a:t>执行</a:t>
            </a:r>
            <a:endParaRPr lang="en-US" altLang="zh-CN" sz="2400" dirty="0"/>
          </a:p>
          <a:p>
            <a:pPr>
              <a:buClr>
                <a:schemeClr val="tx2"/>
              </a:buClr>
              <a:buFont typeface="Wingdings" pitchFamily="2" charset="2"/>
              <a:buChar char="p"/>
            </a:pPr>
            <a:endParaRPr lang="en-US" altLang="zh-CN" sz="2400" dirty="0"/>
          </a:p>
          <a:p>
            <a:pPr>
              <a:buClr>
                <a:schemeClr val="tx2"/>
              </a:buClr>
              <a:buFont typeface="Wingdings" pitchFamily="2" charset="2"/>
              <a:buChar char="p"/>
            </a:pPr>
            <a:endParaRPr lang="en-US" altLang="zh-CN" sz="2400" dirty="0"/>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应用程序级别的安全</a:t>
            </a:r>
          </a:p>
        </p:txBody>
      </p:sp>
      <p:sp>
        <p:nvSpPr>
          <p:cNvPr id="4" name="TextBox 3"/>
          <p:cNvSpPr txBox="1"/>
          <p:nvPr/>
        </p:nvSpPr>
        <p:spPr>
          <a:xfrm>
            <a:off x="57562" y="1196752"/>
            <a:ext cx="553998" cy="5661248"/>
          </a:xfrm>
          <a:prstGeom prst="rect">
            <a:avLst/>
          </a:prstGeom>
          <a:noFill/>
        </p:spPr>
        <p:txBody>
          <a:bodyPr vert="eaVert" wrap="square" rtlCol="0">
            <a:spAutoFit/>
          </a:bodyPr>
          <a:lstStyle/>
          <a:p>
            <a:r>
              <a:rPr lang="zh-CN" altLang="en-US" sz="2400" b="1" dirty="0">
                <a:solidFill>
                  <a:schemeClr val="tx2">
                    <a:lumMod val="60000"/>
                    <a:lumOff val="40000"/>
                  </a:schemeClr>
                </a:solidFill>
              </a:rPr>
              <a:t>数据库安全：应用程序级别的安全</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zh-CN" altLang="en-US" sz="2400" dirty="0"/>
              <a:t>还可以在安全数据库中存储其他数据，由</a:t>
            </a:r>
            <a:r>
              <a:rPr lang="en-US" altLang="zh-CN" sz="2400" dirty="0"/>
              <a:t>Web</a:t>
            </a:r>
            <a:r>
              <a:rPr lang="zh-CN" altLang="en-US" sz="2400" dirty="0"/>
              <a:t>服务器和存储的</a:t>
            </a:r>
            <a:r>
              <a:rPr lang="en-US" altLang="zh-CN" sz="2400" dirty="0"/>
              <a:t>DBMS</a:t>
            </a:r>
            <a:r>
              <a:rPr lang="zh-CN" altLang="en-US" sz="2400" dirty="0"/>
              <a:t>代码访问</a:t>
            </a:r>
            <a:endParaRPr lang="en-US" altLang="zh-CN" sz="2400" dirty="0"/>
          </a:p>
          <a:p>
            <a:pPr>
              <a:buClr>
                <a:schemeClr val="tx2"/>
              </a:buClr>
              <a:buFont typeface="Wingdings" pitchFamily="2" charset="2"/>
              <a:buChar char="p"/>
            </a:pPr>
            <a:endParaRPr lang="en-US" altLang="zh-CN" sz="2400" dirty="0"/>
          </a:p>
          <a:p>
            <a:pPr>
              <a:buClr>
                <a:schemeClr val="tx2"/>
              </a:buClr>
              <a:buFont typeface="Wingdings" pitchFamily="2" charset="2"/>
              <a:buChar char="p"/>
            </a:pPr>
            <a:r>
              <a:rPr lang="zh-CN" altLang="en-US" sz="2400" dirty="0"/>
              <a:t>例如，安全数据库可以包含用户身份以及</a:t>
            </a:r>
            <a:r>
              <a:rPr lang="en-US" altLang="zh-CN" sz="2400" dirty="0"/>
              <a:t>WHERE</a:t>
            </a:r>
            <a:r>
              <a:rPr lang="zh-CN" altLang="en-US" sz="2400" dirty="0"/>
              <a:t>子句中的其他值。假设人事部的用户可以访问其他用户的数据，就可以将对应的</a:t>
            </a:r>
            <a:r>
              <a:rPr lang="en-US" altLang="zh-CN" sz="2400" dirty="0"/>
              <a:t>WHERE</a:t>
            </a:r>
            <a:r>
              <a:rPr lang="zh-CN" altLang="en-US" sz="2400" dirty="0"/>
              <a:t>子句存储到安全数据库中，应用程序读取这些信息，并根据需要将其添加到</a:t>
            </a:r>
            <a:r>
              <a:rPr lang="en-US" altLang="zh-CN" sz="2400" dirty="0"/>
              <a:t>SQL SELECT</a:t>
            </a:r>
            <a:r>
              <a:rPr lang="zh-CN" altLang="en-US" sz="2400" dirty="0"/>
              <a:t>语句中</a:t>
            </a:r>
            <a:endParaRPr lang="en-US" altLang="zh-CN" sz="2400" dirty="0"/>
          </a:p>
          <a:p>
            <a:pPr>
              <a:buClr>
                <a:schemeClr val="tx2"/>
              </a:buClr>
              <a:buFont typeface="Wingdings" pitchFamily="2" charset="2"/>
              <a:buChar char="p"/>
            </a:pPr>
            <a:endParaRPr lang="en-US" altLang="zh-CN" sz="2400" dirty="0"/>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DBMS</a:t>
            </a:r>
            <a:r>
              <a:rPr lang="zh-CN" altLang="en-US" dirty="0"/>
              <a:t>级别的安全与应用程序级别的安全</a:t>
            </a:r>
          </a:p>
        </p:txBody>
      </p:sp>
      <p:sp>
        <p:nvSpPr>
          <p:cNvPr id="4" name="TextBox 3"/>
          <p:cNvSpPr txBox="1"/>
          <p:nvPr/>
        </p:nvSpPr>
        <p:spPr>
          <a:xfrm>
            <a:off x="57562" y="1196752"/>
            <a:ext cx="553998" cy="5661248"/>
          </a:xfrm>
          <a:prstGeom prst="rect">
            <a:avLst/>
          </a:prstGeom>
          <a:noFill/>
        </p:spPr>
        <p:txBody>
          <a:bodyPr vert="eaVert" wrap="square" rtlCol="0">
            <a:spAutoFit/>
          </a:bodyPr>
          <a:lstStyle/>
          <a:p>
            <a:r>
              <a:rPr lang="zh-CN" altLang="en-US" sz="2400" b="1" dirty="0">
                <a:solidFill>
                  <a:schemeClr val="tx2">
                    <a:lumMod val="60000"/>
                    <a:lumOff val="40000"/>
                  </a:schemeClr>
                </a:solidFill>
              </a:rPr>
              <a:t>数据库安全：应用程序级别的安全</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zh-CN" altLang="en-US" sz="2400" dirty="0"/>
              <a:t>通过应用程序处理扩展</a:t>
            </a:r>
            <a:r>
              <a:rPr lang="en-US" altLang="zh-CN" sz="2400" dirty="0"/>
              <a:t>DBMS</a:t>
            </a:r>
            <a:r>
              <a:rPr lang="zh-CN" altLang="en-US" sz="2400" dirty="0"/>
              <a:t>安全还有其他很多方法，一般而言应先利用</a:t>
            </a:r>
            <a:r>
              <a:rPr lang="en-US" altLang="zh-CN" sz="2400" dirty="0"/>
              <a:t>DBMS</a:t>
            </a:r>
            <a:r>
              <a:rPr lang="zh-CN" altLang="en-US" sz="2400" dirty="0"/>
              <a:t>的安全特性</a:t>
            </a:r>
            <a:endParaRPr lang="en-US" altLang="zh-CN" sz="2400" dirty="0"/>
          </a:p>
          <a:p>
            <a:pPr>
              <a:buClr>
                <a:schemeClr val="tx2"/>
              </a:buClr>
              <a:buFont typeface="Wingdings" pitchFamily="2" charset="2"/>
              <a:buChar char="p"/>
            </a:pPr>
            <a:endParaRPr lang="en-US" altLang="zh-CN" sz="2400" dirty="0"/>
          </a:p>
          <a:p>
            <a:pPr>
              <a:buClr>
                <a:schemeClr val="tx2"/>
              </a:buClr>
              <a:buFont typeface="Wingdings" pitchFamily="2" charset="2"/>
              <a:buChar char="p"/>
            </a:pPr>
            <a:r>
              <a:rPr lang="zh-CN" altLang="en-US" sz="2400" dirty="0"/>
              <a:t>只有它们不能满足要求时，才需要添加应用程序代码。安全措施和数据的关系越紧密，泄密的可能性就越小</a:t>
            </a:r>
            <a:endParaRPr lang="en-US" altLang="zh-CN" sz="2400" dirty="0"/>
          </a:p>
          <a:p>
            <a:pPr>
              <a:buClr>
                <a:schemeClr val="tx2"/>
              </a:buClr>
              <a:buFont typeface="Wingdings" pitchFamily="2" charset="2"/>
              <a:buChar char="p"/>
            </a:pPr>
            <a:endParaRPr lang="en-US" altLang="zh-CN" sz="2400" dirty="0"/>
          </a:p>
          <a:p>
            <a:pPr>
              <a:buClr>
                <a:schemeClr val="tx2"/>
              </a:buClr>
              <a:buFont typeface="Wingdings" pitchFamily="2" charset="2"/>
              <a:buChar char="p"/>
            </a:pPr>
            <a:r>
              <a:rPr lang="zh-CN" altLang="en-US" sz="2400" dirty="0"/>
              <a:t>同时，使用</a:t>
            </a:r>
            <a:r>
              <a:rPr lang="en-US" altLang="zh-CN" sz="2400" dirty="0"/>
              <a:t>DBMS</a:t>
            </a:r>
            <a:r>
              <a:rPr lang="zh-CN" altLang="en-US" sz="2400" dirty="0"/>
              <a:t>安全特性比自己编写代码更快，代价更小，效果更好</a:t>
            </a:r>
            <a:endParaRPr lang="en-US" altLang="zh-CN" sz="2400" dirty="0"/>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960636" y="476250"/>
            <a:ext cx="7643812" cy="5833070"/>
          </a:xfrm>
        </p:spPr>
        <p:txBody>
          <a:bodyPr/>
          <a:lstStyle/>
          <a:p>
            <a:pPr>
              <a:buClr>
                <a:schemeClr val="accent1"/>
              </a:buClr>
            </a:pPr>
            <a:endParaRPr lang="en-US" altLang="zh-CN" dirty="0"/>
          </a:p>
          <a:p>
            <a:pPr>
              <a:buClr>
                <a:schemeClr val="accent1"/>
              </a:buClr>
            </a:pPr>
            <a:endParaRPr lang="en-US" altLang="zh-CN" dirty="0"/>
          </a:p>
          <a:p>
            <a:pPr>
              <a:buClr>
                <a:schemeClr val="accent1"/>
              </a:buClr>
              <a:buFont typeface="Wingdings" pitchFamily="2" charset="2"/>
              <a:buChar char="p"/>
            </a:pPr>
            <a:r>
              <a:rPr lang="zh-CN" altLang="en-US" dirty="0"/>
              <a:t>概述</a:t>
            </a:r>
            <a:endParaRPr lang="en-US" altLang="zh-CN" dirty="0"/>
          </a:p>
          <a:p>
            <a:pPr>
              <a:buClr>
                <a:schemeClr val="accent1"/>
              </a:buClr>
              <a:buFont typeface="Wingdings" pitchFamily="2" charset="2"/>
              <a:buChar char="p"/>
            </a:pPr>
            <a:r>
              <a:rPr lang="zh-CN" altLang="en-US" dirty="0"/>
              <a:t>控制、安全和可靠的必要性</a:t>
            </a:r>
            <a:endParaRPr lang="en-US" altLang="zh-CN" dirty="0"/>
          </a:p>
          <a:p>
            <a:pPr>
              <a:buClr>
                <a:schemeClr val="accent1"/>
              </a:buClr>
              <a:buFont typeface="Wingdings" pitchFamily="2" charset="2"/>
              <a:buChar char="p"/>
            </a:pPr>
            <a:r>
              <a:rPr lang="zh-CN" altLang="en-US" dirty="0"/>
              <a:t>并发控制</a:t>
            </a:r>
            <a:endParaRPr lang="en-US" altLang="zh-CN" dirty="0"/>
          </a:p>
          <a:p>
            <a:pPr>
              <a:buClr>
                <a:schemeClr val="accent1"/>
              </a:buClr>
              <a:buFont typeface="Wingdings" pitchFamily="2" charset="2"/>
              <a:buChar char="p"/>
            </a:pPr>
            <a:r>
              <a:rPr lang="en-US" altLang="zh-CN" dirty="0"/>
              <a:t>SQL</a:t>
            </a:r>
            <a:r>
              <a:rPr lang="zh-CN" altLang="en-US" dirty="0"/>
              <a:t>事务控制语言和声明锁定特征</a:t>
            </a:r>
            <a:endParaRPr lang="en-US" altLang="zh-CN" dirty="0"/>
          </a:p>
          <a:p>
            <a:pPr>
              <a:buClr>
                <a:schemeClr val="accent1"/>
              </a:buClr>
              <a:buFont typeface="Wingdings" pitchFamily="2" charset="2"/>
              <a:buChar char="p"/>
            </a:pPr>
            <a:r>
              <a:rPr lang="zh-CN" altLang="en-US" dirty="0"/>
              <a:t>游标类型</a:t>
            </a:r>
            <a:endParaRPr lang="en-US" altLang="zh-CN" dirty="0"/>
          </a:p>
          <a:p>
            <a:pPr>
              <a:buClr>
                <a:schemeClr val="accent1"/>
              </a:buClr>
              <a:buFont typeface="Wingdings" pitchFamily="2" charset="2"/>
              <a:buChar char="p"/>
            </a:pPr>
            <a:r>
              <a:rPr lang="zh-CN" altLang="en-US" dirty="0"/>
              <a:t>数据库安全</a:t>
            </a:r>
            <a:endParaRPr lang="en-US" altLang="zh-CN" dirty="0"/>
          </a:p>
          <a:p>
            <a:pPr>
              <a:buClr>
                <a:schemeClr val="accent1"/>
              </a:buClr>
              <a:buFont typeface="Wingdings" pitchFamily="2" charset="2"/>
              <a:buChar char="p"/>
            </a:pPr>
            <a:r>
              <a:rPr lang="zh-CN" altLang="en-US" dirty="0">
                <a:solidFill>
                  <a:schemeClr val="accent2"/>
                </a:solidFill>
              </a:rPr>
              <a:t>数据库备份与恢复</a:t>
            </a:r>
            <a:endParaRPr lang="en-US" altLang="zh-CN" dirty="0">
              <a:solidFill>
                <a:schemeClr val="accent2"/>
              </a:solidFill>
            </a:endParaRPr>
          </a:p>
          <a:p>
            <a:pPr>
              <a:buClr>
                <a:schemeClr val="accent1"/>
              </a:buClr>
              <a:buFont typeface="Wingdings" pitchFamily="2" charset="2"/>
              <a:buChar char="p"/>
            </a:pPr>
            <a:r>
              <a:rPr lang="en-US" altLang="zh-CN" dirty="0"/>
              <a:t>DBA</a:t>
            </a:r>
            <a:r>
              <a:rPr lang="zh-CN" altLang="en-US" dirty="0"/>
              <a:t>的其他职责</a:t>
            </a:r>
            <a:endParaRPr lang="en-US" altLang="zh-CN" dirty="0"/>
          </a:p>
          <a:p>
            <a:pPr>
              <a:buClr>
                <a:schemeClr val="accent1"/>
              </a:buClr>
              <a:buFont typeface="Wingdings" pitchFamily="2" charset="2"/>
              <a:buChar char="p"/>
            </a:pPr>
            <a:endParaRPr lang="en-US" altLang="zh-CN" dirty="0"/>
          </a:p>
          <a:p>
            <a:pPr>
              <a:buClr>
                <a:schemeClr val="accent1"/>
              </a:buClr>
              <a:buFont typeface="Wingdings" pitchFamily="2" charset="2"/>
              <a:buChar char="p"/>
            </a:pPr>
            <a:endParaRPr lang="en-US" altLang="zh-CN" dirty="0"/>
          </a:p>
          <a:p>
            <a:pPr>
              <a:buClr>
                <a:schemeClr val="accent1"/>
              </a:buClr>
              <a:buFont typeface="Wingdings" pitchFamily="2" charset="2"/>
              <a:buChar char="p"/>
            </a:pPr>
            <a:endParaRPr lang="en-US" altLang="zh-CN"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目录</a:t>
            </a: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数据库需要恢复的情况</a:t>
            </a:r>
          </a:p>
        </p:txBody>
      </p:sp>
      <p:sp>
        <p:nvSpPr>
          <p:cNvPr id="4" name="TextBox 3"/>
          <p:cNvSpPr txBox="1"/>
          <p:nvPr/>
        </p:nvSpPr>
        <p:spPr>
          <a:xfrm>
            <a:off x="57562" y="1196752"/>
            <a:ext cx="553998" cy="5661248"/>
          </a:xfrm>
          <a:prstGeom prst="rect">
            <a:avLst/>
          </a:prstGeom>
          <a:noFill/>
        </p:spPr>
        <p:txBody>
          <a:bodyPr vert="eaVert" wrap="square" rtlCol="0">
            <a:spAutoFit/>
          </a:bodyPr>
          <a:lstStyle/>
          <a:p>
            <a:r>
              <a:rPr lang="zh-CN" altLang="en-US" sz="2400" b="1" dirty="0">
                <a:solidFill>
                  <a:schemeClr val="tx2">
                    <a:lumMod val="60000"/>
                    <a:lumOff val="40000"/>
                  </a:schemeClr>
                </a:solidFill>
              </a:rPr>
              <a:t>数据库备份与恢复</a:t>
            </a:r>
          </a:p>
        </p:txBody>
      </p:sp>
      <p:sp>
        <p:nvSpPr>
          <p:cNvPr id="7" name="内容占位符 6"/>
          <p:cNvSpPr>
            <a:spLocks noGrp="1"/>
          </p:cNvSpPr>
          <p:nvPr>
            <p:ph idx="1"/>
          </p:nvPr>
        </p:nvSpPr>
        <p:spPr/>
        <p:txBody>
          <a:bodyPr/>
          <a:lstStyle/>
          <a:p>
            <a:pPr>
              <a:buClr>
                <a:schemeClr val="tx2"/>
              </a:buClr>
              <a:buFont typeface="Wingdings" pitchFamily="2" charset="2"/>
              <a:buChar char="p"/>
            </a:pPr>
            <a:endParaRPr lang="en-US" altLang="zh-CN" sz="2400" dirty="0"/>
          </a:p>
          <a:p>
            <a:pPr>
              <a:buClr>
                <a:schemeClr val="tx2"/>
              </a:buClr>
              <a:buFont typeface="Wingdings" pitchFamily="2" charset="2"/>
              <a:buChar char="p"/>
            </a:pPr>
            <a:r>
              <a:rPr lang="zh-CN" altLang="en-US" sz="2400" dirty="0"/>
              <a:t>计算机系统崩溃</a:t>
            </a:r>
            <a:endParaRPr lang="en-US" altLang="zh-CN" sz="2400" dirty="0"/>
          </a:p>
          <a:p>
            <a:pPr>
              <a:buClr>
                <a:schemeClr val="tx2"/>
              </a:buClr>
              <a:buFont typeface="Wingdings" pitchFamily="2" charset="2"/>
              <a:buChar char="p"/>
            </a:pPr>
            <a:r>
              <a:rPr lang="zh-CN" altLang="en-US" sz="2400" dirty="0"/>
              <a:t>硬件损坏</a:t>
            </a:r>
            <a:endParaRPr lang="en-US" altLang="zh-CN" sz="2400" dirty="0"/>
          </a:p>
          <a:p>
            <a:pPr>
              <a:buClr>
                <a:schemeClr val="tx2"/>
              </a:buClr>
              <a:buFont typeface="Wingdings" pitchFamily="2" charset="2"/>
              <a:buChar char="p"/>
            </a:pPr>
            <a:r>
              <a:rPr lang="zh-CN" altLang="en-US" sz="2400" dirty="0"/>
              <a:t>程序故障</a:t>
            </a:r>
            <a:endParaRPr lang="en-US" altLang="zh-CN" sz="2400" dirty="0"/>
          </a:p>
          <a:p>
            <a:pPr>
              <a:buClr>
                <a:schemeClr val="tx2"/>
              </a:buClr>
              <a:buFont typeface="Wingdings" pitchFamily="2" charset="2"/>
              <a:buChar char="p"/>
            </a:pPr>
            <a:r>
              <a:rPr lang="zh-CN" altLang="en-US" sz="2400" dirty="0"/>
              <a:t>程序中的错误</a:t>
            </a:r>
            <a:endParaRPr lang="en-US" altLang="zh-CN" sz="2400" dirty="0"/>
          </a:p>
          <a:p>
            <a:pPr>
              <a:buClr>
                <a:schemeClr val="tx2"/>
              </a:buClr>
              <a:buFont typeface="Wingdings" pitchFamily="2" charset="2"/>
              <a:buChar char="p"/>
            </a:pPr>
            <a:r>
              <a:rPr lang="zh-CN" altLang="en-US" sz="2400" dirty="0"/>
              <a:t>人为错误</a:t>
            </a:r>
            <a:endParaRPr lang="en-US" altLang="zh-CN" sz="2400" dirty="0"/>
          </a:p>
          <a:p>
            <a:pPr>
              <a:buClr>
                <a:schemeClr val="tx2"/>
              </a:buClr>
              <a:buFont typeface="Wingdings" pitchFamily="2" charset="2"/>
              <a:buChar char="p"/>
            </a:pPr>
            <a:r>
              <a:rPr lang="en-US" altLang="zh-CN" sz="2400" dirty="0"/>
              <a:t>……</a:t>
            </a:r>
          </a:p>
          <a:p>
            <a:pPr>
              <a:buClr>
                <a:schemeClr val="tx2"/>
              </a:buClr>
              <a:buFont typeface="Wingdings" pitchFamily="2" charset="2"/>
              <a:buChar char="p"/>
            </a:pPr>
            <a:endParaRPr lang="en-US" altLang="zh-CN" sz="2400" dirty="0"/>
          </a:p>
          <a:p>
            <a:pPr>
              <a:buClr>
                <a:schemeClr val="tx2"/>
              </a:buClr>
              <a:buFont typeface="Wingdings" pitchFamily="2" charset="2"/>
              <a:buChar char="p"/>
            </a:pPr>
            <a:endParaRPr lang="en-US" altLang="zh-CN" sz="2400" dirty="0"/>
          </a:p>
          <a:p>
            <a:pPr>
              <a:buClr>
                <a:schemeClr val="tx2"/>
              </a:buClr>
              <a:buFont typeface="Wingdings" pitchFamily="2" charset="2"/>
              <a:buChar char="p"/>
            </a:pPr>
            <a:r>
              <a:rPr lang="zh-CN" altLang="en-US" sz="2400" dirty="0"/>
              <a:t>因为数据库是很多用户共享的，常常是一个组织运作的关键，所以一定要尽快恢复数据库</a:t>
            </a:r>
            <a:endParaRPr lang="en-US" altLang="zh-CN" sz="2400" dirty="0"/>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数据库出现错误后所面对的问题</a:t>
            </a:r>
          </a:p>
        </p:txBody>
      </p:sp>
      <p:sp>
        <p:nvSpPr>
          <p:cNvPr id="4" name="TextBox 3"/>
          <p:cNvSpPr txBox="1"/>
          <p:nvPr/>
        </p:nvSpPr>
        <p:spPr>
          <a:xfrm>
            <a:off x="57562" y="1196752"/>
            <a:ext cx="553998" cy="5661248"/>
          </a:xfrm>
          <a:prstGeom prst="rect">
            <a:avLst/>
          </a:prstGeom>
          <a:noFill/>
        </p:spPr>
        <p:txBody>
          <a:bodyPr vert="eaVert" wrap="square" rtlCol="0">
            <a:spAutoFit/>
          </a:bodyPr>
          <a:lstStyle/>
          <a:p>
            <a:r>
              <a:rPr lang="zh-CN" altLang="en-US" sz="2400" b="1" dirty="0">
                <a:solidFill>
                  <a:schemeClr val="tx2">
                    <a:lumMod val="60000"/>
                    <a:lumOff val="40000"/>
                  </a:schemeClr>
                </a:solidFill>
              </a:rPr>
              <a:t>数据库备份与恢复</a:t>
            </a:r>
          </a:p>
        </p:txBody>
      </p:sp>
      <p:grpSp>
        <p:nvGrpSpPr>
          <p:cNvPr id="6" name="组合 6"/>
          <p:cNvGrpSpPr>
            <a:grpSpLocks/>
          </p:cNvGrpSpPr>
          <p:nvPr/>
        </p:nvGrpSpPr>
        <p:grpSpPr bwMode="auto">
          <a:xfrm>
            <a:off x="1043608" y="1933276"/>
            <a:ext cx="8126652" cy="4520060"/>
            <a:chOff x="-37600" y="-65524"/>
            <a:chExt cx="8126089" cy="4519243"/>
          </a:xfrm>
        </p:grpSpPr>
        <p:sp>
          <p:nvSpPr>
            <p:cNvPr id="8" name="矩形 5"/>
            <p:cNvSpPr>
              <a:spLocks noChangeArrowheads="1"/>
            </p:cNvSpPr>
            <p:nvPr/>
          </p:nvSpPr>
          <p:spPr bwMode="auto">
            <a:xfrm>
              <a:off x="19465" y="0"/>
              <a:ext cx="7939087" cy="552450"/>
            </a:xfrm>
            <a:prstGeom prst="roundRect">
              <a:avLst>
                <a:gd name="adj" fmla="val 16667"/>
              </a:avLst>
            </a:prstGeom>
            <a:solidFill>
              <a:srgbClr val="BCBCBC">
                <a:alpha val="29803"/>
              </a:srgbClr>
            </a:solidFill>
            <a:ln w="9525">
              <a:solidFill>
                <a:srgbClr val="D8D8D8"/>
              </a:solidFill>
              <a:prstDash val="dash"/>
              <a:round/>
              <a:headEnd/>
              <a:tailEnd/>
            </a:ln>
          </p:spPr>
          <p:txBody>
            <a:bodyPr>
              <a:spAutoFit/>
            </a:bodyPr>
            <a:lstStyle/>
            <a:p>
              <a:pPr eaLnBrk="1" hangingPunct="1">
                <a:lnSpc>
                  <a:spcPct val="150000"/>
                </a:lnSpc>
                <a:buFont typeface="Arial" pitchFamily="34" charset="0"/>
                <a:buNone/>
              </a:pPr>
              <a:r>
                <a:rPr lang="zh-CN" altLang="en-US" sz="2000">
                  <a:solidFill>
                    <a:srgbClr val="000000"/>
                  </a:solidFill>
                  <a:latin typeface="微软雅黑" pitchFamily="34" charset="-122"/>
                  <a:ea typeface="微软雅黑" pitchFamily="34" charset="-122"/>
                  <a:sym typeface="微软雅黑" pitchFamily="34" charset="-122"/>
                </a:rPr>
                <a:t>       </a:t>
              </a:r>
              <a:endParaRPr lang="zh-CN" altLang="en-US">
                <a:sym typeface="Calibri" pitchFamily="34" charset="0"/>
              </a:endParaRPr>
            </a:p>
          </p:txBody>
        </p:sp>
        <p:sp>
          <p:nvSpPr>
            <p:cNvPr id="9" name="矩形 5"/>
            <p:cNvSpPr>
              <a:spLocks noChangeArrowheads="1"/>
            </p:cNvSpPr>
            <p:nvPr/>
          </p:nvSpPr>
          <p:spPr bwMode="auto">
            <a:xfrm>
              <a:off x="0" y="1059992"/>
              <a:ext cx="7939087" cy="552450"/>
            </a:xfrm>
            <a:prstGeom prst="roundRect">
              <a:avLst>
                <a:gd name="adj" fmla="val 16667"/>
              </a:avLst>
            </a:prstGeom>
            <a:solidFill>
              <a:srgbClr val="BCBCBC">
                <a:alpha val="29803"/>
              </a:srgbClr>
            </a:solidFill>
            <a:ln w="9525">
              <a:solidFill>
                <a:srgbClr val="D8D8D8"/>
              </a:solidFill>
              <a:prstDash val="dash"/>
              <a:round/>
              <a:headEnd/>
              <a:tailEnd/>
            </a:ln>
          </p:spPr>
          <p:txBody>
            <a:bodyPr>
              <a:spAutoFit/>
            </a:bodyPr>
            <a:lstStyle/>
            <a:p>
              <a:pPr eaLnBrk="1" hangingPunct="1">
                <a:lnSpc>
                  <a:spcPct val="150000"/>
                </a:lnSpc>
                <a:buFont typeface="Arial" pitchFamily="34" charset="0"/>
                <a:buNone/>
              </a:pPr>
              <a:r>
                <a:rPr lang="zh-CN" altLang="en-US" sz="2000">
                  <a:solidFill>
                    <a:srgbClr val="000000"/>
                  </a:solidFill>
                  <a:latin typeface="微软雅黑" pitchFamily="34" charset="-122"/>
                  <a:ea typeface="微软雅黑" pitchFamily="34" charset="-122"/>
                  <a:sym typeface="微软雅黑" pitchFamily="34" charset="-122"/>
                </a:rPr>
                <a:t>       </a:t>
              </a:r>
              <a:endParaRPr lang="zh-CN" altLang="en-US">
                <a:sym typeface="Calibri" pitchFamily="34" charset="0"/>
              </a:endParaRPr>
            </a:p>
          </p:txBody>
        </p:sp>
        <p:sp>
          <p:nvSpPr>
            <p:cNvPr id="10" name="矩形 5"/>
            <p:cNvSpPr>
              <a:spLocks noChangeArrowheads="1"/>
            </p:cNvSpPr>
            <p:nvPr/>
          </p:nvSpPr>
          <p:spPr bwMode="auto">
            <a:xfrm>
              <a:off x="44299" y="2119984"/>
              <a:ext cx="7939087" cy="552450"/>
            </a:xfrm>
            <a:prstGeom prst="roundRect">
              <a:avLst>
                <a:gd name="adj" fmla="val 16667"/>
              </a:avLst>
            </a:prstGeom>
            <a:solidFill>
              <a:srgbClr val="BCBCBC">
                <a:alpha val="29803"/>
              </a:srgbClr>
            </a:solidFill>
            <a:ln w="9525">
              <a:solidFill>
                <a:srgbClr val="D8D8D8"/>
              </a:solidFill>
              <a:prstDash val="dash"/>
              <a:round/>
              <a:headEnd/>
              <a:tailEnd/>
            </a:ln>
          </p:spPr>
          <p:txBody>
            <a:bodyPr>
              <a:spAutoFit/>
            </a:bodyPr>
            <a:lstStyle/>
            <a:p>
              <a:pPr eaLnBrk="1" hangingPunct="1">
                <a:lnSpc>
                  <a:spcPct val="150000"/>
                </a:lnSpc>
                <a:buFont typeface="Arial" pitchFamily="34" charset="0"/>
                <a:buNone/>
              </a:pPr>
              <a:r>
                <a:rPr lang="zh-CN" altLang="en-US" sz="2000">
                  <a:solidFill>
                    <a:srgbClr val="000000"/>
                  </a:solidFill>
                  <a:latin typeface="微软雅黑" pitchFamily="34" charset="-122"/>
                  <a:ea typeface="微软雅黑" pitchFamily="34" charset="-122"/>
                  <a:sym typeface="微软雅黑" pitchFamily="34" charset="-122"/>
                </a:rPr>
                <a:t>       </a:t>
              </a:r>
              <a:endParaRPr lang="zh-CN" altLang="en-US">
                <a:sym typeface="Calibri" pitchFamily="34" charset="0"/>
              </a:endParaRPr>
            </a:p>
          </p:txBody>
        </p:sp>
        <p:sp>
          <p:nvSpPr>
            <p:cNvPr id="11" name="矩形 5"/>
            <p:cNvSpPr>
              <a:spLocks noChangeArrowheads="1"/>
            </p:cNvSpPr>
            <p:nvPr/>
          </p:nvSpPr>
          <p:spPr bwMode="auto">
            <a:xfrm>
              <a:off x="44298" y="3179976"/>
              <a:ext cx="7939087" cy="552450"/>
            </a:xfrm>
            <a:prstGeom prst="roundRect">
              <a:avLst>
                <a:gd name="adj" fmla="val 16667"/>
              </a:avLst>
            </a:prstGeom>
            <a:solidFill>
              <a:srgbClr val="BCBCBC">
                <a:alpha val="29803"/>
              </a:srgbClr>
            </a:solidFill>
            <a:ln w="9525">
              <a:solidFill>
                <a:srgbClr val="D8D8D8"/>
              </a:solidFill>
              <a:prstDash val="dash"/>
              <a:round/>
              <a:headEnd/>
              <a:tailEnd/>
            </a:ln>
          </p:spPr>
          <p:txBody>
            <a:bodyPr>
              <a:spAutoFit/>
            </a:bodyPr>
            <a:lstStyle/>
            <a:p>
              <a:pPr eaLnBrk="1" hangingPunct="1">
                <a:lnSpc>
                  <a:spcPct val="150000"/>
                </a:lnSpc>
                <a:buFont typeface="Arial" pitchFamily="34" charset="0"/>
                <a:buNone/>
              </a:pPr>
              <a:r>
                <a:rPr lang="zh-CN" altLang="en-US" sz="2000">
                  <a:solidFill>
                    <a:srgbClr val="000000"/>
                  </a:solidFill>
                  <a:latin typeface="微软雅黑" pitchFamily="34" charset="-122"/>
                  <a:ea typeface="微软雅黑" pitchFamily="34" charset="-122"/>
                  <a:sym typeface="微软雅黑" pitchFamily="34" charset="-122"/>
                </a:rPr>
                <a:t>       </a:t>
              </a:r>
              <a:endParaRPr lang="zh-CN" altLang="en-US">
                <a:sym typeface="Calibri" pitchFamily="34" charset="0"/>
              </a:endParaRPr>
            </a:p>
          </p:txBody>
        </p:sp>
        <p:sp>
          <p:nvSpPr>
            <p:cNvPr id="12" name="内容占位符 2"/>
            <p:cNvSpPr>
              <a:spLocks noChangeArrowheads="1"/>
            </p:cNvSpPr>
            <p:nvPr/>
          </p:nvSpPr>
          <p:spPr bwMode="auto">
            <a:xfrm>
              <a:off x="-37600" y="-65524"/>
              <a:ext cx="7416826" cy="1347793"/>
            </a:xfrm>
            <a:prstGeom prst="rect">
              <a:avLst/>
            </a:prstGeom>
            <a:noFill/>
            <a:ln w="9525">
              <a:noFill/>
              <a:miter lim="800000"/>
              <a:headEnd/>
              <a:tailEnd/>
            </a:ln>
          </p:spPr>
          <p:txBody>
            <a:bodyPr/>
            <a:lstStyle/>
            <a:p>
              <a:pPr marL="342900" indent="-342900" algn="just">
                <a:spcBef>
                  <a:spcPct val="20000"/>
                </a:spcBef>
              </a:pPr>
              <a:r>
                <a:rPr lang="zh-CN" altLang="en-US" sz="2000" b="1" dirty="0"/>
                <a:t>     从业务角度来说，必须维持业务功能：如必须手工完成客户订单、金融交易以及装箱清单等</a:t>
              </a:r>
              <a:endParaRPr lang="en-US" altLang="zh-CN" sz="2000" b="1" dirty="0"/>
            </a:p>
            <a:p>
              <a:pPr marL="342900" indent="-342900" eaLnBrk="1" hangingPunct="1">
                <a:spcBef>
                  <a:spcPct val="20000"/>
                </a:spcBef>
                <a:buFont typeface="Arial" pitchFamily="34" charset="0"/>
                <a:buNone/>
              </a:pPr>
              <a:endParaRPr lang="zh-CN" altLang="en-US" dirty="0">
                <a:sym typeface="Calibri" pitchFamily="34" charset="0"/>
              </a:endParaRPr>
            </a:p>
          </p:txBody>
        </p:sp>
        <p:sp>
          <p:nvSpPr>
            <p:cNvPr id="13" name="内容占位符 2"/>
            <p:cNvSpPr>
              <a:spLocks noChangeArrowheads="1"/>
            </p:cNvSpPr>
            <p:nvPr/>
          </p:nvSpPr>
          <p:spPr bwMode="auto">
            <a:xfrm>
              <a:off x="234147" y="1133080"/>
              <a:ext cx="7576581" cy="1347793"/>
            </a:xfrm>
            <a:prstGeom prst="rect">
              <a:avLst/>
            </a:prstGeom>
            <a:noFill/>
            <a:ln w="9525">
              <a:noFill/>
              <a:miter lim="800000"/>
              <a:headEnd/>
              <a:tailEnd/>
            </a:ln>
          </p:spPr>
          <p:txBody>
            <a:bodyPr/>
            <a:lstStyle/>
            <a:p>
              <a:pPr marL="342900" indent="-342900" eaLnBrk="1" hangingPunct="1">
                <a:spcBef>
                  <a:spcPct val="20000"/>
                </a:spcBef>
                <a:buFont typeface="Arial" pitchFamily="34" charset="0"/>
                <a:buNone/>
              </a:pPr>
              <a:r>
                <a:rPr lang="zh-CN" altLang="en-US" sz="2000" b="1" dirty="0"/>
                <a:t> 当数据库应用程序恢复使用时，输入新的数据</a:t>
              </a:r>
              <a:endParaRPr lang="zh-CN" altLang="en-US" sz="2000" b="1" dirty="0">
                <a:solidFill>
                  <a:srgbClr val="3F3F3F"/>
                </a:solidFill>
                <a:latin typeface="黑体" pitchFamily="49" charset="-122"/>
                <a:ea typeface="黑体" pitchFamily="49" charset="-122"/>
                <a:sym typeface="黑体" pitchFamily="49" charset="-122"/>
              </a:endParaRPr>
            </a:p>
          </p:txBody>
        </p:sp>
        <p:sp>
          <p:nvSpPr>
            <p:cNvPr id="14" name="内容占位符 2"/>
            <p:cNvSpPr>
              <a:spLocks noChangeArrowheads="1"/>
            </p:cNvSpPr>
            <p:nvPr/>
          </p:nvSpPr>
          <p:spPr bwMode="auto">
            <a:xfrm>
              <a:off x="178409" y="2077885"/>
              <a:ext cx="7910080" cy="1347793"/>
            </a:xfrm>
            <a:prstGeom prst="rect">
              <a:avLst/>
            </a:prstGeom>
            <a:noFill/>
            <a:ln w="9525">
              <a:noFill/>
              <a:miter lim="800000"/>
              <a:headEnd/>
              <a:tailEnd/>
            </a:ln>
          </p:spPr>
          <p:txBody>
            <a:bodyPr/>
            <a:lstStyle/>
            <a:p>
              <a:pPr fontAlgn="t">
                <a:buClr>
                  <a:schemeClr val="tx2"/>
                </a:buClr>
              </a:pPr>
              <a:r>
                <a:rPr lang="zh-CN" altLang="en-US" sz="2000" b="1" dirty="0"/>
                <a:t>  计算机操作人员必须尽快将系统恢复到可用状态，</a:t>
              </a:r>
              <a:endParaRPr lang="en-US" altLang="zh-CN" sz="2000" b="1" dirty="0"/>
            </a:p>
            <a:p>
              <a:pPr fontAlgn="t">
                <a:buClr>
                  <a:schemeClr val="tx2"/>
                </a:buClr>
              </a:pPr>
              <a:r>
                <a:rPr lang="en-US" altLang="zh-CN" sz="2000" b="1" dirty="0"/>
                <a:t>  </a:t>
              </a:r>
              <a:r>
                <a:rPr lang="zh-CN" altLang="en-US" sz="2000" b="1" dirty="0"/>
                <a:t>且与崩溃前的系    统尽可能接近</a:t>
              </a:r>
              <a:endParaRPr lang="en-US" altLang="zh-CN" sz="2000" b="1" dirty="0"/>
            </a:p>
          </p:txBody>
        </p:sp>
        <p:sp>
          <p:nvSpPr>
            <p:cNvPr id="15" name="内容占位符 2"/>
            <p:cNvSpPr>
              <a:spLocks noChangeArrowheads="1"/>
            </p:cNvSpPr>
            <p:nvPr/>
          </p:nvSpPr>
          <p:spPr bwMode="auto">
            <a:xfrm>
              <a:off x="-37600" y="3105927"/>
              <a:ext cx="7534418" cy="1347792"/>
            </a:xfrm>
            <a:prstGeom prst="rect">
              <a:avLst/>
            </a:prstGeom>
            <a:noFill/>
            <a:ln w="9525">
              <a:noFill/>
              <a:miter lim="800000"/>
              <a:headEnd/>
              <a:tailEnd/>
            </a:ln>
          </p:spPr>
          <p:txBody>
            <a:bodyPr/>
            <a:lstStyle/>
            <a:p>
              <a:pPr marL="342900" indent="-342900">
                <a:spcBef>
                  <a:spcPct val="20000"/>
                </a:spcBef>
              </a:pPr>
              <a:r>
                <a:rPr lang="zh-CN" altLang="en-US" sz="2000" b="1" dirty="0"/>
                <a:t>      最后，用户需要知道系统恢复后应该怎样做。如果需要重新输入数据，用户就必须知道需要重新输入多少数据</a:t>
              </a:r>
              <a:endParaRPr lang="en-US" altLang="zh-CN" sz="2000" b="1" dirty="0"/>
            </a:p>
          </p:txBody>
        </p:sp>
      </p:grpSp>
      <p:grpSp>
        <p:nvGrpSpPr>
          <p:cNvPr id="16" name="组合 9"/>
          <p:cNvGrpSpPr>
            <a:grpSpLocks/>
          </p:cNvGrpSpPr>
          <p:nvPr/>
        </p:nvGrpSpPr>
        <p:grpSpPr bwMode="auto">
          <a:xfrm>
            <a:off x="527173" y="1844824"/>
            <a:ext cx="838200" cy="838200"/>
            <a:chOff x="0" y="0"/>
            <a:chExt cx="838200" cy="838200"/>
          </a:xfrm>
        </p:grpSpPr>
        <p:sp>
          <p:nvSpPr>
            <p:cNvPr id="17" name="椭圆 27"/>
            <p:cNvSpPr>
              <a:spLocks noChangeArrowheads="1"/>
            </p:cNvSpPr>
            <p:nvPr/>
          </p:nvSpPr>
          <p:spPr bwMode="auto">
            <a:xfrm>
              <a:off x="0" y="0"/>
              <a:ext cx="838200" cy="8382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lIns="0" rIns="0" anchor="ctr"/>
            <a:lstStyle/>
            <a:p>
              <a:pPr algn="ctr" eaLnBrk="1" hangingPunct="1">
                <a:buFont typeface="Arial" pitchFamily="34" charset="0"/>
                <a:buNone/>
              </a:pPr>
              <a:endParaRPr lang="zh-CN" altLang="zh-CN" b="1">
                <a:solidFill>
                  <a:schemeClr val="bg1"/>
                </a:solidFill>
                <a:latin typeface="黑体" pitchFamily="49" charset="-122"/>
                <a:ea typeface="黑体" pitchFamily="49" charset="-122"/>
                <a:sym typeface="黑体" pitchFamily="49" charset="-122"/>
              </a:endParaRPr>
            </a:p>
          </p:txBody>
        </p:sp>
        <p:sp>
          <p:nvSpPr>
            <p:cNvPr id="18" name="矩形 28"/>
            <p:cNvSpPr>
              <a:spLocks noChangeArrowheads="1"/>
            </p:cNvSpPr>
            <p:nvPr/>
          </p:nvSpPr>
          <p:spPr bwMode="auto">
            <a:xfrm>
              <a:off x="74866" y="231493"/>
              <a:ext cx="649537" cy="369332"/>
            </a:xfrm>
            <a:prstGeom prst="rect">
              <a:avLst/>
            </a:prstGeom>
            <a:noFill/>
            <a:ln>
              <a:headEnd/>
              <a:tailEnd/>
            </a:ln>
          </p:spPr>
          <p:style>
            <a:lnRef idx="0">
              <a:schemeClr val="accent3"/>
            </a:lnRef>
            <a:fillRef idx="3">
              <a:schemeClr val="accent3"/>
            </a:fillRef>
            <a:effectRef idx="3">
              <a:schemeClr val="accent3"/>
            </a:effectRef>
            <a:fontRef idx="minor">
              <a:schemeClr val="lt1"/>
            </a:fontRef>
          </p:style>
          <p:txBody>
            <a:bodyPr wrap="none">
              <a:spAutoFit/>
            </a:bodyPr>
            <a:lstStyle/>
            <a:p>
              <a:pPr eaLnBrk="1" hangingPunct="1">
                <a:buFont typeface="Arial" pitchFamily="34" charset="0"/>
                <a:buNone/>
              </a:pPr>
              <a:r>
                <a:rPr lang="zh-CN" altLang="en-US" b="1" dirty="0">
                  <a:solidFill>
                    <a:schemeClr val="tx1"/>
                  </a:solidFill>
                  <a:latin typeface="黑体" pitchFamily="49" charset="-122"/>
                  <a:ea typeface="黑体" pitchFamily="49" charset="-122"/>
                  <a:sym typeface="黑体" pitchFamily="49" charset="-122"/>
                </a:rPr>
                <a:t>首先</a:t>
              </a:r>
            </a:p>
          </p:txBody>
        </p:sp>
      </p:grpSp>
      <p:sp>
        <p:nvSpPr>
          <p:cNvPr id="28" name="TextBox 3"/>
          <p:cNvSpPr txBox="1">
            <a:spLocks noChangeArrowheads="1"/>
          </p:cNvSpPr>
          <p:nvPr/>
        </p:nvSpPr>
        <p:spPr bwMode="auto">
          <a:xfrm>
            <a:off x="4511228" y="6928941"/>
            <a:ext cx="4608512" cy="244475"/>
          </a:xfrm>
          <a:prstGeom prst="rect">
            <a:avLst/>
          </a:prstGeom>
          <a:noFill/>
          <a:ln w="9525">
            <a:noFill/>
            <a:miter lim="800000"/>
            <a:headEnd/>
            <a:tailEnd/>
          </a:ln>
          <a:effectLst/>
        </p:spPr>
        <p:txBody>
          <a:bodyPr>
            <a:spAutoFit/>
          </a:bodyPr>
          <a:lstStyle/>
          <a:p>
            <a:pPr algn="r" eaLnBrk="1" hangingPunct="1">
              <a:buFont typeface="Arial" pitchFamily="34" charset="0"/>
              <a:buNone/>
            </a:pPr>
            <a:r>
              <a:rPr lang="zh-CN" altLang="en-US" sz="1000">
                <a:latin typeface="微软雅黑" pitchFamily="34" charset="-122"/>
                <a:ea typeface="微软雅黑" pitchFamily="34" charset="-122"/>
                <a:sym typeface="Calibri" pitchFamily="34" charset="0"/>
              </a:rPr>
              <a:t>高校联盟 官方微信 </a:t>
            </a:r>
            <a:r>
              <a:rPr lang="en-US" altLang="zh-CN" sz="1000">
                <a:latin typeface="微软雅黑" pitchFamily="34" charset="-122"/>
                <a:ea typeface="微软雅黑" pitchFamily="34" charset="-122"/>
                <a:sym typeface="Calibri" pitchFamily="34" charset="0"/>
              </a:rPr>
              <a:t>unitive</a:t>
            </a:r>
          </a:p>
        </p:txBody>
      </p:sp>
      <p:grpSp>
        <p:nvGrpSpPr>
          <p:cNvPr id="29" name="组合 9"/>
          <p:cNvGrpSpPr>
            <a:grpSpLocks/>
          </p:cNvGrpSpPr>
          <p:nvPr/>
        </p:nvGrpSpPr>
        <p:grpSpPr bwMode="auto">
          <a:xfrm>
            <a:off x="539552" y="2950840"/>
            <a:ext cx="838200" cy="838200"/>
            <a:chOff x="0" y="0"/>
            <a:chExt cx="838200" cy="838200"/>
          </a:xfrm>
        </p:grpSpPr>
        <p:sp>
          <p:nvSpPr>
            <p:cNvPr id="30" name="椭圆 27"/>
            <p:cNvSpPr>
              <a:spLocks noChangeArrowheads="1"/>
            </p:cNvSpPr>
            <p:nvPr/>
          </p:nvSpPr>
          <p:spPr bwMode="auto">
            <a:xfrm>
              <a:off x="0" y="0"/>
              <a:ext cx="838200" cy="8382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lIns="0" rIns="0" anchor="ctr"/>
            <a:lstStyle/>
            <a:p>
              <a:pPr algn="ctr" eaLnBrk="1" hangingPunct="1">
                <a:buFont typeface="Arial" pitchFamily="34" charset="0"/>
                <a:buNone/>
              </a:pPr>
              <a:endParaRPr lang="zh-CN" altLang="zh-CN" b="1">
                <a:solidFill>
                  <a:schemeClr val="bg1"/>
                </a:solidFill>
                <a:latin typeface="黑体" pitchFamily="49" charset="-122"/>
                <a:ea typeface="黑体" pitchFamily="49" charset="-122"/>
                <a:sym typeface="黑体" pitchFamily="49" charset="-122"/>
              </a:endParaRPr>
            </a:p>
          </p:txBody>
        </p:sp>
        <p:sp>
          <p:nvSpPr>
            <p:cNvPr id="31" name="矩形 28"/>
            <p:cNvSpPr>
              <a:spLocks noChangeArrowheads="1"/>
            </p:cNvSpPr>
            <p:nvPr/>
          </p:nvSpPr>
          <p:spPr bwMode="auto">
            <a:xfrm>
              <a:off x="74866" y="231493"/>
              <a:ext cx="649537" cy="369332"/>
            </a:xfrm>
            <a:prstGeom prst="rect">
              <a:avLst/>
            </a:prstGeom>
            <a:noFill/>
            <a:ln>
              <a:headEnd/>
              <a:tailEnd/>
            </a:ln>
          </p:spPr>
          <p:style>
            <a:lnRef idx="0">
              <a:schemeClr val="accent3"/>
            </a:lnRef>
            <a:fillRef idx="3">
              <a:schemeClr val="accent3"/>
            </a:fillRef>
            <a:effectRef idx="3">
              <a:schemeClr val="accent3"/>
            </a:effectRef>
            <a:fontRef idx="minor">
              <a:schemeClr val="lt1"/>
            </a:fontRef>
          </p:style>
          <p:txBody>
            <a:bodyPr wrap="none">
              <a:spAutoFit/>
            </a:bodyPr>
            <a:lstStyle/>
            <a:p>
              <a:pPr eaLnBrk="1" hangingPunct="1">
                <a:buFont typeface="Arial" pitchFamily="34" charset="0"/>
                <a:buNone/>
              </a:pPr>
              <a:r>
                <a:rPr lang="zh-CN" altLang="en-US" b="1" dirty="0">
                  <a:solidFill>
                    <a:schemeClr val="tx1"/>
                  </a:solidFill>
                  <a:latin typeface="黑体" pitchFamily="49" charset="-122"/>
                  <a:ea typeface="黑体" pitchFamily="49" charset="-122"/>
                  <a:sym typeface="黑体" pitchFamily="49" charset="-122"/>
                </a:rPr>
                <a:t>之后</a:t>
              </a:r>
            </a:p>
          </p:txBody>
        </p:sp>
      </p:grpSp>
      <p:grpSp>
        <p:nvGrpSpPr>
          <p:cNvPr id="32" name="组合 9"/>
          <p:cNvGrpSpPr>
            <a:grpSpLocks/>
          </p:cNvGrpSpPr>
          <p:nvPr/>
        </p:nvGrpSpPr>
        <p:grpSpPr bwMode="auto">
          <a:xfrm>
            <a:off x="539552" y="4030960"/>
            <a:ext cx="838200" cy="838200"/>
            <a:chOff x="0" y="0"/>
            <a:chExt cx="838200" cy="838200"/>
          </a:xfrm>
        </p:grpSpPr>
        <p:sp>
          <p:nvSpPr>
            <p:cNvPr id="33" name="椭圆 27"/>
            <p:cNvSpPr>
              <a:spLocks noChangeArrowheads="1"/>
            </p:cNvSpPr>
            <p:nvPr/>
          </p:nvSpPr>
          <p:spPr bwMode="auto">
            <a:xfrm>
              <a:off x="0" y="0"/>
              <a:ext cx="838200" cy="8382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lIns="0" rIns="0" anchor="ctr"/>
            <a:lstStyle/>
            <a:p>
              <a:pPr algn="ctr" eaLnBrk="1" hangingPunct="1">
                <a:buFont typeface="Arial" pitchFamily="34" charset="0"/>
                <a:buNone/>
              </a:pPr>
              <a:endParaRPr lang="zh-CN" altLang="zh-CN" b="1">
                <a:solidFill>
                  <a:schemeClr val="bg1"/>
                </a:solidFill>
                <a:latin typeface="黑体" pitchFamily="49" charset="-122"/>
                <a:ea typeface="黑体" pitchFamily="49" charset="-122"/>
                <a:sym typeface="黑体" pitchFamily="49" charset="-122"/>
              </a:endParaRPr>
            </a:p>
          </p:txBody>
        </p:sp>
        <p:sp>
          <p:nvSpPr>
            <p:cNvPr id="34" name="矩形 28"/>
            <p:cNvSpPr>
              <a:spLocks noChangeArrowheads="1"/>
            </p:cNvSpPr>
            <p:nvPr/>
          </p:nvSpPr>
          <p:spPr bwMode="auto">
            <a:xfrm>
              <a:off x="74866" y="231493"/>
              <a:ext cx="649537" cy="369332"/>
            </a:xfrm>
            <a:prstGeom prst="rect">
              <a:avLst/>
            </a:prstGeom>
            <a:noFill/>
            <a:ln>
              <a:headEnd/>
              <a:tailEnd/>
            </a:ln>
          </p:spPr>
          <p:style>
            <a:lnRef idx="0">
              <a:schemeClr val="accent3"/>
            </a:lnRef>
            <a:fillRef idx="3">
              <a:schemeClr val="accent3"/>
            </a:fillRef>
            <a:effectRef idx="3">
              <a:schemeClr val="accent3"/>
            </a:effectRef>
            <a:fontRef idx="minor">
              <a:schemeClr val="lt1"/>
            </a:fontRef>
          </p:style>
          <p:txBody>
            <a:bodyPr wrap="none">
              <a:spAutoFit/>
            </a:bodyPr>
            <a:lstStyle/>
            <a:p>
              <a:pPr eaLnBrk="1" hangingPunct="1">
                <a:buFont typeface="Arial" pitchFamily="34" charset="0"/>
                <a:buNone/>
              </a:pPr>
              <a:r>
                <a:rPr lang="zh-CN" altLang="en-US" b="1" dirty="0">
                  <a:solidFill>
                    <a:schemeClr val="tx1"/>
                  </a:solidFill>
                  <a:latin typeface="黑体" pitchFamily="49" charset="-122"/>
                  <a:ea typeface="黑体" pitchFamily="49" charset="-122"/>
                  <a:sym typeface="黑体" pitchFamily="49" charset="-122"/>
                </a:rPr>
                <a:t>同时</a:t>
              </a:r>
            </a:p>
          </p:txBody>
        </p:sp>
      </p:grpSp>
      <p:grpSp>
        <p:nvGrpSpPr>
          <p:cNvPr id="35" name="组合 9"/>
          <p:cNvGrpSpPr>
            <a:grpSpLocks/>
          </p:cNvGrpSpPr>
          <p:nvPr/>
        </p:nvGrpSpPr>
        <p:grpSpPr bwMode="auto">
          <a:xfrm>
            <a:off x="539552" y="5111080"/>
            <a:ext cx="838200" cy="838200"/>
            <a:chOff x="0" y="0"/>
            <a:chExt cx="838200" cy="838200"/>
          </a:xfrm>
        </p:grpSpPr>
        <p:sp>
          <p:nvSpPr>
            <p:cNvPr id="36" name="椭圆 27"/>
            <p:cNvSpPr>
              <a:spLocks noChangeArrowheads="1"/>
            </p:cNvSpPr>
            <p:nvPr/>
          </p:nvSpPr>
          <p:spPr bwMode="auto">
            <a:xfrm>
              <a:off x="0" y="0"/>
              <a:ext cx="838200" cy="8382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lIns="0" rIns="0" anchor="ctr"/>
            <a:lstStyle/>
            <a:p>
              <a:pPr algn="ctr" eaLnBrk="1" hangingPunct="1">
                <a:buFont typeface="Arial" pitchFamily="34" charset="0"/>
                <a:buNone/>
              </a:pPr>
              <a:endParaRPr lang="zh-CN" altLang="zh-CN" b="1">
                <a:solidFill>
                  <a:schemeClr val="bg1"/>
                </a:solidFill>
                <a:latin typeface="黑体" pitchFamily="49" charset="-122"/>
                <a:ea typeface="黑体" pitchFamily="49" charset="-122"/>
                <a:sym typeface="黑体" pitchFamily="49" charset="-122"/>
              </a:endParaRPr>
            </a:p>
          </p:txBody>
        </p:sp>
        <p:sp>
          <p:nvSpPr>
            <p:cNvPr id="37" name="矩形 28"/>
            <p:cNvSpPr>
              <a:spLocks noChangeArrowheads="1"/>
            </p:cNvSpPr>
            <p:nvPr/>
          </p:nvSpPr>
          <p:spPr bwMode="auto">
            <a:xfrm>
              <a:off x="74866" y="231493"/>
              <a:ext cx="649537" cy="369332"/>
            </a:xfrm>
            <a:prstGeom prst="rect">
              <a:avLst/>
            </a:prstGeom>
            <a:noFill/>
            <a:ln>
              <a:headEnd/>
              <a:tailEnd/>
            </a:ln>
          </p:spPr>
          <p:style>
            <a:lnRef idx="0">
              <a:schemeClr val="accent3"/>
            </a:lnRef>
            <a:fillRef idx="3">
              <a:schemeClr val="accent3"/>
            </a:fillRef>
            <a:effectRef idx="3">
              <a:schemeClr val="accent3"/>
            </a:effectRef>
            <a:fontRef idx="minor">
              <a:schemeClr val="lt1"/>
            </a:fontRef>
          </p:style>
          <p:txBody>
            <a:bodyPr wrap="none">
              <a:spAutoFit/>
            </a:bodyPr>
            <a:lstStyle/>
            <a:p>
              <a:pPr eaLnBrk="1" hangingPunct="1">
                <a:buFont typeface="Arial" pitchFamily="34" charset="0"/>
                <a:buNone/>
              </a:pPr>
              <a:r>
                <a:rPr lang="zh-CN" altLang="en-US" b="1" dirty="0">
                  <a:solidFill>
                    <a:schemeClr val="tx1"/>
                  </a:solidFill>
                  <a:latin typeface="黑体" pitchFamily="49" charset="-122"/>
                  <a:ea typeface="黑体" pitchFamily="49" charset="-122"/>
                  <a:sym typeface="黑体" pitchFamily="49" charset="-122"/>
                </a:rPr>
                <a:t>最后</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childTnLst>
                                </p:cTn>
                              </p:par>
                              <p:par>
                                <p:cTn id="9" presetID="8" presetClass="emph" presetSubtype="0" fill="hold" nodeType="withEffect">
                                  <p:stCondLst>
                                    <p:cond delay="0"/>
                                  </p:stCondLst>
                                  <p:childTnLst>
                                    <p:animRot by="21600000">
                                      <p:cBhvr>
                                        <p:cTn id="10" dur="500" fill="hold"/>
                                        <p:tgtEl>
                                          <p:spTgt spid="16"/>
                                        </p:tgtEl>
                                        <p:attrNameLst>
                                          <p:attrName>r</p:attrName>
                                        </p:attrNameLst>
                                      </p:cBhvr>
                                    </p:animRo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p:cBhvr>
                                        <p:cTn id="14" dur="500"/>
                                        <p:tgtEl>
                                          <p:spTgt spid="6"/>
                                        </p:tgtEl>
                                      </p:cBhvr>
                                    </p:animEffect>
                                  </p:childTnLst>
                                </p:cTn>
                              </p:par>
                              <p:par>
                                <p:cTn id="15" presetID="23" presetClass="entr" presetSubtype="16"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p:cTn id="17" dur="500" fill="hold"/>
                                        <p:tgtEl>
                                          <p:spTgt spid="29"/>
                                        </p:tgtEl>
                                        <p:attrNameLst>
                                          <p:attrName>ppt_w</p:attrName>
                                        </p:attrNameLst>
                                      </p:cBhvr>
                                      <p:tavLst>
                                        <p:tav tm="0">
                                          <p:val>
                                            <p:fltVal val="0"/>
                                          </p:val>
                                        </p:tav>
                                        <p:tav tm="100000">
                                          <p:val>
                                            <p:strVal val="#ppt_w"/>
                                          </p:val>
                                        </p:tav>
                                      </p:tavLst>
                                    </p:anim>
                                    <p:anim calcmode="lin" valueType="num">
                                      <p:cBhvr>
                                        <p:cTn id="18" dur="500" fill="hold"/>
                                        <p:tgtEl>
                                          <p:spTgt spid="29"/>
                                        </p:tgtEl>
                                        <p:attrNameLst>
                                          <p:attrName>ppt_h</p:attrName>
                                        </p:attrNameLst>
                                      </p:cBhvr>
                                      <p:tavLst>
                                        <p:tav tm="0">
                                          <p:val>
                                            <p:fltVal val="0"/>
                                          </p:val>
                                        </p:tav>
                                        <p:tav tm="100000">
                                          <p:val>
                                            <p:strVal val="#ppt_h"/>
                                          </p:val>
                                        </p:tav>
                                      </p:tavLst>
                                    </p:anim>
                                  </p:childTnLst>
                                </p:cTn>
                              </p:par>
                              <p:par>
                                <p:cTn id="19" presetID="8" presetClass="emph" presetSubtype="0" fill="hold" nodeType="withEffect">
                                  <p:stCondLst>
                                    <p:cond delay="0"/>
                                  </p:stCondLst>
                                  <p:childTnLst>
                                    <p:animRot by="21600000">
                                      <p:cBhvr>
                                        <p:cTn id="20" dur="500" fill="hold"/>
                                        <p:tgtEl>
                                          <p:spTgt spid="29"/>
                                        </p:tgtEl>
                                        <p:attrNameLst>
                                          <p:attrName>r</p:attrName>
                                        </p:attrNameLst>
                                      </p:cBhvr>
                                    </p:animRot>
                                  </p:childTnLst>
                                </p:cTn>
                              </p:par>
                              <p:par>
                                <p:cTn id="21" presetID="23" presetClass="entr" presetSubtype="16"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p:cTn id="23" dur="500" fill="hold"/>
                                        <p:tgtEl>
                                          <p:spTgt spid="32"/>
                                        </p:tgtEl>
                                        <p:attrNameLst>
                                          <p:attrName>ppt_w</p:attrName>
                                        </p:attrNameLst>
                                      </p:cBhvr>
                                      <p:tavLst>
                                        <p:tav tm="0">
                                          <p:val>
                                            <p:fltVal val="0"/>
                                          </p:val>
                                        </p:tav>
                                        <p:tav tm="100000">
                                          <p:val>
                                            <p:strVal val="#ppt_w"/>
                                          </p:val>
                                        </p:tav>
                                      </p:tavLst>
                                    </p:anim>
                                    <p:anim calcmode="lin" valueType="num">
                                      <p:cBhvr>
                                        <p:cTn id="24" dur="500" fill="hold"/>
                                        <p:tgtEl>
                                          <p:spTgt spid="32"/>
                                        </p:tgtEl>
                                        <p:attrNameLst>
                                          <p:attrName>ppt_h</p:attrName>
                                        </p:attrNameLst>
                                      </p:cBhvr>
                                      <p:tavLst>
                                        <p:tav tm="0">
                                          <p:val>
                                            <p:fltVal val="0"/>
                                          </p:val>
                                        </p:tav>
                                        <p:tav tm="100000">
                                          <p:val>
                                            <p:strVal val="#ppt_h"/>
                                          </p:val>
                                        </p:tav>
                                      </p:tavLst>
                                    </p:anim>
                                  </p:childTnLst>
                                </p:cTn>
                              </p:par>
                              <p:par>
                                <p:cTn id="25" presetID="8" presetClass="emph" presetSubtype="0" fill="hold" nodeType="withEffect">
                                  <p:stCondLst>
                                    <p:cond delay="0"/>
                                  </p:stCondLst>
                                  <p:childTnLst>
                                    <p:animRot by="21600000">
                                      <p:cBhvr>
                                        <p:cTn id="26" dur="500" fill="hold"/>
                                        <p:tgtEl>
                                          <p:spTgt spid="32"/>
                                        </p:tgtEl>
                                        <p:attrNameLst>
                                          <p:attrName>r</p:attrName>
                                        </p:attrNameLst>
                                      </p:cBhvr>
                                    </p:animRot>
                                  </p:childTnLst>
                                </p:cTn>
                              </p:par>
                              <p:par>
                                <p:cTn id="27" presetID="23" presetClass="entr" presetSubtype="16"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p:cTn id="29" dur="500" fill="hold"/>
                                        <p:tgtEl>
                                          <p:spTgt spid="35"/>
                                        </p:tgtEl>
                                        <p:attrNameLst>
                                          <p:attrName>ppt_w</p:attrName>
                                        </p:attrNameLst>
                                      </p:cBhvr>
                                      <p:tavLst>
                                        <p:tav tm="0">
                                          <p:val>
                                            <p:fltVal val="0"/>
                                          </p:val>
                                        </p:tav>
                                        <p:tav tm="100000">
                                          <p:val>
                                            <p:strVal val="#ppt_w"/>
                                          </p:val>
                                        </p:tav>
                                      </p:tavLst>
                                    </p:anim>
                                    <p:anim calcmode="lin" valueType="num">
                                      <p:cBhvr>
                                        <p:cTn id="30" dur="500" fill="hold"/>
                                        <p:tgtEl>
                                          <p:spTgt spid="35"/>
                                        </p:tgtEl>
                                        <p:attrNameLst>
                                          <p:attrName>ppt_h</p:attrName>
                                        </p:attrNameLst>
                                      </p:cBhvr>
                                      <p:tavLst>
                                        <p:tav tm="0">
                                          <p:val>
                                            <p:fltVal val="0"/>
                                          </p:val>
                                        </p:tav>
                                        <p:tav tm="100000">
                                          <p:val>
                                            <p:strVal val="#ppt_h"/>
                                          </p:val>
                                        </p:tav>
                                      </p:tavLst>
                                    </p:anim>
                                  </p:childTnLst>
                                </p:cTn>
                              </p:par>
                              <p:par>
                                <p:cTn id="31" presetID="8" presetClass="emph" presetSubtype="0" fill="hold" nodeType="withEffect">
                                  <p:stCondLst>
                                    <p:cond delay="0"/>
                                  </p:stCondLst>
                                  <p:childTnLst>
                                    <p:animRot by="21600000">
                                      <p:cBhvr>
                                        <p:cTn id="32" dur="500" fill="hold"/>
                                        <p:tgtEl>
                                          <p:spTgt spid="3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数据库恢复的复杂性</a:t>
            </a:r>
          </a:p>
        </p:txBody>
      </p:sp>
      <p:sp>
        <p:nvSpPr>
          <p:cNvPr id="4" name="TextBox 3"/>
          <p:cNvSpPr txBox="1"/>
          <p:nvPr/>
        </p:nvSpPr>
        <p:spPr>
          <a:xfrm>
            <a:off x="57562" y="1196752"/>
            <a:ext cx="553998" cy="5661248"/>
          </a:xfrm>
          <a:prstGeom prst="rect">
            <a:avLst/>
          </a:prstGeom>
          <a:noFill/>
        </p:spPr>
        <p:txBody>
          <a:bodyPr vert="eaVert" wrap="square" rtlCol="0">
            <a:spAutoFit/>
          </a:bodyPr>
          <a:lstStyle/>
          <a:p>
            <a:r>
              <a:rPr lang="zh-CN" altLang="en-US" sz="2400" b="1" dirty="0">
                <a:solidFill>
                  <a:schemeClr val="tx2">
                    <a:lumMod val="60000"/>
                    <a:lumOff val="40000"/>
                  </a:schemeClr>
                </a:solidFill>
              </a:rPr>
              <a:t>数据库备份与恢复</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zh-CN" altLang="en-US" sz="2400" dirty="0"/>
              <a:t>出现故障后，不仅仅是解决问题并继续操作。即使在故障中并没有丢失数据，计算及处理的计时和进度也过于复杂，无法精确地重建</a:t>
            </a:r>
            <a:endParaRPr lang="en-US" altLang="zh-CN" sz="2400" dirty="0"/>
          </a:p>
          <a:p>
            <a:pPr>
              <a:buClr>
                <a:schemeClr val="tx2"/>
              </a:buClr>
              <a:buFont typeface="Wingdings" pitchFamily="2" charset="2"/>
              <a:buChar char="p"/>
            </a:pPr>
            <a:endParaRPr lang="en-US" altLang="zh-CN" sz="2400" dirty="0"/>
          </a:p>
          <a:p>
            <a:pPr>
              <a:buClr>
                <a:schemeClr val="tx2"/>
              </a:buClr>
              <a:buFont typeface="Wingdings" pitchFamily="2" charset="2"/>
              <a:buChar char="p"/>
            </a:pPr>
            <a:r>
              <a:rPr lang="zh-CN" altLang="en-US" sz="2400" dirty="0"/>
              <a:t>操作系统需要大量的额外数据和处理，才能精确地从中断处重新处理。无法使时间倒退，使所有的数据恢复到故障前的状态</a:t>
            </a:r>
            <a:endParaRPr lang="en-US" altLang="zh-CN" sz="2400" dirty="0"/>
          </a:p>
          <a:p>
            <a:pPr>
              <a:buClr>
                <a:schemeClr val="tx2"/>
              </a:buClr>
              <a:buFont typeface="Wingdings" pitchFamily="2" charset="2"/>
              <a:buChar char="p"/>
            </a:pPr>
            <a:endParaRPr lang="en-US" altLang="zh-CN" sz="2400" dirty="0"/>
          </a:p>
          <a:p>
            <a:pPr>
              <a:buClr>
                <a:schemeClr val="tx2"/>
              </a:buClr>
              <a:buFont typeface="Wingdings" pitchFamily="2" charset="2"/>
              <a:buChar char="p"/>
            </a:pPr>
            <a:r>
              <a:rPr lang="zh-CN" altLang="en-US" sz="2400" dirty="0"/>
              <a:t>然而有两种可能的方法：即通过重新处理来恢复和通过回滚</a:t>
            </a:r>
            <a:r>
              <a:rPr lang="en-US" altLang="zh-CN" sz="2400" dirty="0"/>
              <a:t>/</a:t>
            </a:r>
            <a:r>
              <a:rPr lang="zh-CN" altLang="en-US" sz="2400" dirty="0"/>
              <a:t>前滚来恢复</a:t>
            </a:r>
            <a:endParaRPr lang="en-US" altLang="zh-CN" sz="2400" dirty="0"/>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通过重新处理来恢复一般不可行</a:t>
            </a:r>
          </a:p>
        </p:txBody>
      </p:sp>
      <p:sp>
        <p:nvSpPr>
          <p:cNvPr id="4" name="TextBox 3"/>
          <p:cNvSpPr txBox="1"/>
          <p:nvPr/>
        </p:nvSpPr>
        <p:spPr>
          <a:xfrm>
            <a:off x="57562" y="1196752"/>
            <a:ext cx="553998" cy="5661248"/>
          </a:xfrm>
          <a:prstGeom prst="rect">
            <a:avLst/>
          </a:prstGeom>
          <a:noFill/>
        </p:spPr>
        <p:txBody>
          <a:bodyPr vert="eaVert" wrap="square" rtlCol="0">
            <a:spAutoFit/>
          </a:bodyPr>
          <a:lstStyle/>
          <a:p>
            <a:r>
              <a:rPr lang="zh-CN" altLang="en-US" sz="2400" b="1" dirty="0">
                <a:solidFill>
                  <a:schemeClr val="tx2">
                    <a:lumMod val="60000"/>
                    <a:lumOff val="40000"/>
                  </a:schemeClr>
                </a:solidFill>
              </a:rPr>
              <a:t>数据库备份与恢复</a:t>
            </a:r>
          </a:p>
        </p:txBody>
      </p:sp>
      <p:sp>
        <p:nvSpPr>
          <p:cNvPr id="7" name="内容占位符 6"/>
          <p:cNvSpPr>
            <a:spLocks noGrp="1"/>
          </p:cNvSpPr>
          <p:nvPr>
            <p:ph idx="1"/>
          </p:nvPr>
        </p:nvSpPr>
        <p:spPr/>
        <p:txBody>
          <a:bodyPr/>
          <a:lstStyle/>
          <a:p>
            <a:pPr>
              <a:buClr>
                <a:schemeClr val="tx2"/>
              </a:buClr>
              <a:buFont typeface="Wingdings" pitchFamily="2" charset="2"/>
              <a:buChar char="p"/>
            </a:pPr>
            <a:r>
              <a:rPr lang="zh-CN" altLang="en-US" sz="2400" dirty="0"/>
              <a:t>因为不能精确地从某一处恢复，所以最好的替代方法就是回溯到一个一致的点，重新处理当时的所有工作</a:t>
            </a:r>
            <a:endParaRPr lang="en-US" altLang="zh-CN" sz="2400" dirty="0"/>
          </a:p>
          <a:p>
            <a:pPr>
              <a:buClr>
                <a:schemeClr val="tx2"/>
              </a:buClr>
              <a:buFont typeface="Wingdings" pitchFamily="2" charset="2"/>
              <a:buChar char="p"/>
            </a:pPr>
            <a:endParaRPr lang="en-US" altLang="zh-CN" sz="2400" dirty="0"/>
          </a:p>
          <a:p>
            <a:pPr>
              <a:buClr>
                <a:schemeClr val="tx2"/>
              </a:buClr>
              <a:buFont typeface="Wingdings" pitchFamily="2" charset="2"/>
              <a:buChar char="p"/>
            </a:pPr>
            <a:r>
              <a:rPr lang="zh-CN" altLang="en-US" sz="2400" dirty="0">
                <a:solidFill>
                  <a:schemeClr val="accent2"/>
                </a:solidFill>
              </a:rPr>
              <a:t>这种恢复的最简单形式包括：</a:t>
            </a:r>
            <a:endParaRPr lang="en-US" altLang="zh-CN" sz="2400" dirty="0">
              <a:solidFill>
                <a:schemeClr val="accent2"/>
              </a:solidFill>
            </a:endParaRPr>
          </a:p>
          <a:p>
            <a:pPr>
              <a:buClr>
                <a:schemeClr val="tx2"/>
              </a:buClr>
              <a:buFont typeface="Wingdings" pitchFamily="2" charset="2"/>
              <a:buChar char="p"/>
            </a:pPr>
            <a:endParaRPr lang="en-US" altLang="zh-CN" sz="2400" dirty="0"/>
          </a:p>
          <a:p>
            <a:pPr>
              <a:buClr>
                <a:schemeClr val="tx2"/>
              </a:buClr>
              <a:buFont typeface="Arial" pitchFamily="34" charset="0"/>
              <a:buChar char="•"/>
            </a:pPr>
            <a:r>
              <a:rPr lang="zh-CN" altLang="en-US" sz="2400" dirty="0"/>
              <a:t>定期复制数据库（数据库备份）</a:t>
            </a:r>
            <a:endParaRPr lang="en-US" altLang="zh-CN" sz="2400" dirty="0"/>
          </a:p>
          <a:p>
            <a:pPr>
              <a:buClr>
                <a:schemeClr val="tx2"/>
              </a:buClr>
              <a:buFont typeface="Arial" pitchFamily="34" charset="0"/>
              <a:buChar char="•"/>
            </a:pPr>
            <a:r>
              <a:rPr lang="zh-CN" altLang="en-US" sz="2400" dirty="0"/>
              <a:t>并记录自该备份后处理的所有事务</a:t>
            </a:r>
            <a:endParaRPr lang="en-US" altLang="zh-CN" sz="2400" dirty="0"/>
          </a:p>
          <a:p>
            <a:pPr>
              <a:buClr>
                <a:schemeClr val="tx2"/>
              </a:buClr>
              <a:buFont typeface="Arial" pitchFamily="34" charset="0"/>
              <a:buChar char="•"/>
            </a:pPr>
            <a:endParaRPr lang="en-US" altLang="zh-CN" sz="2400" dirty="0"/>
          </a:p>
          <a:p>
            <a:pPr>
              <a:buClr>
                <a:schemeClr val="tx2"/>
              </a:buClr>
            </a:pPr>
            <a:endParaRPr lang="en-US" altLang="zh-CN" sz="2400" dirty="0"/>
          </a:p>
        </p:txBody>
      </p:sp>
      <p:sp>
        <p:nvSpPr>
          <p:cNvPr id="6" name="矩形 5"/>
          <p:cNvSpPr/>
          <p:nvPr/>
        </p:nvSpPr>
        <p:spPr>
          <a:xfrm>
            <a:off x="683568" y="5229200"/>
            <a:ext cx="532859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FF00"/>
                </a:solidFill>
              </a:rPr>
              <a:t>思考为什么这种简单的策略一般并不可行？</a:t>
            </a:r>
          </a:p>
        </p:txBody>
      </p:sp>
    </p:spTree>
  </p:cSld>
  <p:clrMapOvr>
    <a:masterClrMapping/>
  </p:clrMapOvr>
  <p:transition/>
</p:sld>
</file>

<file path=ppt/theme/theme1.xml><?xml version="1.0" encoding="utf-8"?>
<a:theme xmlns:a="http://schemas.openxmlformats.org/drawingml/2006/main" name="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经典特宋简"/>
        <a:ea typeface="经典特宋简"/>
        <a:cs typeface=""/>
      </a:majorFont>
      <a:minorFont>
        <a:latin typeface="华文细黑"/>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42808</TotalTime>
  <Pages>0</Pages>
  <Words>9061</Words>
  <Characters>0</Characters>
  <Application>Microsoft Office PowerPoint</Application>
  <DocSecurity>0</DocSecurity>
  <PresentationFormat>全屏显示(4:3)</PresentationFormat>
  <Lines>0</Lines>
  <Paragraphs>934</Paragraphs>
  <Slides>118</Slides>
  <Notes>28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118</vt:i4>
      </vt:variant>
    </vt:vector>
  </HeadingPairs>
  <TitlesOfParts>
    <vt:vector size="126" baseType="lpstr">
      <vt:lpstr>黑体</vt:lpstr>
      <vt:lpstr>华文细黑</vt:lpstr>
      <vt:lpstr>经典特宋简</vt:lpstr>
      <vt:lpstr>微软雅黑</vt:lpstr>
      <vt:lpstr>Arial</vt:lpstr>
      <vt:lpstr>Calibri</vt:lpstr>
      <vt:lpstr>Wingdings</vt:lpstr>
      <vt:lpstr>Office 主题</vt:lpstr>
      <vt:lpstr>数据库系统应用与开发</vt:lpstr>
      <vt:lpstr>PowerPoint 演示文稿</vt:lpstr>
      <vt:lpstr>PowerPoint 演示文稿</vt:lpstr>
      <vt:lpstr>什么是数据库管理（DBA）</vt:lpstr>
      <vt:lpstr>什么是数据库管理（DBA）</vt:lpstr>
      <vt:lpstr>数据管理与数据库管理</vt:lpstr>
      <vt:lpstr>PowerPoint 演示文稿</vt:lpstr>
      <vt:lpstr>数据库处理环境</vt:lpstr>
      <vt:lpstr>数据库处理环境（续1）</vt:lpstr>
      <vt:lpstr>数据库处理环境（续2）</vt:lpstr>
      <vt:lpstr>数据库处理环境（续3）</vt:lpstr>
      <vt:lpstr>PowerPoint 演示文稿</vt:lpstr>
      <vt:lpstr>并发控制</vt:lpstr>
      <vt:lpstr>需要并发控制的情况：举例</vt:lpstr>
      <vt:lpstr>并发控制</vt:lpstr>
      <vt:lpstr>使用原子事务的必要性</vt:lpstr>
      <vt:lpstr>使用原子事务的必要性：例子</vt:lpstr>
      <vt:lpstr>使用原子事务的必要性：例子（续1）</vt:lpstr>
      <vt:lpstr>当第3步执行不成功而前2步执行成功时：</vt:lpstr>
      <vt:lpstr>使用事务处理：保证事务的原子性</vt:lpstr>
      <vt:lpstr>使用原子事务的必要性：例子总结</vt:lpstr>
      <vt:lpstr>并发事务处理</vt:lpstr>
      <vt:lpstr>两个用户的任务并发处理示例</vt:lpstr>
      <vt:lpstr>丢失更新问题</vt:lpstr>
      <vt:lpstr>丢失更新问题</vt:lpstr>
      <vt:lpstr>丢失更新问题</vt:lpstr>
      <vt:lpstr>资源锁定</vt:lpstr>
      <vt:lpstr>资源锁定：锁定命令的处理步骤</vt:lpstr>
      <vt:lpstr>资源锁定的操作举例</vt:lpstr>
      <vt:lpstr>隐式锁定与显式锁定</vt:lpstr>
      <vt:lpstr>资源锁定的粒度</vt:lpstr>
      <vt:lpstr>锁定的类型</vt:lpstr>
      <vt:lpstr>可串行化的事务</vt:lpstr>
      <vt:lpstr>二段锁定</vt:lpstr>
      <vt:lpstr>二段锁定（举例）</vt:lpstr>
      <vt:lpstr>死锁</vt:lpstr>
      <vt:lpstr>死锁示例</vt:lpstr>
      <vt:lpstr>死锁</vt:lpstr>
      <vt:lpstr>防止死锁发生</vt:lpstr>
      <vt:lpstr>允许死锁发生的方法</vt:lpstr>
      <vt:lpstr>乐观锁定和悲观锁定</vt:lpstr>
      <vt:lpstr>乐观锁定和悲观锁定的处理</vt:lpstr>
      <vt:lpstr>乐观锁定（举例）</vt:lpstr>
      <vt:lpstr>乐观锁定（举例）</vt:lpstr>
      <vt:lpstr>悲观锁定（举例）</vt:lpstr>
      <vt:lpstr>悲观锁定（举例）</vt:lpstr>
      <vt:lpstr>乐观锁定与悲观锁定对比</vt:lpstr>
      <vt:lpstr>PowerPoint 演示文稿</vt:lpstr>
      <vt:lpstr>SQL事务控制语言和声明锁定特征</vt:lpstr>
      <vt:lpstr>SQL事务控制语言和声明锁定特征</vt:lpstr>
      <vt:lpstr>ACID</vt:lpstr>
      <vt:lpstr>事务的一致性（consistant）</vt:lpstr>
      <vt:lpstr>事务的一致性</vt:lpstr>
      <vt:lpstr>事务的一致性</vt:lpstr>
      <vt:lpstr>事务隔离isolation级别：数据读取问题汇总</vt:lpstr>
      <vt:lpstr>事务隔离级别：数据读取问题汇总</vt:lpstr>
      <vt:lpstr>事务隔离级别：数据读取问题汇总</vt:lpstr>
      <vt:lpstr>事务隔离级别汇总</vt:lpstr>
      <vt:lpstr>事务隔离级别汇总</vt:lpstr>
      <vt:lpstr>事务隔离级别的影响</vt:lpstr>
      <vt:lpstr>PowerPoint 演示文稿</vt:lpstr>
      <vt:lpstr>游标类型</vt:lpstr>
      <vt:lpstr>游标类型</vt:lpstr>
      <vt:lpstr>游标类型</vt:lpstr>
      <vt:lpstr>游标类型</vt:lpstr>
      <vt:lpstr>游标类型</vt:lpstr>
      <vt:lpstr>游标类型</vt:lpstr>
      <vt:lpstr>游标的开销</vt:lpstr>
      <vt:lpstr>PowerPoint 演示文稿</vt:lpstr>
      <vt:lpstr>数据库安全</vt:lpstr>
      <vt:lpstr>数据库安全的身份验证与授权</vt:lpstr>
      <vt:lpstr>数据库安全的身份验证与授权</vt:lpstr>
      <vt:lpstr>用户账户：MySQL用户账户设置</vt:lpstr>
      <vt:lpstr>用户处理权限和责任</vt:lpstr>
      <vt:lpstr>用户处理权限和责任</vt:lpstr>
      <vt:lpstr>用户处理权限和责任</vt:lpstr>
      <vt:lpstr>用户处理权限和责任</vt:lpstr>
      <vt:lpstr>用户处理权限和责任</vt:lpstr>
      <vt:lpstr>权限和责任的关系</vt:lpstr>
      <vt:lpstr>权限和责任的关系（续1）</vt:lpstr>
      <vt:lpstr>DBMS级别的安全</vt:lpstr>
      <vt:lpstr>DBMS级别的安全</vt:lpstr>
      <vt:lpstr>DBMS级别的安全</vt:lpstr>
      <vt:lpstr>DBMS级别的安全</vt:lpstr>
      <vt:lpstr>DBMS级别的安全</vt:lpstr>
      <vt:lpstr>DBMS级别的安全</vt:lpstr>
      <vt:lpstr>DBMS级别的安全</vt:lpstr>
      <vt:lpstr>应用程序级别的安全</vt:lpstr>
      <vt:lpstr>应用程序级别的安全：例</vt:lpstr>
      <vt:lpstr>应用程序级别的安全：例（续1）</vt:lpstr>
      <vt:lpstr>应用程序级别的安全：例（续2）</vt:lpstr>
      <vt:lpstr>应用程序级别的安全：例（续3）</vt:lpstr>
      <vt:lpstr>应用程序级别的安全</vt:lpstr>
      <vt:lpstr>DBMS级别的安全与应用程序级别的安全</vt:lpstr>
      <vt:lpstr>PowerPoint 演示文稿</vt:lpstr>
      <vt:lpstr>数据库需要恢复的情况</vt:lpstr>
      <vt:lpstr>数据库出现错误后所面对的问题</vt:lpstr>
      <vt:lpstr>数据库恢复的复杂性</vt:lpstr>
      <vt:lpstr>通过重新处理来恢复一般不可行</vt:lpstr>
      <vt:lpstr>通过重新处理来恢复一般不可行：原因</vt:lpstr>
      <vt:lpstr>通过回滚和前滚来恢复</vt:lpstr>
      <vt:lpstr>通过回滚和前滚来恢复：前滚</vt:lpstr>
      <vt:lpstr>通过回滚和前滚来恢复：回滚</vt:lpstr>
      <vt:lpstr>通过回滚和前滚来恢复：日志</vt:lpstr>
      <vt:lpstr>通过回滚和前滚来恢复：日志的应用</vt:lpstr>
      <vt:lpstr>通过回滚和前滚来恢复：日志的应用</vt:lpstr>
      <vt:lpstr>通过回滚和前滚来恢复：日志示例</vt:lpstr>
      <vt:lpstr>恢复策略示例</vt:lpstr>
      <vt:lpstr>恢复策略示例</vt:lpstr>
      <vt:lpstr>恢复策略（续）</vt:lpstr>
      <vt:lpstr>检查点（check point）</vt:lpstr>
      <vt:lpstr>利用检查点进行恢复</vt:lpstr>
      <vt:lpstr>PowerPoint 演示文稿</vt:lpstr>
      <vt:lpstr>DBA的其他职责</vt:lpstr>
      <vt:lpstr>DBA的其他职责</vt:lpstr>
      <vt:lpstr>DBA的其他职责</vt:lpstr>
      <vt:lpstr>DBA的其他职责</vt:lpstr>
      <vt:lpstr>DBA的其他职责：总结</vt:lpstr>
    </vt:vector>
  </TitlesOfParts>
  <Company>kingsoft</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rachel</dc:creator>
  <cp:lastModifiedBy>Microsoft</cp:lastModifiedBy>
  <cp:revision>6203</cp:revision>
  <cp:lastPrinted>1899-12-30T00:00:00Z</cp:lastPrinted>
  <dcterms:created xsi:type="dcterms:W3CDTF">2011-06-08T11:08:52Z</dcterms:created>
  <dcterms:modified xsi:type="dcterms:W3CDTF">2023-05-27T03:52:14Z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1033-8.1.0.3018</vt:lpwstr>
  </property>
</Properties>
</file>