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0"/>
  </p:notesMasterIdLst>
  <p:sldIdLst>
    <p:sldId id="256" r:id="rId2"/>
    <p:sldId id="257" r:id="rId3"/>
    <p:sldId id="258" r:id="rId4"/>
    <p:sldId id="259" r:id="rId5"/>
    <p:sldId id="261" r:id="rId6"/>
    <p:sldId id="260" r:id="rId7"/>
    <p:sldId id="262" r:id="rId8"/>
    <p:sldId id="263" r:id="rId9"/>
    <p:sldId id="264" r:id="rId10"/>
    <p:sldId id="265"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6" r:id="rId110"/>
    <p:sldId id="365"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400" r:id="rId127"/>
    <p:sldId id="382" r:id="rId128"/>
    <p:sldId id="383" r:id="rId129"/>
    <p:sldId id="384" r:id="rId130"/>
    <p:sldId id="385" r:id="rId131"/>
    <p:sldId id="386" r:id="rId132"/>
    <p:sldId id="391" r:id="rId133"/>
    <p:sldId id="392" r:id="rId134"/>
    <p:sldId id="387" r:id="rId135"/>
    <p:sldId id="388" r:id="rId136"/>
    <p:sldId id="390" r:id="rId137"/>
    <p:sldId id="393" r:id="rId138"/>
    <p:sldId id="394" r:id="rId139"/>
    <p:sldId id="395" r:id="rId140"/>
    <p:sldId id="396" r:id="rId141"/>
    <p:sldId id="397"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 id="415" r:id="rId155"/>
    <p:sldId id="398" r:id="rId156"/>
    <p:sldId id="399" r:id="rId157"/>
    <p:sldId id="401" r:id="rId158"/>
    <p:sldId id="402"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28" r:id="rId172"/>
    <p:sldId id="429" r:id="rId173"/>
    <p:sldId id="430" r:id="rId174"/>
    <p:sldId id="431" r:id="rId175"/>
    <p:sldId id="432" r:id="rId176"/>
    <p:sldId id="433" r:id="rId177"/>
    <p:sldId id="434" r:id="rId178"/>
    <p:sldId id="435" r:id="rId17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671BA"/>
    <a:srgbClr val="0461A0"/>
    <a:srgbClr val="99DEFD"/>
    <a:srgbClr val="122256"/>
    <a:srgbClr val="033C8F"/>
    <a:srgbClr val="009ED6"/>
    <a:srgbClr val="5DD5FF"/>
    <a:srgbClr val="0062A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2579" autoAdjust="0"/>
  </p:normalViewPr>
  <p:slideViewPr>
    <p:cSldViewPr>
      <p:cViewPr varScale="1">
        <p:scale>
          <a:sx n="71" d="100"/>
          <a:sy n="71" d="100"/>
        </p:scale>
        <p:origin x="135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4EF409-1B32-4D74-B2F0-CBB3D55134C7}" type="datetimeFigureOut">
              <a:rPr lang="zh-CN" altLang="en-US" smtClean="0"/>
              <a:pPr/>
              <a:t>2023/4/26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C2D481-D4DF-4F4D-A010-56B8ABD0A0D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存储的是搜索码的值 </a:t>
            </a:r>
            <a:r>
              <a:rPr lang="en-US" altLang="zh-CN" dirty="0"/>
              <a:t>2. </a:t>
            </a:r>
            <a:r>
              <a:rPr lang="zh-CN" altLang="en-US" dirty="0"/>
              <a:t>将搜索码的值与记录关联</a:t>
            </a:r>
          </a:p>
        </p:txBody>
      </p:sp>
      <p:sp>
        <p:nvSpPr>
          <p:cNvPr id="4" name="灯片编号占位符 3"/>
          <p:cNvSpPr>
            <a:spLocks noGrp="1"/>
          </p:cNvSpPr>
          <p:nvPr>
            <p:ph type="sldNum" sz="quarter" idx="5"/>
          </p:nvPr>
        </p:nvSpPr>
        <p:spPr/>
        <p:txBody>
          <a:bodyPr/>
          <a:lstStyle/>
          <a:p>
            <a:fld id="{71C2D481-D4DF-4F4D-A010-56B8ABD0A0D7}" type="slidenum">
              <a:rPr lang="zh-CN" altLang="en-US" smtClean="0"/>
              <a:pPr/>
              <a:t>11</a:t>
            </a:fld>
            <a:endParaRPr lang="zh-CN" altLang="en-US"/>
          </a:p>
        </p:txBody>
      </p:sp>
    </p:spTree>
    <p:extLst>
      <p:ext uri="{BB962C8B-B14F-4D97-AF65-F5344CB8AC3E}">
        <p14:creationId xmlns:p14="http://schemas.microsoft.com/office/powerpoint/2010/main" val="275235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169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1C2D481-D4DF-4F4D-A010-56B8ABD0A0D7}" type="slidenum">
              <a:rPr lang="zh-CN" altLang="en-US" smtClean="0"/>
              <a:pPr/>
              <a:t>171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cSld>
  <p:clrMapOvr>
    <a:masterClrMapping/>
  </p:clrMapOvr>
  <p:transition advTm="1248"/>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advTm="1248"/>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42938"/>
            <a:ext cx="2057400" cy="5483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42938"/>
            <a:ext cx="6019800" cy="5483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advTm="1248"/>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sz="2600" b="1"/>
            </a:lvl2pPr>
            <a:lvl3pPr>
              <a:defRPr b="1"/>
            </a:lvl3pPr>
            <a:lvl4pPr>
              <a:defRPr b="1"/>
            </a:lvl4pPr>
            <a:lvl5pPr>
              <a:defRPr sz="180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advTm="1248"/>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5" name="直接连接符 4"/>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cxnSp>
        <p:nvCxnSpPr>
          <p:cNvPr id="7" name="直接连接符 6"/>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cxnSp>
        <p:nvCxnSpPr>
          <p:cNvPr id="3" name="直接连接符 2"/>
          <p:cNvCxnSpPr/>
          <p:nvPr userDrawn="1"/>
        </p:nvCxnSpPr>
        <p:spPr>
          <a:xfrm>
            <a:off x="467544" y="1484784"/>
            <a:ext cx="820891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467544" y="1412776"/>
            <a:ext cx="4248472"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advTm="1248"/>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Tm="1248"/>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advTm="1248"/>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advTm="1248"/>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3" descr="C:\Documents and Settings\鱼不愚\桌面\未标题-1副本.jpg"/>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7" name="标题占位符 1"/>
          <p:cNvSpPr>
            <a:spLocks noGrp="1" noChangeArrowheads="1"/>
          </p:cNvSpPr>
          <p:nvPr>
            <p:ph type="title"/>
          </p:nvPr>
        </p:nvSpPr>
        <p:spPr bwMode="auto">
          <a:xfrm>
            <a:off x="457200" y="692150"/>
            <a:ext cx="8229600" cy="774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a:t>单击此处编辑母版标题样式</a:t>
            </a:r>
          </a:p>
        </p:txBody>
      </p:sp>
      <p:sp>
        <p:nvSpPr>
          <p:cNvPr id="1028" name="文本占位符 2"/>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endParaRPr lang="zh-CN" altLang="zh-CN"/>
          </a:p>
        </p:txBody>
      </p:sp>
      <p:sp>
        <p:nvSpPr>
          <p:cNvPr id="6" name="TextBox 5"/>
          <p:cNvSpPr txBox="1"/>
          <p:nvPr/>
        </p:nvSpPr>
        <p:spPr>
          <a:xfrm>
            <a:off x="396875" y="6516688"/>
            <a:ext cx="9144000" cy="368300"/>
          </a:xfrm>
          <a:prstGeom prst="rect">
            <a:avLst/>
          </a:prstGeom>
          <a:noFill/>
        </p:spPr>
        <p:txBody>
          <a:bodyPr>
            <a:spAutoFit/>
          </a:bodyPr>
          <a:lstStyle/>
          <a:p>
            <a:pPr>
              <a:defRPr/>
            </a:pPr>
            <a:r>
              <a:rPr lang="zh-CN" altLang="en-US" b="1" dirty="0">
                <a:solidFill>
                  <a:schemeClr val="bg1"/>
                </a:solidFill>
              </a:rPr>
              <a:t>吉林大学管理学院</a:t>
            </a:r>
            <a:r>
              <a:rPr lang="en-US" altLang="zh-CN" b="1" dirty="0">
                <a:solidFill>
                  <a:schemeClr val="bg1"/>
                </a:solidFill>
              </a:rPr>
              <a:t>	      </a:t>
            </a:r>
            <a:r>
              <a:rPr lang="zh-CN" altLang="en-US" b="1" dirty="0">
                <a:solidFill>
                  <a:schemeClr val="bg1"/>
                </a:solidFill>
              </a:rPr>
              <a:t>数据库系统应用与开发</a:t>
            </a:r>
            <a:r>
              <a:rPr lang="en-US" altLang="zh-CN" b="1" dirty="0">
                <a:solidFill>
                  <a:schemeClr val="bg1"/>
                </a:solidFill>
              </a:rPr>
              <a:t>		 liangx@jlu.edu.cn</a:t>
            </a:r>
            <a:endParaRPr lang="zh-CN" altLang="en-US" b="1" dirty="0">
              <a:solidFill>
                <a:schemeClr val="bg1"/>
              </a:solidFill>
            </a:endParaRPr>
          </a:p>
        </p:txBody>
      </p:sp>
      <p:sp>
        <p:nvSpPr>
          <p:cNvPr id="11" name="TextBox 10"/>
          <p:cNvSpPr txBox="1"/>
          <p:nvPr/>
        </p:nvSpPr>
        <p:spPr>
          <a:xfrm>
            <a:off x="4211960" y="0"/>
            <a:ext cx="4932040" cy="523220"/>
          </a:xfrm>
          <a:prstGeom prst="rect">
            <a:avLst/>
          </a:prstGeom>
          <a:noFill/>
        </p:spPr>
        <p:txBody>
          <a:bodyPr wrap="square" rtlCol="0">
            <a:spAutoFit/>
          </a:bodyPr>
          <a:lstStyle/>
          <a:p>
            <a:pPr algn="r"/>
            <a:r>
              <a:rPr lang="zh-CN" altLang="en-US" sz="2800" b="1" dirty="0">
                <a:solidFill>
                  <a:schemeClr val="bg1"/>
                </a:solidFill>
              </a:rPr>
              <a:t>第十章</a:t>
            </a:r>
            <a:r>
              <a:rPr lang="en-US" altLang="zh-CN" sz="2800" b="1" baseline="0" dirty="0">
                <a:solidFill>
                  <a:schemeClr val="bg1"/>
                </a:solidFill>
              </a:rPr>
              <a:t> </a:t>
            </a:r>
            <a:r>
              <a:rPr lang="zh-CN" altLang="en-US" sz="2800" b="1" baseline="0" dirty="0">
                <a:solidFill>
                  <a:schemeClr val="bg1"/>
                </a:solidFill>
              </a:rPr>
              <a:t>索引与散列</a:t>
            </a:r>
            <a:endParaRPr lang="zh-CN" altLang="en-US" sz="2800" b="1" dirty="0">
              <a:solidFill>
                <a:schemeClr val="bg1"/>
              </a:solidFill>
            </a:endParaRPr>
          </a:p>
        </p:txBody>
      </p:sp>
      <p:grpSp>
        <p:nvGrpSpPr>
          <p:cNvPr id="12" name="组合 11"/>
          <p:cNvGrpSpPr/>
          <p:nvPr/>
        </p:nvGrpSpPr>
        <p:grpSpPr>
          <a:xfrm>
            <a:off x="301462" y="548680"/>
            <a:ext cx="4104456" cy="576064"/>
            <a:chOff x="1475656" y="1556792"/>
            <a:chExt cx="4104456" cy="576064"/>
          </a:xfrm>
        </p:grpSpPr>
        <p:cxnSp>
          <p:nvCxnSpPr>
            <p:cNvPr id="13" name="直接连接符 12"/>
            <p:cNvCxnSpPr/>
            <p:nvPr/>
          </p:nvCxnSpPr>
          <p:spPr>
            <a:xfrm>
              <a:off x="1475656" y="1556792"/>
              <a:ext cx="4104456" cy="0"/>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75656" y="1556792"/>
              <a:ext cx="0" cy="576064"/>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Tm="1248"/>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2pPr>
      <a:lvl3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3pPr>
      <a:lvl4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4pPr>
      <a:lvl5pPr algn="l" rtl="0" eaLnBrk="0" fontAlgn="base" hangingPunct="0">
        <a:spcBef>
          <a:spcPct val="0"/>
        </a:spcBef>
        <a:spcAft>
          <a:spcPct val="0"/>
        </a:spcAft>
        <a:defRPr sz="3200" b="1">
          <a:solidFill>
            <a:schemeClr val="tx1"/>
          </a:solidFill>
          <a:latin typeface="经典特宋简" pitchFamily="1" charset="-122"/>
          <a:ea typeface="经典特宋简" pitchFamily="1" charset="-122"/>
        </a:defRPr>
      </a:lvl5pPr>
      <a:lvl6pPr marL="4572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6pPr>
      <a:lvl7pPr marL="9144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7pPr>
      <a:lvl8pPr marL="13716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8pPr>
      <a:lvl9pPr marL="1828800" algn="l" rtl="0" eaLnBrk="0" fontAlgn="base" hangingPunct="0">
        <a:spcBef>
          <a:spcPct val="0"/>
        </a:spcBef>
        <a:spcAft>
          <a:spcPct val="0"/>
        </a:spcAft>
        <a:defRPr sz="3200">
          <a:solidFill>
            <a:schemeClr val="tx1"/>
          </a:solidFill>
          <a:latin typeface="经典特宋简" pitchFamily="1" charset="-122"/>
          <a:ea typeface="经典特宋简" pitchFamily="1" charset="-122"/>
        </a:defRPr>
      </a:lvl9pPr>
    </p:titleStyle>
    <p:bodyStyle>
      <a:lvl1pPr marL="342900" indent="-342900" algn="l" rtl="0" eaLnBrk="0" fontAlgn="base" hangingPunct="0">
        <a:spcBef>
          <a:spcPct val="20000"/>
        </a:spcBef>
        <a:spcAft>
          <a:spcPct val="0"/>
        </a:spcAft>
        <a:buFont typeface="Arial" pitchFamily="34" charset="0"/>
        <a:defRPr sz="28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Calibri" pitchFamily="34" charset="0"/>
          <a:ea typeface="宋体" pitchFamily="2" charset="-122"/>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Calibri" pitchFamily="34" charset="0"/>
          <a:ea typeface="宋体" pitchFamily="2" charset="-122"/>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数据库系统应用与开发</a:t>
            </a:r>
            <a:endParaRPr lang="zh-CN" altLang="en-US" dirty="0"/>
          </a:p>
        </p:txBody>
      </p:sp>
      <p:sp>
        <p:nvSpPr>
          <p:cNvPr id="3" name="副标题 2"/>
          <p:cNvSpPr>
            <a:spLocks noGrp="1"/>
          </p:cNvSpPr>
          <p:nvPr>
            <p:ph type="subTitle" idx="1"/>
          </p:nvPr>
        </p:nvSpPr>
        <p:spPr/>
        <p:txBody>
          <a:bodyPr/>
          <a:lstStyle/>
          <a:p>
            <a:r>
              <a:rPr lang="zh-CN" altLang="en-US"/>
              <a:t>吉林大学管理学院</a:t>
            </a:r>
            <a:endParaRPr lang="en-US" altLang="zh-CN"/>
          </a:p>
          <a:p>
            <a:r>
              <a:rPr lang="zh-CN" altLang="en-US"/>
              <a:t>管理科学与工程系</a:t>
            </a:r>
            <a:endParaRPr lang="zh-CN" altLang="en-US" dirty="0"/>
          </a:p>
        </p:txBody>
      </p:sp>
      <p:sp>
        <p:nvSpPr>
          <p:cNvPr id="6" name="TextBox 5"/>
          <p:cNvSpPr txBox="1"/>
          <p:nvPr/>
        </p:nvSpPr>
        <p:spPr>
          <a:xfrm>
            <a:off x="77887" y="1196752"/>
            <a:ext cx="461665" cy="4464496"/>
          </a:xfrm>
          <a:prstGeom prst="rect">
            <a:avLst/>
          </a:prstGeom>
          <a:noFill/>
        </p:spPr>
        <p:txBody>
          <a:bodyPr vert="eaVert" wrap="square" rtlCol="0">
            <a:spAutoFit/>
          </a:bodyPr>
          <a:lstStyle/>
          <a:p>
            <a:r>
              <a:rPr lang="en-US" altLang="zh-CN" b="1">
                <a:solidFill>
                  <a:schemeClr val="tx2">
                    <a:lumMod val="60000"/>
                    <a:lumOff val="40000"/>
                  </a:schemeClr>
                </a:solidFill>
              </a:rPr>
              <a:t>2020-2021 </a:t>
            </a:r>
            <a:r>
              <a:rPr lang="zh-CN" altLang="en-US" b="1" dirty="0">
                <a:solidFill>
                  <a:schemeClr val="tx2">
                    <a:lumMod val="60000"/>
                    <a:lumOff val="40000"/>
                  </a:schemeClr>
                </a:solidFill>
              </a:rPr>
              <a:t>第 </a:t>
            </a:r>
            <a:r>
              <a:rPr lang="en-US" altLang="zh-CN" b="1" dirty="0">
                <a:solidFill>
                  <a:schemeClr val="tx2">
                    <a:lumMod val="60000"/>
                    <a:lumOff val="40000"/>
                  </a:schemeClr>
                </a:solidFill>
              </a:rPr>
              <a:t>2 </a:t>
            </a:r>
            <a:r>
              <a:rPr lang="zh-CN" altLang="en-US" b="1" dirty="0">
                <a:solidFill>
                  <a:schemeClr val="tx2">
                    <a:lumMod val="60000"/>
                    <a:lumOff val="40000"/>
                  </a:schemeClr>
                </a:solidFill>
              </a:rPr>
              <a:t>学期</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solidFill>
                  <a:schemeClr val="accent2"/>
                </a:solidFill>
              </a:rPr>
              <a:t>顺序索引</a:t>
            </a:r>
            <a:endParaRPr lang="en-US" altLang="zh-CN" dirty="0">
              <a:solidFill>
                <a:schemeClr val="accent2"/>
              </a:solidFill>
            </a:endParaRPr>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多码索引（续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如下查询也可以使用多码索引高效处理</a:t>
            </a:r>
            <a:endParaRPr lang="en-US" altLang="zh-CN" sz="2400" dirty="0"/>
          </a:p>
          <a:p>
            <a:pPr>
              <a:buClr>
                <a:schemeClr val="accent1"/>
              </a:buClr>
            </a:pPr>
            <a:r>
              <a:rPr lang="en-US" altLang="zh-CN" sz="2400" dirty="0">
                <a:solidFill>
                  <a:schemeClr val="accent1"/>
                </a:solidFill>
              </a:rPr>
              <a:t>select</a:t>
            </a:r>
            <a:r>
              <a:rPr lang="en-US" altLang="zh-CN" sz="2400" dirty="0"/>
              <a:t>	      ID</a:t>
            </a:r>
          </a:p>
          <a:p>
            <a:pPr>
              <a:buClr>
                <a:schemeClr val="accent1"/>
              </a:buClr>
            </a:pPr>
            <a:r>
              <a:rPr lang="en-US" altLang="zh-CN" sz="2400" dirty="0">
                <a:solidFill>
                  <a:schemeClr val="accent1"/>
                </a:solidFill>
              </a:rPr>
              <a:t>from</a:t>
            </a:r>
            <a:r>
              <a:rPr lang="en-US" altLang="zh-CN" sz="2400" dirty="0"/>
              <a:t>         instructor</a:t>
            </a:r>
          </a:p>
          <a:p>
            <a:pPr>
              <a:buClr>
                <a:schemeClr val="accent1"/>
              </a:buClr>
            </a:pPr>
            <a:r>
              <a:rPr lang="en-US" altLang="zh-CN" sz="2400" dirty="0">
                <a:solidFill>
                  <a:schemeClr val="accent1"/>
                </a:solidFill>
              </a:rPr>
              <a:t>where</a:t>
            </a:r>
            <a:r>
              <a:rPr lang="en-US" altLang="zh-CN" sz="2400" dirty="0"/>
              <a:t>      </a:t>
            </a:r>
            <a:r>
              <a:rPr lang="en-US" altLang="zh-CN" sz="2400" dirty="0" err="1"/>
              <a:t>dept_name</a:t>
            </a:r>
            <a:r>
              <a:rPr lang="en-US" altLang="zh-CN" sz="2400" dirty="0"/>
              <a:t> = “</a:t>
            </a:r>
            <a:r>
              <a:rPr lang="en-US" altLang="zh-CN" sz="2400" dirty="0" err="1"/>
              <a:t>Finance”and</a:t>
            </a:r>
            <a:r>
              <a:rPr lang="en-US" altLang="zh-CN" sz="2400" dirty="0"/>
              <a:t> salary &lt; 80000</a:t>
            </a: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可以使用搜索码的第一个属性（</a:t>
            </a:r>
            <a:r>
              <a:rPr lang="en-US" altLang="zh-CN" sz="2400" dirty="0"/>
              <a:t> </a:t>
            </a:r>
            <a:r>
              <a:rPr lang="en-US" altLang="zh-CN" sz="2400" dirty="0" err="1"/>
              <a:t>dept_name</a:t>
            </a:r>
            <a:r>
              <a:rPr lang="en-US" altLang="zh-CN" sz="2400" dirty="0"/>
              <a:t> </a:t>
            </a:r>
            <a:r>
              <a:rPr lang="zh-CN" altLang="en-US" sz="2400" dirty="0"/>
              <a:t>）上指定的一个等值条件（</a:t>
            </a:r>
            <a:r>
              <a:rPr lang="en-US" altLang="zh-CN" sz="2400" dirty="0" err="1"/>
              <a:t>dept_name</a:t>
            </a:r>
            <a:r>
              <a:rPr lang="en-US" altLang="zh-CN" sz="2400" dirty="0"/>
              <a:t> = “Finance”</a:t>
            </a:r>
            <a:r>
              <a:rPr lang="zh-CN" altLang="en-US" sz="2400" dirty="0"/>
              <a:t>）；以及在第二个属性（</a:t>
            </a:r>
            <a:r>
              <a:rPr lang="en-US" altLang="zh-CN" sz="2400" dirty="0"/>
              <a:t>salary</a:t>
            </a:r>
            <a:r>
              <a:rPr lang="zh-CN" altLang="en-US" sz="2400" dirty="0"/>
              <a:t>）上指定的一个范围（</a:t>
            </a:r>
            <a:r>
              <a:rPr lang="en-US" altLang="zh-CN" sz="2400" dirty="0"/>
              <a:t>salary &lt; 80000</a:t>
            </a:r>
            <a:r>
              <a:rPr lang="zh-CN" altLang="en-US" sz="2400" dirty="0"/>
              <a:t>）对搜索属性上的一个范围进行查询</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多码索引（续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可以使用搜索码上的顺序索引（</a:t>
            </a:r>
            <a:r>
              <a:rPr lang="en-US" altLang="zh-CN" sz="2400" dirty="0" err="1"/>
              <a:t>dept_name</a:t>
            </a:r>
            <a:r>
              <a:rPr lang="en-US" altLang="zh-CN" sz="2400" dirty="0"/>
              <a:t>, salary</a:t>
            </a:r>
            <a:r>
              <a:rPr lang="zh-CN" altLang="en-US" sz="2400" dirty="0"/>
              <a:t>）处理只涉及一个属性的查询，如</a:t>
            </a:r>
            <a:endParaRPr lang="en-US" altLang="zh-CN" sz="2400" dirty="0"/>
          </a:p>
          <a:p>
            <a:pPr>
              <a:buClr>
                <a:schemeClr val="accent1"/>
              </a:buClr>
            </a:pPr>
            <a:r>
              <a:rPr lang="en-US" altLang="zh-CN" sz="2400" dirty="0">
                <a:solidFill>
                  <a:schemeClr val="accent1"/>
                </a:solidFill>
              </a:rPr>
              <a:t>	select</a:t>
            </a:r>
            <a:r>
              <a:rPr lang="en-US" altLang="zh-CN" sz="2400" dirty="0"/>
              <a:t>      ID</a:t>
            </a:r>
          </a:p>
          <a:p>
            <a:pPr>
              <a:buClr>
                <a:schemeClr val="accent1"/>
              </a:buClr>
            </a:pPr>
            <a:r>
              <a:rPr lang="en-US" altLang="zh-CN" sz="2400" dirty="0">
                <a:solidFill>
                  <a:schemeClr val="accent1"/>
                </a:solidFill>
              </a:rPr>
              <a:t>	from</a:t>
            </a:r>
            <a:r>
              <a:rPr lang="en-US" altLang="zh-CN" sz="2400" dirty="0"/>
              <a:t>         instructor</a:t>
            </a:r>
          </a:p>
          <a:p>
            <a:pPr>
              <a:buClr>
                <a:schemeClr val="accent1"/>
              </a:buClr>
            </a:pPr>
            <a:r>
              <a:rPr lang="en-US" altLang="zh-CN" sz="2400" dirty="0">
                <a:solidFill>
                  <a:schemeClr val="accent1"/>
                </a:solidFill>
              </a:rPr>
              <a:t>	where</a:t>
            </a:r>
            <a:r>
              <a:rPr lang="en-US" altLang="zh-CN" sz="2400" dirty="0"/>
              <a:t>     </a:t>
            </a:r>
            <a:r>
              <a:rPr lang="en-US" altLang="zh-CN" sz="2400" dirty="0" err="1"/>
              <a:t>dept_name</a:t>
            </a:r>
            <a:r>
              <a:rPr lang="en-US" altLang="zh-CN" sz="2400" dirty="0"/>
              <a:t> = “Finance”</a:t>
            </a:r>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800100" lvl="1"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多码索引（续</a:t>
            </a:r>
            <a:r>
              <a:rPr lang="en-US" altLang="zh-CN" dirty="0"/>
              <a:t>3</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但是多码索引有一定缺陷，如处理下面的查询</a:t>
            </a:r>
            <a:endParaRPr lang="en-US" altLang="zh-CN" sz="2400" dirty="0"/>
          </a:p>
          <a:p>
            <a:pPr>
              <a:buClr>
                <a:schemeClr val="accent1"/>
              </a:buClr>
            </a:pPr>
            <a:r>
              <a:rPr lang="en-US" altLang="zh-CN" sz="2400" dirty="0">
                <a:solidFill>
                  <a:schemeClr val="accent1"/>
                </a:solidFill>
              </a:rPr>
              <a:t>select</a:t>
            </a:r>
            <a:r>
              <a:rPr lang="en-US" altLang="zh-CN" sz="2400" dirty="0"/>
              <a:t>     ID</a:t>
            </a:r>
          </a:p>
          <a:p>
            <a:pPr>
              <a:buClr>
                <a:schemeClr val="accent1"/>
              </a:buClr>
            </a:pPr>
            <a:r>
              <a:rPr lang="en-US" altLang="zh-CN" sz="2400" dirty="0">
                <a:solidFill>
                  <a:schemeClr val="accent1"/>
                </a:solidFill>
              </a:rPr>
              <a:t>from </a:t>
            </a:r>
            <a:r>
              <a:rPr lang="en-US" altLang="zh-CN" sz="2400" dirty="0"/>
              <a:t>      instructor</a:t>
            </a:r>
          </a:p>
          <a:p>
            <a:pPr>
              <a:buClr>
                <a:schemeClr val="accent1"/>
              </a:buClr>
            </a:pPr>
            <a:r>
              <a:rPr lang="en-US" altLang="zh-CN" sz="2400" dirty="0">
                <a:solidFill>
                  <a:schemeClr val="accent1"/>
                </a:solidFill>
              </a:rPr>
              <a:t>where</a:t>
            </a:r>
            <a:r>
              <a:rPr lang="en-US" altLang="zh-CN" sz="2400" dirty="0"/>
              <a:t>    </a:t>
            </a:r>
            <a:r>
              <a:rPr lang="en-US" altLang="zh-CN" sz="2400" dirty="0" err="1"/>
              <a:t>dept_name</a:t>
            </a:r>
            <a:r>
              <a:rPr lang="en-US" altLang="zh-CN" sz="2400" dirty="0"/>
              <a:t> &lt; “</a:t>
            </a:r>
            <a:r>
              <a:rPr lang="en-US" altLang="zh-CN" sz="2400" dirty="0" err="1"/>
              <a:t>Finance”and</a:t>
            </a:r>
            <a:r>
              <a:rPr lang="en-US" altLang="zh-CN" sz="2400" dirty="0"/>
              <a:t> salary &lt; 80000</a:t>
            </a:r>
          </a:p>
          <a:p>
            <a:pPr>
              <a:buClr>
                <a:schemeClr val="accent1"/>
              </a:buClr>
              <a:buFont typeface="Wingdings" pitchFamily="2" charset="2"/>
              <a:buChar char="p"/>
            </a:pPr>
            <a:r>
              <a:rPr lang="zh-CN" altLang="en-US" sz="2400" dirty="0"/>
              <a:t>使用建立在（</a:t>
            </a:r>
            <a:r>
              <a:rPr lang="en-US" altLang="zh-CN" sz="2400" dirty="0" err="1"/>
              <a:t>dept_name</a:t>
            </a:r>
            <a:r>
              <a:rPr lang="en-US" altLang="zh-CN" sz="2400" dirty="0"/>
              <a:t>, salary</a:t>
            </a:r>
            <a:r>
              <a:rPr lang="zh-CN" altLang="en-US" sz="2400" dirty="0"/>
              <a:t>）上的顺序索引来回答这个查询：对于按照字母顺序</a:t>
            </a:r>
            <a:r>
              <a:rPr lang="en-US" altLang="zh-CN" sz="2400" dirty="0"/>
              <a:t>&lt; “Finance”</a:t>
            </a:r>
            <a:r>
              <a:rPr lang="zh-CN" altLang="en-US" sz="2400" dirty="0"/>
              <a:t>的每个</a:t>
            </a:r>
            <a:r>
              <a:rPr lang="en-US" altLang="zh-CN" sz="2400" dirty="0" err="1"/>
              <a:t>dept_name</a:t>
            </a:r>
            <a:r>
              <a:rPr lang="zh-CN" altLang="en-US" sz="2400" dirty="0"/>
              <a:t>值，定位</a:t>
            </a:r>
            <a:r>
              <a:rPr lang="en-US" altLang="zh-CN" sz="2400" dirty="0"/>
              <a:t>salary</a:t>
            </a:r>
            <a:r>
              <a:rPr lang="zh-CN" altLang="en-US" sz="2400" dirty="0"/>
              <a:t>值</a:t>
            </a:r>
            <a:r>
              <a:rPr lang="en-US" altLang="zh-CN" sz="2400" dirty="0"/>
              <a:t>&lt;80000</a:t>
            </a:r>
            <a:r>
              <a:rPr lang="zh-CN" altLang="en-US" sz="2400" dirty="0"/>
              <a:t>的那些记录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然而由于文件中记录的顺序，每条记录可能位于不同的磁盘块，因此导致大量</a:t>
            </a:r>
            <a:r>
              <a:rPr lang="en-US" altLang="zh-CN" sz="2400" dirty="0"/>
              <a:t>I/O</a:t>
            </a:r>
            <a:r>
              <a:rPr lang="zh-CN" altLang="en-US" sz="2400" dirty="0"/>
              <a:t>操作</a:t>
            </a:r>
            <a:endParaRPr lang="en-US" altLang="zh-CN" sz="2400" dirty="0"/>
          </a:p>
          <a:p>
            <a:pPr>
              <a:buClr>
                <a:schemeClr val="accent1"/>
              </a:buClr>
              <a:buFont typeface="Wingdings" pitchFamily="2" charset="2"/>
              <a:buChar char="p"/>
            </a:pPr>
            <a:r>
              <a:rPr lang="zh-CN" altLang="en-US" sz="2400" dirty="0"/>
              <a:t>这是由于第一个属性上的条件是比较条件，不能对应搜索码上一个范围查询</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覆盖索引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覆盖索引（</a:t>
            </a:r>
            <a:r>
              <a:rPr lang="en-US" altLang="zh-CN" sz="2400" dirty="0"/>
              <a:t>covering index</a:t>
            </a:r>
            <a:r>
              <a:rPr lang="zh-CN" altLang="en-US" sz="2400" dirty="0"/>
              <a:t>）存储一些属性（但不是搜索码属性）的值以及指向记录的指针。</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存储附加的属性值对于辅助索引是非常有用的，因为它们使得仅仅使用索引就能够回答一些查询，甚至不必需要找到实际的记录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如，假设有一个建立在</a:t>
            </a:r>
            <a:r>
              <a:rPr lang="en-US" altLang="zh-CN" sz="2400" dirty="0"/>
              <a:t>instructor</a:t>
            </a:r>
            <a:r>
              <a:rPr lang="zh-CN" altLang="en-US" sz="2400" dirty="0"/>
              <a:t>关系的</a:t>
            </a:r>
            <a:r>
              <a:rPr lang="en-US" altLang="zh-CN" sz="2400" dirty="0"/>
              <a:t>ID</a:t>
            </a:r>
            <a:r>
              <a:rPr lang="zh-CN" altLang="en-US" sz="2400" dirty="0"/>
              <a:t>属性上的非聚集索引。如果把</a:t>
            </a:r>
            <a:r>
              <a:rPr lang="en-US" altLang="zh-CN" sz="2400" dirty="0"/>
              <a:t>salary</a:t>
            </a:r>
            <a:r>
              <a:rPr lang="zh-CN" altLang="en-US" sz="2400" dirty="0"/>
              <a:t>属性的值与记录指针一起存储，就可以回答那些要求查询</a:t>
            </a:r>
            <a:r>
              <a:rPr lang="en-US" altLang="zh-CN" sz="2400" dirty="0"/>
              <a:t>salary</a:t>
            </a:r>
            <a:r>
              <a:rPr lang="zh-CN" altLang="en-US" sz="2400" dirty="0"/>
              <a:t>值（而不是另一个属性</a:t>
            </a:r>
            <a:r>
              <a:rPr lang="en-US" altLang="zh-CN" sz="2400" dirty="0" err="1"/>
              <a:t>dept_name</a:t>
            </a:r>
            <a:r>
              <a:rPr lang="zh-CN" altLang="en-US" sz="2400" dirty="0"/>
              <a:t>）的查询而不需要访问</a:t>
            </a:r>
            <a:r>
              <a:rPr lang="en-US" altLang="zh-CN" sz="2400" dirty="0"/>
              <a:t>instructor</a:t>
            </a:r>
            <a:r>
              <a:rPr lang="zh-CN" altLang="en-US" sz="2400" dirty="0"/>
              <a:t>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覆盖索引（续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在搜索码（</a:t>
            </a:r>
            <a:r>
              <a:rPr lang="en-US" altLang="zh-CN" sz="2400" dirty="0"/>
              <a:t>ID, salary</a:t>
            </a:r>
            <a:r>
              <a:rPr lang="zh-CN" altLang="en-US" sz="2400" dirty="0"/>
              <a:t>）上创建索引能够达到同样的效果，然而一个覆盖索引能够减小搜索码的大小，使非叶节点中有更大的扇出，从而潜在地降低索引的高度</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solidFill>
                  <a:schemeClr val="accent2"/>
                </a:solidFill>
              </a:rPr>
              <a:t>静态散列</a:t>
            </a:r>
            <a:endParaRPr lang="en-US" altLang="zh-CN" dirty="0">
              <a:solidFill>
                <a:schemeClr val="accent2"/>
              </a:solidFill>
            </a:endParaRPr>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顺序文件组织的一个缺点是我们必须访问索引结构来定位数据，或者必须使用二分法搜索，这将导致过多的</a:t>
            </a:r>
            <a:r>
              <a:rPr lang="en-US" altLang="zh-CN" sz="2400" dirty="0"/>
              <a:t>I/O</a:t>
            </a:r>
            <a:r>
              <a:rPr lang="zh-CN" altLang="en-US" sz="2400" dirty="0"/>
              <a:t>操作。</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基于</a:t>
            </a:r>
            <a:r>
              <a:rPr lang="zh-CN" altLang="en-US" sz="2400" dirty="0">
                <a:solidFill>
                  <a:schemeClr val="accent2"/>
                </a:solidFill>
              </a:rPr>
              <a:t>散列（</a:t>
            </a:r>
            <a:r>
              <a:rPr lang="en-US" altLang="zh-CN" sz="2400" dirty="0">
                <a:solidFill>
                  <a:schemeClr val="accent2"/>
                </a:solidFill>
              </a:rPr>
              <a:t>hashing</a:t>
            </a:r>
            <a:r>
              <a:rPr lang="zh-CN" altLang="en-US" sz="2400" dirty="0">
                <a:solidFill>
                  <a:schemeClr val="accent2"/>
                </a:solidFill>
              </a:rPr>
              <a:t>）</a:t>
            </a:r>
            <a:r>
              <a:rPr lang="zh-CN" altLang="en-US" sz="2400" dirty="0"/>
              <a:t>技术的文件组织使我们能够避免访问索引结构</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静态散列：一些概念</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桶（</a:t>
            </a:r>
            <a:r>
              <a:rPr lang="en-US" altLang="zh-CN" sz="2400" dirty="0">
                <a:solidFill>
                  <a:schemeClr val="accent2"/>
                </a:solidFill>
              </a:rPr>
              <a:t>bucket</a:t>
            </a:r>
            <a:r>
              <a:rPr lang="zh-CN" altLang="en-US" sz="2400" dirty="0">
                <a:solidFill>
                  <a:schemeClr val="accent2"/>
                </a:solidFill>
              </a:rPr>
              <a:t>）：</a:t>
            </a:r>
            <a:r>
              <a:rPr lang="zh-CN" altLang="en-US" sz="2400" dirty="0"/>
              <a:t>一个能存储一条或多条记录的一个存储单位。通常一个桶就是一个磁盘块，但也可能小于或大于一个磁盘块</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令</a:t>
            </a:r>
            <a:r>
              <a:rPr lang="en-US" altLang="zh-CN" sz="2400" dirty="0"/>
              <a:t>K</a:t>
            </a:r>
            <a:r>
              <a:rPr lang="zh-CN" altLang="en-US" sz="2400" dirty="0"/>
              <a:t>表示所有搜索码值的集合，令</a:t>
            </a:r>
            <a:r>
              <a:rPr lang="en-US" altLang="zh-CN" sz="2400" dirty="0"/>
              <a:t>B</a:t>
            </a:r>
            <a:r>
              <a:rPr lang="zh-CN" altLang="en-US" sz="2400" dirty="0"/>
              <a:t>表示所有桶地址的集合，</a:t>
            </a:r>
            <a:r>
              <a:rPr lang="zh-CN" altLang="en-US" sz="2400" dirty="0">
                <a:solidFill>
                  <a:schemeClr val="accent2"/>
                </a:solidFill>
              </a:rPr>
              <a:t>散列函数（</a:t>
            </a:r>
            <a:r>
              <a:rPr lang="en-US" altLang="zh-CN" sz="2400" dirty="0">
                <a:solidFill>
                  <a:schemeClr val="accent2"/>
                </a:solidFill>
              </a:rPr>
              <a:t>hash function</a:t>
            </a:r>
            <a:r>
              <a:rPr lang="zh-CN" altLang="en-US" sz="2400" dirty="0">
                <a:solidFill>
                  <a:schemeClr val="accent2"/>
                </a:solidFill>
              </a:rPr>
              <a:t>）</a:t>
            </a:r>
            <a:r>
              <a:rPr lang="en-US" altLang="zh-CN" sz="2400" dirty="0"/>
              <a:t>h</a:t>
            </a:r>
            <a:r>
              <a:rPr lang="zh-CN" altLang="en-US" sz="2400" dirty="0"/>
              <a:t>是一个从</a:t>
            </a:r>
            <a:r>
              <a:rPr lang="en-US" altLang="zh-CN" sz="2400" dirty="0"/>
              <a:t>K</a:t>
            </a:r>
            <a:r>
              <a:rPr lang="zh-CN" altLang="en-US" sz="2400" dirty="0"/>
              <a:t>到</a:t>
            </a:r>
            <a:r>
              <a:rPr lang="en-US" altLang="zh-CN" sz="2400" dirty="0"/>
              <a:t>B</a:t>
            </a:r>
            <a:r>
              <a:rPr lang="zh-CN" altLang="en-US" sz="2400" dirty="0"/>
              <a:t>的函数，即</a:t>
            </a:r>
            <a:r>
              <a:rPr lang="en-US" altLang="zh-CN" sz="2400" dirty="0">
                <a:solidFill>
                  <a:schemeClr val="accent2"/>
                </a:solidFill>
              </a:rPr>
              <a:t>B=h</a:t>
            </a:r>
            <a:r>
              <a:rPr lang="zh-CN" altLang="en-US" sz="2400" dirty="0">
                <a:solidFill>
                  <a:schemeClr val="accent2"/>
                </a:solidFill>
              </a:rPr>
              <a:t>（</a:t>
            </a:r>
            <a:r>
              <a:rPr lang="en-US" altLang="zh-CN" sz="2400" dirty="0">
                <a:solidFill>
                  <a:schemeClr val="accent2"/>
                </a:solidFill>
              </a:rPr>
              <a:t>K</a:t>
            </a:r>
            <a:r>
              <a:rPr lang="zh-CN" altLang="en-US" sz="2400" dirty="0">
                <a:solidFill>
                  <a:schemeClr val="accent2"/>
                </a:solidFill>
              </a:rPr>
              <a:t>）</a:t>
            </a: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静态散列：散列函数的使用方法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为了插入一条搜索码为</a:t>
            </a:r>
            <a:r>
              <a:rPr lang="en-US" altLang="zh-CN" sz="2400" dirty="0" err="1">
                <a:solidFill>
                  <a:schemeClr val="accent2"/>
                </a:solidFill>
              </a:rPr>
              <a:t>K</a:t>
            </a:r>
            <a:r>
              <a:rPr lang="en-US" altLang="zh-CN" sz="2400" baseline="-25000" dirty="0" err="1">
                <a:solidFill>
                  <a:schemeClr val="accent2"/>
                </a:solidFill>
              </a:rPr>
              <a:t>i</a:t>
            </a:r>
            <a:r>
              <a:rPr lang="zh-CN" altLang="en-US" sz="2400" dirty="0">
                <a:solidFill>
                  <a:schemeClr val="accent2"/>
                </a:solidFill>
              </a:rPr>
              <a:t>的记录，我们计算</a:t>
            </a:r>
            <a:r>
              <a:rPr lang="en-US" altLang="zh-CN" sz="2400" dirty="0">
                <a:solidFill>
                  <a:schemeClr val="accent2"/>
                </a:solidFill>
              </a:rPr>
              <a:t>h</a:t>
            </a:r>
            <a:r>
              <a:rPr lang="zh-CN" altLang="en-US" sz="2400" dirty="0">
                <a:solidFill>
                  <a:schemeClr val="accent2"/>
                </a:solidFill>
              </a:rPr>
              <a:t>（</a:t>
            </a:r>
            <a:r>
              <a:rPr lang="en-US" altLang="zh-CN" sz="2400" dirty="0" err="1">
                <a:solidFill>
                  <a:schemeClr val="accent2"/>
                </a:solidFill>
              </a:rPr>
              <a:t>K</a:t>
            </a:r>
            <a:r>
              <a:rPr lang="en-US" altLang="zh-CN" sz="2400" baseline="-25000" dirty="0" err="1">
                <a:solidFill>
                  <a:schemeClr val="accent2"/>
                </a:solidFill>
              </a:rPr>
              <a:t>i</a:t>
            </a:r>
            <a:r>
              <a:rPr lang="zh-CN" altLang="en-US" sz="2400" dirty="0">
                <a:solidFill>
                  <a:schemeClr val="accent2"/>
                </a:solidFill>
              </a:rPr>
              <a:t>），它给出了存放该记录的桶的地址。</a:t>
            </a:r>
            <a:r>
              <a:rPr lang="zh-CN" altLang="en-US" sz="2400" dirty="0"/>
              <a:t>我们目前假定桶中有容纳这条记录的空间，于是这条记录就存储到该桶中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静态散列：散列函数的使用方法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进行搜索码值为</a:t>
            </a:r>
            <a:r>
              <a:rPr lang="en-US" altLang="zh-CN" sz="2400" dirty="0" err="1">
                <a:solidFill>
                  <a:schemeClr val="accent2"/>
                </a:solidFill>
              </a:rPr>
              <a:t>K</a:t>
            </a:r>
            <a:r>
              <a:rPr lang="en-US" altLang="zh-CN" sz="2400" baseline="-25000" dirty="0" err="1">
                <a:solidFill>
                  <a:schemeClr val="accent2"/>
                </a:solidFill>
              </a:rPr>
              <a:t>i</a:t>
            </a:r>
            <a:r>
              <a:rPr lang="zh-CN" altLang="en-US" sz="2400" dirty="0">
                <a:solidFill>
                  <a:schemeClr val="accent2"/>
                </a:solidFill>
              </a:rPr>
              <a:t>的查找</a:t>
            </a:r>
            <a:r>
              <a:rPr lang="zh-CN" altLang="en-US" sz="2400" dirty="0"/>
              <a:t>：只需计算</a:t>
            </a:r>
            <a:r>
              <a:rPr lang="en-US" altLang="zh-CN" sz="2400" dirty="0"/>
              <a:t>h</a:t>
            </a:r>
            <a:r>
              <a:rPr lang="zh-CN" altLang="en-US" sz="2400" dirty="0"/>
              <a:t>（</a:t>
            </a:r>
            <a:r>
              <a:rPr lang="en-US" altLang="zh-CN" sz="2400" dirty="0" err="1"/>
              <a:t>K</a:t>
            </a:r>
            <a:r>
              <a:rPr lang="en-US" altLang="zh-CN" sz="2400" baseline="-25000" dirty="0" err="1"/>
              <a:t>i</a:t>
            </a:r>
            <a:r>
              <a:rPr lang="zh-CN" altLang="en-US" sz="2400" dirty="0"/>
              <a:t>），然后搜索具有该地址的桶</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假定搜索码</a:t>
            </a:r>
            <a:r>
              <a:rPr lang="en-US" altLang="zh-CN" sz="2400" dirty="0"/>
              <a:t>K</a:t>
            </a:r>
            <a:r>
              <a:rPr lang="en-US" altLang="zh-CN" sz="2400" baseline="-25000" dirty="0"/>
              <a:t>5</a:t>
            </a:r>
            <a:r>
              <a:rPr lang="zh-CN" altLang="en-US" sz="2400" dirty="0"/>
              <a:t>和</a:t>
            </a:r>
            <a:r>
              <a:rPr lang="en-US" altLang="zh-CN" sz="2400" dirty="0"/>
              <a:t>K</a:t>
            </a:r>
            <a:r>
              <a:rPr lang="en-US" altLang="zh-CN" sz="2400" baseline="-25000" dirty="0"/>
              <a:t>7</a:t>
            </a:r>
            <a:r>
              <a:rPr lang="zh-CN" altLang="en-US" sz="2400" dirty="0"/>
              <a:t>具有相同的</a:t>
            </a:r>
            <a:r>
              <a:rPr lang="zh-CN" altLang="en-US" sz="2400" dirty="0">
                <a:solidFill>
                  <a:schemeClr val="accent2"/>
                </a:solidFill>
              </a:rPr>
              <a:t>散列值</a:t>
            </a:r>
            <a:r>
              <a:rPr lang="zh-CN" altLang="en-US" sz="2400" dirty="0"/>
              <a:t>，即</a:t>
            </a:r>
            <a:r>
              <a:rPr lang="en-US" altLang="zh-CN" sz="2400" dirty="0"/>
              <a:t>h</a:t>
            </a:r>
            <a:r>
              <a:rPr lang="zh-CN" altLang="en-US" sz="2400" dirty="0"/>
              <a:t>（</a:t>
            </a:r>
            <a:r>
              <a:rPr lang="en-US" altLang="zh-CN" sz="2400" dirty="0"/>
              <a:t>K</a:t>
            </a:r>
            <a:r>
              <a:rPr lang="en-US" altLang="zh-CN" sz="2400" baseline="-25000" dirty="0"/>
              <a:t>5</a:t>
            </a:r>
            <a:r>
              <a:rPr lang="zh-CN" altLang="en-US" sz="2400" dirty="0"/>
              <a:t>）</a:t>
            </a:r>
            <a:r>
              <a:rPr lang="en-US" altLang="zh-CN" sz="2400" dirty="0"/>
              <a:t>=h</a:t>
            </a:r>
            <a:r>
              <a:rPr lang="zh-CN" altLang="en-US" sz="2400" dirty="0"/>
              <a:t>（</a:t>
            </a:r>
            <a:r>
              <a:rPr lang="en-US" altLang="zh-CN" sz="2400" dirty="0"/>
              <a:t>K</a:t>
            </a:r>
            <a:r>
              <a:rPr lang="en-US" altLang="zh-CN" sz="2400" baseline="-25000" dirty="0"/>
              <a:t>7</a:t>
            </a:r>
            <a:r>
              <a:rPr lang="zh-CN" altLang="en-US" sz="2400" dirty="0"/>
              <a:t>）。如果我们执行对</a:t>
            </a:r>
            <a:r>
              <a:rPr lang="en-US" altLang="zh-CN" sz="2400" dirty="0"/>
              <a:t>K</a:t>
            </a:r>
            <a:r>
              <a:rPr lang="en-US" altLang="zh-CN" sz="2400" baseline="-25000" dirty="0"/>
              <a:t>5</a:t>
            </a:r>
            <a:r>
              <a:rPr lang="zh-CN" altLang="en-US" sz="2400" dirty="0"/>
              <a:t>的查找，则桶</a:t>
            </a:r>
            <a:r>
              <a:rPr lang="en-US" altLang="zh-CN" sz="2400" dirty="0"/>
              <a:t>h</a:t>
            </a:r>
            <a:r>
              <a:rPr lang="zh-CN" altLang="en-US" sz="2400" dirty="0"/>
              <a:t>（</a:t>
            </a:r>
            <a:r>
              <a:rPr lang="en-US" altLang="zh-CN" sz="2400" dirty="0"/>
              <a:t>K</a:t>
            </a:r>
            <a:r>
              <a:rPr lang="en-US" altLang="zh-CN" sz="2400" baseline="-25000" dirty="0"/>
              <a:t>5</a:t>
            </a:r>
            <a:r>
              <a:rPr lang="zh-CN" altLang="en-US" sz="2400" dirty="0"/>
              <a:t>）包含搜索码值是</a:t>
            </a:r>
            <a:r>
              <a:rPr lang="en-US" altLang="zh-CN" sz="2400" dirty="0"/>
              <a:t>K</a:t>
            </a:r>
            <a:r>
              <a:rPr lang="en-US" altLang="zh-CN" sz="2400" baseline="-25000" dirty="0"/>
              <a:t>5</a:t>
            </a:r>
            <a:r>
              <a:rPr lang="zh-CN" altLang="en-US" sz="2400" dirty="0"/>
              <a:t>以及</a:t>
            </a:r>
            <a:r>
              <a:rPr lang="en-US" altLang="zh-CN" sz="2400" dirty="0"/>
              <a:t>K</a:t>
            </a:r>
            <a:r>
              <a:rPr lang="en-US" altLang="zh-CN" sz="2400" baseline="-25000" dirty="0"/>
              <a:t>7</a:t>
            </a:r>
            <a:r>
              <a:rPr lang="zh-CN" altLang="en-US" sz="2400" dirty="0"/>
              <a:t>的记录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顺序索引</a:t>
            </a:r>
            <a:r>
              <a:rPr lang="zh-CN" altLang="en-US" sz="2400" dirty="0"/>
              <a:t>按顺序存储搜索码的值，并将每个搜索码与包含该搜索码的记录关联起来</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a:t>
            </a:r>
          </a:p>
        </p:txBody>
      </p:sp>
      <p:sp>
        <p:nvSpPr>
          <p:cNvPr id="6" name="TextBox 5">
            <a:extLst>
              <a:ext uri="{FF2B5EF4-FFF2-40B4-BE49-F238E27FC236}">
                <a16:creationId xmlns:a16="http://schemas.microsoft.com/office/drawing/2014/main" id="{55F99B31-F356-4E25-A28C-D1FCFAEF473B}"/>
              </a:ext>
            </a:extLst>
          </p:cNvPr>
          <p:cNvSpPr txBox="1"/>
          <p:nvPr/>
        </p:nvSpPr>
        <p:spPr>
          <a:xfrm>
            <a:off x="2339752" y="3429000"/>
            <a:ext cx="1872208"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2400" dirty="0"/>
              <a:t>搜索码的值</a:t>
            </a:r>
          </a:p>
        </p:txBody>
      </p:sp>
      <p:sp>
        <p:nvSpPr>
          <p:cNvPr id="7" name="TextBox 6">
            <a:extLst>
              <a:ext uri="{FF2B5EF4-FFF2-40B4-BE49-F238E27FC236}">
                <a16:creationId xmlns:a16="http://schemas.microsoft.com/office/drawing/2014/main" id="{F3406061-96B5-401B-AC6E-EAC4F7F9A870}"/>
              </a:ext>
            </a:extLst>
          </p:cNvPr>
          <p:cNvSpPr txBox="1"/>
          <p:nvPr/>
        </p:nvSpPr>
        <p:spPr>
          <a:xfrm>
            <a:off x="4211960" y="3429000"/>
            <a:ext cx="108012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400" dirty="0"/>
              <a:t>指针</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静态散列：散列函数的使用方法（续）</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删除：</a:t>
            </a:r>
            <a:r>
              <a:rPr lang="zh-CN" altLang="en-US" sz="2400" dirty="0"/>
              <a:t>如果待删除记录的搜索码值是</a:t>
            </a:r>
            <a:r>
              <a:rPr lang="en-US" altLang="zh-CN" sz="2400" dirty="0" err="1"/>
              <a:t>K</a:t>
            </a:r>
            <a:r>
              <a:rPr lang="en-US" altLang="zh-CN" sz="2400" baseline="-25000" dirty="0" err="1"/>
              <a:t>i</a:t>
            </a:r>
            <a:r>
              <a:rPr lang="zh-CN" altLang="en-US" sz="2400" dirty="0"/>
              <a:t>，则计算</a:t>
            </a:r>
            <a:r>
              <a:rPr lang="en-US" altLang="zh-CN" sz="2400" dirty="0"/>
              <a:t>h</a:t>
            </a:r>
            <a:r>
              <a:rPr lang="zh-CN" altLang="en-US" sz="2400" dirty="0"/>
              <a:t>（</a:t>
            </a:r>
            <a:r>
              <a:rPr lang="en-US" altLang="zh-CN" sz="2400" dirty="0" err="1"/>
              <a:t>K</a:t>
            </a:r>
            <a:r>
              <a:rPr lang="en-US" altLang="zh-CN" sz="2400" baseline="-25000" dirty="0" err="1"/>
              <a:t>i</a:t>
            </a:r>
            <a:r>
              <a:rPr lang="zh-CN" altLang="en-US" sz="2400" dirty="0"/>
              <a:t>），然后在相应的桶中查找此记录并从中删除它</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静态散列：散列函数在数据库中的应用</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散列文件组织（</a:t>
            </a:r>
            <a:r>
              <a:rPr lang="en-US" altLang="zh-CN" sz="2400" dirty="0">
                <a:solidFill>
                  <a:schemeClr val="accent2"/>
                </a:solidFill>
              </a:rPr>
              <a:t>hash file organization</a:t>
            </a:r>
            <a:r>
              <a:rPr lang="zh-CN" altLang="en-US" sz="2400" dirty="0">
                <a:solidFill>
                  <a:schemeClr val="accent2"/>
                </a:solidFill>
              </a:rPr>
              <a:t>）：</a:t>
            </a:r>
            <a:r>
              <a:rPr lang="zh-CN" altLang="en-US" sz="2400" dirty="0"/>
              <a:t>通过计算所需记录搜索码值上的一个函数直接获得包括该记录的磁盘块地址</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散列索引组织（</a:t>
            </a:r>
            <a:r>
              <a:rPr lang="en-US" altLang="zh-CN" sz="2400" dirty="0"/>
              <a:t>hash index organization</a:t>
            </a:r>
            <a:r>
              <a:rPr lang="zh-CN" altLang="en-US" sz="2400" dirty="0"/>
              <a:t>）：把搜索码以及与它们相关联的指针组成一个散列文件结构</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散列函数：理想的散列函数</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我们希望散列函数</a:t>
            </a:r>
            <a:r>
              <a:rPr lang="zh-CN" altLang="en-US" sz="2400" dirty="0"/>
              <a:t>把存储的码均匀地分布到所有桶中，使每个桶含有相同数目的记录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solidFill>
              </a:rPr>
              <a:t>理想散列函数的特征：</a:t>
            </a:r>
            <a:endParaRPr lang="en-US" altLang="zh-CN" sz="2400" dirty="0">
              <a:solidFill>
                <a:schemeClr val="accent2"/>
              </a:solidFill>
            </a:endParaRPr>
          </a:p>
          <a:p>
            <a:pPr>
              <a:buClr>
                <a:schemeClr val="accent1"/>
              </a:buClr>
            </a:pPr>
            <a:endParaRPr lang="en-US" altLang="zh-CN" sz="2400" dirty="0"/>
          </a:p>
          <a:p>
            <a:pPr>
              <a:buClr>
                <a:schemeClr val="accent1"/>
              </a:buClr>
              <a:buFont typeface="Arial" pitchFamily="34" charset="0"/>
              <a:buChar char="•"/>
            </a:pPr>
            <a:r>
              <a:rPr lang="zh-CN" altLang="en-US" sz="2000" dirty="0"/>
              <a:t>分布是均匀的：散列函数从所有可能的搜索码值集合中为每个桶分配同样数量的搜索码值</a:t>
            </a:r>
            <a:endParaRPr lang="en-US" altLang="zh-CN" sz="2000" dirty="0"/>
          </a:p>
          <a:p>
            <a:pPr>
              <a:buClr>
                <a:schemeClr val="accent1"/>
              </a:buClr>
              <a:buFont typeface="Arial" pitchFamily="34" charset="0"/>
              <a:buChar char="•"/>
            </a:pPr>
            <a:endParaRPr lang="en-US" altLang="zh-CN" sz="2000" dirty="0"/>
          </a:p>
          <a:p>
            <a:pPr>
              <a:buClr>
                <a:schemeClr val="accent1"/>
              </a:buClr>
              <a:buFont typeface="Arial" pitchFamily="34" charset="0"/>
              <a:buChar char="•"/>
            </a:pPr>
            <a:r>
              <a:rPr lang="zh-CN" altLang="en-US" sz="2000" dirty="0"/>
              <a:t>分布是随机的：在一般情况下，不管搜索码值实际怎样分布，每个桶应分配到的搜索码值数目几乎相同。即，散列值不应与搜索码的任何外部可见的排序相关，例如按字母顺序或按搜索码长度顺序。散列函数应该表现为随机的</a:t>
            </a:r>
            <a:endParaRPr lang="en-US" altLang="zh-CN" sz="20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散列函数：理想的散列函数（续）</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考虑不随机的情况</a:t>
            </a:r>
            <a:r>
              <a:rPr lang="en-US" altLang="zh-CN" sz="2400" dirty="0">
                <a:solidFill>
                  <a:schemeClr val="accent2"/>
                </a:solidFill>
              </a:rPr>
              <a:t>1</a:t>
            </a:r>
            <a:r>
              <a:rPr lang="zh-CN" altLang="en-US" sz="2400" dirty="0">
                <a:solidFill>
                  <a:schemeClr val="accent2"/>
                </a:solidFill>
              </a:rPr>
              <a:t>：</a:t>
            </a:r>
            <a:r>
              <a:rPr lang="zh-CN" altLang="en-US" sz="2400" dirty="0"/>
              <a:t>假设为</a:t>
            </a:r>
            <a:r>
              <a:rPr lang="en-US" altLang="zh-CN" sz="2400" dirty="0"/>
              <a:t>instructor</a:t>
            </a:r>
            <a:r>
              <a:rPr lang="zh-CN" altLang="en-US" sz="2400" dirty="0"/>
              <a:t>文件选择一个散列函数，定义该散列函数将首字母为</a:t>
            </a:r>
            <a:r>
              <a:rPr lang="en-US" altLang="zh-CN" sz="2400" dirty="0" err="1"/>
              <a:t>i</a:t>
            </a:r>
            <a:r>
              <a:rPr lang="zh-CN" altLang="en-US" sz="2400" dirty="0"/>
              <a:t>的搜索码映射到第</a:t>
            </a:r>
            <a:r>
              <a:rPr lang="en-US" altLang="zh-CN" sz="2400" dirty="0" err="1"/>
              <a:t>i</a:t>
            </a:r>
            <a:r>
              <a:rPr lang="zh-CN" altLang="en-US" sz="2400" dirty="0"/>
              <a:t>个桶中。</a:t>
            </a:r>
            <a:r>
              <a:rPr lang="zh-CN" altLang="en-US" sz="2400" dirty="0">
                <a:solidFill>
                  <a:schemeClr val="accent2"/>
                </a:solidFill>
              </a:rPr>
              <a:t>思考存在怎样的问题？</a:t>
            </a:r>
            <a:endParaRPr lang="en-US" altLang="zh-CN" sz="2400" dirty="0">
              <a:solidFill>
                <a:schemeClr val="accent2"/>
              </a:solidFill>
            </a:endParaRPr>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solidFill>
                  <a:schemeClr val="accent2"/>
                </a:solidFill>
              </a:rPr>
              <a:t>考虑不随机情况</a:t>
            </a:r>
            <a:r>
              <a:rPr lang="en-US" altLang="zh-CN" sz="2400" dirty="0">
                <a:solidFill>
                  <a:schemeClr val="accent2"/>
                </a:solidFill>
              </a:rPr>
              <a:t>2</a:t>
            </a:r>
            <a:r>
              <a:rPr lang="zh-CN" altLang="en-US" sz="2400" dirty="0">
                <a:solidFill>
                  <a:schemeClr val="accent2"/>
                </a:solidFill>
              </a:rPr>
              <a:t>：</a:t>
            </a:r>
            <a:r>
              <a:rPr lang="zh-CN" altLang="en-US" sz="2400" dirty="0"/>
              <a:t>为搜索</a:t>
            </a:r>
            <a:r>
              <a:rPr lang="en-US" altLang="zh-CN" sz="2400" dirty="0"/>
              <a:t>salary</a:t>
            </a:r>
            <a:r>
              <a:rPr lang="zh-CN" altLang="en-US" sz="2400" dirty="0"/>
              <a:t>定义一个散列函数。假设最低工资是</a:t>
            </a:r>
            <a:r>
              <a:rPr lang="en-US" altLang="zh-CN" sz="2400" dirty="0"/>
              <a:t>$30,000</a:t>
            </a:r>
            <a:r>
              <a:rPr lang="zh-CN" altLang="en-US" sz="2400" dirty="0"/>
              <a:t>，最高工资是</a:t>
            </a:r>
            <a:r>
              <a:rPr lang="en-US" altLang="zh-CN" sz="2400" dirty="0"/>
              <a:t>$130,000</a:t>
            </a:r>
            <a:r>
              <a:rPr lang="zh-CN" altLang="en-US" sz="2400" dirty="0"/>
              <a:t>，我们可以使用一个散列函数把这些值分成</a:t>
            </a:r>
            <a:r>
              <a:rPr lang="en-US" altLang="zh-CN" sz="2400" dirty="0"/>
              <a:t>10</a:t>
            </a:r>
            <a:r>
              <a:rPr lang="zh-CN" altLang="en-US" sz="2400" dirty="0"/>
              <a:t>个区间：</a:t>
            </a:r>
            <a:r>
              <a:rPr lang="en-US" altLang="zh-CN" sz="2400" dirty="0"/>
              <a:t>$30,000~$40,000</a:t>
            </a:r>
            <a:r>
              <a:rPr lang="zh-CN" altLang="en-US" sz="2400" dirty="0"/>
              <a:t>、</a:t>
            </a:r>
            <a:r>
              <a:rPr lang="en-US" altLang="zh-CN" sz="2400" dirty="0"/>
              <a:t>$40,001~$50,000</a:t>
            </a:r>
            <a:r>
              <a:rPr lang="zh-CN" altLang="en-US" sz="2400" dirty="0"/>
              <a:t>等。对于该函数，搜索码值的分布是均匀的，但不是随机的。可能工资在</a:t>
            </a:r>
            <a:r>
              <a:rPr lang="en-US" altLang="zh-CN" sz="2400" dirty="0"/>
              <a:t>$60,001~$70,000</a:t>
            </a:r>
            <a:r>
              <a:rPr lang="zh-CN" altLang="en-US" sz="2400" dirty="0"/>
              <a:t>之间的记录比在</a:t>
            </a:r>
            <a:r>
              <a:rPr lang="en-US" altLang="zh-CN" sz="2400" dirty="0"/>
              <a:t>$30,000 ~ $40,000</a:t>
            </a:r>
            <a:r>
              <a:rPr lang="zh-CN" altLang="en-US" sz="2400" dirty="0"/>
              <a:t>之间的记录要普遍得多，这样记录的分布就不均匀了。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散列函数：例</a:t>
            </a:r>
            <a:r>
              <a:rPr lang="en-US" altLang="zh-CN" dirty="0"/>
              <a:t>1</a:t>
            </a:r>
            <a:endParaRPr lang="zh-CN" altLang="en-US" dirty="0"/>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通常，可以让散列函数在搜索码中字符的二进制表示上执行计算。</a:t>
            </a:r>
            <a:endParaRPr lang="en-US" altLang="zh-CN" sz="2400" dirty="0"/>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solidFill>
                  <a:schemeClr val="accent2"/>
                </a:solidFill>
              </a:rPr>
              <a:t>例如，</a:t>
            </a:r>
            <a:r>
              <a:rPr lang="zh-CN" altLang="en-US" sz="2400" dirty="0"/>
              <a:t>一种简单的散列函数是事先计算码字中字符的二进制表示的总和，然后返回该总和取桶数目的模</a:t>
            </a:r>
            <a:endParaRPr lang="en-US" altLang="zh-CN" sz="2400" dirty="0"/>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t>下图给出了上述方案的一个应用：它作用于</a:t>
            </a:r>
            <a:r>
              <a:rPr lang="en-US" altLang="zh-CN" sz="2400" dirty="0"/>
              <a:t>instructor</a:t>
            </a:r>
            <a:r>
              <a:rPr lang="zh-CN" altLang="en-US" sz="2400" dirty="0"/>
              <a:t>文件，具有</a:t>
            </a:r>
            <a:r>
              <a:rPr lang="en-US" altLang="zh-CN" sz="2400" dirty="0"/>
              <a:t>8</a:t>
            </a:r>
            <a:r>
              <a:rPr lang="zh-CN" altLang="en-US" sz="2400" dirty="0"/>
              <a:t>个桶，并假设字母表中的第</a:t>
            </a:r>
            <a:r>
              <a:rPr lang="en-US" altLang="zh-CN" sz="2400" dirty="0" err="1"/>
              <a:t>i</a:t>
            </a:r>
            <a:r>
              <a:rPr lang="zh-CN" altLang="en-US" sz="2400" dirty="0"/>
              <a:t>个字母用整数</a:t>
            </a:r>
            <a:r>
              <a:rPr lang="en-US" altLang="zh-CN" sz="2400" dirty="0" err="1"/>
              <a:t>i</a:t>
            </a:r>
            <a:r>
              <a:rPr lang="zh-CN" altLang="en-US" sz="2400" dirty="0"/>
              <a:t>表示</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散列函数：例</a:t>
            </a:r>
            <a:r>
              <a:rPr lang="en-US" altLang="zh-CN" dirty="0"/>
              <a:t>1</a:t>
            </a:r>
            <a:endParaRPr lang="zh-CN" altLang="en-US" dirty="0"/>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通常，可以让散列函数在搜索码中字符的二进制表示上执行计算。</a:t>
            </a:r>
            <a:endParaRPr lang="en-US" altLang="zh-CN" sz="2400" dirty="0"/>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solidFill>
                  <a:schemeClr val="accent2"/>
                </a:solidFill>
              </a:rPr>
              <a:t>例如，</a:t>
            </a:r>
            <a:r>
              <a:rPr lang="zh-CN" altLang="en-US" sz="2400" dirty="0"/>
              <a:t>一种简单的散列函数是事先计算码字中字符的二进制表示的总和，然后返回该总和取桶数目的模</a:t>
            </a:r>
            <a:endParaRPr lang="en-US" altLang="zh-CN" sz="2400" dirty="0"/>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r>
              <a:rPr lang="zh-CN" altLang="en-US" sz="2400" dirty="0"/>
              <a:t>下图给出了上述方案的一个应用：它作用于</a:t>
            </a:r>
            <a:r>
              <a:rPr lang="en-US" altLang="zh-CN" sz="2400" dirty="0"/>
              <a:t>instructor</a:t>
            </a:r>
            <a:r>
              <a:rPr lang="zh-CN" altLang="en-US" sz="2400" dirty="0"/>
              <a:t>文件，具有</a:t>
            </a:r>
            <a:r>
              <a:rPr lang="en-US" altLang="zh-CN" sz="2400" dirty="0"/>
              <a:t>8</a:t>
            </a:r>
            <a:r>
              <a:rPr lang="zh-CN" altLang="en-US" sz="2400" dirty="0"/>
              <a:t>个桶，并假设字母表中的第</a:t>
            </a:r>
            <a:r>
              <a:rPr lang="en-US" altLang="zh-CN" sz="2400" dirty="0" err="1"/>
              <a:t>i</a:t>
            </a:r>
            <a:r>
              <a:rPr lang="zh-CN" altLang="en-US" sz="2400" dirty="0"/>
              <a:t>个字母用整数</a:t>
            </a:r>
            <a:r>
              <a:rPr lang="en-US" altLang="zh-CN" sz="2400" dirty="0" err="1"/>
              <a:t>i</a:t>
            </a:r>
            <a:r>
              <a:rPr lang="zh-CN" altLang="en-US" sz="2400" dirty="0"/>
              <a:t>表示</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1026" name="Picture 2"/>
          <p:cNvPicPr>
            <a:picLocks noChangeAspect="1" noChangeArrowheads="1"/>
          </p:cNvPicPr>
          <p:nvPr/>
        </p:nvPicPr>
        <p:blipFill>
          <a:blip r:embed="rId2" cstate="print"/>
          <a:srcRect/>
          <a:stretch>
            <a:fillRect/>
          </a:stretch>
        </p:blipFill>
        <p:spPr bwMode="auto">
          <a:xfrm>
            <a:off x="576064" y="0"/>
            <a:ext cx="7956376" cy="6832594"/>
          </a:xfrm>
          <a:prstGeom prst="rect">
            <a:avLst/>
          </a:prstGeom>
          <a:noFill/>
          <a:ln w="9525">
            <a:noFill/>
            <a:miter lim="800000"/>
            <a:headEnd/>
            <a:tailEnd/>
          </a:ln>
        </p:spPr>
      </p:pic>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散列函数：例</a:t>
            </a:r>
            <a:r>
              <a:rPr lang="en-US" altLang="zh-CN" dirty="0"/>
              <a:t>2</a:t>
            </a:r>
            <a:endParaRPr lang="zh-CN" altLang="en-US" dirty="0"/>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字符串上的散列函数：设</a:t>
            </a:r>
            <a:r>
              <a:rPr lang="en-US" altLang="zh-CN" sz="2400" dirty="0"/>
              <a:t>s</a:t>
            </a:r>
            <a:r>
              <a:rPr lang="zh-CN" altLang="en-US" sz="2400" dirty="0"/>
              <a:t>是长度为</a:t>
            </a:r>
            <a:r>
              <a:rPr lang="en-US" altLang="zh-CN" sz="2400" dirty="0"/>
              <a:t>n</a:t>
            </a:r>
            <a:r>
              <a:rPr lang="zh-CN" altLang="en-US" sz="2400" dirty="0"/>
              <a:t>的字符串，</a:t>
            </a:r>
            <a:r>
              <a:rPr lang="en-US" altLang="zh-CN" sz="2400" dirty="0"/>
              <a:t>s[</a:t>
            </a:r>
            <a:r>
              <a:rPr lang="en-US" altLang="zh-CN" sz="2400" dirty="0" err="1"/>
              <a:t>i</a:t>
            </a:r>
            <a:r>
              <a:rPr lang="en-US" altLang="zh-CN" sz="2400" dirty="0"/>
              <a:t>]</a:t>
            </a:r>
            <a:r>
              <a:rPr lang="zh-CN" altLang="en-US" sz="2400" dirty="0"/>
              <a:t>是字符串的第</a:t>
            </a:r>
            <a:r>
              <a:rPr lang="en-US" altLang="zh-CN" sz="2400" dirty="0" err="1"/>
              <a:t>i</a:t>
            </a:r>
            <a:r>
              <a:rPr lang="zh-CN" altLang="en-US" sz="2400" dirty="0"/>
              <a:t>个字节。散列函数定义如下：</a:t>
            </a:r>
            <a:endParaRPr lang="en-US" altLang="zh-CN" sz="2400" dirty="0"/>
          </a:p>
          <a:p>
            <a:pPr>
              <a:buClr>
                <a:schemeClr val="accent1"/>
              </a:buClr>
            </a:pPr>
            <a:endParaRPr lang="en-US" altLang="zh-CN" sz="2400" dirty="0"/>
          </a:p>
          <a:p>
            <a:pPr>
              <a:buClr>
                <a:schemeClr val="accent1"/>
              </a:buClr>
            </a:pPr>
            <a:r>
              <a:rPr lang="en-US" altLang="zh-CN" sz="2400" dirty="0"/>
              <a:t>	s[0]*31</a:t>
            </a:r>
            <a:r>
              <a:rPr lang="zh-CN" altLang="en-US" sz="2400" baseline="30000" dirty="0"/>
              <a:t>（</a:t>
            </a:r>
            <a:r>
              <a:rPr lang="en-US" altLang="zh-CN" sz="2400" baseline="30000" dirty="0"/>
              <a:t>n-1</a:t>
            </a:r>
            <a:r>
              <a:rPr lang="zh-CN" altLang="en-US" sz="2400" baseline="30000" dirty="0"/>
              <a:t>）</a:t>
            </a:r>
            <a:r>
              <a:rPr lang="en-US" altLang="zh-CN" sz="2400" dirty="0"/>
              <a:t>+s[1]* 31</a:t>
            </a:r>
            <a:r>
              <a:rPr lang="zh-CN" altLang="en-US" sz="2400" baseline="30000" dirty="0"/>
              <a:t>（</a:t>
            </a:r>
            <a:r>
              <a:rPr lang="en-US" altLang="zh-CN" sz="2400" baseline="30000" dirty="0"/>
              <a:t>n-1</a:t>
            </a:r>
            <a:r>
              <a:rPr lang="zh-CN" altLang="en-US" sz="2400" baseline="30000" dirty="0"/>
              <a:t>）</a:t>
            </a:r>
            <a:r>
              <a:rPr lang="en-US" altLang="zh-CN" sz="2400" dirty="0"/>
              <a:t>+……+s[n-1]</a:t>
            </a:r>
          </a:p>
          <a:p>
            <a:pPr>
              <a:buClr>
                <a:schemeClr val="accent1"/>
              </a:buClr>
            </a:pPr>
            <a:endParaRPr lang="en-US" altLang="zh-CN" sz="2400" dirty="0"/>
          </a:p>
          <a:p>
            <a:pPr>
              <a:buClr>
                <a:schemeClr val="accent1"/>
              </a:buClr>
            </a:pPr>
            <a:endParaRPr lang="en-US" altLang="zh-CN" sz="2400" dirty="0"/>
          </a:p>
          <a:p>
            <a:pPr>
              <a:buClr>
                <a:schemeClr val="accent1"/>
              </a:buClr>
            </a:pPr>
            <a:r>
              <a:rPr lang="zh-CN" altLang="en-US" sz="2400" dirty="0"/>
              <a:t>该函数可以按照如下方法高效实现：最初把散列函数值设为</a:t>
            </a:r>
            <a:r>
              <a:rPr lang="en-US" altLang="zh-CN" sz="2400" dirty="0"/>
              <a:t>0</a:t>
            </a:r>
            <a:r>
              <a:rPr lang="zh-CN" altLang="en-US" sz="2400" dirty="0"/>
              <a:t>，然后从字符串的第一个字符开始迭代，直到最后一个字符为止，每一步都把散列函数值*</a:t>
            </a:r>
            <a:r>
              <a:rPr lang="en-US" altLang="zh-CN" sz="2400" dirty="0"/>
              <a:t>31</a:t>
            </a:r>
            <a:r>
              <a:rPr lang="zh-CN" altLang="en-US" sz="2400" dirty="0"/>
              <a:t>再加上下一个字符的值。实际上每个结果之后要模一个可能的最大整数值加</a:t>
            </a:r>
            <a:r>
              <a:rPr lang="en-US" altLang="zh-CN" sz="2400" dirty="0"/>
              <a:t>1</a:t>
            </a:r>
            <a:r>
              <a:rPr lang="zh-CN" altLang="en-US" sz="2400" dirty="0"/>
              <a:t>；之后再对桶数目取模得到的值就可以用作索引</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散列函数的性能</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散列函数的设计需要仔细认真，一个糟糕的散列函数可能导致查找所花费的时间与文件中搜索码数目成正比</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一个设计良好的散列函数一般情况下查找所花费时间是一个（较小的）常数，而与文件中搜索码的个数无关</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桶溢出处理</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如果桶没有足够的空间，就会发生</a:t>
            </a:r>
            <a:r>
              <a:rPr lang="zh-CN" altLang="en-US" sz="2400" dirty="0">
                <a:solidFill>
                  <a:schemeClr val="accent2">
                    <a:lumMod val="75000"/>
                  </a:schemeClr>
                </a:solidFill>
              </a:rPr>
              <a:t>桶溢出（</a:t>
            </a:r>
            <a:r>
              <a:rPr lang="en-US" altLang="zh-CN" sz="2400" dirty="0">
                <a:solidFill>
                  <a:schemeClr val="accent2">
                    <a:lumMod val="75000"/>
                  </a:schemeClr>
                </a:solidFill>
              </a:rPr>
              <a:t>bucket overflow</a:t>
            </a:r>
            <a:r>
              <a:rPr lang="zh-CN" altLang="en-US" sz="2400" dirty="0">
                <a:solidFill>
                  <a:schemeClr val="accent2">
                    <a:lumMod val="75000"/>
                  </a:schemeClr>
                </a:solidFill>
              </a:rPr>
              <a:t>）</a:t>
            </a:r>
            <a:r>
              <a:rPr lang="zh-CN" altLang="en-US" sz="2400" dirty="0"/>
              <a:t>。桶溢出的发生可能有以下几个原因：</a:t>
            </a:r>
            <a:endParaRPr lang="en-US" altLang="zh-CN" sz="2400" dirty="0"/>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桶不足：桶数目（</a:t>
            </a:r>
            <a:r>
              <a:rPr lang="en-US" altLang="zh-CN" sz="2400" dirty="0" err="1"/>
              <a:t>n</a:t>
            </a:r>
            <a:r>
              <a:rPr lang="en-US" altLang="zh-CN" sz="2400" baseline="-25000" dirty="0" err="1"/>
              <a:t>B</a:t>
            </a:r>
            <a:r>
              <a:rPr lang="zh-CN" altLang="en-US" sz="2400" dirty="0"/>
              <a:t>）的选择必须使</a:t>
            </a:r>
            <a:r>
              <a:rPr lang="en-US" altLang="zh-CN" sz="2400" dirty="0" err="1"/>
              <a:t>n</a:t>
            </a:r>
            <a:r>
              <a:rPr lang="en-US" altLang="zh-CN" sz="2400" baseline="-25000" dirty="0" err="1"/>
              <a:t>B</a:t>
            </a:r>
            <a:r>
              <a:rPr lang="en-US" altLang="zh-CN" sz="2400" dirty="0"/>
              <a:t>&gt;n</a:t>
            </a:r>
            <a:r>
              <a:rPr lang="en-US" altLang="zh-CN" sz="2400" baseline="-25000" dirty="0"/>
              <a:t>r</a:t>
            </a:r>
            <a:r>
              <a:rPr lang="en-US" altLang="zh-CN" sz="2400" dirty="0"/>
              <a:t>/</a:t>
            </a:r>
            <a:r>
              <a:rPr lang="en-US" altLang="zh-CN" sz="2400" dirty="0" err="1"/>
              <a:t>f</a:t>
            </a:r>
            <a:r>
              <a:rPr lang="en-US" altLang="zh-CN" sz="2400" baseline="-25000" dirty="0" err="1"/>
              <a:t>r</a:t>
            </a:r>
            <a:r>
              <a:rPr lang="zh-CN" altLang="en-US" sz="2400" dirty="0"/>
              <a:t>，其中</a:t>
            </a:r>
            <a:r>
              <a:rPr lang="en-US" altLang="zh-CN" sz="2400" dirty="0"/>
              <a:t>n</a:t>
            </a:r>
            <a:r>
              <a:rPr lang="en-US" altLang="zh-CN" sz="2400" baseline="-25000" dirty="0"/>
              <a:t>r</a:t>
            </a:r>
            <a:r>
              <a:rPr lang="zh-CN" altLang="en-US" sz="2400" dirty="0"/>
              <a:t>表示将要存储的记录总数，</a:t>
            </a:r>
            <a:r>
              <a:rPr lang="en-US" altLang="zh-CN" sz="2400" dirty="0" err="1"/>
              <a:t>f</a:t>
            </a:r>
            <a:r>
              <a:rPr lang="en-US" altLang="zh-CN" sz="2400" baseline="-25000" dirty="0" err="1"/>
              <a:t>r</a:t>
            </a:r>
            <a:r>
              <a:rPr lang="zh-CN" altLang="en-US" sz="2400" dirty="0"/>
              <a:t>表示一个桶中能存放的记录数目。这种表示是以在选择散列函数时记录总数已知为前提的</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偏斜（</a:t>
            </a:r>
            <a:r>
              <a:rPr lang="en-US" altLang="zh-CN" sz="2400" dirty="0"/>
              <a:t>skew</a:t>
            </a:r>
            <a:r>
              <a:rPr lang="zh-CN" altLang="en-US" sz="2400" dirty="0"/>
              <a:t>）：某些桶分配到的记录比其他桶多。偏斜发生的原因有两个：</a:t>
            </a:r>
            <a:endParaRPr lang="en-US" altLang="zh-CN" sz="2400" dirty="0"/>
          </a:p>
          <a:p>
            <a:pPr marL="457200" indent="-457200">
              <a:buClr>
                <a:schemeClr val="accent1"/>
              </a:buClr>
              <a:buFont typeface="+mj-ea"/>
              <a:buAutoNum type="circleNumDbPlain"/>
            </a:pPr>
            <a:r>
              <a:rPr lang="en-US" altLang="zh-CN" sz="2000" dirty="0"/>
              <a:t>	</a:t>
            </a:r>
            <a:r>
              <a:rPr lang="zh-CN" altLang="en-US" sz="2000" dirty="0"/>
              <a:t>多条记录可能具有相同的搜索码</a:t>
            </a:r>
            <a:endParaRPr lang="en-US" altLang="zh-CN" sz="2000" dirty="0"/>
          </a:p>
          <a:p>
            <a:pPr marL="457200" indent="-457200">
              <a:buClr>
                <a:schemeClr val="accent1"/>
              </a:buClr>
              <a:buFont typeface="+mj-ea"/>
              <a:buAutoNum type="circleNumDbPlain"/>
            </a:pPr>
            <a:r>
              <a:rPr lang="en-US" altLang="zh-CN" sz="2000" dirty="0"/>
              <a:t>	</a:t>
            </a:r>
            <a:r>
              <a:rPr lang="zh-CN" altLang="en-US" sz="2000" dirty="0"/>
              <a:t>所选的散列函数可能会造成搜索码的分布不均匀</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桶溢出处理</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为了减少桶溢出的可能性，桶的数目选为</a:t>
            </a:r>
            <a:endParaRPr lang="en-US" altLang="zh-CN" sz="2400" dirty="0"/>
          </a:p>
          <a:p>
            <a:pPr>
              <a:buClr>
                <a:schemeClr val="accent1"/>
              </a:buClr>
            </a:pPr>
            <a:r>
              <a:rPr lang="zh-CN" altLang="en-US" sz="2400" dirty="0"/>
              <a:t>（</a:t>
            </a:r>
            <a:r>
              <a:rPr lang="en-US" altLang="zh-CN" sz="2400" dirty="0"/>
              <a:t> n</a:t>
            </a:r>
            <a:r>
              <a:rPr lang="en-US" altLang="zh-CN" sz="2400" baseline="-25000" dirty="0"/>
              <a:t>r</a:t>
            </a:r>
            <a:r>
              <a:rPr lang="en-US" altLang="zh-CN" sz="2400" dirty="0"/>
              <a:t>/</a:t>
            </a:r>
            <a:r>
              <a:rPr lang="en-US" altLang="zh-CN" sz="2400" dirty="0" err="1"/>
              <a:t>f</a:t>
            </a:r>
            <a:r>
              <a:rPr lang="en-US" altLang="zh-CN" sz="2400" baseline="-25000" dirty="0" err="1"/>
              <a:t>r</a:t>
            </a:r>
            <a:r>
              <a:rPr lang="en-US" altLang="zh-CN" sz="2400" baseline="-25000" dirty="0"/>
              <a:t> </a:t>
            </a:r>
            <a:r>
              <a:rPr lang="zh-CN" altLang="en-US" sz="2400" dirty="0"/>
              <a:t>）</a:t>
            </a:r>
            <a:r>
              <a:rPr lang="en-US" altLang="zh-CN" sz="2400" dirty="0"/>
              <a:t>*</a:t>
            </a:r>
            <a:r>
              <a:rPr lang="zh-CN" altLang="en-US" sz="2400" dirty="0"/>
              <a:t>（</a:t>
            </a:r>
            <a:r>
              <a:rPr lang="en-US" altLang="zh-CN" sz="2400" dirty="0"/>
              <a:t>1+d</a:t>
            </a:r>
            <a:r>
              <a:rPr lang="zh-CN" altLang="en-US" sz="2400" dirty="0"/>
              <a:t>），其中</a:t>
            </a:r>
            <a:r>
              <a:rPr lang="en-US" altLang="zh-CN" sz="2400" dirty="0"/>
              <a:t>d</a:t>
            </a:r>
            <a:r>
              <a:rPr lang="zh-CN" altLang="en-US" sz="2400" dirty="0"/>
              <a:t>是避让因子，其典型值约为</a:t>
            </a:r>
            <a:r>
              <a:rPr lang="en-US" altLang="zh-CN" sz="2400" dirty="0"/>
              <a:t>0.2.</a:t>
            </a:r>
            <a:r>
              <a:rPr lang="zh-CN" altLang="en-US" sz="2400" dirty="0"/>
              <a:t>有一些空间会浪费：桶中大约</a:t>
            </a:r>
            <a:r>
              <a:rPr lang="en-US" altLang="zh-CN" sz="2400" dirty="0"/>
              <a:t>20%</a:t>
            </a:r>
            <a:r>
              <a:rPr lang="zh-CN" altLang="en-US" sz="2400" dirty="0"/>
              <a:t>的空间是空的。但好处是减少了溢出的可能性</a:t>
            </a:r>
            <a:endParaRPr lang="en-US" altLang="zh-CN" sz="2400" dirty="0"/>
          </a:p>
          <a:p>
            <a:pPr>
              <a:buClr>
                <a:schemeClr val="accent1"/>
              </a:buClr>
            </a:pPr>
            <a:endParaRPr lang="en-US" altLang="zh-CN" sz="2400" dirty="0"/>
          </a:p>
          <a:p>
            <a:pPr>
              <a:buClr>
                <a:schemeClr val="accent1"/>
              </a:buClr>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索引顺序与文件中记录的顺序</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被索引文件中的记录自身也可以按照某种排序顺序存储</a:t>
            </a: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rgbClr val="FF0000"/>
                </a:solidFill>
              </a:rPr>
              <a:t>包含记录的文件按照某个搜索码指定的顺序排序</a:t>
            </a:r>
            <a:r>
              <a:rPr lang="zh-CN" altLang="en-US" sz="2400" dirty="0"/>
              <a:t>，那么该搜索码对应的索引称为</a:t>
            </a:r>
            <a:r>
              <a:rPr lang="zh-CN" altLang="en-US" sz="2400" dirty="0">
                <a:solidFill>
                  <a:schemeClr val="accent2"/>
                </a:solidFill>
              </a:rPr>
              <a:t>聚集索引（</a:t>
            </a:r>
            <a:r>
              <a:rPr lang="en-US" altLang="zh-CN" sz="2400" dirty="0">
                <a:solidFill>
                  <a:schemeClr val="accent2"/>
                </a:solidFill>
              </a:rPr>
              <a:t>clustering index</a:t>
            </a:r>
            <a:r>
              <a:rPr lang="zh-CN" altLang="en-US" sz="2400" dirty="0">
                <a:solidFill>
                  <a:schemeClr val="accent2"/>
                </a:solidFill>
              </a:rPr>
              <a:t>），聚集索引也称为主索引（</a:t>
            </a:r>
            <a:r>
              <a:rPr lang="en-US" altLang="zh-CN" sz="2400" dirty="0">
                <a:solidFill>
                  <a:schemeClr val="accent2"/>
                </a:solidFill>
              </a:rPr>
              <a:t>main index</a:t>
            </a:r>
            <a:r>
              <a:rPr lang="zh-CN" altLang="en-US" sz="2400" dirty="0">
                <a:solidFill>
                  <a:schemeClr val="accent2"/>
                </a:solidFill>
              </a:rPr>
              <a:t>）</a:t>
            </a:r>
            <a:r>
              <a:rPr lang="zh-CN" altLang="en-US" sz="2400" dirty="0"/>
              <a:t>，聚集索引的搜索码常常是主键，但并非必须如此</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搜索码指定的顺序与文件中记录的顺序不同的索引称为</a:t>
            </a:r>
            <a:r>
              <a:rPr lang="zh-CN" altLang="en-US" sz="2400" dirty="0">
                <a:solidFill>
                  <a:schemeClr val="accent2"/>
                </a:solidFill>
              </a:rPr>
              <a:t>非聚集索引（</a:t>
            </a:r>
            <a:r>
              <a:rPr lang="en-US" altLang="zh-CN" sz="2400" dirty="0" err="1">
                <a:solidFill>
                  <a:schemeClr val="accent2"/>
                </a:solidFill>
              </a:rPr>
              <a:t>nonclustering</a:t>
            </a:r>
            <a:r>
              <a:rPr lang="en-US" altLang="zh-CN" sz="2400" dirty="0">
                <a:solidFill>
                  <a:schemeClr val="accent2"/>
                </a:solidFill>
              </a:rPr>
              <a:t> index</a:t>
            </a:r>
            <a:r>
              <a:rPr lang="zh-CN" altLang="en-US" sz="2400" dirty="0">
                <a:solidFill>
                  <a:schemeClr val="accent2"/>
                </a:solidFill>
              </a:rPr>
              <a:t>）或辅助索引（</a:t>
            </a:r>
            <a:r>
              <a:rPr lang="en-US" altLang="zh-CN" sz="2400" dirty="0">
                <a:solidFill>
                  <a:schemeClr val="accent2"/>
                </a:solidFill>
              </a:rPr>
              <a:t>secondary index</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桶溢出处理：溢出链</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尽管分配的桶比所需的桶多一些，但是桶溢出还是可能发生，我们使用</a:t>
            </a:r>
            <a:r>
              <a:rPr lang="zh-CN" altLang="en-US" sz="2400" dirty="0">
                <a:solidFill>
                  <a:schemeClr val="accent2">
                    <a:lumMod val="75000"/>
                  </a:schemeClr>
                </a:solidFill>
              </a:rPr>
              <a:t>溢出桶（</a:t>
            </a:r>
            <a:r>
              <a:rPr lang="en-US" altLang="zh-CN" sz="2400" dirty="0">
                <a:solidFill>
                  <a:schemeClr val="accent2">
                    <a:lumMod val="75000"/>
                  </a:schemeClr>
                </a:solidFill>
              </a:rPr>
              <a:t>overflow bucket</a:t>
            </a:r>
            <a:r>
              <a:rPr lang="zh-CN" altLang="en-US" sz="2400" dirty="0">
                <a:solidFill>
                  <a:schemeClr val="accent2">
                    <a:lumMod val="75000"/>
                  </a:schemeClr>
                </a:solidFill>
              </a:rPr>
              <a:t>）</a:t>
            </a:r>
            <a:r>
              <a:rPr lang="zh-CN" altLang="en-US" sz="2400" dirty="0"/>
              <a:t>来处理桶溢出问题</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如果一条记录必须必须插入桶</a:t>
            </a:r>
            <a:r>
              <a:rPr lang="en-US" altLang="zh-CN" sz="2400" dirty="0"/>
              <a:t>b</a:t>
            </a:r>
            <a:r>
              <a:rPr lang="zh-CN" altLang="en-US" sz="2400" dirty="0"/>
              <a:t>中而桶</a:t>
            </a:r>
            <a:r>
              <a:rPr lang="en-US" altLang="zh-CN" sz="2400" dirty="0"/>
              <a:t>b</a:t>
            </a:r>
            <a:r>
              <a:rPr lang="zh-CN" altLang="en-US" sz="2400" dirty="0"/>
              <a:t>已满，系统会为桶</a:t>
            </a:r>
            <a:r>
              <a:rPr lang="en-US" altLang="zh-CN" sz="2400" dirty="0"/>
              <a:t>b</a:t>
            </a:r>
            <a:r>
              <a:rPr lang="zh-CN" altLang="en-US" sz="2400" dirty="0"/>
              <a:t>提供一个溢出桶，并将此记录插入到这个溢出桶中。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如果溢出桶也满了，系统会提供另一个溢出桶，如此继续下去。</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桶溢出处理：溢出链（续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一个给定桶的所有溢出桶用一个链接列表链接在一起，如图所示，使用这种链接列表的溢出处理称为</a:t>
            </a:r>
            <a:r>
              <a:rPr lang="zh-CN" altLang="en-US" sz="2400" dirty="0">
                <a:solidFill>
                  <a:schemeClr val="accent2">
                    <a:lumMod val="75000"/>
                  </a:schemeClr>
                </a:solidFill>
              </a:rPr>
              <a:t>溢出链（</a:t>
            </a:r>
            <a:r>
              <a:rPr lang="en-US" altLang="zh-CN" sz="2400" dirty="0">
                <a:solidFill>
                  <a:schemeClr val="accent2">
                    <a:lumMod val="75000"/>
                  </a:schemeClr>
                </a:solidFill>
              </a:rPr>
              <a:t>overflow chaining</a:t>
            </a:r>
            <a:r>
              <a:rPr lang="zh-CN" altLang="en-US" sz="2400" dirty="0">
                <a:solidFill>
                  <a:schemeClr val="accent2">
                    <a:lumMod val="75000"/>
                  </a:schemeClr>
                </a:solidFill>
              </a:rPr>
              <a:t>）</a:t>
            </a:r>
            <a:endParaRPr lang="en-US" altLang="zh-CN" sz="2000" dirty="0">
              <a:solidFill>
                <a:schemeClr val="accent2">
                  <a:lumMod val="75000"/>
                </a:schemeClr>
              </a:solidFill>
            </a:endParaRPr>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1026" name="Picture 2"/>
          <p:cNvPicPr>
            <a:picLocks noChangeAspect="1" noChangeArrowheads="1"/>
          </p:cNvPicPr>
          <p:nvPr/>
        </p:nvPicPr>
        <p:blipFill>
          <a:blip r:embed="rId2" cstate="print"/>
          <a:srcRect/>
          <a:stretch>
            <a:fillRect/>
          </a:stretch>
        </p:blipFill>
        <p:spPr bwMode="auto">
          <a:xfrm>
            <a:off x="2092960" y="2748111"/>
            <a:ext cx="5071328" cy="4109889"/>
          </a:xfrm>
          <a:prstGeom prst="rect">
            <a:avLst/>
          </a:prstGeom>
          <a:noFill/>
          <a:ln w="9525">
            <a:noFill/>
            <a:miter lim="800000"/>
            <a:headEnd/>
            <a:tailEnd/>
          </a:ln>
        </p:spPr>
      </p:pic>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桶溢出处理：溢出链（续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溢出链中的查找：</a:t>
            </a:r>
            <a:endParaRPr lang="en-US" altLang="zh-CN" sz="2400" dirty="0"/>
          </a:p>
          <a:p>
            <a:pPr>
              <a:buClr>
                <a:schemeClr val="accent1"/>
              </a:buClr>
            </a:pPr>
            <a:endParaRPr lang="en-US" altLang="zh-CN" sz="2400" dirty="0">
              <a:solidFill>
                <a:schemeClr val="accent2">
                  <a:lumMod val="75000"/>
                </a:schemeClr>
              </a:solidFill>
            </a:endParaRPr>
          </a:p>
          <a:p>
            <a:pPr>
              <a:buClr>
                <a:schemeClr val="accent1"/>
              </a:buClr>
              <a:buFont typeface="Arial" pitchFamily="34" charset="0"/>
              <a:buChar char="•"/>
            </a:pPr>
            <a:r>
              <a:rPr lang="zh-CN" altLang="en-US" sz="2400" dirty="0"/>
              <a:t>系统首先使用搜索码上的散列函数来确定一个桶</a:t>
            </a:r>
            <a:r>
              <a:rPr lang="en-US" altLang="zh-CN" sz="2400" dirty="0"/>
              <a:t>b</a:t>
            </a:r>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系统必须检查桶</a:t>
            </a:r>
            <a:r>
              <a:rPr lang="en-US" altLang="zh-CN" sz="2400" dirty="0"/>
              <a:t>b</a:t>
            </a:r>
            <a:r>
              <a:rPr lang="zh-CN" altLang="en-US" sz="2400" dirty="0"/>
              <a:t>中的所有记录，看是否有匹配的搜索码</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如果桶</a:t>
            </a:r>
            <a:r>
              <a:rPr lang="en-US" altLang="zh-CN" sz="2400" dirty="0"/>
              <a:t>b</a:t>
            </a:r>
            <a:r>
              <a:rPr lang="zh-CN" altLang="en-US" sz="2400" dirty="0"/>
              <a:t>有溢出桶，则系统还要检查桶</a:t>
            </a:r>
            <a:r>
              <a:rPr lang="en-US" altLang="zh-CN" sz="2400" dirty="0"/>
              <a:t>b</a:t>
            </a:r>
            <a:r>
              <a:rPr lang="zh-CN" altLang="en-US" sz="2400" dirty="0"/>
              <a:t>的所有溢出桶中的记录</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散列索引（</a:t>
            </a:r>
            <a:r>
              <a:rPr lang="en-US" altLang="zh-CN" sz="2400" dirty="0">
                <a:solidFill>
                  <a:schemeClr val="accent2"/>
                </a:solidFill>
              </a:rPr>
              <a:t>hash index</a:t>
            </a:r>
            <a:r>
              <a:rPr lang="zh-CN" altLang="en-US" sz="2400" dirty="0">
                <a:solidFill>
                  <a:schemeClr val="accent2"/>
                </a:solidFill>
              </a:rPr>
              <a:t>）</a:t>
            </a:r>
            <a:r>
              <a:rPr lang="zh-CN" altLang="en-US" sz="2400" dirty="0"/>
              <a:t>将搜索码及其相应的指针组成散列文件结构。构建散列索引的方法如下：</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将散列函数作用于搜索码以确定对应的桶，然后将此搜索码以及相应指针存入此桶（或溢出桶）中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下图为</a:t>
            </a:r>
            <a:r>
              <a:rPr lang="en-US" altLang="zh-CN" sz="2400" dirty="0"/>
              <a:t>instructor</a:t>
            </a:r>
            <a:r>
              <a:rPr lang="zh-CN" altLang="en-US" sz="2400" dirty="0"/>
              <a:t>文件上的一个辅助散列索引，其搜索码为</a:t>
            </a:r>
            <a:r>
              <a:rPr lang="en-US" altLang="zh-CN" sz="2400" dirty="0"/>
              <a:t>ID</a:t>
            </a:r>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srcRect/>
          <a:stretch>
            <a:fillRect/>
          </a:stretch>
        </p:blipFill>
        <p:spPr bwMode="auto">
          <a:xfrm>
            <a:off x="1440160" y="0"/>
            <a:ext cx="6948264" cy="6878665"/>
          </a:xfrm>
          <a:prstGeom prst="rect">
            <a:avLst/>
          </a:prstGeom>
          <a:noFill/>
          <a:ln w="9525">
            <a:noFill/>
            <a:miter lim="800000"/>
            <a:headEnd/>
            <a:tailEnd/>
          </a:ln>
        </p:spPr>
      </p:pic>
      <p:sp>
        <p:nvSpPr>
          <p:cNvPr id="5" name="TextBox 4"/>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Tree>
  </p:cSld>
  <p:clrMapOvr>
    <a:masterClrMapping/>
  </p:clrMapOvr>
  <p:transition advTm="1248"/>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散列索引的两个含义</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散列索引可以用来指散列文件结构：</a:t>
            </a: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因为散列文件组织本身能像索引那样使用，因此可以认为以散列形式组织的文件上有一个聚集散列索引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因此我们也用散列索因来指散列文件结构</a:t>
            </a:r>
            <a:endParaRPr lang="en-US" altLang="zh-CN" sz="2400" dirty="0"/>
          </a:p>
          <a:p>
            <a:pPr>
              <a:buClr>
                <a:schemeClr val="accent1"/>
              </a:buClr>
            </a:pPr>
            <a:endParaRPr lang="en-US" altLang="zh-CN" sz="2400" dirty="0"/>
          </a:p>
          <a:p>
            <a:pPr>
              <a:buClr>
                <a:schemeClr val="accent1"/>
              </a:buClr>
              <a:buFont typeface="Wingdings" pitchFamily="2" charset="2"/>
              <a:buChar char="p"/>
            </a:pPr>
            <a:r>
              <a:rPr lang="zh-CN" altLang="en-US" sz="2400" dirty="0">
                <a:solidFill>
                  <a:schemeClr val="accent2"/>
                </a:solidFill>
              </a:rPr>
              <a:t>如果该散列文件上还有一个使用散列结构创建的辅助索引，则这个辅助索引也称为散列索引</a:t>
            </a: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solidFill>
                  <a:schemeClr val="accent2"/>
                </a:solidFill>
              </a:rPr>
              <a:t>动态散列</a:t>
            </a:r>
            <a:endParaRPr lang="en-US" altLang="zh-CN" dirty="0">
              <a:solidFill>
                <a:schemeClr val="accent2"/>
              </a:solidFill>
            </a:endParaRPr>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动态散列（可扩充散列）</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静态散列技术要求固定桶地址集合</a:t>
            </a:r>
            <a:r>
              <a:rPr lang="en-US" altLang="zh-CN" sz="2400" dirty="0"/>
              <a:t>B</a:t>
            </a:r>
            <a:r>
              <a:rPr lang="zh-CN" altLang="en-US" sz="2400" dirty="0"/>
              <a:t>，这带来很严重的问题。大多数数据库都会随时间而变大，如果我们准备为这样的数据库使用静态散列，有三种选择</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000" dirty="0"/>
              <a:t>根据当前文件大小选择散列函数。这种选择会使性能随数据库增大而下降</a:t>
            </a:r>
            <a:endParaRPr lang="en-US" altLang="zh-CN" sz="2000" dirty="0"/>
          </a:p>
          <a:p>
            <a:pPr>
              <a:buClr>
                <a:schemeClr val="accent1"/>
              </a:buClr>
              <a:buFont typeface="Arial" pitchFamily="34" charset="0"/>
              <a:buChar char="•"/>
            </a:pPr>
            <a:endParaRPr lang="en-US" altLang="zh-CN" sz="2000" dirty="0"/>
          </a:p>
          <a:p>
            <a:pPr>
              <a:buClr>
                <a:schemeClr val="accent1"/>
              </a:buClr>
              <a:buFont typeface="Arial" pitchFamily="34" charset="0"/>
              <a:buChar char="•"/>
            </a:pPr>
            <a:r>
              <a:rPr lang="zh-CN" altLang="en-US" sz="2000" dirty="0"/>
              <a:t>根据将来某个时刻文件的预计大小选择散列函数。尽管这样可以避免性能下降，但是初始时会造成相当大的空间浪费</a:t>
            </a:r>
            <a:endParaRPr lang="en-US" altLang="zh-CN" sz="2000" dirty="0"/>
          </a:p>
          <a:p>
            <a:pPr>
              <a:buClr>
                <a:schemeClr val="accent1"/>
              </a:buClr>
              <a:buFont typeface="Arial" pitchFamily="34" charset="0"/>
              <a:buChar char="•"/>
            </a:pPr>
            <a:endParaRPr lang="en-US" altLang="zh-CN" sz="2000" dirty="0"/>
          </a:p>
          <a:p>
            <a:pPr>
              <a:buClr>
                <a:schemeClr val="accent1"/>
              </a:buClr>
              <a:buFont typeface="Arial" pitchFamily="34" charset="0"/>
              <a:buChar char="•"/>
            </a:pPr>
            <a:r>
              <a:rPr lang="zh-CN" altLang="en-US" sz="2000" dirty="0"/>
              <a:t>随着文件增大，周期性地对散列重组。这种重组涉及一系列问题，包括新散列函数选择，在文件中每条记录上重新计算散列函数，以及分配新的桶。重组是一个规模大、耗时的操作，而且重组期间必须禁止对文件的访问</a:t>
            </a:r>
            <a:endParaRPr lang="en-US" altLang="zh-CN" sz="20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动态散列（可扩充散列）</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几种动态散列（</a:t>
            </a:r>
            <a:r>
              <a:rPr lang="en-US" altLang="zh-CN" sz="2400" dirty="0"/>
              <a:t>dynamic hashing</a:t>
            </a:r>
            <a:r>
              <a:rPr lang="zh-CN" altLang="en-US" sz="2400" dirty="0"/>
              <a:t>）技术允许散列函数动态改变，以适应数据库增大或缩小的需要。</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lumMod val="75000"/>
                  </a:schemeClr>
                </a:solidFill>
              </a:rPr>
              <a:t>本节介绍一种动态散列技术</a:t>
            </a:r>
            <a:r>
              <a:rPr lang="en-US" altLang="zh-CN" sz="2400" dirty="0">
                <a:solidFill>
                  <a:schemeClr val="accent2">
                    <a:lumMod val="75000"/>
                  </a:schemeClr>
                </a:solidFill>
              </a:rPr>
              <a:t>——</a:t>
            </a:r>
            <a:r>
              <a:rPr lang="zh-CN" altLang="en-US" sz="2400" dirty="0">
                <a:solidFill>
                  <a:schemeClr val="accent2">
                    <a:lumMod val="75000"/>
                  </a:schemeClr>
                </a:solidFill>
              </a:rPr>
              <a:t>可扩充散列（</a:t>
            </a:r>
            <a:r>
              <a:rPr lang="en-US" altLang="zh-CN" sz="2400" dirty="0">
                <a:solidFill>
                  <a:schemeClr val="accent2">
                    <a:lumMod val="75000"/>
                  </a:schemeClr>
                </a:solidFill>
              </a:rPr>
              <a:t>extendable hashing</a:t>
            </a:r>
            <a:r>
              <a:rPr lang="zh-CN" altLang="en-US" sz="2400" dirty="0">
                <a:solidFill>
                  <a:schemeClr val="accent2">
                    <a:lumMod val="75000"/>
                  </a:schemeClr>
                </a:solidFill>
              </a:rPr>
              <a:t>）</a:t>
            </a:r>
            <a:endParaRPr lang="en-US" altLang="zh-CN" sz="2400" dirty="0">
              <a:solidFill>
                <a:schemeClr val="accent2">
                  <a:lumMod val="75000"/>
                </a:schemeClr>
              </a:solidFill>
            </a:endParaRPr>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可扩充散列的优势</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当数据库增大或缩小时，可扩充散列可以通过桶的分裂或合并来适应数据库大小的变化。这样做的好处有二：</a:t>
            </a:r>
            <a:endParaRPr lang="en-US" altLang="zh-CN" sz="2400" dirty="0"/>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可以保持空间的使用效率</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重组每次仅作用于一个桶，因此所带来的性能开销较低，可以接受</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索引顺序文件</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假定所有文件都按照某些搜索码顺序排列，这种在搜索码上有聚集索引的文件称作</a:t>
            </a:r>
            <a:r>
              <a:rPr lang="zh-CN" altLang="en-US" sz="2400" dirty="0">
                <a:solidFill>
                  <a:schemeClr val="accent2"/>
                </a:solidFill>
              </a:rPr>
              <a:t>索引顺序文件（</a:t>
            </a:r>
            <a:r>
              <a:rPr lang="en-US" altLang="zh-CN" sz="2400" dirty="0">
                <a:solidFill>
                  <a:schemeClr val="accent2"/>
                </a:solidFill>
              </a:rPr>
              <a:t>index-sequential file</a:t>
            </a:r>
            <a:r>
              <a:rPr lang="zh-CN" altLang="en-US" sz="2400" dirty="0">
                <a:solidFill>
                  <a:schemeClr val="accent2"/>
                </a:solidFill>
              </a:rPr>
              <a:t>）。</a:t>
            </a:r>
            <a:r>
              <a:rPr lang="zh-CN" altLang="en-US" sz="2400" dirty="0"/>
              <a:t>这是数据库系统中最早采用的索引模式之一</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a:t>
            </a:r>
          </a:p>
        </p:txBody>
      </p:sp>
      <p:pic>
        <p:nvPicPr>
          <p:cNvPr id="1026" name="Picture 2"/>
          <p:cNvPicPr>
            <a:picLocks noChangeAspect="1" noChangeArrowheads="1"/>
          </p:cNvPicPr>
          <p:nvPr/>
        </p:nvPicPr>
        <p:blipFill>
          <a:blip r:embed="rId2" cstate="print"/>
          <a:srcRect/>
          <a:stretch>
            <a:fillRect/>
          </a:stretch>
        </p:blipFill>
        <p:spPr bwMode="auto">
          <a:xfrm>
            <a:off x="2123728" y="2852936"/>
            <a:ext cx="5288340" cy="4005064"/>
          </a:xfrm>
          <a:prstGeom prst="rect">
            <a:avLst/>
          </a:prstGeom>
          <a:noFill/>
          <a:ln w="9525">
            <a:noFill/>
            <a:miter lim="800000"/>
            <a:headEnd/>
            <a:tailEnd/>
          </a:ln>
        </p:spPr>
      </p:pic>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可扩充散列的数据结构</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lumMod val="75000"/>
                  </a:schemeClr>
                </a:solidFill>
              </a:rPr>
              <a:t>可扩充散列的散列函数产生的值范围较大</a:t>
            </a:r>
            <a:r>
              <a:rPr lang="zh-CN" altLang="en-US" sz="2400" dirty="0"/>
              <a:t>，是</a:t>
            </a:r>
            <a:r>
              <a:rPr lang="en-US" altLang="zh-CN" sz="2400" dirty="0"/>
              <a:t>b</a:t>
            </a:r>
            <a:r>
              <a:rPr lang="zh-CN" altLang="en-US" sz="2400" dirty="0"/>
              <a:t>位二进制整数，</a:t>
            </a:r>
            <a:r>
              <a:rPr lang="en-US" altLang="zh-CN" sz="2400" dirty="0"/>
              <a:t>b</a:t>
            </a:r>
            <a:r>
              <a:rPr lang="zh-CN" altLang="en-US" sz="2400" dirty="0"/>
              <a:t>的一个典型取值是</a:t>
            </a:r>
            <a:r>
              <a:rPr lang="en-US" altLang="zh-CN" sz="2400" dirty="0"/>
              <a:t>32</a:t>
            </a:r>
            <a:r>
              <a:rPr lang="zh-CN" altLang="en-US" sz="2400" dirty="0"/>
              <a:t>。即，当</a:t>
            </a:r>
            <a:r>
              <a:rPr lang="en-US" altLang="zh-CN" sz="2400" dirty="0"/>
              <a:t>b</a:t>
            </a:r>
            <a:r>
              <a:rPr lang="zh-CN" altLang="en-US" sz="2400" dirty="0"/>
              <a:t>为</a:t>
            </a:r>
            <a:r>
              <a:rPr lang="en-US" altLang="zh-CN" sz="2400" dirty="0"/>
              <a:t>32</a:t>
            </a:r>
            <a:r>
              <a:rPr lang="zh-CN" altLang="en-US" sz="2400" dirty="0"/>
              <a:t>时，该散列函数能产生数值的范围可达</a:t>
            </a:r>
            <a:r>
              <a:rPr lang="en-US" altLang="zh-CN" sz="2400" dirty="0"/>
              <a:t>2</a:t>
            </a:r>
            <a:r>
              <a:rPr lang="en-US" altLang="zh-CN" sz="2400" baseline="30000" dirty="0"/>
              <a:t>32</a:t>
            </a: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lumMod val="75000"/>
                  </a:schemeClr>
                </a:solidFill>
              </a:rPr>
              <a:t>使用可扩充散列时，是在把记录插入文件时按需创建桶的</a:t>
            </a:r>
            <a:endParaRPr lang="en-US" altLang="zh-CN" sz="2400" dirty="0">
              <a:solidFill>
                <a:schemeClr val="accent2">
                  <a:lumMod val="75000"/>
                </a:schemeClr>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lumMod val="75000"/>
                  </a:schemeClr>
                </a:solidFill>
              </a:rPr>
              <a:t>开始时，不使用散列值的全部</a:t>
            </a:r>
            <a:r>
              <a:rPr lang="en-US" altLang="zh-CN" sz="2400" dirty="0">
                <a:solidFill>
                  <a:schemeClr val="accent2">
                    <a:lumMod val="75000"/>
                  </a:schemeClr>
                </a:solidFill>
              </a:rPr>
              <a:t>b</a:t>
            </a:r>
            <a:r>
              <a:rPr lang="zh-CN" altLang="en-US" sz="2400" dirty="0">
                <a:solidFill>
                  <a:schemeClr val="accent2">
                    <a:lumMod val="75000"/>
                  </a:schemeClr>
                </a:solidFill>
              </a:rPr>
              <a:t>位</a:t>
            </a:r>
            <a:r>
              <a:rPr lang="zh-CN" altLang="en-US" sz="2400" dirty="0"/>
              <a:t>，任意时刻我们使用的位数满足</a:t>
            </a:r>
            <a:r>
              <a:rPr lang="en-US" altLang="zh-CN" sz="2400" dirty="0"/>
              <a:t>0</a:t>
            </a:r>
            <a:r>
              <a:rPr lang="zh-CN" altLang="en-US" sz="2400" dirty="0"/>
              <a:t>≤</a:t>
            </a:r>
            <a:r>
              <a:rPr lang="en-US" altLang="zh-CN" sz="2400" dirty="0" err="1"/>
              <a:t>i</a:t>
            </a:r>
            <a:r>
              <a:rPr lang="zh-CN" altLang="en-US" sz="2400" dirty="0"/>
              <a:t>≤</a:t>
            </a:r>
            <a:r>
              <a:rPr lang="en-US" altLang="zh-CN" sz="2400" dirty="0"/>
              <a:t>b</a:t>
            </a:r>
            <a:r>
              <a:rPr lang="zh-CN" altLang="en-US" sz="2400" dirty="0"/>
              <a:t>。这样的</a:t>
            </a:r>
            <a:r>
              <a:rPr lang="en-US" altLang="zh-CN" sz="2400" dirty="0" err="1"/>
              <a:t>i</a:t>
            </a:r>
            <a:r>
              <a:rPr lang="zh-CN" altLang="en-US" sz="2400" dirty="0"/>
              <a:t>个位用作附加的桶地址表中的偏移量。</a:t>
            </a:r>
            <a:r>
              <a:rPr lang="en-US" altLang="zh-CN" sz="2400" dirty="0" err="1"/>
              <a:t>i</a:t>
            </a:r>
            <a:r>
              <a:rPr lang="zh-CN" altLang="en-US" sz="2400" dirty="0"/>
              <a:t>的值随着数据库大小的变化而增大或减小</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一个可扩充散列结构的示例</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3074" name="Picture 2"/>
          <p:cNvPicPr>
            <a:picLocks noChangeAspect="1" noChangeArrowheads="1"/>
          </p:cNvPicPr>
          <p:nvPr/>
        </p:nvPicPr>
        <p:blipFill>
          <a:blip r:embed="rId2" cstate="print"/>
          <a:srcRect/>
          <a:stretch>
            <a:fillRect/>
          </a:stretch>
        </p:blipFill>
        <p:spPr bwMode="auto">
          <a:xfrm>
            <a:off x="611560" y="1556792"/>
            <a:ext cx="5904656" cy="5299725"/>
          </a:xfrm>
          <a:prstGeom prst="rect">
            <a:avLst/>
          </a:prstGeom>
          <a:noFill/>
          <a:ln w="9525">
            <a:noFill/>
            <a:miter lim="800000"/>
            <a:headEnd/>
            <a:tailEnd/>
          </a:ln>
        </p:spPr>
      </p:pic>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一个可扩充散列结构的示例（续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出现在桶地址表上方的</a:t>
            </a:r>
            <a:r>
              <a:rPr lang="en-US" altLang="zh-CN" sz="2400" b="1" kern="0" dirty="0" err="1">
                <a:latin typeface="+mn-lt"/>
                <a:ea typeface="+mn-ea"/>
              </a:rPr>
              <a:t>i</a:t>
            </a:r>
            <a:r>
              <a:rPr lang="zh-CN" altLang="en-US" sz="2400" b="1" kern="0" dirty="0">
                <a:latin typeface="+mn-lt"/>
                <a:ea typeface="+mn-ea"/>
              </a:rPr>
              <a:t>表明散列值</a:t>
            </a:r>
            <a:r>
              <a:rPr lang="en-US" altLang="zh-CN" sz="2400" b="1" kern="0" dirty="0">
                <a:latin typeface="+mn-lt"/>
                <a:ea typeface="+mn-ea"/>
              </a:rPr>
              <a:t>h</a:t>
            </a:r>
            <a:r>
              <a:rPr lang="zh-CN" altLang="en-US" sz="2400" b="1" kern="0" dirty="0">
                <a:latin typeface="+mn-lt"/>
                <a:ea typeface="+mn-ea"/>
              </a:rPr>
              <a:t>（</a:t>
            </a:r>
            <a:r>
              <a:rPr lang="en-US" altLang="zh-CN" sz="2400" b="1" kern="0" dirty="0">
                <a:latin typeface="+mn-lt"/>
                <a:ea typeface="+mn-ea"/>
              </a:rPr>
              <a:t>K</a:t>
            </a:r>
            <a:r>
              <a:rPr lang="zh-CN" altLang="en-US" sz="2400" b="1" kern="0" dirty="0">
                <a:latin typeface="+mn-lt"/>
                <a:ea typeface="+mn-ea"/>
              </a:rPr>
              <a:t>） 中有</a:t>
            </a:r>
            <a:r>
              <a:rPr lang="en-US" altLang="zh-CN" sz="2400" b="1" kern="0" dirty="0" err="1">
                <a:latin typeface="+mn-lt"/>
                <a:ea typeface="+mn-ea"/>
              </a:rPr>
              <a:t>i</a:t>
            </a:r>
            <a:r>
              <a:rPr lang="zh-CN" altLang="en-US" sz="2400" b="1" kern="0" dirty="0">
                <a:latin typeface="+mn-lt"/>
                <a:ea typeface="+mn-ea"/>
              </a:rPr>
              <a:t>位需要用来正确地定位对应于</a:t>
            </a:r>
            <a:r>
              <a:rPr lang="en-US" altLang="zh-CN" sz="2400" b="1" kern="0" dirty="0">
                <a:latin typeface="+mn-lt"/>
                <a:ea typeface="+mn-ea"/>
              </a:rPr>
              <a:t>K</a:t>
            </a:r>
            <a:r>
              <a:rPr lang="zh-CN" altLang="en-US" sz="2400" b="1" kern="0" dirty="0">
                <a:latin typeface="+mn-lt"/>
                <a:ea typeface="+mn-ea"/>
              </a:rPr>
              <a:t>的桶</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en-US" altLang="zh-CN" sz="2400" b="1" i="0" u="none" strike="noStrike" kern="0" cap="none" spc="0" normalizeH="0" baseline="0" noProof="0" dirty="0" err="1">
                <a:ln>
                  <a:noFill/>
                </a:ln>
                <a:effectLst/>
                <a:uLnTx/>
                <a:uFillTx/>
                <a:latin typeface="+mn-lt"/>
                <a:ea typeface="+mn-ea"/>
                <a:cs typeface="+mn-cs"/>
              </a:rPr>
              <a:t>i</a:t>
            </a:r>
            <a:r>
              <a:rPr kumimoji="0" lang="zh-CN" altLang="en-US" sz="2400" b="1" i="0" u="none" strike="noStrike" kern="0" cap="none" spc="0" normalizeH="0" baseline="0" noProof="0" dirty="0">
                <a:ln>
                  <a:noFill/>
                </a:ln>
                <a:effectLst/>
                <a:uLnTx/>
                <a:uFillTx/>
                <a:latin typeface="+mn-lt"/>
                <a:ea typeface="+mn-ea"/>
                <a:cs typeface="+mn-cs"/>
              </a:rPr>
              <a:t>值会随文件增长而变化</a:t>
            </a:r>
            <a:endParaRPr kumimoji="0" lang="en-US" altLang="zh-CN" sz="2400" b="1" i="0" u="none" strike="noStrike" kern="0" cap="none" spc="0" normalizeH="0" baseline="0" noProof="0" dirty="0">
              <a:ln>
                <a:noFill/>
              </a:ln>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尽管找出桶地址表中的正确表项需要</a:t>
            </a:r>
            <a:r>
              <a:rPr lang="en-US" altLang="zh-CN" sz="2400" b="1" kern="0" dirty="0" err="1">
                <a:latin typeface="+mn-lt"/>
                <a:ea typeface="+mn-ea"/>
              </a:rPr>
              <a:t>i</a:t>
            </a:r>
            <a:r>
              <a:rPr lang="zh-CN" altLang="en-US" sz="2400" b="1" kern="0" dirty="0">
                <a:latin typeface="+mn-lt"/>
                <a:ea typeface="+mn-ea"/>
              </a:rPr>
              <a:t>位，但几个连续的表项可能指向同一个桶。所有这样的表项有一个</a:t>
            </a:r>
            <a:r>
              <a:rPr lang="zh-CN" altLang="en-US" sz="2400" b="1" kern="0" dirty="0">
                <a:solidFill>
                  <a:schemeClr val="accent2">
                    <a:lumMod val="75000"/>
                  </a:schemeClr>
                </a:solidFill>
                <a:latin typeface="+mn-lt"/>
                <a:ea typeface="+mn-ea"/>
              </a:rPr>
              <a:t>共同的散列前缀，该前缀的长度可是可能小于</a:t>
            </a:r>
            <a:r>
              <a:rPr lang="en-US" altLang="zh-CN" sz="2400" b="1" kern="0" dirty="0" err="1">
                <a:solidFill>
                  <a:schemeClr val="accent2">
                    <a:lumMod val="75000"/>
                  </a:schemeClr>
                </a:solidFill>
                <a:latin typeface="+mn-lt"/>
                <a:ea typeface="+mn-ea"/>
              </a:rPr>
              <a:t>i</a:t>
            </a:r>
            <a:r>
              <a:rPr lang="zh-CN" altLang="en-US" sz="2400" b="1" kern="0" dirty="0">
                <a:solidFill>
                  <a:schemeClr val="accent2">
                    <a:lumMod val="75000"/>
                  </a:schemeClr>
                </a:solidFill>
                <a:latin typeface="+mn-lt"/>
                <a:ea typeface="+mn-ea"/>
              </a:rPr>
              <a:t>的。</a:t>
            </a:r>
            <a:endParaRPr lang="en-US" altLang="zh-CN" sz="2400" b="1" kern="0" dirty="0">
              <a:solidFill>
                <a:schemeClr val="accent2">
                  <a:lumMod val="75000"/>
                </a:schemeClr>
              </a:solidFill>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一个可扩充散列结构的示例（续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为了表明共同的散列前缀长度，给每一个桶附加一个整数值，（见上图中的</a:t>
            </a:r>
            <a:r>
              <a:rPr lang="en-US" altLang="zh-CN" sz="2400" b="1" kern="0" dirty="0">
                <a:latin typeface="+mn-lt"/>
                <a:ea typeface="+mn-ea"/>
              </a:rPr>
              <a:t>i</a:t>
            </a:r>
            <a:r>
              <a:rPr lang="en-US" altLang="zh-CN" sz="2400" b="1" kern="0" baseline="-25000" dirty="0">
                <a:latin typeface="+mn-lt"/>
                <a:ea typeface="+mn-ea"/>
              </a:rPr>
              <a:t>1</a:t>
            </a:r>
            <a:r>
              <a:rPr lang="zh-CN" altLang="en-US" sz="2400" b="1" kern="0" dirty="0">
                <a:latin typeface="+mn-lt"/>
                <a:ea typeface="+mn-ea"/>
              </a:rPr>
              <a:t>，</a:t>
            </a:r>
            <a:r>
              <a:rPr lang="en-US" altLang="zh-CN" sz="2400" b="1" kern="0" dirty="0">
                <a:latin typeface="+mn-lt"/>
                <a:ea typeface="+mn-ea"/>
              </a:rPr>
              <a:t>i</a:t>
            </a:r>
            <a:r>
              <a:rPr lang="en-US" altLang="zh-CN" sz="2400" b="1" kern="0" baseline="-25000" dirty="0">
                <a:latin typeface="+mn-lt"/>
                <a:ea typeface="+mn-ea"/>
              </a:rPr>
              <a:t>2</a:t>
            </a:r>
            <a:r>
              <a:rPr lang="en-US" altLang="zh-CN" sz="2400" b="1" kern="0" dirty="0">
                <a:latin typeface="+mn-lt"/>
                <a:ea typeface="+mn-ea"/>
              </a:rPr>
              <a:t>……</a:t>
            </a:r>
            <a:r>
              <a:rPr lang="zh-CN" altLang="en-US" sz="2400" b="1" kern="0" dirty="0">
                <a:latin typeface="+mn-lt"/>
                <a:ea typeface="+mn-ea"/>
              </a:rPr>
              <a:t>）</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其中与桶</a:t>
            </a:r>
            <a:r>
              <a:rPr lang="en-US" altLang="zh-CN" sz="2400" b="1" kern="0" dirty="0">
                <a:latin typeface="+mn-lt"/>
                <a:ea typeface="+mn-ea"/>
              </a:rPr>
              <a:t>j</a:t>
            </a:r>
            <a:r>
              <a:rPr lang="zh-CN" altLang="en-US" sz="2400" b="1" kern="0" dirty="0">
                <a:latin typeface="+mn-lt"/>
                <a:ea typeface="+mn-ea"/>
              </a:rPr>
              <a:t>有关的整数就是</a:t>
            </a:r>
            <a:r>
              <a:rPr lang="en-US" altLang="zh-CN" sz="2400" b="1" kern="0" dirty="0" err="1">
                <a:latin typeface="+mn-lt"/>
                <a:ea typeface="+mn-ea"/>
              </a:rPr>
              <a:t>i</a:t>
            </a:r>
            <a:r>
              <a:rPr lang="en-US" altLang="zh-CN" sz="2400" b="1" kern="0" baseline="-25000" dirty="0" err="1">
                <a:latin typeface="+mn-lt"/>
                <a:ea typeface="+mn-ea"/>
              </a:rPr>
              <a:t>j</a:t>
            </a:r>
            <a:endParaRPr lang="en-US" altLang="zh-CN" sz="2400" b="1" kern="0" baseline="-2500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桶地址表中指向桶</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j</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的表项</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indent="-342900" eaLnBrk="0" hangingPunct="0">
              <a:spcBef>
                <a:spcPct val="20000"/>
              </a:spcBef>
              <a:buClr>
                <a:schemeClr val="accent1"/>
              </a:buClr>
              <a:defRPr/>
            </a:pPr>
            <a:r>
              <a:rPr lang="zh-CN" altLang="en-US" sz="2400" b="1" kern="0" dirty="0">
                <a:latin typeface="+mn-lt"/>
                <a:ea typeface="+mn-ea"/>
              </a:rPr>
              <a:t>的个数为</a:t>
            </a:r>
            <a:endParaRPr lang="en-US" altLang="zh-CN" sz="2400" b="1" kern="0" dirty="0">
              <a:latin typeface="+mn-lt"/>
              <a:ea typeface="+mn-ea"/>
            </a:endParaRPr>
          </a:p>
          <a:p>
            <a:pPr marL="342900" indent="-342900" eaLnBrk="0" hangingPunct="0">
              <a:spcBef>
                <a:spcPct val="20000"/>
              </a:spcBef>
              <a:buClr>
                <a:schemeClr val="accent1"/>
              </a:buClr>
              <a:defRPr/>
            </a:pPr>
            <a:endParaRPr kumimoji="0" lang="en-US" altLang="zh-CN" sz="2400" b="1" i="0" u="none" strike="noStrike" kern="0" cap="none" spc="0" normalizeH="0" baseline="30000" noProof="0" dirty="0">
              <a:ln>
                <a:noFill/>
              </a:ln>
              <a:solidFill>
                <a:schemeClr val="tx1"/>
              </a:solidFill>
              <a:effectLst/>
              <a:uLnTx/>
              <a:uFillTx/>
              <a:latin typeface="+mn-lt"/>
              <a:ea typeface="+mn-ea"/>
              <a:cs typeface="+mn-cs"/>
            </a:endParaRPr>
          </a:p>
          <a:p>
            <a:pPr marL="342900" indent="-342900" eaLnBrk="0" hangingPunct="0">
              <a:spcBef>
                <a:spcPct val="20000"/>
              </a:spcBef>
              <a:buClr>
                <a:schemeClr val="accent1"/>
              </a:buClr>
              <a:buFont typeface="Wingdings" pitchFamily="2" charset="2"/>
              <a:buChar char="p"/>
              <a:defRPr/>
            </a:pPr>
            <a:r>
              <a:rPr lang="zh-CN" altLang="en-US" sz="2400" b="1" kern="0" dirty="0">
                <a:latin typeface="+mn-lt"/>
                <a:ea typeface="+mn-ea"/>
              </a:rPr>
              <a:t>则若只有一个表项指向</a:t>
            </a:r>
            <a:r>
              <a:rPr lang="en-US" altLang="zh-CN" sz="2400" b="1" kern="0" dirty="0">
                <a:latin typeface="+mn-lt"/>
                <a:ea typeface="+mn-ea"/>
              </a:rPr>
              <a:t>j</a:t>
            </a:r>
            <a:r>
              <a:rPr lang="zh-CN" altLang="en-US" sz="2400" b="1" kern="0" dirty="0">
                <a:latin typeface="+mn-lt"/>
                <a:ea typeface="+mn-ea"/>
              </a:rPr>
              <a:t>桶</a:t>
            </a:r>
            <a:endParaRPr lang="en-US" altLang="zh-CN" sz="2400" b="1" kern="0" dirty="0">
              <a:latin typeface="+mn-lt"/>
              <a:ea typeface="+mn-ea"/>
            </a:endParaRPr>
          </a:p>
          <a:p>
            <a:pPr marL="342900" indent="-342900" eaLnBrk="0" hangingPunct="0">
              <a:spcBef>
                <a:spcPct val="20000"/>
              </a:spcBef>
              <a:buClr>
                <a:schemeClr val="accent1"/>
              </a:buClr>
              <a:defRPr/>
            </a:pPr>
            <a:r>
              <a:rPr kumimoji="0" lang="zh-CN" altLang="en-US" sz="2400" b="1" i="0" u="none" strike="noStrike" kern="0" cap="none" spc="0" normalizeH="0" noProof="0" dirty="0">
                <a:ln>
                  <a:noFill/>
                </a:ln>
                <a:solidFill>
                  <a:schemeClr val="tx1"/>
                </a:solidFill>
                <a:effectLst/>
                <a:uLnTx/>
                <a:uFillTx/>
                <a:latin typeface="+mn-lt"/>
                <a:ea typeface="+mn-ea"/>
                <a:cs typeface="+mn-cs"/>
              </a:rPr>
              <a:t>有</a:t>
            </a:r>
            <a:r>
              <a:rPr lang="en-US" altLang="zh-CN" sz="2400" b="1" kern="0" dirty="0" err="1">
                <a:latin typeface="+mn-lt"/>
                <a:ea typeface="+mn-ea"/>
              </a:rPr>
              <a:t>i</a:t>
            </a:r>
            <a:r>
              <a:rPr kumimoji="0" lang="en-US" altLang="zh-CN" sz="2400" b="1" i="0" u="none" strike="noStrike" kern="0" cap="none" spc="0" normalizeH="0" noProof="0" dirty="0">
                <a:ln>
                  <a:noFill/>
                </a:ln>
                <a:solidFill>
                  <a:schemeClr val="tx1"/>
                </a:solidFill>
                <a:effectLst/>
                <a:uLnTx/>
                <a:uFillTx/>
                <a:latin typeface="+mn-lt"/>
                <a:ea typeface="+mn-ea"/>
                <a:cs typeface="+mn-cs"/>
              </a:rPr>
              <a:t> = </a:t>
            </a:r>
            <a:r>
              <a:rPr kumimoji="0" lang="en-US" altLang="zh-CN" sz="2400" b="1" i="0" u="none" strike="noStrike" kern="0" cap="none" spc="0" normalizeH="0" noProof="0" dirty="0" err="1">
                <a:ln>
                  <a:noFill/>
                </a:ln>
                <a:solidFill>
                  <a:schemeClr val="tx1"/>
                </a:solidFill>
                <a:effectLst/>
                <a:uLnTx/>
                <a:uFillTx/>
                <a:latin typeface="+mn-lt"/>
                <a:ea typeface="+mn-ea"/>
                <a:cs typeface="+mn-cs"/>
              </a:rPr>
              <a:t>i</a:t>
            </a:r>
            <a:r>
              <a:rPr kumimoji="0" lang="en-US" altLang="zh-CN" sz="2400" b="1" i="0" u="none" strike="noStrike" kern="0" cap="none" spc="0" normalizeH="0" baseline="-25000" noProof="0" dirty="0" err="1">
                <a:ln>
                  <a:noFill/>
                </a:ln>
                <a:solidFill>
                  <a:schemeClr val="tx1"/>
                </a:solidFill>
                <a:effectLst/>
                <a:uLnTx/>
                <a:uFillTx/>
                <a:latin typeface="+mn-lt"/>
                <a:ea typeface="+mn-ea"/>
                <a:cs typeface="+mn-cs"/>
              </a:rPr>
              <a:t>j</a:t>
            </a:r>
            <a:endParaRPr kumimoji="0" lang="en-US" altLang="zh-CN" sz="2000" b="1" i="0" u="none" strike="noStrike" kern="0" cap="none" spc="0" normalizeH="0" noProof="0" dirty="0">
              <a:ln>
                <a:noFill/>
              </a:ln>
              <a:solidFill>
                <a:schemeClr val="tx1"/>
              </a:solidFill>
              <a:effectLst/>
              <a:uLnTx/>
              <a:uFillTx/>
              <a:latin typeface="+mn-lt"/>
              <a:ea typeface="+mn-ea"/>
              <a:cs typeface="+mn-cs"/>
            </a:endParaRPr>
          </a:p>
        </p:txBody>
      </p:sp>
      <p:pic>
        <p:nvPicPr>
          <p:cNvPr id="9" name="Picture 2"/>
          <p:cNvPicPr>
            <a:picLocks noChangeAspect="1" noChangeArrowheads="1"/>
          </p:cNvPicPr>
          <p:nvPr/>
        </p:nvPicPr>
        <p:blipFill>
          <a:blip r:embed="rId2" cstate="print"/>
          <a:srcRect/>
          <a:stretch>
            <a:fillRect/>
          </a:stretch>
        </p:blipFill>
        <p:spPr bwMode="auto">
          <a:xfrm>
            <a:off x="5004048" y="2780928"/>
            <a:ext cx="3770681" cy="3384376"/>
          </a:xfrm>
          <a:prstGeom prst="rect">
            <a:avLst/>
          </a:prstGeom>
          <a:noFill/>
          <a:ln w="9525">
            <a:noFill/>
            <a:miter lim="800000"/>
            <a:headEnd/>
            <a:tailEnd/>
          </a:ln>
        </p:spPr>
      </p:pic>
      <p:sp>
        <p:nvSpPr>
          <p:cNvPr id="10" name="矩形 9"/>
          <p:cNvSpPr/>
          <p:nvPr/>
        </p:nvSpPr>
        <p:spPr>
          <a:xfrm>
            <a:off x="7092280" y="2852936"/>
            <a:ext cx="576064" cy="25922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0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907704" y="4077072"/>
            <a:ext cx="1296144" cy="604867"/>
          </a:xfrm>
          <a:prstGeom prst="rect">
            <a:avLst/>
          </a:prstGeom>
          <a:noFill/>
        </p:spPr>
      </p:pic>
      <p:sp>
        <p:nvSpPr>
          <p:cNvPr id="20" name="折角形 19"/>
          <p:cNvSpPr/>
          <p:nvPr/>
        </p:nvSpPr>
        <p:spPr>
          <a:xfrm>
            <a:off x="4788024" y="5661248"/>
            <a:ext cx="2592288" cy="72008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b="1" dirty="0">
                <a:solidFill>
                  <a:srgbClr val="FFFF00"/>
                </a:solidFill>
              </a:rPr>
              <a:t>为何如此设置？</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可扩充散列上的查询</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为了确定含有搜索码值</a:t>
            </a:r>
            <a:r>
              <a:rPr lang="en-US" altLang="zh-CN" sz="2400" dirty="0"/>
              <a:t>K</a:t>
            </a:r>
            <a:r>
              <a:rPr lang="en-US" altLang="zh-CN" sz="2400" baseline="-25000" dirty="0"/>
              <a:t>1</a:t>
            </a:r>
            <a:r>
              <a:rPr lang="zh-CN" altLang="en-US" sz="2400" dirty="0"/>
              <a:t>的桶的位置，系统取得</a:t>
            </a:r>
            <a:r>
              <a:rPr lang="en-US" altLang="zh-CN" sz="2400" dirty="0"/>
              <a:t>h</a:t>
            </a:r>
            <a:r>
              <a:rPr lang="zh-CN" altLang="en-US" sz="2400" dirty="0"/>
              <a:t>（</a:t>
            </a:r>
            <a:r>
              <a:rPr lang="en-US" altLang="zh-CN" sz="2400" dirty="0"/>
              <a:t>K</a:t>
            </a:r>
            <a:r>
              <a:rPr lang="en-US" altLang="zh-CN" sz="2400" baseline="-25000" dirty="0"/>
              <a:t>1</a:t>
            </a:r>
            <a:r>
              <a:rPr lang="zh-CN" altLang="en-US" sz="2400" dirty="0"/>
              <a:t>）的前</a:t>
            </a:r>
            <a:r>
              <a:rPr lang="en-US" altLang="zh-CN" sz="2400" dirty="0" err="1"/>
              <a:t>i</a:t>
            </a:r>
            <a:r>
              <a:rPr lang="zh-CN" altLang="en-US" sz="2400" dirty="0"/>
              <a:t>个位，然后为这个位串查找对应的表项，再根据表项中的指针得到桶的位置</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插入一条搜索码值为</a:t>
            </a:r>
            <a:r>
              <a:rPr lang="en-US" altLang="zh-CN" sz="2400" dirty="0"/>
              <a:t>K</a:t>
            </a:r>
            <a:r>
              <a:rPr lang="en-US" altLang="zh-CN" sz="2400" baseline="-25000" dirty="0"/>
              <a:t>1</a:t>
            </a:r>
            <a:r>
              <a:rPr lang="zh-CN" altLang="en-US" sz="2400" dirty="0"/>
              <a:t>的记录，系统首先查找位置，最终定位到某个桶</a:t>
            </a:r>
            <a:r>
              <a:rPr lang="en-US" altLang="zh-CN" sz="2400" dirty="0"/>
              <a:t>——</a:t>
            </a:r>
            <a:r>
              <a:rPr lang="zh-CN" altLang="en-US" sz="2400" dirty="0"/>
              <a:t>假定为桶</a:t>
            </a:r>
            <a:r>
              <a:rPr lang="en-US" altLang="zh-CN" sz="2400" dirty="0"/>
              <a:t>j</a:t>
            </a:r>
            <a:r>
              <a:rPr lang="zh-CN" altLang="en-US" sz="2400" dirty="0"/>
              <a:t>。</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lumMod val="75000"/>
                  </a:schemeClr>
                </a:solidFill>
              </a:rPr>
              <a:t>如果该桶中有剩余空间</a:t>
            </a:r>
            <a:r>
              <a:rPr lang="zh-CN" altLang="en-US" sz="2400" dirty="0"/>
              <a:t>，系统将该记录插入该桶即可</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lumMod val="75000"/>
                  </a:schemeClr>
                </a:solidFill>
              </a:rPr>
              <a:t>反之，如果桶</a:t>
            </a:r>
            <a:r>
              <a:rPr lang="en-US" altLang="zh-CN" sz="2400" dirty="0">
                <a:solidFill>
                  <a:schemeClr val="accent2">
                    <a:lumMod val="75000"/>
                  </a:schemeClr>
                </a:solidFill>
              </a:rPr>
              <a:t>j</a:t>
            </a:r>
            <a:r>
              <a:rPr lang="zh-CN" altLang="en-US" sz="2400" dirty="0">
                <a:solidFill>
                  <a:schemeClr val="accent2">
                    <a:lumMod val="75000"/>
                  </a:schemeClr>
                </a:solidFill>
              </a:rPr>
              <a:t>已满，系统必须分裂这个桶并将该桶中现有记录和新记录一起进行重新分配。</a:t>
            </a:r>
            <a:r>
              <a:rPr lang="zh-CN" altLang="en-US" sz="2400" dirty="0"/>
              <a:t>为了分裂该桶，系统必须首先根据散列值确定是否需要增加所使用的位数</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可扩充散列上插入：分裂（续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如果</a:t>
            </a:r>
            <a:r>
              <a:rPr lang="en-US" altLang="zh-CN" sz="2400" dirty="0" err="1"/>
              <a:t>i</a:t>
            </a:r>
            <a:r>
              <a:rPr lang="en-US" altLang="zh-CN" sz="2400" dirty="0"/>
              <a:t>=</a:t>
            </a:r>
            <a:r>
              <a:rPr lang="en-US" altLang="zh-CN" sz="2400" dirty="0" err="1"/>
              <a:t>i</a:t>
            </a:r>
            <a:r>
              <a:rPr lang="en-US" altLang="zh-CN" sz="2400" baseline="-25000" dirty="0" err="1"/>
              <a:t>j</a:t>
            </a:r>
            <a:r>
              <a:rPr lang="zh-CN" altLang="en-US" sz="2400" dirty="0"/>
              <a:t>，那么在桶地址表中只有一个表项指向桶</a:t>
            </a:r>
            <a:r>
              <a:rPr lang="en-US" altLang="zh-CN" sz="2400" dirty="0"/>
              <a:t>j</a:t>
            </a:r>
            <a:r>
              <a:rPr lang="zh-CN" altLang="en-US" sz="2400" dirty="0"/>
              <a:t>，所以系统需要增加桶地址表的大小，以容纳由于桶</a:t>
            </a:r>
            <a:r>
              <a:rPr lang="en-US" altLang="zh-CN" sz="2400" dirty="0"/>
              <a:t>j</a:t>
            </a:r>
            <a:r>
              <a:rPr lang="zh-CN" altLang="en-US" sz="2400" dirty="0"/>
              <a:t>分裂而产生的两个桶指针</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解决方案：多引入散列值中的一位，即将</a:t>
            </a:r>
            <a:r>
              <a:rPr lang="en-US" altLang="zh-CN" sz="2400" dirty="0" err="1"/>
              <a:t>i</a:t>
            </a:r>
            <a:r>
              <a:rPr lang="zh-CN" altLang="en-US" sz="2400" dirty="0"/>
              <a:t>值加</a:t>
            </a:r>
            <a:r>
              <a:rPr lang="en-US" altLang="zh-CN" sz="2400" dirty="0"/>
              <a:t>1</a:t>
            </a:r>
            <a:r>
              <a:rPr lang="zh-CN" altLang="en-US" sz="2400" dirty="0"/>
              <a:t>，从而使桶地址表的大小加倍</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这样，原表中每个表项都被两个表项替代，两个表项都包含和原始表项一样的指针</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可扩充散列上插入：分裂（续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现在桶地址表中有两个表项指向桶</a:t>
            </a:r>
            <a:r>
              <a:rPr lang="en-US" altLang="zh-CN" sz="2400" dirty="0"/>
              <a:t>j</a:t>
            </a:r>
            <a:r>
              <a:rPr lang="zh-CN" altLang="en-US" sz="2400" dirty="0"/>
              <a:t>。这时，系统分配一个新的桶（桶</a:t>
            </a:r>
            <a:r>
              <a:rPr lang="en-US" altLang="zh-CN" sz="2400" dirty="0"/>
              <a:t>z</a:t>
            </a:r>
            <a:r>
              <a:rPr lang="zh-CN" altLang="en-US" sz="2400" dirty="0"/>
              <a:t>），并让第二个表项指向此新桶</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接着系统将</a:t>
            </a:r>
            <a:r>
              <a:rPr lang="en-US" altLang="zh-CN" sz="2400" dirty="0" err="1"/>
              <a:t>i</a:t>
            </a:r>
            <a:r>
              <a:rPr lang="en-US" altLang="zh-CN" sz="2400" baseline="-25000" dirty="0" err="1"/>
              <a:t>j</a:t>
            </a:r>
            <a:r>
              <a:rPr lang="zh-CN" altLang="en-US" sz="2400" dirty="0"/>
              <a:t>和</a:t>
            </a:r>
            <a:r>
              <a:rPr lang="en-US" altLang="zh-CN" sz="2400" dirty="0" err="1"/>
              <a:t>i</a:t>
            </a:r>
            <a:r>
              <a:rPr lang="en-US" altLang="zh-CN" sz="2400" baseline="-25000" dirty="0" err="1"/>
              <a:t>z</a:t>
            </a:r>
            <a:r>
              <a:rPr lang="zh-CN" altLang="en-US" sz="2400" dirty="0"/>
              <a:t>置为</a:t>
            </a:r>
            <a:r>
              <a:rPr lang="en-US" altLang="zh-CN" sz="2400" dirty="0" err="1"/>
              <a:t>i</a:t>
            </a:r>
            <a:r>
              <a:rPr lang="zh-CN" altLang="en-US" sz="2400" dirty="0"/>
              <a:t>（重新分配桶上附加的整数）</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桶</a:t>
            </a:r>
            <a:r>
              <a:rPr lang="en-US" altLang="zh-CN" sz="2400" dirty="0"/>
              <a:t>j</a:t>
            </a:r>
            <a:r>
              <a:rPr lang="zh-CN" altLang="en-US" sz="2400" dirty="0"/>
              <a:t>中的各条记录重新散列，根据前</a:t>
            </a:r>
            <a:r>
              <a:rPr lang="en-US" altLang="zh-CN" sz="2400" dirty="0" err="1"/>
              <a:t>i</a:t>
            </a:r>
            <a:r>
              <a:rPr lang="zh-CN" altLang="en-US" sz="2400" dirty="0"/>
              <a:t>位（此时</a:t>
            </a:r>
            <a:r>
              <a:rPr lang="en-US" altLang="zh-CN" sz="2400" dirty="0" err="1"/>
              <a:t>i</a:t>
            </a:r>
            <a:r>
              <a:rPr lang="zh-CN" altLang="en-US" sz="2400" dirty="0"/>
              <a:t>已经加</a:t>
            </a:r>
            <a:r>
              <a:rPr lang="en-US" altLang="zh-CN" sz="2400" dirty="0"/>
              <a:t>1</a:t>
            </a:r>
            <a:r>
              <a:rPr lang="zh-CN" altLang="en-US" sz="2400" dirty="0"/>
              <a:t>）来确定该记录是放在桶</a:t>
            </a:r>
            <a:r>
              <a:rPr lang="en-US" altLang="zh-CN" sz="2400" dirty="0"/>
              <a:t>j</a:t>
            </a:r>
            <a:r>
              <a:rPr lang="zh-CN" altLang="en-US" sz="2400" dirty="0"/>
              <a:t>中还是放到新创建的桶中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系统重新尝试插入新记录，通常一次会成功。但若桶</a:t>
            </a:r>
            <a:r>
              <a:rPr lang="en-US" altLang="zh-CN" sz="2400" dirty="0"/>
              <a:t>j</a:t>
            </a:r>
            <a:r>
              <a:rPr lang="zh-CN" altLang="en-US" sz="2400" dirty="0"/>
              <a:t>中原有的所有记录和新插入的记录具有相同的散列值前缀，该桶就必须再次分裂（因为</a:t>
            </a:r>
            <a:r>
              <a:rPr lang="en-US" altLang="zh-CN" sz="2400" dirty="0"/>
              <a:t>j</a:t>
            </a:r>
            <a:r>
              <a:rPr lang="zh-CN" altLang="en-US" sz="2400" dirty="0"/>
              <a:t>桶原记录都在，因此它仍然是满的，而新记录又被分配到</a:t>
            </a:r>
            <a:r>
              <a:rPr lang="en-US" altLang="zh-CN" sz="2400" dirty="0"/>
              <a:t>j</a:t>
            </a:r>
            <a:r>
              <a:rPr lang="zh-CN" altLang="en-US" sz="2400" dirty="0"/>
              <a:t>桶中）</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可扩充散列上插入：分裂（续</a:t>
            </a:r>
            <a:r>
              <a:rPr lang="en-US" altLang="zh-CN" dirty="0"/>
              <a:t>3</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如果散列函数已经经过仔细挑选，一次插入导致两次或两次以上分裂是不太可能的，除非大量的记录具有相同的搜索码</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如果桶</a:t>
            </a:r>
            <a:r>
              <a:rPr lang="en-US" altLang="zh-CN" sz="2400" dirty="0"/>
              <a:t>j</a:t>
            </a:r>
            <a:r>
              <a:rPr lang="zh-CN" altLang="en-US" sz="2400" dirty="0"/>
              <a:t>中所有记录搜索码值相同，那么多少次分裂也不能解决问题（因为搜索码相同散列值也相同，必然会分配到同一个桶中）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在这种情况下，采用溢出桶来存储记录，就像在静态散列中那样</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可扩充散列上插入：分裂（续</a:t>
            </a:r>
            <a:r>
              <a:rPr lang="en-US" altLang="zh-CN" dirty="0"/>
              <a:t>4</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如果</a:t>
            </a:r>
            <a:r>
              <a:rPr lang="en-US" altLang="zh-CN" sz="2400" dirty="0"/>
              <a:t>i &gt; </a:t>
            </a:r>
            <a:r>
              <a:rPr lang="en-US" altLang="zh-CN" sz="2400" dirty="0" err="1"/>
              <a:t>i</a:t>
            </a:r>
            <a:r>
              <a:rPr lang="en-US" altLang="zh-CN" sz="2400" baseline="-25000" dirty="0" err="1"/>
              <a:t>j</a:t>
            </a:r>
            <a:r>
              <a:rPr lang="zh-CN" altLang="en-US" sz="2400" dirty="0"/>
              <a:t>，那么在桶地址表中有多个表项指向桶</a:t>
            </a:r>
            <a:r>
              <a:rPr lang="en-US" altLang="zh-CN" sz="2400" dirty="0"/>
              <a:t>j</a:t>
            </a:r>
            <a:r>
              <a:rPr lang="zh-CN" altLang="en-US" sz="2400" dirty="0"/>
              <a:t>。因此，系统不需要扩大桶地址表就能分裂桶</a:t>
            </a:r>
            <a:r>
              <a:rPr lang="en-US" altLang="zh-CN" sz="2400" dirty="0"/>
              <a:t>j</a:t>
            </a:r>
            <a:r>
              <a:rPr lang="zh-CN" altLang="en-US" sz="2400" dirty="0"/>
              <a:t>。</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指向桶</a:t>
            </a:r>
            <a:r>
              <a:rPr lang="en-US" altLang="zh-CN" sz="2400" dirty="0"/>
              <a:t>j</a:t>
            </a:r>
            <a:r>
              <a:rPr lang="zh-CN" altLang="en-US" sz="2400" dirty="0"/>
              <a:t>所有的表项的索引前缀的最左</a:t>
            </a:r>
            <a:r>
              <a:rPr lang="en-US" altLang="zh-CN" sz="2400" dirty="0" err="1"/>
              <a:t>i</a:t>
            </a:r>
            <a:r>
              <a:rPr lang="en-US" altLang="zh-CN" sz="2400" baseline="-25000" dirty="0" err="1"/>
              <a:t>j</a:t>
            </a:r>
            <a:r>
              <a:rPr lang="zh-CN" altLang="en-US" sz="2400" dirty="0"/>
              <a:t>位相同。系统分配一个新桶（桶</a:t>
            </a:r>
            <a:r>
              <a:rPr lang="en-US" altLang="zh-CN" sz="2400" dirty="0"/>
              <a:t>z</a:t>
            </a:r>
            <a:r>
              <a:rPr lang="zh-CN" altLang="en-US" sz="2400" dirty="0"/>
              <a:t>），将</a:t>
            </a:r>
            <a:r>
              <a:rPr lang="en-US" altLang="zh-CN" sz="2400" dirty="0" err="1"/>
              <a:t>i</a:t>
            </a:r>
            <a:r>
              <a:rPr lang="en-US" altLang="zh-CN" sz="2400" baseline="-25000" dirty="0" err="1"/>
              <a:t>j</a:t>
            </a:r>
            <a:r>
              <a:rPr lang="zh-CN" altLang="en-US" sz="2400" dirty="0"/>
              <a:t>和</a:t>
            </a:r>
            <a:r>
              <a:rPr lang="en-US" altLang="zh-CN" sz="2400" dirty="0" err="1"/>
              <a:t>iz</a:t>
            </a:r>
            <a:r>
              <a:rPr lang="zh-CN" altLang="en-US" sz="2400" dirty="0"/>
              <a:t>置为原</a:t>
            </a:r>
            <a:r>
              <a:rPr lang="en-US" altLang="zh-CN" sz="2400" dirty="0" err="1"/>
              <a:t>i</a:t>
            </a:r>
            <a:r>
              <a:rPr lang="en-US" altLang="zh-CN" sz="2400" baseline="-25000" dirty="0" err="1"/>
              <a:t>j</a:t>
            </a:r>
            <a:r>
              <a:rPr lang="zh-CN" altLang="en-US" sz="2400" dirty="0"/>
              <a:t>加</a:t>
            </a:r>
            <a:r>
              <a:rPr lang="en-US" altLang="zh-CN" sz="2400" dirty="0"/>
              <a:t>1</a:t>
            </a:r>
            <a:r>
              <a:rPr lang="zh-CN" altLang="en-US" sz="2400" dirty="0"/>
              <a:t>后得到的值。</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接下来系统调整桶地址表中原来指向桶</a:t>
            </a:r>
            <a:r>
              <a:rPr lang="en-US" altLang="zh-CN" sz="2400" dirty="0"/>
              <a:t>j</a:t>
            </a:r>
            <a:r>
              <a:rPr lang="zh-CN" altLang="en-US" sz="2400" dirty="0"/>
              <a:t>的表项（注意，由于</a:t>
            </a:r>
            <a:r>
              <a:rPr lang="en-US" altLang="zh-CN" sz="2400" dirty="0" err="1"/>
              <a:t>i</a:t>
            </a:r>
            <a:r>
              <a:rPr lang="en-US" altLang="zh-CN" sz="2400" baseline="-25000" dirty="0" err="1"/>
              <a:t>j</a:t>
            </a:r>
            <a:r>
              <a:rPr lang="zh-CN" altLang="en-US" sz="2400" dirty="0"/>
              <a:t>有了新值，现在并非所有表项的散列前缀的最左</a:t>
            </a:r>
            <a:r>
              <a:rPr lang="en-US" altLang="zh-CN" sz="2400" dirty="0" err="1"/>
              <a:t>i</a:t>
            </a:r>
            <a:r>
              <a:rPr lang="en-US" altLang="zh-CN" sz="2400" baseline="-25000" dirty="0" err="1"/>
              <a:t>j</a:t>
            </a:r>
            <a:r>
              <a:rPr lang="zh-CN" altLang="en-US" sz="2400" dirty="0"/>
              <a:t>位都相同）</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稠密索引和稀疏索引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索引项（</a:t>
            </a:r>
            <a:r>
              <a:rPr lang="en-US" altLang="zh-CN" sz="2400" dirty="0">
                <a:solidFill>
                  <a:schemeClr val="accent2"/>
                </a:solidFill>
              </a:rPr>
              <a:t>index entry</a:t>
            </a:r>
            <a:r>
              <a:rPr lang="zh-CN" altLang="en-US" sz="2400" dirty="0">
                <a:solidFill>
                  <a:schemeClr val="accent2"/>
                </a:solidFill>
              </a:rPr>
              <a:t>）或索引记录（</a:t>
            </a:r>
            <a:r>
              <a:rPr lang="en-US" altLang="zh-CN" sz="2400" dirty="0">
                <a:solidFill>
                  <a:schemeClr val="accent2"/>
                </a:solidFill>
              </a:rPr>
              <a:t>index record</a:t>
            </a:r>
            <a:r>
              <a:rPr lang="zh-CN" altLang="en-US" sz="2400" dirty="0">
                <a:solidFill>
                  <a:schemeClr val="accent2"/>
                </a:solidFill>
              </a:rPr>
              <a:t>）由以下两部分构成：</a:t>
            </a:r>
            <a:endParaRPr lang="en-US" altLang="zh-CN" sz="2400" dirty="0">
              <a:solidFill>
                <a:schemeClr val="accent2"/>
              </a:solidFill>
            </a:endParaRPr>
          </a:p>
          <a:p>
            <a:pPr>
              <a:buClr>
                <a:schemeClr val="accent1"/>
              </a:buClr>
            </a:pPr>
            <a:endParaRPr lang="en-US" altLang="zh-CN" sz="2400" dirty="0">
              <a:solidFill>
                <a:schemeClr val="accent2"/>
              </a:solidFill>
            </a:endParaRPr>
          </a:p>
          <a:p>
            <a:pPr>
              <a:buClr>
                <a:schemeClr val="accent1"/>
              </a:buClr>
              <a:buFont typeface="Arial" pitchFamily="34" charset="0"/>
              <a:buChar char="•"/>
            </a:pPr>
            <a:r>
              <a:rPr lang="zh-CN" altLang="en-US" sz="2400" dirty="0"/>
              <a:t>一个搜索码的值</a:t>
            </a:r>
            <a:endParaRPr lang="en-US" altLang="zh-CN" sz="2400" dirty="0"/>
          </a:p>
          <a:p>
            <a:pPr>
              <a:buClr>
                <a:schemeClr val="accent1"/>
              </a:buClr>
              <a:buFont typeface="Arial" pitchFamily="34" charset="0"/>
              <a:buChar char="•"/>
            </a:pPr>
            <a:r>
              <a:rPr lang="zh-CN" altLang="en-US" sz="2400" dirty="0"/>
              <a:t>指向具有该搜索码值的一条或者多条记录的指针</a:t>
            </a:r>
            <a:endParaRPr lang="en-US" altLang="zh-CN" sz="2400" dirty="0"/>
          </a:p>
          <a:p>
            <a:pPr>
              <a:buClr>
                <a:schemeClr val="accent1"/>
              </a:buClr>
            </a:pPr>
            <a:endParaRPr lang="en-US" altLang="zh-CN" sz="2400" dirty="0">
              <a:solidFill>
                <a:srgbClr val="FF0000"/>
              </a:solidFill>
            </a:endParaRPr>
          </a:p>
          <a:p>
            <a:pPr>
              <a:buClr>
                <a:schemeClr val="accent1"/>
              </a:buClr>
              <a:buFont typeface="Wingdings" pitchFamily="2" charset="2"/>
              <a:buChar char="p"/>
            </a:pPr>
            <a:r>
              <a:rPr lang="zh-CN" altLang="en-US" sz="2400" dirty="0">
                <a:solidFill>
                  <a:srgbClr val="FF0000"/>
                </a:solidFill>
              </a:rPr>
              <a:t>其中指向记录的指针包括：</a:t>
            </a:r>
            <a:endParaRPr lang="en-US" altLang="zh-CN" sz="2400" dirty="0">
              <a:solidFill>
                <a:srgbClr val="FF0000"/>
              </a:solidFill>
            </a:endParaRPr>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磁盘块的标识</a:t>
            </a:r>
            <a:endParaRPr lang="en-US" altLang="zh-CN" sz="2400" dirty="0"/>
          </a:p>
          <a:p>
            <a:pPr>
              <a:buClr>
                <a:schemeClr val="accent1"/>
              </a:buClr>
              <a:buFont typeface="Arial" pitchFamily="34" charset="0"/>
              <a:buChar char="•"/>
            </a:pPr>
            <a:r>
              <a:rPr lang="zh-CN" altLang="en-US" sz="2400" dirty="0"/>
              <a:t>标识磁盘块内记录的块内偏移量</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
        <p:nvSpPr>
          <p:cNvPr id="6" name="TextBox 5"/>
          <p:cNvSpPr txBox="1"/>
          <p:nvPr/>
        </p:nvSpPr>
        <p:spPr>
          <a:xfrm>
            <a:off x="4139952" y="2492896"/>
            <a:ext cx="1872208"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zh-CN" altLang="en-US" sz="2400" dirty="0"/>
              <a:t>搜索码的值</a:t>
            </a:r>
          </a:p>
        </p:txBody>
      </p:sp>
      <p:sp>
        <p:nvSpPr>
          <p:cNvPr id="7" name="TextBox 6"/>
          <p:cNvSpPr txBox="1"/>
          <p:nvPr/>
        </p:nvSpPr>
        <p:spPr>
          <a:xfrm>
            <a:off x="6012160" y="2492896"/>
            <a:ext cx="108012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400" dirty="0"/>
              <a:t>指针</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可扩充散列上插入：分裂（续</a:t>
            </a:r>
            <a:r>
              <a:rPr lang="en-US" altLang="zh-CN" dirty="0"/>
              <a:t>4</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系统让这些表项的前一半保持原样（指向桶</a:t>
            </a:r>
            <a:r>
              <a:rPr lang="en-US" altLang="zh-CN" sz="2400" dirty="0"/>
              <a:t>j</a:t>
            </a:r>
            <a:r>
              <a:rPr lang="zh-CN" altLang="en-US" sz="2400" dirty="0"/>
              <a:t>），而后使后一半指向新创建的桶（桶</a:t>
            </a:r>
            <a:r>
              <a:rPr lang="en-US" altLang="zh-CN" sz="2400" dirty="0"/>
              <a:t>z</a:t>
            </a:r>
            <a:r>
              <a:rPr lang="zh-CN" altLang="en-US" sz="2400" dirty="0"/>
              <a:t>）</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之后桶中的各条记录被重新散列，分配到桶</a:t>
            </a:r>
            <a:r>
              <a:rPr lang="en-US" altLang="zh-CN" sz="2400" dirty="0"/>
              <a:t>j</a:t>
            </a:r>
            <a:r>
              <a:rPr lang="zh-CN" altLang="en-US" sz="2400" dirty="0"/>
              <a:t>或新桶</a:t>
            </a:r>
            <a:r>
              <a:rPr lang="en-US" altLang="zh-CN" sz="2400" dirty="0"/>
              <a:t>z</a:t>
            </a:r>
            <a:r>
              <a:rPr lang="zh-CN" altLang="en-US" sz="2400" dirty="0"/>
              <a:t>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此时，系统重新尝试插入记录，失败的可能性微乎其微，如果失败，则根据情况是</a:t>
            </a:r>
            <a:r>
              <a:rPr lang="en-US" altLang="zh-CN" sz="2400" dirty="0" err="1"/>
              <a:t>i</a:t>
            </a:r>
            <a:r>
              <a:rPr lang="en-US" altLang="zh-CN" sz="2400" dirty="0"/>
              <a:t> = </a:t>
            </a:r>
            <a:r>
              <a:rPr lang="en-US" altLang="zh-CN" sz="2400" dirty="0" err="1"/>
              <a:t>i</a:t>
            </a:r>
            <a:r>
              <a:rPr lang="en-US" altLang="zh-CN" sz="2400" baseline="-25000" dirty="0" err="1"/>
              <a:t>j</a:t>
            </a:r>
            <a:r>
              <a:rPr lang="zh-CN" altLang="en-US" sz="2400" dirty="0"/>
              <a:t>还是</a:t>
            </a:r>
            <a:r>
              <a:rPr lang="en-US" altLang="zh-CN" sz="2400" dirty="0" err="1"/>
              <a:t>i</a:t>
            </a:r>
            <a:r>
              <a:rPr lang="en-US" altLang="zh-CN" sz="2400" dirty="0"/>
              <a:t> &gt; </a:t>
            </a:r>
            <a:r>
              <a:rPr lang="en-US" altLang="zh-CN" sz="2400" dirty="0" err="1"/>
              <a:t>i</a:t>
            </a:r>
            <a:r>
              <a:rPr lang="en-US" altLang="zh-CN" sz="2400" baseline="-25000" dirty="0" err="1"/>
              <a:t>j</a:t>
            </a:r>
            <a:r>
              <a:rPr lang="en-US" altLang="zh-CN" sz="2400" dirty="0"/>
              <a:t> </a:t>
            </a:r>
            <a:r>
              <a:rPr lang="zh-CN" altLang="en-US" sz="2400" dirty="0"/>
              <a:t>继续做相应的处理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在两种情况下，系统都只需在桶</a:t>
            </a:r>
            <a:r>
              <a:rPr lang="en-US" altLang="zh-CN" sz="2400" dirty="0"/>
              <a:t>j</a:t>
            </a:r>
            <a:r>
              <a:rPr lang="zh-CN" altLang="en-US" sz="2400" dirty="0"/>
              <a:t>的记录上重新计算散列函数</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可扩充散列上删除</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要删除一条搜索码值为</a:t>
            </a:r>
            <a:r>
              <a:rPr lang="en-US" altLang="zh-CN" sz="2400" dirty="0" err="1"/>
              <a:t>K</a:t>
            </a:r>
            <a:r>
              <a:rPr lang="en-US" altLang="zh-CN" sz="2400" baseline="-25000" dirty="0" err="1"/>
              <a:t>l</a:t>
            </a:r>
            <a:r>
              <a:rPr lang="zh-CN" altLang="en-US" sz="2400" dirty="0"/>
              <a:t>的记录，系统可以按前面的查找过程找到相应的桶，不妨设为</a:t>
            </a:r>
            <a:r>
              <a:rPr lang="en-US" altLang="zh-CN" sz="2400" dirty="0"/>
              <a:t>j</a:t>
            </a: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系统不仅要把搜索码从桶中删除，还要把记录从文件中删除。如果这时桶成为空的，桶也需要删除</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此时某些桶可能合并，桶地址表的大小也可能减半</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若桶地址表很大，则改变该表大小是一项开销相当大的操作，因此只有当桶数目减少很多时，减小桶地址表的大小才是值得的</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使用前述</a:t>
            </a:r>
            <a:r>
              <a:rPr lang="en-US" altLang="zh-CN" sz="2400" dirty="0"/>
              <a:t>instructor</a:t>
            </a:r>
            <a:r>
              <a:rPr lang="zh-CN" altLang="en-US" sz="2400" dirty="0"/>
              <a:t>文件，并假设搜索码为</a:t>
            </a:r>
            <a:r>
              <a:rPr lang="en-US" altLang="zh-CN" sz="2400" dirty="0" err="1"/>
              <a:t>dept_name</a:t>
            </a:r>
            <a:r>
              <a:rPr lang="en-US" altLang="zh-CN" sz="2400" dirty="0"/>
              <a:t>, </a:t>
            </a:r>
            <a:r>
              <a:rPr lang="zh-CN" altLang="en-US" sz="2400" dirty="0"/>
              <a:t>散列值有</a:t>
            </a:r>
            <a:r>
              <a:rPr lang="en-US" altLang="zh-CN" sz="2400" dirty="0"/>
              <a:t>32</a:t>
            </a:r>
            <a:r>
              <a:rPr lang="zh-CN" altLang="en-US" sz="2400" dirty="0"/>
              <a:t>位。</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1026" name="Picture 2"/>
          <p:cNvPicPr>
            <a:picLocks noChangeAspect="1" noChangeArrowheads="1"/>
          </p:cNvPicPr>
          <p:nvPr/>
        </p:nvPicPr>
        <p:blipFill>
          <a:blip r:embed="rId2" cstate="print"/>
          <a:srcRect/>
          <a:stretch>
            <a:fillRect/>
          </a:stretch>
        </p:blipFill>
        <p:spPr bwMode="auto">
          <a:xfrm>
            <a:off x="971600" y="2443335"/>
            <a:ext cx="7416824" cy="3858079"/>
          </a:xfrm>
          <a:prstGeom prst="rect">
            <a:avLst/>
          </a:prstGeom>
          <a:noFill/>
          <a:ln w="9525">
            <a:noFill/>
            <a:miter lim="800000"/>
            <a:headEnd/>
            <a:tailEnd/>
          </a:ln>
        </p:spPr>
      </p:pic>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假设该文件开始时是空的</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我们一条一条的插入记录，为举例方便，我们假设一个桶只能容纳两条记录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2050" name="Picture 2"/>
          <p:cNvPicPr>
            <a:picLocks noChangeAspect="1" noChangeArrowheads="1"/>
          </p:cNvPicPr>
          <p:nvPr/>
        </p:nvPicPr>
        <p:blipFill>
          <a:blip r:embed="rId2" cstate="print"/>
          <a:srcRect/>
          <a:stretch>
            <a:fillRect/>
          </a:stretch>
        </p:blipFill>
        <p:spPr bwMode="auto">
          <a:xfrm>
            <a:off x="933822" y="2204864"/>
            <a:ext cx="6578174" cy="1944216"/>
          </a:xfrm>
          <a:prstGeom prst="rect">
            <a:avLst/>
          </a:prstGeom>
          <a:noFill/>
          <a:ln w="9525">
            <a:noFill/>
            <a:miter lim="800000"/>
            <a:headEnd/>
            <a:tailEnd/>
          </a:ln>
        </p:spPr>
      </p:pic>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插入记录（</a:t>
            </a:r>
            <a:r>
              <a:rPr lang="en-US" altLang="zh-CN" sz="2400" dirty="0"/>
              <a:t>10101, </a:t>
            </a:r>
            <a:r>
              <a:rPr lang="en-US" altLang="zh-CN" sz="2400" dirty="0" err="1"/>
              <a:t>Srinivasan</a:t>
            </a:r>
            <a:r>
              <a:rPr lang="en-US" altLang="zh-CN" sz="2400" dirty="0"/>
              <a:t>, </a:t>
            </a:r>
            <a:r>
              <a:rPr lang="en-US" altLang="zh-CN" sz="2400" dirty="0" err="1"/>
              <a:t>Comp.Sci</a:t>
            </a:r>
            <a:r>
              <a:rPr lang="en-US" altLang="zh-CN" sz="2400" dirty="0"/>
              <a:t>., 65000</a:t>
            </a:r>
            <a:r>
              <a:rPr lang="zh-CN" altLang="en-US" sz="2400" dirty="0"/>
              <a:t>），接着再插入记录（</a:t>
            </a:r>
            <a:r>
              <a:rPr lang="en-US" altLang="zh-CN" sz="2400" dirty="0"/>
              <a:t>12121, Wu, Finance, 90000</a:t>
            </a:r>
            <a:r>
              <a:rPr lang="zh-CN" altLang="en-US" sz="2400" dirty="0"/>
              <a:t>）</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接着，要插入记录（</a:t>
            </a:r>
            <a:r>
              <a:rPr lang="en-US" altLang="zh-CN" sz="2400" dirty="0"/>
              <a:t>15151, Mozart, Music, 40000</a:t>
            </a:r>
            <a:r>
              <a:rPr lang="zh-CN" altLang="en-US" sz="2400" dirty="0"/>
              <a:t>）发现桶已经满了。由于</a:t>
            </a:r>
            <a:r>
              <a:rPr lang="en-US" altLang="zh-CN" sz="2400" dirty="0" err="1"/>
              <a:t>i</a:t>
            </a:r>
            <a:r>
              <a:rPr lang="en-US" altLang="zh-CN" sz="2400" dirty="0"/>
              <a:t>=i</a:t>
            </a:r>
            <a:r>
              <a:rPr lang="en-US" altLang="zh-CN" sz="2400" baseline="-25000" dirty="0"/>
              <a:t>0</a:t>
            </a:r>
            <a:r>
              <a:rPr lang="zh-CN" altLang="en-US" sz="2400" dirty="0"/>
              <a:t>，因此需要增加所使用的散列值中的位数</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9" name="Picture 2"/>
          <p:cNvPicPr>
            <a:picLocks noChangeAspect="1" noChangeArrowheads="1"/>
          </p:cNvPicPr>
          <p:nvPr/>
        </p:nvPicPr>
        <p:blipFill>
          <a:blip r:embed="rId2" cstate="print"/>
          <a:srcRect/>
          <a:stretch>
            <a:fillRect/>
          </a:stretch>
        </p:blipFill>
        <p:spPr bwMode="auto">
          <a:xfrm>
            <a:off x="144016" y="2564904"/>
            <a:ext cx="8283627" cy="2448272"/>
          </a:xfrm>
          <a:prstGeom prst="rect">
            <a:avLst/>
          </a:prstGeom>
          <a:noFill/>
          <a:ln w="9525">
            <a:noFill/>
            <a:miter lim="800000"/>
            <a:headEnd/>
            <a:tailEnd/>
          </a:ln>
        </p:spPr>
      </p:pic>
      <p:sp>
        <p:nvSpPr>
          <p:cNvPr id="10" name="TextBox 9"/>
          <p:cNvSpPr txBox="1"/>
          <p:nvPr/>
        </p:nvSpPr>
        <p:spPr>
          <a:xfrm>
            <a:off x="5004048" y="3501008"/>
            <a:ext cx="864096" cy="369332"/>
          </a:xfrm>
          <a:prstGeom prst="rect">
            <a:avLst/>
          </a:prstGeom>
          <a:noFill/>
        </p:spPr>
        <p:txBody>
          <a:bodyPr wrap="square" rtlCol="0">
            <a:spAutoFit/>
          </a:bodyPr>
          <a:lstStyle/>
          <a:p>
            <a:r>
              <a:rPr lang="en-US" altLang="zh-CN" dirty="0"/>
              <a:t>10101</a:t>
            </a:r>
            <a:endParaRPr lang="zh-CN" altLang="en-US" dirty="0"/>
          </a:p>
        </p:txBody>
      </p:sp>
      <p:sp>
        <p:nvSpPr>
          <p:cNvPr id="11" name="TextBox 10"/>
          <p:cNvSpPr txBox="1"/>
          <p:nvPr/>
        </p:nvSpPr>
        <p:spPr>
          <a:xfrm>
            <a:off x="5652120" y="3501008"/>
            <a:ext cx="1512168" cy="369332"/>
          </a:xfrm>
          <a:prstGeom prst="rect">
            <a:avLst/>
          </a:prstGeom>
          <a:noFill/>
        </p:spPr>
        <p:txBody>
          <a:bodyPr wrap="square" rtlCol="0">
            <a:spAutoFit/>
          </a:bodyPr>
          <a:lstStyle/>
          <a:p>
            <a:r>
              <a:rPr lang="en-US" altLang="zh-CN" dirty="0" err="1"/>
              <a:t>Srinivasan</a:t>
            </a:r>
            <a:endParaRPr lang="zh-CN" altLang="en-US" dirty="0"/>
          </a:p>
        </p:txBody>
      </p:sp>
      <p:sp>
        <p:nvSpPr>
          <p:cNvPr id="12" name="TextBox 11"/>
          <p:cNvSpPr txBox="1"/>
          <p:nvPr/>
        </p:nvSpPr>
        <p:spPr>
          <a:xfrm>
            <a:off x="6876256" y="3491716"/>
            <a:ext cx="1224136" cy="369332"/>
          </a:xfrm>
          <a:prstGeom prst="rect">
            <a:avLst/>
          </a:prstGeom>
          <a:noFill/>
        </p:spPr>
        <p:txBody>
          <a:bodyPr wrap="square" rtlCol="0">
            <a:spAutoFit/>
          </a:bodyPr>
          <a:lstStyle/>
          <a:p>
            <a:r>
              <a:rPr lang="en-US" altLang="zh-CN" dirty="0" err="1"/>
              <a:t>Comp.Sci</a:t>
            </a:r>
            <a:r>
              <a:rPr lang="en-US" altLang="zh-CN" dirty="0"/>
              <a:t>.</a:t>
            </a:r>
            <a:endParaRPr lang="zh-CN" altLang="en-US" dirty="0"/>
          </a:p>
        </p:txBody>
      </p:sp>
      <p:sp>
        <p:nvSpPr>
          <p:cNvPr id="13" name="TextBox 12"/>
          <p:cNvSpPr txBox="1"/>
          <p:nvPr/>
        </p:nvSpPr>
        <p:spPr>
          <a:xfrm>
            <a:off x="7956376" y="3501008"/>
            <a:ext cx="1224136" cy="369332"/>
          </a:xfrm>
          <a:prstGeom prst="rect">
            <a:avLst/>
          </a:prstGeom>
          <a:noFill/>
        </p:spPr>
        <p:txBody>
          <a:bodyPr wrap="square" rtlCol="0">
            <a:spAutoFit/>
          </a:bodyPr>
          <a:lstStyle/>
          <a:p>
            <a:r>
              <a:rPr lang="en-US" altLang="zh-CN" dirty="0"/>
              <a:t>65000</a:t>
            </a:r>
            <a:endParaRPr lang="zh-CN" altLang="en-US" dirty="0"/>
          </a:p>
        </p:txBody>
      </p:sp>
      <p:sp>
        <p:nvSpPr>
          <p:cNvPr id="14" name="TextBox 13"/>
          <p:cNvSpPr txBox="1"/>
          <p:nvPr/>
        </p:nvSpPr>
        <p:spPr>
          <a:xfrm>
            <a:off x="5004048" y="3923764"/>
            <a:ext cx="864096" cy="369332"/>
          </a:xfrm>
          <a:prstGeom prst="rect">
            <a:avLst/>
          </a:prstGeom>
          <a:noFill/>
        </p:spPr>
        <p:txBody>
          <a:bodyPr wrap="square" rtlCol="0">
            <a:spAutoFit/>
          </a:bodyPr>
          <a:lstStyle/>
          <a:p>
            <a:r>
              <a:rPr lang="en-US" altLang="zh-CN" dirty="0"/>
              <a:t>12121</a:t>
            </a:r>
            <a:endParaRPr lang="zh-CN" altLang="en-US" dirty="0"/>
          </a:p>
        </p:txBody>
      </p:sp>
      <p:sp>
        <p:nvSpPr>
          <p:cNvPr id="15" name="TextBox 14"/>
          <p:cNvSpPr txBox="1"/>
          <p:nvPr/>
        </p:nvSpPr>
        <p:spPr>
          <a:xfrm>
            <a:off x="5652120" y="3923764"/>
            <a:ext cx="1512168" cy="369332"/>
          </a:xfrm>
          <a:prstGeom prst="rect">
            <a:avLst/>
          </a:prstGeom>
          <a:noFill/>
        </p:spPr>
        <p:txBody>
          <a:bodyPr wrap="square" rtlCol="0">
            <a:spAutoFit/>
          </a:bodyPr>
          <a:lstStyle/>
          <a:p>
            <a:r>
              <a:rPr lang="en-US" altLang="zh-CN" dirty="0"/>
              <a:t>Wu</a:t>
            </a:r>
            <a:endParaRPr lang="zh-CN" altLang="en-US" dirty="0"/>
          </a:p>
        </p:txBody>
      </p:sp>
      <p:sp>
        <p:nvSpPr>
          <p:cNvPr id="16" name="TextBox 15"/>
          <p:cNvSpPr txBox="1"/>
          <p:nvPr/>
        </p:nvSpPr>
        <p:spPr>
          <a:xfrm>
            <a:off x="6876256" y="3914472"/>
            <a:ext cx="1224136" cy="369332"/>
          </a:xfrm>
          <a:prstGeom prst="rect">
            <a:avLst/>
          </a:prstGeom>
          <a:noFill/>
        </p:spPr>
        <p:txBody>
          <a:bodyPr wrap="square" rtlCol="0">
            <a:spAutoFit/>
          </a:bodyPr>
          <a:lstStyle/>
          <a:p>
            <a:r>
              <a:rPr lang="en-US" altLang="zh-CN" dirty="0"/>
              <a:t>Finance</a:t>
            </a:r>
            <a:endParaRPr lang="zh-CN" altLang="en-US" dirty="0"/>
          </a:p>
        </p:txBody>
      </p:sp>
      <p:sp>
        <p:nvSpPr>
          <p:cNvPr id="17" name="TextBox 16"/>
          <p:cNvSpPr txBox="1"/>
          <p:nvPr/>
        </p:nvSpPr>
        <p:spPr>
          <a:xfrm>
            <a:off x="7956376" y="3923764"/>
            <a:ext cx="1224136" cy="369332"/>
          </a:xfrm>
          <a:prstGeom prst="rect">
            <a:avLst/>
          </a:prstGeom>
          <a:noFill/>
        </p:spPr>
        <p:txBody>
          <a:bodyPr wrap="square" rtlCol="0">
            <a:spAutoFit/>
          </a:bodyPr>
          <a:lstStyle/>
          <a:p>
            <a:r>
              <a:rPr lang="en-US" altLang="zh-CN" dirty="0"/>
              <a:t>90000</a:t>
            </a:r>
            <a:endParaRPr lang="zh-CN" altLang="en-US" dirty="0"/>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接着，要插入记录（</a:t>
            </a:r>
            <a:r>
              <a:rPr lang="en-US" altLang="zh-CN" sz="2400" dirty="0"/>
              <a:t>15151, Mozart, Music, 40000</a:t>
            </a:r>
            <a:r>
              <a:rPr lang="zh-CN" altLang="en-US" sz="2400" dirty="0"/>
              <a:t>）发现桶已经满了。由于</a:t>
            </a:r>
            <a:r>
              <a:rPr lang="en-US" altLang="zh-CN" sz="2400" dirty="0" err="1"/>
              <a:t>i</a:t>
            </a:r>
            <a:r>
              <a:rPr lang="en-US" altLang="zh-CN" sz="2400" dirty="0"/>
              <a:t>=i</a:t>
            </a:r>
            <a:r>
              <a:rPr lang="en-US" altLang="zh-CN" sz="2400" baseline="-25000" dirty="0"/>
              <a:t>0</a:t>
            </a:r>
            <a:r>
              <a:rPr lang="zh-CN" altLang="en-US" sz="2400" dirty="0"/>
              <a:t>，因此需要增加所使用的散列值中的位数</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grpSp>
        <p:nvGrpSpPr>
          <p:cNvPr id="9" name="组合 8"/>
          <p:cNvGrpSpPr/>
          <p:nvPr/>
        </p:nvGrpSpPr>
        <p:grpSpPr>
          <a:xfrm>
            <a:off x="683568" y="3068960"/>
            <a:ext cx="8339126" cy="3789040"/>
            <a:chOff x="683568" y="3068960"/>
            <a:chExt cx="8339126" cy="3789040"/>
          </a:xfrm>
        </p:grpSpPr>
        <p:pic>
          <p:nvPicPr>
            <p:cNvPr id="4098" name="Picture 2"/>
            <p:cNvPicPr>
              <a:picLocks noChangeAspect="1" noChangeArrowheads="1"/>
            </p:cNvPicPr>
            <p:nvPr/>
          </p:nvPicPr>
          <p:blipFill>
            <a:blip r:embed="rId2" cstate="print"/>
            <a:srcRect/>
            <a:stretch>
              <a:fillRect/>
            </a:stretch>
          </p:blipFill>
          <p:spPr bwMode="auto">
            <a:xfrm>
              <a:off x="683568" y="3068960"/>
              <a:ext cx="8339126" cy="3789040"/>
            </a:xfrm>
            <a:prstGeom prst="rect">
              <a:avLst/>
            </a:prstGeom>
            <a:noFill/>
            <a:ln w="9525">
              <a:noFill/>
              <a:miter lim="800000"/>
              <a:headEnd/>
              <a:tailEnd/>
            </a:ln>
          </p:spPr>
        </p:pic>
        <p:sp>
          <p:nvSpPr>
            <p:cNvPr id="18" name="TextBox 17"/>
            <p:cNvSpPr txBox="1"/>
            <p:nvPr/>
          </p:nvSpPr>
          <p:spPr>
            <a:xfrm>
              <a:off x="971600" y="3933056"/>
              <a:ext cx="216024" cy="369332"/>
            </a:xfrm>
            <a:prstGeom prst="rect">
              <a:avLst/>
            </a:prstGeom>
            <a:noFill/>
          </p:spPr>
          <p:txBody>
            <a:bodyPr wrap="square" rtlCol="0">
              <a:spAutoFit/>
            </a:bodyPr>
            <a:lstStyle/>
            <a:p>
              <a:r>
                <a:rPr lang="en-US" altLang="zh-CN" dirty="0"/>
                <a:t>0</a:t>
              </a:r>
              <a:endParaRPr lang="zh-CN" altLang="en-US" dirty="0"/>
            </a:p>
          </p:txBody>
        </p:sp>
        <p:sp>
          <p:nvSpPr>
            <p:cNvPr id="19" name="TextBox 18"/>
            <p:cNvSpPr txBox="1"/>
            <p:nvPr/>
          </p:nvSpPr>
          <p:spPr>
            <a:xfrm>
              <a:off x="971600" y="4355812"/>
              <a:ext cx="216024" cy="369332"/>
            </a:xfrm>
            <a:prstGeom prst="rect">
              <a:avLst/>
            </a:prstGeom>
            <a:noFill/>
          </p:spPr>
          <p:txBody>
            <a:bodyPr wrap="square" rtlCol="0">
              <a:spAutoFit/>
            </a:bodyPr>
            <a:lstStyle/>
            <a:p>
              <a:r>
                <a:rPr lang="en-US" altLang="zh-CN" dirty="0"/>
                <a:t>1</a:t>
              </a:r>
              <a:endParaRPr lang="zh-CN" altLang="en-US" dirty="0"/>
            </a:p>
          </p:txBody>
        </p:sp>
      </p:gr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接下来需要插入（</a:t>
            </a:r>
            <a:r>
              <a:rPr lang="en-US" altLang="zh-CN" sz="2400" dirty="0"/>
              <a:t>22222, Einstein, Physics, 95000</a:t>
            </a:r>
            <a:r>
              <a:rPr lang="zh-CN" altLang="en-US" sz="2400" dirty="0"/>
              <a:t>）由于</a:t>
            </a:r>
            <a:r>
              <a:rPr lang="en-US" altLang="zh-CN" sz="2400" dirty="0"/>
              <a:t>h(physics)</a:t>
            </a:r>
            <a:r>
              <a:rPr lang="zh-CN" altLang="en-US" sz="2400" dirty="0"/>
              <a:t>的第一位是</a:t>
            </a:r>
            <a:r>
              <a:rPr lang="en-US" altLang="zh-CN" sz="2400" dirty="0"/>
              <a:t>1</a:t>
            </a:r>
            <a:r>
              <a:rPr lang="zh-CN" altLang="en-US" sz="2400" dirty="0"/>
              <a:t>，因此必须将该记录插入桶地址表项“</a:t>
            </a:r>
            <a:r>
              <a:rPr lang="en-US" altLang="zh-CN" sz="2400" dirty="0"/>
              <a:t>1</a:t>
            </a:r>
            <a:r>
              <a:rPr lang="zh-CN" altLang="en-US" sz="2400" dirty="0"/>
              <a:t>”指向的桶，发现桶已经满了，需要再次分裂，由于</a:t>
            </a:r>
            <a:r>
              <a:rPr lang="en-US" altLang="zh-CN" sz="2400" dirty="0" err="1"/>
              <a:t>i</a:t>
            </a:r>
            <a:r>
              <a:rPr lang="en-US" altLang="zh-CN" sz="2400" dirty="0"/>
              <a:t> = i</a:t>
            </a:r>
            <a:r>
              <a:rPr lang="en-US" altLang="zh-CN" sz="2400" baseline="-25000" dirty="0"/>
              <a:t>2</a:t>
            </a:r>
            <a:r>
              <a:rPr lang="zh-CN" altLang="en-US" sz="2400" dirty="0"/>
              <a:t>，因此仍然需要增加所使用的散列值的位数</a:t>
            </a:r>
            <a:r>
              <a:rPr lang="en-US" altLang="zh-CN" sz="2400" dirty="0" err="1"/>
              <a:t>i</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4098" name="Picture 2"/>
          <p:cNvPicPr>
            <a:picLocks noChangeAspect="1" noChangeArrowheads="1"/>
          </p:cNvPicPr>
          <p:nvPr/>
        </p:nvPicPr>
        <p:blipFill>
          <a:blip r:embed="rId2" cstate="print"/>
          <a:srcRect/>
          <a:stretch>
            <a:fillRect/>
          </a:stretch>
        </p:blipFill>
        <p:spPr bwMode="auto">
          <a:xfrm>
            <a:off x="755576" y="3134396"/>
            <a:ext cx="8195110" cy="3723604"/>
          </a:xfrm>
          <a:prstGeom prst="rect">
            <a:avLst/>
          </a:prstGeom>
          <a:noFill/>
          <a:ln w="9525">
            <a:noFill/>
            <a:miter lim="800000"/>
            <a:headEnd/>
            <a:tailEnd/>
          </a:ln>
        </p:spPr>
      </p:pic>
      <p:sp>
        <p:nvSpPr>
          <p:cNvPr id="8" name="矩形 7"/>
          <p:cNvSpPr/>
          <p:nvPr/>
        </p:nvSpPr>
        <p:spPr>
          <a:xfrm>
            <a:off x="4644008" y="4797152"/>
            <a:ext cx="4248472" cy="14401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971600" y="3933056"/>
            <a:ext cx="216024" cy="369332"/>
          </a:xfrm>
          <a:prstGeom prst="rect">
            <a:avLst/>
          </a:prstGeom>
          <a:noFill/>
        </p:spPr>
        <p:txBody>
          <a:bodyPr wrap="square" rtlCol="0">
            <a:spAutoFit/>
          </a:bodyPr>
          <a:lstStyle/>
          <a:p>
            <a:r>
              <a:rPr lang="en-US" altLang="zh-CN" dirty="0"/>
              <a:t>0</a:t>
            </a:r>
            <a:endParaRPr lang="zh-CN" altLang="en-US" dirty="0"/>
          </a:p>
        </p:txBody>
      </p:sp>
      <p:sp>
        <p:nvSpPr>
          <p:cNvPr id="10" name="TextBox 9"/>
          <p:cNvSpPr txBox="1"/>
          <p:nvPr/>
        </p:nvSpPr>
        <p:spPr>
          <a:xfrm>
            <a:off x="971600" y="4355812"/>
            <a:ext cx="216024" cy="369332"/>
          </a:xfrm>
          <a:prstGeom prst="rect">
            <a:avLst/>
          </a:prstGeom>
          <a:noFill/>
        </p:spPr>
        <p:txBody>
          <a:bodyPr wrap="square" rtlCol="0">
            <a:spAutoFit/>
          </a:bodyPr>
          <a:lstStyle/>
          <a:p>
            <a:r>
              <a:rPr lang="en-US" altLang="zh-CN" dirty="0"/>
              <a:t>1</a:t>
            </a:r>
            <a:endParaRPr lang="zh-CN" altLang="en-US" dirty="0"/>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现在表项是原来的</a:t>
            </a:r>
            <a:r>
              <a:rPr lang="en-US" altLang="zh-CN" sz="2000" dirty="0"/>
              <a:t>2</a:t>
            </a:r>
            <a:r>
              <a:rPr lang="zh-CN" altLang="en-US" sz="2000" dirty="0"/>
              <a:t>倍（由</a:t>
            </a:r>
            <a:r>
              <a:rPr lang="en-US" altLang="zh-CN" sz="2000" dirty="0"/>
              <a:t>2</a:t>
            </a:r>
            <a:r>
              <a:rPr lang="zh-CN" altLang="en-US" sz="2000" dirty="0"/>
              <a:t>项变为</a:t>
            </a:r>
            <a:r>
              <a:rPr lang="en-US" altLang="zh-CN" sz="2000" dirty="0"/>
              <a:t>4</a:t>
            </a:r>
            <a:r>
              <a:rPr lang="zh-CN" altLang="en-US" sz="2000" dirty="0"/>
              <a:t>项），由于桶</a:t>
            </a:r>
            <a:r>
              <a:rPr lang="en-US" altLang="zh-CN" sz="2000" dirty="0"/>
              <a:t>1</a:t>
            </a:r>
            <a:r>
              <a:rPr lang="zh-CN" altLang="en-US" sz="2000" dirty="0"/>
              <a:t>没有被分裂，现在有两个表项指向它。重新计算原来的桶</a:t>
            </a:r>
            <a:r>
              <a:rPr lang="en-US" altLang="zh-CN" sz="2000" dirty="0"/>
              <a:t>2</a:t>
            </a:r>
            <a:r>
              <a:rPr lang="zh-CN" altLang="en-US" sz="2000" dirty="0"/>
              <a:t>中的记录，在桶</a:t>
            </a:r>
            <a:r>
              <a:rPr lang="en-US" altLang="zh-CN" sz="2000" dirty="0"/>
              <a:t>2</a:t>
            </a:r>
            <a:r>
              <a:rPr lang="zh-CN" altLang="en-US" sz="2000" dirty="0"/>
              <a:t>和桶</a:t>
            </a:r>
            <a:r>
              <a:rPr lang="en-US" altLang="zh-CN" sz="2000" dirty="0"/>
              <a:t>3</a:t>
            </a:r>
            <a:r>
              <a:rPr lang="zh-CN" altLang="en-US" sz="2000" dirty="0"/>
              <a:t>中重新分配记录，设置桶</a:t>
            </a:r>
            <a:r>
              <a:rPr lang="en-US" altLang="zh-CN" sz="2000" dirty="0"/>
              <a:t>2</a:t>
            </a:r>
            <a:r>
              <a:rPr lang="zh-CN" altLang="en-US" sz="2000" dirty="0"/>
              <a:t>和桶</a:t>
            </a:r>
            <a:r>
              <a:rPr lang="en-US" altLang="zh-CN" sz="2000" dirty="0"/>
              <a:t>3</a:t>
            </a:r>
            <a:r>
              <a:rPr lang="zh-CN" altLang="en-US" sz="2000" dirty="0"/>
              <a:t>的整数值为</a:t>
            </a:r>
            <a:r>
              <a:rPr lang="en-US" altLang="zh-CN" sz="2000" dirty="0"/>
              <a:t>2</a:t>
            </a:r>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5122" name="Picture 2"/>
          <p:cNvPicPr>
            <a:picLocks noChangeAspect="1" noChangeArrowheads="1"/>
          </p:cNvPicPr>
          <p:nvPr/>
        </p:nvPicPr>
        <p:blipFill>
          <a:blip r:embed="rId2" cstate="print"/>
          <a:srcRect/>
          <a:stretch>
            <a:fillRect/>
          </a:stretch>
        </p:blipFill>
        <p:spPr bwMode="auto">
          <a:xfrm>
            <a:off x="683568" y="2708920"/>
            <a:ext cx="8136904" cy="4149080"/>
          </a:xfrm>
          <a:prstGeom prst="rect">
            <a:avLst/>
          </a:prstGeom>
          <a:noFill/>
          <a:ln w="9525">
            <a:noFill/>
            <a:miter lim="800000"/>
            <a:headEnd/>
            <a:tailEnd/>
          </a:ln>
        </p:spPr>
      </p:pic>
      <p:sp>
        <p:nvSpPr>
          <p:cNvPr id="9" name="TextBox 8"/>
          <p:cNvSpPr txBox="1"/>
          <p:nvPr/>
        </p:nvSpPr>
        <p:spPr>
          <a:xfrm>
            <a:off x="899592" y="3491716"/>
            <a:ext cx="648072" cy="369332"/>
          </a:xfrm>
          <a:prstGeom prst="rect">
            <a:avLst/>
          </a:prstGeom>
          <a:noFill/>
        </p:spPr>
        <p:txBody>
          <a:bodyPr wrap="square" rtlCol="0">
            <a:spAutoFit/>
          </a:bodyPr>
          <a:lstStyle/>
          <a:p>
            <a:r>
              <a:rPr lang="en-US" altLang="zh-CN" dirty="0"/>
              <a:t>00</a:t>
            </a:r>
            <a:endParaRPr lang="zh-CN" altLang="en-US" dirty="0"/>
          </a:p>
        </p:txBody>
      </p:sp>
      <p:sp>
        <p:nvSpPr>
          <p:cNvPr id="10" name="TextBox 9"/>
          <p:cNvSpPr txBox="1"/>
          <p:nvPr/>
        </p:nvSpPr>
        <p:spPr>
          <a:xfrm>
            <a:off x="899592" y="3851756"/>
            <a:ext cx="648072" cy="369332"/>
          </a:xfrm>
          <a:prstGeom prst="rect">
            <a:avLst/>
          </a:prstGeom>
          <a:noFill/>
        </p:spPr>
        <p:txBody>
          <a:bodyPr wrap="square" rtlCol="0">
            <a:spAutoFit/>
          </a:bodyPr>
          <a:lstStyle/>
          <a:p>
            <a:r>
              <a:rPr lang="en-US" altLang="zh-CN" dirty="0"/>
              <a:t>01</a:t>
            </a:r>
            <a:endParaRPr lang="zh-CN" altLang="en-US" dirty="0"/>
          </a:p>
        </p:txBody>
      </p:sp>
      <p:sp>
        <p:nvSpPr>
          <p:cNvPr id="11" name="TextBox 10"/>
          <p:cNvSpPr txBox="1"/>
          <p:nvPr/>
        </p:nvSpPr>
        <p:spPr>
          <a:xfrm>
            <a:off x="899592" y="4221088"/>
            <a:ext cx="648072" cy="369332"/>
          </a:xfrm>
          <a:prstGeom prst="rect">
            <a:avLst/>
          </a:prstGeom>
          <a:noFill/>
        </p:spPr>
        <p:txBody>
          <a:bodyPr wrap="square" rtlCol="0">
            <a:spAutoFit/>
          </a:bodyPr>
          <a:lstStyle/>
          <a:p>
            <a:r>
              <a:rPr lang="en-US" altLang="zh-CN" dirty="0"/>
              <a:t>10</a:t>
            </a:r>
            <a:endParaRPr lang="zh-CN" altLang="en-US" dirty="0"/>
          </a:p>
        </p:txBody>
      </p:sp>
      <p:sp>
        <p:nvSpPr>
          <p:cNvPr id="12" name="TextBox 11"/>
          <p:cNvSpPr txBox="1"/>
          <p:nvPr/>
        </p:nvSpPr>
        <p:spPr>
          <a:xfrm>
            <a:off x="899592" y="4571836"/>
            <a:ext cx="648072" cy="369332"/>
          </a:xfrm>
          <a:prstGeom prst="rect">
            <a:avLst/>
          </a:prstGeom>
          <a:noFill/>
        </p:spPr>
        <p:txBody>
          <a:bodyPr wrap="square" rtlCol="0">
            <a:spAutoFit/>
          </a:bodyPr>
          <a:lstStyle/>
          <a:p>
            <a:r>
              <a:rPr lang="en-US" altLang="zh-CN" dirty="0"/>
              <a:t>11</a:t>
            </a:r>
            <a:endParaRPr lang="zh-CN" altLang="en-US" dirty="0"/>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接下来插入（</a:t>
            </a:r>
            <a:r>
              <a:rPr lang="en-US" altLang="zh-CN" sz="2000" dirty="0"/>
              <a:t>32343, El Said, History, 60000</a:t>
            </a:r>
            <a:r>
              <a:rPr lang="zh-CN" altLang="en-US" sz="2000" dirty="0"/>
              <a:t>），它的散列值的前</a:t>
            </a:r>
            <a:r>
              <a:rPr lang="en-US" altLang="zh-CN" sz="2000" dirty="0"/>
              <a:t>2</a:t>
            </a:r>
            <a:r>
              <a:rPr lang="zh-CN" altLang="en-US" sz="2000" dirty="0"/>
              <a:t>位为</a:t>
            </a:r>
            <a:r>
              <a:rPr lang="en-US" altLang="zh-CN" sz="2000" dirty="0"/>
              <a:t>11</a:t>
            </a:r>
            <a:r>
              <a:rPr lang="zh-CN" altLang="en-US" sz="2000" dirty="0"/>
              <a:t>，因此进入标识为“</a:t>
            </a:r>
            <a:r>
              <a:rPr lang="en-US" altLang="zh-CN" sz="2000" dirty="0"/>
              <a:t>11</a:t>
            </a:r>
            <a:r>
              <a:rPr lang="zh-CN" altLang="en-US" sz="2000" dirty="0"/>
              <a:t>”的表项指向的桶中</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5122" name="Picture 2"/>
          <p:cNvPicPr>
            <a:picLocks noChangeAspect="1" noChangeArrowheads="1"/>
          </p:cNvPicPr>
          <p:nvPr/>
        </p:nvPicPr>
        <p:blipFill>
          <a:blip r:embed="rId2" cstate="print"/>
          <a:srcRect/>
          <a:stretch>
            <a:fillRect/>
          </a:stretch>
        </p:blipFill>
        <p:spPr bwMode="auto">
          <a:xfrm>
            <a:off x="683568" y="2708920"/>
            <a:ext cx="8136904" cy="4149080"/>
          </a:xfrm>
          <a:prstGeom prst="rect">
            <a:avLst/>
          </a:prstGeom>
          <a:noFill/>
          <a:ln w="9525">
            <a:noFill/>
            <a:miter lim="800000"/>
            <a:headEnd/>
            <a:tailEnd/>
          </a:ln>
        </p:spPr>
      </p:pic>
      <p:sp>
        <p:nvSpPr>
          <p:cNvPr id="8" name="TextBox 7"/>
          <p:cNvSpPr txBox="1"/>
          <p:nvPr/>
        </p:nvSpPr>
        <p:spPr>
          <a:xfrm>
            <a:off x="899592" y="3429000"/>
            <a:ext cx="648072" cy="369332"/>
          </a:xfrm>
          <a:prstGeom prst="rect">
            <a:avLst/>
          </a:prstGeom>
          <a:noFill/>
        </p:spPr>
        <p:txBody>
          <a:bodyPr wrap="square" rtlCol="0">
            <a:spAutoFit/>
          </a:bodyPr>
          <a:lstStyle/>
          <a:p>
            <a:r>
              <a:rPr lang="en-US" altLang="zh-CN" dirty="0"/>
              <a:t>00</a:t>
            </a:r>
            <a:endParaRPr lang="zh-CN" altLang="en-US" dirty="0"/>
          </a:p>
        </p:txBody>
      </p:sp>
      <p:sp>
        <p:nvSpPr>
          <p:cNvPr id="9" name="TextBox 8"/>
          <p:cNvSpPr txBox="1"/>
          <p:nvPr/>
        </p:nvSpPr>
        <p:spPr>
          <a:xfrm>
            <a:off x="899592" y="3789040"/>
            <a:ext cx="648072" cy="369332"/>
          </a:xfrm>
          <a:prstGeom prst="rect">
            <a:avLst/>
          </a:prstGeom>
          <a:noFill/>
        </p:spPr>
        <p:txBody>
          <a:bodyPr wrap="square" rtlCol="0">
            <a:spAutoFit/>
          </a:bodyPr>
          <a:lstStyle/>
          <a:p>
            <a:r>
              <a:rPr lang="en-US" altLang="zh-CN" dirty="0"/>
              <a:t>01</a:t>
            </a:r>
            <a:endParaRPr lang="zh-CN" altLang="en-US" dirty="0"/>
          </a:p>
        </p:txBody>
      </p:sp>
      <p:sp>
        <p:nvSpPr>
          <p:cNvPr id="10" name="TextBox 9"/>
          <p:cNvSpPr txBox="1"/>
          <p:nvPr/>
        </p:nvSpPr>
        <p:spPr>
          <a:xfrm>
            <a:off x="899592" y="4158372"/>
            <a:ext cx="648072" cy="369332"/>
          </a:xfrm>
          <a:prstGeom prst="rect">
            <a:avLst/>
          </a:prstGeom>
          <a:noFill/>
        </p:spPr>
        <p:txBody>
          <a:bodyPr wrap="square" rtlCol="0">
            <a:spAutoFit/>
          </a:bodyPr>
          <a:lstStyle/>
          <a:p>
            <a:r>
              <a:rPr lang="en-US" altLang="zh-CN" dirty="0"/>
              <a:t>10</a:t>
            </a:r>
            <a:endParaRPr lang="zh-CN" altLang="en-US" dirty="0"/>
          </a:p>
        </p:txBody>
      </p:sp>
      <p:sp>
        <p:nvSpPr>
          <p:cNvPr id="11" name="TextBox 10"/>
          <p:cNvSpPr txBox="1"/>
          <p:nvPr/>
        </p:nvSpPr>
        <p:spPr>
          <a:xfrm>
            <a:off x="899592" y="4509120"/>
            <a:ext cx="648072" cy="369332"/>
          </a:xfrm>
          <a:prstGeom prst="rect">
            <a:avLst/>
          </a:prstGeom>
          <a:noFill/>
        </p:spPr>
        <p:txBody>
          <a:bodyPr wrap="square" rtlCol="0">
            <a:spAutoFit/>
          </a:bodyPr>
          <a:lstStyle/>
          <a:p>
            <a:r>
              <a:rPr lang="en-US" altLang="zh-CN" dirty="0"/>
              <a:t>11</a:t>
            </a:r>
            <a:endParaRPr lang="zh-CN" altLang="en-US" dirty="0"/>
          </a:p>
        </p:txBody>
      </p:sp>
      <p:sp>
        <p:nvSpPr>
          <p:cNvPr id="12" name="TextBox 11"/>
          <p:cNvSpPr txBox="1"/>
          <p:nvPr/>
        </p:nvSpPr>
        <p:spPr>
          <a:xfrm>
            <a:off x="4860032" y="6300028"/>
            <a:ext cx="864096" cy="369332"/>
          </a:xfrm>
          <a:prstGeom prst="rect">
            <a:avLst/>
          </a:prstGeom>
          <a:noFill/>
        </p:spPr>
        <p:txBody>
          <a:bodyPr wrap="square" rtlCol="0">
            <a:spAutoFit/>
          </a:bodyPr>
          <a:lstStyle/>
          <a:p>
            <a:r>
              <a:rPr lang="en-US" altLang="zh-CN" dirty="0"/>
              <a:t>32343</a:t>
            </a:r>
            <a:endParaRPr lang="zh-CN" altLang="en-US" dirty="0"/>
          </a:p>
        </p:txBody>
      </p:sp>
      <p:sp>
        <p:nvSpPr>
          <p:cNvPr id="13" name="TextBox 12"/>
          <p:cNvSpPr txBox="1"/>
          <p:nvPr/>
        </p:nvSpPr>
        <p:spPr>
          <a:xfrm>
            <a:off x="5508104" y="6300028"/>
            <a:ext cx="1512168" cy="369332"/>
          </a:xfrm>
          <a:prstGeom prst="rect">
            <a:avLst/>
          </a:prstGeom>
          <a:noFill/>
        </p:spPr>
        <p:txBody>
          <a:bodyPr wrap="square" rtlCol="0">
            <a:spAutoFit/>
          </a:bodyPr>
          <a:lstStyle/>
          <a:p>
            <a:r>
              <a:rPr lang="en-US" altLang="zh-CN" dirty="0"/>
              <a:t>El Said</a:t>
            </a:r>
            <a:endParaRPr lang="zh-CN" altLang="en-US" dirty="0"/>
          </a:p>
        </p:txBody>
      </p:sp>
      <p:sp>
        <p:nvSpPr>
          <p:cNvPr id="14" name="TextBox 13"/>
          <p:cNvSpPr txBox="1"/>
          <p:nvPr/>
        </p:nvSpPr>
        <p:spPr>
          <a:xfrm>
            <a:off x="6732240" y="6290736"/>
            <a:ext cx="1224136" cy="369332"/>
          </a:xfrm>
          <a:prstGeom prst="rect">
            <a:avLst/>
          </a:prstGeom>
          <a:noFill/>
        </p:spPr>
        <p:txBody>
          <a:bodyPr wrap="square" rtlCol="0">
            <a:spAutoFit/>
          </a:bodyPr>
          <a:lstStyle/>
          <a:p>
            <a:r>
              <a:rPr lang="en-US" altLang="zh-CN" dirty="0"/>
              <a:t>History</a:t>
            </a:r>
            <a:endParaRPr lang="zh-CN" altLang="en-US" dirty="0"/>
          </a:p>
        </p:txBody>
      </p:sp>
      <p:sp>
        <p:nvSpPr>
          <p:cNvPr id="15" name="TextBox 14"/>
          <p:cNvSpPr txBox="1"/>
          <p:nvPr/>
        </p:nvSpPr>
        <p:spPr>
          <a:xfrm>
            <a:off x="7812360" y="6300028"/>
            <a:ext cx="1224136" cy="369332"/>
          </a:xfrm>
          <a:prstGeom prst="rect">
            <a:avLst/>
          </a:prstGeom>
          <a:noFill/>
        </p:spPr>
        <p:txBody>
          <a:bodyPr wrap="square" rtlCol="0">
            <a:spAutoFit/>
          </a:bodyPr>
          <a:lstStyle/>
          <a:p>
            <a:r>
              <a:rPr lang="en-US" altLang="zh-CN" dirty="0"/>
              <a:t>60000</a:t>
            </a:r>
            <a:endParaRPr lang="zh-CN" altLang="en-US" dirty="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然后又插入（</a:t>
            </a:r>
            <a:r>
              <a:rPr lang="en-US" altLang="zh-CN" sz="2000" dirty="0"/>
              <a:t>33456, Gold, Physics, 87000</a:t>
            </a:r>
            <a:r>
              <a:rPr lang="zh-CN" altLang="en-US" sz="2000" dirty="0"/>
              <a:t>），由于</a:t>
            </a:r>
            <a:r>
              <a:rPr lang="en-US" altLang="zh-CN" sz="2000" dirty="0"/>
              <a:t>h(physics)</a:t>
            </a:r>
            <a:r>
              <a:rPr lang="zh-CN" altLang="en-US" sz="2000" dirty="0"/>
              <a:t>散列值的前两位为</a:t>
            </a:r>
            <a:r>
              <a:rPr lang="en-US" altLang="zh-CN" sz="2000" dirty="0"/>
              <a:t>10</a:t>
            </a:r>
            <a:r>
              <a:rPr lang="zh-CN" altLang="en-US" sz="2000" dirty="0"/>
              <a:t>，因此要插入到</a:t>
            </a:r>
            <a:r>
              <a:rPr lang="en-US" altLang="zh-CN" sz="2000" dirty="0"/>
              <a:t>10</a:t>
            </a:r>
            <a:r>
              <a:rPr lang="zh-CN" altLang="en-US" sz="2000" dirty="0"/>
              <a:t>项对应的桶中，桶已经满了，再次溢出。需要分裂桶，此时由于</a:t>
            </a:r>
            <a:r>
              <a:rPr lang="en-US" altLang="zh-CN" sz="2000" dirty="0" err="1"/>
              <a:t>i</a:t>
            </a:r>
            <a:r>
              <a:rPr lang="en-US" altLang="zh-CN" sz="2000" dirty="0"/>
              <a:t> = i</a:t>
            </a:r>
            <a:r>
              <a:rPr lang="en-US" altLang="zh-CN" sz="2000" baseline="-25000" dirty="0"/>
              <a:t>2</a:t>
            </a:r>
            <a:r>
              <a:rPr lang="zh-CN" altLang="en-US" sz="2000" dirty="0"/>
              <a:t>，需要使</a:t>
            </a:r>
            <a:r>
              <a:rPr lang="en-US" altLang="zh-CN" sz="2000" dirty="0" err="1"/>
              <a:t>i</a:t>
            </a:r>
            <a:r>
              <a:rPr lang="en-US" altLang="zh-CN" sz="2000" dirty="0"/>
              <a:t> +1</a:t>
            </a:r>
            <a:r>
              <a:rPr lang="zh-CN" altLang="en-US" sz="2000" dirty="0"/>
              <a:t>增加表项</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5122" name="Picture 2"/>
          <p:cNvPicPr>
            <a:picLocks noChangeAspect="1" noChangeArrowheads="1"/>
          </p:cNvPicPr>
          <p:nvPr/>
        </p:nvPicPr>
        <p:blipFill>
          <a:blip r:embed="rId2" cstate="print"/>
          <a:srcRect/>
          <a:stretch>
            <a:fillRect/>
          </a:stretch>
        </p:blipFill>
        <p:spPr bwMode="auto">
          <a:xfrm>
            <a:off x="683568" y="2708920"/>
            <a:ext cx="8136904" cy="4149080"/>
          </a:xfrm>
          <a:prstGeom prst="rect">
            <a:avLst/>
          </a:prstGeom>
          <a:noFill/>
          <a:ln w="9525">
            <a:noFill/>
            <a:miter lim="800000"/>
            <a:headEnd/>
            <a:tailEnd/>
          </a:ln>
        </p:spPr>
      </p:pic>
      <p:sp>
        <p:nvSpPr>
          <p:cNvPr id="8" name="TextBox 7"/>
          <p:cNvSpPr txBox="1"/>
          <p:nvPr/>
        </p:nvSpPr>
        <p:spPr>
          <a:xfrm>
            <a:off x="899592" y="3429000"/>
            <a:ext cx="648072" cy="369332"/>
          </a:xfrm>
          <a:prstGeom prst="rect">
            <a:avLst/>
          </a:prstGeom>
          <a:noFill/>
        </p:spPr>
        <p:txBody>
          <a:bodyPr wrap="square" rtlCol="0">
            <a:spAutoFit/>
          </a:bodyPr>
          <a:lstStyle/>
          <a:p>
            <a:r>
              <a:rPr lang="en-US" altLang="zh-CN" dirty="0"/>
              <a:t>00</a:t>
            </a:r>
            <a:endParaRPr lang="zh-CN" altLang="en-US" dirty="0"/>
          </a:p>
        </p:txBody>
      </p:sp>
      <p:sp>
        <p:nvSpPr>
          <p:cNvPr id="9" name="TextBox 8"/>
          <p:cNvSpPr txBox="1"/>
          <p:nvPr/>
        </p:nvSpPr>
        <p:spPr>
          <a:xfrm>
            <a:off x="899592" y="3789040"/>
            <a:ext cx="648072" cy="369332"/>
          </a:xfrm>
          <a:prstGeom prst="rect">
            <a:avLst/>
          </a:prstGeom>
          <a:noFill/>
        </p:spPr>
        <p:txBody>
          <a:bodyPr wrap="square" rtlCol="0">
            <a:spAutoFit/>
          </a:bodyPr>
          <a:lstStyle/>
          <a:p>
            <a:r>
              <a:rPr lang="en-US" altLang="zh-CN" dirty="0"/>
              <a:t>01</a:t>
            </a:r>
            <a:endParaRPr lang="zh-CN" altLang="en-US" dirty="0"/>
          </a:p>
        </p:txBody>
      </p:sp>
      <p:sp>
        <p:nvSpPr>
          <p:cNvPr id="10" name="TextBox 9"/>
          <p:cNvSpPr txBox="1"/>
          <p:nvPr/>
        </p:nvSpPr>
        <p:spPr>
          <a:xfrm>
            <a:off x="899592" y="4158372"/>
            <a:ext cx="648072" cy="369332"/>
          </a:xfrm>
          <a:prstGeom prst="rect">
            <a:avLst/>
          </a:prstGeom>
          <a:noFill/>
        </p:spPr>
        <p:txBody>
          <a:bodyPr wrap="square" rtlCol="0">
            <a:spAutoFit/>
          </a:bodyPr>
          <a:lstStyle/>
          <a:p>
            <a:r>
              <a:rPr lang="en-US" altLang="zh-CN" dirty="0"/>
              <a:t>10</a:t>
            </a:r>
            <a:endParaRPr lang="zh-CN" altLang="en-US" dirty="0"/>
          </a:p>
        </p:txBody>
      </p:sp>
      <p:sp>
        <p:nvSpPr>
          <p:cNvPr id="11" name="TextBox 10"/>
          <p:cNvSpPr txBox="1"/>
          <p:nvPr/>
        </p:nvSpPr>
        <p:spPr>
          <a:xfrm>
            <a:off x="899592" y="4509120"/>
            <a:ext cx="648072" cy="369332"/>
          </a:xfrm>
          <a:prstGeom prst="rect">
            <a:avLst/>
          </a:prstGeom>
          <a:noFill/>
        </p:spPr>
        <p:txBody>
          <a:bodyPr wrap="square" rtlCol="0">
            <a:spAutoFit/>
          </a:bodyPr>
          <a:lstStyle/>
          <a:p>
            <a:r>
              <a:rPr lang="en-US" altLang="zh-CN" dirty="0"/>
              <a:t>11</a:t>
            </a:r>
            <a:endParaRPr lang="zh-CN" altLang="en-US" dirty="0"/>
          </a:p>
        </p:txBody>
      </p:sp>
      <p:sp>
        <p:nvSpPr>
          <p:cNvPr id="12" name="TextBox 11"/>
          <p:cNvSpPr txBox="1"/>
          <p:nvPr/>
        </p:nvSpPr>
        <p:spPr>
          <a:xfrm>
            <a:off x="4860032" y="6300028"/>
            <a:ext cx="864096" cy="369332"/>
          </a:xfrm>
          <a:prstGeom prst="rect">
            <a:avLst/>
          </a:prstGeom>
          <a:noFill/>
        </p:spPr>
        <p:txBody>
          <a:bodyPr wrap="square" rtlCol="0">
            <a:spAutoFit/>
          </a:bodyPr>
          <a:lstStyle/>
          <a:p>
            <a:r>
              <a:rPr lang="en-US" altLang="zh-CN" dirty="0"/>
              <a:t>32343</a:t>
            </a:r>
            <a:endParaRPr lang="zh-CN" altLang="en-US" dirty="0"/>
          </a:p>
        </p:txBody>
      </p:sp>
      <p:sp>
        <p:nvSpPr>
          <p:cNvPr id="13" name="TextBox 12"/>
          <p:cNvSpPr txBox="1"/>
          <p:nvPr/>
        </p:nvSpPr>
        <p:spPr>
          <a:xfrm>
            <a:off x="5508104" y="6300028"/>
            <a:ext cx="1512168" cy="369332"/>
          </a:xfrm>
          <a:prstGeom prst="rect">
            <a:avLst/>
          </a:prstGeom>
          <a:noFill/>
        </p:spPr>
        <p:txBody>
          <a:bodyPr wrap="square" rtlCol="0">
            <a:spAutoFit/>
          </a:bodyPr>
          <a:lstStyle/>
          <a:p>
            <a:r>
              <a:rPr lang="en-US" altLang="zh-CN" dirty="0"/>
              <a:t>El Said</a:t>
            </a:r>
            <a:endParaRPr lang="zh-CN" altLang="en-US" dirty="0"/>
          </a:p>
        </p:txBody>
      </p:sp>
      <p:sp>
        <p:nvSpPr>
          <p:cNvPr id="14" name="TextBox 13"/>
          <p:cNvSpPr txBox="1"/>
          <p:nvPr/>
        </p:nvSpPr>
        <p:spPr>
          <a:xfrm>
            <a:off x="6732240" y="6290736"/>
            <a:ext cx="1224136" cy="369332"/>
          </a:xfrm>
          <a:prstGeom prst="rect">
            <a:avLst/>
          </a:prstGeom>
          <a:noFill/>
        </p:spPr>
        <p:txBody>
          <a:bodyPr wrap="square" rtlCol="0">
            <a:spAutoFit/>
          </a:bodyPr>
          <a:lstStyle/>
          <a:p>
            <a:r>
              <a:rPr lang="en-US" altLang="zh-CN" dirty="0"/>
              <a:t>History</a:t>
            </a:r>
            <a:endParaRPr lang="zh-CN" altLang="en-US" dirty="0"/>
          </a:p>
        </p:txBody>
      </p:sp>
      <p:sp>
        <p:nvSpPr>
          <p:cNvPr id="15" name="TextBox 14"/>
          <p:cNvSpPr txBox="1"/>
          <p:nvPr/>
        </p:nvSpPr>
        <p:spPr>
          <a:xfrm>
            <a:off x="7812360" y="6300028"/>
            <a:ext cx="1224136" cy="369332"/>
          </a:xfrm>
          <a:prstGeom prst="rect">
            <a:avLst/>
          </a:prstGeom>
          <a:noFill/>
        </p:spPr>
        <p:txBody>
          <a:bodyPr wrap="square" rtlCol="0">
            <a:spAutoFit/>
          </a:bodyPr>
          <a:lstStyle/>
          <a:p>
            <a:r>
              <a:rPr lang="en-US" altLang="zh-CN" dirty="0"/>
              <a:t>60000</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稠密索引和稀疏索引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我们可以使用的顺序索引有两类：</a:t>
            </a:r>
            <a:endParaRPr lang="en-US" altLang="zh-CN" sz="2400" dirty="0"/>
          </a:p>
          <a:p>
            <a:pPr>
              <a:buClr>
                <a:schemeClr val="accent1"/>
              </a:buClr>
            </a:pPr>
            <a:endParaRPr lang="en-US" altLang="zh-CN" sz="2400" dirty="0">
              <a:solidFill>
                <a:schemeClr val="accent2"/>
              </a:solidFill>
            </a:endParaRPr>
          </a:p>
          <a:p>
            <a:pPr>
              <a:buClr>
                <a:schemeClr val="accent1"/>
              </a:buClr>
              <a:buFont typeface="Arial" pitchFamily="34" charset="0"/>
              <a:buChar char="•"/>
            </a:pPr>
            <a:r>
              <a:rPr lang="zh-CN" altLang="en-US" sz="2400" dirty="0"/>
              <a:t>稠密索引（</a:t>
            </a:r>
            <a:r>
              <a:rPr lang="en-US" altLang="zh-CN" sz="2400" dirty="0"/>
              <a:t>dense index</a:t>
            </a:r>
            <a:r>
              <a:rPr lang="zh-CN" altLang="en-US" sz="2400" dirty="0"/>
              <a:t>）</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稀疏索引（</a:t>
            </a:r>
            <a:r>
              <a:rPr lang="en-US" altLang="zh-CN" sz="2400" dirty="0"/>
              <a:t>sparse index</a:t>
            </a:r>
            <a:r>
              <a:rPr lang="zh-CN" altLang="en-US" sz="2400" dirty="0"/>
              <a:t>）</a:t>
            </a:r>
            <a:endParaRPr lang="en-US" altLang="zh-CN" sz="2400" dirty="0"/>
          </a:p>
        </p:txBody>
      </p:sp>
      <p:sp>
        <p:nvSpPr>
          <p:cNvPr id="6" name="TextBox 5"/>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置</a:t>
            </a:r>
            <a:r>
              <a:rPr lang="en-US" altLang="zh-CN" sz="2000" dirty="0" err="1"/>
              <a:t>i</a:t>
            </a:r>
            <a:r>
              <a:rPr lang="en-US" altLang="zh-CN" sz="2000" dirty="0"/>
              <a:t>=3 </a:t>
            </a:r>
            <a:r>
              <a:rPr lang="zh-CN" altLang="en-US" sz="2000" dirty="0"/>
              <a:t>，桶地址表规模加倍，分裂桶</a:t>
            </a:r>
            <a:r>
              <a:rPr lang="en-US" altLang="zh-CN" sz="2000" dirty="0"/>
              <a:t>2</a:t>
            </a:r>
            <a:r>
              <a:rPr lang="zh-CN" altLang="en-US" sz="2000" dirty="0"/>
              <a:t>，重新计算散列值取前三位，据此分配记录在桶</a:t>
            </a:r>
            <a:r>
              <a:rPr lang="en-US" altLang="zh-CN" sz="2000" dirty="0"/>
              <a:t>2</a:t>
            </a:r>
            <a:r>
              <a:rPr lang="zh-CN" altLang="en-US" sz="2000" dirty="0"/>
              <a:t>和桶</a:t>
            </a:r>
            <a:r>
              <a:rPr lang="en-US" altLang="zh-CN" sz="2000" dirty="0"/>
              <a:t>3</a:t>
            </a:r>
            <a:r>
              <a:rPr lang="zh-CN" altLang="en-US" sz="2000" dirty="0"/>
              <a:t>中的分布，设置桶</a:t>
            </a:r>
            <a:r>
              <a:rPr lang="en-US" altLang="zh-CN" sz="2000" dirty="0"/>
              <a:t>2</a:t>
            </a:r>
            <a:r>
              <a:rPr lang="zh-CN" altLang="en-US" sz="2000" dirty="0"/>
              <a:t>和桶</a:t>
            </a:r>
            <a:r>
              <a:rPr lang="en-US" altLang="zh-CN" sz="2000" dirty="0"/>
              <a:t>3</a:t>
            </a:r>
            <a:r>
              <a:rPr lang="zh-CN" altLang="en-US" sz="2000" dirty="0"/>
              <a:t>的整数值为</a:t>
            </a:r>
            <a:r>
              <a:rPr lang="en-US" altLang="zh-CN" sz="2000" dirty="0"/>
              <a:t>3</a:t>
            </a:r>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6146" name="Picture 2"/>
          <p:cNvPicPr>
            <a:picLocks noChangeAspect="1" noChangeArrowheads="1"/>
          </p:cNvPicPr>
          <p:nvPr/>
        </p:nvPicPr>
        <p:blipFill>
          <a:blip r:embed="rId2" cstate="print"/>
          <a:srcRect/>
          <a:stretch>
            <a:fillRect/>
          </a:stretch>
        </p:blipFill>
        <p:spPr bwMode="auto">
          <a:xfrm>
            <a:off x="883744" y="2376264"/>
            <a:ext cx="7720704" cy="4437112"/>
          </a:xfrm>
          <a:prstGeom prst="rect">
            <a:avLst/>
          </a:prstGeom>
          <a:noFill/>
          <a:ln w="9525">
            <a:noFill/>
            <a:miter lim="800000"/>
            <a:headEnd/>
            <a:tailEnd/>
          </a:ln>
        </p:spPr>
      </p:pic>
      <p:sp>
        <p:nvSpPr>
          <p:cNvPr id="16" name="TextBox 15"/>
          <p:cNvSpPr txBox="1"/>
          <p:nvPr/>
        </p:nvSpPr>
        <p:spPr>
          <a:xfrm>
            <a:off x="683568" y="3275692"/>
            <a:ext cx="648072" cy="369332"/>
          </a:xfrm>
          <a:prstGeom prst="rect">
            <a:avLst/>
          </a:prstGeom>
          <a:noFill/>
        </p:spPr>
        <p:txBody>
          <a:bodyPr wrap="square" rtlCol="0">
            <a:spAutoFit/>
          </a:bodyPr>
          <a:lstStyle/>
          <a:p>
            <a:r>
              <a:rPr lang="en-US" altLang="zh-CN" dirty="0"/>
              <a:t>000</a:t>
            </a:r>
            <a:endParaRPr lang="zh-CN" altLang="en-US" dirty="0"/>
          </a:p>
        </p:txBody>
      </p:sp>
      <p:sp>
        <p:nvSpPr>
          <p:cNvPr id="17" name="TextBox 16"/>
          <p:cNvSpPr txBox="1"/>
          <p:nvPr/>
        </p:nvSpPr>
        <p:spPr>
          <a:xfrm>
            <a:off x="683568" y="3573016"/>
            <a:ext cx="648072" cy="369332"/>
          </a:xfrm>
          <a:prstGeom prst="rect">
            <a:avLst/>
          </a:prstGeom>
          <a:noFill/>
        </p:spPr>
        <p:txBody>
          <a:bodyPr wrap="square" rtlCol="0">
            <a:spAutoFit/>
          </a:bodyPr>
          <a:lstStyle/>
          <a:p>
            <a:r>
              <a:rPr lang="en-US" altLang="zh-CN" dirty="0"/>
              <a:t>001</a:t>
            </a:r>
            <a:endParaRPr lang="zh-CN" altLang="en-US" dirty="0"/>
          </a:p>
        </p:txBody>
      </p:sp>
      <p:sp>
        <p:nvSpPr>
          <p:cNvPr id="18" name="TextBox 17"/>
          <p:cNvSpPr txBox="1"/>
          <p:nvPr/>
        </p:nvSpPr>
        <p:spPr>
          <a:xfrm>
            <a:off x="683568" y="3861048"/>
            <a:ext cx="648072" cy="369332"/>
          </a:xfrm>
          <a:prstGeom prst="rect">
            <a:avLst/>
          </a:prstGeom>
          <a:noFill/>
        </p:spPr>
        <p:txBody>
          <a:bodyPr wrap="square" rtlCol="0">
            <a:spAutoFit/>
          </a:bodyPr>
          <a:lstStyle/>
          <a:p>
            <a:r>
              <a:rPr lang="en-US" altLang="zh-CN" dirty="0"/>
              <a:t>010</a:t>
            </a:r>
            <a:endParaRPr lang="zh-CN" altLang="en-US" dirty="0"/>
          </a:p>
        </p:txBody>
      </p:sp>
      <p:sp>
        <p:nvSpPr>
          <p:cNvPr id="19" name="TextBox 18"/>
          <p:cNvSpPr txBox="1"/>
          <p:nvPr/>
        </p:nvSpPr>
        <p:spPr>
          <a:xfrm>
            <a:off x="683568" y="4149080"/>
            <a:ext cx="648072" cy="369332"/>
          </a:xfrm>
          <a:prstGeom prst="rect">
            <a:avLst/>
          </a:prstGeom>
          <a:noFill/>
        </p:spPr>
        <p:txBody>
          <a:bodyPr wrap="square" rtlCol="0">
            <a:spAutoFit/>
          </a:bodyPr>
          <a:lstStyle/>
          <a:p>
            <a:r>
              <a:rPr lang="en-US" altLang="zh-CN" dirty="0"/>
              <a:t>011</a:t>
            </a:r>
            <a:endParaRPr lang="zh-CN" altLang="en-US" dirty="0"/>
          </a:p>
        </p:txBody>
      </p:sp>
      <p:sp>
        <p:nvSpPr>
          <p:cNvPr id="20" name="TextBox 19"/>
          <p:cNvSpPr txBox="1"/>
          <p:nvPr/>
        </p:nvSpPr>
        <p:spPr>
          <a:xfrm>
            <a:off x="683568" y="4437112"/>
            <a:ext cx="648072" cy="369332"/>
          </a:xfrm>
          <a:prstGeom prst="rect">
            <a:avLst/>
          </a:prstGeom>
          <a:noFill/>
        </p:spPr>
        <p:txBody>
          <a:bodyPr wrap="square" rtlCol="0">
            <a:spAutoFit/>
          </a:bodyPr>
          <a:lstStyle/>
          <a:p>
            <a:r>
              <a:rPr lang="en-US" altLang="zh-CN" dirty="0"/>
              <a:t>100</a:t>
            </a:r>
            <a:endParaRPr lang="zh-CN" altLang="en-US" dirty="0"/>
          </a:p>
        </p:txBody>
      </p:sp>
      <p:sp>
        <p:nvSpPr>
          <p:cNvPr id="21" name="TextBox 20"/>
          <p:cNvSpPr txBox="1"/>
          <p:nvPr/>
        </p:nvSpPr>
        <p:spPr>
          <a:xfrm>
            <a:off x="683568" y="4715852"/>
            <a:ext cx="648072" cy="369332"/>
          </a:xfrm>
          <a:prstGeom prst="rect">
            <a:avLst/>
          </a:prstGeom>
          <a:noFill/>
        </p:spPr>
        <p:txBody>
          <a:bodyPr wrap="square" rtlCol="0">
            <a:spAutoFit/>
          </a:bodyPr>
          <a:lstStyle/>
          <a:p>
            <a:r>
              <a:rPr lang="en-US" altLang="zh-CN" dirty="0"/>
              <a:t>101</a:t>
            </a:r>
            <a:endParaRPr lang="zh-CN" altLang="en-US" dirty="0"/>
          </a:p>
        </p:txBody>
      </p:sp>
      <p:sp>
        <p:nvSpPr>
          <p:cNvPr id="22" name="TextBox 21"/>
          <p:cNvSpPr txBox="1"/>
          <p:nvPr/>
        </p:nvSpPr>
        <p:spPr>
          <a:xfrm>
            <a:off x="683568" y="5013176"/>
            <a:ext cx="648072" cy="369332"/>
          </a:xfrm>
          <a:prstGeom prst="rect">
            <a:avLst/>
          </a:prstGeom>
          <a:noFill/>
        </p:spPr>
        <p:txBody>
          <a:bodyPr wrap="square" rtlCol="0">
            <a:spAutoFit/>
          </a:bodyPr>
          <a:lstStyle/>
          <a:p>
            <a:r>
              <a:rPr lang="en-US" altLang="zh-CN" dirty="0"/>
              <a:t>110</a:t>
            </a:r>
            <a:endParaRPr lang="zh-CN" altLang="en-US" dirty="0"/>
          </a:p>
        </p:txBody>
      </p:sp>
      <p:sp>
        <p:nvSpPr>
          <p:cNvPr id="23" name="TextBox 22"/>
          <p:cNvSpPr txBox="1"/>
          <p:nvPr/>
        </p:nvSpPr>
        <p:spPr>
          <a:xfrm>
            <a:off x="683568" y="5301208"/>
            <a:ext cx="648072" cy="369332"/>
          </a:xfrm>
          <a:prstGeom prst="rect">
            <a:avLst/>
          </a:prstGeom>
          <a:noFill/>
        </p:spPr>
        <p:txBody>
          <a:bodyPr wrap="square" rtlCol="0">
            <a:spAutoFit/>
          </a:bodyPr>
          <a:lstStyle/>
          <a:p>
            <a:r>
              <a:rPr lang="en-US" altLang="zh-CN" dirty="0"/>
              <a:t>111</a:t>
            </a:r>
            <a:endParaRPr lang="zh-CN" altLang="en-US" dirty="0"/>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插入（</a:t>
            </a:r>
            <a:r>
              <a:rPr lang="en-US" altLang="zh-CN" sz="2000" dirty="0"/>
              <a:t>45565</a:t>
            </a:r>
            <a:r>
              <a:rPr lang="zh-CN" altLang="en-US" sz="2000" dirty="0"/>
              <a:t>，</a:t>
            </a:r>
            <a:r>
              <a:rPr lang="en-US" altLang="zh-CN" sz="2000" dirty="0"/>
              <a:t>Katz</a:t>
            </a:r>
            <a:r>
              <a:rPr lang="zh-CN" altLang="en-US" sz="2000" dirty="0"/>
              <a:t>，</a:t>
            </a:r>
            <a:r>
              <a:rPr lang="en-US" altLang="zh-CN" sz="2000" dirty="0"/>
              <a:t>Comp. Sci.</a:t>
            </a:r>
            <a:r>
              <a:rPr lang="zh-CN" altLang="en-US" sz="2000" dirty="0"/>
              <a:t>， </a:t>
            </a:r>
            <a:r>
              <a:rPr lang="en-US" altLang="zh-CN" sz="2000" dirty="0"/>
              <a:t>75000</a:t>
            </a:r>
            <a:r>
              <a:rPr lang="zh-CN" altLang="en-US" sz="2000" dirty="0"/>
              <a:t>），引起第</a:t>
            </a:r>
            <a:r>
              <a:rPr lang="en-US" altLang="zh-CN" sz="2000" dirty="0"/>
              <a:t>4</a:t>
            </a:r>
            <a:r>
              <a:rPr lang="zh-CN" altLang="en-US" sz="2000" dirty="0"/>
              <a:t>个桶溢出，但是</a:t>
            </a:r>
            <a:r>
              <a:rPr lang="en-US" altLang="zh-CN" sz="2000" dirty="0" err="1"/>
              <a:t>i</a:t>
            </a:r>
            <a:r>
              <a:rPr lang="en-US" altLang="zh-CN" sz="2000" dirty="0"/>
              <a:t> &gt; i</a:t>
            </a:r>
            <a:r>
              <a:rPr lang="en-US" altLang="zh-CN" sz="2000" baseline="-25000" dirty="0"/>
              <a:t>4</a:t>
            </a:r>
            <a:r>
              <a:rPr lang="zh-CN" altLang="en-US" sz="2000" dirty="0"/>
              <a:t>因此不需要增加</a:t>
            </a:r>
            <a:r>
              <a:rPr lang="en-US" altLang="zh-CN" sz="2000" dirty="0" err="1"/>
              <a:t>i</a:t>
            </a:r>
            <a:r>
              <a:rPr lang="zh-CN" altLang="en-US" sz="2000" dirty="0"/>
              <a:t>的位数，也不需要扩大桶地址表规模</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6146" name="Picture 2"/>
          <p:cNvPicPr>
            <a:picLocks noChangeAspect="1" noChangeArrowheads="1"/>
          </p:cNvPicPr>
          <p:nvPr/>
        </p:nvPicPr>
        <p:blipFill>
          <a:blip r:embed="rId2" cstate="print"/>
          <a:srcRect/>
          <a:stretch>
            <a:fillRect/>
          </a:stretch>
        </p:blipFill>
        <p:spPr bwMode="auto">
          <a:xfrm>
            <a:off x="883744" y="2376264"/>
            <a:ext cx="7720704" cy="4437112"/>
          </a:xfrm>
          <a:prstGeom prst="rect">
            <a:avLst/>
          </a:prstGeom>
          <a:noFill/>
          <a:ln w="9525">
            <a:noFill/>
            <a:miter lim="800000"/>
            <a:headEnd/>
            <a:tailEnd/>
          </a:ln>
        </p:spPr>
      </p:pic>
      <p:sp>
        <p:nvSpPr>
          <p:cNvPr id="16" name="TextBox 15"/>
          <p:cNvSpPr txBox="1"/>
          <p:nvPr/>
        </p:nvSpPr>
        <p:spPr>
          <a:xfrm>
            <a:off x="683568" y="3275692"/>
            <a:ext cx="648072" cy="369332"/>
          </a:xfrm>
          <a:prstGeom prst="rect">
            <a:avLst/>
          </a:prstGeom>
          <a:noFill/>
        </p:spPr>
        <p:txBody>
          <a:bodyPr wrap="square" rtlCol="0">
            <a:spAutoFit/>
          </a:bodyPr>
          <a:lstStyle/>
          <a:p>
            <a:r>
              <a:rPr lang="en-US" altLang="zh-CN" dirty="0"/>
              <a:t>000</a:t>
            </a:r>
            <a:endParaRPr lang="zh-CN" altLang="en-US" dirty="0"/>
          </a:p>
        </p:txBody>
      </p:sp>
      <p:sp>
        <p:nvSpPr>
          <p:cNvPr id="17" name="TextBox 16"/>
          <p:cNvSpPr txBox="1"/>
          <p:nvPr/>
        </p:nvSpPr>
        <p:spPr>
          <a:xfrm>
            <a:off x="683568" y="3573016"/>
            <a:ext cx="648072" cy="369332"/>
          </a:xfrm>
          <a:prstGeom prst="rect">
            <a:avLst/>
          </a:prstGeom>
          <a:noFill/>
        </p:spPr>
        <p:txBody>
          <a:bodyPr wrap="square" rtlCol="0">
            <a:spAutoFit/>
          </a:bodyPr>
          <a:lstStyle/>
          <a:p>
            <a:r>
              <a:rPr lang="en-US" altLang="zh-CN" dirty="0"/>
              <a:t>001</a:t>
            </a:r>
            <a:endParaRPr lang="zh-CN" altLang="en-US" dirty="0"/>
          </a:p>
        </p:txBody>
      </p:sp>
      <p:sp>
        <p:nvSpPr>
          <p:cNvPr id="18" name="TextBox 17"/>
          <p:cNvSpPr txBox="1"/>
          <p:nvPr/>
        </p:nvSpPr>
        <p:spPr>
          <a:xfrm>
            <a:off x="683568" y="3861048"/>
            <a:ext cx="648072" cy="369332"/>
          </a:xfrm>
          <a:prstGeom prst="rect">
            <a:avLst/>
          </a:prstGeom>
          <a:noFill/>
        </p:spPr>
        <p:txBody>
          <a:bodyPr wrap="square" rtlCol="0">
            <a:spAutoFit/>
          </a:bodyPr>
          <a:lstStyle/>
          <a:p>
            <a:r>
              <a:rPr lang="en-US" altLang="zh-CN" dirty="0"/>
              <a:t>010</a:t>
            </a:r>
            <a:endParaRPr lang="zh-CN" altLang="en-US" dirty="0"/>
          </a:p>
        </p:txBody>
      </p:sp>
      <p:sp>
        <p:nvSpPr>
          <p:cNvPr id="19" name="TextBox 18"/>
          <p:cNvSpPr txBox="1"/>
          <p:nvPr/>
        </p:nvSpPr>
        <p:spPr>
          <a:xfrm>
            <a:off x="683568" y="4149080"/>
            <a:ext cx="648072" cy="369332"/>
          </a:xfrm>
          <a:prstGeom prst="rect">
            <a:avLst/>
          </a:prstGeom>
          <a:noFill/>
        </p:spPr>
        <p:txBody>
          <a:bodyPr wrap="square" rtlCol="0">
            <a:spAutoFit/>
          </a:bodyPr>
          <a:lstStyle/>
          <a:p>
            <a:r>
              <a:rPr lang="en-US" altLang="zh-CN" dirty="0"/>
              <a:t>011</a:t>
            </a:r>
            <a:endParaRPr lang="zh-CN" altLang="en-US" dirty="0"/>
          </a:p>
        </p:txBody>
      </p:sp>
      <p:sp>
        <p:nvSpPr>
          <p:cNvPr id="20" name="TextBox 19"/>
          <p:cNvSpPr txBox="1"/>
          <p:nvPr/>
        </p:nvSpPr>
        <p:spPr>
          <a:xfrm>
            <a:off x="683568" y="4437112"/>
            <a:ext cx="648072" cy="369332"/>
          </a:xfrm>
          <a:prstGeom prst="rect">
            <a:avLst/>
          </a:prstGeom>
          <a:noFill/>
        </p:spPr>
        <p:txBody>
          <a:bodyPr wrap="square" rtlCol="0">
            <a:spAutoFit/>
          </a:bodyPr>
          <a:lstStyle/>
          <a:p>
            <a:r>
              <a:rPr lang="en-US" altLang="zh-CN" dirty="0"/>
              <a:t>100</a:t>
            </a:r>
            <a:endParaRPr lang="zh-CN" altLang="en-US" dirty="0"/>
          </a:p>
        </p:txBody>
      </p:sp>
      <p:sp>
        <p:nvSpPr>
          <p:cNvPr id="21" name="TextBox 20"/>
          <p:cNvSpPr txBox="1"/>
          <p:nvPr/>
        </p:nvSpPr>
        <p:spPr>
          <a:xfrm>
            <a:off x="683568" y="4715852"/>
            <a:ext cx="648072" cy="369332"/>
          </a:xfrm>
          <a:prstGeom prst="rect">
            <a:avLst/>
          </a:prstGeom>
          <a:noFill/>
        </p:spPr>
        <p:txBody>
          <a:bodyPr wrap="square" rtlCol="0">
            <a:spAutoFit/>
          </a:bodyPr>
          <a:lstStyle/>
          <a:p>
            <a:r>
              <a:rPr lang="en-US" altLang="zh-CN" dirty="0"/>
              <a:t>101</a:t>
            </a:r>
            <a:endParaRPr lang="zh-CN" altLang="en-US" dirty="0"/>
          </a:p>
        </p:txBody>
      </p:sp>
      <p:sp>
        <p:nvSpPr>
          <p:cNvPr id="22" name="TextBox 21"/>
          <p:cNvSpPr txBox="1"/>
          <p:nvPr/>
        </p:nvSpPr>
        <p:spPr>
          <a:xfrm>
            <a:off x="683568" y="5013176"/>
            <a:ext cx="648072" cy="369332"/>
          </a:xfrm>
          <a:prstGeom prst="rect">
            <a:avLst/>
          </a:prstGeom>
          <a:noFill/>
        </p:spPr>
        <p:txBody>
          <a:bodyPr wrap="square" rtlCol="0">
            <a:spAutoFit/>
          </a:bodyPr>
          <a:lstStyle/>
          <a:p>
            <a:r>
              <a:rPr lang="en-US" altLang="zh-CN" dirty="0"/>
              <a:t>110</a:t>
            </a:r>
            <a:endParaRPr lang="zh-CN" altLang="en-US" dirty="0"/>
          </a:p>
        </p:txBody>
      </p:sp>
      <p:sp>
        <p:nvSpPr>
          <p:cNvPr id="23" name="TextBox 22"/>
          <p:cNvSpPr txBox="1"/>
          <p:nvPr/>
        </p:nvSpPr>
        <p:spPr>
          <a:xfrm>
            <a:off x="683568" y="5301208"/>
            <a:ext cx="648072" cy="369332"/>
          </a:xfrm>
          <a:prstGeom prst="rect">
            <a:avLst/>
          </a:prstGeom>
          <a:noFill/>
        </p:spPr>
        <p:txBody>
          <a:bodyPr wrap="square" rtlCol="0">
            <a:spAutoFit/>
          </a:bodyPr>
          <a:lstStyle/>
          <a:p>
            <a:r>
              <a:rPr lang="en-US" altLang="zh-CN" dirty="0"/>
              <a:t>111</a:t>
            </a:r>
            <a:endParaRPr lang="zh-CN" altLang="en-US" dirty="0"/>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000" dirty="0"/>
              <a:t>插入（</a:t>
            </a:r>
            <a:r>
              <a:rPr lang="en-US" altLang="zh-CN" sz="2000" dirty="0"/>
              <a:t>45565</a:t>
            </a:r>
            <a:r>
              <a:rPr lang="zh-CN" altLang="en-US" sz="2000" dirty="0"/>
              <a:t>，</a:t>
            </a:r>
            <a:r>
              <a:rPr lang="en-US" altLang="zh-CN" sz="2000" dirty="0"/>
              <a:t>Katz</a:t>
            </a:r>
            <a:r>
              <a:rPr lang="zh-CN" altLang="en-US" sz="2000" dirty="0"/>
              <a:t>，</a:t>
            </a:r>
            <a:r>
              <a:rPr lang="en-US" altLang="zh-CN" sz="2000" dirty="0"/>
              <a:t>Comp. Sci.</a:t>
            </a:r>
            <a:r>
              <a:rPr lang="zh-CN" altLang="en-US" sz="2000" dirty="0"/>
              <a:t>， </a:t>
            </a:r>
            <a:r>
              <a:rPr lang="en-US" altLang="zh-CN" sz="2000" dirty="0"/>
              <a:t>75000</a:t>
            </a:r>
            <a:r>
              <a:rPr lang="zh-CN" altLang="en-US" sz="2000" dirty="0"/>
              <a:t>），引起第</a:t>
            </a:r>
            <a:r>
              <a:rPr lang="en-US" altLang="zh-CN" sz="2000" dirty="0"/>
              <a:t>4</a:t>
            </a:r>
            <a:r>
              <a:rPr lang="zh-CN" altLang="en-US" sz="2000" dirty="0"/>
              <a:t>个桶溢出，但是</a:t>
            </a:r>
            <a:r>
              <a:rPr lang="en-US" altLang="zh-CN" sz="2000" dirty="0" err="1"/>
              <a:t>i</a:t>
            </a:r>
            <a:r>
              <a:rPr lang="en-US" altLang="zh-CN" sz="2000" dirty="0"/>
              <a:t> &gt; i</a:t>
            </a:r>
            <a:r>
              <a:rPr lang="en-US" altLang="zh-CN" sz="2000" baseline="-25000" dirty="0"/>
              <a:t>4</a:t>
            </a:r>
            <a:r>
              <a:rPr lang="zh-CN" altLang="en-US" sz="2000" dirty="0"/>
              <a:t>因此不需要增加</a:t>
            </a:r>
            <a:r>
              <a:rPr lang="en-US" altLang="zh-CN" sz="2000" dirty="0" err="1"/>
              <a:t>i</a:t>
            </a:r>
            <a:r>
              <a:rPr lang="zh-CN" altLang="en-US" sz="2000" dirty="0"/>
              <a:t>的位数，也不需要扩大桶地址表规模</a:t>
            </a: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7170" name="Picture 2"/>
          <p:cNvPicPr>
            <a:picLocks noChangeAspect="1" noChangeArrowheads="1"/>
          </p:cNvPicPr>
          <p:nvPr/>
        </p:nvPicPr>
        <p:blipFill>
          <a:blip r:embed="rId2" cstate="print"/>
          <a:srcRect/>
          <a:stretch>
            <a:fillRect/>
          </a:stretch>
        </p:blipFill>
        <p:spPr bwMode="auto">
          <a:xfrm>
            <a:off x="683568" y="2276871"/>
            <a:ext cx="7776864" cy="4589595"/>
          </a:xfrm>
          <a:prstGeom prst="rect">
            <a:avLst/>
          </a:prstGeom>
          <a:noFill/>
          <a:ln w="9525">
            <a:noFill/>
            <a:miter lim="800000"/>
            <a:headEnd/>
            <a:tailEnd/>
          </a:ln>
        </p:spPr>
      </p:pic>
      <p:sp>
        <p:nvSpPr>
          <p:cNvPr id="24" name="TextBox 23"/>
          <p:cNvSpPr txBox="1"/>
          <p:nvPr/>
        </p:nvSpPr>
        <p:spPr>
          <a:xfrm>
            <a:off x="683568" y="3194392"/>
            <a:ext cx="648072" cy="369332"/>
          </a:xfrm>
          <a:prstGeom prst="rect">
            <a:avLst/>
          </a:prstGeom>
          <a:noFill/>
        </p:spPr>
        <p:txBody>
          <a:bodyPr wrap="square" rtlCol="0">
            <a:spAutoFit/>
          </a:bodyPr>
          <a:lstStyle/>
          <a:p>
            <a:r>
              <a:rPr lang="en-US" altLang="zh-CN" dirty="0"/>
              <a:t>000</a:t>
            </a:r>
            <a:endParaRPr lang="zh-CN" altLang="en-US" dirty="0"/>
          </a:p>
        </p:txBody>
      </p:sp>
      <p:sp>
        <p:nvSpPr>
          <p:cNvPr id="25" name="TextBox 24"/>
          <p:cNvSpPr txBox="1"/>
          <p:nvPr/>
        </p:nvSpPr>
        <p:spPr>
          <a:xfrm>
            <a:off x="683568" y="3491716"/>
            <a:ext cx="648072" cy="369332"/>
          </a:xfrm>
          <a:prstGeom prst="rect">
            <a:avLst/>
          </a:prstGeom>
          <a:noFill/>
        </p:spPr>
        <p:txBody>
          <a:bodyPr wrap="square" rtlCol="0">
            <a:spAutoFit/>
          </a:bodyPr>
          <a:lstStyle/>
          <a:p>
            <a:r>
              <a:rPr lang="en-US" altLang="zh-CN" dirty="0"/>
              <a:t>001</a:t>
            </a:r>
            <a:endParaRPr lang="zh-CN" altLang="en-US" dirty="0"/>
          </a:p>
        </p:txBody>
      </p:sp>
      <p:sp>
        <p:nvSpPr>
          <p:cNvPr id="26" name="TextBox 25"/>
          <p:cNvSpPr txBox="1"/>
          <p:nvPr/>
        </p:nvSpPr>
        <p:spPr>
          <a:xfrm>
            <a:off x="683568" y="3779748"/>
            <a:ext cx="648072" cy="369332"/>
          </a:xfrm>
          <a:prstGeom prst="rect">
            <a:avLst/>
          </a:prstGeom>
          <a:noFill/>
        </p:spPr>
        <p:txBody>
          <a:bodyPr wrap="square" rtlCol="0">
            <a:spAutoFit/>
          </a:bodyPr>
          <a:lstStyle/>
          <a:p>
            <a:r>
              <a:rPr lang="en-US" altLang="zh-CN" dirty="0"/>
              <a:t>010</a:t>
            </a:r>
            <a:endParaRPr lang="zh-CN" altLang="en-US" dirty="0"/>
          </a:p>
        </p:txBody>
      </p:sp>
      <p:sp>
        <p:nvSpPr>
          <p:cNvPr id="27" name="TextBox 26"/>
          <p:cNvSpPr txBox="1"/>
          <p:nvPr/>
        </p:nvSpPr>
        <p:spPr>
          <a:xfrm>
            <a:off x="683568" y="4067780"/>
            <a:ext cx="648072" cy="369332"/>
          </a:xfrm>
          <a:prstGeom prst="rect">
            <a:avLst/>
          </a:prstGeom>
          <a:noFill/>
        </p:spPr>
        <p:txBody>
          <a:bodyPr wrap="square" rtlCol="0">
            <a:spAutoFit/>
          </a:bodyPr>
          <a:lstStyle/>
          <a:p>
            <a:r>
              <a:rPr lang="en-US" altLang="zh-CN" dirty="0"/>
              <a:t>011</a:t>
            </a:r>
            <a:endParaRPr lang="zh-CN" altLang="en-US" dirty="0"/>
          </a:p>
        </p:txBody>
      </p:sp>
      <p:sp>
        <p:nvSpPr>
          <p:cNvPr id="28" name="TextBox 27"/>
          <p:cNvSpPr txBox="1"/>
          <p:nvPr/>
        </p:nvSpPr>
        <p:spPr>
          <a:xfrm>
            <a:off x="683568" y="4355812"/>
            <a:ext cx="648072" cy="369332"/>
          </a:xfrm>
          <a:prstGeom prst="rect">
            <a:avLst/>
          </a:prstGeom>
          <a:noFill/>
        </p:spPr>
        <p:txBody>
          <a:bodyPr wrap="square" rtlCol="0">
            <a:spAutoFit/>
          </a:bodyPr>
          <a:lstStyle/>
          <a:p>
            <a:r>
              <a:rPr lang="en-US" altLang="zh-CN" dirty="0"/>
              <a:t>100</a:t>
            </a:r>
            <a:endParaRPr lang="zh-CN" altLang="en-US" dirty="0"/>
          </a:p>
        </p:txBody>
      </p:sp>
      <p:sp>
        <p:nvSpPr>
          <p:cNvPr id="29" name="TextBox 28"/>
          <p:cNvSpPr txBox="1"/>
          <p:nvPr/>
        </p:nvSpPr>
        <p:spPr>
          <a:xfrm>
            <a:off x="683568" y="4634552"/>
            <a:ext cx="648072" cy="369332"/>
          </a:xfrm>
          <a:prstGeom prst="rect">
            <a:avLst/>
          </a:prstGeom>
          <a:noFill/>
        </p:spPr>
        <p:txBody>
          <a:bodyPr wrap="square" rtlCol="0">
            <a:spAutoFit/>
          </a:bodyPr>
          <a:lstStyle/>
          <a:p>
            <a:r>
              <a:rPr lang="en-US" altLang="zh-CN" dirty="0"/>
              <a:t>101</a:t>
            </a:r>
            <a:endParaRPr lang="zh-CN" altLang="en-US" dirty="0"/>
          </a:p>
        </p:txBody>
      </p:sp>
      <p:sp>
        <p:nvSpPr>
          <p:cNvPr id="30" name="TextBox 29"/>
          <p:cNvSpPr txBox="1"/>
          <p:nvPr/>
        </p:nvSpPr>
        <p:spPr>
          <a:xfrm>
            <a:off x="683568" y="4931876"/>
            <a:ext cx="648072" cy="369332"/>
          </a:xfrm>
          <a:prstGeom prst="rect">
            <a:avLst/>
          </a:prstGeom>
          <a:noFill/>
        </p:spPr>
        <p:txBody>
          <a:bodyPr wrap="square" rtlCol="0">
            <a:spAutoFit/>
          </a:bodyPr>
          <a:lstStyle/>
          <a:p>
            <a:r>
              <a:rPr lang="en-US" altLang="zh-CN" dirty="0"/>
              <a:t>110</a:t>
            </a:r>
            <a:endParaRPr lang="zh-CN" altLang="en-US" dirty="0"/>
          </a:p>
        </p:txBody>
      </p:sp>
      <p:sp>
        <p:nvSpPr>
          <p:cNvPr id="31" name="TextBox 30"/>
          <p:cNvSpPr txBox="1"/>
          <p:nvPr/>
        </p:nvSpPr>
        <p:spPr>
          <a:xfrm>
            <a:off x="683568" y="5219908"/>
            <a:ext cx="648072" cy="369332"/>
          </a:xfrm>
          <a:prstGeom prst="rect">
            <a:avLst/>
          </a:prstGeom>
          <a:noFill/>
        </p:spPr>
        <p:txBody>
          <a:bodyPr wrap="square" rtlCol="0">
            <a:spAutoFit/>
          </a:bodyPr>
          <a:lstStyle/>
          <a:p>
            <a:r>
              <a:rPr lang="en-US" altLang="zh-CN" dirty="0"/>
              <a:t>111</a:t>
            </a:r>
            <a:endParaRPr lang="zh-CN" altLang="en-US" dirty="0"/>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接下来插入</a:t>
            </a:r>
            <a:r>
              <a:rPr lang="en-US" altLang="zh-CN" sz="2400" dirty="0" err="1"/>
              <a:t>Califieri</a:t>
            </a:r>
            <a:r>
              <a:rPr lang="zh-CN" altLang="en-US" sz="2400" dirty="0"/>
              <a:t>、</a:t>
            </a:r>
            <a:r>
              <a:rPr lang="en-US" altLang="zh-CN" sz="2400" dirty="0"/>
              <a:t>Singh</a:t>
            </a:r>
            <a:r>
              <a:rPr lang="zh-CN" altLang="en-US" sz="2400" dirty="0"/>
              <a:t>、</a:t>
            </a:r>
            <a:r>
              <a:rPr lang="en-US" altLang="zh-CN" sz="2400" dirty="0"/>
              <a:t>Crick</a:t>
            </a:r>
            <a:r>
              <a:rPr lang="zh-CN" altLang="en-US" sz="2400" dirty="0"/>
              <a:t>的记录，不会带来桶溢出，插入（</a:t>
            </a:r>
            <a:r>
              <a:rPr lang="en-US" altLang="zh-CN" sz="2400" dirty="0"/>
              <a:t>83821, Brandt, </a:t>
            </a:r>
            <a:r>
              <a:rPr lang="en-US" altLang="zh-CN" sz="2400" dirty="0" err="1"/>
              <a:t>Comp.Sci</a:t>
            </a:r>
            <a:r>
              <a:rPr lang="en-US" altLang="zh-CN" sz="2400" dirty="0"/>
              <a:t>., 92000</a:t>
            </a:r>
            <a:r>
              <a:rPr lang="zh-CN" altLang="en-US" sz="2400" dirty="0"/>
              <a:t>）会导致溢出，且该溢出不能通过增加位数来解决，因为该记录的散列函数值永远和另外两个</a:t>
            </a:r>
            <a:r>
              <a:rPr lang="en-US" altLang="zh-CN" sz="2400" dirty="0"/>
              <a:t>Comp. Sci.</a:t>
            </a:r>
            <a:r>
              <a:rPr lang="zh-CN" altLang="en-US" sz="2400" dirty="0"/>
              <a:t>记录是一致的，因此永远不可能被分配到新的桶中。</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此时需要通过溢出桶来处理</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可扩充散列上的插入（例子）</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动态散列</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8195" name="Picture 3"/>
          <p:cNvPicPr>
            <a:picLocks noChangeAspect="1" noChangeArrowheads="1"/>
          </p:cNvPicPr>
          <p:nvPr/>
        </p:nvPicPr>
        <p:blipFill>
          <a:blip r:embed="rId2" cstate="print"/>
          <a:srcRect/>
          <a:stretch>
            <a:fillRect/>
          </a:stretch>
        </p:blipFill>
        <p:spPr bwMode="auto">
          <a:xfrm>
            <a:off x="0" y="432048"/>
            <a:ext cx="9160518" cy="6453336"/>
          </a:xfrm>
          <a:prstGeom prst="rect">
            <a:avLst/>
          </a:prstGeom>
          <a:noFill/>
          <a:ln w="9525">
            <a:noFill/>
            <a:miter lim="800000"/>
            <a:headEnd/>
            <a:tailEnd/>
          </a:ln>
        </p:spPr>
      </p:pic>
      <p:sp>
        <p:nvSpPr>
          <p:cNvPr id="8" name="矩形 7"/>
          <p:cNvSpPr/>
          <p:nvPr/>
        </p:nvSpPr>
        <p:spPr>
          <a:xfrm>
            <a:off x="2267744" y="5157192"/>
            <a:ext cx="6876256" cy="17008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6512" y="2474312"/>
            <a:ext cx="648072" cy="369332"/>
          </a:xfrm>
          <a:prstGeom prst="rect">
            <a:avLst/>
          </a:prstGeom>
          <a:noFill/>
        </p:spPr>
        <p:txBody>
          <a:bodyPr wrap="square" rtlCol="0">
            <a:spAutoFit/>
          </a:bodyPr>
          <a:lstStyle/>
          <a:p>
            <a:r>
              <a:rPr lang="en-US" altLang="zh-CN" dirty="0"/>
              <a:t>000</a:t>
            </a:r>
            <a:endParaRPr lang="zh-CN" altLang="en-US" dirty="0"/>
          </a:p>
        </p:txBody>
      </p:sp>
      <p:sp>
        <p:nvSpPr>
          <p:cNvPr id="10" name="TextBox 9"/>
          <p:cNvSpPr txBox="1"/>
          <p:nvPr/>
        </p:nvSpPr>
        <p:spPr>
          <a:xfrm>
            <a:off x="-36512" y="2771636"/>
            <a:ext cx="648072" cy="369332"/>
          </a:xfrm>
          <a:prstGeom prst="rect">
            <a:avLst/>
          </a:prstGeom>
          <a:noFill/>
        </p:spPr>
        <p:txBody>
          <a:bodyPr wrap="square" rtlCol="0">
            <a:spAutoFit/>
          </a:bodyPr>
          <a:lstStyle/>
          <a:p>
            <a:r>
              <a:rPr lang="en-US" altLang="zh-CN" dirty="0"/>
              <a:t>001</a:t>
            </a:r>
            <a:endParaRPr lang="zh-CN" altLang="en-US" dirty="0"/>
          </a:p>
        </p:txBody>
      </p:sp>
      <p:sp>
        <p:nvSpPr>
          <p:cNvPr id="11" name="TextBox 10"/>
          <p:cNvSpPr txBox="1"/>
          <p:nvPr/>
        </p:nvSpPr>
        <p:spPr>
          <a:xfrm>
            <a:off x="-36512" y="3059668"/>
            <a:ext cx="648072" cy="369332"/>
          </a:xfrm>
          <a:prstGeom prst="rect">
            <a:avLst/>
          </a:prstGeom>
          <a:noFill/>
        </p:spPr>
        <p:txBody>
          <a:bodyPr wrap="square" rtlCol="0">
            <a:spAutoFit/>
          </a:bodyPr>
          <a:lstStyle/>
          <a:p>
            <a:r>
              <a:rPr lang="en-US" altLang="zh-CN" dirty="0"/>
              <a:t>010</a:t>
            </a:r>
            <a:endParaRPr lang="zh-CN" altLang="en-US" dirty="0"/>
          </a:p>
        </p:txBody>
      </p:sp>
      <p:sp>
        <p:nvSpPr>
          <p:cNvPr id="12" name="TextBox 11"/>
          <p:cNvSpPr txBox="1"/>
          <p:nvPr/>
        </p:nvSpPr>
        <p:spPr>
          <a:xfrm>
            <a:off x="-36512" y="3347700"/>
            <a:ext cx="648072" cy="369332"/>
          </a:xfrm>
          <a:prstGeom prst="rect">
            <a:avLst/>
          </a:prstGeom>
          <a:noFill/>
        </p:spPr>
        <p:txBody>
          <a:bodyPr wrap="square" rtlCol="0">
            <a:spAutoFit/>
          </a:bodyPr>
          <a:lstStyle/>
          <a:p>
            <a:r>
              <a:rPr lang="en-US" altLang="zh-CN" dirty="0"/>
              <a:t>011</a:t>
            </a:r>
            <a:endParaRPr lang="zh-CN" altLang="en-US" dirty="0"/>
          </a:p>
        </p:txBody>
      </p:sp>
      <p:sp>
        <p:nvSpPr>
          <p:cNvPr id="13" name="TextBox 12"/>
          <p:cNvSpPr txBox="1"/>
          <p:nvPr/>
        </p:nvSpPr>
        <p:spPr>
          <a:xfrm>
            <a:off x="-36512" y="3635732"/>
            <a:ext cx="648072" cy="369332"/>
          </a:xfrm>
          <a:prstGeom prst="rect">
            <a:avLst/>
          </a:prstGeom>
          <a:noFill/>
        </p:spPr>
        <p:txBody>
          <a:bodyPr wrap="square" rtlCol="0">
            <a:spAutoFit/>
          </a:bodyPr>
          <a:lstStyle/>
          <a:p>
            <a:r>
              <a:rPr lang="en-US" altLang="zh-CN" dirty="0"/>
              <a:t>100</a:t>
            </a:r>
            <a:endParaRPr lang="zh-CN" altLang="en-US" dirty="0"/>
          </a:p>
        </p:txBody>
      </p:sp>
      <p:sp>
        <p:nvSpPr>
          <p:cNvPr id="14" name="TextBox 13"/>
          <p:cNvSpPr txBox="1"/>
          <p:nvPr/>
        </p:nvSpPr>
        <p:spPr>
          <a:xfrm>
            <a:off x="-36512" y="3914472"/>
            <a:ext cx="648072" cy="369332"/>
          </a:xfrm>
          <a:prstGeom prst="rect">
            <a:avLst/>
          </a:prstGeom>
          <a:noFill/>
        </p:spPr>
        <p:txBody>
          <a:bodyPr wrap="square" rtlCol="0">
            <a:spAutoFit/>
          </a:bodyPr>
          <a:lstStyle/>
          <a:p>
            <a:r>
              <a:rPr lang="en-US" altLang="zh-CN" dirty="0"/>
              <a:t>101</a:t>
            </a:r>
            <a:endParaRPr lang="zh-CN" altLang="en-US" dirty="0"/>
          </a:p>
        </p:txBody>
      </p:sp>
      <p:sp>
        <p:nvSpPr>
          <p:cNvPr id="15" name="TextBox 14"/>
          <p:cNvSpPr txBox="1"/>
          <p:nvPr/>
        </p:nvSpPr>
        <p:spPr>
          <a:xfrm>
            <a:off x="-36512" y="4211796"/>
            <a:ext cx="648072" cy="369332"/>
          </a:xfrm>
          <a:prstGeom prst="rect">
            <a:avLst/>
          </a:prstGeom>
          <a:noFill/>
        </p:spPr>
        <p:txBody>
          <a:bodyPr wrap="square" rtlCol="0">
            <a:spAutoFit/>
          </a:bodyPr>
          <a:lstStyle/>
          <a:p>
            <a:r>
              <a:rPr lang="en-US" altLang="zh-CN" dirty="0"/>
              <a:t>110</a:t>
            </a:r>
            <a:endParaRPr lang="zh-CN" altLang="en-US" dirty="0"/>
          </a:p>
        </p:txBody>
      </p:sp>
      <p:sp>
        <p:nvSpPr>
          <p:cNvPr id="16" name="TextBox 15"/>
          <p:cNvSpPr txBox="1"/>
          <p:nvPr/>
        </p:nvSpPr>
        <p:spPr>
          <a:xfrm>
            <a:off x="-36512" y="4499828"/>
            <a:ext cx="648072" cy="369332"/>
          </a:xfrm>
          <a:prstGeom prst="rect">
            <a:avLst/>
          </a:prstGeom>
          <a:noFill/>
        </p:spPr>
        <p:txBody>
          <a:bodyPr wrap="square" rtlCol="0">
            <a:spAutoFit/>
          </a:bodyPr>
          <a:lstStyle/>
          <a:p>
            <a:r>
              <a:rPr lang="en-US" altLang="zh-CN" dirty="0"/>
              <a:t>111</a:t>
            </a:r>
            <a:endParaRPr lang="zh-CN" altLang="en-US" dirty="0"/>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静态散列与动态散列的比较</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可扩充散列对静态散列的优点：</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可扩充散列的性能不随文件的增长而降低</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空间开销小（地址表比较小，不必为将来的增长保留桶）</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桶的分配是动态的</a:t>
            </a: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静态散列与动态散列的比较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静态散列与动态散列的比较</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可扩充散列对静态散列的缺点：</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它的查找涉及一个附加的间接层（因为系统在访问桶之前必须先访问桶地址表），但这一访问只对性能有一个微小的影响</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静态散列与动态散列的比较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solidFill>
                  <a:schemeClr val="accent2"/>
                </a:solidFill>
              </a:rPr>
              <a:t>顺序索引和散列的比较</a:t>
            </a:r>
            <a:endParaRPr lang="en-US" altLang="zh-CN" dirty="0">
              <a:solidFill>
                <a:schemeClr val="accent2"/>
              </a:solidFill>
            </a:endParaRPr>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顺序索引和散列的比较</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要对关系的文件组织和索引技术做出明智的选择，实现者或数据库设计者必须考虑以下问题：</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索引或散列组织的周期性重组代价是否可接受</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插入和删除的相对频率如何</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是否愿意以增加最坏情况下的访问时间为代价优化平均访问时间</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用户可能提出哪些类型的查询</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顺序索引和散列的比较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顺序索引和散列的比较：适应的查询类型</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散列更适用于如下类型的查询：</a:t>
            </a:r>
            <a:endParaRPr lang="en-US" altLang="zh-CN" sz="2400" dirty="0"/>
          </a:p>
          <a:p>
            <a:pPr>
              <a:buClr>
                <a:schemeClr val="accent1"/>
              </a:buClr>
            </a:pPr>
            <a:endParaRPr lang="en-US" altLang="zh-CN" sz="2400" dirty="0"/>
          </a:p>
          <a:p>
            <a:pPr>
              <a:buClr>
                <a:schemeClr val="accent1"/>
              </a:buClr>
            </a:pPr>
            <a:r>
              <a:rPr lang="en-US" altLang="zh-CN" sz="2400" dirty="0">
                <a:solidFill>
                  <a:schemeClr val="accent1"/>
                </a:solidFill>
              </a:rPr>
              <a:t>		select</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p>
          <a:p>
            <a:pPr>
              <a:buClr>
                <a:schemeClr val="accent1"/>
              </a:buClr>
            </a:pPr>
            <a:r>
              <a:rPr lang="en-US" altLang="zh-CN" sz="2400" dirty="0">
                <a:solidFill>
                  <a:schemeClr val="accent1"/>
                </a:solidFill>
              </a:rPr>
              <a:t>		from</a:t>
            </a:r>
            <a:r>
              <a:rPr lang="en-US" altLang="zh-CN" sz="2400" dirty="0"/>
              <a:t>     r</a:t>
            </a:r>
          </a:p>
          <a:p>
            <a:pPr>
              <a:buClr>
                <a:schemeClr val="accent1"/>
              </a:buClr>
            </a:pPr>
            <a:r>
              <a:rPr lang="en-US" altLang="zh-CN" sz="2400" dirty="0">
                <a:solidFill>
                  <a:schemeClr val="accent1"/>
                </a:solidFill>
              </a:rPr>
              <a:t>		where</a:t>
            </a:r>
            <a:r>
              <a:rPr lang="en-US" altLang="zh-CN" sz="2400" dirty="0"/>
              <a:t>  A</a:t>
            </a:r>
            <a:r>
              <a:rPr lang="en-US" altLang="zh-CN" sz="2400" baseline="-25000" dirty="0"/>
              <a:t>i</a:t>
            </a:r>
            <a:r>
              <a:rPr lang="en-US" altLang="zh-CN" sz="2400" dirty="0"/>
              <a:t> = c;</a:t>
            </a:r>
          </a:p>
          <a:p>
            <a:pPr>
              <a:buClr>
                <a:schemeClr val="accent1"/>
              </a:buClr>
            </a:pPr>
            <a:endParaRPr lang="en-US" altLang="zh-CN" sz="2400" dirty="0"/>
          </a:p>
          <a:p>
            <a:pPr>
              <a:buClr>
                <a:schemeClr val="accent1"/>
              </a:buClr>
              <a:buFont typeface="Wingdings" pitchFamily="2" charset="2"/>
              <a:buChar char="p"/>
            </a:pPr>
            <a:r>
              <a:rPr lang="zh-CN" altLang="en-US" sz="2400" dirty="0"/>
              <a:t>系统为属性</a:t>
            </a:r>
            <a:r>
              <a:rPr lang="en-US" altLang="zh-CN" sz="2400" dirty="0"/>
              <a:t>A</a:t>
            </a:r>
            <a:r>
              <a:rPr lang="en-US" altLang="zh-CN" sz="2400" baseline="-25000" dirty="0"/>
              <a:t>i</a:t>
            </a:r>
            <a:r>
              <a:rPr lang="zh-CN" altLang="en-US" sz="2400" dirty="0"/>
              <a:t>查找值</a:t>
            </a:r>
            <a:r>
              <a:rPr lang="en-US" altLang="zh-CN" sz="2400" dirty="0"/>
              <a:t>c</a:t>
            </a:r>
            <a:r>
              <a:rPr lang="zh-CN" altLang="en-US" sz="2400" dirty="0"/>
              <a:t>，在这种情况下顺序索引的查询时间与</a:t>
            </a:r>
            <a:r>
              <a:rPr lang="en-US" altLang="zh-CN" sz="2400" dirty="0"/>
              <a:t>A</a:t>
            </a:r>
            <a:r>
              <a:rPr lang="en-US" altLang="zh-CN" sz="2400" baseline="-25000" dirty="0"/>
              <a:t>i</a:t>
            </a:r>
            <a:r>
              <a:rPr lang="zh-CN" altLang="en-US" sz="2400" dirty="0"/>
              <a:t>值的个数的对数成正比；正常情况下，散列的平均查找时间是一个与数据库大小无关的常数</a:t>
            </a:r>
            <a:endParaRPr lang="en-US" altLang="zh-CN" sz="2400" dirty="0"/>
          </a:p>
          <a:p>
            <a:pPr>
              <a:buClr>
                <a:schemeClr val="accent1"/>
              </a:buClr>
            </a:pP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顺序索引和散列的比较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稠密索引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稠密索引（</a:t>
            </a:r>
            <a:r>
              <a:rPr lang="en-US" altLang="zh-CN" sz="2400" dirty="0"/>
              <a:t>dense index</a:t>
            </a:r>
            <a:r>
              <a:rPr lang="zh-CN" altLang="en-US" sz="2400" dirty="0"/>
              <a:t>）：在稠密索引中，文件中的每个搜索码值都有一个索引项</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在聚集稠密索引中，由于文件中记录的存储顺序与索引顺序一致，该索引项包括（搜索码值，以及指向具有该搜索码值的第一条数据记录的指针）</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在非聚集稠密索引中，由于文件中记录的存储顺序与索引顺序不同，索引必须存储指向所有具有该搜索码值的记录的指针列表</a:t>
            </a:r>
            <a:endParaRPr lang="en-US" altLang="zh-CN" sz="2400" dirty="0"/>
          </a:p>
        </p:txBody>
      </p:sp>
      <p:sp>
        <p:nvSpPr>
          <p:cNvPr id="6" name="TextBox 5"/>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顺序索引和散列的比较：适应的查询类型</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在涉及到范围的查询中，顺序索引更可取</a:t>
            </a:r>
            <a:endParaRPr lang="en-US" altLang="zh-CN" sz="2400" dirty="0"/>
          </a:p>
          <a:p>
            <a:pPr>
              <a:buClr>
                <a:schemeClr val="accent1"/>
              </a:buClr>
            </a:pPr>
            <a:endParaRPr lang="en-US" altLang="zh-CN" sz="2400" dirty="0"/>
          </a:p>
          <a:p>
            <a:pPr>
              <a:buClr>
                <a:schemeClr val="accent1"/>
              </a:buClr>
            </a:pPr>
            <a:r>
              <a:rPr lang="en-US" altLang="zh-CN" sz="2400" dirty="0">
                <a:solidFill>
                  <a:schemeClr val="accent1"/>
                </a:solidFill>
              </a:rPr>
              <a:t>		select</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A</a:t>
            </a:r>
            <a:r>
              <a:rPr lang="en-US" altLang="zh-CN" sz="2400" baseline="-25000" dirty="0"/>
              <a:t>n</a:t>
            </a:r>
          </a:p>
          <a:p>
            <a:pPr>
              <a:buClr>
                <a:schemeClr val="accent1"/>
              </a:buClr>
            </a:pPr>
            <a:r>
              <a:rPr lang="en-US" altLang="zh-CN" sz="2400" dirty="0">
                <a:solidFill>
                  <a:schemeClr val="accent1"/>
                </a:solidFill>
              </a:rPr>
              <a:t>		from</a:t>
            </a:r>
            <a:r>
              <a:rPr lang="en-US" altLang="zh-CN" sz="2400" dirty="0"/>
              <a:t>     r</a:t>
            </a:r>
          </a:p>
          <a:p>
            <a:pPr>
              <a:buClr>
                <a:schemeClr val="accent1"/>
              </a:buClr>
            </a:pPr>
            <a:r>
              <a:rPr lang="en-US" altLang="zh-CN" sz="2400" dirty="0">
                <a:solidFill>
                  <a:schemeClr val="accent1"/>
                </a:solidFill>
              </a:rPr>
              <a:t>		where</a:t>
            </a:r>
            <a:r>
              <a:rPr lang="en-US" altLang="zh-CN" sz="2400" dirty="0"/>
              <a:t>  A</a:t>
            </a:r>
            <a:r>
              <a:rPr lang="en-US" altLang="zh-CN" sz="2400" baseline="-25000" dirty="0"/>
              <a:t>i</a:t>
            </a:r>
            <a:r>
              <a:rPr lang="en-US" altLang="zh-CN" sz="2400" dirty="0"/>
              <a:t> </a:t>
            </a:r>
            <a:r>
              <a:rPr lang="zh-CN" altLang="en-US" sz="2400" dirty="0"/>
              <a:t>≤</a:t>
            </a:r>
            <a:r>
              <a:rPr lang="en-US" altLang="zh-CN" sz="2400" dirty="0"/>
              <a:t> c</a:t>
            </a:r>
            <a:r>
              <a:rPr lang="en-US" altLang="zh-CN" sz="2400" baseline="-25000" dirty="0"/>
              <a:t>2</a:t>
            </a:r>
            <a:r>
              <a:rPr lang="en-US" altLang="zh-CN" sz="2400" dirty="0"/>
              <a:t> and Ai </a:t>
            </a:r>
            <a:r>
              <a:rPr lang="zh-CN" altLang="en-US" sz="2400" dirty="0"/>
              <a:t>≥</a:t>
            </a:r>
            <a:r>
              <a:rPr lang="en-US" altLang="zh-CN" sz="2400" dirty="0"/>
              <a:t>c</a:t>
            </a:r>
            <a:r>
              <a:rPr lang="en-US" altLang="zh-CN" sz="2400" baseline="-25000" dirty="0"/>
              <a:t>1</a:t>
            </a:r>
          </a:p>
          <a:p>
            <a:pPr>
              <a:buClr>
                <a:schemeClr val="accent1"/>
              </a:buClr>
            </a:pPr>
            <a:endParaRPr lang="en-US" altLang="zh-CN" sz="2400" dirty="0"/>
          </a:p>
          <a:p>
            <a:pPr>
              <a:buClr>
                <a:schemeClr val="accent1"/>
              </a:buClr>
              <a:buFont typeface="Wingdings" pitchFamily="2" charset="2"/>
              <a:buChar char="p"/>
            </a:pPr>
            <a:r>
              <a:rPr lang="zh-CN" altLang="en-US" sz="2400" dirty="0"/>
              <a:t>因为在散列中，好的散列函数总是将值随机地分散到各桶中，因此顺序相邻的码的记录未必存放在相邻的桶中，也就无法简单地进行范围查找</a:t>
            </a:r>
            <a:endParaRPr lang="en-US" altLang="zh-CN" sz="2400" dirty="0"/>
          </a:p>
          <a:p>
            <a:pPr>
              <a:buClr>
                <a:schemeClr val="accent1"/>
              </a:buClr>
              <a:buFont typeface="Arial" pitchFamily="34" charset="0"/>
              <a:buChar cha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顺序索引和散列的比较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顺序索引和散列的比较</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除非预先知道将来不会频繁使用范围查询，设计者通常会使用顺序索引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若不会频繁使用范围查询，则使用散列</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如果需要基于码值查找并且不执行范围查询，散列组织对于在查询执行过程中创建的临时文件来说特别有用</a:t>
            </a: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顺序索引和散列的比较</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solidFill>
                  <a:schemeClr val="accent2"/>
                </a:solidFill>
              </a:rPr>
              <a:t>位图索引</a:t>
            </a:r>
            <a:endParaRPr lang="en-US" altLang="zh-CN" dirty="0">
              <a:solidFill>
                <a:schemeClr val="accent2"/>
              </a:solidFill>
            </a:endParaRPr>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尽管每个位图索引都是建立在一个码之上的，但位图索引是一种为多码上的简单查询设计的特殊索引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为了使用位图索引，关系中的记录必须按序编号</a:t>
            </a:r>
            <a:endParaRPr lang="en-US" altLang="zh-CN" sz="2400" dirty="0"/>
          </a:p>
          <a:p>
            <a:pPr>
              <a:buClr>
                <a:schemeClr val="accent1"/>
              </a:buClr>
            </a:pPr>
            <a:r>
              <a:rPr lang="en-US" altLang="zh-CN" sz="2400" dirty="0">
                <a:solidFill>
                  <a:schemeClr val="accent2"/>
                </a:solidFill>
              </a:rPr>
              <a:t>~~~~~~~~~~~~~~~~~~~~~~~~~~~~~~~~~~~~~~~~~~~</a:t>
            </a:r>
          </a:p>
          <a:p>
            <a:pPr>
              <a:buClr>
                <a:schemeClr val="accent1"/>
              </a:buClr>
              <a:buFont typeface="Wingdings" pitchFamily="2" charset="2"/>
              <a:buChar char="p"/>
            </a:pPr>
            <a:r>
              <a:rPr lang="zh-CN" altLang="en-US" sz="2400" dirty="0"/>
              <a:t>位图是建立在一个属性的一个值上，单个位图由</a:t>
            </a:r>
            <a:r>
              <a:rPr lang="en-US" altLang="zh-CN" sz="2400" dirty="0"/>
              <a:t>n</a:t>
            </a:r>
            <a:r>
              <a:rPr lang="zh-CN" altLang="en-US" sz="2400" dirty="0"/>
              <a:t>个</a:t>
            </a:r>
            <a:r>
              <a:rPr lang="en-US" altLang="zh-CN" sz="2400" dirty="0"/>
              <a:t>0</a:t>
            </a:r>
            <a:r>
              <a:rPr lang="zh-CN" altLang="en-US" sz="2400" dirty="0"/>
              <a:t>和</a:t>
            </a:r>
            <a:r>
              <a:rPr lang="en-US" altLang="zh-CN" sz="2400" dirty="0"/>
              <a:t>1</a:t>
            </a:r>
            <a:r>
              <a:rPr lang="zh-CN" altLang="en-US" sz="2400" dirty="0"/>
              <a:t>组成的，</a:t>
            </a:r>
            <a:r>
              <a:rPr lang="en-US" altLang="zh-CN" sz="2400" dirty="0"/>
              <a:t>n = </a:t>
            </a:r>
            <a:r>
              <a:rPr lang="zh-CN" altLang="en-US" sz="2400" dirty="0"/>
              <a:t>该属性上记录的条数。其中</a:t>
            </a:r>
            <a:r>
              <a:rPr lang="en-US" altLang="zh-CN" sz="2400" dirty="0"/>
              <a:t>1</a:t>
            </a:r>
            <a:r>
              <a:rPr lang="zh-CN" altLang="en-US" sz="2400" dirty="0"/>
              <a:t>的位置取决于该属性上某个值（如</a:t>
            </a:r>
            <a:r>
              <a:rPr lang="en-US" altLang="zh-CN" sz="2400" dirty="0"/>
              <a:t>v</a:t>
            </a:r>
            <a:r>
              <a:rPr lang="en-US" altLang="zh-CN" sz="2400" baseline="-25000" dirty="0"/>
              <a:t>1</a:t>
            </a:r>
            <a:r>
              <a:rPr lang="zh-CN" altLang="en-US" sz="2400" dirty="0"/>
              <a:t>）的记录的位置</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一个属性上的有几个位图取决于这个属性的所有取值的个数，或这个属性上所有取值区间的个数</a:t>
            </a:r>
            <a:endParaRPr lang="en-US" altLang="zh-CN" sz="2400" dirty="0"/>
          </a:p>
          <a:p>
            <a:pPr>
              <a:buClr>
                <a:schemeClr val="accent1"/>
              </a:buClr>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下图是一个关系上位图索引的例子：有两组位图，一组是建立在</a:t>
            </a:r>
            <a:r>
              <a:rPr lang="en-US" altLang="zh-CN" sz="2400" dirty="0"/>
              <a:t>gender</a:t>
            </a:r>
            <a:r>
              <a:rPr lang="zh-CN" altLang="en-US" sz="2400" dirty="0"/>
              <a:t>上的，一组是建立在</a:t>
            </a:r>
            <a:r>
              <a:rPr lang="en-US" altLang="zh-CN" sz="2400" dirty="0" err="1"/>
              <a:t>incom_level</a:t>
            </a:r>
            <a:r>
              <a:rPr lang="zh-CN" altLang="en-US" sz="2400" dirty="0"/>
              <a:t>上的</a:t>
            </a: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1026" name="Picture 2"/>
          <p:cNvPicPr>
            <a:picLocks noChangeAspect="1" noChangeArrowheads="1"/>
          </p:cNvPicPr>
          <p:nvPr/>
        </p:nvPicPr>
        <p:blipFill>
          <a:blip r:embed="rId3" cstate="print"/>
          <a:srcRect/>
          <a:stretch>
            <a:fillRect/>
          </a:stretch>
        </p:blipFill>
        <p:spPr bwMode="auto">
          <a:xfrm>
            <a:off x="755575" y="2564904"/>
            <a:ext cx="8372301" cy="4293096"/>
          </a:xfrm>
          <a:prstGeom prst="rect">
            <a:avLst/>
          </a:prstGeom>
          <a:noFill/>
          <a:ln w="9525">
            <a:noFill/>
            <a:miter lim="800000"/>
            <a:headEnd/>
            <a:tailEnd/>
          </a:ln>
        </p:spPr>
      </p:pic>
      <p:sp>
        <p:nvSpPr>
          <p:cNvPr id="8" name="矩形 7"/>
          <p:cNvSpPr/>
          <p:nvPr/>
        </p:nvSpPr>
        <p:spPr>
          <a:xfrm>
            <a:off x="899592" y="2996952"/>
            <a:ext cx="864096" cy="28803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48064" y="2636912"/>
            <a:ext cx="2016224" cy="151216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36296" y="2636912"/>
            <a:ext cx="1728192" cy="3600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位图索引使用的场合</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609600" y="1556792"/>
            <a:ext cx="8229600" cy="51929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尽管</a:t>
            </a:r>
            <a:r>
              <a:rPr lang="zh-CN" altLang="en-US" sz="2400" b="1" kern="0" dirty="0">
                <a:latin typeface="+mn-lt"/>
                <a:ea typeface="+mn-ea"/>
              </a:rPr>
              <a:t>位图索引</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可以让我们只读取某个特定值的记录，但是很有可能文件的所有块都需要被读取到</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位图索引主要在对多个码上的选择操作有用，例如，考虑一个查询</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400" b="1" kern="0" dirty="0">
                <a:solidFill>
                  <a:schemeClr val="accent1"/>
                </a:solidFill>
                <a:latin typeface="+mn-lt"/>
                <a:ea typeface="+mn-ea"/>
              </a:rPr>
              <a:t>select</a:t>
            </a:r>
            <a:r>
              <a:rPr lang="en-US" altLang="zh-CN" sz="2400" b="1" kern="0" dirty="0">
                <a:latin typeface="+mn-lt"/>
                <a:ea typeface="+mn-ea"/>
              </a:rPr>
              <a:t>    *</a:t>
            </a: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kumimoji="0" lang="en-US" altLang="zh-CN" sz="2400" b="1" i="0" u="none" strike="noStrike" kern="0" cap="none" spc="0" normalizeH="0" baseline="0" noProof="0" dirty="0">
                <a:ln>
                  <a:noFill/>
                </a:ln>
                <a:solidFill>
                  <a:schemeClr val="accent1"/>
                </a:solidFill>
                <a:effectLst/>
                <a:uLnTx/>
                <a:uFillTx/>
                <a:latin typeface="+mn-lt"/>
                <a:ea typeface="+mn-ea"/>
                <a:cs typeface="+mn-cs"/>
              </a:rPr>
              <a:t>from</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       r</a:t>
            </a: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400" b="1" kern="0" dirty="0">
                <a:solidFill>
                  <a:schemeClr val="accent1"/>
                </a:solidFill>
                <a:latin typeface="+mn-lt"/>
                <a:ea typeface="+mn-ea"/>
              </a:rPr>
              <a:t>where</a:t>
            </a:r>
            <a:r>
              <a:rPr lang="en-US" altLang="zh-CN" sz="2400" b="1" kern="0" dirty="0">
                <a:latin typeface="+mn-lt"/>
                <a:ea typeface="+mn-ea"/>
              </a:rPr>
              <a:t>    gender = ‘f’ </a:t>
            </a:r>
            <a:r>
              <a:rPr lang="en-US" altLang="zh-CN" sz="2400" b="1" kern="0" dirty="0">
                <a:solidFill>
                  <a:schemeClr val="accent1"/>
                </a:solidFill>
                <a:latin typeface="+mn-lt"/>
                <a:ea typeface="+mn-ea"/>
              </a:rPr>
              <a:t>and</a:t>
            </a:r>
            <a:r>
              <a:rPr lang="en-US" altLang="zh-CN" sz="2400" b="1" kern="0" dirty="0">
                <a:latin typeface="+mn-lt"/>
                <a:ea typeface="+mn-ea"/>
              </a:rPr>
              <a:t>  </a:t>
            </a:r>
            <a:r>
              <a:rPr lang="en-US" altLang="zh-CN" sz="2400" b="1" kern="0" dirty="0" err="1">
                <a:latin typeface="+mn-lt"/>
                <a:ea typeface="+mn-ea"/>
              </a:rPr>
              <a:t>income_level</a:t>
            </a:r>
            <a:r>
              <a:rPr lang="en-US" altLang="zh-CN" sz="2400" b="1" kern="0" dirty="0">
                <a:latin typeface="+mn-lt"/>
                <a:ea typeface="+mn-ea"/>
              </a:rPr>
              <a:t> = ‘L2’</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Arial" pitchFamily="34" charset="0"/>
              <a:buNone/>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位图索引使用的场合（续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609600" y="17526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则取属性</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gender</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值为</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f</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的位图和属性</a:t>
            </a:r>
            <a:r>
              <a:rPr kumimoji="0" lang="en-US" altLang="zh-CN" sz="2400" b="1" i="0" u="none" strike="noStrike" kern="0" cap="none" spc="0" normalizeH="0" baseline="0" noProof="0" dirty="0" err="1">
                <a:ln>
                  <a:noFill/>
                </a:ln>
                <a:solidFill>
                  <a:schemeClr val="tx1"/>
                </a:solidFill>
                <a:effectLst/>
                <a:uLnTx/>
                <a:uFillTx/>
                <a:latin typeface="+mn-lt"/>
                <a:ea typeface="+mn-ea"/>
                <a:cs typeface="+mn-cs"/>
              </a:rPr>
              <a:t>income_level</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值为</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L2</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的位图，然后执行两个位图的交（</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intersection</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）操作，即</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en-US" altLang="zh-CN" sz="2400" b="1" kern="0" dirty="0">
                <a:latin typeface="+mn-lt"/>
                <a:ea typeface="+mn-ea"/>
              </a:rPr>
              <a:t>f</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(01101)</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L2(01000) = (01000)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得知记录编号为</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1</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的记录满足查询要求</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在这种查询中，如果仅有少数记录满足条件则使用位图索引更为高效，如果满足条件的记录所占比重很大则扫描整个关系将是代价更低的一种选择</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位图索引使用的场合（续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609600" y="17526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位图的另一个重要应用是统计满足所给选择条件的元组数（如，</a:t>
            </a:r>
            <a:r>
              <a:rPr lang="en-US" altLang="zh-CN" sz="2400" b="1" kern="0" dirty="0">
                <a:latin typeface="+mn-lt"/>
                <a:ea typeface="+mn-ea"/>
              </a:rPr>
              <a:t>count</a:t>
            </a:r>
            <a:r>
              <a:rPr lang="zh-CN" altLang="en-US" sz="2400" b="1" kern="0" dirty="0">
                <a:latin typeface="+mn-lt"/>
                <a:ea typeface="+mn-ea"/>
              </a:rPr>
              <a:t>）这样的检索对于数据分析很重要</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例如，希望找到有多少女性的收入水平为</a:t>
            </a:r>
            <a:r>
              <a:rPr lang="en-US" altLang="zh-CN" sz="2400" b="1" kern="0" dirty="0">
                <a:latin typeface="+mn-lt"/>
                <a:ea typeface="+mn-ea"/>
              </a:rPr>
              <a:t>L2</a:t>
            </a:r>
            <a:r>
              <a:rPr lang="zh-CN" altLang="en-US" sz="2400" b="1" kern="0" dirty="0">
                <a:latin typeface="+mn-lt"/>
                <a:ea typeface="+mn-ea"/>
              </a:rPr>
              <a:t>，我们计算两个位图的交，然后统计交操作后得到的位图中值为</a:t>
            </a:r>
            <a:r>
              <a:rPr lang="en-US" altLang="zh-CN" sz="2400" b="1" kern="0" dirty="0">
                <a:latin typeface="+mn-lt"/>
                <a:ea typeface="+mn-ea"/>
              </a:rPr>
              <a:t>1</a:t>
            </a:r>
            <a:r>
              <a:rPr lang="zh-CN" altLang="en-US" sz="2400" b="1" kern="0" dirty="0">
                <a:latin typeface="+mn-lt"/>
                <a:ea typeface="+mn-ea"/>
              </a:rPr>
              <a:t>的位的数目</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这样甚至可以在不需要访问关系的条件下从位图索引直接得到需要的结果</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位图索引使用的场合（续</a:t>
            </a:r>
            <a:r>
              <a:rPr lang="en-US" altLang="zh-CN" dirty="0"/>
              <a:t>3</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609600" y="17526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另外，位图更适用于属性上的取值不是特别多的情况，例如性别等；相反地，如果是身份证号码这一属性，则不适合建立位图索引</a:t>
            </a:r>
            <a:endParaRPr lang="en-US" altLang="zh-CN" sz="2400" b="1" kern="0" noProof="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位图还不适用于那些更新频繁的数据</a:t>
            </a:r>
            <a:endParaRPr lang="en-US" altLang="zh-CN" sz="2400" b="1" kern="0" noProof="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位图索引的开销</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609600" y="17526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kumimoji="0" lang="zh-CN" altLang="en-US" sz="2400" b="1" i="0" u="none" strike="noStrike" kern="0" cap="none" spc="0" normalizeH="0" baseline="0" dirty="0">
                <a:ln>
                  <a:noFill/>
                </a:ln>
                <a:solidFill>
                  <a:schemeClr val="tx1"/>
                </a:solidFill>
                <a:effectLst/>
                <a:uLnTx/>
                <a:uFillTx/>
                <a:latin typeface="+mn-lt"/>
                <a:ea typeface="+mn-ea"/>
                <a:cs typeface="+mn-cs"/>
              </a:rPr>
              <a:t>和实际关系大小相比，位图索引通常比较小。典型的记录至少是几十或几百字节长，然而在位图中一位就可以代表一条记录</a:t>
            </a: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单个位图占用的空间通常少于关系所占空间的</a:t>
            </a:r>
            <a:r>
              <a:rPr lang="en-US" altLang="zh-CN" sz="2400" b="1" kern="0" dirty="0">
                <a:latin typeface="+mn-lt"/>
                <a:ea typeface="+mn-ea"/>
              </a:rPr>
              <a:t>1%</a:t>
            </a:r>
            <a:r>
              <a:rPr lang="zh-CN" altLang="en-US" sz="2400" b="1" kern="0" dirty="0">
                <a:latin typeface="+mn-lt"/>
                <a:ea typeface="+mn-ea"/>
              </a:rPr>
              <a:t>。</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例如，如果一个给定关系的记录长度为</a:t>
            </a:r>
            <a:r>
              <a:rPr lang="en-US" altLang="zh-CN" sz="2400" b="1" kern="0" dirty="0">
                <a:latin typeface="+mn-lt"/>
                <a:ea typeface="+mn-ea"/>
              </a:rPr>
              <a:t>100</a:t>
            </a:r>
            <a:r>
              <a:rPr lang="zh-CN" altLang="en-US" sz="2400" b="1" kern="0" dirty="0">
                <a:latin typeface="+mn-lt"/>
                <a:ea typeface="+mn-ea"/>
              </a:rPr>
              <a:t>字节，那么单个位图所占空间将是整个关系所占空间的</a:t>
            </a:r>
            <a:r>
              <a:rPr lang="en-US" altLang="zh-CN" sz="2400" b="1" kern="0" dirty="0">
                <a:latin typeface="+mn-lt"/>
                <a:ea typeface="+mn-ea"/>
              </a:rPr>
              <a:t>1%</a:t>
            </a:r>
            <a:r>
              <a:rPr lang="zh-CN" altLang="en-US" sz="2400" b="1" kern="0" dirty="0">
                <a:latin typeface="+mn-lt"/>
                <a:ea typeface="+mn-ea"/>
              </a:rPr>
              <a:t>的</a:t>
            </a:r>
            <a:r>
              <a:rPr lang="en-US" altLang="zh-CN" sz="2400" b="1" kern="0" dirty="0">
                <a:latin typeface="+mn-lt"/>
                <a:ea typeface="+mn-ea"/>
              </a:rPr>
              <a:t>1/8.</a:t>
            </a: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如果关系属性</a:t>
            </a:r>
            <a:r>
              <a:rPr lang="en-US" altLang="zh-CN" sz="2400" b="1" kern="0" dirty="0">
                <a:latin typeface="+mn-lt"/>
                <a:ea typeface="+mn-ea"/>
              </a:rPr>
              <a:t>A</a:t>
            </a:r>
            <a:r>
              <a:rPr lang="zh-CN" altLang="en-US" sz="2400" b="1" kern="0" dirty="0">
                <a:latin typeface="+mn-lt"/>
                <a:ea typeface="+mn-ea"/>
              </a:rPr>
              <a:t>可以取</a:t>
            </a:r>
            <a:r>
              <a:rPr lang="en-US" altLang="zh-CN" sz="2400" b="1" kern="0" dirty="0">
                <a:latin typeface="+mn-lt"/>
                <a:ea typeface="+mn-ea"/>
              </a:rPr>
              <a:t>8</a:t>
            </a:r>
            <a:r>
              <a:rPr lang="zh-CN" altLang="en-US" sz="2400" b="1" kern="0" dirty="0">
                <a:latin typeface="+mn-lt"/>
                <a:ea typeface="+mn-ea"/>
              </a:rPr>
              <a:t>个值，那么属性</a:t>
            </a:r>
            <a:r>
              <a:rPr lang="en-US" altLang="zh-CN" sz="2400" b="1" kern="0" dirty="0">
                <a:latin typeface="+mn-lt"/>
                <a:ea typeface="+mn-ea"/>
              </a:rPr>
              <a:t>A</a:t>
            </a:r>
            <a:r>
              <a:rPr lang="zh-CN" altLang="en-US" sz="2400" b="1" kern="0" dirty="0">
                <a:latin typeface="+mn-lt"/>
                <a:ea typeface="+mn-ea"/>
              </a:rPr>
              <a:t>上的位图索引将包含</a:t>
            </a:r>
            <a:r>
              <a:rPr lang="en-US" altLang="zh-CN" sz="2400" b="1" kern="0" dirty="0">
                <a:latin typeface="+mn-lt"/>
                <a:ea typeface="+mn-ea"/>
              </a:rPr>
              <a:t>8</a:t>
            </a:r>
            <a:r>
              <a:rPr lang="zh-CN" altLang="en-US" sz="2400" b="1" kern="0" dirty="0">
                <a:latin typeface="+mn-lt"/>
                <a:ea typeface="+mn-ea"/>
              </a:rPr>
              <a:t>个位图，这</a:t>
            </a:r>
            <a:r>
              <a:rPr lang="en-US" altLang="zh-CN" sz="2400" b="1" kern="0" dirty="0">
                <a:latin typeface="+mn-lt"/>
                <a:ea typeface="+mn-ea"/>
              </a:rPr>
              <a:t>8</a:t>
            </a:r>
            <a:r>
              <a:rPr lang="zh-CN" altLang="en-US" sz="2400" b="1" kern="0" dirty="0">
                <a:latin typeface="+mn-lt"/>
                <a:ea typeface="+mn-ea"/>
              </a:rPr>
              <a:t>个位图</a:t>
            </a:r>
            <a:r>
              <a:rPr lang="zh-CN" altLang="en-US" sz="2400" b="1" kern="0">
                <a:latin typeface="+mn-lt"/>
                <a:ea typeface="+mn-ea"/>
              </a:rPr>
              <a:t>一起占用该</a:t>
            </a:r>
            <a:r>
              <a:rPr lang="zh-CN" altLang="en-US" sz="2400" b="1" kern="0" dirty="0">
                <a:latin typeface="+mn-lt"/>
                <a:ea typeface="+mn-ea"/>
              </a:rPr>
              <a:t>关系大小的</a:t>
            </a:r>
            <a:r>
              <a:rPr lang="en-US" altLang="zh-CN" sz="2400" b="1" kern="0" dirty="0">
                <a:latin typeface="+mn-lt"/>
                <a:ea typeface="+mn-ea"/>
              </a:rPr>
              <a:t>1%</a:t>
            </a: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稠密索引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p:txBody>
      </p:sp>
      <p:pic>
        <p:nvPicPr>
          <p:cNvPr id="2050" name="Picture 2"/>
          <p:cNvPicPr>
            <a:picLocks noChangeAspect="1" noChangeArrowheads="1"/>
          </p:cNvPicPr>
          <p:nvPr/>
        </p:nvPicPr>
        <p:blipFill>
          <a:blip r:embed="rId2" cstate="print"/>
          <a:srcRect/>
          <a:stretch>
            <a:fillRect/>
          </a:stretch>
        </p:blipFill>
        <p:spPr bwMode="auto">
          <a:xfrm>
            <a:off x="839097" y="1738278"/>
            <a:ext cx="8051532" cy="4643050"/>
          </a:xfrm>
          <a:prstGeom prst="rect">
            <a:avLst/>
          </a:prstGeom>
          <a:noFill/>
          <a:ln w="9525">
            <a:noFill/>
            <a:miter lim="800000"/>
            <a:headEnd/>
            <a:tailEnd/>
          </a:ln>
        </p:spPr>
      </p:pic>
      <p:sp>
        <p:nvSpPr>
          <p:cNvPr id="6" name="矩形 5"/>
          <p:cNvSpPr/>
          <p:nvPr/>
        </p:nvSpPr>
        <p:spPr>
          <a:xfrm>
            <a:off x="755576" y="1628800"/>
            <a:ext cx="1584176" cy="4320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a:off x="2699792" y="548680"/>
            <a:ext cx="6444208" cy="792088"/>
          </a:xfrm>
          <a:prstGeom prst="wedgeRectCallout">
            <a:avLst>
              <a:gd name="adj1" fmla="val -61648"/>
              <a:gd name="adj2" fmla="val 1261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索引项：第一部分为搜索码的值，第二部分为指向记录的指针</a:t>
            </a:r>
          </a:p>
        </p:txBody>
      </p:sp>
      <p:sp>
        <p:nvSpPr>
          <p:cNvPr id="8" name="矩形标注 7"/>
          <p:cNvSpPr/>
          <p:nvPr/>
        </p:nvSpPr>
        <p:spPr>
          <a:xfrm>
            <a:off x="2699792" y="5733256"/>
            <a:ext cx="6444208" cy="792088"/>
          </a:xfrm>
          <a:prstGeom prst="wedgeRectCallout">
            <a:avLst>
              <a:gd name="adj1" fmla="val -62137"/>
              <a:gd name="adj2" fmla="val -469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稠密索引：每个搜索码值都有一个索引项</a:t>
            </a:r>
          </a:p>
        </p:txBody>
      </p:sp>
      <p:sp>
        <p:nvSpPr>
          <p:cNvPr id="9" name="矩形 8"/>
          <p:cNvSpPr/>
          <p:nvPr/>
        </p:nvSpPr>
        <p:spPr>
          <a:xfrm>
            <a:off x="827584" y="1853208"/>
            <a:ext cx="1296144" cy="351656"/>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位图索引的插入和删除</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删除记录会在顺序排列的记录之间产生间隙，因为移动记录（或者记录号）来填充间隙需要极大的代价</a:t>
            </a:r>
            <a:endParaRPr lang="en-US" altLang="zh-CN" sz="2400" b="1" kern="0" noProof="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为了识别被删除的记录，可以存储一个</a:t>
            </a:r>
            <a:r>
              <a:rPr lang="zh-CN" altLang="en-US" sz="2400" b="1" kern="0" noProof="0" dirty="0">
                <a:solidFill>
                  <a:schemeClr val="accent2"/>
                </a:solidFill>
                <a:latin typeface="+mn-lt"/>
                <a:ea typeface="+mn-ea"/>
              </a:rPr>
              <a:t>存在位图（</a:t>
            </a:r>
            <a:r>
              <a:rPr lang="en-US" altLang="zh-CN" sz="2400" b="1" kern="0" noProof="0" dirty="0">
                <a:solidFill>
                  <a:schemeClr val="accent2"/>
                </a:solidFill>
                <a:latin typeface="+mn-lt"/>
                <a:ea typeface="+mn-ea"/>
              </a:rPr>
              <a:t>existence bitmap</a:t>
            </a:r>
            <a:r>
              <a:rPr lang="zh-CN" altLang="en-US" sz="2400" b="1" kern="0" noProof="0" dirty="0">
                <a:solidFill>
                  <a:schemeClr val="accent2"/>
                </a:solidFill>
                <a:latin typeface="+mn-lt"/>
                <a:ea typeface="+mn-ea"/>
              </a:rPr>
              <a:t>）</a:t>
            </a:r>
            <a:r>
              <a:rPr lang="zh-CN" altLang="en-US" sz="2400" b="1" kern="0" noProof="0" dirty="0">
                <a:latin typeface="+mn-lt"/>
                <a:ea typeface="+mn-ea"/>
              </a:rPr>
              <a:t>在该位图中如果第</a:t>
            </a:r>
            <a:r>
              <a:rPr lang="en-US" altLang="zh-CN" sz="2400" b="1" kern="0" noProof="0" dirty="0" err="1">
                <a:latin typeface="+mn-lt"/>
                <a:ea typeface="+mn-ea"/>
              </a:rPr>
              <a:t>i</a:t>
            </a:r>
            <a:r>
              <a:rPr lang="zh-CN" altLang="en-US" sz="2400" b="1" kern="0" noProof="0" dirty="0">
                <a:latin typeface="+mn-lt"/>
                <a:ea typeface="+mn-ea"/>
              </a:rPr>
              <a:t>位的值为</a:t>
            </a:r>
            <a:r>
              <a:rPr lang="en-US" altLang="zh-CN" sz="2400" b="1" kern="0" noProof="0" dirty="0">
                <a:latin typeface="+mn-lt"/>
                <a:ea typeface="+mn-ea"/>
              </a:rPr>
              <a:t>0</a:t>
            </a:r>
            <a:r>
              <a:rPr lang="zh-CN" altLang="en-US" sz="2400" b="1" kern="0" noProof="0" dirty="0">
                <a:latin typeface="+mn-lt"/>
                <a:ea typeface="+mn-ea"/>
              </a:rPr>
              <a:t>，表示记录</a:t>
            </a:r>
            <a:r>
              <a:rPr lang="en-US" altLang="zh-CN" sz="2400" b="1" kern="0" noProof="0" dirty="0" err="1">
                <a:latin typeface="+mn-lt"/>
                <a:ea typeface="+mn-ea"/>
              </a:rPr>
              <a:t>i</a:t>
            </a:r>
            <a:r>
              <a:rPr lang="zh-CN" altLang="en-US" sz="2400" b="1" kern="0" noProof="0" dirty="0">
                <a:latin typeface="+mn-lt"/>
                <a:ea typeface="+mn-ea"/>
              </a:rPr>
              <a:t>不存在，否则为</a:t>
            </a:r>
            <a:r>
              <a:rPr lang="en-US" altLang="zh-CN" sz="2400" b="1" kern="0" noProof="0" dirty="0">
                <a:latin typeface="+mn-lt"/>
                <a:ea typeface="+mn-ea"/>
              </a:rPr>
              <a:t>1</a:t>
            </a: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记录的插入不应该影响到其他记录的顺序编号。因此可以通过在文件的末尾添加记录或者替换被删除的记录来完成插入操作</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位图和</a:t>
            </a:r>
            <a:r>
              <a:rPr lang="en-US" altLang="zh-CN" dirty="0"/>
              <a:t>B+</a:t>
            </a:r>
            <a:r>
              <a:rPr lang="zh-CN" altLang="en-US" dirty="0"/>
              <a:t>树</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对于一些属性值经常出现，而另外一些属性值虽然也出现但出现频率很小的关系，位图可以和一般的</a:t>
            </a:r>
            <a:r>
              <a:rPr lang="en-US" altLang="zh-CN" sz="2400" b="1" kern="0" dirty="0">
                <a:latin typeface="+mn-lt"/>
                <a:ea typeface="+mn-ea"/>
              </a:rPr>
              <a:t>B+</a:t>
            </a:r>
            <a:r>
              <a:rPr lang="zh-CN" altLang="en-US" sz="2400" b="1" kern="0" dirty="0">
                <a:latin typeface="+mn-lt"/>
                <a:ea typeface="+mn-ea"/>
              </a:rPr>
              <a:t>树索引组合起来使用</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en-US" altLang="zh-CN" sz="2400" b="1" kern="0" dirty="0">
                <a:latin typeface="+mn-lt"/>
                <a:ea typeface="+mn-ea"/>
              </a:rPr>
              <a:t>B+</a:t>
            </a:r>
            <a:r>
              <a:rPr lang="zh-CN" altLang="en-US" sz="2400" b="1" kern="0" dirty="0">
                <a:latin typeface="+mn-lt"/>
                <a:ea typeface="+mn-ea"/>
              </a:rPr>
              <a:t>树索引的叶节点中，对于每个值，我们通常保留以这个值为索引属性值的所有记录的列表</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列表的每个元素可以是记录的标识符，至少有</a:t>
            </a:r>
            <a:r>
              <a:rPr lang="en-US" altLang="zh-CN" sz="2400" b="1" kern="0" dirty="0">
                <a:latin typeface="+mn-lt"/>
                <a:ea typeface="+mn-ea"/>
              </a:rPr>
              <a:t>32</a:t>
            </a:r>
            <a:r>
              <a:rPr lang="zh-CN" altLang="en-US" sz="2400" b="1" kern="0" dirty="0">
                <a:latin typeface="+mn-lt"/>
                <a:ea typeface="+mn-ea"/>
              </a:rPr>
              <a:t>位，而通常会更多，对一个在许多记录中都出现的值，我们存储一个位图而不是一个记录的列表</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位图和</a:t>
            </a:r>
            <a:r>
              <a:rPr lang="en-US" altLang="zh-CN" dirty="0"/>
              <a:t>B+</a:t>
            </a:r>
            <a:r>
              <a:rPr lang="zh-CN" altLang="en-US" dirty="0"/>
              <a:t>树（续</a:t>
            </a:r>
            <a:r>
              <a:rPr lang="en-US" altLang="zh-CN" dirty="0"/>
              <a:t>1</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noProof="0" dirty="0">
                <a:latin typeface="+mn-lt"/>
                <a:ea typeface="+mn-ea"/>
              </a:rPr>
              <a:t>假设一个特殊的值</a:t>
            </a:r>
            <a:r>
              <a:rPr lang="en-US" altLang="zh-CN" sz="2400" b="1" kern="0" noProof="0" dirty="0">
                <a:latin typeface="+mn-lt"/>
                <a:ea typeface="+mn-ea"/>
              </a:rPr>
              <a:t>v</a:t>
            </a:r>
            <a:r>
              <a:rPr lang="en-US" altLang="zh-CN" sz="2400" b="1" kern="0" baseline="-25000" dirty="0">
                <a:latin typeface="+mn-lt"/>
                <a:ea typeface="+mn-ea"/>
              </a:rPr>
              <a:t>i</a:t>
            </a:r>
            <a:r>
              <a:rPr lang="zh-CN" altLang="en-US" sz="2400" b="1" kern="0" noProof="0" dirty="0">
                <a:latin typeface="+mn-lt"/>
                <a:ea typeface="+mn-ea"/>
              </a:rPr>
              <a:t>在</a:t>
            </a:r>
            <a:r>
              <a:rPr lang="en-US" altLang="zh-CN" sz="2400" b="1" kern="0" noProof="0" dirty="0">
                <a:latin typeface="+mn-lt"/>
                <a:ea typeface="+mn-ea"/>
              </a:rPr>
              <a:t>1</a:t>
            </a:r>
            <a:r>
              <a:rPr lang="en-US" altLang="zh-CN" sz="2400" b="1" kern="0" dirty="0">
                <a:latin typeface="+mn-lt"/>
                <a:ea typeface="+mn-ea"/>
              </a:rPr>
              <a:t>/16</a:t>
            </a:r>
            <a:r>
              <a:rPr lang="zh-CN" altLang="en-US" sz="2400" b="1" kern="0" dirty="0">
                <a:latin typeface="+mn-lt"/>
                <a:ea typeface="+mn-ea"/>
              </a:rPr>
              <a:t>的关系记录中出现。令</a:t>
            </a:r>
            <a:r>
              <a:rPr lang="en-US" altLang="zh-CN" sz="2400" b="1" kern="0" dirty="0">
                <a:latin typeface="+mn-lt"/>
                <a:ea typeface="+mn-ea"/>
              </a:rPr>
              <a:t>N</a:t>
            </a:r>
            <a:r>
              <a:rPr lang="zh-CN" altLang="en-US" sz="2400" b="1" kern="0" dirty="0">
                <a:latin typeface="+mn-lt"/>
                <a:ea typeface="+mn-ea"/>
              </a:rPr>
              <a:t>为关系中的记录数目，并假设每条记录有一个</a:t>
            </a:r>
            <a:r>
              <a:rPr lang="en-US" altLang="zh-CN" sz="2400" b="1" kern="0" dirty="0">
                <a:latin typeface="+mn-lt"/>
                <a:ea typeface="+mn-ea"/>
              </a:rPr>
              <a:t>64</a:t>
            </a:r>
            <a:r>
              <a:rPr lang="zh-CN" altLang="en-US" sz="2400" b="1" kern="0" dirty="0">
                <a:latin typeface="+mn-lt"/>
                <a:ea typeface="+mn-ea"/>
              </a:rPr>
              <a:t>位的号来标识它。</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zh-CN" altLang="en-US" sz="2400" b="1" kern="0" dirty="0">
                <a:latin typeface="+mn-lt"/>
                <a:ea typeface="+mn-ea"/>
              </a:rPr>
              <a:t>位图仅需要</a:t>
            </a:r>
            <a:r>
              <a:rPr lang="en-US" altLang="zh-CN" sz="2400" b="1" kern="0" dirty="0">
                <a:latin typeface="+mn-lt"/>
                <a:ea typeface="+mn-ea"/>
              </a:rPr>
              <a:t>1</a:t>
            </a:r>
            <a:r>
              <a:rPr lang="zh-CN" altLang="en-US" sz="2400" b="1" kern="0" dirty="0">
                <a:latin typeface="+mn-lt"/>
                <a:ea typeface="+mn-ea"/>
              </a:rPr>
              <a:t>位来表示每条记录，总共需要</a:t>
            </a:r>
            <a:r>
              <a:rPr lang="en-US" altLang="zh-CN" sz="2400" b="1" kern="0" dirty="0">
                <a:latin typeface="+mn-lt"/>
                <a:ea typeface="+mn-ea"/>
              </a:rPr>
              <a:t>N</a:t>
            </a:r>
            <a:r>
              <a:rPr lang="zh-CN" altLang="en-US" sz="2400" b="1" kern="0" dirty="0">
                <a:latin typeface="+mn-lt"/>
                <a:ea typeface="+mn-ea"/>
              </a:rPr>
              <a:t>位。</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zh-CN" altLang="en-US" sz="2400" b="1" kern="0" dirty="0">
                <a:latin typeface="+mn-lt"/>
                <a:ea typeface="+mn-ea"/>
              </a:rPr>
              <a:t>使用列表表示总共需要的存储空间为</a:t>
            </a:r>
            <a:r>
              <a:rPr lang="en-US" altLang="zh-CN" sz="2400" b="1" kern="0" dirty="0">
                <a:latin typeface="+mn-lt"/>
                <a:ea typeface="+mn-ea"/>
              </a:rPr>
              <a:t>64</a:t>
            </a:r>
            <a:r>
              <a:rPr lang="zh-CN" altLang="en-US" sz="2400" b="1" kern="0" dirty="0">
                <a:latin typeface="+mn-lt"/>
                <a:ea typeface="+mn-ea"/>
              </a:rPr>
              <a:t>*</a:t>
            </a:r>
            <a:r>
              <a:rPr lang="en-US" altLang="zh-CN" sz="2400" b="1" kern="0" dirty="0">
                <a:latin typeface="+mn-lt"/>
                <a:ea typeface="+mn-ea"/>
              </a:rPr>
              <a:t>N/16=4N</a:t>
            </a:r>
            <a:r>
              <a:rPr lang="zh-CN" altLang="en-US" sz="2400" b="1" kern="0" dirty="0">
                <a:latin typeface="+mn-lt"/>
                <a:ea typeface="+mn-ea"/>
              </a:rPr>
              <a:t>位。</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zh-CN" altLang="en-US" sz="2400" b="1" kern="0" dirty="0">
                <a:latin typeface="+mn-lt"/>
                <a:ea typeface="+mn-ea"/>
              </a:rPr>
              <a:t>因此，我们更倾向于使用位图来表示值</a:t>
            </a:r>
            <a:r>
              <a:rPr lang="en-US" altLang="zh-CN" sz="2400" b="1" kern="0" dirty="0">
                <a:latin typeface="+mn-lt"/>
                <a:ea typeface="+mn-ea"/>
              </a:rPr>
              <a:t>v</a:t>
            </a:r>
            <a:r>
              <a:rPr lang="en-US" altLang="zh-CN" sz="2400" b="1" kern="0" baseline="-25000" dirty="0">
                <a:latin typeface="+mn-lt"/>
                <a:ea typeface="+mn-ea"/>
              </a:rPr>
              <a:t>i</a:t>
            </a:r>
            <a:r>
              <a:rPr lang="zh-CN" altLang="en-US" sz="2400" b="1" kern="0" dirty="0">
                <a:latin typeface="+mn-lt"/>
                <a:ea typeface="+mn-ea"/>
              </a:rPr>
              <a:t>的记录列表</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在该例中，如果少于</a:t>
            </a:r>
            <a:r>
              <a:rPr lang="en-US" altLang="zh-CN" sz="2400" b="1" kern="0" dirty="0">
                <a:latin typeface="+mn-lt"/>
                <a:ea typeface="+mn-ea"/>
              </a:rPr>
              <a:t>1/64</a:t>
            </a:r>
            <a:r>
              <a:rPr lang="zh-CN" altLang="en-US" sz="2400" b="1" kern="0" dirty="0">
                <a:latin typeface="+mn-lt"/>
                <a:ea typeface="+mn-ea"/>
              </a:rPr>
              <a:t>的记录具有相同的值，对于标识具有这种特殊值的记录而言，则更倾向于使用列表表示，因为它比位图表示使用更少的位</a:t>
            </a:r>
            <a:endParaRPr lang="en-US" altLang="zh-CN" sz="2400" b="1" kern="0" dirty="0">
              <a:latin typeface="+mn-lt"/>
              <a:ea typeface="+mn-ea"/>
            </a:endParaRP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位图和</a:t>
            </a:r>
            <a:r>
              <a:rPr lang="en-US" altLang="zh-CN" dirty="0"/>
              <a:t>B+</a:t>
            </a:r>
            <a:r>
              <a:rPr lang="zh-CN" altLang="en-US" dirty="0"/>
              <a:t>树（续</a:t>
            </a:r>
            <a:r>
              <a:rPr lang="en-US" altLang="zh-CN" dirty="0"/>
              <a:t>2</a:t>
            </a:r>
            <a:r>
              <a:rPr lang="zh-CN" altLang="en-US" dirty="0"/>
              <a:t>）</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位图索引</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综上，对于经常出现的那些值，可以在</a:t>
            </a:r>
            <a:r>
              <a:rPr lang="en-US" altLang="zh-CN" sz="2400" b="1" kern="0" dirty="0">
                <a:latin typeface="+mn-lt"/>
                <a:ea typeface="+mn-ea"/>
              </a:rPr>
              <a:t>B+</a:t>
            </a:r>
            <a:r>
              <a:rPr lang="zh-CN" altLang="en-US" sz="2400" b="1" kern="0" dirty="0">
                <a:latin typeface="+mn-lt"/>
                <a:ea typeface="+mn-ea"/>
              </a:rPr>
              <a:t>树的叶节点中使用位图来作为一种压缩存储机制</a:t>
            </a:r>
            <a:endParaRPr lang="en-US" altLang="zh-CN" sz="2400" b="1" kern="0" dirty="0">
              <a:latin typeface="+mn-lt"/>
              <a:ea typeface="+mn-ea"/>
            </a:endParaRP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solidFill>
                  <a:schemeClr val="accent2"/>
                </a:solidFill>
              </a:rPr>
              <a:t>SQL</a:t>
            </a:r>
            <a:r>
              <a:rPr lang="zh-CN" altLang="en-US" dirty="0">
                <a:solidFill>
                  <a:schemeClr val="accent2"/>
                </a:solidFill>
              </a:rPr>
              <a:t>中的索引定义</a:t>
            </a:r>
            <a:endParaRPr lang="en-US" altLang="zh-CN" dirty="0">
              <a:solidFill>
                <a:schemeClr val="accent2"/>
              </a:solidFill>
            </a:endParaRPr>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中的索引定义</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SQL</a:t>
            </a:r>
            <a:r>
              <a:rPr lang="zh-CN" altLang="en-US" sz="2800" b="1" dirty="0">
                <a:solidFill>
                  <a:schemeClr val="tx2">
                    <a:lumMod val="60000"/>
                    <a:lumOff val="40000"/>
                  </a:schemeClr>
                </a:solidFill>
              </a:rPr>
              <a:t>中的索引定义</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en-US" altLang="zh-CN" sz="2400" b="1" kern="0" dirty="0">
                <a:latin typeface="+mn-lt"/>
                <a:ea typeface="+mn-ea"/>
              </a:rPr>
              <a:t>SQL</a:t>
            </a:r>
            <a:r>
              <a:rPr lang="zh-CN" altLang="en-US" sz="2400" b="1" kern="0" dirty="0">
                <a:latin typeface="+mn-lt"/>
                <a:ea typeface="+mn-ea"/>
              </a:rPr>
              <a:t>标准并未为数据库用户或管理员提供任何在数据库系统中控制、创建和维护索引的方法，原因如下：</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r>
              <a:rPr lang="zh-CN" altLang="en-US" sz="2400" b="1" kern="0" dirty="0">
                <a:latin typeface="+mn-lt"/>
                <a:ea typeface="+mn-ea"/>
              </a:rPr>
              <a:t>索引是冗余的数据结构，对保证数据库的正确性来说不是必须的</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Arial" pitchFamily="34" charset="0"/>
              <a:buChar char="•"/>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大多数</a:t>
            </a:r>
            <a:r>
              <a:rPr lang="en-US" altLang="zh-CN" sz="2400" b="1" kern="0" dirty="0">
                <a:latin typeface="+mn-lt"/>
                <a:ea typeface="+mn-ea"/>
              </a:rPr>
              <a:t>SQL</a:t>
            </a:r>
            <a:r>
              <a:rPr lang="zh-CN" altLang="en-US" sz="2400" b="1" kern="0" dirty="0">
                <a:latin typeface="+mn-lt"/>
                <a:ea typeface="+mn-ea"/>
              </a:rPr>
              <a:t>实现允许程序员通过数据定义语言（</a:t>
            </a:r>
            <a:r>
              <a:rPr lang="en-US" altLang="zh-CN" sz="2400" b="1" kern="0" dirty="0">
                <a:latin typeface="+mn-lt"/>
                <a:ea typeface="+mn-ea"/>
              </a:rPr>
              <a:t>DDL</a:t>
            </a:r>
            <a:r>
              <a:rPr lang="zh-CN" altLang="en-US" sz="2400" b="1" kern="0" dirty="0">
                <a:latin typeface="+mn-lt"/>
                <a:ea typeface="+mn-ea"/>
              </a:rPr>
              <a:t>）的命令对索引的创建和删除进行控制</a:t>
            </a:r>
            <a:endParaRPr lang="en-US" altLang="zh-CN" sz="2400" b="1" kern="0" dirty="0">
              <a:latin typeface="+mn-lt"/>
              <a:ea typeface="+mn-ea"/>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中的索引定义</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SQL</a:t>
            </a:r>
            <a:r>
              <a:rPr lang="zh-CN" altLang="en-US" sz="2800" b="1" dirty="0">
                <a:solidFill>
                  <a:schemeClr val="tx2">
                    <a:lumMod val="60000"/>
                    <a:lumOff val="40000"/>
                  </a:schemeClr>
                </a:solidFill>
              </a:rPr>
              <a:t>中的索引定义</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使用</a:t>
            </a:r>
            <a:r>
              <a:rPr lang="en-US" altLang="zh-CN" sz="2400" b="1" kern="0" dirty="0">
                <a:solidFill>
                  <a:schemeClr val="accent2"/>
                </a:solidFill>
                <a:latin typeface="+mn-lt"/>
                <a:ea typeface="+mn-ea"/>
              </a:rPr>
              <a:t>create index</a:t>
            </a:r>
            <a:r>
              <a:rPr lang="zh-CN" altLang="en-US" sz="2400" b="1" kern="0" dirty="0">
                <a:latin typeface="+mn-lt"/>
                <a:ea typeface="+mn-ea"/>
              </a:rPr>
              <a:t>命令创建索引，形式如下：</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000" b="1" kern="0" dirty="0">
                <a:solidFill>
                  <a:schemeClr val="accent1"/>
                </a:solidFill>
                <a:latin typeface="+mn-lt"/>
                <a:ea typeface="+mn-ea"/>
              </a:rPr>
              <a:t>create index</a:t>
            </a:r>
            <a:r>
              <a:rPr lang="en-US" altLang="zh-CN" sz="2000" b="1" kern="0" dirty="0">
                <a:latin typeface="+mn-lt"/>
                <a:ea typeface="+mn-ea"/>
              </a:rPr>
              <a:t> &lt;index-name&gt; </a:t>
            </a:r>
            <a:r>
              <a:rPr lang="en-US" altLang="zh-CN" sz="2000" b="1" kern="0" dirty="0">
                <a:solidFill>
                  <a:schemeClr val="accent1"/>
                </a:solidFill>
                <a:latin typeface="+mn-lt"/>
                <a:ea typeface="+mn-ea"/>
              </a:rPr>
              <a:t>on</a:t>
            </a:r>
            <a:r>
              <a:rPr lang="en-US" altLang="zh-CN" sz="2000" b="1" kern="0" dirty="0">
                <a:latin typeface="+mn-lt"/>
                <a:ea typeface="+mn-ea"/>
              </a:rPr>
              <a:t> &lt;</a:t>
            </a:r>
            <a:r>
              <a:rPr lang="en-US" altLang="zh-CN" sz="2000" b="1" kern="0" dirty="0" err="1">
                <a:latin typeface="+mn-lt"/>
                <a:ea typeface="+mn-ea"/>
              </a:rPr>
              <a:t>relatoin</a:t>
            </a:r>
            <a:r>
              <a:rPr lang="en-US" altLang="zh-CN" sz="2000" b="1" kern="0" dirty="0">
                <a:latin typeface="+mn-lt"/>
                <a:ea typeface="+mn-ea"/>
              </a:rPr>
              <a:t>-name&gt;(&lt;attribute-list&gt;)</a:t>
            </a: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endParaRPr lang="en-US" altLang="zh-CN" sz="20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其中</a:t>
            </a:r>
            <a:r>
              <a:rPr lang="en-US" altLang="zh-CN" sz="2400" b="1" kern="0" dirty="0">
                <a:latin typeface="+mn-lt"/>
                <a:ea typeface="+mn-ea"/>
              </a:rPr>
              <a:t>attribute-list</a:t>
            </a:r>
            <a:r>
              <a:rPr lang="zh-CN" altLang="en-US" sz="2400" b="1" kern="0" dirty="0">
                <a:latin typeface="+mn-lt"/>
                <a:ea typeface="+mn-ea"/>
              </a:rPr>
              <a:t>是构成索引搜索码的关系属性列表</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如在关系</a:t>
            </a:r>
            <a:r>
              <a:rPr lang="en-US" altLang="zh-CN" sz="2400" b="1" kern="0" dirty="0">
                <a:latin typeface="+mn-lt"/>
                <a:ea typeface="+mn-ea"/>
              </a:rPr>
              <a:t>instructor</a:t>
            </a:r>
            <a:r>
              <a:rPr lang="zh-CN" altLang="en-US" sz="2400" b="1" kern="0" dirty="0">
                <a:latin typeface="+mn-lt"/>
                <a:ea typeface="+mn-ea"/>
              </a:rPr>
              <a:t>上定义以</a:t>
            </a:r>
            <a:r>
              <a:rPr lang="en-US" altLang="zh-CN" sz="2400" b="1" kern="0" dirty="0" err="1">
                <a:latin typeface="+mn-lt"/>
                <a:ea typeface="+mn-ea"/>
              </a:rPr>
              <a:t>dept_name</a:t>
            </a:r>
            <a:r>
              <a:rPr lang="zh-CN" altLang="en-US" sz="2400" b="1" kern="0" dirty="0">
                <a:latin typeface="+mn-lt"/>
                <a:ea typeface="+mn-ea"/>
              </a:rPr>
              <a:t>为搜索码的名为</a:t>
            </a:r>
            <a:r>
              <a:rPr lang="en-US" altLang="zh-CN" sz="2400" b="1" kern="0" dirty="0" err="1">
                <a:latin typeface="+mn-lt"/>
                <a:ea typeface="+mn-ea"/>
              </a:rPr>
              <a:t>dept_index</a:t>
            </a:r>
            <a:r>
              <a:rPr lang="zh-CN" altLang="en-US" sz="2400" b="1" kern="0" dirty="0">
                <a:latin typeface="+mn-lt"/>
                <a:ea typeface="+mn-ea"/>
              </a:rPr>
              <a:t>的索引：</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400" b="1" kern="0" dirty="0">
                <a:solidFill>
                  <a:schemeClr val="accent1"/>
                </a:solidFill>
                <a:latin typeface="+mn-lt"/>
                <a:ea typeface="+mn-ea"/>
              </a:rPr>
              <a:t>create index</a:t>
            </a:r>
            <a:r>
              <a:rPr lang="en-US" altLang="zh-CN" sz="2400" b="1" kern="0" dirty="0">
                <a:latin typeface="+mn-lt"/>
                <a:ea typeface="+mn-ea"/>
              </a:rPr>
              <a:t> </a:t>
            </a:r>
            <a:r>
              <a:rPr lang="en-US" altLang="zh-CN" sz="2400" b="1" kern="0" dirty="0" err="1">
                <a:latin typeface="+mn-lt"/>
                <a:ea typeface="+mn-ea"/>
              </a:rPr>
              <a:t>dept_index</a:t>
            </a:r>
            <a:r>
              <a:rPr lang="en-US" altLang="zh-CN" sz="2400" b="1" kern="0" dirty="0">
                <a:latin typeface="+mn-lt"/>
                <a:ea typeface="+mn-ea"/>
              </a:rPr>
              <a:t> </a:t>
            </a:r>
            <a:r>
              <a:rPr lang="en-US" altLang="zh-CN" sz="2400" b="1" kern="0" dirty="0">
                <a:solidFill>
                  <a:schemeClr val="accent1"/>
                </a:solidFill>
                <a:latin typeface="+mn-lt"/>
                <a:ea typeface="+mn-ea"/>
              </a:rPr>
              <a:t>on</a:t>
            </a:r>
            <a:r>
              <a:rPr lang="en-US" altLang="zh-CN" sz="2400" b="1" kern="0" dirty="0">
                <a:latin typeface="+mn-lt"/>
                <a:ea typeface="+mn-ea"/>
              </a:rPr>
              <a:t> instructor</a:t>
            </a:r>
            <a:r>
              <a:rPr lang="en-US" altLang="zh-CN" sz="2400" b="1" kern="0" dirty="0">
                <a:solidFill>
                  <a:schemeClr val="accent1"/>
                </a:solidFill>
                <a:latin typeface="+mn-lt"/>
                <a:ea typeface="+mn-ea"/>
              </a:rPr>
              <a:t>(</a:t>
            </a:r>
            <a:r>
              <a:rPr lang="en-US" altLang="zh-CN" sz="2400" b="1" kern="0" dirty="0" err="1">
                <a:latin typeface="+mn-lt"/>
                <a:ea typeface="+mn-ea"/>
              </a:rPr>
              <a:t>dept_name</a:t>
            </a:r>
            <a:r>
              <a:rPr lang="en-US" altLang="zh-CN" sz="2400" b="1" kern="0" dirty="0">
                <a:solidFill>
                  <a:schemeClr val="accent1"/>
                </a:solidFill>
                <a:latin typeface="+mn-lt"/>
                <a:ea typeface="+mn-ea"/>
              </a:rPr>
              <a:t>)</a:t>
            </a:r>
            <a:endParaRPr lang="en-US" altLang="zh-CN" sz="2800" b="1" kern="0" dirty="0">
              <a:solidFill>
                <a:schemeClr val="accent1"/>
              </a:solidFill>
              <a:latin typeface="+mn-lt"/>
              <a:ea typeface="+mn-ea"/>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中的索引定义</a:t>
            </a:r>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SQL</a:t>
            </a:r>
            <a:r>
              <a:rPr lang="zh-CN" altLang="en-US" sz="2800" b="1" dirty="0">
                <a:solidFill>
                  <a:schemeClr val="tx2">
                    <a:lumMod val="60000"/>
                    <a:lumOff val="40000"/>
                  </a:schemeClr>
                </a:solidFill>
              </a:rPr>
              <a:t>中的索引定义</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若想要声明该搜索码是一个候选键，就在索引定义中加入属性</a:t>
            </a:r>
            <a:r>
              <a:rPr lang="en-US" altLang="zh-CN" sz="2400" b="1" kern="0" dirty="0">
                <a:latin typeface="+mn-lt"/>
                <a:ea typeface="+mn-ea"/>
              </a:rPr>
              <a:t>unique</a:t>
            </a: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000" b="1" kern="0" dirty="0">
                <a:solidFill>
                  <a:schemeClr val="accent1"/>
                </a:solidFill>
                <a:latin typeface="+mn-lt"/>
                <a:ea typeface="+mn-ea"/>
              </a:rPr>
              <a:t>create unique index</a:t>
            </a:r>
            <a:r>
              <a:rPr lang="en-US" altLang="zh-CN" sz="2000" b="1" kern="0" dirty="0">
                <a:latin typeface="+mn-lt"/>
                <a:ea typeface="+mn-ea"/>
              </a:rPr>
              <a:t> </a:t>
            </a:r>
            <a:r>
              <a:rPr lang="en-US" altLang="zh-CN" sz="2000" b="1" kern="0" dirty="0" err="1">
                <a:latin typeface="+mn-lt"/>
                <a:ea typeface="+mn-ea"/>
              </a:rPr>
              <a:t>dept_index</a:t>
            </a:r>
            <a:r>
              <a:rPr lang="en-US" altLang="zh-CN" sz="2000" b="1" kern="0" dirty="0">
                <a:latin typeface="+mn-lt"/>
                <a:ea typeface="+mn-ea"/>
              </a:rPr>
              <a:t> </a:t>
            </a:r>
            <a:r>
              <a:rPr lang="en-US" altLang="zh-CN" sz="2000" b="1" kern="0" dirty="0">
                <a:solidFill>
                  <a:schemeClr val="accent1"/>
                </a:solidFill>
                <a:latin typeface="+mn-lt"/>
                <a:ea typeface="+mn-ea"/>
              </a:rPr>
              <a:t>on</a:t>
            </a:r>
            <a:r>
              <a:rPr lang="en-US" altLang="zh-CN" sz="2000" b="1" kern="0" dirty="0">
                <a:latin typeface="+mn-lt"/>
                <a:ea typeface="+mn-ea"/>
              </a:rPr>
              <a:t> instructor</a:t>
            </a:r>
            <a:r>
              <a:rPr lang="en-US" altLang="zh-CN" sz="2000" b="1" kern="0" dirty="0">
                <a:solidFill>
                  <a:schemeClr val="accent1"/>
                </a:solidFill>
                <a:latin typeface="+mn-lt"/>
                <a:ea typeface="+mn-ea"/>
              </a:rPr>
              <a:t>(</a:t>
            </a:r>
            <a:r>
              <a:rPr lang="en-US" altLang="zh-CN" sz="2000" b="1" kern="0" dirty="0" err="1">
                <a:latin typeface="+mn-lt"/>
                <a:ea typeface="+mn-ea"/>
              </a:rPr>
              <a:t>dept_name</a:t>
            </a:r>
            <a:r>
              <a:rPr lang="en-US" altLang="zh-CN" sz="2000" b="1" kern="0" dirty="0">
                <a:solidFill>
                  <a:schemeClr val="accent1"/>
                </a:solidFill>
                <a:latin typeface="+mn-lt"/>
                <a:ea typeface="+mn-ea"/>
              </a:rPr>
              <a:t>)</a:t>
            </a: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endParaRPr lang="en-US" altLang="zh-CN" sz="2000" b="1" kern="0" dirty="0">
              <a:solidFill>
                <a:schemeClr val="accent1"/>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如果当我们输入命令</a:t>
            </a:r>
            <a:r>
              <a:rPr lang="en-US" altLang="zh-CN" sz="2400" b="1" kern="0" dirty="0">
                <a:solidFill>
                  <a:schemeClr val="accent1"/>
                </a:solidFill>
              </a:rPr>
              <a:t>create unique index</a:t>
            </a:r>
            <a:r>
              <a:rPr lang="zh-CN" altLang="en-US" sz="2400" b="1" kern="0" dirty="0">
                <a:latin typeface="+mn-lt"/>
                <a:ea typeface="+mn-ea"/>
              </a:rPr>
              <a:t>时</a:t>
            </a:r>
            <a:r>
              <a:rPr lang="en-US" altLang="zh-CN" sz="2400" b="1" kern="0" dirty="0" err="1">
                <a:latin typeface="+mn-lt"/>
                <a:ea typeface="+mn-ea"/>
              </a:rPr>
              <a:t>dept_name</a:t>
            </a:r>
            <a:r>
              <a:rPr lang="zh-CN" altLang="en-US" sz="2400" b="1" kern="0" dirty="0">
                <a:latin typeface="+mn-lt"/>
                <a:ea typeface="+mn-ea"/>
              </a:rPr>
              <a:t>不是候选键，系统就会显示错误消息，并且索引创建失败</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如果该索引创建成功，接下来任何违反该声明的元组插入企图都将失败</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注意，若数据库系统支持</a:t>
            </a:r>
            <a:r>
              <a:rPr lang="en-US" altLang="zh-CN" sz="2400" b="1" kern="0" dirty="0">
                <a:latin typeface="+mn-lt"/>
                <a:ea typeface="+mn-ea"/>
              </a:rPr>
              <a:t>SQL</a:t>
            </a:r>
            <a:r>
              <a:rPr lang="zh-CN" altLang="en-US" sz="2400" b="1" kern="0" dirty="0">
                <a:latin typeface="+mn-lt"/>
                <a:ea typeface="+mn-ea"/>
              </a:rPr>
              <a:t>标准的</a:t>
            </a:r>
            <a:r>
              <a:rPr lang="en-US" altLang="zh-CN" sz="2400" b="1" kern="0" dirty="0" err="1">
                <a:latin typeface="+mn-lt"/>
                <a:ea typeface="+mn-ea"/>
              </a:rPr>
              <a:t>qunique</a:t>
            </a:r>
            <a:r>
              <a:rPr lang="zh-CN" altLang="en-US" sz="2400" b="1" kern="0" dirty="0">
                <a:latin typeface="+mn-lt"/>
                <a:ea typeface="+mn-ea"/>
              </a:rPr>
              <a:t>声明，那么这里的</a:t>
            </a:r>
            <a:r>
              <a:rPr lang="en-US" altLang="zh-CN" sz="2400" b="1" kern="0" dirty="0">
                <a:latin typeface="+mn-lt"/>
                <a:ea typeface="+mn-ea"/>
              </a:rPr>
              <a:t>unique</a:t>
            </a:r>
            <a:r>
              <a:rPr lang="zh-CN" altLang="en-US" sz="2400" b="1" kern="0" dirty="0">
                <a:latin typeface="+mn-lt"/>
                <a:ea typeface="+mn-ea"/>
              </a:rPr>
              <a:t>特性就是多余的</a:t>
            </a:r>
            <a:endParaRPr lang="en-US" altLang="zh-CN" sz="2400" b="1" kern="0" dirty="0">
              <a:latin typeface="+mn-lt"/>
              <a:ea typeface="+mn-ea"/>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SQL</a:t>
            </a:r>
            <a:r>
              <a:rPr lang="zh-CN" altLang="en-US" dirty="0"/>
              <a:t>中的索引定义</a:t>
            </a:r>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SQL</a:t>
            </a:r>
            <a:r>
              <a:rPr lang="zh-CN" altLang="en-US" sz="2800" b="1" dirty="0">
                <a:solidFill>
                  <a:schemeClr val="tx2">
                    <a:lumMod val="60000"/>
                    <a:lumOff val="40000"/>
                  </a:schemeClr>
                </a:solidFill>
              </a:rPr>
              <a:t>中的索引定义</a:t>
            </a:r>
            <a:endParaRPr lang="en-US" altLang="zh-CN" sz="2800" b="1" dirty="0">
              <a:solidFill>
                <a:schemeClr val="tx2">
                  <a:lumMod val="60000"/>
                  <a:lumOff val="40000"/>
                </a:schemeClr>
              </a:solidFill>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很多数据库系统也提供一种方法来详细说明要使用的索引类型（如</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树或散列）</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有些数据库系统也允许一个关系上的某个索引声明是聚集的，这样系统就以聚集索引的搜索码顺序来存储这个关系</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使用</a:t>
            </a:r>
            <a:r>
              <a:rPr lang="en-US" altLang="zh-CN" sz="2400" b="1" kern="0" dirty="0">
                <a:solidFill>
                  <a:schemeClr val="accent2"/>
                </a:solidFill>
                <a:latin typeface="+mn-lt"/>
                <a:ea typeface="+mn-ea"/>
              </a:rPr>
              <a:t>dropt index</a:t>
            </a:r>
            <a:r>
              <a:rPr lang="zh-CN" altLang="en-US" sz="2400" b="1" kern="0" dirty="0">
                <a:latin typeface="+mn-lt"/>
                <a:ea typeface="+mn-ea"/>
              </a:rPr>
              <a:t>命令删除索引：</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en-US" altLang="zh-CN" sz="2400" b="1" kern="0" dirty="0">
                <a:solidFill>
                  <a:schemeClr val="accent1"/>
                </a:solidFill>
                <a:latin typeface="+mn-lt"/>
                <a:ea typeface="+mn-ea"/>
              </a:rPr>
              <a:t>	drop index</a:t>
            </a:r>
            <a:r>
              <a:rPr lang="en-US" altLang="zh-CN" sz="2400" b="1" kern="0" dirty="0">
                <a:latin typeface="+mn-lt"/>
                <a:ea typeface="+mn-ea"/>
              </a:rPr>
              <a:t> &lt;index-name&gt;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稀疏索引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稀疏索引（</a:t>
            </a:r>
            <a:r>
              <a:rPr lang="en-US" altLang="zh-CN" sz="2400" dirty="0"/>
              <a:t>sparse index</a:t>
            </a:r>
            <a:r>
              <a:rPr lang="zh-CN" altLang="en-US" sz="2400" dirty="0"/>
              <a:t>）：在稀疏索引中，只为搜索码的某些值建立索引项</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pPr>
            <a:endParaRPr lang="en-US" altLang="zh-CN" sz="2400" dirty="0"/>
          </a:p>
          <a:p>
            <a:pPr>
              <a:buClr>
                <a:schemeClr val="accent1"/>
              </a:buClr>
              <a:buFont typeface="Wingdings" pitchFamily="2" charset="2"/>
              <a:buChar char="p"/>
            </a:pPr>
            <a:r>
              <a:rPr lang="zh-CN" altLang="en-US" sz="2400" dirty="0"/>
              <a:t>稀疏索引的索引项也具有两个值：搜索码的值、指向具有该搜索码值的第一条数据记录的指针</a:t>
            </a:r>
            <a:endParaRPr lang="en-US" altLang="zh-CN" sz="2400" dirty="0"/>
          </a:p>
        </p:txBody>
      </p:sp>
      <p:sp>
        <p:nvSpPr>
          <p:cNvPr id="6" name="横卷形 5"/>
          <p:cNvSpPr/>
          <p:nvPr/>
        </p:nvSpPr>
        <p:spPr>
          <a:xfrm>
            <a:off x="611560" y="2780928"/>
            <a:ext cx="7848872" cy="136815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不难发现，只有当索引是聚集索引（文件中的记录按照索引顺序存储）时才能使用稀疏索引</a:t>
            </a:r>
          </a:p>
        </p:txBody>
      </p:sp>
      <p:sp>
        <p:nvSpPr>
          <p:cNvPr id="7" name="TextBox 6"/>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1043608" y="2159695"/>
            <a:ext cx="7878240" cy="4293641"/>
          </a:xfrm>
          <a:prstGeom prst="rect">
            <a:avLst/>
          </a:prstGeom>
          <a:noFill/>
          <a:ln w="9525">
            <a:noFill/>
            <a:miter lim="800000"/>
            <a:headEnd/>
            <a:tailEnd/>
          </a:ln>
        </p:spPr>
      </p:pic>
      <p:sp>
        <p:nvSpPr>
          <p:cNvPr id="5" name="标题 4"/>
          <p:cNvSpPr>
            <a:spLocks noGrp="1"/>
          </p:cNvSpPr>
          <p:nvPr>
            <p:ph type="title"/>
          </p:nvPr>
        </p:nvSpPr>
        <p:spPr/>
        <p:txBody>
          <a:bodyPr/>
          <a:lstStyle/>
          <a:p>
            <a:r>
              <a:rPr lang="zh-CN" altLang="en-US" dirty="0"/>
              <a:t>稀疏索引</a:t>
            </a:r>
          </a:p>
        </p:txBody>
      </p:sp>
      <p:sp>
        <p:nvSpPr>
          <p:cNvPr id="7" name="矩形标注 6"/>
          <p:cNvSpPr/>
          <p:nvPr/>
        </p:nvSpPr>
        <p:spPr>
          <a:xfrm>
            <a:off x="2699792" y="548680"/>
            <a:ext cx="6444208" cy="792088"/>
          </a:xfrm>
          <a:prstGeom prst="wedgeRectCallout">
            <a:avLst>
              <a:gd name="adj1" fmla="val -57000"/>
              <a:gd name="adj2" fmla="val 1540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索引项：第一部分为搜索码的值，第二部分为指向具有搜索码值的第一条记录的指针</a:t>
            </a:r>
          </a:p>
        </p:txBody>
      </p:sp>
      <p:sp>
        <p:nvSpPr>
          <p:cNvPr id="8" name="矩形标注 7"/>
          <p:cNvSpPr/>
          <p:nvPr/>
        </p:nvSpPr>
        <p:spPr>
          <a:xfrm>
            <a:off x="0" y="4581128"/>
            <a:ext cx="2627784" cy="1152128"/>
          </a:xfrm>
          <a:prstGeom prst="wedgeRectCallout">
            <a:avLst>
              <a:gd name="adj1" fmla="val -23258"/>
              <a:gd name="adj2" fmla="val -1203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稀疏索引：只为搜索码的某些值建立索引项</a:t>
            </a:r>
          </a:p>
        </p:txBody>
      </p:sp>
      <p:sp>
        <p:nvSpPr>
          <p:cNvPr id="9" name="矩形 8"/>
          <p:cNvSpPr/>
          <p:nvPr/>
        </p:nvSpPr>
        <p:spPr>
          <a:xfrm>
            <a:off x="827584" y="2141240"/>
            <a:ext cx="1728192" cy="351656"/>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39552" y="1628800"/>
            <a:ext cx="2160240" cy="21602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580112" y="2132856"/>
            <a:ext cx="1368152" cy="864096"/>
          </a:xfrm>
          <a:prstGeom prst="rect">
            <a:avLst/>
          </a:prstGeom>
          <a:no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稀疏索引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在稀疏索引中定位一条记录：找到其最大搜索码值小于或等于所查找记录的搜索码值的索引项</a:t>
            </a:r>
            <a:endParaRPr lang="en-US" altLang="zh-CN" sz="2400" dirty="0"/>
          </a:p>
          <a:p>
            <a:pPr>
              <a:buClr>
                <a:schemeClr val="accent1"/>
              </a:buClr>
              <a:buFont typeface="Wingdings" pitchFamily="2" charset="2"/>
              <a:buChar char="p"/>
            </a:pPr>
            <a:endParaRPr lang="en-US" altLang="zh-CN" sz="2400" dirty="0"/>
          </a:p>
          <a:p>
            <a:pPr>
              <a:buClr>
                <a:schemeClr val="accent1"/>
              </a:buClr>
            </a:pPr>
            <a:r>
              <a:rPr lang="zh-CN" altLang="en-US" sz="2400" dirty="0"/>
              <a:t>然后从该索引项指向的记录开始，沿着文件中的指针查找，直到找到所有记录为止</a:t>
            </a:r>
            <a:endParaRPr lang="en-US" altLang="zh-CN" sz="2400" dirty="0"/>
          </a:p>
        </p:txBody>
      </p:sp>
      <p:sp>
        <p:nvSpPr>
          <p:cNvPr id="7" name="TextBox 6"/>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稠密索引和稀疏索引的选择</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利用稠密索引通常可以比稀疏索引更快地定位一条记录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但稀疏索引所占空间较小，并且插入和删除时所需的维护开销也较小</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系统设计者必须在存取时间和空间开销之间进行权衡。</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一种折中的方案：为每个块建立一个索引项的稀疏索引。因为处理数据库查询的开销主要由把块从磁盘读到主存中的时间决定</a:t>
            </a:r>
            <a:endParaRPr lang="en-US" altLang="zh-CN" sz="2400" dirty="0"/>
          </a:p>
        </p:txBody>
      </p:sp>
      <p:sp>
        <p:nvSpPr>
          <p:cNvPr id="6" name="TextBox 5"/>
          <p:cNvSpPr txBox="1"/>
          <p:nvPr/>
        </p:nvSpPr>
        <p:spPr>
          <a:xfrm>
            <a:off x="-65548" y="1196752"/>
            <a:ext cx="677108" cy="5328592"/>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顺序索引：稠密和系数索引</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多级索引：搜索“索引本身”需要的开销</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多级索引：提高搜索索引本身（定位索引项）的效率</a:t>
            </a: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搜索索引的开销：来自于索引的规模，以及大规模的索引需要从磁盘中被读取到主存中，搜索一个索引项需要多次读取磁盘块</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因此仅仅使用二分法对索引进行搜索依然开销很大</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顺序索引：多级索引</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多级索引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solidFill>
                  <a:schemeClr val="accent2"/>
                </a:solidFill>
              </a:rPr>
              <a:t>解决方案：像对待其他任何顺序文件那样对待索引文件，并且在原始的内层索引上构造一个稀疏的外层索引</a:t>
            </a:r>
            <a:r>
              <a:rPr lang="en-US" altLang="zh-CN" sz="2400" dirty="0">
                <a:solidFill>
                  <a:schemeClr val="accent2"/>
                </a:solidFill>
              </a:rPr>
              <a:t>——</a:t>
            </a:r>
            <a:r>
              <a:rPr lang="zh-CN" altLang="en-US" sz="2400" dirty="0">
                <a:solidFill>
                  <a:schemeClr val="accent2"/>
                </a:solidFill>
              </a:rPr>
              <a:t>即索引的索引</a:t>
            </a:r>
            <a:endParaRPr lang="en-US" altLang="zh-CN" sz="2400" dirty="0">
              <a:solidFill>
                <a:schemeClr val="accent2"/>
              </a:solidFill>
            </a:endParaRPr>
          </a:p>
          <a:p>
            <a:pPr>
              <a:buClr>
                <a:schemeClr val="accent1"/>
              </a:buClr>
              <a:buFont typeface="Wingdings" pitchFamily="2" charset="2"/>
              <a:buChar char="p"/>
            </a:pPr>
            <a:endParaRPr lang="en-US" altLang="zh-CN" sz="2400" dirty="0">
              <a:solidFill>
                <a:schemeClr val="accent2"/>
              </a:solidFill>
            </a:endParaRPr>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顺序索引：多级索引</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顺序索引：多级索引</a:t>
            </a:r>
          </a:p>
        </p:txBody>
      </p:sp>
      <p:pic>
        <p:nvPicPr>
          <p:cNvPr id="4098" name="Picture 2"/>
          <p:cNvPicPr>
            <a:picLocks noChangeAspect="1" noChangeArrowheads="1"/>
          </p:cNvPicPr>
          <p:nvPr/>
        </p:nvPicPr>
        <p:blipFill>
          <a:blip r:embed="rId2" cstate="print"/>
          <a:srcRect/>
          <a:stretch>
            <a:fillRect/>
          </a:stretch>
        </p:blipFill>
        <p:spPr bwMode="auto">
          <a:xfrm>
            <a:off x="1656184" y="0"/>
            <a:ext cx="5508104" cy="6920438"/>
          </a:xfrm>
          <a:prstGeom prst="rect">
            <a:avLst/>
          </a:prstGeom>
          <a:noFill/>
          <a:ln w="9525">
            <a:noFill/>
            <a:miter lim="800000"/>
            <a:headEnd/>
            <a:tailEnd/>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多级索引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多级索引：具有两级或两级以上的索引称为多级（</a:t>
            </a:r>
            <a:r>
              <a:rPr lang="en-US" altLang="zh-CN" sz="2400" dirty="0"/>
              <a:t>multilevel</a:t>
            </a:r>
            <a:r>
              <a:rPr lang="zh-CN" altLang="en-US" sz="2400" dirty="0"/>
              <a:t>）索引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利用多级索引搜索记录与二分法搜索记录相比需要的</a:t>
            </a:r>
            <a:r>
              <a:rPr lang="en-US" altLang="zh-CN" sz="2400" dirty="0"/>
              <a:t>I/O</a:t>
            </a:r>
            <a:r>
              <a:rPr lang="zh-CN" altLang="en-US" sz="2400" dirty="0"/>
              <a:t>操作要少得多</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顺序索引：多级索引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索引更新的场合</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索引更新的场合：</a:t>
            </a:r>
            <a:endParaRPr lang="en-US" altLang="zh-CN" sz="2400" dirty="0"/>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每当文件中有记录插入或删除时索引都需要更新</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如果文件中的记录更新，任何搜索码属性受到影响的索引也必须更新</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顺序索引：索引的更新</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单级索引的更新：插入</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顺序索引：索引的更新</a:t>
            </a:r>
          </a:p>
        </p:txBody>
      </p:sp>
      <p:pic>
        <p:nvPicPr>
          <p:cNvPr id="5122" name="Picture 2"/>
          <p:cNvPicPr>
            <a:picLocks noChangeAspect="1" noChangeArrowheads="1"/>
          </p:cNvPicPr>
          <p:nvPr/>
        </p:nvPicPr>
        <p:blipFill>
          <a:blip r:embed="rId2" cstate="print"/>
          <a:srcRect/>
          <a:stretch>
            <a:fillRect/>
          </a:stretch>
        </p:blipFill>
        <p:spPr bwMode="auto">
          <a:xfrm>
            <a:off x="611560" y="1628800"/>
            <a:ext cx="8454158" cy="4536504"/>
          </a:xfrm>
          <a:prstGeom prst="rect">
            <a:avLst/>
          </a:prstGeom>
          <a:noFill/>
          <a:ln w="9525">
            <a:noFill/>
            <a:miter lim="800000"/>
            <a:headEnd/>
            <a:tailEnd/>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单级索引的更新：删除</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顺序索引：索引的更新</a:t>
            </a:r>
          </a:p>
        </p:txBody>
      </p:sp>
      <p:pic>
        <p:nvPicPr>
          <p:cNvPr id="6146" name="Picture 2"/>
          <p:cNvPicPr>
            <a:picLocks noChangeAspect="1" noChangeArrowheads="1"/>
          </p:cNvPicPr>
          <p:nvPr/>
        </p:nvPicPr>
        <p:blipFill>
          <a:blip r:embed="rId2" cstate="print"/>
          <a:srcRect/>
          <a:stretch>
            <a:fillRect/>
          </a:stretch>
        </p:blipFill>
        <p:spPr bwMode="auto">
          <a:xfrm>
            <a:off x="539552" y="1556792"/>
            <a:ext cx="8352928" cy="5301208"/>
          </a:xfrm>
          <a:prstGeom prst="rect">
            <a:avLst/>
          </a:prstGeom>
          <a:noFill/>
          <a:ln w="9525">
            <a:noFill/>
            <a:miter lim="800000"/>
            <a:headEnd/>
            <a:tailEnd/>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多级索引的插入和删除</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多级索引的插入和删除算法是对单级索引的简单扩充</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在插入和删除时，系统对低层索引的更新与上述单级索引的插入和删除算法相同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对于第二层索引而言，如果低层索引发生了改变，第二层索引也如上述单级索引的插入和删除一样进行处理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若还有更高层的索引以此类推</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顺序索引：索引的更新</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solidFill>
                  <a:schemeClr val="accent2"/>
                </a:solidFill>
              </a:rPr>
              <a:t>基本概念</a:t>
            </a:r>
            <a:endParaRPr lang="en-US" altLang="zh-CN" dirty="0">
              <a:solidFill>
                <a:schemeClr val="accent2"/>
              </a:solidFill>
            </a:endParaRPr>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辅助索引又称非聚集索引：索引顺序与文件中记录的存储顺序不同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solidFill>
              </a:rPr>
              <a:t>因此辅助索引必须是稠密索引</a:t>
            </a:r>
            <a:r>
              <a:rPr lang="zh-CN" altLang="en-US" sz="2400" dirty="0"/>
              <a:t>（因为稀疏索引只适用于聚集索引），且</a:t>
            </a:r>
            <a:r>
              <a:rPr lang="zh-CN" altLang="en-US" sz="2400" dirty="0">
                <a:solidFill>
                  <a:schemeClr val="accent2"/>
                </a:solidFill>
              </a:rPr>
              <a:t>对于文件中的每条记录都有一个指针</a:t>
            </a:r>
            <a:r>
              <a:rPr lang="zh-CN" altLang="en-US" sz="2400" dirty="0"/>
              <a:t>（因为辅助索引的顺序与文件存储记录的顺序不一致）</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产生辅助索引的情况：例如</a:t>
            </a:r>
            <a:r>
              <a:rPr lang="en-US" altLang="zh-CN" sz="2400" dirty="0"/>
              <a:t>instructor</a:t>
            </a:r>
            <a:r>
              <a:rPr lang="zh-CN" altLang="en-US" sz="2400" dirty="0"/>
              <a:t>关系中的记录在文件中按照</a:t>
            </a:r>
            <a:r>
              <a:rPr lang="en-US" altLang="zh-CN" sz="2400" dirty="0"/>
              <a:t>ID</a:t>
            </a:r>
            <a:r>
              <a:rPr lang="zh-CN" altLang="en-US" sz="2400" dirty="0"/>
              <a:t>作为搜索码进行顺序存储；而一个索引是建立在</a:t>
            </a:r>
            <a:r>
              <a:rPr lang="en-US" altLang="zh-CN" sz="2400" dirty="0"/>
              <a:t>salary</a:t>
            </a:r>
            <a:r>
              <a:rPr lang="zh-CN" altLang="en-US" sz="2400" dirty="0"/>
              <a:t>属性上的，这样文件存储记录的顺序就与索引的顺序不一致了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顺序索引：辅助索引</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辅助索引又称非聚集索引：索引顺序与文件中记录的存储顺序不同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solidFill>
              </a:rPr>
              <a:t>因此辅助索引必须是稠密索引</a:t>
            </a:r>
            <a:r>
              <a:rPr lang="zh-CN" altLang="en-US" sz="2400" dirty="0"/>
              <a:t>（因为稀疏索引只适用于聚集索引），且</a:t>
            </a:r>
            <a:r>
              <a:rPr lang="zh-CN" altLang="en-US" sz="2400" dirty="0">
                <a:solidFill>
                  <a:schemeClr val="accent2"/>
                </a:solidFill>
              </a:rPr>
              <a:t>对于文件中的每条记录都有一个指针</a:t>
            </a:r>
            <a:r>
              <a:rPr lang="zh-CN" altLang="en-US" sz="2400" dirty="0"/>
              <a:t>（因为辅助索引的顺序与文件存储记录的顺序不一致）</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产生辅助索引的情况：例如</a:t>
            </a:r>
            <a:r>
              <a:rPr lang="en-US" altLang="zh-CN" sz="2400" dirty="0"/>
              <a:t>instructor</a:t>
            </a:r>
            <a:r>
              <a:rPr lang="zh-CN" altLang="en-US" sz="2400" dirty="0"/>
              <a:t>关系中的记录在文件中按照</a:t>
            </a:r>
            <a:r>
              <a:rPr lang="en-US" altLang="zh-CN" sz="2400" dirty="0"/>
              <a:t>ID</a:t>
            </a:r>
            <a:r>
              <a:rPr lang="zh-CN" altLang="en-US" sz="2400" dirty="0"/>
              <a:t>作为搜索码进行顺序存储；而一个索引是建立在</a:t>
            </a:r>
            <a:r>
              <a:rPr lang="en-US" altLang="zh-CN" sz="2400" dirty="0"/>
              <a:t>salary</a:t>
            </a:r>
            <a:r>
              <a:rPr lang="zh-CN" altLang="en-US" sz="2400" dirty="0"/>
              <a:t>属性上的，这样文件存储记录的顺序就与索引的顺序不一致了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顺序索引：辅助索引</a:t>
            </a:r>
          </a:p>
        </p:txBody>
      </p:sp>
      <p:pic>
        <p:nvPicPr>
          <p:cNvPr id="7170" name="Picture 2"/>
          <p:cNvPicPr>
            <a:picLocks noChangeAspect="1" noChangeArrowheads="1"/>
          </p:cNvPicPr>
          <p:nvPr/>
        </p:nvPicPr>
        <p:blipFill>
          <a:blip r:embed="rId2" cstate="print"/>
          <a:srcRect/>
          <a:stretch>
            <a:fillRect/>
          </a:stretch>
        </p:blipFill>
        <p:spPr bwMode="auto">
          <a:xfrm>
            <a:off x="539552" y="1700808"/>
            <a:ext cx="8442882" cy="4392488"/>
          </a:xfrm>
          <a:prstGeom prst="rect">
            <a:avLst/>
          </a:prstGeom>
          <a:noFill/>
          <a:ln w="9525">
            <a:noFill/>
            <a:miter lim="800000"/>
            <a:headEnd/>
            <a:tailEnd/>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辅助索引：使用间接指针层</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辅助索引的一个解决方案：可以使用一个附加的间接指针层来实现非候选键的搜索码上的辅助索引（候选键作为搜索码的辅助索引与稠密聚集索引类似）</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在这样的辅助索引中，索引项的指针并不直接指向文件中的记录，而是指向一个包含文件指针的桶（间接指针层）</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该间接指针层的组织顺序与该辅助索引搜索码的顺序相同</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顺序索引：辅助索引</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辅助索引又称非聚集索引：索引顺序与文件中记录的存储顺序不同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solidFill>
              </a:rPr>
              <a:t>因此辅助索引必须是稠密索引</a:t>
            </a:r>
            <a:r>
              <a:rPr lang="zh-CN" altLang="en-US" sz="2400" dirty="0"/>
              <a:t>（因为稀疏索引只适用于聚集索引），且</a:t>
            </a:r>
            <a:r>
              <a:rPr lang="zh-CN" altLang="en-US" sz="2400" dirty="0">
                <a:solidFill>
                  <a:schemeClr val="accent2"/>
                </a:solidFill>
              </a:rPr>
              <a:t>对于文件中的每条记录都有一个指针</a:t>
            </a:r>
            <a:r>
              <a:rPr lang="zh-CN" altLang="en-US" sz="2400" dirty="0"/>
              <a:t>（因为辅助索引的顺序与文件存储记录的顺序不一致）</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产生辅助索引的情况：例如</a:t>
            </a:r>
            <a:r>
              <a:rPr lang="en-US" altLang="zh-CN" sz="2400" dirty="0"/>
              <a:t>instructor</a:t>
            </a:r>
            <a:r>
              <a:rPr lang="zh-CN" altLang="en-US" sz="2400" dirty="0"/>
              <a:t>关系中的记录在文件中按照</a:t>
            </a:r>
            <a:r>
              <a:rPr lang="en-US" altLang="zh-CN" sz="2400" dirty="0"/>
              <a:t>ID</a:t>
            </a:r>
            <a:r>
              <a:rPr lang="zh-CN" altLang="en-US" sz="2400" dirty="0"/>
              <a:t>作为搜索码进行顺序存储；而一个索引是建立在</a:t>
            </a:r>
            <a:r>
              <a:rPr lang="en-US" altLang="zh-CN" sz="2400" dirty="0"/>
              <a:t>salary</a:t>
            </a:r>
            <a:r>
              <a:rPr lang="zh-CN" altLang="en-US" sz="2400" dirty="0"/>
              <a:t>属性上的，这样文件存储记录的顺序就与索引的顺序不一致了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顺序索引：辅助索引</a:t>
            </a:r>
          </a:p>
        </p:txBody>
      </p:sp>
      <p:pic>
        <p:nvPicPr>
          <p:cNvPr id="7170" name="Picture 2"/>
          <p:cNvPicPr>
            <a:picLocks noChangeAspect="1" noChangeArrowheads="1"/>
          </p:cNvPicPr>
          <p:nvPr/>
        </p:nvPicPr>
        <p:blipFill>
          <a:blip r:embed="rId2" cstate="print"/>
          <a:srcRect/>
          <a:stretch>
            <a:fillRect/>
          </a:stretch>
        </p:blipFill>
        <p:spPr bwMode="auto">
          <a:xfrm>
            <a:off x="539552" y="1700808"/>
            <a:ext cx="8442882" cy="4392488"/>
          </a:xfrm>
          <a:prstGeom prst="rect">
            <a:avLst/>
          </a:prstGeom>
          <a:noFill/>
          <a:ln w="9525">
            <a:noFill/>
            <a:miter lim="800000"/>
            <a:headEnd/>
            <a:tailEnd/>
          </a:ln>
        </p:spPr>
      </p:pic>
      <p:sp>
        <p:nvSpPr>
          <p:cNvPr id="6" name="椭圆 5"/>
          <p:cNvSpPr/>
          <p:nvPr/>
        </p:nvSpPr>
        <p:spPr>
          <a:xfrm>
            <a:off x="2267744" y="1412776"/>
            <a:ext cx="1008112" cy="43924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标注 6"/>
          <p:cNvSpPr/>
          <p:nvPr/>
        </p:nvSpPr>
        <p:spPr>
          <a:xfrm>
            <a:off x="3923928" y="476672"/>
            <a:ext cx="3960440" cy="1008112"/>
          </a:xfrm>
          <a:prstGeom prst="wedgeRectCallout">
            <a:avLst>
              <a:gd name="adj1" fmla="val -76066"/>
              <a:gd name="adj2" fmla="val 609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间接指针层中包含直接指向文件中记录的指针</a:t>
            </a:r>
          </a:p>
        </p:txBody>
      </p:sp>
      <p:sp>
        <p:nvSpPr>
          <p:cNvPr id="8" name="矩形 7"/>
          <p:cNvSpPr/>
          <p:nvPr/>
        </p:nvSpPr>
        <p:spPr>
          <a:xfrm>
            <a:off x="611560" y="1700808"/>
            <a:ext cx="2376264" cy="396044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标注 8"/>
          <p:cNvSpPr/>
          <p:nvPr/>
        </p:nvSpPr>
        <p:spPr>
          <a:xfrm>
            <a:off x="3203848" y="5661248"/>
            <a:ext cx="3960440" cy="1008112"/>
          </a:xfrm>
          <a:prstGeom prst="wedgeRectCallout">
            <a:avLst>
              <a:gd name="adj1" fmla="val -80047"/>
              <a:gd name="adj2" fmla="val -56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看箭头的顺序：中间层的组织顺序与辅助索引搜索码的顺序一致</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辅助索引的插入与删除</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之前描述的索引的插入与删除同样适用于辅助索引</a:t>
            </a:r>
            <a:endParaRPr lang="en-US" altLang="zh-CN" sz="2400" dirty="0"/>
          </a:p>
          <a:p>
            <a:pPr>
              <a:buClr>
                <a:schemeClr val="accent1"/>
              </a:buClr>
              <a:buFont typeface="Wingdings" pitchFamily="2" charset="2"/>
              <a:buChar char="p"/>
            </a:pP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顺序索引：辅助索引</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一般来说，一个搜索码可以包含多个属性。一个包含多个属性的搜索码称为复合搜索吗（</a:t>
            </a:r>
            <a:r>
              <a:rPr lang="en-US" altLang="zh-CN" sz="2400" dirty="0"/>
              <a:t>composite search key</a:t>
            </a:r>
            <a:r>
              <a:rPr lang="zh-CN" altLang="en-US" sz="2400" dirty="0"/>
              <a:t>）</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这个索引的结构和任何其他索引一样，唯一不同的地方是搜索码不是单个属性，而是一个属性列表</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搜索码按字典序排序，如</a:t>
            </a:r>
            <a:r>
              <a:rPr lang="en-US" altLang="zh-CN" sz="2400" dirty="0"/>
              <a:t>a1&lt;b1, </a:t>
            </a:r>
            <a:r>
              <a:rPr lang="zh-CN" altLang="en-US" sz="2400" dirty="0"/>
              <a:t>或</a:t>
            </a:r>
            <a:r>
              <a:rPr lang="en-US" altLang="zh-CN" sz="2400" dirty="0"/>
              <a:t>a1=b1</a:t>
            </a:r>
            <a:r>
              <a:rPr lang="zh-CN" altLang="en-US" sz="2400" dirty="0"/>
              <a:t>且</a:t>
            </a:r>
            <a:r>
              <a:rPr lang="en-US" altLang="zh-CN" sz="2400" dirty="0"/>
              <a:t>a2&lt;b2</a:t>
            </a:r>
            <a:r>
              <a:rPr lang="zh-CN" altLang="en-US" sz="2400" dirty="0"/>
              <a:t>，则（</a:t>
            </a:r>
            <a:r>
              <a:rPr lang="en-US" altLang="zh-CN" sz="2400" dirty="0"/>
              <a:t>a1,a2</a:t>
            </a:r>
            <a:r>
              <a:rPr lang="zh-CN" altLang="en-US" sz="2400" dirty="0"/>
              <a:t>）</a:t>
            </a:r>
            <a:r>
              <a:rPr lang="en-US" altLang="zh-CN" sz="2400" dirty="0"/>
              <a:t>&lt;</a:t>
            </a:r>
            <a:r>
              <a:rPr lang="zh-CN" altLang="en-US" sz="2400" dirty="0"/>
              <a:t>（</a:t>
            </a:r>
            <a:r>
              <a:rPr lang="en-US" altLang="zh-CN" sz="2400" dirty="0"/>
              <a:t>b1,b2</a:t>
            </a:r>
            <a:r>
              <a:rPr lang="zh-CN" altLang="en-US" sz="2400" dirty="0"/>
              <a:t>）字典序和单词按字母排序基本相同</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顺序索引：多码索引</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solidFill>
                  <a:schemeClr val="accent2"/>
                </a:solidFill>
              </a:rPr>
              <a:t>B</a:t>
            </a:r>
            <a:r>
              <a:rPr lang="en-US" altLang="zh-CN" baseline="30000" dirty="0">
                <a:solidFill>
                  <a:schemeClr val="accent2"/>
                </a:solidFill>
              </a:rPr>
              <a:t>+</a:t>
            </a:r>
            <a:r>
              <a:rPr lang="zh-CN" altLang="en-US" dirty="0">
                <a:solidFill>
                  <a:schemeClr val="accent2"/>
                </a:solidFill>
              </a:rPr>
              <a:t>树索引文件</a:t>
            </a:r>
            <a:endParaRPr lang="en-US" altLang="zh-CN" dirty="0">
              <a:solidFill>
                <a:schemeClr val="accent2"/>
              </a:solidFill>
            </a:endParaRPr>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索引顺序文件组织的缺点</a:t>
            </a:r>
          </a:p>
        </p:txBody>
      </p:sp>
      <p:sp>
        <p:nvSpPr>
          <p:cNvPr id="3" name="内容占位符 2"/>
          <p:cNvSpPr>
            <a:spLocks noGrp="1"/>
          </p:cNvSpPr>
          <p:nvPr>
            <p:ph idx="1"/>
          </p:nvPr>
        </p:nvSpPr>
        <p:spPr/>
        <p:txBody>
          <a:bodyPr/>
          <a:lstStyle/>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r>
              <a:rPr lang="zh-CN" altLang="en-US" sz="2400" b="1" kern="0" dirty="0">
                <a:latin typeface="+mn-lt"/>
                <a:ea typeface="+mn-ea"/>
              </a:rPr>
              <a:t>索引顺序文件组织最大的缺点在于，随着文件的增大，索引查找性能和数据顺序扫描性能都会下降。</a:t>
            </a: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lang="en-US" altLang="zh-CN" sz="2400" b="1"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
                <a:schemeClr val="accent1"/>
              </a:buClr>
              <a:buSzTx/>
              <a:tabLst/>
              <a:defRPr/>
            </a:pPr>
            <a:r>
              <a:rPr lang="zh-CN" altLang="en-US" sz="2400" b="1" kern="0" dirty="0">
                <a:latin typeface="+mn-lt"/>
                <a:ea typeface="+mn-ea"/>
              </a:rPr>
              <a:t>虽然这种性能下降可以通过对文件进行重新组织来弥补，但是我们不希望频繁地进行重组</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树索引文件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a:t>
            </a:r>
            <a:r>
              <a:rPr lang="en-US" altLang="zh-CN" sz="2400" b="1" kern="0" dirty="0"/>
              <a:t> B</a:t>
            </a:r>
            <a:r>
              <a:rPr lang="en-US" altLang="zh-CN" sz="2400" b="1" kern="0" baseline="30000" dirty="0"/>
              <a:t>+ </a:t>
            </a:r>
            <a:r>
              <a:rPr lang="en-US" altLang="zh-CN" sz="2400" b="1" kern="0" dirty="0">
                <a:latin typeface="+mn-lt"/>
                <a:ea typeface="+mn-ea"/>
              </a:rPr>
              <a:t>-tree</a:t>
            </a:r>
            <a:r>
              <a:rPr lang="zh-CN" altLang="en-US" sz="2400" b="1" kern="0" dirty="0">
                <a:latin typeface="+mn-lt"/>
                <a:ea typeface="+mn-ea"/>
              </a:rPr>
              <a:t>）索引结构是在数据插入和删除的情况下仍能保持其执行效率的几种使用最广泛的索引结构之一</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en-US" altLang="zh-CN" sz="2400" b="1" kern="0" dirty="0"/>
              <a:t>B</a:t>
            </a:r>
            <a:r>
              <a:rPr lang="en-US" altLang="zh-CN" sz="2400" b="1" kern="0" baseline="30000" dirty="0"/>
              <a:t>+</a:t>
            </a:r>
            <a:r>
              <a:rPr lang="zh-CN" altLang="en-US" sz="2400" b="1" kern="0" dirty="0"/>
              <a:t>树索引采用</a:t>
            </a:r>
            <a:r>
              <a:rPr lang="zh-CN" altLang="en-US" sz="2400" b="1" kern="0" dirty="0">
                <a:solidFill>
                  <a:schemeClr val="accent2"/>
                </a:solidFill>
              </a:rPr>
              <a:t>平衡树（</a:t>
            </a:r>
            <a:r>
              <a:rPr lang="en-US" altLang="zh-CN" sz="2400" b="1" kern="0" dirty="0">
                <a:solidFill>
                  <a:schemeClr val="accent2"/>
                </a:solidFill>
              </a:rPr>
              <a:t>balance tree</a:t>
            </a:r>
            <a:r>
              <a:rPr lang="zh-CN" altLang="en-US" sz="2400" b="1" kern="0" dirty="0">
                <a:solidFill>
                  <a:schemeClr val="accent2"/>
                </a:solidFill>
              </a:rPr>
              <a:t>）</a:t>
            </a:r>
            <a:r>
              <a:rPr lang="zh-CN" altLang="en-US" sz="2400" b="1" kern="0" dirty="0"/>
              <a:t>结构，其中树根到树叶的每条路径的长度相同</a:t>
            </a: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树的每个非叶结点有</a:t>
            </a:r>
            <a:r>
              <a:rPr lang="en-US" altLang="zh-CN" sz="2400" b="1" kern="0" dirty="0">
                <a:latin typeface="+mn-lt"/>
                <a:ea typeface="+mn-ea"/>
              </a:rPr>
              <a:t>[n/2]~n</a:t>
            </a:r>
            <a:r>
              <a:rPr lang="zh-CN" altLang="en-US" sz="2400" b="1" kern="0" dirty="0">
                <a:latin typeface="+mn-lt"/>
                <a:ea typeface="+mn-ea"/>
              </a:rPr>
              <a:t>个子女，其中</a:t>
            </a:r>
            <a:r>
              <a:rPr lang="en-US" altLang="zh-CN" sz="2400" b="1" kern="0" dirty="0">
                <a:latin typeface="+mn-lt"/>
                <a:ea typeface="+mn-ea"/>
              </a:rPr>
              <a:t>n</a:t>
            </a:r>
            <a:r>
              <a:rPr lang="zh-CN" altLang="en-US" sz="2400" b="1" kern="0" dirty="0">
                <a:latin typeface="+mn-lt"/>
                <a:ea typeface="+mn-ea"/>
              </a:rPr>
              <a:t>对特定的树是固定的</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Tx/>
              <a:buFont typeface="Wingdings" pitchFamily="2" charset="2"/>
              <a:buChar char="p"/>
              <a:tabLst/>
              <a:defRPr/>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树索引文件（续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树结构会增加文件插入和删除处理的性能开销，同时会增加空间开销</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但即使对更新频率较高的文件来说，这种开销也是可以接受的，因为这样能够减小文件重组的代价</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此外，由于结点有可能是半空的（如果它们具有最少子结点数的话），这将造成空间的浪费</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但是，考虑到</a:t>
            </a:r>
            <a:r>
              <a:rPr lang="en-US" altLang="zh-CN" sz="2400" b="1" kern="0" dirty="0"/>
              <a:t>B</a:t>
            </a:r>
            <a:r>
              <a:rPr lang="en-US" altLang="zh-CN" sz="2400" b="1" kern="0" baseline="30000" dirty="0"/>
              <a:t>+</a:t>
            </a:r>
            <a:r>
              <a:rPr lang="zh-CN" altLang="en-US" sz="2400" b="1" kern="0" dirty="0"/>
              <a:t>树所带来的性能提高，这种空间开销也是可以接受的</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索引的目的是帮助定位记录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索引的工作方式类似于一本书的目录，可以通过目录查找内容所在页，再到该页获取内容。</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如，为根据给定的</a:t>
            </a:r>
            <a:r>
              <a:rPr lang="en-US" altLang="zh-CN" sz="2400" dirty="0"/>
              <a:t>ID</a:t>
            </a:r>
            <a:r>
              <a:rPr lang="zh-CN" altLang="en-US" sz="2400" dirty="0"/>
              <a:t>检索一条</a:t>
            </a:r>
            <a:r>
              <a:rPr lang="en-US" altLang="zh-CN" sz="2400" dirty="0"/>
              <a:t>student</a:t>
            </a:r>
            <a:r>
              <a:rPr lang="zh-CN" altLang="en-US" sz="2400" dirty="0"/>
              <a:t>记录，数据库系统首先会查找索引，找到相应记录所在的磁盘块，然后取出该磁盘块，得到所需的</a:t>
            </a:r>
            <a:r>
              <a:rPr lang="en-US" altLang="zh-CN" sz="2400" dirty="0"/>
              <a:t>student</a:t>
            </a:r>
            <a:r>
              <a:rPr lang="zh-CN" altLang="en-US" sz="2400" dirty="0"/>
              <a:t>记录</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树是一种多级索引，典型的</a:t>
            </a:r>
            <a:r>
              <a:rPr lang="en-US" altLang="zh-CN" sz="2400" b="1" kern="0" dirty="0"/>
              <a:t>B</a:t>
            </a:r>
            <a:r>
              <a:rPr lang="en-US" altLang="zh-CN" sz="2400" b="1" kern="0" baseline="30000" dirty="0"/>
              <a:t>+</a:t>
            </a:r>
            <a:r>
              <a:rPr lang="zh-CN" altLang="en-US" sz="2400" b="1" kern="0" dirty="0"/>
              <a:t>树结构如下图所示</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indent="-342900" eaLnBrk="0" hangingPunct="0">
              <a:spcBef>
                <a:spcPct val="20000"/>
              </a:spcBef>
              <a:buClr>
                <a:schemeClr val="accent1"/>
              </a:buClr>
              <a:buFont typeface="Wingdings" pitchFamily="2" charset="2"/>
              <a:buChar char="p"/>
            </a:pPr>
            <a:r>
              <a:rPr lang="zh-CN" altLang="en-US" sz="2400" b="1" kern="0" dirty="0"/>
              <a:t>它最多包含</a:t>
            </a:r>
            <a:r>
              <a:rPr lang="en-US" altLang="zh-CN" sz="2400" b="1" kern="0" dirty="0"/>
              <a:t>n-1</a:t>
            </a:r>
            <a:r>
              <a:rPr lang="zh-CN" altLang="en-US" sz="2400" b="1" kern="0" dirty="0"/>
              <a:t>个搜索码值</a:t>
            </a:r>
            <a:r>
              <a:rPr lang="en-US" altLang="zh-CN" sz="2400" b="1" kern="0" dirty="0"/>
              <a:t>K</a:t>
            </a:r>
            <a:r>
              <a:rPr lang="en-US" altLang="zh-CN" sz="2400" b="1" kern="0" baseline="-25000" dirty="0"/>
              <a:t>1</a:t>
            </a:r>
            <a:r>
              <a:rPr lang="en-US" altLang="zh-CN" sz="2400" b="1" kern="0" dirty="0"/>
              <a:t>, K</a:t>
            </a:r>
            <a:r>
              <a:rPr lang="en-US" altLang="zh-CN" sz="2400" b="1" kern="0" baseline="-25000" dirty="0"/>
              <a:t>2</a:t>
            </a:r>
            <a:r>
              <a:rPr lang="en-US" altLang="zh-CN" sz="2400" b="1" kern="0" dirty="0"/>
              <a:t>, ,,,, K</a:t>
            </a:r>
            <a:r>
              <a:rPr lang="en-US" altLang="zh-CN" sz="2400" b="1" kern="0" baseline="-25000" dirty="0"/>
              <a:t>n-1</a:t>
            </a:r>
            <a:r>
              <a:rPr lang="zh-CN" altLang="en-US" sz="2400" b="1" kern="0" dirty="0"/>
              <a:t>以及</a:t>
            </a:r>
            <a:r>
              <a:rPr lang="en-US" altLang="zh-CN" sz="2400" b="1" kern="0" dirty="0"/>
              <a:t>n</a:t>
            </a:r>
            <a:r>
              <a:rPr lang="zh-CN" altLang="en-US" sz="2400" b="1" kern="0" dirty="0"/>
              <a:t>个指针</a:t>
            </a:r>
            <a:r>
              <a:rPr lang="en-US" altLang="zh-CN" sz="2400" b="1" kern="0" dirty="0"/>
              <a:t>P</a:t>
            </a:r>
            <a:r>
              <a:rPr lang="en-US" altLang="zh-CN" sz="2400" b="1" kern="0" baseline="-25000" dirty="0"/>
              <a:t>1</a:t>
            </a:r>
            <a:r>
              <a:rPr lang="en-US" altLang="zh-CN" sz="2400" b="1" kern="0" dirty="0"/>
              <a:t>, P</a:t>
            </a:r>
            <a:r>
              <a:rPr lang="en-US" altLang="zh-CN" sz="2400" b="1" kern="0" baseline="-25000" dirty="0"/>
              <a:t>2</a:t>
            </a:r>
            <a:r>
              <a:rPr lang="en-US" altLang="zh-CN" sz="2400" b="1" kern="0" dirty="0"/>
              <a:t>, …, </a:t>
            </a:r>
            <a:r>
              <a:rPr lang="en-US" altLang="zh-CN" sz="2400" b="1" kern="0" dirty="0" err="1"/>
              <a:t>P</a:t>
            </a:r>
            <a:r>
              <a:rPr lang="en-US" altLang="zh-CN" sz="2400" b="1" kern="0" baseline="-25000" dirty="0" err="1"/>
              <a:t>n</a:t>
            </a:r>
            <a:endParaRPr lang="en-US" altLang="zh-CN" sz="2400" b="1" kern="0" baseline="-2500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其中</a:t>
            </a:r>
            <a:r>
              <a:rPr lang="en-US" altLang="zh-CN" sz="2400" b="1" kern="0" dirty="0"/>
              <a:t>K</a:t>
            </a:r>
            <a:r>
              <a:rPr lang="zh-CN" altLang="en-US" sz="2400" b="1" kern="0" dirty="0"/>
              <a:t>代表搜索码的值，</a:t>
            </a:r>
            <a:r>
              <a:rPr lang="en-US" altLang="zh-CN" sz="2400" b="1" kern="0" dirty="0"/>
              <a:t>P</a:t>
            </a:r>
            <a:r>
              <a:rPr lang="zh-CN" altLang="en-US" sz="2400" b="1" kern="0" dirty="0"/>
              <a:t>代表指针</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每个结点中的搜索码值</a:t>
            </a:r>
            <a:r>
              <a:rPr lang="en-US" altLang="zh-CN" sz="2400" b="1" kern="0" dirty="0"/>
              <a:t>K</a:t>
            </a:r>
            <a:r>
              <a:rPr lang="zh-CN" altLang="en-US" sz="2400" b="1" kern="0" dirty="0"/>
              <a:t>顺序排放</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971600" y="3429000"/>
            <a:ext cx="6912768" cy="1224136"/>
          </a:xfrm>
          <a:prstGeom prst="rect">
            <a:avLst/>
          </a:prstGeom>
          <a:noFill/>
          <a:ln w="9525">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树的结构：叶结点</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a:t>
            </a: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叶结点：对</a:t>
            </a:r>
            <a:r>
              <a:rPr lang="en-US" altLang="zh-CN" sz="2400" b="1" kern="0" dirty="0" err="1"/>
              <a:t>i</a:t>
            </a:r>
            <a:r>
              <a:rPr lang="en-US" altLang="zh-CN" sz="2400" b="1" kern="0" dirty="0"/>
              <a:t>=1, 2, … , n-1, </a:t>
            </a:r>
            <a:r>
              <a:rPr lang="zh-CN" altLang="en-US" sz="2400" b="1" kern="0" dirty="0"/>
              <a:t>指针</a:t>
            </a:r>
            <a:r>
              <a:rPr lang="en-US" altLang="zh-CN" sz="2400" b="1" kern="0" dirty="0"/>
              <a:t>P</a:t>
            </a:r>
            <a:r>
              <a:rPr lang="en-US" altLang="zh-CN" sz="2400" b="1" kern="0" baseline="-25000" dirty="0"/>
              <a:t>i</a:t>
            </a:r>
            <a:r>
              <a:rPr lang="zh-CN" altLang="en-US" sz="2400" b="1" kern="0" dirty="0"/>
              <a:t>指向具有搜索码值</a:t>
            </a:r>
            <a:r>
              <a:rPr lang="en-US" altLang="zh-CN" sz="2400" b="1" kern="0" dirty="0" err="1"/>
              <a:t>K</a:t>
            </a:r>
            <a:r>
              <a:rPr lang="en-US" altLang="zh-CN" sz="2400" b="1" kern="0" baseline="-25000" dirty="0" err="1"/>
              <a:t>i</a:t>
            </a:r>
            <a:r>
              <a:rPr lang="zh-CN" altLang="en-US" sz="2400" b="1" kern="0" dirty="0"/>
              <a:t>的一条文件记录。</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下图是</a:t>
            </a:r>
            <a:r>
              <a:rPr lang="en-US" altLang="zh-CN" sz="2400" b="1" kern="0" dirty="0"/>
              <a:t>instructor</a:t>
            </a:r>
            <a:r>
              <a:rPr lang="zh-CN" altLang="en-US" sz="2400" b="1" kern="0" dirty="0"/>
              <a:t>文件的</a:t>
            </a:r>
            <a:r>
              <a:rPr lang="en-US" altLang="zh-CN" sz="2400" b="1" kern="0" dirty="0"/>
              <a:t>B</a:t>
            </a:r>
            <a:r>
              <a:rPr lang="en-US" altLang="zh-CN" sz="2400" b="1" kern="0" baseline="30000" dirty="0"/>
              <a:t>+</a:t>
            </a:r>
            <a:r>
              <a:rPr lang="zh-CN" altLang="en-US" sz="2400" b="1" kern="0" dirty="0"/>
              <a:t>树的一个叶结点，其中设</a:t>
            </a:r>
            <a:r>
              <a:rPr lang="en-US" altLang="zh-CN" sz="2400" b="1" kern="0" dirty="0"/>
              <a:t>n=4</a:t>
            </a:r>
            <a:r>
              <a:rPr lang="zh-CN" altLang="en-US" sz="2400" b="1" kern="0" dirty="0"/>
              <a:t>，搜索码是</a:t>
            </a:r>
            <a:r>
              <a:rPr lang="en-US" altLang="zh-CN" sz="2400" b="1" kern="0" dirty="0"/>
              <a:t>name</a:t>
            </a:r>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树的结构：叶结点</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pic>
        <p:nvPicPr>
          <p:cNvPr id="2" name="Picture 2"/>
          <p:cNvPicPr>
            <a:picLocks noChangeAspect="1" noChangeArrowheads="1"/>
          </p:cNvPicPr>
          <p:nvPr/>
        </p:nvPicPr>
        <p:blipFill>
          <a:blip r:embed="rId2" cstate="print"/>
          <a:srcRect/>
          <a:stretch>
            <a:fillRect/>
          </a:stretch>
        </p:blipFill>
        <p:spPr bwMode="auto">
          <a:xfrm>
            <a:off x="596170" y="1584175"/>
            <a:ext cx="8080286" cy="5245773"/>
          </a:xfrm>
          <a:prstGeom prst="rect">
            <a:avLst/>
          </a:prstGeom>
          <a:noFill/>
          <a:ln w="9525">
            <a:noFill/>
            <a:miter lim="800000"/>
            <a:headEnd/>
            <a:tailEnd/>
          </a:ln>
        </p:spPr>
      </p:pic>
      <p:sp>
        <p:nvSpPr>
          <p:cNvPr id="8" name="矩形 7"/>
          <p:cNvSpPr/>
          <p:nvPr/>
        </p:nvSpPr>
        <p:spPr>
          <a:xfrm>
            <a:off x="611560" y="1556792"/>
            <a:ext cx="2808312" cy="9361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标注 8"/>
          <p:cNvSpPr/>
          <p:nvPr/>
        </p:nvSpPr>
        <p:spPr>
          <a:xfrm>
            <a:off x="4932040" y="764704"/>
            <a:ext cx="3384376" cy="648072"/>
          </a:xfrm>
          <a:prstGeom prst="wedgeRectCallout">
            <a:avLst>
              <a:gd name="adj1" fmla="val -93969"/>
              <a:gd name="adj2" fmla="val 108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叶结点：注意搜索码值的排列顺序</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树的结构：叶结点中的值</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叶结点中值的数目：每个叶结点至多可以有</a:t>
            </a:r>
            <a:r>
              <a:rPr lang="en-US" altLang="zh-CN" sz="2400" b="1" kern="0" dirty="0"/>
              <a:t>n-1</a:t>
            </a:r>
            <a:r>
              <a:rPr lang="zh-CN" altLang="en-US" sz="2400" b="1" kern="0" dirty="0"/>
              <a:t>个搜索码的值；值的最少个数为（</a:t>
            </a:r>
            <a:r>
              <a:rPr lang="en-US" altLang="zh-CN" sz="2400" b="1" kern="0" dirty="0"/>
              <a:t>n-1</a:t>
            </a:r>
            <a:r>
              <a:rPr lang="zh-CN" altLang="en-US" sz="2400" b="1" kern="0" dirty="0"/>
              <a:t>）</a:t>
            </a:r>
            <a:r>
              <a:rPr lang="en-US" altLang="zh-CN" sz="2400" b="1" kern="0" dirty="0"/>
              <a:t>/2</a:t>
            </a:r>
            <a:r>
              <a:rPr lang="zh-CN" altLang="en-US" sz="2400" b="1" kern="0" dirty="0"/>
              <a:t>。</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若</a:t>
            </a:r>
            <a:r>
              <a:rPr lang="en-US" altLang="zh-CN" sz="2400" b="1" kern="0" dirty="0"/>
              <a:t>n=4</a:t>
            </a:r>
            <a:r>
              <a:rPr lang="zh-CN" altLang="en-US" sz="2400" b="1" kern="0" dirty="0"/>
              <a:t>，则该叶结点至多有</a:t>
            </a:r>
            <a:r>
              <a:rPr lang="en-US" altLang="zh-CN" sz="2400" b="1" kern="0" dirty="0"/>
              <a:t>4-1=3</a:t>
            </a:r>
            <a:r>
              <a:rPr lang="zh-CN" altLang="en-US" sz="2400" b="1" kern="0" dirty="0"/>
              <a:t>个搜索码的值；至少需要有（</a:t>
            </a:r>
            <a:r>
              <a:rPr lang="en-US" altLang="zh-CN" sz="2400" b="1" kern="0" dirty="0"/>
              <a:t>4-1</a:t>
            </a:r>
            <a:r>
              <a:rPr lang="zh-CN" altLang="en-US" sz="2400" b="1" kern="0" dirty="0"/>
              <a:t>）</a:t>
            </a:r>
            <a:r>
              <a:rPr lang="en-US" altLang="zh-CN" sz="2400" b="1" kern="0" dirty="0"/>
              <a:t>/2 =2</a:t>
            </a:r>
            <a:r>
              <a:rPr lang="zh-CN" altLang="en-US" sz="2400" b="1" kern="0" dirty="0"/>
              <a:t>个搜索码的值</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树的结构：叶结点中的值（续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叶结点中值的范围：叶结点中的值的范围互不重合，除非有重复的搜索码的值，在这种情况下，一个值可能出现在多个叶结点中</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进一步说，如果</a:t>
            </a:r>
            <a:r>
              <a:rPr lang="en-US" altLang="zh-CN" sz="2400" b="1" kern="0" dirty="0"/>
              <a:t>L</a:t>
            </a:r>
            <a:r>
              <a:rPr lang="en-US" altLang="zh-CN" sz="2400" b="1" kern="0" baseline="-25000" dirty="0"/>
              <a:t>i</a:t>
            </a:r>
            <a:r>
              <a:rPr lang="zh-CN" altLang="en-US" sz="2400" b="1" kern="0" dirty="0"/>
              <a:t>和</a:t>
            </a:r>
            <a:r>
              <a:rPr lang="en-US" altLang="zh-CN" sz="2400" b="1" kern="0" dirty="0" err="1"/>
              <a:t>L</a:t>
            </a:r>
            <a:r>
              <a:rPr lang="en-US" altLang="zh-CN" sz="2400" b="1" kern="0" baseline="-25000" dirty="0" err="1"/>
              <a:t>j</a:t>
            </a:r>
            <a:r>
              <a:rPr lang="zh-CN" altLang="en-US" sz="2400" b="1" kern="0" dirty="0"/>
              <a:t>是两个叶结点，且</a:t>
            </a:r>
            <a:r>
              <a:rPr lang="en-US" altLang="zh-CN" sz="2400" b="1" kern="0" dirty="0" err="1"/>
              <a:t>i</a:t>
            </a:r>
            <a:r>
              <a:rPr lang="en-US" altLang="zh-CN" sz="2400" b="1" kern="0" dirty="0"/>
              <a:t> &lt; j</a:t>
            </a:r>
            <a:r>
              <a:rPr lang="zh-CN" altLang="en-US" sz="2400" b="1" kern="0" dirty="0"/>
              <a:t>那么</a:t>
            </a:r>
            <a:r>
              <a:rPr lang="en-US" altLang="zh-CN" sz="2400" b="1" kern="0" dirty="0"/>
              <a:t>L</a:t>
            </a:r>
            <a:r>
              <a:rPr lang="en-US" altLang="zh-CN" sz="2400" b="1" kern="0" baseline="-25000" dirty="0"/>
              <a:t>i</a:t>
            </a:r>
            <a:r>
              <a:rPr lang="zh-CN" altLang="en-US" sz="2400" b="1" kern="0" dirty="0"/>
              <a:t>中所有搜索码的值都小于或等于</a:t>
            </a:r>
            <a:r>
              <a:rPr lang="en-US" altLang="zh-CN" sz="2400" b="1" kern="0" dirty="0" err="1"/>
              <a:t>L</a:t>
            </a:r>
            <a:r>
              <a:rPr lang="en-US" altLang="zh-CN" sz="2400" b="1" kern="0" baseline="-25000" dirty="0" err="1"/>
              <a:t>j</a:t>
            </a:r>
            <a:r>
              <a:rPr lang="zh-CN" altLang="en-US" sz="2400" b="1" kern="0" dirty="0"/>
              <a:t>中所有搜索码的值</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要使</a:t>
            </a:r>
            <a:r>
              <a:rPr lang="en-US" altLang="zh-CN" sz="2400" b="1" kern="0" dirty="0"/>
              <a:t>B</a:t>
            </a:r>
            <a:r>
              <a:rPr lang="en-US" altLang="zh-CN" sz="2400" b="1" kern="0" baseline="30000" dirty="0"/>
              <a:t>+</a:t>
            </a:r>
            <a:r>
              <a:rPr lang="zh-CN" altLang="en-US" sz="2400" b="1" kern="0" dirty="0"/>
              <a:t>树成为稠密索引（通常情况），每个搜索码的值都必须出现在某个叶结点中</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树的结构：叶结点中指针</a:t>
            </a:r>
            <a:r>
              <a:rPr lang="en-US" altLang="zh-CN" dirty="0" err="1"/>
              <a:t>P</a:t>
            </a:r>
            <a:r>
              <a:rPr lang="en-US" altLang="zh-CN" baseline="-25000" dirty="0" err="1"/>
              <a:t>n</a:t>
            </a:r>
            <a:r>
              <a:rPr lang="zh-CN" altLang="en-US" dirty="0"/>
              <a:t>的作用</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因为各叶结点之间按照所含的搜索码值大小有一个线性的顺序，所以我们可以用</a:t>
            </a:r>
            <a:r>
              <a:rPr lang="en-US" altLang="zh-CN" sz="2400" b="1" kern="0" dirty="0" err="1"/>
              <a:t>P</a:t>
            </a:r>
            <a:r>
              <a:rPr lang="en-US" altLang="zh-CN" sz="2400" b="1" kern="0" baseline="-25000" dirty="0" err="1"/>
              <a:t>n</a:t>
            </a:r>
            <a:r>
              <a:rPr lang="zh-CN" altLang="en-US" sz="2400" b="1" kern="0" dirty="0"/>
              <a:t>将叶结点按搜索码顺序串在一起。</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这种排序可以对文件进行高效的顺序处理</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树的结构：非叶结点</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非叶结点（</a:t>
            </a:r>
            <a:r>
              <a:rPr lang="en-US" altLang="zh-CN" sz="2400" b="1" kern="0" dirty="0">
                <a:solidFill>
                  <a:schemeClr val="accent2"/>
                </a:solidFill>
              </a:rPr>
              <a:t>non-leaf node</a:t>
            </a:r>
            <a:r>
              <a:rPr lang="zh-CN" altLang="en-US" sz="2400" b="1" kern="0" dirty="0">
                <a:solidFill>
                  <a:schemeClr val="accent2"/>
                </a:solidFill>
              </a:rPr>
              <a:t>）</a:t>
            </a:r>
            <a:r>
              <a:rPr lang="zh-CN" altLang="en-US" sz="2400" b="1" kern="0" dirty="0"/>
              <a:t>形成叶结点上的一个多级稀疏索引</a:t>
            </a:r>
            <a:endParaRPr lang="en-US" altLang="zh-CN" sz="2400" b="1" kern="0" dirty="0"/>
          </a:p>
          <a:p>
            <a:pPr marL="342900" indent="-342900" eaLnBrk="0" hangingPunct="0">
              <a:spcBef>
                <a:spcPct val="20000"/>
              </a:spcBef>
              <a:buClr>
                <a:schemeClr val="accent1"/>
              </a:buClr>
            </a:pPr>
            <a:r>
              <a:rPr lang="en-US" altLang="zh-CN" sz="2400" b="1" kern="0" dirty="0">
                <a:solidFill>
                  <a:schemeClr val="accent2"/>
                </a:solidFill>
              </a:rPr>
              <a:t>~~~~~~~~~~~~~</a:t>
            </a:r>
            <a:r>
              <a:rPr lang="zh-CN" altLang="en-US" sz="2400" b="1" kern="0" dirty="0">
                <a:solidFill>
                  <a:schemeClr val="accent2"/>
                </a:solidFill>
              </a:rPr>
              <a:t>非叶结点的结构</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非叶结点和叶结点的结构相同，只不过非叶结点中所有的指针</a:t>
            </a:r>
            <a:r>
              <a:rPr lang="en-US" altLang="zh-CN" sz="2400" b="1" kern="0" dirty="0">
                <a:latin typeface="+mn-lt"/>
                <a:ea typeface="+mn-ea"/>
              </a:rPr>
              <a:t>P</a:t>
            </a:r>
            <a:r>
              <a:rPr lang="zh-CN" altLang="en-US" sz="2400" b="1" kern="0" dirty="0">
                <a:latin typeface="+mn-lt"/>
                <a:ea typeface="+mn-ea"/>
              </a:rPr>
              <a:t>都指向树中的结点</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一个非叶结点最多容纳</a:t>
            </a:r>
            <a:r>
              <a:rPr lang="en-US" altLang="zh-CN" sz="2400" b="1" kern="0" dirty="0">
                <a:latin typeface="+mn-lt"/>
                <a:ea typeface="+mn-ea"/>
              </a:rPr>
              <a:t>n</a:t>
            </a:r>
            <a:r>
              <a:rPr lang="zh-CN" altLang="en-US" sz="2400" b="1" kern="0" dirty="0">
                <a:latin typeface="+mn-lt"/>
                <a:ea typeface="+mn-ea"/>
              </a:rPr>
              <a:t>个指针，同时必须至少容纳</a:t>
            </a:r>
            <a:r>
              <a:rPr lang="en-US" altLang="zh-CN" sz="2400" b="1" kern="0" dirty="0">
                <a:latin typeface="+mn-lt"/>
                <a:ea typeface="+mn-ea"/>
              </a:rPr>
              <a:t>n/2</a:t>
            </a:r>
            <a:r>
              <a:rPr lang="zh-CN" altLang="en-US" sz="2400" b="1" kern="0" dirty="0">
                <a:latin typeface="+mn-lt"/>
                <a:ea typeface="+mn-ea"/>
              </a:rPr>
              <a:t>个指针</a:t>
            </a:r>
            <a:endParaRPr lang="en-US" altLang="zh-CN" sz="2400" b="1" kern="0" dirty="0">
              <a:latin typeface="+mn-lt"/>
              <a:ea typeface="+mn-ea"/>
            </a:endParaRPr>
          </a:p>
          <a:p>
            <a:pPr marL="342900" lvl="0" indent="-342900" eaLnBrk="0" hangingPunct="0">
              <a:spcBef>
                <a:spcPct val="20000"/>
              </a:spcBef>
              <a:buClr>
                <a:schemeClr val="accent1"/>
              </a:buClr>
            </a:pPr>
            <a:r>
              <a:rPr lang="en-US" altLang="zh-CN" sz="2400" b="1" kern="0" dirty="0">
                <a:solidFill>
                  <a:schemeClr val="accent2"/>
                </a:solidFill>
                <a:latin typeface="+mn-lt"/>
                <a:ea typeface="+mn-ea"/>
              </a:rPr>
              <a:t>~~~~~~~~~~~~~</a:t>
            </a:r>
            <a:r>
              <a:rPr lang="zh-CN" altLang="en-US" sz="2400" b="1" kern="0" dirty="0">
                <a:solidFill>
                  <a:schemeClr val="accent2"/>
                </a:solidFill>
                <a:latin typeface="+mn-lt"/>
                <a:ea typeface="+mn-ea"/>
              </a:rPr>
              <a:t>一些概念</a:t>
            </a: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结点的指针数称为该结点的扇出，非叶结点也称为内部结点（</a:t>
            </a:r>
            <a:r>
              <a:rPr lang="en-US" altLang="zh-CN" sz="2400" b="1" kern="0" dirty="0">
                <a:latin typeface="+mn-lt"/>
                <a:ea typeface="+mn-ea"/>
              </a:rPr>
              <a:t>internal node</a:t>
            </a:r>
            <a:r>
              <a:rPr lang="zh-CN" altLang="en-US" sz="2400" b="1" kern="0" dirty="0">
                <a:latin typeface="+mn-lt"/>
                <a:ea typeface="+mn-ea"/>
              </a:rPr>
              <a:t>）</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树的结构：非叶结点（续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一个包含</a:t>
            </a:r>
            <a:r>
              <a:rPr lang="en-US" altLang="zh-CN" sz="2400" b="1" kern="0" dirty="0">
                <a:solidFill>
                  <a:schemeClr val="accent2"/>
                </a:solidFill>
              </a:rPr>
              <a:t>m</a:t>
            </a:r>
            <a:r>
              <a:rPr lang="zh-CN" altLang="en-US" sz="2400" b="1" kern="0" dirty="0">
                <a:solidFill>
                  <a:schemeClr val="accent2"/>
                </a:solidFill>
              </a:rPr>
              <a:t>个指针的结点（</a:t>
            </a:r>
            <a:r>
              <a:rPr lang="en-US" altLang="zh-CN" sz="2400" b="1" kern="0" dirty="0">
                <a:solidFill>
                  <a:schemeClr val="accent2"/>
                </a:solidFill>
              </a:rPr>
              <a:t>m&lt;=n</a:t>
            </a:r>
            <a:r>
              <a:rPr lang="zh-CN" altLang="en-US" sz="2400" b="1" kern="0" dirty="0">
                <a:solidFill>
                  <a:schemeClr val="accent2"/>
                </a:solidFill>
              </a:rPr>
              <a:t>）：</a:t>
            </a:r>
            <a:r>
              <a:rPr lang="zh-CN" altLang="en-US" sz="2400" b="1" kern="0" dirty="0"/>
              <a:t>对</a:t>
            </a:r>
            <a:r>
              <a:rPr lang="en-US" altLang="zh-CN" sz="2400" b="1" kern="0" dirty="0" err="1"/>
              <a:t>i</a:t>
            </a:r>
            <a:r>
              <a:rPr lang="en-US" altLang="zh-CN" sz="2400" b="1" kern="0" dirty="0"/>
              <a:t> = 2, 3, …, m-1</a:t>
            </a:r>
            <a:r>
              <a:rPr lang="zh-CN" altLang="en-US" sz="2400" b="1" kern="0" dirty="0"/>
              <a:t>，指针</a:t>
            </a:r>
            <a:r>
              <a:rPr lang="en-US" altLang="zh-CN" sz="2400" b="1" kern="0" dirty="0"/>
              <a:t>P</a:t>
            </a:r>
            <a:r>
              <a:rPr lang="en-US" altLang="zh-CN" sz="2400" b="1" kern="0" baseline="-25000" dirty="0"/>
              <a:t>i</a:t>
            </a:r>
            <a:r>
              <a:rPr lang="zh-CN" altLang="en-US" sz="2400" b="1" kern="0" dirty="0"/>
              <a:t>指向一颗子树，该子树包含的所有搜索码的值都在</a:t>
            </a:r>
            <a:r>
              <a:rPr lang="en-US" altLang="zh-CN" sz="2400" b="1" kern="0" dirty="0"/>
              <a:t>P</a:t>
            </a:r>
            <a:r>
              <a:rPr lang="en-US" altLang="zh-CN" sz="2400" b="1" kern="0" baseline="-25000" dirty="0"/>
              <a:t>i</a:t>
            </a:r>
            <a:r>
              <a:rPr lang="zh-CN" altLang="en-US" sz="2400" b="1" kern="0" dirty="0"/>
              <a:t>后面的搜索码</a:t>
            </a:r>
            <a:r>
              <a:rPr lang="en-US" altLang="zh-CN" sz="2400" b="1" kern="0" dirty="0" err="1"/>
              <a:t>K</a:t>
            </a:r>
            <a:r>
              <a:rPr lang="en-US" altLang="zh-CN" sz="2400" b="1" kern="0" baseline="-25000" dirty="0" err="1"/>
              <a:t>i</a:t>
            </a:r>
            <a:r>
              <a:rPr lang="zh-CN" altLang="en-US" sz="2400" b="1" kern="0" dirty="0"/>
              <a:t>和</a:t>
            </a:r>
            <a:r>
              <a:rPr lang="en-US" altLang="zh-CN" sz="2400" b="1" kern="0" dirty="0"/>
              <a:t>P</a:t>
            </a:r>
            <a:r>
              <a:rPr lang="en-US" altLang="zh-CN" sz="2400" b="1" kern="0" baseline="-25000" dirty="0"/>
              <a:t>i</a:t>
            </a:r>
            <a:r>
              <a:rPr lang="zh-CN" altLang="en-US" sz="2400" b="1" kern="0" dirty="0"/>
              <a:t>前面的搜索码</a:t>
            </a:r>
            <a:r>
              <a:rPr lang="en-US" altLang="zh-CN" sz="2400" b="1" kern="0" dirty="0"/>
              <a:t>K</a:t>
            </a:r>
            <a:r>
              <a:rPr lang="en-US" altLang="zh-CN" sz="2400" b="1" kern="0" baseline="-25000" dirty="0"/>
              <a:t>i-1</a:t>
            </a:r>
            <a:r>
              <a:rPr lang="zh-CN" altLang="en-US" sz="2400" b="1" kern="0" baseline="-25000" dirty="0"/>
              <a:t> </a:t>
            </a:r>
            <a:r>
              <a:rPr lang="zh-CN" altLang="en-US" sz="2400" b="1" kern="0" dirty="0"/>
              <a:t>之间</a:t>
            </a:r>
            <a:endParaRPr lang="en-US" altLang="zh-CN" sz="2400" b="1" kern="0" dirty="0"/>
          </a:p>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即，</a:t>
            </a:r>
            <a:r>
              <a:rPr lang="en-US" altLang="zh-CN" sz="2400" b="1" kern="0" dirty="0"/>
              <a:t>P</a:t>
            </a:r>
            <a:r>
              <a:rPr lang="en-US" altLang="zh-CN" sz="2400" b="1" kern="0" baseline="-25000" dirty="0"/>
              <a:t>i</a:t>
            </a:r>
            <a:r>
              <a:rPr lang="zh-CN" altLang="en-US" sz="2400" b="1" kern="0" dirty="0"/>
              <a:t>指向的子树的所有搜索码的值都在区间</a:t>
            </a:r>
            <a:r>
              <a:rPr lang="en-US" altLang="zh-CN" sz="2400" b="1" kern="0" dirty="0"/>
              <a:t>[K</a:t>
            </a:r>
            <a:r>
              <a:rPr lang="en-US" altLang="zh-CN" sz="2400" b="1" kern="0" baseline="-25000" dirty="0"/>
              <a:t>i-1</a:t>
            </a:r>
            <a:r>
              <a:rPr lang="en-US" altLang="zh-CN" sz="2400" b="1" kern="0" dirty="0"/>
              <a:t>, </a:t>
            </a:r>
            <a:r>
              <a:rPr lang="en-US" altLang="zh-CN" sz="2400" b="1" kern="0" dirty="0" err="1"/>
              <a:t>K</a:t>
            </a:r>
            <a:r>
              <a:rPr lang="en-US" altLang="zh-CN" sz="2400" b="1" kern="0" baseline="-25000" dirty="0" err="1"/>
              <a:t>i</a:t>
            </a:r>
            <a:r>
              <a:rPr lang="zh-CN" altLang="en-US" sz="2400" b="1" kern="0" dirty="0"/>
              <a:t>）内</a:t>
            </a:r>
            <a:endParaRPr lang="en-US" altLang="zh-CN" sz="2400" b="1" kern="0" dirty="0"/>
          </a:p>
          <a:p>
            <a:pPr marL="342900" indent="-342900" eaLnBrk="0" hangingPunct="0">
              <a:spcBef>
                <a:spcPct val="20000"/>
              </a:spcBef>
              <a:buClr>
                <a:schemeClr val="accent1"/>
              </a:buClr>
            </a:pPr>
            <a:r>
              <a:rPr lang="zh-CN" altLang="en-US" sz="2400" b="1" kern="0" dirty="0">
                <a:solidFill>
                  <a:srgbClr val="FF0000"/>
                </a:solidFill>
              </a:rPr>
              <a:t>注意，也有范围是</a:t>
            </a:r>
            <a:r>
              <a:rPr lang="en-US" altLang="zh-CN" sz="2400" b="1" kern="0" dirty="0">
                <a:solidFill>
                  <a:srgbClr val="FF0000"/>
                </a:solidFill>
              </a:rPr>
              <a:t>(K</a:t>
            </a:r>
            <a:r>
              <a:rPr lang="en-US" altLang="zh-CN" sz="2400" b="1" kern="0" baseline="-25000" dirty="0">
                <a:solidFill>
                  <a:srgbClr val="FF0000"/>
                </a:solidFill>
              </a:rPr>
              <a:t>i-1</a:t>
            </a:r>
            <a:r>
              <a:rPr lang="en-US" altLang="zh-CN" sz="2400" b="1" kern="0" dirty="0">
                <a:solidFill>
                  <a:srgbClr val="FF0000"/>
                </a:solidFill>
              </a:rPr>
              <a:t>, </a:t>
            </a:r>
            <a:r>
              <a:rPr lang="en-US" altLang="zh-CN" sz="2400" b="1" kern="0" dirty="0" err="1">
                <a:solidFill>
                  <a:srgbClr val="FF0000"/>
                </a:solidFill>
              </a:rPr>
              <a:t>K</a:t>
            </a:r>
            <a:r>
              <a:rPr lang="en-US" altLang="zh-CN" sz="2400" b="1" kern="0" baseline="-25000" dirty="0" err="1">
                <a:solidFill>
                  <a:srgbClr val="FF0000"/>
                </a:solidFill>
              </a:rPr>
              <a:t>i</a:t>
            </a:r>
            <a:r>
              <a:rPr lang="en-US" altLang="zh-CN" sz="2400" b="1" kern="0" dirty="0">
                <a:solidFill>
                  <a:srgbClr val="FF0000"/>
                </a:solidFill>
              </a:rPr>
              <a:t>] </a:t>
            </a:r>
            <a:r>
              <a:rPr lang="zh-CN" altLang="en-US" sz="2400" b="1" kern="0" dirty="0">
                <a:solidFill>
                  <a:srgbClr val="FF0000"/>
                </a:solidFill>
              </a:rPr>
              <a:t>的</a:t>
            </a:r>
            <a:endParaRPr lang="en-US" altLang="zh-CN" sz="2400" b="1" kern="0" dirty="0">
              <a:solidFill>
                <a:srgbClr val="FF0000"/>
              </a:solidFill>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指针</a:t>
            </a:r>
            <a:r>
              <a:rPr lang="en-US" altLang="zh-CN" sz="2400" b="1" kern="0" dirty="0">
                <a:latin typeface="+mn-lt"/>
                <a:ea typeface="+mn-ea"/>
              </a:rPr>
              <a:t>P</a:t>
            </a:r>
            <a:r>
              <a:rPr lang="en-US" altLang="zh-CN" sz="2400" b="1" kern="0" baseline="-25000" dirty="0">
                <a:latin typeface="+mn-lt"/>
                <a:ea typeface="+mn-ea"/>
              </a:rPr>
              <a:t>m</a:t>
            </a:r>
            <a:r>
              <a:rPr lang="zh-CN" altLang="en-US" sz="2400" b="1" kern="0" dirty="0">
                <a:latin typeface="+mn-lt"/>
                <a:ea typeface="+mn-ea"/>
              </a:rPr>
              <a:t>指向子树中所含搜索码值大于</a:t>
            </a:r>
            <a:r>
              <a:rPr lang="en-US" altLang="zh-CN" sz="2400" b="1" kern="0" dirty="0">
                <a:latin typeface="+mn-lt"/>
                <a:ea typeface="+mn-ea"/>
              </a:rPr>
              <a:t>K</a:t>
            </a:r>
            <a:r>
              <a:rPr lang="en-US" altLang="zh-CN" sz="2400" b="1" kern="0" baseline="-25000" dirty="0">
                <a:latin typeface="+mn-lt"/>
                <a:ea typeface="+mn-ea"/>
              </a:rPr>
              <a:t>m-1</a:t>
            </a:r>
            <a:r>
              <a:rPr lang="zh-CN" altLang="en-US" sz="2400" b="1" kern="0" dirty="0">
                <a:latin typeface="+mn-lt"/>
                <a:ea typeface="+mn-ea"/>
              </a:rPr>
              <a:t>的那一部分</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指针</a:t>
            </a:r>
            <a:r>
              <a:rPr lang="en-US" altLang="zh-CN" sz="2400" b="1" kern="0" dirty="0">
                <a:latin typeface="+mn-lt"/>
                <a:ea typeface="+mn-ea"/>
              </a:rPr>
              <a:t>P</a:t>
            </a:r>
            <a:r>
              <a:rPr lang="en-US" altLang="zh-CN" sz="2400" b="1" kern="0" baseline="-25000" dirty="0">
                <a:latin typeface="+mn-lt"/>
                <a:ea typeface="+mn-ea"/>
              </a:rPr>
              <a:t>1</a:t>
            </a:r>
            <a:r>
              <a:rPr lang="zh-CN" altLang="en-US" sz="2400" b="1" kern="0" dirty="0">
                <a:latin typeface="+mn-lt"/>
                <a:ea typeface="+mn-ea"/>
              </a:rPr>
              <a:t>指向子树中所含搜索码值小于</a:t>
            </a:r>
            <a:r>
              <a:rPr lang="en-US" altLang="zh-CN" sz="2400" b="1" kern="0" dirty="0">
                <a:latin typeface="+mn-lt"/>
                <a:ea typeface="+mn-ea"/>
              </a:rPr>
              <a:t>K</a:t>
            </a:r>
            <a:r>
              <a:rPr lang="en-US" altLang="zh-CN" sz="2400" b="1" kern="0" baseline="-25000" dirty="0">
                <a:latin typeface="+mn-lt"/>
                <a:ea typeface="+mn-ea"/>
              </a:rPr>
              <a:t>1</a:t>
            </a:r>
            <a:r>
              <a:rPr lang="zh-CN" altLang="en-US" sz="2400" b="1" kern="0" dirty="0">
                <a:latin typeface="+mn-lt"/>
                <a:ea typeface="+mn-ea"/>
              </a:rPr>
              <a:t>的那一部分</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grpSp>
        <p:nvGrpSpPr>
          <p:cNvPr id="24" name="组合 23"/>
          <p:cNvGrpSpPr/>
          <p:nvPr/>
        </p:nvGrpSpPr>
        <p:grpSpPr>
          <a:xfrm>
            <a:off x="501998" y="2852936"/>
            <a:ext cx="8462490" cy="576064"/>
            <a:chOff x="35496" y="2852936"/>
            <a:chExt cx="8432363" cy="576064"/>
          </a:xfrm>
        </p:grpSpPr>
        <p:sp>
          <p:nvSpPr>
            <p:cNvPr id="8" name="矩形 7"/>
            <p:cNvSpPr/>
            <p:nvPr/>
          </p:nvSpPr>
          <p:spPr>
            <a:xfrm>
              <a:off x="35496"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1</a:t>
              </a:r>
              <a:endParaRPr lang="zh-CN" altLang="en-US" sz="2000" b="1" baseline="-25000" dirty="0"/>
            </a:p>
          </p:txBody>
        </p:sp>
        <p:sp>
          <p:nvSpPr>
            <p:cNvPr id="9" name="矩形 8"/>
            <p:cNvSpPr/>
            <p:nvPr/>
          </p:nvSpPr>
          <p:spPr>
            <a:xfrm>
              <a:off x="611560" y="2852936"/>
              <a:ext cx="966091"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K</a:t>
              </a:r>
              <a:r>
                <a:rPr lang="en-US" altLang="zh-CN" sz="2000" b="1" baseline="-25000" dirty="0"/>
                <a:t>1</a:t>
              </a:r>
              <a:endParaRPr lang="zh-CN" altLang="en-US" sz="2000" b="1" baseline="-25000" dirty="0"/>
            </a:p>
          </p:txBody>
        </p:sp>
        <p:sp>
          <p:nvSpPr>
            <p:cNvPr id="14" name="矩形 13"/>
            <p:cNvSpPr/>
            <p:nvPr/>
          </p:nvSpPr>
          <p:spPr>
            <a:xfrm>
              <a:off x="1577651"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a:t>
              </a:r>
              <a:endParaRPr lang="zh-CN" altLang="en-US" sz="2000" b="1" baseline="-25000" dirty="0"/>
            </a:p>
          </p:txBody>
        </p:sp>
        <p:sp>
          <p:nvSpPr>
            <p:cNvPr id="15" name="矩形 14"/>
            <p:cNvSpPr/>
            <p:nvPr/>
          </p:nvSpPr>
          <p:spPr>
            <a:xfrm>
              <a:off x="2151665" y="2852936"/>
              <a:ext cx="100452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K</a:t>
              </a:r>
              <a:r>
                <a:rPr lang="en-US" altLang="zh-CN" sz="2000" b="1" baseline="-25000" dirty="0"/>
                <a:t>…</a:t>
              </a:r>
              <a:endParaRPr lang="zh-CN" altLang="en-US" sz="2000" b="1" baseline="-25000" dirty="0"/>
            </a:p>
          </p:txBody>
        </p:sp>
        <p:sp>
          <p:nvSpPr>
            <p:cNvPr id="16" name="矩形 15"/>
            <p:cNvSpPr/>
            <p:nvPr/>
          </p:nvSpPr>
          <p:spPr>
            <a:xfrm>
              <a:off x="3156189"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i-1</a:t>
              </a:r>
              <a:endParaRPr lang="zh-CN" altLang="en-US" sz="2000" b="1" baseline="-25000" dirty="0"/>
            </a:p>
          </p:txBody>
        </p:sp>
        <p:sp>
          <p:nvSpPr>
            <p:cNvPr id="17" name="矩形 16"/>
            <p:cNvSpPr/>
            <p:nvPr/>
          </p:nvSpPr>
          <p:spPr>
            <a:xfrm>
              <a:off x="3730202" y="2852936"/>
              <a:ext cx="100452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K</a:t>
              </a:r>
              <a:r>
                <a:rPr lang="en-US" altLang="zh-CN" sz="2000" b="1" baseline="-25000" dirty="0"/>
                <a:t>i-1</a:t>
              </a:r>
              <a:endParaRPr lang="zh-CN" altLang="en-US" sz="2000" b="1" baseline="-25000" dirty="0"/>
            </a:p>
          </p:txBody>
        </p:sp>
        <p:sp>
          <p:nvSpPr>
            <p:cNvPr id="18" name="矩形 17"/>
            <p:cNvSpPr/>
            <p:nvPr/>
          </p:nvSpPr>
          <p:spPr>
            <a:xfrm>
              <a:off x="4734726"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i</a:t>
              </a:r>
              <a:endParaRPr lang="zh-CN" altLang="en-US" sz="2000" b="1" baseline="-25000" dirty="0"/>
            </a:p>
          </p:txBody>
        </p:sp>
        <p:sp>
          <p:nvSpPr>
            <p:cNvPr id="19" name="矩形 18"/>
            <p:cNvSpPr/>
            <p:nvPr/>
          </p:nvSpPr>
          <p:spPr>
            <a:xfrm>
              <a:off x="5308740" y="2852936"/>
              <a:ext cx="100452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err="1"/>
                <a:t>K</a:t>
              </a:r>
              <a:r>
                <a:rPr lang="en-US" altLang="zh-CN" sz="2000" b="1" baseline="-25000" dirty="0" err="1"/>
                <a:t>i</a:t>
              </a:r>
              <a:endParaRPr lang="zh-CN" altLang="en-US" sz="2000" b="1" baseline="-25000" dirty="0"/>
            </a:p>
          </p:txBody>
        </p:sp>
        <p:sp>
          <p:nvSpPr>
            <p:cNvPr id="20" name="矩形 19"/>
            <p:cNvSpPr/>
            <p:nvPr/>
          </p:nvSpPr>
          <p:spPr>
            <a:xfrm>
              <a:off x="6313263"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a:t>
              </a:r>
              <a:endParaRPr lang="zh-CN" altLang="en-US" sz="2000" b="1" baseline="-25000" dirty="0"/>
            </a:p>
          </p:txBody>
        </p:sp>
        <p:sp>
          <p:nvSpPr>
            <p:cNvPr id="21" name="矩形 20"/>
            <p:cNvSpPr/>
            <p:nvPr/>
          </p:nvSpPr>
          <p:spPr>
            <a:xfrm>
              <a:off x="6882663" y="2852936"/>
              <a:ext cx="1009137"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K</a:t>
              </a:r>
              <a:r>
                <a:rPr lang="en-US" altLang="zh-CN" sz="2000" b="1" baseline="-25000" dirty="0"/>
                <a:t>…</a:t>
              </a:r>
              <a:endParaRPr lang="zh-CN" altLang="en-US" sz="2000" b="1" baseline="-25000" dirty="0"/>
            </a:p>
          </p:txBody>
        </p:sp>
        <p:sp>
          <p:nvSpPr>
            <p:cNvPr id="22" name="矩形 21"/>
            <p:cNvSpPr/>
            <p:nvPr/>
          </p:nvSpPr>
          <p:spPr>
            <a:xfrm>
              <a:off x="7891795" y="2852936"/>
              <a:ext cx="57606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a:t>P</a:t>
              </a:r>
              <a:r>
                <a:rPr lang="en-US" altLang="zh-CN" sz="2000" b="1" baseline="-25000" dirty="0"/>
                <a:t>m</a:t>
              </a:r>
              <a:endParaRPr lang="zh-CN" altLang="en-US" sz="2000" b="1" baseline="-25000" dirty="0"/>
            </a:p>
          </p:txBody>
        </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树的结构：非叶结点（续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根结点</a:t>
            </a:r>
            <a:r>
              <a:rPr lang="zh-CN" altLang="en-US" sz="2400" b="1" kern="0" dirty="0"/>
              <a:t>与其他非叶结点不同，</a:t>
            </a:r>
            <a:r>
              <a:rPr lang="zh-CN" altLang="en-US" sz="2400" b="1" kern="0" dirty="0">
                <a:solidFill>
                  <a:schemeClr val="accent2"/>
                </a:solidFill>
              </a:rPr>
              <a:t>它包含的指针数可以小于</a:t>
            </a:r>
            <a:r>
              <a:rPr lang="en-US" altLang="zh-CN" sz="2400" b="1" kern="0" dirty="0">
                <a:solidFill>
                  <a:schemeClr val="accent2"/>
                </a:solidFill>
              </a:rPr>
              <a:t>n/2</a:t>
            </a:r>
            <a:r>
              <a:rPr lang="zh-CN" altLang="en-US" sz="2400" b="1" kern="0" dirty="0"/>
              <a:t>；但是，</a:t>
            </a:r>
            <a:r>
              <a:rPr lang="zh-CN" altLang="en-US" sz="2400" b="1" kern="0" dirty="0">
                <a:solidFill>
                  <a:schemeClr val="accent2"/>
                </a:solidFill>
              </a:rPr>
              <a:t>除非整棵树只有一个结点，否则根结点必须至少包含两个指针</a:t>
            </a: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对于任意</a:t>
            </a:r>
            <a:r>
              <a:rPr lang="en-US" altLang="zh-CN" sz="2400" b="1" kern="0" dirty="0">
                <a:latin typeface="+mn-lt"/>
                <a:ea typeface="+mn-ea"/>
              </a:rPr>
              <a:t>n</a:t>
            </a:r>
            <a:r>
              <a:rPr lang="zh-CN" altLang="en-US" sz="2400" b="1" kern="0" dirty="0">
                <a:latin typeface="+mn-lt"/>
                <a:ea typeface="+mn-ea"/>
              </a:rPr>
              <a:t>，我们总可以构造满足上述要求的</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下图是一颗完整的</a:t>
            </a:r>
            <a:r>
              <a:rPr lang="en-US" altLang="zh-CN" sz="2400" b="1" kern="0" dirty="0"/>
              <a:t>B</a:t>
            </a:r>
            <a:r>
              <a:rPr lang="en-US" altLang="zh-CN" sz="2400" b="1" kern="0" baseline="30000" dirty="0"/>
              <a:t>+</a:t>
            </a:r>
            <a:r>
              <a:rPr lang="zh-CN" altLang="en-US" sz="2400" b="1" kern="0" dirty="0"/>
              <a:t>树（</a:t>
            </a:r>
            <a:r>
              <a:rPr lang="en-US" altLang="zh-CN" sz="2400" b="1" kern="0" dirty="0"/>
              <a:t>n=4</a:t>
            </a:r>
            <a:r>
              <a:rPr lang="zh-CN" altLang="en-US" sz="2400" b="1" kern="0" dirty="0"/>
              <a:t>），</a:t>
            </a:r>
            <a:r>
              <a:rPr lang="zh-CN" altLang="en-US" sz="2400" b="1" kern="0"/>
              <a:t>为了简化起见，</a:t>
            </a:r>
            <a:r>
              <a:rPr lang="zh-CN" altLang="en-US" sz="2400" b="1" kern="0" dirty="0"/>
              <a:t>忽略了空指针；图中不包含箭头的指针区域可以理解为包含空值</a:t>
            </a:r>
            <a:endParaRPr kumimoji="0" lang="en-US" altLang="zh-CN" sz="2400" b="1" i="0" u="none" strike="noStrike" kern="0" cap="none" spc="0" normalizeH="0" baseline="0" noProof="0" dirty="0">
              <a:ln>
                <a:noFill/>
              </a:ln>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树的结构：非叶结点（续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36512" y="548680"/>
            <a:ext cx="9180512" cy="5904836"/>
          </a:xfrm>
          <a:prstGeom prst="rect">
            <a:avLst/>
          </a:prstGeom>
          <a:noFill/>
          <a:ln w="9525">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基本概念</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使用索引的好处：</a:t>
            </a:r>
            <a:endParaRPr lang="en-US" altLang="zh-CN" sz="2400" dirty="0"/>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索引是有序的，便于查找（比如按字母</a:t>
            </a:r>
            <a:r>
              <a:rPr lang="en-US" altLang="zh-CN" sz="2400" dirty="0"/>
              <a:t>\</a:t>
            </a:r>
            <a:r>
              <a:rPr lang="zh-CN" altLang="en-US" sz="2400" dirty="0"/>
              <a:t>数字排序）</a:t>
            </a:r>
            <a:endParaRPr lang="en-US" altLang="zh-CN" sz="2400" dirty="0"/>
          </a:p>
          <a:p>
            <a:pPr>
              <a:buClr>
                <a:schemeClr val="accent1"/>
              </a:buClr>
              <a:buFont typeface="Arial" pitchFamily="34" charset="0"/>
              <a:buChar char="•"/>
            </a:pPr>
            <a:r>
              <a:rPr lang="zh-CN" altLang="en-US" sz="2400" dirty="0"/>
              <a:t>索引体积要比记录本身小，从而减少资源耗费</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树的结构：非叶结点（续</a:t>
            </a:r>
            <a:r>
              <a:rPr lang="en-US" altLang="zh-CN" dirty="0"/>
              <a:t>4</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树的结构</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8" name="内容占位符 2"/>
          <p:cNvSpPr txBox="1">
            <a:spLocks/>
          </p:cNvSpPr>
          <p:nvPr/>
        </p:nvSpPr>
        <p:spPr bwMode="auto">
          <a:xfrm>
            <a:off x="762000" y="17091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noProof="0" dirty="0"/>
              <a:t>Instructor</a:t>
            </a:r>
            <a:r>
              <a:rPr lang="zh-CN" altLang="en-US" sz="2400" b="1" kern="0" noProof="0" dirty="0"/>
              <a:t>的另一个</a:t>
            </a:r>
            <a:r>
              <a:rPr lang="en-US" altLang="zh-CN" sz="2400" b="1" kern="0" noProof="0" dirty="0"/>
              <a:t>B</a:t>
            </a:r>
            <a:r>
              <a:rPr lang="en-US" altLang="zh-CN" sz="2400" b="1" kern="0" baseline="30000" noProof="0" dirty="0"/>
              <a:t>+</a:t>
            </a:r>
            <a:r>
              <a:rPr lang="zh-CN" altLang="en-US" sz="2400" b="1" kern="0" noProof="0" dirty="0"/>
              <a:t>树（</a:t>
            </a:r>
            <a:r>
              <a:rPr lang="en-US" altLang="zh-CN" sz="2400" b="1" kern="0" noProof="0" dirty="0"/>
              <a:t>n=6</a:t>
            </a:r>
            <a:r>
              <a:rPr lang="zh-CN" altLang="en-US" sz="2400" b="1" kern="0" noProof="0" dirty="0"/>
              <a:t>）</a:t>
            </a:r>
            <a:endParaRPr kumimoji="0" lang="en-US" altLang="zh-CN" sz="2400" b="1" i="0" u="none" strike="noStrike" kern="0" cap="none" spc="0" normalizeH="0" baseline="0" noProof="0" dirty="0">
              <a:ln>
                <a:noFill/>
              </a:ln>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755576" y="2492896"/>
            <a:ext cx="8222004" cy="1872208"/>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树的性质</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树索引文件</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这些</a:t>
            </a: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树的例子都是平衡的，即</a:t>
            </a:r>
            <a:r>
              <a:rPr lang="zh-CN" altLang="en-US" sz="2400" b="1" kern="0" dirty="0"/>
              <a:t>从根到叶结点的每条路径长度都相同</a:t>
            </a: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对于</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树来说这是一个必须的性质，实际上</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树中的“</a:t>
            </a:r>
            <a:r>
              <a:rPr lang="en-US" altLang="zh-CN" sz="2400" b="1" kern="0" dirty="0">
                <a:latin typeface="+mn-lt"/>
                <a:ea typeface="+mn-ea"/>
              </a:rPr>
              <a:t>B</a:t>
            </a:r>
            <a:r>
              <a:rPr lang="zh-CN" altLang="en-US" sz="2400" b="1" kern="0" dirty="0">
                <a:latin typeface="+mn-lt"/>
                <a:ea typeface="+mn-ea"/>
              </a:rPr>
              <a:t>”就表示“平衡”（</a:t>
            </a:r>
            <a:r>
              <a:rPr lang="en-US" altLang="zh-CN" sz="2400" b="1" kern="0" dirty="0">
                <a:latin typeface="+mn-lt"/>
                <a:ea typeface="+mn-ea"/>
              </a:rPr>
              <a:t>balanced</a:t>
            </a:r>
            <a:r>
              <a:rPr lang="zh-CN" altLang="en-US" sz="2400" b="1" kern="0" dirty="0">
                <a:latin typeface="+mn-lt"/>
                <a:ea typeface="+mn-ea"/>
              </a:rPr>
              <a:t>）的意思</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正是</a:t>
            </a:r>
            <a:r>
              <a:rPr lang="en-US" altLang="zh-CN" sz="2400" b="1" kern="0" dirty="0"/>
              <a:t>B</a:t>
            </a:r>
            <a:r>
              <a:rPr lang="en-US" altLang="zh-CN" sz="2400" b="1" kern="0" baseline="30000" dirty="0"/>
              <a:t>+</a:t>
            </a:r>
            <a:r>
              <a:rPr lang="zh-CN" altLang="en-US" sz="2400" b="1" kern="0" dirty="0"/>
              <a:t>树的这一平衡属性保证了</a:t>
            </a:r>
            <a:r>
              <a:rPr lang="en-US" altLang="zh-CN" sz="2400" b="1" kern="0" dirty="0"/>
              <a:t>B</a:t>
            </a:r>
            <a:r>
              <a:rPr lang="en-US" altLang="zh-CN" sz="2400" b="1" kern="0" baseline="30000" dirty="0"/>
              <a:t>+</a:t>
            </a:r>
            <a:r>
              <a:rPr lang="zh-CN" altLang="en-US" sz="2400" b="1" kern="0" dirty="0"/>
              <a:t>树索引有良好的查找、插入和修改性能</a:t>
            </a:r>
            <a:endParaRPr lang="en-US" altLang="zh-CN" sz="2400" b="1" kern="0" dirty="0">
              <a:latin typeface="+mn-lt"/>
              <a:ea typeface="+mn-ea"/>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树的查询</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树的查询</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如果树中存在所查询的值，</a:t>
            </a:r>
            <a:r>
              <a:rPr lang="zh-CN" altLang="en-US" sz="2400" b="1" kern="0" dirty="0"/>
              <a:t>那么从树的根结点开始，向下周游树直到它达到包含指定值的叶结点</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如果在叶结点中没有找到搜索码的值，则返回空值，显示失败</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树的查询（续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树的查询</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处理重复的搜索码：</a:t>
            </a: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首先找到具有值</a:t>
            </a:r>
            <a:r>
              <a:rPr lang="en-US" altLang="zh-CN" sz="2400" b="1" kern="0" dirty="0">
                <a:latin typeface="+mn-lt"/>
                <a:ea typeface="+mn-ea"/>
              </a:rPr>
              <a:t>V</a:t>
            </a:r>
            <a:r>
              <a:rPr lang="zh-CN" altLang="en-US" sz="2400" b="1" kern="0" dirty="0">
                <a:latin typeface="+mn-lt"/>
                <a:ea typeface="+mn-ea"/>
              </a:rPr>
              <a:t>的第一个出现的结点</a:t>
            </a:r>
            <a:r>
              <a:rPr lang="en-US" altLang="zh-CN" sz="2400" b="1" kern="0" dirty="0">
                <a:latin typeface="+mn-lt"/>
                <a:ea typeface="+mn-ea"/>
              </a:rPr>
              <a:t>L</a:t>
            </a:r>
            <a:r>
              <a:rPr lang="zh-CN" altLang="en-US" sz="2400" b="1" kern="0" dirty="0">
                <a:latin typeface="+mn-lt"/>
                <a:ea typeface="+mn-ea"/>
              </a:rPr>
              <a:t>，然后在结点</a:t>
            </a:r>
            <a:r>
              <a:rPr lang="en-US" altLang="zh-CN" sz="2400" b="1" kern="0" dirty="0">
                <a:latin typeface="+mn-lt"/>
                <a:ea typeface="+mn-ea"/>
              </a:rPr>
              <a:t>L</a:t>
            </a:r>
            <a:r>
              <a:rPr lang="zh-CN" altLang="en-US" sz="2400" b="1" kern="0" dirty="0">
                <a:latin typeface="+mn-lt"/>
                <a:ea typeface="+mn-ea"/>
              </a:rPr>
              <a:t>中遍历其余的码值</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如果该结点中包含至少一个大于</a:t>
            </a:r>
            <a:r>
              <a:rPr lang="en-US" altLang="zh-CN" sz="2400" b="1" kern="0" dirty="0">
                <a:latin typeface="+mn-lt"/>
                <a:ea typeface="+mn-ea"/>
              </a:rPr>
              <a:t>V</a:t>
            </a:r>
            <a:r>
              <a:rPr lang="zh-CN" altLang="en-US" sz="2400" b="1" kern="0" dirty="0">
                <a:latin typeface="+mn-lt"/>
                <a:ea typeface="+mn-ea"/>
              </a:rPr>
              <a:t>的搜索码值，那么就不存在更多的值为</a:t>
            </a:r>
            <a:r>
              <a:rPr lang="en-US" altLang="zh-CN" sz="2400" b="1" kern="0" dirty="0">
                <a:latin typeface="+mn-lt"/>
                <a:ea typeface="+mn-ea"/>
              </a:rPr>
              <a:t>V</a:t>
            </a:r>
            <a:r>
              <a:rPr lang="zh-CN" altLang="en-US" sz="2400" b="1" kern="0" dirty="0">
                <a:latin typeface="+mn-lt"/>
                <a:ea typeface="+mn-ea"/>
              </a:rPr>
              <a:t>的记录</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en-US" altLang="zh-CN" sz="2400" b="1" kern="0" dirty="0">
                <a:latin typeface="+mn-lt"/>
                <a:ea typeface="+mn-ea"/>
              </a:rPr>
              <a:t> </a:t>
            </a:r>
            <a:r>
              <a:rPr lang="zh-CN" altLang="en-US" sz="2400" b="1" kern="0" dirty="0">
                <a:latin typeface="+mn-lt"/>
                <a:ea typeface="+mn-ea"/>
              </a:rPr>
              <a:t>否则，由</a:t>
            </a:r>
            <a:r>
              <a:rPr lang="en-US" altLang="zh-CN" sz="2400" b="1" kern="0" dirty="0">
                <a:latin typeface="+mn-lt"/>
                <a:ea typeface="+mn-ea"/>
              </a:rPr>
              <a:t>L</a:t>
            </a:r>
            <a:r>
              <a:rPr lang="zh-CN" altLang="en-US" sz="2400" b="1" kern="0" dirty="0">
                <a:latin typeface="+mn-lt"/>
                <a:ea typeface="+mn-ea"/>
              </a:rPr>
              <a:t>结点中的指针</a:t>
            </a:r>
            <a:r>
              <a:rPr lang="en-US" altLang="zh-CN" sz="2400" b="1" kern="0" dirty="0" err="1">
                <a:latin typeface="+mn-lt"/>
                <a:ea typeface="+mn-ea"/>
              </a:rPr>
              <a:t>P</a:t>
            </a:r>
            <a:r>
              <a:rPr lang="en-US" altLang="zh-CN" sz="2400" b="1" kern="0" baseline="-25000" dirty="0" err="1">
                <a:latin typeface="+mn-lt"/>
                <a:ea typeface="+mn-ea"/>
              </a:rPr>
              <a:t>n</a:t>
            </a:r>
            <a:r>
              <a:rPr lang="zh-CN" altLang="en-US" sz="2400" b="1" kern="0" dirty="0">
                <a:latin typeface="+mn-lt"/>
                <a:ea typeface="+mn-ea"/>
              </a:rPr>
              <a:t>指向的下一个叶结点有可能包含值为</a:t>
            </a:r>
            <a:r>
              <a:rPr lang="en-US" altLang="zh-CN" sz="2400" b="1" kern="0" dirty="0">
                <a:latin typeface="+mn-lt"/>
                <a:ea typeface="+mn-ea"/>
              </a:rPr>
              <a:t>V</a:t>
            </a:r>
            <a:r>
              <a:rPr lang="zh-CN" altLang="en-US" sz="2400" b="1" kern="0" dirty="0">
                <a:latin typeface="+mn-lt"/>
                <a:ea typeface="+mn-ea"/>
              </a:rPr>
              <a:t>的搜索码</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则必须搜索由指针</a:t>
            </a:r>
            <a:r>
              <a:rPr lang="en-US" altLang="zh-CN" sz="2400" b="1" kern="0" dirty="0" err="1"/>
              <a:t>P</a:t>
            </a:r>
            <a:r>
              <a:rPr lang="en-US" altLang="zh-CN" sz="2400" b="1" kern="0" baseline="-25000" dirty="0" err="1"/>
              <a:t>n</a:t>
            </a:r>
            <a:r>
              <a:rPr lang="zh-CN" altLang="en-US" sz="2400" b="1" kern="0" dirty="0">
                <a:latin typeface="+mn-lt"/>
                <a:ea typeface="+mn-ea"/>
              </a:rPr>
              <a:t>指向的结点，重复上述步骤</a:t>
            </a:r>
            <a:endParaRPr lang="en-US" altLang="zh-CN" sz="2400" b="1" kern="0" dirty="0">
              <a:latin typeface="+mn-lt"/>
              <a:ea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树的查询（续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树的查询</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范围查询（查找所有搜索码值在特定区间（</a:t>
            </a:r>
            <a:r>
              <a:rPr lang="en-US" altLang="zh-CN" sz="2400" b="1" kern="0" dirty="0">
                <a:solidFill>
                  <a:schemeClr val="accent2"/>
                </a:solidFill>
                <a:latin typeface="+mn-lt"/>
                <a:ea typeface="+mn-ea"/>
              </a:rPr>
              <a:t>V</a:t>
            </a:r>
            <a:r>
              <a:rPr lang="zh-CN" altLang="en-US" sz="2400" b="1" kern="0" dirty="0">
                <a:solidFill>
                  <a:schemeClr val="accent2"/>
                </a:solidFill>
                <a:latin typeface="+mn-lt"/>
                <a:ea typeface="+mn-ea"/>
              </a:rPr>
              <a:t>，</a:t>
            </a:r>
            <a:r>
              <a:rPr lang="en-US" altLang="zh-CN" sz="2400" b="1" kern="0" dirty="0">
                <a:solidFill>
                  <a:schemeClr val="accent2"/>
                </a:solidFill>
                <a:latin typeface="+mn-lt"/>
                <a:ea typeface="+mn-ea"/>
              </a:rPr>
              <a:t>U</a:t>
            </a:r>
            <a:r>
              <a:rPr lang="zh-CN" altLang="en-US" sz="2400" b="1" kern="0" dirty="0">
                <a:solidFill>
                  <a:schemeClr val="accent2"/>
                </a:solidFill>
                <a:latin typeface="+mn-lt"/>
                <a:ea typeface="+mn-ea"/>
              </a:rPr>
              <a:t>）的记录：</a:t>
            </a: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与查找重复值</a:t>
            </a:r>
            <a:r>
              <a:rPr lang="en-US" altLang="zh-CN" sz="2400" b="1" kern="0" dirty="0">
                <a:latin typeface="+mn-lt"/>
                <a:ea typeface="+mn-ea"/>
              </a:rPr>
              <a:t>V</a:t>
            </a:r>
            <a:r>
              <a:rPr lang="zh-CN" altLang="en-US" sz="2400" b="1" kern="0" dirty="0">
                <a:latin typeface="+mn-lt"/>
                <a:ea typeface="+mn-ea"/>
              </a:rPr>
              <a:t>的算法类似，首先查找包含搜索码值</a:t>
            </a:r>
            <a:r>
              <a:rPr lang="en-US" altLang="zh-CN" sz="2400" b="1" kern="0" dirty="0">
                <a:latin typeface="+mn-lt"/>
                <a:ea typeface="+mn-ea"/>
              </a:rPr>
              <a:t>V</a:t>
            </a:r>
            <a:r>
              <a:rPr lang="zh-CN" altLang="en-US" sz="2400" b="1" kern="0" dirty="0">
                <a:latin typeface="+mn-lt"/>
                <a:ea typeface="+mn-ea"/>
              </a:rPr>
              <a:t>的第一个出现的结点</a:t>
            </a:r>
            <a:r>
              <a:rPr lang="en-US" altLang="zh-CN" sz="2400" b="1" kern="0" dirty="0">
                <a:latin typeface="+mn-lt"/>
                <a:ea typeface="+mn-ea"/>
              </a:rPr>
              <a:t>L</a:t>
            </a: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然后再遍历该结点其余的搜索码，直到找到一个大于</a:t>
            </a:r>
            <a:r>
              <a:rPr lang="en-US" altLang="zh-CN" sz="2400" b="1" kern="0" dirty="0">
                <a:latin typeface="+mn-lt"/>
                <a:ea typeface="+mn-ea"/>
              </a:rPr>
              <a:t>U</a:t>
            </a:r>
            <a:r>
              <a:rPr lang="zh-CN" altLang="en-US" sz="2400" b="1" kern="0" dirty="0">
                <a:latin typeface="+mn-lt"/>
                <a:ea typeface="+mn-ea"/>
              </a:rPr>
              <a:t>的搜索码说明该区间的记录已经搜索完毕</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否则继续搜索</a:t>
            </a:r>
            <a:r>
              <a:rPr lang="en-US" altLang="zh-CN" sz="2400" b="1" kern="0" dirty="0">
                <a:latin typeface="+mn-lt"/>
                <a:ea typeface="+mn-ea"/>
              </a:rPr>
              <a:t>L</a:t>
            </a:r>
            <a:r>
              <a:rPr lang="zh-CN" altLang="en-US" sz="2400" b="1" kern="0" dirty="0">
                <a:latin typeface="+mn-lt"/>
                <a:ea typeface="+mn-ea"/>
              </a:rPr>
              <a:t>中</a:t>
            </a:r>
            <a:r>
              <a:rPr lang="en-US" altLang="zh-CN" sz="2400" b="1" kern="0" dirty="0" err="1">
                <a:latin typeface="+mn-lt"/>
                <a:ea typeface="+mn-ea"/>
              </a:rPr>
              <a:t>P</a:t>
            </a:r>
            <a:r>
              <a:rPr lang="en-US" altLang="zh-CN" sz="2400" b="1" kern="0" baseline="-25000" dirty="0" err="1">
                <a:latin typeface="+mn-lt"/>
                <a:ea typeface="+mn-ea"/>
              </a:rPr>
              <a:t>n</a:t>
            </a:r>
            <a:r>
              <a:rPr lang="zh-CN" altLang="en-US" sz="2400" b="1" kern="0" dirty="0">
                <a:latin typeface="+mn-lt"/>
                <a:ea typeface="+mn-ea"/>
              </a:rPr>
              <a:t>指向的下一个结点，重复上述步骤</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树更新的复杂度：结点可能因为插入而变得过大需要分</a:t>
            </a:r>
            <a:r>
              <a:rPr lang="zh-CN" altLang="en-US" sz="2400" b="1" kern="0" dirty="0">
                <a:solidFill>
                  <a:schemeClr val="accent2"/>
                </a:solidFill>
                <a:latin typeface="+mn-lt"/>
                <a:ea typeface="+mn-ea"/>
              </a:rPr>
              <a:t>裂（</a:t>
            </a:r>
            <a:r>
              <a:rPr lang="en-US" altLang="zh-CN" sz="2400" b="1" kern="0" dirty="0">
                <a:solidFill>
                  <a:schemeClr val="accent2"/>
                </a:solidFill>
                <a:latin typeface="+mn-lt"/>
                <a:ea typeface="+mn-ea"/>
              </a:rPr>
              <a:t>split</a:t>
            </a:r>
            <a:r>
              <a:rPr lang="zh-CN" altLang="en-US" sz="2400" b="1" kern="0" dirty="0">
                <a:solidFill>
                  <a:schemeClr val="accent2"/>
                </a:solidFill>
                <a:latin typeface="+mn-lt"/>
                <a:ea typeface="+mn-ea"/>
              </a:rPr>
              <a:t>）</a:t>
            </a:r>
            <a:r>
              <a:rPr lang="zh-CN" altLang="en-US" sz="2400" b="1" kern="0" dirty="0">
                <a:latin typeface="+mn-lt"/>
                <a:ea typeface="+mn-ea"/>
              </a:rPr>
              <a:t>或者因为删除而变得过小需要</a:t>
            </a:r>
            <a:r>
              <a:rPr lang="zh-CN" altLang="en-US" sz="2400" b="1" kern="0" dirty="0">
                <a:solidFill>
                  <a:schemeClr val="accent2"/>
                </a:solidFill>
                <a:latin typeface="+mn-lt"/>
                <a:ea typeface="+mn-ea"/>
              </a:rPr>
              <a:t>合并（</a:t>
            </a:r>
            <a:r>
              <a:rPr lang="en-US" altLang="zh-CN" sz="2400" b="1" kern="0" dirty="0">
                <a:solidFill>
                  <a:schemeClr val="accent2"/>
                </a:solidFill>
                <a:latin typeface="+mn-lt"/>
                <a:ea typeface="+mn-ea"/>
              </a:rPr>
              <a:t>coalesce</a:t>
            </a:r>
            <a:r>
              <a:rPr lang="zh-CN" altLang="en-US" sz="2400" b="1" kern="0" dirty="0">
                <a:solidFill>
                  <a:schemeClr val="accent2"/>
                </a:solidFill>
                <a:latin typeface="+mn-lt"/>
                <a:ea typeface="+mn-ea"/>
              </a:rPr>
              <a:t>）</a:t>
            </a: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此外，当一个结点分裂或一对结点合并时必须保证</a:t>
            </a:r>
            <a:r>
              <a:rPr lang="en-US" altLang="zh-CN" sz="2400" b="1" kern="0" dirty="0">
                <a:latin typeface="+mn-lt"/>
                <a:ea typeface="+mn-ea"/>
              </a:rPr>
              <a:t>B+</a:t>
            </a:r>
            <a:r>
              <a:rPr lang="zh-CN" altLang="en-US" sz="2400" b="1" kern="0" dirty="0">
                <a:latin typeface="+mn-lt"/>
                <a:ea typeface="+mn-ea"/>
              </a:rPr>
              <a:t>树能保持平衡</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457200" y="1600200"/>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609600"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不考虑分裂与合并的插入和删除（结点不会变得过大或过小）：</a:t>
            </a: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插入：</a:t>
            </a:r>
            <a:r>
              <a:rPr lang="zh-CN" altLang="en-US" sz="2400" b="1" kern="0" dirty="0">
                <a:latin typeface="+mn-lt"/>
                <a:ea typeface="+mn-ea"/>
              </a:rPr>
              <a:t>首先找到搜索码值将出现的叶结点，然后在叶结点中插入一条新记录（即一对搜索码值和记录指针），使得插入后搜索码仍然有序</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a:t>
            </a:r>
            <a:r>
              <a:rPr lang="zh-CN" altLang="en-US" sz="2400" b="1" kern="0" dirty="0">
                <a:latin typeface="+mn-lt"/>
                <a:ea typeface="+mn-ea"/>
              </a:rPr>
              <a:t>通过查找已删除记录的搜索码的值，找到包含待删除项的叶结点；如果多项含有相同的搜索码值，遍历所有这些相同的搜索码值的项，直到找到指向被删除记录的项。然后从叶结点中移除该项。该叶结点中已删除项右边的所有项左移一个位置，以便在删除该项后不会有空隙</a:t>
            </a:r>
            <a:endParaRPr lang="en-US" altLang="zh-CN" sz="2400" b="1" kern="0" dirty="0">
              <a:latin typeface="+mn-lt"/>
              <a:ea typeface="+mn-ea"/>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插入：例如把</a:t>
            </a:r>
            <a:r>
              <a:rPr lang="en-US" altLang="zh-CN" sz="2400" b="1" kern="0" dirty="0">
                <a:solidFill>
                  <a:schemeClr val="accent2"/>
                </a:solidFill>
                <a:latin typeface="+mn-lt"/>
                <a:ea typeface="+mn-ea"/>
              </a:rPr>
              <a:t>Adams</a:t>
            </a:r>
            <a:r>
              <a:rPr lang="zh-CN" altLang="en-US" sz="2400" b="1" kern="0" dirty="0">
                <a:solidFill>
                  <a:schemeClr val="accent2"/>
                </a:solidFill>
                <a:latin typeface="+mn-lt"/>
                <a:ea typeface="+mn-ea"/>
              </a:rPr>
              <a:t>插入到下图中</a:t>
            </a:r>
            <a:endParaRPr lang="en-US" altLang="zh-CN" sz="2400" b="1" kern="0" dirty="0">
              <a:latin typeface="+mn-lt"/>
              <a:ea typeface="+mn-ea"/>
            </a:endParaRPr>
          </a:p>
        </p:txBody>
      </p:sp>
      <p:pic>
        <p:nvPicPr>
          <p:cNvPr id="8" name="Picture 2"/>
          <p:cNvPicPr>
            <a:picLocks noChangeAspect="1" noChangeArrowheads="1"/>
          </p:cNvPicPr>
          <p:nvPr/>
        </p:nvPicPr>
        <p:blipFill>
          <a:blip r:embed="rId2" cstate="print"/>
          <a:srcRect/>
          <a:stretch>
            <a:fillRect/>
          </a:stretch>
        </p:blipFill>
        <p:spPr bwMode="auto">
          <a:xfrm>
            <a:off x="827584" y="1988840"/>
            <a:ext cx="7612875" cy="4896544"/>
          </a:xfrm>
          <a:prstGeom prst="rect">
            <a:avLst/>
          </a:prstGeom>
          <a:noFill/>
          <a:ln w="9525">
            <a:noFill/>
            <a:miter lim="800000"/>
            <a:headEnd/>
            <a:tailEnd/>
          </a:ln>
        </p:spPr>
      </p:pic>
      <p:sp>
        <p:nvSpPr>
          <p:cNvPr id="9" name="矩形 8"/>
          <p:cNvSpPr/>
          <p:nvPr/>
        </p:nvSpPr>
        <p:spPr>
          <a:xfrm>
            <a:off x="827584" y="3212976"/>
            <a:ext cx="172819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611560" y="2348880"/>
            <a:ext cx="1368152" cy="432048"/>
          </a:xfrm>
          <a:prstGeom prst="wedgeRectCallout">
            <a:avLst>
              <a:gd name="adj1" fmla="val 2854"/>
              <a:gd name="adj2" fmla="val 171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插入位置</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4867" y="2424113"/>
            <a:ext cx="9235379" cy="3093119"/>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插入：例如把</a:t>
            </a:r>
            <a:r>
              <a:rPr lang="en-US" altLang="zh-CN" sz="2400" b="1" kern="0" dirty="0">
                <a:solidFill>
                  <a:schemeClr val="accent2"/>
                </a:solidFill>
                <a:latin typeface="+mn-lt"/>
                <a:ea typeface="+mn-ea"/>
              </a:rPr>
              <a:t>Adams</a:t>
            </a:r>
            <a:r>
              <a:rPr lang="zh-CN" altLang="en-US" sz="2400" b="1" kern="0" dirty="0">
                <a:solidFill>
                  <a:schemeClr val="accent2"/>
                </a:solidFill>
                <a:latin typeface="+mn-lt"/>
                <a:ea typeface="+mn-ea"/>
              </a:rPr>
              <a:t>插入到下图中</a:t>
            </a:r>
            <a:endParaRPr lang="en-US" altLang="zh-CN" sz="2400" b="1" kern="0" dirty="0">
              <a:latin typeface="+mn-lt"/>
              <a:ea typeface="+mn-ea"/>
            </a:endParaRPr>
          </a:p>
        </p:txBody>
      </p:sp>
      <p:sp>
        <p:nvSpPr>
          <p:cNvPr id="9" name="矩形 8"/>
          <p:cNvSpPr/>
          <p:nvPr/>
        </p:nvSpPr>
        <p:spPr>
          <a:xfrm>
            <a:off x="179512" y="4365104"/>
            <a:ext cx="302433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179512" y="5445224"/>
            <a:ext cx="4464496" cy="576064"/>
          </a:xfrm>
          <a:prstGeom prst="wedgeRectCallout">
            <a:avLst>
              <a:gd name="adj1" fmla="val -11742"/>
              <a:gd name="adj2" fmla="val -15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插入后结点分裂。注意，由于父结点尚有空间因此父结点没有分裂</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54867" y="2424113"/>
            <a:ext cx="9235379" cy="3093119"/>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插入：父结点分裂的情况，把</a:t>
            </a:r>
            <a:r>
              <a:rPr lang="en-US" altLang="zh-CN" sz="2400" b="1" kern="0" dirty="0" err="1">
                <a:solidFill>
                  <a:schemeClr val="accent2"/>
                </a:solidFill>
                <a:latin typeface="+mn-lt"/>
                <a:ea typeface="+mn-ea"/>
              </a:rPr>
              <a:t>Lamport</a:t>
            </a:r>
            <a:r>
              <a:rPr lang="zh-CN" altLang="en-US" sz="2400" b="1" kern="0" dirty="0">
                <a:solidFill>
                  <a:schemeClr val="accent2"/>
                </a:solidFill>
                <a:latin typeface="+mn-lt"/>
                <a:ea typeface="+mn-ea"/>
              </a:rPr>
              <a:t>插入到下图中</a:t>
            </a:r>
            <a:endParaRPr lang="en-US" altLang="zh-CN" sz="2400" b="1" kern="0" dirty="0">
              <a:latin typeface="+mn-lt"/>
              <a:ea typeface="+mn-ea"/>
            </a:endParaRPr>
          </a:p>
        </p:txBody>
      </p:sp>
      <p:sp>
        <p:nvSpPr>
          <p:cNvPr id="9" name="矩形 8"/>
          <p:cNvSpPr/>
          <p:nvPr/>
        </p:nvSpPr>
        <p:spPr>
          <a:xfrm>
            <a:off x="4788024" y="4365104"/>
            <a:ext cx="136815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标注 10"/>
          <p:cNvSpPr/>
          <p:nvPr/>
        </p:nvSpPr>
        <p:spPr>
          <a:xfrm>
            <a:off x="4572000" y="5445224"/>
            <a:ext cx="4176464" cy="576064"/>
          </a:xfrm>
          <a:prstGeom prst="wedgeRectCallout">
            <a:avLst>
              <a:gd name="adj1" fmla="val -23067"/>
              <a:gd name="adj2" fmla="val -148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插入位置：注意叶结点和父结点均需要分裂</a:t>
            </a:r>
          </a:p>
        </p:txBody>
      </p:sp>
      <p:sp>
        <p:nvSpPr>
          <p:cNvPr id="12" name="矩形 11"/>
          <p:cNvSpPr/>
          <p:nvPr/>
        </p:nvSpPr>
        <p:spPr>
          <a:xfrm>
            <a:off x="1835696" y="3356992"/>
            <a:ext cx="187220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3" cstate="print"/>
          <a:srcRect/>
          <a:stretch>
            <a:fillRect/>
          </a:stretch>
        </p:blipFill>
        <p:spPr bwMode="auto">
          <a:xfrm>
            <a:off x="467544" y="5229200"/>
            <a:ext cx="3245758" cy="639316"/>
          </a:xfrm>
          <a:prstGeom prst="rect">
            <a:avLst/>
          </a:prstGeom>
          <a:noFill/>
          <a:ln w="9525">
            <a:noFill/>
            <a:miter lim="800000"/>
            <a:headEnd/>
            <a:tailEnd/>
          </a:ln>
        </p:spPr>
      </p:pic>
      <p:sp>
        <p:nvSpPr>
          <p:cNvPr id="13" name="矩形标注 12"/>
          <p:cNvSpPr/>
          <p:nvPr/>
        </p:nvSpPr>
        <p:spPr>
          <a:xfrm>
            <a:off x="611560" y="6309320"/>
            <a:ext cx="2376264" cy="576064"/>
          </a:xfrm>
          <a:prstGeom prst="wedgeRectCallout">
            <a:avLst>
              <a:gd name="adj1" fmla="val -23067"/>
              <a:gd name="adj2" fmla="val -148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新的结点</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索引的类型</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注意：在储存了数千条记录的大型数据库中，</a:t>
            </a:r>
            <a:r>
              <a:rPr lang="zh-CN" altLang="en-US" sz="2400" dirty="0">
                <a:solidFill>
                  <a:schemeClr val="accent2"/>
                </a:solidFill>
              </a:rPr>
              <a:t>维护一个排序的学生</a:t>
            </a:r>
            <a:r>
              <a:rPr lang="en-US" altLang="zh-CN" sz="2400" dirty="0">
                <a:solidFill>
                  <a:schemeClr val="accent2"/>
                </a:solidFill>
              </a:rPr>
              <a:t>ID</a:t>
            </a:r>
            <a:r>
              <a:rPr lang="zh-CN" altLang="en-US" sz="2400" dirty="0">
                <a:solidFill>
                  <a:schemeClr val="accent2"/>
                </a:solidFill>
              </a:rPr>
              <a:t>列表的效果并不好，因为索引本身将非常大</a:t>
            </a:r>
            <a:r>
              <a:rPr lang="zh-CN" altLang="en-US" sz="2400" dirty="0"/>
              <a:t>；</a:t>
            </a:r>
            <a:r>
              <a:rPr lang="zh-CN" altLang="en-US" sz="2400" dirty="0">
                <a:solidFill>
                  <a:schemeClr val="accent2"/>
                </a:solidFill>
              </a:rPr>
              <a:t>而且即使通过排序的索引减少了搜索时间，查找一个学生也仍然是非常费时的工作</a:t>
            </a:r>
            <a:r>
              <a:rPr lang="zh-CN" altLang="en-US" sz="2400" dirty="0"/>
              <a:t>，可以使用更复杂的索引技术来作为代替</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solidFill>
                  <a:schemeClr val="accent2"/>
                </a:solidFill>
              </a:rPr>
              <a:t>有两种基本的索引类型：</a:t>
            </a:r>
            <a:endParaRPr lang="en-US" altLang="zh-CN" sz="2400" dirty="0">
              <a:solidFill>
                <a:schemeClr val="accent2"/>
              </a:solidFill>
            </a:endParaRPr>
          </a:p>
          <a:p>
            <a:pPr>
              <a:buClr>
                <a:schemeClr val="accent1"/>
              </a:buClr>
              <a:buFont typeface="Arial" pitchFamily="34" charset="0"/>
              <a:buChar char="•"/>
            </a:pPr>
            <a:r>
              <a:rPr lang="zh-CN" altLang="en-US" sz="2400" dirty="0"/>
              <a:t>顺序索引：基于值的顺序排序</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散列索引：基于将值平均分布到若干散列桶中。一个值所属的散列桶是由一个函数决定的，该函数称为散列函数（</a:t>
            </a:r>
            <a:r>
              <a:rPr lang="en-US" altLang="zh-CN" sz="2400" dirty="0"/>
              <a:t>has function</a:t>
            </a:r>
            <a:r>
              <a:rPr lang="zh-CN" altLang="en-US" sz="2400" dirty="0"/>
              <a:t>）</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14318" y="1988840"/>
            <a:ext cx="9161958" cy="3024336"/>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插入：插入后的情况</a:t>
            </a:r>
            <a:endParaRPr lang="en-US" altLang="zh-CN" sz="2400" b="1" kern="0" dirty="0">
              <a:latin typeface="+mn-lt"/>
              <a:ea typeface="+mn-ea"/>
            </a:endParaRPr>
          </a:p>
        </p:txBody>
      </p:sp>
      <p:sp>
        <p:nvSpPr>
          <p:cNvPr id="9" name="矩形 8"/>
          <p:cNvSpPr/>
          <p:nvPr/>
        </p:nvSpPr>
        <p:spPr>
          <a:xfrm>
            <a:off x="4067944" y="3861048"/>
            <a:ext cx="23762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35696" y="2852936"/>
            <a:ext cx="381642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标注 14"/>
          <p:cNvSpPr/>
          <p:nvPr/>
        </p:nvSpPr>
        <p:spPr>
          <a:xfrm>
            <a:off x="5220072" y="5013176"/>
            <a:ext cx="2520280" cy="576064"/>
          </a:xfrm>
          <a:prstGeom prst="wedgeRectCallout">
            <a:avLst>
              <a:gd name="adj1" fmla="val -23067"/>
              <a:gd name="adj2" fmla="val -1482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右侧是新结点</a:t>
            </a:r>
          </a:p>
        </p:txBody>
      </p:sp>
      <p:sp>
        <p:nvSpPr>
          <p:cNvPr id="16" name="矩形标注 15"/>
          <p:cNvSpPr/>
          <p:nvPr/>
        </p:nvSpPr>
        <p:spPr>
          <a:xfrm>
            <a:off x="5652120" y="1844824"/>
            <a:ext cx="2520280" cy="576064"/>
          </a:xfrm>
          <a:prstGeom prst="wedgeRectCallout">
            <a:avLst>
              <a:gd name="adj1" fmla="val -64353"/>
              <a:gd name="adj2" fmla="val 136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右侧是新结点</a:t>
            </a:r>
          </a:p>
        </p:txBody>
      </p:sp>
      <p:sp>
        <p:nvSpPr>
          <p:cNvPr id="17" name="矩形 16"/>
          <p:cNvSpPr/>
          <p:nvPr/>
        </p:nvSpPr>
        <p:spPr>
          <a:xfrm>
            <a:off x="3851920" y="1988840"/>
            <a:ext cx="1728192"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标注 17"/>
          <p:cNvSpPr/>
          <p:nvPr/>
        </p:nvSpPr>
        <p:spPr>
          <a:xfrm>
            <a:off x="5804520" y="548680"/>
            <a:ext cx="2520280" cy="576064"/>
          </a:xfrm>
          <a:prstGeom prst="wedgeRectCallout">
            <a:avLst>
              <a:gd name="adj1" fmla="val -76864"/>
              <a:gd name="adj2" fmla="val 210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Gold</a:t>
            </a:r>
            <a:r>
              <a:rPr lang="zh-CN" altLang="en-US" sz="2000" b="1" dirty="0"/>
              <a:t>值添加到父结点中</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54867" y="2424113"/>
            <a:ext cx="9235379" cy="3093119"/>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删除：考虑从下图中把</a:t>
            </a:r>
            <a:r>
              <a:rPr lang="en-US" altLang="zh-CN" sz="2400" b="1" kern="0" dirty="0" err="1">
                <a:solidFill>
                  <a:schemeClr val="accent2"/>
                </a:solidFill>
                <a:latin typeface="+mn-lt"/>
                <a:ea typeface="+mn-ea"/>
              </a:rPr>
              <a:t>Srinivasan</a:t>
            </a:r>
            <a:r>
              <a:rPr lang="zh-CN" altLang="en-US" sz="2400" b="1" kern="0" dirty="0">
                <a:solidFill>
                  <a:schemeClr val="accent2"/>
                </a:solidFill>
                <a:latin typeface="+mn-lt"/>
                <a:ea typeface="+mn-ea"/>
              </a:rPr>
              <a:t>删除</a:t>
            </a:r>
            <a:endParaRPr lang="en-US" altLang="zh-CN" sz="2400" b="1" kern="0" dirty="0">
              <a:latin typeface="+mn-lt"/>
              <a:ea typeface="+mn-ea"/>
            </a:endParaRPr>
          </a:p>
        </p:txBody>
      </p:sp>
      <p:sp>
        <p:nvSpPr>
          <p:cNvPr id="9" name="矩形 8"/>
          <p:cNvSpPr/>
          <p:nvPr/>
        </p:nvSpPr>
        <p:spPr>
          <a:xfrm>
            <a:off x="7596336" y="4437112"/>
            <a:ext cx="15476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7380312" y="3501008"/>
            <a:ext cx="1368152" cy="432048"/>
          </a:xfrm>
          <a:prstGeom prst="wedgeRectCallout">
            <a:avLst>
              <a:gd name="adj1" fmla="val 2854"/>
              <a:gd name="adj2" fmla="val 171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删除位置</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54867" y="2424113"/>
            <a:ext cx="9235379" cy="3093119"/>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删除：考虑从下图中把</a:t>
            </a:r>
            <a:r>
              <a:rPr lang="en-US" altLang="zh-CN" sz="2400" b="1" kern="0" dirty="0" err="1">
                <a:solidFill>
                  <a:schemeClr val="accent2"/>
                </a:solidFill>
                <a:latin typeface="+mn-lt"/>
                <a:ea typeface="+mn-ea"/>
              </a:rPr>
              <a:t>Srinivasan</a:t>
            </a:r>
            <a:r>
              <a:rPr lang="zh-CN" altLang="en-US" sz="2400" b="1" kern="0" dirty="0">
                <a:solidFill>
                  <a:schemeClr val="accent2"/>
                </a:solidFill>
                <a:latin typeface="+mn-lt"/>
                <a:ea typeface="+mn-ea"/>
              </a:rPr>
              <a:t>删除</a:t>
            </a:r>
            <a:endParaRPr lang="en-US" altLang="zh-CN" sz="2400" b="1" kern="0" dirty="0">
              <a:latin typeface="+mn-lt"/>
              <a:ea typeface="+mn-ea"/>
            </a:endParaRPr>
          </a:p>
        </p:txBody>
      </p:sp>
      <p:sp>
        <p:nvSpPr>
          <p:cNvPr id="9" name="矩形 8"/>
          <p:cNvSpPr/>
          <p:nvPr/>
        </p:nvSpPr>
        <p:spPr>
          <a:xfrm>
            <a:off x="7596336" y="4437112"/>
            <a:ext cx="15476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7380312" y="3501008"/>
            <a:ext cx="1368152" cy="432048"/>
          </a:xfrm>
          <a:prstGeom prst="wedgeRectCallout">
            <a:avLst>
              <a:gd name="adj1" fmla="val 2854"/>
              <a:gd name="adj2" fmla="val 171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删除位置</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cstate="print"/>
          <a:srcRect/>
          <a:stretch>
            <a:fillRect/>
          </a:stretch>
        </p:blipFill>
        <p:spPr bwMode="auto">
          <a:xfrm>
            <a:off x="-54867" y="2424113"/>
            <a:ext cx="9235379" cy="3093119"/>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删除：考虑从下图中把</a:t>
            </a:r>
            <a:r>
              <a:rPr lang="en-US" altLang="zh-CN" sz="2400" b="1" kern="0" dirty="0" err="1">
                <a:solidFill>
                  <a:schemeClr val="accent2"/>
                </a:solidFill>
                <a:latin typeface="+mn-lt"/>
                <a:ea typeface="+mn-ea"/>
              </a:rPr>
              <a:t>Srinivasan</a:t>
            </a:r>
            <a:r>
              <a:rPr lang="zh-CN" altLang="en-US" sz="2400" b="1" kern="0" dirty="0">
                <a:solidFill>
                  <a:schemeClr val="accent2"/>
                </a:solidFill>
                <a:latin typeface="+mn-lt"/>
                <a:ea typeface="+mn-ea"/>
              </a:rPr>
              <a:t>删除</a:t>
            </a:r>
            <a:endParaRPr lang="en-US" altLang="zh-CN" sz="2400" b="1" kern="0" dirty="0">
              <a:latin typeface="+mn-lt"/>
              <a:ea typeface="+mn-ea"/>
            </a:endParaRPr>
          </a:p>
        </p:txBody>
      </p:sp>
      <p:sp>
        <p:nvSpPr>
          <p:cNvPr id="9" name="矩形 8"/>
          <p:cNvSpPr/>
          <p:nvPr/>
        </p:nvSpPr>
        <p:spPr>
          <a:xfrm>
            <a:off x="7596336" y="4437112"/>
            <a:ext cx="79208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7380312" y="3501008"/>
            <a:ext cx="1368152" cy="432048"/>
          </a:xfrm>
          <a:prstGeom prst="wedgeRectCallout">
            <a:avLst>
              <a:gd name="adj1" fmla="val 2854"/>
              <a:gd name="adj2" fmla="val 171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删除位置</a:t>
            </a:r>
          </a:p>
        </p:txBody>
      </p:sp>
      <p:sp>
        <p:nvSpPr>
          <p:cNvPr id="12" name="矩形 11"/>
          <p:cNvSpPr/>
          <p:nvPr/>
        </p:nvSpPr>
        <p:spPr>
          <a:xfrm>
            <a:off x="6156176" y="4293096"/>
            <a:ext cx="2987824" cy="864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标注 12"/>
          <p:cNvSpPr/>
          <p:nvPr/>
        </p:nvSpPr>
        <p:spPr>
          <a:xfrm>
            <a:off x="5940152" y="5589240"/>
            <a:ext cx="2880320" cy="720080"/>
          </a:xfrm>
          <a:prstGeom prst="wedgeRectCallout">
            <a:avLst>
              <a:gd name="adj1" fmla="val -6250"/>
              <a:gd name="adj2" fmla="val -117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删除后该结点可以与左侧兄弟结点合并</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467544" y="2924944"/>
            <a:ext cx="8623590" cy="3096344"/>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删除：删除并合并叶结点后，父结点必须重新分配指针，使得父结点中的指针能够重新指向合并后的结点</a:t>
            </a:r>
            <a:endParaRPr lang="en-US" altLang="zh-CN" sz="2400" b="1" kern="0" dirty="0">
              <a:latin typeface="+mn-lt"/>
              <a:ea typeface="+mn-ea"/>
            </a:endParaRPr>
          </a:p>
        </p:txBody>
      </p:sp>
      <p:sp>
        <p:nvSpPr>
          <p:cNvPr id="9" name="矩形 8"/>
          <p:cNvSpPr/>
          <p:nvPr/>
        </p:nvSpPr>
        <p:spPr>
          <a:xfrm>
            <a:off x="7452320" y="4941168"/>
            <a:ext cx="15476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标注 9"/>
          <p:cNvSpPr/>
          <p:nvPr/>
        </p:nvSpPr>
        <p:spPr>
          <a:xfrm>
            <a:off x="5940152" y="3140968"/>
            <a:ext cx="2483768" cy="576064"/>
          </a:xfrm>
          <a:prstGeom prst="wedgeRectCallout">
            <a:avLst>
              <a:gd name="adj1" fmla="val 9282"/>
              <a:gd name="adj2" fmla="val 70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重新分配指针</a:t>
            </a:r>
          </a:p>
        </p:txBody>
      </p:sp>
      <p:sp>
        <p:nvSpPr>
          <p:cNvPr id="12" name="矩形 11"/>
          <p:cNvSpPr/>
          <p:nvPr/>
        </p:nvSpPr>
        <p:spPr>
          <a:xfrm>
            <a:off x="5652120" y="3861048"/>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标注 12"/>
          <p:cNvSpPr/>
          <p:nvPr/>
        </p:nvSpPr>
        <p:spPr>
          <a:xfrm>
            <a:off x="6228184" y="6021288"/>
            <a:ext cx="2880320" cy="720080"/>
          </a:xfrm>
          <a:prstGeom prst="wedgeRectCallout">
            <a:avLst>
              <a:gd name="adj1" fmla="val -6250"/>
              <a:gd name="adj2" fmla="val -117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合并后的叶结点</a:t>
            </a:r>
          </a:p>
        </p:txBody>
      </p:sp>
      <p:sp>
        <p:nvSpPr>
          <p:cNvPr id="14" name="矩形 13"/>
          <p:cNvSpPr/>
          <p:nvPr/>
        </p:nvSpPr>
        <p:spPr>
          <a:xfrm>
            <a:off x="3995936" y="2924944"/>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467544" y="2924944"/>
            <a:ext cx="8623590" cy="3096344"/>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a:t>
            </a:r>
            <a:r>
              <a:rPr lang="zh-CN" altLang="en-US" sz="2400" b="1" kern="0" dirty="0">
                <a:latin typeface="+mn-lt"/>
                <a:ea typeface="+mn-ea"/>
              </a:rPr>
              <a:t>接下来考虑从下图中删除</a:t>
            </a:r>
            <a:r>
              <a:rPr lang="en-US" altLang="zh-CN" sz="2400" b="1" kern="0" dirty="0">
                <a:latin typeface="+mn-lt"/>
                <a:ea typeface="+mn-ea"/>
              </a:rPr>
              <a:t>Singh</a:t>
            </a:r>
            <a:r>
              <a:rPr lang="zh-CN" altLang="en-US" sz="2400" b="1" kern="0" dirty="0">
                <a:latin typeface="+mn-lt"/>
                <a:ea typeface="+mn-ea"/>
              </a:rPr>
              <a:t>和</a:t>
            </a:r>
            <a:r>
              <a:rPr lang="en-US" altLang="zh-CN" sz="2400" b="1" kern="0" dirty="0">
                <a:latin typeface="+mn-lt"/>
                <a:ea typeface="+mn-ea"/>
              </a:rPr>
              <a:t>Wu</a:t>
            </a:r>
            <a:r>
              <a:rPr lang="zh-CN" altLang="en-US" sz="2400" b="1" kern="0" dirty="0">
                <a:solidFill>
                  <a:schemeClr val="accent2"/>
                </a:solidFill>
                <a:latin typeface="+mn-lt"/>
                <a:ea typeface="+mn-ea"/>
              </a:rPr>
              <a:t>；删除后需要合并后两个叶结点，合并后叶结点又太大因此需要进行分裂，之后要重新调整父结点以分配指针</a:t>
            </a:r>
            <a:endParaRPr lang="en-US" altLang="zh-CN" sz="2400" b="1" kern="0" dirty="0">
              <a:latin typeface="+mn-lt"/>
              <a:ea typeface="+mn-ea"/>
            </a:endParaRPr>
          </a:p>
        </p:txBody>
      </p:sp>
      <p:sp>
        <p:nvSpPr>
          <p:cNvPr id="9" name="矩形 8"/>
          <p:cNvSpPr/>
          <p:nvPr/>
        </p:nvSpPr>
        <p:spPr>
          <a:xfrm>
            <a:off x="8172400" y="5013176"/>
            <a:ext cx="82758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标注 12"/>
          <p:cNvSpPr/>
          <p:nvPr/>
        </p:nvSpPr>
        <p:spPr>
          <a:xfrm>
            <a:off x="7631832" y="5877272"/>
            <a:ext cx="1512168" cy="720080"/>
          </a:xfrm>
          <a:prstGeom prst="wedgeRectCallout">
            <a:avLst>
              <a:gd name="adj1" fmla="val -6250"/>
              <a:gd name="adj2" fmla="val -117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删除的部分</a:t>
            </a:r>
          </a:p>
        </p:txBody>
      </p:sp>
      <p:sp>
        <p:nvSpPr>
          <p:cNvPr id="14" name="矩形 13"/>
          <p:cNvSpPr/>
          <p:nvPr/>
        </p:nvSpPr>
        <p:spPr>
          <a:xfrm>
            <a:off x="5940152" y="4941168"/>
            <a:ext cx="320384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标注 14"/>
          <p:cNvSpPr/>
          <p:nvPr/>
        </p:nvSpPr>
        <p:spPr>
          <a:xfrm>
            <a:off x="2411760" y="5661248"/>
            <a:ext cx="2880320" cy="720080"/>
          </a:xfrm>
          <a:prstGeom prst="wedgeRectCallout">
            <a:avLst>
              <a:gd name="adj1" fmla="val 74211"/>
              <a:gd name="adj2" fmla="val -849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受影响的部分</a:t>
            </a:r>
          </a:p>
        </p:txBody>
      </p:sp>
      <p:sp>
        <p:nvSpPr>
          <p:cNvPr id="16" name="矩形 15"/>
          <p:cNvSpPr/>
          <p:nvPr/>
        </p:nvSpPr>
        <p:spPr>
          <a:xfrm>
            <a:off x="5544616" y="3861048"/>
            <a:ext cx="190770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标注 16"/>
          <p:cNvSpPr/>
          <p:nvPr/>
        </p:nvSpPr>
        <p:spPr>
          <a:xfrm>
            <a:off x="6012160" y="2852936"/>
            <a:ext cx="2880320" cy="720080"/>
          </a:xfrm>
          <a:prstGeom prst="wedgeRectCallout">
            <a:avLst>
              <a:gd name="adj1" fmla="val -12818"/>
              <a:gd name="adj2" fmla="val 90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受影响的部分</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539552" y="2348880"/>
            <a:ext cx="8623338" cy="3312368"/>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删除：删除</a:t>
            </a:r>
            <a:r>
              <a:rPr lang="en-US" altLang="zh-CN" sz="2400" b="1" kern="0" dirty="0">
                <a:solidFill>
                  <a:schemeClr val="accent2"/>
                </a:solidFill>
                <a:latin typeface="+mn-lt"/>
                <a:ea typeface="+mn-ea"/>
              </a:rPr>
              <a:t>Singh</a:t>
            </a:r>
            <a:r>
              <a:rPr lang="zh-CN" altLang="en-US" sz="2400" b="1" kern="0" dirty="0">
                <a:solidFill>
                  <a:schemeClr val="accent2"/>
                </a:solidFill>
                <a:latin typeface="+mn-lt"/>
                <a:ea typeface="+mn-ea"/>
              </a:rPr>
              <a:t>和</a:t>
            </a:r>
            <a:r>
              <a:rPr lang="en-US" altLang="zh-CN" sz="2400" b="1" kern="0" dirty="0">
                <a:solidFill>
                  <a:schemeClr val="accent2"/>
                </a:solidFill>
                <a:latin typeface="+mn-lt"/>
                <a:ea typeface="+mn-ea"/>
              </a:rPr>
              <a:t>Wu</a:t>
            </a:r>
            <a:r>
              <a:rPr lang="zh-CN" altLang="en-US" sz="2400" b="1" kern="0" dirty="0">
                <a:solidFill>
                  <a:schemeClr val="accent2"/>
                </a:solidFill>
                <a:latin typeface="+mn-lt"/>
                <a:ea typeface="+mn-ea"/>
              </a:rPr>
              <a:t>后</a:t>
            </a:r>
            <a:endParaRPr lang="en-US" altLang="zh-CN" sz="2400" b="1" kern="0" dirty="0">
              <a:latin typeface="+mn-lt"/>
              <a:ea typeface="+mn-ea"/>
            </a:endParaRPr>
          </a:p>
        </p:txBody>
      </p:sp>
      <p:sp>
        <p:nvSpPr>
          <p:cNvPr id="13" name="矩形标注 12"/>
          <p:cNvSpPr/>
          <p:nvPr/>
        </p:nvSpPr>
        <p:spPr>
          <a:xfrm>
            <a:off x="7020272" y="5589240"/>
            <a:ext cx="1512168" cy="720080"/>
          </a:xfrm>
          <a:prstGeom prst="wedgeRectCallout">
            <a:avLst>
              <a:gd name="adj1" fmla="val -6250"/>
              <a:gd name="adj2" fmla="val -117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新的叶结点</a:t>
            </a:r>
          </a:p>
        </p:txBody>
      </p:sp>
      <p:sp>
        <p:nvSpPr>
          <p:cNvPr id="14" name="矩形 13"/>
          <p:cNvSpPr/>
          <p:nvPr/>
        </p:nvSpPr>
        <p:spPr>
          <a:xfrm>
            <a:off x="5796136" y="4581128"/>
            <a:ext cx="320384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508104" y="3356992"/>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标注 16"/>
          <p:cNvSpPr/>
          <p:nvPr/>
        </p:nvSpPr>
        <p:spPr>
          <a:xfrm>
            <a:off x="7092280" y="2204864"/>
            <a:ext cx="2051720" cy="720080"/>
          </a:xfrm>
          <a:prstGeom prst="wedgeRectCallout">
            <a:avLst>
              <a:gd name="adj1" fmla="val -51217"/>
              <a:gd name="adj2" fmla="val 164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新的父结点</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539552" y="2348880"/>
            <a:ext cx="8623338" cy="3312368"/>
          </a:xfrm>
          <a:prstGeom prst="rect">
            <a:avLst/>
          </a:prstGeom>
          <a:noFill/>
          <a:ln w="9525">
            <a:noFill/>
            <a:miter lim="800000"/>
            <a:headEnd/>
            <a:tailEnd/>
          </a:ln>
        </p:spPr>
      </p:pic>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删除：再考虑删除</a:t>
            </a:r>
            <a:r>
              <a:rPr lang="en-US" altLang="zh-CN" sz="2400" b="1" kern="0" dirty="0">
                <a:solidFill>
                  <a:schemeClr val="accent2"/>
                </a:solidFill>
                <a:latin typeface="+mn-lt"/>
                <a:ea typeface="+mn-ea"/>
              </a:rPr>
              <a:t>Gold</a:t>
            </a:r>
            <a:endParaRPr lang="en-US" altLang="zh-CN" sz="2400" b="1" kern="0" dirty="0">
              <a:latin typeface="+mn-lt"/>
              <a:ea typeface="+mn-ea"/>
            </a:endParaRPr>
          </a:p>
        </p:txBody>
      </p:sp>
      <p:sp>
        <p:nvSpPr>
          <p:cNvPr id="13" name="矩形标注 12"/>
          <p:cNvSpPr/>
          <p:nvPr/>
        </p:nvSpPr>
        <p:spPr>
          <a:xfrm>
            <a:off x="5580112" y="5589240"/>
            <a:ext cx="1512168" cy="720080"/>
          </a:xfrm>
          <a:prstGeom prst="wedgeRectCallout">
            <a:avLst>
              <a:gd name="adj1" fmla="val -6250"/>
              <a:gd name="adj2" fmla="val -1177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删除的部分</a:t>
            </a:r>
          </a:p>
        </p:txBody>
      </p:sp>
      <p:sp>
        <p:nvSpPr>
          <p:cNvPr id="14" name="矩形 13"/>
          <p:cNvSpPr/>
          <p:nvPr/>
        </p:nvSpPr>
        <p:spPr>
          <a:xfrm>
            <a:off x="5796136" y="4581128"/>
            <a:ext cx="57606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779912" y="2420888"/>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标注 16"/>
          <p:cNvSpPr/>
          <p:nvPr/>
        </p:nvSpPr>
        <p:spPr>
          <a:xfrm>
            <a:off x="5940152" y="1844824"/>
            <a:ext cx="2880320" cy="720080"/>
          </a:xfrm>
          <a:prstGeom prst="wedgeRectCallout">
            <a:avLst>
              <a:gd name="adj1" fmla="val -54964"/>
              <a:gd name="adj2" fmla="val 160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受影响的部分</a:t>
            </a:r>
          </a:p>
        </p:txBody>
      </p:sp>
      <p:sp>
        <p:nvSpPr>
          <p:cNvPr id="12" name="矩形 11"/>
          <p:cNvSpPr/>
          <p:nvPr/>
        </p:nvSpPr>
        <p:spPr>
          <a:xfrm>
            <a:off x="5436096" y="3284984"/>
            <a:ext cx="172819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标注 14"/>
          <p:cNvSpPr/>
          <p:nvPr/>
        </p:nvSpPr>
        <p:spPr>
          <a:xfrm>
            <a:off x="4716016" y="692696"/>
            <a:ext cx="2880320" cy="720080"/>
          </a:xfrm>
          <a:prstGeom prst="wedgeRectCallout">
            <a:avLst>
              <a:gd name="adj1" fmla="val -47848"/>
              <a:gd name="adj2" fmla="val 1865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受影响的部分</a:t>
            </a:r>
          </a:p>
        </p:txBody>
      </p:sp>
      <p:sp>
        <p:nvSpPr>
          <p:cNvPr id="18" name="矩形 17"/>
          <p:cNvSpPr/>
          <p:nvPr/>
        </p:nvSpPr>
        <p:spPr>
          <a:xfrm>
            <a:off x="6372200" y="4581128"/>
            <a:ext cx="2592288"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标注 18"/>
          <p:cNvSpPr/>
          <p:nvPr/>
        </p:nvSpPr>
        <p:spPr>
          <a:xfrm>
            <a:off x="7380312" y="3068960"/>
            <a:ext cx="1592560" cy="720080"/>
          </a:xfrm>
          <a:prstGeom prst="wedgeRectCallout">
            <a:avLst>
              <a:gd name="adj1" fmla="val -38135"/>
              <a:gd name="adj2" fmla="val 1646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受影响的部分</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树的更新：考虑分裂与合并的情况</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树的更新</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删除：</a:t>
            </a:r>
            <a:r>
              <a:rPr lang="en-US" altLang="zh-CN" sz="2400" b="1" kern="0" dirty="0">
                <a:solidFill>
                  <a:schemeClr val="accent2"/>
                </a:solidFill>
                <a:latin typeface="+mn-lt"/>
                <a:ea typeface="+mn-ea"/>
              </a:rPr>
              <a:t>Gold</a:t>
            </a:r>
            <a:r>
              <a:rPr lang="zh-CN" altLang="en-US" sz="2400" b="1" kern="0" dirty="0">
                <a:solidFill>
                  <a:schemeClr val="accent2"/>
                </a:solidFill>
                <a:latin typeface="+mn-lt"/>
                <a:ea typeface="+mn-ea"/>
              </a:rPr>
              <a:t>值从叶结点中删除，但是它仍然存在与非叶结点中</a:t>
            </a:r>
            <a:endParaRPr lang="en-US" altLang="zh-CN" sz="2400" b="1" kern="0" dirty="0">
              <a:latin typeface="+mn-lt"/>
              <a:ea typeface="+mn-ea"/>
            </a:endParaRPr>
          </a:p>
        </p:txBody>
      </p:sp>
      <p:pic>
        <p:nvPicPr>
          <p:cNvPr id="8194" name="Picture 2"/>
          <p:cNvPicPr>
            <a:picLocks noChangeAspect="1" noChangeArrowheads="1"/>
          </p:cNvPicPr>
          <p:nvPr/>
        </p:nvPicPr>
        <p:blipFill>
          <a:blip r:embed="rId2" cstate="print"/>
          <a:srcRect/>
          <a:stretch>
            <a:fillRect/>
          </a:stretch>
        </p:blipFill>
        <p:spPr bwMode="auto">
          <a:xfrm>
            <a:off x="467544" y="2420888"/>
            <a:ext cx="8634680" cy="2376264"/>
          </a:xfrm>
          <a:prstGeom prst="rect">
            <a:avLst/>
          </a:prstGeom>
          <a:noFill/>
          <a:ln w="9525">
            <a:noFill/>
            <a:miter lim="800000"/>
            <a:headEnd/>
            <a:tailEnd/>
          </a:ln>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不唯一的搜索码</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树：不唯一的搜索码</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假如一个关系可以拥有多个包含同一搜索码值的记录，那么该搜索码称为不唯一的搜索码（</a:t>
            </a:r>
            <a:r>
              <a:rPr lang="en-US" altLang="zh-CN" sz="2400" b="1" kern="0" dirty="0" err="1">
                <a:latin typeface="+mn-lt"/>
                <a:ea typeface="+mn-ea"/>
              </a:rPr>
              <a:t>nonunique</a:t>
            </a:r>
            <a:r>
              <a:rPr lang="en-US" altLang="zh-CN" sz="2400" b="1" kern="0" dirty="0">
                <a:latin typeface="+mn-lt"/>
                <a:ea typeface="+mn-ea"/>
              </a:rPr>
              <a:t> search key</a:t>
            </a:r>
            <a:r>
              <a:rPr lang="zh-CN" altLang="en-US" sz="2400" b="1" kern="0" dirty="0">
                <a:latin typeface="+mn-lt"/>
                <a:ea typeface="+mn-ea"/>
              </a:rPr>
              <a:t>）</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latin typeface="+mn-lt"/>
                <a:ea typeface="+mn-ea"/>
              </a:rPr>
              <a:t>不唯一搜索码的一个问题：</a:t>
            </a:r>
            <a:r>
              <a:rPr lang="zh-CN" altLang="en-US" sz="2400" b="1" kern="0" dirty="0">
                <a:latin typeface="+mn-lt"/>
                <a:ea typeface="+mn-ea"/>
              </a:rPr>
              <a:t>记录删除效率方面，假设某个特殊的搜索码值出现很多次，并且拥有该搜索码值的一条记录将要被删除。那么删除操作可能会查找很多项，从而找出和该被删记录相对应的项，该搜索有可能遍历多个叶结点</a:t>
            </a:r>
            <a:endParaRPr lang="en-US" altLang="zh-CN" sz="2400" b="1" kern="0" dirty="0">
              <a:solidFill>
                <a:schemeClr val="accent2"/>
              </a:solidFill>
              <a:latin typeface="+mn-lt"/>
              <a:ea typeface="+mn-ea"/>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索引的评价和选择</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没有哪一种技术是最好的，只能说某种技术对特定的数据库应用是最合适的。对每种技术的评价必须基于下面这些因素：</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访问类型（</a:t>
            </a:r>
            <a:r>
              <a:rPr lang="en-US" altLang="zh-CN" sz="2400" dirty="0"/>
              <a:t>access type</a:t>
            </a:r>
            <a:r>
              <a:rPr lang="zh-CN" altLang="en-US" sz="2400" dirty="0"/>
              <a:t>）：能有效支持的访问类型，比如找到具有特定属性值的记录，以及找到属性值落在某个特点范围内的记录 </a:t>
            </a:r>
            <a:r>
              <a:rPr lang="en-US" altLang="zh-CN" sz="2400" dirty="0"/>
              <a:t>——</a:t>
            </a:r>
            <a:r>
              <a:rPr lang="zh-CN" altLang="en-US" sz="2400" dirty="0">
                <a:solidFill>
                  <a:srgbClr val="FF0000"/>
                </a:solidFill>
              </a:rPr>
              <a:t>按值查找 </a:t>
            </a:r>
            <a:r>
              <a:rPr lang="en-US" altLang="zh-CN" sz="2400" dirty="0" err="1">
                <a:solidFill>
                  <a:srgbClr val="FF0000"/>
                </a:solidFill>
              </a:rPr>
              <a:t>v.s</a:t>
            </a:r>
            <a:r>
              <a:rPr lang="en-US" altLang="zh-CN" sz="2400" dirty="0">
                <a:solidFill>
                  <a:srgbClr val="FF0000"/>
                </a:solidFill>
              </a:rPr>
              <a:t>. </a:t>
            </a:r>
            <a:r>
              <a:rPr lang="zh-CN" altLang="en-US" sz="2400" dirty="0">
                <a:solidFill>
                  <a:srgbClr val="FF0000"/>
                </a:solidFill>
              </a:rPr>
              <a:t>按区间查找</a:t>
            </a:r>
            <a:endParaRPr lang="en-US" altLang="zh-CN" sz="2400" dirty="0">
              <a:solidFill>
                <a:srgbClr val="FF0000"/>
              </a:solidFill>
            </a:endParaRPr>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访问时间（</a:t>
            </a:r>
            <a:r>
              <a:rPr lang="en-US" altLang="zh-CN" sz="2400" dirty="0"/>
              <a:t>access time</a:t>
            </a:r>
            <a:r>
              <a:rPr lang="zh-CN" altLang="en-US" sz="2400" dirty="0"/>
              <a:t>）：在查询中使用该技术找到一个特定数据项或数据项集合所需的时间</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不唯一的搜索码（续）</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树：不唯一的搜索码</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解决不唯一搜索码的方案：</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pPr>
            <a:r>
              <a:rPr lang="zh-CN" altLang="en-US" sz="2400" b="1" kern="0" dirty="0">
                <a:solidFill>
                  <a:schemeClr val="accent2"/>
                </a:solidFill>
                <a:latin typeface="+mn-lt"/>
                <a:ea typeface="+mn-ea"/>
              </a:rPr>
              <a:t>使用唯一化属性：</a:t>
            </a:r>
            <a:r>
              <a:rPr lang="zh-CN" altLang="en-US" sz="2400" b="1" kern="0" dirty="0">
                <a:latin typeface="+mn-lt"/>
                <a:ea typeface="+mn-ea"/>
              </a:rPr>
              <a:t>通过创建包含原始搜索码和其他属性的复合搜索码来确保搜索码唯一。这个额外的属性也称为</a:t>
            </a:r>
            <a:r>
              <a:rPr lang="zh-CN" altLang="en-US" sz="2400" b="1" kern="0" dirty="0">
                <a:solidFill>
                  <a:schemeClr val="accent2"/>
                </a:solidFill>
                <a:latin typeface="+mn-lt"/>
                <a:ea typeface="+mn-ea"/>
              </a:rPr>
              <a:t>唯一化（</a:t>
            </a:r>
            <a:r>
              <a:rPr lang="en-US" altLang="zh-CN" sz="2400" b="1" kern="0" dirty="0" err="1">
                <a:solidFill>
                  <a:schemeClr val="accent2"/>
                </a:solidFill>
                <a:latin typeface="+mn-lt"/>
                <a:ea typeface="+mn-ea"/>
              </a:rPr>
              <a:t>uniquifier</a:t>
            </a:r>
            <a:r>
              <a:rPr lang="zh-CN" altLang="en-US" sz="2400" b="1" kern="0" dirty="0">
                <a:solidFill>
                  <a:schemeClr val="accent2"/>
                </a:solidFill>
                <a:latin typeface="+mn-lt"/>
                <a:ea typeface="+mn-ea"/>
              </a:rPr>
              <a:t>）属性</a:t>
            </a:r>
            <a:r>
              <a:rPr lang="zh-CN" altLang="en-US" sz="2400" b="1" kern="0" dirty="0">
                <a:latin typeface="+mn-lt"/>
                <a:ea typeface="+mn-ea"/>
              </a:rPr>
              <a:t>。当比较搜索码时，具有原始搜索码值的查找可以简单地忽略唯一化属性值</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pPr>
            <a:r>
              <a:rPr lang="zh-CN" altLang="en-US" sz="2400" b="1" kern="0" dirty="0">
                <a:solidFill>
                  <a:schemeClr val="accent2"/>
                </a:solidFill>
                <a:latin typeface="+mn-lt"/>
                <a:ea typeface="+mn-ea"/>
              </a:rPr>
              <a:t>在该树中每个码值只存储一次，并且为该搜索码值维护一个记录指针的桶（或者列表）：</a:t>
            </a:r>
            <a:r>
              <a:rPr lang="zh-CN" altLang="en-US" sz="2400" b="1" kern="0" dirty="0">
                <a:latin typeface="+mn-lt"/>
                <a:ea typeface="+mn-ea"/>
              </a:rPr>
              <a:t>但使用记录指针的桶会耗费额外的资源</a:t>
            </a:r>
            <a:endParaRPr lang="en-US" altLang="zh-CN" sz="2400" b="1" kern="0" dirty="0">
              <a:solidFill>
                <a:schemeClr val="accent2"/>
              </a:solidFill>
              <a:latin typeface="+mn-lt"/>
              <a:ea typeface="+mn-ea"/>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树更新的复杂性</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树更新的复杂性</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尽管</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树的插入和删除操作比较复杂，但它们需要较少的</a:t>
            </a:r>
            <a:r>
              <a:rPr lang="en-US" altLang="zh-CN" sz="2400" b="1" kern="0" dirty="0">
                <a:latin typeface="+mn-lt"/>
                <a:ea typeface="+mn-ea"/>
              </a:rPr>
              <a:t>I/O</a:t>
            </a:r>
            <a:r>
              <a:rPr lang="zh-CN" altLang="en-US" sz="2400" b="1" kern="0" dirty="0">
                <a:latin typeface="+mn-lt"/>
                <a:ea typeface="+mn-ea"/>
              </a:rPr>
              <a:t>操作，这很有价值，因为</a:t>
            </a:r>
            <a:r>
              <a:rPr lang="en-US" altLang="zh-CN" sz="2400" b="1" kern="0" dirty="0">
                <a:latin typeface="+mn-lt"/>
                <a:ea typeface="+mn-ea"/>
              </a:rPr>
              <a:t>I/O</a:t>
            </a:r>
            <a:r>
              <a:rPr lang="zh-CN" altLang="en-US" sz="2400" b="1" kern="0" dirty="0">
                <a:latin typeface="+mn-lt"/>
                <a:ea typeface="+mn-ea"/>
              </a:rPr>
              <a:t>操作比较费时。</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以</a:t>
            </a:r>
            <a:r>
              <a:rPr lang="en-US" altLang="zh-CN" sz="2400" b="1" kern="0" dirty="0">
                <a:latin typeface="+mn-lt"/>
                <a:ea typeface="+mn-ea"/>
              </a:rPr>
              <a:t>I/O</a:t>
            </a:r>
            <a:r>
              <a:rPr lang="zh-CN" altLang="en-US" sz="2400" b="1" kern="0" dirty="0">
                <a:latin typeface="+mn-lt"/>
                <a:ea typeface="+mn-ea"/>
              </a:rPr>
              <a:t>操作来衡量的插入和删除操作的代价是和</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树的高度成正比的，因此是比较低的</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en-US" altLang="zh-CN" sz="2400" b="1" kern="0" dirty="0"/>
              <a:t>B</a:t>
            </a:r>
            <a:r>
              <a:rPr lang="en-US" altLang="zh-CN" sz="2400" b="1" kern="0" baseline="30000" dirty="0"/>
              <a:t>+</a:t>
            </a:r>
            <a:r>
              <a:rPr lang="zh-CN" altLang="en-US" sz="2400" b="1" kern="0" dirty="0"/>
              <a:t>树的操作速度使得它在数据库实现中称为频繁使用的索引结构</a:t>
            </a:r>
            <a:endParaRPr lang="en-US" altLang="zh-CN" sz="2400" b="1" kern="0" dirty="0">
              <a:latin typeface="+mn-lt"/>
              <a:ea typeface="+mn-ea"/>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solidFill>
                  <a:schemeClr val="accent2"/>
                </a:solidFill>
              </a:rPr>
              <a:t>B</a:t>
            </a:r>
            <a:r>
              <a:rPr lang="en-US" altLang="zh-CN" baseline="30000" dirty="0">
                <a:solidFill>
                  <a:schemeClr val="accent2"/>
                </a:solidFill>
              </a:rPr>
              <a:t>+</a:t>
            </a:r>
            <a:r>
              <a:rPr lang="zh-CN" altLang="en-US" dirty="0">
                <a:solidFill>
                  <a:schemeClr val="accent2"/>
                </a:solidFill>
              </a:rPr>
              <a:t>树扩展</a:t>
            </a:r>
            <a:endParaRPr lang="en-US" altLang="zh-CN" dirty="0">
              <a:solidFill>
                <a:schemeClr val="accent2"/>
              </a:solidFill>
            </a:endParaRPr>
          </a:p>
          <a:p>
            <a:pPr>
              <a:buClr>
                <a:schemeClr val="accent1"/>
              </a:buClr>
              <a:buFont typeface="Wingdings" pitchFamily="2" charset="2"/>
              <a:buChar char="p"/>
            </a:pPr>
            <a:r>
              <a:rPr lang="zh-CN" altLang="en-US" dirty="0"/>
              <a:t>多码访问</a:t>
            </a:r>
            <a:endParaRPr lang="en-US" altLang="zh-CN" dirty="0"/>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树扩展</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本节讨论几个</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树索引结构的扩展和变种</a:t>
            </a:r>
            <a:endParaRPr lang="en-US" altLang="zh-CN" sz="2400" b="1" kern="0" dirty="0">
              <a:latin typeface="+mn-lt"/>
              <a:ea typeface="+mn-ea"/>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可以使用</a:t>
            </a:r>
            <a:r>
              <a:rPr lang="en-US" altLang="zh-CN" sz="2400" b="1" kern="0" dirty="0">
                <a:latin typeface="+mn-lt"/>
                <a:ea typeface="+mn-ea"/>
              </a:rPr>
              <a:t>B+</a:t>
            </a:r>
            <a:r>
              <a:rPr lang="zh-CN" altLang="en-US" sz="2400" b="1" kern="0" dirty="0">
                <a:latin typeface="+mn-lt"/>
                <a:ea typeface="+mn-ea"/>
              </a:rPr>
              <a:t>树的叶级别结点来组织存放实际记录的磁盘块，能够解决存储实际记录的性能下降问题</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树不仅可以作为索引使用，也可以作为一个文件中的记录的组织者</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在</a:t>
            </a: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树文件组织（</a:t>
            </a:r>
            <a:r>
              <a:rPr lang="en-US" altLang="zh-CN" sz="2400" b="1" kern="0" dirty="0">
                <a:solidFill>
                  <a:schemeClr val="accent2"/>
                </a:solidFill>
              </a:rPr>
              <a:t>B</a:t>
            </a:r>
            <a:r>
              <a:rPr lang="en-US" altLang="zh-CN" sz="2400" b="1" kern="0" baseline="30000" dirty="0">
                <a:solidFill>
                  <a:schemeClr val="accent2"/>
                </a:solidFill>
              </a:rPr>
              <a:t>+</a:t>
            </a:r>
            <a:r>
              <a:rPr lang="en-US" altLang="zh-CN" sz="2400" b="1" kern="0" dirty="0">
                <a:solidFill>
                  <a:schemeClr val="accent2"/>
                </a:solidFill>
              </a:rPr>
              <a:t>-tree file organization</a:t>
            </a:r>
            <a:r>
              <a:rPr lang="zh-CN" altLang="en-US" sz="2400" b="1" kern="0" dirty="0">
                <a:solidFill>
                  <a:schemeClr val="accent2"/>
                </a:solidFill>
              </a:rPr>
              <a:t>）中，树的叶结点存储的是记录而不是指向记录的指针</a:t>
            </a:r>
            <a:endParaRPr lang="en-US" altLang="zh-CN" sz="2400" b="1" kern="0" dirty="0">
              <a:solidFill>
                <a:schemeClr val="accent2"/>
              </a:solidFill>
              <a:latin typeface="+mn-lt"/>
              <a:ea typeface="+mn-ea"/>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树文件组织：例子</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p:txBody>
      </p:sp>
      <p:pic>
        <p:nvPicPr>
          <p:cNvPr id="2050" name="Picture 2"/>
          <p:cNvPicPr>
            <a:picLocks noChangeAspect="1" noChangeArrowheads="1"/>
          </p:cNvPicPr>
          <p:nvPr/>
        </p:nvPicPr>
        <p:blipFill>
          <a:blip r:embed="rId2" cstate="print"/>
          <a:srcRect/>
          <a:stretch>
            <a:fillRect/>
          </a:stretch>
        </p:blipFill>
        <p:spPr bwMode="auto">
          <a:xfrm>
            <a:off x="539552" y="1700808"/>
            <a:ext cx="8359626" cy="3744416"/>
          </a:xfrm>
          <a:prstGeom prst="rect">
            <a:avLst/>
          </a:prstGeom>
          <a:noFill/>
          <a:ln w="9525">
            <a:noFill/>
            <a:miter lim="800000"/>
            <a:headEnd/>
            <a:tailEnd/>
          </a:ln>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树文件组织：记录的插入与删除</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树文件组织中记录的插入和删除与</a:t>
            </a: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树索引中索引项的插入和删除的处理方式一样</a:t>
            </a: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插入一条具有给定码值</a:t>
            </a:r>
            <a:r>
              <a:rPr lang="en-US" altLang="zh-CN" sz="2400" b="1" kern="0" dirty="0">
                <a:latin typeface="+mn-lt"/>
                <a:ea typeface="+mn-ea"/>
              </a:rPr>
              <a:t>v</a:t>
            </a:r>
            <a:r>
              <a:rPr lang="zh-CN" altLang="en-US" sz="2400" b="1" kern="0" dirty="0">
                <a:latin typeface="+mn-lt"/>
                <a:ea typeface="+mn-ea"/>
              </a:rPr>
              <a:t>的记录时，系统通过在</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树中查找小于等于</a:t>
            </a:r>
            <a:r>
              <a:rPr lang="en-US" altLang="zh-CN" sz="2400" b="1" kern="0" dirty="0">
                <a:latin typeface="+mn-lt"/>
                <a:ea typeface="+mn-ea"/>
              </a:rPr>
              <a:t>v</a:t>
            </a:r>
            <a:r>
              <a:rPr lang="zh-CN" altLang="en-US" sz="2400" b="1" kern="0" dirty="0">
                <a:latin typeface="+mn-lt"/>
                <a:ea typeface="+mn-ea"/>
              </a:rPr>
              <a:t>的最大码来定位包含该记录的块。若该块有足够空间来存放记录，系统就将该记录存放在该块中</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否则，就像</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树索引插入项那样，系统将该块分为两个，重新分布其中的记录，以给新记录创建空间。这种分裂通常会在</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树上自底向上传播</a:t>
            </a:r>
            <a:endParaRPr lang="en-US" altLang="zh-CN" sz="2400" b="1" kern="0" dirty="0">
              <a:latin typeface="+mn-lt"/>
              <a:ea typeface="+mn-ea"/>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树文件组织：记录的插入与删除</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树文件组织中记录的插入和删除与</a:t>
            </a: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树索引中索引项的插入和删除的处理方式一样</a:t>
            </a: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删除一条记录时，系统首先从包含它的块中将它删除。如果块</a:t>
            </a:r>
            <a:r>
              <a:rPr lang="en-US" altLang="zh-CN" sz="2400" b="1" kern="0" dirty="0">
                <a:latin typeface="+mn-lt"/>
                <a:ea typeface="+mn-ea"/>
              </a:rPr>
              <a:t>B</a:t>
            </a:r>
            <a:r>
              <a:rPr lang="zh-CN" altLang="en-US" sz="2400" b="1" kern="0" dirty="0">
                <a:latin typeface="+mn-lt"/>
                <a:ea typeface="+mn-ea"/>
              </a:rPr>
              <a:t>因此不到半满（</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树要求块必须半满），就要对</a:t>
            </a:r>
            <a:r>
              <a:rPr lang="en-US" altLang="zh-CN" sz="2400" b="1" kern="0" dirty="0">
                <a:latin typeface="+mn-lt"/>
                <a:ea typeface="+mn-ea"/>
              </a:rPr>
              <a:t>B</a:t>
            </a:r>
            <a:r>
              <a:rPr lang="zh-CN" altLang="en-US" sz="2400" b="1" kern="0" dirty="0">
                <a:latin typeface="+mn-lt"/>
                <a:ea typeface="+mn-ea"/>
              </a:rPr>
              <a:t>中的记录和相邻的块</a:t>
            </a:r>
            <a:r>
              <a:rPr lang="en-US" altLang="zh-CN" sz="2400" b="1" kern="0" dirty="0">
                <a:latin typeface="+mn-lt"/>
                <a:ea typeface="+mn-ea"/>
              </a:rPr>
              <a:t>B’</a:t>
            </a:r>
            <a:r>
              <a:rPr lang="zh-CN" altLang="en-US" sz="2400" b="1" kern="0" dirty="0">
                <a:latin typeface="+mn-lt"/>
                <a:ea typeface="+mn-ea"/>
              </a:rPr>
              <a:t>中的记录重新分布。之后系统更新</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树的非叶结点</a:t>
            </a:r>
            <a:endParaRPr lang="en-US" altLang="zh-CN" sz="2400" b="1" kern="0" dirty="0">
              <a:latin typeface="+mn-lt"/>
              <a:ea typeface="+mn-ea"/>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树文件组织：对空间的利用</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插入：</a:t>
            </a:r>
            <a:endParaRPr lang="en-US" altLang="zh-CN" sz="2400" b="1" kern="0" dirty="0"/>
          </a:p>
          <a:p>
            <a:pPr marL="342900" lvl="0" indent="-342900" eaLnBrk="0" hangingPunct="0">
              <a:spcBef>
                <a:spcPct val="20000"/>
              </a:spcBef>
              <a:buClr>
                <a:schemeClr val="accent1"/>
              </a:buClr>
            </a:pPr>
            <a:r>
              <a:rPr lang="zh-CN" altLang="en-US" sz="2400" b="1" kern="0" dirty="0"/>
              <a:t>若某个结点已满，系统尝试把它的一些项重新分布到与它相邻的结点中，以给新项腾出空间</a:t>
            </a:r>
            <a:endParaRPr lang="en-US" altLang="zh-CN" sz="2400" b="1" kern="0" dirty="0"/>
          </a:p>
          <a:p>
            <a:pPr marL="342900" lvl="0" indent="-342900" eaLnBrk="0" hangingPunct="0">
              <a:spcBef>
                <a:spcPct val="20000"/>
              </a:spcBef>
              <a:buClr>
                <a:schemeClr val="accent1"/>
              </a:buClr>
            </a:pPr>
            <a:r>
              <a:rPr lang="zh-CN" altLang="en-US" sz="2400" b="1" kern="0" dirty="0">
                <a:latin typeface="+mn-lt"/>
                <a:ea typeface="+mn-ea"/>
              </a:rPr>
              <a:t>如果因为相邻结点本身已满而导致这种尝试失败，系统就要分裂该结点，并在一个相邻结点和分裂原始结点得到的两个结点这三者之间均匀地分配所有的项</a:t>
            </a:r>
            <a:endParaRPr lang="en-US" altLang="zh-CN" sz="2400" b="1" kern="0" dirty="0">
              <a:latin typeface="+mn-lt"/>
              <a:ea typeface="+mn-ea"/>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树文件组织：对空间的利用</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删除：</a:t>
            </a:r>
            <a:endParaRPr lang="en-US" altLang="zh-CN" sz="2400" b="1" kern="0" dirty="0"/>
          </a:p>
          <a:p>
            <a:pPr marL="342900" lvl="0" indent="-342900" eaLnBrk="0" hangingPunct="0">
              <a:spcBef>
                <a:spcPct val="20000"/>
              </a:spcBef>
              <a:buClr>
                <a:schemeClr val="accent1"/>
              </a:buClr>
            </a:pPr>
            <a:r>
              <a:rPr lang="zh-CN" altLang="en-US" sz="2400" b="1" kern="0" dirty="0"/>
              <a:t>在删除记录时，如果结点中的项数少于</a:t>
            </a:r>
            <a:r>
              <a:rPr lang="en-US" altLang="zh-CN" sz="2400" b="1" kern="0" dirty="0"/>
              <a:t>2n/3</a:t>
            </a:r>
            <a:r>
              <a:rPr lang="zh-CN" altLang="en-US" sz="2400" b="1" kern="0" dirty="0"/>
              <a:t>，系统就试图从相邻的结点借入一项</a:t>
            </a:r>
            <a:endParaRPr lang="en-US" altLang="zh-CN" sz="2400" b="1" kern="0" dirty="0"/>
          </a:p>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pPr>
            <a:r>
              <a:rPr lang="zh-CN" altLang="en-US" sz="2400" b="1" kern="0" dirty="0">
                <a:latin typeface="+mn-lt"/>
                <a:ea typeface="+mn-ea"/>
              </a:rPr>
              <a:t>若两个兄弟节点都只有</a:t>
            </a:r>
            <a:r>
              <a:rPr lang="en-US" altLang="zh-CN" sz="2400" b="1" kern="0" dirty="0">
                <a:latin typeface="+mn-lt"/>
                <a:ea typeface="+mn-ea"/>
              </a:rPr>
              <a:t>2n/3</a:t>
            </a:r>
            <a:r>
              <a:rPr lang="zh-CN" altLang="en-US" sz="2400" b="1" kern="0" dirty="0">
                <a:latin typeface="+mn-lt"/>
                <a:ea typeface="+mn-ea"/>
              </a:rPr>
              <a:t>条记录，那么系统就不借入一项，而是把这个结点及两个兄弟结点的所有项均匀地分布到两个结点中，并删除第三个结点</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参与重新分布的兄弟节点越多，更新的代价也越高</a:t>
            </a:r>
            <a:endParaRPr lang="en-US" altLang="zh-CN" sz="2400" b="1" kern="0" dirty="0">
              <a:latin typeface="+mn-lt"/>
              <a:ea typeface="+mn-ea"/>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索引的评价和选择（续）</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Arial" pitchFamily="34" charset="0"/>
              <a:buChar char="•"/>
            </a:pPr>
            <a:r>
              <a:rPr lang="zh-CN" altLang="en-US" sz="2400" dirty="0"/>
              <a:t>插入时间（</a:t>
            </a:r>
            <a:r>
              <a:rPr lang="en-US" altLang="zh-CN" sz="2400" dirty="0"/>
              <a:t>insertion time</a:t>
            </a:r>
            <a:r>
              <a:rPr lang="zh-CN" altLang="en-US" sz="2400" dirty="0"/>
              <a:t>）：插入一个新数据项所需的时间。该值包括找到插入这个新数据项的正确位置所需的时间，以及更新索引结构所需的时间</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删除时间（</a:t>
            </a:r>
            <a:r>
              <a:rPr lang="en-US" altLang="zh-CN" sz="2400" dirty="0"/>
              <a:t>delete time</a:t>
            </a:r>
            <a:r>
              <a:rPr lang="zh-CN" altLang="en-US" sz="2400" dirty="0"/>
              <a:t>）：删除一个数据项所需的时间。该值包括找到待删除项所需的时间，以及更新索引结构所需的时间。</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空间开销（</a:t>
            </a:r>
            <a:r>
              <a:rPr lang="en-US" altLang="zh-CN" sz="2400" dirty="0"/>
              <a:t>space overhead</a:t>
            </a:r>
            <a:r>
              <a:rPr lang="zh-CN" altLang="en-US" sz="2400" dirty="0"/>
              <a:t>）：索引结构所占用的额外存储空间。倘若存储索引结构的额外空间大小适度，通常牺牲一定的空间来换取性能的提高是值得的</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树文件组织：索引的重建</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在</a:t>
            </a:r>
            <a:r>
              <a:rPr lang="en-US" altLang="zh-CN" sz="2400" b="1" kern="0" dirty="0"/>
              <a:t>B</a:t>
            </a:r>
            <a:r>
              <a:rPr lang="en-US" altLang="zh-CN" sz="2400" b="1" kern="0" baseline="30000" dirty="0"/>
              <a:t>+</a:t>
            </a:r>
            <a:r>
              <a:rPr lang="zh-CN" altLang="en-US" sz="2400" b="1" kern="0" dirty="0"/>
              <a:t>树索引或</a:t>
            </a:r>
            <a:r>
              <a:rPr lang="en-US" altLang="zh-CN" sz="2400" b="1" kern="0" dirty="0"/>
              <a:t>B</a:t>
            </a:r>
            <a:r>
              <a:rPr lang="en-US" altLang="zh-CN" sz="2400" b="1" kern="0" baseline="30000" dirty="0"/>
              <a:t>+</a:t>
            </a:r>
            <a:r>
              <a:rPr lang="zh-CN" altLang="en-US" sz="2400" b="1" kern="0" dirty="0"/>
              <a:t>树文件组织中，树中相邻的叶节点可能分布在磁盘中的不同位置</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当一个文件组织最初建立在一组记录上时，可以实现把磁盘中基本连续的块分配给树中连续的叶结点。由此对叶结点的顺序扫描就相当于磁盘上几乎是顺序的扫描。</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随着在树中不断进行插入和删除操作，这种顺序性逐渐丢失，对叶节点的顺序访问也需要越来越频繁地等待磁盘寻道。为了恢复这种顺序性也需要对索引进行重建</a:t>
            </a:r>
            <a:endParaRPr lang="en-US" altLang="zh-CN" sz="2400" b="1" kern="0" dirty="0"/>
          </a:p>
          <a:p>
            <a:pPr marL="342900" lvl="0" indent="-342900" eaLnBrk="0" hangingPunct="0">
              <a:spcBef>
                <a:spcPct val="20000"/>
              </a:spcBef>
              <a:buClr>
                <a:schemeClr val="accent1"/>
              </a:buClr>
            </a:pPr>
            <a:endParaRPr lang="en-US" altLang="zh-CN" sz="2400" b="1" kern="0" dirty="0">
              <a:latin typeface="+mn-lt"/>
              <a:ea typeface="+mn-ea"/>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树文件组织：存储大型数据对象</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a:t>
            </a:r>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树文件组织</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如</a:t>
            </a:r>
            <a:r>
              <a:rPr lang="en-US" altLang="zh-CN" sz="2400" b="1" kern="0" dirty="0"/>
              <a:t>SQL </a:t>
            </a:r>
            <a:r>
              <a:rPr lang="en-US" altLang="zh-CN" sz="2400" b="1" kern="0" dirty="0" err="1"/>
              <a:t>clob</a:t>
            </a:r>
            <a:r>
              <a:rPr lang="zh-CN" altLang="en-US" sz="2400" b="1" kern="0" dirty="0"/>
              <a:t>类型以及</a:t>
            </a:r>
            <a:r>
              <a:rPr lang="en-US" altLang="zh-CN" sz="2400" b="1" kern="0" dirty="0"/>
              <a:t>blob</a:t>
            </a:r>
            <a:r>
              <a:rPr lang="zh-CN" altLang="en-US" sz="2400" b="1" kern="0" dirty="0"/>
              <a:t>类型，这些数据对象可能比磁盘块还大，甚至达到好几个</a:t>
            </a:r>
            <a:r>
              <a:rPr lang="en-US" altLang="zh-CN" sz="2400" b="1" kern="0" dirty="0"/>
              <a:t>GB</a:t>
            </a: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这么大的数据对象可以通过拆分成稍小的记录序列并组织成</a:t>
            </a:r>
            <a:r>
              <a:rPr lang="en-US" altLang="zh-CN" sz="2400" b="1" kern="0" dirty="0">
                <a:latin typeface="+mn-lt"/>
                <a:ea typeface="+mn-ea"/>
              </a:rPr>
              <a:t>B+</a:t>
            </a:r>
            <a:r>
              <a:rPr lang="zh-CN" altLang="en-US" sz="2400" b="1" kern="0" dirty="0">
                <a:latin typeface="+mn-lt"/>
                <a:ea typeface="+mn-ea"/>
              </a:rPr>
              <a:t>树文件组织进行存储。</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拆分的记录可以按序编号，或者根据记录在大型对象中的字节偏移量进行编号，这样记录的编号就可以用作搜索码</a:t>
            </a:r>
            <a:endParaRPr lang="en-US" altLang="zh-CN" sz="2400" b="1" kern="0" dirty="0">
              <a:latin typeface="+mn-lt"/>
              <a:ea typeface="+mn-ea"/>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辅助索引和记录重定位</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57562" y="1196752"/>
            <a:ext cx="553998" cy="5184576"/>
          </a:xfrm>
          <a:prstGeom prst="rect">
            <a:avLst/>
          </a:prstGeom>
          <a:noFill/>
        </p:spPr>
        <p:txBody>
          <a:bodyPr vert="eaVert" wrap="square" rtlCol="0">
            <a:spAutoFit/>
          </a:bodyPr>
          <a:lstStyle/>
          <a:p>
            <a:r>
              <a:rPr lang="en-US" altLang="zh-CN" sz="2400" b="1" dirty="0">
                <a:solidFill>
                  <a:schemeClr val="tx2">
                    <a:lumMod val="60000"/>
                    <a:lumOff val="40000"/>
                  </a:schemeClr>
                </a:solidFill>
              </a:rPr>
              <a:t>B</a:t>
            </a:r>
            <a:r>
              <a:rPr lang="en-US" altLang="zh-CN" sz="2400" b="1" baseline="30000" dirty="0">
                <a:solidFill>
                  <a:schemeClr val="tx2">
                    <a:lumMod val="60000"/>
                    <a:lumOff val="40000"/>
                  </a:schemeClr>
                </a:solidFill>
              </a:rPr>
              <a:t>+</a:t>
            </a:r>
            <a:r>
              <a:rPr lang="zh-CN" altLang="en-US" sz="2400" b="1" dirty="0">
                <a:solidFill>
                  <a:schemeClr val="tx2">
                    <a:lumMod val="60000"/>
                    <a:lumOff val="40000"/>
                  </a:schemeClr>
                </a:solidFill>
              </a:rPr>
              <a:t>树扩展：辅助索引和记录重定位</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一些文件组织可能改变记录的位置，即使记录并没有更新</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如，当</a:t>
            </a:r>
            <a:r>
              <a:rPr lang="en-US" altLang="zh-CN" sz="2400" b="1" kern="0" dirty="0">
                <a:latin typeface="+mn-lt"/>
                <a:ea typeface="+mn-ea"/>
              </a:rPr>
              <a:t>B+</a:t>
            </a:r>
            <a:r>
              <a:rPr lang="zh-CN" altLang="en-US" sz="2400" b="1" kern="0" dirty="0">
                <a:latin typeface="+mn-lt"/>
                <a:ea typeface="+mn-ea"/>
              </a:rPr>
              <a:t>树文件组织中的一个叶结点分裂，一些记录会移动到新的结点中</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一个文件上不仅仅只有主索引，也包括辅助索引，这些索引中都包含着指向记录的指针，这些辅助索引的索引项因此也需要随之改变</a:t>
            </a: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因此，一个叶结点的分裂可能需要几十甚至几百次的</a:t>
            </a:r>
            <a:r>
              <a:rPr lang="en-US" altLang="zh-CN" sz="2400" b="1" kern="0" dirty="0">
                <a:latin typeface="+mn-lt"/>
                <a:ea typeface="+mn-ea"/>
              </a:rPr>
              <a:t>I/O</a:t>
            </a:r>
            <a:r>
              <a:rPr lang="zh-CN" altLang="en-US" sz="2400" b="1" kern="0" dirty="0">
                <a:latin typeface="+mn-lt"/>
                <a:ea typeface="+mn-ea"/>
              </a:rPr>
              <a:t>操作</a:t>
            </a:r>
            <a:endParaRPr lang="en-US" altLang="zh-CN" sz="2400" b="1" kern="0" dirty="0">
              <a:latin typeface="+mn-lt"/>
              <a:ea typeface="+mn-ea"/>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辅助索引和记录重定位（续）</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57562" y="1196752"/>
            <a:ext cx="553998" cy="5184576"/>
          </a:xfrm>
          <a:prstGeom prst="rect">
            <a:avLst/>
          </a:prstGeom>
          <a:noFill/>
        </p:spPr>
        <p:txBody>
          <a:bodyPr vert="eaVert" wrap="square" rtlCol="0">
            <a:spAutoFit/>
          </a:bodyPr>
          <a:lstStyle/>
          <a:p>
            <a:r>
              <a:rPr lang="en-US" altLang="zh-CN" sz="2400" b="1" dirty="0">
                <a:solidFill>
                  <a:schemeClr val="tx2">
                    <a:lumMod val="60000"/>
                    <a:lumOff val="40000"/>
                  </a:schemeClr>
                </a:solidFill>
              </a:rPr>
              <a:t>B</a:t>
            </a:r>
            <a:r>
              <a:rPr lang="en-US" altLang="zh-CN" sz="2400" b="1" baseline="30000" dirty="0">
                <a:solidFill>
                  <a:schemeClr val="tx2">
                    <a:lumMod val="60000"/>
                    <a:lumOff val="40000"/>
                  </a:schemeClr>
                </a:solidFill>
              </a:rPr>
              <a:t>+</a:t>
            </a:r>
            <a:r>
              <a:rPr lang="zh-CN" altLang="en-US" sz="2400" b="1" dirty="0">
                <a:solidFill>
                  <a:schemeClr val="tx2">
                    <a:lumMod val="60000"/>
                    <a:lumOff val="40000"/>
                  </a:schemeClr>
                </a:solidFill>
              </a:rPr>
              <a:t>树扩展：辅助索引和记录重定位</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为解决这个问题广泛使用的方法是：</a:t>
            </a:r>
            <a:endParaRPr lang="en-US" altLang="zh-CN" sz="2400" b="1" kern="0" dirty="0"/>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让辅助索引不存储指向被索引记录的指针，而是存储主索引搜索码属性的值</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上述方法大大降低了由文件重组导致的索引更新的代价，尽管它也增加了使用辅助索引访问数据的代价</a:t>
            </a:r>
            <a:endParaRPr lang="en-US" altLang="zh-CN" sz="2400" b="1" kern="0" dirty="0">
              <a:latin typeface="+mn-lt"/>
              <a:ea typeface="+mn-ea"/>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字符串上的索引</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树扩展：字符串上的索引</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在字符串属性上创建</a:t>
            </a:r>
            <a:r>
              <a:rPr lang="en-US" altLang="zh-CN" sz="2400" b="1" kern="0" dirty="0"/>
              <a:t>B</a:t>
            </a:r>
            <a:r>
              <a:rPr lang="en-US" altLang="zh-CN" sz="2400" b="1" kern="0" baseline="30000" dirty="0"/>
              <a:t>+</a:t>
            </a:r>
            <a:r>
              <a:rPr lang="zh-CN" altLang="en-US" sz="2400" b="1" kern="0" dirty="0"/>
              <a:t>树索引会引起两个问题</a:t>
            </a:r>
            <a:endParaRPr lang="en-US" altLang="zh-CN" sz="2400" b="1" kern="0" dirty="0"/>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buFont typeface="Arial" pitchFamily="34" charset="0"/>
              <a:buChar char="•"/>
            </a:pPr>
            <a:r>
              <a:rPr lang="zh-CN" altLang="en-US" sz="2400" b="1" kern="0" dirty="0">
                <a:latin typeface="+mn-lt"/>
                <a:ea typeface="+mn-ea"/>
              </a:rPr>
              <a:t>字符串是变长的：即使结点都是满的，不同的结点也有可能会有不同的扇出（节点中指针的数目）。如果一个结点已满，则它必须分裂（不管它有多少项）。同样地，结点的合并和重新分布取决于结点中空间使用的比例，而不是根据结点所能容纳的最大项数</a:t>
            </a:r>
            <a:endParaRPr lang="en-US" altLang="zh-CN" sz="2400" b="1" kern="0" dirty="0">
              <a:latin typeface="+mn-lt"/>
              <a:ea typeface="+mn-ea"/>
            </a:endParaRPr>
          </a:p>
          <a:p>
            <a:pPr marL="342900" lvl="0" indent="-342900" eaLnBrk="0" hangingPunct="0">
              <a:spcBef>
                <a:spcPct val="20000"/>
              </a:spcBef>
              <a:buClr>
                <a:schemeClr val="accent1"/>
              </a:buClr>
              <a:buFont typeface="Arial" pitchFamily="34" charset="0"/>
              <a:buChar char="•"/>
            </a:pPr>
            <a:endParaRPr lang="en-US" altLang="zh-CN" sz="2400" b="1" kern="0" dirty="0">
              <a:latin typeface="+mn-lt"/>
              <a:ea typeface="+mn-ea"/>
            </a:endParaRPr>
          </a:p>
          <a:p>
            <a:pPr marL="342900" lvl="0" indent="-342900" eaLnBrk="0" hangingPunct="0">
              <a:spcBef>
                <a:spcPct val="20000"/>
              </a:spcBef>
              <a:buClr>
                <a:schemeClr val="accent1"/>
              </a:buClr>
              <a:buFont typeface="Arial" pitchFamily="34" charset="0"/>
              <a:buChar char="•"/>
            </a:pPr>
            <a:r>
              <a:rPr lang="zh-CN" altLang="en-US" sz="2400" b="1" kern="0" dirty="0">
                <a:latin typeface="+mn-lt"/>
                <a:ea typeface="+mn-ea"/>
              </a:rPr>
              <a:t>字符串可能会很长：导致结点扇出降低以及相应地增加树的高度</a:t>
            </a:r>
            <a:endParaRPr lang="en-US" altLang="zh-CN" sz="2400" b="1" kern="0" dirty="0">
              <a:latin typeface="+mn-lt"/>
              <a:ea typeface="+mn-ea"/>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字符串上的索引（续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65548" y="1196752"/>
            <a:ext cx="677108" cy="5184576"/>
          </a:xfrm>
          <a:prstGeom prst="rect">
            <a:avLst/>
          </a:prstGeom>
          <a:noFill/>
        </p:spPr>
        <p:txBody>
          <a:bodyPr vert="eaVert" wrap="square" rtlCol="0">
            <a:spAutoFit/>
          </a:bodyPr>
          <a:lstStyle/>
          <a:p>
            <a:r>
              <a:rPr lang="en-US" altLang="zh-CN" sz="3200" b="1" dirty="0">
                <a:solidFill>
                  <a:schemeClr val="tx2">
                    <a:lumMod val="60000"/>
                    <a:lumOff val="40000"/>
                  </a:schemeClr>
                </a:solidFill>
              </a:rPr>
              <a:t>B</a:t>
            </a:r>
            <a:r>
              <a:rPr lang="en-US" altLang="zh-CN" sz="3200" b="1" baseline="30000" dirty="0">
                <a:solidFill>
                  <a:schemeClr val="tx2">
                    <a:lumMod val="60000"/>
                    <a:lumOff val="40000"/>
                  </a:schemeClr>
                </a:solidFill>
              </a:rPr>
              <a:t>+</a:t>
            </a:r>
            <a:r>
              <a:rPr lang="zh-CN" altLang="en-US" sz="3200" b="1" dirty="0">
                <a:solidFill>
                  <a:schemeClr val="tx2">
                    <a:lumMod val="60000"/>
                    <a:lumOff val="40000"/>
                  </a:schemeClr>
                </a:solidFill>
              </a:rPr>
              <a:t>树扩展：字符串上的索引</a:t>
            </a: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解决方案：使用前缀压缩（</a:t>
            </a:r>
            <a:r>
              <a:rPr lang="en-US" altLang="zh-CN" sz="2400" b="1" kern="0" dirty="0"/>
              <a:t>prefix compression</a:t>
            </a:r>
            <a:r>
              <a:rPr lang="zh-CN" altLang="en-US" sz="2400" b="1" kern="0" dirty="0"/>
              <a:t>）技术</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不在非叶结点存储整个搜索码的值。</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r>
              <a:rPr lang="zh-CN" altLang="en-US" sz="2400" b="1" kern="0" dirty="0"/>
              <a:t>只须存储每个搜索码值的一个前缀，使得这个前缀足以将由该搜索码值分开的两棵子树中的码值区分开</a:t>
            </a: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r>
              <a:rPr lang="zh-CN" altLang="en-US" sz="2400" b="1" kern="0" dirty="0">
                <a:latin typeface="+mn-lt"/>
                <a:ea typeface="+mn-ea"/>
              </a:rPr>
              <a:t>如由搜索码分开的两棵子树中跟“</a:t>
            </a:r>
            <a:r>
              <a:rPr lang="en-US" altLang="zh-CN" sz="2400" b="1" kern="0" dirty="0" err="1">
                <a:latin typeface="+mn-lt"/>
                <a:ea typeface="+mn-ea"/>
              </a:rPr>
              <a:t>Silberschatz</a:t>
            </a:r>
            <a:r>
              <a:rPr lang="zh-CN" altLang="en-US" sz="2400" b="1" kern="0" dirty="0">
                <a:latin typeface="+mn-lt"/>
                <a:ea typeface="+mn-ea"/>
              </a:rPr>
              <a:t>”最相近的码值分别是“</a:t>
            </a:r>
            <a:r>
              <a:rPr lang="en-US" altLang="zh-CN" sz="2400" b="1" kern="0" dirty="0">
                <a:latin typeface="+mn-lt"/>
                <a:ea typeface="+mn-ea"/>
              </a:rPr>
              <a:t>Silas</a:t>
            </a:r>
            <a:r>
              <a:rPr lang="zh-CN" altLang="en-US" sz="2400" b="1" kern="0" dirty="0">
                <a:latin typeface="+mn-lt"/>
                <a:ea typeface="+mn-ea"/>
              </a:rPr>
              <a:t>”和“</a:t>
            </a:r>
            <a:r>
              <a:rPr lang="en-US" altLang="zh-CN" sz="2400" b="1" kern="0" dirty="0">
                <a:latin typeface="+mn-lt"/>
                <a:ea typeface="+mn-ea"/>
              </a:rPr>
              <a:t>Silver</a:t>
            </a:r>
            <a:r>
              <a:rPr lang="zh-CN" altLang="en-US" sz="2400" b="1" kern="0" dirty="0">
                <a:latin typeface="+mn-lt"/>
                <a:ea typeface="+mn-ea"/>
              </a:rPr>
              <a:t>”，则在非叶结点中存储“</a:t>
            </a:r>
            <a:r>
              <a:rPr lang="en-US" altLang="zh-CN" sz="2400" b="1" kern="0" dirty="0" err="1">
                <a:latin typeface="+mn-lt"/>
                <a:ea typeface="+mn-ea"/>
              </a:rPr>
              <a:t>Silb</a:t>
            </a:r>
            <a:r>
              <a:rPr lang="zh-CN" altLang="en-US" sz="2400" b="1" kern="0" dirty="0">
                <a:latin typeface="+mn-lt"/>
                <a:ea typeface="+mn-ea"/>
              </a:rPr>
              <a:t>”就足够了，而不用存储全名“</a:t>
            </a:r>
            <a:r>
              <a:rPr lang="en-US" altLang="zh-CN" sz="2400" b="1" kern="0" dirty="0" err="1">
                <a:latin typeface="+mn-lt"/>
                <a:ea typeface="+mn-ea"/>
              </a:rPr>
              <a:t>Silberschatz</a:t>
            </a:r>
            <a:r>
              <a:rPr lang="zh-CN" altLang="en-US" sz="2400" b="1" kern="0" dirty="0">
                <a:latin typeface="+mn-lt"/>
                <a:ea typeface="+mn-ea"/>
              </a:rPr>
              <a:t>”</a:t>
            </a:r>
            <a:endParaRPr lang="en-US" altLang="zh-CN" sz="2400" b="1" kern="0" dirty="0">
              <a:latin typeface="+mn-lt"/>
              <a:ea typeface="+mn-ea"/>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树索引的批量加载</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树索引的批量加载</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当大量的项一次插入到索引中称为</a:t>
            </a:r>
            <a:r>
              <a:rPr lang="zh-CN" altLang="en-US" sz="2400" b="1" kern="0" dirty="0">
                <a:solidFill>
                  <a:schemeClr val="accent2"/>
                </a:solidFill>
              </a:rPr>
              <a:t>索引的批量加载（</a:t>
            </a:r>
            <a:r>
              <a:rPr lang="en-US" altLang="zh-CN" sz="2400" b="1" kern="0" dirty="0">
                <a:solidFill>
                  <a:schemeClr val="accent2"/>
                </a:solidFill>
              </a:rPr>
              <a:t>bulk loading</a:t>
            </a:r>
            <a:r>
              <a:rPr lang="zh-CN" altLang="en-US" sz="2400" b="1" kern="0" dirty="0">
                <a:solidFill>
                  <a:schemeClr val="accent2"/>
                </a:solidFill>
              </a:rPr>
              <a:t>）</a:t>
            </a: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一种有效执行索引批量加载的方法是提前对这些项进行排序：</a:t>
            </a: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endParaRPr lang="en-US" altLang="zh-CN" sz="2400" b="1" kern="0" dirty="0">
              <a:solidFill>
                <a:schemeClr val="accent2"/>
              </a:solidFill>
            </a:endParaRPr>
          </a:p>
          <a:p>
            <a:pPr marL="342900" lvl="0" indent="-342900" eaLnBrk="0" hangingPunct="0">
              <a:spcBef>
                <a:spcPct val="20000"/>
              </a:spcBef>
              <a:buClr>
                <a:schemeClr val="accent1"/>
              </a:buClr>
              <a:buFont typeface="Wingdings" pitchFamily="2" charset="2"/>
              <a:buChar char="p"/>
            </a:pPr>
            <a:r>
              <a:rPr lang="zh-CN" altLang="en-US" sz="2400" b="1" kern="0" dirty="0"/>
              <a:t>首先，创建一个含有关系索引项的临时文件，然后根据构建好的索引的搜索码来排序文件，最后扫描排序好的文件并且将项插入到索引中</a:t>
            </a:r>
            <a:r>
              <a:rPr lang="zh-CN" altLang="en-US" sz="2400" b="1" kern="0" dirty="0">
                <a:solidFill>
                  <a:schemeClr val="accent2"/>
                </a:solidFill>
              </a:rPr>
              <a:t>                             </a:t>
            </a:r>
            <a:r>
              <a:rPr lang="zh-CN" altLang="en-US" sz="2400" b="1" kern="0" dirty="0"/>
              <a:t>                                                                                                                                                                                                                                                                                                                                                                                                                                                                                                                                                                                                                                                                                      </a:t>
            </a:r>
            <a:endParaRPr lang="en-US" altLang="zh-CN" sz="2400" b="1" kern="0" dirty="0">
              <a:latin typeface="+mn-lt"/>
              <a:ea typeface="+mn-ea"/>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树索引的批量加载（续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树索引的批量加载</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t>提前排序的好处：</a:t>
            </a:r>
            <a:endParaRPr lang="en-US" altLang="zh-CN" sz="2400" b="1" kern="0" dirty="0"/>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所有到特定</a:t>
            </a:r>
            <a:r>
              <a:rPr lang="zh-CN" altLang="en-US" sz="2400" b="1" kern="0">
                <a:latin typeface="+mn-lt"/>
                <a:ea typeface="+mn-ea"/>
              </a:rPr>
              <a:t>叶结点的</a:t>
            </a:r>
            <a:r>
              <a:rPr lang="zh-CN" altLang="en-US" sz="2400" b="1" kern="0" dirty="0">
                <a:latin typeface="+mn-lt"/>
                <a:ea typeface="+mn-ea"/>
              </a:rPr>
              <a:t>项会连续出现，并且叶结点只会写出一次</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如果</a:t>
            </a:r>
            <a:r>
              <a:rPr lang="en-US" altLang="zh-CN" sz="2400" b="1" kern="0" dirty="0">
                <a:latin typeface="+mn-lt"/>
                <a:ea typeface="+mn-ea"/>
              </a:rPr>
              <a:t>B</a:t>
            </a:r>
            <a:r>
              <a:rPr lang="en-US" altLang="zh-CN" sz="2400" b="1" kern="0" baseline="30000" dirty="0">
                <a:latin typeface="+mn-lt"/>
                <a:ea typeface="+mn-ea"/>
              </a:rPr>
              <a:t>+</a:t>
            </a:r>
            <a:r>
              <a:rPr lang="zh-CN" altLang="en-US" sz="2400" b="1" kern="0" dirty="0">
                <a:latin typeface="+mn-lt"/>
                <a:ea typeface="+mn-ea"/>
              </a:rPr>
              <a:t>树开始为空，在批量加载时结点就不需要从磁盘中读取。因此，即便许多项要插入到一个节点中也只需要一次</a:t>
            </a:r>
            <a:r>
              <a:rPr lang="en-US" altLang="zh-CN" sz="2400" b="1" kern="0" dirty="0">
                <a:latin typeface="+mn-lt"/>
                <a:ea typeface="+mn-ea"/>
              </a:rPr>
              <a:t>I/O</a:t>
            </a:r>
            <a:r>
              <a:rPr lang="zh-CN" altLang="en-US" sz="2400" b="1" kern="0" dirty="0">
                <a:latin typeface="+mn-lt"/>
                <a:ea typeface="+mn-ea"/>
              </a:rPr>
              <a:t>操作</a:t>
            </a:r>
            <a:endParaRPr lang="en-US" altLang="zh-CN" sz="2400" b="1" kern="0" dirty="0">
              <a:latin typeface="+mn-lt"/>
              <a:ea typeface="+mn-ea"/>
            </a:endParaRPr>
          </a:p>
          <a:p>
            <a:pPr marL="342900" lvl="0" indent="-342900" eaLnBrk="0" hangingPunct="0">
              <a:spcBef>
                <a:spcPct val="20000"/>
              </a:spcBef>
              <a:buClr>
                <a:schemeClr val="accent1"/>
              </a:buClr>
            </a:pPr>
            <a:endParaRPr lang="en-US" altLang="zh-CN" sz="2400" b="1" kern="0" dirty="0">
              <a:latin typeface="+mn-lt"/>
              <a:ea typeface="+mn-ea"/>
            </a:endParaRPr>
          </a:p>
          <a:p>
            <a:pPr marL="342900" lvl="0" indent="-342900" eaLnBrk="0" hangingPunct="0">
              <a:spcBef>
                <a:spcPct val="20000"/>
              </a:spcBef>
              <a:buClr>
                <a:schemeClr val="accent1"/>
              </a:buClr>
            </a:pPr>
            <a:r>
              <a:rPr lang="zh-CN" altLang="en-US" sz="2400" b="1" kern="0" dirty="0">
                <a:latin typeface="+mn-lt"/>
                <a:ea typeface="+mn-ea"/>
              </a:rPr>
              <a:t>如果连续的叶节点被分配到连续的磁盘块上，那么这些</a:t>
            </a:r>
            <a:r>
              <a:rPr lang="en-US" altLang="zh-CN" sz="2400" b="1" kern="0" dirty="0">
                <a:latin typeface="+mn-lt"/>
                <a:ea typeface="+mn-ea"/>
              </a:rPr>
              <a:t>I/O</a:t>
            </a:r>
            <a:r>
              <a:rPr lang="zh-CN" altLang="en-US" sz="2400" b="1" kern="0" dirty="0">
                <a:latin typeface="+mn-lt"/>
                <a:ea typeface="+mn-ea"/>
              </a:rPr>
              <a:t>操作也可以是顺序的，并且需要很少的磁盘寻道</a:t>
            </a:r>
            <a:endParaRPr lang="en-US" altLang="zh-CN" sz="2400" b="1" kern="0" dirty="0">
              <a:latin typeface="+mn-lt"/>
              <a:ea typeface="+mn-ea"/>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en-US" altLang="zh-CN" baseline="30000" dirty="0"/>
              <a:t>+</a:t>
            </a:r>
            <a:r>
              <a:rPr lang="zh-CN" altLang="en-US" dirty="0"/>
              <a:t>树索引的批量加载（续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pPr>
            <a:endParaRPr lang="en-US" altLang="zh-CN" sz="2400" dirty="0"/>
          </a:p>
          <a:p>
            <a:pPr>
              <a:buClr>
                <a:schemeClr val="accent1"/>
              </a:buClr>
            </a:pPr>
            <a:r>
              <a:rPr lang="zh-CN" altLang="en-US" sz="2400" dirty="0"/>
              <a:t>如果</a:t>
            </a:r>
            <a:r>
              <a:rPr lang="en-US" altLang="zh-CN" sz="2400" dirty="0"/>
              <a:t>B</a:t>
            </a:r>
            <a:r>
              <a:rPr lang="en-US" altLang="zh-CN" sz="2400" baseline="30000" dirty="0"/>
              <a:t>+</a:t>
            </a:r>
            <a:r>
              <a:rPr lang="zh-CN" altLang="en-US" sz="2400" dirty="0"/>
              <a:t>树初始时是空的，就可以使用批量加载从叶子级自底向上快速构建它，而不是使用常规的插入过程</a:t>
            </a:r>
            <a:endParaRPr lang="en-US" altLang="zh-CN" sz="2400" dirty="0"/>
          </a:p>
          <a:p>
            <a:pPr>
              <a:buClr>
                <a:schemeClr val="accent1"/>
              </a:buClr>
            </a:pPr>
            <a:endParaRPr lang="en-US" altLang="zh-CN" sz="2400" dirty="0"/>
          </a:p>
          <a:p>
            <a:pPr>
              <a:buClr>
                <a:schemeClr val="accent1"/>
              </a:buClr>
            </a:pPr>
            <a:r>
              <a:rPr lang="zh-CN" altLang="en-US" sz="2400" dirty="0"/>
              <a:t>将排序好的项分解到块中，并保证每个块中有尽可能多的项，由此产生的块形成</a:t>
            </a:r>
            <a:r>
              <a:rPr lang="en-US" altLang="zh-CN" sz="2400" dirty="0"/>
              <a:t>B</a:t>
            </a:r>
            <a:r>
              <a:rPr lang="en-US" altLang="zh-CN" sz="2400" baseline="30000" dirty="0"/>
              <a:t>+</a:t>
            </a:r>
            <a:r>
              <a:rPr lang="zh-CN" altLang="en-US" sz="2400" dirty="0"/>
              <a:t>树的叶级</a:t>
            </a:r>
            <a:endParaRPr lang="en-US" altLang="zh-CN" sz="2400" dirty="0"/>
          </a:p>
          <a:p>
            <a:pPr>
              <a:buClr>
                <a:schemeClr val="accent1"/>
              </a:buClr>
            </a:pPr>
            <a:endParaRPr lang="en-US" altLang="zh-CN" sz="2400" dirty="0"/>
          </a:p>
          <a:p>
            <a:pPr>
              <a:buClr>
                <a:schemeClr val="accent1"/>
              </a:buClr>
            </a:pPr>
            <a:r>
              <a:rPr lang="zh-CN" altLang="en-US" sz="2400" dirty="0"/>
              <a:t>每个块中的最小值以及指向块的指针</a:t>
            </a:r>
            <a:r>
              <a:rPr lang="zh-CN" altLang="en-US" sz="2400"/>
              <a:t>用来构建上一级的</a:t>
            </a:r>
            <a:r>
              <a:rPr lang="en-US" altLang="zh-CN" sz="2400" dirty="0"/>
              <a:t>B</a:t>
            </a:r>
            <a:r>
              <a:rPr lang="en-US" altLang="zh-CN" sz="2400" baseline="30000" dirty="0"/>
              <a:t>+</a:t>
            </a:r>
            <a:r>
              <a:rPr lang="zh-CN" altLang="en-US" sz="2400" dirty="0"/>
              <a:t>树项，并指向叶块</a:t>
            </a:r>
            <a:endParaRPr lang="en-US" altLang="zh-CN" sz="2400" dirty="0"/>
          </a:p>
          <a:p>
            <a:pPr>
              <a:buClr>
                <a:schemeClr val="accent1"/>
              </a:buClr>
            </a:pPr>
            <a:endParaRPr lang="en-US" altLang="zh-CN" sz="2400" dirty="0"/>
          </a:p>
          <a:p>
            <a:pPr>
              <a:buClr>
                <a:schemeClr val="accent1"/>
              </a:buClr>
            </a:pPr>
            <a:r>
              <a:rPr lang="zh-CN" altLang="en-US" sz="2400" dirty="0"/>
              <a:t>更深一级的树可以类似地利用下层每个节点中的最小值来构建，直到创建根节点</a:t>
            </a: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树索引的批量加载</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
        <p:nvSpPr>
          <p:cNvPr id="8"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r>
              <a:rPr lang="zh-CN" altLang="en-US" sz="2400" b="1" kern="0" dirty="0">
                <a:solidFill>
                  <a:schemeClr val="accent2"/>
                </a:solidFill>
              </a:rPr>
              <a:t>自底向上</a:t>
            </a:r>
            <a:r>
              <a:rPr lang="en-US" altLang="zh-CN" sz="2400" b="1" kern="0" dirty="0">
                <a:solidFill>
                  <a:schemeClr val="accent2"/>
                </a:solidFill>
              </a:rPr>
              <a:t>B</a:t>
            </a:r>
            <a:r>
              <a:rPr lang="en-US" altLang="zh-CN" sz="2400" b="1" kern="0" baseline="30000" dirty="0">
                <a:solidFill>
                  <a:schemeClr val="accent2"/>
                </a:solidFill>
              </a:rPr>
              <a:t>+</a:t>
            </a:r>
            <a:r>
              <a:rPr lang="zh-CN" altLang="en-US" sz="2400" b="1" kern="0" dirty="0">
                <a:solidFill>
                  <a:schemeClr val="accent2"/>
                </a:solidFill>
              </a:rPr>
              <a:t>树构建（</a:t>
            </a:r>
            <a:r>
              <a:rPr lang="en-US" altLang="zh-CN" sz="2400" b="1" kern="0" dirty="0">
                <a:solidFill>
                  <a:schemeClr val="accent2"/>
                </a:solidFill>
              </a:rPr>
              <a:t>bottom-up B</a:t>
            </a:r>
            <a:r>
              <a:rPr lang="en-US" altLang="zh-CN" sz="2400" b="1" kern="0" baseline="30000" dirty="0">
                <a:solidFill>
                  <a:schemeClr val="accent2"/>
                </a:solidFill>
              </a:rPr>
              <a:t>+</a:t>
            </a:r>
            <a:r>
              <a:rPr lang="en-US" altLang="zh-CN" sz="2400" b="1" kern="0" dirty="0">
                <a:solidFill>
                  <a:schemeClr val="accent2"/>
                </a:solidFill>
              </a:rPr>
              <a:t> tree construction</a:t>
            </a:r>
            <a:r>
              <a:rPr lang="zh-CN" altLang="en-US" sz="2400" b="1" kern="0" dirty="0">
                <a:solidFill>
                  <a:schemeClr val="accent2"/>
                </a:solidFill>
              </a:rPr>
              <a:t>）：</a:t>
            </a:r>
            <a:endParaRPr lang="en-US" altLang="zh-CN" sz="2400" b="1" kern="0" dirty="0">
              <a:solidFill>
                <a:schemeClr val="accent2"/>
              </a:solidFill>
              <a:latin typeface="+mn-lt"/>
              <a:ea typeface="+mn-ea"/>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B</a:t>
            </a:r>
            <a:r>
              <a:rPr lang="zh-CN" altLang="en-US" sz="2400" dirty="0"/>
              <a:t>树索引（</a:t>
            </a:r>
            <a:r>
              <a:rPr lang="en-US" altLang="zh-CN" sz="2400" dirty="0"/>
              <a:t>B-tree index</a:t>
            </a:r>
            <a:r>
              <a:rPr lang="zh-CN" altLang="en-US" sz="2400" dirty="0"/>
              <a:t>）和</a:t>
            </a:r>
            <a:r>
              <a:rPr lang="en-US" altLang="zh-CN" sz="2400" dirty="0"/>
              <a:t>B</a:t>
            </a:r>
            <a:r>
              <a:rPr lang="en-US" altLang="zh-CN" sz="2400" baseline="30000" dirty="0"/>
              <a:t>+</a:t>
            </a:r>
            <a:r>
              <a:rPr lang="zh-CN" altLang="en-US" sz="2400" dirty="0"/>
              <a:t>树索引相似，两种方法的主要区别在于</a:t>
            </a:r>
            <a:r>
              <a:rPr lang="en-US" altLang="zh-CN" sz="2400" dirty="0"/>
              <a:t>B</a:t>
            </a:r>
            <a:r>
              <a:rPr lang="zh-CN" altLang="en-US" sz="2400" dirty="0"/>
              <a:t>树去除了搜索码值存储中的冗余</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注意，有些数据库手册和行业文献等使用</a:t>
            </a:r>
            <a:r>
              <a:rPr lang="en-US" altLang="zh-CN" sz="2400" dirty="0"/>
              <a:t>B</a:t>
            </a:r>
            <a:r>
              <a:rPr lang="zh-CN" altLang="en-US" sz="2400" dirty="0"/>
              <a:t>树指代</a:t>
            </a:r>
            <a:r>
              <a:rPr lang="en-US" altLang="zh-CN" sz="2400" dirty="0"/>
              <a:t>B</a:t>
            </a:r>
            <a:r>
              <a:rPr lang="en-US" altLang="zh-CN" sz="2400" baseline="30000" dirty="0"/>
              <a:t>+</a:t>
            </a:r>
            <a:r>
              <a:rPr lang="zh-CN" altLang="en-US" sz="2400" dirty="0"/>
              <a:t>树，注意避免混淆</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9" name="Picture 2"/>
          <p:cNvPicPr>
            <a:picLocks noChangeAspect="1" noChangeArrowheads="1"/>
          </p:cNvPicPr>
          <p:nvPr/>
        </p:nvPicPr>
        <p:blipFill>
          <a:blip r:embed="rId2" cstate="print"/>
          <a:srcRect/>
          <a:stretch>
            <a:fillRect/>
          </a:stretch>
        </p:blipFill>
        <p:spPr bwMode="auto">
          <a:xfrm>
            <a:off x="-54867" y="3792265"/>
            <a:ext cx="9235379" cy="3093119"/>
          </a:xfrm>
          <a:prstGeom prst="rect">
            <a:avLst/>
          </a:prstGeom>
          <a:noFill/>
          <a:ln w="9525">
            <a:noFill/>
            <a:miter lim="800000"/>
            <a:headEnd/>
            <a:tailEnd/>
          </a:ln>
        </p:spPr>
      </p:pic>
      <p:sp>
        <p:nvSpPr>
          <p:cNvPr id="10" name="椭圆 9"/>
          <p:cNvSpPr/>
          <p:nvPr/>
        </p:nvSpPr>
        <p:spPr>
          <a:xfrm>
            <a:off x="3059832" y="3933056"/>
            <a:ext cx="7200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084168" y="5805264"/>
            <a:ext cx="7200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499992" y="4725144"/>
            <a:ext cx="86409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668344" y="5805264"/>
            <a:ext cx="72008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搜索码</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通常需要在一个文件上建立多个索引：如可能按作者、主题或者书名来查找一本书</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用于在文件中查找记录的属性或属性集称为搜索码（</a:t>
            </a:r>
            <a:r>
              <a:rPr lang="en-US" altLang="zh-CN" sz="2400" dirty="0"/>
              <a:t>search key</a:t>
            </a:r>
            <a:r>
              <a:rPr lang="zh-CN" altLang="en-US" sz="2400" dirty="0"/>
              <a:t>）：注意这里的搜索码与主键、候选键以及超键中的定义是不同的</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在</a:t>
            </a:r>
            <a:r>
              <a:rPr lang="en-US" altLang="zh-CN" sz="2400" dirty="0"/>
              <a:t>《</a:t>
            </a:r>
            <a:r>
              <a:rPr lang="zh-CN" altLang="en-US" sz="2400" dirty="0"/>
              <a:t>数据库系统概念</a:t>
            </a:r>
            <a:r>
              <a:rPr lang="en-US" altLang="zh-CN" sz="2400" dirty="0"/>
              <a:t>》</a:t>
            </a:r>
            <a:r>
              <a:rPr lang="zh-CN" altLang="en-US" sz="2400" dirty="0"/>
              <a:t>一书中认为，如果文件上有多个索引，那么它就有多个搜索码</a:t>
            </a:r>
            <a:endParaRPr lang="en-US" altLang="zh-CN" sz="2400"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基本概念</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B</a:t>
            </a:r>
            <a:r>
              <a:rPr lang="zh-CN" altLang="en-US" sz="2400" dirty="0"/>
              <a:t>树只允许搜索码值出现一次（如果它们是唯一的），下图是上图中的</a:t>
            </a:r>
            <a:r>
              <a:rPr lang="en-US" altLang="zh-CN" sz="2400" dirty="0"/>
              <a:t>B</a:t>
            </a:r>
            <a:r>
              <a:rPr lang="zh-CN" altLang="en-US" sz="2400" dirty="0"/>
              <a:t>树版本</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3074" name="Picture 2"/>
          <p:cNvPicPr>
            <a:picLocks noChangeAspect="1" noChangeArrowheads="1"/>
          </p:cNvPicPr>
          <p:nvPr/>
        </p:nvPicPr>
        <p:blipFill>
          <a:blip r:embed="rId2" cstate="print"/>
          <a:srcRect/>
          <a:stretch>
            <a:fillRect/>
          </a:stretch>
        </p:blipFill>
        <p:spPr bwMode="auto">
          <a:xfrm>
            <a:off x="539552" y="2636912"/>
            <a:ext cx="8422056" cy="3096344"/>
          </a:xfrm>
          <a:prstGeom prst="rect">
            <a:avLst/>
          </a:prstGeom>
          <a:noFill/>
          <a:ln w="9525">
            <a:noFill/>
            <a:miter lim="800000"/>
            <a:headEnd/>
            <a:tailEnd/>
          </a:ln>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由于</a:t>
            </a:r>
            <a:r>
              <a:rPr lang="en-US" altLang="zh-CN" sz="2400" dirty="0"/>
              <a:t>B</a:t>
            </a:r>
            <a:r>
              <a:rPr lang="zh-CN" altLang="en-US" sz="2400" dirty="0"/>
              <a:t>树中出现在非叶结点中的搜索码不会出现在其他地方，因此必须在非叶节点中为每个搜索码增加一个指针域。</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附加的这些指针指向文件记录或相应搜索码所对应的的桶</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pic>
        <p:nvPicPr>
          <p:cNvPr id="4098" name="Picture 2"/>
          <p:cNvPicPr>
            <a:picLocks noChangeAspect="1" noChangeArrowheads="1"/>
          </p:cNvPicPr>
          <p:nvPr/>
        </p:nvPicPr>
        <p:blipFill>
          <a:blip r:embed="rId2" cstate="print"/>
          <a:srcRect/>
          <a:stretch>
            <a:fillRect/>
          </a:stretch>
        </p:blipFill>
        <p:spPr bwMode="auto">
          <a:xfrm>
            <a:off x="611560" y="4031321"/>
            <a:ext cx="7992888" cy="2782055"/>
          </a:xfrm>
          <a:prstGeom prst="rect">
            <a:avLst/>
          </a:prstGeom>
          <a:noFill/>
          <a:ln w="9525">
            <a:noFill/>
            <a:miter lim="800000"/>
            <a:headEnd/>
            <a:tailEnd/>
          </a:ln>
        </p:spPr>
      </p:pic>
      <p:sp>
        <p:nvSpPr>
          <p:cNvPr id="9" name="椭圆 8"/>
          <p:cNvSpPr/>
          <p:nvPr/>
        </p:nvSpPr>
        <p:spPr>
          <a:xfrm>
            <a:off x="6876256" y="4005064"/>
            <a:ext cx="79208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668344" y="5085184"/>
            <a:ext cx="79208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标注 10"/>
          <p:cNvSpPr/>
          <p:nvPr/>
        </p:nvSpPr>
        <p:spPr>
          <a:xfrm>
            <a:off x="1043608" y="5733256"/>
            <a:ext cx="5544616" cy="648072"/>
          </a:xfrm>
          <a:prstGeom prst="wedgeRectCallout">
            <a:avLst>
              <a:gd name="adj1" fmla="val 56468"/>
              <a:gd name="adj2" fmla="val -192371"/>
            </a:avLst>
          </a:prstGeom>
          <a:solidFill>
            <a:schemeClr val="accent1">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2"/>
                </a:solidFill>
              </a:rPr>
              <a:t>叶节点的码的个数</a:t>
            </a:r>
            <a:r>
              <a:rPr lang="en-US" altLang="zh-CN" sz="2000" b="1" dirty="0">
                <a:solidFill>
                  <a:schemeClr val="accent2"/>
                </a:solidFill>
              </a:rPr>
              <a:t>n</a:t>
            </a:r>
            <a:r>
              <a:rPr lang="zh-CN" altLang="en-US" sz="2000" b="1" dirty="0">
                <a:solidFill>
                  <a:schemeClr val="accent2"/>
                </a:solidFill>
              </a:rPr>
              <a:t>与非叶节点的码的个数</a:t>
            </a:r>
            <a:r>
              <a:rPr lang="en-US" altLang="zh-CN" sz="2000" b="1" dirty="0">
                <a:solidFill>
                  <a:schemeClr val="accent2"/>
                </a:solidFill>
              </a:rPr>
              <a:t>m</a:t>
            </a:r>
            <a:r>
              <a:rPr lang="zh-CN" altLang="en-US" sz="2000" b="1" dirty="0">
                <a:solidFill>
                  <a:schemeClr val="accent2"/>
                </a:solidFill>
              </a:rPr>
              <a:t>不同，这是由于附加指针的存在</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r>
              <a:rPr lang="en-US" altLang="zh-CN" dirty="0"/>
              <a:t>B</a:t>
            </a:r>
            <a:r>
              <a:rPr lang="zh-CN" altLang="en-US" dirty="0"/>
              <a:t>树与</a:t>
            </a:r>
            <a:r>
              <a:rPr lang="en-US" altLang="zh-CN" dirty="0"/>
              <a:t>B</a:t>
            </a:r>
            <a:r>
              <a:rPr lang="en-US" altLang="zh-CN" baseline="30000" dirty="0"/>
              <a:t>+</a:t>
            </a:r>
            <a:r>
              <a:rPr lang="zh-CN" altLang="en-US" dirty="0"/>
              <a:t>树</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B</a:t>
            </a:r>
            <a:r>
              <a:rPr lang="zh-CN" altLang="en-US" sz="2400" dirty="0"/>
              <a:t>树中的查询：在</a:t>
            </a:r>
            <a:r>
              <a:rPr lang="en-US" altLang="zh-CN" sz="2400" dirty="0"/>
              <a:t>B</a:t>
            </a:r>
            <a:r>
              <a:rPr lang="zh-CN" altLang="en-US" sz="2400" dirty="0"/>
              <a:t>树中进行一次查找所访问的结点数取决于搜索码所在的位置，有时不需要到达叶节点就能找到想要的值</a:t>
            </a:r>
            <a:endParaRPr lang="en-US" altLang="zh-CN" sz="2400" dirty="0"/>
          </a:p>
          <a:p>
            <a:pPr>
              <a:buClr>
                <a:schemeClr val="accent1"/>
              </a:buClr>
              <a:buFont typeface="Wingdings" pitchFamily="2" charset="2"/>
              <a:buChar char="p"/>
            </a:pPr>
            <a:endParaRPr lang="en-US" altLang="zh-CN" sz="2400" dirty="0"/>
          </a:p>
          <a:p>
            <a:pPr>
              <a:buClr>
                <a:schemeClr val="accent1"/>
              </a:buClr>
              <a:buFont typeface="Arial" pitchFamily="34" charset="0"/>
              <a:buChar char="•"/>
            </a:pPr>
            <a:r>
              <a:rPr lang="zh-CN" altLang="en-US" sz="2400" dirty="0"/>
              <a:t>而</a:t>
            </a:r>
            <a:r>
              <a:rPr lang="en-US" altLang="zh-CN" sz="2400" dirty="0"/>
              <a:t>B</a:t>
            </a:r>
            <a:r>
              <a:rPr lang="zh-CN" altLang="en-US" sz="2400" dirty="0"/>
              <a:t>树中存储在叶级的码大约</a:t>
            </a:r>
            <a:r>
              <a:rPr lang="en-US" altLang="zh-CN" sz="2400" dirty="0"/>
              <a:t>n</a:t>
            </a:r>
            <a:r>
              <a:rPr lang="zh-CN" altLang="en-US" sz="2400" dirty="0"/>
              <a:t>倍于存储在非叶级的码，且</a:t>
            </a:r>
            <a:r>
              <a:rPr lang="en-US" altLang="zh-CN" sz="2400" dirty="0"/>
              <a:t>n</a:t>
            </a:r>
            <a:r>
              <a:rPr lang="zh-CN" altLang="en-US" sz="2400" dirty="0"/>
              <a:t>一般都相当大，因此较快找到特定值的好处将会比较小</a:t>
            </a:r>
            <a:endParaRPr lang="en-US" altLang="zh-CN" sz="2400" dirty="0"/>
          </a:p>
          <a:p>
            <a:pPr>
              <a:buClr>
                <a:schemeClr val="accent1"/>
              </a:buClr>
              <a:buFont typeface="Arial" pitchFamily="34" charset="0"/>
              <a:buChar char="•"/>
            </a:pPr>
            <a:endParaRPr lang="en-US" altLang="zh-CN" sz="2400" dirty="0"/>
          </a:p>
          <a:p>
            <a:pPr>
              <a:buClr>
                <a:schemeClr val="accent1"/>
              </a:buClr>
              <a:buFont typeface="Arial" pitchFamily="34" charset="0"/>
              <a:buChar char="•"/>
            </a:pPr>
            <a:r>
              <a:rPr lang="zh-CN" altLang="en-US" sz="2400" dirty="0"/>
              <a:t>且在</a:t>
            </a:r>
            <a:r>
              <a:rPr lang="en-US" altLang="zh-CN" sz="2400" dirty="0"/>
              <a:t>B</a:t>
            </a:r>
            <a:r>
              <a:rPr lang="zh-CN" altLang="en-US" sz="2400" dirty="0"/>
              <a:t>树非叶节点能存储的搜索码较少（因为附加指针），因此</a:t>
            </a:r>
            <a:r>
              <a:rPr lang="en-US" altLang="zh-CN" sz="2400" dirty="0"/>
              <a:t>B</a:t>
            </a:r>
            <a:r>
              <a:rPr lang="zh-CN" altLang="en-US" sz="2400" dirty="0"/>
              <a:t>树的扇出较小而会比</a:t>
            </a:r>
            <a:r>
              <a:rPr lang="en-US" altLang="zh-CN" sz="2400" dirty="0"/>
              <a:t>B</a:t>
            </a:r>
            <a:r>
              <a:rPr lang="en-US" altLang="zh-CN" sz="2400" baseline="30000" dirty="0"/>
              <a:t>+</a:t>
            </a:r>
            <a:r>
              <a:rPr lang="zh-CN" altLang="en-US" sz="2400" dirty="0"/>
              <a:t>树的深度大。因此在</a:t>
            </a:r>
            <a:r>
              <a:rPr lang="en-US" altLang="zh-CN" sz="2400" dirty="0"/>
              <a:t>B</a:t>
            </a:r>
            <a:r>
              <a:rPr lang="zh-CN" altLang="en-US" sz="2400" dirty="0"/>
              <a:t>树中查询某些搜索码比</a:t>
            </a:r>
            <a:r>
              <a:rPr lang="en-US" altLang="zh-CN" sz="2400" dirty="0"/>
              <a:t>B</a:t>
            </a:r>
            <a:r>
              <a:rPr lang="en-US" altLang="zh-CN" sz="2400" baseline="30000" dirty="0"/>
              <a:t>+</a:t>
            </a:r>
            <a:r>
              <a:rPr lang="zh-CN" altLang="en-US" sz="2400" dirty="0"/>
              <a:t>树快，而另一些值比</a:t>
            </a:r>
            <a:r>
              <a:rPr lang="en-US" altLang="zh-CN" sz="2400" dirty="0"/>
              <a:t>B</a:t>
            </a:r>
            <a:r>
              <a:rPr lang="en-US" altLang="zh-CN" sz="2400" baseline="30000" dirty="0"/>
              <a:t>+</a:t>
            </a:r>
            <a:r>
              <a:rPr lang="zh-CN" altLang="en-US" sz="2400" dirty="0"/>
              <a:t>树慢</a:t>
            </a:r>
            <a:endParaRPr lang="en-US" altLang="zh-CN" sz="2400" dirty="0"/>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r>
              <a:rPr lang="en-US" altLang="zh-CN" dirty="0"/>
              <a:t>B</a:t>
            </a:r>
            <a:r>
              <a:rPr lang="zh-CN" altLang="en-US" dirty="0"/>
              <a:t>树与</a:t>
            </a:r>
            <a:r>
              <a:rPr lang="en-US" altLang="zh-CN" dirty="0"/>
              <a:t>B</a:t>
            </a:r>
            <a:r>
              <a:rPr lang="en-US" altLang="zh-CN" baseline="30000" dirty="0"/>
              <a:t>+</a:t>
            </a:r>
            <a:r>
              <a:rPr lang="zh-CN" altLang="en-US" dirty="0"/>
              <a:t>树（续</a:t>
            </a:r>
            <a:r>
              <a:rPr lang="en-US" altLang="zh-CN" dirty="0"/>
              <a:t>1</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B</a:t>
            </a:r>
            <a:r>
              <a:rPr lang="zh-CN" altLang="en-US" sz="2400" dirty="0"/>
              <a:t>树中的删除和插入都比</a:t>
            </a:r>
            <a:r>
              <a:rPr lang="en-US" altLang="zh-CN" sz="2400" dirty="0"/>
              <a:t>B</a:t>
            </a:r>
            <a:r>
              <a:rPr lang="en-US" altLang="zh-CN" sz="2400" baseline="30000" dirty="0"/>
              <a:t>+</a:t>
            </a:r>
            <a:r>
              <a:rPr lang="zh-CN" altLang="en-US" sz="2400" dirty="0"/>
              <a:t>树复杂</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en-US" altLang="zh-CN" sz="2400" dirty="0"/>
              <a:t>B</a:t>
            </a:r>
            <a:r>
              <a:rPr lang="zh-CN" altLang="en-US" sz="2400" dirty="0"/>
              <a:t>树中的删除更加复杂：在</a:t>
            </a:r>
            <a:r>
              <a:rPr lang="en-US" altLang="zh-CN" sz="2400" dirty="0"/>
              <a:t>B</a:t>
            </a:r>
            <a:r>
              <a:rPr lang="zh-CN" altLang="en-US" sz="2400" dirty="0"/>
              <a:t>树中被删除的项可能出现在非叶结点中。必须从包含被删除项的子树中选择正确的值来作为代替</a:t>
            </a:r>
            <a:endParaRPr lang="en-US" altLang="zh-CN" sz="2400" dirty="0"/>
          </a:p>
          <a:p>
            <a:pPr>
              <a:buClr>
                <a:schemeClr val="accent1"/>
              </a:buClr>
              <a:buFont typeface="Wingdings" pitchFamily="2" charset="2"/>
              <a:buChar char="p"/>
            </a:pPr>
            <a:endParaRPr lang="en-US" altLang="zh-CN" sz="2400" dirty="0"/>
          </a:p>
          <a:p>
            <a:pPr>
              <a:buClr>
                <a:schemeClr val="accent1"/>
              </a:buClr>
            </a:pPr>
            <a:r>
              <a:rPr lang="zh-CN" altLang="en-US" sz="2400" dirty="0"/>
              <a:t>具体说，若搜索码</a:t>
            </a:r>
            <a:r>
              <a:rPr lang="en-US" altLang="zh-CN" sz="2400" dirty="0" err="1"/>
              <a:t>K</a:t>
            </a:r>
            <a:r>
              <a:rPr lang="en-US" altLang="zh-CN" sz="2400" baseline="-25000" dirty="0" err="1"/>
              <a:t>i</a:t>
            </a:r>
            <a:r>
              <a:rPr lang="zh-CN" altLang="en-US" sz="2400" dirty="0"/>
              <a:t>被删除，出现在指针</a:t>
            </a:r>
            <a:r>
              <a:rPr lang="en-US" altLang="zh-CN" sz="2400" dirty="0"/>
              <a:t>P</a:t>
            </a:r>
            <a:r>
              <a:rPr lang="en-US" altLang="zh-CN" sz="2400" baseline="-25000" dirty="0"/>
              <a:t>i+1</a:t>
            </a:r>
            <a:r>
              <a:rPr lang="zh-CN" altLang="en-US" sz="2400" dirty="0"/>
              <a:t>指向的子树中的最小搜索码就必须移到原来</a:t>
            </a:r>
            <a:r>
              <a:rPr lang="en-US" altLang="zh-CN" sz="2400" dirty="0" err="1"/>
              <a:t>K</a:t>
            </a:r>
            <a:r>
              <a:rPr lang="en-US" altLang="zh-CN" sz="2400" baseline="-25000" dirty="0" err="1"/>
              <a:t>i</a:t>
            </a:r>
            <a:r>
              <a:rPr lang="zh-CN" altLang="en-US" sz="2400" dirty="0"/>
              <a:t>所占用的字段中</a:t>
            </a:r>
            <a:endParaRPr lang="en-US" altLang="zh-CN" sz="2400" dirty="0"/>
          </a:p>
          <a:p>
            <a:pPr>
              <a:buClr>
                <a:schemeClr val="accent1"/>
              </a:buClr>
            </a:pPr>
            <a:endParaRPr lang="en-US" altLang="zh-CN" sz="2400" dirty="0"/>
          </a:p>
          <a:p>
            <a:pPr>
              <a:buClr>
                <a:schemeClr val="accent1"/>
              </a:buClr>
            </a:pPr>
            <a:r>
              <a:rPr lang="zh-CN" altLang="en-US" sz="2400" dirty="0"/>
              <a:t>如果叶节点包含的项太少还需要进一步操作</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B</a:t>
            </a:r>
            <a:r>
              <a:rPr lang="zh-CN" altLang="en-US" dirty="0"/>
              <a:t>树索引文件：</a:t>
            </a:r>
            <a:r>
              <a:rPr lang="en-US" altLang="zh-CN" dirty="0"/>
              <a:t>B</a:t>
            </a:r>
            <a:r>
              <a:rPr lang="zh-CN" altLang="en-US" dirty="0"/>
              <a:t>树与</a:t>
            </a:r>
            <a:r>
              <a:rPr lang="en-US" altLang="zh-CN" dirty="0"/>
              <a:t>B</a:t>
            </a:r>
            <a:r>
              <a:rPr lang="en-US" altLang="zh-CN" baseline="30000" dirty="0"/>
              <a:t>+</a:t>
            </a:r>
            <a:r>
              <a:rPr lang="zh-CN" altLang="en-US" dirty="0"/>
              <a:t>树（续</a:t>
            </a:r>
            <a:r>
              <a:rPr lang="en-US" altLang="zh-CN" dirty="0"/>
              <a:t>2</a:t>
            </a:r>
            <a:r>
              <a:rPr lang="zh-CN" altLang="en-US" dirty="0"/>
              <a:t>）</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en-US" altLang="zh-CN" sz="2400" dirty="0"/>
              <a:t>B</a:t>
            </a:r>
            <a:r>
              <a:rPr lang="zh-CN" altLang="en-US" sz="2400" dirty="0"/>
              <a:t>树在空间上的优势对大的索引来讲意义不大，通常不能抵消上述不足</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因此，许多数据库系统采用</a:t>
            </a:r>
            <a:r>
              <a:rPr lang="en-US" altLang="zh-CN" sz="2400" dirty="0"/>
              <a:t>B</a:t>
            </a:r>
            <a:r>
              <a:rPr lang="en-US" altLang="zh-CN" sz="2400" baseline="30000" dirty="0"/>
              <a:t>+</a:t>
            </a:r>
            <a:r>
              <a:rPr lang="zh-CN" altLang="en-US" sz="2400" dirty="0"/>
              <a:t>树数据结构（也可能在名称上称为</a:t>
            </a:r>
            <a:r>
              <a:rPr lang="en-US" altLang="zh-CN" sz="2400" dirty="0"/>
              <a:t>B</a:t>
            </a:r>
            <a:r>
              <a:rPr lang="zh-CN" altLang="en-US" sz="2400" dirty="0"/>
              <a:t>树）</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a:t>
            </a:r>
            <a:r>
              <a:rPr lang="en-US" altLang="zh-CN" sz="2800" b="1" dirty="0">
                <a:solidFill>
                  <a:schemeClr val="tx2">
                    <a:lumMod val="60000"/>
                    <a:lumOff val="40000"/>
                  </a:schemeClr>
                </a:solidFill>
              </a:rPr>
              <a:t>B</a:t>
            </a:r>
            <a:r>
              <a:rPr lang="zh-CN" altLang="en-US" sz="2800" b="1" dirty="0">
                <a:solidFill>
                  <a:schemeClr val="tx2">
                    <a:lumMod val="60000"/>
                    <a:lumOff val="40000"/>
                  </a:schemeClr>
                </a:solidFill>
              </a:rPr>
              <a:t>树索引文件</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闪存</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000" dirty="0"/>
              <a:t>目前许多应用中闪存存储成为替代磁盘存储的强大竞争者， 这种变化会怎样影响索引结构？</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闪存存储是通过块来组织的，</a:t>
            </a:r>
            <a:r>
              <a:rPr lang="en-US" altLang="zh-CN" sz="2000" dirty="0"/>
              <a:t>B</a:t>
            </a:r>
            <a:r>
              <a:rPr lang="en-US" altLang="zh-CN" sz="2000" baseline="30000" dirty="0"/>
              <a:t>+</a:t>
            </a:r>
            <a:r>
              <a:rPr lang="zh-CN" altLang="en-US" sz="2000" dirty="0"/>
              <a:t>树索引结构可以在闪存存储中使用，能够加快索引查询中的访问速度。闪存中最合适的</a:t>
            </a:r>
            <a:r>
              <a:rPr lang="en-US" altLang="zh-CN" sz="2000" dirty="0"/>
              <a:t>B+</a:t>
            </a:r>
            <a:r>
              <a:rPr lang="zh-CN" altLang="en-US" sz="2000" dirty="0"/>
              <a:t>树节点大小通常要比磁盘小得多</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闪存的唯一缺点是不允许物理层的数据就地更新（擦除限制），尽管可以在逻辑上实现。目前正在研究可以降低块清除次数的索引结构</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r>
              <a:rPr lang="zh-CN" altLang="en-US" sz="2000" dirty="0"/>
              <a:t>同时标准的</a:t>
            </a:r>
            <a:r>
              <a:rPr lang="en-US" altLang="zh-CN" sz="2000" dirty="0"/>
              <a:t>B</a:t>
            </a:r>
            <a:r>
              <a:rPr lang="en-US" altLang="zh-CN" sz="2000" baseline="30000" dirty="0"/>
              <a:t>+</a:t>
            </a:r>
            <a:r>
              <a:rPr lang="zh-CN" altLang="en-US" sz="2000" dirty="0"/>
              <a:t>树索引可以继续在闪存存储中使用，提供可以接受的更新性能，以及比磁盘存储更有效的查询性能</a:t>
            </a: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a:p>
            <a:pPr>
              <a:buClr>
                <a:schemeClr val="accent1"/>
              </a:buClr>
              <a:buFont typeface="Wingdings" pitchFamily="2" charset="2"/>
              <a:buChar char="p"/>
            </a:pPr>
            <a:endParaRPr lang="en-US" altLang="zh-CN" sz="20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en-US" altLang="zh-CN" sz="2800" b="1" dirty="0">
                <a:solidFill>
                  <a:schemeClr val="tx2">
                    <a:lumMod val="60000"/>
                    <a:lumOff val="40000"/>
                  </a:schemeClr>
                </a:solidFill>
              </a:rPr>
              <a:t>B</a:t>
            </a:r>
            <a:r>
              <a:rPr lang="en-US" altLang="zh-CN" sz="2800" b="1" baseline="30000" dirty="0">
                <a:solidFill>
                  <a:schemeClr val="tx2">
                    <a:lumMod val="60000"/>
                    <a:lumOff val="40000"/>
                  </a:schemeClr>
                </a:solidFill>
              </a:rPr>
              <a:t>+</a:t>
            </a:r>
            <a:r>
              <a:rPr lang="zh-CN" altLang="en-US" sz="2800" b="1" dirty="0">
                <a:solidFill>
                  <a:schemeClr val="tx2">
                    <a:lumMod val="60000"/>
                    <a:lumOff val="40000"/>
                  </a:schemeClr>
                </a:solidFill>
              </a:rPr>
              <a:t>树扩展：闪存</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960636" y="476250"/>
            <a:ext cx="7643812" cy="5833070"/>
          </a:xfrm>
        </p:spPr>
        <p:txBody>
          <a:bodyPr/>
          <a:lstStyle/>
          <a:p>
            <a:pPr>
              <a:buClr>
                <a:schemeClr val="accent1"/>
              </a:buClr>
            </a:pPr>
            <a:endParaRPr lang="en-US" altLang="zh-CN" dirty="0"/>
          </a:p>
          <a:p>
            <a:pPr>
              <a:buClr>
                <a:schemeClr val="accent1"/>
              </a:buClr>
              <a:buFont typeface="Wingdings" pitchFamily="2" charset="2"/>
              <a:buChar char="p"/>
            </a:pPr>
            <a:r>
              <a:rPr lang="zh-CN" altLang="en-US" dirty="0"/>
              <a:t>基本概念</a:t>
            </a:r>
            <a:endParaRPr lang="en-US" altLang="zh-CN" dirty="0"/>
          </a:p>
          <a:p>
            <a:pPr>
              <a:buClr>
                <a:schemeClr val="accent1"/>
              </a:buClr>
              <a:buFont typeface="Wingdings" pitchFamily="2" charset="2"/>
              <a:buChar char="p"/>
            </a:pPr>
            <a:r>
              <a:rPr lang="zh-CN" altLang="en-US" dirty="0"/>
              <a:t>顺序索引</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树索引文件</a:t>
            </a:r>
            <a:endParaRPr lang="en-US" altLang="zh-CN" dirty="0"/>
          </a:p>
          <a:p>
            <a:pPr>
              <a:buClr>
                <a:schemeClr val="accent1"/>
              </a:buClr>
              <a:buFont typeface="Wingdings" pitchFamily="2" charset="2"/>
              <a:buChar char="p"/>
            </a:pPr>
            <a:r>
              <a:rPr lang="en-US" altLang="zh-CN" dirty="0"/>
              <a:t>B</a:t>
            </a:r>
            <a:r>
              <a:rPr lang="en-US" altLang="zh-CN" baseline="30000" dirty="0"/>
              <a:t>+</a:t>
            </a:r>
            <a:r>
              <a:rPr lang="zh-CN" altLang="en-US" dirty="0"/>
              <a:t>树扩展</a:t>
            </a:r>
            <a:endParaRPr lang="en-US" altLang="zh-CN" dirty="0"/>
          </a:p>
          <a:p>
            <a:pPr>
              <a:buClr>
                <a:schemeClr val="accent1"/>
              </a:buClr>
              <a:buFont typeface="Wingdings" pitchFamily="2" charset="2"/>
              <a:buChar char="p"/>
            </a:pPr>
            <a:r>
              <a:rPr lang="zh-CN" altLang="en-US" dirty="0">
                <a:solidFill>
                  <a:schemeClr val="accent2"/>
                </a:solidFill>
              </a:rPr>
              <a:t>多码访问</a:t>
            </a:r>
            <a:endParaRPr lang="en-US" altLang="zh-CN" dirty="0">
              <a:solidFill>
                <a:schemeClr val="accent2"/>
              </a:solidFill>
            </a:endParaRPr>
          </a:p>
          <a:p>
            <a:pPr>
              <a:buClr>
                <a:schemeClr val="accent1"/>
              </a:buClr>
              <a:buFont typeface="Wingdings" pitchFamily="2" charset="2"/>
              <a:buChar char="p"/>
            </a:pPr>
            <a:r>
              <a:rPr lang="zh-CN" altLang="en-US" dirty="0"/>
              <a:t>静态散列</a:t>
            </a:r>
            <a:endParaRPr lang="en-US" altLang="zh-CN" dirty="0"/>
          </a:p>
          <a:p>
            <a:pPr>
              <a:buClr>
                <a:schemeClr val="accent1"/>
              </a:buClr>
              <a:buFont typeface="Wingdings" pitchFamily="2" charset="2"/>
              <a:buChar char="p"/>
            </a:pPr>
            <a:r>
              <a:rPr lang="zh-CN" altLang="en-US" dirty="0"/>
              <a:t>动态散列</a:t>
            </a:r>
            <a:endParaRPr lang="en-US" altLang="zh-CN" dirty="0"/>
          </a:p>
          <a:p>
            <a:pPr>
              <a:buClr>
                <a:schemeClr val="accent1"/>
              </a:buClr>
              <a:buFont typeface="Wingdings" pitchFamily="2" charset="2"/>
              <a:buChar char="p"/>
            </a:pPr>
            <a:r>
              <a:rPr lang="zh-CN" altLang="en-US" dirty="0"/>
              <a:t>顺序索引和散列的比较</a:t>
            </a:r>
            <a:endParaRPr lang="en-US" altLang="zh-CN" dirty="0"/>
          </a:p>
          <a:p>
            <a:pPr>
              <a:buClr>
                <a:schemeClr val="accent1"/>
              </a:buClr>
              <a:buFont typeface="Wingdings" pitchFamily="2" charset="2"/>
              <a:buChar char="p"/>
            </a:pPr>
            <a:r>
              <a:rPr lang="zh-CN" altLang="en-US" dirty="0"/>
              <a:t>位图索引</a:t>
            </a:r>
            <a:endParaRPr lang="en-US" altLang="zh-CN" dirty="0"/>
          </a:p>
          <a:p>
            <a:pPr>
              <a:buClr>
                <a:schemeClr val="accent1"/>
              </a:buClr>
              <a:buFont typeface="Wingdings" pitchFamily="2" charset="2"/>
              <a:buChar char="p"/>
            </a:pPr>
            <a:r>
              <a:rPr lang="en-US" altLang="zh-CN" dirty="0"/>
              <a:t>SQL</a:t>
            </a:r>
            <a:r>
              <a:rPr lang="zh-CN" altLang="en-US" dirty="0"/>
              <a:t>中的索引定义</a:t>
            </a: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a:p>
            <a:pPr>
              <a:buClr>
                <a:schemeClr val="accent1"/>
              </a:buClr>
              <a:buFont typeface="Wingdings" pitchFamily="2" charset="2"/>
              <a:buChar char="p"/>
            </a:pPr>
            <a:endParaRPr lang="en-US" altLang="zh-CN" dirty="0"/>
          </a:p>
        </p:txBody>
      </p:sp>
      <p:sp>
        <p:nvSpPr>
          <p:cNvPr id="4" name="TextBox 3"/>
          <p:cNvSpPr txBox="1"/>
          <p:nvPr/>
        </p:nvSpPr>
        <p:spPr>
          <a:xfrm>
            <a:off x="-65548" y="1196752"/>
            <a:ext cx="677108" cy="4464496"/>
          </a:xfrm>
          <a:prstGeom prst="rect">
            <a:avLst/>
          </a:prstGeom>
          <a:noFill/>
        </p:spPr>
        <p:txBody>
          <a:bodyPr vert="eaVert" wrap="square" rtlCol="0">
            <a:spAutoFit/>
          </a:bodyPr>
          <a:lstStyle/>
          <a:p>
            <a:r>
              <a:rPr lang="zh-CN" altLang="en-US" sz="3200" b="1" dirty="0">
                <a:solidFill>
                  <a:schemeClr val="tx2">
                    <a:lumMod val="60000"/>
                    <a:lumOff val="40000"/>
                  </a:schemeClr>
                </a:solidFill>
              </a:rPr>
              <a:t>目录</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多码访问</a:t>
            </a:r>
          </a:p>
        </p:txBody>
      </p:sp>
      <p:sp>
        <p:nvSpPr>
          <p:cNvPr id="3" name="内容占位符 2"/>
          <p:cNvSpPr>
            <a:spLocks noGrp="1"/>
          </p:cNvSpPr>
          <p:nvPr>
            <p:ph idx="1"/>
          </p:nvPr>
        </p:nvSpPr>
        <p:spPr/>
        <p:txBody>
          <a:bodyPr/>
          <a:lstStyle/>
          <a:p>
            <a:pPr>
              <a:buClr>
                <a:schemeClr val="accent1"/>
              </a:buClr>
              <a:buFont typeface="Wingdings" pitchFamily="2" charset="2"/>
              <a:buChar char="p"/>
            </a:pPr>
            <a:r>
              <a:rPr lang="zh-CN" altLang="en-US" sz="2400" dirty="0"/>
              <a:t>对于某些类型的查询来说，如果存在多个索引则使用多个索引，或者使用建立在多属性搜索码上的索引，这样比较有利，有如下几种方案：</a:t>
            </a:r>
            <a:endParaRPr lang="en-US" altLang="zh-CN" sz="2400" dirty="0"/>
          </a:p>
          <a:p>
            <a:pPr>
              <a:buClr>
                <a:schemeClr val="accent1"/>
              </a:buClr>
            </a:pPr>
            <a:endParaRPr lang="en-US" altLang="zh-CN" sz="2400" dirty="0"/>
          </a:p>
          <a:p>
            <a:pPr>
              <a:buClr>
                <a:schemeClr val="accent1"/>
              </a:buClr>
              <a:buFont typeface="Arial" pitchFamily="34" charset="0"/>
              <a:buChar char="•"/>
            </a:pPr>
            <a:r>
              <a:rPr lang="zh-CN" altLang="en-US" sz="2400" dirty="0"/>
              <a:t>使用多个单码索引</a:t>
            </a:r>
            <a:endParaRPr lang="en-US" altLang="zh-CN" sz="2400" dirty="0"/>
          </a:p>
          <a:p>
            <a:pPr>
              <a:buClr>
                <a:schemeClr val="accent1"/>
              </a:buClr>
              <a:buFont typeface="Arial" pitchFamily="34" charset="0"/>
              <a:buChar char="•"/>
            </a:pPr>
            <a:r>
              <a:rPr lang="zh-CN" altLang="en-US" sz="2400" dirty="0"/>
              <a:t>多码索引</a:t>
            </a:r>
            <a:endParaRPr lang="en-US" altLang="zh-CN" sz="2400" dirty="0"/>
          </a:p>
          <a:p>
            <a:pPr>
              <a:buClr>
                <a:schemeClr val="accent1"/>
              </a:buClr>
              <a:buFont typeface="Arial" pitchFamily="34" charset="0"/>
              <a:buChar char="•"/>
            </a:pPr>
            <a:r>
              <a:rPr lang="zh-CN" altLang="en-US" sz="2400" dirty="0"/>
              <a:t>覆盖索引</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使用多个单码索引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假设</a:t>
            </a:r>
            <a:r>
              <a:rPr lang="en-US" altLang="zh-CN" sz="2400" dirty="0"/>
              <a:t>instructor</a:t>
            </a:r>
            <a:r>
              <a:rPr lang="zh-CN" altLang="en-US" sz="2400" dirty="0"/>
              <a:t>文件有两个索引，分别建立在</a:t>
            </a:r>
            <a:r>
              <a:rPr lang="en-US" altLang="zh-CN" sz="2400" dirty="0" err="1"/>
              <a:t>dept_name</a:t>
            </a:r>
            <a:r>
              <a:rPr lang="zh-CN" altLang="en-US" sz="2400" dirty="0"/>
              <a:t>和</a:t>
            </a:r>
            <a:r>
              <a:rPr lang="en-US" altLang="zh-CN" sz="2400" dirty="0"/>
              <a:t>salary</a:t>
            </a:r>
            <a:r>
              <a:rPr lang="zh-CN" altLang="en-US" sz="2400" dirty="0"/>
              <a:t>上。考虑如下查询：“找出金融系中工资为</a:t>
            </a:r>
            <a:r>
              <a:rPr lang="en-US" altLang="zh-CN" sz="2400" dirty="0"/>
              <a:t>$80,000</a:t>
            </a:r>
            <a:r>
              <a:rPr lang="zh-CN" altLang="en-US" sz="2400" dirty="0"/>
              <a:t>的所有教师”</a:t>
            </a:r>
            <a:endParaRPr lang="en-US" altLang="zh-CN" sz="2400" dirty="0"/>
          </a:p>
          <a:p>
            <a:pPr>
              <a:buClr>
                <a:schemeClr val="accent1"/>
              </a:buClr>
            </a:pPr>
            <a:r>
              <a:rPr lang="en-US" altLang="zh-CN" sz="2000" dirty="0"/>
              <a:t>	</a:t>
            </a:r>
            <a:r>
              <a:rPr lang="en-US" altLang="zh-CN" sz="2000" dirty="0">
                <a:solidFill>
                  <a:schemeClr val="accent1"/>
                </a:solidFill>
              </a:rPr>
              <a:t>select</a:t>
            </a:r>
            <a:r>
              <a:rPr lang="en-US" altLang="zh-CN" sz="2000" dirty="0"/>
              <a:t>   ID</a:t>
            </a:r>
          </a:p>
          <a:p>
            <a:pPr>
              <a:buClr>
                <a:schemeClr val="accent1"/>
              </a:buClr>
            </a:pPr>
            <a:r>
              <a:rPr lang="en-US" altLang="zh-CN" sz="2000" dirty="0"/>
              <a:t>	</a:t>
            </a:r>
            <a:r>
              <a:rPr lang="en-US" altLang="zh-CN" sz="2000" dirty="0">
                <a:solidFill>
                  <a:schemeClr val="accent1"/>
                </a:solidFill>
              </a:rPr>
              <a:t>from</a:t>
            </a:r>
            <a:r>
              <a:rPr lang="en-US" altLang="zh-CN" sz="2000" dirty="0"/>
              <a:t>     instructor</a:t>
            </a:r>
          </a:p>
          <a:p>
            <a:pPr>
              <a:buClr>
                <a:schemeClr val="accent1"/>
              </a:buClr>
            </a:pPr>
            <a:r>
              <a:rPr lang="en-US" altLang="zh-CN" sz="2000" dirty="0"/>
              <a:t>	</a:t>
            </a:r>
            <a:r>
              <a:rPr lang="en-US" altLang="zh-CN" sz="2000" dirty="0">
                <a:solidFill>
                  <a:schemeClr val="accent1"/>
                </a:solidFill>
              </a:rPr>
              <a:t>where</a:t>
            </a:r>
            <a:r>
              <a:rPr lang="en-US" altLang="zh-CN" sz="2000" dirty="0"/>
              <a:t>  </a:t>
            </a:r>
            <a:r>
              <a:rPr lang="en-US" altLang="zh-CN" sz="2000" dirty="0" err="1"/>
              <a:t>dept_name</a:t>
            </a:r>
            <a:r>
              <a:rPr lang="en-US" altLang="zh-CN" sz="2000" dirty="0"/>
              <a:t> = ‘</a:t>
            </a:r>
            <a:r>
              <a:rPr lang="en-US" altLang="zh-CN" sz="2000" dirty="0" err="1"/>
              <a:t>Finance’and</a:t>
            </a:r>
            <a:r>
              <a:rPr lang="en-US" altLang="zh-CN" sz="2000" dirty="0"/>
              <a:t> salary = 80000</a:t>
            </a:r>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处理该查询可以有三种策略</a:t>
            </a:r>
            <a:endParaRPr lang="en-US" altLang="zh-CN" sz="2400" dirty="0"/>
          </a:p>
          <a:p>
            <a:pPr>
              <a:buClr>
                <a:schemeClr val="accent1"/>
              </a:buClr>
              <a:buFont typeface="Arial" pitchFamily="34" charset="0"/>
              <a:buChar char="•"/>
            </a:pPr>
            <a:r>
              <a:rPr lang="zh-CN" altLang="en-US" sz="2000" dirty="0"/>
              <a:t>只利用</a:t>
            </a:r>
            <a:r>
              <a:rPr lang="en-US" altLang="zh-CN" sz="2000" dirty="0" err="1"/>
              <a:t>dept_name</a:t>
            </a:r>
            <a:r>
              <a:rPr lang="zh-CN" altLang="en-US" sz="2000" dirty="0"/>
              <a:t>上的索引</a:t>
            </a:r>
            <a:endParaRPr lang="en-US" altLang="zh-CN" sz="2000" dirty="0"/>
          </a:p>
          <a:p>
            <a:pPr>
              <a:buClr>
                <a:schemeClr val="accent1"/>
              </a:buClr>
              <a:buFont typeface="Arial" pitchFamily="34" charset="0"/>
              <a:buChar char="•"/>
            </a:pPr>
            <a:r>
              <a:rPr lang="zh-CN" altLang="en-US" sz="2000" dirty="0"/>
              <a:t>只利用</a:t>
            </a:r>
            <a:r>
              <a:rPr lang="en-US" altLang="zh-CN" sz="2000" dirty="0"/>
              <a:t>salary</a:t>
            </a:r>
            <a:r>
              <a:rPr lang="zh-CN" altLang="en-US" sz="2000" dirty="0"/>
              <a:t>上的索引</a:t>
            </a:r>
            <a:endParaRPr lang="en-US" altLang="zh-CN" sz="2000" dirty="0"/>
          </a:p>
          <a:p>
            <a:pPr>
              <a:buClr>
                <a:schemeClr val="accent1"/>
              </a:buClr>
              <a:buFont typeface="Arial" pitchFamily="34" charset="0"/>
              <a:buChar char="•"/>
            </a:pPr>
            <a:r>
              <a:rPr lang="zh-CN" altLang="en-US" sz="2000" dirty="0">
                <a:solidFill>
                  <a:schemeClr val="accent2"/>
                </a:solidFill>
              </a:rPr>
              <a:t>利用</a:t>
            </a:r>
            <a:r>
              <a:rPr lang="en-US" altLang="zh-CN" sz="2000" dirty="0" err="1">
                <a:solidFill>
                  <a:schemeClr val="accent2"/>
                </a:solidFill>
              </a:rPr>
              <a:t>dept_name</a:t>
            </a:r>
            <a:r>
              <a:rPr lang="zh-CN" altLang="en-US" sz="2000" dirty="0">
                <a:solidFill>
                  <a:schemeClr val="accent2"/>
                </a:solidFill>
              </a:rPr>
              <a:t>上的索引和</a:t>
            </a:r>
            <a:r>
              <a:rPr lang="en-US" altLang="zh-CN" sz="2000" dirty="0">
                <a:solidFill>
                  <a:schemeClr val="accent2"/>
                </a:solidFill>
              </a:rPr>
              <a:t>salary</a:t>
            </a:r>
            <a:r>
              <a:rPr lang="zh-CN" altLang="en-US" sz="2000" dirty="0">
                <a:solidFill>
                  <a:schemeClr val="accent2"/>
                </a:solidFill>
              </a:rPr>
              <a:t>上的索引，计算两指针集合的交集</a:t>
            </a:r>
            <a:endParaRPr lang="en-US" altLang="zh-CN" sz="2000" dirty="0">
              <a:solidFill>
                <a:schemeClr val="accent2"/>
              </a:solidFill>
            </a:endParaRPr>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多码索引</a:t>
            </a:r>
          </a:p>
        </p:txBody>
      </p:sp>
      <p:sp>
        <p:nvSpPr>
          <p:cNvPr id="3" name="内容占位符 2"/>
          <p:cNvSpPr>
            <a:spLocks noGrp="1"/>
          </p:cNvSpPr>
          <p:nvPr>
            <p:ph idx="1"/>
          </p:nvPr>
        </p:nvSpPr>
        <p:spPr>
          <a:xfrm>
            <a:off x="457200" y="1600200"/>
            <a:ext cx="8229600" cy="4997152"/>
          </a:xfrm>
        </p:spPr>
        <p:txBody>
          <a:bodyPr/>
          <a:lstStyle/>
          <a:p>
            <a:pPr>
              <a:buClr>
                <a:schemeClr val="accent1"/>
              </a:buClr>
              <a:buFont typeface="Wingdings" pitchFamily="2" charset="2"/>
              <a:buChar char="p"/>
            </a:pPr>
            <a:r>
              <a:rPr lang="zh-CN" altLang="en-US" sz="2400" dirty="0"/>
              <a:t>上述查询也可以在复合的搜索码（</a:t>
            </a:r>
            <a:r>
              <a:rPr lang="en-US" altLang="zh-CN" sz="2400" dirty="0" err="1"/>
              <a:t>dept_name</a:t>
            </a:r>
            <a:r>
              <a:rPr lang="en-US" altLang="zh-CN" sz="2400" dirty="0"/>
              <a:t>, salary</a:t>
            </a:r>
            <a:r>
              <a:rPr lang="zh-CN" altLang="en-US" sz="2400" dirty="0"/>
              <a:t>）上建立和使用索引，也就是说，这一搜索码由系名和教师工资连接而成</a:t>
            </a: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r>
              <a:rPr lang="zh-CN" altLang="en-US" sz="2400" dirty="0"/>
              <a:t>可以使用在上述复合搜索码上建立的顺序（</a:t>
            </a:r>
            <a:r>
              <a:rPr lang="en-US" altLang="zh-CN" sz="2400" dirty="0"/>
              <a:t>B</a:t>
            </a:r>
            <a:r>
              <a:rPr lang="en-US" altLang="zh-CN" sz="2400" baseline="30000" dirty="0"/>
              <a:t>+</a:t>
            </a:r>
            <a:r>
              <a:rPr lang="zh-CN" altLang="en-US" sz="2400" dirty="0"/>
              <a:t>树）索引来高效地回答具有如下形式的查询</a:t>
            </a:r>
            <a:endParaRPr lang="en-US" altLang="zh-CN" sz="2400" dirty="0"/>
          </a:p>
          <a:p>
            <a:pPr>
              <a:buClr>
                <a:schemeClr val="accent1"/>
              </a:buClr>
            </a:pPr>
            <a:r>
              <a:rPr lang="en-US" altLang="zh-CN" sz="2400" dirty="0">
                <a:solidFill>
                  <a:schemeClr val="accent1"/>
                </a:solidFill>
              </a:rPr>
              <a:t>	select</a:t>
            </a:r>
            <a:r>
              <a:rPr lang="en-US" altLang="zh-CN" sz="2400" dirty="0"/>
              <a:t>   ID</a:t>
            </a:r>
          </a:p>
          <a:p>
            <a:pPr>
              <a:buClr>
                <a:schemeClr val="accent1"/>
              </a:buClr>
            </a:pPr>
            <a:r>
              <a:rPr lang="en-US" altLang="zh-CN" sz="2400" dirty="0"/>
              <a:t>	</a:t>
            </a:r>
            <a:r>
              <a:rPr lang="en-US" altLang="zh-CN" sz="2400" dirty="0">
                <a:solidFill>
                  <a:schemeClr val="accent1"/>
                </a:solidFill>
              </a:rPr>
              <a:t>from</a:t>
            </a:r>
            <a:r>
              <a:rPr lang="en-US" altLang="zh-CN" sz="2400" dirty="0"/>
              <a:t>     instructor</a:t>
            </a:r>
          </a:p>
          <a:p>
            <a:pPr>
              <a:buClr>
                <a:schemeClr val="accent1"/>
              </a:buClr>
            </a:pPr>
            <a:r>
              <a:rPr lang="en-US" altLang="zh-CN" sz="2400" dirty="0"/>
              <a:t>	</a:t>
            </a:r>
            <a:r>
              <a:rPr lang="en-US" altLang="zh-CN" sz="2400" dirty="0">
                <a:solidFill>
                  <a:schemeClr val="accent1"/>
                </a:solidFill>
              </a:rPr>
              <a:t>where</a:t>
            </a:r>
            <a:r>
              <a:rPr lang="en-US" altLang="zh-CN" sz="2400" dirty="0"/>
              <a:t>  </a:t>
            </a:r>
            <a:r>
              <a:rPr lang="en-US" altLang="zh-CN" sz="2400" dirty="0" err="1"/>
              <a:t>dept_name</a:t>
            </a:r>
            <a:r>
              <a:rPr lang="en-US" altLang="zh-CN" sz="2400" dirty="0"/>
              <a:t> = ‘</a:t>
            </a:r>
            <a:r>
              <a:rPr lang="en-US" altLang="zh-CN" sz="2400" dirty="0" err="1"/>
              <a:t>Finance’and</a:t>
            </a:r>
            <a:r>
              <a:rPr lang="en-US" altLang="zh-CN" sz="2400" dirty="0"/>
              <a:t> salary = 80000</a:t>
            </a:r>
          </a:p>
          <a:p>
            <a:pPr>
              <a:buClr>
                <a:schemeClr val="accent1"/>
              </a:buClr>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a:p>
            <a:pPr>
              <a:buClr>
                <a:schemeClr val="accent1"/>
              </a:buClr>
              <a:buFont typeface="Wingdings" pitchFamily="2" charset="2"/>
              <a:buChar char="p"/>
            </a:pPr>
            <a:endParaRPr lang="en-US" altLang="zh-CN" sz="2400" dirty="0"/>
          </a:p>
        </p:txBody>
      </p:sp>
      <p:sp>
        <p:nvSpPr>
          <p:cNvPr id="4" name="TextBox 3"/>
          <p:cNvSpPr txBox="1"/>
          <p:nvPr/>
        </p:nvSpPr>
        <p:spPr>
          <a:xfrm>
            <a:off x="-3993" y="1196752"/>
            <a:ext cx="615553" cy="5184576"/>
          </a:xfrm>
          <a:prstGeom prst="rect">
            <a:avLst/>
          </a:prstGeom>
          <a:noFill/>
        </p:spPr>
        <p:txBody>
          <a:bodyPr vert="eaVert" wrap="square" rtlCol="0">
            <a:spAutoFit/>
          </a:bodyPr>
          <a:lstStyle/>
          <a:p>
            <a:r>
              <a:rPr lang="zh-CN" altLang="en-US" sz="2800" b="1" dirty="0">
                <a:solidFill>
                  <a:schemeClr val="tx2">
                    <a:lumMod val="60000"/>
                    <a:lumOff val="40000"/>
                  </a:schemeClr>
                </a:solidFill>
              </a:rPr>
              <a:t>多码访问</a:t>
            </a:r>
            <a:endParaRPr lang="en-US" altLang="zh-CN" sz="2800" b="1" dirty="0">
              <a:solidFill>
                <a:schemeClr val="tx2">
                  <a:lumMod val="60000"/>
                  <a:lumOff val="40000"/>
                </a:schemeClr>
              </a:solidFill>
            </a:endParaRPr>
          </a:p>
        </p:txBody>
      </p:sp>
      <p:sp>
        <p:nvSpPr>
          <p:cNvPr id="6" name="内容占位符 2"/>
          <p:cNvSpPr txBox="1">
            <a:spLocks/>
          </p:cNvSpPr>
          <p:nvPr/>
        </p:nvSpPr>
        <p:spPr bwMode="auto">
          <a:xfrm>
            <a:off x="539552"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pPr>
            <a:endParaRPr lang="en-US" altLang="zh-CN" sz="2400" b="1" kern="0" dirty="0"/>
          </a:p>
          <a:p>
            <a:pPr marL="342900" lvl="0" indent="-342900" eaLnBrk="0" hangingPunct="0">
              <a:spcBef>
                <a:spcPct val="20000"/>
              </a:spcBef>
              <a:buClr>
                <a:schemeClr val="accent1"/>
              </a:buClr>
              <a:buFont typeface="Wingdings" pitchFamily="2" charset="2"/>
              <a:buChar char="p"/>
            </a:pPr>
            <a:endParaRPr lang="en-US" altLang="zh-CN" sz="2400" b="1" kern="0" dirty="0"/>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342900" lvl="0" indent="-342900" eaLnBrk="0" hangingPunct="0">
              <a:spcBef>
                <a:spcPct val="20000"/>
              </a:spcBef>
              <a:buClr>
                <a:schemeClr val="accent1"/>
              </a:buClr>
              <a:buFont typeface="Wingdings" pitchFamily="2" charset="2"/>
              <a:buChar char="p"/>
            </a:pP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p:txBody>
      </p:sp>
      <p:sp>
        <p:nvSpPr>
          <p:cNvPr id="7" name="内容占位符 2"/>
          <p:cNvSpPr txBox="1">
            <a:spLocks/>
          </p:cNvSpPr>
          <p:nvPr/>
        </p:nvSpPr>
        <p:spPr bwMode="auto">
          <a:xfrm>
            <a:off x="518864" y="1556792"/>
            <a:ext cx="8229600" cy="4997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accent1"/>
              </a:buClr>
              <a:buFont typeface="Wingdings" pitchFamily="2" charset="2"/>
              <a:buChar char="p"/>
            </a:pPr>
            <a:endParaRPr lang="en-US" altLang="zh-CN" sz="2400" b="1" kern="0" dirty="0">
              <a:latin typeface="+mn-lt"/>
              <a:ea typeface="+mn-ea"/>
            </a:endParaRPr>
          </a:p>
        </p:txBody>
      </p:sp>
    </p:spTree>
  </p:cSld>
  <p:clrMapOvr>
    <a:masterClrMapping/>
  </p:clrMapOvr>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经典特宋简"/>
        <a:ea typeface="经典特宋简"/>
        <a:cs typeface=""/>
      </a:majorFont>
      <a:minorFont>
        <a:latin typeface="华文细黑"/>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40579</TotalTime>
  <Pages>0</Pages>
  <Words>13934</Words>
  <Characters>0</Characters>
  <Application>Microsoft Office PowerPoint</Application>
  <DocSecurity>0</DocSecurity>
  <PresentationFormat>全屏显示(4:3)</PresentationFormat>
  <Lines>0</Lines>
  <Paragraphs>1725</Paragraphs>
  <Slides>178</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178</vt:i4>
      </vt:variant>
    </vt:vector>
  </HeadingPairs>
  <TitlesOfParts>
    <vt:vector size="184" baseType="lpstr">
      <vt:lpstr>华文细黑</vt:lpstr>
      <vt:lpstr>经典特宋简</vt:lpstr>
      <vt:lpstr>Arial</vt:lpstr>
      <vt:lpstr>Calibri</vt:lpstr>
      <vt:lpstr>Wingdings</vt:lpstr>
      <vt:lpstr>Office 主题</vt:lpstr>
      <vt:lpstr>数据库系统应用与开发</vt:lpstr>
      <vt:lpstr>PowerPoint 演示文稿</vt:lpstr>
      <vt:lpstr>PowerPoint 演示文稿</vt:lpstr>
      <vt:lpstr>基本概念</vt:lpstr>
      <vt:lpstr>基本概念</vt:lpstr>
      <vt:lpstr>索引的类型</vt:lpstr>
      <vt:lpstr>索引的评价和选择</vt:lpstr>
      <vt:lpstr>索引的评价和选择（续）</vt:lpstr>
      <vt:lpstr>搜索码</vt:lpstr>
      <vt:lpstr>PowerPoint 演示文稿</vt:lpstr>
      <vt:lpstr>顺序索引</vt:lpstr>
      <vt:lpstr>索引顺序与文件中记录的顺序</vt:lpstr>
      <vt:lpstr>索引顺序文件</vt:lpstr>
      <vt:lpstr>稠密索引和稀疏索引</vt:lpstr>
      <vt:lpstr>稠密索引和稀疏索引</vt:lpstr>
      <vt:lpstr>稠密索引</vt:lpstr>
      <vt:lpstr>稠密索引</vt:lpstr>
      <vt:lpstr>稀疏索引</vt:lpstr>
      <vt:lpstr>稀疏索引</vt:lpstr>
      <vt:lpstr>稀疏索引</vt:lpstr>
      <vt:lpstr>稠密索引和稀疏索引的选择</vt:lpstr>
      <vt:lpstr>多级索引：搜索“索引本身”需要的开销</vt:lpstr>
      <vt:lpstr>多级索引</vt:lpstr>
      <vt:lpstr>PowerPoint 演示文稿</vt:lpstr>
      <vt:lpstr>多级索引</vt:lpstr>
      <vt:lpstr>索引更新的场合</vt:lpstr>
      <vt:lpstr>单级索引的更新：插入</vt:lpstr>
      <vt:lpstr>单级索引的更新：删除</vt:lpstr>
      <vt:lpstr>多级索引的插入和删除</vt:lpstr>
      <vt:lpstr>辅助索引</vt:lpstr>
      <vt:lpstr>辅助索引</vt:lpstr>
      <vt:lpstr>辅助索引：使用间接指针层</vt:lpstr>
      <vt:lpstr>辅助索引</vt:lpstr>
      <vt:lpstr>辅助索引的插入与删除</vt:lpstr>
      <vt:lpstr>多码索引</vt:lpstr>
      <vt:lpstr>PowerPoint 演示文稿</vt:lpstr>
      <vt:lpstr>索引顺序文件组织的缺点</vt:lpstr>
      <vt:lpstr>B+树索引文件</vt:lpstr>
      <vt:lpstr>B+树索引文件（续1）</vt:lpstr>
      <vt:lpstr>B+树的结构</vt:lpstr>
      <vt:lpstr>B+树的结构：叶结点</vt:lpstr>
      <vt:lpstr>B+树的结构：叶结点</vt:lpstr>
      <vt:lpstr>B+树的结构：叶结点中的值</vt:lpstr>
      <vt:lpstr>B+树的结构：叶结点中的值（续1）</vt:lpstr>
      <vt:lpstr>B+树的结构：叶结点中指针Pn的作用</vt:lpstr>
      <vt:lpstr>B+树的结构：非叶结点</vt:lpstr>
      <vt:lpstr>B+树的结构：非叶结点（续1）</vt:lpstr>
      <vt:lpstr>B+树的结构：非叶结点（续2）</vt:lpstr>
      <vt:lpstr>B+树的结构：非叶结点（续2）</vt:lpstr>
      <vt:lpstr>B+树的结构：非叶结点（续4）</vt:lpstr>
      <vt:lpstr>B+树的性质</vt:lpstr>
      <vt:lpstr>B+树的查询</vt:lpstr>
      <vt:lpstr>B+树的查询（续1）</vt:lpstr>
      <vt:lpstr>B+树的查询（续2）</vt:lpstr>
      <vt:lpstr>B+树的更新</vt:lpstr>
      <vt:lpstr>B+树的更新</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B+树的更新：考虑分裂与合并的情况</vt:lpstr>
      <vt:lpstr>不唯一的搜索码</vt:lpstr>
      <vt:lpstr>不唯一的搜索码（续）</vt:lpstr>
      <vt:lpstr>B+树更新的复杂性</vt:lpstr>
      <vt:lpstr>PowerPoint 演示文稿</vt:lpstr>
      <vt:lpstr>B+树扩展</vt:lpstr>
      <vt:lpstr>B+树文件组织</vt:lpstr>
      <vt:lpstr>B+树文件组织：例子</vt:lpstr>
      <vt:lpstr>B+树文件组织：记录的插入与删除</vt:lpstr>
      <vt:lpstr>B+树文件组织：记录的插入与删除</vt:lpstr>
      <vt:lpstr>B+树文件组织：对空间的利用</vt:lpstr>
      <vt:lpstr>B+树文件组织：对空间的利用</vt:lpstr>
      <vt:lpstr>B+树文件组织：索引的重建</vt:lpstr>
      <vt:lpstr>B+树文件组织：存储大型数据对象</vt:lpstr>
      <vt:lpstr>辅助索引和记录重定位</vt:lpstr>
      <vt:lpstr>辅助索引和记录重定位（续）</vt:lpstr>
      <vt:lpstr>字符串上的索引</vt:lpstr>
      <vt:lpstr>字符串上的索引（续1）</vt:lpstr>
      <vt:lpstr>B+树索引的批量加载</vt:lpstr>
      <vt:lpstr>B+树索引的批量加载（续1）</vt:lpstr>
      <vt:lpstr>B+树索引的批量加载（续2）</vt:lpstr>
      <vt:lpstr>B树索引文件</vt:lpstr>
      <vt:lpstr>B树索引文件</vt:lpstr>
      <vt:lpstr>B树索引文件</vt:lpstr>
      <vt:lpstr>B树索引文件：B树与B+树</vt:lpstr>
      <vt:lpstr>B树索引文件：B树与B+树（续1）</vt:lpstr>
      <vt:lpstr>B树索引文件：B树与B+树（续2）</vt:lpstr>
      <vt:lpstr>闪存</vt:lpstr>
      <vt:lpstr>PowerPoint 演示文稿</vt:lpstr>
      <vt:lpstr>多码访问</vt:lpstr>
      <vt:lpstr>使用多个单码索引</vt:lpstr>
      <vt:lpstr>多码索引</vt:lpstr>
      <vt:lpstr>多码索引（续1）</vt:lpstr>
      <vt:lpstr>多码索引（续2）</vt:lpstr>
      <vt:lpstr>多码索引（续3）</vt:lpstr>
      <vt:lpstr>覆盖索引</vt:lpstr>
      <vt:lpstr>覆盖索引（续1）</vt:lpstr>
      <vt:lpstr>PowerPoint 演示文稿</vt:lpstr>
      <vt:lpstr>静态散列</vt:lpstr>
      <vt:lpstr>静态散列：一些概念</vt:lpstr>
      <vt:lpstr>静态散列：散列函数的使用方法</vt:lpstr>
      <vt:lpstr>静态散列：散列函数的使用方法</vt:lpstr>
      <vt:lpstr>静态散列：散列函数的使用方法（续）</vt:lpstr>
      <vt:lpstr>静态散列：散列函数在数据库中的应用</vt:lpstr>
      <vt:lpstr>散列函数：理想的散列函数</vt:lpstr>
      <vt:lpstr>散列函数：理想的散列函数（续）</vt:lpstr>
      <vt:lpstr>散列函数：例1</vt:lpstr>
      <vt:lpstr>散列函数：例1</vt:lpstr>
      <vt:lpstr>散列函数：例2</vt:lpstr>
      <vt:lpstr>散列函数的性能</vt:lpstr>
      <vt:lpstr>桶溢出处理</vt:lpstr>
      <vt:lpstr>桶溢出处理</vt:lpstr>
      <vt:lpstr>桶溢出处理：溢出链</vt:lpstr>
      <vt:lpstr>桶溢出处理：溢出链（续1）</vt:lpstr>
      <vt:lpstr>桶溢出处理：溢出链（续2）</vt:lpstr>
      <vt:lpstr>散列索引</vt:lpstr>
      <vt:lpstr>PowerPoint 演示文稿</vt:lpstr>
      <vt:lpstr>散列索引的两个含义</vt:lpstr>
      <vt:lpstr>PowerPoint 演示文稿</vt:lpstr>
      <vt:lpstr>动态散列（可扩充散列）</vt:lpstr>
      <vt:lpstr>动态散列（可扩充散列）</vt:lpstr>
      <vt:lpstr>可扩充散列的优势</vt:lpstr>
      <vt:lpstr>可扩充散列的数据结构</vt:lpstr>
      <vt:lpstr>一个可扩充散列结构的示例</vt:lpstr>
      <vt:lpstr>一个可扩充散列结构的示例（续1）</vt:lpstr>
      <vt:lpstr>一个可扩充散列结构的示例（续2）</vt:lpstr>
      <vt:lpstr>可扩充散列上的查询</vt:lpstr>
      <vt:lpstr>可扩充散列上的插入</vt:lpstr>
      <vt:lpstr>可扩充散列上插入：分裂（续1）</vt:lpstr>
      <vt:lpstr>可扩充散列上插入：分裂（续2）</vt:lpstr>
      <vt:lpstr>可扩充散列上插入：分裂（续3）</vt:lpstr>
      <vt:lpstr>可扩充散列上插入：分裂（续4）</vt:lpstr>
      <vt:lpstr>可扩充散列上插入：分裂（续4）</vt:lpstr>
      <vt:lpstr>可扩充散列上删除</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可扩充散列上的插入（例子）</vt:lpstr>
      <vt:lpstr>静态散列与动态散列的比较</vt:lpstr>
      <vt:lpstr>静态散列与动态散列的比较</vt:lpstr>
      <vt:lpstr>PowerPoint 演示文稿</vt:lpstr>
      <vt:lpstr>顺序索引和散列的比较</vt:lpstr>
      <vt:lpstr>顺序索引和散列的比较：适应的查询类型</vt:lpstr>
      <vt:lpstr>顺序索引和散列的比较：适应的查询类型</vt:lpstr>
      <vt:lpstr>顺序索引和散列的比较</vt:lpstr>
      <vt:lpstr>PowerPoint 演示文稿</vt:lpstr>
      <vt:lpstr>位图索引</vt:lpstr>
      <vt:lpstr>位图索引</vt:lpstr>
      <vt:lpstr>位图索引使用的场合</vt:lpstr>
      <vt:lpstr>位图索引使用的场合（续1）</vt:lpstr>
      <vt:lpstr>位图索引使用的场合（续2）</vt:lpstr>
      <vt:lpstr>位图索引使用的场合（续3）</vt:lpstr>
      <vt:lpstr>位图索引的开销</vt:lpstr>
      <vt:lpstr>位图索引的插入和删除</vt:lpstr>
      <vt:lpstr>位图和B+树</vt:lpstr>
      <vt:lpstr>位图和B+树（续1）</vt:lpstr>
      <vt:lpstr>位图和B+树（续2）</vt:lpstr>
      <vt:lpstr>PowerPoint 演示文稿</vt:lpstr>
      <vt:lpstr>SQL中的索引定义</vt:lpstr>
      <vt:lpstr>SQL中的索引定义</vt:lpstr>
      <vt:lpstr>SQL中的索引定义</vt:lpstr>
      <vt:lpstr>SQL中的索引定义</vt:lpstr>
    </vt:vector>
  </TitlesOfParts>
  <Company>kingsoft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rachel</dc:creator>
  <cp:lastModifiedBy>Microsoft</cp:lastModifiedBy>
  <cp:revision>5777</cp:revision>
  <cp:lastPrinted>1899-12-30T00:00:00Z</cp:lastPrinted>
  <dcterms:created xsi:type="dcterms:W3CDTF">2011-06-08T11:08:52Z</dcterms:created>
  <dcterms:modified xsi:type="dcterms:W3CDTF">2023-04-26T05:29:14Z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1033-8.1.0.3018</vt:lpwstr>
  </property>
</Properties>
</file>