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 id="2147483676" r:id="rId4"/>
  </p:sldMasterIdLst>
  <p:handoutMasterIdLst>
    <p:handoutMasterId r:id="rId12"/>
  </p:handoutMasterIdLst>
  <p:sldIdLst>
    <p:sldId id="270" r:id="rId5"/>
    <p:sldId id="283" r:id="rId6"/>
    <p:sldId id="286" r:id="rId7"/>
    <p:sldId id="287" r:id="rId8"/>
    <p:sldId id="288"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3" autoAdjust="0"/>
    <p:restoredTop sz="94660"/>
  </p:normalViewPr>
  <p:slideViewPr>
    <p:cSldViewPr snapToGrid="0" showGuides="1">
      <p:cViewPr varScale="1">
        <p:scale>
          <a:sx n="115" d="100"/>
          <a:sy n="115" d="100"/>
        </p:scale>
        <p:origin x="492" y="132"/>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EF9AB1-B54F-4435-9BCD-A154097DD2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724B2E9-EF0A-4097-9AD0-CBD916FF78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77800-2918-4085-907F-B9F1D5FE9F71}" type="datetimeFigureOut">
              <a:rPr lang="en-US" smtClean="0"/>
              <a:t>6/9/2020</a:t>
            </a:fld>
            <a:endParaRPr lang="en-US"/>
          </a:p>
        </p:txBody>
      </p:sp>
      <p:sp>
        <p:nvSpPr>
          <p:cNvPr id="4" name="Footer Placeholder 3">
            <a:extLst>
              <a:ext uri="{FF2B5EF4-FFF2-40B4-BE49-F238E27FC236}">
                <a16:creationId xmlns:a16="http://schemas.microsoft.com/office/drawing/2014/main" id="{27DDE6A9-B966-4CDC-86AB-FF7B96D33B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461F95-BE83-4064-9237-FA94A64466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1985C8-9465-412C-8506-85BCB688A32C}" type="slidenum">
              <a:rPr lang="en-US" smtClean="0"/>
              <a:t>‹#›</a:t>
            </a:fld>
            <a:endParaRPr lang="en-US"/>
          </a:p>
        </p:txBody>
      </p:sp>
    </p:spTree>
    <p:extLst>
      <p:ext uri="{BB962C8B-B14F-4D97-AF65-F5344CB8AC3E}">
        <p14:creationId xmlns:p14="http://schemas.microsoft.com/office/powerpoint/2010/main" val="6374820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F5B7A2-71D6-4874-9A19-88F7C76A01E1}"/>
              </a:ext>
            </a:extLst>
          </p:cNvPr>
          <p:cNvSpPr/>
          <p:nvPr userDrawn="1"/>
        </p:nvSpPr>
        <p:spPr>
          <a:xfrm>
            <a:off x="6338889" y="1157310"/>
            <a:ext cx="5222508" cy="6480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a:extLst>
              <a:ext uri="{FF2B5EF4-FFF2-40B4-BE49-F238E27FC236}">
                <a16:creationId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7" name="Rectangle 16">
            <a:extLst>
              <a:ext uri="{FF2B5EF4-FFF2-40B4-BE49-F238E27FC236}">
                <a16:creationId xmlns:a16="http://schemas.microsoft.com/office/drawing/2014/main" id="{6CF5B7A2-71D6-4874-9A19-88F7C76A01E1}"/>
              </a:ext>
            </a:extLst>
          </p:cNvPr>
          <p:cNvSpPr/>
          <p:nvPr userDrawn="1"/>
        </p:nvSpPr>
        <p:spPr>
          <a:xfrm>
            <a:off x="742951" y="1157310"/>
            <a:ext cx="5222508" cy="6480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347199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4" name="Freeform: Shape 3">
            <a:extLst>
              <a:ext uri="{FF2B5EF4-FFF2-40B4-BE49-F238E27FC236}">
                <a16:creationId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3851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49" name="Rectangle 48">
            <a:extLst>
              <a:ext uri="{FF2B5EF4-FFF2-40B4-BE49-F238E27FC236}">
                <a16:creationId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1" name="Group 10">
              <a:extLst>
                <a:ext uri="{FF2B5EF4-FFF2-40B4-BE49-F238E27FC236}">
                  <a16:creationId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3" name="Rectangle: Rounded Corners 12">
              <a:extLst>
                <a:ext uri="{FF2B5EF4-FFF2-40B4-BE49-F238E27FC236}">
                  <a16:creationId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31" name="Group 30">
            <a:extLst>
              <a:ext uri="{FF2B5EF4-FFF2-40B4-BE49-F238E27FC236}">
                <a16:creationId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8" name="Group 37">
              <a:extLst>
                <a:ext uri="{FF2B5EF4-FFF2-40B4-BE49-F238E27FC236}">
                  <a16:creationId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Freeform: Shape 38">
              <a:extLst>
                <a:ext uri="{FF2B5EF4-FFF2-40B4-BE49-F238E27FC236}">
                  <a16:creationId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40" name="Rectangle: Rounded Corners 39">
              <a:extLst>
                <a:ext uri="{FF2B5EF4-FFF2-40B4-BE49-F238E27FC236}">
                  <a16:creationId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Picture Placeholder 2">
            <a:extLst>
              <a:ext uri="{FF2B5EF4-FFF2-40B4-BE49-F238E27FC236}">
                <a16:creationId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5" name="Rectangle 44">
            <a:extLst>
              <a:ext uri="{FF2B5EF4-FFF2-40B4-BE49-F238E27FC236}">
                <a16:creationId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Placeholder 9">
            <a:extLst>
              <a:ext uri="{FF2B5EF4-FFF2-40B4-BE49-F238E27FC236}">
                <a16:creationId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82260906"/>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a16="http://schemas.microsoft.com/office/drawing/2014/main" id="{4B7311D8-6D5A-41BD-9E48-B1B59E54EC89}"/>
              </a:ext>
            </a:extLst>
          </p:cNvPr>
          <p:cNvGrpSpPr/>
          <p:nvPr userDrawn="1"/>
        </p:nvGrpSpPr>
        <p:grpSpPr>
          <a:xfrm>
            <a:off x="116328" y="1169773"/>
            <a:ext cx="11961632" cy="5552734"/>
            <a:chOff x="-548507" y="477868"/>
            <a:chExt cx="11570449" cy="6357177"/>
          </a:xfrm>
        </p:grpSpPr>
        <p:sp>
          <p:nvSpPr>
            <p:cNvPr id="7" name="Freeform: Shape 6">
              <a:extLst>
                <a:ext uri="{FF2B5EF4-FFF2-40B4-BE49-F238E27FC236}">
                  <a16:creationId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469973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177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s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F5B7A2-71D6-4874-9A19-88F7C76A01E1}"/>
              </a:ext>
            </a:extLst>
          </p:cNvPr>
          <p:cNvSpPr/>
          <p:nvPr userDrawn="1"/>
        </p:nvSpPr>
        <p:spPr>
          <a:xfrm>
            <a:off x="6314584" y="5332533"/>
            <a:ext cx="5222508" cy="64807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Rectangle 3">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F5B7A2-71D6-4874-9A19-88F7C76A01E1}"/>
              </a:ext>
            </a:extLst>
          </p:cNvPr>
          <p:cNvSpPr/>
          <p:nvPr userDrawn="1"/>
        </p:nvSpPr>
        <p:spPr>
          <a:xfrm>
            <a:off x="742951" y="5332533"/>
            <a:ext cx="5222508" cy="6480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p:cNvSpPr txBox="1"/>
          <p:nvPr userDrawn="1"/>
        </p:nvSpPr>
        <p:spPr>
          <a:xfrm>
            <a:off x="725211" y="5394959"/>
            <a:ext cx="5222508" cy="523220"/>
          </a:xfrm>
          <a:prstGeom prst="rect">
            <a:avLst/>
          </a:prstGeom>
          <a:noFill/>
        </p:spPr>
        <p:txBody>
          <a:bodyPr wrap="square" rtlCol="0">
            <a:spAutoFit/>
          </a:bodyPr>
          <a:lstStyle/>
          <a:p>
            <a:pPr algn="ctr"/>
            <a:r>
              <a:rPr lang="en-US" sz="2800" b="1" dirty="0" smtClean="0"/>
              <a:t>Manual</a:t>
            </a:r>
            <a:endParaRPr lang="en-US" sz="2800" b="1" dirty="0"/>
          </a:p>
        </p:txBody>
      </p:sp>
      <p:sp>
        <p:nvSpPr>
          <p:cNvPr id="8" name="TextBox 7"/>
          <p:cNvSpPr txBox="1"/>
          <p:nvPr userDrawn="1"/>
        </p:nvSpPr>
        <p:spPr>
          <a:xfrm>
            <a:off x="6314584" y="5394959"/>
            <a:ext cx="5222508" cy="523220"/>
          </a:xfrm>
          <a:prstGeom prst="rect">
            <a:avLst/>
          </a:prstGeom>
          <a:noFill/>
        </p:spPr>
        <p:txBody>
          <a:bodyPr wrap="square" rtlCol="0">
            <a:spAutoFit/>
          </a:bodyPr>
          <a:lstStyle/>
          <a:p>
            <a:pPr algn="ctr"/>
            <a:r>
              <a:rPr lang="en-US" sz="2800" b="1" dirty="0"/>
              <a:t>Automation</a:t>
            </a:r>
            <a:endParaRPr lang="en-US" sz="2800" b="1" dirty="0"/>
          </a:p>
        </p:txBody>
      </p:sp>
      <p:sp>
        <p:nvSpPr>
          <p:cNvPr id="9" name="TextBox 8"/>
          <p:cNvSpPr txBox="1"/>
          <p:nvPr userDrawn="1"/>
        </p:nvSpPr>
        <p:spPr>
          <a:xfrm>
            <a:off x="742951" y="3923607"/>
            <a:ext cx="5204768" cy="923330"/>
          </a:xfrm>
          <a:prstGeom prst="rect">
            <a:avLst/>
          </a:prstGeom>
          <a:noFill/>
        </p:spPr>
        <p:txBody>
          <a:bodyPr wrap="square" rtlCol="0">
            <a:spAutoFit/>
          </a:bodyPr>
          <a:lstStyle/>
          <a:p>
            <a:r>
              <a:rPr lang="vi-VN" dirty="0"/>
              <a:t>Ta chạy code hoặc thực hiện test bằng cơm (tức là dùng sức người), sau đó kiểm tra kết quả xem có đúng hay không.</a:t>
            </a:r>
            <a:endParaRPr lang="en-US" dirty="0"/>
          </a:p>
        </p:txBody>
      </p:sp>
      <p:sp>
        <p:nvSpPr>
          <p:cNvPr id="10" name="TextBox 9"/>
          <p:cNvSpPr txBox="1"/>
          <p:nvPr userDrawn="1"/>
        </p:nvSpPr>
        <p:spPr>
          <a:xfrm>
            <a:off x="6314584" y="3923607"/>
            <a:ext cx="5204768" cy="1200329"/>
          </a:xfrm>
          <a:prstGeom prst="rect">
            <a:avLst/>
          </a:prstGeom>
          <a:noFill/>
        </p:spPr>
        <p:txBody>
          <a:bodyPr wrap="square" rtlCol="0">
            <a:spAutoFit/>
          </a:bodyPr>
          <a:lstStyle/>
          <a:p>
            <a:r>
              <a:rPr lang="en-US" dirty="0"/>
              <a:t>T</a:t>
            </a:r>
            <a:r>
              <a:rPr lang="vi-VN" dirty="0" smtClean="0"/>
              <a:t>a </a:t>
            </a:r>
            <a:r>
              <a:rPr lang="vi-VN" dirty="0"/>
              <a:t>viết code để thực hiện việc test. Code sẽ chạy chương trình, nhập thông tin vào, sau đó so sánh đầu ra của chương trình với kết quả. Cuối cùng xuất ra báo cáo.</a:t>
            </a:r>
            <a:endParaRPr lang="en-US" dirty="0"/>
          </a:p>
        </p:txBody>
      </p:sp>
    </p:spTree>
    <p:extLst>
      <p:ext uri="{BB962C8B-B14F-4D97-AF65-F5344CB8AC3E}">
        <p14:creationId xmlns:p14="http://schemas.microsoft.com/office/powerpoint/2010/main" val="3988180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53237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0904562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C568889-C8C0-4287-A5BF-FC6E02C7066C}"/>
              </a:ext>
            </a:extLst>
          </p:cNvPr>
          <p:cNvSpPr>
            <a:spLocks noGrp="1"/>
          </p:cNvSpPr>
          <p:nvPr>
            <p:ph type="pic" sz="quarter" idx="14"/>
          </p:nvPr>
        </p:nvSpPr>
        <p:spPr>
          <a:xfrm>
            <a:off x="186383" y="1801109"/>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endParaRPr lang="ko-KR" altLang="en-US" dirty="0"/>
          </a:p>
        </p:txBody>
      </p:sp>
      <p:sp>
        <p:nvSpPr>
          <p:cNvPr id="6" name="Rectangle 5">
            <a:extLst>
              <a:ext uri="{FF2B5EF4-FFF2-40B4-BE49-F238E27FC236}">
                <a16:creationId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a:extLst>
              <a:ext uri="{FF2B5EF4-FFF2-40B4-BE49-F238E27FC236}">
                <a16:creationId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9" name="그림 개체 틀 2">
            <a:extLst>
              <a:ext uri="{FF2B5EF4-FFF2-40B4-BE49-F238E27FC236}">
                <a16:creationId xmlns:a16="http://schemas.microsoft.com/office/drawing/2014/main" id="{5C568889-C8C0-4287-A5BF-FC6E02C7066C}"/>
              </a:ext>
            </a:extLst>
          </p:cNvPr>
          <p:cNvSpPr>
            <a:spLocks noGrp="1"/>
          </p:cNvSpPr>
          <p:nvPr>
            <p:ph type="pic" sz="quarter" idx="44" hasCustomPrompt="1"/>
          </p:nvPr>
        </p:nvSpPr>
        <p:spPr>
          <a:xfrm>
            <a:off x="3283467" y="1801109"/>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그림 개체 틀 2">
            <a:extLst>
              <a:ext uri="{FF2B5EF4-FFF2-40B4-BE49-F238E27FC236}">
                <a16:creationId xmlns:a16="http://schemas.microsoft.com/office/drawing/2014/main" id="{5C568889-C8C0-4287-A5BF-FC6E02C7066C}"/>
              </a:ext>
            </a:extLst>
          </p:cNvPr>
          <p:cNvSpPr>
            <a:spLocks noGrp="1"/>
          </p:cNvSpPr>
          <p:nvPr>
            <p:ph type="pic" sz="quarter" idx="45" hasCustomPrompt="1"/>
          </p:nvPr>
        </p:nvSpPr>
        <p:spPr>
          <a:xfrm>
            <a:off x="6380550" y="1809346"/>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그림 개체 틀 2">
            <a:extLst>
              <a:ext uri="{FF2B5EF4-FFF2-40B4-BE49-F238E27FC236}">
                <a16:creationId xmlns:a16="http://schemas.microsoft.com/office/drawing/2014/main" id="{5C568889-C8C0-4287-A5BF-FC6E02C7066C}"/>
              </a:ext>
            </a:extLst>
          </p:cNvPr>
          <p:cNvSpPr>
            <a:spLocks noGrp="1"/>
          </p:cNvSpPr>
          <p:nvPr>
            <p:ph type="pic" sz="quarter" idx="46" hasCustomPrompt="1"/>
          </p:nvPr>
        </p:nvSpPr>
        <p:spPr>
          <a:xfrm>
            <a:off x="9477633" y="1809346"/>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그림 개체 틀 2">
            <a:extLst>
              <a:ext uri="{FF2B5EF4-FFF2-40B4-BE49-F238E27FC236}">
                <a16:creationId xmlns:a16="http://schemas.microsoft.com/office/drawing/2014/main" id="{5C568889-C8C0-4287-A5BF-FC6E02C7066C}"/>
              </a:ext>
            </a:extLst>
          </p:cNvPr>
          <p:cNvSpPr>
            <a:spLocks noGrp="1"/>
          </p:cNvSpPr>
          <p:nvPr>
            <p:ph type="pic" sz="quarter" idx="47" hasCustomPrompt="1"/>
          </p:nvPr>
        </p:nvSpPr>
        <p:spPr>
          <a:xfrm>
            <a:off x="186383" y="4379553"/>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a:extLst>
              <a:ext uri="{FF2B5EF4-FFF2-40B4-BE49-F238E27FC236}">
                <a16:creationId xmlns:a16="http://schemas.microsoft.com/office/drawing/2014/main" id="{5C568889-C8C0-4287-A5BF-FC6E02C7066C}"/>
              </a:ext>
            </a:extLst>
          </p:cNvPr>
          <p:cNvSpPr>
            <a:spLocks noGrp="1"/>
          </p:cNvSpPr>
          <p:nvPr>
            <p:ph type="pic" sz="quarter" idx="48" hasCustomPrompt="1"/>
          </p:nvPr>
        </p:nvSpPr>
        <p:spPr>
          <a:xfrm>
            <a:off x="3283467" y="4379553"/>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5C568889-C8C0-4287-A5BF-FC6E02C7066C}"/>
              </a:ext>
            </a:extLst>
          </p:cNvPr>
          <p:cNvSpPr>
            <a:spLocks noGrp="1"/>
          </p:cNvSpPr>
          <p:nvPr>
            <p:ph type="pic" sz="quarter" idx="49" hasCustomPrompt="1"/>
          </p:nvPr>
        </p:nvSpPr>
        <p:spPr>
          <a:xfrm>
            <a:off x="6380550" y="4313650"/>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5C568889-C8C0-4287-A5BF-FC6E02C7066C}"/>
              </a:ext>
            </a:extLst>
          </p:cNvPr>
          <p:cNvSpPr>
            <a:spLocks noGrp="1"/>
          </p:cNvSpPr>
          <p:nvPr>
            <p:ph type="pic" sz="quarter" idx="50" hasCustomPrompt="1"/>
          </p:nvPr>
        </p:nvSpPr>
        <p:spPr>
          <a:xfrm>
            <a:off x="9477632" y="4313650"/>
            <a:ext cx="2544803" cy="164230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4159996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 </a:t>
            </a:r>
            <a:endParaRPr lang="ko-KR" altLang="en-US" dirty="0"/>
          </a:p>
        </p:txBody>
      </p:sp>
    </p:spTree>
    <p:extLst>
      <p:ext uri="{BB962C8B-B14F-4D97-AF65-F5344CB8AC3E}">
        <p14:creationId xmlns:p14="http://schemas.microsoft.com/office/powerpoint/2010/main" val="32480270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0" name="그림 개체 틀 14">
            <a:extLst>
              <a:ext uri="{FF2B5EF4-FFF2-40B4-BE49-F238E27FC236}">
                <a16:creationId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1" name="그림 개체 틀 15">
            <a:extLst>
              <a:ext uri="{FF2B5EF4-FFF2-40B4-BE49-F238E27FC236}">
                <a16:creationId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2" name="그림 개체 틀 16">
            <a:extLst>
              <a:ext uri="{FF2B5EF4-FFF2-40B4-BE49-F238E27FC236}">
                <a16:creationId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7">
            <a:extLst>
              <a:ext uri="{FF2B5EF4-FFF2-40B4-BE49-F238E27FC236}">
                <a16:creationId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488763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70" r:id="rId5"/>
    <p:sldLayoutId id="2147483675" r:id="rId6"/>
    <p:sldLayoutId id="2147483672" r:id="rId7"/>
    <p:sldLayoutId id="2147483669" r:id="rId8"/>
    <p:sldLayoutId id="2147483664" r:id="rId9"/>
    <p:sldLayoutId id="2147483665" r:id="rId10"/>
    <p:sldLayoutId id="2147483668"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72817"/>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a:extLst>
              <a:ext uri="{FF2B5EF4-FFF2-40B4-BE49-F238E27FC236}">
                <a16:creationId xmlns:a16="http://schemas.microsoft.com/office/drawing/2014/main" id="{74FFE90F-9277-4402-864D-3DA125517D1E}"/>
              </a:ext>
            </a:extLst>
          </p:cNvPr>
          <p:cNvSpPr txBox="1">
            <a:spLocks/>
          </p:cNvSpPr>
          <p:nvPr/>
        </p:nvSpPr>
        <p:spPr>
          <a:xfrm>
            <a:off x="-148" y="4679326"/>
            <a:ext cx="12192000" cy="75112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CÁC LOẠI TESTER</a:t>
            </a:r>
            <a:endParaRPr lang="en-US" dirty="0"/>
          </a:p>
        </p:txBody>
      </p:sp>
      <p:grpSp>
        <p:nvGrpSpPr>
          <p:cNvPr id="24" name="Group 23">
            <a:extLst>
              <a:ext uri="{FF2B5EF4-FFF2-40B4-BE49-F238E27FC236}">
                <a16:creationId xmlns:a16="http://schemas.microsoft.com/office/drawing/2014/main" id="{EBCED2D2-2662-4B19-B0F1-10F2EF1263E6}"/>
              </a:ext>
            </a:extLst>
          </p:cNvPr>
          <p:cNvGrpSpPr/>
          <p:nvPr/>
        </p:nvGrpSpPr>
        <p:grpSpPr>
          <a:xfrm>
            <a:off x="3476436" y="2616562"/>
            <a:ext cx="1240321" cy="1346010"/>
            <a:chOff x="6064791" y="2003286"/>
            <a:chExt cx="4244393" cy="4606061"/>
          </a:xfrm>
          <a:effectLst>
            <a:outerShdw blurRad="50800" dist="38100" dir="5400000" algn="t" rotWithShape="0">
              <a:prstClr val="black">
                <a:alpha val="40000"/>
              </a:prstClr>
            </a:outerShdw>
          </a:effectLst>
        </p:grpSpPr>
        <p:sp>
          <p:nvSpPr>
            <p:cNvPr id="25" name="Freeform: Shape 24">
              <a:extLst>
                <a:ext uri="{FF2B5EF4-FFF2-40B4-BE49-F238E27FC236}">
                  <a16:creationId xmlns:a16="http://schemas.microsoft.com/office/drawing/2014/main" id="{33C97562-60F9-466B-B501-A5DDDAFB2DA1}"/>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0B5CE35-6A6C-4A82-B2F6-3869A4C52C37}"/>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95B229E-A753-457C-B7A8-0D153F3D5BB3}"/>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B5E8F8-012E-413B-A7ED-404FCF1F3F44}"/>
                </a:ext>
              </a:extLst>
            </p:cNvPr>
            <p:cNvSpPr/>
            <p:nvPr/>
          </p:nvSpPr>
          <p:spPr>
            <a:xfrm>
              <a:off x="6709772" y="4845563"/>
              <a:ext cx="2954431"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5A656C8-38E2-4393-ABB7-4DE8DC0A6781}"/>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02907E-FEEA-43E5-8844-492811AF12B1}"/>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5A4D6B-5E95-4FA5-B34D-4F182D9CE53C}"/>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6E32C570-400A-4534-833B-4976907141F4}"/>
              </a:ext>
            </a:extLst>
          </p:cNvPr>
          <p:cNvGrpSpPr/>
          <p:nvPr/>
        </p:nvGrpSpPr>
        <p:grpSpPr>
          <a:xfrm>
            <a:off x="4322202" y="683907"/>
            <a:ext cx="3533995" cy="2779547"/>
            <a:chOff x="3949542" y="701675"/>
            <a:chExt cx="4292917" cy="3376452"/>
          </a:xfrm>
        </p:grpSpPr>
        <p:grpSp>
          <p:nvGrpSpPr>
            <p:cNvPr id="4" name="Graphic 14">
              <a:extLst>
                <a:ext uri="{FF2B5EF4-FFF2-40B4-BE49-F238E27FC236}">
                  <a16:creationId xmlns:a16="http://schemas.microsoft.com/office/drawing/2014/main" id="{DD3244B8-B165-43D4-B6B7-9D2ED44B8D1B}"/>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5" name="Freeform: Shape 4">
                <a:extLst>
                  <a:ext uri="{FF2B5EF4-FFF2-40B4-BE49-F238E27FC236}">
                    <a16:creationId xmlns:a16="http://schemas.microsoft.com/office/drawing/2014/main" id="{C676246B-78D1-40C8-86DD-635717F0B9A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F9CC7F0-6AC0-429A-B804-5509EDA13F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7D4EDC0E-BB32-4225-8273-740D662AD4E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1E8BC4-817A-41C6-8316-8AB78161E3B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269F584-CA31-45EE-917E-A04DBE46B30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CE63435-9043-4BBA-84CB-A8DED3843D0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B9B585E-A528-4236-A6B2-B6B6683036C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3D0EE8D-FBA4-49CF-9D9B-6F99E6EB0D6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4" name="Freeform: Shape 53">
              <a:extLst>
                <a:ext uri="{FF2B5EF4-FFF2-40B4-BE49-F238E27FC236}">
                  <a16:creationId xmlns:a16="http://schemas.microsoft.com/office/drawing/2014/main" id="{E8BFD14F-72C0-442F-9107-A7EA030F2C22}"/>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FE9EAF1-1A6E-46FD-8D76-76ABFBF80860}"/>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81" name="Freeform: Shape 80">
              <a:extLst>
                <a:ext uri="{FF2B5EF4-FFF2-40B4-BE49-F238E27FC236}">
                  <a16:creationId xmlns:a16="http://schemas.microsoft.com/office/drawing/2014/main" id="{7C073546-83C3-4FBB-AC00-FC522265A8FF}"/>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D684099E-58AB-4371-AED5-81E74E07B5A9}"/>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68" name="Freeform: Shape 67">
              <a:extLst>
                <a:ext uri="{FF2B5EF4-FFF2-40B4-BE49-F238E27FC236}">
                  <a16:creationId xmlns:a16="http://schemas.microsoft.com/office/drawing/2014/main" id="{FE25CAA8-A0B8-441E-854A-D9CECAA36FC7}"/>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63" name="Oval 21">
              <a:extLst>
                <a:ext uri="{FF2B5EF4-FFF2-40B4-BE49-F238E27FC236}">
                  <a16:creationId xmlns:a16="http://schemas.microsoft.com/office/drawing/2014/main" id="{1A0C3E85-B857-496A-AA76-0017FD7E000A}"/>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Freeform: Shape 71">
              <a:extLst>
                <a:ext uri="{FF2B5EF4-FFF2-40B4-BE49-F238E27FC236}">
                  <a16:creationId xmlns:a16="http://schemas.microsoft.com/office/drawing/2014/main" id="{CD6203B4-7D57-4C4F-B23E-E4B08A2A6288}"/>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73" name="Oval 21">
              <a:extLst>
                <a:ext uri="{FF2B5EF4-FFF2-40B4-BE49-F238E27FC236}">
                  <a16:creationId xmlns:a16="http://schemas.microsoft.com/office/drawing/2014/main" id="{9599D990-B313-4237-8E17-513E3450C30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Freeform: Shape 75">
              <a:extLst>
                <a:ext uri="{FF2B5EF4-FFF2-40B4-BE49-F238E27FC236}">
                  <a16:creationId xmlns:a16="http://schemas.microsoft.com/office/drawing/2014/main" id="{FDAC3D52-A698-444D-BBD8-EC95D580CB41}"/>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77" name="Oval 21">
              <a:extLst>
                <a:ext uri="{FF2B5EF4-FFF2-40B4-BE49-F238E27FC236}">
                  <a16:creationId xmlns:a16="http://schemas.microsoft.com/office/drawing/2014/main" id="{779C83B7-D141-4685-B413-43B588611657}"/>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Freeform: Shape 77">
              <a:extLst>
                <a:ext uri="{FF2B5EF4-FFF2-40B4-BE49-F238E27FC236}">
                  <a16:creationId xmlns:a16="http://schemas.microsoft.com/office/drawing/2014/main" id="{0076FDAE-6359-4A5C-919D-FEE8D9A6083D}"/>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069E448-1F5F-4AAB-95A4-077873F9F886}"/>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3E9680C-49FF-447E-BC7E-922A34A1A678}"/>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87" name="Freeform: Shape 86">
              <a:extLst>
                <a:ext uri="{FF2B5EF4-FFF2-40B4-BE49-F238E27FC236}">
                  <a16:creationId xmlns:a16="http://schemas.microsoft.com/office/drawing/2014/main" id="{8B579F01-3BBB-4358-8EDB-8CD0A505A932}"/>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8DAF0DC-78C4-4F04-B3E0-DD8B2FE8A873}"/>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sp>
          <p:nvSpPr>
            <p:cNvPr id="89" name="Freeform: Shape 88">
              <a:extLst>
                <a:ext uri="{FF2B5EF4-FFF2-40B4-BE49-F238E27FC236}">
                  <a16:creationId xmlns:a16="http://schemas.microsoft.com/office/drawing/2014/main" id="{700514FB-6FBE-4CD2-ACC0-95DBF7CB9BF7}"/>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accent1">
                <a:alpha val="20000"/>
              </a:schemeClr>
            </a:solidFill>
            <a:ln w="5155" cap="flat">
              <a:noFill/>
              <a:prstDash val="solid"/>
              <a:miter/>
            </a:ln>
          </p:spPr>
          <p:txBody>
            <a:bodyPr wrap="square" rtlCol="0" anchor="ctr">
              <a:noAutofit/>
            </a:bodyPr>
            <a:lstStyle/>
            <a:p>
              <a:endParaRPr lang="en-US" dirty="0"/>
            </a:p>
          </p:txBody>
        </p:sp>
      </p:grpSp>
      <p:grpSp>
        <p:nvGrpSpPr>
          <p:cNvPr id="71" name="Group 70">
            <a:extLst>
              <a:ext uri="{FF2B5EF4-FFF2-40B4-BE49-F238E27FC236}">
                <a16:creationId xmlns:a16="http://schemas.microsoft.com/office/drawing/2014/main" id="{6C562257-9016-4153-A5A1-F91187A8C8B3}"/>
              </a:ext>
            </a:extLst>
          </p:cNvPr>
          <p:cNvGrpSpPr/>
          <p:nvPr/>
        </p:nvGrpSpPr>
        <p:grpSpPr>
          <a:xfrm>
            <a:off x="5247473" y="1029144"/>
            <a:ext cx="1647583" cy="1580771"/>
            <a:chOff x="987745" y="920491"/>
            <a:chExt cx="2001400" cy="1920240"/>
          </a:xfrm>
        </p:grpSpPr>
        <p:grpSp>
          <p:nvGrpSpPr>
            <p:cNvPr id="48" name="Group 47">
              <a:extLst>
                <a:ext uri="{FF2B5EF4-FFF2-40B4-BE49-F238E27FC236}">
                  <a16:creationId xmlns:a16="http://schemas.microsoft.com/office/drawing/2014/main" id="{8B1106BD-A3F3-4F3C-BE21-67A8D16DCE32}"/>
                </a:ext>
              </a:extLst>
            </p:cNvPr>
            <p:cNvGrpSpPr/>
            <p:nvPr/>
          </p:nvGrpSpPr>
          <p:grpSpPr>
            <a:xfrm>
              <a:off x="1040873" y="920491"/>
              <a:ext cx="1920240" cy="1920240"/>
              <a:chOff x="8924548" y="2159923"/>
              <a:chExt cx="1770525" cy="1770525"/>
            </a:xfrm>
          </p:grpSpPr>
          <p:sp>
            <p:nvSpPr>
              <p:cNvPr id="2" name="Rectangle: Rounded Corners 1">
                <a:extLst>
                  <a:ext uri="{FF2B5EF4-FFF2-40B4-BE49-F238E27FC236}">
                    <a16:creationId xmlns:a16="http://schemas.microsoft.com/office/drawing/2014/main" id="{1D2E249C-3A4F-4EB7-BA56-585BC046FC9A}"/>
                  </a:ext>
                </a:extLst>
              </p:cNvPr>
              <p:cNvSpPr>
                <a:spLocks noChangeAspect="1"/>
              </p:cNvSpPr>
              <p:nvPr/>
            </p:nvSpPr>
            <p:spPr>
              <a:xfrm rot="18900000">
                <a:off x="8924548" y="2159923"/>
                <a:ext cx="1770525" cy="1770525"/>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0D9F376F-BD2D-4A56-B3C8-4A89C96C24BF}"/>
                  </a:ext>
                </a:extLst>
              </p:cNvPr>
              <p:cNvSpPr>
                <a:spLocks noChangeAspect="1"/>
              </p:cNvSpPr>
              <p:nvPr/>
            </p:nvSpPr>
            <p:spPr>
              <a:xfrm rot="18900000">
                <a:off x="9051014" y="2286389"/>
                <a:ext cx="1517593" cy="151759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Rounded Corners 46">
                <a:extLst>
                  <a:ext uri="{FF2B5EF4-FFF2-40B4-BE49-F238E27FC236}">
                    <a16:creationId xmlns:a16="http://schemas.microsoft.com/office/drawing/2014/main" id="{1142D08B-A98C-42C9-9404-F5B78B53A432}"/>
                  </a:ext>
                </a:extLst>
              </p:cNvPr>
              <p:cNvSpPr>
                <a:spLocks noChangeAspect="1"/>
              </p:cNvSpPr>
              <p:nvPr/>
            </p:nvSpPr>
            <p:spPr>
              <a:xfrm rot="18900000">
                <a:off x="9135325" y="2370700"/>
                <a:ext cx="1348971" cy="1348971"/>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 Placeholder 1">
              <a:extLst>
                <a:ext uri="{FF2B5EF4-FFF2-40B4-BE49-F238E27FC236}">
                  <a16:creationId xmlns:a16="http://schemas.microsoft.com/office/drawing/2014/main" id="{C6A1248C-FC43-4A63-B7B6-7BCA4D2D7AB9}"/>
                </a:ext>
              </a:extLst>
            </p:cNvPr>
            <p:cNvSpPr txBox="1">
              <a:spLocks/>
            </p:cNvSpPr>
            <p:nvPr/>
          </p:nvSpPr>
          <p:spPr>
            <a:xfrm>
              <a:off x="1177410" y="1683859"/>
              <a:ext cx="1631704" cy="31910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800" b="1" dirty="0" smtClean="0"/>
                <a:t>TESTER</a:t>
              </a:r>
            </a:p>
            <a:p>
              <a:pPr marL="0" indent="0" algn="ctr">
                <a:buFont typeface="Arial" panose="020B0604020202020204" pitchFamily="34" charset="0"/>
                <a:buNone/>
              </a:pPr>
              <a:r>
                <a:rPr lang="en-US" altLang="ko-KR" sz="1800" b="1" dirty="0" err="1" smtClean="0"/>
                <a:t>Phân</a:t>
              </a:r>
              <a:r>
                <a:rPr lang="en-US" altLang="ko-KR" sz="1800" b="1" dirty="0" smtClean="0"/>
                <a:t> </a:t>
              </a:r>
              <a:r>
                <a:rPr lang="en-US" altLang="ko-KR" sz="1800" b="1" dirty="0" err="1" smtClean="0"/>
                <a:t>loại</a:t>
              </a:r>
              <a:r>
                <a:rPr lang="ko-KR" altLang="en-US" sz="1800" b="1" dirty="0" smtClean="0"/>
                <a:t> </a:t>
              </a:r>
              <a:endParaRPr lang="en-US" sz="1800" b="1" dirty="0"/>
            </a:p>
          </p:txBody>
        </p:sp>
        <p:sp>
          <p:nvSpPr>
            <p:cNvPr id="53" name="Text Placeholder 1">
              <a:extLst>
                <a:ext uri="{FF2B5EF4-FFF2-40B4-BE49-F238E27FC236}">
                  <a16:creationId xmlns:a16="http://schemas.microsoft.com/office/drawing/2014/main" id="{5E655A90-E37A-47E9-92A1-ADBE0A3E34DA}"/>
                </a:ext>
              </a:extLst>
            </p:cNvPr>
            <p:cNvSpPr txBox="1">
              <a:spLocks/>
            </p:cNvSpPr>
            <p:nvPr/>
          </p:nvSpPr>
          <p:spPr>
            <a:xfrm>
              <a:off x="987745" y="1713680"/>
              <a:ext cx="2001400" cy="258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ko-KR" altLang="en-US" sz="1200" b="1" dirty="0" smtClean="0"/>
                <a:t> </a:t>
              </a:r>
              <a:endParaRPr lang="en-US" sz="1200" b="1" dirty="0"/>
            </a:p>
          </p:txBody>
        </p:sp>
      </p:grpSp>
      <p:grpSp>
        <p:nvGrpSpPr>
          <p:cNvPr id="32" name="Group 31">
            <a:extLst>
              <a:ext uri="{FF2B5EF4-FFF2-40B4-BE49-F238E27FC236}">
                <a16:creationId xmlns:a16="http://schemas.microsoft.com/office/drawing/2014/main" id="{4C765873-8A34-4412-A309-6CE71DD09803}"/>
              </a:ext>
            </a:extLst>
          </p:cNvPr>
          <p:cNvGrpSpPr/>
          <p:nvPr/>
        </p:nvGrpSpPr>
        <p:grpSpPr>
          <a:xfrm>
            <a:off x="5152027" y="2905208"/>
            <a:ext cx="1422486" cy="1543697"/>
            <a:chOff x="6064791" y="2003286"/>
            <a:chExt cx="4244393" cy="4606061"/>
          </a:xfrm>
          <a:effectLst>
            <a:outerShdw blurRad="50800" dist="38100" dir="5400000" algn="t" rotWithShape="0">
              <a:prstClr val="black">
                <a:alpha val="40000"/>
              </a:prstClr>
            </a:outerShdw>
          </a:effectLst>
        </p:grpSpPr>
        <p:sp>
          <p:nvSpPr>
            <p:cNvPr id="33" name="Freeform: Shape 32">
              <a:extLst>
                <a:ext uri="{FF2B5EF4-FFF2-40B4-BE49-F238E27FC236}">
                  <a16:creationId xmlns:a16="http://schemas.microsoft.com/office/drawing/2014/main" id="{FC0F633D-9D7B-47EA-9FDF-F618E7BEEED7}"/>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E042E1-3F5A-47E6-80EF-225C8E7BB5D7}"/>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1400064-FEF0-4EE9-9077-0ECB21E5660B}"/>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67D5CA8-BC51-410E-B15E-64F0A3C660B6}"/>
                </a:ext>
              </a:extLst>
            </p:cNvPr>
            <p:cNvSpPr/>
            <p:nvPr/>
          </p:nvSpPr>
          <p:spPr>
            <a:xfrm>
              <a:off x="6709773" y="4841124"/>
              <a:ext cx="2954429"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6CCD701-E2B8-47DD-8205-8B0CF6D2C478}"/>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5630840-07AD-4F54-9905-12B94974E5E6}"/>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EFA6D60-B21E-4211-83AC-5999079BDFFF}"/>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5D84FDF-3FEE-4C3A-AA25-382FC3C5A330}"/>
              </a:ext>
            </a:extLst>
          </p:cNvPr>
          <p:cNvGrpSpPr/>
          <p:nvPr/>
        </p:nvGrpSpPr>
        <p:grpSpPr>
          <a:xfrm>
            <a:off x="7438157" y="2458739"/>
            <a:ext cx="1200457" cy="1302750"/>
            <a:chOff x="6064791" y="2003286"/>
            <a:chExt cx="4244393" cy="4606061"/>
          </a:xfrm>
          <a:effectLst>
            <a:outerShdw blurRad="50800" dist="38100" dir="5400000" algn="t" rotWithShape="0">
              <a:prstClr val="black">
                <a:alpha val="40000"/>
              </a:prstClr>
            </a:outerShdw>
          </a:effectLst>
        </p:grpSpPr>
        <p:sp>
          <p:nvSpPr>
            <p:cNvPr id="17" name="Freeform: Shape 16">
              <a:extLst>
                <a:ext uri="{FF2B5EF4-FFF2-40B4-BE49-F238E27FC236}">
                  <a16:creationId xmlns:a16="http://schemas.microsoft.com/office/drawing/2014/main" id="{445EB0E5-2C20-4153-BB91-B5B9677076C3}"/>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0708349-B979-4AAB-8A8C-CA2B3AC7651C}"/>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F8117A0-796A-4F40-BA1B-7B6C8F8F94FA}"/>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5769ACA-2D22-452A-A5B1-C8F72989FC7E}"/>
                </a:ext>
              </a:extLst>
            </p:cNvPr>
            <p:cNvSpPr/>
            <p:nvPr/>
          </p:nvSpPr>
          <p:spPr>
            <a:xfrm>
              <a:off x="6709772" y="4845563"/>
              <a:ext cx="2954431"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7A41E5C-F720-4B06-A6D3-D553A595AB53}"/>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89E3048-6F57-423E-959B-8B54C6F69951}"/>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519D07E-801B-44A5-8971-C81CD89FD430}"/>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30B9882-5135-4A3D-B223-5FD20CE901E9}"/>
              </a:ext>
            </a:extLst>
          </p:cNvPr>
          <p:cNvGrpSpPr/>
          <p:nvPr/>
        </p:nvGrpSpPr>
        <p:grpSpPr>
          <a:xfrm>
            <a:off x="-30456" y="6705945"/>
            <a:ext cx="12240040" cy="170806"/>
            <a:chOff x="-48040" y="6512575"/>
            <a:chExt cx="12240040" cy="364176"/>
          </a:xfrm>
        </p:grpSpPr>
        <p:sp>
          <p:nvSpPr>
            <p:cNvPr id="43" name="Rectangle 42">
              <a:extLst>
                <a:ext uri="{FF2B5EF4-FFF2-40B4-BE49-F238E27FC236}">
                  <a16:creationId xmlns:a16="http://schemas.microsoft.com/office/drawing/2014/main" id="{377057A5-6B94-4468-8A77-E9D9B200A0F8}"/>
                </a:ext>
              </a:extLst>
            </p:cNvPr>
            <p:cNvSpPr/>
            <p:nvPr/>
          </p:nvSpPr>
          <p:spPr>
            <a:xfrm>
              <a:off x="-17584"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96A7D24-6AA7-49C2-AEF2-06A05932F3D7}"/>
                </a:ext>
              </a:extLst>
            </p:cNvPr>
            <p:cNvSpPr/>
            <p:nvPr/>
          </p:nvSpPr>
          <p:spPr>
            <a:xfrm>
              <a:off x="-48040" y="6526705"/>
              <a:ext cx="12240040" cy="347675"/>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B526AA9-99A2-445F-BD54-3503121CAB1F}"/>
              </a:ext>
            </a:extLst>
          </p:cNvPr>
          <p:cNvGrpSpPr/>
          <p:nvPr/>
        </p:nvGrpSpPr>
        <p:grpSpPr>
          <a:xfrm>
            <a:off x="-29817" y="0"/>
            <a:ext cx="12240040" cy="170806"/>
            <a:chOff x="-77857" y="6512575"/>
            <a:chExt cx="12240040" cy="364176"/>
          </a:xfrm>
        </p:grpSpPr>
        <p:sp>
          <p:nvSpPr>
            <p:cNvPr id="46" name="Rectangle 45">
              <a:extLst>
                <a:ext uri="{FF2B5EF4-FFF2-40B4-BE49-F238E27FC236}">
                  <a16:creationId xmlns:a16="http://schemas.microsoft.com/office/drawing/2014/main" id="{2FF9293C-2E44-4604-9894-4D08F59840B9}"/>
                </a:ext>
              </a:extLst>
            </p:cNvPr>
            <p:cNvSpPr/>
            <p:nvPr/>
          </p:nvSpPr>
          <p:spPr>
            <a:xfrm>
              <a:off x="-48040"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8ABDF80-18E0-418E-963B-27743DFEB09F}"/>
                </a:ext>
              </a:extLst>
            </p:cNvPr>
            <p:cNvSpPr/>
            <p:nvPr/>
          </p:nvSpPr>
          <p:spPr>
            <a:xfrm>
              <a:off x="-77857" y="6512575"/>
              <a:ext cx="12240040" cy="347676"/>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p:cNvSpPr>
            <a:spLocks noGrp="1"/>
          </p:cNvSpPr>
          <p:nvPr>
            <p:ph type="body" sz="quarter" idx="10"/>
          </p:nvPr>
        </p:nvSpPr>
        <p:spPr/>
        <p:txBody>
          <a:bodyPr/>
          <a:lstStyle/>
          <a:p>
            <a:r>
              <a:rPr lang="en-US" dirty="0" smtClean="0">
                <a:latin typeface="+mn-lt"/>
              </a:rPr>
              <a:t>MỤC TIÊU</a:t>
            </a:r>
            <a:endParaRPr lang="en-US" dirty="0">
              <a:latin typeface="+mn-lt"/>
            </a:endParaRPr>
          </a:p>
        </p:txBody>
      </p:sp>
      <p:sp>
        <p:nvSpPr>
          <p:cNvPr id="32" name="Text Placeholder 1"/>
          <p:cNvSpPr txBox="1">
            <a:spLocks/>
          </p:cNvSpPr>
          <p:nvPr/>
        </p:nvSpPr>
        <p:spPr>
          <a:xfrm>
            <a:off x="323529" y="1218405"/>
            <a:ext cx="11573197" cy="524058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3600" dirty="0" smtClean="0">
              <a:latin typeface="+mn-lt"/>
            </a:endParaRPr>
          </a:p>
          <a:p>
            <a:pPr algn="l"/>
            <a:endParaRPr lang="en-US" sz="3600" dirty="0">
              <a:latin typeface="+mn-lt"/>
            </a:endParaRPr>
          </a:p>
          <a:p>
            <a:pPr algn="l"/>
            <a:r>
              <a:rPr lang="en-US" sz="3600" dirty="0" smtClean="0">
                <a:latin typeface="+mn-lt"/>
              </a:rPr>
              <a:t>Tester </a:t>
            </a:r>
            <a:r>
              <a:rPr lang="en-US" sz="3600" dirty="0" err="1" smtClean="0">
                <a:latin typeface="+mn-lt"/>
              </a:rPr>
              <a:t>có</a:t>
            </a:r>
            <a:r>
              <a:rPr lang="en-US" sz="3600" dirty="0" smtClean="0">
                <a:latin typeface="+mn-lt"/>
              </a:rPr>
              <a:t> </a:t>
            </a:r>
            <a:r>
              <a:rPr lang="en-US" sz="3600" dirty="0" err="1" smtClean="0">
                <a:latin typeface="+mn-lt"/>
              </a:rPr>
              <a:t>mấy</a:t>
            </a:r>
            <a:r>
              <a:rPr lang="en-US" sz="3600" dirty="0" smtClean="0">
                <a:latin typeface="+mn-lt"/>
              </a:rPr>
              <a:t> </a:t>
            </a:r>
            <a:r>
              <a:rPr lang="en-US" sz="3600" dirty="0" err="1" smtClean="0">
                <a:latin typeface="+mn-lt"/>
              </a:rPr>
              <a:t>loại</a:t>
            </a:r>
            <a:r>
              <a:rPr lang="en-US" sz="3600" dirty="0" smtClean="0">
                <a:latin typeface="+mn-lt"/>
              </a:rPr>
              <a:t> ?</a:t>
            </a:r>
          </a:p>
          <a:p>
            <a:pPr algn="l"/>
            <a:endParaRPr lang="en-US" sz="3600" dirty="0">
              <a:latin typeface="+mn-lt"/>
            </a:endParaRPr>
          </a:p>
          <a:p>
            <a:pPr algn="l"/>
            <a:r>
              <a:rPr lang="en-US" sz="3600" dirty="0" err="1" smtClean="0"/>
              <a:t>Các</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kiểm</a:t>
            </a:r>
            <a:r>
              <a:rPr lang="en-US" sz="3600" dirty="0" smtClean="0"/>
              <a:t> </a:t>
            </a:r>
            <a:r>
              <a:rPr lang="en-US" sz="3600" dirty="0" err="1" smtClean="0"/>
              <a:t>thử</a:t>
            </a:r>
            <a:r>
              <a:rPr lang="en-US" sz="3600" dirty="0" smtClean="0"/>
              <a:t>.</a:t>
            </a:r>
            <a:endParaRPr lang="en-US" sz="3600" dirty="0" smtClean="0">
              <a:latin typeface="+mn-lt"/>
            </a:endParaRPr>
          </a:p>
          <a:p>
            <a:pPr algn="l"/>
            <a:endParaRPr lang="en-US" sz="3600" dirty="0">
              <a:latin typeface="+mn-lt"/>
            </a:endParaRPr>
          </a:p>
          <a:p>
            <a:pPr algn="l"/>
            <a:r>
              <a:rPr lang="en-US" sz="3600" dirty="0" err="1" smtClean="0">
                <a:latin typeface="+mn-lt"/>
              </a:rPr>
              <a:t>Ưu</a:t>
            </a:r>
            <a:r>
              <a:rPr lang="en-US" sz="3600" dirty="0" smtClean="0">
                <a:latin typeface="+mn-lt"/>
              </a:rPr>
              <a:t> </a:t>
            </a:r>
            <a:r>
              <a:rPr lang="en-US" sz="3600" dirty="0" err="1" smtClean="0">
                <a:latin typeface="+mn-lt"/>
              </a:rPr>
              <a:t>nhược</a:t>
            </a:r>
            <a:r>
              <a:rPr lang="en-US" sz="3600" dirty="0" smtClean="0">
                <a:latin typeface="+mn-lt"/>
              </a:rPr>
              <a:t> </a:t>
            </a:r>
            <a:r>
              <a:rPr lang="en-US" sz="3600" dirty="0" err="1" smtClean="0">
                <a:latin typeface="+mn-lt"/>
              </a:rPr>
              <a:t>điểm</a:t>
            </a:r>
            <a:r>
              <a:rPr lang="en-US" sz="3600" dirty="0" smtClean="0">
                <a:latin typeface="+mn-lt"/>
              </a:rPr>
              <a:t> </a:t>
            </a:r>
            <a:r>
              <a:rPr lang="en-US" sz="3600" dirty="0" err="1" smtClean="0">
                <a:latin typeface="+mn-lt"/>
              </a:rPr>
              <a:t>của</a:t>
            </a:r>
            <a:r>
              <a:rPr lang="en-US" sz="3600" dirty="0" smtClean="0">
                <a:latin typeface="+mn-lt"/>
              </a:rPr>
              <a:t> </a:t>
            </a:r>
            <a:r>
              <a:rPr lang="en-US" sz="3600" dirty="0" err="1" smtClean="0">
                <a:latin typeface="+mn-lt"/>
              </a:rPr>
              <a:t>từng</a:t>
            </a:r>
            <a:r>
              <a:rPr lang="en-US" sz="3600" dirty="0" smtClean="0">
                <a:latin typeface="+mn-lt"/>
              </a:rPr>
              <a:t> </a:t>
            </a:r>
            <a:r>
              <a:rPr lang="en-US" sz="3600" dirty="0" err="1" smtClean="0">
                <a:latin typeface="+mn-lt"/>
              </a:rPr>
              <a:t>loại</a:t>
            </a:r>
            <a:r>
              <a:rPr lang="en-US" sz="3600" dirty="0" smtClean="0">
                <a:latin typeface="+mn-lt"/>
              </a:rPr>
              <a:t>.</a:t>
            </a:r>
          </a:p>
          <a:p>
            <a:pPr algn="l"/>
            <a:endParaRPr lang="en-US" dirty="0" smtClean="0">
              <a:latin typeface="+mn-lt"/>
            </a:endParaRPr>
          </a:p>
          <a:p>
            <a:pPr algn="l"/>
            <a:endParaRPr lang="en-US" dirty="0">
              <a:latin typeface="+mn-lt"/>
            </a:endParaRPr>
          </a:p>
        </p:txBody>
      </p:sp>
    </p:spTree>
    <p:extLst>
      <p:ext uri="{BB962C8B-B14F-4D97-AF65-F5344CB8AC3E}">
        <p14:creationId xmlns:p14="http://schemas.microsoft.com/office/powerpoint/2010/main" val="2588609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000125" y="236538"/>
            <a:ext cx="11191875" cy="723900"/>
          </a:xfrm>
          <a:prstGeom prst="rect">
            <a:avLst/>
          </a:prstGeom>
        </p:spPr>
        <p:txBody>
          <a:bodyPr/>
          <a:lstStyle/>
          <a:p>
            <a:r>
              <a:rPr lang="en-US" dirty="0" err="1" smtClean="0">
                <a:solidFill>
                  <a:schemeClr val="tx1"/>
                </a:solidFill>
              </a:rPr>
              <a:t>Các</a:t>
            </a:r>
            <a:r>
              <a:rPr lang="en-US" dirty="0" smtClean="0">
                <a:solidFill>
                  <a:schemeClr val="tx1"/>
                </a:solidFill>
              </a:rPr>
              <a:t> </a:t>
            </a:r>
            <a:r>
              <a:rPr lang="en-US" dirty="0" err="1" smtClean="0">
                <a:solidFill>
                  <a:schemeClr val="tx1"/>
                </a:solidFill>
              </a:rPr>
              <a:t>loại</a:t>
            </a:r>
            <a:r>
              <a:rPr lang="en-US" dirty="0" smtClean="0">
                <a:solidFill>
                  <a:schemeClr val="tx1"/>
                </a:solidFill>
              </a:rPr>
              <a:t> tester </a:t>
            </a:r>
            <a:endParaRPr lang="en-US" dirty="0">
              <a:solidFill>
                <a:schemeClr val="tx1"/>
              </a:solidFill>
            </a:endParaRPr>
          </a:p>
        </p:txBody>
      </p:sp>
      <p:pic>
        <p:nvPicPr>
          <p:cNvPr id="12" name="Picture Placeholder 11"/>
          <p:cNvPicPr>
            <a:picLocks noGrp="1" noChangeAspect="1"/>
          </p:cNvPicPr>
          <p:nvPr>
            <p:ph type="pic" sz="quarter" idx="4294967295"/>
          </p:nvPr>
        </p:nvPicPr>
        <p:blipFill rotWithShape="1">
          <a:blip r:embed="rId2" cstate="hqprint">
            <a:extLst>
              <a:ext uri="{28A0092B-C50C-407E-A947-70E740481C1C}">
                <a14:useLocalDpi xmlns:a14="http://schemas.microsoft.com/office/drawing/2010/main" val="0"/>
              </a:ext>
            </a:extLst>
          </a:blip>
          <a:srcRect l="-48921" t="-1461" r="-60498" b="1844"/>
          <a:stretch/>
        </p:blipFill>
        <p:spPr>
          <a:xfrm>
            <a:off x="0" y="1943100"/>
            <a:ext cx="5222875" cy="1797050"/>
          </a:xfrm>
          <a:prstGeom prst="rect">
            <a:avLst/>
          </a:prstGeom>
        </p:spPr>
      </p:pic>
      <p:pic>
        <p:nvPicPr>
          <p:cNvPr id="13" name="Picture Placeholder 12"/>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41076" t="-1026" r="-48157" b="-944"/>
          <a:stretch/>
        </p:blipFill>
        <p:spPr>
          <a:xfrm>
            <a:off x="6970713" y="1943100"/>
            <a:ext cx="5221287" cy="1797050"/>
          </a:xfrm>
          <a:prstGeom prst="rect">
            <a:avLst/>
          </a:prstGeom>
        </p:spPr>
      </p:pic>
    </p:spTree>
    <p:extLst>
      <p:ext uri="{BB962C8B-B14F-4D97-AF65-F5344CB8AC3E}">
        <p14:creationId xmlns:p14="http://schemas.microsoft.com/office/powerpoint/2010/main" val="16027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Manual</a:t>
            </a:r>
            <a:endParaRPr lang="en-US" dirty="0"/>
          </a:p>
        </p:txBody>
      </p:sp>
      <p:sp>
        <p:nvSpPr>
          <p:cNvPr id="10" name="TextBox 9"/>
          <p:cNvSpPr txBox="1"/>
          <p:nvPr/>
        </p:nvSpPr>
        <p:spPr>
          <a:xfrm>
            <a:off x="742951" y="1221971"/>
            <a:ext cx="5208962" cy="523220"/>
          </a:xfrm>
          <a:prstGeom prst="rect">
            <a:avLst/>
          </a:prstGeom>
          <a:noFill/>
        </p:spPr>
        <p:txBody>
          <a:bodyPr wrap="square" rtlCol="0">
            <a:spAutoFit/>
          </a:bodyPr>
          <a:lstStyle/>
          <a:p>
            <a:pPr algn="ctr"/>
            <a:r>
              <a:rPr lang="en-US" sz="2800" dirty="0" err="1" smtClean="0"/>
              <a:t>Ưu</a:t>
            </a:r>
            <a:r>
              <a:rPr lang="en-US" sz="2800" dirty="0" smtClean="0"/>
              <a:t> </a:t>
            </a:r>
            <a:r>
              <a:rPr lang="en-US" sz="2800" dirty="0" err="1" smtClean="0"/>
              <a:t>điểm</a:t>
            </a:r>
            <a:endParaRPr lang="en-US" sz="2800" dirty="0"/>
          </a:p>
        </p:txBody>
      </p:sp>
      <p:sp>
        <p:nvSpPr>
          <p:cNvPr id="11" name="TextBox 10"/>
          <p:cNvSpPr txBox="1"/>
          <p:nvPr/>
        </p:nvSpPr>
        <p:spPr>
          <a:xfrm>
            <a:off x="6338889" y="1221971"/>
            <a:ext cx="5208962" cy="523220"/>
          </a:xfrm>
          <a:prstGeom prst="rect">
            <a:avLst/>
          </a:prstGeom>
          <a:noFill/>
        </p:spPr>
        <p:txBody>
          <a:bodyPr wrap="square" rtlCol="0">
            <a:spAutoFit/>
          </a:bodyPr>
          <a:lstStyle/>
          <a:p>
            <a:pPr algn="ctr"/>
            <a:r>
              <a:rPr lang="en-US" sz="2800" dirty="0" err="1" smtClean="0"/>
              <a:t>Nhược</a:t>
            </a:r>
            <a:r>
              <a:rPr lang="en-US" sz="2800" dirty="0" smtClean="0"/>
              <a:t> </a:t>
            </a:r>
            <a:r>
              <a:rPr lang="en-US" sz="2800" dirty="0" err="1" smtClean="0"/>
              <a:t>điểm</a:t>
            </a:r>
            <a:endParaRPr lang="en-US" sz="2800" dirty="0"/>
          </a:p>
        </p:txBody>
      </p:sp>
      <p:sp>
        <p:nvSpPr>
          <p:cNvPr id="12" name="TextBox 11"/>
          <p:cNvSpPr txBox="1"/>
          <p:nvPr/>
        </p:nvSpPr>
        <p:spPr>
          <a:xfrm>
            <a:off x="742951" y="1961804"/>
            <a:ext cx="5208962" cy="2585323"/>
          </a:xfrm>
          <a:prstGeom prst="rect">
            <a:avLst/>
          </a:prstGeom>
          <a:noFill/>
        </p:spPr>
        <p:txBody>
          <a:bodyPr wrap="square" rtlCol="0">
            <a:spAutoFit/>
          </a:bodyPr>
          <a:lstStyle/>
          <a:p>
            <a:r>
              <a:rPr lang="en-US" dirty="0" smtClean="0">
                <a:solidFill>
                  <a:schemeClr val="accent1">
                    <a:lumMod val="75000"/>
                  </a:schemeClr>
                </a:solidFill>
              </a:rPr>
              <a:t>- </a:t>
            </a:r>
            <a:r>
              <a:rPr lang="vi-VN" dirty="0" smtClean="0">
                <a:solidFill>
                  <a:schemeClr val="accent1">
                    <a:lumMod val="75000"/>
                  </a:schemeClr>
                </a:solidFill>
              </a:rPr>
              <a:t>Dễ </a:t>
            </a:r>
            <a:r>
              <a:rPr lang="vi-VN" dirty="0">
                <a:solidFill>
                  <a:schemeClr val="accent1">
                    <a:lumMod val="75000"/>
                  </a:schemeClr>
                </a:solidFill>
              </a:rPr>
              <a:t>dàng cho việc test giao diện, người tester sẽ có phản hồi nhanh và trực quan về giao diện ứng </a:t>
            </a:r>
            <a:r>
              <a:rPr lang="vi-VN" dirty="0" smtClean="0">
                <a:solidFill>
                  <a:schemeClr val="accent1">
                    <a:lumMod val="75000"/>
                  </a:schemeClr>
                </a:solidFill>
              </a:rPr>
              <a:t>dụng</a:t>
            </a:r>
            <a:endParaRPr lang="en-US" dirty="0" smtClean="0">
              <a:solidFill>
                <a:schemeClr val="accent1">
                  <a:lumMod val="75000"/>
                </a:schemeClr>
              </a:solidFill>
            </a:endParaRPr>
          </a:p>
          <a:p>
            <a:endParaRPr lang="vi-VN" dirty="0">
              <a:solidFill>
                <a:schemeClr val="accent1">
                  <a:lumMod val="75000"/>
                </a:schemeClr>
              </a:solidFill>
            </a:endParaRPr>
          </a:p>
          <a:p>
            <a:r>
              <a:rPr lang="en-US" dirty="0" smtClean="0">
                <a:solidFill>
                  <a:schemeClr val="accent1">
                    <a:lumMod val="75000"/>
                  </a:schemeClr>
                </a:solidFill>
              </a:rPr>
              <a:t>- </a:t>
            </a:r>
            <a:r>
              <a:rPr lang="vi-VN" dirty="0" smtClean="0">
                <a:solidFill>
                  <a:schemeClr val="accent1">
                    <a:lumMod val="75000"/>
                  </a:schemeClr>
                </a:solidFill>
              </a:rPr>
              <a:t>Mất </a:t>
            </a:r>
            <a:r>
              <a:rPr lang="vi-VN" dirty="0">
                <a:solidFill>
                  <a:schemeClr val="accent1">
                    <a:lumMod val="75000"/>
                  </a:schemeClr>
                </a:solidFill>
              </a:rPr>
              <a:t>ít chi phí cho các tool tự động và quy </a:t>
            </a:r>
            <a:r>
              <a:rPr lang="vi-VN" dirty="0" smtClean="0">
                <a:solidFill>
                  <a:schemeClr val="accent1">
                    <a:lumMod val="75000"/>
                  </a:schemeClr>
                </a:solidFill>
              </a:rPr>
              <a:t>trình</a:t>
            </a:r>
            <a:endParaRPr lang="en-US" dirty="0" smtClean="0">
              <a:solidFill>
                <a:schemeClr val="accent1">
                  <a:lumMod val="75000"/>
                </a:schemeClr>
              </a:solidFill>
            </a:endParaRPr>
          </a:p>
          <a:p>
            <a:endParaRPr lang="vi-VN" dirty="0">
              <a:solidFill>
                <a:schemeClr val="accent1">
                  <a:lumMod val="75000"/>
                </a:schemeClr>
              </a:solidFill>
            </a:endParaRPr>
          </a:p>
          <a:p>
            <a:r>
              <a:rPr lang="en-US" dirty="0" smtClean="0">
                <a:solidFill>
                  <a:schemeClr val="accent1">
                    <a:lumMod val="75000"/>
                  </a:schemeClr>
                </a:solidFill>
              </a:rPr>
              <a:t>- </a:t>
            </a:r>
            <a:r>
              <a:rPr lang="vi-VN" dirty="0" smtClean="0">
                <a:solidFill>
                  <a:schemeClr val="accent1">
                    <a:lumMod val="75000"/>
                  </a:schemeClr>
                </a:solidFill>
              </a:rPr>
              <a:t>Khi </a:t>
            </a:r>
            <a:r>
              <a:rPr lang="vi-VN" dirty="0">
                <a:solidFill>
                  <a:schemeClr val="accent1">
                    <a:lumMod val="75000"/>
                  </a:schemeClr>
                </a:solidFill>
              </a:rPr>
              <a:t>có thay đổi nhỏ manual testing manual testing không bị mất nhiều thời gian để thay đổi các trường hợp kiểm thử</a:t>
            </a:r>
          </a:p>
        </p:txBody>
      </p:sp>
      <p:sp>
        <p:nvSpPr>
          <p:cNvPr id="13" name="TextBox 12"/>
          <p:cNvSpPr txBox="1"/>
          <p:nvPr/>
        </p:nvSpPr>
        <p:spPr>
          <a:xfrm>
            <a:off x="6338889" y="1961804"/>
            <a:ext cx="5208962" cy="2585323"/>
          </a:xfrm>
          <a:prstGeom prst="rect">
            <a:avLst/>
          </a:prstGeom>
          <a:noFill/>
        </p:spPr>
        <p:txBody>
          <a:bodyPr wrap="square" rtlCol="0">
            <a:spAutoFit/>
          </a:bodyPr>
          <a:lstStyle/>
          <a:p>
            <a:pPr marL="285750" indent="-285750">
              <a:buFontTx/>
              <a:buChar char="-"/>
            </a:pPr>
            <a:r>
              <a:rPr lang="vi-VN" dirty="0" smtClean="0"/>
              <a:t>Kết </a:t>
            </a:r>
            <a:r>
              <a:rPr lang="vi-VN" dirty="0"/>
              <a:t>quả kiểm thử ít tin cậy hơn vì có thể sai xót do yếu tố con </a:t>
            </a:r>
            <a:r>
              <a:rPr lang="vi-VN" dirty="0" smtClean="0"/>
              <a:t>người</a:t>
            </a:r>
            <a:endParaRPr lang="en-US" dirty="0" smtClean="0"/>
          </a:p>
          <a:p>
            <a:pPr marL="285750" indent="-285750">
              <a:buFontTx/>
              <a:buChar char="-"/>
            </a:pPr>
            <a:endParaRPr lang="vi-VN" dirty="0"/>
          </a:p>
          <a:p>
            <a:r>
              <a:rPr lang="en-US" dirty="0" smtClean="0"/>
              <a:t>- </a:t>
            </a:r>
            <a:r>
              <a:rPr lang="vi-VN" dirty="0" smtClean="0"/>
              <a:t>Q</a:t>
            </a:r>
            <a:r>
              <a:rPr lang="en-US" dirty="0" err="1" smtClean="0"/>
              <a:t>úa</a:t>
            </a:r>
            <a:r>
              <a:rPr lang="vi-VN" dirty="0" smtClean="0"/>
              <a:t> </a:t>
            </a:r>
            <a:r>
              <a:rPr lang="vi-VN" dirty="0"/>
              <a:t>trình thực hiện các ca kiểm thử không được ghi lại, do vậy nó không có tính tái sử dụng</a:t>
            </a:r>
          </a:p>
          <a:p>
            <a:endParaRPr lang="en-US" dirty="0" smtClean="0"/>
          </a:p>
          <a:p>
            <a:r>
              <a:rPr lang="en-US" dirty="0" smtClean="0"/>
              <a:t>- </a:t>
            </a:r>
            <a:r>
              <a:rPr lang="vi-VN" dirty="0" smtClean="0"/>
              <a:t>Với </a:t>
            </a:r>
            <a:r>
              <a:rPr lang="vi-VN" dirty="0"/>
              <a:t>một số task khó thực hiện thủ công như performance testing và stress testing thì manual testing rất khó để thực hiện</a:t>
            </a:r>
          </a:p>
        </p:txBody>
      </p:sp>
    </p:spTree>
    <p:extLst>
      <p:ext uri="{BB962C8B-B14F-4D97-AF65-F5344CB8AC3E}">
        <p14:creationId xmlns:p14="http://schemas.microsoft.com/office/powerpoint/2010/main" val="492130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Automation</a:t>
            </a:r>
            <a:endParaRPr lang="en-US" b="1" dirty="0"/>
          </a:p>
        </p:txBody>
      </p:sp>
      <p:sp>
        <p:nvSpPr>
          <p:cNvPr id="3" name="TextBox 2"/>
          <p:cNvSpPr txBox="1"/>
          <p:nvPr/>
        </p:nvSpPr>
        <p:spPr>
          <a:xfrm>
            <a:off x="742951" y="1221971"/>
            <a:ext cx="5208962" cy="523220"/>
          </a:xfrm>
          <a:prstGeom prst="rect">
            <a:avLst/>
          </a:prstGeom>
          <a:noFill/>
        </p:spPr>
        <p:txBody>
          <a:bodyPr wrap="square" rtlCol="0">
            <a:spAutoFit/>
          </a:bodyPr>
          <a:lstStyle/>
          <a:p>
            <a:pPr algn="ctr"/>
            <a:r>
              <a:rPr lang="en-US" sz="2800" dirty="0" err="1" smtClean="0"/>
              <a:t>Ưu</a:t>
            </a:r>
            <a:r>
              <a:rPr lang="en-US" sz="2800" dirty="0" smtClean="0"/>
              <a:t> </a:t>
            </a:r>
            <a:r>
              <a:rPr lang="en-US" sz="2800" dirty="0" err="1" smtClean="0"/>
              <a:t>điểm</a:t>
            </a:r>
            <a:endParaRPr lang="en-US" sz="2800" dirty="0"/>
          </a:p>
        </p:txBody>
      </p:sp>
      <p:sp>
        <p:nvSpPr>
          <p:cNvPr id="4" name="TextBox 3"/>
          <p:cNvSpPr txBox="1"/>
          <p:nvPr/>
        </p:nvSpPr>
        <p:spPr>
          <a:xfrm>
            <a:off x="6338889" y="1221971"/>
            <a:ext cx="5208962" cy="523220"/>
          </a:xfrm>
          <a:prstGeom prst="rect">
            <a:avLst/>
          </a:prstGeom>
          <a:noFill/>
        </p:spPr>
        <p:txBody>
          <a:bodyPr wrap="square" rtlCol="0">
            <a:spAutoFit/>
          </a:bodyPr>
          <a:lstStyle/>
          <a:p>
            <a:pPr algn="ctr"/>
            <a:r>
              <a:rPr lang="en-US" sz="2800" dirty="0" err="1" smtClean="0"/>
              <a:t>Nhược</a:t>
            </a:r>
            <a:r>
              <a:rPr lang="en-US" sz="2800" dirty="0" smtClean="0"/>
              <a:t> </a:t>
            </a:r>
            <a:r>
              <a:rPr lang="en-US" sz="2800" dirty="0" err="1" smtClean="0"/>
              <a:t>điểm</a:t>
            </a:r>
            <a:endParaRPr lang="en-US" sz="2800" dirty="0"/>
          </a:p>
        </p:txBody>
      </p:sp>
      <p:sp>
        <p:nvSpPr>
          <p:cNvPr id="5" name="TextBox 4"/>
          <p:cNvSpPr txBox="1"/>
          <p:nvPr/>
        </p:nvSpPr>
        <p:spPr>
          <a:xfrm>
            <a:off x="742951" y="1961804"/>
            <a:ext cx="5208962" cy="4801314"/>
          </a:xfrm>
          <a:prstGeom prst="rect">
            <a:avLst/>
          </a:prstGeom>
          <a:noFill/>
        </p:spPr>
        <p:txBody>
          <a:bodyPr wrap="square" rtlCol="0">
            <a:spAutoFit/>
          </a:bodyPr>
          <a:lstStyle/>
          <a:p>
            <a:r>
              <a:rPr lang="en-US" dirty="0" smtClean="0">
                <a:solidFill>
                  <a:schemeClr val="accent1">
                    <a:lumMod val="75000"/>
                  </a:schemeClr>
                </a:solidFill>
              </a:rPr>
              <a:t>- </a:t>
            </a:r>
            <a:r>
              <a:rPr lang="vi-VN" dirty="0" smtClean="0">
                <a:solidFill>
                  <a:schemeClr val="accent1">
                    <a:lumMod val="75000"/>
                  </a:schemeClr>
                </a:solidFill>
              </a:rPr>
              <a:t>Sử </a:t>
            </a:r>
            <a:r>
              <a:rPr lang="vi-VN" dirty="0">
                <a:solidFill>
                  <a:schemeClr val="accent1">
                    <a:lumMod val="75000"/>
                  </a:schemeClr>
                </a:solidFill>
              </a:rPr>
              <a:t>dụng tool tự động giúp tìm kiếm được nhiều lỗi hơn</a:t>
            </a:r>
          </a:p>
          <a:p>
            <a:endParaRPr lang="en-US" dirty="0" smtClean="0">
              <a:solidFill>
                <a:schemeClr val="accent1">
                  <a:lumMod val="75000"/>
                </a:schemeClr>
              </a:solidFill>
            </a:endParaRPr>
          </a:p>
          <a:p>
            <a:r>
              <a:rPr lang="en-US" dirty="0" smtClean="0">
                <a:solidFill>
                  <a:schemeClr val="accent1">
                    <a:lumMod val="75000"/>
                  </a:schemeClr>
                </a:solidFill>
              </a:rPr>
              <a:t>- </a:t>
            </a:r>
            <a:r>
              <a:rPr lang="vi-VN" dirty="0" smtClean="0">
                <a:solidFill>
                  <a:schemeClr val="accent1">
                    <a:lumMod val="75000"/>
                  </a:schemeClr>
                </a:solidFill>
              </a:rPr>
              <a:t>Automation </a:t>
            </a:r>
            <a:r>
              <a:rPr lang="vi-VN" dirty="0">
                <a:solidFill>
                  <a:schemeClr val="accent1">
                    <a:lumMod val="75000"/>
                  </a:schemeClr>
                </a:solidFill>
              </a:rPr>
              <a:t>testing nhanh và hiệu quả</a:t>
            </a:r>
          </a:p>
          <a:p>
            <a:endParaRPr lang="en-US" dirty="0" smtClean="0">
              <a:solidFill>
                <a:schemeClr val="accent1">
                  <a:lumMod val="75000"/>
                </a:schemeClr>
              </a:solidFill>
            </a:endParaRPr>
          </a:p>
          <a:p>
            <a:r>
              <a:rPr lang="en-US" dirty="0" smtClean="0">
                <a:solidFill>
                  <a:schemeClr val="accent1">
                    <a:lumMod val="75000"/>
                  </a:schemeClr>
                </a:solidFill>
              </a:rPr>
              <a:t>- </a:t>
            </a:r>
            <a:r>
              <a:rPr lang="vi-VN" dirty="0" smtClean="0">
                <a:solidFill>
                  <a:schemeClr val="accent1">
                    <a:lumMod val="75000"/>
                  </a:schemeClr>
                </a:solidFill>
              </a:rPr>
              <a:t>Qúa </a:t>
            </a:r>
            <a:r>
              <a:rPr lang="vi-VN" dirty="0">
                <a:solidFill>
                  <a:schemeClr val="accent1">
                    <a:lumMod val="75000"/>
                  </a:schemeClr>
                </a:solidFill>
              </a:rPr>
              <a:t>trình kiểm thử được ghi lại, điều đó giúp chạy lại kịch bản kiểm thử nhiều lần và thực hiện trên nhiều nền tảng khác nhau</a:t>
            </a:r>
          </a:p>
          <a:p>
            <a:endParaRPr lang="en-US" dirty="0" smtClean="0">
              <a:solidFill>
                <a:schemeClr val="accent1">
                  <a:lumMod val="75000"/>
                </a:schemeClr>
              </a:solidFill>
            </a:endParaRPr>
          </a:p>
          <a:p>
            <a:r>
              <a:rPr lang="en-US" dirty="0" smtClean="0">
                <a:solidFill>
                  <a:schemeClr val="accent1">
                    <a:lumMod val="75000"/>
                  </a:schemeClr>
                </a:solidFill>
              </a:rPr>
              <a:t>- </a:t>
            </a:r>
            <a:r>
              <a:rPr lang="vi-VN" dirty="0" smtClean="0">
                <a:solidFill>
                  <a:schemeClr val="accent1">
                    <a:lumMod val="75000"/>
                  </a:schemeClr>
                </a:solidFill>
              </a:rPr>
              <a:t>Automation </a:t>
            </a:r>
            <a:r>
              <a:rPr lang="vi-VN" dirty="0">
                <a:solidFill>
                  <a:schemeClr val="accent1">
                    <a:lumMod val="75000"/>
                  </a:schemeClr>
                </a:solidFill>
              </a:rPr>
              <a:t>testing được thực hiện bằng các công cụ phầm mềm, do đó nó hoạt động không mệt mỏi không giống như người kiểm thử tester</a:t>
            </a:r>
          </a:p>
          <a:p>
            <a:endParaRPr lang="en-US" dirty="0" smtClean="0">
              <a:solidFill>
                <a:schemeClr val="accent1">
                  <a:lumMod val="75000"/>
                </a:schemeClr>
              </a:solidFill>
            </a:endParaRPr>
          </a:p>
          <a:p>
            <a:r>
              <a:rPr lang="en-US" dirty="0" smtClean="0">
                <a:solidFill>
                  <a:schemeClr val="accent1">
                    <a:lumMod val="75000"/>
                  </a:schemeClr>
                </a:solidFill>
              </a:rPr>
              <a:t>- </a:t>
            </a:r>
            <a:r>
              <a:rPr lang="vi-VN" dirty="0" smtClean="0">
                <a:solidFill>
                  <a:schemeClr val="accent1">
                    <a:lumMod val="75000"/>
                  </a:schemeClr>
                </a:solidFill>
              </a:rPr>
              <a:t>Automation </a:t>
            </a:r>
            <a:r>
              <a:rPr lang="vi-VN" dirty="0">
                <a:solidFill>
                  <a:schemeClr val="accent1">
                    <a:lumMod val="75000"/>
                  </a:schemeClr>
                </a:solidFill>
              </a:rPr>
              <a:t>testing năng suất và chính xác</a:t>
            </a:r>
          </a:p>
          <a:p>
            <a:endParaRPr lang="en-US" dirty="0" smtClean="0">
              <a:solidFill>
                <a:schemeClr val="accent1">
                  <a:lumMod val="75000"/>
                </a:schemeClr>
              </a:solidFill>
            </a:endParaRPr>
          </a:p>
          <a:p>
            <a:r>
              <a:rPr lang="en-US" dirty="0">
                <a:solidFill>
                  <a:schemeClr val="accent1">
                    <a:lumMod val="75000"/>
                  </a:schemeClr>
                </a:solidFill>
              </a:rPr>
              <a:t>-</a:t>
            </a:r>
            <a:r>
              <a:rPr lang="vi-VN" dirty="0" smtClean="0">
                <a:solidFill>
                  <a:schemeClr val="accent1">
                    <a:lumMod val="75000"/>
                  </a:schemeClr>
                </a:solidFill>
              </a:rPr>
              <a:t>Phạm </a:t>
            </a:r>
            <a:r>
              <a:rPr lang="vi-VN" dirty="0">
                <a:solidFill>
                  <a:schemeClr val="accent1">
                    <a:lumMod val="75000"/>
                  </a:schemeClr>
                </a:solidFill>
              </a:rPr>
              <a:t>vi kiểm thử rộng vì kiểm tra tự động không quên kiểm tra ngay cả đơn vị nhỏ nhất</a:t>
            </a:r>
          </a:p>
        </p:txBody>
      </p:sp>
      <p:sp>
        <p:nvSpPr>
          <p:cNvPr id="6" name="TextBox 5"/>
          <p:cNvSpPr txBox="1"/>
          <p:nvPr/>
        </p:nvSpPr>
        <p:spPr>
          <a:xfrm>
            <a:off x="6338889" y="1961804"/>
            <a:ext cx="5208962" cy="3139321"/>
          </a:xfrm>
          <a:prstGeom prst="rect">
            <a:avLst/>
          </a:prstGeom>
          <a:noFill/>
        </p:spPr>
        <p:txBody>
          <a:bodyPr wrap="square" rtlCol="0">
            <a:spAutoFit/>
          </a:bodyPr>
          <a:lstStyle/>
          <a:p>
            <a:r>
              <a:rPr lang="en-US" dirty="0" smtClean="0"/>
              <a:t>- </a:t>
            </a:r>
            <a:r>
              <a:rPr lang="vi-VN" dirty="0" smtClean="0"/>
              <a:t>Rất </a:t>
            </a:r>
            <a:r>
              <a:rPr lang="vi-VN" dirty="0"/>
              <a:t>khó có cái nhìn đúng và trực quan về giao diện người dùng như màu sắc, font chữ, vị trí, kích thước các button nếu như không có yếu tố con người</a:t>
            </a:r>
          </a:p>
          <a:p>
            <a:endParaRPr lang="en-US" dirty="0" smtClean="0"/>
          </a:p>
          <a:p>
            <a:r>
              <a:rPr lang="en-US" dirty="0" smtClean="0"/>
              <a:t>- </a:t>
            </a:r>
            <a:r>
              <a:rPr lang="vi-VN" dirty="0" smtClean="0"/>
              <a:t>Chi </a:t>
            </a:r>
            <a:r>
              <a:rPr lang="vi-VN" dirty="0"/>
              <a:t>phí cho các tool kiểm thử có thể tốn kém, có thể làm tăng chi phí trong khâu kiểm thử của dự án</a:t>
            </a:r>
          </a:p>
          <a:p>
            <a:endParaRPr lang="en-US" dirty="0" smtClean="0"/>
          </a:p>
          <a:p>
            <a:r>
              <a:rPr lang="en-US" dirty="0" smtClean="0"/>
              <a:t>- </a:t>
            </a:r>
            <a:r>
              <a:rPr lang="vi-VN" dirty="0" smtClean="0"/>
              <a:t>Nếu </a:t>
            </a:r>
            <a:r>
              <a:rPr lang="vi-VN" dirty="0"/>
              <a:t>có một thay đổi nhỏ cũng sẽ mất thời gian để update kịch bản kiểm thử</a:t>
            </a:r>
          </a:p>
        </p:txBody>
      </p:sp>
    </p:spTree>
    <p:extLst>
      <p:ext uri="{BB962C8B-B14F-4D97-AF65-F5344CB8AC3E}">
        <p14:creationId xmlns:p14="http://schemas.microsoft.com/office/powerpoint/2010/main" val="69565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err="1" smtClean="0">
                <a:solidFill>
                  <a:schemeClr val="tx1"/>
                </a:solidFill>
              </a:rPr>
              <a:t>Các</a:t>
            </a:r>
            <a:r>
              <a:rPr lang="en-US" dirty="0" smtClean="0">
                <a:solidFill>
                  <a:schemeClr val="tx1"/>
                </a:solidFill>
              </a:rPr>
              <a:t> </a:t>
            </a:r>
            <a:r>
              <a:rPr lang="en-US" dirty="0" err="1" smtClean="0">
                <a:solidFill>
                  <a:schemeClr val="tx1"/>
                </a:solidFill>
              </a:rPr>
              <a:t>phương</a:t>
            </a:r>
            <a:r>
              <a:rPr lang="en-US" dirty="0" smtClean="0">
                <a:solidFill>
                  <a:schemeClr val="tx1"/>
                </a:solidFill>
              </a:rPr>
              <a:t> </a:t>
            </a:r>
            <a:r>
              <a:rPr lang="en-US" dirty="0" err="1" smtClean="0">
                <a:solidFill>
                  <a:schemeClr val="tx1"/>
                </a:solidFill>
              </a:rPr>
              <a:t>pháp</a:t>
            </a:r>
            <a:r>
              <a:rPr lang="en-US" dirty="0" smtClean="0">
                <a:solidFill>
                  <a:schemeClr val="tx1"/>
                </a:solidFill>
              </a:rPr>
              <a:t> </a:t>
            </a:r>
            <a:r>
              <a:rPr lang="en-US" dirty="0" err="1" smtClean="0">
                <a:solidFill>
                  <a:schemeClr val="tx1"/>
                </a:solidFill>
              </a:rPr>
              <a:t>kiểm</a:t>
            </a:r>
            <a:r>
              <a:rPr lang="en-US" dirty="0" smtClean="0">
                <a:solidFill>
                  <a:schemeClr val="tx1"/>
                </a:solidFill>
              </a:rPr>
              <a:t> </a:t>
            </a:r>
            <a:r>
              <a:rPr lang="en-US" dirty="0" err="1" smtClean="0">
                <a:solidFill>
                  <a:schemeClr val="tx1"/>
                </a:solidFill>
              </a:rPr>
              <a:t>thử</a:t>
            </a:r>
            <a:endParaRPr lang="en-US" dirty="0">
              <a:solidFill>
                <a:schemeClr val="tx1"/>
              </a:solidFill>
            </a:endParaRPr>
          </a:p>
        </p:txBody>
      </p:sp>
      <p:sp>
        <p:nvSpPr>
          <p:cNvPr id="9" name="Text Placeholder 1"/>
          <p:cNvSpPr txBox="1">
            <a:spLocks/>
          </p:cNvSpPr>
          <p:nvPr/>
        </p:nvSpPr>
        <p:spPr>
          <a:xfrm>
            <a:off x="140649" y="1454701"/>
            <a:ext cx="11573197" cy="724247"/>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000" dirty="0">
              <a:solidFill>
                <a:schemeClr val="tx1"/>
              </a:solidFill>
              <a:latin typeface="+mn-lt"/>
            </a:endParaRPr>
          </a:p>
        </p:txBody>
      </p:sp>
      <p:sp>
        <p:nvSpPr>
          <p:cNvPr id="10" name="Rectangle 9"/>
          <p:cNvSpPr/>
          <p:nvPr/>
        </p:nvSpPr>
        <p:spPr>
          <a:xfrm>
            <a:off x="224445" y="1413111"/>
            <a:ext cx="5835534" cy="5355312"/>
          </a:xfrm>
          <a:prstGeom prst="rect">
            <a:avLst/>
          </a:prstGeom>
        </p:spPr>
        <p:txBody>
          <a:bodyPr wrap="square">
            <a:spAutoFit/>
          </a:bodyPr>
          <a:lstStyle/>
          <a:p>
            <a:pPr marL="342900" indent="-342900">
              <a:buAutoNum type="arabicParenR"/>
            </a:pPr>
            <a:r>
              <a:rPr lang="vi-VN" dirty="0" smtClean="0"/>
              <a:t>Test </a:t>
            </a:r>
            <a:r>
              <a:rPr lang="vi-VN" dirty="0"/>
              <a:t>cấp đơn vị (Unit testing</a:t>
            </a:r>
            <a:r>
              <a:rPr lang="vi-VN" dirty="0" smtClean="0"/>
              <a:t>)</a:t>
            </a:r>
            <a:endParaRPr lang="en-US" dirty="0" smtClean="0"/>
          </a:p>
          <a:p>
            <a:pPr marL="342900" indent="-342900">
              <a:buAutoNum type="arabicParenR"/>
            </a:pPr>
            <a:endParaRPr lang="en-US" dirty="0" smtClean="0"/>
          </a:p>
          <a:p>
            <a:pPr marL="342900" indent="-342900">
              <a:buAutoNum type="arabicParenR"/>
            </a:pPr>
            <a:endParaRPr lang="vi-VN" dirty="0"/>
          </a:p>
          <a:p>
            <a:r>
              <a:rPr lang="vi-VN" dirty="0"/>
              <a:t>2) Test cấu hình (Shakeout testing</a:t>
            </a:r>
            <a:r>
              <a:rPr lang="vi-VN" dirty="0" smtClean="0"/>
              <a:t>)</a:t>
            </a:r>
            <a:endParaRPr lang="en-US" dirty="0" smtClean="0"/>
          </a:p>
          <a:p>
            <a:endParaRPr lang="en-US" dirty="0" smtClean="0"/>
          </a:p>
          <a:p>
            <a:endParaRPr lang="vi-VN" dirty="0"/>
          </a:p>
          <a:p>
            <a:r>
              <a:rPr lang="vi-VN" dirty="0"/>
              <a:t>3) Test sơ lượt (Smoke testing (Ad-hoc testing</a:t>
            </a:r>
            <a:r>
              <a:rPr lang="vi-VN" dirty="0" smtClean="0"/>
              <a:t>))</a:t>
            </a:r>
            <a:endParaRPr lang="en-US" dirty="0" smtClean="0"/>
          </a:p>
          <a:p>
            <a:endParaRPr lang="en-US" dirty="0" smtClean="0"/>
          </a:p>
          <a:p>
            <a:endParaRPr lang="vi-VN" dirty="0"/>
          </a:p>
          <a:p>
            <a:r>
              <a:rPr lang="vi-VN" dirty="0"/>
              <a:t>4) Test chức năng (Functional testing</a:t>
            </a:r>
            <a:r>
              <a:rPr lang="vi-VN" dirty="0" smtClean="0"/>
              <a:t>)</a:t>
            </a:r>
            <a:endParaRPr lang="en-US" dirty="0" smtClean="0"/>
          </a:p>
          <a:p>
            <a:endParaRPr lang="en-US" dirty="0" smtClean="0"/>
          </a:p>
          <a:p>
            <a:endParaRPr lang="vi-VN" dirty="0"/>
          </a:p>
          <a:p>
            <a:r>
              <a:rPr lang="vi-VN" dirty="0"/>
              <a:t>5) Test tích hợp (Integration testing</a:t>
            </a:r>
            <a:r>
              <a:rPr lang="vi-VN" dirty="0" smtClean="0"/>
              <a:t>)</a:t>
            </a:r>
            <a:endParaRPr lang="en-US" dirty="0" smtClean="0"/>
          </a:p>
          <a:p>
            <a:endParaRPr lang="en-US" dirty="0" smtClean="0"/>
          </a:p>
          <a:p>
            <a:endParaRPr lang="vi-VN" dirty="0"/>
          </a:p>
          <a:p>
            <a:r>
              <a:rPr lang="vi-VN" dirty="0"/>
              <a:t>6) Test hồi quy (Regression testing</a:t>
            </a:r>
            <a:r>
              <a:rPr lang="vi-VN" dirty="0" smtClean="0"/>
              <a:t>)</a:t>
            </a:r>
            <a:endParaRPr lang="en-US" dirty="0" smtClean="0"/>
          </a:p>
          <a:p>
            <a:endParaRPr lang="en-US" dirty="0" smtClean="0"/>
          </a:p>
          <a:p>
            <a:endParaRPr lang="vi-VN" dirty="0"/>
          </a:p>
          <a:p>
            <a:r>
              <a:rPr lang="vi-VN" dirty="0"/>
              <a:t>7) Test hệ thống (System testing</a:t>
            </a:r>
            <a:r>
              <a:rPr lang="vi-VN" dirty="0" smtClean="0"/>
              <a:t>)</a:t>
            </a:r>
            <a:endParaRPr lang="vi-VN" dirty="0"/>
          </a:p>
        </p:txBody>
      </p:sp>
      <p:pic>
        <p:nvPicPr>
          <p:cNvPr id="12" name="Picture 1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33605" y="1140030"/>
            <a:ext cx="2376967" cy="1320537"/>
          </a:xfrm>
          <a:prstGeom prst="rect">
            <a:avLst/>
          </a:prstGeom>
        </p:spPr>
      </p:pic>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37664" y="2357122"/>
            <a:ext cx="2849090" cy="149167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074" y="4121873"/>
            <a:ext cx="2592842" cy="1463538"/>
          </a:xfrm>
          <a:prstGeom prst="rect">
            <a:avLst/>
          </a:prstGeom>
        </p:spPr>
      </p:pic>
    </p:spTree>
    <p:extLst>
      <p:ext uri="{BB962C8B-B14F-4D97-AF65-F5344CB8AC3E}">
        <p14:creationId xmlns:p14="http://schemas.microsoft.com/office/powerpoint/2010/main" val="192693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5876" b="5876"/>
          <a:stretch>
            <a:fillRect/>
          </a:stretch>
        </p:blipFill>
        <p:spPr/>
      </p:pic>
      <p:sp>
        <p:nvSpPr>
          <p:cNvPr id="16" name="Text Placeholder 15"/>
          <p:cNvSpPr>
            <a:spLocks noGrp="1"/>
          </p:cNvSpPr>
          <p:nvPr>
            <p:ph type="body" sz="quarter" idx="10"/>
          </p:nvPr>
        </p:nvSpPr>
        <p:spPr/>
        <p:txBody>
          <a:bodyPr/>
          <a:lstStyle/>
          <a:p>
            <a:r>
              <a:rPr lang="en-US" dirty="0" err="1" smtClean="0">
                <a:solidFill>
                  <a:schemeClr val="tx1"/>
                </a:solidFill>
              </a:rPr>
              <a:t>Tiếp</a:t>
            </a:r>
            <a:r>
              <a:rPr lang="en-US" dirty="0" smtClean="0">
                <a:solidFill>
                  <a:schemeClr val="tx1"/>
                </a:solidFill>
              </a:rPr>
              <a:t> </a:t>
            </a:r>
            <a:r>
              <a:rPr lang="en-US" dirty="0" err="1" smtClean="0">
                <a:solidFill>
                  <a:schemeClr val="tx1"/>
                </a:solidFill>
              </a:rPr>
              <a:t>theo</a:t>
            </a:r>
            <a:endParaRPr lang="en-US" dirty="0">
              <a:solidFill>
                <a:schemeClr val="tx1"/>
              </a:solidFill>
            </a:endParaRPr>
          </a:p>
        </p:txBody>
      </p:sp>
      <p:pic>
        <p:nvPicPr>
          <p:cNvPr id="27" name="Picture Placeholder 26"/>
          <p:cNvPicPr>
            <a:picLocks noGrp="1" noChangeAspect="1"/>
          </p:cNvPicPr>
          <p:nvPr>
            <p:ph type="pic" sz="quarter" idx="44"/>
          </p:nvPr>
        </p:nvPicPr>
        <p:blipFill>
          <a:blip r:embed="rId3">
            <a:extLst>
              <a:ext uri="{28A0092B-C50C-407E-A947-70E740481C1C}">
                <a14:useLocalDpi xmlns:a14="http://schemas.microsoft.com/office/drawing/2010/main" val="0"/>
              </a:ext>
            </a:extLst>
          </a:blip>
          <a:srcRect t="17748" b="17748"/>
          <a:stretch>
            <a:fillRect/>
          </a:stretch>
        </p:blipFill>
        <p:spPr/>
      </p:pic>
      <p:pic>
        <p:nvPicPr>
          <p:cNvPr id="29" name="Picture Placeholder 28"/>
          <p:cNvPicPr>
            <a:picLocks noGrp="1" noChangeAspect="1"/>
          </p:cNvPicPr>
          <p:nvPr>
            <p:ph type="pic" sz="quarter" idx="45"/>
          </p:nvPr>
        </p:nvPicPr>
        <p:blipFill rotWithShape="1">
          <a:blip r:embed="rId4" cstate="hqprint">
            <a:extLst>
              <a:ext uri="{28A0092B-C50C-407E-A947-70E740481C1C}">
                <a14:useLocalDpi xmlns:a14="http://schemas.microsoft.com/office/drawing/2010/main" val="0"/>
              </a:ext>
            </a:extLst>
          </a:blip>
          <a:srcRect l="-475" t="-13074" r="-560" b="-13352"/>
          <a:stretch/>
        </p:blipFill>
        <p:spPr>
          <a:xfrm>
            <a:off x="6380549" y="1781422"/>
            <a:ext cx="2544803" cy="1642306"/>
          </a:xfrm>
        </p:spPr>
      </p:pic>
      <p:pic>
        <p:nvPicPr>
          <p:cNvPr id="31" name="Picture Placeholder 30"/>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l="-12597" t="-156" r="-12355" b="9530"/>
          <a:stretch/>
        </p:blipFill>
        <p:spPr/>
      </p:pic>
      <p:pic>
        <p:nvPicPr>
          <p:cNvPr id="37" name="Picture Placeholder 36"/>
          <p:cNvPicPr>
            <a:picLocks noGrp="1" noChangeAspect="1"/>
          </p:cNvPicPr>
          <p:nvPr>
            <p:ph type="pic" sz="quarter" idx="47"/>
          </p:nvPr>
        </p:nvPicPr>
        <p:blipFill>
          <a:blip r:embed="rId6" cstate="hqprint">
            <a:extLst>
              <a:ext uri="{28A0092B-C50C-407E-A947-70E740481C1C}">
                <a14:useLocalDpi xmlns:a14="http://schemas.microsoft.com/office/drawing/2010/main" val="0"/>
              </a:ext>
            </a:extLst>
          </a:blip>
          <a:srcRect l="6380" r="6380"/>
          <a:stretch>
            <a:fillRect/>
          </a:stretch>
        </p:blipFill>
        <p:spPr>
          <a:xfrm>
            <a:off x="185738" y="4903788"/>
            <a:ext cx="2544762" cy="1641475"/>
          </a:xfrm>
        </p:spPr>
      </p:pic>
      <p:pic>
        <p:nvPicPr>
          <p:cNvPr id="38" name="Picture Placeholder 37"/>
          <p:cNvPicPr>
            <a:picLocks noGrp="1" noChangeAspect="1"/>
          </p:cNvPicPr>
          <p:nvPr>
            <p:ph type="pic" sz="quarter" idx="48"/>
          </p:nvPr>
        </p:nvPicPr>
        <p:blipFill>
          <a:blip r:embed="rId7">
            <a:extLst>
              <a:ext uri="{28A0092B-C50C-407E-A947-70E740481C1C}">
                <a14:useLocalDpi xmlns:a14="http://schemas.microsoft.com/office/drawing/2010/main" val="0"/>
              </a:ext>
            </a:extLst>
          </a:blip>
          <a:srcRect t="4678" b="4678"/>
          <a:stretch>
            <a:fillRect/>
          </a:stretch>
        </p:blipFill>
        <p:spPr>
          <a:xfrm>
            <a:off x="3282950" y="4903788"/>
            <a:ext cx="2544763" cy="1641475"/>
          </a:xfrm>
        </p:spPr>
      </p:pic>
      <p:pic>
        <p:nvPicPr>
          <p:cNvPr id="39" name="Picture Placeholder 38"/>
          <p:cNvPicPr>
            <a:picLocks noGrp="1" noChangeAspect="1"/>
          </p:cNvPicPr>
          <p:nvPr>
            <p:ph type="pic" sz="quarter" idx="49"/>
          </p:nvPr>
        </p:nvPicPr>
        <p:blipFill rotWithShape="1">
          <a:blip r:embed="rId8" cstate="print">
            <a:extLst>
              <a:ext uri="{28A0092B-C50C-407E-A947-70E740481C1C}">
                <a14:useLocalDpi xmlns:a14="http://schemas.microsoft.com/office/drawing/2010/main" val="0"/>
              </a:ext>
            </a:extLst>
          </a:blip>
          <a:srcRect l="-816" t="-19076" r="116" b="-19985"/>
          <a:stretch/>
        </p:blipFill>
        <p:spPr>
          <a:xfrm>
            <a:off x="6380163" y="4903788"/>
            <a:ext cx="2544762" cy="1641475"/>
          </a:xfrm>
        </p:spPr>
      </p:pic>
      <p:pic>
        <p:nvPicPr>
          <p:cNvPr id="40" name="Picture Placeholder 39"/>
          <p:cNvPicPr>
            <a:picLocks noGrp="1" noChangeAspect="1"/>
          </p:cNvPicPr>
          <p:nvPr>
            <p:ph type="pic" sz="quarter" idx="50"/>
          </p:nvPr>
        </p:nvPicPr>
        <p:blipFill>
          <a:blip r:embed="rId9" cstate="print">
            <a:extLst>
              <a:ext uri="{28A0092B-C50C-407E-A947-70E740481C1C}">
                <a14:useLocalDpi xmlns:a14="http://schemas.microsoft.com/office/drawing/2010/main" val="0"/>
              </a:ext>
            </a:extLst>
          </a:blip>
          <a:srcRect l="5706" r="5706"/>
          <a:stretch>
            <a:fillRect/>
          </a:stretch>
        </p:blipFill>
        <p:spPr>
          <a:xfrm>
            <a:off x="9477375" y="4903788"/>
            <a:ext cx="2544763" cy="1641475"/>
          </a:xfrm>
        </p:spPr>
      </p:pic>
      <p:sp>
        <p:nvSpPr>
          <p:cNvPr id="25" name="TextBox 24"/>
          <p:cNvSpPr txBox="1"/>
          <p:nvPr/>
        </p:nvSpPr>
        <p:spPr>
          <a:xfrm>
            <a:off x="186383" y="1135091"/>
            <a:ext cx="2544803" cy="923330"/>
          </a:xfrm>
          <a:prstGeom prst="rect">
            <a:avLst/>
          </a:prstGeom>
          <a:noFill/>
        </p:spPr>
        <p:txBody>
          <a:bodyPr wrap="square" rtlCol="0">
            <a:spAutoFit/>
          </a:bodyPr>
          <a:lstStyle/>
          <a:p>
            <a:r>
              <a:rPr lang="vi-VN" dirty="0"/>
              <a:t>8) Test tải dữ liệu (Load testing)</a:t>
            </a:r>
          </a:p>
          <a:p>
            <a:endParaRPr lang="en-US" dirty="0"/>
          </a:p>
        </p:txBody>
      </p:sp>
      <p:sp>
        <p:nvSpPr>
          <p:cNvPr id="28" name="TextBox 27"/>
          <p:cNvSpPr txBox="1"/>
          <p:nvPr/>
        </p:nvSpPr>
        <p:spPr>
          <a:xfrm>
            <a:off x="3283466" y="1135091"/>
            <a:ext cx="2544804" cy="646331"/>
          </a:xfrm>
          <a:prstGeom prst="rect">
            <a:avLst/>
          </a:prstGeom>
          <a:noFill/>
        </p:spPr>
        <p:txBody>
          <a:bodyPr wrap="square" rtlCol="0">
            <a:spAutoFit/>
          </a:bodyPr>
          <a:lstStyle/>
          <a:p>
            <a:r>
              <a:rPr lang="en-US"/>
              <a:t>9) Test tải trọng (Stress testing)</a:t>
            </a:r>
            <a:endParaRPr lang="en-US" dirty="0"/>
          </a:p>
        </p:txBody>
      </p:sp>
      <p:sp>
        <p:nvSpPr>
          <p:cNvPr id="30" name="TextBox 29"/>
          <p:cNvSpPr txBox="1"/>
          <p:nvPr/>
        </p:nvSpPr>
        <p:spPr>
          <a:xfrm>
            <a:off x="6380549" y="1135091"/>
            <a:ext cx="2544803" cy="646331"/>
          </a:xfrm>
          <a:prstGeom prst="rect">
            <a:avLst/>
          </a:prstGeom>
          <a:noFill/>
        </p:spPr>
        <p:txBody>
          <a:bodyPr wrap="square" rtlCol="0">
            <a:spAutoFit/>
          </a:bodyPr>
          <a:lstStyle/>
          <a:p>
            <a:r>
              <a:rPr lang="en-US" dirty="0"/>
              <a:t>10) Test </a:t>
            </a:r>
            <a:r>
              <a:rPr lang="en-US" dirty="0" err="1"/>
              <a:t>hiệu</a:t>
            </a:r>
            <a:r>
              <a:rPr lang="en-US" dirty="0"/>
              <a:t> </a:t>
            </a:r>
            <a:r>
              <a:rPr lang="en-US" dirty="0" err="1"/>
              <a:t>suất</a:t>
            </a:r>
            <a:r>
              <a:rPr lang="en-US" dirty="0"/>
              <a:t> (Performance testing)</a:t>
            </a:r>
          </a:p>
        </p:txBody>
      </p:sp>
      <p:sp>
        <p:nvSpPr>
          <p:cNvPr id="32" name="TextBox 31"/>
          <p:cNvSpPr txBox="1"/>
          <p:nvPr/>
        </p:nvSpPr>
        <p:spPr>
          <a:xfrm>
            <a:off x="9319128" y="1134400"/>
            <a:ext cx="2861809" cy="646331"/>
          </a:xfrm>
          <a:prstGeom prst="rect">
            <a:avLst/>
          </a:prstGeom>
          <a:noFill/>
        </p:spPr>
        <p:txBody>
          <a:bodyPr wrap="square" rtlCol="0">
            <a:spAutoFit/>
          </a:bodyPr>
          <a:lstStyle/>
          <a:p>
            <a:r>
              <a:rPr lang="vi-VN" dirty="0"/>
              <a:t>11) </a:t>
            </a:r>
            <a:r>
              <a:rPr lang="vi-VN" dirty="0" smtClean="0"/>
              <a:t>Test</a:t>
            </a:r>
            <a:r>
              <a:rPr lang="en-US" dirty="0" smtClean="0"/>
              <a:t> </a:t>
            </a:r>
            <a:r>
              <a:rPr lang="vi-VN" dirty="0" smtClean="0"/>
              <a:t>từ </a:t>
            </a:r>
            <a:r>
              <a:rPr lang="vi-VN" dirty="0"/>
              <a:t>người sử dụng (</a:t>
            </a:r>
            <a:r>
              <a:rPr lang="vi-VN" dirty="0" smtClean="0"/>
              <a:t>User</a:t>
            </a:r>
            <a:r>
              <a:rPr lang="en-US" dirty="0" smtClean="0"/>
              <a:t> </a:t>
            </a:r>
            <a:r>
              <a:rPr lang="vi-VN" dirty="0" smtClean="0"/>
              <a:t>acceptance </a:t>
            </a:r>
            <a:r>
              <a:rPr lang="vi-VN" dirty="0"/>
              <a:t>testing)</a:t>
            </a:r>
            <a:endParaRPr lang="en-US" dirty="0"/>
          </a:p>
        </p:txBody>
      </p:sp>
      <p:sp>
        <p:nvSpPr>
          <p:cNvPr id="33" name="TextBox 32"/>
          <p:cNvSpPr txBox="1"/>
          <p:nvPr/>
        </p:nvSpPr>
        <p:spPr>
          <a:xfrm>
            <a:off x="186380" y="4109433"/>
            <a:ext cx="2544803" cy="646331"/>
          </a:xfrm>
          <a:prstGeom prst="rect">
            <a:avLst/>
          </a:prstGeom>
          <a:noFill/>
        </p:spPr>
        <p:txBody>
          <a:bodyPr wrap="square" rtlCol="0">
            <a:spAutoFit/>
          </a:bodyPr>
          <a:lstStyle/>
          <a:p>
            <a:r>
              <a:rPr lang="en-US" dirty="0"/>
              <a:t>12) Test </a:t>
            </a:r>
            <a:r>
              <a:rPr lang="en-US" dirty="0" err="1"/>
              <a:t>hộp</a:t>
            </a:r>
            <a:r>
              <a:rPr lang="en-US" dirty="0"/>
              <a:t> </a:t>
            </a:r>
            <a:r>
              <a:rPr lang="en-US" dirty="0" err="1"/>
              <a:t>đen</a:t>
            </a:r>
            <a:r>
              <a:rPr lang="en-US" dirty="0"/>
              <a:t> (Black box testing)</a:t>
            </a:r>
          </a:p>
        </p:txBody>
      </p:sp>
      <p:sp>
        <p:nvSpPr>
          <p:cNvPr id="34" name="TextBox 33"/>
          <p:cNvSpPr txBox="1"/>
          <p:nvPr/>
        </p:nvSpPr>
        <p:spPr>
          <a:xfrm>
            <a:off x="3283465" y="4109433"/>
            <a:ext cx="2544803" cy="646331"/>
          </a:xfrm>
          <a:prstGeom prst="rect">
            <a:avLst/>
          </a:prstGeom>
          <a:noFill/>
        </p:spPr>
        <p:txBody>
          <a:bodyPr wrap="square" rtlCol="0">
            <a:spAutoFit/>
          </a:bodyPr>
          <a:lstStyle/>
          <a:p>
            <a:r>
              <a:rPr lang="en-US" dirty="0"/>
              <a:t>13) Test </a:t>
            </a:r>
            <a:r>
              <a:rPr lang="en-US" dirty="0" err="1"/>
              <a:t>hộp</a:t>
            </a:r>
            <a:r>
              <a:rPr lang="en-US" dirty="0"/>
              <a:t> </a:t>
            </a:r>
            <a:r>
              <a:rPr lang="en-US" dirty="0" err="1"/>
              <a:t>trắng</a:t>
            </a:r>
            <a:r>
              <a:rPr lang="en-US" dirty="0"/>
              <a:t> (White box testing)</a:t>
            </a:r>
          </a:p>
        </p:txBody>
      </p:sp>
      <p:sp>
        <p:nvSpPr>
          <p:cNvPr id="35" name="TextBox 34"/>
          <p:cNvSpPr txBox="1"/>
          <p:nvPr/>
        </p:nvSpPr>
        <p:spPr>
          <a:xfrm>
            <a:off x="6380548" y="4141782"/>
            <a:ext cx="2544803" cy="646331"/>
          </a:xfrm>
          <a:prstGeom prst="rect">
            <a:avLst/>
          </a:prstGeom>
          <a:noFill/>
        </p:spPr>
        <p:txBody>
          <a:bodyPr wrap="square" rtlCol="0">
            <a:spAutoFit/>
          </a:bodyPr>
          <a:lstStyle/>
          <a:p>
            <a:r>
              <a:rPr lang="en-US" dirty="0"/>
              <a:t>14) Test Alpha (Alpha testing)</a:t>
            </a:r>
          </a:p>
        </p:txBody>
      </p:sp>
      <p:sp>
        <p:nvSpPr>
          <p:cNvPr id="36" name="TextBox 35"/>
          <p:cNvSpPr txBox="1"/>
          <p:nvPr/>
        </p:nvSpPr>
        <p:spPr>
          <a:xfrm>
            <a:off x="9477630" y="4109433"/>
            <a:ext cx="2544803" cy="646331"/>
          </a:xfrm>
          <a:prstGeom prst="rect">
            <a:avLst/>
          </a:prstGeom>
          <a:noFill/>
        </p:spPr>
        <p:txBody>
          <a:bodyPr wrap="square" rtlCol="0">
            <a:spAutoFit/>
          </a:bodyPr>
          <a:lstStyle/>
          <a:p>
            <a:r>
              <a:rPr lang="sv-SE" dirty="0"/>
              <a:t>15) Test Beta (Beta testing)</a:t>
            </a:r>
            <a:endParaRPr lang="en-US" dirty="0"/>
          </a:p>
        </p:txBody>
      </p:sp>
    </p:spTree>
    <p:extLst>
      <p:ext uri="{BB962C8B-B14F-4D97-AF65-F5344CB8AC3E}">
        <p14:creationId xmlns:p14="http://schemas.microsoft.com/office/powerpoint/2010/main" val="3932055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502</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7</vt:i4>
      </vt:variant>
    </vt:vector>
  </HeadingPairs>
  <TitlesOfParts>
    <vt:vector size="14" baseType="lpstr">
      <vt:lpstr>Arial Unicode MS</vt:lpstr>
      <vt:lpstr>Arial</vt:lpstr>
      <vt:lpstr>Calibri</vt:lpstr>
      <vt:lpstr>Cover and End Slide Master</vt:lpstr>
      <vt:lpstr>Contents Slide Master</vt:lpstr>
      <vt:lpstr>Section Break Slide Master</vt:lpstr>
      <vt:lpstr>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dương trần</cp:lastModifiedBy>
  <cp:revision>249</cp:revision>
  <dcterms:created xsi:type="dcterms:W3CDTF">2019-01-14T06:35:35Z</dcterms:created>
  <dcterms:modified xsi:type="dcterms:W3CDTF">2020-06-09T17:09:17Z</dcterms:modified>
</cp:coreProperties>
</file>