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98" r:id="rId3"/>
    <p:sldId id="258" r:id="rId4"/>
    <p:sldId id="300" r:id="rId5"/>
    <p:sldId id="262" r:id="rId6"/>
    <p:sldId id="263" r:id="rId7"/>
    <p:sldId id="264" r:id="rId8"/>
    <p:sldId id="266" r:id="rId9"/>
    <p:sldId id="301" r:id="rId10"/>
    <p:sldId id="267" r:id="rId11"/>
    <p:sldId id="268" r:id="rId12"/>
    <p:sldId id="269" r:id="rId13"/>
    <p:sldId id="302" r:id="rId14"/>
  </p:sldIdLst>
  <p:sldSz cx="9144000" cy="5143500" type="screen16x9"/>
  <p:notesSz cx="6858000" cy="9144000"/>
  <p:embeddedFontLst>
    <p:embeddedFont>
      <p:font typeface="Squada One" panose="020B0604020202020204" charset="0"/>
      <p:regular r:id="rId16"/>
    </p:embeddedFont>
    <p:embeddedFont>
      <p:font typeface="Fira Sans Extra Condensed Medium" panose="020B0604020202020204" charset="0"/>
      <p:regular r:id="rId17"/>
      <p:bold r:id="rId18"/>
      <p:italic r:id="rId19"/>
      <p:boldItalic r:id="rId20"/>
    </p:embeddedFont>
    <p:embeddedFont>
      <p:font typeface="Exo 2" panose="020B0604020202020204" charset="0"/>
      <p:regular r:id="rId21"/>
      <p:bold r:id="rId22"/>
      <p:italic r:id="rId23"/>
      <p:boldItalic r:id="rId24"/>
    </p:embeddedFont>
    <p:embeddedFont>
      <p:font typeface="Roboto Condensed Ligh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0E6AD3-4596-4629-939C-882FDA459C5D}">
  <a:tblStyle styleId="{860E6AD3-4596-4629-939C-882FDA459C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8d3b44f0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8d3b44f0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19515fe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19515fe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78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33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82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939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CUSTOM_25_1">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84" name="Google Shape;84;p13"/>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5" name="Google Shape;85;p13"/>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6" name="Google Shape;86;p13"/>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 name="Google Shape;87;p13"/>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42" name="Google Shape;42;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46" name="Google Shape;46;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solidFill>
                  <a:srgbClr val="000000"/>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47" name="Google Shape;47;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p:cSld name="CUSTOM_24">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8" name="Google Shape;58;p10"/>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59" name="Google Shape;59;p1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0" name="Google Shape;60;p10"/>
          <p:cNvSpPr txBox="1">
            <a:spLocks noGrp="1"/>
          </p:cNvSpPr>
          <p:nvPr>
            <p:ph type="ctrTitle" idx="3"/>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1" name="Google Shape;61;p10"/>
          <p:cNvSpPr txBox="1">
            <a:spLocks noGrp="1"/>
          </p:cNvSpPr>
          <p:nvPr>
            <p:ph type="subTitle" idx="4"/>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2" name="Google Shape;62;p10"/>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3" name="Google Shape;63;p10"/>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3">
  <p:cSld name="CUSTOM_22">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6" name="Google Shape;66;p11"/>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x Columns">
  <p:cSld name="CUSTOM_25">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70" name="Google Shape;70;p1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1" name="Google Shape;71;p1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2" name="Google Shape;72;p1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3" name="Google Shape;73;p1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4" name="Google Shape;74;p1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5" name="Google Shape;75;p1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6" name="Google Shape;76;p1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7" name="Google Shape;77;p1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78" name="Google Shape;78;p1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79" name="Google Shape;79;p1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0" name="Google Shape;80;p1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81" name="Google Shape;81;p1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 id="2147483659"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vi.wikipedia.org/wiki/SQL"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vi.wikipedia.org/w/index.php?title=T%E1%BA%ADp_k%E1%BA%BFt_qu%E1%BA%A3&amp;action=edit&amp;redlink=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Graphical_control_element"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p>
            <a:pPr marL="0" lvl="0" indent="0"/>
            <a:r>
              <a:rPr lang="en-US" dirty="0"/>
              <a:t>What do you guys need to know?</a:t>
            </a:r>
            <a:endParaRPr dirty="0"/>
          </a:p>
        </p:txBody>
      </p:sp>
      <p:sp>
        <p:nvSpPr>
          <p:cNvPr id="137" name="Google Shape;137;p28"/>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AS" dirty="0" smtClean="0">
                <a:solidFill>
                  <a:srgbClr val="434343"/>
                </a:solidFill>
              </a:rPr>
              <a:t>Kiến thức cơ bản </a:t>
            </a:r>
            <a:br>
              <a:rPr lang="en-AS" dirty="0" smtClean="0">
                <a:solidFill>
                  <a:srgbClr val="434343"/>
                </a:solidFill>
              </a:rPr>
            </a:br>
            <a:r>
              <a:rPr lang="en-AS" dirty="0" smtClean="0">
                <a:solidFill>
                  <a:srgbClr val="434343"/>
                </a:solidFill>
              </a:rPr>
              <a:t>về lập trình</a:t>
            </a:r>
            <a:endParaRPr dirty="0">
              <a:solidFill>
                <a:srgbClr val="434343"/>
              </a:solidFill>
            </a:endParaRPr>
          </a:p>
        </p:txBody>
      </p:sp>
      <p:cxnSp>
        <p:nvCxnSpPr>
          <p:cNvPr id="138" name="Google Shape;138;p28"/>
          <p:cNvCxnSpPr/>
          <p:nvPr/>
        </p:nvCxnSpPr>
        <p:spPr>
          <a:xfrm>
            <a:off x="7145675" y="3176000"/>
            <a:ext cx="2086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Cơ sở dữ liệu</a:t>
            </a:r>
            <a:endParaRPr dirty="0"/>
          </a:p>
        </p:txBody>
      </p:sp>
      <p:sp>
        <p:nvSpPr>
          <p:cNvPr id="313" name="Google Shape;313;p39"/>
          <p:cNvSpPr txBox="1">
            <a:spLocks noGrp="1"/>
          </p:cNvSpPr>
          <p:nvPr>
            <p:ph type="title" idx="2"/>
          </p:nvPr>
        </p:nvSpPr>
        <p:spPr>
          <a:xfrm flipH="1">
            <a:off x="4970943" y="1035213"/>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314" name="Google Shape;314;p39"/>
          <p:cNvCxnSpPr/>
          <p:nvPr/>
        </p:nvCxnSpPr>
        <p:spPr>
          <a:xfrm>
            <a:off x="7626825" y="2744700"/>
            <a:ext cx="1560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14" name="Rectangle 13"/>
          <p:cNvSpPr/>
          <p:nvPr/>
        </p:nvSpPr>
        <p:spPr>
          <a:xfrm>
            <a:off x="533400" y="1337301"/>
            <a:ext cx="7917180" cy="3170099"/>
          </a:xfrm>
          <a:prstGeom prst="rect">
            <a:avLst/>
          </a:prstGeom>
        </p:spPr>
        <p:txBody>
          <a:bodyPr wrap="square">
            <a:spAutoFit/>
          </a:bodyPr>
          <a:lstStyle/>
          <a:p>
            <a:r>
              <a:rPr lang="vi-VN" sz="2000" dirty="0">
                <a:solidFill>
                  <a:srgbClr val="222222"/>
                </a:solidFill>
                <a:latin typeface="+mn-lt"/>
              </a:rPr>
              <a:t>SQL là gì</a:t>
            </a:r>
            <a:r>
              <a:rPr lang="vi-VN" sz="2000" dirty="0" smtClean="0">
                <a:solidFill>
                  <a:srgbClr val="222222"/>
                </a:solidFill>
                <a:latin typeface="+mn-lt"/>
              </a:rPr>
              <a:t>?</a:t>
            </a:r>
            <a:endParaRPr lang="en-US" sz="2000" dirty="0" smtClean="0">
              <a:solidFill>
                <a:srgbClr val="222222"/>
              </a:solidFill>
              <a:latin typeface="+mn-lt"/>
            </a:endParaRPr>
          </a:p>
          <a:p>
            <a:endParaRPr lang="vi-VN" sz="2000" dirty="0">
              <a:solidFill>
                <a:srgbClr val="222222"/>
              </a:solidFill>
              <a:latin typeface="+mn-lt"/>
            </a:endParaRPr>
          </a:p>
          <a:p>
            <a:pPr algn="just">
              <a:buFont typeface="Arial" panose="020B0604020202020204" pitchFamily="34" charset="0"/>
              <a:buChar char="•"/>
            </a:pPr>
            <a:r>
              <a:rPr lang="vi-VN" sz="2000" dirty="0">
                <a:latin typeface="+mn-lt"/>
              </a:rPr>
              <a:t>SQL là viết tắt của </a:t>
            </a:r>
            <a:r>
              <a:rPr lang="vi-VN" sz="2000" b="1" dirty="0">
                <a:latin typeface="+mn-lt"/>
              </a:rPr>
              <a:t>Structured Query Language</a:t>
            </a:r>
            <a:r>
              <a:rPr lang="vi-VN" sz="2000" dirty="0">
                <a:latin typeface="+mn-lt"/>
              </a:rPr>
              <a:t>, là ngôn ngữ truy vấn mang tính cấu trúc</a:t>
            </a:r>
            <a:r>
              <a:rPr lang="vi-VN" sz="2000" dirty="0" smtClean="0">
                <a:latin typeface="+mn-lt"/>
              </a:rPr>
              <a:t>.</a:t>
            </a:r>
            <a:endParaRPr lang="en-US" sz="2000" dirty="0" smtClean="0">
              <a:latin typeface="+mn-lt"/>
            </a:endParaRPr>
          </a:p>
          <a:p>
            <a:pPr algn="just">
              <a:buFont typeface="Arial" panose="020B0604020202020204" pitchFamily="34" charset="0"/>
              <a:buChar char="•"/>
            </a:pPr>
            <a:endParaRPr lang="vi-VN" sz="2000" dirty="0">
              <a:latin typeface="+mn-lt"/>
            </a:endParaRPr>
          </a:p>
          <a:p>
            <a:pPr algn="just">
              <a:buFont typeface="Arial" panose="020B0604020202020204" pitchFamily="34" charset="0"/>
              <a:buChar char="•"/>
            </a:pPr>
            <a:r>
              <a:rPr lang="vi-VN" sz="2000" dirty="0">
                <a:latin typeface="+mn-lt"/>
              </a:rPr>
              <a:t>Nó được thiết kế để quản lý dữ liệu trong một hệ thống quản lý cơ sở dữ liệu quan hệ (RDBMS</a:t>
            </a:r>
            <a:r>
              <a:rPr lang="vi-VN" sz="2000" dirty="0" smtClean="0">
                <a:latin typeface="+mn-lt"/>
              </a:rPr>
              <a:t>).</a:t>
            </a:r>
            <a:endParaRPr lang="en-US" sz="2000" dirty="0" smtClean="0">
              <a:latin typeface="+mn-lt"/>
            </a:endParaRPr>
          </a:p>
          <a:p>
            <a:pPr algn="just">
              <a:buFont typeface="Arial" panose="020B0604020202020204" pitchFamily="34" charset="0"/>
              <a:buChar char="•"/>
            </a:pPr>
            <a:endParaRPr lang="vi-VN" sz="2000" dirty="0">
              <a:latin typeface="+mn-lt"/>
            </a:endParaRPr>
          </a:p>
          <a:p>
            <a:pPr algn="just">
              <a:buFont typeface="Arial" panose="020B0604020202020204" pitchFamily="34" charset="0"/>
              <a:buChar char="•"/>
            </a:pPr>
            <a:r>
              <a:rPr lang="vi-VN" sz="2000" dirty="0">
                <a:latin typeface="+mn-lt"/>
              </a:rPr>
              <a:t>SQL là ngôn ngữ cơ sở dữ liệu, được sử dụng để tạo, xóa trong cơ sở dữ liệu, lấy các hàng và sửa đổi các hàng,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cxnSp>
        <p:nvCxnSpPr>
          <p:cNvPr id="373" name="Google Shape;373;p41"/>
          <p:cNvCxnSpPr/>
          <p:nvPr/>
        </p:nvCxnSpPr>
        <p:spPr>
          <a:xfrm rot="10800000">
            <a:off x="6682358" y="2949500"/>
            <a:ext cx="2589600" cy="0"/>
          </a:xfrm>
          <a:prstGeom prst="straightConnector1">
            <a:avLst/>
          </a:prstGeom>
          <a:noFill/>
          <a:ln w="9525" cap="flat" cmpd="sng">
            <a:solidFill>
              <a:schemeClr val="dk1"/>
            </a:solidFill>
            <a:prstDash val="solid"/>
            <a:round/>
            <a:headEnd type="none" w="med" len="med"/>
            <a:tailEnd type="none" w="med" len="med"/>
          </a:ln>
        </p:spPr>
      </p:cxnSp>
      <p:sp>
        <p:nvSpPr>
          <p:cNvPr id="374" name="Google Shape;374;p4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Query dữ liệu</a:t>
            </a:r>
            <a:endParaRPr dirty="0"/>
          </a:p>
        </p:txBody>
      </p:sp>
      <p:cxnSp>
        <p:nvCxnSpPr>
          <p:cNvPr id="376" name="Google Shape;376;p41"/>
          <p:cNvCxnSpPr/>
          <p:nvPr/>
        </p:nvCxnSpPr>
        <p:spPr>
          <a:xfrm rot="10800000">
            <a:off x="-21400" y="2148175"/>
            <a:ext cx="2441100" cy="0"/>
          </a:xfrm>
          <a:prstGeom prst="straightConnector1">
            <a:avLst/>
          </a:prstGeom>
          <a:noFill/>
          <a:ln w="9525" cap="flat" cmpd="sng">
            <a:solidFill>
              <a:schemeClr val="dk1"/>
            </a:solidFill>
            <a:prstDash val="solid"/>
            <a:round/>
            <a:headEnd type="none" w="med" len="med"/>
            <a:tailEnd type="none" w="med" len="med"/>
          </a:ln>
        </p:spPr>
      </p:cxnSp>
      <p:sp>
        <p:nvSpPr>
          <p:cNvPr id="9" name="Rectangle 8"/>
          <p:cNvSpPr/>
          <p:nvPr/>
        </p:nvSpPr>
        <p:spPr>
          <a:xfrm>
            <a:off x="910914" y="1678722"/>
            <a:ext cx="1443666" cy="461665"/>
          </a:xfrm>
          <a:prstGeom prst="rect">
            <a:avLst/>
          </a:prstGeom>
        </p:spPr>
        <p:txBody>
          <a:bodyPr wrap="square">
            <a:spAutoFit/>
          </a:bodyPr>
          <a:lstStyle/>
          <a:p>
            <a:r>
              <a:rPr lang="en-US" sz="2400" dirty="0">
                <a:latin typeface="+mn-lt"/>
              </a:rPr>
              <a:t>SELECT</a:t>
            </a:r>
          </a:p>
        </p:txBody>
      </p:sp>
      <p:sp>
        <p:nvSpPr>
          <p:cNvPr id="10" name="Rectangle 9"/>
          <p:cNvSpPr/>
          <p:nvPr/>
        </p:nvSpPr>
        <p:spPr>
          <a:xfrm>
            <a:off x="133700" y="2258637"/>
            <a:ext cx="4080160" cy="954107"/>
          </a:xfrm>
          <a:prstGeom prst="rect">
            <a:avLst/>
          </a:prstGeom>
        </p:spPr>
        <p:txBody>
          <a:bodyPr wrap="square">
            <a:spAutoFit/>
          </a:bodyPr>
          <a:lstStyle/>
          <a:p>
            <a:r>
              <a:rPr lang="en-US" dirty="0" err="1">
                <a:solidFill>
                  <a:srgbClr val="202122"/>
                </a:solidFill>
                <a:latin typeface="Arial" panose="020B0604020202020204" pitchFamily="34" charset="0"/>
              </a:rPr>
              <a:t>Câu</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lệnh</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SELECT</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mang</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nghĩa</a:t>
            </a:r>
            <a:r>
              <a:rPr lang="en-US" dirty="0">
                <a:solidFill>
                  <a:srgbClr val="202122"/>
                </a:solidFill>
                <a:latin typeface="Arial" panose="020B0604020202020204" pitchFamily="34" charset="0"/>
              </a:rPr>
              <a:t> </a:t>
            </a:r>
            <a:r>
              <a:rPr lang="en-US" b="1" dirty="0" err="1">
                <a:solidFill>
                  <a:srgbClr val="202122"/>
                </a:solidFill>
                <a:latin typeface="Arial" panose="020B0604020202020204" pitchFamily="34" charset="0"/>
              </a:rPr>
              <a:t>lấy</a:t>
            </a:r>
            <a:r>
              <a:rPr lang="en-US" b="1" dirty="0">
                <a:solidFill>
                  <a:srgbClr val="202122"/>
                </a:solidFill>
                <a:latin typeface="Arial" panose="020B0604020202020204" pitchFamily="34" charset="0"/>
              </a:rPr>
              <a:t> </a:t>
            </a:r>
            <a:r>
              <a:rPr lang="en-US" b="1" dirty="0" err="1">
                <a:solidFill>
                  <a:srgbClr val="202122"/>
                </a:solidFill>
                <a:latin typeface="Arial" panose="020B0604020202020204" pitchFamily="34" charset="0"/>
              </a:rPr>
              <a:t>dữ</a:t>
            </a:r>
            <a:r>
              <a:rPr lang="en-US" b="1" dirty="0">
                <a:solidFill>
                  <a:srgbClr val="202122"/>
                </a:solidFill>
                <a:latin typeface="Arial" panose="020B0604020202020204" pitchFamily="34" charset="0"/>
              </a:rPr>
              <a:t> </a:t>
            </a:r>
            <a:r>
              <a:rPr lang="en-US" b="1" dirty="0" err="1">
                <a:solidFill>
                  <a:srgbClr val="202122"/>
                </a:solidFill>
                <a:latin typeface="Arial" panose="020B0604020202020204" pitchFamily="34" charset="0"/>
              </a:rPr>
              <a:t>liệu</a:t>
            </a:r>
            <a:r>
              <a:rPr lang="en-US" dirty="0">
                <a:solidFill>
                  <a:srgbClr val="202122"/>
                </a:solidFill>
                <a:latin typeface="Arial" panose="020B0604020202020204" pitchFamily="34" charset="0"/>
              </a:rPr>
              <a:t> hay </a:t>
            </a:r>
            <a:r>
              <a:rPr lang="en-US" b="1" dirty="0" err="1">
                <a:solidFill>
                  <a:srgbClr val="202122"/>
                </a:solidFill>
                <a:latin typeface="Arial" panose="020B0604020202020204" pitchFamily="34" charset="0"/>
              </a:rPr>
              <a:t>câu</a:t>
            </a:r>
            <a:r>
              <a:rPr lang="en-US" b="1" dirty="0">
                <a:solidFill>
                  <a:srgbClr val="202122"/>
                </a:solidFill>
                <a:latin typeface="Arial" panose="020B0604020202020204" pitchFamily="34" charset="0"/>
              </a:rPr>
              <a:t> </a:t>
            </a:r>
            <a:r>
              <a:rPr lang="en-US" b="1" dirty="0" err="1">
                <a:solidFill>
                  <a:srgbClr val="202122"/>
                </a:solidFill>
                <a:latin typeface="Arial" panose="020B0604020202020204" pitchFamily="34" charset="0"/>
              </a:rPr>
              <a:t>lệnh</a:t>
            </a:r>
            <a:r>
              <a:rPr lang="en-US" b="1" dirty="0">
                <a:solidFill>
                  <a:srgbClr val="202122"/>
                </a:solidFill>
                <a:latin typeface="Arial" panose="020B0604020202020204" pitchFamily="34" charset="0"/>
              </a:rPr>
              <a:t> </a:t>
            </a:r>
            <a:r>
              <a:rPr lang="en-US" b="1" dirty="0" err="1">
                <a:solidFill>
                  <a:srgbClr val="202122"/>
                </a:solidFill>
                <a:latin typeface="Arial" panose="020B0604020202020204" pitchFamily="34" charset="0"/>
              </a:rPr>
              <a:t>truy</a:t>
            </a:r>
            <a:r>
              <a:rPr lang="en-US" b="1" dirty="0">
                <a:solidFill>
                  <a:srgbClr val="202122"/>
                </a:solidFill>
                <a:latin typeface="Arial" panose="020B0604020202020204" pitchFamily="34" charset="0"/>
              </a:rPr>
              <a:t> </a:t>
            </a:r>
            <a:r>
              <a:rPr lang="en-US" b="1" dirty="0" err="1">
                <a:solidFill>
                  <a:srgbClr val="202122"/>
                </a:solidFill>
                <a:latin typeface="Arial" panose="020B0604020202020204" pitchFamily="34" charset="0"/>
              </a:rPr>
              <a:t>vấn</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trong</a:t>
            </a:r>
            <a:r>
              <a:rPr lang="en-US" dirty="0">
                <a:solidFill>
                  <a:srgbClr val="202122"/>
                </a:solidFill>
                <a:latin typeface="Arial" panose="020B0604020202020204" pitchFamily="34" charset="0"/>
              </a:rPr>
              <a:t> </a:t>
            </a:r>
            <a:r>
              <a:rPr lang="en-US" dirty="0">
                <a:solidFill>
                  <a:srgbClr val="0B0080"/>
                </a:solidFill>
                <a:latin typeface="Arial" panose="020B0604020202020204" pitchFamily="34" charset="0"/>
                <a:hlinkClick r:id="rId3" tooltip="SQL"/>
              </a:rPr>
              <a:t>SQL</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trả</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về</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một</a:t>
            </a:r>
            <a:r>
              <a:rPr lang="en-US" dirty="0">
                <a:solidFill>
                  <a:srgbClr val="202122"/>
                </a:solidFill>
                <a:latin typeface="Arial" panose="020B0604020202020204" pitchFamily="34" charset="0"/>
              </a:rPr>
              <a:t> </a:t>
            </a:r>
            <a:r>
              <a:rPr lang="en-US" dirty="0" err="1">
                <a:solidFill>
                  <a:srgbClr val="A55858"/>
                </a:solidFill>
                <a:latin typeface="Arial" panose="020B0604020202020204" pitchFamily="34" charset="0"/>
                <a:hlinkClick r:id="rId4" tooltip="Tập kết quả (trang chưa được viết)"/>
              </a:rPr>
              <a:t>tập</a:t>
            </a:r>
            <a:r>
              <a:rPr lang="en-US" dirty="0">
                <a:solidFill>
                  <a:srgbClr val="A55858"/>
                </a:solidFill>
                <a:latin typeface="Arial" panose="020B0604020202020204" pitchFamily="34" charset="0"/>
                <a:hlinkClick r:id="rId4" tooltip="Tập kết quả (trang chưa được viết)"/>
              </a:rPr>
              <a:t> </a:t>
            </a:r>
            <a:r>
              <a:rPr lang="en-US" dirty="0" err="1">
                <a:solidFill>
                  <a:srgbClr val="A55858"/>
                </a:solidFill>
                <a:latin typeface="Arial" panose="020B0604020202020204" pitchFamily="34" charset="0"/>
                <a:hlinkClick r:id="rId4" tooltip="Tập kết quả (trang chưa được viết)"/>
              </a:rPr>
              <a:t>kết</a:t>
            </a:r>
            <a:r>
              <a:rPr lang="en-US" dirty="0">
                <a:solidFill>
                  <a:srgbClr val="A55858"/>
                </a:solidFill>
                <a:latin typeface="Arial" panose="020B0604020202020204" pitchFamily="34" charset="0"/>
                <a:hlinkClick r:id="rId4" tooltip="Tập kết quả (trang chưa được viết)"/>
              </a:rPr>
              <a:t> </a:t>
            </a:r>
            <a:r>
              <a:rPr lang="en-US" dirty="0" err="1">
                <a:solidFill>
                  <a:srgbClr val="A55858"/>
                </a:solidFill>
                <a:latin typeface="Arial" panose="020B0604020202020204" pitchFamily="34" charset="0"/>
                <a:hlinkClick r:id="rId4" tooltip="Tập kết quả (trang chưa được viết)"/>
              </a:rPr>
              <a:t>quả</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các</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bản</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ghi</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từ</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một</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hoặc</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nhiều</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bảng</a:t>
            </a:r>
            <a:r>
              <a:rPr lang="en-US" dirty="0">
                <a:solidFill>
                  <a:srgbClr val="202122"/>
                </a:solidFill>
                <a:latin typeface="Arial" panose="020B0604020202020204" pitchFamily="34" charset="0"/>
              </a:rPr>
              <a:t>.</a:t>
            </a:r>
            <a:endParaRPr lang="en-US" dirty="0"/>
          </a:p>
        </p:txBody>
      </p:sp>
      <p:pic>
        <p:nvPicPr>
          <p:cNvPr id="11" name="Picture 10"/>
          <p:cNvPicPr>
            <a:picLocks noChangeAspect="1"/>
          </p:cNvPicPr>
          <p:nvPr/>
        </p:nvPicPr>
        <p:blipFill>
          <a:blip r:embed="rId5"/>
          <a:stretch>
            <a:fillRect/>
          </a:stretch>
        </p:blipFill>
        <p:spPr>
          <a:xfrm>
            <a:off x="130667" y="3323205"/>
            <a:ext cx="4086225" cy="1123950"/>
          </a:xfrm>
          <a:prstGeom prst="rect">
            <a:avLst/>
          </a:prstGeom>
        </p:spPr>
      </p:pic>
      <p:sp>
        <p:nvSpPr>
          <p:cNvPr id="12" name="Rectangle 11"/>
          <p:cNvSpPr/>
          <p:nvPr/>
        </p:nvSpPr>
        <p:spPr>
          <a:xfrm>
            <a:off x="5212080" y="3194608"/>
            <a:ext cx="3825240" cy="954107"/>
          </a:xfrm>
          <a:prstGeom prst="rect">
            <a:avLst/>
          </a:prstGeom>
        </p:spPr>
        <p:txBody>
          <a:bodyPr wrap="square">
            <a:spAutoFit/>
          </a:bodyPr>
          <a:lstStyle/>
          <a:p>
            <a:r>
              <a:rPr lang="en-US" dirty="0" err="1">
                <a:solidFill>
                  <a:srgbClr val="202122"/>
                </a:solidFill>
                <a:latin typeface="Arial" panose="020B0604020202020204" pitchFamily="34" charset="0"/>
              </a:rPr>
              <a:t>Trả</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về</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tất</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cả</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các</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bản</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ghi</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từ</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bảng</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bên</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trái</a:t>
            </a:r>
            <a:r>
              <a:rPr lang="en-US" dirty="0">
                <a:solidFill>
                  <a:srgbClr val="202122"/>
                </a:solidFill>
                <a:latin typeface="Arial" panose="020B0604020202020204" pitchFamily="34" charset="0"/>
              </a:rPr>
              <a:t> (bảng1) </a:t>
            </a:r>
            <a:r>
              <a:rPr lang="en-US" dirty="0" err="1">
                <a:solidFill>
                  <a:srgbClr val="202122"/>
                </a:solidFill>
                <a:latin typeface="Arial" panose="020B0604020202020204" pitchFamily="34" charset="0"/>
              </a:rPr>
              <a:t>và</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các</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bản</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ghi</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khớp</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từ</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bảng</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bên</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phải</a:t>
            </a:r>
            <a:r>
              <a:rPr lang="en-US" dirty="0">
                <a:solidFill>
                  <a:srgbClr val="202122"/>
                </a:solidFill>
                <a:latin typeface="Arial" panose="020B0604020202020204" pitchFamily="34" charset="0"/>
              </a:rPr>
              <a:t> (bảng2). </a:t>
            </a:r>
            <a:r>
              <a:rPr lang="en-US" dirty="0" err="1">
                <a:solidFill>
                  <a:srgbClr val="202122"/>
                </a:solidFill>
                <a:latin typeface="Arial" panose="020B0604020202020204" pitchFamily="34" charset="0"/>
              </a:rPr>
              <a:t>Kết</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quả</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là</a:t>
            </a:r>
            <a:r>
              <a:rPr lang="en-US" dirty="0">
                <a:solidFill>
                  <a:srgbClr val="202122"/>
                </a:solidFill>
                <a:latin typeface="Arial" panose="020B0604020202020204" pitchFamily="34" charset="0"/>
              </a:rPr>
              <a:t> NULL </a:t>
            </a:r>
            <a:r>
              <a:rPr lang="en-US" dirty="0" err="1">
                <a:solidFill>
                  <a:srgbClr val="202122"/>
                </a:solidFill>
                <a:latin typeface="Arial" panose="020B0604020202020204" pitchFamily="34" charset="0"/>
              </a:rPr>
              <a:t>từ</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phía</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bên</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phải</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nếu</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không</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có</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kết</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quả</a:t>
            </a:r>
            <a:r>
              <a:rPr lang="en-US" dirty="0">
                <a:solidFill>
                  <a:srgbClr val="202122"/>
                </a:solidFill>
                <a:latin typeface="Arial" panose="020B0604020202020204" pitchFamily="34" charset="0"/>
              </a:rPr>
              <a:t> </a:t>
            </a:r>
            <a:r>
              <a:rPr lang="en-US" dirty="0" err="1">
                <a:solidFill>
                  <a:srgbClr val="202122"/>
                </a:solidFill>
                <a:latin typeface="Arial" panose="020B0604020202020204" pitchFamily="34" charset="0"/>
              </a:rPr>
              <a:t>khớp</a:t>
            </a:r>
            <a:r>
              <a:rPr lang="en-US" dirty="0">
                <a:solidFill>
                  <a:srgbClr val="202122"/>
                </a:solidFill>
                <a:latin typeface="Arial" panose="020B0604020202020204" pitchFamily="34" charset="0"/>
              </a:rPr>
              <a:t>.</a:t>
            </a:r>
          </a:p>
        </p:txBody>
      </p:sp>
      <p:sp>
        <p:nvSpPr>
          <p:cNvPr id="22" name="Rectangle 21"/>
          <p:cNvSpPr/>
          <p:nvPr/>
        </p:nvSpPr>
        <p:spPr>
          <a:xfrm>
            <a:off x="6971918" y="2504857"/>
            <a:ext cx="1901248" cy="461665"/>
          </a:xfrm>
          <a:prstGeom prst="rect">
            <a:avLst/>
          </a:prstGeom>
        </p:spPr>
        <p:txBody>
          <a:bodyPr wrap="square">
            <a:spAutoFit/>
          </a:bodyPr>
          <a:lstStyle/>
          <a:p>
            <a:r>
              <a:rPr lang="en-US" sz="2400" dirty="0" smtClean="0">
                <a:latin typeface="+mn-lt"/>
              </a:rPr>
              <a:t>LEFT JOIN</a:t>
            </a:r>
            <a:endParaRPr lang="en-US" sz="2400" dirty="0">
              <a:latin typeface="+mn-lt"/>
            </a:endParaRPr>
          </a:p>
        </p:txBody>
      </p:sp>
      <p:pic>
        <p:nvPicPr>
          <p:cNvPr id="14" name="Picture 13"/>
          <p:cNvPicPr>
            <a:picLocks noChangeAspect="1"/>
          </p:cNvPicPr>
          <p:nvPr/>
        </p:nvPicPr>
        <p:blipFill>
          <a:blip r:embed="rId6"/>
          <a:stretch>
            <a:fillRect/>
          </a:stretch>
        </p:blipFill>
        <p:spPr>
          <a:xfrm>
            <a:off x="4922520" y="1199267"/>
            <a:ext cx="4114800" cy="1266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cxnSp>
        <p:nvCxnSpPr>
          <p:cNvPr id="373" name="Google Shape;373;p41"/>
          <p:cNvCxnSpPr/>
          <p:nvPr/>
        </p:nvCxnSpPr>
        <p:spPr>
          <a:xfrm rot="10800000">
            <a:off x="6682358" y="2949500"/>
            <a:ext cx="2589600" cy="0"/>
          </a:xfrm>
          <a:prstGeom prst="straightConnector1">
            <a:avLst/>
          </a:prstGeom>
          <a:noFill/>
          <a:ln w="9525" cap="flat" cmpd="sng">
            <a:solidFill>
              <a:schemeClr val="dk1"/>
            </a:solidFill>
            <a:prstDash val="solid"/>
            <a:round/>
            <a:headEnd type="none" w="med" len="med"/>
            <a:tailEnd type="none" w="med" len="med"/>
          </a:ln>
        </p:spPr>
      </p:cxnSp>
      <p:sp>
        <p:nvSpPr>
          <p:cNvPr id="374" name="Google Shape;374;p4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Query dữ liệu</a:t>
            </a:r>
            <a:endParaRPr dirty="0"/>
          </a:p>
        </p:txBody>
      </p:sp>
      <p:cxnSp>
        <p:nvCxnSpPr>
          <p:cNvPr id="376" name="Google Shape;376;p41"/>
          <p:cNvCxnSpPr/>
          <p:nvPr/>
        </p:nvCxnSpPr>
        <p:spPr>
          <a:xfrm rot="10800000">
            <a:off x="-21400" y="2148175"/>
            <a:ext cx="2441100" cy="0"/>
          </a:xfrm>
          <a:prstGeom prst="straightConnector1">
            <a:avLst/>
          </a:prstGeom>
          <a:noFill/>
          <a:ln w="9525" cap="flat" cmpd="sng">
            <a:solidFill>
              <a:schemeClr val="dk1"/>
            </a:solidFill>
            <a:prstDash val="solid"/>
            <a:round/>
            <a:headEnd type="none" w="med" len="med"/>
            <a:tailEnd type="none" w="med" len="med"/>
          </a:ln>
        </p:spPr>
      </p:cxnSp>
      <p:sp>
        <p:nvSpPr>
          <p:cNvPr id="9" name="Rectangle 8"/>
          <p:cNvSpPr/>
          <p:nvPr/>
        </p:nvSpPr>
        <p:spPr>
          <a:xfrm>
            <a:off x="243840" y="1678722"/>
            <a:ext cx="2110740" cy="461665"/>
          </a:xfrm>
          <a:prstGeom prst="rect">
            <a:avLst/>
          </a:prstGeom>
        </p:spPr>
        <p:txBody>
          <a:bodyPr wrap="square">
            <a:spAutoFit/>
          </a:bodyPr>
          <a:lstStyle/>
          <a:p>
            <a:r>
              <a:rPr lang="en-US" sz="2400" dirty="0" smtClean="0">
                <a:latin typeface="+mn-lt"/>
              </a:rPr>
              <a:t>RIGHT JOIN</a:t>
            </a:r>
            <a:endParaRPr lang="en-US" sz="2400" dirty="0">
              <a:latin typeface="+mn-lt"/>
            </a:endParaRPr>
          </a:p>
        </p:txBody>
      </p:sp>
      <p:sp>
        <p:nvSpPr>
          <p:cNvPr id="10" name="Rectangle 9"/>
          <p:cNvSpPr/>
          <p:nvPr/>
        </p:nvSpPr>
        <p:spPr>
          <a:xfrm>
            <a:off x="133700" y="2258637"/>
            <a:ext cx="4080160" cy="954107"/>
          </a:xfrm>
          <a:prstGeom prst="rect">
            <a:avLst/>
          </a:prstGeom>
        </p:spPr>
        <p:txBody>
          <a:bodyPr wrap="square">
            <a:spAutoFit/>
          </a:bodyPr>
          <a:lstStyle/>
          <a:p>
            <a:r>
              <a:rPr lang="en-US" dirty="0" err="1"/>
              <a:t>T</a:t>
            </a:r>
            <a:r>
              <a:rPr lang="en-US" dirty="0" err="1" smtClean="0"/>
              <a:t>rả</a:t>
            </a:r>
            <a:r>
              <a:rPr lang="en-US" dirty="0" smtClean="0"/>
              <a:t> </a:t>
            </a:r>
            <a:r>
              <a:rPr lang="en-US" dirty="0" err="1"/>
              <a:t>về</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bản</a:t>
            </a:r>
            <a:r>
              <a:rPr lang="en-US" dirty="0"/>
              <a:t> </a:t>
            </a:r>
            <a:r>
              <a:rPr lang="en-US" dirty="0" err="1"/>
              <a:t>ghi</a:t>
            </a:r>
            <a:r>
              <a:rPr lang="en-US" dirty="0"/>
              <a:t> </a:t>
            </a:r>
            <a:r>
              <a:rPr lang="en-US" dirty="0" err="1"/>
              <a:t>từ</a:t>
            </a:r>
            <a:r>
              <a:rPr lang="en-US" dirty="0"/>
              <a:t> </a:t>
            </a:r>
            <a:r>
              <a:rPr lang="en-US" dirty="0" err="1"/>
              <a:t>bảng</a:t>
            </a:r>
            <a:r>
              <a:rPr lang="en-US" dirty="0"/>
              <a:t> </a:t>
            </a:r>
            <a:r>
              <a:rPr lang="en-US" dirty="0" err="1"/>
              <a:t>bên</a:t>
            </a:r>
            <a:r>
              <a:rPr lang="en-US" dirty="0"/>
              <a:t> </a:t>
            </a:r>
            <a:r>
              <a:rPr lang="en-US" dirty="0" err="1"/>
              <a:t>phải</a:t>
            </a:r>
            <a:r>
              <a:rPr lang="en-US" dirty="0"/>
              <a:t> (bảng2) </a:t>
            </a:r>
            <a:r>
              <a:rPr lang="en-US" dirty="0" err="1"/>
              <a:t>và</a:t>
            </a:r>
            <a:r>
              <a:rPr lang="en-US" dirty="0"/>
              <a:t> </a:t>
            </a:r>
            <a:r>
              <a:rPr lang="en-US" dirty="0" err="1"/>
              <a:t>các</a:t>
            </a:r>
            <a:r>
              <a:rPr lang="en-US" dirty="0"/>
              <a:t> </a:t>
            </a:r>
            <a:r>
              <a:rPr lang="en-US" dirty="0" err="1"/>
              <a:t>bản</a:t>
            </a:r>
            <a:r>
              <a:rPr lang="en-US" dirty="0"/>
              <a:t> </a:t>
            </a:r>
            <a:r>
              <a:rPr lang="en-US" dirty="0" err="1"/>
              <a:t>ghi</a:t>
            </a:r>
            <a:r>
              <a:rPr lang="en-US" dirty="0"/>
              <a:t> </a:t>
            </a:r>
            <a:r>
              <a:rPr lang="en-US" dirty="0" err="1"/>
              <a:t>khớp</a:t>
            </a:r>
            <a:r>
              <a:rPr lang="en-US" dirty="0"/>
              <a:t> </a:t>
            </a:r>
            <a:r>
              <a:rPr lang="en-US" dirty="0" err="1"/>
              <a:t>từ</a:t>
            </a:r>
            <a:r>
              <a:rPr lang="en-US" dirty="0"/>
              <a:t> </a:t>
            </a:r>
            <a:r>
              <a:rPr lang="en-US" dirty="0" err="1"/>
              <a:t>bảng</a:t>
            </a:r>
            <a:r>
              <a:rPr lang="en-US" dirty="0"/>
              <a:t> </a:t>
            </a:r>
            <a:r>
              <a:rPr lang="en-US" dirty="0" err="1"/>
              <a:t>bên</a:t>
            </a:r>
            <a:r>
              <a:rPr lang="en-US" dirty="0"/>
              <a:t> </a:t>
            </a:r>
            <a:r>
              <a:rPr lang="en-US" dirty="0" err="1"/>
              <a:t>trái</a:t>
            </a:r>
            <a:r>
              <a:rPr lang="en-US" dirty="0"/>
              <a:t> (bảng1). </a:t>
            </a:r>
            <a:r>
              <a:rPr lang="en-US" dirty="0" err="1"/>
              <a:t>Kết</a:t>
            </a:r>
            <a:r>
              <a:rPr lang="en-US" dirty="0"/>
              <a:t> </a:t>
            </a:r>
            <a:r>
              <a:rPr lang="en-US" dirty="0" err="1"/>
              <a:t>quả</a:t>
            </a:r>
            <a:r>
              <a:rPr lang="en-US" dirty="0"/>
              <a:t> </a:t>
            </a:r>
            <a:r>
              <a:rPr lang="en-US" dirty="0" err="1"/>
              <a:t>là</a:t>
            </a:r>
            <a:r>
              <a:rPr lang="en-US" dirty="0"/>
              <a:t> NULL </a:t>
            </a:r>
            <a:r>
              <a:rPr lang="en-US" dirty="0" err="1"/>
              <a:t>từ</a:t>
            </a:r>
            <a:r>
              <a:rPr lang="en-US" dirty="0"/>
              <a:t> </a:t>
            </a:r>
            <a:r>
              <a:rPr lang="en-US" dirty="0" err="1"/>
              <a:t>phía</a:t>
            </a:r>
            <a:r>
              <a:rPr lang="en-US" dirty="0"/>
              <a:t> </a:t>
            </a:r>
            <a:r>
              <a:rPr lang="en-US" dirty="0" err="1"/>
              <a:t>bên</a:t>
            </a:r>
            <a:r>
              <a:rPr lang="en-US" dirty="0"/>
              <a:t> </a:t>
            </a:r>
            <a:r>
              <a:rPr lang="en-US" dirty="0" err="1"/>
              <a:t>trái</a:t>
            </a:r>
            <a:r>
              <a:rPr lang="en-US" dirty="0"/>
              <a:t>, </a:t>
            </a:r>
            <a:r>
              <a:rPr lang="en-US" dirty="0" err="1"/>
              <a:t>khi</a:t>
            </a:r>
            <a:r>
              <a:rPr lang="en-US" dirty="0"/>
              <a:t> </a:t>
            </a:r>
            <a:r>
              <a:rPr lang="en-US" dirty="0" err="1"/>
              <a:t>không</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khớp</a:t>
            </a:r>
            <a:r>
              <a:rPr lang="en-US" dirty="0"/>
              <a:t>.</a:t>
            </a:r>
            <a:endParaRPr lang="en-US" dirty="0"/>
          </a:p>
        </p:txBody>
      </p:sp>
      <p:sp>
        <p:nvSpPr>
          <p:cNvPr id="12" name="Rectangle 11"/>
          <p:cNvSpPr/>
          <p:nvPr/>
        </p:nvSpPr>
        <p:spPr>
          <a:xfrm>
            <a:off x="5212080" y="3194608"/>
            <a:ext cx="3825240" cy="523220"/>
          </a:xfrm>
          <a:prstGeom prst="rect">
            <a:avLst/>
          </a:prstGeom>
        </p:spPr>
        <p:txBody>
          <a:bodyPr wrap="square">
            <a:spAutoFit/>
          </a:bodyPr>
          <a:lstStyle/>
          <a:p>
            <a:r>
              <a:rPr lang="en-US" dirty="0" err="1"/>
              <a:t>C</a:t>
            </a:r>
            <a:r>
              <a:rPr lang="en-US" dirty="0" err="1" smtClean="0"/>
              <a:t>họn</a:t>
            </a:r>
            <a:r>
              <a:rPr lang="en-US" dirty="0" smtClean="0"/>
              <a:t> </a:t>
            </a:r>
            <a:r>
              <a:rPr lang="en-US" dirty="0" err="1"/>
              <a:t>các</a:t>
            </a:r>
            <a:r>
              <a:rPr lang="en-US" dirty="0"/>
              <a:t> </a:t>
            </a:r>
            <a:r>
              <a:rPr lang="en-US" dirty="0" err="1"/>
              <a:t>bản</a:t>
            </a:r>
            <a:r>
              <a:rPr lang="en-US" dirty="0"/>
              <a:t> </a:t>
            </a:r>
            <a:r>
              <a:rPr lang="en-US" dirty="0" err="1"/>
              <a:t>ghi</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khớp</a:t>
            </a:r>
            <a:r>
              <a:rPr lang="en-US" dirty="0"/>
              <a:t> </a:t>
            </a:r>
            <a:r>
              <a:rPr lang="en-US" dirty="0" err="1"/>
              <a:t>trong</a:t>
            </a:r>
            <a:r>
              <a:rPr lang="en-US" dirty="0"/>
              <a:t> </a:t>
            </a:r>
            <a:r>
              <a:rPr lang="en-US" dirty="0" err="1"/>
              <a:t>cả</a:t>
            </a:r>
            <a:r>
              <a:rPr lang="en-US" dirty="0"/>
              <a:t> </a:t>
            </a:r>
            <a:r>
              <a:rPr lang="en-US" dirty="0" err="1"/>
              <a:t>hai</a:t>
            </a:r>
            <a:r>
              <a:rPr lang="en-US" dirty="0"/>
              <a:t> </a:t>
            </a:r>
            <a:r>
              <a:rPr lang="en-US" dirty="0" err="1"/>
              <a:t>bảng</a:t>
            </a:r>
            <a:r>
              <a:rPr lang="en-US" dirty="0"/>
              <a:t>.</a:t>
            </a:r>
            <a:endParaRPr lang="en-US" dirty="0">
              <a:solidFill>
                <a:srgbClr val="202122"/>
              </a:solidFill>
              <a:latin typeface="Arial" panose="020B0604020202020204" pitchFamily="34" charset="0"/>
            </a:endParaRPr>
          </a:p>
        </p:txBody>
      </p:sp>
      <p:sp>
        <p:nvSpPr>
          <p:cNvPr id="22" name="Rectangle 21"/>
          <p:cNvSpPr/>
          <p:nvPr/>
        </p:nvSpPr>
        <p:spPr>
          <a:xfrm>
            <a:off x="6923855" y="2504857"/>
            <a:ext cx="2106606" cy="461665"/>
          </a:xfrm>
          <a:prstGeom prst="rect">
            <a:avLst/>
          </a:prstGeom>
        </p:spPr>
        <p:txBody>
          <a:bodyPr wrap="square">
            <a:spAutoFit/>
          </a:bodyPr>
          <a:lstStyle/>
          <a:p>
            <a:r>
              <a:rPr lang="en-US" sz="2400" dirty="0" smtClean="0">
                <a:latin typeface="+mn-lt"/>
              </a:rPr>
              <a:t>INNER JOIN</a:t>
            </a:r>
            <a:endParaRPr lang="en-US" sz="2400" dirty="0">
              <a:latin typeface="+mn-lt"/>
            </a:endParaRPr>
          </a:p>
        </p:txBody>
      </p:sp>
      <p:pic>
        <p:nvPicPr>
          <p:cNvPr id="2" name="Picture 1"/>
          <p:cNvPicPr>
            <a:picLocks noChangeAspect="1"/>
          </p:cNvPicPr>
          <p:nvPr/>
        </p:nvPicPr>
        <p:blipFill>
          <a:blip r:embed="rId3"/>
          <a:stretch>
            <a:fillRect/>
          </a:stretch>
        </p:blipFill>
        <p:spPr>
          <a:xfrm>
            <a:off x="243840" y="3323205"/>
            <a:ext cx="3810000" cy="1285875"/>
          </a:xfrm>
          <a:prstGeom prst="rect">
            <a:avLst/>
          </a:prstGeom>
        </p:spPr>
      </p:pic>
      <p:pic>
        <p:nvPicPr>
          <p:cNvPr id="3" name="Picture 2"/>
          <p:cNvPicPr>
            <a:picLocks noChangeAspect="1"/>
          </p:cNvPicPr>
          <p:nvPr/>
        </p:nvPicPr>
        <p:blipFill>
          <a:blip r:embed="rId4"/>
          <a:stretch>
            <a:fillRect/>
          </a:stretch>
        </p:blipFill>
        <p:spPr>
          <a:xfrm>
            <a:off x="5212080" y="1211940"/>
            <a:ext cx="3810000" cy="1285875"/>
          </a:xfrm>
          <a:prstGeom prst="rect">
            <a:avLst/>
          </a:prstGeom>
        </p:spPr>
      </p:pic>
    </p:spTree>
    <p:extLst>
      <p:ext uri="{BB962C8B-B14F-4D97-AF65-F5344CB8AC3E}">
        <p14:creationId xmlns:p14="http://schemas.microsoft.com/office/powerpoint/2010/main" val="164361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S" dirty="0" smtClean="0"/>
              <a:t>Kiểu dữ liệu cơ bản</a:t>
            </a:r>
            <a:endParaRPr dirty="0"/>
          </a:p>
        </p:txBody>
      </p:sp>
      <p:sp>
        <p:nvSpPr>
          <p:cNvPr id="176" name="Google Shape;176;p31"/>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177" name="Google Shape;177;p31"/>
          <p:cNvCxnSpPr/>
          <p:nvPr/>
        </p:nvCxnSpPr>
        <p:spPr>
          <a:xfrm>
            <a:off x="0" y="4028275"/>
            <a:ext cx="15615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6917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30"/>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p>
            <a:r>
              <a:rPr lang="en-US" dirty="0" smtClean="0"/>
              <a:t>INTEGER</a:t>
            </a:r>
            <a:endParaRPr dirty="0"/>
          </a:p>
        </p:txBody>
      </p:sp>
      <p:sp>
        <p:nvSpPr>
          <p:cNvPr id="152" name="Google Shape;152;p30"/>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p>
            <a:pPr marL="0" lvl="0" indent="0"/>
            <a:r>
              <a:rPr lang="en-AS" dirty="0"/>
              <a:t>Sử dụng để lưu trữ giá trị kiểu số nguyên</a:t>
            </a:r>
            <a:endParaRPr dirty="0"/>
          </a:p>
        </p:txBody>
      </p:sp>
      <p:sp>
        <p:nvSpPr>
          <p:cNvPr id="153" name="Google Shape;153;p30"/>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FLOAT</a:t>
            </a:r>
            <a:endParaRPr dirty="0"/>
          </a:p>
        </p:txBody>
      </p:sp>
      <p:sp>
        <p:nvSpPr>
          <p:cNvPr id="154" name="Google Shape;154;p30"/>
          <p:cNvSpPr txBox="1">
            <a:spLocks noGrp="1"/>
          </p:cNvSpPr>
          <p:nvPr>
            <p:ph type="subTitle" idx="13"/>
          </p:nvPr>
        </p:nvSpPr>
        <p:spPr>
          <a:xfrm>
            <a:off x="490330" y="1622677"/>
            <a:ext cx="1874416" cy="572400"/>
          </a:xfrm>
          <a:prstGeom prst="rect">
            <a:avLst/>
          </a:prstGeom>
        </p:spPr>
        <p:txBody>
          <a:bodyPr spcFirstLastPara="1" wrap="square" lIns="91425" tIns="91425" rIns="91425" bIns="91425" anchor="t" anchorCtr="0">
            <a:noAutofit/>
          </a:bodyPr>
          <a:lstStyle/>
          <a:p>
            <a:pPr lvl="0"/>
            <a:r>
              <a:rPr lang="en-AS" dirty="0"/>
              <a:t>Sử dụng để lưu trữ giá trị số thực</a:t>
            </a:r>
            <a:endParaRPr lang="en-US" dirty="0"/>
          </a:p>
        </p:txBody>
      </p:sp>
      <p:sp>
        <p:nvSpPr>
          <p:cNvPr id="155" name="Google Shape;155;p30"/>
          <p:cNvSpPr txBox="1">
            <a:spLocks noGrp="1"/>
          </p:cNvSpPr>
          <p:nvPr>
            <p:ph type="title" idx="3"/>
          </p:nvPr>
        </p:nvSpPr>
        <p:spPr>
          <a:xfrm>
            <a:off x="2118448" y="54444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56" name="Google Shape;156;p30"/>
          <p:cNvSpPr txBox="1">
            <a:spLocks noGrp="1"/>
          </p:cNvSpPr>
          <p:nvPr>
            <p:ph type="title" idx="5"/>
          </p:nvPr>
        </p:nvSpPr>
        <p:spPr>
          <a:xfrm>
            <a:off x="2105406" y="248716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57" name="Google Shape;157;p30"/>
          <p:cNvSpPr txBox="1">
            <a:spLocks noGrp="1"/>
          </p:cNvSpPr>
          <p:nvPr>
            <p:ph type="title" idx="4"/>
          </p:nvPr>
        </p:nvSpPr>
        <p:spPr>
          <a:xfrm>
            <a:off x="2105406" y="151580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cxnSp>
        <p:nvCxnSpPr>
          <p:cNvPr id="158" name="Google Shape;158;p30"/>
          <p:cNvCxnSpPr/>
          <p:nvPr/>
        </p:nvCxnSpPr>
        <p:spPr>
          <a:xfrm>
            <a:off x="3297225" y="0"/>
            <a:ext cx="0" cy="23937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30"/>
          <p:cNvCxnSpPr/>
          <p:nvPr/>
        </p:nvCxnSpPr>
        <p:spPr>
          <a:xfrm>
            <a:off x="5861950" y="3131400"/>
            <a:ext cx="0" cy="2030100"/>
          </a:xfrm>
          <a:prstGeom prst="straightConnector1">
            <a:avLst/>
          </a:prstGeom>
          <a:noFill/>
          <a:ln w="9525" cap="flat" cmpd="sng">
            <a:solidFill>
              <a:schemeClr val="dk2"/>
            </a:solidFill>
            <a:prstDash val="solid"/>
            <a:round/>
            <a:headEnd type="none" w="med" len="med"/>
            <a:tailEnd type="none" w="med" len="med"/>
          </a:ln>
        </p:spPr>
      </p:cxnSp>
      <p:sp>
        <p:nvSpPr>
          <p:cNvPr id="160" name="Google Shape;160;p30"/>
          <p:cNvSpPr txBox="1">
            <a:spLocks noGrp="1"/>
          </p:cNvSpPr>
          <p:nvPr>
            <p:ph type="title" idx="6"/>
          </p:nvPr>
        </p:nvSpPr>
        <p:spPr>
          <a:xfrm>
            <a:off x="5922008" y="2092638"/>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61" name="Google Shape;161;p30"/>
          <p:cNvSpPr txBox="1">
            <a:spLocks noGrp="1"/>
          </p:cNvSpPr>
          <p:nvPr>
            <p:ph type="title" idx="7"/>
          </p:nvPr>
        </p:nvSpPr>
        <p:spPr>
          <a:xfrm>
            <a:off x="5922008" y="3112336"/>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162" name="Google Shape;162;p30"/>
          <p:cNvSpPr txBox="1">
            <a:spLocks noGrp="1"/>
          </p:cNvSpPr>
          <p:nvPr>
            <p:ph type="title" idx="8"/>
          </p:nvPr>
        </p:nvSpPr>
        <p:spPr>
          <a:xfrm>
            <a:off x="5922008" y="413203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163" name="Google Shape;163;p30"/>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p>
            <a:pPr lvl="0"/>
            <a:r>
              <a:rPr lang="en-US" dirty="0" smtClean="0"/>
              <a:t>OBJECT</a:t>
            </a:r>
            <a:endParaRPr dirty="0"/>
          </a:p>
        </p:txBody>
      </p:sp>
      <p:sp>
        <p:nvSpPr>
          <p:cNvPr id="164" name="Google Shape;164;p30"/>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p>
            <a:pPr marL="0" lvl="0" indent="0"/>
            <a:r>
              <a:rPr lang="en-AS" dirty="0"/>
              <a:t>kiểu dữ liệu cơ bản của tất cả các kiểu khác</a:t>
            </a:r>
            <a:endParaRPr dirty="0"/>
          </a:p>
        </p:txBody>
      </p:sp>
      <p:sp>
        <p:nvSpPr>
          <p:cNvPr id="165" name="Google Shape;165;p30"/>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BOOLEAN</a:t>
            </a:r>
            <a:endParaRPr dirty="0"/>
          </a:p>
        </p:txBody>
      </p:sp>
      <p:sp>
        <p:nvSpPr>
          <p:cNvPr id="166" name="Google Shape;166;p30"/>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p>
            <a:pPr marL="0" lvl="0" indent="0"/>
            <a:r>
              <a:rPr lang="en-AS" dirty="0"/>
              <a:t>Cho phép một biến lưu trữ giá trị đúng hoặc sai</a:t>
            </a:r>
            <a:endParaRPr dirty="0"/>
          </a:p>
        </p:txBody>
      </p:sp>
      <p:sp>
        <p:nvSpPr>
          <p:cNvPr id="167" name="Google Shape;167;p30"/>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STRING</a:t>
            </a:r>
            <a:endParaRPr dirty="0"/>
          </a:p>
        </p:txBody>
      </p:sp>
      <p:sp>
        <p:nvSpPr>
          <p:cNvPr id="168" name="Google Shape;168;p30"/>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p>
            <a:pPr marL="0" lvl="0" indent="0"/>
            <a:r>
              <a:rPr lang="en-AS" dirty="0"/>
              <a:t>Được sử dụng để lưu trữ những giá trị kiểu chữ cho biến</a:t>
            </a:r>
            <a:endParaRPr dirty="0"/>
          </a:p>
        </p:txBody>
      </p:sp>
      <p:sp>
        <p:nvSpPr>
          <p:cNvPr id="169" name="Google Shape;169;p30"/>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p>
            <a:pPr lvl="0"/>
            <a:r>
              <a:rPr lang="en-US" dirty="0" smtClean="0"/>
              <a:t>BYTE</a:t>
            </a:r>
            <a:endParaRPr dirty="0"/>
          </a:p>
        </p:txBody>
      </p:sp>
      <p:sp>
        <p:nvSpPr>
          <p:cNvPr id="170" name="Google Shape;170;p30"/>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p>
            <a:pPr marL="0" lvl="0" indent="0"/>
            <a:r>
              <a:rPr lang="en-AS" dirty="0"/>
              <a:t>sử dụng để lưu trữ giá byte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312" y="1713086"/>
            <a:ext cx="2012100" cy="2012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30"/>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p>
            <a:r>
              <a:rPr lang="en-US" dirty="0" smtClean="0"/>
              <a:t>CHAR</a:t>
            </a:r>
            <a:endParaRPr dirty="0"/>
          </a:p>
        </p:txBody>
      </p:sp>
      <p:sp>
        <p:nvSpPr>
          <p:cNvPr id="152" name="Google Shape;152;p30"/>
          <p:cNvSpPr txBox="1">
            <a:spLocks noGrp="1"/>
          </p:cNvSpPr>
          <p:nvPr>
            <p:ph type="subTitle" idx="1"/>
          </p:nvPr>
        </p:nvSpPr>
        <p:spPr>
          <a:xfrm>
            <a:off x="390296" y="656478"/>
            <a:ext cx="1974450" cy="572400"/>
          </a:xfrm>
          <a:prstGeom prst="rect">
            <a:avLst/>
          </a:prstGeom>
        </p:spPr>
        <p:txBody>
          <a:bodyPr spcFirstLastPara="1" wrap="square" lIns="91425" tIns="91425" rIns="91425" bIns="91425" anchor="t" anchorCtr="0">
            <a:noAutofit/>
          </a:bodyPr>
          <a:lstStyle/>
          <a:p>
            <a:pPr marL="0" lvl="0" indent="0"/>
            <a:r>
              <a:rPr lang="en-US" dirty="0" err="1" smtClean="0"/>
              <a:t>Cách</a:t>
            </a:r>
            <a:r>
              <a:rPr lang="en-US" dirty="0" smtClean="0"/>
              <a:t> </a:t>
            </a:r>
            <a:r>
              <a:rPr lang="en-US" dirty="0" err="1" smtClean="0"/>
              <a:t>viết</a:t>
            </a:r>
            <a:r>
              <a:rPr lang="en-US" dirty="0" smtClean="0"/>
              <a:t> : CHAR(</a:t>
            </a:r>
            <a:r>
              <a:rPr lang="en-US" dirty="0" err="1" smtClean="0"/>
              <a:t>Kich_thuoc</a:t>
            </a:r>
            <a:r>
              <a:rPr lang="en-US" dirty="0" smtClean="0"/>
              <a:t>)</a:t>
            </a:r>
          </a:p>
          <a:p>
            <a:pPr marL="0" lvl="0" indent="0"/>
            <a:r>
              <a:rPr lang="en-US" dirty="0" err="1" smtClean="0"/>
              <a:t>Lưu</a:t>
            </a:r>
            <a:r>
              <a:rPr lang="en-US" dirty="0" smtClean="0"/>
              <a:t> </a:t>
            </a:r>
            <a:r>
              <a:rPr lang="en-US" dirty="0" err="1" smtClean="0"/>
              <a:t>trữ</a:t>
            </a:r>
            <a:r>
              <a:rPr lang="en-US" dirty="0" smtClean="0"/>
              <a:t> </a:t>
            </a:r>
            <a:r>
              <a:rPr lang="en-US" dirty="0" err="1" smtClean="0"/>
              <a:t>ký</a:t>
            </a:r>
            <a:r>
              <a:rPr lang="en-US" dirty="0" smtClean="0"/>
              <a:t> </a:t>
            </a:r>
            <a:r>
              <a:rPr lang="en-US" dirty="0" err="1" smtClean="0"/>
              <a:t>tự</a:t>
            </a:r>
            <a:r>
              <a:rPr lang="en-US" dirty="0" smtClean="0"/>
              <a:t>, </a:t>
            </a:r>
            <a:r>
              <a:rPr lang="en-US" dirty="0" err="1" smtClean="0"/>
              <a:t>không</a:t>
            </a:r>
            <a:r>
              <a:rPr lang="en-US" dirty="0" smtClean="0"/>
              <a:t> </a:t>
            </a:r>
            <a:r>
              <a:rPr lang="en-US" dirty="0" err="1" smtClean="0"/>
              <a:t>chứ</a:t>
            </a:r>
            <a:r>
              <a:rPr lang="en-US" dirty="0" err="1" smtClean="0"/>
              <a:t>a</a:t>
            </a:r>
            <a:r>
              <a:rPr lang="en-US" dirty="0" smtClean="0"/>
              <a:t> </a:t>
            </a:r>
            <a:r>
              <a:rPr lang="en-US" dirty="0" err="1" smtClean="0"/>
              <a:t>ký</a:t>
            </a:r>
            <a:r>
              <a:rPr lang="en-US" dirty="0" smtClean="0"/>
              <a:t> </a:t>
            </a:r>
            <a:r>
              <a:rPr lang="en-US" dirty="0" err="1" smtClean="0"/>
              <a:t>tự</a:t>
            </a:r>
            <a:r>
              <a:rPr lang="en-US" dirty="0" smtClean="0"/>
              <a:t> </a:t>
            </a:r>
            <a:r>
              <a:rPr lang="en-US" dirty="0"/>
              <a:t>Unicode</a:t>
            </a:r>
            <a:endParaRPr dirty="0"/>
          </a:p>
        </p:txBody>
      </p:sp>
      <p:sp>
        <p:nvSpPr>
          <p:cNvPr id="153" name="Google Shape;153;p30"/>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p>
            <a:pPr lvl="0"/>
            <a:r>
              <a:rPr lang="en-US" dirty="0"/>
              <a:t>VARCHAR</a:t>
            </a:r>
            <a:endParaRPr dirty="0"/>
          </a:p>
        </p:txBody>
      </p:sp>
      <p:sp>
        <p:nvSpPr>
          <p:cNvPr id="154" name="Google Shape;154;p30"/>
          <p:cNvSpPr txBox="1">
            <a:spLocks noGrp="1"/>
          </p:cNvSpPr>
          <p:nvPr>
            <p:ph type="subTitle" idx="13"/>
          </p:nvPr>
        </p:nvSpPr>
        <p:spPr>
          <a:xfrm>
            <a:off x="72887" y="1622677"/>
            <a:ext cx="2291859" cy="572400"/>
          </a:xfrm>
          <a:prstGeom prst="rect">
            <a:avLst/>
          </a:prstGeom>
        </p:spPr>
        <p:txBody>
          <a:bodyPr spcFirstLastPara="1" wrap="square" lIns="91425" tIns="91425" rIns="91425" bIns="91425" anchor="t" anchorCtr="0">
            <a:noAutofit/>
          </a:bodyPr>
          <a:lstStyle/>
          <a:p>
            <a:pPr marL="0" lvl="0" indent="0"/>
            <a:r>
              <a:rPr lang="vi-VN" dirty="0"/>
              <a:t>Cách viết : </a:t>
            </a:r>
            <a:r>
              <a:rPr lang="en-US" dirty="0" smtClean="0"/>
              <a:t>VAR</a:t>
            </a:r>
            <a:r>
              <a:rPr lang="vi-VN" dirty="0" smtClean="0"/>
              <a:t>CHAR(Kich_thuoc</a:t>
            </a:r>
            <a:r>
              <a:rPr lang="vi-VN" dirty="0"/>
              <a:t>)</a:t>
            </a:r>
          </a:p>
          <a:p>
            <a:pPr marL="0" lvl="0" indent="0"/>
            <a:r>
              <a:rPr lang="vi-VN" dirty="0"/>
              <a:t>Lưu trữ ký tự, không chứa ký tự </a:t>
            </a:r>
            <a:r>
              <a:rPr lang="vi-VN" dirty="0" smtClean="0"/>
              <a:t>Unicode</a:t>
            </a:r>
            <a:endParaRPr lang="en-US" dirty="0" smtClean="0"/>
          </a:p>
          <a:p>
            <a:pPr marL="0" lvl="0" indent="0"/>
            <a:r>
              <a:rPr lang="en-US" dirty="0" err="1" smtClean="0"/>
              <a:t>Tối</a:t>
            </a:r>
            <a:r>
              <a:rPr lang="en-US" dirty="0" smtClean="0"/>
              <a:t> </a:t>
            </a:r>
            <a:r>
              <a:rPr lang="en-US" dirty="0" err="1" smtClean="0"/>
              <a:t>đa</a:t>
            </a:r>
            <a:r>
              <a:rPr lang="en-US" dirty="0" smtClean="0"/>
              <a:t> 2GB</a:t>
            </a:r>
            <a:endParaRPr lang="vi-VN" dirty="0"/>
          </a:p>
        </p:txBody>
      </p:sp>
      <p:sp>
        <p:nvSpPr>
          <p:cNvPr id="155" name="Google Shape;155;p30"/>
          <p:cNvSpPr txBox="1">
            <a:spLocks noGrp="1"/>
          </p:cNvSpPr>
          <p:nvPr>
            <p:ph type="title" idx="3"/>
          </p:nvPr>
        </p:nvSpPr>
        <p:spPr>
          <a:xfrm>
            <a:off x="2118448" y="54444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56" name="Google Shape;156;p30"/>
          <p:cNvSpPr txBox="1">
            <a:spLocks noGrp="1"/>
          </p:cNvSpPr>
          <p:nvPr>
            <p:ph type="title" idx="5"/>
          </p:nvPr>
        </p:nvSpPr>
        <p:spPr>
          <a:xfrm>
            <a:off x="2105406" y="248716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57" name="Google Shape;157;p30"/>
          <p:cNvSpPr txBox="1">
            <a:spLocks noGrp="1"/>
          </p:cNvSpPr>
          <p:nvPr>
            <p:ph type="title" idx="4"/>
          </p:nvPr>
        </p:nvSpPr>
        <p:spPr>
          <a:xfrm>
            <a:off x="2105406" y="1515808"/>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158" name="Google Shape;158;p30"/>
          <p:cNvCxnSpPr/>
          <p:nvPr/>
        </p:nvCxnSpPr>
        <p:spPr>
          <a:xfrm>
            <a:off x="3297225" y="0"/>
            <a:ext cx="0" cy="23937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30"/>
          <p:cNvCxnSpPr/>
          <p:nvPr/>
        </p:nvCxnSpPr>
        <p:spPr>
          <a:xfrm>
            <a:off x="5861950" y="3131400"/>
            <a:ext cx="0" cy="2030100"/>
          </a:xfrm>
          <a:prstGeom prst="straightConnector1">
            <a:avLst/>
          </a:prstGeom>
          <a:noFill/>
          <a:ln w="9525" cap="flat" cmpd="sng">
            <a:solidFill>
              <a:schemeClr val="dk2"/>
            </a:solidFill>
            <a:prstDash val="solid"/>
            <a:round/>
            <a:headEnd type="none" w="med" len="med"/>
            <a:tailEnd type="none" w="med" len="med"/>
          </a:ln>
        </p:spPr>
      </p:cxnSp>
      <p:sp>
        <p:nvSpPr>
          <p:cNvPr id="160" name="Google Shape;160;p30"/>
          <p:cNvSpPr txBox="1">
            <a:spLocks noGrp="1"/>
          </p:cNvSpPr>
          <p:nvPr>
            <p:ph type="title" idx="6"/>
          </p:nvPr>
        </p:nvSpPr>
        <p:spPr>
          <a:xfrm>
            <a:off x="5922008" y="2092638"/>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06</a:t>
            </a:r>
            <a:endParaRPr dirty="0"/>
          </a:p>
        </p:txBody>
      </p:sp>
      <p:sp>
        <p:nvSpPr>
          <p:cNvPr id="161" name="Google Shape;161;p30"/>
          <p:cNvSpPr txBox="1">
            <a:spLocks noGrp="1"/>
          </p:cNvSpPr>
          <p:nvPr>
            <p:ph type="title" idx="7"/>
          </p:nvPr>
        </p:nvSpPr>
        <p:spPr>
          <a:xfrm>
            <a:off x="5922008" y="3112336"/>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07</a:t>
            </a:r>
            <a:endParaRPr dirty="0"/>
          </a:p>
        </p:txBody>
      </p:sp>
      <p:sp>
        <p:nvSpPr>
          <p:cNvPr id="162" name="Google Shape;162;p30"/>
          <p:cNvSpPr txBox="1">
            <a:spLocks noGrp="1"/>
          </p:cNvSpPr>
          <p:nvPr>
            <p:ph type="title" idx="8"/>
          </p:nvPr>
        </p:nvSpPr>
        <p:spPr>
          <a:xfrm>
            <a:off x="5922008" y="413203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08</a:t>
            </a:r>
            <a:endParaRPr dirty="0"/>
          </a:p>
        </p:txBody>
      </p:sp>
      <p:sp>
        <p:nvSpPr>
          <p:cNvPr id="163" name="Google Shape;163;p30"/>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p>
            <a:pPr lvl="0"/>
            <a:r>
              <a:rPr lang="en-US" dirty="0"/>
              <a:t>TEXT</a:t>
            </a:r>
            <a:endParaRPr dirty="0"/>
          </a:p>
        </p:txBody>
      </p:sp>
      <p:sp>
        <p:nvSpPr>
          <p:cNvPr id="164" name="Google Shape;164;p30"/>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p>
            <a:pPr marL="0" lvl="0" indent="0"/>
            <a:r>
              <a:rPr lang="en-US" dirty="0" err="1" smtClean="0"/>
              <a:t>Tùy</a:t>
            </a:r>
            <a:r>
              <a:rPr lang="en-US" dirty="0" smtClean="0"/>
              <a:t> </a:t>
            </a:r>
            <a:r>
              <a:rPr lang="en-US" dirty="0" err="1" smtClean="0"/>
              <a:t>biến</a:t>
            </a:r>
            <a:r>
              <a:rPr lang="en-US" dirty="0" smtClean="0"/>
              <a:t> , </a:t>
            </a:r>
            <a:r>
              <a:rPr lang="en-US" dirty="0" err="1" smtClean="0"/>
              <a:t>không</a:t>
            </a:r>
            <a:r>
              <a:rPr lang="en-US" dirty="0" smtClean="0"/>
              <a:t> </a:t>
            </a:r>
            <a:r>
              <a:rPr lang="en-US" dirty="0" err="1" smtClean="0"/>
              <a:t>chứa</a:t>
            </a:r>
            <a:r>
              <a:rPr lang="en-US" dirty="0" smtClean="0"/>
              <a:t> </a:t>
            </a:r>
            <a:r>
              <a:rPr lang="en-US" dirty="0" err="1" smtClean="0"/>
              <a:t>ký</a:t>
            </a:r>
            <a:r>
              <a:rPr lang="en-US" dirty="0" smtClean="0"/>
              <a:t> </a:t>
            </a:r>
            <a:r>
              <a:rPr lang="en-US" dirty="0" err="1" smtClean="0"/>
              <a:t>tự</a:t>
            </a:r>
            <a:r>
              <a:rPr lang="en-US" dirty="0" smtClean="0"/>
              <a:t> Unicode</a:t>
            </a:r>
            <a:endParaRPr dirty="0"/>
          </a:p>
        </p:txBody>
      </p:sp>
      <p:sp>
        <p:nvSpPr>
          <p:cNvPr id="165" name="Google Shape;165;p30"/>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p>
            <a:pPr lvl="0"/>
            <a:r>
              <a:rPr lang="en-US" dirty="0"/>
              <a:t>NTEXT</a:t>
            </a:r>
            <a:endParaRPr dirty="0"/>
          </a:p>
        </p:txBody>
      </p:sp>
      <p:sp>
        <p:nvSpPr>
          <p:cNvPr id="166" name="Google Shape;166;p30"/>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p>
            <a:pPr marL="0" lvl="0" indent="0"/>
            <a:r>
              <a:rPr lang="en-US" dirty="0" err="1"/>
              <a:t>Tối</a:t>
            </a:r>
            <a:r>
              <a:rPr lang="en-US" dirty="0"/>
              <a:t> </a:t>
            </a:r>
            <a:r>
              <a:rPr lang="en-US" dirty="0" err="1"/>
              <a:t>đa</a:t>
            </a:r>
            <a:r>
              <a:rPr lang="en-US" dirty="0"/>
              <a:t> 1.073.741.823 </a:t>
            </a:r>
            <a:r>
              <a:rPr lang="en-US" dirty="0" smtClean="0"/>
              <a:t>byte.</a:t>
            </a:r>
          </a:p>
          <a:p>
            <a:pPr marL="0" lvl="0" indent="0"/>
            <a:r>
              <a:rPr lang="en-US" dirty="0" err="1" smtClean="0"/>
              <a:t>Độ</a:t>
            </a:r>
            <a:r>
              <a:rPr lang="en-US" dirty="0" smtClean="0"/>
              <a:t> </a:t>
            </a:r>
            <a:r>
              <a:rPr lang="en-US" dirty="0" err="1"/>
              <a:t>dài</a:t>
            </a:r>
            <a:r>
              <a:rPr lang="en-US" dirty="0"/>
              <a:t> </a:t>
            </a:r>
            <a:r>
              <a:rPr lang="en-US" dirty="0" err="1"/>
              <a:t>tùy</a:t>
            </a:r>
            <a:r>
              <a:rPr lang="en-US" dirty="0"/>
              <a:t> </a:t>
            </a:r>
            <a:r>
              <a:rPr lang="en-US" dirty="0" err="1" smtClean="0"/>
              <a:t>biến</a:t>
            </a:r>
            <a:r>
              <a:rPr lang="en-US" dirty="0" smtClean="0"/>
              <a:t>.</a:t>
            </a:r>
          </a:p>
          <a:p>
            <a:pPr marL="0" lvl="0" indent="0"/>
            <a:r>
              <a:rPr lang="en-US" dirty="0" err="1" smtClean="0"/>
              <a:t>Kí</a:t>
            </a:r>
            <a:r>
              <a:rPr lang="en-US" dirty="0" smtClean="0"/>
              <a:t> </a:t>
            </a:r>
            <a:r>
              <a:rPr lang="en-US" dirty="0" err="1"/>
              <a:t>tự</a:t>
            </a:r>
            <a:r>
              <a:rPr lang="en-US" dirty="0"/>
              <a:t> Unicode.</a:t>
            </a:r>
            <a:endParaRPr dirty="0"/>
          </a:p>
        </p:txBody>
      </p:sp>
      <p:sp>
        <p:nvSpPr>
          <p:cNvPr id="167" name="Google Shape;167;p30"/>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p>
            <a:pPr lvl="0"/>
            <a:r>
              <a:rPr lang="en-US" dirty="0" smtClean="0"/>
              <a:t>BINARY</a:t>
            </a:r>
            <a:endParaRPr dirty="0"/>
          </a:p>
        </p:txBody>
      </p:sp>
      <p:sp>
        <p:nvSpPr>
          <p:cNvPr id="168" name="Google Shape;168;p30"/>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p>
            <a:pPr marL="0" lvl="0" indent="0"/>
            <a:r>
              <a:rPr lang="en-US" dirty="0"/>
              <a:t>BINARY(</a:t>
            </a:r>
            <a:r>
              <a:rPr lang="en-US" dirty="0" err="1"/>
              <a:t>kich_thuoc</a:t>
            </a:r>
            <a:r>
              <a:rPr lang="en-US" dirty="0" smtClean="0"/>
              <a:t>)</a:t>
            </a:r>
          </a:p>
          <a:p>
            <a:pPr marL="0" lvl="0" indent="0"/>
            <a:r>
              <a:rPr lang="en-US" dirty="0" err="1"/>
              <a:t>Tối</a:t>
            </a:r>
            <a:r>
              <a:rPr lang="en-US" dirty="0"/>
              <a:t> </a:t>
            </a:r>
            <a:r>
              <a:rPr lang="en-US" dirty="0" err="1"/>
              <a:t>đa</a:t>
            </a:r>
            <a:r>
              <a:rPr lang="en-US" dirty="0"/>
              <a:t> 8000 </a:t>
            </a:r>
            <a:r>
              <a:rPr lang="en-US" dirty="0" err="1"/>
              <a:t>kí</a:t>
            </a:r>
            <a:r>
              <a:rPr lang="en-US" dirty="0"/>
              <a:t> </a:t>
            </a:r>
            <a:r>
              <a:rPr lang="en-US" dirty="0" err="1"/>
              <a:t>tự</a:t>
            </a:r>
            <a:r>
              <a:rPr lang="en-US" dirty="0" smtClean="0"/>
              <a:t>.</a:t>
            </a:r>
          </a:p>
          <a:p>
            <a:pPr marL="0" lvl="0" indent="0"/>
            <a:r>
              <a:rPr lang="en-US" dirty="0" err="1"/>
              <a:t>Dữ</a:t>
            </a:r>
            <a:r>
              <a:rPr lang="en-US" dirty="0"/>
              <a:t> </a:t>
            </a:r>
            <a:r>
              <a:rPr lang="en-US" dirty="0" err="1"/>
              <a:t>liệu</a:t>
            </a:r>
            <a:r>
              <a:rPr lang="en-US" dirty="0"/>
              <a:t> </a:t>
            </a:r>
            <a:r>
              <a:rPr lang="en-US" dirty="0" err="1"/>
              <a:t>nhị</a:t>
            </a:r>
            <a:r>
              <a:rPr lang="en-US" dirty="0"/>
              <a:t> </a:t>
            </a:r>
            <a:r>
              <a:rPr lang="en-US" dirty="0" err="1"/>
              <a:t>phân</a:t>
            </a:r>
            <a:r>
              <a:rPr lang="en-US" dirty="0"/>
              <a:t>.</a:t>
            </a:r>
            <a:endParaRPr lang="en-US" dirty="0" smtClean="0"/>
          </a:p>
          <a:p>
            <a:pPr marL="0" lvl="0" indent="0"/>
            <a:endParaRPr lang="en-US" dirty="0" smtClean="0"/>
          </a:p>
          <a:p>
            <a:pPr marL="0" lvl="0" indent="0"/>
            <a:endParaRPr dirty="0"/>
          </a:p>
        </p:txBody>
      </p:sp>
      <p:sp>
        <p:nvSpPr>
          <p:cNvPr id="169" name="Google Shape;169;p30"/>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p>
            <a:pPr lvl="0"/>
            <a:r>
              <a:rPr lang="en-US" dirty="0"/>
              <a:t>IMAGE</a:t>
            </a:r>
            <a:endParaRPr dirty="0"/>
          </a:p>
        </p:txBody>
      </p:sp>
      <p:sp>
        <p:nvSpPr>
          <p:cNvPr id="170" name="Google Shape;170;p30"/>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p>
            <a:pPr marL="0" lvl="0" indent="0"/>
            <a:r>
              <a:rPr lang="en-US" dirty="0" err="1" smtClean="0"/>
              <a:t>Tối</a:t>
            </a:r>
            <a:r>
              <a:rPr lang="en-US" dirty="0" smtClean="0"/>
              <a:t> </a:t>
            </a:r>
            <a:r>
              <a:rPr lang="en-US" dirty="0" err="1" smtClean="0"/>
              <a:t>đa</a:t>
            </a:r>
            <a:r>
              <a:rPr lang="en-US" dirty="0" smtClean="0"/>
              <a:t> 2GB</a:t>
            </a:r>
          </a:p>
          <a:p>
            <a:pPr marL="0" lvl="0" indent="0"/>
            <a:r>
              <a:rPr lang="en-US" dirty="0" err="1" smtClean="0"/>
              <a:t>Dữ</a:t>
            </a:r>
            <a:r>
              <a:rPr lang="en-US" dirty="0" smtClean="0"/>
              <a:t> </a:t>
            </a:r>
            <a:r>
              <a:rPr lang="en-US" dirty="0" err="1" smtClean="0"/>
              <a:t>liệu</a:t>
            </a:r>
            <a:r>
              <a:rPr lang="en-US" dirty="0" smtClean="0"/>
              <a:t> </a:t>
            </a:r>
            <a:r>
              <a:rPr lang="en-US" dirty="0" err="1" smtClean="0"/>
              <a:t>dưới</a:t>
            </a:r>
            <a:r>
              <a:rPr lang="en-US" dirty="0" smtClean="0"/>
              <a:t> </a:t>
            </a:r>
            <a:r>
              <a:rPr lang="en-US" dirty="0" err="1" smtClean="0"/>
              <a:t>dạng</a:t>
            </a:r>
            <a:r>
              <a:rPr lang="en-US" dirty="0" smtClean="0"/>
              <a:t> </a:t>
            </a:r>
            <a:r>
              <a:rPr lang="en-US" dirty="0" err="1" smtClean="0"/>
              <a:t>nhị</a:t>
            </a:r>
            <a:r>
              <a:rPr lang="en-US" dirty="0" smtClean="0"/>
              <a:t> </a:t>
            </a:r>
            <a:r>
              <a:rPr lang="en-US" dirty="0" err="1" smtClean="0"/>
              <a:t>phân</a:t>
            </a:r>
            <a:endParaRPr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10227"/>
          <a:stretch/>
        </p:blipFill>
        <p:spPr>
          <a:xfrm>
            <a:off x="3413491" y="1622676"/>
            <a:ext cx="2392251" cy="1803011"/>
          </a:xfrm>
          <a:prstGeom prst="rect">
            <a:avLst/>
          </a:prstGeom>
        </p:spPr>
      </p:pic>
      <p:sp>
        <p:nvSpPr>
          <p:cNvPr id="28" name="Google Shape;156;p30"/>
          <p:cNvSpPr txBox="1">
            <a:spLocks/>
          </p:cNvSpPr>
          <p:nvPr/>
        </p:nvSpPr>
        <p:spPr>
          <a:xfrm>
            <a:off x="2118448" y="3410800"/>
            <a:ext cx="1107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dirty="0" smtClean="0"/>
              <a:t>04</a:t>
            </a:r>
            <a:endParaRPr lang="en" dirty="0"/>
          </a:p>
        </p:txBody>
      </p:sp>
      <p:sp>
        <p:nvSpPr>
          <p:cNvPr id="29" name="Google Shape;163;p30"/>
          <p:cNvSpPr txBox="1">
            <a:spLocks noGrp="1"/>
          </p:cNvSpPr>
          <p:nvPr>
            <p:ph type="ctrTitle" idx="14"/>
          </p:nvPr>
        </p:nvSpPr>
        <p:spPr>
          <a:xfrm>
            <a:off x="390296" y="3168556"/>
            <a:ext cx="1974300" cy="577800"/>
          </a:xfrm>
          <a:prstGeom prst="rect">
            <a:avLst/>
          </a:prstGeom>
        </p:spPr>
        <p:txBody>
          <a:bodyPr spcFirstLastPara="1" wrap="square" lIns="91425" tIns="91425" rIns="91425" bIns="91425" anchor="b" anchorCtr="0">
            <a:noAutofit/>
          </a:bodyPr>
          <a:lstStyle/>
          <a:p>
            <a:pPr lvl="0"/>
            <a:r>
              <a:rPr lang="en-US" dirty="0" smtClean="0"/>
              <a:t>NCHAR</a:t>
            </a:r>
            <a:endParaRPr dirty="0"/>
          </a:p>
        </p:txBody>
      </p:sp>
      <p:sp>
        <p:nvSpPr>
          <p:cNvPr id="30" name="Google Shape;164;p30"/>
          <p:cNvSpPr txBox="1">
            <a:spLocks/>
          </p:cNvSpPr>
          <p:nvPr/>
        </p:nvSpPr>
        <p:spPr>
          <a:xfrm>
            <a:off x="690296" y="3617976"/>
            <a:ext cx="1674300"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marL="0" indent="0"/>
            <a:r>
              <a:rPr lang="en-US" dirty="0" err="1" smtClean="0"/>
              <a:t>Cách</a:t>
            </a:r>
            <a:r>
              <a:rPr lang="en-US" dirty="0" smtClean="0"/>
              <a:t> </a:t>
            </a:r>
            <a:r>
              <a:rPr lang="en-US" dirty="0" err="1" smtClean="0"/>
              <a:t>viết</a:t>
            </a:r>
            <a:r>
              <a:rPr lang="en-US" dirty="0" smtClean="0"/>
              <a:t> : </a:t>
            </a:r>
            <a:r>
              <a:rPr lang="en-US" dirty="0"/>
              <a:t>NCHAR(</a:t>
            </a:r>
            <a:r>
              <a:rPr lang="en-US" dirty="0" err="1"/>
              <a:t>kich_thuoc</a:t>
            </a:r>
            <a:r>
              <a:rPr lang="en-US" dirty="0" smtClean="0"/>
              <a:t>)</a:t>
            </a:r>
          </a:p>
          <a:p>
            <a:pPr marL="0" indent="0"/>
            <a:r>
              <a:rPr lang="en-US" dirty="0" err="1" smtClean="0"/>
              <a:t>Tối</a:t>
            </a:r>
            <a:r>
              <a:rPr lang="en-US" dirty="0" smtClean="0"/>
              <a:t> </a:t>
            </a:r>
            <a:r>
              <a:rPr lang="en-US" dirty="0" err="1" smtClean="0"/>
              <a:t>đa</a:t>
            </a:r>
            <a:r>
              <a:rPr lang="en-US" dirty="0" smtClean="0"/>
              <a:t> 4000 </a:t>
            </a:r>
            <a:r>
              <a:rPr lang="en-US" dirty="0" err="1" smtClean="0"/>
              <a:t>ký</a:t>
            </a:r>
            <a:r>
              <a:rPr lang="en-US" dirty="0" smtClean="0"/>
              <a:t> </a:t>
            </a:r>
            <a:r>
              <a:rPr lang="en-US" dirty="0" err="1" smtClean="0"/>
              <a:t>tự</a:t>
            </a:r>
            <a:endParaRPr lang="en-US" dirty="0" smtClean="0"/>
          </a:p>
          <a:p>
            <a:pPr marL="0" indent="0"/>
            <a:r>
              <a:rPr lang="en-US" dirty="0" err="1" smtClean="0"/>
              <a:t>Có</a:t>
            </a:r>
            <a:r>
              <a:rPr lang="en-US" dirty="0" smtClean="0"/>
              <a:t> </a:t>
            </a:r>
            <a:r>
              <a:rPr lang="en-US" dirty="0" err="1" smtClean="0"/>
              <a:t>chứa</a:t>
            </a:r>
            <a:r>
              <a:rPr lang="en-US" dirty="0" smtClean="0"/>
              <a:t> </a:t>
            </a:r>
            <a:r>
              <a:rPr lang="en-US" dirty="0" err="1" smtClean="0"/>
              <a:t>ký</a:t>
            </a:r>
            <a:r>
              <a:rPr lang="en-US" dirty="0" smtClean="0"/>
              <a:t> </a:t>
            </a:r>
            <a:r>
              <a:rPr lang="en-US" dirty="0" err="1" smtClean="0"/>
              <a:t>tự</a:t>
            </a:r>
            <a:r>
              <a:rPr lang="en-US" dirty="0" smtClean="0"/>
              <a:t> Unicode</a:t>
            </a:r>
            <a:endParaRPr lang="en-US" dirty="0"/>
          </a:p>
        </p:txBody>
      </p:sp>
      <p:sp>
        <p:nvSpPr>
          <p:cNvPr id="31" name="Google Shape;160;p30"/>
          <p:cNvSpPr txBox="1">
            <a:spLocks/>
          </p:cNvSpPr>
          <p:nvPr/>
        </p:nvSpPr>
        <p:spPr>
          <a:xfrm>
            <a:off x="5922008" y="1206395"/>
            <a:ext cx="1072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Exo 2"/>
              <a:buNone/>
              <a:defRPr sz="3600" b="1" i="0" u="none" strike="noStrike" cap="none">
                <a:solidFill>
                  <a:schemeClr val="dk1"/>
                </a:solidFill>
                <a:latin typeface="Exo 2"/>
                <a:ea typeface="Exo 2"/>
                <a:cs typeface="Exo 2"/>
                <a:sym typeface="Exo 2"/>
              </a:defRPr>
            </a:lvl1pPr>
            <a:lvl2pPr marR="0" lvl="1"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dk1"/>
              </a:buClr>
              <a:buSzPts val="4800"/>
              <a:buFont typeface="Fira Sans Extra Condensed Medium"/>
              <a:buNone/>
              <a:defRPr sz="4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dirty="0" smtClean="0"/>
              <a:t>05</a:t>
            </a:r>
            <a:endParaRPr lang="en" dirty="0"/>
          </a:p>
        </p:txBody>
      </p:sp>
      <p:sp>
        <p:nvSpPr>
          <p:cNvPr id="32" name="Google Shape;165;p30"/>
          <p:cNvSpPr txBox="1">
            <a:spLocks noGrp="1"/>
          </p:cNvSpPr>
          <p:nvPr>
            <p:ph type="ctrTitle" idx="16"/>
          </p:nvPr>
        </p:nvSpPr>
        <p:spPr>
          <a:xfrm>
            <a:off x="6811558" y="761431"/>
            <a:ext cx="1974300" cy="577800"/>
          </a:xfrm>
          <a:prstGeom prst="rect">
            <a:avLst/>
          </a:prstGeom>
        </p:spPr>
        <p:txBody>
          <a:bodyPr spcFirstLastPara="1" wrap="square" lIns="91425" tIns="91425" rIns="91425" bIns="91425" anchor="b" anchorCtr="0">
            <a:noAutofit/>
          </a:bodyPr>
          <a:lstStyle/>
          <a:p>
            <a:pPr lvl="0"/>
            <a:r>
              <a:rPr lang="en-US" dirty="0" smtClean="0"/>
              <a:t>NVARCHAR</a:t>
            </a:r>
            <a:endParaRPr dirty="0"/>
          </a:p>
        </p:txBody>
      </p:sp>
      <p:sp>
        <p:nvSpPr>
          <p:cNvPr id="33" name="Google Shape;166;p30"/>
          <p:cNvSpPr txBox="1">
            <a:spLocks/>
          </p:cNvSpPr>
          <p:nvPr/>
        </p:nvSpPr>
        <p:spPr>
          <a:xfrm>
            <a:off x="6811558" y="1229608"/>
            <a:ext cx="1674300"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1"/>
              </a:buClr>
              <a:buSzPts val="900"/>
              <a:buFont typeface="Roboto Condensed Light"/>
              <a:buNone/>
              <a:defRPr sz="900" b="0" i="0" u="none" strike="noStrike" cap="none">
                <a:solidFill>
                  <a:schemeClr val="dk1"/>
                </a:solidFill>
                <a:latin typeface="Roboto Condensed Light"/>
                <a:ea typeface="Roboto Condensed Light"/>
                <a:cs typeface="Roboto Condensed Light"/>
                <a:sym typeface="Roboto Condensed Light"/>
              </a:defRPr>
            </a:lvl9pPr>
          </a:lstStyle>
          <a:p>
            <a:pPr marL="0" indent="0"/>
            <a:r>
              <a:rPr lang="en-US" dirty="0"/>
              <a:t>NVARCHAR(</a:t>
            </a:r>
            <a:r>
              <a:rPr lang="en-US" dirty="0" err="1"/>
              <a:t>kich_thuoc</a:t>
            </a:r>
            <a:r>
              <a:rPr lang="en-US" dirty="0" smtClean="0"/>
              <a:t>)</a:t>
            </a:r>
          </a:p>
          <a:p>
            <a:pPr marL="0" indent="0"/>
            <a:r>
              <a:rPr lang="en-US" dirty="0" err="1" smtClean="0"/>
              <a:t>Độ</a:t>
            </a:r>
            <a:r>
              <a:rPr lang="en-US" dirty="0" smtClean="0"/>
              <a:t> </a:t>
            </a:r>
            <a:r>
              <a:rPr lang="en-US" dirty="0" err="1" smtClean="0"/>
              <a:t>dài</a:t>
            </a:r>
            <a:r>
              <a:rPr lang="en-US" dirty="0" smtClean="0"/>
              <a:t> </a:t>
            </a:r>
            <a:r>
              <a:rPr lang="en-US" dirty="0" err="1" smtClean="0"/>
              <a:t>tùy</a:t>
            </a:r>
            <a:r>
              <a:rPr lang="en-US" dirty="0" smtClean="0"/>
              <a:t> </a:t>
            </a:r>
            <a:r>
              <a:rPr lang="en-US" dirty="0" err="1" smtClean="0"/>
              <a:t>biến</a:t>
            </a:r>
            <a:r>
              <a:rPr lang="en-US" dirty="0" smtClean="0"/>
              <a:t>, </a:t>
            </a:r>
            <a:r>
              <a:rPr lang="en-US" dirty="0" err="1" smtClean="0"/>
              <a:t>tối</a:t>
            </a:r>
            <a:r>
              <a:rPr lang="en-US" dirty="0" smtClean="0"/>
              <a:t> </a:t>
            </a:r>
            <a:r>
              <a:rPr lang="en-US" dirty="0" err="1" smtClean="0"/>
              <a:t>đa</a:t>
            </a:r>
            <a:r>
              <a:rPr lang="en-US" dirty="0" smtClean="0"/>
              <a:t> 4000 </a:t>
            </a:r>
            <a:r>
              <a:rPr lang="en-US" dirty="0" err="1" smtClean="0"/>
              <a:t>ký</a:t>
            </a:r>
            <a:r>
              <a:rPr lang="en-US" dirty="0" smtClean="0"/>
              <a:t> </a:t>
            </a:r>
            <a:r>
              <a:rPr lang="en-US" dirty="0" err="1" smtClean="0"/>
              <a:t>tự</a:t>
            </a:r>
            <a:endParaRPr lang="en-US" dirty="0"/>
          </a:p>
          <a:p>
            <a:pPr marL="0" indent="0"/>
            <a:r>
              <a:rPr lang="en-US" dirty="0" err="1" smtClean="0"/>
              <a:t>Có</a:t>
            </a:r>
            <a:r>
              <a:rPr lang="en-US" dirty="0" smtClean="0"/>
              <a:t> </a:t>
            </a:r>
            <a:r>
              <a:rPr lang="en-US" dirty="0" err="1" smtClean="0"/>
              <a:t>chưa</a:t>
            </a:r>
            <a:r>
              <a:rPr lang="en-US" dirty="0" smtClean="0"/>
              <a:t> </a:t>
            </a:r>
            <a:r>
              <a:rPr lang="en-US" dirty="0" err="1" smtClean="0"/>
              <a:t>ký</a:t>
            </a:r>
            <a:r>
              <a:rPr lang="en-US" dirty="0" smtClean="0"/>
              <a:t> </a:t>
            </a:r>
            <a:r>
              <a:rPr lang="en-US" dirty="0" err="1" smtClean="0"/>
              <a:t>tự</a:t>
            </a:r>
            <a:r>
              <a:rPr lang="en-US" dirty="0" smtClean="0"/>
              <a:t> Unicode </a:t>
            </a:r>
            <a:endParaRPr lang="vi-VN" dirty="0"/>
          </a:p>
        </p:txBody>
      </p:sp>
    </p:spTree>
    <p:extLst>
      <p:ext uri="{BB962C8B-B14F-4D97-AF65-F5344CB8AC3E}">
        <p14:creationId xmlns:p14="http://schemas.microsoft.com/office/powerpoint/2010/main" val="366618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Control cơ bản</a:t>
            </a:r>
            <a:endParaRPr dirty="0"/>
          </a:p>
        </p:txBody>
      </p:sp>
      <p:sp>
        <p:nvSpPr>
          <p:cNvPr id="216" name="Google Shape;216;p34"/>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02</a:t>
            </a:r>
            <a:endParaRPr dirty="0"/>
          </a:p>
        </p:txBody>
      </p:sp>
      <p:cxnSp>
        <p:nvCxnSpPr>
          <p:cNvPr id="217" name="Google Shape;217;p34"/>
          <p:cNvCxnSpPr/>
          <p:nvPr/>
        </p:nvCxnSpPr>
        <p:spPr>
          <a:xfrm>
            <a:off x="7578325" y="4028400"/>
            <a:ext cx="156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35"/>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BUTTON</a:t>
            </a:r>
            <a:endParaRPr dirty="0"/>
          </a:p>
        </p:txBody>
      </p:sp>
      <p:sp>
        <p:nvSpPr>
          <p:cNvPr id="226" name="Google Shape;226;p35"/>
          <p:cNvSpPr txBox="1">
            <a:spLocks noGrp="1"/>
          </p:cNvSpPr>
          <p:nvPr>
            <p:ph type="subTitle" idx="1"/>
          </p:nvPr>
        </p:nvSpPr>
        <p:spPr>
          <a:xfrm>
            <a:off x="1371389" y="1845851"/>
            <a:ext cx="3095100" cy="1784400"/>
          </a:xfrm>
          <a:prstGeom prst="rect">
            <a:avLst/>
          </a:prstGeom>
        </p:spPr>
        <p:txBody>
          <a:bodyPr spcFirstLastPara="1" wrap="square" lIns="91425" tIns="91425" rIns="91425" bIns="91425" anchor="t" anchorCtr="0">
            <a:noAutofit/>
          </a:bodyPr>
          <a:lstStyle/>
          <a:p>
            <a:pPr marL="0" lvl="0" indent="0"/>
            <a:r>
              <a:rPr lang="vi-VN" sz="1800" dirty="0">
                <a:latin typeface="+mj-lt"/>
              </a:rPr>
              <a:t> </a:t>
            </a:r>
            <a:r>
              <a:rPr lang="en-US" sz="1800" dirty="0" smtClean="0">
                <a:latin typeface="+mj-lt"/>
              </a:rPr>
              <a:t>L</a:t>
            </a:r>
            <a:r>
              <a:rPr lang="vi-VN" sz="1800" dirty="0" smtClean="0">
                <a:latin typeface="+mj-lt"/>
              </a:rPr>
              <a:t>à </a:t>
            </a:r>
            <a:r>
              <a:rPr lang="vi-VN" sz="1800" dirty="0">
                <a:latin typeface="+mj-lt"/>
              </a:rPr>
              <a:t>một thành phần tương tác cho phép người dùng giao tiếp với một ứng </a:t>
            </a:r>
            <a:r>
              <a:rPr lang="vi-VN" sz="1800" dirty="0" smtClean="0">
                <a:latin typeface="+mj-lt"/>
              </a:rPr>
              <a:t>dụng. </a:t>
            </a:r>
            <a:endParaRPr lang="en-US" sz="1800" dirty="0" smtClean="0">
              <a:latin typeface="+mj-lt"/>
            </a:endParaRPr>
          </a:p>
          <a:p>
            <a:pPr marL="0" lvl="0" indent="0"/>
            <a:endParaRPr lang="en-US" sz="1800" dirty="0" smtClean="0">
              <a:latin typeface="+mj-lt"/>
            </a:endParaRPr>
          </a:p>
          <a:p>
            <a:pPr marL="0" lvl="0" indent="0"/>
            <a:r>
              <a:rPr lang="vi-VN" sz="1800" dirty="0" smtClean="0">
                <a:latin typeface="+mj-lt"/>
              </a:rPr>
              <a:t>Có </a:t>
            </a:r>
            <a:r>
              <a:rPr lang="vi-VN" sz="1800" dirty="0">
                <a:latin typeface="+mj-lt"/>
              </a:rPr>
              <a:t>thể nhấp vào Button bằng cách sử dụng chuột, phím ENTER hoặc phím cách nếu Button đã được đặt tiêu điểm.</a:t>
            </a:r>
            <a:r>
              <a:rPr lang="en-US" sz="1800" dirty="0" smtClean="0">
                <a:latin typeface="+mj-lt"/>
              </a:rPr>
              <a:t> </a:t>
            </a:r>
            <a:endParaRPr sz="1800" dirty="0">
              <a:latin typeface="+mj-lt"/>
            </a:endParaRPr>
          </a:p>
          <a:p>
            <a:pPr marL="0" lvl="0" indent="0" algn="r" rtl="0">
              <a:spcBef>
                <a:spcPts val="0"/>
              </a:spcBef>
              <a:spcAft>
                <a:spcPts val="0"/>
              </a:spcAft>
              <a:buNone/>
            </a:pPr>
            <a:endParaRPr dirty="0"/>
          </a:p>
        </p:txBody>
      </p:sp>
      <p:pic>
        <p:nvPicPr>
          <p:cNvPr id="2050" name="Picture 2" descr="Custom Buttons - Custom Controls in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349" y="985228"/>
            <a:ext cx="3568286" cy="18744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ree Download Button Vectors (132509) Free Download / 4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349" y="3146594"/>
            <a:ext cx="3568286" cy="19422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TEXTBOX</a:t>
            </a:r>
            <a:endParaRPr dirty="0"/>
          </a:p>
        </p:txBody>
      </p:sp>
      <p:sp>
        <p:nvSpPr>
          <p:cNvPr id="233" name="Google Shape;233;p36"/>
          <p:cNvSpPr txBox="1"/>
          <p:nvPr/>
        </p:nvSpPr>
        <p:spPr>
          <a:xfrm>
            <a:off x="4761042" y="1078136"/>
            <a:ext cx="3753479" cy="3646263"/>
          </a:xfrm>
          <a:prstGeom prst="rect">
            <a:avLst/>
          </a:prstGeom>
          <a:noFill/>
          <a:ln>
            <a:noFill/>
          </a:ln>
        </p:spPr>
        <p:txBody>
          <a:bodyPr spcFirstLastPara="1" wrap="square" lIns="91425" tIns="91425" rIns="91425" bIns="91425" anchor="t" anchorCtr="0">
            <a:noAutofit/>
          </a:bodyPr>
          <a:lstStyle/>
          <a:p>
            <a:pPr lvl="0"/>
            <a:r>
              <a:rPr lang="vi-VN" dirty="0"/>
              <a:t>Một </a:t>
            </a:r>
            <a:r>
              <a:rPr lang="vi-VN" b="1" dirty="0"/>
              <a:t>hộp văn bản</a:t>
            </a:r>
            <a:r>
              <a:rPr lang="vi-VN" dirty="0"/>
              <a:t> ( </a:t>
            </a:r>
            <a:r>
              <a:rPr lang="vi-VN" b="1" dirty="0"/>
              <a:t>hộp đầu vào</a:t>
            </a:r>
            <a:r>
              <a:rPr lang="vi-VN" dirty="0"/>
              <a:t> ), </a:t>
            </a:r>
            <a:r>
              <a:rPr lang="vi-VN" b="1" dirty="0"/>
              <a:t>text field</a:t>
            </a:r>
            <a:r>
              <a:rPr lang="vi-VN" dirty="0"/>
              <a:t> ( </a:t>
            </a:r>
            <a:r>
              <a:rPr lang="vi-VN" b="1" dirty="0"/>
              <a:t>trường nhập</a:t>
            </a:r>
            <a:r>
              <a:rPr lang="vi-VN" dirty="0"/>
              <a:t> ) hoặc </a:t>
            </a:r>
            <a:r>
              <a:rPr lang="vi-VN" b="1" dirty="0"/>
              <a:t>hộp nhập văn bản</a:t>
            </a:r>
            <a:r>
              <a:rPr lang="vi-VN" dirty="0"/>
              <a:t> là một </a:t>
            </a:r>
            <a:r>
              <a:rPr lang="vi-VN" dirty="0">
                <a:hlinkClick r:id="rId3" tooltip="Yếu tố kiểm soát đồ họa"/>
              </a:rPr>
              <a:t>yếu tố kiểm soát đồ họa</a:t>
            </a:r>
            <a:r>
              <a:rPr lang="vi-VN" dirty="0"/>
              <a:t> nhằm cho phép người dùng </a:t>
            </a:r>
            <a:r>
              <a:rPr lang="en-US" dirty="0" err="1" smtClean="0"/>
              <a:t>nhập</a:t>
            </a:r>
            <a:r>
              <a:rPr lang="en-US" dirty="0" smtClean="0"/>
              <a:t> </a:t>
            </a:r>
            <a:r>
              <a:rPr lang="vi-VN" dirty="0" smtClean="0"/>
              <a:t>thông </a:t>
            </a:r>
            <a:r>
              <a:rPr lang="vi-VN" dirty="0"/>
              <a:t>tin văn bản đầu vào được sử dụng bởi các chương trình. </a:t>
            </a:r>
            <a:endParaRPr lang="en-US" dirty="0" smtClean="0"/>
          </a:p>
          <a:p>
            <a:pPr lvl="0"/>
            <a:endParaRPr lang="en-US" dirty="0"/>
          </a:p>
          <a:p>
            <a:pPr lvl="0"/>
            <a:endParaRPr lang="en-US" dirty="0" smtClean="0"/>
          </a:p>
          <a:p>
            <a:pPr lvl="0"/>
            <a:r>
              <a:rPr lang="en-US" dirty="0"/>
              <a:t>K</a:t>
            </a:r>
            <a:r>
              <a:rPr lang="vi-VN" dirty="0" smtClean="0"/>
              <a:t>huyến nghị </a:t>
            </a:r>
            <a:r>
              <a:rPr lang="vi-VN" dirty="0"/>
              <a:t>hộp văn bản một dòng khi chỉ yêu cầu một dòng đầu vào và hộp văn bản nhiều dòng chỉ khi có thể yêu cầu nhiều hơn một dòng đầu vào. Các hộp văn bản không thể chỉnh sửa có thể phục vụ mục đích đơn giản là hiển thị văn </a:t>
            </a:r>
            <a:r>
              <a:rPr lang="vi-VN" dirty="0" smtClean="0"/>
              <a:t>bản</a:t>
            </a:r>
            <a:r>
              <a:rPr lang="en-US" dirty="0" smtClean="0"/>
              <a:t> </a:t>
            </a:r>
            <a:r>
              <a:rPr lang="en-US" dirty="0" err="1" smtClean="0"/>
              <a:t>nhập</a:t>
            </a:r>
            <a:r>
              <a:rPr lang="en-US" dirty="0" smtClean="0"/>
              <a:t> </a:t>
            </a:r>
            <a:r>
              <a:rPr lang="en-US" dirty="0" err="1" smtClean="0"/>
              <a:t>vào</a:t>
            </a:r>
            <a:r>
              <a:rPr lang="vi-VN" dirty="0" smtClean="0"/>
              <a:t>.</a:t>
            </a:r>
            <a:endParaRPr sz="1800" dirty="0">
              <a:latin typeface="+mj-lt"/>
              <a:ea typeface="Roboto Condensed Light"/>
              <a:cs typeface="Roboto Condensed Light"/>
              <a:sym typeface="Roboto Condensed Light"/>
            </a:endParaRPr>
          </a:p>
        </p:txBody>
      </p:sp>
      <p:pic>
        <p:nvPicPr>
          <p:cNvPr id="3074" name="Picture 2" descr="CSS - ( Part 1 ) Simple Input Text Box - YouTu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26" y="1094115"/>
            <a:ext cx="3736824" cy="15728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winform texboxt Text transfer value web page textbox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926" y="2830410"/>
            <a:ext cx="3736824" cy="18232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Tổng hợp</a:t>
            </a:r>
            <a:endParaRPr dirty="0"/>
          </a:p>
        </p:txBody>
      </p:sp>
      <p:sp>
        <p:nvSpPr>
          <p:cNvPr id="269" name="Google Shape;269;p38"/>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Label</a:t>
            </a:r>
            <a:endParaRPr dirty="0"/>
          </a:p>
        </p:txBody>
      </p:sp>
      <p:sp>
        <p:nvSpPr>
          <p:cNvPr id="270" name="Google Shape;270;p38"/>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Dùng</a:t>
            </a:r>
            <a:r>
              <a:rPr lang="en-US" dirty="0" smtClean="0"/>
              <a:t> </a:t>
            </a:r>
            <a:r>
              <a:rPr lang="en-US" dirty="0" err="1" smtClean="0"/>
              <a:t>để</a:t>
            </a:r>
            <a:r>
              <a:rPr lang="en-US" dirty="0" smtClean="0"/>
              <a:t> </a:t>
            </a:r>
            <a:r>
              <a:rPr lang="en-US" dirty="0" err="1" smtClean="0"/>
              <a:t>đinh</a:t>
            </a:r>
            <a:r>
              <a:rPr lang="en-US" dirty="0" smtClean="0"/>
              <a:t> </a:t>
            </a:r>
            <a:r>
              <a:rPr lang="en-US" dirty="0" err="1" smtClean="0"/>
              <a:t>nghĩa</a:t>
            </a:r>
            <a:r>
              <a:rPr lang="en-US" dirty="0" smtClean="0"/>
              <a:t> </a:t>
            </a:r>
            <a:r>
              <a:rPr lang="en-US" dirty="0" err="1" smtClean="0"/>
              <a:t>hoặc</a:t>
            </a:r>
            <a:r>
              <a:rPr lang="en-US" dirty="0" smtClean="0"/>
              <a:t> </a:t>
            </a:r>
            <a:r>
              <a:rPr lang="en-US" dirty="0" err="1" smtClean="0"/>
              <a:t>chú</a:t>
            </a:r>
            <a:r>
              <a:rPr lang="en-US" dirty="0" smtClean="0"/>
              <a:t> </a:t>
            </a:r>
            <a:r>
              <a:rPr lang="en-US" dirty="0" err="1" smtClean="0"/>
              <a:t>thích</a:t>
            </a:r>
            <a:r>
              <a:rPr lang="en-US" dirty="0" smtClean="0"/>
              <a:t> </a:t>
            </a:r>
            <a:r>
              <a:rPr lang="en-US" dirty="0" err="1" smtClean="0"/>
              <a:t>cho</a:t>
            </a:r>
            <a:r>
              <a:rPr lang="en-US" dirty="0" smtClean="0"/>
              <a:t> button </a:t>
            </a:r>
            <a:r>
              <a:rPr lang="en-US" dirty="0" err="1" smtClean="0"/>
              <a:t>hoặc</a:t>
            </a:r>
            <a:r>
              <a:rPr lang="en-US" dirty="0" smtClean="0"/>
              <a:t> textbox </a:t>
            </a:r>
            <a:r>
              <a:rPr lang="en-US" dirty="0" err="1" smtClean="0"/>
              <a:t>và</a:t>
            </a:r>
            <a:r>
              <a:rPr lang="en-US" dirty="0" smtClean="0"/>
              <a:t> </a:t>
            </a:r>
            <a:r>
              <a:rPr lang="en-US" dirty="0" err="1" smtClean="0"/>
              <a:t>các</a:t>
            </a:r>
            <a:r>
              <a:rPr lang="en-US" dirty="0" smtClean="0"/>
              <a:t> control </a:t>
            </a:r>
            <a:r>
              <a:rPr lang="en-US" dirty="0" err="1" smtClean="0"/>
              <a:t>khác</a:t>
            </a:r>
            <a:r>
              <a:rPr lang="en-US" dirty="0" smtClean="0"/>
              <a:t>.</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271" name="Google Shape;271;p38"/>
          <p:cNvSpPr txBox="1">
            <a:spLocks noGrp="1"/>
          </p:cNvSpPr>
          <p:nvPr>
            <p:ph type="ctrTitle" idx="3"/>
          </p:nvPr>
        </p:nvSpPr>
        <p:spPr>
          <a:xfrm>
            <a:off x="3235200" y="1933651"/>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Group box</a:t>
            </a:r>
            <a:endParaRPr dirty="0"/>
          </a:p>
        </p:txBody>
      </p:sp>
      <p:sp>
        <p:nvSpPr>
          <p:cNvPr id="272" name="Google Shape;272;p38"/>
          <p:cNvSpPr txBox="1">
            <a:spLocks noGrp="1"/>
          </p:cNvSpPr>
          <p:nvPr>
            <p:ph type="subTitle" idx="4"/>
          </p:nvPr>
        </p:nvSpPr>
        <p:spPr>
          <a:xfrm>
            <a:off x="3459850" y="1160601"/>
            <a:ext cx="2218200" cy="1003200"/>
          </a:xfrm>
          <a:prstGeom prst="rect">
            <a:avLst/>
          </a:prstGeom>
        </p:spPr>
        <p:txBody>
          <a:bodyPr spcFirstLastPara="1" wrap="square" lIns="91425" tIns="91425" rIns="91425" bIns="91425" anchor="t" anchorCtr="0">
            <a:noAutofit/>
          </a:bodyPr>
          <a:lstStyle/>
          <a:p>
            <a:pPr marL="0" lvl="0" indent="0"/>
            <a:r>
              <a:rPr lang="vi-VN" dirty="0"/>
              <a:t> </a:t>
            </a:r>
            <a:r>
              <a:rPr lang="en-US" dirty="0"/>
              <a:t>Đ</a:t>
            </a:r>
            <a:r>
              <a:rPr lang="vi-VN" dirty="0" smtClean="0"/>
              <a:t>ược </a:t>
            </a:r>
            <a:r>
              <a:rPr lang="vi-VN" dirty="0"/>
              <a:t>dùng để nhóm các thành phần bên </a:t>
            </a:r>
            <a:r>
              <a:rPr lang="vi-VN" dirty="0" smtClean="0"/>
              <a:t>trong</a:t>
            </a:r>
            <a:r>
              <a:rPr lang="en-US" dirty="0" smtClean="0"/>
              <a:t> </a:t>
            </a:r>
            <a:r>
              <a:rPr lang="en-US" dirty="0" err="1"/>
              <a:t>một</a:t>
            </a:r>
            <a:r>
              <a:rPr lang="en-US" dirty="0"/>
              <a:t> </a:t>
            </a:r>
            <a:r>
              <a:rPr lang="en-US" dirty="0" err="1"/>
              <a:t>cách</a:t>
            </a:r>
            <a:r>
              <a:rPr lang="en-US" dirty="0"/>
              <a:t> </a:t>
            </a:r>
            <a:r>
              <a:rPr lang="en-US" dirty="0" err="1"/>
              <a:t>hợp</a:t>
            </a:r>
            <a:r>
              <a:rPr lang="en-US" dirty="0"/>
              <a:t> </a:t>
            </a:r>
            <a:r>
              <a:rPr lang="en-US" dirty="0" err="1"/>
              <a:t>lý</a:t>
            </a:r>
            <a:r>
              <a:rPr lang="en-US" dirty="0" smtClean="0"/>
              <a:t>.</a:t>
            </a:r>
          </a:p>
          <a:p>
            <a:pPr marL="0" lvl="0" indent="0"/>
            <a:r>
              <a:rPr lang="en-US" dirty="0"/>
              <a:t>T</a:t>
            </a:r>
            <a:r>
              <a:rPr lang="vi-VN" dirty="0" smtClean="0"/>
              <a:t>ạo </a:t>
            </a:r>
            <a:r>
              <a:rPr lang="vi-VN" dirty="0"/>
              <a:t>đường bao ngoài bao quanh các thành phần trong</a:t>
            </a:r>
            <a:endParaRPr dirty="0"/>
          </a:p>
        </p:txBody>
      </p:sp>
      <p:sp>
        <p:nvSpPr>
          <p:cNvPr id="273" name="Google Shape;273;p38"/>
          <p:cNvSpPr txBox="1">
            <a:spLocks noGrp="1"/>
          </p:cNvSpPr>
          <p:nvPr>
            <p:ph type="ctrTitle" idx="5"/>
          </p:nvPr>
        </p:nvSpPr>
        <p:spPr>
          <a:xfrm>
            <a:off x="6024476" y="3165908"/>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Radio button</a:t>
            </a:r>
            <a:endParaRPr dirty="0"/>
          </a:p>
        </p:txBody>
      </p:sp>
      <p:sp>
        <p:nvSpPr>
          <p:cNvPr id="274" name="Google Shape;274;p38"/>
          <p:cNvSpPr txBox="1">
            <a:spLocks noGrp="1"/>
          </p:cNvSpPr>
          <p:nvPr>
            <p:ph type="subTitle" idx="6"/>
          </p:nvPr>
        </p:nvSpPr>
        <p:spPr>
          <a:xfrm>
            <a:off x="6213451" y="3592075"/>
            <a:ext cx="2218200" cy="1003200"/>
          </a:xfrm>
          <a:prstGeom prst="rect">
            <a:avLst/>
          </a:prstGeom>
        </p:spPr>
        <p:txBody>
          <a:bodyPr spcFirstLastPara="1" wrap="square" lIns="91425" tIns="91425" rIns="91425" bIns="91425" anchor="t" anchorCtr="0">
            <a:noAutofit/>
          </a:bodyPr>
          <a:lstStyle/>
          <a:p>
            <a:pPr marL="0" lvl="0" indent="0"/>
            <a:r>
              <a:rPr lang="en-US" dirty="0"/>
              <a:t>Đ</a:t>
            </a:r>
            <a:r>
              <a:rPr lang="vi-VN" dirty="0" smtClean="0"/>
              <a:t>ược </a:t>
            </a:r>
            <a:r>
              <a:rPr lang="vi-VN" dirty="0"/>
              <a:t>dùng để chọn một trong nhiều lựa chọn, chẳng hạn chọn giới tính, chọn quốc gia đang sinh sống</a:t>
            </a:r>
            <a:endParaRPr dirty="0"/>
          </a:p>
        </p:txBody>
      </p:sp>
      <p:cxnSp>
        <p:nvCxnSpPr>
          <p:cNvPr id="275" name="Google Shape;275;p38"/>
          <p:cNvCxnSpPr/>
          <p:nvPr/>
        </p:nvCxnSpPr>
        <p:spPr>
          <a:xfrm>
            <a:off x="3235200" y="2186175"/>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8"/>
          <p:cNvCxnSpPr/>
          <p:nvPr/>
        </p:nvCxnSpPr>
        <p:spPr>
          <a:xfrm>
            <a:off x="5908800" y="2186175"/>
            <a:ext cx="0" cy="1647600"/>
          </a:xfrm>
          <a:prstGeom prst="straightConnector1">
            <a:avLst/>
          </a:prstGeom>
          <a:noFill/>
          <a:ln w="9525" cap="flat" cmpd="sng">
            <a:solidFill>
              <a:schemeClr val="dk2"/>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638550" y="1522889"/>
            <a:ext cx="2519699" cy="1281824"/>
          </a:xfrm>
          <a:prstGeom prst="rect">
            <a:avLst/>
          </a:prstGeom>
        </p:spPr>
      </p:pic>
      <p:pic>
        <p:nvPicPr>
          <p:cNvPr id="5" name="Picture 4"/>
          <p:cNvPicPr>
            <a:picLocks noChangeAspect="1"/>
          </p:cNvPicPr>
          <p:nvPr/>
        </p:nvPicPr>
        <p:blipFill>
          <a:blip r:embed="rId4"/>
          <a:stretch>
            <a:fillRect/>
          </a:stretch>
        </p:blipFill>
        <p:spPr>
          <a:xfrm>
            <a:off x="3312152" y="2514600"/>
            <a:ext cx="2513597" cy="2552701"/>
          </a:xfrm>
          <a:prstGeom prst="rect">
            <a:avLst/>
          </a:prstGeom>
        </p:spPr>
      </p:pic>
      <p:pic>
        <p:nvPicPr>
          <p:cNvPr id="6" name="Picture 5"/>
          <p:cNvPicPr>
            <a:picLocks noChangeAspect="1"/>
          </p:cNvPicPr>
          <p:nvPr/>
        </p:nvPicPr>
        <p:blipFill>
          <a:blip r:embed="rId5"/>
          <a:stretch>
            <a:fillRect/>
          </a:stretch>
        </p:blipFill>
        <p:spPr>
          <a:xfrm>
            <a:off x="6130900" y="317933"/>
            <a:ext cx="2567176" cy="28479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Tổng hợp</a:t>
            </a:r>
            <a:endParaRPr dirty="0"/>
          </a:p>
        </p:txBody>
      </p:sp>
      <p:sp>
        <p:nvSpPr>
          <p:cNvPr id="269" name="Google Shape;269;p38"/>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Check box</a:t>
            </a:r>
            <a:endParaRPr dirty="0"/>
          </a:p>
        </p:txBody>
      </p:sp>
      <p:sp>
        <p:nvSpPr>
          <p:cNvPr id="270" name="Google Shape;270;p38"/>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p>
            <a:pPr marL="0" lvl="0" indent="0"/>
            <a:r>
              <a:rPr lang="en-US" dirty="0"/>
              <a:t>D</a:t>
            </a:r>
            <a:r>
              <a:rPr lang="vi-VN" dirty="0" smtClean="0"/>
              <a:t>ùng </a:t>
            </a:r>
            <a:r>
              <a:rPr lang="vi-VN" dirty="0"/>
              <a:t>để chọn chỉ một cái trong nhiều lựa chọn còn checkbox thì ngược lại, nó cho phép bạn không chọn lựa cái nào hoặc chọn nhiều cái (từ một cho đến tất cả)</a:t>
            </a:r>
            <a:endParaRPr dirty="0"/>
          </a:p>
          <a:p>
            <a:pPr marL="0" lvl="0" indent="0" algn="ctr" rtl="0">
              <a:spcBef>
                <a:spcPts val="0"/>
              </a:spcBef>
              <a:spcAft>
                <a:spcPts val="0"/>
              </a:spcAft>
              <a:buNone/>
            </a:pPr>
            <a:endParaRPr dirty="0"/>
          </a:p>
        </p:txBody>
      </p:sp>
      <p:sp>
        <p:nvSpPr>
          <p:cNvPr id="271" name="Google Shape;271;p38"/>
          <p:cNvSpPr txBox="1">
            <a:spLocks noGrp="1"/>
          </p:cNvSpPr>
          <p:nvPr>
            <p:ph type="ctrTitle" idx="3"/>
          </p:nvPr>
        </p:nvSpPr>
        <p:spPr>
          <a:xfrm>
            <a:off x="3235200" y="1902901"/>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Combobox</a:t>
            </a:r>
            <a:endParaRPr dirty="0"/>
          </a:p>
        </p:txBody>
      </p:sp>
      <p:sp>
        <p:nvSpPr>
          <p:cNvPr id="272" name="Google Shape;272;p38"/>
          <p:cNvSpPr txBox="1">
            <a:spLocks noGrp="1"/>
          </p:cNvSpPr>
          <p:nvPr>
            <p:ph type="subTitle" idx="4"/>
          </p:nvPr>
        </p:nvSpPr>
        <p:spPr>
          <a:xfrm>
            <a:off x="3405975" y="1492244"/>
            <a:ext cx="2218200" cy="1003200"/>
          </a:xfrm>
          <a:prstGeom prst="rect">
            <a:avLst/>
          </a:prstGeom>
        </p:spPr>
        <p:txBody>
          <a:bodyPr spcFirstLastPara="1" wrap="square" lIns="91425" tIns="91425" rIns="91425" bIns="91425" anchor="t" anchorCtr="0">
            <a:noAutofit/>
          </a:bodyPr>
          <a:lstStyle/>
          <a:p>
            <a:pPr marL="0" lvl="0" indent="0"/>
            <a:r>
              <a:rPr lang="vi-VN" dirty="0"/>
              <a:t>Dùng để tạo danh sách xổ xuống cho phép người dùng lựa chọn</a:t>
            </a:r>
            <a:endParaRPr dirty="0"/>
          </a:p>
        </p:txBody>
      </p:sp>
      <p:sp>
        <p:nvSpPr>
          <p:cNvPr id="273" name="Google Shape;273;p38"/>
          <p:cNvSpPr txBox="1">
            <a:spLocks noGrp="1"/>
          </p:cNvSpPr>
          <p:nvPr>
            <p:ph type="ctrTitle" idx="5"/>
          </p:nvPr>
        </p:nvSpPr>
        <p:spPr>
          <a:xfrm>
            <a:off x="5908800" y="3416537"/>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Gridview</a:t>
            </a:r>
            <a:endParaRPr dirty="0"/>
          </a:p>
        </p:txBody>
      </p:sp>
      <p:sp>
        <p:nvSpPr>
          <p:cNvPr id="274" name="Google Shape;274;p38"/>
          <p:cNvSpPr txBox="1">
            <a:spLocks noGrp="1"/>
          </p:cNvSpPr>
          <p:nvPr>
            <p:ph type="subTitle" idx="6"/>
          </p:nvPr>
        </p:nvSpPr>
        <p:spPr>
          <a:xfrm>
            <a:off x="6250348" y="3830530"/>
            <a:ext cx="2218200" cy="1003200"/>
          </a:xfrm>
          <a:prstGeom prst="rect">
            <a:avLst/>
          </a:prstGeom>
        </p:spPr>
        <p:txBody>
          <a:bodyPr spcFirstLastPara="1" wrap="square" lIns="91425" tIns="91425" rIns="91425" bIns="91425" anchor="t" anchorCtr="0">
            <a:noAutofit/>
          </a:bodyPr>
          <a:lstStyle/>
          <a:p>
            <a:pPr marL="0" lvl="0" indent="0"/>
            <a:r>
              <a:rPr lang="en-US" dirty="0" err="1"/>
              <a:t>H</a:t>
            </a:r>
            <a:r>
              <a:rPr lang="en-US" dirty="0" err="1" smtClean="0"/>
              <a:t>iển</a:t>
            </a:r>
            <a:r>
              <a:rPr lang="en-US" dirty="0" smtClean="0"/>
              <a:t> </a:t>
            </a:r>
            <a:r>
              <a:rPr lang="en-US" dirty="0" err="1"/>
              <a:t>thị</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các</a:t>
            </a:r>
            <a:r>
              <a:rPr lang="en-US" dirty="0"/>
              <a:t> </a:t>
            </a:r>
            <a:r>
              <a:rPr lang="en-US" dirty="0" err="1"/>
              <a:t>thông</a:t>
            </a:r>
            <a:r>
              <a:rPr lang="en-US" dirty="0"/>
              <a:t> tin </a:t>
            </a:r>
            <a:r>
              <a:rPr lang="en-US" dirty="0" err="1"/>
              <a:t>quan</a:t>
            </a:r>
            <a:r>
              <a:rPr lang="en-US" dirty="0"/>
              <a:t> </a:t>
            </a:r>
            <a:r>
              <a:rPr lang="en-US" dirty="0" err="1"/>
              <a:t>trọng</a:t>
            </a:r>
            <a:r>
              <a:rPr lang="en-US" dirty="0"/>
              <a:t> </a:t>
            </a:r>
            <a:r>
              <a:rPr lang="en-US" dirty="0" err="1"/>
              <a:t>theo</a:t>
            </a:r>
            <a:r>
              <a:rPr lang="en-US" dirty="0"/>
              <a:t> </a:t>
            </a:r>
            <a:r>
              <a:rPr lang="en-US" dirty="0" err="1"/>
              <a:t>dạng</a:t>
            </a:r>
            <a:r>
              <a:rPr lang="en-US" dirty="0"/>
              <a:t> </a:t>
            </a:r>
            <a:r>
              <a:rPr lang="en-US" dirty="0" err="1"/>
              <a:t>bảng</a:t>
            </a:r>
            <a:r>
              <a:rPr lang="en-US" dirty="0"/>
              <a:t> </a:t>
            </a:r>
            <a:r>
              <a:rPr lang="en-US" dirty="0" err="1"/>
              <a:t>gần</a:t>
            </a:r>
            <a:r>
              <a:rPr lang="en-US" dirty="0"/>
              <a:t> </a:t>
            </a:r>
            <a:r>
              <a:rPr lang="en-US" dirty="0" err="1"/>
              <a:t>giống</a:t>
            </a:r>
            <a:r>
              <a:rPr lang="en-US" dirty="0"/>
              <a:t> </a:t>
            </a:r>
            <a:r>
              <a:rPr lang="en-US" dirty="0" err="1"/>
              <a:t>với</a:t>
            </a:r>
            <a:r>
              <a:rPr lang="en-US" dirty="0"/>
              <a:t> </a:t>
            </a:r>
            <a:r>
              <a:rPr lang="en-US" dirty="0" err="1"/>
              <a:t>ứng</a:t>
            </a:r>
            <a:r>
              <a:rPr lang="en-US" dirty="0"/>
              <a:t> </a:t>
            </a:r>
            <a:r>
              <a:rPr lang="en-US" dirty="0" err="1"/>
              <a:t>dụng</a:t>
            </a:r>
            <a:r>
              <a:rPr lang="en-US" dirty="0"/>
              <a:t> </a:t>
            </a:r>
            <a:r>
              <a:rPr lang="en-US" dirty="0" err="1"/>
              <a:t>văn</a:t>
            </a:r>
            <a:r>
              <a:rPr lang="en-US" dirty="0"/>
              <a:t> </a:t>
            </a:r>
            <a:r>
              <a:rPr lang="en-US" dirty="0" err="1"/>
              <a:t>phòng</a:t>
            </a:r>
            <a:r>
              <a:rPr lang="en-US" dirty="0"/>
              <a:t> </a:t>
            </a:r>
            <a:r>
              <a:rPr lang="en-US" dirty="0" err="1"/>
              <a:t>quen</a:t>
            </a:r>
            <a:r>
              <a:rPr lang="en-US" dirty="0"/>
              <a:t> </a:t>
            </a:r>
            <a:r>
              <a:rPr lang="en-US" dirty="0" err="1"/>
              <a:t>thuộc</a:t>
            </a:r>
            <a:r>
              <a:rPr lang="en-US" dirty="0"/>
              <a:t> Microsoft Excel.</a:t>
            </a:r>
            <a:endParaRPr dirty="0"/>
          </a:p>
        </p:txBody>
      </p:sp>
      <p:cxnSp>
        <p:nvCxnSpPr>
          <p:cNvPr id="275" name="Google Shape;275;p38"/>
          <p:cNvCxnSpPr/>
          <p:nvPr/>
        </p:nvCxnSpPr>
        <p:spPr>
          <a:xfrm>
            <a:off x="3235200" y="2186175"/>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8"/>
          <p:cNvCxnSpPr/>
          <p:nvPr/>
        </p:nvCxnSpPr>
        <p:spPr>
          <a:xfrm>
            <a:off x="5908800" y="2186175"/>
            <a:ext cx="0" cy="1647600"/>
          </a:xfrm>
          <a:prstGeom prst="straightConnector1">
            <a:avLst/>
          </a:prstGeom>
          <a:noFill/>
          <a:ln w="9525" cap="flat" cmpd="sng">
            <a:solidFill>
              <a:schemeClr val="dk2"/>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606750" y="1019757"/>
            <a:ext cx="2514600" cy="1762125"/>
          </a:xfrm>
          <a:prstGeom prst="rect">
            <a:avLst/>
          </a:prstGeom>
        </p:spPr>
      </p:pic>
      <p:pic>
        <p:nvPicPr>
          <p:cNvPr id="3" name="Picture 2"/>
          <p:cNvPicPr>
            <a:picLocks noChangeAspect="1"/>
          </p:cNvPicPr>
          <p:nvPr/>
        </p:nvPicPr>
        <p:blipFill>
          <a:blip r:embed="rId4"/>
          <a:stretch>
            <a:fillRect/>
          </a:stretch>
        </p:blipFill>
        <p:spPr>
          <a:xfrm>
            <a:off x="3332348" y="2539675"/>
            <a:ext cx="2462601" cy="2181225"/>
          </a:xfrm>
          <a:prstGeom prst="rect">
            <a:avLst/>
          </a:prstGeom>
        </p:spPr>
      </p:pic>
      <p:pic>
        <p:nvPicPr>
          <p:cNvPr id="4098" name="Picture 2" descr="cách thêm cột số thứ tự trong gridview asp.net | Phạm Duy An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6067" y="1299050"/>
            <a:ext cx="2852872" cy="205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117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427</Words>
  <Application>Microsoft Office PowerPoint</Application>
  <PresentationFormat>On-screen Show (16:9)</PresentationFormat>
  <Paragraphs>103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Squada One</vt:lpstr>
      <vt:lpstr>Fira Sans Extra Condensed Medium</vt:lpstr>
      <vt:lpstr>Exo 2</vt:lpstr>
      <vt:lpstr>Roboto Condensed Light</vt:lpstr>
      <vt:lpstr>Times New Roman</vt:lpstr>
      <vt:lpstr>Arial</vt:lpstr>
      <vt:lpstr>Tech Newsletter by Slidesgo</vt:lpstr>
      <vt:lpstr>Kiến thức cơ bản  về lập trình</vt:lpstr>
      <vt:lpstr>Kiểu dữ liệu cơ bản</vt:lpstr>
      <vt:lpstr>INTEGER</vt:lpstr>
      <vt:lpstr>CHAR</vt:lpstr>
      <vt:lpstr>Control cơ bản</vt:lpstr>
      <vt:lpstr>BUTTON</vt:lpstr>
      <vt:lpstr>TEXTBOX</vt:lpstr>
      <vt:lpstr>Tổng hợp</vt:lpstr>
      <vt:lpstr>Tổng hợp</vt:lpstr>
      <vt:lpstr>Cơ sở dữ liệu</vt:lpstr>
      <vt:lpstr>PowerPoint Presentation</vt:lpstr>
      <vt:lpstr>Query dữ liệu</vt:lpstr>
      <vt:lpstr>Query dữ liệu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NEWSLETTER</dc:title>
  <dc:creator>Duong</dc:creator>
  <cp:lastModifiedBy>dương trần</cp:lastModifiedBy>
  <cp:revision>105</cp:revision>
  <dcterms:modified xsi:type="dcterms:W3CDTF">2020-06-26T08:31:30Z</dcterms:modified>
</cp:coreProperties>
</file>