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8/4/2023</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8/4/2023</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8/4/2023</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8/4/2023</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8/4/2023</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8/4/2023</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8/4/2023</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GB" sz="3600" dirty="0"/>
              <a:t>Daivarath B N</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GB" dirty="0"/>
              <a:t>AICTE Data Analytics Case-study Report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Project Git-hub link: https://github.com/daivarath-b-n/aicte_ibm_casestudy</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a:t>PROJECT TITLE/Problem Statement</a:t>
            </a:r>
            <a:br>
              <a:rPr lang="en-GB"/>
            </a:b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a:bodyPr>
          <a:lstStyle/>
          <a:p>
            <a:r>
              <a:rPr lang="en-US" sz="6000" dirty="0"/>
              <a:t>Analysis of Super Store Data-set</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The primary goal is to gain valuable insights and make data-driven decisions to optimize the performance of the super store.</a:t>
            </a:r>
          </a:p>
          <a:p>
            <a:r>
              <a:rPr lang="en-US" dirty="0"/>
              <a:t>To achieve this, there are certain steps to be followed like understanding the dataset, data cleaning and preprocessing, Data Analysis, and followed by Actionable insights.</a:t>
            </a:r>
          </a:p>
          <a:p>
            <a:r>
              <a:rPr lang="en-US" dirty="0"/>
              <a:t>The main thing is to clean the data to our requirement and get valuable insights so that the company may gain more profit in the future.</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In consideration of the data set. The profit of a company matters a lot. Generally, It used to be measured manually, but because of the revolutions and as the data generation is more of what is very difficult to </a:t>
            </a:r>
            <a:r>
              <a:rPr lang="en-US" dirty="0" err="1"/>
              <a:t>analyse</a:t>
            </a:r>
            <a:r>
              <a:rPr lang="en-US" dirty="0"/>
              <a:t> manually, the data analyst comes into picture, where by making use of certain software and programming language and algorithm, it is easy to track a particular quantitative element. Like considering the data set which has about a dimension of ( 9995, 5), it is hard to </a:t>
            </a:r>
            <a:r>
              <a:rPr lang="en-US" dirty="0" err="1"/>
              <a:t>analyse</a:t>
            </a:r>
            <a:r>
              <a:rPr lang="en-US" dirty="0"/>
              <a:t> manually, so with the help of python the data is </a:t>
            </a:r>
            <a:r>
              <a:rPr lang="en-US" dirty="0" err="1"/>
              <a:t>analysed</a:t>
            </a:r>
            <a:r>
              <a:rPr lang="en-US" dirty="0"/>
              <a:t> and insights are generated.</a:t>
            </a:r>
          </a:p>
          <a:p>
            <a:r>
              <a:rPr lang="en-US" dirty="0"/>
              <a:t>To improve the insights generated the unwanted data must be discarded, empty data must be filled with </a:t>
            </a:r>
            <a:r>
              <a:rPr lang="en-US" dirty="0" err="1"/>
              <a:t>NaN</a:t>
            </a:r>
            <a:r>
              <a:rPr lang="en-US" dirty="0"/>
              <a:t>. By this the dimension is reduced with reducing the error probability and insights accuracy.</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Analyzing the data not only makes the company profit, but it also contributes for a much for optimized service and provides an extremely valuable features, such as detecting all kinds of flaws both in the service and the customers, the area where there is room to grow, providing one of a kind services which also helps with easy work compliance.</a:t>
            </a:r>
          </a:p>
          <a:p>
            <a:r>
              <a:rPr lang="en-US" dirty="0"/>
              <a:t>The user that wants a particular item or category can make use of it providing exact details and in sights too.</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Applying machine learning to train and test the sales </a:t>
            </a:r>
            <a:r>
              <a:rPr lang="en-US" dirty="0" err="1"/>
              <a:t>wrt</a:t>
            </a:r>
            <a:r>
              <a:rPr lang="en-US" dirty="0"/>
              <a:t> profit, to get some insights.</a:t>
            </a:r>
          </a:p>
          <a:p>
            <a:r>
              <a:rPr lang="en-US" dirty="0"/>
              <a:t>By this we can try to predict the future sales and profit.</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Excluding to the case study video I have applied machine learning to do linear regression on a plot of sales vs profit.</a:t>
            </a:r>
          </a:p>
          <a:p>
            <a:r>
              <a:rPr lang="en-US" dirty="0"/>
              <a:t>Where I have separated the dataset’s 70% to train the model and the rest 30% to test.</a:t>
            </a:r>
          </a:p>
          <a:p>
            <a:r>
              <a:rPr lang="en-US" dirty="0"/>
              <a:t>By this it analyzed the trend and finally a graph of actual and predicted values.</a:t>
            </a:r>
          </a:p>
          <a:p>
            <a:r>
              <a:rPr lang="en-US" dirty="0"/>
              <a:t>And thereby calculating the mean squared error, root mean square error, and r-squared(co-efficient of determination).</a:t>
            </a:r>
          </a:p>
          <a:p>
            <a:r>
              <a:rPr lang="en-US" dirty="0"/>
              <a:t>I have made this my own, and by applying machine learning and conducting linear regression.</a:t>
            </a:r>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7" name="Content Placeholder 6">
            <a:extLst>
              <a:ext uri="{FF2B5EF4-FFF2-40B4-BE49-F238E27FC236}">
                <a16:creationId xmlns:a16="http://schemas.microsoft.com/office/drawing/2014/main" id="{B6302D54-B133-A155-FD8A-8AEB7C1FDA5E}"/>
              </a:ext>
            </a:extLst>
          </p:cNvPr>
          <p:cNvSpPr>
            <a:spLocks noGrp="1"/>
          </p:cNvSpPr>
          <p:nvPr>
            <p:ph idx="1"/>
          </p:nvPr>
        </p:nvSpPr>
        <p:spPr>
          <a:xfrm>
            <a:off x="581192" y="2340864"/>
            <a:ext cx="11029615" cy="628579"/>
          </a:xfrm>
        </p:spPr>
        <p:txBody>
          <a:bodyPr/>
          <a:lstStyle/>
          <a:p>
            <a:r>
              <a:rPr lang="en-US" dirty="0"/>
              <a:t>The code is as follows</a:t>
            </a:r>
            <a:endParaRPr lang="en-IN" dirty="0"/>
          </a:p>
        </p:txBody>
      </p:sp>
      <p:pic>
        <p:nvPicPr>
          <p:cNvPr id="15" name="Picture 14">
            <a:extLst>
              <a:ext uri="{FF2B5EF4-FFF2-40B4-BE49-F238E27FC236}">
                <a16:creationId xmlns:a16="http://schemas.microsoft.com/office/drawing/2014/main" id="{06CF101C-F7E3-64AF-5A21-60FA745374C8}"/>
              </a:ext>
            </a:extLst>
          </p:cNvPr>
          <p:cNvPicPr>
            <a:picLocks noChangeAspect="1"/>
          </p:cNvPicPr>
          <p:nvPr/>
        </p:nvPicPr>
        <p:blipFill>
          <a:blip r:embed="rId2"/>
          <a:stretch>
            <a:fillRect/>
          </a:stretch>
        </p:blipFill>
        <p:spPr>
          <a:xfrm>
            <a:off x="1494147" y="2969443"/>
            <a:ext cx="3983168" cy="3394745"/>
          </a:xfrm>
          <a:prstGeom prst="rect">
            <a:avLst/>
          </a:prstGeom>
        </p:spPr>
      </p:pic>
      <p:pic>
        <p:nvPicPr>
          <p:cNvPr id="17" name="Picture 16">
            <a:extLst>
              <a:ext uri="{FF2B5EF4-FFF2-40B4-BE49-F238E27FC236}">
                <a16:creationId xmlns:a16="http://schemas.microsoft.com/office/drawing/2014/main" id="{0C9C18C7-CCD8-4F64-4512-99A292F40545}"/>
              </a:ext>
            </a:extLst>
          </p:cNvPr>
          <p:cNvPicPr>
            <a:picLocks noChangeAspect="1"/>
          </p:cNvPicPr>
          <p:nvPr/>
        </p:nvPicPr>
        <p:blipFill>
          <a:blip r:embed="rId3"/>
          <a:stretch>
            <a:fillRect/>
          </a:stretch>
        </p:blipFill>
        <p:spPr>
          <a:xfrm>
            <a:off x="6390271" y="880919"/>
            <a:ext cx="4714505" cy="2919889"/>
          </a:xfrm>
          <a:prstGeom prst="rect">
            <a:avLst/>
          </a:prstGeom>
        </p:spPr>
      </p:pic>
      <p:pic>
        <p:nvPicPr>
          <p:cNvPr id="19" name="Picture 18">
            <a:extLst>
              <a:ext uri="{FF2B5EF4-FFF2-40B4-BE49-F238E27FC236}">
                <a16:creationId xmlns:a16="http://schemas.microsoft.com/office/drawing/2014/main" id="{6A81C554-37E2-F5D8-CCB5-8476A150A1BE}"/>
              </a:ext>
            </a:extLst>
          </p:cNvPr>
          <p:cNvPicPr>
            <a:picLocks noChangeAspect="1"/>
          </p:cNvPicPr>
          <p:nvPr/>
        </p:nvPicPr>
        <p:blipFill>
          <a:blip r:embed="rId4"/>
          <a:stretch>
            <a:fillRect/>
          </a:stretch>
        </p:blipFill>
        <p:spPr>
          <a:xfrm>
            <a:off x="6355988" y="3800809"/>
            <a:ext cx="3012573" cy="2807382"/>
          </a:xfrm>
          <a:prstGeom prst="rect">
            <a:avLst/>
          </a:prstGeom>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Results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marL="0" indent="0">
              <a:buNone/>
            </a:pPr>
            <a:endParaRPr lang="pt-BR" b="0" i="0" dirty="0">
              <a:solidFill>
                <a:schemeClr val="tx1"/>
              </a:solidFill>
              <a:effectLst/>
              <a:latin typeface="Consolas" panose="020B0609020204030204" pitchFamily="49" charset="0"/>
            </a:endParaRPr>
          </a:p>
          <a:p>
            <a:r>
              <a:rPr lang="pt-BR" b="0" i="0" dirty="0">
                <a:solidFill>
                  <a:schemeClr val="tx1"/>
                </a:solidFill>
                <a:effectLst/>
                <a:latin typeface="Consolas" panose="020B0609020204030204" pitchFamily="49" charset="0"/>
              </a:rPr>
              <a:t>MSE: 51349.12515753704 </a:t>
            </a:r>
          </a:p>
          <a:p>
            <a:r>
              <a:rPr lang="pt-BR" b="0" i="0" dirty="0">
                <a:solidFill>
                  <a:schemeClr val="tx1"/>
                </a:solidFill>
                <a:effectLst/>
                <a:latin typeface="Consolas" panose="020B0609020204030204" pitchFamily="49" charset="0"/>
              </a:rPr>
              <a:t>RMSE: 226.60345354282896 </a:t>
            </a:r>
          </a:p>
          <a:p>
            <a:r>
              <a:rPr lang="pt-BR" b="0" i="0" dirty="0">
                <a:solidFill>
                  <a:schemeClr val="tx1"/>
                </a:solidFill>
                <a:effectLst/>
                <a:latin typeface="Consolas" panose="020B0609020204030204" pitchFamily="49" charset="0"/>
              </a:rPr>
              <a:t>R2: 0.30776582766799</a:t>
            </a:r>
          </a:p>
          <a:p>
            <a:pPr marL="0" indent="0">
              <a:buNone/>
            </a:pPr>
            <a:r>
              <a:rPr lang="pt-BR" dirty="0">
                <a:solidFill>
                  <a:schemeClr val="tx1"/>
                </a:solidFill>
                <a:latin typeface="Consolas" panose="020B0609020204030204" pitchFamily="49" charset="0"/>
              </a:rPr>
              <a:t>Where </a:t>
            </a:r>
          </a:p>
          <a:p>
            <a:r>
              <a:rPr lang="pt-BR" dirty="0">
                <a:solidFill>
                  <a:schemeClr val="tx1"/>
                </a:solidFill>
                <a:latin typeface="Consolas" panose="020B0609020204030204" pitchFamily="49" charset="0"/>
              </a:rPr>
              <a:t>MSE is Mean Square Error.</a:t>
            </a:r>
          </a:p>
          <a:p>
            <a:r>
              <a:rPr lang="pt-BR" dirty="0">
                <a:solidFill>
                  <a:schemeClr val="tx1"/>
                </a:solidFill>
                <a:latin typeface="Consolas" panose="020B0609020204030204" pitchFamily="49" charset="0"/>
              </a:rPr>
              <a:t>RMSE is Root Mean Square Error.</a:t>
            </a:r>
          </a:p>
          <a:p>
            <a:r>
              <a:rPr lang="pt-BR" dirty="0">
                <a:solidFill>
                  <a:schemeClr val="tx1"/>
                </a:solidFill>
                <a:latin typeface="Consolas" panose="020B0609020204030204" pitchFamily="49" charset="0"/>
              </a:rPr>
              <a:t>R2 is co-efficient of detemination.</a:t>
            </a:r>
            <a:endParaRPr lang="en-US" dirty="0">
              <a:solidFill>
                <a:schemeClr val="tx1"/>
              </a:solidFill>
            </a:endParaRPr>
          </a:p>
        </p:txBody>
      </p:sp>
      <p:pic>
        <p:nvPicPr>
          <p:cNvPr id="5" name="Content Placeholder 4">
            <a:extLst>
              <a:ext uri="{FF2B5EF4-FFF2-40B4-BE49-F238E27FC236}">
                <a16:creationId xmlns:a16="http://schemas.microsoft.com/office/drawing/2014/main" id="{D74C8204-57D1-8497-9AF1-6BCB48809FBA}"/>
              </a:ext>
            </a:extLst>
          </p:cNvPr>
          <p:cNvPicPr>
            <a:picLocks noChangeAspect="1"/>
          </p:cNvPicPr>
          <p:nvPr/>
        </p:nvPicPr>
        <p:blipFill>
          <a:blip r:embed="rId2"/>
          <a:stretch>
            <a:fillRect/>
          </a:stretch>
        </p:blipFill>
        <p:spPr>
          <a:xfrm>
            <a:off x="6569536" y="1919287"/>
            <a:ext cx="5041270" cy="3530159"/>
          </a:xfrm>
          <a:prstGeom prst="rect">
            <a:avLst/>
          </a:prstGeo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204</TotalTime>
  <Words>543</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Consolas</vt:lpstr>
      <vt:lpstr>Franklin Gothic Book</vt:lpstr>
      <vt:lpstr>Franklin Gothic Demi</vt:lpstr>
      <vt:lpstr>Wingdings 2</vt:lpstr>
      <vt:lpstr>DividendVTI</vt:lpstr>
      <vt:lpstr>Daivarath B N</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Daivarath B N</cp:lastModifiedBy>
  <cp:revision>4</cp:revision>
  <dcterms:created xsi:type="dcterms:W3CDTF">2021-05-26T16:50:10Z</dcterms:created>
  <dcterms:modified xsi:type="dcterms:W3CDTF">2023-08-04T05:54:20Z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