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CD0B39-8AF2-40F5-8235-136EEF388387}">
  <a:tblStyle styleId="{C3CD0B39-8AF2-40F5-8235-136EEF3883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23c5017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23c5017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bc3aa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3bc3aac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2962411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2962411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23c5017f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23c5017f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2962411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2962411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The reason why we haven't used the SIFT features is because it gave a different amount of feature descriptors for each image. Even after removal of outliers, the quantity remained different implying that it needed manual removal — a process that would actually render everything pointless.</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2962411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2962411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96241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96241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96241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96241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2989e1a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989e1a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296241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296241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Steps:</a:t>
            </a:r>
            <a:endParaRPr sz="1800">
              <a:solidFill>
                <a:schemeClr val="dk2"/>
              </a:solidFill>
            </a:endParaRPr>
          </a:p>
          <a:p>
            <a:pPr indent="-342900" lvl="0" marL="457200" rtl="0" algn="l">
              <a:lnSpc>
                <a:spcPct val="115000"/>
              </a:lnSpc>
              <a:spcBef>
                <a:spcPts val="1600"/>
              </a:spcBef>
              <a:spcAft>
                <a:spcPts val="0"/>
              </a:spcAft>
              <a:buClr>
                <a:schemeClr val="dk2"/>
              </a:buClr>
              <a:buSzPts val="1800"/>
              <a:buAutoNum type="arabicParenR"/>
            </a:pPr>
            <a:r>
              <a:rPr lang="en" sz="1800">
                <a:solidFill>
                  <a:schemeClr val="dk2"/>
                </a:solidFill>
              </a:rPr>
              <a:t>Resizing into 800 x 600 dimension</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image sets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Importing sets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training and validation sets where 70% for training and 30% for validation.</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Extracting HoG features from training set and assigning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Modeling classifier using training features and training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Extracting HoG features from validation set and assigning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Using model on validation set and predicting labels </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confusion matrix using test labels and predicted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Calculating precision and recall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2116c5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2116c5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Steps:</a:t>
            </a:r>
            <a:endParaRPr sz="1800">
              <a:solidFill>
                <a:schemeClr val="dk2"/>
              </a:solidFill>
            </a:endParaRPr>
          </a:p>
          <a:p>
            <a:pPr indent="-342900" lvl="0" marL="457200" rtl="0" algn="l">
              <a:lnSpc>
                <a:spcPct val="115000"/>
              </a:lnSpc>
              <a:spcBef>
                <a:spcPts val="1600"/>
              </a:spcBef>
              <a:spcAft>
                <a:spcPts val="0"/>
              </a:spcAft>
              <a:buClr>
                <a:schemeClr val="dk2"/>
              </a:buClr>
              <a:buSzPts val="1800"/>
              <a:buAutoNum type="arabicParenR"/>
            </a:pPr>
            <a:r>
              <a:rPr lang="en" sz="1800">
                <a:solidFill>
                  <a:schemeClr val="dk2"/>
                </a:solidFill>
              </a:rPr>
              <a:t>Resizing into 800 x 600 dimension</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image sets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Importing sets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training and validation sets where 70% for training and 30% for validation.</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Extracting HoG features from training set and assigning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Modeling classifier using training features and training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Extracting HoG features from validation set and assigning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Using model on validation set and predicting labels </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Creating confusion matrix using test labels and predicted labels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en" sz="1800">
                <a:solidFill>
                  <a:schemeClr val="dk2"/>
                </a:solidFill>
              </a:rPr>
              <a:t>Calculating precision and recall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9d9ed3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9d9ed3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296241b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296241b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2989e1a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989e1a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Face </a:t>
            </a:r>
            <a:r>
              <a:rPr lang="en"/>
              <a:t>Recognition</a:t>
            </a:r>
            <a:endParaRPr/>
          </a:p>
        </p:txBody>
      </p:sp>
      <p:sp>
        <p:nvSpPr>
          <p:cNvPr id="55" name="Google Shape;55;p13"/>
          <p:cNvSpPr txBox="1"/>
          <p:nvPr>
            <p:ph idx="1" type="subTitle"/>
          </p:nvPr>
        </p:nvSpPr>
        <p:spPr>
          <a:xfrm>
            <a:off x="311700" y="2834125"/>
            <a:ext cx="8520600" cy="16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Group-1 Assignment-1</a:t>
            </a:r>
            <a:endParaRPr sz="1800"/>
          </a:p>
          <a:p>
            <a:pPr indent="0" lvl="0" marL="0" rtl="0" algn="ctr">
              <a:spcBef>
                <a:spcPts val="0"/>
              </a:spcBef>
              <a:spcAft>
                <a:spcPts val="0"/>
              </a:spcAft>
              <a:buNone/>
            </a:pPr>
            <a:r>
              <a:rPr lang="en" sz="1400"/>
              <a:t>Daivat Bhatt (201501023)</a:t>
            </a:r>
            <a:endParaRPr sz="1400"/>
          </a:p>
          <a:p>
            <a:pPr indent="0" lvl="0" marL="0" rtl="0" algn="ctr">
              <a:spcBef>
                <a:spcPts val="0"/>
              </a:spcBef>
              <a:spcAft>
                <a:spcPts val="0"/>
              </a:spcAft>
              <a:buNone/>
            </a:pPr>
            <a:r>
              <a:rPr lang="en" sz="1400"/>
              <a:t>Neel Shukla (201501063)</a:t>
            </a:r>
            <a:endParaRPr sz="1400"/>
          </a:p>
          <a:p>
            <a:pPr indent="0" lvl="0" marL="0" rtl="0" algn="ctr">
              <a:spcBef>
                <a:spcPts val="0"/>
              </a:spcBef>
              <a:spcAft>
                <a:spcPts val="0"/>
              </a:spcAft>
              <a:buNone/>
            </a:pPr>
            <a:r>
              <a:rPr lang="en" sz="1400"/>
              <a:t>Rahulkumar Savariya (201501091)</a:t>
            </a:r>
            <a:endParaRPr sz="1400"/>
          </a:p>
          <a:p>
            <a:pPr indent="0" lvl="0" marL="0" rtl="0" algn="ctr">
              <a:spcBef>
                <a:spcPts val="0"/>
              </a:spcBef>
              <a:spcAft>
                <a:spcPts val="0"/>
              </a:spcAft>
              <a:buNone/>
            </a:pPr>
            <a:r>
              <a:rPr lang="en" sz="1400"/>
              <a:t>Mohit Solanki (201501103)</a:t>
            </a:r>
            <a:endParaRPr sz="1400"/>
          </a:p>
          <a:p>
            <a:pPr indent="0" lvl="0" marL="0" rtl="0" algn="ctr">
              <a:spcBef>
                <a:spcPts val="0"/>
              </a:spcBef>
              <a:spcAft>
                <a:spcPts val="0"/>
              </a:spcAft>
              <a:buNone/>
            </a:pPr>
            <a:r>
              <a:rPr lang="en" sz="1400"/>
              <a:t>Jeet Trivedi (201501111)</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Matching Result Obtained for SVM</a:t>
            </a:r>
            <a:endParaRPr/>
          </a:p>
        </p:txBody>
      </p:sp>
      <p:pic>
        <p:nvPicPr>
          <p:cNvPr id="163" name="Google Shape;163;p22"/>
          <p:cNvPicPr preferRelativeResize="0"/>
          <p:nvPr/>
        </p:nvPicPr>
        <p:blipFill>
          <a:blip r:embed="rId3">
            <a:alphaModFix/>
          </a:blip>
          <a:stretch>
            <a:fillRect/>
          </a:stretch>
        </p:blipFill>
        <p:spPr>
          <a:xfrm>
            <a:off x="279225" y="1177175"/>
            <a:ext cx="4789153" cy="3820975"/>
          </a:xfrm>
          <a:prstGeom prst="rect">
            <a:avLst/>
          </a:prstGeom>
          <a:noFill/>
          <a:ln>
            <a:noFill/>
          </a:ln>
        </p:spPr>
      </p:pic>
      <p:sp>
        <p:nvSpPr>
          <p:cNvPr id="164" name="Google Shape;164;p22"/>
          <p:cNvSpPr txBox="1"/>
          <p:nvPr/>
        </p:nvSpPr>
        <p:spPr>
          <a:xfrm>
            <a:off x="5068375" y="2869250"/>
            <a:ext cx="30540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 </a:t>
            </a:r>
            <a:r>
              <a:rPr lang="en"/>
              <a:t>Set Accuracy: 85.29%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of CNN (Misclassification)</a:t>
            </a:r>
            <a:endParaRPr/>
          </a:p>
        </p:txBody>
      </p:sp>
      <p:pic>
        <p:nvPicPr>
          <p:cNvPr id="170" name="Google Shape;170;p23"/>
          <p:cNvPicPr preferRelativeResize="0"/>
          <p:nvPr/>
        </p:nvPicPr>
        <p:blipFill>
          <a:blip r:embed="rId3">
            <a:alphaModFix/>
          </a:blip>
          <a:stretch>
            <a:fillRect/>
          </a:stretch>
        </p:blipFill>
        <p:spPr>
          <a:xfrm>
            <a:off x="1121800" y="1059500"/>
            <a:ext cx="2779122" cy="3024498"/>
          </a:xfrm>
          <a:prstGeom prst="rect">
            <a:avLst/>
          </a:prstGeom>
          <a:noFill/>
          <a:ln>
            <a:noFill/>
          </a:ln>
        </p:spPr>
      </p:pic>
      <p:sp>
        <p:nvSpPr>
          <p:cNvPr id="171" name="Google Shape;171;p23"/>
          <p:cNvSpPr txBox="1"/>
          <p:nvPr/>
        </p:nvSpPr>
        <p:spPr>
          <a:xfrm>
            <a:off x="1265925" y="4297275"/>
            <a:ext cx="266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Predicted as 201501112 which is actually the image to the right</a:t>
            </a:r>
            <a:endParaRPr/>
          </a:p>
        </p:txBody>
      </p:sp>
      <p:pic>
        <p:nvPicPr>
          <p:cNvPr id="172" name="Google Shape;172;p23"/>
          <p:cNvPicPr preferRelativeResize="0"/>
          <p:nvPr/>
        </p:nvPicPr>
        <p:blipFill>
          <a:blip r:embed="rId4">
            <a:alphaModFix/>
          </a:blip>
          <a:stretch>
            <a:fillRect/>
          </a:stretch>
        </p:blipFill>
        <p:spPr>
          <a:xfrm>
            <a:off x="5398675" y="1059500"/>
            <a:ext cx="3066647"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Training</a:t>
            </a:r>
            <a:r>
              <a:rPr lang="en">
                <a:solidFill>
                  <a:srgbClr val="222222"/>
                </a:solidFill>
                <a:highlight>
                  <a:srgbClr val="FFFFFF"/>
                </a:highlight>
              </a:rPr>
              <a:t> and testing </a:t>
            </a:r>
            <a:r>
              <a:rPr lang="en">
                <a:solidFill>
                  <a:srgbClr val="222222"/>
                </a:solidFill>
                <a:highlight>
                  <a:srgbClr val="FFFFFF"/>
                </a:highlight>
              </a:rPr>
              <a:t>images </a:t>
            </a:r>
            <a:endParaRPr/>
          </a:p>
        </p:txBody>
      </p:sp>
      <p:graphicFrame>
        <p:nvGraphicFramePr>
          <p:cNvPr id="178" name="Google Shape;178;p24"/>
          <p:cNvGraphicFramePr/>
          <p:nvPr/>
        </p:nvGraphicFramePr>
        <p:xfrm>
          <a:off x="504425" y="1748550"/>
          <a:ext cx="3000000" cy="3000000"/>
        </p:xfrm>
        <a:graphic>
          <a:graphicData uri="http://schemas.openxmlformats.org/drawingml/2006/table">
            <a:tbl>
              <a:tblPr>
                <a:noFill/>
                <a:tableStyleId>{C3CD0B39-8AF2-40F5-8235-136EEF388387}</a:tableStyleId>
              </a:tblPr>
              <a:tblGrid>
                <a:gridCol w="1455950"/>
                <a:gridCol w="1455950"/>
                <a:gridCol w="1455950"/>
                <a:gridCol w="1455950"/>
                <a:gridCol w="1455950"/>
              </a:tblGrid>
              <a:tr h="381000">
                <a:tc>
                  <a:txBody>
                    <a:bodyPr>
                      <a:noAutofit/>
                    </a:bodyPr>
                    <a:lstStyle/>
                    <a:p>
                      <a:pPr indent="0" lvl="0" marL="0" rtl="0" algn="l">
                        <a:spcBef>
                          <a:spcPts val="0"/>
                        </a:spcBef>
                        <a:spcAft>
                          <a:spcPts val="0"/>
                        </a:spcAft>
                        <a:buNone/>
                      </a:pPr>
                      <a:r>
                        <a:rPr b="1" lang="en"/>
                        <a:t>Method</a:t>
                      </a:r>
                      <a:endParaRPr b="1"/>
                    </a:p>
                    <a:p>
                      <a:pPr indent="0" lvl="0" marL="0" rtl="0" algn="l">
                        <a:spcBef>
                          <a:spcPts val="0"/>
                        </a:spcBef>
                        <a:spcAft>
                          <a:spcPts val="0"/>
                        </a:spcAft>
                        <a:buNone/>
                      </a:pPr>
                      <a:r>
                        <a:rPr b="1" lang="en"/>
                        <a:t>(HoG Feature Extraction)</a:t>
                      </a:r>
                      <a:endParaRPr b="1"/>
                    </a:p>
                  </a:txBody>
                  <a:tcPr marT="91425" marB="91425" marR="91425" marL="91425"/>
                </a:tc>
                <a:tc>
                  <a:txBody>
                    <a:bodyPr>
                      <a:noAutofit/>
                    </a:bodyPr>
                    <a:lstStyle/>
                    <a:p>
                      <a:pPr indent="0" lvl="0" marL="0" rtl="0" algn="l">
                        <a:spcBef>
                          <a:spcPts val="0"/>
                        </a:spcBef>
                        <a:spcAft>
                          <a:spcPts val="0"/>
                        </a:spcAft>
                        <a:buNone/>
                      </a:pPr>
                      <a:r>
                        <a:rPr b="1" lang="en"/>
                        <a:t>Dataset</a:t>
                      </a:r>
                      <a:endParaRPr b="1"/>
                    </a:p>
                  </a:txBody>
                  <a:tcPr marT="91425" marB="91425" marR="91425" marL="91425"/>
                </a:tc>
                <a:tc>
                  <a:txBody>
                    <a:bodyPr>
                      <a:noAutofit/>
                    </a:bodyPr>
                    <a:lstStyle/>
                    <a:p>
                      <a:pPr indent="0" lvl="0" marL="0" rtl="0" algn="l">
                        <a:spcBef>
                          <a:spcPts val="0"/>
                        </a:spcBef>
                        <a:spcAft>
                          <a:spcPts val="0"/>
                        </a:spcAft>
                        <a:buNone/>
                      </a:pPr>
                      <a:r>
                        <a:rPr b="1" lang="en"/>
                        <a:t>No. of training images</a:t>
                      </a:r>
                      <a:endParaRPr b="1"/>
                    </a:p>
                  </a:txBody>
                  <a:tcPr marT="91425" marB="91425" marR="91425" marL="91425"/>
                </a:tc>
                <a:tc>
                  <a:txBody>
                    <a:bodyPr>
                      <a:noAutofit/>
                    </a:bodyPr>
                    <a:lstStyle/>
                    <a:p>
                      <a:pPr indent="0" lvl="0" marL="0" rtl="0" algn="l">
                        <a:spcBef>
                          <a:spcPts val="0"/>
                        </a:spcBef>
                        <a:spcAft>
                          <a:spcPts val="0"/>
                        </a:spcAft>
                        <a:buNone/>
                      </a:pPr>
                      <a:r>
                        <a:rPr b="1" lang="en"/>
                        <a:t>No of testing images</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p>
                      <a:pPr indent="0" lvl="0" marL="0" rtl="0" algn="l">
                        <a:spcBef>
                          <a:spcPts val="0"/>
                        </a:spcBef>
                        <a:spcAft>
                          <a:spcPts val="0"/>
                        </a:spcAft>
                        <a:buNone/>
                      </a:pPr>
                      <a:r>
                        <a:rPr b="1" lang="en"/>
                        <a:t>(percentage)</a:t>
                      </a:r>
                      <a:endParaRPr b="1"/>
                    </a:p>
                  </a:txBody>
                  <a:tcPr marT="91425" marB="91425" marR="91425" marL="91425"/>
                </a:tc>
              </a:tr>
              <a:tr h="381000">
                <a:tc>
                  <a:txBody>
                    <a:bodyPr>
                      <a:noAutofit/>
                    </a:bodyPr>
                    <a:lstStyle/>
                    <a:p>
                      <a:pPr indent="0" lvl="0" marL="0" rtl="0" algn="l">
                        <a:spcBef>
                          <a:spcPts val="0"/>
                        </a:spcBef>
                        <a:spcAft>
                          <a:spcPts val="0"/>
                        </a:spcAft>
                        <a:buNone/>
                      </a:pPr>
                      <a:r>
                        <a:rPr lang="en"/>
                        <a:t>Euclidean</a:t>
                      </a:r>
                      <a:r>
                        <a:rPr lang="en"/>
                        <a:t> Distance</a:t>
                      </a:r>
                      <a:endParaRPr/>
                    </a:p>
                  </a:txBody>
                  <a:tcPr marT="91425" marB="91425" marR="91425" marL="91425"/>
                </a:tc>
                <a:tc>
                  <a:txBody>
                    <a:bodyPr>
                      <a:noAutofit/>
                    </a:bodyPr>
                    <a:lstStyle/>
                    <a:p>
                      <a:pPr indent="0" lvl="0" marL="0" rtl="0" algn="l">
                        <a:spcBef>
                          <a:spcPts val="0"/>
                        </a:spcBef>
                        <a:spcAft>
                          <a:spcPts val="0"/>
                        </a:spcAft>
                        <a:buNone/>
                      </a:pPr>
                      <a:r>
                        <a:rPr lang="en"/>
                        <a:t>102</a:t>
                      </a:r>
                      <a:endParaRPr/>
                    </a:p>
                  </a:txBody>
                  <a:tcPr marT="91425" marB="91425" marR="91425" marL="91425"/>
                </a:tc>
                <a:tc>
                  <a:txBody>
                    <a:bodyPr>
                      <a:noAutofit/>
                    </a:bodyPr>
                    <a:lstStyle/>
                    <a:p>
                      <a:pPr indent="0" lvl="0" marL="0" rtl="0" algn="l">
                        <a:spcBef>
                          <a:spcPts val="0"/>
                        </a:spcBef>
                        <a:spcAft>
                          <a:spcPts val="0"/>
                        </a:spcAft>
                        <a:buNone/>
                      </a:pPr>
                      <a:r>
                        <a:rPr lang="en"/>
                        <a:t>85</a:t>
                      </a:r>
                      <a:endParaRPr/>
                    </a:p>
                  </a:txBody>
                  <a:tcPr marT="91425" marB="91425" marR="91425" marL="91425"/>
                </a:tc>
                <a:tc>
                  <a:txBody>
                    <a:bodyPr>
                      <a:noAutofit/>
                    </a:bodyPr>
                    <a:lstStyle/>
                    <a:p>
                      <a:pPr indent="0" lvl="0" marL="0" rtl="0" algn="l">
                        <a:spcBef>
                          <a:spcPts val="0"/>
                        </a:spcBef>
                        <a:spcAft>
                          <a:spcPts val="0"/>
                        </a:spcAft>
                        <a:buNone/>
                      </a:pPr>
                      <a:r>
                        <a:rPr lang="en"/>
                        <a:t>17</a:t>
                      </a:r>
                      <a:endParaRPr/>
                    </a:p>
                  </a:txBody>
                  <a:tcPr marT="91425" marB="91425" marR="91425" marL="91425"/>
                </a:tc>
                <a:tc>
                  <a:txBody>
                    <a:bodyPr>
                      <a:noAutofit/>
                    </a:bodyPr>
                    <a:lstStyle/>
                    <a:p>
                      <a:pPr indent="0" lvl="0" marL="0" rtl="0" algn="l">
                        <a:spcBef>
                          <a:spcPts val="0"/>
                        </a:spcBef>
                        <a:spcAft>
                          <a:spcPts val="0"/>
                        </a:spcAft>
                        <a:buNone/>
                      </a:pPr>
                      <a:r>
                        <a:rPr lang="en"/>
                        <a:t>82.3</a:t>
                      </a:r>
                      <a:endParaRPr/>
                    </a:p>
                  </a:txBody>
                  <a:tcPr marT="91425" marB="91425" marR="91425" marL="91425"/>
                </a:tc>
              </a:tr>
              <a:tr h="402700">
                <a:tc>
                  <a:txBody>
                    <a:bodyPr>
                      <a:noAutofit/>
                    </a:bodyPr>
                    <a:lstStyle/>
                    <a:p>
                      <a:pPr indent="0" lvl="0" marL="0" rtl="0" algn="l">
                        <a:spcBef>
                          <a:spcPts val="0"/>
                        </a:spcBef>
                        <a:spcAft>
                          <a:spcPts val="0"/>
                        </a:spcAft>
                        <a:buNone/>
                      </a:pPr>
                      <a:r>
                        <a:rPr lang="en"/>
                        <a:t>SVM</a:t>
                      </a:r>
                      <a:endParaRPr/>
                    </a:p>
                  </a:txBody>
                  <a:tcPr marT="91425" marB="91425" marR="91425" marL="91425"/>
                </a:tc>
                <a:tc>
                  <a:txBody>
                    <a:bodyPr>
                      <a:noAutofit/>
                    </a:bodyPr>
                    <a:lstStyle/>
                    <a:p>
                      <a:pPr indent="0" lvl="0" marL="0" rtl="0" algn="l">
                        <a:spcBef>
                          <a:spcPts val="0"/>
                        </a:spcBef>
                        <a:spcAft>
                          <a:spcPts val="0"/>
                        </a:spcAft>
                        <a:buNone/>
                      </a:pPr>
                      <a:r>
                        <a:rPr lang="en"/>
                        <a:t>204</a:t>
                      </a:r>
                      <a:endParaRPr/>
                    </a:p>
                  </a:txBody>
                  <a:tcPr marT="91425" marB="91425" marR="91425" marL="91425"/>
                </a:tc>
                <a:tc>
                  <a:txBody>
                    <a:bodyPr>
                      <a:noAutofit/>
                    </a:bodyPr>
                    <a:lstStyle/>
                    <a:p>
                      <a:pPr indent="0" lvl="0" marL="0" rtl="0" algn="l">
                        <a:spcBef>
                          <a:spcPts val="0"/>
                        </a:spcBef>
                        <a:spcAft>
                          <a:spcPts val="0"/>
                        </a:spcAft>
                        <a:buNone/>
                      </a:pPr>
                      <a:r>
                        <a:rPr lang="en"/>
                        <a:t>170</a:t>
                      </a:r>
                      <a:endParaRPr/>
                    </a:p>
                  </a:txBody>
                  <a:tcPr marT="91425" marB="91425" marR="91425" marL="91425"/>
                </a:tc>
                <a:tc>
                  <a:txBody>
                    <a:bodyPr>
                      <a:noAutofit/>
                    </a:bodyPr>
                    <a:lstStyle/>
                    <a:p>
                      <a:pPr indent="0" lvl="0" marL="0" rtl="0" algn="l">
                        <a:spcBef>
                          <a:spcPts val="0"/>
                        </a:spcBef>
                        <a:spcAft>
                          <a:spcPts val="0"/>
                        </a:spcAft>
                        <a:buNone/>
                      </a:pPr>
                      <a:r>
                        <a:rPr lang="en"/>
                        <a:t>34</a:t>
                      </a:r>
                      <a:endParaRPr/>
                    </a:p>
                  </a:txBody>
                  <a:tcPr marT="91425" marB="91425" marR="91425" marL="91425"/>
                </a:tc>
                <a:tc>
                  <a:txBody>
                    <a:bodyPr>
                      <a:noAutofit/>
                    </a:bodyPr>
                    <a:lstStyle/>
                    <a:p>
                      <a:pPr indent="0" lvl="0" marL="0" rtl="0" algn="l">
                        <a:spcBef>
                          <a:spcPts val="0"/>
                        </a:spcBef>
                        <a:spcAft>
                          <a:spcPts val="0"/>
                        </a:spcAft>
                        <a:buNone/>
                      </a:pPr>
                      <a:r>
                        <a:rPr lang="en"/>
                        <a:t>85.29</a:t>
                      </a:r>
                      <a:endParaRPr/>
                    </a:p>
                  </a:txBody>
                  <a:tcPr marT="91425" marB="91425" marR="91425" marL="91425"/>
                </a:tc>
              </a:tr>
              <a:tr h="381000">
                <a:tc>
                  <a:txBody>
                    <a:bodyPr>
                      <a:noAutofit/>
                    </a:bodyPr>
                    <a:lstStyle/>
                    <a:p>
                      <a:pPr indent="0" lvl="0" marL="0" rtl="0" algn="l">
                        <a:spcBef>
                          <a:spcPts val="0"/>
                        </a:spcBef>
                        <a:spcAft>
                          <a:spcPts val="0"/>
                        </a:spcAft>
                        <a:buNone/>
                      </a:pPr>
                      <a:r>
                        <a:rPr lang="en"/>
                        <a:t>CNN </a:t>
                      </a:r>
                      <a:endParaRPr/>
                    </a:p>
                  </a:txBody>
                  <a:tcPr marT="91425" marB="91425" marR="91425" marL="91425"/>
                </a:tc>
                <a:tc>
                  <a:txBody>
                    <a:bodyPr>
                      <a:noAutofit/>
                    </a:bodyPr>
                    <a:lstStyle/>
                    <a:p>
                      <a:pPr indent="0" lvl="0" marL="0" rtl="0" algn="l">
                        <a:spcBef>
                          <a:spcPts val="0"/>
                        </a:spcBef>
                        <a:spcAft>
                          <a:spcPts val="0"/>
                        </a:spcAft>
                        <a:buNone/>
                      </a:pPr>
                      <a:r>
                        <a:rPr lang="en"/>
                        <a:t>525</a:t>
                      </a:r>
                      <a:endParaRPr/>
                    </a:p>
                  </a:txBody>
                  <a:tcPr marT="91425" marB="91425" marR="91425" marL="91425"/>
                </a:tc>
                <a:tc>
                  <a:txBody>
                    <a:bodyPr>
                      <a:noAutofit/>
                    </a:bodyPr>
                    <a:lstStyle/>
                    <a:p>
                      <a:pPr indent="0" lvl="0" marL="0" rtl="0" algn="l">
                        <a:spcBef>
                          <a:spcPts val="0"/>
                        </a:spcBef>
                        <a:spcAft>
                          <a:spcPts val="0"/>
                        </a:spcAft>
                        <a:buNone/>
                      </a:pPr>
                      <a:r>
                        <a:rPr lang="en"/>
                        <a:t>472</a:t>
                      </a:r>
                      <a:endParaRPr/>
                    </a:p>
                  </a:txBody>
                  <a:tcPr marT="91425" marB="91425" marR="91425" marL="91425"/>
                </a:tc>
                <a:tc>
                  <a:txBody>
                    <a:bodyPr>
                      <a:noAutofit/>
                    </a:bodyPr>
                    <a:lstStyle/>
                    <a:p>
                      <a:pPr indent="0" lvl="0" marL="0" rtl="0" algn="l">
                        <a:spcBef>
                          <a:spcPts val="0"/>
                        </a:spcBef>
                        <a:spcAft>
                          <a:spcPts val="0"/>
                        </a:spcAft>
                        <a:buNone/>
                      </a:pPr>
                      <a:r>
                        <a:rPr lang="en"/>
                        <a:t>53</a:t>
                      </a:r>
                      <a:endParaRPr/>
                    </a:p>
                  </a:txBody>
                  <a:tcPr marT="91425" marB="91425" marR="91425" marL="91425"/>
                </a:tc>
                <a:tc>
                  <a:txBody>
                    <a:bodyPr>
                      <a:noAutofit/>
                    </a:bodyPr>
                    <a:lstStyle/>
                    <a:p>
                      <a:pPr indent="0" lvl="0" marL="0" rtl="0" algn="l">
                        <a:spcBef>
                          <a:spcPts val="0"/>
                        </a:spcBef>
                        <a:spcAft>
                          <a:spcPts val="0"/>
                        </a:spcAft>
                        <a:buNone/>
                      </a:pPr>
                      <a:r>
                        <a:rPr lang="en"/>
                        <a:t>75.47</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SIFT</a:t>
            </a:r>
            <a:endParaRPr/>
          </a:p>
        </p:txBody>
      </p:sp>
      <p:pic>
        <p:nvPicPr>
          <p:cNvPr id="184" name="Google Shape;184;p25"/>
          <p:cNvPicPr preferRelativeResize="0"/>
          <p:nvPr/>
        </p:nvPicPr>
        <p:blipFill rotWithShape="1">
          <a:blip r:embed="rId3">
            <a:alphaModFix/>
          </a:blip>
          <a:srcRect b="10978" l="16974" r="13768" t="7760"/>
          <a:stretch/>
        </p:blipFill>
        <p:spPr>
          <a:xfrm>
            <a:off x="1638675" y="1193850"/>
            <a:ext cx="5639726" cy="3318975"/>
          </a:xfrm>
          <a:prstGeom prst="rect">
            <a:avLst/>
          </a:prstGeom>
          <a:noFill/>
          <a:ln>
            <a:noFill/>
          </a:ln>
        </p:spPr>
      </p:pic>
      <p:sp>
        <p:nvSpPr>
          <p:cNvPr id="185" name="Google Shape;185;p25"/>
          <p:cNvSpPr txBox="1"/>
          <p:nvPr/>
        </p:nvSpPr>
        <p:spPr>
          <a:xfrm>
            <a:off x="2177150" y="4551625"/>
            <a:ext cx="1796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Original Image</a:t>
            </a:r>
            <a:endParaRPr/>
          </a:p>
        </p:txBody>
      </p:sp>
      <p:sp>
        <p:nvSpPr>
          <p:cNvPr id="186" name="Google Shape;186;p25"/>
          <p:cNvSpPr txBox="1"/>
          <p:nvPr/>
        </p:nvSpPr>
        <p:spPr>
          <a:xfrm>
            <a:off x="5697525" y="4551625"/>
            <a:ext cx="1796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a:t>
            </a:r>
            <a:r>
              <a:rPr lang="en"/>
              <a:t> 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perform HoG feature extraction for face recognition where we came to the conclusion that face recognition performance was better in case of SVM classification than Euclidean distance.</a:t>
            </a:r>
            <a:endParaRPr/>
          </a:p>
          <a:p>
            <a:pPr indent="-342900" lvl="0" marL="457200" rtl="0" algn="l">
              <a:spcBef>
                <a:spcPts val="0"/>
              </a:spcBef>
              <a:spcAft>
                <a:spcPts val="0"/>
              </a:spcAft>
              <a:buSzPts val="1800"/>
              <a:buChar char="●"/>
            </a:pPr>
            <a:r>
              <a:rPr lang="en"/>
              <a:t>SVM performed better even with small dataset.</a:t>
            </a:r>
            <a:endParaRPr/>
          </a:p>
          <a:p>
            <a:pPr indent="-342900" lvl="0" marL="457200" rtl="0" algn="l">
              <a:spcBef>
                <a:spcPts val="0"/>
              </a:spcBef>
              <a:spcAft>
                <a:spcPts val="0"/>
              </a:spcAft>
              <a:buSzPts val="1800"/>
              <a:buChar char="●"/>
            </a:pPr>
            <a:r>
              <a:rPr lang="en"/>
              <a:t>SIFT feature extraction implementation on few image and </a:t>
            </a:r>
            <a:r>
              <a:rPr lang="en"/>
              <a:t>performed</a:t>
            </a:r>
            <a:r>
              <a:rPr lang="en"/>
              <a:t> matching with one image for face recognition.</a:t>
            </a:r>
            <a:endParaRPr/>
          </a:p>
          <a:p>
            <a:pPr indent="-342900" lvl="0" marL="457200" rtl="0" algn="l">
              <a:spcBef>
                <a:spcPts val="0"/>
              </a:spcBef>
              <a:spcAft>
                <a:spcPts val="0"/>
              </a:spcAft>
              <a:buSzPts val="1800"/>
              <a:buChar char="●"/>
            </a:pPr>
            <a:r>
              <a:rPr lang="en"/>
              <a:t>CNN gave less accuracy compared to SVM and Euclidean.</a:t>
            </a:r>
            <a:endParaRPr/>
          </a:p>
          <a:p>
            <a:pPr indent="0" lvl="0" marL="457200" rtl="0" algn="l">
              <a:spcBef>
                <a:spcPts val="1600"/>
              </a:spcBef>
              <a:spcAft>
                <a:spcPts val="1600"/>
              </a:spcAft>
              <a:buNone/>
            </a:pPr>
            <a:r>
              <a:t/>
            </a:r>
            <a:endParaRPr/>
          </a:p>
        </p:txBody>
      </p:sp>
      <p:sp>
        <p:nvSpPr>
          <p:cNvPr id="192" name="Google Shape;19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 Conclusions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References</a:t>
            </a:r>
            <a:endParaRPr/>
          </a:p>
        </p:txBody>
      </p:sp>
      <p:sp>
        <p:nvSpPr>
          <p:cNvPr id="198" name="Google Shape;19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[1] H. Gao, L. Dou, W. Chen and J. Sun, ”Image classification with Bag-of-Words model based on improved SIFT algorithm,” 2013 9th Asian Control Conference (ASCC), Istanbul, 2013, pp. 1-6.</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[2] Hongyan Zhang, Jiazhen Luo, Zihao Wang, Long Ma and Yifan Niu,”An accelerated matching algorithm for SIFT-like features,” 2017 2nd</a:t>
            </a:r>
            <a:endParaRPr sz="1200"/>
          </a:p>
          <a:p>
            <a:pPr indent="0" lvl="0" marL="0" rtl="0" algn="l">
              <a:lnSpc>
                <a:spcPct val="100000"/>
              </a:lnSpc>
              <a:spcBef>
                <a:spcPts val="0"/>
              </a:spcBef>
              <a:spcAft>
                <a:spcPts val="0"/>
              </a:spcAft>
              <a:buClr>
                <a:schemeClr val="dk1"/>
              </a:buClr>
              <a:buSzPts val="1100"/>
              <a:buFont typeface="Arial"/>
              <a:buNone/>
            </a:pPr>
            <a:r>
              <a:rPr lang="en" sz="1200"/>
              <a:t>International Conference on Image, Vision and Computing (ICIVC), Chengdu, 2017, pp. 103-107.</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[3] K. T. Islam, R. G. Raj and A. Al-Murad, ”Performance of SVM, CNN, and ANN with BoW, HOG, and Image Pixels in Face Recognition,” 2017</a:t>
            </a:r>
            <a:endParaRPr sz="1200"/>
          </a:p>
          <a:p>
            <a:pPr indent="0" lvl="0" marL="0" rtl="0" algn="l">
              <a:lnSpc>
                <a:spcPct val="100000"/>
              </a:lnSpc>
              <a:spcBef>
                <a:spcPts val="0"/>
              </a:spcBef>
              <a:spcAft>
                <a:spcPts val="0"/>
              </a:spcAft>
              <a:buClr>
                <a:schemeClr val="dk1"/>
              </a:buClr>
              <a:buSzPts val="1100"/>
              <a:buFont typeface="Arial"/>
              <a:buNone/>
            </a:pPr>
            <a:r>
              <a:rPr lang="en" sz="1200"/>
              <a:t>2nd International Conference on Electrical &amp; Electronic Engineering (ICEEE), Rajshahi, 2017, pp. 1-4.</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[4] S. G. Bhele and V. H. Mankar, ”Recognition of Faces Using Discriminative Features of LBP and HOG Descriptor in Varying Environment,”2015 International Conference on Computational Intelligence and Communication Networks (CICN), Jabalpur, 2015, pp. 426-432.</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[5] J. Yu and C. Li, ”Face Recognition Based on Euclidean Distance and Texture Features,” 2013 International Conference on Computational and</a:t>
            </a:r>
            <a:endParaRPr sz="1200"/>
          </a:p>
          <a:p>
            <a:pPr indent="0" lvl="0" marL="0" rtl="0" algn="l">
              <a:lnSpc>
                <a:spcPct val="100000"/>
              </a:lnSpc>
              <a:spcBef>
                <a:spcPts val="0"/>
              </a:spcBef>
              <a:spcAft>
                <a:spcPts val="0"/>
              </a:spcAft>
              <a:buClr>
                <a:schemeClr val="dk1"/>
              </a:buClr>
              <a:buSzPts val="1100"/>
              <a:buFont typeface="Arial"/>
              <a:buNone/>
            </a:pPr>
            <a:r>
              <a:rPr lang="en" sz="1200"/>
              <a:t>Information Sciences, Shiyang, 2013, pp. 211-213.</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set of face image dataset extract the SIFT features and HoG features and use them for matching the test image to the dataset by using three different approaches</a:t>
            </a:r>
            <a:endParaRPr/>
          </a:p>
          <a:p>
            <a:pPr indent="-342900" lvl="0" marL="457200" rtl="0" algn="l">
              <a:spcBef>
                <a:spcPts val="1600"/>
              </a:spcBef>
              <a:spcAft>
                <a:spcPts val="0"/>
              </a:spcAft>
              <a:buSzPts val="1800"/>
              <a:buAutoNum type="arabicParenR"/>
            </a:pPr>
            <a:r>
              <a:rPr lang="en"/>
              <a:t>Euclidean</a:t>
            </a:r>
            <a:r>
              <a:rPr lang="en"/>
              <a:t> Distance</a:t>
            </a:r>
            <a:endParaRPr/>
          </a:p>
          <a:p>
            <a:pPr indent="-342900" lvl="0" marL="457200" rtl="0" algn="l">
              <a:spcBef>
                <a:spcPts val="0"/>
              </a:spcBef>
              <a:spcAft>
                <a:spcPts val="0"/>
              </a:spcAft>
              <a:buSzPts val="1800"/>
              <a:buAutoNum type="arabicParenR"/>
            </a:pPr>
            <a:r>
              <a:rPr lang="en"/>
              <a:t>Shallow Neural Network </a:t>
            </a:r>
            <a:endParaRPr/>
          </a:p>
          <a:p>
            <a:pPr indent="-342900" lvl="0" marL="457200" rtl="0" algn="l">
              <a:spcBef>
                <a:spcPts val="0"/>
              </a:spcBef>
              <a:spcAft>
                <a:spcPts val="0"/>
              </a:spcAft>
              <a:buSzPts val="1800"/>
              <a:buAutoNum type="arabicParenR"/>
            </a:pPr>
            <a:r>
              <a:rPr lang="en"/>
              <a:t>CNN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HoG feature extraction method to extract features from the set of face images and then applied three different methods which is listed below for feature matching to the test images of face</a:t>
            </a:r>
            <a:endParaRPr/>
          </a:p>
          <a:p>
            <a:pPr indent="-342900" lvl="0" marL="457200" rtl="0" algn="l">
              <a:spcBef>
                <a:spcPts val="1600"/>
              </a:spcBef>
              <a:spcAft>
                <a:spcPts val="0"/>
              </a:spcAft>
              <a:buSzPts val="1800"/>
              <a:buAutoNum type="arabicParenR"/>
            </a:pPr>
            <a:r>
              <a:rPr lang="en"/>
              <a:t>Euclidean Distance</a:t>
            </a:r>
            <a:endParaRPr/>
          </a:p>
          <a:p>
            <a:pPr indent="-342900" lvl="0" marL="457200" rtl="0" algn="l">
              <a:spcBef>
                <a:spcPts val="0"/>
              </a:spcBef>
              <a:spcAft>
                <a:spcPts val="0"/>
              </a:spcAft>
              <a:buSzPts val="1800"/>
              <a:buAutoNum type="arabicParenR"/>
            </a:pPr>
            <a:r>
              <a:rPr lang="en"/>
              <a:t>Classification using </a:t>
            </a:r>
            <a:r>
              <a:rPr lang="en"/>
              <a:t>multiclass SVM classifier</a:t>
            </a:r>
            <a:endParaRPr/>
          </a:p>
          <a:p>
            <a:pPr indent="-342900" lvl="0" marL="457200" rtl="0" algn="l">
              <a:spcBef>
                <a:spcPts val="0"/>
              </a:spcBef>
              <a:spcAft>
                <a:spcPts val="0"/>
              </a:spcAft>
              <a:buSzPts val="1800"/>
              <a:buAutoNum type="arabicParenR"/>
            </a:pPr>
            <a:r>
              <a:rPr lang="en"/>
              <a:t>CNN</a:t>
            </a:r>
            <a:endParaRPr/>
          </a:p>
          <a:p>
            <a:pPr indent="0" lvl="0" marL="0" rtl="0" algn="l">
              <a:spcBef>
                <a:spcPts val="1600"/>
              </a:spcBef>
              <a:spcAft>
                <a:spcPts val="0"/>
              </a:spcAft>
              <a:buNone/>
            </a:pPr>
            <a:r>
              <a:rPr lang="en"/>
              <a:t>Second approach was SIFT feature extraction and feature matching with the given test image.</a:t>
            </a:r>
            <a:endParaRPr/>
          </a:p>
          <a:p>
            <a:pPr indent="0" lvl="0" marL="0" rtl="0" algn="l">
              <a:spcBef>
                <a:spcPts val="1600"/>
              </a:spcBef>
              <a:spcAft>
                <a:spcPts val="1600"/>
              </a:spcAft>
              <a:buNone/>
            </a:pPr>
            <a:r>
              <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Approaches for Face Recognition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p:nvPr/>
        </p:nvSpPr>
        <p:spPr>
          <a:xfrm>
            <a:off x="791425" y="1540550"/>
            <a:ext cx="1445400" cy="74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a:p>
            <a:pPr indent="0" lvl="0" marL="0" rtl="0" algn="ctr">
              <a:spcBef>
                <a:spcPts val="0"/>
              </a:spcBef>
              <a:spcAft>
                <a:spcPts val="0"/>
              </a:spcAft>
              <a:buNone/>
            </a:pPr>
            <a:r>
              <a:rPr lang="en"/>
              <a:t>(Face Images)</a:t>
            </a:r>
            <a:endParaRPr/>
          </a:p>
        </p:txBody>
      </p:sp>
      <p:sp>
        <p:nvSpPr>
          <p:cNvPr id="73" name="Google Shape;73;p16"/>
          <p:cNvSpPr txBox="1"/>
          <p:nvPr>
            <p:ph type="title"/>
          </p:nvPr>
        </p:nvSpPr>
        <p:spPr>
          <a:xfrm>
            <a:off x="207925" y="3245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Euclidean Distance with HoG feature extraction</a:t>
            </a:r>
            <a:endParaRPr sz="2800"/>
          </a:p>
        </p:txBody>
      </p:sp>
      <p:sp>
        <p:nvSpPr>
          <p:cNvPr id="74" name="Google Shape;74;p16"/>
          <p:cNvSpPr/>
          <p:nvPr/>
        </p:nvSpPr>
        <p:spPr>
          <a:xfrm>
            <a:off x="3156025" y="1492850"/>
            <a:ext cx="1714200" cy="8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rPr lang="en"/>
              <a:t>(Image resize, </a:t>
            </a:r>
            <a:endParaRPr/>
          </a:p>
          <a:p>
            <a:pPr indent="0" lvl="0" marL="0" rtl="0" algn="ctr">
              <a:spcBef>
                <a:spcPts val="0"/>
              </a:spcBef>
              <a:spcAft>
                <a:spcPts val="0"/>
              </a:spcAft>
              <a:buNone/>
            </a:pPr>
            <a:r>
              <a:rPr lang="en"/>
              <a:t>Color conversion)</a:t>
            </a:r>
            <a:endParaRPr/>
          </a:p>
        </p:txBody>
      </p:sp>
      <p:sp>
        <p:nvSpPr>
          <p:cNvPr id="75" name="Google Shape;75;p16"/>
          <p:cNvSpPr/>
          <p:nvPr/>
        </p:nvSpPr>
        <p:spPr>
          <a:xfrm>
            <a:off x="5812825" y="1540550"/>
            <a:ext cx="1802400" cy="74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HoG Feature </a:t>
            </a:r>
            <a:r>
              <a:rPr lang="en"/>
              <a:t>Extraction</a:t>
            </a:r>
            <a:endParaRPr/>
          </a:p>
        </p:txBody>
      </p:sp>
      <p:sp>
        <p:nvSpPr>
          <p:cNvPr id="76" name="Google Shape;76;p16"/>
          <p:cNvSpPr/>
          <p:nvPr/>
        </p:nvSpPr>
        <p:spPr>
          <a:xfrm>
            <a:off x="5784475" y="2642750"/>
            <a:ext cx="1859100" cy="93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Euclidean</a:t>
            </a:r>
            <a:r>
              <a:rPr lang="en"/>
              <a:t> Distance</a:t>
            </a:r>
            <a:endParaRPr/>
          </a:p>
          <a:p>
            <a:pPr indent="0" lvl="0" marL="0" rtl="0" algn="ctr">
              <a:spcBef>
                <a:spcPts val="0"/>
              </a:spcBef>
              <a:spcAft>
                <a:spcPts val="0"/>
              </a:spcAft>
              <a:buNone/>
            </a:pPr>
            <a:r>
              <a:t/>
            </a:r>
            <a:endParaRPr/>
          </a:p>
        </p:txBody>
      </p:sp>
      <p:sp>
        <p:nvSpPr>
          <p:cNvPr id="77" name="Google Shape;77;p16"/>
          <p:cNvSpPr/>
          <p:nvPr/>
        </p:nvSpPr>
        <p:spPr>
          <a:xfrm>
            <a:off x="5812825" y="3929450"/>
            <a:ext cx="18024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a:p>
            <a:pPr indent="0" lvl="0" marL="0" rtl="0" algn="ctr">
              <a:spcBef>
                <a:spcPts val="0"/>
              </a:spcBef>
              <a:spcAft>
                <a:spcPts val="0"/>
              </a:spcAft>
              <a:buNone/>
            </a:pPr>
            <a:r>
              <a:rPr lang="en"/>
              <a:t>(Face matching)</a:t>
            </a:r>
            <a:endParaRPr/>
          </a:p>
        </p:txBody>
      </p:sp>
      <p:sp>
        <p:nvSpPr>
          <p:cNvPr id="78" name="Google Shape;78;p16"/>
          <p:cNvSpPr/>
          <p:nvPr/>
        </p:nvSpPr>
        <p:spPr>
          <a:xfrm>
            <a:off x="2236825" y="1838150"/>
            <a:ext cx="919200" cy="15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870225" y="1838150"/>
            <a:ext cx="942600" cy="15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rot="5400000">
            <a:off x="6536125" y="3675950"/>
            <a:ext cx="355800" cy="15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5998625" y="3148613"/>
            <a:ext cx="1165075" cy="385188"/>
          </a:xfrm>
          <a:prstGeom prst="rect">
            <a:avLst/>
          </a:prstGeom>
          <a:noFill/>
          <a:ln>
            <a:noFill/>
          </a:ln>
        </p:spPr>
      </p:pic>
      <p:sp>
        <p:nvSpPr>
          <p:cNvPr id="82" name="Google Shape;82;p16"/>
          <p:cNvSpPr/>
          <p:nvPr/>
        </p:nvSpPr>
        <p:spPr>
          <a:xfrm rot="5400000">
            <a:off x="6536125" y="2389250"/>
            <a:ext cx="355800" cy="15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25250"/>
            <a:ext cx="8520600" cy="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r>
              <a:rPr lang="en"/>
              <a:t> using multiclass SVM classifier with HoG feature extraction</a:t>
            </a:r>
            <a:endParaRPr/>
          </a:p>
        </p:txBody>
      </p:sp>
      <p:grpSp>
        <p:nvGrpSpPr>
          <p:cNvPr id="88" name="Google Shape;88;p17"/>
          <p:cNvGrpSpPr/>
          <p:nvPr/>
        </p:nvGrpSpPr>
        <p:grpSpPr>
          <a:xfrm>
            <a:off x="1153200" y="1592050"/>
            <a:ext cx="6569400" cy="3210300"/>
            <a:chOff x="1252000" y="1542925"/>
            <a:chExt cx="6569400" cy="3210300"/>
          </a:xfrm>
        </p:grpSpPr>
        <p:sp>
          <p:nvSpPr>
            <p:cNvPr id="89" name="Google Shape;89;p17"/>
            <p:cNvSpPr/>
            <p:nvPr/>
          </p:nvSpPr>
          <p:spPr>
            <a:xfrm>
              <a:off x="1252000" y="1542925"/>
              <a:ext cx="11133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Dataset</a:t>
              </a:r>
              <a:endParaRPr sz="1100"/>
            </a:p>
            <a:p>
              <a:pPr indent="0" lvl="0" marL="0" rtl="0" algn="ctr">
                <a:spcBef>
                  <a:spcPts val="0"/>
                </a:spcBef>
                <a:spcAft>
                  <a:spcPts val="0"/>
                </a:spcAft>
                <a:buNone/>
              </a:pPr>
              <a:r>
                <a:rPr lang="en" sz="1100"/>
                <a:t>(Face Images)</a:t>
              </a:r>
              <a:endParaRPr sz="1100"/>
            </a:p>
          </p:txBody>
        </p:sp>
        <p:sp>
          <p:nvSpPr>
            <p:cNvPr id="90" name="Google Shape;90;p17"/>
            <p:cNvSpPr/>
            <p:nvPr/>
          </p:nvSpPr>
          <p:spPr>
            <a:xfrm>
              <a:off x="2778395" y="1573825"/>
              <a:ext cx="1367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Preprocessing</a:t>
              </a:r>
              <a:endParaRPr sz="1100"/>
            </a:p>
            <a:p>
              <a:pPr indent="0" lvl="0" marL="0" rtl="0" algn="ctr">
                <a:spcBef>
                  <a:spcPts val="0"/>
                </a:spcBef>
                <a:spcAft>
                  <a:spcPts val="0"/>
                </a:spcAft>
                <a:buNone/>
              </a:pPr>
              <a:r>
                <a:rPr lang="en" sz="1100"/>
                <a:t>(Image resize, </a:t>
              </a:r>
              <a:endParaRPr sz="1100"/>
            </a:p>
            <a:p>
              <a:pPr indent="0" lvl="0" marL="0" rtl="0" algn="ctr">
                <a:spcBef>
                  <a:spcPts val="0"/>
                </a:spcBef>
                <a:spcAft>
                  <a:spcPts val="0"/>
                </a:spcAft>
                <a:buNone/>
              </a:pPr>
              <a:r>
                <a:rPr lang="en" sz="1100"/>
                <a:t>Color conversion)</a:t>
              </a:r>
              <a:endParaRPr sz="1100"/>
            </a:p>
          </p:txBody>
        </p:sp>
        <p:sp>
          <p:nvSpPr>
            <p:cNvPr id="91" name="Google Shape;91;p17"/>
            <p:cNvSpPr/>
            <p:nvPr/>
          </p:nvSpPr>
          <p:spPr>
            <a:xfrm>
              <a:off x="6454300" y="1608631"/>
              <a:ext cx="13671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HoG Feature Extraction</a:t>
              </a:r>
              <a:endParaRPr sz="1100"/>
            </a:p>
            <a:p>
              <a:pPr indent="0" lvl="0" marL="0" rtl="0" algn="ctr">
                <a:spcBef>
                  <a:spcPts val="0"/>
                </a:spcBef>
                <a:spcAft>
                  <a:spcPts val="0"/>
                </a:spcAft>
                <a:buNone/>
              </a:pPr>
              <a:r>
                <a:rPr lang="en" sz="1100"/>
                <a:t>(Image,Cell Size)</a:t>
              </a:r>
              <a:endParaRPr sz="1100"/>
            </a:p>
          </p:txBody>
        </p:sp>
        <p:sp>
          <p:nvSpPr>
            <p:cNvPr id="92" name="Google Shape;92;p17"/>
            <p:cNvSpPr/>
            <p:nvPr/>
          </p:nvSpPr>
          <p:spPr>
            <a:xfrm>
              <a:off x="6454300" y="2522325"/>
              <a:ext cx="13671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Modeling using</a:t>
              </a:r>
              <a:endParaRPr sz="1100"/>
            </a:p>
            <a:p>
              <a:pPr indent="0" lvl="0" marL="0" rtl="0" algn="ctr">
                <a:spcBef>
                  <a:spcPts val="0"/>
                </a:spcBef>
                <a:spcAft>
                  <a:spcPts val="0"/>
                </a:spcAft>
                <a:buNone/>
              </a:pPr>
              <a:r>
                <a:rPr lang="en" sz="1100"/>
                <a:t>Multiclass</a:t>
              </a:r>
              <a:r>
                <a:rPr lang="en" sz="1100"/>
                <a:t> Classifier SVM</a:t>
              </a:r>
              <a:endParaRPr sz="1100"/>
            </a:p>
          </p:txBody>
        </p:sp>
        <p:sp>
          <p:nvSpPr>
            <p:cNvPr id="93" name="Google Shape;93;p17"/>
            <p:cNvSpPr/>
            <p:nvPr/>
          </p:nvSpPr>
          <p:spPr>
            <a:xfrm>
              <a:off x="6454300" y="4286125"/>
              <a:ext cx="13671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94" name="Google Shape;94;p17"/>
            <p:cNvSpPr/>
            <p:nvPr/>
          </p:nvSpPr>
          <p:spPr>
            <a:xfrm>
              <a:off x="2469996" y="1869475"/>
              <a:ext cx="3084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1455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4484501" y="1573825"/>
              <a:ext cx="16308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Splitting</a:t>
              </a:r>
              <a:r>
                <a:rPr lang="en" sz="1100"/>
                <a:t> Dataset into Training and Validation</a:t>
              </a:r>
              <a:endParaRPr sz="1100"/>
            </a:p>
          </p:txBody>
        </p:sp>
        <p:sp>
          <p:nvSpPr>
            <p:cNvPr id="97" name="Google Shape;97;p17"/>
            <p:cNvSpPr/>
            <p:nvPr/>
          </p:nvSpPr>
          <p:spPr>
            <a:xfrm>
              <a:off x="61153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6454300" y="3436025"/>
              <a:ext cx="1367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Predict Test Image</a:t>
              </a:r>
              <a:endParaRPr sz="1100"/>
            </a:p>
          </p:txBody>
        </p:sp>
        <p:sp>
          <p:nvSpPr>
            <p:cNvPr id="99" name="Google Shape;99;p17"/>
            <p:cNvSpPr/>
            <p:nvPr/>
          </p:nvSpPr>
          <p:spPr>
            <a:xfrm rot="5400000">
              <a:off x="7007050" y="2318425"/>
              <a:ext cx="2616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5400000">
              <a:off x="7007050" y="3232125"/>
              <a:ext cx="2616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5400000">
              <a:off x="7007050" y="4082225"/>
              <a:ext cx="2616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 </a:t>
            </a:r>
            <a:endParaRPr/>
          </a:p>
        </p:txBody>
      </p:sp>
      <p:grpSp>
        <p:nvGrpSpPr>
          <p:cNvPr id="107" name="Google Shape;107;p18"/>
          <p:cNvGrpSpPr/>
          <p:nvPr/>
        </p:nvGrpSpPr>
        <p:grpSpPr>
          <a:xfrm>
            <a:off x="1144350" y="1686300"/>
            <a:ext cx="6606450" cy="2399900"/>
            <a:chOff x="1214950" y="1439625"/>
            <a:chExt cx="6606450" cy="2399900"/>
          </a:xfrm>
        </p:grpSpPr>
        <p:sp>
          <p:nvSpPr>
            <p:cNvPr id="108" name="Google Shape;108;p18"/>
            <p:cNvSpPr/>
            <p:nvPr/>
          </p:nvSpPr>
          <p:spPr>
            <a:xfrm>
              <a:off x="1214950" y="1573825"/>
              <a:ext cx="11133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Dataset</a:t>
              </a:r>
              <a:endParaRPr sz="1100"/>
            </a:p>
            <a:p>
              <a:pPr indent="0" lvl="0" marL="0" rtl="0" algn="ctr">
                <a:spcBef>
                  <a:spcPts val="0"/>
                </a:spcBef>
                <a:spcAft>
                  <a:spcPts val="0"/>
                </a:spcAft>
                <a:buNone/>
              </a:pPr>
              <a:r>
                <a:rPr lang="en" sz="1100"/>
                <a:t>(Face Images)</a:t>
              </a:r>
              <a:endParaRPr sz="1100"/>
            </a:p>
          </p:txBody>
        </p:sp>
        <p:sp>
          <p:nvSpPr>
            <p:cNvPr id="109" name="Google Shape;109;p18"/>
            <p:cNvSpPr/>
            <p:nvPr/>
          </p:nvSpPr>
          <p:spPr>
            <a:xfrm>
              <a:off x="2741350" y="1439625"/>
              <a:ext cx="1367100" cy="10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Preprocessing (Extracting Names, Image resizing and Roll No to image mapping)</a:t>
              </a:r>
              <a:endParaRPr sz="1100"/>
            </a:p>
          </p:txBody>
        </p:sp>
        <p:sp>
          <p:nvSpPr>
            <p:cNvPr id="110" name="Google Shape;110;p18"/>
            <p:cNvSpPr/>
            <p:nvPr/>
          </p:nvSpPr>
          <p:spPr>
            <a:xfrm>
              <a:off x="6454300" y="1608631"/>
              <a:ext cx="13671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Applying 2-Layered CNN Model</a:t>
              </a:r>
              <a:endParaRPr sz="1100"/>
            </a:p>
          </p:txBody>
        </p:sp>
        <p:sp>
          <p:nvSpPr>
            <p:cNvPr id="111" name="Google Shape;111;p18"/>
            <p:cNvSpPr/>
            <p:nvPr/>
          </p:nvSpPr>
          <p:spPr>
            <a:xfrm>
              <a:off x="6454300" y="3372425"/>
              <a:ext cx="13671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12" name="Google Shape;112;p18"/>
            <p:cNvSpPr/>
            <p:nvPr/>
          </p:nvSpPr>
          <p:spPr>
            <a:xfrm>
              <a:off x="2328250" y="1869475"/>
              <a:ext cx="413100" cy="1146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41455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4484501" y="1573825"/>
              <a:ext cx="16308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Splitting Dataset into Training and Validation</a:t>
              </a:r>
              <a:endParaRPr sz="1100"/>
            </a:p>
          </p:txBody>
        </p:sp>
        <p:sp>
          <p:nvSpPr>
            <p:cNvPr id="115" name="Google Shape;115;p18"/>
            <p:cNvSpPr/>
            <p:nvPr/>
          </p:nvSpPr>
          <p:spPr>
            <a:xfrm>
              <a:off x="61153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6454300" y="2522325"/>
              <a:ext cx="1367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Predict Test Image</a:t>
              </a:r>
              <a:endParaRPr sz="1100"/>
            </a:p>
          </p:txBody>
        </p:sp>
        <p:sp>
          <p:nvSpPr>
            <p:cNvPr id="117" name="Google Shape;117;p18"/>
            <p:cNvSpPr/>
            <p:nvPr/>
          </p:nvSpPr>
          <p:spPr>
            <a:xfrm rot="5400000">
              <a:off x="7007050" y="2318425"/>
              <a:ext cx="2616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7007050" y="3168525"/>
              <a:ext cx="2616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pSp>
        <p:nvGrpSpPr>
          <p:cNvPr id="123" name="Google Shape;123;p19"/>
          <p:cNvGrpSpPr/>
          <p:nvPr/>
        </p:nvGrpSpPr>
        <p:grpSpPr>
          <a:xfrm>
            <a:off x="1085118" y="1451500"/>
            <a:ext cx="6973769" cy="2181000"/>
            <a:chOff x="1214950" y="1500487"/>
            <a:chExt cx="6606450" cy="1820230"/>
          </a:xfrm>
        </p:grpSpPr>
        <p:sp>
          <p:nvSpPr>
            <p:cNvPr id="124" name="Google Shape;124;p19"/>
            <p:cNvSpPr/>
            <p:nvPr/>
          </p:nvSpPr>
          <p:spPr>
            <a:xfrm>
              <a:off x="1214950" y="1573825"/>
              <a:ext cx="11133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 Image (300x300)</a:t>
              </a:r>
              <a:endParaRPr sz="1100"/>
            </a:p>
          </p:txBody>
        </p:sp>
        <p:sp>
          <p:nvSpPr>
            <p:cNvPr id="125" name="Google Shape;125;p19"/>
            <p:cNvSpPr/>
            <p:nvPr/>
          </p:nvSpPr>
          <p:spPr>
            <a:xfrm>
              <a:off x="2759872" y="1500487"/>
              <a:ext cx="1367100" cy="8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Convolutional Layer (32 filters of 3x3 kernel size)</a:t>
              </a:r>
              <a:endParaRPr sz="1100"/>
            </a:p>
          </p:txBody>
        </p:sp>
        <p:sp>
          <p:nvSpPr>
            <p:cNvPr id="126" name="Google Shape;126;p19"/>
            <p:cNvSpPr/>
            <p:nvPr/>
          </p:nvSpPr>
          <p:spPr>
            <a:xfrm>
              <a:off x="6454300" y="1608631"/>
              <a:ext cx="13671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Convolutional Layer (64 filters of 3x3 kernel size)</a:t>
              </a:r>
              <a:endParaRPr sz="1100"/>
            </a:p>
          </p:txBody>
        </p:sp>
        <p:sp>
          <p:nvSpPr>
            <p:cNvPr id="127" name="Google Shape;127;p19"/>
            <p:cNvSpPr/>
            <p:nvPr/>
          </p:nvSpPr>
          <p:spPr>
            <a:xfrm>
              <a:off x="2328250" y="1869475"/>
              <a:ext cx="413100" cy="1146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41455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4484501" y="1573825"/>
              <a:ext cx="1630800" cy="6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 Pooling (2x2 kernel size)</a:t>
              </a:r>
              <a:endParaRPr sz="1100"/>
            </a:p>
          </p:txBody>
        </p:sp>
        <p:sp>
          <p:nvSpPr>
            <p:cNvPr id="130" name="Google Shape;130;p19"/>
            <p:cNvSpPr/>
            <p:nvPr/>
          </p:nvSpPr>
          <p:spPr>
            <a:xfrm>
              <a:off x="6115301" y="1869475"/>
              <a:ext cx="3390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6454300" y="2748018"/>
              <a:ext cx="1367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Max Pooling (2x2 kernel size)</a:t>
              </a:r>
              <a:endParaRPr sz="1100"/>
            </a:p>
          </p:txBody>
        </p:sp>
        <p:sp>
          <p:nvSpPr>
            <p:cNvPr id="132" name="Google Shape;132;p19"/>
            <p:cNvSpPr/>
            <p:nvPr/>
          </p:nvSpPr>
          <p:spPr>
            <a:xfrm rot="5400000">
              <a:off x="6886307" y="2439165"/>
              <a:ext cx="5031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9"/>
          <p:cNvSpPr/>
          <p:nvPr/>
        </p:nvSpPr>
        <p:spPr>
          <a:xfrm>
            <a:off x="4689826" y="2946391"/>
            <a:ext cx="14430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Fully Connected Layer</a:t>
            </a:r>
            <a:endParaRPr sz="1100"/>
          </a:p>
        </p:txBody>
      </p:sp>
      <p:sp>
        <p:nvSpPr>
          <p:cNvPr id="134" name="Google Shape;134;p19"/>
          <p:cNvSpPr/>
          <p:nvPr/>
        </p:nvSpPr>
        <p:spPr>
          <a:xfrm rot="10800000">
            <a:off x="6151774" y="3220750"/>
            <a:ext cx="4695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826926" y="2946391"/>
            <a:ext cx="14430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Output</a:t>
            </a:r>
            <a:endParaRPr sz="1100">
              <a:solidFill>
                <a:schemeClr val="dk1"/>
              </a:solidFill>
            </a:endParaRPr>
          </a:p>
          <a:p>
            <a:pPr indent="0" lvl="0" marL="0" rtl="0" algn="ctr">
              <a:spcBef>
                <a:spcPts val="0"/>
              </a:spcBef>
              <a:spcAft>
                <a:spcPts val="0"/>
              </a:spcAft>
              <a:buNone/>
            </a:pPr>
            <a:r>
              <a:rPr lang="en" sz="1100">
                <a:solidFill>
                  <a:schemeClr val="dk1"/>
                </a:solidFill>
              </a:rPr>
              <a:t>(42)</a:t>
            </a:r>
            <a:endParaRPr sz="1100">
              <a:solidFill>
                <a:schemeClr val="dk1"/>
              </a:solidFill>
            </a:endParaRPr>
          </a:p>
        </p:txBody>
      </p:sp>
      <p:sp>
        <p:nvSpPr>
          <p:cNvPr id="136" name="Google Shape;136;p19"/>
          <p:cNvSpPr/>
          <p:nvPr/>
        </p:nvSpPr>
        <p:spPr>
          <a:xfrm rot="10800000">
            <a:off x="2288874" y="3220750"/>
            <a:ext cx="4695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3865200" y="3865875"/>
            <a:ext cx="3837000" cy="53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Precision : 75.6%</a:t>
            </a:r>
            <a:endParaRPr/>
          </a:p>
          <a:p>
            <a:pPr indent="0" lvl="0" marL="0" rtl="0" algn="just">
              <a:spcBef>
                <a:spcPts val="0"/>
              </a:spcBef>
              <a:spcAft>
                <a:spcPts val="0"/>
              </a:spcAft>
              <a:buNone/>
            </a:pPr>
            <a:r>
              <a:rPr lang="en"/>
              <a:t>Recall : 74%</a:t>
            </a:r>
            <a:endParaRPr/>
          </a:p>
          <a:p>
            <a:pPr indent="0" lvl="0" marL="0" rtl="0" algn="just">
              <a:spcBef>
                <a:spcPts val="0"/>
              </a:spcBef>
              <a:spcAft>
                <a:spcPts val="0"/>
              </a:spcAft>
              <a:buNone/>
            </a:pPr>
            <a:r>
              <a:rPr lang="en"/>
              <a:t>F1 - Score : 74.79%</a:t>
            </a:r>
            <a:endParaRPr/>
          </a:p>
        </p:txBody>
      </p:sp>
      <p:sp>
        <p:nvSpPr>
          <p:cNvPr id="138" name="Google Shape;138;p19"/>
          <p:cNvSpPr/>
          <p:nvPr/>
        </p:nvSpPr>
        <p:spPr>
          <a:xfrm>
            <a:off x="2758376" y="2946391"/>
            <a:ext cx="14430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Fully Connected Layer</a:t>
            </a:r>
            <a:endParaRPr sz="1100"/>
          </a:p>
        </p:txBody>
      </p:sp>
      <p:sp>
        <p:nvSpPr>
          <p:cNvPr id="139" name="Google Shape;139;p19"/>
          <p:cNvSpPr/>
          <p:nvPr/>
        </p:nvSpPr>
        <p:spPr>
          <a:xfrm rot="10800000">
            <a:off x="4220324" y="3220750"/>
            <a:ext cx="4695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36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HoG Feature Extraction</a:t>
            </a:r>
            <a:endParaRPr/>
          </a:p>
        </p:txBody>
      </p:sp>
      <p:pic>
        <p:nvPicPr>
          <p:cNvPr id="145" name="Google Shape;145;p20"/>
          <p:cNvPicPr preferRelativeResize="0"/>
          <p:nvPr/>
        </p:nvPicPr>
        <p:blipFill rotWithShape="1">
          <a:blip r:embed="rId3">
            <a:alphaModFix/>
          </a:blip>
          <a:srcRect b="13158" l="11442" r="9147" t="6899"/>
          <a:stretch/>
        </p:blipFill>
        <p:spPr>
          <a:xfrm>
            <a:off x="4632200" y="1345750"/>
            <a:ext cx="4362149" cy="2938149"/>
          </a:xfrm>
          <a:prstGeom prst="rect">
            <a:avLst/>
          </a:prstGeom>
          <a:noFill/>
          <a:ln>
            <a:noFill/>
          </a:ln>
        </p:spPr>
      </p:pic>
      <p:sp>
        <p:nvSpPr>
          <p:cNvPr id="146" name="Google Shape;146;p20"/>
          <p:cNvSpPr txBox="1"/>
          <p:nvPr/>
        </p:nvSpPr>
        <p:spPr>
          <a:xfrm>
            <a:off x="803225" y="4150025"/>
            <a:ext cx="74052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0"/>
          <p:cNvPicPr preferRelativeResize="0"/>
          <p:nvPr/>
        </p:nvPicPr>
        <p:blipFill rotWithShape="1">
          <a:blip r:embed="rId4">
            <a:alphaModFix/>
          </a:blip>
          <a:srcRect b="12258" l="12904" r="9262" t="6881"/>
          <a:stretch/>
        </p:blipFill>
        <p:spPr>
          <a:xfrm>
            <a:off x="93275" y="1345750"/>
            <a:ext cx="4502227" cy="2938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41300"/>
            <a:ext cx="8520600" cy="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Result Obtained for Euclidean Distance</a:t>
            </a:r>
            <a:endParaRPr/>
          </a:p>
        </p:txBody>
      </p:sp>
      <p:pic>
        <p:nvPicPr>
          <p:cNvPr id="153" name="Google Shape;153;p21"/>
          <p:cNvPicPr preferRelativeResize="0"/>
          <p:nvPr/>
        </p:nvPicPr>
        <p:blipFill>
          <a:blip r:embed="rId3">
            <a:alphaModFix/>
          </a:blip>
          <a:stretch>
            <a:fillRect/>
          </a:stretch>
        </p:blipFill>
        <p:spPr>
          <a:xfrm rot="-5400000">
            <a:off x="5644487" y="980888"/>
            <a:ext cx="1757175" cy="2827750"/>
          </a:xfrm>
          <a:prstGeom prst="rect">
            <a:avLst/>
          </a:prstGeom>
          <a:noFill/>
          <a:ln>
            <a:noFill/>
          </a:ln>
        </p:spPr>
      </p:pic>
      <p:pic>
        <p:nvPicPr>
          <p:cNvPr id="154" name="Google Shape;154;p21"/>
          <p:cNvPicPr preferRelativeResize="0"/>
          <p:nvPr/>
        </p:nvPicPr>
        <p:blipFill>
          <a:blip r:embed="rId4">
            <a:alphaModFix/>
          </a:blip>
          <a:stretch>
            <a:fillRect/>
          </a:stretch>
        </p:blipFill>
        <p:spPr>
          <a:xfrm rot="-5400000">
            <a:off x="1763600" y="1004000"/>
            <a:ext cx="1664075" cy="2781525"/>
          </a:xfrm>
          <a:prstGeom prst="rect">
            <a:avLst/>
          </a:prstGeom>
          <a:noFill/>
          <a:ln>
            <a:noFill/>
          </a:ln>
        </p:spPr>
      </p:pic>
      <p:sp>
        <p:nvSpPr>
          <p:cNvPr id="155" name="Google Shape;155;p21"/>
          <p:cNvSpPr txBox="1"/>
          <p:nvPr/>
        </p:nvSpPr>
        <p:spPr>
          <a:xfrm>
            <a:off x="1898138" y="3466575"/>
            <a:ext cx="13950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Original Image</a:t>
            </a:r>
            <a:endParaRPr/>
          </a:p>
        </p:txBody>
      </p:sp>
      <p:sp>
        <p:nvSpPr>
          <p:cNvPr id="156" name="Google Shape;156;p21"/>
          <p:cNvSpPr txBox="1"/>
          <p:nvPr/>
        </p:nvSpPr>
        <p:spPr>
          <a:xfrm>
            <a:off x="5825563" y="3466575"/>
            <a:ext cx="13950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 Image</a:t>
            </a:r>
            <a:endParaRPr/>
          </a:p>
        </p:txBody>
      </p:sp>
      <p:sp>
        <p:nvSpPr>
          <p:cNvPr id="157" name="Google Shape;157;p21"/>
          <p:cNvSpPr txBox="1"/>
          <p:nvPr/>
        </p:nvSpPr>
        <p:spPr>
          <a:xfrm>
            <a:off x="1204868" y="4058550"/>
            <a:ext cx="61863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result is obtained based on minimum value of euclidean distance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