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328" r:id="rId5"/>
    <p:sldId id="314" r:id="rId6"/>
    <p:sldId id="259" r:id="rId8"/>
    <p:sldId id="260" r:id="rId9"/>
    <p:sldId id="261" r:id="rId10"/>
    <p:sldId id="263" r:id="rId11"/>
    <p:sldId id="265" r:id="rId12"/>
    <p:sldId id="266" r:id="rId13"/>
    <p:sldId id="269" r:id="rId14"/>
    <p:sldId id="270" r:id="rId15"/>
    <p:sldId id="271" r:id="rId16"/>
    <p:sldId id="273" r:id="rId17"/>
    <p:sldId id="274" r:id="rId18"/>
    <p:sldId id="277" r:id="rId19"/>
    <p:sldId id="281" r:id="rId20"/>
    <p:sldId id="282" r:id="rId21"/>
    <p:sldId id="284" r:id="rId22"/>
    <p:sldId id="332" r:id="rId23"/>
    <p:sldId id="333" r:id="rId24"/>
    <p:sldId id="285" r:id="rId25"/>
    <p:sldId id="334" r:id="rId26"/>
    <p:sldId id="286" r:id="rId27"/>
    <p:sldId id="336" r:id="rId28"/>
    <p:sldId id="337" r:id="rId29"/>
    <p:sldId id="338" r:id="rId30"/>
    <p:sldId id="339" r:id="rId31"/>
    <p:sldId id="342" r:id="rId32"/>
    <p:sldId id="343" r:id="rId33"/>
    <p:sldId id="344" r:id="rId34"/>
    <p:sldId id="348" r:id="rId35"/>
    <p:sldId id="391" r:id="rId36"/>
    <p:sldId id="392" r:id="rId37"/>
    <p:sldId id="331" r:id="rId38"/>
    <p:sldId id="287" r:id="rId39"/>
    <p:sldId id="288" r:id="rId40"/>
    <p:sldId id="289" r:id="rId41"/>
    <p:sldId id="393" r:id="rId42"/>
    <p:sldId id="394" r:id="rId43"/>
    <p:sldId id="395" r:id="rId44"/>
    <p:sldId id="290" r:id="rId45"/>
    <p:sldId id="293" r:id="rId46"/>
    <p:sldId id="350" r:id="rId47"/>
    <p:sldId id="317" r:id="rId48"/>
    <p:sldId id="321" r:id="rId49"/>
    <p:sldId id="319" r:id="rId50"/>
    <p:sldId id="352" r:id="rId51"/>
    <p:sldId id="353" r:id="rId52"/>
    <p:sldId id="354" r:id="rId53"/>
    <p:sldId id="320" r:id="rId54"/>
    <p:sldId id="318" r:id="rId55"/>
    <p:sldId id="322" r:id="rId56"/>
    <p:sldId id="324" r:id="rId57"/>
    <p:sldId id="326" r:id="rId58"/>
    <p:sldId id="356" r:id="rId59"/>
    <p:sldId id="294" r:id="rId60"/>
    <p:sldId id="295" r:id="rId61"/>
    <p:sldId id="298" r:id="rId62"/>
    <p:sldId id="299" r:id="rId63"/>
    <p:sldId id="425" r:id="rId64"/>
    <p:sldId id="363" r:id="rId65"/>
  </p:sldIdLst>
  <p:sldSz cx="9144000" cy="6858000" type="screen4x3"/>
  <p:notesSz cx="6858000" cy="9144000"/>
  <p:custDataLst>
    <p:tags r:id="rId69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howGuides="1">
      <p:cViewPr varScale="1">
        <p:scale>
          <a:sx n="73" d="100"/>
          <a:sy n="73" d="100"/>
        </p:scale>
        <p:origin x="129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9" Type="http://schemas.openxmlformats.org/officeDocument/2006/relationships/tags" Target="tags/tag1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2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843954-7658-44D1-85EB-188129FBC30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2531" name="Rectangle 2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</p:spPr>
      </p:sp>
      <p:sp>
        <p:nvSpPr>
          <p:cNvPr id="225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584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789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72450" y="6381750"/>
            <a:ext cx="658813" cy="2921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026A74D-187C-4A43-B523-1E95D459B43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buFontTx/>
              <a:buNone/>
              <a:defRPr>
                <a:solidFill>
                  <a:prstClr val="black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buFontTx/>
              <a:buNone/>
              <a:defRPr>
                <a:solidFill>
                  <a:prstClr val="black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72450" y="6381750"/>
            <a:ext cx="658813" cy="2921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3E307AF-F444-4CAB-BD97-58325726E74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buFontTx/>
              <a:buNone/>
              <a:defRPr>
                <a:solidFill>
                  <a:prstClr val="black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buFontTx/>
              <a:buNone/>
              <a:defRPr>
                <a:solidFill>
                  <a:prstClr val="black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72450" y="6381750"/>
            <a:ext cx="658813" cy="2921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1C9C27B-E931-406D-84DE-4EEA7BEF91DB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buFontTx/>
              <a:buNone/>
              <a:defRPr>
                <a:solidFill>
                  <a:prstClr val="black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buFontTx/>
              <a:buNone/>
              <a:defRPr>
                <a:solidFill>
                  <a:prstClr val="black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72450" y="6381750"/>
            <a:ext cx="658813" cy="2921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94867C1-D55F-4597-9B07-CB66DB681F5B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457200" y="1828800"/>
            <a:ext cx="8229600" cy="449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>
                <a:solidFill>
                  <a:prstClr val="black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ftr" sz="quarter" idx="3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>
                <a:solidFill>
                  <a:prstClr val="black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 Introduction to Database System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D534B57-F236-4E82-B1C2-D31565F079C9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>
                <a:solidFill>
                  <a:prstClr val="black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ftr" sz="quarter" idx="3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>
                <a:solidFill>
                  <a:prstClr val="black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 Introduction to Database System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D534B57-F236-4E82-B1C2-D31565F079C9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828800"/>
            <a:ext cx="8229600" cy="449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>
                <a:solidFill>
                  <a:prstClr val="black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ftr" sz="quarter" idx="3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>
                <a:solidFill>
                  <a:prstClr val="black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 Introduction to Database System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D534B57-F236-4E82-B1C2-D31565F079C9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>
                  <a:lumMod val="75000"/>
                </a:schemeClr>
              </a:buClr>
              <a:defRPr sz="3000"/>
            </a:lvl1pPr>
            <a:lvl2pPr>
              <a:defRPr sz="2600"/>
            </a:lvl2pPr>
            <a:lvl3pPr>
              <a:buClr>
                <a:srgbClr val="7030A0"/>
              </a:buClr>
              <a:buSzPct val="81000"/>
              <a:defRPr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0" y="6565900"/>
            <a:ext cx="9144000" cy="2921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63549C6-827E-42F9-A9B7-4583AA0E2D2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buFontTx/>
              <a:buNone/>
              <a:defRPr>
                <a:solidFill>
                  <a:prstClr val="black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buFontTx/>
              <a:buNone/>
              <a:defRPr>
                <a:solidFill>
                  <a:prstClr val="black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72450" y="6381750"/>
            <a:ext cx="658813" cy="2921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FACB31-229D-4A86-99E0-C2DF4F8554B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72450" y="6381750"/>
            <a:ext cx="658813" cy="2921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82B4C0-7D6F-4C65-9E79-B83C5626588B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buFontTx/>
              <a:buNone/>
              <a:defRPr>
                <a:solidFill>
                  <a:prstClr val="black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buFontTx/>
              <a:buNone/>
              <a:defRPr>
                <a:solidFill>
                  <a:prstClr val="black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8172450" y="6381750"/>
            <a:ext cx="658813" cy="2921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F4EEBC2-275D-4E84-8A63-90FF3F34F9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buFontTx/>
              <a:buNone/>
              <a:defRPr>
                <a:solidFill>
                  <a:prstClr val="black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buFontTx/>
              <a:buNone/>
              <a:defRPr>
                <a:solidFill>
                  <a:prstClr val="black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72450" y="6381750"/>
            <a:ext cx="658813" cy="2921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CC175EA-4281-43E0-A81C-0D292836277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buFontTx/>
              <a:buNone/>
              <a:defRPr>
                <a:solidFill>
                  <a:prstClr val="black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buFontTx/>
              <a:buNone/>
              <a:defRPr>
                <a:solidFill>
                  <a:prstClr val="black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72450" y="6381750"/>
            <a:ext cx="658813" cy="2921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782DB9-58B1-4868-B9E6-4905CB3761A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buFontTx/>
              <a:buNone/>
              <a:defRPr>
                <a:solidFill>
                  <a:prstClr val="black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buFontTx/>
              <a:buNone/>
              <a:defRPr>
                <a:solidFill>
                  <a:prstClr val="black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72450" y="6381750"/>
            <a:ext cx="658813" cy="2921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49C70F7-0C03-4493-882B-9ED0430E434B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buFontTx/>
              <a:buNone/>
              <a:defRPr>
                <a:solidFill>
                  <a:prstClr val="black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buFontTx/>
              <a:buNone/>
              <a:defRPr>
                <a:solidFill>
                  <a:prstClr val="black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72450" y="6381750"/>
            <a:ext cx="658813" cy="2921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9110025-95F2-467D-989B-4DAAB34D189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72450" y="6381750"/>
            <a:ext cx="658813" cy="2921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D534B57-F236-4E82-B1C2-D31565F079C9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3333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FF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FF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FF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FF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8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2152650"/>
          </a:xfrm>
          <a:solidFill>
            <a:srgbClr val="DCE6F2"/>
          </a:solidFill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zh-CN" altLang="en-US" dirty="0">
                <a:solidFill>
                  <a:srgbClr val="0070C0"/>
                </a:solidFill>
              </a:rPr>
              <a:t>数据库系统原理</a:t>
            </a:r>
            <a:br>
              <a:rPr lang="zh-CN" altLang="en-US" dirty="0"/>
            </a:br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  <a:t>总复习</a:t>
            </a:r>
            <a:endParaRPr lang="zh-CN" altLang="en-US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0483" name="副标题 1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2024.6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solidFill>
            <a:srgbClr val="DCE6F2"/>
          </a:solidFill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zh-CN" b="1" dirty="0">
                <a:solidFill>
                  <a:srgbClr val="0070C0"/>
                </a:solidFill>
              </a:rPr>
              <a:t>二级映像功能与</a:t>
            </a:r>
            <a:r>
              <a:rPr lang="zh-CN" altLang="zh-C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数据独立性</a:t>
            </a:r>
            <a:endParaRPr lang="zh-CN" altLang="zh-C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1747" name="Rectangle 5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一、 </a:t>
            </a:r>
            <a:r>
              <a:rPr kumimoji="1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外模式／模式映象</a:t>
            </a:r>
            <a:endParaRPr kumimoji="1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当模式改变时，由数据库管理员对各个外模式／模式的映象作相应改变，可以使外模式保持不变，从而应用程序不必修改，保证了数据的</a:t>
            </a:r>
            <a:r>
              <a:rPr kumimoji="1" lang="zh-CN" altLang="en-US" sz="2800" b="0" i="0" u="sng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逻辑独立性</a:t>
            </a:r>
            <a:r>
              <a:rPr kumimoji="1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1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Tx/>
              <a:buNone/>
              <a:defRPr/>
            </a:pPr>
            <a:r>
              <a:rPr kumimoji="1" lang="zh-CN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二、 </a:t>
            </a:r>
            <a:r>
              <a:rPr kumimoji="1" lang="zh-CN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模式／内模式映象</a:t>
            </a:r>
            <a:endParaRPr kumimoji="1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当</a:t>
            </a:r>
            <a:r>
              <a:rPr kumimoji="1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数据库的存储结构改变了（例如采用了更先进的存储结构），由数据库管理员对模式／内模式映象作相应改变，可以使模式保持不变，从而保证了数据的</a:t>
            </a:r>
            <a:r>
              <a:rPr kumimoji="1" lang="zh-CN" altLang="en-US" sz="2800" b="0" i="0" u="sng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物理独立性</a:t>
            </a:r>
            <a:r>
              <a:rPr kumimoji="1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1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Tx/>
              <a:buNone/>
              <a:defRPr/>
            </a:pPr>
            <a:endParaRPr kumimoji="0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solidFill>
            <a:srgbClr val="DCE6F2"/>
          </a:solidFill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000" b="1" dirty="0">
                <a:solidFill>
                  <a:srgbClr val="0070C0"/>
                </a:solidFill>
              </a:rPr>
              <a:t>模型与模式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57338"/>
            <a:ext cx="8229600" cy="4767263"/>
          </a:xfrm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数据模型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model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是（抽象的）规约或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语言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，用于说明“数据库模式”；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有不同抽象级别的数据模型：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1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概念模型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E-R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模型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1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逻辑模型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：层次模型，网状模型，关系模型，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模型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数据库模式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(Database Schema) 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对数据库结构、约束等对象的说明与规定；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其定义通常存在数据字典中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有时也称</a:t>
            </a:r>
            <a:r>
              <a:rPr kumimoji="0" lang="zh-CN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数据库模型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，如“教学数据库模型”；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数据库设计：指数据库模式的设计；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有不同的抽象级别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1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教学数据库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概念模式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：教学数据库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E-R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图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1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教学数据库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逻辑模式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：教学数据库关系模式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88913"/>
            <a:ext cx="7772400" cy="5762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数据模型的组成要素</a:t>
            </a:r>
            <a:r>
              <a:rPr kumimoji="0" lang="en-US" altLang="zh-CN" sz="44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——3</a:t>
            </a:r>
            <a:r>
              <a:rPr kumimoji="0" lang="zh-CN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要素</a:t>
            </a:r>
            <a:endParaRPr kumimoji="0" lang="zh-CN" altLang="en-US" sz="4400" b="0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4580" name="Group 4"/>
          <p:cNvGraphicFramePr>
            <a:graphicFrameLocks noGrp="1"/>
          </p:cNvGraphicFramePr>
          <p:nvPr/>
        </p:nvGraphicFramePr>
        <p:xfrm>
          <a:off x="323850" y="908050"/>
          <a:ext cx="8569325" cy="5289550"/>
        </p:xfrm>
        <a:graphic>
          <a:graphicData uri="http://schemas.openxmlformats.org/drawingml/2006/table">
            <a:tbl>
              <a:tblPr/>
              <a:tblGrid>
                <a:gridCol w="2855913"/>
                <a:gridCol w="2857500"/>
                <a:gridCol w="2855912"/>
              </a:tblGrid>
              <a:tr h="3968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2.2.1 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数据结构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82562" marR="182562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2.2.2 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数据操作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82562" marR="182562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2.2.3 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数据的约束条件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82562" marR="182562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系统的静态特性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82562" marR="182562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系统的动态特性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82562" marR="182562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完整性约束条件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82562" marR="182562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5798">
                <a:tc>
                  <a:txBody>
                    <a:bodyPr/>
                    <a:lstStyle/>
                    <a:p>
                      <a:pPr marL="0" marR="0" lvl="0" indent="539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数据库的组成对象以及对象之间的联系。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539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例如关系模型中的域、属性、关系，网状模型中的数据项、记录、系型等。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539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82562" marR="182562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539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对数据库中各种对象的实例允许执行的操作的集合，包括操作及有关规则。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539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数据库主要有检索和更新（包括插入、删除、修改）两大类操作。数据模型必须定义这些操作的确切含义、操作符号、操作规则（如优先级）以及实现操作的语言。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82562" marR="182562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539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一组完整性规则的集合。给出数据及其联系所具有的制约和依存规则。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539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用于保证数据的正确、有效、相容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82562" marR="182562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8080375" cy="609600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主要的逻辑数据模型 </a:t>
            </a:r>
            <a:endParaRPr kumimoji="0" lang="zh-CN" altLang="en-US" sz="4400" b="1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68413"/>
            <a:ext cx="8588375" cy="51847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第一代数据模型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（非关系模型）：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70~80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年代；</a:t>
            </a: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层次模型、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网状模型；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第二代数据模型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关系模型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80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年代后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~ 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，主流；</a:t>
            </a: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Oracle, SQL Server, DB2, Sybase, FoxPro, Access</a:t>
            </a: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新型数据模型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 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1990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年代后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~ </a:t>
            </a:r>
            <a:endParaRPr kumimoji="0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面向对象模型（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Object-Oriented Model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关系模型（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Object-Relational Model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1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Oracle, SQL Server, DB2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的最新版本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Tx/>
              <a:buNone/>
              <a:defRPr/>
            </a:pPr>
            <a:endParaRPr kumimoji="0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772400" cy="990600"/>
          </a:xfrm>
          <a:solidFill>
            <a:srgbClr val="DCE6F2"/>
          </a:solidFill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zh-CN" altLang="en-US" sz="4000" b="1" dirty="0">
                <a:solidFill>
                  <a:srgbClr val="0070C0"/>
                </a:solidFill>
              </a:rPr>
              <a:t>关系数据模型的数据结构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219200"/>
            <a:ext cx="4724400" cy="60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05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班学生名单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7652" name="Group 4"/>
          <p:cNvGraphicFramePr>
            <a:graphicFrameLocks noGrp="1"/>
          </p:cNvGraphicFramePr>
          <p:nvPr/>
        </p:nvGraphicFramePr>
        <p:xfrm>
          <a:off x="1763713" y="1700213"/>
          <a:ext cx="6262688" cy="2838451"/>
        </p:xfrm>
        <a:graphic>
          <a:graphicData uri="http://schemas.openxmlformats.org/drawingml/2006/table">
            <a:tbl>
              <a:tblPr/>
              <a:tblGrid>
                <a:gridCol w="1438275"/>
                <a:gridCol w="1079500"/>
                <a:gridCol w="936625"/>
                <a:gridCol w="1296987"/>
                <a:gridCol w="1511300"/>
              </a:tblGrid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  号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  名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性  别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出生年月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籍  贯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200010301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李明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198212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湖北武汉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200010302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王平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198301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河南郑州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200010303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林丽萍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198204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湖南衡阳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200011010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赵兵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198305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广东广州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5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63" name="AutoShape 52"/>
          <p:cNvSpPr/>
          <p:nvPr/>
        </p:nvSpPr>
        <p:spPr>
          <a:xfrm>
            <a:off x="673100" y="1390650"/>
            <a:ext cx="481013" cy="284163"/>
          </a:xfrm>
          <a:prstGeom prst="callout1">
            <a:avLst>
              <a:gd name="adj1" fmla="val 40222"/>
              <a:gd name="adj2" fmla="val 115843"/>
              <a:gd name="adj3" fmla="val 42458"/>
              <a:gd name="adj4" fmla="val 443565"/>
            </a:avLst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arrow" w="lg" len="lg"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表名</a:t>
            </a:r>
            <a:endParaRPr lang="zh-CN" altLang="en-US" sz="1800" dirty="0"/>
          </a:p>
        </p:txBody>
      </p:sp>
      <p:sp>
        <p:nvSpPr>
          <p:cNvPr id="34864" name="AutoShape 53"/>
          <p:cNvSpPr/>
          <p:nvPr/>
        </p:nvSpPr>
        <p:spPr>
          <a:xfrm>
            <a:off x="684213" y="1916113"/>
            <a:ext cx="481012" cy="284162"/>
          </a:xfrm>
          <a:prstGeom prst="callout1">
            <a:avLst>
              <a:gd name="adj1" fmla="val 40222"/>
              <a:gd name="adj2" fmla="val 115843"/>
              <a:gd name="adj3" fmla="val 39667"/>
              <a:gd name="adj4" fmla="val 202639"/>
            </a:avLst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arrow" w="lg" len="lg"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表头</a:t>
            </a:r>
            <a:endParaRPr lang="zh-CN" altLang="en-US" sz="1800" dirty="0"/>
          </a:p>
        </p:txBody>
      </p:sp>
      <p:sp>
        <p:nvSpPr>
          <p:cNvPr id="34865" name="AutoShape 54"/>
          <p:cNvSpPr/>
          <p:nvPr/>
        </p:nvSpPr>
        <p:spPr>
          <a:xfrm>
            <a:off x="2771775" y="5300663"/>
            <a:ext cx="481013" cy="284162"/>
          </a:xfrm>
          <a:prstGeom prst="callout1">
            <a:avLst>
              <a:gd name="adj1" fmla="val 40222"/>
              <a:gd name="adj2" fmla="val -15843"/>
              <a:gd name="adj3" fmla="val -233519"/>
              <a:gd name="adj4" fmla="val -18481"/>
            </a:avLst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arrow" w="lg" len="lg"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列</a:t>
            </a:r>
            <a:endParaRPr lang="zh-CN" altLang="en-US" sz="1800" dirty="0"/>
          </a:p>
        </p:txBody>
      </p:sp>
      <p:sp>
        <p:nvSpPr>
          <p:cNvPr id="34866" name="AutoShape 55"/>
          <p:cNvSpPr/>
          <p:nvPr/>
        </p:nvSpPr>
        <p:spPr>
          <a:xfrm>
            <a:off x="1547813" y="2420938"/>
            <a:ext cx="144462" cy="1800225"/>
          </a:xfrm>
          <a:prstGeom prst="leftBrace">
            <a:avLst>
              <a:gd name="adj1" fmla="val 103846"/>
              <a:gd name="adj2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headEnd type="none" w="lg" len="lg"/>
            <a:tailEnd type="none" w="med" len="med"/>
          </a:ln>
        </p:spPr>
        <p:txBody>
          <a:bodyPr wrap="none" lIns="0" tIns="0" rIns="0" bIns="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34867" name="AutoShape 56"/>
          <p:cNvSpPr/>
          <p:nvPr/>
        </p:nvSpPr>
        <p:spPr>
          <a:xfrm>
            <a:off x="488950" y="3144838"/>
            <a:ext cx="914400" cy="284162"/>
          </a:xfrm>
          <a:prstGeom prst="callout1">
            <a:avLst>
              <a:gd name="adj1" fmla="val -26815"/>
              <a:gd name="adj2" fmla="val 87500"/>
              <a:gd name="adj3" fmla="val -26815"/>
              <a:gd name="adj4" fmla="val 84204"/>
            </a:avLst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lg" len="lg"/>
            <a:tailEnd type="none" w="med" len="med"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数据</a:t>
            </a:r>
            <a:endParaRPr lang="zh-CN" altLang="en-US" sz="1800" dirty="0"/>
          </a:p>
        </p:txBody>
      </p:sp>
      <p:sp>
        <p:nvSpPr>
          <p:cNvPr id="34868" name="Text Box 57"/>
          <p:cNvSpPr txBox="1"/>
          <p:nvPr/>
        </p:nvSpPr>
        <p:spPr>
          <a:xfrm>
            <a:off x="827088" y="5805488"/>
            <a:ext cx="6696075" cy="6873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/>
              <a:t>表的特点：表名、构成、列、列值同域、任意两行都不相同</a:t>
            </a:r>
            <a:endParaRPr lang="zh-CN" altLang="en-US" sz="18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/>
              <a:t>表的操作：填表、修改、删除、查询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9750" name="Group 54"/>
          <p:cNvGraphicFramePr>
            <a:graphicFrameLocks noGrp="1"/>
          </p:cNvGraphicFramePr>
          <p:nvPr/>
        </p:nvGraphicFramePr>
        <p:xfrm>
          <a:off x="1763713" y="1700213"/>
          <a:ext cx="6262688" cy="2378076"/>
        </p:xfrm>
        <a:graphic>
          <a:graphicData uri="http://schemas.openxmlformats.org/drawingml/2006/table">
            <a:tbl>
              <a:tblPr/>
              <a:tblGrid>
                <a:gridCol w="1438275"/>
                <a:gridCol w="1079500"/>
                <a:gridCol w="936625"/>
                <a:gridCol w="1296987"/>
                <a:gridCol w="1511300"/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200010301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李明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198212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湖北武汉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200010302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王平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198301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河南郑州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200010303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林丽萍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198204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湖南衡阳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200011010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赵兵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198305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广东广州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5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892" name="AutoShape 50"/>
          <p:cNvSpPr/>
          <p:nvPr/>
        </p:nvSpPr>
        <p:spPr>
          <a:xfrm>
            <a:off x="1547813" y="1844675"/>
            <a:ext cx="144462" cy="1800225"/>
          </a:xfrm>
          <a:prstGeom prst="leftBrace">
            <a:avLst>
              <a:gd name="adj1" fmla="val 103846"/>
              <a:gd name="adj2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headEnd type="none" w="lg" len="lg"/>
            <a:tailEnd type="none" w="med" len="med"/>
          </a:ln>
        </p:spPr>
        <p:txBody>
          <a:bodyPr wrap="none" lIns="0" tIns="0" rIns="0" bIns="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36893" name="AutoShape 51"/>
          <p:cNvSpPr/>
          <p:nvPr/>
        </p:nvSpPr>
        <p:spPr>
          <a:xfrm>
            <a:off x="323850" y="2568575"/>
            <a:ext cx="1079500" cy="284163"/>
          </a:xfrm>
          <a:prstGeom prst="callout1">
            <a:avLst>
              <a:gd name="adj1" fmla="val -26815"/>
              <a:gd name="adj2" fmla="val 89412"/>
              <a:gd name="adj3" fmla="val -26815"/>
              <a:gd name="adj4" fmla="val 86616"/>
            </a:avLst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lg" len="lg"/>
            <a:tailEnd type="none" w="med" len="med"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ea typeface="黑体" panose="02010609060101010101" pitchFamily="49" charset="-122"/>
              </a:rPr>
              <a:t>关系实例</a:t>
            </a:r>
            <a:endParaRPr lang="zh-CN" altLang="en-US" sz="1800" b="1" dirty="0">
              <a:ea typeface="黑体" panose="02010609060101010101" pitchFamily="49" charset="-122"/>
            </a:endParaRPr>
          </a:p>
        </p:txBody>
      </p:sp>
      <p:sp>
        <p:nvSpPr>
          <p:cNvPr id="36894" name="Text Box 52"/>
          <p:cNvSpPr txBox="1"/>
          <p:nvPr/>
        </p:nvSpPr>
        <p:spPr>
          <a:xfrm>
            <a:off x="900113" y="4076700"/>
            <a:ext cx="7559675" cy="24765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70000"/>
              </a:lnSpc>
              <a:spcBef>
                <a:spcPct val="5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l"/>
            </a:pPr>
            <a:r>
              <a:rPr lang="zh-CN" altLang="zh-CN" sz="1800" dirty="0"/>
              <a:t>关系（Relation）：</a:t>
            </a:r>
            <a:r>
              <a:rPr lang="zh-CN" altLang="en-US" sz="1800" dirty="0"/>
              <a:t>一个关系</a:t>
            </a:r>
            <a:r>
              <a:rPr lang="zh-CN" altLang="zh-CN" sz="1800" dirty="0"/>
              <a:t>对应通常说的一张表</a:t>
            </a:r>
            <a:r>
              <a:rPr lang="en-US" altLang="zh-CN" sz="1800" dirty="0"/>
              <a:t>——</a:t>
            </a:r>
            <a:r>
              <a:rPr lang="zh-CN" altLang="en-US" sz="1800" dirty="0"/>
              <a:t>规范化的二维表</a:t>
            </a:r>
            <a:r>
              <a:rPr lang="zh-CN" altLang="zh-CN" sz="1800" dirty="0"/>
              <a:t>。</a:t>
            </a:r>
            <a:endParaRPr lang="zh-CN" altLang="en-US" sz="1800" dirty="0"/>
          </a:p>
          <a:p>
            <a:pPr marL="0" lvl="0" indent="0" eaLnBrk="1" hangingPunct="1">
              <a:lnSpc>
                <a:spcPct val="70000"/>
              </a:lnSpc>
              <a:spcBef>
                <a:spcPct val="5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l"/>
            </a:pPr>
            <a:r>
              <a:rPr lang="zh-CN" altLang="zh-CN" sz="1800" dirty="0"/>
              <a:t>元组（Tuple）：表中的一行即为一个元组。</a:t>
            </a:r>
            <a:endParaRPr lang="zh-CN" altLang="en-US" sz="1800" dirty="0"/>
          </a:p>
          <a:p>
            <a:pPr marL="0" lvl="0" indent="0" eaLnBrk="1" hangingPunct="1">
              <a:lnSpc>
                <a:spcPct val="70000"/>
              </a:lnSpc>
              <a:spcBef>
                <a:spcPct val="5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l"/>
            </a:pPr>
            <a:r>
              <a:rPr lang="zh-CN" altLang="zh-CN" sz="1800" dirty="0"/>
              <a:t>属性</a:t>
            </a:r>
            <a:r>
              <a:rPr lang="zh-CN" altLang="en-US" sz="1800" dirty="0"/>
              <a:t>（</a:t>
            </a:r>
            <a:r>
              <a:rPr lang="en-US" altLang="zh-CN" sz="1800" dirty="0"/>
              <a:t>Attribute</a:t>
            </a:r>
            <a:r>
              <a:rPr lang="zh-CN" altLang="en-US" sz="1800" dirty="0"/>
              <a:t>）</a:t>
            </a:r>
            <a:r>
              <a:rPr lang="zh-CN" altLang="zh-CN" sz="1800" dirty="0"/>
              <a:t>：表中的一列即为一个属性。</a:t>
            </a:r>
            <a:endParaRPr lang="zh-CN" altLang="en-US" sz="1800" dirty="0"/>
          </a:p>
          <a:p>
            <a:pPr marL="0" lvl="0" indent="0" eaLnBrk="1" hangingPunct="1">
              <a:lnSpc>
                <a:spcPct val="70000"/>
              </a:lnSpc>
              <a:spcBef>
                <a:spcPct val="5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l"/>
            </a:pPr>
            <a:r>
              <a:rPr lang="zh-CN" altLang="zh-CN" sz="1800" dirty="0"/>
              <a:t>码（Key）：表中的某个属性组，它可以唯一确定一个元组。</a:t>
            </a:r>
            <a:endParaRPr lang="zh-CN" altLang="en-US" sz="1800" dirty="0"/>
          </a:p>
          <a:p>
            <a:pPr marL="0" lvl="0" indent="0" eaLnBrk="1" hangingPunct="1">
              <a:lnSpc>
                <a:spcPct val="70000"/>
              </a:lnSpc>
              <a:spcBef>
                <a:spcPct val="5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l"/>
            </a:pPr>
            <a:r>
              <a:rPr lang="zh-CN" altLang="zh-CN" sz="1800" dirty="0"/>
              <a:t>域（Domain）：属性的取值范围。</a:t>
            </a:r>
            <a:endParaRPr lang="zh-CN" altLang="en-US" sz="1800" dirty="0"/>
          </a:p>
          <a:p>
            <a:pPr marL="0" lvl="0" indent="0" eaLnBrk="1" hangingPunct="1">
              <a:lnSpc>
                <a:spcPct val="70000"/>
              </a:lnSpc>
              <a:spcBef>
                <a:spcPct val="5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l"/>
            </a:pPr>
            <a:r>
              <a:rPr lang="zh-CN" altLang="zh-CN" sz="1800" dirty="0"/>
              <a:t>分量：元组中的一个属性值。</a:t>
            </a:r>
            <a:endParaRPr lang="zh-CN" altLang="en-US" sz="1800" dirty="0"/>
          </a:p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l"/>
            </a:pPr>
            <a:r>
              <a:rPr lang="zh-CN" altLang="zh-CN" sz="1800" dirty="0"/>
              <a:t>关系模式：对关系的描述，一般表示为：关系名（属性1，属性2，…，属性n） </a:t>
            </a:r>
            <a:endParaRPr lang="zh-CN" altLang="zh-CN" sz="1800" dirty="0"/>
          </a:p>
        </p:txBody>
      </p:sp>
      <p:sp>
        <p:nvSpPr>
          <p:cNvPr id="36895" name="Rectangle 55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990600"/>
          </a:xfrm>
          <a:solidFill>
            <a:srgbClr val="DCE6F2"/>
          </a:solidFill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zh-CN" altLang="en-US" dirty="0"/>
              <a:t>关系数据模型的数据结构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2"/>
          <p:cNvSpPr>
            <a:spLocks noGrp="1"/>
          </p:cNvSpPr>
          <p:nvPr>
            <p:ph type="title"/>
          </p:nvPr>
        </p:nvSpPr>
        <p:spPr>
          <a:solidFill>
            <a:srgbClr val="DCE6F2"/>
          </a:solidFill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第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章 关系数据库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891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lvl="1" eaLnBrk="1" hangingPunct="1">
              <a:buSzPct val="80000"/>
              <a:buFontTx/>
              <a:buNone/>
            </a:pPr>
            <a:r>
              <a:rPr lang="en-US" altLang="zh-CN" sz="3600" kern="12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2.1  </a:t>
            </a:r>
            <a:r>
              <a:rPr lang="zh-CN" altLang="en-US" sz="3600" kern="12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关系数据结构及形式化定义</a:t>
            </a:r>
            <a:endParaRPr lang="zh-CN" altLang="en-US" sz="3600" kern="12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lvl="1" eaLnBrk="1" hangingPunct="1">
              <a:buSzPct val="80000"/>
              <a:buFontTx/>
              <a:buNone/>
            </a:pPr>
            <a:r>
              <a:rPr lang="en-US" altLang="zh-CN" sz="3600" kern="12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2.2  </a:t>
            </a:r>
            <a:r>
              <a:rPr lang="zh-CN" altLang="en-US" sz="3600" kern="12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关系操作</a:t>
            </a:r>
            <a:endParaRPr lang="zh-CN" altLang="en-US" sz="3600" kern="12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lvl="1" eaLnBrk="1" hangingPunct="1">
              <a:buSzPct val="80000"/>
              <a:buFontTx/>
              <a:buNone/>
            </a:pPr>
            <a:r>
              <a:rPr lang="en-US" altLang="zh-CN" sz="3600" kern="12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2.3  </a:t>
            </a:r>
            <a:r>
              <a:rPr lang="zh-CN" altLang="en-US" sz="3600" kern="12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关系的完整性</a:t>
            </a:r>
            <a:endParaRPr lang="zh-CN" altLang="en-US" sz="3600" kern="12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lvl="1" eaLnBrk="1" hangingPunct="1">
              <a:buSzPct val="80000"/>
              <a:buFontTx/>
              <a:buNone/>
            </a:pPr>
            <a:r>
              <a:rPr lang="en-US" altLang="zh-CN" sz="3600" kern="12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2.4  </a:t>
            </a:r>
            <a:r>
              <a:rPr lang="zh-CN" altLang="en-US" sz="3600" kern="12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关系代数</a:t>
            </a:r>
            <a:endParaRPr lang="en-US" altLang="zh-CN" sz="3600" kern="12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solidFill>
            <a:srgbClr val="DCE6F2"/>
          </a:solidFill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>
                <a:solidFill>
                  <a:srgbClr val="0070C0"/>
                </a:solidFill>
              </a:rPr>
              <a:t>关系的数据操作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en-US" altLang="zh-CN" sz="3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查询</a:t>
            </a:r>
            <a:endParaRPr kumimoji="0" lang="zh-CN" altLang="en-US" sz="26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1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选择、投影、连接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、除、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并、交、差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数据更新</a:t>
            </a:r>
            <a:endParaRPr kumimoji="0" lang="zh-CN" altLang="en-US" sz="26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1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插入、删除、修改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2"/>
          <p:cNvSpPr>
            <a:spLocks noGrp="1"/>
          </p:cNvSpPr>
          <p:nvPr>
            <p:ph type="title"/>
          </p:nvPr>
        </p:nvSpPr>
        <p:spPr>
          <a:solidFill>
            <a:srgbClr val="DCE6F2"/>
          </a:solidFill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solidFill>
                  <a:srgbClr val="0070C0"/>
                </a:solidFill>
              </a:rPr>
              <a:t>关系的完整性约束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实体完整性</a:t>
            </a:r>
            <a:endParaRPr kumimoji="0" lang="en-US" altLang="zh-CN" sz="30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主码</a:t>
            </a:r>
            <a:endParaRPr kumimoji="0" lang="zh-CN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参照完整性</a:t>
            </a:r>
            <a:endParaRPr kumimoji="0" lang="zh-CN" altLang="en-US" sz="30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外码</a:t>
            </a:r>
            <a:endParaRPr kumimoji="0" lang="zh-CN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用户定义的完整性</a:t>
            </a:r>
            <a:endParaRPr kumimoji="0" lang="zh-CN" altLang="en-US" sz="30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endParaRPr kumimoji="0" lang="zh-CN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en-US" altLang="zh-CN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solidFill>
            <a:srgbClr val="DCE6F2"/>
          </a:solidFill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solidFill>
                  <a:srgbClr val="0070C0"/>
                </a:solidFill>
              </a:rPr>
              <a:t>关系代数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关系代数运算</a:t>
            </a:r>
            <a:endParaRPr kumimoji="0" lang="zh-CN" altLang="en-US" sz="30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关系代数运算</a:t>
            </a:r>
            <a:endParaRPr kumimoji="0" lang="zh-CN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1000"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并、差、交、笛卡尔积、投影、选择、连接、除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基本运算</a:t>
            </a:r>
            <a:endParaRPr kumimoji="0" lang="zh-CN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1000"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并、差、笛卡尔积、投影、选择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交、连接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、除</a:t>
            </a:r>
            <a:endParaRPr kumimoji="0" lang="zh-CN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1000"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可以用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种基本运算来表达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1000"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引进它们并不增加语言的能力，但可以简化表达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关系代数表达式（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投影、选择、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连接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并、差、交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zh-CN" altLang="en-US" sz="30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endParaRPr kumimoji="0" lang="zh-CN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课程内容</a:t>
            </a:r>
            <a:endParaRPr kumimoji="0" lang="zh-CN" altLang="en-US" sz="4400" b="0" i="0" u="none" strike="noStrike" kern="1200" cap="none" spc="0" normalizeH="0" baseline="0" noProof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914400"/>
            <a:ext cx="5181600" cy="5791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第一篇 基础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Tx/>
              <a:buAutoNum type="arabicPeriod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绪论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Tx/>
              <a:buAutoNum type="arabicPeriod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关系数据库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Tx/>
              <a:buAutoNum type="arabicPeriod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关系数据库标准语言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Tx/>
              <a:buAutoNum type="arabicPeriod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数据库安全性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Tx/>
              <a:buAutoNum type="arabicPeriod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数据库完整性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Tx/>
              <a:buAutoNum type="arabicPeriod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第二篇 设计与应用开发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Tx/>
              <a:buAutoNum type="arabicPeriod" startAt="6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关系数据理论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Tx/>
              <a:buAutoNum type="arabicPeriod" startAt="6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数据库设计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第三篇 系统篇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Tx/>
              <a:buAutoNum type="arabicPeriod" startAt="9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数据库恢复技术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Tx/>
              <a:buAutoNum type="arabicPeriod" startAt="9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并发控制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49"/>
          <p:cNvSpPr/>
          <p:nvPr/>
        </p:nvSpPr>
        <p:spPr>
          <a:xfrm>
            <a:off x="2039938" y="1196975"/>
            <a:ext cx="4403725" cy="52863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b="1" dirty="0">
                <a:latin typeface="Arial" panose="020B0604020202020204" pitchFamily="34" charset="0"/>
              </a:rPr>
              <a:t>表</a:t>
            </a:r>
            <a:r>
              <a:rPr lang="en-US" altLang="zh-CN" sz="2200" b="1" dirty="0">
                <a:latin typeface="Arial" panose="020B0604020202020204" pitchFamily="34" charset="0"/>
              </a:rPr>
              <a:t>2.4  </a:t>
            </a:r>
            <a:r>
              <a:rPr lang="zh-CN" altLang="en-US" sz="2200" b="1" dirty="0">
                <a:latin typeface="Arial" panose="020B0604020202020204" pitchFamily="34" charset="0"/>
              </a:rPr>
              <a:t>关系代数运算符</a:t>
            </a:r>
            <a:endParaRPr lang="zh-CN" altLang="en-US" sz="2200" b="1" dirty="0">
              <a:latin typeface="Arial" panose="020B0604020202020204" pitchFamily="34" charset="0"/>
            </a:endParaRPr>
          </a:p>
        </p:txBody>
      </p:sp>
      <p:sp>
        <p:nvSpPr>
          <p:cNvPr id="45059" name="Rectangle 52"/>
          <p:cNvSpPr>
            <a:spLocks noGrp="1"/>
          </p:cNvSpPr>
          <p:nvPr>
            <p:ph type="title"/>
          </p:nvPr>
        </p:nvSpPr>
        <p:spPr>
          <a:solidFill>
            <a:srgbClr val="DCE6F2"/>
          </a:solidFill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b="1" dirty="0">
                <a:solidFill>
                  <a:srgbClr val="0070C0"/>
                </a:solidFill>
              </a:rPr>
              <a:t>关系代数</a:t>
            </a:r>
            <a:endParaRPr lang="en-US" altLang="zh-CN" sz="3600" b="1" dirty="0">
              <a:solidFill>
                <a:srgbClr val="0070C0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403350" y="2060575"/>
          <a:ext cx="6048375" cy="3651250"/>
        </p:xfrm>
        <a:graphic>
          <a:graphicData uri="http://schemas.openxmlformats.org/drawingml/2006/table">
            <a:tbl>
              <a:tblPr/>
              <a:tblGrid>
                <a:gridCol w="2015656"/>
                <a:gridCol w="2015656"/>
                <a:gridCol w="2017063"/>
              </a:tblGrid>
              <a:tr h="405694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运　算　符</a:t>
                      </a:r>
                      <a:endParaRPr lang="zh-CN" sz="24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含　义</a:t>
                      </a:r>
                      <a:endParaRPr lang="zh-CN" sz="2400" b="1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94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集合</a:t>
                      </a:r>
                      <a:endParaRPr lang="zh-CN" sz="24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 panose="02020603050405020304"/>
                          <a:cs typeface="Times New Roman" panose="02020603050405020304"/>
                        </a:rPr>
                        <a:t>运算符</a:t>
                      </a:r>
                      <a:endParaRPr lang="zh-CN" sz="24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rgbClr val="0070C0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∪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rgbClr val="0070C0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并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94">
                <a:tc vMerge="1"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70C0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-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rgbClr val="0070C0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差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94">
                <a:tc vMerge="1"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rgbClr val="0070C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∩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rgbClr val="0070C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交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94">
                <a:tc vMerge="1"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 panose="02020603050405020304"/>
                          <a:cs typeface="Times New Roman" panose="02020603050405020304"/>
                        </a:rPr>
                        <a:t>×</a:t>
                      </a:r>
                      <a:endParaRPr lang="zh-CN" sz="24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 panose="02020603050405020304"/>
                          <a:cs typeface="Times New Roman" panose="02020603050405020304"/>
                        </a:rPr>
                        <a:t>笛卡尔积</a:t>
                      </a:r>
                      <a:endParaRPr lang="zh-CN" sz="24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94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 panose="02020603050405020304"/>
                          <a:cs typeface="Times New Roman" panose="02020603050405020304"/>
                        </a:rPr>
                        <a:t>专门的</a:t>
                      </a:r>
                      <a:endParaRPr lang="zh-CN" sz="24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 panose="02020603050405020304"/>
                          <a:cs typeface="Times New Roman" panose="02020603050405020304"/>
                        </a:rPr>
                        <a:t>关系</a:t>
                      </a:r>
                      <a:endParaRPr lang="zh-CN" sz="24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 panose="02020603050405020304"/>
                          <a:cs typeface="Times New Roman" panose="02020603050405020304"/>
                        </a:rPr>
                        <a:t>运算符</a:t>
                      </a:r>
                      <a:endParaRPr lang="zh-CN" sz="24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i="1" kern="100" dirty="0">
                          <a:solidFill>
                            <a:srgbClr val="C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σ</a:t>
                      </a:r>
                      <a:endParaRPr lang="zh-CN" sz="2400" b="1" kern="100" dirty="0">
                        <a:solidFill>
                          <a:srgbClr val="C00000"/>
                        </a:solidFill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rgbClr val="C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选择</a:t>
                      </a:r>
                      <a:endParaRPr lang="zh-CN" sz="2400" b="1" kern="100" dirty="0">
                        <a:solidFill>
                          <a:srgbClr val="C00000"/>
                        </a:solidFill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94">
                <a:tc vMerge="1"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rgbClr val="C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π</a:t>
                      </a:r>
                      <a:endParaRPr lang="zh-CN" sz="2400" b="1" kern="100" dirty="0">
                        <a:solidFill>
                          <a:srgbClr val="C00000"/>
                        </a:solidFill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rgbClr val="C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投影</a:t>
                      </a:r>
                      <a:endParaRPr lang="zh-CN" sz="2400" b="1" kern="100" dirty="0">
                        <a:solidFill>
                          <a:srgbClr val="C00000"/>
                        </a:solidFill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94">
                <a:tc vMerge="1"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2400" b="1" kern="100" dirty="0">
                        <a:solidFill>
                          <a:srgbClr val="C00000"/>
                        </a:solidFill>
                        <a:latin typeface="Times New Roman" panose="02020603050405020304"/>
                        <a:ea typeface="+mn-ea"/>
                        <a:cs typeface="Times New Roman" panose="020206030504050203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rgbClr val="C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连接</a:t>
                      </a:r>
                      <a:endParaRPr lang="zh-CN" sz="2400" b="1" kern="100" dirty="0">
                        <a:solidFill>
                          <a:srgbClr val="C00000"/>
                        </a:solidFill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94">
                <a:tc vMerge="1"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 panose="02020603050405020304"/>
                          <a:cs typeface="Times New Roman" panose="02020603050405020304"/>
                        </a:rPr>
                        <a:t>÷</a:t>
                      </a:r>
                      <a:endParaRPr lang="zh-CN" sz="24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 panose="02020603050405020304"/>
                          <a:cs typeface="Times New Roman" panose="02020603050405020304"/>
                        </a:rPr>
                        <a:t>除</a:t>
                      </a:r>
                      <a:endParaRPr lang="zh-CN" sz="24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5096" name="AutoShape 5"/>
          <p:cNvSpPr/>
          <p:nvPr/>
        </p:nvSpPr>
        <p:spPr>
          <a:xfrm rot="5400000" flipV="1">
            <a:off x="4383088" y="4987925"/>
            <a:ext cx="130175" cy="322263"/>
          </a:xfrm>
          <a:prstGeom prst="flowChartCollate">
            <a:avLst/>
          </a:prstGeom>
          <a:solidFill>
            <a:srgbClr val="FFFFFF"/>
          </a:solidFill>
          <a:ln w="63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45097" name="Text Box 6"/>
          <p:cNvSpPr txBox="1"/>
          <p:nvPr/>
        </p:nvSpPr>
        <p:spPr>
          <a:xfrm flipV="1">
            <a:off x="3733800" y="5029200"/>
            <a:ext cx="1600200" cy="603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600" b="1" i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endParaRPr lang="en-US" altLang="zh-CN" sz="6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Rectangle 2"/>
          <p:cNvSpPr>
            <a:spLocks noGrp="1"/>
          </p:cNvSpPr>
          <p:nvPr>
            <p:ph type="title"/>
          </p:nvPr>
        </p:nvSpPr>
        <p:spPr>
          <a:solidFill>
            <a:srgbClr val="DCE6F2"/>
          </a:solidFill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dirty="0"/>
              <a:t>综合举例（续）</a:t>
            </a:r>
            <a:endParaRPr lang="en-US" altLang="zh-CN" sz="3600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196975"/>
            <a:ext cx="8496300" cy="47371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例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2.11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 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查询选修了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号课程的学生的学号。</a:t>
            </a:r>
            <a:endParaRPr kumimoji="0" lang="zh-CN" alt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π</a:t>
            </a:r>
            <a:r>
              <a:rPr kumimoji="0" lang="en-US" altLang="zh-CN" sz="2200" b="0" i="0" u="none" strike="noStrike" kern="120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Sno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σ</a:t>
            </a:r>
            <a:r>
              <a:rPr kumimoji="0" lang="en-US" altLang="zh-CN" sz="2200" b="0" i="0" u="none" strike="noStrike" kern="120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Cno</a:t>
            </a:r>
            <a:r>
              <a:rPr kumimoji="0" lang="en-US" altLang="zh-CN" sz="2200" b="0" i="0" u="none" strike="noStrike" kern="120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=‘2’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(SC))={201215121,201215122}</a:t>
            </a: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例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2.12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 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查询至少选修了一门其直接先行课为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号课程的学生姓名</a:t>
            </a:r>
            <a:endParaRPr kumimoji="0" lang="zh-CN" alt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altLang="zh-CN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π</a:t>
            </a:r>
            <a:r>
              <a:rPr kumimoji="0" lang="en-US" altLang="zh-CN" sz="2200" b="0" i="0" u="none" strike="noStrike" kern="120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Sname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σ</a:t>
            </a:r>
            <a:r>
              <a:rPr kumimoji="0" lang="en-US" altLang="zh-CN" sz="2200" b="0" i="0" u="none" strike="noStrike" kern="120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Cpno</a:t>
            </a:r>
            <a:r>
              <a:rPr kumimoji="0" lang="en-US" altLang="zh-CN" sz="2200" b="0" i="0" u="none" strike="noStrike" kern="120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=‘5’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0292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(Course    SC    </a:t>
            </a:r>
            <a:r>
              <a:rPr kumimoji="0" lang="en-US" altLang="zh-CN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π</a:t>
            </a:r>
            <a:r>
              <a:rPr kumimoji="0" lang="en-US" altLang="zh-CN" sz="2200" b="0" i="0" u="none" strike="noStrike" kern="120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Sno,Sname</a:t>
            </a:r>
            <a:r>
              <a:rPr kumimoji="0" lang="en-US" altLang="zh-CN" sz="2200" b="0" i="0" u="none" strike="noStrike" kern="120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Student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))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 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或    </a:t>
            </a:r>
            <a:endParaRPr kumimoji="0" lang="zh-CN" alt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CN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π</a:t>
            </a:r>
            <a:r>
              <a:rPr kumimoji="0" lang="en-US" altLang="zh-CN" sz="2200" b="0" i="0" u="none" strike="noStrike" kern="120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Sname</a:t>
            </a:r>
            <a:r>
              <a:rPr kumimoji="0" lang="en-US" altLang="zh-CN" sz="2200" b="0" i="0" u="none" strike="noStrike" kern="120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π</a:t>
            </a:r>
            <a:r>
              <a:rPr kumimoji="0" lang="en-US" altLang="zh-CN" sz="2200" b="0" i="0" u="none" strike="noStrike" kern="120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Sno</a:t>
            </a:r>
            <a:r>
              <a:rPr kumimoji="0" lang="en-US" altLang="zh-CN" sz="2200" b="0" i="0" u="none" strike="noStrike" kern="120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0292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σ</a:t>
            </a:r>
            <a:r>
              <a:rPr kumimoji="0" lang="en-US" altLang="zh-CN" sz="2200" b="0" i="0" u="none" strike="noStrike" kern="1200" cap="none" spc="0" normalizeH="0" baseline="-3000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Cpno</a:t>
            </a:r>
            <a:r>
              <a:rPr kumimoji="0" lang="en-US" altLang="zh-CN" sz="2200" b="0" i="0" u="none" strike="noStrike" kern="1200" cap="none" spc="0" normalizeH="0" baseline="-3000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='5' 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(Course)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0292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SC)    </a:t>
            </a:r>
            <a:r>
              <a:rPr kumimoji="0" lang="en-US" altLang="zh-CN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π</a:t>
            </a:r>
            <a:r>
              <a:rPr kumimoji="0" lang="en-US" altLang="zh-CN" sz="2200" b="0" i="0" u="none" strike="noStrike" kern="120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Sno,Sname</a:t>
            </a:r>
            <a:r>
              <a:rPr kumimoji="0" lang="en-US" altLang="zh-CN" sz="2200" b="0" i="0" u="none" strike="noStrike" kern="120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(Student))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 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6084" name="Group 4"/>
          <p:cNvGrpSpPr/>
          <p:nvPr/>
        </p:nvGrpSpPr>
        <p:grpSpPr>
          <a:xfrm rot="10800000">
            <a:off x="3109913" y="2536825"/>
            <a:ext cx="990600" cy="792163"/>
            <a:chOff x="6431" y="11824"/>
            <a:chExt cx="705" cy="367"/>
          </a:xfrm>
        </p:grpSpPr>
        <p:sp>
          <p:nvSpPr>
            <p:cNvPr id="46094" name="AutoShape 5"/>
            <p:cNvSpPr/>
            <p:nvPr/>
          </p:nvSpPr>
          <p:spPr>
            <a:xfrm rot="5400000" flipV="1">
              <a:off x="6793" y="11792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SzPct val="80000"/>
                <a:buFont typeface="Wingdings" panose="05000000000000000000" pitchFamily="2" charset="2"/>
                <a:buChar char="n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095" name="Text Box 6"/>
            <p:cNvSpPr txBox="1"/>
            <p:nvPr/>
          </p:nvSpPr>
          <p:spPr>
            <a:xfrm flipV="1">
              <a:off x="6431" y="11828"/>
              <a:ext cx="705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SzPct val="80000"/>
                <a:buFont typeface="Wingdings" panose="05000000000000000000" pitchFamily="2" charset="2"/>
                <a:buChar char="n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600" i="1" dirty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6085" name="Group 7"/>
          <p:cNvGrpSpPr/>
          <p:nvPr/>
        </p:nvGrpSpPr>
        <p:grpSpPr>
          <a:xfrm rot="10800000">
            <a:off x="3563938" y="2492375"/>
            <a:ext cx="990600" cy="904875"/>
            <a:chOff x="6431" y="11828"/>
            <a:chExt cx="705" cy="363"/>
          </a:xfrm>
        </p:grpSpPr>
        <p:sp>
          <p:nvSpPr>
            <p:cNvPr id="46092" name="AutoShape 8"/>
            <p:cNvSpPr/>
            <p:nvPr/>
          </p:nvSpPr>
          <p:spPr>
            <a:xfrm rot="5400000" flipV="1">
              <a:off x="6707" y="11821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SzPct val="80000"/>
                <a:buFont typeface="Wingdings" panose="05000000000000000000" pitchFamily="2" charset="2"/>
                <a:buChar char="n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093" name="Text Box 9"/>
            <p:cNvSpPr txBox="1"/>
            <p:nvPr/>
          </p:nvSpPr>
          <p:spPr>
            <a:xfrm flipV="1">
              <a:off x="6431" y="11828"/>
              <a:ext cx="705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SzPct val="80000"/>
                <a:buFont typeface="Wingdings" panose="05000000000000000000" pitchFamily="2" charset="2"/>
                <a:buChar char="n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600" i="1" dirty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6086" name="Group 7"/>
          <p:cNvGrpSpPr/>
          <p:nvPr/>
        </p:nvGrpSpPr>
        <p:grpSpPr>
          <a:xfrm rot="10800000">
            <a:off x="3708400" y="3644900"/>
            <a:ext cx="990600" cy="903288"/>
            <a:chOff x="6431" y="11828"/>
            <a:chExt cx="705" cy="363"/>
          </a:xfrm>
        </p:grpSpPr>
        <p:sp>
          <p:nvSpPr>
            <p:cNvPr id="46090" name="AutoShape 8"/>
            <p:cNvSpPr/>
            <p:nvPr/>
          </p:nvSpPr>
          <p:spPr>
            <a:xfrm rot="5400000" flipV="1">
              <a:off x="6707" y="11821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SzPct val="80000"/>
                <a:buFont typeface="Wingdings" panose="05000000000000000000" pitchFamily="2" charset="2"/>
                <a:buChar char="n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091" name="Text Box 9"/>
            <p:cNvSpPr txBox="1"/>
            <p:nvPr/>
          </p:nvSpPr>
          <p:spPr>
            <a:xfrm flipV="1">
              <a:off x="6431" y="11828"/>
              <a:ext cx="705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SzPct val="80000"/>
                <a:buFont typeface="Wingdings" panose="05000000000000000000" pitchFamily="2" charset="2"/>
                <a:buChar char="n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600" i="1" dirty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6087" name="Group 7"/>
          <p:cNvGrpSpPr/>
          <p:nvPr/>
        </p:nvGrpSpPr>
        <p:grpSpPr>
          <a:xfrm rot="10800000">
            <a:off x="4414838" y="3644900"/>
            <a:ext cx="990600" cy="904875"/>
            <a:chOff x="6431" y="11828"/>
            <a:chExt cx="705" cy="363"/>
          </a:xfrm>
        </p:grpSpPr>
        <p:sp>
          <p:nvSpPr>
            <p:cNvPr id="46088" name="AutoShape 8"/>
            <p:cNvSpPr/>
            <p:nvPr/>
          </p:nvSpPr>
          <p:spPr>
            <a:xfrm rot="5400000" flipV="1">
              <a:off x="6707" y="11821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SzPct val="80000"/>
                <a:buFont typeface="Wingdings" panose="05000000000000000000" pitchFamily="2" charset="2"/>
                <a:buChar char="n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089" name="Text Box 9"/>
            <p:cNvSpPr txBox="1"/>
            <p:nvPr/>
          </p:nvSpPr>
          <p:spPr>
            <a:xfrm flipV="1">
              <a:off x="6431" y="11828"/>
              <a:ext cx="705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SzPct val="80000"/>
                <a:buFont typeface="Wingdings" panose="05000000000000000000" pitchFamily="2" charset="2"/>
                <a:buChar char="n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600" i="1" dirty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2"/>
          <p:cNvSpPr>
            <a:spLocks noGrp="1"/>
          </p:cNvSpPr>
          <p:nvPr>
            <p:ph type="title"/>
          </p:nvPr>
        </p:nvSpPr>
        <p:spPr>
          <a:solidFill>
            <a:srgbClr val="DCE6F2"/>
          </a:solidFill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000" dirty="0">
                <a:solidFill>
                  <a:srgbClr val="C00000"/>
                </a:solidFill>
              </a:rPr>
              <a:t>第</a:t>
            </a:r>
            <a:r>
              <a:rPr lang="en-US" altLang="zh-CN" sz="4000" dirty="0">
                <a:solidFill>
                  <a:srgbClr val="C00000"/>
                </a:solidFill>
              </a:rPr>
              <a:t>3</a:t>
            </a:r>
            <a:r>
              <a:rPr lang="zh-CN" altLang="en-US" sz="4000" dirty="0">
                <a:solidFill>
                  <a:srgbClr val="C00000"/>
                </a:solidFill>
              </a:rPr>
              <a:t>章  关系数据库标准语言</a:t>
            </a:r>
            <a:r>
              <a:rPr lang="en-US" altLang="zh-CN" sz="4000" dirty="0">
                <a:solidFill>
                  <a:srgbClr val="C00000"/>
                </a:solidFill>
              </a:rPr>
              <a:t>SQL</a:t>
            </a:r>
            <a:endParaRPr lang="en-US" altLang="zh-CN" sz="4000" dirty="0">
              <a:solidFill>
                <a:srgbClr val="C00000"/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971550" y="1628775"/>
            <a:ext cx="6508750" cy="419100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3.1 SQL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概述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3.2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学生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课程数据库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3.3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数据定义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3.4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数据查询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3.5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数据更新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3.7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视图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标题 1"/>
          <p:cNvSpPr>
            <a:spLocks noGrp="1"/>
          </p:cNvSpPr>
          <p:nvPr>
            <p:ph type="title"/>
          </p:nvPr>
        </p:nvSpPr>
        <p:spPr>
          <a:solidFill>
            <a:srgbClr val="DCE6F2"/>
          </a:solidFill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sz="3600" b="1" dirty="0">
                <a:solidFill>
                  <a:srgbClr val="0070C0"/>
                </a:solidFill>
              </a:rPr>
              <a:t>SQL</a:t>
            </a:r>
            <a:r>
              <a:rPr lang="zh-CN" altLang="en-US" sz="3600" b="1" dirty="0">
                <a:solidFill>
                  <a:srgbClr val="0070C0"/>
                </a:solidFill>
              </a:rPr>
              <a:t>概述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lr>
                <a:srgbClr val="C0504D">
                  <a:lumMod val="75000"/>
                </a:srgb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SQL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Structured Query Language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）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lr>
                <a:srgbClr val="C0504D">
                  <a:lumMod val="75000"/>
                </a:srgbClr>
              </a:buClr>
              <a:buSzPct val="80000"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    结构化查询语言，是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关系数据库的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标准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语言。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lr>
                <a:srgbClr val="C0504D">
                  <a:lumMod val="75000"/>
                </a:srgb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特点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lr>
                <a:srgbClr val="C0504D">
                  <a:lumMod val="75000"/>
                </a:srgb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综合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统一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集数据定义语言（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DDL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），数据操纵语言（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DML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），数据控制语言（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DCL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）功能于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一体。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lr>
                <a:srgbClr val="C0504D">
                  <a:lumMod val="75000"/>
                </a:srgb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高度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非过程化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lr>
                <a:srgbClr val="C0504D">
                  <a:lumMod val="75000"/>
                </a:srgb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面向集合的操作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方式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lr>
                <a:srgbClr val="C0504D">
                  <a:lumMod val="75000"/>
                </a:srgb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以同一种语法结构提供多种使用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方式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；交互式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嵌入式；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lr>
                <a:srgbClr val="C0504D">
                  <a:lumMod val="75000"/>
                </a:srgb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语言简洁，易学易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用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动词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lr>
                <a:srgbClr val="C0504D">
                  <a:lumMod val="75000"/>
                </a:srgbClr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lr>
                <a:srgbClr val="C0504D">
                  <a:lumMod val="75000"/>
                </a:srgbClr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2"/>
          <p:cNvSpPr>
            <a:spLocks noGrp="1"/>
          </p:cNvSpPr>
          <p:nvPr>
            <p:ph type="title"/>
          </p:nvPr>
        </p:nvSpPr>
        <p:spPr>
          <a:solidFill>
            <a:srgbClr val="DCE6F2"/>
          </a:solidFill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4000" b="1" dirty="0">
                <a:solidFill>
                  <a:srgbClr val="0070C0"/>
                </a:solidFill>
              </a:rPr>
              <a:t>SQL</a:t>
            </a:r>
            <a:r>
              <a:rPr lang="zh-CN" altLang="en-US" sz="4000" b="1" dirty="0">
                <a:solidFill>
                  <a:srgbClr val="0070C0"/>
                </a:solidFill>
              </a:rPr>
              <a:t>的主要命令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49155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715250" cy="4525963"/>
          </a:xfrm>
        </p:spPr>
        <p:txBody>
          <a:bodyPr vert="horz" wrap="square" lIns="91440" tIns="45720" rIns="91440" bIns="45720" anchor="t" anchorCtr="0"/>
          <a:p>
            <a:pPr eaLnBrk="1" hangingPunct="1">
              <a:buClr>
                <a:srgbClr val="C00000"/>
              </a:buClr>
              <a:buSzPct val="80000"/>
              <a:buFont typeface="Wingdings" panose="05000000000000000000" pitchFamily="2" charset="2"/>
            </a:pPr>
            <a:r>
              <a:rPr lang="en-US" altLang="zh-CN" sz="2800" dirty="0"/>
              <a:t>SQL</a:t>
            </a:r>
            <a:r>
              <a:rPr lang="zh-CN" altLang="en-US" sz="2800" dirty="0"/>
              <a:t>功能极强，完成核心功能只用了</a:t>
            </a:r>
            <a:r>
              <a:rPr lang="en-US" altLang="zh-CN" sz="2800" dirty="0"/>
              <a:t>9</a:t>
            </a:r>
            <a:r>
              <a:rPr lang="zh-CN" altLang="en-US" sz="2800" dirty="0"/>
              <a:t>个动词。</a:t>
            </a:r>
            <a:endParaRPr lang="zh-CN" altLang="en-US" sz="2800" dirty="0"/>
          </a:p>
        </p:txBody>
      </p:sp>
      <p:graphicFrame>
        <p:nvGraphicFramePr>
          <p:cNvPr id="4915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69875" y="2352675"/>
          <a:ext cx="8477250" cy="381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237990" imgH="1906270" progId="Word.Document.8">
                  <p:embed/>
                </p:oleObj>
              </mc:Choice>
              <mc:Fallback>
                <p:oleObj name="" r:id="rId1" imgW="4237990" imgH="1906270" progId="Word.Documen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69875" y="2352675"/>
                        <a:ext cx="8477250" cy="38115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1026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96975"/>
          </a:xfrm>
          <a:solidFill>
            <a:srgbClr val="DCE6F2"/>
          </a:solidFill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b="1" dirty="0">
                <a:solidFill>
                  <a:srgbClr val="0070C0"/>
                </a:solidFill>
              </a:rPr>
              <a:t>SQL</a:t>
            </a:r>
            <a:r>
              <a:rPr lang="zh-CN" altLang="en-US" sz="3600" b="1" dirty="0">
                <a:solidFill>
                  <a:srgbClr val="0070C0"/>
                </a:solidFill>
              </a:rPr>
              <a:t>支持关系数据库三级模式结构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grpSp>
        <p:nvGrpSpPr>
          <p:cNvPr id="50179" name="Group 1055"/>
          <p:cNvGrpSpPr/>
          <p:nvPr/>
        </p:nvGrpSpPr>
        <p:grpSpPr>
          <a:xfrm>
            <a:off x="755650" y="1828800"/>
            <a:ext cx="7561263" cy="4192588"/>
            <a:chOff x="0" y="0"/>
            <a:chExt cx="4763" cy="2404"/>
          </a:xfrm>
        </p:grpSpPr>
        <p:sp>
          <p:nvSpPr>
            <p:cNvPr id="50180" name="Rectangle 1028"/>
            <p:cNvSpPr/>
            <p:nvPr/>
          </p:nvSpPr>
          <p:spPr>
            <a:xfrm>
              <a:off x="1134" y="0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SzPct val="80000"/>
                <a:buFont typeface="Wingdings" panose="05000000000000000000" pitchFamily="2" charset="2"/>
                <a:buChar char="n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342900" lvl="0" indent="-34290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Arial" panose="020B0604020202020204" pitchFamily="34" charset="0"/>
                </a:rPr>
                <a:t>SQL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50181" name="Rectangle 1029"/>
            <p:cNvSpPr/>
            <p:nvPr/>
          </p:nvSpPr>
          <p:spPr>
            <a:xfrm>
              <a:off x="2812" y="680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SzPct val="80000"/>
                <a:buFont typeface="Wingdings" panose="05000000000000000000" pitchFamily="2" charset="2"/>
                <a:buChar char="n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342900" lvl="0" indent="-34290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latin typeface="Arial" panose="020B0604020202020204" pitchFamily="34" charset="0"/>
                </a:rPr>
                <a:t>视图</a:t>
              </a:r>
              <a:r>
                <a:rPr lang="en-US" altLang="zh-CN" sz="1800" b="1" dirty="0">
                  <a:latin typeface="Arial" panose="020B0604020202020204" pitchFamily="34" charset="0"/>
                </a:rPr>
                <a:t>2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50182" name="Rectangle 1030"/>
            <p:cNvSpPr/>
            <p:nvPr/>
          </p:nvSpPr>
          <p:spPr>
            <a:xfrm>
              <a:off x="1134" y="680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SzPct val="80000"/>
                <a:buFont typeface="Wingdings" panose="05000000000000000000" pitchFamily="2" charset="2"/>
                <a:buChar char="n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342900" lvl="0" indent="-34290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latin typeface="Arial" panose="020B0604020202020204" pitchFamily="34" charset="0"/>
                </a:rPr>
                <a:t>视图</a:t>
              </a:r>
              <a:r>
                <a:rPr lang="en-US" altLang="zh-CN" sz="1800" b="1" dirty="0">
                  <a:latin typeface="Arial" panose="020B0604020202020204" pitchFamily="34" charset="0"/>
                </a:rPr>
                <a:t>1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50183" name="Rectangle 1031"/>
            <p:cNvSpPr/>
            <p:nvPr/>
          </p:nvSpPr>
          <p:spPr>
            <a:xfrm>
              <a:off x="1179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SzPct val="80000"/>
                <a:buFont typeface="Wingdings" panose="05000000000000000000" pitchFamily="2" charset="2"/>
                <a:buChar char="n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342900" lvl="0" indent="-34290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latin typeface="Arial" panose="020B0604020202020204" pitchFamily="34" charset="0"/>
                </a:rPr>
                <a:t>基本表</a:t>
              </a:r>
              <a:r>
                <a:rPr lang="en-US" altLang="zh-CN" sz="1800" b="1" dirty="0">
                  <a:latin typeface="Arial" panose="020B0604020202020204" pitchFamily="34" charset="0"/>
                </a:rPr>
                <a:t>2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50184" name="Rectangle 1032"/>
            <p:cNvSpPr/>
            <p:nvPr/>
          </p:nvSpPr>
          <p:spPr>
            <a:xfrm>
              <a:off x="90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SzPct val="80000"/>
                <a:buFont typeface="Wingdings" panose="05000000000000000000" pitchFamily="2" charset="2"/>
                <a:buChar char="n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342900" lvl="0" indent="-34290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latin typeface="Arial" panose="020B0604020202020204" pitchFamily="34" charset="0"/>
                </a:rPr>
                <a:t>基本表</a:t>
              </a:r>
              <a:r>
                <a:rPr lang="en-US" altLang="zh-CN" sz="1800" b="1" dirty="0">
                  <a:latin typeface="Arial" panose="020B0604020202020204" pitchFamily="34" charset="0"/>
                </a:rPr>
                <a:t>1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50185" name="Rectangle 1033"/>
            <p:cNvSpPr/>
            <p:nvPr/>
          </p:nvSpPr>
          <p:spPr>
            <a:xfrm>
              <a:off x="2268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SzPct val="80000"/>
                <a:buFont typeface="Wingdings" panose="05000000000000000000" pitchFamily="2" charset="2"/>
                <a:buChar char="n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342900" lvl="0" indent="-34290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latin typeface="Arial" panose="020B0604020202020204" pitchFamily="34" charset="0"/>
                </a:rPr>
                <a:t>基本表</a:t>
              </a:r>
              <a:r>
                <a:rPr lang="en-US" altLang="zh-CN" sz="1800" b="1" dirty="0">
                  <a:latin typeface="Arial" panose="020B0604020202020204" pitchFamily="34" charset="0"/>
                </a:rPr>
                <a:t>3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50186" name="Rectangle 1034"/>
            <p:cNvSpPr/>
            <p:nvPr/>
          </p:nvSpPr>
          <p:spPr>
            <a:xfrm>
              <a:off x="3311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SzPct val="80000"/>
                <a:buFont typeface="Wingdings" panose="05000000000000000000" pitchFamily="2" charset="2"/>
                <a:buChar char="n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342900" lvl="0" indent="-34290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latin typeface="Arial" panose="020B0604020202020204" pitchFamily="34" charset="0"/>
                </a:rPr>
                <a:t>基本表</a:t>
              </a:r>
              <a:r>
                <a:rPr lang="en-US" altLang="zh-CN" sz="1800" b="1" dirty="0">
                  <a:latin typeface="Arial" panose="020B0604020202020204" pitchFamily="34" charset="0"/>
                </a:rPr>
                <a:t>4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50187" name="Rectangle 1035"/>
            <p:cNvSpPr/>
            <p:nvPr/>
          </p:nvSpPr>
          <p:spPr>
            <a:xfrm>
              <a:off x="3311" y="1996"/>
              <a:ext cx="748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SzPct val="80000"/>
                <a:buFont typeface="Wingdings" panose="05000000000000000000" pitchFamily="2" charset="2"/>
                <a:buChar char="n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342900" lvl="0" indent="-34290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latin typeface="Arial" panose="020B0604020202020204" pitchFamily="34" charset="0"/>
                </a:rPr>
                <a:t>存储文件</a:t>
              </a:r>
              <a:r>
                <a:rPr lang="en-US" altLang="zh-CN" sz="1800" b="1" dirty="0">
                  <a:latin typeface="Arial" panose="020B0604020202020204" pitchFamily="34" charset="0"/>
                </a:rPr>
                <a:t>2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50188" name="Rectangle 1036"/>
            <p:cNvSpPr/>
            <p:nvPr/>
          </p:nvSpPr>
          <p:spPr>
            <a:xfrm>
              <a:off x="1179" y="2041"/>
              <a:ext cx="748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SzPct val="80000"/>
                <a:buFont typeface="Wingdings" panose="05000000000000000000" pitchFamily="2" charset="2"/>
                <a:buChar char="n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342900" lvl="0" indent="-34290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latin typeface="Arial" panose="020B0604020202020204" pitchFamily="34" charset="0"/>
                </a:rPr>
                <a:t>存储文件</a:t>
              </a:r>
              <a:r>
                <a:rPr lang="en-US" altLang="zh-CN" sz="1800" b="1" dirty="0">
                  <a:latin typeface="Arial" panose="020B0604020202020204" pitchFamily="34" charset="0"/>
                </a:rPr>
                <a:t>1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50189" name="Line 1037"/>
            <p:cNvSpPr/>
            <p:nvPr/>
          </p:nvSpPr>
          <p:spPr>
            <a:xfrm flipH="1">
              <a:off x="272" y="363"/>
              <a:ext cx="998" cy="99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50190" name="Line 1038"/>
            <p:cNvSpPr/>
            <p:nvPr/>
          </p:nvSpPr>
          <p:spPr>
            <a:xfrm>
              <a:off x="1451" y="363"/>
              <a:ext cx="0" cy="317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50191" name="Line 1039"/>
            <p:cNvSpPr/>
            <p:nvPr/>
          </p:nvSpPr>
          <p:spPr>
            <a:xfrm>
              <a:off x="1451" y="1043"/>
              <a:ext cx="0" cy="317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50192" name="Line 1040"/>
            <p:cNvSpPr/>
            <p:nvPr/>
          </p:nvSpPr>
          <p:spPr>
            <a:xfrm>
              <a:off x="1451" y="1723"/>
              <a:ext cx="0" cy="31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50193" name="Line 1043"/>
            <p:cNvSpPr/>
            <p:nvPr/>
          </p:nvSpPr>
          <p:spPr>
            <a:xfrm>
              <a:off x="1724" y="363"/>
              <a:ext cx="1315" cy="317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50194" name="Line 1044"/>
            <p:cNvSpPr/>
            <p:nvPr/>
          </p:nvSpPr>
          <p:spPr>
            <a:xfrm flipH="1">
              <a:off x="2676" y="1043"/>
              <a:ext cx="318" cy="31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50195" name="Line 1045"/>
            <p:cNvSpPr/>
            <p:nvPr/>
          </p:nvSpPr>
          <p:spPr>
            <a:xfrm>
              <a:off x="3311" y="1043"/>
              <a:ext cx="499" cy="31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50196" name="Line 1046"/>
            <p:cNvSpPr/>
            <p:nvPr/>
          </p:nvSpPr>
          <p:spPr>
            <a:xfrm>
              <a:off x="363" y="1723"/>
              <a:ext cx="1043" cy="31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50197" name="Line 1047"/>
            <p:cNvSpPr/>
            <p:nvPr/>
          </p:nvSpPr>
          <p:spPr>
            <a:xfrm flipH="1">
              <a:off x="1542" y="1723"/>
              <a:ext cx="1089" cy="31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50198" name="Line 1048"/>
            <p:cNvSpPr/>
            <p:nvPr/>
          </p:nvSpPr>
          <p:spPr>
            <a:xfrm>
              <a:off x="3674" y="1723"/>
              <a:ext cx="0" cy="273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50199" name="Line 1049"/>
            <p:cNvSpPr/>
            <p:nvPr/>
          </p:nvSpPr>
          <p:spPr>
            <a:xfrm>
              <a:off x="0" y="499"/>
              <a:ext cx="4536" cy="0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50200" name="Line 1050"/>
            <p:cNvSpPr/>
            <p:nvPr/>
          </p:nvSpPr>
          <p:spPr>
            <a:xfrm>
              <a:off x="21" y="1158"/>
              <a:ext cx="4536" cy="0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50201" name="Line 1051"/>
            <p:cNvSpPr/>
            <p:nvPr/>
          </p:nvSpPr>
          <p:spPr>
            <a:xfrm>
              <a:off x="21" y="1890"/>
              <a:ext cx="4536" cy="0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50202" name="Text Box 1052"/>
            <p:cNvSpPr txBox="1"/>
            <p:nvPr/>
          </p:nvSpPr>
          <p:spPr>
            <a:xfrm>
              <a:off x="4037" y="771"/>
              <a:ext cx="68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SzPct val="80000"/>
                <a:buFont typeface="Wingdings" panose="05000000000000000000" pitchFamily="2" charset="2"/>
                <a:buChar char="n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342900" lvl="0" indent="-34290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/>
                <a:t>外模式</a:t>
              </a:r>
              <a:endParaRPr lang="zh-CN" altLang="en-US" sz="1800" b="1" dirty="0"/>
            </a:p>
          </p:txBody>
        </p:sp>
        <p:sp>
          <p:nvSpPr>
            <p:cNvPr id="50203" name="Text Box 1053"/>
            <p:cNvSpPr txBox="1"/>
            <p:nvPr/>
          </p:nvSpPr>
          <p:spPr>
            <a:xfrm>
              <a:off x="4037" y="1406"/>
              <a:ext cx="68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SzPct val="80000"/>
                <a:buFont typeface="Wingdings" panose="05000000000000000000" pitchFamily="2" charset="2"/>
                <a:buChar char="n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342900" lvl="0" indent="-34290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/>
                <a:t>模 式</a:t>
              </a:r>
              <a:endParaRPr lang="zh-CN" altLang="en-US" sz="1800" b="1" dirty="0"/>
            </a:p>
          </p:txBody>
        </p:sp>
        <p:sp>
          <p:nvSpPr>
            <p:cNvPr id="50204" name="Text Box 1054"/>
            <p:cNvSpPr txBox="1"/>
            <p:nvPr/>
          </p:nvSpPr>
          <p:spPr>
            <a:xfrm>
              <a:off x="4082" y="2086"/>
              <a:ext cx="68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SzPct val="80000"/>
                <a:buFont typeface="Wingdings" panose="05000000000000000000" pitchFamily="2" charset="2"/>
                <a:buChar char="n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342900" lvl="0" indent="-34290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/>
                <a:t>内模式</a:t>
              </a:r>
              <a:endParaRPr lang="zh-CN" altLang="en-US" sz="1800" b="1" dirty="0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数据定义 ：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Create/Drop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graphicFrame>
        <p:nvGraphicFramePr>
          <p:cNvPr id="51203" name="Object 2"/>
          <p:cNvGraphicFramePr>
            <a:graphicFrameLocks noChangeAspect="1"/>
          </p:cNvGraphicFramePr>
          <p:nvPr/>
        </p:nvGraphicFramePr>
        <p:xfrm>
          <a:off x="-215900" y="3141663"/>
          <a:ext cx="9569450" cy="325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5625465" imgH="1920240" progId="Word.Document.8">
                  <p:embed/>
                </p:oleObj>
              </mc:Choice>
              <mc:Fallback>
                <p:oleObj name="" r:id="rId1" imgW="5625465" imgH="1920240" progId="Word.Documen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215900" y="3141663"/>
                        <a:ext cx="9569450" cy="3259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393700" y="1193800"/>
            <a:ext cx="7961313" cy="1616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SQL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的数据定义功能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: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模式定义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表定义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视图和索引的定义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2"/>
          <p:cNvSpPr>
            <a:spLocks noGrp="1"/>
          </p:cNvSpPr>
          <p:nvPr>
            <p:ph type="title"/>
          </p:nvPr>
        </p:nvSpPr>
        <p:spPr>
          <a:solidFill>
            <a:srgbClr val="DCE6F2"/>
          </a:solidFill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b="1" dirty="0">
                <a:solidFill>
                  <a:srgbClr val="0070C0"/>
                </a:solidFill>
              </a:rPr>
              <a:t>课程表</a:t>
            </a:r>
            <a:r>
              <a:rPr lang="en-US" altLang="zh-CN" sz="3600" b="1" dirty="0">
                <a:solidFill>
                  <a:srgbClr val="0070C0"/>
                </a:solidFill>
              </a:rPr>
              <a:t>Course</a:t>
            </a:r>
            <a:endParaRPr lang="en-US" altLang="zh-CN" sz="3600" b="1" dirty="0">
              <a:solidFill>
                <a:srgbClr val="0070C0"/>
              </a:solidFill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529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3.6 ]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建立一个“课程”表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Course</a:t>
            </a: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 TABLE  Course</a:t>
            </a: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Cno       CHAR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PRIMARY KEY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Cname  CHAR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           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Cpno     CHAR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              	                      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Ccredit  SMALLINT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FOREIGN KEY 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Cpno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REFERENCES  Course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Cno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)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892" name="AutoShape 6"/>
          <p:cNvSpPr/>
          <p:nvPr/>
        </p:nvSpPr>
        <p:spPr>
          <a:xfrm>
            <a:off x="5867400" y="2565400"/>
            <a:ext cx="1008063" cy="528638"/>
          </a:xfrm>
          <a:prstGeom prst="wedgeRoundRectCallout">
            <a:avLst>
              <a:gd name="adj1" fmla="val -246579"/>
              <a:gd name="adj2" fmla="val 123273"/>
              <a:gd name="adj3" fmla="val 16667"/>
            </a:avLst>
          </a:prstGeom>
          <a:gradFill rotWithShape="1">
            <a:gsLst>
              <a:gs pos="0">
                <a:srgbClr val="C4F2D2"/>
              </a:gs>
              <a:gs pos="100000">
                <a:srgbClr val="F6FDF8"/>
              </a:gs>
            </a:gsLst>
            <a:lin ang="5400000" scaled="1"/>
            <a:tileRect/>
          </a:gradFill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latin typeface="Arial" panose="020B0604020202020204" pitchFamily="34" charset="0"/>
              </a:rPr>
              <a:t>先修课</a:t>
            </a:r>
            <a:r>
              <a:rPr lang="zh-CN" altLang="en-US" sz="1800" dirty="0">
                <a:latin typeface="Arial" panose="020B0604020202020204" pitchFamily="34" charset="0"/>
              </a:rPr>
              <a:t> 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37893" name="AutoShape 8"/>
          <p:cNvSpPr/>
          <p:nvPr/>
        </p:nvSpPr>
        <p:spPr>
          <a:xfrm>
            <a:off x="4284663" y="5091113"/>
            <a:ext cx="2447925" cy="1217612"/>
          </a:xfrm>
          <a:prstGeom prst="wedgeRoundRectCallout">
            <a:avLst>
              <a:gd name="adj1" fmla="val -117380"/>
              <a:gd name="adj2" fmla="val -96454"/>
              <a:gd name="adj3" fmla="val 16667"/>
            </a:avLst>
          </a:prstGeom>
          <a:gradFill rotWithShape="1">
            <a:gsLst>
              <a:gs pos="0">
                <a:srgbClr val="C4F2D2"/>
              </a:gs>
              <a:gs pos="100000">
                <a:srgbClr val="E9FAEE"/>
              </a:gs>
            </a:gsLst>
            <a:lin ang="5400000" scaled="1"/>
            <a:tileRect/>
          </a:gradFill>
          <a:ln w="25400" cap="flat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   </a:t>
            </a:r>
            <a:r>
              <a:rPr lang="zh-CN" altLang="en-US" sz="1800" dirty="0">
                <a:latin typeface="Arial" panose="020B0604020202020204" pitchFamily="34" charset="0"/>
              </a:rPr>
              <a:t>表级约束。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marL="342900" lvl="0" indent="-3429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Cpno</a:t>
            </a:r>
            <a:r>
              <a:rPr lang="zh-CN" altLang="en-US" sz="1800" b="1" dirty="0">
                <a:latin typeface="Arial" panose="020B0604020202020204" pitchFamily="34" charset="0"/>
              </a:rPr>
              <a:t>是外码</a:t>
            </a:r>
            <a:endParaRPr lang="zh-CN" altLang="en-US" sz="1800" b="1" dirty="0">
              <a:latin typeface="Arial" panose="020B0604020202020204" pitchFamily="34" charset="0"/>
            </a:endParaRPr>
          </a:p>
          <a:p>
            <a:pPr marL="342900" lvl="0" indent="-3429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latin typeface="Arial" panose="020B0604020202020204" pitchFamily="34" charset="0"/>
              </a:rPr>
              <a:t>   被参照表是</a:t>
            </a:r>
            <a:r>
              <a:rPr lang="en-US" altLang="zh-CN" sz="1800" b="1" dirty="0">
                <a:latin typeface="Arial" panose="020B0604020202020204" pitchFamily="34" charset="0"/>
              </a:rPr>
              <a:t>Course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lvl="0" indent="-3429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latin typeface="Arial" panose="020B0604020202020204" pitchFamily="34" charset="0"/>
              </a:rPr>
              <a:t>   被参照列是</a:t>
            </a:r>
            <a:r>
              <a:rPr lang="en-US" altLang="zh-CN" sz="1800" b="1" dirty="0">
                <a:latin typeface="Arial" panose="020B0604020202020204" pitchFamily="34" charset="0"/>
              </a:rPr>
              <a:t>Cno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nimBg="1"/>
      <p:bldP spid="3789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2"/>
          <p:cNvSpPr>
            <a:spLocks noGrp="1"/>
          </p:cNvSpPr>
          <p:nvPr>
            <p:ph type="title"/>
          </p:nvPr>
        </p:nvSpPr>
        <p:spPr>
          <a:solidFill>
            <a:srgbClr val="DCE6F2"/>
          </a:solidFill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b="1" dirty="0">
                <a:solidFill>
                  <a:srgbClr val="0070C0"/>
                </a:solidFill>
              </a:rPr>
              <a:t>学生选课表</a:t>
            </a:r>
            <a:r>
              <a:rPr lang="en-US" altLang="zh-CN" sz="3600" b="1" dirty="0">
                <a:solidFill>
                  <a:srgbClr val="0070C0"/>
                </a:solidFill>
              </a:rPr>
              <a:t>SC</a:t>
            </a:r>
            <a:endParaRPr lang="en-US" altLang="zh-CN" sz="3600" b="1" dirty="0">
              <a:solidFill>
                <a:srgbClr val="0070C0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3.7]  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建立一个学生选课表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</a:t>
            </a: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altLang="zh-CN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</a:t>
            </a:r>
            <a:r>
              <a:rPr kumimoji="0" lang="en-US" altLang="zh-CN" sz="2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 TABLE  </a:t>
            </a:r>
            <a:r>
              <a:rPr kumimoji="0" lang="en-US" altLang="zh-CN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</a:t>
            </a:r>
            <a:endParaRPr kumimoji="0" lang="en-US" altLang="zh-CN" sz="2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</a:t>
            </a:r>
            <a:r>
              <a:rPr kumimoji="0" lang="zh-CN" alt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Sno  CHAR</a:t>
            </a:r>
            <a:r>
              <a:rPr kumimoji="0" lang="zh-CN" alt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</a:t>
            </a:r>
            <a:r>
              <a:rPr kumimoji="0" lang="zh-CN" alt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</a:t>
            </a:r>
            <a:endParaRPr kumimoji="0" lang="zh-CN" altLang="en-US" sz="2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kumimoji="0" lang="en-US" altLang="zh-CN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Cno  CHAR</a:t>
            </a:r>
            <a:r>
              <a:rPr kumimoji="0" lang="zh-CN" alt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 </a:t>
            </a:r>
            <a:endParaRPr kumimoji="0" lang="zh-CN" altLang="en-US" sz="2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kumimoji="0" lang="en-US" altLang="zh-CN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Grade  SMALLINT</a:t>
            </a:r>
            <a:r>
              <a:rPr kumimoji="0" lang="zh-CN" alt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endParaRPr kumimoji="0" lang="zh-CN" altLang="en-US" sz="2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kumimoji="0" lang="en-US" altLang="zh-CN" sz="2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PRIMARY KEY </a:t>
            </a:r>
            <a:r>
              <a:rPr kumimoji="0" lang="zh-CN" alt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Sno</a:t>
            </a:r>
            <a:r>
              <a:rPr kumimoji="0" lang="zh-CN" alt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Cno</a:t>
            </a:r>
            <a:r>
              <a:rPr kumimoji="0" lang="zh-CN" alt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 </a:t>
            </a:r>
            <a:endParaRPr kumimoji="0" lang="zh-CN" altLang="en-US" sz="2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/* 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主码由两个属性构成，必须作为表级完整性进行定义*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zh-CN" alt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altLang="zh-CN" sz="2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FOREIGN KEY </a:t>
            </a:r>
            <a:r>
              <a:rPr kumimoji="0" lang="zh-CN" alt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Sno</a:t>
            </a:r>
            <a:r>
              <a:rPr kumimoji="0" lang="zh-CN" alt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REFERENCES Student</a:t>
            </a:r>
            <a:r>
              <a:rPr kumimoji="0" lang="zh-CN" alt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Sno</a:t>
            </a:r>
            <a:r>
              <a:rPr kumimoji="0" lang="zh-CN" alt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</a:t>
            </a:r>
            <a:endParaRPr kumimoji="0" lang="zh-CN" altLang="en-US" sz="2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/* 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表级完整性约束条件，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Sno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是外码，被参照表是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Student */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zh-CN" alt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altLang="zh-CN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FOREIGN KEY </a:t>
            </a:r>
            <a:r>
              <a:rPr kumimoji="0" lang="zh-CN" alt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Cno</a:t>
            </a:r>
            <a:r>
              <a:rPr kumimoji="0" lang="zh-CN" alt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REFERENCES Course</a:t>
            </a:r>
            <a:r>
              <a:rPr kumimoji="0" lang="zh-CN" alt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Cno</a:t>
            </a:r>
            <a:r>
              <a:rPr kumimoji="0" lang="zh-CN" alt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zh-CN" altLang="en-US" sz="2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/* 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表级完整性约束条件， 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Cno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是外码，被参照表是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Course*/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)</a:t>
            </a:r>
            <a:r>
              <a:rPr kumimoji="0" lang="en-US" altLang="zh-CN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  <a:endParaRPr kumimoji="0" lang="en-US" altLang="zh-CN" sz="2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2"/>
          <p:cNvSpPr>
            <a:spLocks noGrp="1"/>
          </p:cNvSpPr>
          <p:nvPr>
            <p:ph type="title"/>
          </p:nvPr>
        </p:nvSpPr>
        <p:spPr>
          <a:solidFill>
            <a:srgbClr val="DCE6F2"/>
          </a:solidFill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b="1" dirty="0">
                <a:solidFill>
                  <a:srgbClr val="0070C0"/>
                </a:solidFill>
              </a:rPr>
              <a:t>数据查询</a:t>
            </a:r>
            <a:endParaRPr lang="zh-CN" altLang="en-US" sz="3600" b="1" dirty="0">
              <a:solidFill>
                <a:srgbClr val="0070C0"/>
              </a:solidFill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语句格式</a:t>
            </a:r>
            <a:endParaRPr kumimoji="0" lang="zh-CN" alt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75B5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[ALL|DISTINCT] &lt;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目标列表达式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&gt;[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目标列表达式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&gt;] 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…</a:t>
            </a: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75B5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表名或视图名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&gt;[,&lt;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表名或视图名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]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…|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 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语句)      </a:t>
            </a:r>
            <a:endParaRPr kumimoji="0" lang="zh-CN" alt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[AS]&lt;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别名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1915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 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条件表达式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]</a:t>
            </a: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1915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 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GROUP BY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列名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1&gt; [ 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HAVING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条件表达式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] ]</a:t>
            </a: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1915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 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ORDER BY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列名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2&gt; [ ASC|DESC ] ]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zh-CN" alt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191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 </a:t>
            </a:r>
            <a:endParaRPr kumimoji="0" lang="zh-CN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solidFill>
            <a:srgbClr val="DCE6F2"/>
          </a:solidFill>
        </p:spPr>
        <p:txBody>
          <a:bodyPr vert="horz" wrap="square" lIns="91440" tIns="45720" rIns="91440" bIns="45720" anchor="ctr" anchorCtr="0"/>
          <a:p>
            <a:r>
              <a:rPr lang="zh-CN" altLang="en-US" b="1" dirty="0">
                <a:solidFill>
                  <a:srgbClr val="0070C0"/>
                </a:solidFill>
              </a:rPr>
              <a:t>考试内容和形式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考试范围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：讲过的内容</a:t>
            </a:r>
            <a:endParaRPr kumimoji="0" lang="en-US" altLang="zh-CN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试卷形式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：（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卷）</a:t>
            </a:r>
            <a:endParaRPr kumimoji="0" lang="en-US" altLang="zh-CN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单项选择题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分）：广泛性；</a:t>
            </a:r>
            <a:endParaRPr kumimoji="0" lang="zh-CN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判断题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分）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简答题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分）：部分重点内容；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应用题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分）；概念设计，逻辑设计</a:t>
            </a:r>
            <a:endParaRPr kumimoji="0" lang="zh-CN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SQL语句</a:t>
            </a:r>
            <a:r>
              <a:rPr lang="zh-CN" altLang="en-US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（20分）：增删改查、创建删除更新授权</a:t>
            </a:r>
            <a:endParaRPr kumimoji="0" lang="zh-CN" altLang="en-US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2"/>
          <p:cNvSpPr>
            <a:spLocks noGrp="1"/>
          </p:cNvSpPr>
          <p:nvPr>
            <p:ph type="title"/>
          </p:nvPr>
        </p:nvSpPr>
        <p:spPr>
          <a:solidFill>
            <a:srgbClr val="DCE6F2"/>
          </a:solidFill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/>
              <a:t>3.4  </a:t>
            </a:r>
            <a:r>
              <a:rPr lang="zh-CN" altLang="en-US" sz="3600" b="1" dirty="0">
                <a:solidFill>
                  <a:srgbClr val="0070C0"/>
                </a:solidFill>
              </a:rPr>
              <a:t>数据查询 </a:t>
            </a:r>
            <a:endParaRPr lang="zh-CN" altLang="en-US" sz="3600" b="1" dirty="0">
              <a:solidFill>
                <a:srgbClr val="0070C0"/>
              </a:solidFill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3.4.1 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单表查询</a:t>
            </a:r>
            <a:endParaRPr kumimoji="0" lang="zh-CN" altLang="en-US" sz="30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3.4.2 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连接查询</a:t>
            </a:r>
            <a:endParaRPr kumimoji="0" lang="zh-CN" altLang="en-US" sz="30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3.4.3 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嵌套查询</a:t>
            </a:r>
            <a:endParaRPr kumimoji="0" lang="zh-CN" altLang="en-US" sz="30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3.4.4 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集合查询</a:t>
            </a:r>
            <a:endParaRPr kumimoji="0" lang="zh-CN" altLang="en-US" sz="30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3.4.5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基于派生表的查询</a:t>
            </a:r>
            <a:endParaRPr kumimoji="0" lang="zh-CN" alt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2"/>
          <p:cNvSpPr>
            <a:spLocks noGrp="1"/>
          </p:cNvSpPr>
          <p:nvPr>
            <p:ph type="title"/>
          </p:nvPr>
        </p:nvSpPr>
        <p:spPr>
          <a:solidFill>
            <a:srgbClr val="DCE6F2"/>
          </a:solidFill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b="1" dirty="0">
                <a:latin typeface="Times New Roman" panose="02020603050405020304" pitchFamily="18" charset="0"/>
              </a:rPr>
              <a:t>表</a:t>
            </a:r>
            <a:r>
              <a:rPr lang="en-US" altLang="zh-CN" sz="3600" b="1" dirty="0">
                <a:latin typeface="Times New Roman" panose="02020603050405020304" pitchFamily="18" charset="0"/>
              </a:rPr>
              <a:t>3.6 </a:t>
            </a:r>
            <a:r>
              <a:rPr lang="zh-CN" altLang="en-US" sz="36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常用的查询条件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graphicFrame>
        <p:nvGraphicFramePr>
          <p:cNvPr id="75781" name="Group 5"/>
          <p:cNvGraphicFramePr>
            <a:graphicFrameLocks noGrp="1"/>
          </p:cNvGraphicFramePr>
          <p:nvPr>
            <p:ph idx="1"/>
          </p:nvPr>
        </p:nvGraphicFramePr>
        <p:xfrm>
          <a:off x="457200" y="2133600"/>
          <a:ext cx="8229600" cy="3259140"/>
        </p:xfrm>
        <a:graphic>
          <a:graphicData uri="http://schemas.openxmlformats.org/drawingml/2006/table">
            <a:tbl>
              <a:tblPr/>
              <a:tblGrid>
                <a:gridCol w="2195366"/>
                <a:gridCol w="6034234"/>
              </a:tblGrid>
              <a:tr h="48254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 询 条 件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089" marR="87089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谓    词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089" marR="87089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95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比    较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089" marR="87089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&gt;=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&lt;=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!=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&lt;&gt;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!&gt;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!&lt;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NOT+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上述比较运算符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089" marR="87089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2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确定范围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089" marR="87089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BETWEEN AND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 BETWEEN AND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089" marR="87089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7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确定集合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089" marR="87089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 IN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089" marR="87089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7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字符匹配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089" marR="87089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LIKE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 LIKE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089" marR="87089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7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空    值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089" marR="87089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IS NULL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IS NOT NULL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089" marR="87089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多重条件（逻辑运算）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87089" marR="87089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AND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OR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NOT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87089" marR="87089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397" name="TextBox 5"/>
          <p:cNvSpPr txBox="1"/>
          <p:nvPr/>
        </p:nvSpPr>
        <p:spPr>
          <a:xfrm>
            <a:off x="1187450" y="5589588"/>
            <a:ext cx="4679950" cy="9223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二类运算符：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	</a:t>
            </a:r>
            <a:r>
              <a:rPr lang="zh-CN" altLang="en-US" sz="1800" dirty="0">
                <a:solidFill>
                  <a:srgbClr val="0066FF"/>
                </a:solidFill>
                <a:latin typeface="Arial" panose="020B0604020202020204" pitchFamily="34" charset="0"/>
              </a:rPr>
              <a:t>比较（判断）运算符</a:t>
            </a:r>
            <a:r>
              <a:rPr lang="zh-CN" altLang="en-US" sz="1800" dirty="0">
                <a:latin typeface="Arial" panose="020B0604020202020204" pitchFamily="34" charset="0"/>
              </a:rPr>
              <a:t>，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	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逻辑运算符</a:t>
            </a:r>
            <a:r>
              <a:rPr lang="en-US" altLang="zh-CN" sz="1800" dirty="0">
                <a:latin typeface="Arial" panose="020B0604020202020204" pitchFamily="34" charset="0"/>
              </a:rPr>
              <a:t>	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标题 1"/>
          <p:cNvSpPr>
            <a:spLocks noGrp="1"/>
          </p:cNvSpPr>
          <p:nvPr>
            <p:ph type="title"/>
          </p:nvPr>
        </p:nvSpPr>
        <p:spPr>
          <a:solidFill>
            <a:srgbClr val="DCE6F2"/>
          </a:solidFill>
        </p:spPr>
        <p:txBody>
          <a:bodyPr vert="horz" wrap="square" lIns="91440" tIns="45720" rIns="91440" bIns="45720" anchor="ctr" anchorCtr="0"/>
          <a:p>
            <a:r>
              <a:rPr lang="zh-CN" altLang="en-US" b="1" dirty="0">
                <a:solidFill>
                  <a:srgbClr val="0070C0"/>
                </a:solidFill>
              </a:rPr>
              <a:t>插入</a:t>
            </a:r>
            <a:r>
              <a:rPr lang="en-US" altLang="zh-CN" b="1" dirty="0">
                <a:solidFill>
                  <a:srgbClr val="0070C0"/>
                </a:solidFill>
              </a:rPr>
              <a:t>/</a:t>
            </a:r>
            <a:r>
              <a:rPr lang="zh-CN" altLang="en-US" b="1" dirty="0">
                <a:solidFill>
                  <a:srgbClr val="0070C0"/>
                </a:solidFill>
              </a:rPr>
              <a:t>修改</a:t>
            </a:r>
            <a:r>
              <a:rPr lang="en-US" altLang="zh-CN" b="1" dirty="0">
                <a:solidFill>
                  <a:srgbClr val="0070C0"/>
                </a:solidFill>
              </a:rPr>
              <a:t>/</a:t>
            </a:r>
            <a:r>
              <a:rPr lang="zh-CN" altLang="en-US" b="1" dirty="0">
                <a:solidFill>
                  <a:srgbClr val="0070C0"/>
                </a:solidFill>
              </a:rPr>
              <a:t>删除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3.69]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将一个新学生元组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学号：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201215128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;姓名：陈冬;性别：男;所在系：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;年龄：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18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岁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插入到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Student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表中。</a:t>
            </a: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INTO  Student 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Sno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Sname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Ssex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Sdept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Sage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VALUES 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'201215128'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陈冬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男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'IS'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18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[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例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3.73]  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将学生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201215121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的年龄改为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22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岁</a:t>
            </a: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UPDATE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Student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SET Sage=22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WHERE  Sno=' 201215121 '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】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删除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学号为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201215128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的学生的所有信息。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步：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DELETE  FROM SC WHERE Sno= ‘201215128’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步：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DELETE FROM Student WHERE Sno= ‘201215128’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3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solidFill>
            <a:srgbClr val="DCE6F2"/>
          </a:solidFill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/>
              <a:t>3. </a:t>
            </a:r>
            <a:r>
              <a:rPr lang="zh-CN" altLang="en-US" sz="3600" dirty="0"/>
              <a:t>外连接（</a:t>
            </a:r>
            <a:r>
              <a:rPr lang="en-US" altLang="zh-CN" sz="3600" dirty="0"/>
              <a:t>outer join</a:t>
            </a:r>
            <a:r>
              <a:rPr lang="zh-CN" altLang="en-US" sz="3600" dirty="0"/>
              <a:t>）</a:t>
            </a:r>
            <a:endParaRPr lang="zh-CN" altLang="en-US" sz="36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外连接与普通连接的区别</a:t>
            </a:r>
            <a:endParaRPr kumimoji="0" lang="zh-CN" alt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普通连接操作只输出满足连接条件的元组</a:t>
            </a:r>
            <a:endParaRPr kumimoji="0" lang="zh-CN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外连接操作以指定表为连接主体，将主体表中不满足连接条件的元组一并输出</a:t>
            </a:r>
            <a:endParaRPr kumimoji="0" lang="zh-CN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左外连接</a:t>
            </a:r>
            <a:endParaRPr kumimoji="0" lang="zh-CN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030A0"/>
              </a:buClr>
              <a:buSzPct val="87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列出左边关系中所有的元组 </a:t>
            </a:r>
            <a:endParaRPr kumimoji="0" lang="zh-CN" alt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右外连接</a:t>
            </a:r>
            <a:endParaRPr kumimoji="0" lang="zh-CN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030A0"/>
              </a:buClr>
              <a:buSzPct val="87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列出右边关系中所有的元组 </a:t>
            </a:r>
            <a:endParaRPr kumimoji="0" lang="zh-CN" alt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solidFill>
            <a:srgbClr val="DCE6F2"/>
          </a:solidFill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dirty="0"/>
              <a:t>外连接（续）</a:t>
            </a:r>
            <a:endParaRPr lang="zh-CN" altLang="en-US" sz="3600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例 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3.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53] 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改写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 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3.49]</a:t>
            </a:r>
            <a:endParaRPr kumimoji="0" lang="en-US" altLang="zh-CN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Student.Sno,Sname,Ssex,Sage,Sdept,Cno,Grade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FROM  Student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LEFT OUT JOIN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 ON    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Student.Sno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SC.Sno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 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标题 1"/>
          <p:cNvSpPr>
            <a:spLocks noGrp="1"/>
          </p:cNvSpPr>
          <p:nvPr>
            <p:ph type="title"/>
          </p:nvPr>
        </p:nvSpPr>
        <p:spPr>
          <a:solidFill>
            <a:srgbClr val="DCE6F2"/>
          </a:solidFill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zh-CN" altLang="en-US" dirty="0">
                <a:solidFill>
                  <a:srgbClr val="0070C0"/>
                </a:solidFill>
              </a:rPr>
              <a:t>考核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7065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en-US" altLang="zh-CN" sz="30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说明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endParaRPr kumimoji="0" lang="en-US" altLang="zh-CN" sz="30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查询：不考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层及以上嵌套查询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建表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删表：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Create, Drop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更新：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Insert, Update, Delete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视图</a:t>
            </a:r>
            <a:endParaRPr kumimoji="0" lang="zh-CN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2"/>
          <p:cNvSpPr>
            <a:spLocks noGrp="1"/>
          </p:cNvSpPr>
          <p:nvPr>
            <p:ph type="title"/>
          </p:nvPr>
        </p:nvSpPr>
        <p:spPr>
          <a:solidFill>
            <a:srgbClr val="DCE6F2"/>
          </a:solidFill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第</a:t>
            </a:r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solidFill>
                  <a:srgbClr val="C00000"/>
                </a:solidFill>
              </a:rPr>
              <a:t>章  数据库安全性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6923088" cy="358140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Tx/>
              <a:buNone/>
              <a:defRPr/>
            </a:pPr>
            <a:r>
              <a:rPr kumimoji="0" lang="en-US" altLang="zh-CN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hlinkClick r:id="" action="ppaction://noaction"/>
              </a:rPr>
              <a:t>4.1  </a:t>
            </a:r>
            <a:r>
              <a:rPr kumimoji="0" lang="zh-CN" alt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hlinkClick r:id="" action="ppaction://noaction"/>
              </a:rPr>
              <a:t>计算机系统的安全性概述</a:t>
            </a:r>
            <a:endParaRPr kumimoji="0" lang="zh-CN" altLang="en-US" sz="28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Tx/>
              <a:buNone/>
              <a:defRPr/>
            </a:pPr>
            <a:r>
              <a:rPr kumimoji="0" lang="en-US" altLang="zh-CN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hlinkClick r:id="" action="ppaction://noaction"/>
              </a:rPr>
              <a:t>4.2  </a:t>
            </a:r>
            <a:r>
              <a:rPr kumimoji="0" lang="zh-CN" alt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hlinkClick r:id="" action="ppaction://noaction"/>
              </a:rPr>
              <a:t>数据库安全性控制</a:t>
            </a:r>
            <a:endParaRPr kumimoji="0" lang="zh-CN" altLang="en-US" sz="28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Tx/>
              <a:buNone/>
              <a:defRPr/>
            </a:pPr>
            <a:r>
              <a:rPr kumimoji="0" lang="en-US" altLang="zh-CN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hlinkClick r:id="" action="ppaction://noaction"/>
              </a:rPr>
              <a:t>4.3  </a:t>
            </a:r>
            <a:r>
              <a:rPr kumimoji="0" lang="zh-CN" alt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hlinkClick r:id="" action="ppaction://noaction"/>
              </a:rPr>
              <a:t>视图机制</a:t>
            </a:r>
            <a:endParaRPr kumimoji="0" lang="zh-CN" altLang="en-US" sz="28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Tx/>
              <a:buNone/>
              <a:defRPr/>
            </a:pPr>
            <a:r>
              <a:rPr kumimoji="0" lang="en-US" altLang="zh-CN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hlinkClick r:id="" action="ppaction://noaction"/>
              </a:rPr>
              <a:t>4.4  </a:t>
            </a:r>
            <a:r>
              <a:rPr kumimoji="0" lang="zh-CN" alt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hlinkClick r:id="" action="ppaction://noaction"/>
              </a:rPr>
              <a:t>审计</a:t>
            </a:r>
            <a:endParaRPr kumimoji="0" lang="zh-CN" altLang="en-US" sz="28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Tx/>
              <a:buNone/>
              <a:defRPr/>
            </a:pPr>
            <a:r>
              <a:rPr kumimoji="0" lang="en-US" altLang="zh-CN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hlinkClick r:id="rId1" action="ppaction://hlinksldjump"/>
              </a:rPr>
              <a:t>4.5  </a:t>
            </a:r>
            <a:r>
              <a:rPr kumimoji="0" lang="zh-CN" alt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hlinkClick r:id="" action="ppaction://noaction"/>
              </a:rPr>
              <a:t>数据加密</a:t>
            </a:r>
            <a:endParaRPr kumimoji="0" lang="zh-CN" altLang="en-US" sz="28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  <a:hlinkClick r:id="" action="ppaction://noaction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2"/>
          <p:cNvSpPr>
            <a:spLocks noGrp="1"/>
          </p:cNvSpPr>
          <p:nvPr>
            <p:ph type="title"/>
          </p:nvPr>
        </p:nvSpPr>
        <p:spPr>
          <a:solidFill>
            <a:srgbClr val="DCE6F2"/>
          </a:solidFill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solidFill>
                  <a:srgbClr val="0070C0"/>
                </a:solidFill>
              </a:rPr>
              <a:t>数据库的安全性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指保护数据库以</a:t>
            </a:r>
            <a:r>
              <a:rPr kumimoji="0" lang="zh-CN" altLang="en-US" sz="3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防止不合法的使用</a:t>
            </a:r>
            <a:r>
              <a:rPr kumimoji="0" lang="zh-CN" altLang="en-U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所造成的数据泄漏、更改或破坏。</a:t>
            </a:r>
            <a:endParaRPr kumimoji="0" lang="zh-CN" altLang="en-US" sz="3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en-US" altLang="zh-CN" sz="3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2"/>
          <p:cNvSpPr>
            <a:spLocks noGrp="1"/>
          </p:cNvSpPr>
          <p:nvPr>
            <p:ph type="title"/>
          </p:nvPr>
        </p:nvSpPr>
        <p:spPr>
          <a:solidFill>
            <a:srgbClr val="DCE6F2"/>
          </a:solidFill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solidFill>
                  <a:srgbClr val="0070C0"/>
                </a:solidFill>
              </a:rPr>
              <a:t>数据库安全性控制的常用方法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en-US" altLang="zh-CN" sz="3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用户标识和鉴定</a:t>
            </a:r>
            <a:endParaRPr kumimoji="0" lang="zh-CN" altLang="en-US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存取控制</a:t>
            </a:r>
            <a:endParaRPr kumimoji="0" lang="zh-CN" altLang="en-US" sz="26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视图</a:t>
            </a:r>
            <a:endParaRPr kumimoji="0" lang="zh-CN" altLang="en-US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审计</a:t>
            </a:r>
            <a:endParaRPr kumimoji="0" lang="zh-CN" altLang="en-US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密码存储</a:t>
            </a:r>
            <a:endParaRPr kumimoji="0" lang="zh-CN" altLang="en-US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sz="3600" smtClean="0"/>
              <a:t>存取控制（续）</a:t>
            </a:r>
            <a:endParaRPr lang="zh-CN" sz="3600" smtClean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2209800"/>
            <a:ext cx="8712200" cy="393954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/>
              <a:t>常用存取控制方法</a:t>
            </a:r>
            <a:endParaRPr lang="zh-CN" altLang="en-US" dirty="0" smtClean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0000FF"/>
                </a:solidFill>
              </a:rPr>
              <a:t>自主存取控制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Discretionary Access Control </a:t>
            </a:r>
            <a:r>
              <a:rPr lang="zh-CN" altLang="en-US" dirty="0" smtClean="0"/>
              <a:t>，简称</a:t>
            </a:r>
            <a:r>
              <a:rPr lang="en-US" altLang="zh-CN" dirty="0" smtClean="0"/>
              <a:t>DAC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 </a:t>
            </a:r>
            <a:r>
              <a:rPr lang="en-US" altLang="zh-CN" sz="2200" dirty="0" smtClean="0"/>
              <a:t>C2</a:t>
            </a:r>
            <a:r>
              <a:rPr lang="zh-CN" altLang="en-US" sz="2200" dirty="0" smtClean="0"/>
              <a:t>级</a:t>
            </a:r>
            <a:endParaRPr lang="zh-CN" altLang="en-US" sz="2200" dirty="0" smtClean="0"/>
          </a:p>
          <a:p>
            <a:pPr lvl="2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用户对不同的数据对象有不同的存取权限</a:t>
            </a:r>
            <a:endParaRPr lang="zh-CN" altLang="en-US" sz="2200" dirty="0" smtClean="0"/>
          </a:p>
          <a:p>
            <a:pPr lvl="2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不同的用户对同一对象也有不同的权限</a:t>
            </a:r>
            <a:endParaRPr lang="zh-CN" altLang="en-US" sz="2200" dirty="0" smtClean="0"/>
          </a:p>
          <a:p>
            <a:pPr lvl="2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用户还可将其拥有的存取权限转授给其他用户</a:t>
            </a:r>
            <a:endParaRPr lang="zh-CN" alt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solidFill>
            <a:srgbClr val="DCE6F2"/>
          </a:solidFill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dirty="0">
                <a:solidFill>
                  <a:srgbClr val="C00000"/>
                </a:solidFill>
              </a:rPr>
              <a:t>第一章  绪论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lvl="1" eaLnBrk="1" hangingPunct="1">
              <a:lnSpc>
                <a:spcPct val="150000"/>
              </a:lnSpc>
              <a:buSzPct val="80000"/>
              <a:buFont typeface="Wingdings" panose="05000000000000000000" pitchFamily="2" charset="2"/>
              <a:buNone/>
            </a:pPr>
            <a:r>
              <a:rPr lang="en-US" altLang="zh-CN" sz="3200" kern="1200" dirty="0">
                <a:solidFill>
                  <a:srgbClr val="0066FF"/>
                </a:solidFill>
                <a:latin typeface="+mn-lt"/>
                <a:ea typeface="+mn-ea"/>
                <a:cs typeface="+mn-cs"/>
              </a:rPr>
              <a:t>1.1 </a:t>
            </a:r>
            <a:r>
              <a:rPr lang="zh-CN" altLang="en-US" kern="1200" dirty="0">
                <a:solidFill>
                  <a:srgbClr val="0066FF"/>
                </a:solidFill>
                <a:latin typeface="+mn-lt"/>
                <a:ea typeface="+mn-ea"/>
                <a:cs typeface="+mn-cs"/>
              </a:rPr>
              <a:t>数据库系统概述</a:t>
            </a:r>
            <a:endParaRPr lang="zh-CN" altLang="en-US" kern="1200" dirty="0">
              <a:solidFill>
                <a:srgbClr val="0066FF"/>
              </a:solidFill>
              <a:latin typeface="+mn-lt"/>
              <a:ea typeface="+mn-ea"/>
              <a:cs typeface="+mn-cs"/>
            </a:endParaRPr>
          </a:p>
          <a:p>
            <a:pPr lvl="1" eaLnBrk="1" hangingPunct="1">
              <a:lnSpc>
                <a:spcPct val="150000"/>
              </a:lnSpc>
              <a:buSzPct val="80000"/>
              <a:buFont typeface="Wingdings" panose="05000000000000000000" pitchFamily="2" charset="2"/>
              <a:buNone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1.2  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数据模型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  <a:p>
            <a:pPr lvl="1" eaLnBrk="1" hangingPunct="1">
              <a:lnSpc>
                <a:spcPct val="150000"/>
              </a:lnSpc>
              <a:buSzPct val="80000"/>
              <a:buFont typeface="Wingdings" panose="05000000000000000000" pitchFamily="2" charset="2"/>
              <a:buNone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1.3  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数据库系统的结构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  <a:p>
            <a:pPr lvl="1" eaLnBrk="1" hangingPunct="1">
              <a:lnSpc>
                <a:spcPct val="150000"/>
              </a:lnSpc>
              <a:buSzPct val="80000"/>
              <a:buFont typeface="Wingdings" panose="05000000000000000000" pitchFamily="2" charset="2"/>
              <a:buNone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1.4  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数据库系统的组成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  <a:p>
            <a:pPr lvl="1" eaLnBrk="1" hangingPunct="1">
              <a:lnSpc>
                <a:spcPct val="150000"/>
              </a:lnSpc>
              <a:buSzPct val="80000"/>
              <a:buFont typeface="Wingdings" panose="05000000000000000000" pitchFamily="2" charset="2"/>
              <a:buNone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1.5  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小结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sz="3600" smtClean="0"/>
              <a:t>存取控制（续）</a:t>
            </a:r>
            <a:endParaRPr lang="zh-CN" sz="3600" smtClean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2057400"/>
            <a:ext cx="8712200" cy="389699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常用存取控制方法（续）</a:t>
            </a:r>
            <a:endParaRPr lang="zh-CN" altLang="en-US" smtClean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>
                <a:solidFill>
                  <a:srgbClr val="0000FF"/>
                </a:solidFill>
              </a:rPr>
              <a:t>强制存取控制</a:t>
            </a:r>
            <a:r>
              <a:rPr lang="zh-CN" altLang="en-US" smtClean="0"/>
              <a:t>（</a:t>
            </a:r>
            <a:r>
              <a:rPr lang="en-US" altLang="zh-CN" smtClean="0"/>
              <a:t>Mandatory Access Control</a:t>
            </a:r>
            <a:r>
              <a:rPr lang="zh-CN" altLang="en-US" smtClean="0"/>
              <a:t>，简称 </a:t>
            </a:r>
            <a:r>
              <a:rPr lang="en-US" altLang="zh-CN" smtClean="0"/>
              <a:t>MAC</a:t>
            </a:r>
            <a:r>
              <a:rPr lang="zh-CN" altLang="en-US" smtClean="0"/>
              <a:t>）</a:t>
            </a:r>
            <a:endParaRPr lang="zh-CN" altLang="en-US" smtClean="0"/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en-US" altLang="zh-CN" sz="2200" smtClean="0"/>
              <a:t>B1</a:t>
            </a:r>
            <a:r>
              <a:rPr lang="zh-CN" altLang="en-US" sz="2200" smtClean="0"/>
              <a:t>级</a:t>
            </a:r>
            <a:endParaRPr lang="zh-CN" altLang="en-US" sz="2200" smtClean="0"/>
          </a:p>
          <a:p>
            <a:pPr lvl="2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每一个数据对象被标以一定的密级</a:t>
            </a:r>
            <a:endParaRPr lang="zh-CN" altLang="en-US" sz="2200" smtClean="0"/>
          </a:p>
          <a:p>
            <a:pPr lvl="2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每一个用户也被授予某一个级别的许可证</a:t>
            </a:r>
            <a:endParaRPr lang="zh-CN" altLang="en-US" sz="2200" smtClean="0"/>
          </a:p>
          <a:p>
            <a:pPr lvl="2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对于任意一个对象，只有具有合法许可证的用户才可以存取</a:t>
            </a:r>
            <a:endParaRPr lang="zh-CN" altLang="en-US" sz="2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sz="3600" smtClean="0"/>
              <a:t>强制存取控制方法（续）</a:t>
            </a:r>
            <a:endParaRPr lang="zh-CN" sz="3600" smtClean="0"/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980883"/>
            <a:ext cx="8229600" cy="48545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dirty="0" smtClean="0"/>
              <a:t> </a:t>
            </a:r>
            <a:r>
              <a:rPr lang="zh-CN" altLang="en-US" dirty="0" smtClean="0"/>
              <a:t>强制存取控制规则</a:t>
            </a:r>
            <a:endParaRPr lang="zh-CN" altLang="en-US" dirty="0" smtClean="0"/>
          </a:p>
          <a:p>
            <a:pPr lvl="1" eaLnBrk="1" hangingPunct="1">
              <a:lnSpc>
                <a:spcPct val="110000"/>
              </a:lnSpc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zh-CN" altLang="en-US" dirty="0" smtClean="0"/>
              <a:t> 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）仅当主体的许可证级别</a:t>
            </a:r>
            <a:r>
              <a:rPr lang="zh-CN" altLang="en-US" dirty="0" smtClean="0">
                <a:solidFill>
                  <a:srgbClr val="FF00FF"/>
                </a:solidFill>
              </a:rPr>
              <a:t>大于或等于</a:t>
            </a:r>
            <a:r>
              <a:rPr lang="zh-CN" altLang="en-US" dirty="0" smtClean="0"/>
              <a:t>客体的密级时，该主体才能</a:t>
            </a:r>
            <a:r>
              <a:rPr lang="zh-CN" altLang="en-US" dirty="0" smtClean="0">
                <a:solidFill>
                  <a:srgbClr val="FF00FF"/>
                </a:solidFill>
              </a:rPr>
              <a:t>读</a:t>
            </a:r>
            <a:r>
              <a:rPr lang="zh-CN" altLang="en-US" dirty="0" smtClean="0"/>
              <a:t>取相应的客体</a:t>
            </a:r>
            <a:endParaRPr lang="zh-CN" altLang="en-US" dirty="0" smtClean="0"/>
          </a:p>
          <a:p>
            <a:pPr lvl="1" eaLnBrk="1" hangingPunct="1">
              <a:lnSpc>
                <a:spcPct val="110000"/>
              </a:lnSpc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zh-CN" altLang="en-US" dirty="0" smtClean="0"/>
              <a:t> 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）仅当主体的许可证级别</a:t>
            </a:r>
            <a:r>
              <a:rPr lang="zh-CN" altLang="en-US" dirty="0" smtClean="0">
                <a:solidFill>
                  <a:srgbClr val="FF00FF"/>
                </a:solidFill>
              </a:rPr>
              <a:t>小于或等于</a:t>
            </a:r>
            <a:r>
              <a:rPr lang="zh-CN" altLang="en-US" dirty="0" smtClean="0"/>
              <a:t>客体的密级时，该主体才能</a:t>
            </a:r>
            <a:r>
              <a:rPr lang="zh-CN" altLang="en-US" dirty="0" smtClean="0">
                <a:solidFill>
                  <a:srgbClr val="FF00FF"/>
                </a:solidFill>
              </a:rPr>
              <a:t>写</a:t>
            </a:r>
            <a:r>
              <a:rPr lang="zh-CN" altLang="en-US" dirty="0" smtClean="0"/>
              <a:t>相应的客体</a:t>
            </a:r>
            <a:endParaRPr lang="zh-CN" altLang="en-US" dirty="0" smtClean="0"/>
          </a:p>
          <a:p>
            <a:pPr lvl="0" eaLnBrk="1" hangingPunct="1">
              <a:lnSpc>
                <a:spcPct val="110000"/>
              </a:lnSpc>
              <a:spcBef>
                <a:spcPct val="60000"/>
              </a:spcBef>
              <a:buFont typeface="Wingdings" panose="05000000000000000000" charset="0"/>
              <a:buChar char="n"/>
            </a:pPr>
            <a:r>
              <a:rPr lang="zh-CN" altLang="en-US" dirty="0" smtClean="0"/>
              <a:t>绝密</a:t>
            </a:r>
            <a:r>
              <a:rPr lang="en-US" altLang="zh-CN" dirty="0" smtClean="0"/>
              <a:t>TP&gt;=</a:t>
            </a:r>
            <a:r>
              <a:rPr lang="zh-CN" altLang="en-US" dirty="0" smtClean="0"/>
              <a:t>机密</a:t>
            </a:r>
            <a:r>
              <a:rPr lang="en-US" altLang="zh-CN" dirty="0" smtClean="0"/>
              <a:t>S&gt;=</a:t>
            </a:r>
            <a:r>
              <a:rPr lang="zh-CN" altLang="en-US" dirty="0" smtClean="0"/>
              <a:t>可信</a:t>
            </a:r>
            <a:r>
              <a:rPr lang="en-US" altLang="zh-CN" dirty="0" smtClean="0"/>
              <a:t>C&gt;=</a:t>
            </a:r>
            <a:r>
              <a:rPr lang="zh-CN" altLang="en-US" dirty="0" smtClean="0"/>
              <a:t>公开</a:t>
            </a:r>
            <a:r>
              <a:rPr lang="en-US" altLang="zh-CN" dirty="0" smtClean="0"/>
              <a:t>P</a:t>
            </a:r>
            <a:endParaRPr lang="zh-CN" altLang="en-US" dirty="0" smtClean="0"/>
          </a:p>
          <a:p>
            <a:pPr lvl="1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2"/>
          <p:cNvSpPr>
            <a:spLocks noGrp="1"/>
          </p:cNvSpPr>
          <p:nvPr>
            <p:ph type="title"/>
          </p:nvPr>
        </p:nvSpPr>
        <p:spPr>
          <a:solidFill>
            <a:srgbClr val="DCE6F2"/>
          </a:solidFill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solidFill>
                  <a:srgbClr val="0070C0"/>
                </a:solidFill>
              </a:rPr>
              <a:t>授权与回收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通过 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 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 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GRANT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语句和 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REVOKE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语句实现</a:t>
            </a: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GRANT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语句的一般格式：</a:t>
            </a: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GRANT &lt;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权限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&gt;[,&lt;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权限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&gt;]... </a:t>
            </a:r>
            <a:endParaRPr kumimoji="0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	[ON &lt;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对象类型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&lt;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对象名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&gt;]</a:t>
            </a:r>
            <a:endParaRPr kumimoji="0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TO &lt;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用户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&gt;[,&lt;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用户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&gt;]...</a:t>
            </a:r>
            <a:endParaRPr kumimoji="0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	 [WITH GRANT OPTION];</a:t>
            </a:r>
            <a:endParaRPr kumimoji="0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2"/>
          <p:cNvSpPr>
            <a:spLocks noGrp="1"/>
          </p:cNvSpPr>
          <p:nvPr>
            <p:ph type="title"/>
          </p:nvPr>
        </p:nvSpPr>
        <p:spPr>
          <a:solidFill>
            <a:srgbClr val="DCE6F2"/>
          </a:solidFill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chap 5 </a:t>
            </a:r>
            <a:r>
              <a:rPr lang="zh-CN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数据库完整性</a:t>
            </a:r>
            <a:endParaRPr lang="zh-CN" alt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371600"/>
            <a:ext cx="8362950" cy="5153025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数据库的完整性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数据的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正确性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F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(correctness) 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相容性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F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(consistency)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rgbClr val="FF66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1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防止数据库中存在不符合语义的数据，也就是防止数据库中存在不正确的数据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1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数据库同一对象在不同关系中的数据是符合逻辑的。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1000"/>
              <a:buFont typeface="Wingdings" panose="05000000000000000000" charset="0"/>
              <a:buChar char="n"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DBMS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所做的工作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1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提供定义完整性约束条件的机制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buClr>
                <a:srgbClr val="7030A0"/>
              </a:buClr>
              <a:buSzPct val="81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提供完整性检查方法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buClr>
                <a:srgbClr val="7030A0"/>
              </a:buClr>
              <a:buSzPct val="81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进行违约处理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标题 1"/>
          <p:cNvSpPr>
            <a:spLocks noGrp="1"/>
          </p:cNvSpPr>
          <p:nvPr>
            <p:ph type="title"/>
          </p:nvPr>
        </p:nvSpPr>
        <p:spPr>
          <a:solidFill>
            <a:srgbClr val="DCE6F2"/>
          </a:solidFill>
        </p:spPr>
        <p:txBody>
          <a:bodyPr vert="horz" wrap="square" lIns="91440" tIns="45720" rIns="91440" bIns="45720" anchor="ctr" anchorCtr="0"/>
          <a:p>
            <a:r>
              <a:rPr lang="zh-CN" altLang="en-US" b="1" dirty="0">
                <a:solidFill>
                  <a:srgbClr val="0070C0"/>
                </a:solidFill>
              </a:rPr>
              <a:t>主要完整性约束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7885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  </a:t>
            </a:r>
            <a:r>
              <a:rPr kumimoji="0" lang="zh-CN" altLang="en-U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实体完整性</a:t>
            </a:r>
            <a:endParaRPr kumimoji="0" lang="zh-CN" altLang="en-US" sz="3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5.2  </a:t>
            </a:r>
            <a:r>
              <a:rPr kumimoji="0" lang="zh-CN" altLang="en-U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参照完整性</a:t>
            </a:r>
            <a:endParaRPr kumimoji="0" lang="zh-CN" altLang="en-US" sz="3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5.3  </a:t>
            </a:r>
            <a:r>
              <a:rPr kumimoji="0" lang="zh-CN" altLang="en-U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用户定义的完整性</a:t>
            </a:r>
            <a:endParaRPr kumimoji="0" lang="zh-CN" altLang="en-US" sz="3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3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2"/>
          <p:cNvSpPr>
            <a:spLocks noGrp="1"/>
          </p:cNvSpPr>
          <p:nvPr>
            <p:ph type="ctrTitle"/>
          </p:nvPr>
        </p:nvSpPr>
        <p:spPr>
          <a:xfrm>
            <a:off x="644525" y="533400"/>
            <a:ext cx="7772400" cy="1470025"/>
          </a:xfrm>
          <a:solidFill>
            <a:srgbClr val="DCE6F2"/>
          </a:solidFill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zh-CN" altLang="zh-CN" b="1" dirty="0">
                <a:solidFill>
                  <a:srgbClr val="C00000"/>
                </a:solidFill>
                <a:sym typeface="微软雅黑" panose="020B0503020204020204" charset="-122"/>
              </a:rPr>
              <a:t>第</a:t>
            </a:r>
            <a:r>
              <a:rPr lang="en-US" altLang="zh-CN" b="1" dirty="0">
                <a:solidFill>
                  <a:srgbClr val="C00000"/>
                </a:solidFill>
                <a:sym typeface="微软雅黑" panose="020B0503020204020204" charset="-122"/>
              </a:rPr>
              <a:t>6</a:t>
            </a:r>
            <a:r>
              <a:rPr lang="zh-CN" altLang="zh-CN" b="1" dirty="0">
                <a:solidFill>
                  <a:srgbClr val="C00000"/>
                </a:solidFill>
                <a:sym typeface="微软雅黑" panose="020B0503020204020204" charset="-122"/>
              </a:rPr>
              <a:t>章 关系数据理论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20713" y="2312988"/>
            <a:ext cx="7705725" cy="45370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tabLst>
                <a:tab pos="1431925" algn="l"/>
              </a:tabLst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6.1 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问题的提出</a:t>
            </a: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1680" marR="0" lvl="0" indent="-28448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None/>
              <a:tabLst>
                <a:tab pos="1431925" algn="l"/>
              </a:tabLst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6.2 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规范化</a:t>
            </a: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1680" marR="0" lvl="0" indent="-28448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None/>
              <a:tabLst>
                <a:tab pos="1431925" algn="l"/>
              </a:tabLst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6.3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*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数据依赖的公理系统</a:t>
            </a: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1680" marR="0" lvl="0" indent="-28448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None/>
              <a:tabLst>
                <a:tab pos="1431925" algn="l"/>
              </a:tabLst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*6.4 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模式的分解</a:t>
            </a: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1680" marR="0" lvl="0" indent="-28448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None/>
              <a:tabLst>
                <a:tab pos="1431925" algn="l"/>
              </a:tabLst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6.5 小结</a:t>
            </a: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标题 1"/>
          <p:cNvSpPr>
            <a:spLocks noGrp="1"/>
          </p:cNvSpPr>
          <p:nvPr>
            <p:ph type="title"/>
          </p:nvPr>
        </p:nvSpPr>
        <p:spPr>
          <a:solidFill>
            <a:srgbClr val="DCE6F2"/>
          </a:solidFill>
        </p:spPr>
        <p:txBody>
          <a:bodyPr vert="horz" wrap="square" lIns="91440" tIns="45720" rIns="91440" bIns="45720" anchor="ctr" anchorCtr="0"/>
          <a:p>
            <a:r>
              <a:rPr lang="zh-CN" altLang="en-US" b="1" dirty="0">
                <a:solidFill>
                  <a:srgbClr val="0070C0"/>
                </a:solidFill>
              </a:rPr>
              <a:t>基本概念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8192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WHY </a:t>
            </a:r>
            <a:r>
              <a:rPr kumimoji="0" lang="zh-CN" altLang="en-US" sz="3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规范化？</a:t>
            </a:r>
            <a:endParaRPr kumimoji="0" lang="en-US" altLang="zh-CN" sz="3000" b="0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数据依赖</a:t>
            </a:r>
            <a:endParaRPr kumimoji="0" lang="en-US" altLang="zh-CN" sz="3000" b="0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函数依赖：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1NF,2NF, 3NF, BCNF</a:t>
            </a:r>
            <a:endParaRPr kumimoji="0" lang="en-US" altLang="zh-CN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1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部分依赖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传递依赖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</a:t>
            </a: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1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主属性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非主属性</a:t>
            </a: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1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候选码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主码</a:t>
            </a: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模式分解</a:t>
            </a:r>
            <a:r>
              <a:rPr kumimoji="0" lang="zh-CN" altLang="en-U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：无损连接，保持函数依赖</a:t>
            </a:r>
            <a:endParaRPr kumimoji="0" lang="zh-CN" altLang="en-US" sz="3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000" b="1" dirty="0">
              <a:solidFill>
                <a:srgbClr val="000000"/>
              </a:solidFill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868362"/>
          </a:xfrm>
          <a:solidFill>
            <a:srgbClr val="DCE6F2"/>
          </a:solidFill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zh-CN" altLang="zh-CN" sz="3600" b="1" dirty="0">
                <a:solidFill>
                  <a:srgbClr val="0070C0"/>
                </a:solidFill>
                <a:sym typeface="微软雅黑" panose="020B0503020204020204" charset="-122"/>
              </a:rPr>
              <a:t>范式</a:t>
            </a:r>
            <a:r>
              <a:rPr lang="zh-CN" altLang="en-US" sz="3600" b="1" dirty="0">
                <a:solidFill>
                  <a:srgbClr val="0070C0"/>
                </a:solidFill>
                <a:sym typeface="微软雅黑" panose="020B0503020204020204" charset="-122"/>
              </a:rPr>
              <a:t>（</a:t>
            </a:r>
            <a:r>
              <a:rPr lang="en-US" altLang="zh-CN" sz="3600" b="1" dirty="0">
                <a:solidFill>
                  <a:srgbClr val="0070C0"/>
                </a:solidFill>
                <a:sym typeface="微软雅黑" panose="020B0503020204020204" charset="-122"/>
              </a:rPr>
              <a:t>Normal Form</a:t>
            </a:r>
            <a:r>
              <a:rPr lang="zh-CN" altLang="en-US" sz="3600" b="1" dirty="0">
                <a:solidFill>
                  <a:srgbClr val="0070C0"/>
                </a:solidFill>
                <a:sym typeface="微软雅黑" panose="020B0503020204020204" charset="-122"/>
              </a:rPr>
              <a:t>）</a:t>
            </a:r>
            <a:endParaRPr lang="zh-CN" altLang="zh-CN" sz="3600" b="1" dirty="0">
              <a:solidFill>
                <a:srgbClr val="0070C0"/>
              </a:solidFill>
            </a:endParaRP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4325" y="981075"/>
            <a:ext cx="8229600" cy="1871663"/>
          </a:xfrm>
        </p:spPr>
        <p:txBody>
          <a:bodyPr vert="horz" wrap="square" lIns="91440" tIns="45720" rIns="91440" bIns="45720" numCol="1" anchor="t" anchorCtr="0" compatLnSpc="1">
            <a:normAutofit fontScale="85000" lnSpcReduction="1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各种范式之间存在联系：</a:t>
            </a: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25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某一关系模式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R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为第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范式，可简记为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R∈nNF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。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74757" name="Object 10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4575" y="1628775"/>
            <a:ext cx="7023100" cy="479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4758" name="Picture 12" descr="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350" y="2852738"/>
            <a:ext cx="2800350" cy="26654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4759" name="Rectangle 3"/>
          <p:cNvSpPr/>
          <p:nvPr/>
        </p:nvSpPr>
        <p:spPr>
          <a:xfrm>
            <a:off x="314325" y="3141663"/>
            <a:ext cx="5481638" cy="3311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lnSpc>
                <a:spcPct val="110000"/>
              </a:lnSpc>
              <a:spcBef>
                <a:spcPts val="1200"/>
              </a:spcBef>
              <a:buClrTx/>
              <a:buSzTx/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一个低一级范式的关系模式，通过</a:t>
            </a:r>
            <a:r>
              <a:rPr lang="zh-CN" altLang="en-US" sz="2400" dirty="0">
                <a:solidFill>
                  <a:srgbClr val="0066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模式分解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schema decomposition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）可以转换为若干个高一级范式的关系模式的集合，这种过程就叫</a:t>
            </a:r>
            <a:r>
              <a:rPr lang="zh-CN" altLang="en-US" sz="2400" dirty="0">
                <a:solidFill>
                  <a:srgbClr val="FF00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规范化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normalization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）。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620713"/>
            <a:ext cx="4665663" cy="5635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Student</a:t>
            </a: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表的问题</a:t>
            </a: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？？</a:t>
            </a: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82754" name="Group 98"/>
          <p:cNvGraphicFramePr>
            <a:graphicFrameLocks noGrp="1"/>
          </p:cNvGraphicFramePr>
          <p:nvPr>
            <p:ph type="tbl" idx="1"/>
          </p:nvPr>
        </p:nvGraphicFramePr>
        <p:xfrm>
          <a:off x="457200" y="1828800"/>
          <a:ext cx="8229600" cy="4589463"/>
        </p:xfrm>
        <a:graphic>
          <a:graphicData uri="http://schemas.openxmlformats.org/drawingml/2006/table">
            <a:tbl>
              <a:tblPr/>
              <a:tblGrid>
                <a:gridCol w="1235075"/>
                <a:gridCol w="2057400"/>
                <a:gridCol w="1644650"/>
                <a:gridCol w="1914525"/>
                <a:gridCol w="1377950"/>
              </a:tblGrid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  <a:endParaRPr kumimoji="0" lang="en-US" altLang="zh-CN" sz="2400" b="0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Sdept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Mname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2400" b="0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Grade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计算机系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张明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c01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计算机系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张明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c02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计算机系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张明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c03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计算机系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张明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c01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计算机系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张明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c01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计算机系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张明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c01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计算机系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张明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c01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s101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软件工程系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李四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c03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94"/>
          <p:cNvGrpSpPr/>
          <p:nvPr/>
        </p:nvGrpSpPr>
        <p:grpSpPr>
          <a:xfrm>
            <a:off x="1692275" y="577850"/>
            <a:ext cx="7200900" cy="4867275"/>
            <a:chOff x="1066" y="364"/>
            <a:chExt cx="4536" cy="3066"/>
          </a:xfrm>
        </p:grpSpPr>
        <p:grpSp>
          <p:nvGrpSpPr>
            <p:cNvPr id="75857" name="Group 92"/>
            <p:cNvGrpSpPr/>
            <p:nvPr/>
          </p:nvGrpSpPr>
          <p:grpSpPr>
            <a:xfrm>
              <a:off x="1066" y="1752"/>
              <a:ext cx="1995" cy="1678"/>
              <a:chOff x="1066" y="1752"/>
              <a:chExt cx="1995" cy="1678"/>
            </a:xfrm>
          </p:grpSpPr>
          <p:sp>
            <p:nvSpPr>
              <p:cNvPr id="75859" name="Rectangle 87"/>
              <p:cNvSpPr/>
              <p:nvPr/>
            </p:nvSpPr>
            <p:spPr>
              <a:xfrm>
                <a:off x="1066" y="1752"/>
                <a:ext cx="1225" cy="499"/>
              </a:xfrm>
              <a:prstGeom prst="rect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00000"/>
                  </a:buClr>
                  <a:buSzPct val="80000"/>
                  <a:buFont typeface="Wingdings" panose="05000000000000000000" pitchFamily="2" charset="2"/>
                  <a:buChar char="n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80000"/>
                  <a:buFont typeface="Wingdings" panose="05000000000000000000" pitchFamily="2" charset="2"/>
                  <a:buChar char="l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5860" name="Rectangle 91"/>
              <p:cNvSpPr/>
              <p:nvPr/>
            </p:nvSpPr>
            <p:spPr>
              <a:xfrm>
                <a:off x="2381" y="1752"/>
                <a:ext cx="680" cy="1678"/>
              </a:xfrm>
              <a:prstGeom prst="rect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00000"/>
                  </a:buClr>
                  <a:buSzPct val="80000"/>
                  <a:buFont typeface="Wingdings" panose="05000000000000000000" pitchFamily="2" charset="2"/>
                  <a:buChar char="n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80000"/>
                  <a:buFont typeface="Wingdings" panose="05000000000000000000" pitchFamily="2" charset="2"/>
                  <a:buChar char="l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5858" name="AutoShape 93"/>
            <p:cNvSpPr/>
            <p:nvPr/>
          </p:nvSpPr>
          <p:spPr>
            <a:xfrm>
              <a:off x="3379" y="364"/>
              <a:ext cx="2223" cy="384"/>
            </a:xfrm>
            <a:prstGeom prst="borderCallout1">
              <a:avLst>
                <a:gd name="adj1" fmla="val 18750"/>
                <a:gd name="adj2" fmla="val -2157"/>
                <a:gd name="adj3" fmla="val 361458"/>
                <a:gd name="adj4" fmla="val -14306"/>
              </a:avLst>
            </a:prstGeom>
            <a:solidFill>
              <a:schemeClr val="bg1"/>
            </a:solidFill>
            <a:ln w="317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SzPct val="80000"/>
                <a:buFont typeface="Wingdings" panose="05000000000000000000" pitchFamily="2" charset="2"/>
                <a:buChar char="n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342900" lvl="0" indent="-34290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冗余</a:t>
              </a:r>
              <a:r>
                <a:rPr lang="zh-CN" altLang="en-US" sz="1800" dirty="0">
                  <a:latin typeface="Arial" panose="020B0604020202020204" pitchFamily="34" charset="0"/>
                </a:rPr>
                <a:t>（</a:t>
              </a:r>
              <a:r>
                <a:rPr lang="en-US" altLang="zh-CN" sz="1800" dirty="0">
                  <a:latin typeface="Arial" panose="020B0604020202020204" pitchFamily="34" charset="0"/>
                </a:rPr>
                <a:t>redundancy</a:t>
              </a:r>
              <a:r>
                <a:rPr lang="zh-CN" altLang="en-US" sz="1800" dirty="0">
                  <a:latin typeface="Arial" panose="020B0604020202020204" pitchFamily="34" charset="0"/>
                </a:rPr>
                <a:t>）：</a:t>
              </a:r>
              <a:endParaRPr lang="en-US" altLang="zh-CN" sz="1800" dirty="0">
                <a:latin typeface="Arial" panose="020B0604020202020204" pitchFamily="34" charset="0"/>
              </a:endParaRPr>
            </a:p>
            <a:p>
              <a:pPr marL="342900" lvl="0" indent="-34290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latin typeface="Arial" panose="020B0604020202020204" pitchFamily="34" charset="0"/>
                </a:rPr>
                <a:t>不必要的</a:t>
              </a:r>
              <a:r>
                <a:rPr lang="zh-CN" altLang="en-US" sz="18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重复</a:t>
              </a:r>
              <a:r>
                <a:rPr lang="zh-CN" altLang="en-US" sz="1800" dirty="0">
                  <a:latin typeface="Arial" panose="020B0604020202020204" pitchFamily="34" charset="0"/>
                </a:rPr>
                <a:t>（</a:t>
              </a:r>
              <a:r>
                <a:rPr lang="en-US" altLang="zh-CN" sz="1800" dirty="0">
                  <a:latin typeface="Arial" panose="020B0604020202020204" pitchFamily="34" charset="0"/>
                </a:rPr>
                <a:t>Duplicated</a:t>
              </a:r>
              <a:r>
                <a:rPr lang="zh-CN" altLang="en-US" sz="1800" dirty="0">
                  <a:latin typeface="Arial" panose="020B0604020202020204" pitchFamily="34" charset="0"/>
                </a:rPr>
                <a:t>）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97"/>
          <p:cNvGrpSpPr/>
          <p:nvPr/>
        </p:nvGrpSpPr>
        <p:grpSpPr>
          <a:xfrm>
            <a:off x="3851275" y="2349500"/>
            <a:ext cx="3384550" cy="3167063"/>
            <a:chOff x="2381" y="1480"/>
            <a:chExt cx="2132" cy="1995"/>
          </a:xfrm>
        </p:grpSpPr>
        <p:sp>
          <p:nvSpPr>
            <p:cNvPr id="75855" name="Rectangle 80"/>
            <p:cNvSpPr/>
            <p:nvPr/>
          </p:nvSpPr>
          <p:spPr>
            <a:xfrm>
              <a:off x="2381" y="1480"/>
              <a:ext cx="544" cy="1995"/>
            </a:xfrm>
            <a:prstGeom prst="rect">
              <a:avLst/>
            </a:prstGeom>
            <a:noFill/>
            <a:ln w="28575" cap="flat" cmpd="sng">
              <a:solidFill>
                <a:srgbClr val="3333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SzPct val="80000"/>
                <a:buFont typeface="Wingdings" panose="05000000000000000000" pitchFamily="2" charset="2"/>
                <a:buChar char="n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75856" name="AutoShape 95"/>
            <p:cNvSpPr/>
            <p:nvPr/>
          </p:nvSpPr>
          <p:spPr>
            <a:xfrm>
              <a:off x="3744" y="1952"/>
              <a:ext cx="769" cy="384"/>
            </a:xfrm>
            <a:prstGeom prst="borderCallout1">
              <a:avLst>
                <a:gd name="adj1" fmla="val 18750"/>
                <a:gd name="adj2" fmla="val -6241"/>
                <a:gd name="adj3" fmla="val 77866"/>
                <a:gd name="adj4" fmla="val -106500"/>
              </a:avLst>
            </a:prstGeom>
            <a:solidFill>
              <a:schemeClr val="bg1"/>
            </a:solidFill>
            <a:ln w="3175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SzPct val="80000"/>
                <a:buFont typeface="Wingdings" panose="05000000000000000000" pitchFamily="2" charset="2"/>
                <a:buChar char="n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342900" lvl="0" indent="-34290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latin typeface="Arial" panose="020B0604020202020204" pitchFamily="34" charset="0"/>
                </a:rPr>
                <a:t>更新异常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101"/>
          <p:cNvGrpSpPr/>
          <p:nvPr/>
        </p:nvGrpSpPr>
        <p:grpSpPr>
          <a:xfrm>
            <a:off x="468313" y="4683125"/>
            <a:ext cx="8207375" cy="1733550"/>
            <a:chOff x="295" y="2950"/>
            <a:chExt cx="5170" cy="1092"/>
          </a:xfrm>
        </p:grpSpPr>
        <p:sp>
          <p:nvSpPr>
            <p:cNvPr id="75853" name="Text Box 99"/>
            <p:cNvSpPr txBox="1"/>
            <p:nvPr/>
          </p:nvSpPr>
          <p:spPr>
            <a:xfrm>
              <a:off x="295" y="3793"/>
              <a:ext cx="5170" cy="249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SzPct val="80000"/>
                <a:buFont typeface="Wingdings" panose="05000000000000000000" pitchFamily="2" charset="2"/>
                <a:buChar char="n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342900" lvl="0" indent="-34290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Arial" panose="020B0604020202020204" pitchFamily="34" charset="0"/>
                </a:rPr>
                <a:t>S201             </a:t>
              </a:r>
              <a:r>
                <a:rPr lang="zh-CN" altLang="en-US" sz="2000" dirty="0">
                  <a:latin typeface="Arial" panose="020B0604020202020204" pitchFamily="34" charset="0"/>
                </a:rPr>
                <a:t>物流工程系        王五</a:t>
              </a:r>
              <a:endParaRPr lang="zh-CN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75854" name="AutoShape 100"/>
            <p:cNvSpPr/>
            <p:nvPr/>
          </p:nvSpPr>
          <p:spPr>
            <a:xfrm>
              <a:off x="4470" y="2950"/>
              <a:ext cx="859" cy="384"/>
            </a:xfrm>
            <a:prstGeom prst="borderCallout1">
              <a:avLst>
                <a:gd name="adj1" fmla="val 18750"/>
                <a:gd name="adj2" fmla="val -5588"/>
                <a:gd name="adj3" fmla="val 254949"/>
                <a:gd name="adj4" fmla="val -100583"/>
              </a:avLst>
            </a:prstGeom>
            <a:solidFill>
              <a:schemeClr val="bg1"/>
            </a:solidFill>
            <a:ln w="3492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SzPct val="80000"/>
                <a:buFont typeface="Wingdings" panose="05000000000000000000" pitchFamily="2" charset="2"/>
                <a:buChar char="n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342900" lvl="0" indent="-34290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latin typeface="Arial" panose="020B0604020202020204" pitchFamily="34" charset="0"/>
                </a:rPr>
                <a:t>插入异常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6" name="Group 103"/>
          <p:cNvGrpSpPr/>
          <p:nvPr/>
        </p:nvGrpSpPr>
        <p:grpSpPr>
          <a:xfrm>
            <a:off x="323850" y="4149725"/>
            <a:ext cx="8642350" cy="1555750"/>
            <a:chOff x="204" y="2632"/>
            <a:chExt cx="5444" cy="980"/>
          </a:xfrm>
        </p:grpSpPr>
        <p:sp>
          <p:nvSpPr>
            <p:cNvPr id="75851" name="Line 86"/>
            <p:cNvSpPr/>
            <p:nvPr/>
          </p:nvSpPr>
          <p:spPr>
            <a:xfrm>
              <a:off x="204" y="3612"/>
              <a:ext cx="5444" cy="0"/>
            </a:xfrm>
            <a:prstGeom prst="line">
              <a:avLst/>
            </a:prstGeom>
            <a:ln w="57150" cap="flat" cmpd="sng">
              <a:solidFill>
                <a:srgbClr val="FF99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75852" name="AutoShape 102"/>
            <p:cNvSpPr/>
            <p:nvPr/>
          </p:nvSpPr>
          <p:spPr>
            <a:xfrm>
              <a:off x="260" y="2632"/>
              <a:ext cx="760" cy="384"/>
            </a:xfrm>
            <a:prstGeom prst="borderCallout1">
              <a:avLst>
                <a:gd name="adj1" fmla="val 18750"/>
                <a:gd name="adj2" fmla="val 106315"/>
                <a:gd name="adj3" fmla="val 246093"/>
                <a:gd name="adj4" fmla="val 204606"/>
              </a:avLst>
            </a:prstGeom>
            <a:solidFill>
              <a:schemeClr val="bg1"/>
            </a:solidFill>
            <a:ln w="3175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SzPct val="80000"/>
                <a:buFont typeface="Wingdings" panose="05000000000000000000" pitchFamily="2" charset="2"/>
                <a:buChar char="n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342900" lvl="0" indent="-34290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latin typeface="Arial" panose="020B0604020202020204" pitchFamily="34" charset="0"/>
                </a:rPr>
                <a:t>删除异常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000" b="1" dirty="0">
              <a:solidFill>
                <a:srgbClr val="000000"/>
              </a:solidFill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76803" name="Rectangle 1026"/>
          <p:cNvSpPr>
            <a:spLocks noGrp="1"/>
          </p:cNvSpPr>
          <p:nvPr>
            <p:ph type="ctrTitle"/>
          </p:nvPr>
        </p:nvSpPr>
        <p:spPr>
          <a:xfrm>
            <a:off x="515938" y="163513"/>
            <a:ext cx="7772400" cy="1470025"/>
          </a:xfrm>
          <a:solidFill>
            <a:srgbClr val="DCE6F2"/>
          </a:solidFill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en-US" altLang="zh-CN" sz="3600" dirty="0">
                <a:solidFill>
                  <a:srgbClr val="0066FF"/>
                </a:solidFill>
                <a:sym typeface="Calibri" panose="020F0502020204030204" pitchFamily="34" charset="0"/>
              </a:rPr>
              <a:t>Student&lt;U, F&gt;</a:t>
            </a:r>
            <a:r>
              <a:rPr lang="zh-CN" altLang="en-US" sz="3600" dirty="0">
                <a:solidFill>
                  <a:srgbClr val="0066FF"/>
                </a:solidFill>
                <a:sym typeface="Calibri" panose="020F0502020204030204" pitchFamily="34" charset="0"/>
              </a:rPr>
              <a:t>中存在的问题：</a:t>
            </a:r>
            <a:endParaRPr lang="zh-CN" altLang="zh-CN" sz="3600" dirty="0">
              <a:solidFill>
                <a:srgbClr val="0066FF"/>
              </a:solidFill>
              <a:sym typeface="微软雅黑" panose="020B0503020204020204" charset="-122"/>
            </a:endParaRPr>
          </a:p>
        </p:txBody>
      </p:sp>
      <p:sp>
        <p:nvSpPr>
          <p:cNvPr id="1536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6675" y="1792288"/>
            <a:ext cx="8229600" cy="5065713"/>
          </a:xfrm>
        </p:spPr>
        <p:txBody>
          <a:bodyPr vert="horz" wrap="square" lIns="91440" tIns="45720" rIns="91440" bIns="45720" numCol="1" anchor="t" anchorCtr="0" compatLnSpc="1">
            <a:normAutofit fontScale="70000" lnSpcReduction="2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（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1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）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数据冗余（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Data Redundancy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）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浪费大量的存储空间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7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每一个系主任的姓名重复出现，重复次数与该系所有学生的所有课程成绩出现次数相同。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7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（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2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）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更新异常（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Update Anomalies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）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数据冗余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Monotype Sorts" pitchFamily="2" charset="2"/>
              </a:rPr>
              <a:t>，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更新数据时，维护数据完整性代价大。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某系更换系主任后，必须修改与该系学生有关的每一个元组。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（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3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）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插入异常（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Insertion Anomalies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）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如果一个系刚成立，尚无学生，则无法把这个系及其系主任的信息存入数据库。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（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4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）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删除异常（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Deletion Anomalies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）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如果某个系的学生全部毕业了， 则在删除该系学生信息的同时，把这个系及其系主任的信息也丢掉了。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2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v"/>
              <a:defRPr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3"/>
          <p:cNvSpPr>
            <a:spLocks noGrp="1"/>
          </p:cNvSpPr>
          <p:nvPr>
            <p:ph type="title"/>
          </p:nvPr>
        </p:nvSpPr>
        <p:spPr>
          <a:xfrm>
            <a:off x="304800" y="115888"/>
            <a:ext cx="8385175" cy="1027112"/>
          </a:xfrm>
          <a:solidFill>
            <a:srgbClr val="DCE6F2"/>
          </a:solidFill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000" b="1" dirty="0">
                <a:solidFill>
                  <a:srgbClr val="0070C0"/>
                </a:solidFill>
              </a:rPr>
              <a:t>数据库系统</a:t>
            </a:r>
            <a:r>
              <a:rPr lang="zh-CN" altLang="en-US" sz="4000" dirty="0"/>
              <a:t>（</a:t>
            </a:r>
            <a:r>
              <a:rPr lang="en-US" altLang="zh-CN" sz="4000" dirty="0"/>
              <a:t>Database System</a:t>
            </a:r>
            <a:r>
              <a:rPr lang="zh-CN" altLang="en-US" sz="4000" dirty="0"/>
              <a:t>，</a:t>
            </a:r>
            <a:r>
              <a:rPr lang="en-US" altLang="zh-CN" sz="4000" dirty="0"/>
              <a:t>DBS</a:t>
            </a:r>
            <a:r>
              <a:rPr lang="zh-CN" altLang="en-US" sz="4000" dirty="0"/>
              <a:t>）</a:t>
            </a:r>
            <a:endParaRPr lang="zh-CN" altLang="en-US" sz="4000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20038" cy="2530475"/>
          </a:xfrm>
        </p:spPr>
        <p:txBody>
          <a:bodyPr vert="horz" wrap="square" lIns="182562" tIns="46038" rIns="182562" bIns="46038" numCol="1" anchor="t" anchorCtr="0" compatLnSpc="1">
            <a:normAutofit lnSpcReduction="10000"/>
          </a:bodyPr>
          <a:lstStyle/>
          <a:p>
            <a:pPr marL="0" marR="0" lvl="0" indent="71755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指在计算机系统中引入数据库技术后的系统。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71755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数据库系统组成：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93800" marR="0" lvl="1" indent="-28575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数据库（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93800" marR="0" lvl="1" indent="-28575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数据库管理系统（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DBMS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93800" marR="0" lvl="1" indent="-28575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数据库应用系统（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DBAS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93800" marR="0" lvl="1" indent="-28575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数据库管理员（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DBA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）和用户（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3556" name="Picture 4" descr="1-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4205288"/>
            <a:ext cx="6048375" cy="22717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000" b="1" dirty="0">
              <a:solidFill>
                <a:srgbClr val="000000"/>
              </a:solidFill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77827" name="Rectangle 1026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792162"/>
          </a:xfrm>
          <a:solidFill>
            <a:srgbClr val="DCE6F2"/>
          </a:solidFill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zh-CN" altLang="en-US" sz="3600" b="1" dirty="0">
                <a:solidFill>
                  <a:srgbClr val="0070C0"/>
                </a:solidFill>
                <a:sym typeface="微软雅黑" panose="020B0503020204020204" charset="-122"/>
              </a:rPr>
              <a:t>优化后的数据库模式</a:t>
            </a:r>
            <a:endParaRPr lang="zh-CN" altLang="zh-CN" sz="3600" b="1" dirty="0">
              <a:solidFill>
                <a:srgbClr val="0070C0"/>
              </a:solidFill>
              <a:sym typeface="微软雅黑" panose="020B0503020204020204" charset="-122"/>
            </a:endParaRPr>
          </a:p>
        </p:txBody>
      </p:sp>
      <p:sp>
        <p:nvSpPr>
          <p:cNvPr id="2253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098550"/>
            <a:ext cx="4691063" cy="5497513"/>
          </a:xfrm>
        </p:spPr>
        <p:txBody>
          <a:bodyPr vert="horz" wrap="square" lIns="91440" tIns="45720" rIns="91440" bIns="45720" numCol="1" anchor="t" anchorCtr="0" compatLnSpc="1">
            <a:normAutofit fontScale="62500" lnSpcReduction="2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单一的模式分解成三个关系模式，得到优化的数据库模式：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S(</a:t>
            </a:r>
            <a:r>
              <a:rPr kumimoji="0" lang="en-US" altLang="zh-CN" sz="28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Sno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, 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Sdept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）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   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Sno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 → 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Sdept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;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DEPT(</a:t>
            </a:r>
            <a:r>
              <a:rPr kumimoji="0" lang="en-US" altLang="zh-CN" sz="28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Sdept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, 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Mname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）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    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Sdept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 → 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Mname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;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SC( </a:t>
            </a:r>
            <a:r>
              <a:rPr kumimoji="0" lang="en-US" altLang="zh-CN" sz="28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Sno</a:t>
            </a:r>
            <a:r>
              <a:rPr kumimoji="0" lang="en-US" altLang="zh-CN" sz="28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, </a:t>
            </a:r>
            <a:r>
              <a:rPr kumimoji="0" lang="en-US" altLang="zh-CN" sz="28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Cno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, Grade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）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  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Sno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, 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Cno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) → Grade);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下述问题都不再发生：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数据冗余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更新异常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插入异常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删除异常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77829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1863" y="1252538"/>
            <a:ext cx="2232025" cy="49768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000" b="1" dirty="0">
              <a:solidFill>
                <a:srgbClr val="000000"/>
              </a:solidFill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78851" name="Rectangle 5"/>
          <p:cNvSpPr/>
          <p:nvPr/>
        </p:nvSpPr>
        <p:spPr>
          <a:xfrm>
            <a:off x="457200" y="1123950"/>
            <a:ext cx="8578850" cy="4683125"/>
          </a:xfrm>
          <a:prstGeom prst="rect">
            <a:avLst/>
          </a:prstGeom>
          <a:gradFill rotWithShape="1">
            <a:gsLst>
              <a:gs pos="0">
                <a:srgbClr val="D9FDA5">
                  <a:alpha val="100000"/>
                </a:srgbClr>
              </a:gs>
              <a:gs pos="34998">
                <a:srgbClr val="E3FEBF">
                  <a:alpha val="100000"/>
                </a:srgbClr>
              </a:gs>
              <a:gs pos="100000">
                <a:srgbClr val="F4FEE6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9BBB5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>
                <a:schemeClr val="accent1"/>
              </a:buClr>
              <a:buSzPct val="90000"/>
              <a:buFont typeface="Monotype Sorts"/>
              <a:buNone/>
            </a:pPr>
            <a:endParaRPr lang="zh-CN" altLang="zh-CN" sz="2800" b="1" dirty="0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78852" name="Rectangle 2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792162"/>
          </a:xfrm>
          <a:solidFill>
            <a:srgbClr val="DCE6F2"/>
          </a:solidFill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zh-CN" altLang="zh-CN" sz="3600" dirty="0">
                <a:sym typeface="微软雅黑" panose="020B0503020204020204" charset="-122"/>
              </a:rPr>
              <a:t>规范化小结</a:t>
            </a:r>
            <a:endParaRPr lang="zh-CN" altLang="zh-CN" sz="3600" dirty="0">
              <a:sym typeface="微软雅黑" panose="020B0503020204020204" charset="-122"/>
            </a:endParaRPr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339850"/>
            <a:ext cx="8686800" cy="4854575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关系模式规范化的基本步骤</a:t>
            </a: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                         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1NF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            	          ↓      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消除非主属性对码的部分函数依赖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消除决定因素        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2NF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非码的非平凡         ↓      消除非主属性对码的传递函数依赖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函数依赖               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3NF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            	         ↓      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消除主属性对码的部分和传递函数依赖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                         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BCNF 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            	          ↓      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消除非平凡且非函数依赖的多值依赖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                    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4NF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78854" name="Line 4"/>
          <p:cNvSpPr/>
          <p:nvPr/>
        </p:nvSpPr>
        <p:spPr>
          <a:xfrm flipH="1">
            <a:off x="2554288" y="1795463"/>
            <a:ext cx="1587" cy="2786062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8855" name="Line 8"/>
          <p:cNvSpPr/>
          <p:nvPr/>
        </p:nvSpPr>
        <p:spPr>
          <a:xfrm>
            <a:off x="2122488" y="4665663"/>
            <a:ext cx="793750" cy="1587"/>
          </a:xfrm>
          <a:prstGeom prst="line">
            <a:avLst/>
          </a:prstGeom>
          <a:ln w="381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78856" name="TextBox 1"/>
          <p:cNvSpPr/>
          <p:nvPr/>
        </p:nvSpPr>
        <p:spPr>
          <a:xfrm>
            <a:off x="3132138" y="5940425"/>
            <a:ext cx="30257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图</a:t>
            </a:r>
            <a:r>
              <a:rPr lang="en-US" altLang="zh-CN" sz="1800" b="1" dirty="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6.8 </a:t>
            </a:r>
            <a:r>
              <a:rPr lang="zh-CN" altLang="en-US" sz="1800" b="1" dirty="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规范化过程</a:t>
            </a:r>
            <a:endParaRPr lang="zh-CN" altLang="en-US" sz="1800" b="1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Rectangle 2"/>
          <p:cNvSpPr>
            <a:spLocks noGrp="1"/>
          </p:cNvSpPr>
          <p:nvPr>
            <p:ph type="title"/>
          </p:nvPr>
        </p:nvSpPr>
        <p:spPr>
          <a:solidFill>
            <a:srgbClr val="DCE6F2"/>
          </a:solidFill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dirty="0">
                <a:solidFill>
                  <a:srgbClr val="0070C0"/>
                </a:solidFill>
              </a:rPr>
              <a:t>基于</a:t>
            </a:r>
            <a:r>
              <a:rPr lang="en-US" altLang="zh-CN" sz="3200" dirty="0">
                <a:solidFill>
                  <a:srgbClr val="0070C0"/>
                </a:solidFill>
              </a:rPr>
              <a:t>3NF</a:t>
            </a:r>
            <a:r>
              <a:rPr lang="zh-CN" altLang="en-US" sz="3200" dirty="0">
                <a:solidFill>
                  <a:srgbClr val="0070C0"/>
                </a:solidFill>
              </a:rPr>
              <a:t>的设计方法</a:t>
            </a:r>
            <a:br>
              <a:rPr lang="en-US" altLang="zh-CN" sz="3200" dirty="0">
                <a:solidFill>
                  <a:srgbClr val="0070C0"/>
                </a:solidFill>
              </a:rPr>
            </a:br>
            <a:r>
              <a:rPr lang="zh-CN" altLang="en-US" sz="3200" dirty="0">
                <a:solidFill>
                  <a:srgbClr val="0070C0"/>
                </a:solidFill>
              </a:rPr>
              <a:t>（设计小型数据库）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5928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57338"/>
            <a:ext cx="8229600" cy="4767263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例：教学数据库</a:t>
            </a:r>
            <a:endParaRPr kumimoji="0" lang="zh-CN" altLang="en-US" sz="3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Teach (</a:t>
            </a:r>
            <a:r>
              <a:rPr kumimoji="0" lang="en-US" altLang="zh-CN" sz="24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Sno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Sn, Sa, Dept, Loc, </a:t>
            </a:r>
            <a:r>
              <a:rPr kumimoji="0" lang="en-US" altLang="zh-CN" sz="24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Cno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Cn, Credit, Grade)</a:t>
            </a: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列出所有非平凡的函数依赖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找出“最小函数依赖集”       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去掉了 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Sno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Loc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对“每组函数依赖”二边建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关系，决定因子作主码。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S(</a:t>
            </a:r>
            <a:r>
              <a:rPr kumimoji="0" lang="en-US" altLang="zh-CN" sz="24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Sno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Sn, Sa, Dept)</a:t>
            </a: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Dep (</a:t>
            </a:r>
            <a:r>
              <a:rPr kumimoji="0" lang="en-US" altLang="zh-CN" sz="24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Dept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,Loc)</a:t>
            </a: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C(</a:t>
            </a:r>
            <a:r>
              <a:rPr kumimoji="0" lang="en-US" altLang="zh-CN" sz="24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Cno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Cn, Credit)</a:t>
            </a: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SC(</a:t>
            </a:r>
            <a:r>
              <a:rPr kumimoji="0" lang="en-US" altLang="zh-CN" sz="24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Sno,Cno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Grade)       4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个表都至少属于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3NF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！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charRg st="65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2899">
                                            <p:txEl>
                                              <p:charRg st="65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charRg st="78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92899">
                                            <p:txEl>
                                              <p:charRg st="78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charRg st="110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92899">
                                            <p:txEl>
                                              <p:charRg st="110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charRg st="135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92899">
                                            <p:txEl>
                                              <p:charRg st="135" end="1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charRg st="157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92899">
                                            <p:txEl>
                                              <p:charRg st="157" end="1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charRg st="173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92899">
                                            <p:txEl>
                                              <p:charRg st="173" end="1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charRg st="193" end="2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2899">
                                            <p:txEl>
                                              <p:charRg st="193" end="2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8229600" cy="944562"/>
          </a:xfrm>
          <a:solidFill>
            <a:srgbClr val="DCE6F2"/>
          </a:solidFill>
        </p:spPr>
        <p:txBody>
          <a:bodyPr wrap="square" lIns="91440" tIns="45720" rIns="91440" bIns="45720" anchor="ctr" anchorCtr="0"/>
          <a:p>
            <a:r>
              <a:rPr lang="zh-CN" altLang="zh-CN" b="1" dirty="0">
                <a:solidFill>
                  <a:srgbClr val="C00000"/>
                </a:solidFill>
              </a:rPr>
              <a:t>第</a:t>
            </a:r>
            <a:r>
              <a:rPr lang="en-US" altLang="zh-CN" b="1" dirty="0">
                <a:solidFill>
                  <a:srgbClr val="C00000"/>
                </a:solidFill>
              </a:rPr>
              <a:t>7</a:t>
            </a:r>
            <a:r>
              <a:rPr lang="zh-CN" altLang="zh-CN" b="1" dirty="0">
                <a:solidFill>
                  <a:srgbClr val="C00000"/>
                </a:solidFill>
              </a:rPr>
              <a:t>章  数据库设计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914400" y="1143000"/>
            <a:ext cx="8229600" cy="4791075"/>
          </a:xfrm>
        </p:spPr>
        <p:txBody>
          <a:bodyPr vert="horz" wrap="square" lIns="91440" tIns="45720" rIns="91440" bIns="45720" numCol="1" anchor="t" anchorCtr="0" compatLnSpc="1">
            <a:normAutofit fontScale="850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7.1 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数据库设计概述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7.2 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需求分析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7.3 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概念结构设计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7.4 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逻辑结构设计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7.5 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物理结构设计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7.6 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数据库的实施和维护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7.7 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小结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Rectangle 2"/>
          <p:cNvSpPr>
            <a:spLocks noGrp="1"/>
          </p:cNvSpPr>
          <p:nvPr>
            <p:ph type="title"/>
          </p:nvPr>
        </p:nvSpPr>
        <p:spPr>
          <a:solidFill>
            <a:srgbClr val="DCE6F2"/>
          </a:solidFill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solidFill>
                  <a:srgbClr val="0070C0"/>
                </a:solidFill>
              </a:rPr>
              <a:t>数据库设计的基本步骤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628775"/>
            <a:ext cx="7931150" cy="4695825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数据库设计分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个阶段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38200" marR="0" lvl="1" indent="-3810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需求分析</a:t>
            </a:r>
            <a:endParaRPr kumimoji="0" lang="zh-CN" altLang="en-US" sz="21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38200" marR="0" lvl="1" indent="-3810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1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概念结构设计</a:t>
            </a:r>
            <a:endParaRPr kumimoji="0" lang="zh-CN" altLang="en-US" sz="21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38200" marR="0" lvl="1" indent="-3810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1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逻辑结构设计</a:t>
            </a:r>
            <a:endParaRPr kumimoji="0" lang="zh-CN" altLang="en-US" sz="21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38200" marR="0" lvl="1" indent="-3810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物理结构设计</a:t>
            </a:r>
            <a:endParaRPr kumimoji="0" lang="zh-CN" altLang="en-US" sz="21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38200" marR="0" lvl="1" indent="-3810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数据库实施</a:t>
            </a:r>
            <a:endParaRPr kumimoji="0" lang="zh-CN" altLang="en-US" sz="21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38200" marR="0" lvl="1" indent="-3810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数据库运行和维护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需求分析和概念设计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独立于任何数据库管理系统 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逻辑设计和物理设计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与选用的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DBMS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相关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49275"/>
            <a:ext cx="7391400" cy="5635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现实世界中客观对象的抽象过程</a:t>
            </a:r>
            <a:endParaRPr kumimoji="0" lang="zh-CN" altLang="en-US" sz="4000" b="0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7587" name="Rectangle 3"/>
          <p:cNvSpPr/>
          <p:nvPr/>
        </p:nvSpPr>
        <p:spPr>
          <a:xfrm>
            <a:off x="3419475" y="4797425"/>
            <a:ext cx="2305050" cy="5762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  <a:tileRect/>
          </a:gra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/>
              <a:t>逻辑模式：机器世界</a:t>
            </a:r>
            <a:endParaRPr lang="zh-CN" altLang="en-US" sz="1800" b="1" dirty="0"/>
          </a:p>
        </p:txBody>
      </p:sp>
      <p:sp>
        <p:nvSpPr>
          <p:cNvPr id="67588" name="Rectangle 4"/>
          <p:cNvSpPr/>
          <p:nvPr/>
        </p:nvSpPr>
        <p:spPr>
          <a:xfrm>
            <a:off x="3435350" y="3789363"/>
            <a:ext cx="2289175" cy="57626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  <a:tileRect/>
          </a:gra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/>
              <a:t>概念模式</a:t>
            </a:r>
            <a:r>
              <a:rPr lang="en-US" altLang="zh-CN" sz="1800" b="1" dirty="0"/>
              <a:t>: </a:t>
            </a:r>
            <a:r>
              <a:rPr lang="zh-CN" altLang="en-US" sz="1800" b="1" dirty="0"/>
              <a:t>信息世界</a:t>
            </a:r>
            <a:endParaRPr lang="zh-CN" altLang="en-US" sz="1800" b="1" dirty="0"/>
          </a:p>
        </p:txBody>
      </p:sp>
      <p:sp>
        <p:nvSpPr>
          <p:cNvPr id="67589" name="AutoShape 5"/>
          <p:cNvSpPr/>
          <p:nvPr/>
        </p:nvSpPr>
        <p:spPr>
          <a:xfrm>
            <a:off x="3873500" y="2708275"/>
            <a:ext cx="914400" cy="792163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  <a:tileRect/>
          </a:gra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67590" name="AutoShape 6"/>
          <p:cNvSpPr/>
          <p:nvPr/>
        </p:nvSpPr>
        <p:spPr>
          <a:xfrm flipH="1">
            <a:off x="5508625" y="2276475"/>
            <a:ext cx="1081088" cy="1008063"/>
          </a:xfrm>
          <a:prstGeom prst="wedgeEllipseCallout">
            <a:avLst>
              <a:gd name="adj1" fmla="val 117250"/>
              <a:gd name="adj2" fmla="val 16611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  <a:tileRect/>
          </a:gra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/>
              <a:t>认识</a:t>
            </a:r>
            <a:endParaRPr lang="zh-CN" altLang="en-US" sz="1800" b="1" dirty="0"/>
          </a:p>
          <a:p>
            <a:pPr marL="342900" lvl="0" indent="-3429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/>
              <a:t>抽象</a:t>
            </a:r>
            <a:endParaRPr lang="zh-CN" altLang="en-US" sz="1800" b="1" dirty="0"/>
          </a:p>
        </p:txBody>
      </p:sp>
      <p:sp>
        <p:nvSpPr>
          <p:cNvPr id="67591" name="Cloud"/>
          <p:cNvSpPr>
            <a:spLocks noChangeAspect="1" noEditPoints="1"/>
          </p:cNvSpPr>
          <p:nvPr/>
        </p:nvSpPr>
        <p:spPr>
          <a:xfrm>
            <a:off x="3419475" y="1484313"/>
            <a:ext cx="1657350" cy="917575"/>
          </a:xfrm>
          <a:custGeom>
            <a:avLst/>
            <a:gdLst>
              <a:gd name="txL" fmla="*/ 2977 w 21600"/>
              <a:gd name="txT" fmla="*/ 3262 h 21600"/>
              <a:gd name="txR" fmla="*/ 17087 w 21600"/>
              <a:gd name="txB" fmla="*/ 17337 h 21600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1600" h="2160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rgbClr val="808080"/>
            </a:outerShdw>
          </a:effec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/>
              <a:t>现实世界</a:t>
            </a:r>
            <a:endParaRPr lang="zh-CN" altLang="en-US" sz="1800" b="1" dirty="0"/>
          </a:p>
          <a:p>
            <a:pPr marL="342900" lvl="0" indent="-3429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/>
              <a:t>（学校）</a:t>
            </a:r>
            <a:endParaRPr lang="zh-CN" altLang="en-US" sz="1800" b="1" dirty="0"/>
          </a:p>
        </p:txBody>
      </p:sp>
      <p:sp>
        <p:nvSpPr>
          <p:cNvPr id="67592" name="Line 8"/>
          <p:cNvSpPr/>
          <p:nvPr/>
        </p:nvSpPr>
        <p:spPr>
          <a:xfrm>
            <a:off x="4284663" y="2420938"/>
            <a:ext cx="0" cy="28733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593" name="Line 9"/>
          <p:cNvSpPr/>
          <p:nvPr/>
        </p:nvSpPr>
        <p:spPr>
          <a:xfrm>
            <a:off x="4284663" y="3500438"/>
            <a:ext cx="0" cy="28733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594" name="Line 10"/>
          <p:cNvSpPr/>
          <p:nvPr/>
        </p:nvSpPr>
        <p:spPr>
          <a:xfrm>
            <a:off x="4356100" y="4365625"/>
            <a:ext cx="0" cy="431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2" name="Group 11"/>
          <p:cNvGrpSpPr/>
          <p:nvPr/>
        </p:nvGrpSpPr>
        <p:grpSpPr>
          <a:xfrm>
            <a:off x="6400800" y="3140075"/>
            <a:ext cx="2514600" cy="606425"/>
            <a:chOff x="3782" y="2568"/>
            <a:chExt cx="1769" cy="382"/>
          </a:xfrm>
        </p:grpSpPr>
        <p:sp>
          <p:nvSpPr>
            <p:cNvPr id="86042" name="Text Box 12"/>
            <p:cNvSpPr txBox="1"/>
            <p:nvPr/>
          </p:nvSpPr>
          <p:spPr>
            <a:xfrm>
              <a:off x="3782" y="2568"/>
              <a:ext cx="1769" cy="382"/>
            </a:xfrm>
            <a:prstGeom prst="rect">
              <a:avLst/>
            </a:prstGeom>
            <a:noFill/>
            <a:ln w="254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SzPct val="80000"/>
                <a:buFont typeface="Wingdings" panose="05000000000000000000" pitchFamily="2" charset="2"/>
                <a:buChar char="n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342900" lvl="0" indent="-34290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 dirty="0"/>
                <a:t>现实世界       概念模式</a:t>
              </a:r>
              <a:endParaRPr lang="zh-CN" altLang="en-US" sz="1600" b="1" dirty="0"/>
            </a:p>
            <a:p>
              <a:pPr marL="342900" lvl="0" indent="-34290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 dirty="0"/>
                <a:t>数据库设计人员完成</a:t>
              </a:r>
              <a:endParaRPr lang="zh-CN" altLang="en-US" sz="1600" b="1" dirty="0"/>
            </a:p>
          </p:txBody>
        </p:sp>
        <p:sp>
          <p:nvSpPr>
            <p:cNvPr id="86043" name="AutoShape 13"/>
            <p:cNvSpPr/>
            <p:nvPr/>
          </p:nvSpPr>
          <p:spPr>
            <a:xfrm>
              <a:off x="4577" y="2631"/>
              <a:ext cx="181" cy="90"/>
            </a:xfrm>
            <a:prstGeom prst="rightArrow">
              <a:avLst>
                <a:gd name="adj1" fmla="val 50000"/>
                <a:gd name="adj2" fmla="val 5027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SzPct val="80000"/>
                <a:buFont typeface="Wingdings" panose="05000000000000000000" pitchFamily="2" charset="2"/>
                <a:buChar char="n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14"/>
          <p:cNvGrpSpPr/>
          <p:nvPr/>
        </p:nvGrpSpPr>
        <p:grpSpPr>
          <a:xfrm>
            <a:off x="6227763" y="5589588"/>
            <a:ext cx="2660650" cy="606425"/>
            <a:chOff x="3787" y="3218"/>
            <a:chExt cx="1676" cy="382"/>
          </a:xfrm>
        </p:grpSpPr>
        <p:sp>
          <p:nvSpPr>
            <p:cNvPr id="86040" name="Text Box 15"/>
            <p:cNvSpPr txBox="1"/>
            <p:nvPr/>
          </p:nvSpPr>
          <p:spPr>
            <a:xfrm>
              <a:off x="3787" y="3218"/>
              <a:ext cx="1676" cy="382"/>
            </a:xfrm>
            <a:prstGeom prst="rect">
              <a:avLst/>
            </a:prstGeom>
            <a:noFill/>
            <a:ln w="254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SzPct val="80000"/>
                <a:buFont typeface="Wingdings" panose="05000000000000000000" pitchFamily="2" charset="2"/>
                <a:buChar char="n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457200" lvl="1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 dirty="0"/>
                <a:t>逻辑模式       物理模式</a:t>
              </a:r>
              <a:endParaRPr lang="zh-CN" altLang="en-US" sz="1600" b="1" dirty="0"/>
            </a:p>
            <a:p>
              <a:pPr marL="457200" lvl="1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 dirty="0"/>
                <a:t>由</a:t>
              </a:r>
              <a:r>
                <a:rPr lang="en-US" altLang="zh-CN" sz="1600" b="1" dirty="0"/>
                <a:t>DBMS</a:t>
              </a:r>
              <a:r>
                <a:rPr lang="zh-CN" altLang="en-US" sz="1600" b="1" dirty="0"/>
                <a:t>完成</a:t>
              </a:r>
              <a:endParaRPr lang="zh-CN" altLang="en-US" sz="1600" b="1" dirty="0"/>
            </a:p>
          </p:txBody>
        </p:sp>
        <p:sp>
          <p:nvSpPr>
            <p:cNvPr id="86041" name="AutoShape 16"/>
            <p:cNvSpPr/>
            <p:nvPr/>
          </p:nvSpPr>
          <p:spPr>
            <a:xfrm>
              <a:off x="4678" y="3284"/>
              <a:ext cx="181" cy="90"/>
            </a:xfrm>
            <a:prstGeom prst="rightArrow">
              <a:avLst>
                <a:gd name="adj1" fmla="val 50000"/>
                <a:gd name="adj2" fmla="val 5027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SzPct val="80000"/>
                <a:buFont typeface="Wingdings" panose="05000000000000000000" pitchFamily="2" charset="2"/>
                <a:buChar char="n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17"/>
          <p:cNvGrpSpPr/>
          <p:nvPr/>
        </p:nvGrpSpPr>
        <p:grpSpPr>
          <a:xfrm>
            <a:off x="6372225" y="4365625"/>
            <a:ext cx="2563813" cy="606425"/>
            <a:chOff x="3782" y="2568"/>
            <a:chExt cx="1769" cy="382"/>
          </a:xfrm>
        </p:grpSpPr>
        <p:sp>
          <p:nvSpPr>
            <p:cNvPr id="86038" name="Text Box 18"/>
            <p:cNvSpPr txBox="1"/>
            <p:nvPr/>
          </p:nvSpPr>
          <p:spPr>
            <a:xfrm>
              <a:off x="3782" y="2568"/>
              <a:ext cx="1769" cy="382"/>
            </a:xfrm>
            <a:prstGeom prst="rect">
              <a:avLst/>
            </a:prstGeom>
            <a:noFill/>
            <a:ln w="254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SzPct val="80000"/>
                <a:buFont typeface="Wingdings" panose="05000000000000000000" pitchFamily="2" charset="2"/>
                <a:buChar char="n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342900" lvl="0" indent="-34290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 dirty="0"/>
                <a:t>概念模式       逻辑模式</a:t>
              </a:r>
              <a:endParaRPr lang="zh-CN" altLang="en-US" sz="1600" b="1" dirty="0"/>
            </a:p>
            <a:p>
              <a:pPr marL="342900" lvl="0" indent="-34290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 dirty="0"/>
                <a:t>数据库设计人员完成</a:t>
              </a:r>
              <a:endParaRPr lang="zh-CN" altLang="en-US" sz="1600" b="1" dirty="0"/>
            </a:p>
          </p:txBody>
        </p:sp>
        <p:sp>
          <p:nvSpPr>
            <p:cNvPr id="86039" name="AutoShape 19"/>
            <p:cNvSpPr/>
            <p:nvPr/>
          </p:nvSpPr>
          <p:spPr>
            <a:xfrm>
              <a:off x="4577" y="2631"/>
              <a:ext cx="181" cy="90"/>
            </a:xfrm>
            <a:prstGeom prst="rightArrow">
              <a:avLst>
                <a:gd name="adj1" fmla="val 50000"/>
                <a:gd name="adj2" fmla="val 5027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SzPct val="80000"/>
                <a:buFont typeface="Wingdings" panose="05000000000000000000" pitchFamily="2" charset="2"/>
                <a:buChar char="n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latin typeface="Arial" panose="020B0604020202020204" pitchFamily="34" charset="0"/>
              </a:endParaRPr>
            </a:p>
          </p:txBody>
        </p:sp>
      </p:grpSp>
      <p:sp>
        <p:nvSpPr>
          <p:cNvPr id="67604" name="Rectangle 20"/>
          <p:cNvSpPr/>
          <p:nvPr/>
        </p:nvSpPr>
        <p:spPr>
          <a:xfrm>
            <a:off x="3419475" y="5805488"/>
            <a:ext cx="2305050" cy="57626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  <a:tileRect/>
          </a:gra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/>
              <a:t>物理模式：机器世界</a:t>
            </a:r>
            <a:endParaRPr lang="zh-CN" altLang="en-US" sz="1800" b="1" dirty="0"/>
          </a:p>
        </p:txBody>
      </p:sp>
      <p:sp>
        <p:nvSpPr>
          <p:cNvPr id="67605" name="Line 21"/>
          <p:cNvSpPr/>
          <p:nvPr/>
        </p:nvSpPr>
        <p:spPr>
          <a:xfrm>
            <a:off x="4356100" y="5373688"/>
            <a:ext cx="0" cy="431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5" name="Group 22"/>
          <p:cNvGrpSpPr/>
          <p:nvPr/>
        </p:nvGrpSpPr>
        <p:grpSpPr>
          <a:xfrm>
            <a:off x="1042988" y="3716338"/>
            <a:ext cx="2376487" cy="666750"/>
            <a:chOff x="657" y="2341"/>
            <a:chExt cx="1497" cy="420"/>
          </a:xfrm>
        </p:grpSpPr>
        <p:sp>
          <p:nvSpPr>
            <p:cNvPr id="86036" name="Text Box 23"/>
            <p:cNvSpPr txBox="1"/>
            <p:nvPr/>
          </p:nvSpPr>
          <p:spPr>
            <a:xfrm>
              <a:off x="657" y="2341"/>
              <a:ext cx="960" cy="420"/>
            </a:xfrm>
            <a:prstGeom prst="rect">
              <a:avLst/>
            </a:prstGeom>
            <a:noFill/>
            <a:ln w="25400" cap="flat" cmpd="sng">
              <a:solidFill>
                <a:srgbClr val="00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SzPct val="80000"/>
                <a:buFont typeface="Wingdings" panose="05000000000000000000" pitchFamily="2" charset="2"/>
                <a:buChar char="n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342900" lvl="0" indent="-34290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/>
                <a:t>概念模型</a:t>
              </a:r>
              <a:endParaRPr lang="zh-CN" altLang="en-US" sz="1800" b="1" dirty="0"/>
            </a:p>
            <a:p>
              <a:pPr marL="342900" lvl="0" indent="-34290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/>
                <a:t>（</a:t>
              </a:r>
              <a:r>
                <a:rPr lang="en-US" altLang="zh-CN" sz="1800" b="1" dirty="0"/>
                <a:t>E-R</a:t>
              </a:r>
              <a:r>
                <a:rPr lang="zh-CN" altLang="en-US" sz="1800" b="1" dirty="0"/>
                <a:t>模型）</a:t>
              </a:r>
              <a:endParaRPr lang="zh-CN" altLang="en-US" sz="1800" b="1" dirty="0"/>
            </a:p>
          </p:txBody>
        </p:sp>
        <p:sp>
          <p:nvSpPr>
            <p:cNvPr id="86037" name="Line 24"/>
            <p:cNvSpPr/>
            <p:nvPr/>
          </p:nvSpPr>
          <p:spPr>
            <a:xfrm>
              <a:off x="1610" y="2659"/>
              <a:ext cx="54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6" name="Group 25"/>
          <p:cNvGrpSpPr/>
          <p:nvPr/>
        </p:nvGrpSpPr>
        <p:grpSpPr>
          <a:xfrm>
            <a:off x="1042988" y="4724400"/>
            <a:ext cx="2305050" cy="666750"/>
            <a:chOff x="657" y="2976"/>
            <a:chExt cx="1452" cy="420"/>
          </a:xfrm>
        </p:grpSpPr>
        <p:sp>
          <p:nvSpPr>
            <p:cNvPr id="86034" name="Text Box 26"/>
            <p:cNvSpPr txBox="1"/>
            <p:nvPr/>
          </p:nvSpPr>
          <p:spPr>
            <a:xfrm>
              <a:off x="657" y="2976"/>
              <a:ext cx="1002" cy="42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SzPct val="80000"/>
                <a:buFont typeface="Wingdings" panose="05000000000000000000" pitchFamily="2" charset="2"/>
                <a:buChar char="n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342900" lvl="0" indent="-34290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/>
                <a:t>逻辑模型</a:t>
              </a:r>
              <a:endParaRPr lang="zh-CN" altLang="en-US" sz="1800" b="1" dirty="0"/>
            </a:p>
            <a:p>
              <a:pPr marL="342900" lvl="0" indent="-34290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/>
                <a:t>（关系模型）</a:t>
              </a:r>
              <a:endParaRPr lang="zh-CN" altLang="en-US" sz="1800" b="1" dirty="0"/>
            </a:p>
          </p:txBody>
        </p:sp>
        <p:sp>
          <p:nvSpPr>
            <p:cNvPr id="86035" name="Line 27"/>
            <p:cNvSpPr/>
            <p:nvPr/>
          </p:nvSpPr>
          <p:spPr>
            <a:xfrm>
              <a:off x="1655" y="3294"/>
              <a:ext cx="45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7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7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6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nimBg="1"/>
      <p:bldP spid="67588" grpId="0" animBg="1"/>
      <p:bldP spid="67589" grpId="0" animBg="1"/>
      <p:bldP spid="67590" grpId="0" animBg="1"/>
      <p:bldP spid="67591" grpId="0" animBg="1"/>
      <p:bldP spid="6760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标题 1"/>
          <p:cNvSpPr>
            <a:spLocks noGrp="1"/>
          </p:cNvSpPr>
          <p:nvPr>
            <p:ph type="title"/>
          </p:nvPr>
        </p:nvSpPr>
        <p:spPr>
          <a:solidFill>
            <a:srgbClr val="DCE6F2"/>
          </a:solidFill>
        </p:spPr>
        <p:txBody>
          <a:bodyPr vert="horz" wrap="square" lIns="91440" tIns="45720" rIns="91440" bIns="45720" anchor="ctr" anchorCtr="0"/>
          <a:p>
            <a:r>
              <a:rPr lang="en-US" altLang="zh-CN" b="1" dirty="0">
                <a:solidFill>
                  <a:srgbClr val="0070C0"/>
                </a:solidFill>
              </a:rPr>
              <a:t>ER</a:t>
            </a:r>
            <a:r>
              <a:rPr lang="zh-CN" altLang="en-US" b="1" dirty="0">
                <a:solidFill>
                  <a:srgbClr val="0070C0"/>
                </a:solidFill>
              </a:rPr>
              <a:t>图冲突类型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normAutofit fontScale="67500"/>
          </a:bodyPr>
          <a:lstStyle/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charset="0"/>
              <a:buChar char="n"/>
              <a:defRPr/>
            </a:pPr>
            <a:r>
              <a:rPr kumimoji="0" lang="zh-CN" sz="346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属性冲突</a:t>
            </a:r>
            <a:endParaRPr kumimoji="0" lang="zh-CN" sz="346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属性域冲突</a:t>
            </a:r>
            <a:endParaRPr kumimoji="0" 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属性取值单位冲突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buClr>
                <a:srgbClr val="3333FF"/>
              </a:buClr>
              <a:buSzPct val="80000"/>
              <a:buFont typeface="Wingdings" panose="05000000000000000000" charset="0"/>
              <a:buChar char="n"/>
              <a:defRPr/>
            </a:pPr>
            <a:r>
              <a:rPr kumimoji="0" lang="zh-CN" sz="346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命名冲突</a:t>
            </a:r>
            <a:endParaRPr kumimoji="0" lang="zh-CN" sz="346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同名异义</a:t>
            </a:r>
            <a:endParaRPr kumimoji="0" 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异名同义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buClr>
                <a:srgbClr val="3333FF"/>
              </a:buClr>
              <a:buSzPct val="80000"/>
              <a:buFont typeface="Wingdings" panose="05000000000000000000" charset="0"/>
              <a:buChar char="n"/>
              <a:defRPr/>
            </a:pPr>
            <a:r>
              <a:rPr kumimoji="0" lang="zh-CN" sz="346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结构冲突</a:t>
            </a:r>
            <a:endParaRPr kumimoji="0" lang="zh-CN" sz="346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同一对象在不同应用中有不同的抽象；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同一实体在不同子系统中包含的属性个数和排列次序不完全相同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实体间的联系在不同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图中为不同类型；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Rectangle 2"/>
          <p:cNvSpPr>
            <a:spLocks noGrp="1"/>
          </p:cNvSpPr>
          <p:nvPr>
            <p:ph type="title"/>
          </p:nvPr>
        </p:nvSpPr>
        <p:spPr>
          <a:solidFill>
            <a:srgbClr val="DCE6F2"/>
          </a:solidFill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第</a:t>
            </a:r>
            <a:r>
              <a:rPr lang="en-US" altLang="zh-CN" dirty="0">
                <a:solidFill>
                  <a:srgbClr val="C00000"/>
                </a:solidFill>
              </a:rPr>
              <a:t>10</a:t>
            </a:r>
            <a:r>
              <a:rPr lang="zh-CN" altLang="en-US" dirty="0">
                <a:solidFill>
                  <a:srgbClr val="C00000"/>
                </a:solidFill>
              </a:rPr>
              <a:t>章  数据库恢复技术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773238"/>
            <a:ext cx="7931150" cy="449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Tx/>
              <a:buNone/>
              <a:defRPr/>
            </a:pPr>
            <a:r>
              <a:rPr kumimoji="0" lang="en-US" altLang="zh-CN" sz="3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10.1  </a:t>
            </a:r>
            <a:r>
              <a:rPr kumimoji="0" lang="zh-CN" altLang="en-US" sz="3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事务的基本概念</a:t>
            </a:r>
            <a:endParaRPr kumimoji="0" lang="zh-CN" altLang="en-US" sz="3000" b="0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Tx/>
              <a:buNone/>
              <a:defRPr/>
            </a:pPr>
            <a:r>
              <a:rPr kumimoji="0" lang="en-US" altLang="zh-CN" sz="3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10.2  </a:t>
            </a:r>
            <a:r>
              <a:rPr kumimoji="0" lang="zh-CN" altLang="en-US" sz="3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数据库恢复概述</a:t>
            </a:r>
            <a:endParaRPr kumimoji="0" lang="zh-CN" altLang="en-US" sz="3000" b="0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Tx/>
              <a:buNone/>
              <a:defRPr/>
            </a:pPr>
            <a:r>
              <a:rPr kumimoji="0" lang="en-US" altLang="zh-CN" sz="3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10.3  </a:t>
            </a:r>
            <a:r>
              <a:rPr kumimoji="0" lang="zh-CN" altLang="en-US" sz="3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故障的种类</a:t>
            </a:r>
            <a:endParaRPr kumimoji="0" lang="zh-CN" altLang="en-US" sz="3000" b="0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Tx/>
              <a:buNone/>
              <a:defRPr/>
            </a:pPr>
            <a:r>
              <a:rPr kumimoji="0" lang="en-US" altLang="zh-CN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10.4  </a:t>
            </a:r>
            <a:r>
              <a:rPr kumimoji="0" lang="zh-CN" altLang="en-U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恢复的实现技术</a:t>
            </a:r>
            <a:endParaRPr kumimoji="0" lang="zh-CN" altLang="en-US" sz="3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Tx/>
              <a:buNone/>
              <a:defRPr/>
            </a:pPr>
            <a:r>
              <a:rPr kumimoji="0" lang="en-US" altLang="zh-CN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10.5  </a:t>
            </a:r>
            <a:r>
              <a:rPr kumimoji="0" lang="zh-CN" altLang="en-U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恢复策略</a:t>
            </a:r>
            <a:endParaRPr kumimoji="0" lang="en-US" altLang="zh-CN" sz="3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Tx/>
              <a:buNone/>
              <a:defRPr/>
            </a:pPr>
            <a:r>
              <a:rPr kumimoji="0" lang="en-US" altLang="zh-CN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10.7 </a:t>
            </a:r>
            <a:r>
              <a:rPr kumimoji="0" lang="zh-CN" altLang="en-U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数据库镜像</a:t>
            </a:r>
            <a:endParaRPr kumimoji="0" lang="zh-CN" altLang="en-US" sz="3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762000"/>
            <a:ext cx="8229600" cy="5334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如果数据库只包含成功事务提交的结果，就说数据库处于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一致性状态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。保证数据一致性是对数据库的最基本的要求。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事务（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Transaction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是用户定义的一个数据库操作序列。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事务的概念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ACID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DBMS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保证系统中一切事务的原子性、一致性、隔离性和持续性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ACID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22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DBMS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必须对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事务故障、系统故障和介质故障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进行</a:t>
            </a: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恢复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>
          <a:xfrm>
            <a:off x="0" y="0"/>
            <a:ext cx="9144000" cy="762635"/>
          </a:xfrm>
        </p:spPr>
        <p:txBody>
          <a:bodyPr/>
          <a:p>
            <a:r>
              <a:rPr lang="zh-CN" altLang="en-US"/>
              <a:t>小</a:t>
            </a:r>
            <a:r>
              <a:rPr lang="en-US" altLang="zh-CN"/>
              <a:t> </a:t>
            </a:r>
            <a:r>
              <a:rPr lang="zh-CN" altLang="en-US"/>
              <a:t>结</a:t>
            </a:r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Rectangle 2"/>
          <p:cNvSpPr>
            <a:spLocks noGrp="1"/>
          </p:cNvSpPr>
          <p:nvPr>
            <p:ph type="title"/>
          </p:nvPr>
        </p:nvSpPr>
        <p:spPr>
          <a:solidFill>
            <a:srgbClr val="DCE6F2"/>
          </a:solidFill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第</a:t>
            </a:r>
            <a:r>
              <a:rPr lang="en-US" altLang="zh-CN" dirty="0">
                <a:solidFill>
                  <a:srgbClr val="C00000"/>
                </a:solidFill>
              </a:rPr>
              <a:t>11</a:t>
            </a:r>
            <a:r>
              <a:rPr lang="zh-CN" altLang="en-US" dirty="0">
                <a:solidFill>
                  <a:srgbClr val="C00000"/>
                </a:solidFill>
              </a:rPr>
              <a:t>章  并发控制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971550" y="1600200"/>
            <a:ext cx="7715250" cy="4525963"/>
          </a:xfrm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11.1 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并发控制概述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11.2 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封锁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11.3 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封锁协议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11.4 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活锁和死锁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11.5 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并发调度的可串行性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11.6  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两段锁协议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11.7  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封锁的粒度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11.8  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小结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3"/>
          <p:cNvSpPr>
            <a:spLocks noGrp="1"/>
          </p:cNvSpPr>
          <p:nvPr>
            <p:ph type="title"/>
          </p:nvPr>
        </p:nvSpPr>
        <p:spPr>
          <a:xfrm>
            <a:off x="609600" y="115888"/>
            <a:ext cx="8080375" cy="720725"/>
          </a:xfrm>
          <a:solidFill>
            <a:srgbClr val="DCE6F2"/>
          </a:solidFill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solidFill>
                  <a:srgbClr val="0070C0"/>
                </a:solidFill>
              </a:rPr>
              <a:t>数据库</a:t>
            </a:r>
            <a:r>
              <a:rPr lang="zh-CN" altLang="en-US" dirty="0"/>
              <a:t>（</a:t>
            </a:r>
            <a:r>
              <a:rPr lang="en-US" altLang="zh-CN" dirty="0"/>
              <a:t>Database</a:t>
            </a:r>
            <a:r>
              <a:rPr lang="zh-CN" altLang="en-US" dirty="0"/>
              <a:t>，</a:t>
            </a:r>
            <a:r>
              <a:rPr lang="en-US" altLang="zh-CN" dirty="0"/>
              <a:t>DB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052513"/>
            <a:ext cx="8610600" cy="55546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71755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数据库是</a:t>
            </a:r>
            <a:r>
              <a:rPr kumimoji="0" lang="zh-CN" altLang="en-US" sz="3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长期储存</a:t>
            </a:r>
            <a:r>
              <a:rPr kumimoji="0" lang="zh-CN" altLang="en-U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在计算机内的、有组织</a:t>
            </a:r>
            <a:r>
              <a:rPr kumimoji="0" lang="zh-CN" altLang="en-US" sz="3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zh-CN" altLang="en-U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zh-CN" altLang="en-US" sz="3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大量的、可共享</a:t>
            </a:r>
            <a:r>
              <a:rPr kumimoji="0" lang="zh-CN" altLang="en-U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的数据集合。</a:t>
            </a:r>
            <a:endParaRPr kumimoji="0" lang="zh-CN" altLang="en-US" sz="3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71755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（结构化数据库）</a:t>
            </a:r>
            <a:r>
              <a:rPr kumimoji="0" lang="en-US" altLang="zh-CN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个基本特点：</a:t>
            </a:r>
            <a:endParaRPr kumimoji="0" lang="zh-CN" altLang="en-US" sz="3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83005" marR="0" lvl="1" indent="-28575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永久存储</a:t>
            </a:r>
            <a:endParaRPr kumimoji="0" lang="zh-CN" altLang="en-US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83005" marR="0" lvl="1" indent="-28575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有组织（结构化的）</a:t>
            </a:r>
            <a:endParaRPr kumimoji="0" lang="zh-CN" altLang="en-US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83005" marR="0" lvl="1" indent="-28575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可共享（多种用户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多个程序，并发共享）</a:t>
            </a:r>
            <a:endParaRPr kumimoji="0" lang="zh-CN" altLang="en-US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solidFill>
            <a:srgbClr val="DCE6F2"/>
          </a:solidFill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>
                <a:solidFill>
                  <a:srgbClr val="0070C0"/>
                </a:solidFill>
              </a:rPr>
              <a:t>小结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 vert="horz" wrap="square" lIns="91440" tIns="45720" rIns="91440" bIns="45720" numCol="1" anchor="t" anchorCtr="0" compatLnSpc="1">
            <a:normAutofit lnSpcReduction="20000"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30000"/>
              </a:lnSpc>
              <a:spcBef>
                <a:spcPct val="40000"/>
              </a:spcBef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319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并发操作带来的不一致性</a:t>
            </a:r>
            <a:endParaRPr kumimoji="0" lang="zh-CN" altLang="en-US" sz="319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30000"/>
              </a:lnSpc>
              <a:spcBef>
                <a:spcPct val="4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丢失修改</a:t>
            </a:r>
            <a:endParaRPr kumimoji="0" lang="zh-CN" altLang="en-US" sz="2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30000"/>
              </a:lnSpc>
              <a:spcBef>
                <a:spcPct val="4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不可重复读</a:t>
            </a:r>
            <a:endParaRPr kumimoji="0" lang="zh-CN" altLang="en-US" sz="2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30000"/>
              </a:lnSpc>
              <a:spcBef>
                <a:spcPct val="4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读脏数据</a:t>
            </a:r>
            <a:endParaRPr kumimoji="0" lang="zh-CN" altLang="en-US" sz="2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30000"/>
              </a:lnSpc>
              <a:spcBef>
                <a:spcPct val="4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319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封锁协议</a:t>
            </a:r>
            <a:endParaRPr kumimoji="0" lang="zh-CN" altLang="en-US" sz="319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30000"/>
              </a:lnSpc>
              <a:spcBef>
                <a:spcPct val="40000"/>
              </a:spcBef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一级封锁协议：防止丢失修改</a:t>
            </a:r>
            <a:endParaRPr kumimoji="0" lang="zh-CN" altLang="en-US" sz="2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30000"/>
              </a:lnSpc>
              <a:spcBef>
                <a:spcPct val="40000"/>
              </a:spcBef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二级封锁协议：防止丢失修改和读脏数据</a:t>
            </a:r>
            <a:endParaRPr kumimoji="0" lang="zh-CN" altLang="en-US" sz="2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30000"/>
              </a:lnSpc>
              <a:spcBef>
                <a:spcPct val="40000"/>
              </a:spcBef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三级封锁协议：三防</a:t>
            </a:r>
            <a:endParaRPr kumimoji="0" lang="zh-CN" altLang="en-US" sz="2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30000"/>
              </a:lnSpc>
              <a:spcBef>
                <a:spcPct val="40000"/>
              </a:spcBef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319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死锁和活锁</a:t>
            </a:r>
            <a:endParaRPr kumimoji="0" lang="zh-CN" altLang="en-US" sz="319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4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solidFill>
            <a:srgbClr val="DCE6F2"/>
          </a:solidFill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>
                <a:solidFill>
                  <a:srgbClr val="0070C0"/>
                </a:solidFill>
              </a:rPr>
              <a:t>小结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 vert="horz" wrap="square" lIns="91440" tIns="45720" rIns="91440" bIns="45720" numCol="1" anchor="t" anchorCtr="0" compatLnSpc="1">
            <a:normAutofit lnSpcReduction="20000"/>
          </a:bodyPr>
          <a:lstStyle/>
          <a:p>
            <a:pPr marL="800100" marR="0" lvl="1" indent="-342900" algn="l" defTabSz="914400" rtl="0" eaLnBrk="1" fontAlgn="base" latinLnBrk="0" hangingPunct="1">
              <a:lnSpc>
                <a:spcPct val="130000"/>
              </a:lnSpc>
              <a:spcBef>
                <a:spcPct val="4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19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可串行化调度</a:t>
            </a:r>
            <a:endParaRPr kumimoji="0" lang="zh-CN" altLang="en-US" sz="319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30000"/>
              </a:lnSpc>
              <a:spcBef>
                <a:spcPct val="4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19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冲突可串行化调度</a:t>
            </a:r>
            <a:endParaRPr kumimoji="0" lang="zh-CN" altLang="en-US" sz="319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4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16280" y="3688715"/>
            <a:ext cx="7772400" cy="140716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zh-CN" altLang="en-US" sz="4000" b="1" i="0" u="none" strike="noStrike" kern="1200" cap="all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4000" b="1" i="0" u="none" strike="noStrike" kern="1200" cap="all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祝考试顺利！</a:t>
            </a:r>
            <a:endParaRPr kumimoji="0" lang="zh-CN" altLang="en-US" sz="4000" b="1" i="0" u="none" strike="noStrike" kern="1200" cap="all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687388" y="1295400"/>
            <a:ext cx="7772400" cy="1500188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4000" b="1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谢谢大家！</a:t>
            </a:r>
            <a:endParaRPr kumimoji="0" lang="zh-CN" altLang="en-US" sz="4000" b="1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solidFill>
            <a:srgbClr val="DCE6F2"/>
          </a:solidFill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1" dirty="0">
                <a:solidFill>
                  <a:srgbClr val="0070C0"/>
                </a:solidFill>
              </a:rPr>
              <a:t>DBMS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的主要功能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3746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数据定义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：数据定义语言（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DDL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），定义数据库表等数据对象。</a:t>
            </a: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3746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数据操纵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：数据操纵语言（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DML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），实现对数据库的基本操作（查询、插入、删除、修改）。</a:t>
            </a: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3746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数据库运行管理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：对数据库实现统一管理、统一控制（安全性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完整性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并发控制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恢复） 。</a:t>
            </a: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3746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数据库建立、维护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：实用程序，实现数据加载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转储恢复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重组重构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性能监测分析等功能。 </a:t>
            </a: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30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charRg st="30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73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charRg st="73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116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charRg st="116" end="1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ldLvl="2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solidFill>
            <a:srgbClr val="DCE6F2"/>
          </a:solidFill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数据库系统</a:t>
            </a:r>
            <a:r>
              <a:rPr lang="zh-CN" altLang="en-US" b="1" dirty="0">
                <a:solidFill>
                  <a:srgbClr val="0070C0"/>
                </a:solidFill>
              </a:rPr>
              <a:t>的特点 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305800" cy="3429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7175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数据结构化</a:t>
            </a:r>
            <a:r>
              <a:rPr kumimoji="0" lang="zh-CN" altLang="en-U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：数据结构化是数据库与文件系统的根本区别。不仅要述数据本身，还描述数据之间的联系。</a:t>
            </a:r>
            <a:endParaRPr kumimoji="0" lang="zh-CN" altLang="en-US" sz="3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7175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数据的共享性高</a:t>
            </a:r>
            <a:r>
              <a:rPr kumimoji="0" lang="zh-CN" altLang="en-U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zh-CN" altLang="en-US" sz="3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冗余度低</a:t>
            </a:r>
            <a:r>
              <a:rPr kumimoji="0" lang="zh-CN" altLang="en-U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zh-CN" altLang="en-US" sz="3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易扩充</a:t>
            </a:r>
            <a:r>
              <a:rPr kumimoji="0" lang="zh-CN" altLang="en-U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3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7175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数据独立性高</a:t>
            </a:r>
            <a:r>
              <a:rPr kumimoji="0" lang="zh-CN" altLang="en-U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（逻辑独立性，物理独立性）</a:t>
            </a:r>
            <a:endParaRPr kumimoji="0" lang="zh-CN" altLang="en-US" sz="3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7175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</a:t>
            </a:r>
            <a:r>
              <a:rPr kumimoji="0" lang="zh-CN" altLang="en-US" sz="3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由</a:t>
            </a:r>
            <a:r>
              <a:rPr kumimoji="0" lang="en-US" altLang="zh-CN" sz="3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DBMS</a:t>
            </a:r>
            <a:r>
              <a:rPr kumimoji="0" lang="zh-CN" altLang="en-US" sz="3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统一管理和控制</a:t>
            </a:r>
            <a:endParaRPr kumimoji="0" lang="zh-CN" altLang="en-US" sz="3000" b="0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solidFill>
            <a:srgbClr val="DCE6F2"/>
          </a:solidFill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solidFill>
                  <a:srgbClr val="0070C0"/>
                </a:solidFill>
              </a:rPr>
              <a:t>数据库系统三级模式结构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610600" cy="106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733425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从数据库管理系统角度看，数据库系统通常采用三级模式结构（外模式、模式和内模式）。</a:t>
            </a: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8676" name="Picture 4" descr="三级模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2667000"/>
            <a:ext cx="8064500" cy="3714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e587379d-263e-4272-9ab7-29163e7f27aa"/>
  <p:tag name="COMMONDATA" val="eyJoZGlkIjoiM2Q0Yjg0OTMyMzVhYmI0YTFlOTYwOGIyZjU0OWExNGY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数据库讲义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8495</Words>
  <Application>WPS 演示</Application>
  <PresentationFormat>全屏显示(4:3)</PresentationFormat>
  <Paragraphs>967</Paragraphs>
  <Slides>62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62</vt:i4>
      </vt:variant>
    </vt:vector>
  </HeadingPairs>
  <TitlesOfParts>
    <vt:vector size="81" baseType="lpstr">
      <vt:lpstr>Arial</vt:lpstr>
      <vt:lpstr>宋体</vt:lpstr>
      <vt:lpstr>Wingdings</vt:lpstr>
      <vt:lpstr>黑体</vt:lpstr>
      <vt:lpstr>Calibri</vt:lpstr>
      <vt:lpstr>华文琥珀</vt:lpstr>
      <vt:lpstr>Times New Roman</vt:lpstr>
      <vt:lpstr>微软雅黑</vt:lpstr>
      <vt:lpstr>Arial Unicode MS</vt:lpstr>
      <vt:lpstr>Calibri</vt:lpstr>
      <vt:lpstr>Times New Roman</vt:lpstr>
      <vt:lpstr>Courier New</vt:lpstr>
      <vt:lpstr>Courier New</vt:lpstr>
      <vt:lpstr>Monotype Sorts</vt:lpstr>
      <vt:lpstr>Wingdings</vt:lpstr>
      <vt:lpstr>Monotype Sorts</vt:lpstr>
      <vt:lpstr>数据库讲义母版</vt:lpstr>
      <vt:lpstr>Word.Document.8</vt:lpstr>
      <vt:lpstr>Word.Document.8</vt:lpstr>
      <vt:lpstr>数据库系统原理 总复习</vt:lpstr>
      <vt:lpstr>课程内容</vt:lpstr>
      <vt:lpstr>考试内容和形式</vt:lpstr>
      <vt:lpstr>第一章  绪论</vt:lpstr>
      <vt:lpstr>数据库系统（Database System，DBS）</vt:lpstr>
      <vt:lpstr>数据库（Database，DB）</vt:lpstr>
      <vt:lpstr>DBMS的主要功能</vt:lpstr>
      <vt:lpstr>数据库系统的特点 </vt:lpstr>
      <vt:lpstr>数据库系统三级模式结构</vt:lpstr>
      <vt:lpstr>二级映像功能与数据独立性</vt:lpstr>
      <vt:lpstr>模型与模式</vt:lpstr>
      <vt:lpstr>数据模型的组成要素——3要素</vt:lpstr>
      <vt:lpstr>主要的逻辑数据模型 </vt:lpstr>
      <vt:lpstr>关系数据模型的数据结构</vt:lpstr>
      <vt:lpstr>关系数据模型的数据结构</vt:lpstr>
      <vt:lpstr>第2章 关系数据库</vt:lpstr>
      <vt:lpstr>关系的数据操作</vt:lpstr>
      <vt:lpstr>关系的完整性约束</vt:lpstr>
      <vt:lpstr>关系代数</vt:lpstr>
      <vt:lpstr>关系代数</vt:lpstr>
      <vt:lpstr>综合举例（续）</vt:lpstr>
      <vt:lpstr>第3章  关系数据库标准语言SQL</vt:lpstr>
      <vt:lpstr>SQL概述</vt:lpstr>
      <vt:lpstr>SQL的主要命令</vt:lpstr>
      <vt:lpstr>SQL支持关系数据库三级模式结构</vt:lpstr>
      <vt:lpstr>数据定义 ：Create/Drop</vt:lpstr>
      <vt:lpstr>课程表Course</vt:lpstr>
      <vt:lpstr>学生选课表SC</vt:lpstr>
      <vt:lpstr>数据查询</vt:lpstr>
      <vt:lpstr>3.4  数据查询 </vt:lpstr>
      <vt:lpstr>表3.6 常用的查询条件</vt:lpstr>
      <vt:lpstr>插入/修改/删除</vt:lpstr>
      <vt:lpstr>3. 外连接（outer join）</vt:lpstr>
      <vt:lpstr>外连接（续）</vt:lpstr>
      <vt:lpstr>第3章 考核</vt:lpstr>
      <vt:lpstr>第4章  数据库安全性</vt:lpstr>
      <vt:lpstr>数据库的安全性</vt:lpstr>
      <vt:lpstr>数据库安全性控制的常用方法</vt:lpstr>
      <vt:lpstr>存取控制（续）</vt:lpstr>
      <vt:lpstr>存取控制（续）</vt:lpstr>
      <vt:lpstr>强制存取控制方法（续）</vt:lpstr>
      <vt:lpstr>授权与回收</vt:lpstr>
      <vt:lpstr>数据库完整性</vt:lpstr>
      <vt:lpstr>主要完整性约束</vt:lpstr>
      <vt:lpstr>第6章 关系数据理论</vt:lpstr>
      <vt:lpstr>基本概念</vt:lpstr>
      <vt:lpstr>范式（Normal Form）</vt:lpstr>
      <vt:lpstr>Student表的问题？？</vt:lpstr>
      <vt:lpstr>Student&lt;U, F&gt;中存在的问题：</vt:lpstr>
      <vt:lpstr>优化后的数据库模式</vt:lpstr>
      <vt:lpstr>规范化小结</vt:lpstr>
      <vt:lpstr>基于3NF的设计方法 （设计小型数据库）</vt:lpstr>
      <vt:lpstr>第7章  数据库设计</vt:lpstr>
      <vt:lpstr>数据库设计的基本步骤</vt:lpstr>
      <vt:lpstr>现实世界中客观对象的抽象过程</vt:lpstr>
      <vt:lpstr>大中型数据库设计</vt:lpstr>
      <vt:lpstr>第10章  数据库恢复技术</vt:lpstr>
      <vt:lpstr>小结</vt:lpstr>
      <vt:lpstr>第11章  并发控制</vt:lpstr>
      <vt:lpstr>小结</vt:lpstr>
      <vt:lpstr>小结</vt:lpstr>
      <vt:lpstr> 祝考试顺利！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洋溢</cp:lastModifiedBy>
  <cp:revision>76</cp:revision>
  <dcterms:created xsi:type="dcterms:W3CDTF">2022-12-18T11:57:00Z</dcterms:created>
  <dcterms:modified xsi:type="dcterms:W3CDTF">2024-06-10T03:08:42Z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CC2E48437B7644308E3D6BBDD5BAAA29_13</vt:lpwstr>
  </property>
  <property fmtid="{D5CDD505-2E9C-101B-9397-08002B2CF9AE}" pid="4" name="KSOProductBuildVer">
    <vt:lpwstr>2052-12.1.0.16929</vt:lpwstr>
  </property>
</Properties>
</file>