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Lst>
  <p:sldSz cx="12192000" cy="6858000"/>
  <p:notesSz cx="6858000" cy="9144000"/>
  <p:embeddedFontLst>
    <p:embeddedFont>
      <p:font typeface="Calibri" panose="020F0502020204030204" pitchFamily="34" charset="0"/>
      <p:regular r:id="rId6"/>
      <p:bold r:id="rId7"/>
      <p:italic r:id="rId8"/>
      <p:boldItalic r:id="rId9"/>
    </p:embeddedFont>
    <p:embeddedFont>
      <p:font typeface="Calibri Light" panose="020F0302020204030204" pitchFamily="34" charset="0"/>
      <p:regular r:id="rId10"/>
      <p:italic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9" d="100"/>
          <a:sy n="79" d="100"/>
        </p:scale>
        <p:origin x="60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4000" b="1" i="0" u="none"/>
            </a:pPr>
            <a:r>
              <a:rPr lang="en-GB"/>
              <a:t>Users by Software Language</a:t>
            </a:r>
          </a:p>
        </c:rich>
      </c:tx>
      <c:overlay val="0"/>
    </c:title>
    <c:autoTitleDeleted val="0"/>
    <c:view3D>
      <c:rotX val="15"/>
      <c:rotY val="20"/>
      <c:rAngAx val="0"/>
    </c:view3D>
    <c:floor>
      <c:thickness val="0"/>
    </c:floor>
    <c:sideWall>
      <c:thickness val="0"/>
    </c:sideWall>
    <c:backWall>
      <c:thickness val="0"/>
    </c:backWall>
    <c:plotArea>
      <c:layout/>
      <c:bar3DChart>
        <c:barDir val="col"/>
        <c:grouping val="standard"/>
        <c:varyColors val="0"/>
        <c:ser>
          <c:idx val="0"/>
          <c:order val="0"/>
          <c:tx>
            <c:v>Blog Statistics</c:v>
          </c:tx>
          <c:invertIfNegative val="0"/>
          <c:cat>
            <c:strRef>
              <c:f>Sheet1!$A$1:$A$5</c:f>
              <c:strCache>
                <c:ptCount val="5"/>
                <c:pt idx="0">
                  <c:v>C#</c:v>
                </c:pt>
                <c:pt idx="1">
                  <c:v>VB.Net</c:v>
                </c:pt>
                <c:pt idx="2">
                  <c:v>Perl</c:v>
                </c:pt>
                <c:pt idx="3">
                  <c:v>Python</c:v>
                </c:pt>
                <c:pt idx="4">
                  <c:v>Java</c:v>
                </c:pt>
              </c:strCache>
            </c:strRef>
          </c:cat>
          <c:val>
            <c:numRef>
              <c:f>Sheet1!$B$1:$B$5</c:f>
              <c:numCache>
                <c:formatCode>General</c:formatCode>
                <c:ptCount val="5"/>
                <c:pt idx="0">
                  <c:v>8200</c:v>
                </c:pt>
                <c:pt idx="1">
                  <c:v>3900</c:v>
                </c:pt>
                <c:pt idx="2">
                  <c:v>890</c:v>
                </c:pt>
                <c:pt idx="3">
                  <c:v>300</c:v>
                </c:pt>
                <c:pt idx="4">
                  <c:v>3278</c:v>
                </c:pt>
              </c:numCache>
            </c:numRef>
          </c:val>
        </c:ser>
        <c:dLbls>
          <c:showLegendKey val="0"/>
          <c:showVal val="0"/>
          <c:showCatName val="0"/>
          <c:showSerName val="0"/>
          <c:showPercent val="0"/>
          <c:showBubbleSize val="0"/>
        </c:dLbls>
        <c:gapWidth val="150"/>
        <c:shape val="box"/>
        <c:axId val="681447728"/>
        <c:axId val="681448288"/>
        <c:axId val="631994672"/>
      </c:bar3DChart>
      <c:catAx>
        <c:axId val="681447728"/>
        <c:scaling>
          <c:orientation val="minMax"/>
        </c:scaling>
        <c:delete val="0"/>
        <c:axPos val="b"/>
        <c:numFmt formatCode="General" sourceLinked="1"/>
        <c:majorTickMark val="out"/>
        <c:minorTickMark val="none"/>
        <c:tickLblPos val="nextTo"/>
        <c:crossAx val="681448288"/>
        <c:crosses val="autoZero"/>
        <c:auto val="1"/>
        <c:lblAlgn val="ctr"/>
        <c:lblOffset val="100"/>
        <c:noMultiLvlLbl val="0"/>
      </c:catAx>
      <c:valAx>
        <c:axId val="681448288"/>
        <c:scaling>
          <c:orientation val="minMax"/>
        </c:scaling>
        <c:delete val="0"/>
        <c:axPos val="l"/>
        <c:majorGridlines/>
        <c:numFmt formatCode="General" sourceLinked="1"/>
        <c:majorTickMark val="out"/>
        <c:minorTickMark val="none"/>
        <c:tickLblPos val="nextTo"/>
        <c:crossAx val="681447728"/>
        <c:crosses val="autoZero"/>
        <c:crossBetween val="between"/>
      </c:valAx>
      <c:serAx>
        <c:axId val="631994672"/>
        <c:scaling>
          <c:orientation val="minMax"/>
        </c:scaling>
        <c:delete val="0"/>
        <c:axPos val="b"/>
        <c:majorTickMark val="out"/>
        <c:minorTickMark val="none"/>
        <c:tickLblPos val="nextTo"/>
        <c:crossAx val="681448288"/>
      </c:serAx>
    </c:plotArea>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67E9D35-5F8C-47AD-A71B-9A246AE99654}" type="datetimeFigureOut">
              <a:rPr lang="en-GB" smtClean="0"/>
              <a:t>02/05/2014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7C4B09-4227-4BB9-9752-79856325FE65}" type="slidenum">
              <a:rPr lang="en-GB" smtClean="0"/>
              <a:t>‹#›</a:t>
            </a:fld>
            <a:endParaRPr lang="en-GB"/>
          </a:p>
        </p:txBody>
      </p:sp>
    </p:spTree>
    <p:extLst>
      <p:ext uri="{BB962C8B-B14F-4D97-AF65-F5344CB8AC3E}">
        <p14:creationId xmlns:p14="http://schemas.microsoft.com/office/powerpoint/2010/main" val="885192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67E9D35-5F8C-47AD-A71B-9A246AE99654}" type="datetimeFigureOut">
              <a:rPr lang="en-GB" smtClean="0"/>
              <a:t>02/05/2014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7C4B09-4227-4BB9-9752-79856325FE65}" type="slidenum">
              <a:rPr lang="en-GB" smtClean="0"/>
              <a:t>‹#›</a:t>
            </a:fld>
            <a:endParaRPr lang="en-GB"/>
          </a:p>
        </p:txBody>
      </p:sp>
    </p:spTree>
    <p:extLst>
      <p:ext uri="{BB962C8B-B14F-4D97-AF65-F5344CB8AC3E}">
        <p14:creationId xmlns:p14="http://schemas.microsoft.com/office/powerpoint/2010/main" val="3212292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67E9D35-5F8C-47AD-A71B-9A246AE99654}" type="datetimeFigureOut">
              <a:rPr lang="en-GB" smtClean="0"/>
              <a:t>02/05/2014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7C4B09-4227-4BB9-9752-79856325FE65}" type="slidenum">
              <a:rPr lang="en-GB" smtClean="0"/>
              <a:t>‹#›</a:t>
            </a:fld>
            <a:endParaRPr lang="en-GB"/>
          </a:p>
        </p:txBody>
      </p:sp>
    </p:spTree>
    <p:extLst>
      <p:ext uri="{BB962C8B-B14F-4D97-AF65-F5344CB8AC3E}">
        <p14:creationId xmlns:p14="http://schemas.microsoft.com/office/powerpoint/2010/main" val="3156371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67E9D35-5F8C-47AD-A71B-9A246AE99654}" type="datetimeFigureOut">
              <a:rPr lang="en-GB" smtClean="0"/>
              <a:t>02/05/2014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7C4B09-4227-4BB9-9752-79856325FE65}" type="slidenum">
              <a:rPr lang="en-GB" smtClean="0"/>
              <a:t>‹#›</a:t>
            </a:fld>
            <a:endParaRPr lang="en-GB"/>
          </a:p>
        </p:txBody>
      </p:sp>
    </p:spTree>
    <p:extLst>
      <p:ext uri="{BB962C8B-B14F-4D97-AF65-F5344CB8AC3E}">
        <p14:creationId xmlns:p14="http://schemas.microsoft.com/office/powerpoint/2010/main" val="1296076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7E9D35-5F8C-47AD-A71B-9A246AE99654}" type="datetimeFigureOut">
              <a:rPr lang="en-GB" smtClean="0"/>
              <a:t>02/05/2014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7C4B09-4227-4BB9-9752-79856325FE65}" type="slidenum">
              <a:rPr lang="en-GB" smtClean="0"/>
              <a:t>‹#›</a:t>
            </a:fld>
            <a:endParaRPr lang="en-GB"/>
          </a:p>
        </p:txBody>
      </p:sp>
    </p:spTree>
    <p:extLst>
      <p:ext uri="{BB962C8B-B14F-4D97-AF65-F5344CB8AC3E}">
        <p14:creationId xmlns:p14="http://schemas.microsoft.com/office/powerpoint/2010/main" val="588800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67E9D35-5F8C-47AD-A71B-9A246AE99654}" type="datetimeFigureOut">
              <a:rPr lang="en-GB" smtClean="0"/>
              <a:t>02/05/2014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7C4B09-4227-4BB9-9752-79856325FE65}" type="slidenum">
              <a:rPr lang="en-GB" smtClean="0"/>
              <a:t>‹#›</a:t>
            </a:fld>
            <a:endParaRPr lang="en-GB"/>
          </a:p>
        </p:txBody>
      </p:sp>
    </p:spTree>
    <p:extLst>
      <p:ext uri="{BB962C8B-B14F-4D97-AF65-F5344CB8AC3E}">
        <p14:creationId xmlns:p14="http://schemas.microsoft.com/office/powerpoint/2010/main" val="3422452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67E9D35-5F8C-47AD-A71B-9A246AE99654}" type="datetimeFigureOut">
              <a:rPr lang="en-GB" smtClean="0"/>
              <a:t>02/05/2014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A7C4B09-4227-4BB9-9752-79856325FE65}" type="slidenum">
              <a:rPr lang="en-GB" smtClean="0"/>
              <a:t>‹#›</a:t>
            </a:fld>
            <a:endParaRPr lang="en-GB"/>
          </a:p>
        </p:txBody>
      </p:sp>
    </p:spTree>
    <p:extLst>
      <p:ext uri="{BB962C8B-B14F-4D97-AF65-F5344CB8AC3E}">
        <p14:creationId xmlns:p14="http://schemas.microsoft.com/office/powerpoint/2010/main" val="946035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67E9D35-5F8C-47AD-A71B-9A246AE99654}" type="datetimeFigureOut">
              <a:rPr lang="en-GB" smtClean="0"/>
              <a:t>02/05/2014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A7C4B09-4227-4BB9-9752-79856325FE65}" type="slidenum">
              <a:rPr lang="en-GB" smtClean="0"/>
              <a:t>‹#›</a:t>
            </a:fld>
            <a:endParaRPr lang="en-GB"/>
          </a:p>
        </p:txBody>
      </p:sp>
    </p:spTree>
    <p:extLst>
      <p:ext uri="{BB962C8B-B14F-4D97-AF65-F5344CB8AC3E}">
        <p14:creationId xmlns:p14="http://schemas.microsoft.com/office/powerpoint/2010/main" val="813085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7E9D35-5F8C-47AD-A71B-9A246AE99654}" type="datetimeFigureOut">
              <a:rPr lang="en-GB" smtClean="0"/>
              <a:t>02/05/2014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A7C4B09-4227-4BB9-9752-79856325FE65}" type="slidenum">
              <a:rPr lang="en-GB" smtClean="0"/>
              <a:t>‹#›</a:t>
            </a:fld>
            <a:endParaRPr lang="en-GB"/>
          </a:p>
        </p:txBody>
      </p:sp>
    </p:spTree>
    <p:extLst>
      <p:ext uri="{BB962C8B-B14F-4D97-AF65-F5344CB8AC3E}">
        <p14:creationId xmlns:p14="http://schemas.microsoft.com/office/powerpoint/2010/main" val="2654688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7E9D35-5F8C-47AD-A71B-9A246AE99654}" type="datetimeFigureOut">
              <a:rPr lang="en-GB" smtClean="0"/>
              <a:t>02/05/2014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7C4B09-4227-4BB9-9752-79856325FE65}" type="slidenum">
              <a:rPr lang="en-GB" smtClean="0"/>
              <a:t>‹#›</a:t>
            </a:fld>
            <a:endParaRPr lang="en-GB"/>
          </a:p>
        </p:txBody>
      </p:sp>
    </p:spTree>
    <p:extLst>
      <p:ext uri="{BB962C8B-B14F-4D97-AF65-F5344CB8AC3E}">
        <p14:creationId xmlns:p14="http://schemas.microsoft.com/office/powerpoint/2010/main" val="1345187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7E9D35-5F8C-47AD-A71B-9A246AE99654}" type="datetimeFigureOut">
              <a:rPr lang="en-GB" smtClean="0"/>
              <a:t>02/05/2014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7C4B09-4227-4BB9-9752-79856325FE65}" type="slidenum">
              <a:rPr lang="en-GB" smtClean="0"/>
              <a:t>‹#›</a:t>
            </a:fld>
            <a:endParaRPr lang="en-GB"/>
          </a:p>
        </p:txBody>
      </p:sp>
    </p:spTree>
    <p:extLst>
      <p:ext uri="{BB962C8B-B14F-4D97-AF65-F5344CB8AC3E}">
        <p14:creationId xmlns:p14="http://schemas.microsoft.com/office/powerpoint/2010/main" val="240966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7E9D35-5F8C-47AD-A71B-9A246AE99654}" type="datetimeFigureOut">
              <a:rPr lang="en-GB" smtClean="0"/>
              <a:t>02/05/2014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7C4B09-4227-4BB9-9752-79856325FE65}" type="slidenum">
              <a:rPr lang="en-GB" smtClean="0"/>
              <a:t>‹#›</a:t>
            </a:fld>
            <a:endParaRPr lang="en-GB"/>
          </a:p>
        </p:txBody>
      </p:sp>
    </p:spTree>
    <p:extLst>
      <p:ext uri="{BB962C8B-B14F-4D97-AF65-F5344CB8AC3E}">
        <p14:creationId xmlns:p14="http://schemas.microsoft.com/office/powerpoint/2010/main" val="1628589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www.codesharper.co.uk/"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ttp://www.codesharper.co.uk/wp-content/uploads/2013/11/cropped-Banner-Background.png"/>
          <p:cNvPicPr>
            <a:picLocks noChangeAspect="1" noChangeArrowheads="1"/>
          </p:cNvPicPr>
          <p:nvPr/>
        </p:nvPicPr>
        <p:blipFill rotWithShape="1">
          <a:blip r:embed="rId2">
            <a:extLst>
              <a:ext uri="{28A0092B-C50C-407E-A947-70E740481C1C}">
                <a14:useLocalDpi xmlns:a14="http://schemas.microsoft.com/office/drawing/2010/main" val="0"/>
              </a:ext>
            </a:extLst>
          </a:blip>
          <a:srcRect t="89574"/>
          <a:stretch/>
        </p:blipFill>
        <p:spPr bwMode="auto">
          <a:xfrm>
            <a:off x="0" y="6490454"/>
            <a:ext cx="12192000" cy="3618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codesharper.co.uk/wp-content/uploads/2013/11/cropped-Banner-Background.png"/>
          <p:cNvPicPr>
            <a:picLocks noChangeAspect="1" noChangeArrowheads="1"/>
          </p:cNvPicPr>
          <p:nvPr/>
        </p:nvPicPr>
        <p:blipFill rotWithShape="1">
          <a:blip r:embed="rId2">
            <a:extLst>
              <a:ext uri="{28A0092B-C50C-407E-A947-70E740481C1C}">
                <a14:useLocalDpi xmlns:a14="http://schemas.microsoft.com/office/drawing/2010/main" val="0"/>
              </a:ext>
            </a:extLst>
          </a:blip>
          <a:srcRect r="2055" b="50853"/>
          <a:stretch/>
        </p:blipFill>
        <p:spPr bwMode="auto">
          <a:xfrm>
            <a:off x="0" y="1"/>
            <a:ext cx="12192000" cy="176348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odeSharp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008" y="446968"/>
            <a:ext cx="4438650" cy="7239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hlinkClick r:id="rId4"/>
          </p:cNvPr>
          <p:cNvPicPr>
            <a:picLocks/>
          </p:cNvPicPr>
          <p:nvPr/>
        </p:nvPicPr>
        <p:blipFill>
          <a:blip r:embed="rId5">
            <a:extLst>
              <a:ext uri="{28A0092B-C50C-407E-A947-70E740481C1C}">
                <a14:useLocalDpi xmlns:a14="http://schemas.microsoft.com/office/drawing/2010/main" val="0"/>
              </a:ext>
            </a:extLst>
          </a:blip>
          <a:stretch>
            <a:fillRect/>
          </a:stretch>
        </p:blipFill>
        <p:spPr>
          <a:xfrm>
            <a:off x="1270000" y="2794000"/>
            <a:ext cx="2540000" cy="2540000"/>
          </a:xfrm>
          <a:prstGeom prst="rect">
            <a:avLst/>
          </a:prstGeom>
        </p:spPr>
      </p:pic>
      <p:pic>
        <p:nvPicPr>
          <p:cNvPr id="3" name="Picture 2">
            <a:hlinkClick r:id="" action="ppaction://hlinkshowjump?jump=endshow"/>
          </p:cNvPr>
          <p:cNvPicPr>
            <a:picLocks/>
          </p:cNvPicPr>
          <p:nvPr/>
        </p:nvPicPr>
        <p:blipFill>
          <a:blip r:embed="rId5">
            <a:extLst>
              <a:ext uri="{28A0092B-C50C-407E-A947-70E740481C1C}">
                <a14:useLocalDpi xmlns:a14="http://schemas.microsoft.com/office/drawing/2010/main" val="0"/>
              </a:ext>
            </a:extLst>
          </a:blip>
          <a:stretch>
            <a:fillRect/>
          </a:stretch>
        </p:blipFill>
        <p:spPr>
          <a:xfrm>
            <a:off x="1270000" y="5334000"/>
            <a:ext cx="952500" cy="952500"/>
          </a:xfrm>
          <a:prstGeom prst="rect">
            <a:avLst/>
          </a:prstGeom>
        </p:spPr>
      </p:pic>
      <p:sp>
        <p:nvSpPr>
          <p:cNvPr id="4" name="TextBox 3"/>
          <p:cNvSpPr txBox="1"/>
          <p:nvPr/>
        </p:nvSpPr>
        <p:spPr>
          <a:xfrm>
            <a:off x="4064000" y="3556000"/>
            <a:ext cx="5080000" cy="523220"/>
          </a:xfrm>
          <a:prstGeom prst="rect">
            <a:avLst/>
          </a:prstGeom>
          <a:noFill/>
        </p:spPr>
        <p:txBody>
          <a:bodyPr vert="horz" rtlCol="0">
            <a:spAutoFit/>
          </a:bodyPr>
          <a:lstStyle/>
          <a:p>
            <a:r>
              <a:rPr lang="en-GB" sz="2800" b="1" smtClean="0"/>
              <a:t>CodeSharper PowerPoint Helper</a:t>
            </a:r>
            <a:endParaRPr lang="en-GB" sz="2800" b="1"/>
          </a:p>
        </p:txBody>
      </p:sp>
      <p:sp>
        <p:nvSpPr>
          <p:cNvPr id="5" name="TextBox 4"/>
          <p:cNvSpPr txBox="1"/>
          <p:nvPr/>
        </p:nvSpPr>
        <p:spPr>
          <a:xfrm>
            <a:off x="4064000" y="4064000"/>
            <a:ext cx="5080000" cy="369332"/>
          </a:xfrm>
          <a:prstGeom prst="rect">
            <a:avLst/>
          </a:prstGeom>
          <a:noFill/>
        </p:spPr>
        <p:txBody>
          <a:bodyPr vert="horz" rtlCol="0">
            <a:spAutoFit/>
          </a:bodyPr>
          <a:lstStyle/>
          <a:p>
            <a:r>
              <a:rPr lang="en-GB" b="1" smtClean="0"/>
              <a:t>A Demonstration</a:t>
            </a:r>
            <a:endParaRPr lang="en-GB" b="1"/>
          </a:p>
        </p:txBody>
      </p:sp>
      <p:sp>
        <p:nvSpPr>
          <p:cNvPr id="6" name="TextBox 5"/>
          <p:cNvSpPr txBox="1"/>
          <p:nvPr/>
        </p:nvSpPr>
        <p:spPr>
          <a:xfrm>
            <a:off x="11493500" y="6502400"/>
            <a:ext cx="1270000" cy="307777"/>
          </a:xfrm>
          <a:prstGeom prst="rect">
            <a:avLst/>
          </a:prstGeom>
          <a:noFill/>
        </p:spPr>
        <p:txBody>
          <a:bodyPr vert="horz" rtlCol="0">
            <a:spAutoFit/>
          </a:bodyPr>
          <a:lstStyle/>
          <a:p>
            <a:r>
              <a:rPr lang="en-GB" sz="1400" smtClean="0"/>
              <a:t>slide 1</a:t>
            </a:r>
            <a:endParaRPr lang="en-GB" sz="1400"/>
          </a:p>
        </p:txBody>
      </p:sp>
    </p:spTree>
    <p:extLst>
      <p:ext uri="{BB962C8B-B14F-4D97-AF65-F5344CB8AC3E}">
        <p14:creationId xmlns:p14="http://schemas.microsoft.com/office/powerpoint/2010/main" val="3262322734"/>
      </p:ext>
    </p:extLst>
  </p:cSld>
  <p:clrMapOvr>
    <a:masterClrMapping/>
  </p:clrMapOvr>
  <p:transition spd="med">
    <p:wheel spokes="8"/>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8" descr="http://www.codesharper.co.uk/wp-content/uploads/2013/11/cropped-Banner-Background.png"/>
          <p:cNvPicPr>
            <a:picLocks noChangeAspect="1" noChangeArrowheads="1"/>
          </p:cNvPicPr>
          <p:nvPr/>
        </p:nvPicPr>
        <p:blipFill rotWithShape="1">
          <a:blip r:embed="rId2">
            <a:extLst>
              <a:ext uri="{28A0092B-C50C-407E-A947-70E740481C1C}">
                <a14:useLocalDpi xmlns:a14="http://schemas.microsoft.com/office/drawing/2010/main" val="0"/>
              </a:ext>
            </a:extLst>
          </a:blip>
          <a:srcRect t="89574"/>
          <a:stretch/>
        </p:blipFill>
        <p:spPr bwMode="auto">
          <a:xfrm>
            <a:off x="0" y="6490454"/>
            <a:ext cx="12192000" cy="36188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270000" y="1270000"/>
            <a:ext cx="10160000" cy="1077218"/>
          </a:xfrm>
          <a:prstGeom prst="rect">
            <a:avLst/>
          </a:prstGeom>
          <a:noFill/>
        </p:spPr>
        <p:txBody>
          <a:bodyPr vert="horz" rtlCol="0">
            <a:spAutoFit/>
          </a:bodyPr>
          <a:lstStyle/>
          <a:p>
            <a:r>
              <a:rPr lang="en-GB" sz="1600" smtClean="0"/>
              <a:t>This PowerPoint presentation helps to show you what you can achieve with the CodeSharper PowerPoint helper library.
We hope that you will find this library helpful.
Feel free to contact email any questions to
Paul.Davey@Codesharper.co.uk</a:t>
            </a:r>
            <a:endParaRPr lang="en-GB" sz="1600"/>
          </a:p>
        </p:txBody>
      </p:sp>
      <p:sp>
        <p:nvSpPr>
          <p:cNvPr id="3" name="TextBox 2"/>
          <p:cNvSpPr txBox="1"/>
          <p:nvPr/>
        </p:nvSpPr>
        <p:spPr>
          <a:xfrm>
            <a:off x="11493500" y="6502400"/>
            <a:ext cx="1270000" cy="307777"/>
          </a:xfrm>
          <a:prstGeom prst="rect">
            <a:avLst/>
          </a:prstGeom>
          <a:noFill/>
        </p:spPr>
        <p:txBody>
          <a:bodyPr vert="horz" rtlCol="0">
            <a:spAutoFit/>
          </a:bodyPr>
          <a:lstStyle/>
          <a:p>
            <a:r>
              <a:rPr lang="en-GB" sz="1400" smtClean="0"/>
              <a:t>slide 2</a:t>
            </a:r>
            <a:endParaRPr lang="en-GB" sz="1400"/>
          </a:p>
        </p:txBody>
      </p:sp>
    </p:spTree>
    <p:extLst>
      <p:ext uri="{BB962C8B-B14F-4D97-AF65-F5344CB8AC3E}">
        <p14:creationId xmlns:p14="http://schemas.microsoft.com/office/powerpoint/2010/main" val="3459699153"/>
      </p:ext>
    </p:extLst>
  </p:cSld>
  <p:clrMapOvr>
    <a:masterClrMapping/>
  </p:clrMapOvr>
  <p:transition spd="med">
    <p:blinds/>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8" descr="http://www.codesharper.co.uk/wp-content/uploads/2013/11/cropped-Banner-Background.png"/>
          <p:cNvPicPr>
            <a:picLocks noChangeAspect="1" noChangeArrowheads="1"/>
          </p:cNvPicPr>
          <p:nvPr/>
        </p:nvPicPr>
        <p:blipFill rotWithShape="1">
          <a:blip r:embed="rId2">
            <a:extLst>
              <a:ext uri="{28A0092B-C50C-407E-A947-70E740481C1C}">
                <a14:useLocalDpi xmlns:a14="http://schemas.microsoft.com/office/drawing/2010/main" val="0"/>
              </a:ext>
            </a:extLst>
          </a:blip>
          <a:srcRect t="89574"/>
          <a:stretch/>
        </p:blipFill>
        <p:spPr bwMode="auto">
          <a:xfrm>
            <a:off x="0" y="6490454"/>
            <a:ext cx="12192000" cy="36188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Chart 1"/>
          <p:cNvGraphicFramePr/>
          <p:nvPr>
            <p:extLst>
              <p:ext uri="{D42A27DB-BD31-4B8C-83A1-F6EECF244321}">
                <p14:modId xmlns:p14="http://schemas.microsoft.com/office/powerpoint/2010/main" val="2575884070"/>
              </p:ext>
            </p:extLst>
          </p:nvPr>
        </p:nvGraphicFramePr>
        <p:xfrm>
          <a:off x="127000" y="127000"/>
          <a:ext cx="11430000" cy="508000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11493500" y="6502400"/>
            <a:ext cx="1270000" cy="307777"/>
          </a:xfrm>
          <a:prstGeom prst="rect">
            <a:avLst/>
          </a:prstGeom>
          <a:noFill/>
        </p:spPr>
        <p:txBody>
          <a:bodyPr vert="horz" rtlCol="0">
            <a:spAutoFit/>
          </a:bodyPr>
          <a:lstStyle/>
          <a:p>
            <a:r>
              <a:rPr lang="en-GB" sz="1400" smtClean="0"/>
              <a:t>slide 3</a:t>
            </a:r>
            <a:endParaRPr lang="en-GB" sz="1400"/>
          </a:p>
        </p:txBody>
      </p:sp>
    </p:spTree>
    <p:extLst>
      <p:ext uri="{BB962C8B-B14F-4D97-AF65-F5344CB8AC3E}">
        <p14:creationId xmlns:p14="http://schemas.microsoft.com/office/powerpoint/2010/main" val="3614243149"/>
      </p:ext>
    </p:extLst>
  </p:cSld>
  <p:clrMapOvr>
    <a:masterClrMapping/>
  </p:clrMapOvr>
  <mc:AlternateContent xmlns:mc="http://schemas.openxmlformats.org/markup-compatibility/2006">
    <mc:Choice xmlns:p14="http://schemas.microsoft.com/office/powerpoint/2010/main" Requires="p14">
      <p:transition spd="med">
        <p14:shred pattern="rectangle" dir="out"/>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8" descr="http://www.codesharper.co.uk/wp-content/uploads/2013/11/cropped-Banner-Background.png"/>
          <p:cNvPicPr>
            <a:picLocks noChangeAspect="1" noChangeArrowheads="1"/>
          </p:cNvPicPr>
          <p:nvPr/>
        </p:nvPicPr>
        <p:blipFill rotWithShape="1">
          <a:blip r:embed="rId2">
            <a:extLst>
              <a:ext uri="{28A0092B-C50C-407E-A947-70E740481C1C}">
                <a14:useLocalDpi xmlns:a14="http://schemas.microsoft.com/office/drawing/2010/main" val="0"/>
              </a:ext>
            </a:extLst>
          </a:blip>
          <a:srcRect t="89574"/>
          <a:stretch/>
        </p:blipFill>
        <p:spPr bwMode="auto">
          <a:xfrm>
            <a:off x="0" y="6490454"/>
            <a:ext cx="12192000" cy="361883"/>
          </a:xfrm>
          <a:prstGeom prst="rect">
            <a:avLst/>
          </a:prstGeom>
          <a:noFill/>
          <a:extLst>
            <a:ext uri="{909E8E84-426E-40DD-AFC4-6F175D3DCCD1}">
              <a14:hiddenFill xmlns:a14="http://schemas.microsoft.com/office/drawing/2010/main">
                <a:solidFill>
                  <a:srgbClr val="FFFFFF"/>
                </a:solidFill>
              </a14:hiddenFill>
            </a:ext>
          </a:extLst>
        </p:spPr>
      </p:pic>
      <p:sp>
        <p:nvSpPr>
          <p:cNvPr id="2" name="16-Point Star 1"/>
          <p:cNvSpPr/>
          <p:nvPr/>
        </p:nvSpPr>
        <p:spPr>
          <a:xfrm>
            <a:off x="571500" y="317500"/>
            <a:ext cx="1905000" cy="1905000"/>
          </a:xfrm>
          <a:prstGeom prst="star16">
            <a:avLst/>
          </a:prstGeom>
          <a:solidFill>
            <a:srgbClr val="FFD7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Up Arrow 2"/>
          <p:cNvSpPr/>
          <p:nvPr/>
        </p:nvSpPr>
        <p:spPr>
          <a:xfrm>
            <a:off x="3175000" y="1270000"/>
            <a:ext cx="1905000" cy="3175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Down Arrow 3"/>
          <p:cNvSpPr/>
          <p:nvPr/>
        </p:nvSpPr>
        <p:spPr>
          <a:xfrm>
            <a:off x="6350000" y="1270000"/>
            <a:ext cx="1905000" cy="3175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rot="-2700000">
            <a:off x="889000" y="921723"/>
            <a:ext cx="1270000" cy="707886"/>
          </a:xfrm>
          <a:prstGeom prst="rect">
            <a:avLst/>
          </a:prstGeom>
          <a:noFill/>
        </p:spPr>
        <p:txBody>
          <a:bodyPr vert="horz" rtlCol="0">
            <a:spAutoFit/>
          </a:bodyPr>
          <a:lstStyle/>
          <a:p>
            <a:pPr algn="ctr"/>
            <a:r>
              <a:rPr lang="en-GB" sz="2000" smtClean="0">
                <a:solidFill>
                  <a:srgbClr val="FF0000"/>
                </a:solidFill>
              </a:rPr>
              <a:t>Important
Fact!</a:t>
            </a:r>
            <a:endParaRPr lang="en-GB" sz="2000">
              <a:solidFill>
                <a:srgbClr val="FF0000"/>
              </a:solidFill>
            </a:endParaRPr>
          </a:p>
        </p:txBody>
      </p:sp>
      <p:sp>
        <p:nvSpPr>
          <p:cNvPr id="7" name="TextBox 6"/>
          <p:cNvSpPr txBox="1"/>
          <p:nvPr/>
        </p:nvSpPr>
        <p:spPr>
          <a:xfrm>
            <a:off x="1270000" y="2476500"/>
            <a:ext cx="2540000" cy="1200329"/>
          </a:xfrm>
          <a:prstGeom prst="rect">
            <a:avLst/>
          </a:prstGeom>
          <a:noFill/>
        </p:spPr>
        <p:txBody>
          <a:bodyPr vert="horz" rtlCol="0">
            <a:spAutoFit/>
          </a:bodyPr>
          <a:lstStyle/>
          <a:p>
            <a:r>
              <a:rPr lang="en-GB" smtClean="0"/>
              <a:t>The number of C# developers has grown
by 25% over the past quarter.</a:t>
            </a:r>
            <a:endParaRPr lang="en-GB"/>
          </a:p>
        </p:txBody>
      </p:sp>
      <p:sp>
        <p:nvSpPr>
          <p:cNvPr id="8" name="TextBox 7"/>
          <p:cNvSpPr txBox="1"/>
          <p:nvPr/>
        </p:nvSpPr>
        <p:spPr>
          <a:xfrm>
            <a:off x="8255000" y="1524000"/>
            <a:ext cx="2540000" cy="1200329"/>
          </a:xfrm>
          <a:prstGeom prst="rect">
            <a:avLst/>
          </a:prstGeom>
          <a:noFill/>
        </p:spPr>
        <p:txBody>
          <a:bodyPr vert="horz" rtlCol="0">
            <a:spAutoFit/>
          </a:bodyPr>
          <a:lstStyle/>
          <a:p>
            <a:r>
              <a:rPr lang="en-GB" smtClean="0"/>
              <a:t>The number of VB.Net developers has declined
by 40% over the past quarter.</a:t>
            </a:r>
            <a:endParaRPr lang="en-GB"/>
          </a:p>
        </p:txBody>
      </p:sp>
      <p:sp>
        <p:nvSpPr>
          <p:cNvPr id="9" name="TextBox 8"/>
          <p:cNvSpPr txBox="1"/>
          <p:nvPr/>
        </p:nvSpPr>
        <p:spPr>
          <a:xfrm>
            <a:off x="11493500" y="6502400"/>
            <a:ext cx="1270000" cy="307777"/>
          </a:xfrm>
          <a:prstGeom prst="rect">
            <a:avLst/>
          </a:prstGeom>
          <a:noFill/>
        </p:spPr>
        <p:txBody>
          <a:bodyPr vert="horz" rtlCol="0">
            <a:spAutoFit/>
          </a:bodyPr>
          <a:lstStyle/>
          <a:p>
            <a:r>
              <a:rPr lang="en-GB" sz="1400" smtClean="0"/>
              <a:t>slide 4</a:t>
            </a:r>
            <a:endParaRPr lang="en-GB" sz="1400"/>
          </a:p>
        </p:txBody>
      </p:sp>
    </p:spTree>
    <p:extLst>
      <p:ext uri="{BB962C8B-B14F-4D97-AF65-F5344CB8AC3E}">
        <p14:creationId xmlns:p14="http://schemas.microsoft.com/office/powerpoint/2010/main" val="2158707018"/>
      </p:ext>
    </p:extLst>
  </p:cSld>
  <p:clrMapOvr>
    <a:masterClrMapping/>
  </p:clrMapOvr>
  <mc:AlternateContent xmlns:mc="http://schemas.openxmlformats.org/markup-compatibility/2006">
    <mc:Choice xmlns:p14="http://schemas.microsoft.com/office/powerpoint/2010/main" Requires="p14">
      <p:transition spd="med">
        <p14:glitter dir="d"/>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51</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Arial</vt:lpstr>
      <vt:lpstr>Calibri Light</vt:lpstr>
      <vt:lpstr>Office Theme</vt:lpstr>
      <vt:lpstr>PowerPoint Presentation</vt:lpstr>
      <vt:lpstr>PowerPoint Presentation</vt:lpstr>
      <vt:lpstr>PowerPoint Presentation</vt:lpstr>
      <vt:lpstr>PowerPoint Presentation</vt:lpstr>
    </vt:vector>
  </TitlesOfParts>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Davey</dc:creator>
  <cp:lastModifiedBy>Paul Davey</cp:lastModifiedBy>
  <cp:revision>4</cp:revision>
  <dcterms:created xsi:type="dcterms:W3CDTF">2014-04-22T09:20:27Z</dcterms:created>
  <dcterms:modified xsi:type="dcterms:W3CDTF">2014-05-02T11:59:07Z</dcterms:modified>
</cp:coreProperties>
</file>