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4" r:id="rId3"/>
    <p:sldId id="318" r:id="rId5"/>
    <p:sldId id="326" r:id="rId6"/>
    <p:sldId id="325" r:id="rId7"/>
    <p:sldId id="327" r:id="rId8"/>
    <p:sldId id="328" r:id="rId9"/>
    <p:sldId id="339" r:id="rId10"/>
    <p:sldId id="373" r:id="rId11"/>
    <p:sldId id="374" r:id="rId12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6633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6"/>
    <p:restoredTop sz="94700"/>
  </p:normalViewPr>
  <p:slideViewPr>
    <p:cSldViewPr showGuides="1">
      <p:cViewPr varScale="1">
        <p:scale>
          <a:sx n="78" d="100"/>
          <a:sy n="78" d="100"/>
        </p:scale>
        <p:origin x="1362" y="90"/>
      </p:cViewPr>
      <p:guideLst>
        <p:guide orient="horz" pos="217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/>
            <a:endParaRPr lang="en-US" altLang="zh-CN" sz="1200" strike="noStrike" noProof="1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algn="r" eaLnBrk="1" fontAlgn="base" hangingPunct="1"/>
            <a:endParaRPr lang="en-US" altLang="zh-CN" sz="1200" strike="noStrike" noProof="1" dirty="0"/>
          </a:p>
        </p:txBody>
      </p:sp>
      <p:sp>
        <p:nvSpPr>
          <p:cNvPr id="3076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eaLnBrk="1" fontAlgn="base" hangingPunct="1"/>
            <a:endParaRPr lang="en-US" altLang="zh-CN" sz="1200" strike="noStrike" noProof="1" dirty="0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68E560D-0512-4F30-A3ED-9AABDA4691F2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512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en-US" strike="noStrike" noProof="1"/>
              <a:t>Click to edit Master subtitle style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CS 2300 - Dan Lin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17F355-06F3-48E0-B0F6-032C7E265254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CS 2300 - Dan Lin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17F355-06F3-48E0-B0F6-032C7E265254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CS 2300 - Dan Lin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17F355-06F3-48E0-B0F6-032C7E265254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CS 2300 - Dan Lin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17F355-06F3-48E0-B0F6-032C7E265254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CS 2300 - Dan Lin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17F355-06F3-48E0-B0F6-032C7E265254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CS 2300 - Dan Lin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17F355-06F3-48E0-B0F6-032C7E265254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CS 2300 - Dan Lin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17F355-06F3-48E0-B0F6-032C7E265254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CS 2300 - Dan Lin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17F355-06F3-48E0-B0F6-032C7E265254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CS 2300 - Dan Lin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17F355-06F3-48E0-B0F6-032C7E265254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CS 2300 - Dan Lin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17F355-06F3-48E0-B0F6-032C7E265254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CS 2300 - Dan Lin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17F355-06F3-48E0-B0F6-032C7E265254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lvl="0" eaLnBrk="1" fontAlgn="base" hangingPunct="1"/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CS 2300 - Dan Lin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noProof="1" dirty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17F355-06F3-48E0-B0F6-032C7E265254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2"/>
          <p:cNvSpPr>
            <a:spLocks noGrp="1"/>
          </p:cNvSpPr>
          <p:nvPr>
            <p:ph type="ctrTitle"/>
          </p:nvPr>
        </p:nvSpPr>
        <p:spPr>
          <a:xfrm>
            <a:off x="57150" y="2133600"/>
            <a:ext cx="9029700" cy="1828800"/>
          </a:xfrm>
        </p:spPr>
        <p:txBody>
          <a:bodyPr wrap="square" lIns="91440" tIns="45720" rIns="91440" bIns="45720" anchor="ctr"/>
          <a:p>
            <a:r>
              <a:rPr lang="en-US" altLang="zh-CN" sz="3600" b="1" dirty="0"/>
              <a:t>Automated Image Interpretation of Hazardous Material Transport Incidents  </a:t>
            </a:r>
            <a:br>
              <a:rPr lang="en-US" altLang="zh-CN" sz="3600" dirty="0"/>
            </a:br>
            <a:endParaRPr lang="en-US" altLang="zh-CN" sz="3600" dirty="0"/>
          </a:p>
        </p:txBody>
      </p:sp>
      <p:sp>
        <p:nvSpPr>
          <p:cNvPr id="4098" name="Rectangle 344"/>
          <p:cNvSpPr>
            <a:spLocks noGrp="1"/>
          </p:cNvSpPr>
          <p:nvPr>
            <p:ph type="subTitle" idx="1"/>
          </p:nvPr>
        </p:nvSpPr>
        <p:spPr>
          <a:xfrm>
            <a:off x="2362200" y="4648200"/>
            <a:ext cx="4038600" cy="2593975"/>
          </a:xfrm>
        </p:spPr>
        <p:txBody>
          <a:bodyPr wrap="square" lIns="95408" tIns="47704" rIns="95408" bIns="47704" anchor="t">
            <a:spAutoFit/>
          </a:bodyPr>
          <a:p>
            <a:pPr defTabSz="784225">
              <a:lnSpc>
                <a:spcPct val="80000"/>
              </a:lnSpc>
            </a:pPr>
            <a:r>
              <a:rPr lang="en-US" altLang="en-US" sz="2800" dirty="0">
                <a:latin typeface="+mn-lt"/>
                <a:ea typeface="MS PGothic" panose="020B0600070205080204" pitchFamily="34" charset="-128"/>
                <a:cs typeface="+mn-cs"/>
              </a:rPr>
              <a:t>Xiongming Dai,</a:t>
            </a:r>
            <a:endParaRPr lang="en-US" altLang="en-US" sz="2800" dirty="0">
              <a:latin typeface="+mn-lt"/>
              <a:ea typeface="MS PGothic" panose="020B0600070205080204" pitchFamily="34" charset="-128"/>
              <a:cs typeface="+mn-cs"/>
            </a:endParaRPr>
          </a:p>
          <a:p>
            <a:pPr defTabSz="784225">
              <a:lnSpc>
                <a:spcPct val="80000"/>
              </a:lnSpc>
            </a:pPr>
            <a:endParaRPr lang="en-US" altLang="en-US" sz="2000" dirty="0">
              <a:latin typeface="+mn-lt"/>
              <a:ea typeface="MS PGothic" panose="020B0600070205080204" pitchFamily="34" charset="-128"/>
              <a:cs typeface="+mn-cs"/>
            </a:endParaRPr>
          </a:p>
          <a:p>
            <a:pPr defTabSz="784225">
              <a:lnSpc>
                <a:spcPct val="80000"/>
              </a:lnSpc>
            </a:pPr>
            <a:endParaRPr lang="en-US" altLang="en-US" sz="2000" dirty="0">
              <a:latin typeface="+mn-lt"/>
              <a:ea typeface="MS PGothic" panose="020B0600070205080204" pitchFamily="34" charset="-128"/>
              <a:cs typeface="+mn-cs"/>
            </a:endParaRPr>
          </a:p>
          <a:p>
            <a:pPr defTabSz="784225">
              <a:lnSpc>
                <a:spcPct val="80000"/>
              </a:lnSpc>
            </a:pPr>
            <a:endParaRPr lang="en-US" altLang="en-US" sz="2000" dirty="0">
              <a:latin typeface="+mn-lt"/>
              <a:ea typeface="MS PGothic" panose="020B0600070205080204" pitchFamily="34" charset="-128"/>
              <a:cs typeface="+mn-cs"/>
            </a:endParaRPr>
          </a:p>
          <a:p>
            <a:pPr defTabSz="784225">
              <a:lnSpc>
                <a:spcPct val="80000"/>
              </a:lnSpc>
            </a:pPr>
            <a:r>
              <a:rPr lang="en-US" altLang="en-US" sz="2000" dirty="0">
                <a:latin typeface="+mn-lt"/>
                <a:ea typeface="MS PGothic" panose="020B0600070205080204" pitchFamily="34" charset="-128"/>
                <a:cs typeface="+mn-cs"/>
              </a:rPr>
              <a:t>1/28/2018 </a:t>
            </a:r>
            <a:endParaRPr lang="en-US" altLang="en-US" sz="2000" dirty="0">
              <a:latin typeface="+mn-lt"/>
              <a:ea typeface="MS PGothic" panose="020B0600070205080204" pitchFamily="34" charset="-128"/>
              <a:cs typeface="+mn-cs"/>
            </a:endParaRPr>
          </a:p>
          <a:p>
            <a:pPr defTabSz="784225">
              <a:lnSpc>
                <a:spcPct val="80000"/>
              </a:lnSpc>
            </a:pPr>
            <a:endParaRPr lang="en-US" altLang="en-US" sz="2000" dirty="0">
              <a:latin typeface="+mn-lt"/>
              <a:ea typeface="MS PGothic" panose="020B0600070205080204" pitchFamily="34" charset="-128"/>
              <a:cs typeface="+mn-cs"/>
            </a:endParaRPr>
          </a:p>
          <a:p>
            <a:pPr defTabSz="784225">
              <a:lnSpc>
                <a:spcPct val="80000"/>
              </a:lnSpc>
            </a:pPr>
            <a:endParaRPr lang="en-US" altLang="en-US" sz="2000" dirty="0">
              <a:latin typeface="+mn-lt"/>
              <a:ea typeface="MS PGothic" panose="020B0600070205080204" pitchFamily="34" charset="-128"/>
              <a:cs typeface="+mn-cs"/>
            </a:endParaRPr>
          </a:p>
          <a:p>
            <a:pPr defTabSz="784225">
              <a:lnSpc>
                <a:spcPct val="80000"/>
              </a:lnSpc>
            </a:pPr>
            <a:endParaRPr lang="en-US" altLang="en-US" sz="2000" dirty="0">
              <a:latin typeface="+mn-lt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6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7170" name="Rectangle 3"/>
          <p:cNvSpPr>
            <a:spLocks noGrp="1"/>
          </p:cNvSpPr>
          <p:nvPr>
            <p:ph idx="1"/>
          </p:nvPr>
        </p:nvSpPr>
        <p:spPr>
          <a:xfrm>
            <a:off x="685800" y="1981200"/>
            <a:ext cx="8458200" cy="4114800"/>
          </a:xfrm>
        </p:spPr>
        <p:txBody>
          <a:bodyPr wrap="square" lIns="91440" tIns="45720" rIns="91440" bIns="45720" anchor="t"/>
          <a:p>
            <a:r>
              <a:rPr lang="en-US" altLang="en-US" sz="2400" dirty="0"/>
              <a:t>Develop a method of processing and analyzing images captured by the crowdsourcing and first-responders for assessing hazardous material transportation incident scene.</a:t>
            </a:r>
            <a:endParaRPr lang="en-US" altLang="en-US" sz="2400" dirty="0"/>
          </a:p>
          <a:p>
            <a:r>
              <a:rPr lang="en-US" altLang="en-US" sz="2400" dirty="0"/>
              <a:t>The outcome of the project will be a component of a smart safety enhancement system that improves the responsiveness and effectiveness of emergency responders and hospitals in dealing with hazardous material transportation incidents.</a:t>
            </a:r>
            <a:endParaRPr lang="en-US" altLang="en-US" sz="2400" dirty="0"/>
          </a:p>
        </p:txBody>
      </p:sp>
      <p:sp>
        <p:nvSpPr>
          <p:cNvPr id="7171" name="Slide Number Placeholder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 eaLnBrk="0" hangingPunct="0"/>
            <a:fld id="{9A0DB2DC-4C9A-4742-B13C-FB6460FD3503}" type="slidenum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7172" name="Title 7"/>
          <p:cNvSpPr>
            <a:spLocks noGrp="1"/>
          </p:cNvSpPr>
          <p:nvPr>
            <p:ph type="title"/>
          </p:nvPr>
        </p:nvSpPr>
        <p:spPr>
          <a:xfrm>
            <a:off x="2027238" y="827088"/>
            <a:ext cx="5089525" cy="708025"/>
          </a:xfrm>
        </p:spPr>
        <p:txBody>
          <a:bodyPr wrap="none" lIns="91440" tIns="45720" rIns="91440" bIns="45720" anchor="ctr">
            <a:spAutoFit/>
          </a:bodyPr>
          <a:p>
            <a:r>
              <a:rPr lang="en-US" altLang="en-US" sz="4000" b="1" dirty="0"/>
              <a:t>1.Project Objectives</a:t>
            </a:r>
            <a:endParaRPr lang="en-US" altLang="en-US" sz="4000" b="1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6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8194" name="Slide Number Placeholder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 eaLnBrk="0" hangingPunct="0"/>
            <a:fld id="{9A0DB2DC-4C9A-4742-B13C-FB6460FD3503}" type="slidenum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8195" name="Title 7"/>
          <p:cNvSpPr>
            <a:spLocks noGrp="1"/>
          </p:cNvSpPr>
          <p:nvPr>
            <p:ph type="title"/>
          </p:nvPr>
        </p:nvSpPr>
        <p:spPr>
          <a:xfrm>
            <a:off x="2027238" y="827088"/>
            <a:ext cx="5089525" cy="708025"/>
          </a:xfrm>
        </p:spPr>
        <p:txBody>
          <a:bodyPr wrap="none" lIns="91440" tIns="45720" rIns="91440" bIns="45720" anchor="ctr">
            <a:spAutoFit/>
          </a:bodyPr>
          <a:p>
            <a:r>
              <a:rPr lang="en-US" altLang="en-US" sz="4000" b="1" dirty="0"/>
              <a:t>1.Project Objectives</a:t>
            </a:r>
            <a:endParaRPr lang="en-US" altLang="en-US" sz="4000" b="1" dirty="0"/>
          </a:p>
        </p:txBody>
      </p:sp>
      <p:sp>
        <p:nvSpPr>
          <p:cNvPr id="8196" name="Content Placeholder 6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584200"/>
          </a:xfrm>
        </p:spPr>
        <p:txBody>
          <a:bodyPr wrap="square" lIns="91440" tIns="45720" rIns="91440" bIns="45720" anchor="t">
            <a:spAutoFit/>
          </a:bodyPr>
          <a:p>
            <a:r>
              <a:rPr lang="en-US" altLang="en-US" b="1" dirty="0"/>
              <a:t>Input: Frames from a video</a:t>
            </a:r>
            <a:endParaRPr lang="en-US" altLang="en-US" b="1" dirty="0"/>
          </a:p>
        </p:txBody>
      </p:sp>
      <p:grpSp>
        <p:nvGrpSpPr>
          <p:cNvPr id="8197" name="Group 8"/>
          <p:cNvGrpSpPr/>
          <p:nvPr/>
        </p:nvGrpSpPr>
        <p:grpSpPr>
          <a:xfrm>
            <a:off x="457200" y="3476625"/>
            <a:ext cx="8382000" cy="2314575"/>
            <a:chOff x="137253" y="16421787"/>
            <a:chExt cx="11509804" cy="2151159"/>
          </a:xfrm>
        </p:grpSpPr>
        <p:pic>
          <p:nvPicPr>
            <p:cNvPr id="8198" name="Picture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7253" y="16421787"/>
              <a:ext cx="11509804" cy="215115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199" name="TextBox 10"/>
            <p:cNvSpPr txBox="1"/>
            <p:nvPr/>
          </p:nvSpPr>
          <p:spPr>
            <a:xfrm>
              <a:off x="2981362" y="17225210"/>
              <a:ext cx="2611841" cy="77241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/>
              <a:r>
                <a:rPr lang="en-US" altLang="en-US" dirty="0">
                  <a:latin typeface="Arial" panose="020B0604020202020204" pitchFamily="34" charset="0"/>
                </a:rPr>
                <a:t>   • • • •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eaLnBrk="0" hangingPunct="0"/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200" name="TextBox 11"/>
            <p:cNvSpPr txBox="1"/>
            <p:nvPr/>
          </p:nvSpPr>
          <p:spPr>
            <a:xfrm>
              <a:off x="7147770" y="17258957"/>
              <a:ext cx="1551269" cy="7386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/>
              <a:r>
                <a:rPr lang="en-US" altLang="en-US" dirty="0">
                  <a:latin typeface="Arial" panose="020B0604020202020204" pitchFamily="34" charset="0"/>
                </a:rPr>
                <a:t>   • • • •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eaLnBrk="0" hangingPunct="0"/>
              <a:endParaRPr lang="en-US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201" name="TextBox 12"/>
          <p:cNvSpPr txBox="1"/>
          <p:nvPr/>
        </p:nvSpPr>
        <p:spPr>
          <a:xfrm>
            <a:off x="722313" y="2667000"/>
            <a:ext cx="1074737" cy="830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en-US" dirty="0">
                <a:latin typeface="Arial" panose="020B0604020202020204" pitchFamily="34" charset="0"/>
              </a:rPr>
              <a:t>Frame1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8202" name="TextBox 13"/>
          <p:cNvSpPr txBox="1"/>
          <p:nvPr/>
        </p:nvSpPr>
        <p:spPr>
          <a:xfrm>
            <a:off x="8056563" y="2667000"/>
            <a:ext cx="1352550" cy="830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en-US" dirty="0">
                <a:latin typeface="Arial" panose="020B0604020202020204" pitchFamily="34" charset="0"/>
              </a:rPr>
              <a:t>Frame N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cxnSp>
        <p:nvCxnSpPr>
          <p:cNvPr id="8203" name="Straight Arrow Connector 14"/>
          <p:cNvCxnSpPr/>
          <p:nvPr/>
        </p:nvCxnSpPr>
        <p:spPr>
          <a:xfrm flipV="1">
            <a:off x="2020888" y="3124200"/>
            <a:ext cx="6035675" cy="1588"/>
          </a:xfrm>
          <a:prstGeom prst="straightConnector1">
            <a:avLst/>
          </a:prstGeom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204" name="TextBox 15"/>
          <p:cNvSpPr txBox="1"/>
          <p:nvPr/>
        </p:nvSpPr>
        <p:spPr>
          <a:xfrm>
            <a:off x="4495800" y="2667000"/>
            <a:ext cx="1533525" cy="830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en-US" b="1" dirty="0">
                <a:latin typeface="Arial" panose="020B0604020202020204" pitchFamily="34" charset="0"/>
              </a:rPr>
              <a:t>Time track</a:t>
            </a:r>
            <a:endParaRPr lang="en-US" altLang="en-US" b="1" dirty="0">
              <a:latin typeface="Arial" panose="020B0604020202020204" pitchFamily="34" charset="0"/>
            </a:endParaRPr>
          </a:p>
        </p:txBody>
      </p:sp>
      <p:pic>
        <p:nvPicPr>
          <p:cNvPr id="8205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88" y="3806825"/>
            <a:ext cx="2368550" cy="1654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6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806825"/>
            <a:ext cx="2386013" cy="16811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7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025" y="3806825"/>
            <a:ext cx="2378075" cy="1654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6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9218" name="Slide Number Placeholder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 eaLnBrk="0" hangingPunct="0"/>
            <a:fld id="{9A0DB2DC-4C9A-4742-B13C-FB6460FD3503}" type="slidenum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9219" name="Title 7"/>
          <p:cNvSpPr>
            <a:spLocks noGrp="1"/>
          </p:cNvSpPr>
          <p:nvPr>
            <p:ph type="title"/>
          </p:nvPr>
        </p:nvSpPr>
        <p:spPr>
          <a:xfrm>
            <a:off x="2027238" y="827088"/>
            <a:ext cx="5089525" cy="708025"/>
          </a:xfrm>
        </p:spPr>
        <p:txBody>
          <a:bodyPr wrap="none" lIns="91440" tIns="45720" rIns="91440" bIns="45720" anchor="ctr">
            <a:spAutoFit/>
          </a:bodyPr>
          <a:p>
            <a:r>
              <a:rPr lang="en-US" altLang="en-US" sz="4000" b="1" dirty="0"/>
              <a:t>1.Project Objectives</a:t>
            </a:r>
            <a:endParaRPr lang="en-US" altLang="en-US" sz="4000" b="1" dirty="0"/>
          </a:p>
        </p:txBody>
      </p:sp>
      <p:sp>
        <p:nvSpPr>
          <p:cNvPr id="9220" name="Content Placeholder 6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30675"/>
          </a:xfrm>
        </p:spPr>
        <p:txBody>
          <a:bodyPr wrap="square" lIns="91440" tIns="45720" rIns="91440" bIns="45720" anchor="t">
            <a:spAutoFit/>
          </a:bodyPr>
          <a:p>
            <a:r>
              <a:rPr lang="en-US" altLang="en-US" b="1" dirty="0"/>
              <a:t>Output: Image Captioning</a:t>
            </a:r>
            <a:endParaRPr lang="en-US" altLang="en-US" b="1" dirty="0"/>
          </a:p>
          <a:p>
            <a:endParaRPr lang="en-US" altLang="en-US" b="1" dirty="0"/>
          </a:p>
          <a:p>
            <a:endParaRPr lang="en-US" altLang="en-US" b="1" dirty="0"/>
          </a:p>
          <a:p>
            <a:endParaRPr lang="en-US" altLang="en-US" b="1" dirty="0"/>
          </a:p>
          <a:p>
            <a:endParaRPr lang="en-US" altLang="en-US" b="1" dirty="0"/>
          </a:p>
          <a:p>
            <a:endParaRPr lang="en-US" altLang="en-US" b="1" dirty="0"/>
          </a:p>
          <a:p>
            <a:endParaRPr lang="en-US" altLang="en-US" b="1" dirty="0"/>
          </a:p>
        </p:txBody>
      </p:sp>
      <p:pic>
        <p:nvPicPr>
          <p:cNvPr id="9221" name="Picture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7138" y="3230563"/>
            <a:ext cx="2478087" cy="1728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2" name="Rectangle 20"/>
          <p:cNvSpPr/>
          <p:nvPr/>
        </p:nvSpPr>
        <p:spPr>
          <a:xfrm>
            <a:off x="2952750" y="3581400"/>
            <a:ext cx="419100" cy="388938"/>
          </a:xfrm>
          <a:prstGeom prst="rect">
            <a:avLst/>
          </a:prstGeom>
          <a:noFill/>
          <a:ln w="9525" cap="flat" cmpd="sng">
            <a:solidFill>
              <a:srgbClr val="33CC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defTabSz="784225"/>
            <a:endParaRPr lang="en-US" altLang="en-US" sz="3300" dirty="0">
              <a:latin typeface="Arial" panose="020B0604020202020204" pitchFamily="34" charset="0"/>
            </a:endParaRPr>
          </a:p>
        </p:txBody>
      </p:sp>
      <p:sp>
        <p:nvSpPr>
          <p:cNvPr id="9223" name="Rectangle 21"/>
          <p:cNvSpPr/>
          <p:nvPr/>
        </p:nvSpPr>
        <p:spPr>
          <a:xfrm>
            <a:off x="3105150" y="3924300"/>
            <a:ext cx="419100" cy="388938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defTabSz="784225"/>
            <a:endParaRPr lang="en-US" altLang="en-US" sz="3300" dirty="0">
              <a:latin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952750" y="4419600"/>
            <a:ext cx="822325" cy="328613"/>
          </a:xfrm>
          <a:prstGeom prst="rect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7854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225" name="Rectangle 23"/>
          <p:cNvSpPr/>
          <p:nvPr/>
        </p:nvSpPr>
        <p:spPr>
          <a:xfrm>
            <a:off x="4789488" y="4549775"/>
            <a:ext cx="166687" cy="327025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defTabSz="784225"/>
            <a:endParaRPr lang="en-US" altLang="en-US" sz="3300" dirty="0">
              <a:latin typeface="Arial" panose="020B0604020202020204" pitchFamily="34" charset="0"/>
            </a:endParaRPr>
          </a:p>
        </p:txBody>
      </p:sp>
      <p:sp>
        <p:nvSpPr>
          <p:cNvPr id="9226" name="Rectangle 24"/>
          <p:cNvSpPr/>
          <p:nvPr/>
        </p:nvSpPr>
        <p:spPr>
          <a:xfrm>
            <a:off x="4216400" y="4700588"/>
            <a:ext cx="434975" cy="153987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defTabSz="784225"/>
            <a:endParaRPr lang="en-US" altLang="en-US" sz="3300" dirty="0">
              <a:latin typeface="Arial" panose="020B0604020202020204" pitchFamily="34" charset="0"/>
            </a:endParaRPr>
          </a:p>
        </p:txBody>
      </p:sp>
      <p:sp>
        <p:nvSpPr>
          <p:cNvPr id="9227" name="Rectangle 25"/>
          <p:cNvSpPr/>
          <p:nvPr/>
        </p:nvSpPr>
        <p:spPr>
          <a:xfrm>
            <a:off x="3786188" y="3533775"/>
            <a:ext cx="958850" cy="763588"/>
          </a:xfrm>
          <a:prstGeom prst="rect">
            <a:avLst/>
          </a:prstGeom>
          <a:noFill/>
          <a:ln w="9525" cap="flat" cmpd="sng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defTabSz="784225"/>
            <a:endParaRPr lang="en-US" altLang="en-US" sz="3300" dirty="0">
              <a:latin typeface="Arial" panose="020B0604020202020204" pitchFamily="34" charset="0"/>
            </a:endParaRPr>
          </a:p>
        </p:txBody>
      </p:sp>
      <p:sp>
        <p:nvSpPr>
          <p:cNvPr id="9228" name="Rectangle 26"/>
          <p:cNvSpPr/>
          <p:nvPr/>
        </p:nvSpPr>
        <p:spPr>
          <a:xfrm>
            <a:off x="4021138" y="4562475"/>
            <a:ext cx="142875" cy="2444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defTabSz="784225"/>
            <a:endParaRPr lang="en-US" altLang="en-US" sz="3300" dirty="0">
              <a:latin typeface="Arial" panose="020B0604020202020204" pitchFamily="34" charset="0"/>
            </a:endParaRPr>
          </a:p>
        </p:txBody>
      </p:sp>
      <p:sp>
        <p:nvSpPr>
          <p:cNvPr id="9229" name="Rectangle 27"/>
          <p:cNvSpPr/>
          <p:nvPr/>
        </p:nvSpPr>
        <p:spPr>
          <a:xfrm>
            <a:off x="2855913" y="4205288"/>
            <a:ext cx="122237" cy="2921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defTabSz="784225"/>
            <a:endParaRPr lang="en-US" altLang="en-US" sz="3300" dirty="0">
              <a:latin typeface="Arial" panose="020B0604020202020204" pitchFamily="34" charset="0"/>
            </a:endParaRPr>
          </a:p>
        </p:txBody>
      </p:sp>
      <p:sp>
        <p:nvSpPr>
          <p:cNvPr id="9230" name="Rectangle 28"/>
          <p:cNvSpPr/>
          <p:nvPr/>
        </p:nvSpPr>
        <p:spPr>
          <a:xfrm>
            <a:off x="2616200" y="3357563"/>
            <a:ext cx="109538" cy="292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defTabSz="784225"/>
            <a:endParaRPr lang="en-US" altLang="en-US" sz="33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231" name="Rectangle 29"/>
          <p:cNvSpPr/>
          <p:nvPr/>
        </p:nvSpPr>
        <p:spPr>
          <a:xfrm>
            <a:off x="2708275" y="4533900"/>
            <a:ext cx="190500" cy="214313"/>
          </a:xfrm>
          <a:prstGeom prst="rect">
            <a:avLst/>
          </a:prstGeom>
          <a:noFill/>
          <a:ln w="9525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defTabSz="784225"/>
            <a:endParaRPr lang="en-US" altLang="en-US" sz="3300" dirty="0">
              <a:latin typeface="Arial" panose="020B0604020202020204" pitchFamily="34" charset="0"/>
            </a:endParaRPr>
          </a:p>
        </p:txBody>
      </p:sp>
      <p:sp>
        <p:nvSpPr>
          <p:cNvPr id="9232" name="Rectangle 30"/>
          <p:cNvSpPr/>
          <p:nvPr/>
        </p:nvSpPr>
        <p:spPr>
          <a:xfrm>
            <a:off x="3449638" y="3605213"/>
            <a:ext cx="149225" cy="227012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defTabSz="784225"/>
            <a:endParaRPr lang="en-US" altLang="en-US" sz="3300" dirty="0">
              <a:latin typeface="Arial" panose="020B0604020202020204" pitchFamily="34" charset="0"/>
            </a:endParaRPr>
          </a:p>
        </p:txBody>
      </p:sp>
      <p:sp>
        <p:nvSpPr>
          <p:cNvPr id="9233" name="Rectangle 31"/>
          <p:cNvSpPr/>
          <p:nvPr/>
        </p:nvSpPr>
        <p:spPr>
          <a:xfrm>
            <a:off x="2989263" y="4527550"/>
            <a:ext cx="190500" cy="187325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defTabSz="784225"/>
            <a:endParaRPr lang="en-US" altLang="en-US" sz="3300" dirty="0">
              <a:latin typeface="Arial" panose="020B0604020202020204" pitchFamily="34" charset="0"/>
            </a:endParaRPr>
          </a:p>
        </p:txBody>
      </p:sp>
      <p:sp>
        <p:nvSpPr>
          <p:cNvPr id="9234" name="TextBox 32"/>
          <p:cNvSpPr txBox="1"/>
          <p:nvPr/>
        </p:nvSpPr>
        <p:spPr>
          <a:xfrm>
            <a:off x="2803525" y="2667000"/>
            <a:ext cx="199390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en-US" sz="2000" dirty="0">
                <a:solidFill>
                  <a:srgbClr val="00CCFF"/>
                </a:solidFill>
                <a:latin typeface="Arial" panose="020B0604020202020204" pitchFamily="34" charset="0"/>
              </a:rPr>
              <a:t>large green tree</a:t>
            </a:r>
            <a:endParaRPr lang="en-US" altLang="en-US" sz="2000" dirty="0">
              <a:solidFill>
                <a:srgbClr val="00CCFF"/>
              </a:solidFill>
              <a:latin typeface="Arial" panose="020B0604020202020204" pitchFamily="34" charset="0"/>
            </a:endParaRPr>
          </a:p>
        </p:txBody>
      </p:sp>
      <p:sp>
        <p:nvSpPr>
          <p:cNvPr id="9235" name="TextBox 33"/>
          <p:cNvSpPr txBox="1"/>
          <p:nvPr/>
        </p:nvSpPr>
        <p:spPr>
          <a:xfrm>
            <a:off x="5014913" y="2714625"/>
            <a:ext cx="954087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en-US" sz="2000" dirty="0">
                <a:solidFill>
                  <a:srgbClr val="92D050"/>
                </a:solidFill>
                <a:latin typeface="Arial" panose="020B0604020202020204" pitchFamily="34" charset="0"/>
              </a:rPr>
              <a:t>big fire</a:t>
            </a:r>
            <a:endParaRPr lang="en-US" altLang="en-US" sz="2000" dirty="0">
              <a:solidFill>
                <a:srgbClr val="92D050"/>
              </a:solidFill>
              <a:latin typeface="Arial" panose="020B0604020202020204" pitchFamily="34" charset="0"/>
            </a:endParaRPr>
          </a:p>
        </p:txBody>
      </p:sp>
      <p:sp>
        <p:nvSpPr>
          <p:cNvPr id="9236" name="TextBox 34"/>
          <p:cNvSpPr txBox="1"/>
          <p:nvPr/>
        </p:nvSpPr>
        <p:spPr>
          <a:xfrm>
            <a:off x="5014913" y="3751263"/>
            <a:ext cx="1538287" cy="708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en-US" sz="2000" dirty="0">
                <a:solidFill>
                  <a:srgbClr val="00B0F0"/>
                </a:solidFill>
                <a:latin typeface="Arial" panose="020B0604020202020204" pitchFamily="34" charset="0"/>
              </a:rPr>
              <a:t>many green</a:t>
            </a:r>
            <a:endParaRPr lang="en-US" altLang="en-US" sz="2000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en-US" altLang="en-US" sz="2000" dirty="0">
                <a:solidFill>
                  <a:srgbClr val="00B0F0"/>
                </a:solidFill>
                <a:latin typeface="Arial" panose="020B0604020202020204" pitchFamily="34" charset="0"/>
              </a:rPr>
              <a:t> leaves</a:t>
            </a:r>
            <a:endParaRPr lang="en-US" altLang="en-US" sz="2000" dirty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9237" name="TextBox 35"/>
          <p:cNvSpPr txBox="1"/>
          <p:nvPr/>
        </p:nvSpPr>
        <p:spPr>
          <a:xfrm>
            <a:off x="4341813" y="5199063"/>
            <a:ext cx="1538287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en-US" sz="2000" dirty="0">
                <a:solidFill>
                  <a:srgbClr val="00CCFF"/>
                </a:solidFill>
                <a:latin typeface="Arial" panose="020B0604020202020204" pitchFamily="34" charset="0"/>
              </a:rPr>
              <a:t>green grass</a:t>
            </a:r>
            <a:endParaRPr lang="en-US" altLang="en-US" sz="2000" dirty="0">
              <a:solidFill>
                <a:srgbClr val="00CCFF"/>
              </a:solidFill>
              <a:latin typeface="Arial" panose="020B0604020202020204" pitchFamily="34" charset="0"/>
            </a:endParaRPr>
          </a:p>
        </p:txBody>
      </p:sp>
      <p:sp>
        <p:nvSpPr>
          <p:cNvPr id="9238" name="TextBox 36"/>
          <p:cNvSpPr txBox="1"/>
          <p:nvPr/>
        </p:nvSpPr>
        <p:spPr>
          <a:xfrm>
            <a:off x="2378075" y="5238750"/>
            <a:ext cx="142240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en-US" sz="2000" dirty="0">
                <a:solidFill>
                  <a:srgbClr val="92D050"/>
                </a:solidFill>
                <a:latin typeface="Arial" panose="020B0604020202020204" pitchFamily="34" charset="0"/>
              </a:rPr>
              <a:t>a white car</a:t>
            </a:r>
            <a:endParaRPr lang="en-US" altLang="en-US" sz="2000" dirty="0">
              <a:solidFill>
                <a:srgbClr val="92D050"/>
              </a:solidFill>
              <a:latin typeface="Arial" panose="020B0604020202020204" pitchFamily="34" charset="0"/>
            </a:endParaRPr>
          </a:p>
        </p:txBody>
      </p:sp>
      <p:sp>
        <p:nvSpPr>
          <p:cNvPr id="9239" name="TextBox 37"/>
          <p:cNvSpPr txBox="1"/>
          <p:nvPr/>
        </p:nvSpPr>
        <p:spPr>
          <a:xfrm>
            <a:off x="2716213" y="5440363"/>
            <a:ext cx="2143125" cy="3984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a man was sitting</a:t>
            </a:r>
            <a:endParaRPr lang="en-US" altLang="en-US" sz="2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240" name="TextBox 38"/>
          <p:cNvSpPr txBox="1"/>
          <p:nvPr/>
        </p:nvSpPr>
        <p:spPr>
          <a:xfrm>
            <a:off x="4995863" y="3400425"/>
            <a:ext cx="153987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electric wire</a:t>
            </a:r>
            <a:endParaRPr lang="en-US" altLang="en-US" sz="2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9241" name="Straight Arrow Connector 39"/>
          <p:cNvCxnSpPr>
            <a:endCxn id="9240" idx="1"/>
          </p:cNvCxnSpPr>
          <p:nvPr/>
        </p:nvCxnSpPr>
        <p:spPr>
          <a:xfrm>
            <a:off x="2725738" y="3465513"/>
            <a:ext cx="2270125" cy="134937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42" name="Straight Arrow Connector 40"/>
          <p:cNvCxnSpPr>
            <a:stCxn id="9232" idx="1"/>
            <a:endCxn id="9240" idx="1"/>
          </p:cNvCxnSpPr>
          <p:nvPr/>
        </p:nvCxnSpPr>
        <p:spPr>
          <a:xfrm flipV="1">
            <a:off x="3449638" y="3382963"/>
            <a:ext cx="1643062" cy="336550"/>
          </a:xfrm>
          <a:prstGeom prst="straightConnector1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43" name="Straight Arrow Connector 41"/>
          <p:cNvCxnSpPr>
            <a:stCxn id="9232" idx="1"/>
            <a:endCxn id="9240" idx="1"/>
          </p:cNvCxnSpPr>
          <p:nvPr/>
        </p:nvCxnSpPr>
        <p:spPr>
          <a:xfrm>
            <a:off x="4210050" y="3917950"/>
            <a:ext cx="884238" cy="325438"/>
          </a:xfrm>
          <a:prstGeom prst="straightConnector1">
            <a:avLst/>
          </a:prstGeom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44" name="Straight Arrow Connector 42"/>
          <p:cNvCxnSpPr>
            <a:stCxn id="9225" idx="1"/>
            <a:endCxn id="9240" idx="1"/>
          </p:cNvCxnSpPr>
          <p:nvPr/>
        </p:nvCxnSpPr>
        <p:spPr>
          <a:xfrm>
            <a:off x="4789488" y="4713288"/>
            <a:ext cx="233362" cy="31115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45" name="Straight Arrow Connector 43"/>
          <p:cNvCxnSpPr>
            <a:stCxn id="9225" idx="1"/>
            <a:endCxn id="9235" idx="1"/>
          </p:cNvCxnSpPr>
          <p:nvPr/>
        </p:nvCxnSpPr>
        <p:spPr>
          <a:xfrm flipV="1">
            <a:off x="3363913" y="2914650"/>
            <a:ext cx="1651000" cy="1179513"/>
          </a:xfrm>
          <a:prstGeom prst="straightConnector1">
            <a:avLst/>
          </a:prstGeom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46" name="Straight Arrow Connector 44"/>
          <p:cNvCxnSpPr>
            <a:stCxn id="9225" idx="1"/>
            <a:endCxn id="9235" idx="1"/>
          </p:cNvCxnSpPr>
          <p:nvPr/>
        </p:nvCxnSpPr>
        <p:spPr>
          <a:xfrm flipH="1" flipV="1">
            <a:off x="4021138" y="3101975"/>
            <a:ext cx="142875" cy="723900"/>
          </a:xfrm>
          <a:prstGeom prst="straightConnector1">
            <a:avLst/>
          </a:prstGeom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47" name="Straight Arrow Connector 45"/>
          <p:cNvCxnSpPr>
            <a:stCxn id="9225" idx="1"/>
            <a:endCxn id="9235" idx="1"/>
          </p:cNvCxnSpPr>
          <p:nvPr/>
        </p:nvCxnSpPr>
        <p:spPr>
          <a:xfrm>
            <a:off x="4470400" y="4799013"/>
            <a:ext cx="384175" cy="452437"/>
          </a:xfrm>
          <a:prstGeom prst="straightConnector1">
            <a:avLst/>
          </a:prstGeom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48" name="Straight Arrow Connector 46"/>
          <p:cNvCxnSpPr>
            <a:stCxn id="9225" idx="1"/>
            <a:endCxn id="9235" idx="1"/>
          </p:cNvCxnSpPr>
          <p:nvPr/>
        </p:nvCxnSpPr>
        <p:spPr>
          <a:xfrm flipH="1">
            <a:off x="4005263" y="4572000"/>
            <a:ext cx="55562" cy="849313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49" name="Straight Arrow Connector 47"/>
          <p:cNvCxnSpPr>
            <a:stCxn id="23" idx="1"/>
            <a:endCxn id="9235" idx="1"/>
          </p:cNvCxnSpPr>
          <p:nvPr/>
        </p:nvCxnSpPr>
        <p:spPr>
          <a:xfrm flipH="1">
            <a:off x="2708275" y="4583113"/>
            <a:ext cx="244475" cy="668337"/>
          </a:xfrm>
          <a:prstGeom prst="straightConnector1">
            <a:avLst/>
          </a:prstGeom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50" name="TextBox 48"/>
          <p:cNvSpPr txBox="1"/>
          <p:nvPr/>
        </p:nvSpPr>
        <p:spPr>
          <a:xfrm>
            <a:off x="5734050" y="5068888"/>
            <a:ext cx="75406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en-US" sz="2000" dirty="0">
                <a:solidFill>
                  <a:srgbClr val="00CCFF"/>
                </a:solidFill>
                <a:latin typeface="Arial" panose="020B0604020202020204" pitchFamily="34" charset="0"/>
              </a:rPr>
              <a:t>a car</a:t>
            </a:r>
            <a:endParaRPr lang="en-US" altLang="en-US" sz="2000" dirty="0">
              <a:solidFill>
                <a:srgbClr val="00CCFF"/>
              </a:solidFill>
              <a:latin typeface="Arial" panose="020B0604020202020204" pitchFamily="34" charset="0"/>
            </a:endParaRPr>
          </a:p>
        </p:txBody>
      </p:sp>
      <p:sp>
        <p:nvSpPr>
          <p:cNvPr id="9251" name="TextBox 49"/>
          <p:cNvSpPr txBox="1"/>
          <p:nvPr/>
        </p:nvSpPr>
        <p:spPr>
          <a:xfrm>
            <a:off x="671513" y="5867400"/>
            <a:ext cx="8642350" cy="952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en-US" sz="2800" dirty="0">
                <a:solidFill>
                  <a:srgbClr val="00B050"/>
                </a:solidFill>
                <a:latin typeface="Arial" panose="020B0604020202020204" pitchFamily="34" charset="0"/>
              </a:rPr>
              <a:t>A white car caught fire by the roadside, and many people were standing nearby.</a:t>
            </a:r>
            <a:endParaRPr lang="en-US" altLang="en-US" sz="2800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51" name="矩形 187"/>
          <p:cNvSpPr/>
          <p:nvPr/>
        </p:nvSpPr>
        <p:spPr>
          <a:xfrm>
            <a:off x="609600" y="5870575"/>
            <a:ext cx="8543925" cy="914400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7854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3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itle 7"/>
          <p:cNvSpPr>
            <a:spLocks noGrp="1"/>
          </p:cNvSpPr>
          <p:nvPr>
            <p:ph type="title"/>
          </p:nvPr>
        </p:nvSpPr>
        <p:spPr>
          <a:xfrm>
            <a:off x="2770188" y="827088"/>
            <a:ext cx="3603625" cy="708025"/>
          </a:xfrm>
        </p:spPr>
        <p:txBody>
          <a:bodyPr wrap="none" lIns="91440" tIns="45720" rIns="91440" bIns="45720" anchor="ctr">
            <a:spAutoFit/>
          </a:bodyPr>
          <a:p>
            <a:r>
              <a:rPr lang="en-US" altLang="en-US" sz="4000" b="1" dirty="0"/>
              <a:t>2.Background</a:t>
            </a:r>
            <a:endParaRPr lang="en-US" altLang="en-US" sz="4000" b="1" dirty="0"/>
          </a:p>
        </p:txBody>
      </p:sp>
      <p:sp>
        <p:nvSpPr>
          <p:cNvPr id="10242" name="Content Placeholder 6"/>
          <p:cNvSpPr>
            <a:spLocks noGrp="1"/>
          </p:cNvSpPr>
          <p:nvPr>
            <p:ph idx="1"/>
          </p:nvPr>
        </p:nvSpPr>
        <p:spPr>
          <a:xfrm>
            <a:off x="304800" y="1611313"/>
            <a:ext cx="7772400" cy="1901825"/>
          </a:xfrm>
        </p:spPr>
        <p:txBody>
          <a:bodyPr wrap="square" lIns="91440" tIns="45720" rIns="91440" bIns="45720" anchor="t">
            <a:spAutoFit/>
          </a:bodyPr>
          <a:p>
            <a:pPr marL="457200" indent="-457200"/>
            <a:r>
              <a:rPr lang="en-US" altLang="zh-CN" sz="2800" dirty="0"/>
              <a:t>When the hazmat incidents occur, effective emergency response is critical to minimize the impact of the incident. </a:t>
            </a:r>
            <a:endParaRPr lang="en-US" altLang="zh-CN" sz="2800" dirty="0"/>
          </a:p>
          <a:p>
            <a:pPr marL="457200" indent="-457200"/>
            <a:endParaRPr lang="en-US" altLang="zh-CN" sz="2800" dirty="0"/>
          </a:p>
        </p:txBody>
      </p:sp>
      <p:pic>
        <p:nvPicPr>
          <p:cNvPr id="10243" name="Picture 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" y="3459163"/>
            <a:ext cx="2838450" cy="20875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4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505200"/>
            <a:ext cx="2789238" cy="19954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5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495675"/>
            <a:ext cx="2679700" cy="1922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6" name="TextBox 54"/>
          <p:cNvSpPr txBox="1"/>
          <p:nvPr/>
        </p:nvSpPr>
        <p:spPr>
          <a:xfrm>
            <a:off x="-381000" y="5553075"/>
            <a:ext cx="3703638" cy="828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en-US" dirty="0">
                <a:latin typeface="Arial" panose="020B0604020202020204" pitchFamily="34" charset="0"/>
              </a:rPr>
              <a:t>A car with some toxic liquid pours.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7" name="TextBox 55"/>
          <p:cNvSpPr txBox="1"/>
          <p:nvPr/>
        </p:nvSpPr>
        <p:spPr>
          <a:xfrm>
            <a:off x="2819400" y="5495925"/>
            <a:ext cx="370363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en-US" dirty="0">
                <a:latin typeface="Arial" panose="020B0604020202020204" pitchFamily="34" charset="0"/>
              </a:rPr>
              <a:t>The tanker caught fire.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8" name="TextBox 56"/>
          <p:cNvSpPr txBox="1"/>
          <p:nvPr/>
        </p:nvSpPr>
        <p:spPr>
          <a:xfrm>
            <a:off x="5867400" y="5553075"/>
            <a:ext cx="3703638" cy="828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en-US" dirty="0">
                <a:latin typeface="Arial" panose="020B0604020202020204" pitchFamily="34" charset="0"/>
              </a:rPr>
              <a:t>A car with firework  exploded.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itle 7"/>
          <p:cNvSpPr>
            <a:spLocks noGrp="1"/>
          </p:cNvSpPr>
          <p:nvPr>
            <p:ph type="title"/>
          </p:nvPr>
        </p:nvSpPr>
        <p:spPr>
          <a:xfrm>
            <a:off x="852805" y="827723"/>
            <a:ext cx="7438390" cy="706755"/>
          </a:xfrm>
        </p:spPr>
        <p:txBody>
          <a:bodyPr wrap="none" lIns="91440" tIns="45720" rIns="91440" bIns="45720" anchor="ctr">
            <a:spAutoFit/>
          </a:bodyPr>
          <a:p>
            <a:r>
              <a:rPr lang="en-US" altLang="en-US" sz="4000" b="1" dirty="0"/>
              <a:t>2.Background and application</a:t>
            </a:r>
            <a:endParaRPr lang="en-US" altLang="en-US" sz="4000" b="1" dirty="0"/>
          </a:p>
        </p:txBody>
      </p:sp>
      <p:sp>
        <p:nvSpPr>
          <p:cNvPr id="11266" name="Content Placeholder 6"/>
          <p:cNvSpPr>
            <a:spLocks noGrp="1"/>
          </p:cNvSpPr>
          <p:nvPr>
            <p:ph idx="1"/>
          </p:nvPr>
        </p:nvSpPr>
        <p:spPr>
          <a:xfrm>
            <a:off x="304800" y="1611313"/>
            <a:ext cx="7772400" cy="2849562"/>
          </a:xfrm>
        </p:spPr>
        <p:txBody>
          <a:bodyPr wrap="square" lIns="91440" tIns="45720" rIns="91440" bIns="45720" anchor="t">
            <a:spAutoFit/>
          </a:bodyPr>
          <a:p>
            <a:pPr marL="457200" indent="-457200"/>
            <a:r>
              <a:rPr lang="en-US" altLang="zh-CN" sz="2800" dirty="0">
                <a:sym typeface="MS PGothic" panose="020B0600070205080204" pitchFamily="34" charset="-128"/>
              </a:rPr>
              <a:t>Traditional ways to identify the scene can be time consuming and affected by many subjective factors from first-responders.</a:t>
            </a:r>
            <a:endParaRPr lang="en-US" altLang="zh-CN" sz="2800" dirty="0">
              <a:sym typeface="MS PGothic" panose="020B0600070205080204" pitchFamily="34" charset="-128"/>
            </a:endParaRPr>
          </a:p>
          <a:p>
            <a:pPr marL="457200" indent="-457200"/>
            <a:r>
              <a:rPr lang="en-US" altLang="zh-CN" sz="2800" dirty="0">
                <a:sym typeface="MS PGothic" panose="020B0600070205080204" pitchFamily="34" charset="-128"/>
              </a:rPr>
              <a:t>Image captioning can objectively and fastly evaluate and respond  to the incident.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pPr marL="457200" indent="-457200"/>
            <a:endParaRPr lang="en-US" altLang="zh-CN" sz="28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Title 7"/>
          <p:cNvSpPr>
            <a:spLocks noGrp="1"/>
          </p:cNvSpPr>
          <p:nvPr>
            <p:ph type="title"/>
          </p:nvPr>
        </p:nvSpPr>
        <p:spPr>
          <a:xfrm>
            <a:off x="2671763" y="827088"/>
            <a:ext cx="3800475" cy="708025"/>
          </a:xfrm>
        </p:spPr>
        <p:txBody>
          <a:bodyPr wrap="none" lIns="91440" tIns="45720" rIns="91440" bIns="45720" anchor="ctr">
            <a:spAutoFit/>
          </a:bodyPr>
          <a:p>
            <a:r>
              <a:rPr lang="en-US" altLang="en-US" sz="4000" b="1" dirty="0"/>
              <a:t>3.Methodology</a:t>
            </a:r>
            <a:endParaRPr lang="en-US" altLang="en-US" sz="4000" b="1" dirty="0"/>
          </a:p>
        </p:txBody>
      </p:sp>
      <p:sp>
        <p:nvSpPr>
          <p:cNvPr id="12290" name="TextBox 3"/>
          <p:cNvSpPr txBox="1"/>
          <p:nvPr/>
        </p:nvSpPr>
        <p:spPr>
          <a:xfrm>
            <a:off x="304800" y="1473200"/>
            <a:ext cx="8642350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14350" indent="-514350" eaLnBrk="0" hangingPunct="0">
              <a:buAutoNum type="arabicParenR"/>
            </a:pPr>
            <a:r>
              <a:rPr lang="en-US" altLang="zh-CN" sz="2800" b="1" dirty="0">
                <a:latin typeface="Arial" panose="020B0604020202020204" pitchFamily="34" charset="0"/>
              </a:rPr>
              <a:t>Detection(by convolutional neural network)</a:t>
            </a:r>
            <a:endParaRPr lang="en-US" altLang="zh-CN" sz="2800" b="1" dirty="0">
              <a:latin typeface="Arial" panose="020B0604020202020204" pitchFamily="34" charset="0"/>
            </a:endParaRPr>
          </a:p>
        </p:txBody>
      </p:sp>
      <p:pic>
        <p:nvPicPr>
          <p:cNvPr id="12291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925" y="2257425"/>
            <a:ext cx="7778750" cy="32178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Title 7"/>
          <p:cNvSpPr>
            <a:spLocks noGrp="1"/>
          </p:cNvSpPr>
          <p:nvPr>
            <p:ph type="title"/>
          </p:nvPr>
        </p:nvSpPr>
        <p:spPr>
          <a:xfrm>
            <a:off x="2392046" y="827723"/>
            <a:ext cx="4359910" cy="706755"/>
          </a:xfrm>
        </p:spPr>
        <p:txBody>
          <a:bodyPr wrap="none" lIns="91440" tIns="45720" rIns="91440" bIns="45720" anchor="ctr">
            <a:spAutoFit/>
          </a:bodyPr>
          <a:p>
            <a:r>
              <a:rPr lang="en-US" altLang="en-US" sz="4000" b="1" dirty="0"/>
              <a:t>3.Implementation</a:t>
            </a:r>
            <a:endParaRPr lang="en-US" alt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473200"/>
            <a:ext cx="9144000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14350" marR="0" indent="-514350" defTabSz="914400" eaLnBrk="0" hangingPunct="0">
              <a:buClrTx/>
              <a:buSzTx/>
              <a:buFontTx/>
              <a:buAutoNum type="arabicParenR"/>
              <a:defRPr/>
            </a:pPr>
            <a:r>
              <a:rPr kumimoji="0" lang="en-US" sz="3200" b="1" kern="1200" cap="none" spc="0" normalizeH="0" baseline="0" noProof="0" dirty="0">
                <a:latin typeface="+mn-lt"/>
                <a:ea typeface="MS PGothic" panose="020B0600070205080204" pitchFamily="34" charset="-128"/>
                <a:cs typeface="+mn-cs"/>
                <a:sym typeface="+mn-ea"/>
              </a:rPr>
              <a:t>Detection</a:t>
            </a:r>
            <a:endParaRPr kumimoji="0" lang="en-US" sz="3200" b="1" kern="1200" cap="none" spc="0" normalizeH="0" baseline="0" noProof="0" dirty="0">
              <a:latin typeface="+mn-lt"/>
              <a:ea typeface="MS PGothic" panose="020B0600070205080204" pitchFamily="34" charset="-128"/>
              <a:cs typeface="+mn-cs"/>
              <a:sym typeface="+mn-ea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en-US" sz="3200" b="1" kern="1200" cap="none" spc="0" normalizeH="0" baseline="0" noProof="0" dirty="0">
                <a:latin typeface="+mn-lt"/>
                <a:ea typeface="MS PGothic" panose="020B0600070205080204" pitchFamily="34" charset="-128"/>
                <a:cs typeface="+mn-cs"/>
                <a:sym typeface="+mn-ea"/>
              </a:rPr>
              <a:t>(by convolutional neural network)</a:t>
            </a:r>
            <a:endParaRPr kumimoji="0" lang="en-US" sz="3200" b="1" kern="1200" cap="none" spc="0" normalizeH="0" baseline="0" noProof="0" dirty="0">
              <a:latin typeface="+mn-lt"/>
              <a:ea typeface="MS PGothic" panose="020B0600070205080204" pitchFamily="34" charset="-128"/>
              <a:cs typeface="+mn-cs"/>
              <a:sym typeface="+mn-ea"/>
            </a:endParaRPr>
          </a:p>
        </p:txBody>
      </p:sp>
      <p:sp>
        <p:nvSpPr>
          <p:cNvPr id="148" name="Content Placeholder 6"/>
          <p:cNvSpPr txBox="1"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446656" y="2504084"/>
            <a:ext cx="7772400" cy="4613955"/>
          </a:xfrm>
          <a:blipFill>
            <a:blip r:embed="rId1"/>
            <a:stretch>
              <a:fillRect l="-1569" t="-1453"/>
            </a:stretch>
          </a:blipFill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noFill/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9" name="Rectangle 14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80338" y="3459163"/>
            <a:ext cx="577850" cy="52228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  <a:sym typeface="+mn-ea"/>
            </a:endParaRPr>
          </a:p>
        </p:txBody>
      </p:sp>
      <p:sp>
        <p:nvSpPr>
          <p:cNvPr id="150" name="Rectangle 14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62200" y="4495800"/>
            <a:ext cx="4271963" cy="5619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  <a:sym typeface="+mn-ea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Title 7"/>
          <p:cNvSpPr>
            <a:spLocks noGrp="1"/>
          </p:cNvSpPr>
          <p:nvPr>
            <p:ph type="title"/>
          </p:nvPr>
        </p:nvSpPr>
        <p:spPr>
          <a:xfrm>
            <a:off x="3252153" y="827723"/>
            <a:ext cx="2639695" cy="706755"/>
          </a:xfrm>
        </p:spPr>
        <p:txBody>
          <a:bodyPr wrap="none" lIns="91440" tIns="45720" rIns="91440" bIns="45720" anchor="ctr">
            <a:spAutoFit/>
          </a:bodyPr>
          <a:p>
            <a:r>
              <a:rPr lang="en-US" altLang="en-US" sz="4000" b="1" dirty="0"/>
              <a:t>3.Purpose</a:t>
            </a:r>
            <a:endParaRPr lang="en-US" alt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473200"/>
            <a:ext cx="9144000" cy="1076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14350" marR="0" indent="-514350" defTabSz="914400" eaLnBrk="0" hangingPunct="0">
              <a:buClrTx/>
              <a:buSzTx/>
              <a:buFontTx/>
              <a:buAutoNum type="arabicParenR"/>
              <a:defRPr/>
            </a:pPr>
            <a:r>
              <a:rPr kumimoji="0" lang="en-US" sz="3200" b="1" kern="1200" cap="none" spc="0" normalizeH="0" baseline="0" noProof="0" dirty="0">
                <a:latin typeface="+mn-lt"/>
                <a:ea typeface="MS PGothic" panose="020B0600070205080204" pitchFamily="34" charset="-128"/>
                <a:cs typeface="+mn-cs"/>
                <a:sym typeface="+mn-ea"/>
              </a:rPr>
              <a:t>Generate pixels vector representation</a:t>
            </a:r>
            <a:endParaRPr kumimoji="0" lang="en-US" sz="3200" b="1" kern="1200" cap="none" spc="0" normalizeH="0" baseline="0" noProof="0" dirty="0">
              <a:latin typeface="+mn-lt"/>
              <a:ea typeface="MS PGothic" panose="020B0600070205080204" pitchFamily="34" charset="-128"/>
              <a:cs typeface="+mn-cs"/>
              <a:sym typeface="+mn-ea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endParaRPr kumimoji="0" lang="en-US" sz="3200" b="1" kern="1200" cap="none" spc="0" normalizeH="0" baseline="0" noProof="0" dirty="0">
              <a:latin typeface="+mn-lt"/>
              <a:ea typeface="MS PGothic" panose="020B0600070205080204" pitchFamily="34" charset="-128"/>
              <a:cs typeface="+mn-cs"/>
              <a:sym typeface="+mn-ea"/>
            </a:endParaRPr>
          </a:p>
        </p:txBody>
      </p:sp>
      <p:sp>
        <p:nvSpPr>
          <p:cNvPr id="2" name="TextBox 3"/>
          <p:cNvSpPr txBox="1"/>
          <p:nvPr/>
        </p:nvSpPr>
        <p:spPr>
          <a:xfrm>
            <a:off x="304800" y="2249805"/>
            <a:ext cx="9144000" cy="3538220"/>
          </a:xfrm>
          <a:prstGeom prst="rect">
            <a:avLst/>
          </a:prstGeom>
          <a:noFill/>
        </p:spPr>
        <p:txBody>
          <a:bodyPr>
            <a:spAutoFit/>
          </a:bodyPr>
          <a:p>
            <a:pPr marR="0" defTabSz="914400" eaLnBrk="0" hangingPunct="0">
              <a:buClrTx/>
              <a:buSzTx/>
              <a:buFontTx/>
              <a:defRPr/>
            </a:pPr>
            <a:r>
              <a:rPr kumimoji="0" lang="en-US" sz="3200" b="1" kern="1200" cap="none" spc="0" normalizeH="0" baseline="0" noProof="0" dirty="0">
                <a:latin typeface="+mn-lt"/>
                <a:ea typeface="MS PGothic" panose="020B0600070205080204" pitchFamily="34" charset="-128"/>
                <a:cs typeface="+mn-cs"/>
                <a:sym typeface="+mn-ea"/>
              </a:rPr>
              <a:t>We can use neural network to train the parameters of weigths and biases for the superise learning. And then to extract some</a:t>
            </a:r>
            <a:endParaRPr kumimoji="0" lang="en-US" sz="3200" b="1" kern="1200" cap="none" spc="0" normalizeH="0" baseline="0" noProof="0" dirty="0">
              <a:latin typeface="+mn-lt"/>
              <a:ea typeface="MS PGothic" panose="020B0600070205080204" pitchFamily="34" charset="-128"/>
              <a:cs typeface="+mn-cs"/>
              <a:sym typeface="+mn-ea"/>
            </a:endParaRPr>
          </a:p>
          <a:p>
            <a:pPr marR="0" defTabSz="914400" eaLnBrk="0" hangingPunct="0">
              <a:buClrTx/>
              <a:buSzTx/>
              <a:buFontTx/>
              <a:defRPr/>
            </a:pPr>
            <a:r>
              <a:rPr kumimoji="0" lang="en-US" sz="3200" b="1" kern="1200" cap="none" spc="0" normalizeH="0" baseline="0" noProof="0" dirty="0">
                <a:latin typeface="+mn-lt"/>
                <a:ea typeface="MS PGothic" panose="020B0600070205080204" pitchFamily="34" charset="-128"/>
                <a:cs typeface="+mn-cs"/>
                <a:sym typeface="+mn-ea"/>
              </a:rPr>
              <a:t>abstract pixels vector representation for associate objects. That is useful for detection, classification and recognization.</a:t>
            </a:r>
            <a:endParaRPr kumimoji="0" lang="en-US" sz="3200" b="1" kern="1200" cap="none" spc="0" normalizeH="0" baseline="0" noProof="0" dirty="0">
              <a:latin typeface="+mn-lt"/>
              <a:ea typeface="MS PGothic" panose="020B0600070205080204" pitchFamily="34" charset="-128"/>
              <a:cs typeface="+mn-cs"/>
              <a:sym typeface="+mn-ea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endParaRPr kumimoji="0" lang="en-US" sz="3200" b="1" kern="1200" cap="none" spc="0" normalizeH="0" baseline="0" noProof="0" dirty="0">
              <a:latin typeface="+mn-lt"/>
              <a:ea typeface="MS PGothic" panose="020B0600070205080204" pitchFamily="34" charset="-128"/>
              <a:cs typeface="+mn-cs"/>
              <a:sym typeface="+mn-ea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1690</Words>
  <Application>WPS 演示</Application>
  <PresentationFormat>On-screen Show (4:3)</PresentationFormat>
  <Paragraphs>114</Paragraphs>
  <Slides>9</Slides>
  <Notes>1</Notes>
  <HiddenSlides>0</HiddenSlides>
  <MMClips>3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MS PGothic</vt:lpstr>
      <vt:lpstr>微软雅黑</vt:lpstr>
      <vt:lpstr>Arial Unicode MS</vt:lpstr>
      <vt:lpstr>Blank Presentation</vt:lpstr>
      <vt:lpstr>Automated Image Interpretation of Hazardous Material Transport Incidents &amp; Quantum Deep Learning  </vt:lpstr>
      <vt:lpstr>1.Project Objectives</vt:lpstr>
      <vt:lpstr>1.Project Objectives</vt:lpstr>
      <vt:lpstr>1.Project Objectives</vt:lpstr>
      <vt:lpstr>2.Background</vt:lpstr>
      <vt:lpstr>2.Background</vt:lpstr>
      <vt:lpstr>3.Methodology</vt:lpstr>
      <vt:lpstr>3.Methodology</vt:lpstr>
      <vt:lpstr>3.Implementation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CS304: Database Systems</dc:title>
  <dc:creator>dan</dc:creator>
  <cp:lastModifiedBy>未来不是梦</cp:lastModifiedBy>
  <cp:revision>250</cp:revision>
  <dcterms:created xsi:type="dcterms:W3CDTF">2017-11-01T04:09:00Z</dcterms:created>
  <dcterms:modified xsi:type="dcterms:W3CDTF">2018-01-30T02:06:32Z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