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p:cViewPr varScale="1">
        <p:scale>
          <a:sx n="115" d="100"/>
          <a:sy n="115" d="100"/>
        </p:scale>
        <p:origin x="13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16-Aug-21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898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16-Aug-21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098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16-Aug-21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994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16-Aug-21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425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16-Aug-21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3431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16-Aug-21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325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16-Aug-21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730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16-Aug-21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645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16-Aug-21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20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16-Aug-21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541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16-Aug-21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262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16-Aug-21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4966980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DE23C-B070-4976-8D01-F9249E829E9F}"/>
              </a:ext>
            </a:extLst>
          </p:cNvPr>
          <p:cNvSpPr>
            <a:spLocks noGrp="1"/>
          </p:cNvSpPr>
          <p:nvPr>
            <p:ph type="ctrTitle"/>
          </p:nvPr>
        </p:nvSpPr>
        <p:spPr>
          <a:xfrm>
            <a:off x="7255564" y="834888"/>
            <a:ext cx="4314645" cy="1268958"/>
          </a:xfrm>
        </p:spPr>
        <p:txBody>
          <a:bodyPr vert="horz" lIns="91440" tIns="45720" rIns="91440" bIns="45720" rtlCol="0" anchor="b">
            <a:normAutofit/>
          </a:bodyPr>
          <a:lstStyle/>
          <a:p>
            <a:r>
              <a:rPr lang="en-US" sz="3200" dirty="0"/>
              <a:t>Table of Content</a:t>
            </a:r>
          </a:p>
        </p:txBody>
      </p:sp>
      <p:pic>
        <p:nvPicPr>
          <p:cNvPr id="4" name="Picture 3" descr="A close-up of some rainbows&#10;&#10;Description automatically generated with low confidence">
            <a:extLst>
              <a:ext uri="{FF2B5EF4-FFF2-40B4-BE49-F238E27FC236}">
                <a16:creationId xmlns:a16="http://schemas.microsoft.com/office/drawing/2014/main" id="{BDF40CAD-819D-42F4-BC6E-FB25C8B853A6}"/>
              </a:ext>
            </a:extLst>
          </p:cNvPr>
          <p:cNvPicPr>
            <a:picLocks noChangeAspect="1"/>
          </p:cNvPicPr>
          <p:nvPr/>
        </p:nvPicPr>
        <p:blipFill rotWithShape="1">
          <a:blip r:embed="rId2"/>
          <a:srcRect l="11989" r="22874"/>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7" name="Rectangle 1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8994D53-5AD2-473F-AB99-1E1F962105FB}"/>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marL="457200" indent="-228600">
              <a:buFont typeface="Arial" panose="020B0604020202020204" pitchFamily="34" charset="0"/>
              <a:buChar char="•"/>
            </a:pPr>
            <a:r>
              <a:rPr lang="en-US" sz="1700" dirty="0"/>
              <a:t>Requirements</a:t>
            </a:r>
          </a:p>
          <a:p>
            <a:pPr marL="457200" indent="-228600">
              <a:buFont typeface="Arial" panose="020B0604020202020204" pitchFamily="34" charset="0"/>
              <a:buChar char="•"/>
            </a:pPr>
            <a:r>
              <a:rPr lang="en-US" sz="1700" dirty="0"/>
              <a:t>Pipeline structure</a:t>
            </a:r>
          </a:p>
          <a:p>
            <a:pPr marL="457200" indent="-228600">
              <a:buFont typeface="Arial" panose="020B0604020202020204" pitchFamily="34" charset="0"/>
              <a:buChar char="•"/>
            </a:pPr>
            <a:r>
              <a:rPr lang="en-US" sz="1700" dirty="0"/>
              <a:t>Folder structure</a:t>
            </a:r>
          </a:p>
          <a:p>
            <a:pPr marL="457200" indent="-228600">
              <a:buFont typeface="Arial" panose="020B0604020202020204" pitchFamily="34" charset="0"/>
              <a:buChar char="•"/>
            </a:pPr>
            <a:r>
              <a:rPr lang="en-US" sz="1700" dirty="0"/>
              <a:t>File structure</a:t>
            </a:r>
          </a:p>
          <a:p>
            <a:pPr marL="457200" indent="-228600">
              <a:buFont typeface="Arial" panose="020B0604020202020204" pitchFamily="34" charset="0"/>
              <a:buChar char="•"/>
            </a:pPr>
            <a:r>
              <a:rPr lang="en-US" sz="1700" dirty="0"/>
              <a:t>Postgres set up</a:t>
            </a:r>
          </a:p>
          <a:p>
            <a:pPr marL="457200" indent="-228600">
              <a:buFont typeface="Arial" panose="020B0604020202020204" pitchFamily="34" charset="0"/>
              <a:buChar char="•"/>
            </a:pPr>
            <a:r>
              <a:rPr lang="en-US" sz="1700" dirty="0"/>
              <a:t>Invalid data exception</a:t>
            </a:r>
          </a:p>
          <a:p>
            <a:pPr marL="457200" indent="-228600">
              <a:buFont typeface="Arial" panose="020B0604020202020204" pitchFamily="34" charset="0"/>
              <a:buChar char="•"/>
            </a:pPr>
            <a:r>
              <a:rPr lang="en-US" sz="1700" dirty="0"/>
              <a:t>Logging</a:t>
            </a:r>
          </a:p>
          <a:p>
            <a:pPr marL="457200" indent="-228600">
              <a:buFont typeface="Arial" panose="020B0604020202020204" pitchFamily="34" charset="0"/>
              <a:buChar char="•"/>
            </a:pPr>
            <a:r>
              <a:rPr lang="en-US" sz="1700" dirty="0"/>
              <a:t>How to </a:t>
            </a:r>
          </a:p>
          <a:p>
            <a:pPr marL="457200" indent="-228600">
              <a:buFont typeface="Arial" panose="020B0604020202020204" pitchFamily="34" charset="0"/>
              <a:buChar char="•"/>
            </a:pPr>
            <a:endParaRPr lang="en-US" sz="1700" dirty="0"/>
          </a:p>
          <a:p>
            <a:pPr marL="457200" indent="-228600">
              <a:buFont typeface="Arial" panose="020B0604020202020204" pitchFamily="34" charset="0"/>
              <a:buChar char="•"/>
            </a:pPr>
            <a:endParaRPr lang="en-US" sz="1700" dirty="0"/>
          </a:p>
          <a:p>
            <a:pPr marL="457200" indent="-228600">
              <a:buFont typeface="Arial" panose="020B0604020202020204" pitchFamily="34" charset="0"/>
              <a:buChar char="•"/>
            </a:pPr>
            <a:endParaRPr lang="en-US" sz="1700" dirty="0"/>
          </a:p>
          <a:p>
            <a:pPr marL="457200" indent="-228600">
              <a:buFont typeface="Arial" panose="020B0604020202020204" pitchFamily="34" charset="0"/>
              <a:buChar char="•"/>
            </a:pPr>
            <a:endParaRPr lang="en-US" sz="1700" dirty="0"/>
          </a:p>
        </p:txBody>
      </p:sp>
    </p:spTree>
    <p:extLst>
      <p:ext uri="{BB962C8B-B14F-4D97-AF65-F5344CB8AC3E}">
        <p14:creationId xmlns:p14="http://schemas.microsoft.com/office/powerpoint/2010/main" val="24459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35A2-6917-4E1E-A309-7E785849F122}"/>
              </a:ext>
            </a:extLst>
          </p:cNvPr>
          <p:cNvSpPr>
            <a:spLocks noGrp="1"/>
          </p:cNvSpPr>
          <p:nvPr>
            <p:ph type="title"/>
          </p:nvPr>
        </p:nvSpPr>
        <p:spPr/>
        <p:txBody>
          <a:bodyPr>
            <a:normAutofit/>
          </a:bodyPr>
          <a:lstStyle/>
          <a:p>
            <a:r>
              <a:rPr lang="en-US" dirty="0"/>
              <a:t>Postgres set up</a:t>
            </a:r>
          </a:p>
        </p:txBody>
      </p:sp>
      <p:pic>
        <p:nvPicPr>
          <p:cNvPr id="6" name="Picture 5" descr="Graphical user interface, application, table&#10;&#10;Description automatically generated">
            <a:extLst>
              <a:ext uri="{FF2B5EF4-FFF2-40B4-BE49-F238E27FC236}">
                <a16:creationId xmlns:a16="http://schemas.microsoft.com/office/drawing/2014/main" id="{68D6712F-352B-4C76-B712-D6BC7533728B}"/>
              </a:ext>
            </a:extLst>
          </p:cNvPr>
          <p:cNvPicPr>
            <a:picLocks noChangeAspect="1"/>
          </p:cNvPicPr>
          <p:nvPr/>
        </p:nvPicPr>
        <p:blipFill>
          <a:blip r:embed="rId2"/>
          <a:stretch>
            <a:fillRect/>
          </a:stretch>
        </p:blipFill>
        <p:spPr>
          <a:xfrm>
            <a:off x="2041366" y="2710906"/>
            <a:ext cx="8496300" cy="2905125"/>
          </a:xfrm>
          <a:prstGeom prst="rect">
            <a:avLst/>
          </a:prstGeom>
        </p:spPr>
      </p:pic>
      <p:sp>
        <p:nvSpPr>
          <p:cNvPr id="7" name="TextBox 6">
            <a:extLst>
              <a:ext uri="{FF2B5EF4-FFF2-40B4-BE49-F238E27FC236}">
                <a16:creationId xmlns:a16="http://schemas.microsoft.com/office/drawing/2014/main" id="{99A982B4-6446-4EDD-8174-73CB5D674B73}"/>
              </a:ext>
            </a:extLst>
          </p:cNvPr>
          <p:cNvSpPr txBox="1"/>
          <p:nvPr/>
        </p:nvSpPr>
        <p:spPr>
          <a:xfrm>
            <a:off x="4021393" y="5616031"/>
            <a:ext cx="5978013" cy="369332"/>
          </a:xfrm>
          <a:prstGeom prst="rect">
            <a:avLst/>
          </a:prstGeom>
          <a:noFill/>
        </p:spPr>
        <p:txBody>
          <a:bodyPr wrap="square" rtlCol="0">
            <a:spAutoFit/>
          </a:bodyPr>
          <a:lstStyle/>
          <a:p>
            <a:r>
              <a:rPr lang="en-US" dirty="0"/>
              <a:t>Example of design specification</a:t>
            </a:r>
          </a:p>
        </p:txBody>
      </p:sp>
    </p:spTree>
    <p:extLst>
      <p:ext uri="{BB962C8B-B14F-4D97-AF65-F5344CB8AC3E}">
        <p14:creationId xmlns:p14="http://schemas.microsoft.com/office/powerpoint/2010/main" val="96149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35A2-6917-4E1E-A309-7E785849F122}"/>
              </a:ext>
            </a:extLst>
          </p:cNvPr>
          <p:cNvSpPr>
            <a:spLocks noGrp="1"/>
          </p:cNvSpPr>
          <p:nvPr>
            <p:ph type="title"/>
          </p:nvPr>
        </p:nvSpPr>
        <p:spPr/>
        <p:txBody>
          <a:bodyPr>
            <a:normAutofit/>
          </a:bodyPr>
          <a:lstStyle/>
          <a:p>
            <a:r>
              <a:rPr lang="en-US" dirty="0"/>
              <a:t>Invalid Data Exception</a:t>
            </a:r>
          </a:p>
        </p:txBody>
      </p:sp>
      <p:sp>
        <p:nvSpPr>
          <p:cNvPr id="7" name="TextBox 6">
            <a:extLst>
              <a:ext uri="{FF2B5EF4-FFF2-40B4-BE49-F238E27FC236}">
                <a16:creationId xmlns:a16="http://schemas.microsoft.com/office/drawing/2014/main" id="{99A982B4-6446-4EDD-8174-73CB5D674B73}"/>
              </a:ext>
            </a:extLst>
          </p:cNvPr>
          <p:cNvSpPr txBox="1"/>
          <p:nvPr/>
        </p:nvSpPr>
        <p:spPr>
          <a:xfrm>
            <a:off x="796055" y="2182874"/>
            <a:ext cx="9458325" cy="369332"/>
          </a:xfrm>
          <a:prstGeom prst="rect">
            <a:avLst/>
          </a:prstGeom>
          <a:noFill/>
        </p:spPr>
        <p:txBody>
          <a:bodyPr wrap="square" rtlCol="0">
            <a:spAutoFit/>
          </a:bodyPr>
          <a:lstStyle/>
          <a:p>
            <a:r>
              <a:rPr lang="en-US" dirty="0"/>
              <a:t>Due to there are certain requirements provided, for example:</a:t>
            </a:r>
          </a:p>
        </p:txBody>
      </p:sp>
      <p:pic>
        <p:nvPicPr>
          <p:cNvPr id="4" name="Picture 3">
            <a:extLst>
              <a:ext uri="{FF2B5EF4-FFF2-40B4-BE49-F238E27FC236}">
                <a16:creationId xmlns:a16="http://schemas.microsoft.com/office/drawing/2014/main" id="{E2C135D7-77BF-49E3-9C53-8FF391E48987}"/>
              </a:ext>
            </a:extLst>
          </p:cNvPr>
          <p:cNvPicPr>
            <a:picLocks noChangeAspect="1"/>
          </p:cNvPicPr>
          <p:nvPr/>
        </p:nvPicPr>
        <p:blipFill>
          <a:blip r:embed="rId2"/>
          <a:stretch>
            <a:fillRect/>
          </a:stretch>
        </p:blipFill>
        <p:spPr>
          <a:xfrm>
            <a:off x="1242147" y="2685174"/>
            <a:ext cx="9458325" cy="1047750"/>
          </a:xfrm>
          <a:prstGeom prst="rect">
            <a:avLst/>
          </a:prstGeom>
        </p:spPr>
      </p:pic>
      <p:sp>
        <p:nvSpPr>
          <p:cNvPr id="8" name="TextBox 7">
            <a:extLst>
              <a:ext uri="{FF2B5EF4-FFF2-40B4-BE49-F238E27FC236}">
                <a16:creationId xmlns:a16="http://schemas.microsoft.com/office/drawing/2014/main" id="{66808557-685A-4BF2-91D1-92CA14EAF871}"/>
              </a:ext>
            </a:extLst>
          </p:cNvPr>
          <p:cNvSpPr txBox="1"/>
          <p:nvPr/>
        </p:nvSpPr>
        <p:spPr>
          <a:xfrm>
            <a:off x="796054" y="3936626"/>
            <a:ext cx="9458325" cy="646331"/>
          </a:xfrm>
          <a:prstGeom prst="rect">
            <a:avLst/>
          </a:prstGeom>
          <a:noFill/>
        </p:spPr>
        <p:txBody>
          <a:bodyPr wrap="square" rtlCol="0">
            <a:spAutoFit/>
          </a:bodyPr>
          <a:lstStyle/>
          <a:p>
            <a:r>
              <a:rPr lang="en-US" dirty="0"/>
              <a:t>So any row that failed to meet the criteria (null or not the expected type) will be discarded and filtered out into invalid folder. Example of outputs:</a:t>
            </a:r>
          </a:p>
        </p:txBody>
      </p:sp>
      <p:pic>
        <p:nvPicPr>
          <p:cNvPr id="9" name="Picture 8" descr="Graphical user interface, text, application&#10;&#10;Description automatically generated">
            <a:extLst>
              <a:ext uri="{FF2B5EF4-FFF2-40B4-BE49-F238E27FC236}">
                <a16:creationId xmlns:a16="http://schemas.microsoft.com/office/drawing/2014/main" id="{7F4918D4-ACFB-4F48-8C4C-B2A2B3EA7351}"/>
              </a:ext>
            </a:extLst>
          </p:cNvPr>
          <p:cNvPicPr>
            <a:picLocks noChangeAspect="1"/>
          </p:cNvPicPr>
          <p:nvPr/>
        </p:nvPicPr>
        <p:blipFill>
          <a:blip r:embed="rId3"/>
          <a:stretch>
            <a:fillRect/>
          </a:stretch>
        </p:blipFill>
        <p:spPr>
          <a:xfrm>
            <a:off x="1405457" y="4807441"/>
            <a:ext cx="8067675" cy="1647825"/>
          </a:xfrm>
          <a:prstGeom prst="rect">
            <a:avLst/>
          </a:prstGeom>
        </p:spPr>
      </p:pic>
    </p:spTree>
    <p:extLst>
      <p:ext uri="{BB962C8B-B14F-4D97-AF65-F5344CB8AC3E}">
        <p14:creationId xmlns:p14="http://schemas.microsoft.com/office/powerpoint/2010/main" val="350808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35A2-6917-4E1E-A309-7E785849F122}"/>
              </a:ext>
            </a:extLst>
          </p:cNvPr>
          <p:cNvSpPr>
            <a:spLocks noGrp="1"/>
          </p:cNvSpPr>
          <p:nvPr>
            <p:ph type="title"/>
          </p:nvPr>
        </p:nvSpPr>
        <p:spPr/>
        <p:txBody>
          <a:bodyPr>
            <a:normAutofit/>
          </a:bodyPr>
          <a:lstStyle/>
          <a:p>
            <a:r>
              <a:rPr lang="en-US" dirty="0"/>
              <a:t>Invalid Data Exception</a:t>
            </a:r>
          </a:p>
        </p:txBody>
      </p:sp>
      <p:sp>
        <p:nvSpPr>
          <p:cNvPr id="7" name="TextBox 6">
            <a:extLst>
              <a:ext uri="{FF2B5EF4-FFF2-40B4-BE49-F238E27FC236}">
                <a16:creationId xmlns:a16="http://schemas.microsoft.com/office/drawing/2014/main" id="{99A982B4-6446-4EDD-8174-73CB5D674B73}"/>
              </a:ext>
            </a:extLst>
          </p:cNvPr>
          <p:cNvSpPr txBox="1"/>
          <p:nvPr/>
        </p:nvSpPr>
        <p:spPr>
          <a:xfrm>
            <a:off x="796055" y="2182874"/>
            <a:ext cx="9458325" cy="369332"/>
          </a:xfrm>
          <a:prstGeom prst="rect">
            <a:avLst/>
          </a:prstGeom>
          <a:noFill/>
        </p:spPr>
        <p:txBody>
          <a:bodyPr wrap="square" rtlCol="0">
            <a:spAutoFit/>
          </a:bodyPr>
          <a:lstStyle/>
          <a:p>
            <a:r>
              <a:rPr lang="en-US" dirty="0"/>
              <a:t>Explanation of DATAERROR files:</a:t>
            </a:r>
          </a:p>
        </p:txBody>
      </p:sp>
      <p:pic>
        <p:nvPicPr>
          <p:cNvPr id="5" name="Picture 4" descr="Graphical user interface, application&#10;&#10;Description automatically generated">
            <a:extLst>
              <a:ext uri="{FF2B5EF4-FFF2-40B4-BE49-F238E27FC236}">
                <a16:creationId xmlns:a16="http://schemas.microsoft.com/office/drawing/2014/main" id="{FB748F61-F6DE-427E-BD90-2398B9F7C4A6}"/>
              </a:ext>
            </a:extLst>
          </p:cNvPr>
          <p:cNvPicPr>
            <a:picLocks noChangeAspect="1"/>
          </p:cNvPicPr>
          <p:nvPr/>
        </p:nvPicPr>
        <p:blipFill>
          <a:blip r:embed="rId2"/>
          <a:stretch>
            <a:fillRect/>
          </a:stretch>
        </p:blipFill>
        <p:spPr>
          <a:xfrm>
            <a:off x="694632" y="2829205"/>
            <a:ext cx="11334750" cy="1533525"/>
          </a:xfrm>
          <a:prstGeom prst="rect">
            <a:avLst/>
          </a:prstGeom>
        </p:spPr>
      </p:pic>
      <p:sp>
        <p:nvSpPr>
          <p:cNvPr id="10" name="TextBox 9">
            <a:extLst>
              <a:ext uri="{FF2B5EF4-FFF2-40B4-BE49-F238E27FC236}">
                <a16:creationId xmlns:a16="http://schemas.microsoft.com/office/drawing/2014/main" id="{DC7E8C09-C86C-4BB1-B91D-EF962D52C35A}"/>
              </a:ext>
            </a:extLst>
          </p:cNvPr>
          <p:cNvSpPr txBox="1"/>
          <p:nvPr/>
        </p:nvSpPr>
        <p:spPr>
          <a:xfrm>
            <a:off x="796054" y="4464560"/>
            <a:ext cx="9458325" cy="1815882"/>
          </a:xfrm>
          <a:prstGeom prst="rect">
            <a:avLst/>
          </a:prstGeom>
          <a:noFill/>
        </p:spPr>
        <p:txBody>
          <a:bodyPr wrap="square" rtlCol="0">
            <a:spAutoFit/>
          </a:bodyPr>
          <a:lstStyle/>
          <a:p>
            <a:r>
              <a:rPr lang="en-US" sz="1400" dirty="0"/>
              <a:t>First column DATAERROR indicates which column(s) is having issue. For example </a:t>
            </a:r>
            <a:br>
              <a:rPr lang="en-US" sz="1400" dirty="0"/>
            </a:br>
            <a:r>
              <a:rPr lang="en-US" sz="1400" dirty="0"/>
              <a:t>- first row indicates erroneous data in created at as the date format is insufficient be parsed into timestamp( there is no time information provided)</a:t>
            </a:r>
          </a:p>
          <a:p>
            <a:endParaRPr lang="en-US" sz="1400" dirty="0"/>
          </a:p>
          <a:p>
            <a:r>
              <a:rPr lang="en-US" sz="1400" dirty="0"/>
              <a:t>Fifth column DATAERROR indicates </a:t>
            </a:r>
            <a:r>
              <a:rPr lang="en-US" sz="1400" dirty="0" err="1"/>
              <a:t>created_at</a:t>
            </a:r>
            <a:r>
              <a:rPr lang="en-US" sz="1400" dirty="0"/>
              <a:t>, </a:t>
            </a:r>
            <a:r>
              <a:rPr lang="en-US" sz="1400" dirty="0" err="1"/>
              <a:t>is_claimed</a:t>
            </a:r>
            <a:r>
              <a:rPr lang="en-US" sz="1400" dirty="0"/>
              <a:t>, and </a:t>
            </a:r>
            <a:r>
              <a:rPr lang="en-US" sz="1400" dirty="0" err="1"/>
              <a:t>paid_amount</a:t>
            </a:r>
            <a:r>
              <a:rPr lang="en-US" sz="1400" dirty="0"/>
              <a:t> are having issue. </a:t>
            </a:r>
            <a:br>
              <a:rPr lang="en-US" sz="1400" dirty="0"/>
            </a:br>
            <a:r>
              <a:rPr lang="en-US" sz="1400" dirty="0" err="1"/>
              <a:t>Created_at</a:t>
            </a:r>
            <a:r>
              <a:rPr lang="en-US" sz="1400" dirty="0"/>
              <a:t> is missing seconds element in timestamp</a:t>
            </a:r>
            <a:br>
              <a:rPr lang="en-US" sz="1400" dirty="0"/>
            </a:br>
            <a:r>
              <a:rPr lang="en-US" sz="1400" dirty="0" err="1"/>
              <a:t>is_claimed</a:t>
            </a:r>
            <a:r>
              <a:rPr lang="en-US" sz="1400" dirty="0"/>
              <a:t> is not a type can </a:t>
            </a:r>
            <a:r>
              <a:rPr lang="en-US" sz="1400" dirty="0" err="1"/>
              <a:t>nbe</a:t>
            </a:r>
            <a:r>
              <a:rPr lang="en-US" sz="1400" dirty="0"/>
              <a:t> parsed as Boolean</a:t>
            </a:r>
          </a:p>
          <a:p>
            <a:r>
              <a:rPr lang="en-US" sz="1400" dirty="0" err="1"/>
              <a:t>Paid_amount</a:t>
            </a:r>
            <a:r>
              <a:rPr lang="en-US" sz="1400" dirty="0"/>
              <a:t> is blank</a:t>
            </a:r>
          </a:p>
        </p:txBody>
      </p:sp>
    </p:spTree>
    <p:extLst>
      <p:ext uri="{BB962C8B-B14F-4D97-AF65-F5344CB8AC3E}">
        <p14:creationId xmlns:p14="http://schemas.microsoft.com/office/powerpoint/2010/main" val="30815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3D9D-D268-4E58-B03C-DD3396B313B6}"/>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C89A0859-DCD6-42FB-A799-3D2F7BC92007}"/>
              </a:ext>
            </a:extLst>
          </p:cNvPr>
          <p:cNvSpPr>
            <a:spLocks noGrp="1"/>
          </p:cNvSpPr>
          <p:nvPr>
            <p:ph idx="1"/>
          </p:nvPr>
        </p:nvSpPr>
        <p:spPr>
          <a:xfrm>
            <a:off x="658368" y="2220330"/>
            <a:ext cx="10168128" cy="3694176"/>
          </a:xfrm>
        </p:spPr>
        <p:txBody>
          <a:bodyPr/>
          <a:lstStyle/>
          <a:p>
            <a:r>
              <a:rPr lang="en-US" dirty="0"/>
              <a:t>There are two levels of logging here</a:t>
            </a:r>
          </a:p>
          <a:p>
            <a:pPr marL="457200" indent="-457200">
              <a:buAutoNum type="arabicParenR"/>
            </a:pPr>
            <a:r>
              <a:rPr lang="en-US" dirty="0"/>
              <a:t>Postgres (logging) high level description of process</a:t>
            </a:r>
          </a:p>
          <a:p>
            <a:pPr marL="457200" indent="-457200">
              <a:buAutoNum type="arabicParenR"/>
            </a:pPr>
            <a:r>
              <a:rPr lang="en-US" dirty="0"/>
              <a:t>Detailed logging in logging folder</a:t>
            </a:r>
          </a:p>
        </p:txBody>
      </p:sp>
      <p:pic>
        <p:nvPicPr>
          <p:cNvPr id="5" name="Picture 4" descr="Graphical user interface, application&#10;&#10;Description automatically generated">
            <a:extLst>
              <a:ext uri="{FF2B5EF4-FFF2-40B4-BE49-F238E27FC236}">
                <a16:creationId xmlns:a16="http://schemas.microsoft.com/office/drawing/2014/main" id="{1BDC216F-C070-4B8E-8B08-3AB1F3860856}"/>
              </a:ext>
            </a:extLst>
          </p:cNvPr>
          <p:cNvPicPr>
            <a:picLocks noChangeAspect="1"/>
          </p:cNvPicPr>
          <p:nvPr/>
        </p:nvPicPr>
        <p:blipFill>
          <a:blip r:embed="rId2"/>
          <a:stretch>
            <a:fillRect/>
          </a:stretch>
        </p:blipFill>
        <p:spPr>
          <a:xfrm>
            <a:off x="1226875" y="4076217"/>
            <a:ext cx="6429375" cy="1409700"/>
          </a:xfrm>
          <a:prstGeom prst="rect">
            <a:avLst/>
          </a:prstGeom>
        </p:spPr>
      </p:pic>
      <p:sp>
        <p:nvSpPr>
          <p:cNvPr id="6" name="TextBox 5">
            <a:extLst>
              <a:ext uri="{FF2B5EF4-FFF2-40B4-BE49-F238E27FC236}">
                <a16:creationId xmlns:a16="http://schemas.microsoft.com/office/drawing/2014/main" id="{5B60D8BB-8DB3-49AE-9E3F-F215F7384C2D}"/>
              </a:ext>
            </a:extLst>
          </p:cNvPr>
          <p:cNvSpPr txBox="1"/>
          <p:nvPr/>
        </p:nvSpPr>
        <p:spPr>
          <a:xfrm>
            <a:off x="658368" y="5735395"/>
            <a:ext cx="10168127" cy="646331"/>
          </a:xfrm>
          <a:prstGeom prst="rect">
            <a:avLst/>
          </a:prstGeom>
          <a:noFill/>
        </p:spPr>
        <p:txBody>
          <a:bodyPr wrap="square" rtlCol="0">
            <a:spAutoFit/>
          </a:bodyPr>
          <a:lstStyle/>
          <a:p>
            <a:r>
              <a:rPr lang="en-US" dirty="0"/>
              <a:t>Example of logging output in Postgres (logging) table. This tables shows the status of the job, the start and completion time, and also error if there is any. </a:t>
            </a:r>
          </a:p>
        </p:txBody>
      </p:sp>
    </p:spTree>
    <p:extLst>
      <p:ext uri="{BB962C8B-B14F-4D97-AF65-F5344CB8AC3E}">
        <p14:creationId xmlns:p14="http://schemas.microsoft.com/office/powerpoint/2010/main" val="203552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3D9D-D268-4E58-B03C-DD3396B313B6}"/>
              </a:ext>
            </a:extLst>
          </p:cNvPr>
          <p:cNvSpPr>
            <a:spLocks noGrp="1"/>
          </p:cNvSpPr>
          <p:nvPr>
            <p:ph type="title"/>
          </p:nvPr>
        </p:nvSpPr>
        <p:spPr/>
        <p:txBody>
          <a:bodyPr/>
          <a:lstStyle/>
          <a:p>
            <a:r>
              <a:rPr lang="en-US" dirty="0"/>
              <a:t>Logging</a:t>
            </a:r>
          </a:p>
        </p:txBody>
      </p:sp>
      <p:sp>
        <p:nvSpPr>
          <p:cNvPr id="6" name="TextBox 5">
            <a:extLst>
              <a:ext uri="{FF2B5EF4-FFF2-40B4-BE49-F238E27FC236}">
                <a16:creationId xmlns:a16="http://schemas.microsoft.com/office/drawing/2014/main" id="{5B60D8BB-8DB3-49AE-9E3F-F215F7384C2D}"/>
              </a:ext>
            </a:extLst>
          </p:cNvPr>
          <p:cNvSpPr txBox="1"/>
          <p:nvPr/>
        </p:nvSpPr>
        <p:spPr>
          <a:xfrm>
            <a:off x="492114" y="4375365"/>
            <a:ext cx="10168127" cy="369332"/>
          </a:xfrm>
          <a:prstGeom prst="rect">
            <a:avLst/>
          </a:prstGeom>
          <a:noFill/>
        </p:spPr>
        <p:txBody>
          <a:bodyPr wrap="square" rtlCol="0">
            <a:spAutoFit/>
          </a:bodyPr>
          <a:lstStyle/>
          <a:p>
            <a:r>
              <a:rPr lang="en-US" dirty="0"/>
              <a:t>Inside the file recorded each of the process status for each transformation step. For Example: </a:t>
            </a:r>
          </a:p>
        </p:txBody>
      </p:sp>
      <p:sp>
        <p:nvSpPr>
          <p:cNvPr id="7" name="Content Placeholder 6">
            <a:extLst>
              <a:ext uri="{FF2B5EF4-FFF2-40B4-BE49-F238E27FC236}">
                <a16:creationId xmlns:a16="http://schemas.microsoft.com/office/drawing/2014/main" id="{B9B2ABE3-2BF2-4781-9FD1-BE43D7468EFD}"/>
              </a:ext>
            </a:extLst>
          </p:cNvPr>
          <p:cNvSpPr>
            <a:spLocks noGrp="1"/>
          </p:cNvSpPr>
          <p:nvPr>
            <p:ph idx="1"/>
          </p:nvPr>
        </p:nvSpPr>
        <p:spPr>
          <a:xfrm>
            <a:off x="492114" y="2170454"/>
            <a:ext cx="10168128" cy="3694176"/>
          </a:xfrm>
        </p:spPr>
        <p:txBody>
          <a:bodyPr/>
          <a:lstStyle/>
          <a:p>
            <a:r>
              <a:rPr lang="en-US" dirty="0"/>
              <a:t>Detailed logging is also collected in the following path \data\logging\&lt;</a:t>
            </a:r>
            <a:r>
              <a:rPr lang="en-US" dirty="0" err="1"/>
              <a:t>job_name</a:t>
            </a:r>
            <a:r>
              <a:rPr lang="en-US" dirty="0"/>
              <a:t>&gt;\</a:t>
            </a:r>
          </a:p>
        </p:txBody>
      </p:sp>
      <p:pic>
        <p:nvPicPr>
          <p:cNvPr id="9" name="Picture 8" descr="Text&#10;&#10;Description automatically generated">
            <a:extLst>
              <a:ext uri="{FF2B5EF4-FFF2-40B4-BE49-F238E27FC236}">
                <a16:creationId xmlns:a16="http://schemas.microsoft.com/office/drawing/2014/main" id="{59B4846F-670F-4084-9FCC-5E5E48BFA2EA}"/>
              </a:ext>
            </a:extLst>
          </p:cNvPr>
          <p:cNvPicPr>
            <a:picLocks noChangeAspect="1"/>
          </p:cNvPicPr>
          <p:nvPr/>
        </p:nvPicPr>
        <p:blipFill>
          <a:blip r:embed="rId2"/>
          <a:stretch>
            <a:fillRect/>
          </a:stretch>
        </p:blipFill>
        <p:spPr>
          <a:xfrm>
            <a:off x="719570" y="3011905"/>
            <a:ext cx="4808393" cy="116685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4750359B-BF30-479D-88C3-323C0FECAEAA}"/>
              </a:ext>
            </a:extLst>
          </p:cNvPr>
          <p:cNvPicPr>
            <a:picLocks noChangeAspect="1"/>
          </p:cNvPicPr>
          <p:nvPr/>
        </p:nvPicPr>
        <p:blipFill>
          <a:blip r:embed="rId3"/>
          <a:stretch>
            <a:fillRect/>
          </a:stretch>
        </p:blipFill>
        <p:spPr>
          <a:xfrm>
            <a:off x="591677" y="4762289"/>
            <a:ext cx="6898092" cy="1943792"/>
          </a:xfrm>
          <a:prstGeom prst="rect">
            <a:avLst/>
          </a:prstGeom>
        </p:spPr>
      </p:pic>
    </p:spTree>
    <p:extLst>
      <p:ext uri="{BB962C8B-B14F-4D97-AF65-F5344CB8AC3E}">
        <p14:creationId xmlns:p14="http://schemas.microsoft.com/office/powerpoint/2010/main" val="132077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616805" y="2643447"/>
            <a:ext cx="10168128" cy="3104804"/>
          </a:xfrm>
        </p:spPr>
        <p:txBody>
          <a:bodyPr/>
          <a:lstStyle/>
          <a:p>
            <a:r>
              <a:rPr lang="en-US" dirty="0"/>
              <a:t>To get started with the execution process, following requirements must first be met. </a:t>
            </a:r>
          </a:p>
          <a:p>
            <a:pPr>
              <a:buFontTx/>
              <a:buChar char="-"/>
            </a:pPr>
            <a:r>
              <a:rPr lang="en-US" dirty="0"/>
              <a:t>Postgres is installed and all five tables are created</a:t>
            </a:r>
          </a:p>
          <a:p>
            <a:pPr>
              <a:buFontTx/>
              <a:buChar char="-"/>
            </a:pPr>
            <a:r>
              <a:rPr lang="en-US" dirty="0"/>
              <a:t>Folder structure shown is created</a:t>
            </a:r>
          </a:p>
          <a:p>
            <a:pPr>
              <a:buFontTx/>
              <a:buChar char="-"/>
            </a:pPr>
            <a:r>
              <a:rPr lang="en-US" dirty="0"/>
              <a:t>Python is installed</a:t>
            </a:r>
          </a:p>
        </p:txBody>
      </p:sp>
    </p:spTree>
    <p:extLst>
      <p:ext uri="{BB962C8B-B14F-4D97-AF65-F5344CB8AC3E}">
        <p14:creationId xmlns:p14="http://schemas.microsoft.com/office/powerpoint/2010/main" val="304719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566930" y="2244436"/>
            <a:ext cx="5932194" cy="3998422"/>
          </a:xfrm>
        </p:spPr>
        <p:txBody>
          <a:bodyPr>
            <a:normAutofit/>
          </a:bodyPr>
          <a:lstStyle/>
          <a:p>
            <a:r>
              <a:rPr lang="en-US" sz="1800" dirty="0"/>
              <a:t>Configure with config.ini file </a:t>
            </a:r>
            <a:br>
              <a:rPr lang="en-US" sz="1800" dirty="0"/>
            </a:br>
            <a:r>
              <a:rPr lang="en-US" sz="1800" dirty="0"/>
              <a:t>[execution_ process][</a:t>
            </a:r>
            <a:r>
              <a:rPr lang="en-US" sz="1800" dirty="0" err="1"/>
              <a:t>output_to_process</a:t>
            </a:r>
            <a:r>
              <a:rPr lang="en-US" sz="1800" dirty="0"/>
              <a:t>] is the list of job to run. Currently we have four type of outputs (test, users, </a:t>
            </a:r>
            <a:r>
              <a:rPr lang="en-US" sz="1800" dirty="0" err="1"/>
              <a:t>telephone_numbers</a:t>
            </a:r>
            <a:r>
              <a:rPr lang="en-US" sz="1800" dirty="0"/>
              <a:t>, </a:t>
            </a:r>
            <a:r>
              <a:rPr lang="en-US" sz="1800" dirty="0" err="1"/>
              <a:t>jobs_history</a:t>
            </a:r>
            <a:r>
              <a:rPr lang="en-US" sz="1800" dirty="0"/>
              <a:t>). If only certain jobs are required to run, just remove the unwanted job from the list</a:t>
            </a:r>
          </a:p>
          <a:p>
            <a:r>
              <a:rPr lang="en-US" sz="1800" dirty="0"/>
              <a:t>[</a:t>
            </a:r>
            <a:r>
              <a:rPr lang="en-US" sz="1800" dirty="0" err="1"/>
              <a:t>postgres_info</a:t>
            </a:r>
            <a:r>
              <a:rPr lang="en-US" sz="1800" dirty="0"/>
              <a:t>] this is parameters to connect to the Postgres server. All parameters are required. </a:t>
            </a:r>
          </a:p>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p>
          <a:p>
            <a:endParaRPr lang="en-US" sz="1800" dirty="0"/>
          </a:p>
          <a:p>
            <a:endParaRPr lang="en-US" sz="1800"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spTree>
    <p:extLst>
      <p:ext uri="{BB962C8B-B14F-4D97-AF65-F5344CB8AC3E}">
        <p14:creationId xmlns:p14="http://schemas.microsoft.com/office/powerpoint/2010/main" val="265152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566930" y="2335875"/>
            <a:ext cx="5932194" cy="4189616"/>
          </a:xfrm>
        </p:spPr>
        <p:txBody>
          <a:bodyPr>
            <a:normAutofit fontScale="85000" lnSpcReduction="10000"/>
          </a:bodyPr>
          <a:lstStyle/>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br>
              <a:rPr lang="en-US" sz="1800" dirty="0"/>
            </a:br>
            <a:br>
              <a:rPr lang="en-US" sz="1800" dirty="0"/>
            </a:br>
            <a:r>
              <a:rPr lang="en-US" sz="1800" dirty="0"/>
              <a:t>1) </a:t>
            </a:r>
            <a:r>
              <a:rPr lang="en-US" sz="1800" dirty="0" err="1"/>
              <a:t>raw_files</a:t>
            </a:r>
            <a:r>
              <a:rPr lang="en-US" sz="1800" dirty="0"/>
              <a:t> is the path of the raw files location (Please change according to where you have placed your raw files)</a:t>
            </a:r>
            <a:br>
              <a:rPr lang="en-US" sz="1800" dirty="0"/>
            </a:br>
            <a:br>
              <a:rPr lang="en-US" sz="1800" dirty="0"/>
            </a:br>
            <a:r>
              <a:rPr lang="en-US" sz="1800" dirty="0"/>
              <a:t>2) </a:t>
            </a:r>
            <a:r>
              <a:rPr lang="en-US" sz="1800" dirty="0" err="1"/>
              <a:t>output_type</a:t>
            </a:r>
            <a:r>
              <a:rPr lang="en-US" sz="1800" dirty="0"/>
              <a:t> is the expected output you want. Selection: </a:t>
            </a:r>
            <a:r>
              <a:rPr lang="en-US" sz="1800" dirty="0" err="1"/>
              <a:t>postgres</a:t>
            </a:r>
            <a:r>
              <a:rPr lang="en-US" sz="1800" dirty="0"/>
              <a:t>, csv, json. </a:t>
            </a:r>
            <a:br>
              <a:rPr lang="en-US" sz="1800" dirty="0"/>
            </a:br>
            <a:r>
              <a:rPr lang="en-US" sz="1800" dirty="0"/>
              <a:t>-if </a:t>
            </a:r>
            <a:r>
              <a:rPr lang="en-US" sz="1800" dirty="0" err="1"/>
              <a:t>postgres</a:t>
            </a:r>
            <a:r>
              <a:rPr lang="en-US" sz="1800" dirty="0"/>
              <a:t> output will be written to Postgres </a:t>
            </a:r>
            <a:r>
              <a:rPr lang="en-US" sz="1800" dirty="0" err="1"/>
              <a:t>db</a:t>
            </a:r>
            <a:r>
              <a:rPr lang="en-US" sz="1800" dirty="0"/>
              <a:t> and table name will be the same as </a:t>
            </a:r>
            <a:r>
              <a:rPr lang="en-US" sz="1800" dirty="0" err="1"/>
              <a:t>job_name</a:t>
            </a:r>
            <a:br>
              <a:rPr lang="en-US" sz="1800" dirty="0"/>
            </a:br>
            <a:r>
              <a:rPr lang="en-US" sz="1800" dirty="0"/>
              <a:t>-if csv/json output will be written to staging folder </a:t>
            </a:r>
            <a:br>
              <a:rPr lang="en-US" sz="1800" dirty="0"/>
            </a:br>
            <a:br>
              <a:rPr lang="en-US" sz="1800" dirty="0"/>
            </a:br>
            <a:r>
              <a:rPr lang="en-US" sz="1800" dirty="0"/>
              <a:t>3) </a:t>
            </a:r>
            <a:r>
              <a:rPr lang="en-US" sz="1800" dirty="0" err="1"/>
              <a:t>if_exist</a:t>
            </a:r>
            <a:r>
              <a:rPr lang="en-US" sz="1800" dirty="0"/>
              <a:t> is the action to be taken for </a:t>
            </a:r>
            <a:r>
              <a:rPr lang="en-US" sz="1800" dirty="0" err="1"/>
              <a:t>postgres</a:t>
            </a:r>
            <a:r>
              <a:rPr lang="en-US" sz="1800" dirty="0"/>
              <a:t> method. Whether the user would like the table to append or to replace the existing data. </a:t>
            </a:r>
            <a:br>
              <a:rPr lang="en-US" sz="1800" dirty="0"/>
            </a:br>
            <a:r>
              <a:rPr lang="en-US" sz="1800" dirty="0"/>
              <a:t>-append, data will be added to the existing data</a:t>
            </a:r>
            <a:br>
              <a:rPr lang="en-US" sz="1800" dirty="0"/>
            </a:br>
            <a:r>
              <a:rPr lang="en-US" sz="1800" dirty="0"/>
              <a:t>-replace, old data will be replaced by new data</a:t>
            </a:r>
          </a:p>
          <a:p>
            <a:endParaRPr lang="en-US" sz="1800"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spTree>
    <p:extLst>
      <p:ext uri="{BB962C8B-B14F-4D97-AF65-F5344CB8AC3E}">
        <p14:creationId xmlns:p14="http://schemas.microsoft.com/office/powerpoint/2010/main" val="267741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566930" y="2335875"/>
            <a:ext cx="5932194" cy="4189616"/>
          </a:xfrm>
        </p:spPr>
        <p:txBody>
          <a:bodyPr>
            <a:normAutofit/>
          </a:bodyPr>
          <a:lstStyle/>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br>
              <a:rPr lang="en-US" sz="1800" dirty="0"/>
            </a:br>
            <a:br>
              <a:rPr lang="en-US" sz="1800" dirty="0"/>
            </a:br>
            <a:r>
              <a:rPr lang="en-US" sz="1800" dirty="0"/>
              <a:t>4) </a:t>
            </a:r>
            <a:r>
              <a:rPr lang="en-US" sz="1800" dirty="0" err="1"/>
              <a:t>output_path</a:t>
            </a:r>
            <a:r>
              <a:rPr lang="en-US" sz="1800" dirty="0"/>
              <a:t> – if the </a:t>
            </a:r>
            <a:r>
              <a:rPr lang="en-US" sz="1800" dirty="0" err="1"/>
              <a:t>output_type</a:t>
            </a:r>
            <a:r>
              <a:rPr lang="en-US" sz="1800" dirty="0"/>
              <a:t> is json/csv, this is the location path that table output will be written to. File naming format is as following:</a:t>
            </a:r>
            <a:br>
              <a:rPr lang="en-US" sz="1800" dirty="0"/>
            </a:br>
            <a:r>
              <a:rPr lang="en-US" sz="1600" b="1" dirty="0"/>
              <a:t>“%</a:t>
            </a:r>
            <a:r>
              <a:rPr lang="en-US" sz="1600" b="1" dirty="0" err="1"/>
              <a:t>Y%m%dT%H%M%S</a:t>
            </a:r>
            <a:r>
              <a:rPr lang="en-US" sz="1600" b="1" dirty="0"/>
              <a:t>_&lt;</a:t>
            </a:r>
            <a:r>
              <a:rPr lang="en-US" sz="1600" b="1" dirty="0" err="1"/>
              <a:t>job_name</a:t>
            </a:r>
            <a:r>
              <a:rPr lang="en-US" sz="1600" b="1" dirty="0"/>
              <a:t>&gt;.&lt;</a:t>
            </a:r>
            <a:r>
              <a:rPr lang="en-US" sz="1600" b="1" dirty="0" err="1"/>
              <a:t>file_extension</a:t>
            </a:r>
            <a:r>
              <a:rPr lang="en-US" sz="1600" b="1" dirty="0"/>
              <a:t>&gt;”</a:t>
            </a:r>
            <a:endParaRPr lang="en-US" sz="1800" b="1"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D67F2352-270F-4C6B-A9BF-BBE0EB1F7B18}"/>
              </a:ext>
            </a:extLst>
          </p:cNvPr>
          <p:cNvPicPr>
            <a:picLocks noChangeAspect="1"/>
          </p:cNvPicPr>
          <p:nvPr/>
        </p:nvPicPr>
        <p:blipFill>
          <a:blip r:embed="rId3"/>
          <a:stretch>
            <a:fillRect/>
          </a:stretch>
        </p:blipFill>
        <p:spPr>
          <a:xfrm>
            <a:off x="371168" y="4947129"/>
            <a:ext cx="5932194" cy="1116648"/>
          </a:xfrm>
          <a:prstGeom prst="rect">
            <a:avLst/>
          </a:prstGeom>
        </p:spPr>
      </p:pic>
    </p:spTree>
    <p:extLst>
      <p:ext uri="{BB962C8B-B14F-4D97-AF65-F5344CB8AC3E}">
        <p14:creationId xmlns:p14="http://schemas.microsoft.com/office/powerpoint/2010/main" val="78427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566930" y="2335875"/>
            <a:ext cx="5932194" cy="4189616"/>
          </a:xfrm>
        </p:spPr>
        <p:txBody>
          <a:bodyPr>
            <a:normAutofit/>
          </a:bodyPr>
          <a:lstStyle/>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br>
              <a:rPr lang="en-US" sz="1800" dirty="0"/>
            </a:br>
            <a:br>
              <a:rPr lang="en-US" sz="1800" dirty="0"/>
            </a:br>
            <a:r>
              <a:rPr lang="en-US" sz="1800" dirty="0"/>
              <a:t>4) </a:t>
            </a:r>
            <a:r>
              <a:rPr lang="en-US" sz="1800" dirty="0" err="1"/>
              <a:t>invalid_path</a:t>
            </a:r>
            <a:r>
              <a:rPr lang="en-US" sz="1800" dirty="0"/>
              <a:t> – location path of files to store all the rejected erroneous data. </a:t>
            </a:r>
            <a:endParaRPr lang="en-US" sz="1800" b="1"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E483F04-7831-4A69-890A-04A79E04A752}"/>
              </a:ext>
            </a:extLst>
          </p:cNvPr>
          <p:cNvPicPr>
            <a:picLocks noChangeAspect="1"/>
          </p:cNvPicPr>
          <p:nvPr/>
        </p:nvPicPr>
        <p:blipFill>
          <a:blip r:embed="rId3"/>
          <a:stretch>
            <a:fillRect/>
          </a:stretch>
        </p:blipFill>
        <p:spPr>
          <a:xfrm>
            <a:off x="126285" y="4190863"/>
            <a:ext cx="6235188" cy="1141140"/>
          </a:xfrm>
          <a:prstGeom prst="rect">
            <a:avLst/>
          </a:prstGeom>
        </p:spPr>
      </p:pic>
    </p:spTree>
    <p:extLst>
      <p:ext uri="{BB962C8B-B14F-4D97-AF65-F5344CB8AC3E}">
        <p14:creationId xmlns:p14="http://schemas.microsoft.com/office/powerpoint/2010/main" val="146413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AAE8-A692-4DA3-9EC2-C0BD5A841D8E}"/>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1F7AC090-DB95-4D30-B1AC-0DFD711D0872}"/>
              </a:ext>
            </a:extLst>
          </p:cNvPr>
          <p:cNvSpPr>
            <a:spLocks noGrp="1"/>
          </p:cNvSpPr>
          <p:nvPr>
            <p:ph idx="1"/>
          </p:nvPr>
        </p:nvSpPr>
        <p:spPr>
          <a:xfrm>
            <a:off x="1115568" y="2951850"/>
            <a:ext cx="10168128" cy="3694176"/>
          </a:xfrm>
        </p:spPr>
        <p:txBody>
          <a:bodyPr>
            <a:normAutofit/>
          </a:bodyPr>
          <a:lstStyle/>
          <a:p>
            <a:pPr marL="0" indent="0">
              <a:buNone/>
            </a:pPr>
            <a:r>
              <a:rPr lang="en-US" sz="2000" dirty="0"/>
              <a:t>Data process is developed and tested in following environment with related software:</a:t>
            </a:r>
          </a:p>
          <a:p>
            <a:pPr marL="457200" indent="-457200">
              <a:buAutoNum type="arabicParenR"/>
            </a:pPr>
            <a:r>
              <a:rPr lang="en-US" sz="2000" dirty="0"/>
              <a:t>Windows 10 (64bits)</a:t>
            </a:r>
          </a:p>
          <a:p>
            <a:pPr marL="457200" indent="-457200">
              <a:buAutoNum type="arabicParenR"/>
            </a:pPr>
            <a:r>
              <a:rPr lang="en-US" sz="2000" dirty="0" err="1"/>
              <a:t>PostgresSQL</a:t>
            </a:r>
            <a:r>
              <a:rPr lang="en-US" sz="2000" dirty="0"/>
              <a:t> version 13</a:t>
            </a:r>
          </a:p>
          <a:p>
            <a:pPr marL="457200" indent="-457200">
              <a:buAutoNum type="arabicParenR"/>
            </a:pPr>
            <a:r>
              <a:rPr lang="en-US" sz="2000" dirty="0"/>
              <a:t>Anaconda3 (Python 3.8.10)</a:t>
            </a:r>
          </a:p>
        </p:txBody>
      </p:sp>
    </p:spTree>
    <p:extLst>
      <p:ext uri="{BB962C8B-B14F-4D97-AF65-F5344CB8AC3E}">
        <p14:creationId xmlns:p14="http://schemas.microsoft.com/office/powerpoint/2010/main" val="1029533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566930" y="2335875"/>
            <a:ext cx="5932194" cy="4189616"/>
          </a:xfrm>
        </p:spPr>
        <p:txBody>
          <a:bodyPr>
            <a:normAutofit/>
          </a:bodyPr>
          <a:lstStyle/>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br>
              <a:rPr lang="en-US" sz="1800" dirty="0"/>
            </a:br>
            <a:br>
              <a:rPr lang="en-US" sz="1800" dirty="0"/>
            </a:br>
            <a:r>
              <a:rPr lang="en-US" sz="1800" dirty="0"/>
              <a:t>5) </a:t>
            </a:r>
            <a:r>
              <a:rPr lang="en-US" sz="1800" dirty="0" err="1"/>
              <a:t>logging_path</a:t>
            </a:r>
            <a:r>
              <a:rPr lang="en-US" sz="1800" dirty="0"/>
              <a:t> – location path of files to store all the logging files</a:t>
            </a:r>
            <a:endParaRPr lang="en-US" sz="1800" b="1"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pic>
        <p:nvPicPr>
          <p:cNvPr id="6" name="Picture 5" descr="A picture containing text, screenshot, black, silver&#10;&#10;Description automatically generated">
            <a:extLst>
              <a:ext uri="{FF2B5EF4-FFF2-40B4-BE49-F238E27FC236}">
                <a16:creationId xmlns:a16="http://schemas.microsoft.com/office/drawing/2014/main" id="{97AFB0EB-99D4-42B1-BD81-5763F8BA7EDD}"/>
              </a:ext>
            </a:extLst>
          </p:cNvPr>
          <p:cNvPicPr>
            <a:picLocks noChangeAspect="1"/>
          </p:cNvPicPr>
          <p:nvPr/>
        </p:nvPicPr>
        <p:blipFill>
          <a:blip r:embed="rId3"/>
          <a:stretch>
            <a:fillRect/>
          </a:stretch>
        </p:blipFill>
        <p:spPr>
          <a:xfrm>
            <a:off x="88799" y="4166112"/>
            <a:ext cx="6410325" cy="1809750"/>
          </a:xfrm>
          <a:prstGeom prst="rect">
            <a:avLst/>
          </a:prstGeom>
        </p:spPr>
      </p:pic>
    </p:spTree>
    <p:extLst>
      <p:ext uri="{BB962C8B-B14F-4D97-AF65-F5344CB8AC3E}">
        <p14:creationId xmlns:p14="http://schemas.microsoft.com/office/powerpoint/2010/main" val="395751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675083" y="2119744"/>
            <a:ext cx="5932194" cy="4189616"/>
          </a:xfrm>
        </p:spPr>
        <p:txBody>
          <a:bodyPr>
            <a:normAutofit/>
          </a:bodyPr>
          <a:lstStyle/>
          <a:p>
            <a:r>
              <a:rPr lang="en-US" sz="1800" dirty="0"/>
              <a:t>[&lt;</a:t>
            </a:r>
            <a:r>
              <a:rPr lang="en-US" sz="1800" dirty="0" err="1"/>
              <a:t>job_name</a:t>
            </a:r>
            <a:r>
              <a:rPr lang="en-US" sz="1800" dirty="0"/>
              <a:t>&gt;] test, users, </a:t>
            </a:r>
            <a:r>
              <a:rPr lang="en-US" sz="1800" dirty="0" err="1"/>
              <a:t>telephone_numbers</a:t>
            </a:r>
            <a:r>
              <a:rPr lang="en-US" sz="1800" dirty="0"/>
              <a:t>, </a:t>
            </a:r>
            <a:r>
              <a:rPr lang="en-US" sz="1800" dirty="0" err="1"/>
              <a:t>jobs_history</a:t>
            </a:r>
            <a:r>
              <a:rPr lang="en-US" sz="1800" dirty="0"/>
              <a:t> are all having their own configuration. </a:t>
            </a:r>
            <a:br>
              <a:rPr lang="en-US" sz="1800" dirty="0"/>
            </a:br>
            <a:br>
              <a:rPr lang="en-US" sz="1800" dirty="0"/>
            </a:br>
            <a:r>
              <a:rPr lang="en-US" sz="1400" dirty="0"/>
              <a:t>6) masking key – Due to data masking is requested on sensitive data. Fernet encryption base64 is used to encrypt the data. Masking key is the token to encrypt and decrypt the sensitive data. Please be informed that 32bytes padding of masking key is required, or masking key that is complex enough. </a:t>
            </a:r>
            <a:endParaRPr lang="en-US" sz="1800" b="1" dirty="0"/>
          </a:p>
        </p:txBody>
      </p:sp>
      <p:pic>
        <p:nvPicPr>
          <p:cNvPr id="5" name="Picture 4" descr="Graphical user interface, text&#10;&#10;Description automatically generated">
            <a:extLst>
              <a:ext uri="{FF2B5EF4-FFF2-40B4-BE49-F238E27FC236}">
                <a16:creationId xmlns:a16="http://schemas.microsoft.com/office/drawing/2014/main" id="{A820AC6F-AF57-4862-8BC7-D67096991AB2}"/>
              </a:ext>
            </a:extLst>
          </p:cNvPr>
          <p:cNvPicPr>
            <a:picLocks noChangeAspect="1"/>
          </p:cNvPicPr>
          <p:nvPr/>
        </p:nvPicPr>
        <p:blipFill>
          <a:blip r:embed="rId2"/>
          <a:stretch>
            <a:fillRect/>
          </a:stretch>
        </p:blipFill>
        <p:spPr>
          <a:xfrm>
            <a:off x="6607277" y="-1"/>
            <a:ext cx="5584723" cy="6874811"/>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64AA2DD-D795-458B-A77E-3A5BC2B5A9FC}"/>
              </a:ext>
            </a:extLst>
          </p:cNvPr>
          <p:cNvPicPr>
            <a:picLocks noChangeAspect="1"/>
          </p:cNvPicPr>
          <p:nvPr/>
        </p:nvPicPr>
        <p:blipFill>
          <a:blip r:embed="rId3"/>
          <a:stretch>
            <a:fillRect/>
          </a:stretch>
        </p:blipFill>
        <p:spPr>
          <a:xfrm>
            <a:off x="539478" y="4550897"/>
            <a:ext cx="5787974" cy="1234158"/>
          </a:xfrm>
          <a:prstGeom prst="rect">
            <a:avLst/>
          </a:prstGeom>
        </p:spPr>
      </p:pic>
      <p:sp>
        <p:nvSpPr>
          <p:cNvPr id="8" name="TextBox 7">
            <a:extLst>
              <a:ext uri="{FF2B5EF4-FFF2-40B4-BE49-F238E27FC236}">
                <a16:creationId xmlns:a16="http://schemas.microsoft.com/office/drawing/2014/main" id="{01D60706-68CB-4D58-8F8B-1F8DFFD6BDCF}"/>
              </a:ext>
            </a:extLst>
          </p:cNvPr>
          <p:cNvSpPr txBox="1"/>
          <p:nvPr/>
        </p:nvSpPr>
        <p:spPr>
          <a:xfrm>
            <a:off x="1047404" y="5868785"/>
            <a:ext cx="4971011" cy="307777"/>
          </a:xfrm>
          <a:prstGeom prst="rect">
            <a:avLst/>
          </a:prstGeom>
          <a:noFill/>
        </p:spPr>
        <p:txBody>
          <a:bodyPr wrap="square" rtlCol="0">
            <a:spAutoFit/>
          </a:bodyPr>
          <a:lstStyle/>
          <a:p>
            <a:r>
              <a:rPr lang="en-US" sz="1400" dirty="0"/>
              <a:t>Example of output in address column after masking</a:t>
            </a:r>
          </a:p>
        </p:txBody>
      </p:sp>
    </p:spTree>
    <p:extLst>
      <p:ext uri="{BB962C8B-B14F-4D97-AF65-F5344CB8AC3E}">
        <p14:creationId xmlns:p14="http://schemas.microsoft.com/office/powerpoint/2010/main" val="189194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1D8C-67D1-4807-AB17-E3EF78C77AA2}"/>
              </a:ext>
            </a:extLst>
          </p:cNvPr>
          <p:cNvSpPr>
            <a:spLocks noGrp="1"/>
          </p:cNvSpPr>
          <p:nvPr>
            <p:ph type="title"/>
          </p:nvPr>
        </p:nvSpPr>
        <p:spPr/>
        <p:txBody>
          <a:bodyPr/>
          <a:lstStyle/>
          <a:p>
            <a:r>
              <a:rPr lang="en-US" dirty="0"/>
              <a:t>How To Get Started </a:t>
            </a:r>
          </a:p>
        </p:txBody>
      </p:sp>
      <p:sp>
        <p:nvSpPr>
          <p:cNvPr id="3" name="Content Placeholder 2">
            <a:extLst>
              <a:ext uri="{FF2B5EF4-FFF2-40B4-BE49-F238E27FC236}">
                <a16:creationId xmlns:a16="http://schemas.microsoft.com/office/drawing/2014/main" id="{6EA548DE-81BB-4E23-BA5A-D99F24130ED0}"/>
              </a:ext>
            </a:extLst>
          </p:cNvPr>
          <p:cNvSpPr>
            <a:spLocks noGrp="1"/>
          </p:cNvSpPr>
          <p:nvPr>
            <p:ph idx="1"/>
          </p:nvPr>
        </p:nvSpPr>
        <p:spPr>
          <a:xfrm>
            <a:off x="675083" y="2119744"/>
            <a:ext cx="10015084" cy="4189616"/>
          </a:xfrm>
        </p:spPr>
        <p:txBody>
          <a:bodyPr>
            <a:normAutofit/>
          </a:bodyPr>
          <a:lstStyle/>
          <a:p>
            <a:r>
              <a:rPr lang="en-US" sz="1800" dirty="0"/>
              <a:t>After configuration on config.ini is completed, script can be executed through command prompt</a:t>
            </a:r>
          </a:p>
          <a:p>
            <a:r>
              <a:rPr lang="en-US" sz="1800" b="1" dirty="0"/>
              <a:t>python &lt;path/execute.py&gt; &lt;path/config.ini&gt;</a:t>
            </a:r>
            <a:br>
              <a:rPr lang="en-US" sz="1800" b="1" dirty="0"/>
            </a:br>
            <a:r>
              <a:rPr lang="en-US" sz="1800" dirty="0"/>
              <a:t>Example:</a:t>
            </a:r>
          </a:p>
        </p:txBody>
      </p:sp>
      <p:pic>
        <p:nvPicPr>
          <p:cNvPr id="6" name="Picture 5">
            <a:extLst>
              <a:ext uri="{FF2B5EF4-FFF2-40B4-BE49-F238E27FC236}">
                <a16:creationId xmlns:a16="http://schemas.microsoft.com/office/drawing/2014/main" id="{F74BF9D5-41EF-41D9-B960-3F6AAD28F469}"/>
              </a:ext>
            </a:extLst>
          </p:cNvPr>
          <p:cNvPicPr>
            <a:picLocks noChangeAspect="1"/>
          </p:cNvPicPr>
          <p:nvPr/>
        </p:nvPicPr>
        <p:blipFill>
          <a:blip r:embed="rId2"/>
          <a:stretch>
            <a:fillRect/>
          </a:stretch>
        </p:blipFill>
        <p:spPr>
          <a:xfrm>
            <a:off x="872837" y="3680979"/>
            <a:ext cx="7620000" cy="285750"/>
          </a:xfrm>
          <a:prstGeom prst="rect">
            <a:avLst/>
          </a:prstGeom>
        </p:spPr>
      </p:pic>
    </p:spTree>
    <p:extLst>
      <p:ext uri="{BB962C8B-B14F-4D97-AF65-F5344CB8AC3E}">
        <p14:creationId xmlns:p14="http://schemas.microsoft.com/office/powerpoint/2010/main" val="299089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6754-3777-4A74-87BD-759DE0A608E5}"/>
              </a:ext>
            </a:extLst>
          </p:cNvPr>
          <p:cNvSpPr>
            <a:spLocks noGrp="1"/>
          </p:cNvSpPr>
          <p:nvPr>
            <p:ph type="title"/>
          </p:nvPr>
        </p:nvSpPr>
        <p:spPr/>
        <p:txBody>
          <a:bodyPr>
            <a:normAutofit/>
          </a:bodyPr>
          <a:lstStyle/>
          <a:p>
            <a:r>
              <a:rPr lang="en-US" sz="4000" dirty="0"/>
              <a:t>Pipeline structure</a:t>
            </a:r>
            <a:endParaRPr lang="en-US" dirty="0"/>
          </a:p>
        </p:txBody>
      </p:sp>
      <p:pic>
        <p:nvPicPr>
          <p:cNvPr id="5" name="Picture 4">
            <a:extLst>
              <a:ext uri="{FF2B5EF4-FFF2-40B4-BE49-F238E27FC236}">
                <a16:creationId xmlns:a16="http://schemas.microsoft.com/office/drawing/2014/main" id="{A115F5C7-1695-4457-88E8-0C1BA82CB4FA}"/>
              </a:ext>
            </a:extLst>
          </p:cNvPr>
          <p:cNvPicPr>
            <a:picLocks noChangeAspect="1"/>
          </p:cNvPicPr>
          <p:nvPr/>
        </p:nvPicPr>
        <p:blipFill>
          <a:blip r:embed="rId2"/>
          <a:stretch>
            <a:fillRect/>
          </a:stretch>
        </p:blipFill>
        <p:spPr>
          <a:xfrm>
            <a:off x="375493" y="2316670"/>
            <a:ext cx="5809177" cy="3976549"/>
          </a:xfrm>
          <a:prstGeom prst="rect">
            <a:avLst/>
          </a:prstGeom>
          <a:ln>
            <a:noFill/>
          </a:ln>
          <a:effectLst>
            <a:outerShdw blurRad="292100" dist="139700" dir="2700000" algn="tl" rotWithShape="0">
              <a:srgbClr val="333333">
                <a:alpha val="65000"/>
              </a:srgbClr>
            </a:outerShdw>
          </a:effectLst>
        </p:spPr>
      </p:pic>
      <p:sp>
        <p:nvSpPr>
          <p:cNvPr id="6" name="Subtitle 2">
            <a:extLst>
              <a:ext uri="{FF2B5EF4-FFF2-40B4-BE49-F238E27FC236}">
                <a16:creationId xmlns:a16="http://schemas.microsoft.com/office/drawing/2014/main" id="{61459182-60C4-430D-B9DB-ABD95419D6F7}"/>
              </a:ext>
            </a:extLst>
          </p:cNvPr>
          <p:cNvSpPr txBox="1">
            <a:spLocks/>
          </p:cNvSpPr>
          <p:nvPr/>
        </p:nvSpPr>
        <p:spPr>
          <a:xfrm>
            <a:off x="6607170" y="2446285"/>
            <a:ext cx="4817914" cy="3717317"/>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r>
              <a:rPr lang="en-US" sz="1700" dirty="0"/>
              <a:t>All </a:t>
            </a:r>
            <a:r>
              <a:rPr lang="en-US" sz="1700" b="1" dirty="0"/>
              <a:t>raw files</a:t>
            </a:r>
            <a:r>
              <a:rPr lang="en-US" sz="1700" dirty="0"/>
              <a:t> are in </a:t>
            </a:r>
            <a:r>
              <a:rPr lang="en-US" sz="1700" b="1" dirty="0"/>
              <a:t>raw</a:t>
            </a:r>
            <a:r>
              <a:rPr lang="en-US" sz="1700" dirty="0"/>
              <a:t> folder</a:t>
            </a:r>
          </a:p>
          <a:p>
            <a:pPr marL="457200"/>
            <a:r>
              <a:rPr lang="en-US" sz="1700" dirty="0"/>
              <a:t>For every execution process, output can be selected to write into following options</a:t>
            </a:r>
            <a:br>
              <a:rPr lang="en-US" sz="1700" dirty="0"/>
            </a:br>
            <a:r>
              <a:rPr lang="en-US" sz="1600" dirty="0"/>
              <a:t>- </a:t>
            </a:r>
            <a:r>
              <a:rPr lang="en-US" sz="1600" b="1" dirty="0"/>
              <a:t>staging folder </a:t>
            </a:r>
            <a:r>
              <a:rPr lang="en-US" sz="1600" dirty="0"/>
              <a:t>as </a:t>
            </a:r>
            <a:r>
              <a:rPr lang="en-US" sz="1600" b="1" dirty="0"/>
              <a:t>csv</a:t>
            </a:r>
            <a:br>
              <a:rPr lang="en-US" sz="1600" dirty="0"/>
            </a:br>
            <a:r>
              <a:rPr lang="en-US" sz="1600" dirty="0"/>
              <a:t>- </a:t>
            </a:r>
            <a:r>
              <a:rPr lang="en-US" sz="1600" b="1" dirty="0"/>
              <a:t>staging folder </a:t>
            </a:r>
            <a:r>
              <a:rPr lang="en-US" sz="1600" dirty="0"/>
              <a:t>as </a:t>
            </a:r>
            <a:r>
              <a:rPr lang="en-US" sz="1600" b="1" dirty="0"/>
              <a:t>json</a:t>
            </a:r>
            <a:br>
              <a:rPr lang="en-US" sz="1600" dirty="0"/>
            </a:br>
            <a:r>
              <a:rPr lang="en-US" sz="1600" dirty="0"/>
              <a:t>- write into </a:t>
            </a:r>
            <a:r>
              <a:rPr lang="en-US" sz="1600" b="1" dirty="0" err="1"/>
              <a:t>postgres</a:t>
            </a:r>
            <a:endParaRPr lang="en-US" sz="1600" b="1" dirty="0"/>
          </a:p>
          <a:p>
            <a:pPr marL="457200"/>
            <a:r>
              <a:rPr lang="en-US" sz="1700" dirty="0"/>
              <a:t>All processes info will be logged into .log file in </a:t>
            </a:r>
            <a:r>
              <a:rPr lang="en-US" sz="1700" b="1" dirty="0"/>
              <a:t>logging</a:t>
            </a:r>
            <a:r>
              <a:rPr lang="en-US" sz="1700" dirty="0"/>
              <a:t> folder</a:t>
            </a:r>
          </a:p>
          <a:p>
            <a:pPr marL="457200"/>
            <a:r>
              <a:rPr lang="en-US" sz="1700" b="1" dirty="0"/>
              <a:t>Erroneous data </a:t>
            </a:r>
            <a:r>
              <a:rPr lang="en-US" sz="1700" dirty="0"/>
              <a:t>or </a:t>
            </a:r>
            <a:r>
              <a:rPr lang="en-US" sz="1700" b="1" dirty="0"/>
              <a:t>null</a:t>
            </a:r>
            <a:r>
              <a:rPr lang="en-US" sz="1700" dirty="0"/>
              <a:t> that existing in non-nullable column will be rejected and stored into </a:t>
            </a:r>
            <a:r>
              <a:rPr lang="en-US" sz="1700" b="1" dirty="0"/>
              <a:t>invalid data </a:t>
            </a:r>
            <a:r>
              <a:rPr lang="en-US" sz="1700" dirty="0"/>
              <a:t>folder for further checking or reverting to operation team</a:t>
            </a:r>
          </a:p>
          <a:p>
            <a:pPr marL="457200"/>
            <a:endParaRPr lang="en-US" sz="1700" dirty="0"/>
          </a:p>
          <a:p>
            <a:pPr marL="457200"/>
            <a:endParaRPr lang="en-US" sz="1700" dirty="0"/>
          </a:p>
          <a:p>
            <a:pPr marL="457200"/>
            <a:endParaRPr lang="en-US" sz="1700" dirty="0"/>
          </a:p>
          <a:p>
            <a:pPr marL="457200"/>
            <a:endParaRPr lang="en-US" sz="1700" dirty="0"/>
          </a:p>
        </p:txBody>
      </p:sp>
    </p:spTree>
    <p:extLst>
      <p:ext uri="{BB962C8B-B14F-4D97-AF65-F5344CB8AC3E}">
        <p14:creationId xmlns:p14="http://schemas.microsoft.com/office/powerpoint/2010/main" val="348221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6754-3777-4A74-87BD-759DE0A608E5}"/>
              </a:ext>
            </a:extLst>
          </p:cNvPr>
          <p:cNvSpPr>
            <a:spLocks noGrp="1"/>
          </p:cNvSpPr>
          <p:nvPr>
            <p:ph type="title"/>
          </p:nvPr>
        </p:nvSpPr>
        <p:spPr/>
        <p:txBody>
          <a:bodyPr>
            <a:normAutofit/>
          </a:bodyPr>
          <a:lstStyle/>
          <a:p>
            <a:r>
              <a:rPr lang="en-US" sz="4000" dirty="0"/>
              <a:t>Pipeline structure</a:t>
            </a:r>
            <a:endParaRPr lang="en-US" dirty="0"/>
          </a:p>
        </p:txBody>
      </p:sp>
      <p:sp>
        <p:nvSpPr>
          <p:cNvPr id="6" name="Subtitle 2">
            <a:extLst>
              <a:ext uri="{FF2B5EF4-FFF2-40B4-BE49-F238E27FC236}">
                <a16:creationId xmlns:a16="http://schemas.microsoft.com/office/drawing/2014/main" id="{61459182-60C4-430D-B9DB-ABD95419D6F7}"/>
              </a:ext>
            </a:extLst>
          </p:cNvPr>
          <p:cNvSpPr txBox="1">
            <a:spLocks/>
          </p:cNvSpPr>
          <p:nvPr/>
        </p:nvSpPr>
        <p:spPr>
          <a:xfrm>
            <a:off x="549069" y="2322398"/>
            <a:ext cx="10825423" cy="3717317"/>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r>
              <a:rPr lang="en-US" sz="1700" dirty="0"/>
              <a:t>There are two raw files provided </a:t>
            </a:r>
            <a:br>
              <a:rPr lang="en-US" sz="1700" dirty="0"/>
            </a:br>
            <a:r>
              <a:rPr lang="en-US" sz="1700" b="1" dirty="0"/>
              <a:t>-test.csv</a:t>
            </a:r>
            <a:br>
              <a:rPr lang="en-US" sz="1700" b="1" dirty="0"/>
            </a:br>
            <a:r>
              <a:rPr lang="en-US" sz="1700" b="1" dirty="0"/>
              <a:t>-</a:t>
            </a:r>
            <a:r>
              <a:rPr lang="en-US" sz="1700" b="1" dirty="0" err="1"/>
              <a:t>test.json</a:t>
            </a:r>
            <a:endParaRPr lang="en-US" sz="1700" b="1" dirty="0"/>
          </a:p>
          <a:p>
            <a:pPr indent="0">
              <a:buNone/>
            </a:pPr>
            <a:endParaRPr lang="en-US" sz="1700" b="1" dirty="0"/>
          </a:p>
          <a:p>
            <a:pPr marL="457200"/>
            <a:r>
              <a:rPr lang="en-US" sz="1700" dirty="0"/>
              <a:t>Test.csv is identified as transactions and situated in </a:t>
            </a:r>
            <a:r>
              <a:rPr lang="en-US" sz="1700" b="1" dirty="0"/>
              <a:t>data/raw/transactions/test.csv</a:t>
            </a:r>
            <a:br>
              <a:rPr lang="en-US" sz="1700" b="1" dirty="0"/>
            </a:br>
            <a:r>
              <a:rPr lang="en-US" sz="1700" b="1" dirty="0"/>
              <a:t>-output generated by test.csv (“test”)</a:t>
            </a:r>
          </a:p>
          <a:p>
            <a:pPr marL="457200"/>
            <a:endParaRPr lang="en-US" sz="1700" b="1" dirty="0"/>
          </a:p>
          <a:p>
            <a:pPr marL="457200"/>
            <a:r>
              <a:rPr lang="en-US" sz="1700" dirty="0" err="1"/>
              <a:t>Test.json</a:t>
            </a:r>
            <a:r>
              <a:rPr lang="en-US" sz="1700" dirty="0"/>
              <a:t> is identified as customer details data and situated in </a:t>
            </a:r>
            <a:r>
              <a:rPr lang="en-US" sz="1700" b="1" dirty="0"/>
              <a:t>data/raw/</a:t>
            </a:r>
            <a:r>
              <a:rPr lang="en-US" sz="1700" b="1" dirty="0" err="1"/>
              <a:t>customer_details</a:t>
            </a:r>
            <a:r>
              <a:rPr lang="en-US" sz="1700" b="1" dirty="0"/>
              <a:t>/</a:t>
            </a:r>
            <a:r>
              <a:rPr lang="en-US" sz="1700" b="1" dirty="0" err="1"/>
              <a:t>test.json</a:t>
            </a:r>
            <a:br>
              <a:rPr lang="en-US" sz="1700" b="1" dirty="0"/>
            </a:br>
            <a:r>
              <a:rPr lang="en-US" sz="1700" b="1" dirty="0"/>
              <a:t>-output generated by </a:t>
            </a:r>
            <a:r>
              <a:rPr lang="en-US" sz="1700" b="1" dirty="0" err="1"/>
              <a:t>test.json</a:t>
            </a:r>
            <a:r>
              <a:rPr lang="en-US" sz="1700" b="1" dirty="0"/>
              <a:t> (“users”, “</a:t>
            </a:r>
            <a:r>
              <a:rPr lang="en-US" sz="1700" b="1" dirty="0" err="1"/>
              <a:t>jobs_history</a:t>
            </a:r>
            <a:r>
              <a:rPr lang="en-US" sz="1700" b="1" dirty="0"/>
              <a:t>”, “</a:t>
            </a:r>
            <a:r>
              <a:rPr lang="en-US" sz="1700" b="1" dirty="0" err="1"/>
              <a:t>telephone_numbers</a:t>
            </a:r>
            <a:r>
              <a:rPr lang="en-US" sz="1700" b="1" dirty="0"/>
              <a:t>”)</a:t>
            </a:r>
          </a:p>
          <a:p>
            <a:pPr marL="457200"/>
            <a:endParaRPr lang="en-US" sz="1700" dirty="0"/>
          </a:p>
          <a:p>
            <a:pPr marL="457200"/>
            <a:endParaRPr lang="en-US" sz="1700" dirty="0"/>
          </a:p>
          <a:p>
            <a:pPr marL="457200"/>
            <a:endParaRPr lang="en-US" sz="1700" dirty="0"/>
          </a:p>
          <a:p>
            <a:pPr marL="457200"/>
            <a:endParaRPr lang="en-US" sz="1700" dirty="0"/>
          </a:p>
          <a:p>
            <a:pPr marL="457200"/>
            <a:endParaRPr lang="en-US" sz="1700" dirty="0"/>
          </a:p>
        </p:txBody>
      </p:sp>
      <p:pic>
        <p:nvPicPr>
          <p:cNvPr id="4" name="Picture 3" descr="Graphical user interface, text, application&#10;&#10;Description automatically generated">
            <a:extLst>
              <a:ext uri="{FF2B5EF4-FFF2-40B4-BE49-F238E27FC236}">
                <a16:creationId xmlns:a16="http://schemas.microsoft.com/office/drawing/2014/main" id="{CEC71948-655A-41C4-B513-390EAE9B2565}"/>
              </a:ext>
            </a:extLst>
          </p:cNvPr>
          <p:cNvPicPr>
            <a:picLocks noChangeAspect="1"/>
          </p:cNvPicPr>
          <p:nvPr/>
        </p:nvPicPr>
        <p:blipFill>
          <a:blip r:embed="rId2"/>
          <a:stretch>
            <a:fillRect/>
          </a:stretch>
        </p:blipFill>
        <p:spPr>
          <a:xfrm>
            <a:off x="5949696" y="548640"/>
            <a:ext cx="5334000" cy="1190625"/>
          </a:xfrm>
          <a:prstGeom prst="rect">
            <a:avLst/>
          </a:prstGeom>
        </p:spPr>
      </p:pic>
    </p:spTree>
    <p:extLst>
      <p:ext uri="{BB962C8B-B14F-4D97-AF65-F5344CB8AC3E}">
        <p14:creationId xmlns:p14="http://schemas.microsoft.com/office/powerpoint/2010/main" val="8059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6CE31-2CB7-411D-B914-A27A8DDAECBF}"/>
              </a:ext>
            </a:extLst>
          </p:cNvPr>
          <p:cNvSpPr>
            <a:spLocks noGrp="1"/>
          </p:cNvSpPr>
          <p:nvPr>
            <p:ph type="title"/>
          </p:nvPr>
        </p:nvSpPr>
        <p:spPr>
          <a:xfrm>
            <a:off x="841248" y="1683169"/>
            <a:ext cx="4068849" cy="4148586"/>
          </a:xfrm>
        </p:spPr>
        <p:txBody>
          <a:bodyPr anchor="t">
            <a:normAutofit/>
          </a:bodyPr>
          <a:lstStyle/>
          <a:p>
            <a:r>
              <a:rPr lang="en-US" sz="4800" dirty="0"/>
              <a:t>Folder Structure</a:t>
            </a:r>
          </a:p>
        </p:txBody>
      </p:sp>
      <p:sp>
        <p:nvSpPr>
          <p:cNvPr id="3" name="Content Placeholder 2">
            <a:extLst>
              <a:ext uri="{FF2B5EF4-FFF2-40B4-BE49-F238E27FC236}">
                <a16:creationId xmlns:a16="http://schemas.microsoft.com/office/drawing/2014/main" id="{4776324C-4968-4817-A870-2AAAAAEA78DD}"/>
              </a:ext>
            </a:extLst>
          </p:cNvPr>
          <p:cNvSpPr>
            <a:spLocks noGrp="1"/>
          </p:cNvSpPr>
          <p:nvPr>
            <p:ph idx="1"/>
          </p:nvPr>
        </p:nvSpPr>
        <p:spPr>
          <a:xfrm>
            <a:off x="8410994" y="1066210"/>
            <a:ext cx="3411794" cy="4400162"/>
          </a:xfrm>
        </p:spPr>
        <p:txBody>
          <a:bodyPr>
            <a:normAutofit/>
          </a:bodyPr>
          <a:lstStyle/>
          <a:p>
            <a:r>
              <a:rPr lang="en-US" sz="2000" dirty="0"/>
              <a:t>To fully replicate the environment of development, kindly prepare folder structures in the given format</a:t>
            </a:r>
          </a:p>
          <a:p>
            <a:r>
              <a:rPr lang="en-US" sz="2000" dirty="0"/>
              <a:t>Please ignore the 262.8MB [6files] above scripts folder</a:t>
            </a:r>
          </a:p>
          <a:p>
            <a:endParaRPr lang="en-US" sz="2000" dirty="0"/>
          </a:p>
        </p:txBody>
      </p:sp>
      <p:sp>
        <p:nvSpPr>
          <p:cNvPr id="15"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Text&#10;&#10;Description automatically generated with low confidence">
            <a:extLst>
              <a:ext uri="{FF2B5EF4-FFF2-40B4-BE49-F238E27FC236}">
                <a16:creationId xmlns:a16="http://schemas.microsoft.com/office/drawing/2014/main" id="{13FFD2C2-9BEB-4665-A5DE-0E3EB44339F1}"/>
              </a:ext>
            </a:extLst>
          </p:cNvPr>
          <p:cNvPicPr>
            <a:picLocks noChangeAspect="1"/>
          </p:cNvPicPr>
          <p:nvPr/>
        </p:nvPicPr>
        <p:blipFill rotWithShape="1">
          <a:blip r:embed="rId2"/>
          <a:srcRect b="813"/>
          <a:stretch/>
        </p:blipFill>
        <p:spPr>
          <a:xfrm>
            <a:off x="4910097" y="528771"/>
            <a:ext cx="3131685" cy="4856199"/>
          </a:xfrm>
          <a:prstGeom prst="rect">
            <a:avLst/>
          </a:prstGeom>
        </p:spPr>
      </p:pic>
    </p:spTree>
    <p:extLst>
      <p:ext uri="{BB962C8B-B14F-4D97-AF65-F5344CB8AC3E}">
        <p14:creationId xmlns:p14="http://schemas.microsoft.com/office/powerpoint/2010/main" val="130684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91AC-2B54-4F8A-8286-839D79DD6409}"/>
              </a:ext>
            </a:extLst>
          </p:cNvPr>
          <p:cNvSpPr>
            <a:spLocks noGrp="1"/>
          </p:cNvSpPr>
          <p:nvPr>
            <p:ph type="title"/>
          </p:nvPr>
        </p:nvSpPr>
        <p:spPr/>
        <p:txBody>
          <a:bodyPr/>
          <a:lstStyle/>
          <a:p>
            <a:r>
              <a:rPr lang="en-US" dirty="0"/>
              <a:t>File Structure</a:t>
            </a:r>
          </a:p>
        </p:txBody>
      </p:sp>
      <p:sp>
        <p:nvSpPr>
          <p:cNvPr id="3" name="Content Placeholder 2">
            <a:extLst>
              <a:ext uri="{FF2B5EF4-FFF2-40B4-BE49-F238E27FC236}">
                <a16:creationId xmlns:a16="http://schemas.microsoft.com/office/drawing/2014/main" id="{9A63CDC1-E96B-444F-BACD-29E268EE1250}"/>
              </a:ext>
            </a:extLst>
          </p:cNvPr>
          <p:cNvSpPr>
            <a:spLocks noGrp="1"/>
          </p:cNvSpPr>
          <p:nvPr>
            <p:ph idx="1"/>
          </p:nvPr>
        </p:nvSpPr>
        <p:spPr>
          <a:xfrm>
            <a:off x="583553" y="2178766"/>
            <a:ext cx="6532142" cy="3694176"/>
          </a:xfrm>
        </p:spPr>
        <p:txBody>
          <a:bodyPr>
            <a:normAutofit lnSpcReduction="10000"/>
          </a:bodyPr>
          <a:lstStyle/>
          <a:p>
            <a:r>
              <a:rPr lang="en-US" dirty="0"/>
              <a:t>Inside </a:t>
            </a:r>
            <a:r>
              <a:rPr lang="en-US" b="1" dirty="0"/>
              <a:t>scripts</a:t>
            </a:r>
            <a:r>
              <a:rPr lang="en-US" dirty="0"/>
              <a:t> folder there should be 8 files</a:t>
            </a:r>
          </a:p>
          <a:p>
            <a:r>
              <a:rPr lang="en-US" dirty="0"/>
              <a:t>-</a:t>
            </a:r>
            <a:r>
              <a:rPr lang="en-US" b="1" dirty="0">
                <a:solidFill>
                  <a:srgbClr val="FF0000"/>
                </a:solidFill>
              </a:rPr>
              <a:t>config.ini </a:t>
            </a:r>
            <a:r>
              <a:rPr lang="en-US" dirty="0"/>
              <a:t>which is the main file to control the execution process. This file is also </a:t>
            </a:r>
            <a:r>
              <a:rPr lang="en-US" b="1" dirty="0">
                <a:solidFill>
                  <a:srgbClr val="FF0000"/>
                </a:solidFill>
              </a:rPr>
              <a:t>the only that will be configured</a:t>
            </a:r>
            <a:r>
              <a:rPr lang="en-US" dirty="0"/>
              <a:t>. </a:t>
            </a:r>
          </a:p>
          <a:p>
            <a:r>
              <a:rPr lang="en-US" b="1" dirty="0" err="1">
                <a:solidFill>
                  <a:srgbClr val="FF0000"/>
                </a:solidFill>
              </a:rPr>
              <a:t>Py</a:t>
            </a:r>
            <a:r>
              <a:rPr lang="en-US" b="1" dirty="0">
                <a:solidFill>
                  <a:srgbClr val="FF0000"/>
                </a:solidFill>
              </a:rPr>
              <a:t> files </a:t>
            </a:r>
            <a:r>
              <a:rPr lang="en-US" dirty="0"/>
              <a:t>are all the scripts written for execution process. </a:t>
            </a:r>
            <a:r>
              <a:rPr lang="en-US" b="1" dirty="0">
                <a:solidFill>
                  <a:srgbClr val="FF0000"/>
                </a:solidFill>
              </a:rPr>
              <a:t>None of the files require any changes</a:t>
            </a:r>
            <a:r>
              <a:rPr lang="en-US" dirty="0">
                <a:solidFill>
                  <a:srgbClr val="FF0000"/>
                </a:solidFill>
              </a:rPr>
              <a:t> </a:t>
            </a:r>
            <a:r>
              <a:rPr lang="en-US" dirty="0"/>
              <a:t>for the following execution as the process is fully controlled by parameters in config.ini</a:t>
            </a:r>
          </a:p>
        </p:txBody>
      </p:sp>
      <p:pic>
        <p:nvPicPr>
          <p:cNvPr id="5" name="Picture 4" descr="Graphical user interface, text&#10;&#10;Description automatically generated">
            <a:extLst>
              <a:ext uri="{FF2B5EF4-FFF2-40B4-BE49-F238E27FC236}">
                <a16:creationId xmlns:a16="http://schemas.microsoft.com/office/drawing/2014/main" id="{4D4F1819-63E1-4DDA-B328-CD5A9D30FB66}"/>
              </a:ext>
            </a:extLst>
          </p:cNvPr>
          <p:cNvPicPr>
            <a:picLocks noChangeAspect="1"/>
          </p:cNvPicPr>
          <p:nvPr/>
        </p:nvPicPr>
        <p:blipFill>
          <a:blip r:embed="rId2"/>
          <a:stretch>
            <a:fillRect/>
          </a:stretch>
        </p:blipFill>
        <p:spPr>
          <a:xfrm>
            <a:off x="7588271" y="2243355"/>
            <a:ext cx="4530909" cy="3772886"/>
          </a:xfrm>
          <a:prstGeom prst="rect">
            <a:avLst/>
          </a:prstGeom>
        </p:spPr>
      </p:pic>
    </p:spTree>
    <p:extLst>
      <p:ext uri="{BB962C8B-B14F-4D97-AF65-F5344CB8AC3E}">
        <p14:creationId xmlns:p14="http://schemas.microsoft.com/office/powerpoint/2010/main" val="249116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91AC-2B54-4F8A-8286-839D79DD6409}"/>
              </a:ext>
            </a:extLst>
          </p:cNvPr>
          <p:cNvSpPr>
            <a:spLocks noGrp="1"/>
          </p:cNvSpPr>
          <p:nvPr>
            <p:ph type="title"/>
          </p:nvPr>
        </p:nvSpPr>
        <p:spPr/>
        <p:txBody>
          <a:bodyPr/>
          <a:lstStyle/>
          <a:p>
            <a:r>
              <a:rPr lang="en-US" dirty="0"/>
              <a:t>File Structure</a:t>
            </a:r>
          </a:p>
        </p:txBody>
      </p:sp>
      <p:sp>
        <p:nvSpPr>
          <p:cNvPr id="3" name="Content Placeholder 2">
            <a:extLst>
              <a:ext uri="{FF2B5EF4-FFF2-40B4-BE49-F238E27FC236}">
                <a16:creationId xmlns:a16="http://schemas.microsoft.com/office/drawing/2014/main" id="{9A63CDC1-E96B-444F-BACD-29E268EE1250}"/>
              </a:ext>
            </a:extLst>
          </p:cNvPr>
          <p:cNvSpPr>
            <a:spLocks noGrp="1"/>
          </p:cNvSpPr>
          <p:nvPr>
            <p:ph idx="1"/>
          </p:nvPr>
        </p:nvSpPr>
        <p:spPr>
          <a:xfrm>
            <a:off x="591866" y="2494650"/>
            <a:ext cx="6532142" cy="3972652"/>
          </a:xfrm>
        </p:spPr>
        <p:txBody>
          <a:bodyPr>
            <a:normAutofit fontScale="70000" lnSpcReduction="20000"/>
          </a:bodyPr>
          <a:lstStyle/>
          <a:p>
            <a:r>
              <a:rPr lang="en-US" b="1" dirty="0"/>
              <a:t>Common.py </a:t>
            </a:r>
            <a:r>
              <a:rPr lang="en-US" dirty="0"/>
              <a:t>is the file for all general functions that can be used across all other python files</a:t>
            </a:r>
          </a:p>
          <a:p>
            <a:r>
              <a:rPr lang="en-US" b="1" dirty="0"/>
              <a:t>Config_reader.py </a:t>
            </a:r>
            <a:r>
              <a:rPr lang="en-US" dirty="0"/>
              <a:t>is the file for parsing the config.ini file</a:t>
            </a:r>
          </a:p>
          <a:p>
            <a:r>
              <a:rPr lang="en-US" b="1" dirty="0"/>
              <a:t>Execute.py </a:t>
            </a:r>
            <a:r>
              <a:rPr lang="en-US" dirty="0"/>
              <a:t>is the main file for arranging the jobs and launching them. This is also the file to be executed in python command prompt to start the whole process flow. </a:t>
            </a:r>
          </a:p>
          <a:p>
            <a:r>
              <a:rPr lang="en-US" b="1" dirty="0"/>
              <a:t>Jobs_history.py, telephone_numbers.py, test.py, users.py </a:t>
            </a:r>
            <a:r>
              <a:rPr lang="en-US" dirty="0"/>
              <a:t>are all the outputs requested to be generated. Transformation is very particular to the requirements of tables so they are managed separately. </a:t>
            </a:r>
          </a:p>
          <a:p>
            <a:pPr marL="0" indent="0">
              <a:buNone/>
            </a:pPr>
            <a:r>
              <a:rPr lang="en-US" dirty="0"/>
              <a:t>Note: No further changes or editing is required to any of the python files. </a:t>
            </a:r>
          </a:p>
        </p:txBody>
      </p:sp>
      <p:pic>
        <p:nvPicPr>
          <p:cNvPr id="5" name="Picture 4" descr="Graphical user interface, text&#10;&#10;Description automatically generated">
            <a:extLst>
              <a:ext uri="{FF2B5EF4-FFF2-40B4-BE49-F238E27FC236}">
                <a16:creationId xmlns:a16="http://schemas.microsoft.com/office/drawing/2014/main" id="{4D4F1819-63E1-4DDA-B328-CD5A9D30FB66}"/>
              </a:ext>
            </a:extLst>
          </p:cNvPr>
          <p:cNvPicPr>
            <a:picLocks noChangeAspect="1"/>
          </p:cNvPicPr>
          <p:nvPr/>
        </p:nvPicPr>
        <p:blipFill>
          <a:blip r:embed="rId2"/>
          <a:stretch>
            <a:fillRect/>
          </a:stretch>
        </p:blipFill>
        <p:spPr>
          <a:xfrm>
            <a:off x="7588271" y="2243355"/>
            <a:ext cx="4530909" cy="3772886"/>
          </a:xfrm>
          <a:prstGeom prst="rect">
            <a:avLst/>
          </a:prstGeom>
        </p:spPr>
      </p:pic>
    </p:spTree>
    <p:extLst>
      <p:ext uri="{BB962C8B-B14F-4D97-AF65-F5344CB8AC3E}">
        <p14:creationId xmlns:p14="http://schemas.microsoft.com/office/powerpoint/2010/main" val="166281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35A2-6917-4E1E-A309-7E785849F122}"/>
              </a:ext>
            </a:extLst>
          </p:cNvPr>
          <p:cNvSpPr>
            <a:spLocks noGrp="1"/>
          </p:cNvSpPr>
          <p:nvPr>
            <p:ph type="title"/>
          </p:nvPr>
        </p:nvSpPr>
        <p:spPr/>
        <p:txBody>
          <a:bodyPr>
            <a:normAutofit/>
          </a:bodyPr>
          <a:lstStyle/>
          <a:p>
            <a:r>
              <a:rPr lang="en-US" dirty="0"/>
              <a:t>Postgres set up</a:t>
            </a:r>
          </a:p>
        </p:txBody>
      </p:sp>
      <p:sp>
        <p:nvSpPr>
          <p:cNvPr id="3" name="Content Placeholder 2">
            <a:extLst>
              <a:ext uri="{FF2B5EF4-FFF2-40B4-BE49-F238E27FC236}">
                <a16:creationId xmlns:a16="http://schemas.microsoft.com/office/drawing/2014/main" id="{E5F284BD-6B4E-4C65-A1CD-B12194CFACD3}"/>
              </a:ext>
            </a:extLst>
          </p:cNvPr>
          <p:cNvSpPr>
            <a:spLocks noGrp="1"/>
          </p:cNvSpPr>
          <p:nvPr>
            <p:ph idx="1"/>
          </p:nvPr>
        </p:nvSpPr>
        <p:spPr>
          <a:xfrm>
            <a:off x="558616" y="2144684"/>
            <a:ext cx="6872962" cy="4455621"/>
          </a:xfrm>
        </p:spPr>
        <p:txBody>
          <a:bodyPr/>
          <a:lstStyle/>
          <a:p>
            <a:pPr marL="0" indent="0">
              <a:buNone/>
            </a:pPr>
            <a:r>
              <a:rPr lang="en-US" dirty="0"/>
              <a:t>Postgres is required as it is one of the destination of output. Five tables are required to be created. </a:t>
            </a:r>
          </a:p>
          <a:p>
            <a:pPr>
              <a:buFontTx/>
              <a:buChar char="-"/>
            </a:pPr>
            <a:r>
              <a:rPr lang="en-US" dirty="0" err="1"/>
              <a:t>Jobs_history</a:t>
            </a:r>
            <a:endParaRPr lang="en-US" dirty="0"/>
          </a:p>
          <a:p>
            <a:pPr>
              <a:buFontTx/>
              <a:buChar char="-"/>
            </a:pPr>
            <a:r>
              <a:rPr lang="en-US" dirty="0" err="1"/>
              <a:t>Telephone_numbers</a:t>
            </a:r>
            <a:endParaRPr lang="en-US" dirty="0"/>
          </a:p>
          <a:p>
            <a:pPr>
              <a:buFontTx/>
              <a:buChar char="-"/>
            </a:pPr>
            <a:r>
              <a:rPr lang="en-US" dirty="0"/>
              <a:t>Users</a:t>
            </a:r>
          </a:p>
          <a:p>
            <a:pPr>
              <a:buFontTx/>
              <a:buChar char="-"/>
            </a:pPr>
            <a:r>
              <a:rPr lang="en-US" dirty="0"/>
              <a:t>Test</a:t>
            </a:r>
          </a:p>
          <a:p>
            <a:pPr>
              <a:buFontTx/>
              <a:buChar char="-"/>
            </a:pPr>
            <a:r>
              <a:rPr lang="en-US" dirty="0"/>
              <a:t>Logging</a:t>
            </a:r>
          </a:p>
          <a:p>
            <a:pPr marL="0" indent="0">
              <a:buNone/>
            </a:pPr>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72DFF8AE-3E11-4EDC-9067-83B07978D307}"/>
              </a:ext>
            </a:extLst>
          </p:cNvPr>
          <p:cNvPicPr>
            <a:picLocks noChangeAspect="1"/>
          </p:cNvPicPr>
          <p:nvPr/>
        </p:nvPicPr>
        <p:blipFill>
          <a:blip r:embed="rId2"/>
          <a:stretch>
            <a:fillRect/>
          </a:stretch>
        </p:blipFill>
        <p:spPr>
          <a:xfrm>
            <a:off x="5895459" y="3310395"/>
            <a:ext cx="4994214" cy="2636945"/>
          </a:xfrm>
          <a:prstGeom prst="rect">
            <a:avLst/>
          </a:prstGeom>
        </p:spPr>
      </p:pic>
    </p:spTree>
    <p:extLst>
      <p:ext uri="{BB962C8B-B14F-4D97-AF65-F5344CB8AC3E}">
        <p14:creationId xmlns:p14="http://schemas.microsoft.com/office/powerpoint/2010/main" val="152686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35A2-6917-4E1E-A309-7E785849F122}"/>
              </a:ext>
            </a:extLst>
          </p:cNvPr>
          <p:cNvSpPr>
            <a:spLocks noGrp="1"/>
          </p:cNvSpPr>
          <p:nvPr>
            <p:ph type="title"/>
          </p:nvPr>
        </p:nvSpPr>
        <p:spPr/>
        <p:txBody>
          <a:bodyPr>
            <a:normAutofit/>
          </a:bodyPr>
          <a:lstStyle/>
          <a:p>
            <a:r>
              <a:rPr lang="en-US" dirty="0"/>
              <a:t>Postgres set up</a:t>
            </a:r>
          </a:p>
        </p:txBody>
      </p:sp>
      <p:sp>
        <p:nvSpPr>
          <p:cNvPr id="3" name="Content Placeholder 2">
            <a:extLst>
              <a:ext uri="{FF2B5EF4-FFF2-40B4-BE49-F238E27FC236}">
                <a16:creationId xmlns:a16="http://schemas.microsoft.com/office/drawing/2014/main" id="{E5F284BD-6B4E-4C65-A1CD-B12194CFACD3}"/>
              </a:ext>
            </a:extLst>
          </p:cNvPr>
          <p:cNvSpPr>
            <a:spLocks noGrp="1"/>
          </p:cNvSpPr>
          <p:nvPr>
            <p:ph idx="1"/>
          </p:nvPr>
        </p:nvSpPr>
        <p:spPr>
          <a:xfrm>
            <a:off x="523148" y="2510444"/>
            <a:ext cx="11145704" cy="4455621"/>
          </a:xfrm>
        </p:spPr>
        <p:txBody>
          <a:bodyPr>
            <a:normAutofit/>
          </a:bodyPr>
          <a:lstStyle/>
          <a:p>
            <a:pPr marL="0" indent="0" algn="ctr">
              <a:buNone/>
            </a:pPr>
            <a:r>
              <a:rPr lang="en-US" sz="1800" dirty="0"/>
              <a:t>Requirement of tables can be obtained from </a:t>
            </a:r>
            <a:r>
              <a:rPr lang="en-US" sz="1800" b="1" dirty="0"/>
              <a:t>database_structure_design_document.xlsx </a:t>
            </a:r>
            <a:r>
              <a:rPr lang="en-US" sz="1800" b="1" dirty="0">
                <a:solidFill>
                  <a:srgbClr val="FF0000"/>
                </a:solidFill>
              </a:rPr>
              <a:t>on the top right of this slide</a:t>
            </a:r>
          </a:p>
          <a:p>
            <a:pPr marL="0" indent="0">
              <a:buNone/>
            </a:pPr>
            <a:r>
              <a:rPr lang="en-US" sz="2000" dirty="0"/>
              <a:t>Requirements can be interpreted as:</a:t>
            </a:r>
            <a:br>
              <a:rPr lang="en-US" sz="1800" dirty="0"/>
            </a:br>
            <a:r>
              <a:rPr lang="en-US" sz="1800" b="1" dirty="0" err="1"/>
              <a:t>sheet_name</a:t>
            </a:r>
            <a:r>
              <a:rPr lang="en-US" sz="1800" b="1" dirty="0"/>
              <a:t> </a:t>
            </a:r>
            <a:r>
              <a:rPr lang="en-US" sz="1800" dirty="0"/>
              <a:t>= table name in </a:t>
            </a:r>
            <a:r>
              <a:rPr lang="en-US" sz="1800" dirty="0" err="1"/>
              <a:t>postgres</a:t>
            </a:r>
            <a:endParaRPr lang="en-US" sz="1800" dirty="0"/>
          </a:p>
          <a:p>
            <a:pPr marL="0" indent="0">
              <a:buNone/>
            </a:pPr>
            <a:r>
              <a:rPr lang="en-US" sz="1800" b="1" dirty="0"/>
              <a:t>Column</a:t>
            </a:r>
            <a:r>
              <a:rPr lang="en-US" sz="1800" dirty="0"/>
              <a:t> = column name</a:t>
            </a:r>
          </a:p>
          <a:p>
            <a:pPr marL="0" indent="0">
              <a:buNone/>
            </a:pPr>
            <a:r>
              <a:rPr lang="en-US" sz="1800" b="1" dirty="0" err="1"/>
              <a:t>Primary_key</a:t>
            </a:r>
            <a:r>
              <a:rPr lang="en-US" sz="1800" b="1" dirty="0"/>
              <a:t> </a:t>
            </a:r>
            <a:r>
              <a:rPr lang="en-US" sz="1800" dirty="0"/>
              <a:t>= primary key indicator for unique id</a:t>
            </a:r>
          </a:p>
          <a:p>
            <a:pPr marL="0" indent="0">
              <a:buNone/>
            </a:pPr>
            <a:r>
              <a:rPr lang="en-US" sz="1800" b="1" dirty="0" err="1"/>
              <a:t>Data_type</a:t>
            </a:r>
            <a:r>
              <a:rPr lang="en-US" sz="1800" b="1" dirty="0"/>
              <a:t> </a:t>
            </a:r>
            <a:r>
              <a:rPr lang="en-US" sz="1800" dirty="0"/>
              <a:t>= </a:t>
            </a:r>
            <a:r>
              <a:rPr lang="en-US" sz="1800" dirty="0" err="1"/>
              <a:t>data_type</a:t>
            </a:r>
            <a:r>
              <a:rPr lang="en-US" sz="1800" dirty="0"/>
              <a:t> to be selected when creating column</a:t>
            </a:r>
          </a:p>
          <a:p>
            <a:pPr marL="0" indent="0">
              <a:buNone/>
            </a:pPr>
            <a:r>
              <a:rPr lang="en-US" sz="1800" b="1" dirty="0"/>
              <a:t>Source</a:t>
            </a:r>
            <a:r>
              <a:rPr lang="en-US" sz="1800" dirty="0"/>
              <a:t> = how this column is generated, from which source file. If blank means self generated during transformation</a:t>
            </a:r>
          </a:p>
          <a:p>
            <a:pPr marL="0" indent="0">
              <a:buNone/>
            </a:pPr>
            <a:r>
              <a:rPr lang="en-US" sz="1800" b="1" dirty="0"/>
              <a:t>Description</a:t>
            </a:r>
            <a:r>
              <a:rPr lang="en-US" sz="1800" dirty="0"/>
              <a:t> = high level description of column details</a:t>
            </a:r>
          </a:p>
          <a:p>
            <a:pPr marL="0" indent="0">
              <a:buNone/>
            </a:pPr>
            <a:endParaRPr lang="en-US" sz="1800" dirty="0"/>
          </a:p>
        </p:txBody>
      </p:sp>
      <p:graphicFrame>
        <p:nvGraphicFramePr>
          <p:cNvPr id="4" name="Object 3">
            <a:extLst>
              <a:ext uri="{FF2B5EF4-FFF2-40B4-BE49-F238E27FC236}">
                <a16:creationId xmlns:a16="http://schemas.microsoft.com/office/drawing/2014/main" id="{D0D8FDD2-F52E-4A3C-98BF-7C578645F64C}"/>
              </a:ext>
            </a:extLst>
          </p:cNvPr>
          <p:cNvGraphicFramePr>
            <a:graphicFrameLocks noChangeAspect="1"/>
          </p:cNvGraphicFramePr>
          <p:nvPr>
            <p:extLst>
              <p:ext uri="{D42A27DB-BD31-4B8C-83A1-F6EECF244321}">
                <p14:modId xmlns:p14="http://schemas.microsoft.com/office/powerpoint/2010/main" val="4207376286"/>
              </p:ext>
            </p:extLst>
          </p:nvPr>
        </p:nvGraphicFramePr>
        <p:xfrm>
          <a:off x="10241834" y="397945"/>
          <a:ext cx="1427018" cy="1204046"/>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0" name=""/>
                      <p:cNvPicPr/>
                      <p:nvPr/>
                    </p:nvPicPr>
                    <p:blipFill>
                      <a:blip r:embed="rId3"/>
                      <a:stretch>
                        <a:fillRect/>
                      </a:stretch>
                    </p:blipFill>
                    <p:spPr>
                      <a:xfrm>
                        <a:off x="10241834" y="397945"/>
                        <a:ext cx="1427018" cy="1204046"/>
                      </a:xfrm>
                      <a:prstGeom prst="rect">
                        <a:avLst/>
                      </a:prstGeom>
                    </p:spPr>
                  </p:pic>
                </p:oleObj>
              </mc:Fallback>
            </mc:AlternateContent>
          </a:graphicData>
        </a:graphic>
      </p:graphicFrame>
    </p:spTree>
    <p:extLst>
      <p:ext uri="{BB962C8B-B14F-4D97-AF65-F5344CB8AC3E}">
        <p14:creationId xmlns:p14="http://schemas.microsoft.com/office/powerpoint/2010/main" val="225726936"/>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41E28"/>
      </a:dk2>
      <a:lt2>
        <a:srgbClr val="E8E2E4"/>
      </a:lt2>
      <a:accent1>
        <a:srgbClr val="2CB387"/>
      </a:accent1>
      <a:accent2>
        <a:srgbClr val="39B859"/>
      </a:accent2>
      <a:accent3>
        <a:srgbClr val="3AB1BD"/>
      </a:accent3>
      <a:accent4>
        <a:srgbClr val="BE2EA9"/>
      </a:accent4>
      <a:accent5>
        <a:srgbClr val="D0407E"/>
      </a:accent5>
      <a:accent6>
        <a:srgbClr val="BE2E31"/>
      </a:accent6>
      <a:hlink>
        <a:srgbClr val="BF3F69"/>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Gallery</Template>
  <TotalTime>122</TotalTime>
  <Words>1443</Words>
  <Application>Microsoft Office PowerPoint</Application>
  <PresentationFormat>Widescreen</PresentationFormat>
  <Paragraphs>102</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Neue Haas Grotesk Text Pro</vt:lpstr>
      <vt:lpstr>AccentBoxVTI</vt:lpstr>
      <vt:lpstr>Microsoft Excel Worksheet</vt:lpstr>
      <vt:lpstr>Table of Content</vt:lpstr>
      <vt:lpstr>Requirements</vt:lpstr>
      <vt:lpstr>Pipeline structure</vt:lpstr>
      <vt:lpstr>Pipeline structure</vt:lpstr>
      <vt:lpstr>Folder Structure</vt:lpstr>
      <vt:lpstr>File Structure</vt:lpstr>
      <vt:lpstr>File Structure</vt:lpstr>
      <vt:lpstr>Postgres set up</vt:lpstr>
      <vt:lpstr>Postgres set up</vt:lpstr>
      <vt:lpstr>Postgres set up</vt:lpstr>
      <vt:lpstr>Invalid Data Exception</vt:lpstr>
      <vt:lpstr>Invalid Data Exception</vt:lpstr>
      <vt:lpstr>Logging</vt:lpstr>
      <vt:lpstr>Logging</vt:lpstr>
      <vt:lpstr>How To Get Started </vt:lpstr>
      <vt:lpstr>How To Get Started </vt:lpstr>
      <vt:lpstr>How To Get Started </vt:lpstr>
      <vt:lpstr>How To Get Started </vt:lpstr>
      <vt:lpstr>How To Get Started </vt:lpstr>
      <vt:lpstr>How To Get Started </vt:lpstr>
      <vt:lpstr>How To Get Started </vt:lpstr>
      <vt:lpstr>How To Get Started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dc:creator>Cyrus Wong</dc:creator>
  <cp:lastModifiedBy>Cyrus Wong</cp:lastModifiedBy>
  <cp:revision>45</cp:revision>
  <dcterms:created xsi:type="dcterms:W3CDTF">2021-08-15T17:36:28Z</dcterms:created>
  <dcterms:modified xsi:type="dcterms:W3CDTF">2021-08-15T19:39:04Z</dcterms:modified>
</cp:coreProperties>
</file>