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4"/>
    <p:sldMasterId id="214748366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regular.fntdata"/><Relationship Id="rId21" Type="http://schemas.openxmlformats.org/officeDocument/2006/relationships/slide" Target="slides/slide15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font" Target="fonts/Robot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020836f5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020836f5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fc51e6616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fc51e6616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fc51e6616f_3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fc51e6616f_3_5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fc51e6616f_3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fc51e6616f_3_6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fc51e6616f_3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fc51e6616f_3_7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fc51e6616f_3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fc51e6616f_3_7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a9516d6d4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fa9516d6d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fc51e6616f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fc51e6616f_7_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c51e6616f_7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fc51e6616f_7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fc51e6616f_7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fc51e6616f_7_1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fa9516d6d4_2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fa9516d6d4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fa9516d6d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fa9516d6d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1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87" name="Google Shape;87;p1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8" name="Google Shape;98;p1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6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02" name="Google Shape;102;p16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6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6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6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1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2" name="Google Shape;112;p1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5" name="Google Shape;115;p1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0" name="Google Shape;120;p1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1" name="Google Shape;121;p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24" name="Google Shape;124;p1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27" name="Google Shape;127;p20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0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0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0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2" name="Google Shape;132;p20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4" name="Google Shape;134;p2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gif"/><Relationship Id="rId4" Type="http://schemas.openxmlformats.org/officeDocument/2006/relationships/image" Target="../media/image13.gif"/><Relationship Id="rId5" Type="http://schemas.openxmlformats.org/officeDocument/2006/relationships/image" Target="../media/image6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ctrTitle"/>
          </p:nvPr>
        </p:nvSpPr>
        <p:spPr>
          <a:xfrm>
            <a:off x="280175" y="1116672"/>
            <a:ext cx="8222100" cy="312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 Adaptive Synchronous Parallel (ASP) Strategy for Distributed Machine Learning</a:t>
            </a:r>
            <a:endParaRPr b="1" sz="38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/>
          </a:p>
        </p:txBody>
      </p:sp>
      <p:sp>
        <p:nvSpPr>
          <p:cNvPr id="140" name="Google Shape;140;p21"/>
          <p:cNvSpPr txBox="1"/>
          <p:nvPr>
            <p:ph idx="1" type="subTitle"/>
          </p:nvPr>
        </p:nvSpPr>
        <p:spPr>
          <a:xfrm>
            <a:off x="6554092" y="3286925"/>
            <a:ext cx="2666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 presentation by</a:t>
            </a:r>
            <a:endParaRPr b="1"/>
          </a:p>
        </p:txBody>
      </p:sp>
      <p:sp>
        <p:nvSpPr>
          <p:cNvPr id="141" name="Google Shape;141;p21"/>
          <p:cNvSpPr txBox="1"/>
          <p:nvPr/>
        </p:nvSpPr>
        <p:spPr>
          <a:xfrm>
            <a:off x="4572000" y="3682450"/>
            <a:ext cx="42843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19141024	Daiyan Khan (slide 1-4)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21166005	Md. Mamun-Or-Rashid (slide 5-7)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20266003	Sanowar Hossain Raja</a:t>
            </a: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(slide 8-9)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21141044	Md Muyeed Shahriar (slide 10-11)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21166001	Redwanuzzaman (slide 12-15)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025" y="3682450"/>
            <a:ext cx="1200525" cy="1101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/>
          <p:cNvSpPr txBox="1"/>
          <p:nvPr>
            <p:ph type="title"/>
          </p:nvPr>
        </p:nvSpPr>
        <p:spPr>
          <a:xfrm>
            <a:off x="214425" y="146100"/>
            <a:ext cx="4045200" cy="57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Environment</a:t>
            </a:r>
            <a:endParaRPr b="1"/>
          </a:p>
        </p:txBody>
      </p:sp>
      <p:sp>
        <p:nvSpPr>
          <p:cNvPr id="235" name="Google Shape;235;p30"/>
          <p:cNvSpPr txBox="1"/>
          <p:nvPr>
            <p:ph idx="1" type="subTitle"/>
          </p:nvPr>
        </p:nvSpPr>
        <p:spPr>
          <a:xfrm>
            <a:off x="214425" y="850225"/>
            <a:ext cx="4045200" cy="42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</a:t>
            </a:r>
            <a:r>
              <a:rPr lang="en" sz="1200"/>
              <a:t>he distributed deep learning framework that is based on Caffe is implemented by ASP and the parameter server.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global parameter storage function is a vector-valued function that ensures that the global model parameters are up to date.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 thread is set up to calculate and update the global model parameters through the local model parameters, which are transmitted by the computational nodes.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Each computing process in the computational nodes has a corresponding POSIX thread in the parameter server, which is responsible for communicating information to the computational nodes.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computing process is designed to train the ML model using data parallelism.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This framework is implemented by using 4 nodes and connect them with gigabit Ethernet. Each node is configured with 16 cores of a 2.4 GHz AMD Opteron processor (Processor 6136) and 32 GB of RAM, running on top of CentOS7.0.</a:t>
            </a:r>
            <a:endParaRPr sz="1200"/>
          </a:p>
        </p:txBody>
      </p:sp>
      <p:sp>
        <p:nvSpPr>
          <p:cNvPr id="236" name="Google Shape;236;p3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Google Shape;23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9300" y="102300"/>
            <a:ext cx="4357425" cy="4939051"/>
          </a:xfrm>
          <a:prstGeom prst="rect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785813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/>
          <p:nvPr>
            <p:ph type="title"/>
          </p:nvPr>
        </p:nvSpPr>
        <p:spPr>
          <a:xfrm>
            <a:off x="87550" y="49425"/>
            <a:ext cx="4370100" cy="8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EFFECTIVENESS AND PERFORMANCE OF ASP</a:t>
            </a:r>
            <a:endParaRPr b="1" sz="2800"/>
          </a:p>
        </p:txBody>
      </p:sp>
      <p:sp>
        <p:nvSpPr>
          <p:cNvPr id="243" name="Google Shape;243;p31"/>
          <p:cNvSpPr txBox="1"/>
          <p:nvPr>
            <p:ph idx="1" type="subTitle"/>
          </p:nvPr>
        </p:nvSpPr>
        <p:spPr>
          <a:xfrm>
            <a:off x="160500" y="1291350"/>
            <a:ext cx="4143000" cy="3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ML model training iterations reaches 5000, this experiment adds an interference programme to the computational nodes to simulate the dynamic change in the performances of the computational nodes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Using SSP or ASP to train the ML model, the accuracy is reduced as the number of processes increases. (First Graph)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Due to communication between computational nodes and the parameter server, the training time does not decrease linearly as the number of computing processes increases; beyond a certain number of computing processes, the training time increases.(Second Graph)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distributed ML model with ASP reduces the training time while ensuring a certain accuracy.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Confirms good </a:t>
            </a:r>
            <a:r>
              <a:rPr lang="en" sz="1200"/>
              <a:t>performance</a:t>
            </a:r>
            <a:r>
              <a:rPr lang="en" sz="1200"/>
              <a:t> through this strategy.</a:t>
            </a:r>
            <a:endParaRPr sz="1200"/>
          </a:p>
        </p:txBody>
      </p:sp>
      <p:sp>
        <p:nvSpPr>
          <p:cNvPr id="244" name="Google Shape;244;p3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5" name="Google Shape;24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0"/>
            <a:ext cx="4540375" cy="246595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6" name="Google Shape;24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465950"/>
            <a:ext cx="4540374" cy="263377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3200"/>
              <a:t>Extensibility of the ASP Strategy</a:t>
            </a:r>
            <a:endParaRPr/>
          </a:p>
        </p:txBody>
      </p:sp>
      <p:sp>
        <p:nvSpPr>
          <p:cNvPr id="252" name="Google Shape;252;p3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❑"/>
            </a:pPr>
            <a:r>
              <a:rPr lang="en"/>
              <a:t>We apply four nodes in the ML framework to train distributed ML models, where one node acts as a parameter server and the others as computational nodes.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❑"/>
            </a:pPr>
            <a:r>
              <a:rPr lang="en"/>
              <a:t>To maintain balance, the training processes are evenly distributed among the three computational nodes.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❑"/>
            </a:pPr>
            <a:r>
              <a:rPr lang="en"/>
              <a:t>We set the values ​​of s to 1, 2, and 3 in SSP and ASP dynamically adjusts the values ​​of s. In both strategies, we set the value of w to 1.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❑"/>
            </a:pPr>
            <a:r>
              <a:rPr lang="en"/>
              <a:t>The other terms are the same as in paragraph 4.2. Specific results can be seen in Figures 13 and 14.</a:t>
            </a:r>
            <a:endParaRPr/>
          </a:p>
        </p:txBody>
      </p:sp>
      <p:sp>
        <p:nvSpPr>
          <p:cNvPr id="253" name="Google Shape;253;p3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3200"/>
              <a:t>Continue…….</a:t>
            </a:r>
            <a:endParaRPr b="1" sz="3200"/>
          </a:p>
        </p:txBody>
      </p:sp>
      <p:sp>
        <p:nvSpPr>
          <p:cNvPr id="259" name="Google Shape;259;p33"/>
          <p:cNvSpPr txBox="1"/>
          <p:nvPr>
            <p:ph idx="1" type="body"/>
          </p:nvPr>
        </p:nvSpPr>
        <p:spPr>
          <a:xfrm>
            <a:off x="353741" y="3962399"/>
            <a:ext cx="3999900" cy="6936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[Fig-13] Verification of the extensibility of ASP based on the accuracy of the ML model.</a:t>
            </a:r>
            <a:endParaRPr b="1"/>
          </a:p>
        </p:txBody>
      </p:sp>
      <p:sp>
        <p:nvSpPr>
          <p:cNvPr id="260" name="Google Shape;260;p33"/>
          <p:cNvSpPr txBox="1"/>
          <p:nvPr>
            <p:ph idx="2" type="body"/>
          </p:nvPr>
        </p:nvSpPr>
        <p:spPr>
          <a:xfrm>
            <a:off x="4729655" y="3930867"/>
            <a:ext cx="4141076" cy="7041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[Fig-14] Verification of the extensibility of ASP based on the training time of the ML model.</a:t>
            </a:r>
            <a:endParaRPr b="1"/>
          </a:p>
        </p:txBody>
      </p:sp>
      <p:pic>
        <p:nvPicPr>
          <p:cNvPr descr="13 Capture.PNG" id="261" name="Google Shape;26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616" y="1313794"/>
            <a:ext cx="4281729" cy="25435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4 Capture.PNG" id="262" name="Google Shape;262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61491" y="1103586"/>
            <a:ext cx="4582510" cy="2711669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3200"/>
              <a:t>Conclusion</a:t>
            </a:r>
            <a:endParaRPr/>
          </a:p>
        </p:txBody>
      </p:sp>
      <p:sp>
        <p:nvSpPr>
          <p:cNvPr id="269" name="Google Shape;269;p3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❑"/>
            </a:pPr>
            <a:r>
              <a:rPr lang="en"/>
              <a:t>Training of ML models delivered with SSP can reduce communication and synchronization costs and improve the usage rate and computational efficiency of computational nodes.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❑"/>
            </a:pPr>
            <a:r>
              <a:rPr lang="en"/>
              <a:t>We propose a new communication strategy called ASP, which adds a weaker threshold and dynamically adjusts the stale threshold and improves performance based on the monitoring data obtained by Ganglia to balance training time and model accuracy. Distributed ML algorithm.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❑"/>
            </a:pPr>
            <a:r>
              <a:rPr lang="en"/>
              <a:t>Experimental results show that ASP can guarantee better accuracy and achieve higher convergence speeds than SSP and HAS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Better extensibility.</a:t>
            </a:r>
            <a:endParaRPr/>
          </a:p>
        </p:txBody>
      </p:sp>
      <p:sp>
        <p:nvSpPr>
          <p:cNvPr id="270" name="Google Shape;270;p3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5"/>
          <p:cNvSpPr txBox="1"/>
          <p:nvPr>
            <p:ph type="title"/>
          </p:nvPr>
        </p:nvSpPr>
        <p:spPr>
          <a:xfrm>
            <a:off x="367862" y="1828800"/>
            <a:ext cx="8408275" cy="14504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/>
              <a:t>Thank You</a:t>
            </a:r>
            <a:endParaRPr b="1"/>
          </a:p>
        </p:txBody>
      </p:sp>
      <p:sp>
        <p:nvSpPr>
          <p:cNvPr id="276" name="Google Shape;276;p3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265500" y="294688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is Distributed ML?</a:t>
            </a:r>
            <a:endParaRPr b="1"/>
          </a:p>
        </p:txBody>
      </p:sp>
      <p:grpSp>
        <p:nvGrpSpPr>
          <p:cNvPr id="148" name="Google Shape;148;p22"/>
          <p:cNvGrpSpPr/>
          <p:nvPr/>
        </p:nvGrpSpPr>
        <p:grpSpPr>
          <a:xfrm>
            <a:off x="5348325" y="225207"/>
            <a:ext cx="2628925" cy="1398674"/>
            <a:chOff x="431925" y="1304875"/>
            <a:chExt cx="2628925" cy="3416400"/>
          </a:xfrm>
        </p:grpSpPr>
        <p:sp>
          <p:nvSpPr>
            <p:cNvPr id="149" name="Google Shape;149;p22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2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1" name="Google Shape;151;p22"/>
          <p:cNvSpPr txBox="1"/>
          <p:nvPr>
            <p:ph idx="2" type="body"/>
          </p:nvPr>
        </p:nvSpPr>
        <p:spPr>
          <a:xfrm>
            <a:off x="5575225" y="2129375"/>
            <a:ext cx="2494500" cy="4614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Parameter Server Framework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52" name="Google Shape;152;p22"/>
          <p:cNvSpPr txBox="1"/>
          <p:nvPr>
            <p:ph idx="2" type="body"/>
          </p:nvPr>
        </p:nvSpPr>
        <p:spPr>
          <a:xfrm>
            <a:off x="5575225" y="2894925"/>
            <a:ext cx="2494500" cy="4614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Bulk Synchronous Parallel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53" name="Google Shape;153;p22"/>
          <p:cNvSpPr txBox="1"/>
          <p:nvPr>
            <p:ph idx="2" type="body"/>
          </p:nvPr>
        </p:nvSpPr>
        <p:spPr>
          <a:xfrm>
            <a:off x="5575225" y="3660475"/>
            <a:ext cx="2494500" cy="4614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Stale Synchronous Parallel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54" name="Google Shape;154;p22"/>
          <p:cNvSpPr txBox="1"/>
          <p:nvPr>
            <p:ph type="title"/>
          </p:nvPr>
        </p:nvSpPr>
        <p:spPr>
          <a:xfrm>
            <a:off x="4799875" y="283338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Related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 Works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55" name="Google Shape;155;p22"/>
          <p:cNvSpPr txBox="1"/>
          <p:nvPr/>
        </p:nvSpPr>
        <p:spPr>
          <a:xfrm>
            <a:off x="403275" y="2129375"/>
            <a:ext cx="38433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Current age of Big Data means large volumes of data and higher model complexity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Single computational nodes cannot handle the load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Thus, Distributed Systems are used to train large-scale ML models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idx="4294967295" type="body"/>
          </p:nvPr>
        </p:nvSpPr>
        <p:spPr>
          <a:xfrm>
            <a:off x="1429400" y="260825"/>
            <a:ext cx="6548100" cy="6021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</a:rPr>
              <a:t>Three Generations of a </a:t>
            </a:r>
            <a:r>
              <a:rPr lang="en" sz="2100">
                <a:solidFill>
                  <a:schemeClr val="lt1"/>
                </a:solidFill>
              </a:rPr>
              <a:t>Parameter Server Framework</a:t>
            </a:r>
            <a:endParaRPr sz="2100">
              <a:solidFill>
                <a:schemeClr val="lt1"/>
              </a:solidFill>
            </a:endParaRPr>
          </a:p>
        </p:txBody>
      </p:sp>
      <p:pic>
        <p:nvPicPr>
          <p:cNvPr id="161" name="Google Shape;16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275" y="1861450"/>
            <a:ext cx="2770401" cy="118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3800" y="1619725"/>
            <a:ext cx="2494499" cy="1614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" name="Google Shape;163;p23"/>
          <p:cNvCxnSpPr/>
          <p:nvPr/>
        </p:nvCxnSpPr>
        <p:spPr>
          <a:xfrm>
            <a:off x="2781726" y="2453225"/>
            <a:ext cx="463800" cy="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4" name="Google Shape;16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0375" y="1619727"/>
            <a:ext cx="2494500" cy="161462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Google Shape;165;p23"/>
          <p:cNvCxnSpPr/>
          <p:nvPr/>
        </p:nvCxnSpPr>
        <p:spPr>
          <a:xfrm>
            <a:off x="5829726" y="2529425"/>
            <a:ext cx="463800" cy="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6" name="Google Shape;166;p23"/>
          <p:cNvSpPr txBox="1"/>
          <p:nvPr/>
        </p:nvSpPr>
        <p:spPr>
          <a:xfrm>
            <a:off x="352125" y="3386225"/>
            <a:ext cx="24945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Distributed shared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storage framework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Sampler can access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global parameters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Simple concept, unoptimised for ML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Background pointer shape in timeline graphic" id="167" name="Google Shape;167;p23"/>
          <p:cNvSpPr/>
          <p:nvPr/>
        </p:nvSpPr>
        <p:spPr>
          <a:xfrm>
            <a:off x="839826" y="1005721"/>
            <a:ext cx="1389300" cy="5202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1st generation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descr="Background pointer shape in timeline graphic" id="168" name="Google Shape;168;p23"/>
          <p:cNvSpPr/>
          <p:nvPr/>
        </p:nvSpPr>
        <p:spPr>
          <a:xfrm>
            <a:off x="4008801" y="981221"/>
            <a:ext cx="1389300" cy="5202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2nd</a:t>
            </a:r>
            <a:r>
              <a:rPr lang="en" sz="1000">
                <a:solidFill>
                  <a:schemeClr val="lt1"/>
                </a:solidFill>
              </a:rPr>
              <a:t> generation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descr="Background pointer shape in timeline graphic" id="169" name="Google Shape;169;p23"/>
          <p:cNvSpPr/>
          <p:nvPr/>
        </p:nvSpPr>
        <p:spPr>
          <a:xfrm>
            <a:off x="7101576" y="981221"/>
            <a:ext cx="1389300" cy="520200"/>
          </a:xfrm>
          <a:prstGeom prst="chevron">
            <a:avLst>
              <a:gd fmla="val 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3rd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generation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70" name="Google Shape;170;p23"/>
          <p:cNvSpPr txBox="1"/>
          <p:nvPr/>
        </p:nvSpPr>
        <p:spPr>
          <a:xfrm>
            <a:off x="3245525" y="3273975"/>
            <a:ext cx="27051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Parameter server communicates with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nodes directly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No communication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between nodes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Does not consider separate performance of each node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23"/>
          <p:cNvSpPr txBox="1"/>
          <p:nvPr/>
        </p:nvSpPr>
        <p:spPr>
          <a:xfrm>
            <a:off x="5948150" y="3158150"/>
            <a:ext cx="32361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Each parameter server contains set of global parameters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Servers communicate with each other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Server manager controls servers, task scheduler controls nodes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Does not account for external disturbances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23"/>
          <p:cNvSpPr/>
          <p:nvPr/>
        </p:nvSpPr>
        <p:spPr>
          <a:xfrm>
            <a:off x="522300" y="4663325"/>
            <a:ext cx="262800" cy="249900"/>
          </a:xfrm>
          <a:prstGeom prst="noSmoking">
            <a:avLst>
              <a:gd fmla="val 1875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3"/>
          <p:cNvSpPr/>
          <p:nvPr/>
        </p:nvSpPr>
        <p:spPr>
          <a:xfrm>
            <a:off x="3417900" y="4663325"/>
            <a:ext cx="262800" cy="249900"/>
          </a:xfrm>
          <a:prstGeom prst="noSmoking">
            <a:avLst>
              <a:gd fmla="val 1875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3"/>
          <p:cNvSpPr/>
          <p:nvPr/>
        </p:nvSpPr>
        <p:spPr>
          <a:xfrm>
            <a:off x="6161100" y="4739525"/>
            <a:ext cx="262800" cy="249900"/>
          </a:xfrm>
          <a:prstGeom prst="noSmoking">
            <a:avLst>
              <a:gd fmla="val 1875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>
            <p:ph idx="4294967295" type="body"/>
          </p:nvPr>
        </p:nvSpPr>
        <p:spPr>
          <a:xfrm>
            <a:off x="2919300" y="599800"/>
            <a:ext cx="3305400" cy="6021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</a:rPr>
              <a:t>Bulk Synchronous Parallel</a:t>
            </a:r>
            <a:endParaRPr sz="2100">
              <a:solidFill>
                <a:schemeClr val="lt1"/>
              </a:solidFill>
            </a:endParaRPr>
          </a:p>
        </p:txBody>
      </p:sp>
      <p:pic>
        <p:nvPicPr>
          <p:cNvPr id="180" name="Google Shape;18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550" y="1629200"/>
            <a:ext cx="4608593" cy="263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4"/>
          <p:cNvSpPr txBox="1"/>
          <p:nvPr/>
        </p:nvSpPr>
        <p:spPr>
          <a:xfrm>
            <a:off x="5197725" y="1763175"/>
            <a:ext cx="33957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Each node stops at a sync barrier after uploading parameters of 1 iteration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Has to wait till all nodes have completed 1 iteration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Limited by computational speed of least powerful node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24"/>
          <p:cNvSpPr/>
          <p:nvPr/>
        </p:nvSpPr>
        <p:spPr>
          <a:xfrm>
            <a:off x="5355800" y="3620775"/>
            <a:ext cx="262800" cy="249900"/>
          </a:xfrm>
          <a:prstGeom prst="noSmoking">
            <a:avLst>
              <a:gd fmla="val 1875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/>
          <p:nvPr>
            <p:ph idx="1" type="body"/>
          </p:nvPr>
        </p:nvSpPr>
        <p:spPr>
          <a:xfrm>
            <a:off x="616500" y="1153775"/>
            <a:ext cx="80745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⮚"/>
            </a:pPr>
            <a:r>
              <a:rPr lang="en" sz="1600"/>
              <a:t>Due to the iterative-convergence nature of most ML algorithms, SSP does not use a synchronization barrier immediately after an iteration. </a:t>
            </a:r>
            <a:endParaRPr sz="1600"/>
          </a:p>
          <a:p>
            <a:pPr indent="-3556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⮚"/>
            </a:pPr>
            <a:r>
              <a:rPr lang="en" sz="1600"/>
              <a:t>Therefore, the computational nodes can perform the next iteration directly instead of waiting for other computational nodes to finish.</a:t>
            </a:r>
            <a:endParaRPr sz="1600"/>
          </a:p>
          <a:p>
            <a:pPr indent="-3556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⮚"/>
            </a:pPr>
            <a:r>
              <a:rPr lang="en" sz="1600"/>
              <a:t>However, there are two obvious drawbacks with SSP. </a:t>
            </a:r>
            <a:endParaRPr sz="1600"/>
          </a:p>
          <a:p>
            <a:pPr indent="-3556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⮚"/>
            </a:pPr>
            <a:r>
              <a:rPr lang="en" sz="1600"/>
              <a:t>The first drawback is that SSP cannot optimize a distributed ML algorithm that is running on the cluster, which consists of similar-performance computational nodes. </a:t>
            </a:r>
            <a:endParaRPr sz="1600"/>
          </a:p>
          <a:p>
            <a:pPr indent="-3556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⮚"/>
            </a:pPr>
            <a:r>
              <a:rPr lang="en" sz="1600"/>
              <a:t>The second drawback of SSP arises, without considering the extraneous factors that can disturb the model training process.</a:t>
            </a:r>
            <a:endParaRPr sz="1600"/>
          </a:p>
        </p:txBody>
      </p:sp>
      <p:sp>
        <p:nvSpPr>
          <p:cNvPr id="188" name="Google Shape;188;p25"/>
          <p:cNvSpPr txBox="1"/>
          <p:nvPr>
            <p:ph idx="1" type="body"/>
          </p:nvPr>
        </p:nvSpPr>
        <p:spPr>
          <a:xfrm>
            <a:off x="2538300" y="447400"/>
            <a:ext cx="4115400" cy="6021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</a:rPr>
              <a:t>Stale </a:t>
            </a:r>
            <a:r>
              <a:rPr lang="en" sz="2300">
                <a:solidFill>
                  <a:schemeClr val="lt1"/>
                </a:solidFill>
              </a:rPr>
              <a:t>Synchronous Parallel</a:t>
            </a:r>
            <a:endParaRPr sz="2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3" name="Google Shape;193;p26"/>
          <p:cNvCxnSpPr/>
          <p:nvPr/>
        </p:nvCxnSpPr>
        <p:spPr>
          <a:xfrm>
            <a:off x="4485000" y="1091524"/>
            <a:ext cx="0" cy="3597951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4" name="Google Shape;194;p26"/>
          <p:cNvSpPr txBox="1"/>
          <p:nvPr/>
        </p:nvSpPr>
        <p:spPr>
          <a:xfrm>
            <a:off x="437476" y="3622578"/>
            <a:ext cx="34581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Char char="❖"/>
            </a:pPr>
            <a:r>
              <a:rPr b="1" i="0" lang="en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Cluster of nodes with similar performance running a distributed ML algorithm.</a:t>
            </a:r>
            <a:endParaRPr b="1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6"/>
          <p:cNvSpPr txBox="1"/>
          <p:nvPr/>
        </p:nvSpPr>
        <p:spPr>
          <a:xfrm>
            <a:off x="4986866" y="3698778"/>
            <a:ext cx="36060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Char char="❖"/>
            </a:pPr>
            <a:r>
              <a:rPr b="1" i="0" lang="en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training model may encounter external influences.</a:t>
            </a:r>
            <a:endParaRPr b="1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Google Shape;19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825" y="1493700"/>
            <a:ext cx="3458075" cy="205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57707" y="1376792"/>
            <a:ext cx="3606068" cy="216958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6"/>
          <p:cNvSpPr txBox="1"/>
          <p:nvPr>
            <p:ph type="title"/>
          </p:nvPr>
        </p:nvSpPr>
        <p:spPr>
          <a:xfrm>
            <a:off x="437476" y="306724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2800">
                <a:latin typeface="Calibri"/>
                <a:ea typeface="Calibri"/>
                <a:cs typeface="Calibri"/>
                <a:sym typeface="Calibri"/>
              </a:rPr>
              <a:t>STALE SYNCHRONOUS PARALLEL (Continue…)</a:t>
            </a:r>
            <a:br>
              <a:rPr b="1" i="0" lang="en" sz="3200" u="none" strike="noStrike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/>
          <p:nvPr>
            <p:ph type="title"/>
          </p:nvPr>
        </p:nvSpPr>
        <p:spPr>
          <a:xfrm>
            <a:off x="1226100" y="328793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i="0" lang="en" sz="3200" u="none" strike="noStrike">
                <a:latin typeface="Calibri"/>
                <a:ea typeface="Calibri"/>
                <a:cs typeface="Calibri"/>
                <a:sym typeface="Calibri"/>
              </a:rPr>
              <a:t>DYNAMIC COMMUNICATION STRATEGY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7"/>
          <p:cNvSpPr txBox="1"/>
          <p:nvPr>
            <p:ph idx="1" type="body"/>
          </p:nvPr>
        </p:nvSpPr>
        <p:spPr>
          <a:xfrm>
            <a:off x="311700" y="1017800"/>
            <a:ext cx="8520600" cy="38473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88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i="0" lang="en" sz="1600" u="none" strike="noStrike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THEORETICAL ANALYSIS OF ASP</a:t>
            </a:r>
            <a:endParaRPr b="1"/>
          </a:p>
          <a:p>
            <a:pPr indent="0" lvl="0" marL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400" u="none" strike="noStrike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0629" y="1507153"/>
            <a:ext cx="4059278" cy="55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87435" y="2147335"/>
            <a:ext cx="4059278" cy="2667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211" name="Google Shape;211;p28"/>
          <p:cNvSpPr/>
          <p:nvPr/>
        </p:nvSpPr>
        <p:spPr>
          <a:xfrm>
            <a:off x="326009" y="299705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The CPU Utilization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212" name="Google Shape;212;p28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09.05.XX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213" name="Google Shape;213;p28"/>
          <p:cNvSpPr txBox="1"/>
          <p:nvPr>
            <p:ph idx="4294967295" type="body"/>
          </p:nvPr>
        </p:nvSpPr>
        <p:spPr>
          <a:xfrm>
            <a:off x="257400" y="907975"/>
            <a:ext cx="8450400" cy="19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chemeClr val="dk1"/>
                </a:solidFill>
              </a:rPr>
              <a:t>DYNAMIC COMMUNICATION STRATEGY</a:t>
            </a:r>
            <a:endParaRPr b="1" sz="33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chemeClr val="dk1"/>
              </a:solidFill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PERFORMANCE MONITORING MODEL</a:t>
            </a:r>
            <a:endParaRPr b="1" sz="2300"/>
          </a:p>
        </p:txBody>
      </p:sp>
      <p:sp>
        <p:nvSpPr>
          <p:cNvPr descr="Background pointer shape in timeline graphic" id="214" name="Google Shape;214;p28"/>
          <p:cNvSpPr/>
          <p:nvPr/>
        </p:nvSpPr>
        <p:spPr>
          <a:xfrm>
            <a:off x="1802129" y="299705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Memory Utilization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215" name="Google Shape;215;p28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09.17.XX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descr="Background pointer shape in timeline graphic" id="216" name="Google Shape;216;p28"/>
          <p:cNvSpPr/>
          <p:nvPr/>
        </p:nvSpPr>
        <p:spPr>
          <a:xfrm>
            <a:off x="3457048" y="299705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8"/>
          <p:cNvSpPr txBox="1"/>
          <p:nvPr>
            <p:ph idx="4294967295" type="body"/>
          </p:nvPr>
        </p:nvSpPr>
        <p:spPr>
          <a:xfrm>
            <a:off x="3824855" y="313460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Hard Disk Utilization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descr="Background pointer shape in timeline graphic" id="218" name="Google Shape;218;p28"/>
          <p:cNvSpPr/>
          <p:nvPr/>
        </p:nvSpPr>
        <p:spPr>
          <a:xfrm>
            <a:off x="5111968" y="299705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 I/O Load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219" name="Google Shape;219;p28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10.20.XX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descr="Background pointer shape in timeline graphic" id="220" name="Google Shape;220;p28"/>
          <p:cNvSpPr/>
          <p:nvPr/>
        </p:nvSpPr>
        <p:spPr>
          <a:xfrm>
            <a:off x="6766888" y="299705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Network Traffic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221" name="Google Shape;221;p28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11.01.XX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/>
          <p:nvPr>
            <p:ph type="title"/>
          </p:nvPr>
        </p:nvSpPr>
        <p:spPr>
          <a:xfrm>
            <a:off x="265500" y="190800"/>
            <a:ext cx="4045200" cy="199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ADAPTIVE SYNCHRONOUS PARALLEL STRATEGY</a:t>
            </a:r>
            <a:endParaRPr b="1" sz="2700"/>
          </a:p>
        </p:txBody>
      </p:sp>
      <p:sp>
        <p:nvSpPr>
          <p:cNvPr id="227" name="Google Shape;227;p2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5375" y="724188"/>
            <a:ext cx="3705225" cy="408622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9"/>
          <p:cNvSpPr txBox="1"/>
          <p:nvPr/>
        </p:nvSpPr>
        <p:spPr>
          <a:xfrm>
            <a:off x="738025" y="2486600"/>
            <a:ext cx="31338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Improves upon SSP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Computational Node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Parameter Server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