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2C9C"/>
    <a:srgbClr val="E14FC5"/>
    <a:srgbClr val="E987E9"/>
    <a:srgbClr val="DE52D4"/>
    <a:srgbClr val="AB4AD2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5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27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5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6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9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77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1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25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7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1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9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7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3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4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C97CAF-EE82-4B90-A015-13B09725DD2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3E994F-4F35-4207-9DEA-BFDAF57D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87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4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 rot="19299956">
            <a:off x="-1769462" y="-1609727"/>
            <a:ext cx="8175171" cy="12875007"/>
          </a:xfrm>
          <a:prstGeom prst="rect">
            <a:avLst/>
          </a:prstGeom>
          <a:solidFill>
            <a:srgbClr val="DE5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63146" y="2820178"/>
            <a:ext cx="5865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chive" panose="02000506040000020004" pitchFamily="50" charset="0"/>
              </a:rPr>
              <a:t>Pemrograman Berorientasi </a:t>
            </a:r>
            <a:r>
              <a:rPr lang="en-US" sz="2400" dirty="0" smtClean="0">
                <a:solidFill>
                  <a:srgbClr val="FFC000"/>
                </a:solidFill>
                <a:latin typeface="Archive" panose="02000506040000020004" pitchFamily="50" charset="0"/>
              </a:rPr>
              <a:t>Objek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chive" panose="02000506040000020004" pitchFamily="50" charset="0"/>
              </a:rPr>
              <a:t>Object </a:t>
            </a:r>
            <a:r>
              <a:rPr lang="en-US" sz="2400" dirty="0" smtClean="0">
                <a:latin typeface="Archive" panose="02000506040000020004" pitchFamily="50" charset="0"/>
              </a:rPr>
              <a:t>oriented programing</a:t>
            </a:r>
            <a:endParaRPr lang="en-US" sz="2400" dirty="0">
              <a:solidFill>
                <a:srgbClr val="FFC000"/>
              </a:solidFill>
              <a:latin typeface="Archive" panose="02000506040000020004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7259" y="2449880"/>
            <a:ext cx="5756275" cy="1132870"/>
          </a:xfrm>
          <a:prstGeom prst="rect">
            <a:avLst/>
          </a:prstGeom>
          <a:solidFill>
            <a:srgbClr val="AB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apezoid 38"/>
          <p:cNvSpPr/>
          <p:nvPr/>
        </p:nvSpPr>
        <p:spPr>
          <a:xfrm>
            <a:off x="2227261" y="2162846"/>
            <a:ext cx="4310970" cy="1419904"/>
          </a:xfrm>
          <a:prstGeom prst="trapezoid">
            <a:avLst>
              <a:gd name="adj" fmla="val 78649"/>
            </a:avLst>
          </a:prstGeom>
          <a:solidFill>
            <a:srgbClr val="DE5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01245" y="2673201"/>
            <a:ext cx="86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rchive" panose="02000506040000020004" pitchFamily="50" charset="0"/>
              </a:rPr>
              <a:t>P</a:t>
            </a:r>
            <a:endParaRPr lang="en-US" sz="9600" dirty="0">
              <a:solidFill>
                <a:schemeClr val="bg1"/>
              </a:solidFill>
              <a:latin typeface="Archive" panose="0200050604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1650" y="2674753"/>
            <a:ext cx="1028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chive" panose="02000506040000020004" pitchFamily="50" charset="0"/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0805" y="2673201"/>
            <a:ext cx="93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FFC000"/>
                </a:solidFill>
                <a:latin typeface="Archive" panose="02000506040000020004" pitchFamily="50" charset="0"/>
              </a:rPr>
              <a:t>o</a:t>
            </a:r>
            <a:endParaRPr lang="en-US" sz="9600" b="1" dirty="0">
              <a:solidFill>
                <a:srgbClr val="FFC000"/>
              </a:solidFill>
              <a:latin typeface="Archive" panose="02000506040000020004" pitchFamily="50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795349" y="317064"/>
            <a:ext cx="1443881" cy="1273631"/>
            <a:chOff x="536575" y="269875"/>
            <a:chExt cx="1443881" cy="1273631"/>
          </a:xfrm>
        </p:grpSpPr>
        <p:sp>
          <p:nvSpPr>
            <p:cNvPr id="9" name="Rectangle 8"/>
            <p:cNvSpPr/>
            <p:nvPr/>
          </p:nvSpPr>
          <p:spPr>
            <a:xfrm>
              <a:off x="536575" y="269875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075" y="269875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66812" y="269875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84312" y="269875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99481" y="269875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6575" y="543039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4075" y="543039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66812" y="543039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84312" y="543039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99481" y="543039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6575" y="816203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4075" y="816203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66812" y="816203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84312" y="816203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99481" y="816203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6575" y="1089367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54075" y="1089367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66812" y="1089367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84312" y="1089367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99481" y="1089367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6575" y="1362531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4075" y="1362531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66812" y="1362531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84312" y="1362531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99481" y="1362531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Laptop Cartoon Icon PNG &amp; SVG Design For T-Shi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2080" y="4293960"/>
            <a:ext cx="3423558" cy="342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883969" y="5517473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chive" panose="02000506040000020004" pitchFamily="50" charset="0"/>
              </a:rPr>
              <a:t>Daiyan Abdul Aziz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chive" panose="02000506040000020004" pitchFamily="50" charset="0"/>
              </a:rPr>
              <a:t>XI RPL 2</a:t>
            </a:r>
            <a:endParaRPr lang="en-US" dirty="0">
              <a:solidFill>
                <a:schemeClr val="bg1"/>
              </a:solidFill>
              <a:latin typeface="Archive" panose="02000506040000020004" pitchFamily="50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102520" y="-76197"/>
            <a:ext cx="13350306" cy="7068457"/>
          </a:xfrm>
          <a:prstGeom prst="rect">
            <a:avLst/>
          </a:prstGeom>
          <a:solidFill>
            <a:srgbClr val="812C9C"/>
          </a:solidFill>
          <a:ln>
            <a:noFill/>
          </a:ln>
          <a:effectLst>
            <a:outerShdw blurRad="12700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4" presetClass="path" presetSubtype="0" decel="100000" fill="hold" grpId="4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125E-6 3.33333E-6 L 0.00026 -0.1344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73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decel="100000" fill="hold" grpId="4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1.85185E-6 L 0.00052 -0.13449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73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decel="100000" fill="hold" grpId="4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29167E-6 3.33333E-6 L 0.00013 -0.13449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3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7.40741E-7 L 0 0.10532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0.93606 -0.00139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1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4" grpId="1"/>
      <p:bldP spid="4" grpId="2"/>
      <p:bldP spid="4" grpId="3"/>
      <p:bldP spid="4" grpId="4"/>
      <p:bldP spid="5" grpId="0"/>
      <p:bldP spid="5" grpId="1"/>
      <p:bldP spid="5" grpId="2"/>
      <p:bldP spid="5" grpId="3"/>
      <p:bldP spid="5" grpId="4"/>
      <p:bldP spid="6" grpId="0"/>
      <p:bldP spid="6" grpId="1"/>
      <p:bldP spid="6" grpId="2"/>
      <p:bldP spid="6" grpId="3"/>
      <p:bldP spid="6" grpId="4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9939" y="-8168148"/>
            <a:ext cx="13350306" cy="7068457"/>
          </a:xfrm>
          <a:prstGeom prst="rect">
            <a:avLst/>
          </a:prstGeom>
          <a:solidFill>
            <a:srgbClr val="812C9C"/>
          </a:solidFill>
          <a:ln>
            <a:noFill/>
          </a:ln>
          <a:effectLst>
            <a:outerShdw blurRad="12700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64972" y="3105835"/>
            <a:ext cx="3062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chive" panose="02000506040000020004" pitchFamily="50" charset="0"/>
              </a:rPr>
              <a:t>PENGERTIAN</a:t>
            </a:r>
            <a:endParaRPr lang="en-US" sz="3600" dirty="0">
              <a:latin typeface="Archive" panose="02000506040000020004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592" y="818406"/>
            <a:ext cx="834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object-oriented programming atau OOP adalah suatu metode pemrograman yang berorientasi pada objek. 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592" y="1512272"/>
            <a:ext cx="999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Program-program yang telah ada merupakan gabungan dari beberapa komponen-komponen kecil yang sudah ada sebelumnya.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592" y="2285970"/>
            <a:ext cx="765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Objek-objek yang saling berkaitan dan disusun kedalam satu kelompok ini disebut dengan class. 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592" y="3059668"/>
            <a:ext cx="756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Tujuan utama OOP adalah untuk mengatasi kelemahan pendekatan pemrograman konvensional.</a:t>
            </a: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17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1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6" grpId="1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9939" y="-8168148"/>
            <a:ext cx="13350306" cy="7068457"/>
          </a:xfrm>
          <a:prstGeom prst="rect">
            <a:avLst/>
          </a:prstGeom>
          <a:solidFill>
            <a:srgbClr val="812C9C"/>
          </a:solidFill>
          <a:ln>
            <a:noFill/>
          </a:ln>
          <a:effectLst>
            <a:outerShdw blurRad="12700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67109" y="3105834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chive" panose="02000506040000020004" pitchFamily="50" charset="0"/>
              </a:rPr>
              <a:t>prinsip</a:t>
            </a:r>
            <a:endParaRPr lang="en-US" sz="3600" dirty="0">
              <a:latin typeface="Archive" panose="02000506040000020004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143" y="288861"/>
            <a:ext cx="9196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 Condensed" panose="020B0502040204020203" pitchFamily="34" charset="0"/>
              </a:rPr>
              <a:t>1. Encapsulation</a:t>
            </a:r>
            <a:endParaRPr lang="en-US" b="1" dirty="0">
              <a:latin typeface="Bahnschrift Condensed" panose="020B0502040204020203" pitchFamily="34" charset="0"/>
            </a:endParaRPr>
          </a:p>
          <a:p>
            <a:r>
              <a:rPr lang="en-US" i="1" dirty="0">
                <a:latin typeface="Bahnschrift Condensed" panose="020B0502040204020203" pitchFamily="34" charset="0"/>
              </a:rPr>
              <a:t>Encapsulation</a:t>
            </a:r>
            <a:r>
              <a:rPr lang="en-US" dirty="0">
                <a:latin typeface="Bahnschrift Condensed" panose="020B0502040204020203" pitchFamily="34" charset="0"/>
              </a:rPr>
              <a:t> atau pengkapsulan adalah konsep tentang pengikatan data atau metode berbeda yang disatukan atau </a:t>
            </a:r>
            <a:endParaRPr lang="en-US" dirty="0" smtClean="0">
              <a:latin typeface="Bahnschrift Condensed" panose="020B0502040204020203" pitchFamily="34" charset="0"/>
            </a:endParaRPr>
          </a:p>
          <a:p>
            <a:r>
              <a:rPr lang="en-US" dirty="0" smtClean="0">
                <a:latin typeface="Bahnschrift Condensed" panose="020B0502040204020203" pitchFamily="34" charset="0"/>
              </a:rPr>
              <a:t>“</a:t>
            </a:r>
            <a:r>
              <a:rPr lang="en-US" dirty="0">
                <a:latin typeface="Bahnschrift Condensed" panose="020B0502040204020203" pitchFamily="34" charset="0"/>
              </a:rPr>
              <a:t>dikapsulkan” menjadi satu unit data.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43" y="1366079"/>
            <a:ext cx="101152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 Condensed" panose="020B0502040204020203" pitchFamily="34" charset="0"/>
              </a:rPr>
              <a:t>2. Abstraction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Prinsip selanjutnya yaitu </a:t>
            </a:r>
            <a:r>
              <a:rPr lang="en-US" i="1" dirty="0">
                <a:latin typeface="Bahnschrift Condensed" panose="020B0502040204020203" pitchFamily="34" charset="0"/>
              </a:rPr>
              <a:t>abstraction. </a:t>
            </a:r>
            <a:r>
              <a:rPr lang="en-US" dirty="0">
                <a:latin typeface="Bahnschrift Condensed" panose="020B0502040204020203" pitchFamily="34" charset="0"/>
              </a:rPr>
              <a:t>Prinsip ini sendiri berarti memungkinkam seorang </a:t>
            </a:r>
            <a:r>
              <a:rPr lang="en-US" i="1" dirty="0">
                <a:latin typeface="Bahnschrift Condensed" panose="020B0502040204020203" pitchFamily="34" charset="0"/>
              </a:rPr>
              <a:t>developer</a:t>
            </a:r>
            <a:r>
              <a:rPr lang="en-US" dirty="0">
                <a:latin typeface="Bahnschrift Condensed" panose="020B0502040204020203" pitchFamily="34" charset="0"/>
              </a:rPr>
              <a:t> memerintahkan suatu fungsi, </a:t>
            </a:r>
            <a:endParaRPr lang="en-US" dirty="0" smtClean="0">
              <a:latin typeface="Bahnschrift Condensed" panose="020B0502040204020203" pitchFamily="34" charset="0"/>
            </a:endParaRPr>
          </a:p>
          <a:p>
            <a:r>
              <a:rPr lang="en-US" dirty="0" smtClean="0">
                <a:latin typeface="Bahnschrift Condensed" panose="020B0502040204020203" pitchFamily="34" charset="0"/>
              </a:rPr>
              <a:t>tanpa </a:t>
            </a:r>
            <a:r>
              <a:rPr lang="en-US" dirty="0">
                <a:latin typeface="Bahnschrift Condensed" panose="020B0502040204020203" pitchFamily="34" charset="0"/>
              </a:rPr>
              <a:t>harus mengetahui bagaimana fungsi tersebut bekerja.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8143" y="2443297"/>
            <a:ext cx="106907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ahnschrift Condensed" panose="020B0502040204020203" pitchFamily="34" charset="0"/>
              </a:rPr>
              <a:t>3. Inheritance</a:t>
            </a:r>
            <a:endParaRPr lang="en-US" sz="2800" b="1" dirty="0">
              <a:latin typeface="Bahnschrift Condensed" panose="020B0502040204020203" pitchFamily="34" charset="0"/>
            </a:endParaRPr>
          </a:p>
          <a:p>
            <a:r>
              <a:rPr lang="en-US" i="1" dirty="0">
                <a:latin typeface="Bahnschrift Condensed" panose="020B0502040204020203" pitchFamily="34" charset="0"/>
              </a:rPr>
              <a:t>Inheritance</a:t>
            </a:r>
            <a:r>
              <a:rPr lang="en-US" dirty="0">
                <a:latin typeface="Bahnschrift Condensed" panose="020B0502040204020203" pitchFamily="34" charset="0"/>
              </a:rPr>
              <a:t> dalam konsep OOP adalah kemampuan untuk membentuk </a:t>
            </a:r>
            <a:r>
              <a:rPr lang="en-US" i="1" dirty="0">
                <a:latin typeface="Bahnschrift Condensed" panose="020B0502040204020203" pitchFamily="34" charset="0"/>
              </a:rPr>
              <a:t>class</a:t>
            </a:r>
            <a:r>
              <a:rPr lang="en-US" dirty="0">
                <a:latin typeface="Bahnschrift Condensed" panose="020B0502040204020203" pitchFamily="34" charset="0"/>
              </a:rPr>
              <a:t> baru yang memiliki fungsi turunan atau mirip dengan fungsi </a:t>
            </a:r>
            <a:endParaRPr lang="en-US" dirty="0" smtClean="0">
              <a:latin typeface="Bahnschrift Condensed" panose="020B0502040204020203" pitchFamily="34" charset="0"/>
            </a:endParaRPr>
          </a:p>
          <a:p>
            <a:r>
              <a:rPr lang="en-US" dirty="0" smtClean="0">
                <a:latin typeface="Bahnschrift Condensed" panose="020B0502040204020203" pitchFamily="34" charset="0"/>
              </a:rPr>
              <a:t>yang </a:t>
            </a:r>
            <a:r>
              <a:rPr lang="en-US" dirty="0">
                <a:latin typeface="Bahnschrift Condensed" panose="020B0502040204020203" pitchFamily="34" charset="0"/>
              </a:rPr>
              <a:t>ada sebelumnya.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143" y="3520515"/>
            <a:ext cx="108975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 Condensed" panose="020B0502040204020203" pitchFamily="34" charset="0"/>
              </a:rPr>
              <a:t>4. Polymorphism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Prinsip terakhir dalam OOP adalah </a:t>
            </a:r>
            <a:r>
              <a:rPr lang="en-US" i="1" dirty="0">
                <a:latin typeface="Bahnschrift Condensed" panose="020B0502040204020203" pitchFamily="34" charset="0"/>
              </a:rPr>
              <a:t>polymorphism</a:t>
            </a:r>
            <a:r>
              <a:rPr lang="en-US" dirty="0">
                <a:latin typeface="Bahnschrift Condensed" panose="020B0502040204020203" pitchFamily="34" charset="0"/>
              </a:rPr>
              <a:t>. Pada dasarnya </a:t>
            </a:r>
            <a:r>
              <a:rPr lang="en-US" i="1" dirty="0">
                <a:latin typeface="Bahnschrift Condensed" panose="020B0502040204020203" pitchFamily="34" charset="0"/>
              </a:rPr>
              <a:t>polymorphism</a:t>
            </a:r>
            <a:r>
              <a:rPr lang="en-US" dirty="0">
                <a:latin typeface="Bahnschrift Condensed" panose="020B0502040204020203" pitchFamily="34" charset="0"/>
              </a:rPr>
              <a:t> adalah kemampuan suatu pesan atau data untuk diproses </a:t>
            </a:r>
            <a:endParaRPr lang="en-US" dirty="0" smtClean="0">
              <a:latin typeface="Bahnschrift Condensed" panose="020B0502040204020203" pitchFamily="34" charset="0"/>
            </a:endParaRPr>
          </a:p>
          <a:p>
            <a:r>
              <a:rPr lang="en-US" dirty="0" smtClean="0">
                <a:latin typeface="Bahnschrift Condensed" panose="020B0502040204020203" pitchFamily="34" charset="0"/>
              </a:rPr>
              <a:t>lebih </a:t>
            </a:r>
            <a:r>
              <a:rPr lang="en-US" dirty="0">
                <a:latin typeface="Bahnschrift Condensed" panose="020B0502040204020203" pitchFamily="34" charset="0"/>
              </a:rPr>
              <a:t>dari satu bentuk. </a:t>
            </a:r>
          </a:p>
        </p:txBody>
      </p:sp>
    </p:spTree>
    <p:extLst>
      <p:ext uri="{BB962C8B-B14F-4D97-AF65-F5344CB8AC3E}">
        <p14:creationId xmlns:p14="http://schemas.microsoft.com/office/powerpoint/2010/main" val="196758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1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6" grpId="1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9939" y="-8168148"/>
            <a:ext cx="13350306" cy="7068457"/>
          </a:xfrm>
          <a:prstGeom prst="rect">
            <a:avLst/>
          </a:prstGeom>
          <a:solidFill>
            <a:srgbClr val="812C9C"/>
          </a:solidFill>
          <a:ln>
            <a:noFill/>
          </a:ln>
          <a:effectLst>
            <a:outerShdw blurRad="12700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00426" y="3105834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chive" panose="02000506040000020004" pitchFamily="50" charset="0"/>
              </a:rPr>
              <a:t>kelebihan</a:t>
            </a:r>
            <a:endParaRPr lang="en-US" sz="3600" dirty="0">
              <a:latin typeface="Archive" panose="02000506040000020004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143" y="301049"/>
            <a:ext cx="99309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 Condensed" panose="020B0502040204020203" pitchFamily="34" charset="0"/>
              </a:rPr>
              <a:t>1.  Parallel development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Ketika bekerja sama dengan tim, </a:t>
            </a:r>
            <a:r>
              <a:rPr lang="en-US" dirty="0" smtClean="0">
                <a:latin typeface="Bahnschrift Condensed" panose="020B0502040204020203" pitchFamily="34" charset="0"/>
              </a:rPr>
              <a:t>masing-masing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smtClean="0">
                <a:latin typeface="Bahnschrift Condensed" panose="020B0502040204020203" pitchFamily="34" charset="0"/>
              </a:rPr>
              <a:t>Programmer dapat </a:t>
            </a:r>
            <a:r>
              <a:rPr lang="en-US" dirty="0">
                <a:latin typeface="Bahnschrift Condensed" panose="020B0502040204020203" pitchFamily="34" charset="0"/>
              </a:rPr>
              <a:t>membangun </a:t>
            </a:r>
            <a:r>
              <a:rPr lang="en-US" i="1" dirty="0">
                <a:latin typeface="Bahnschrift Condensed" panose="020B0502040204020203" pitchFamily="34" charset="0"/>
              </a:rPr>
              <a:t>class</a:t>
            </a:r>
            <a:r>
              <a:rPr lang="en-US" dirty="0">
                <a:latin typeface="Bahnschrift Condensed" panose="020B0502040204020203" pitchFamily="34" charset="0"/>
              </a:rPr>
              <a:t> sendiri.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Dengan membangun </a:t>
            </a:r>
            <a:r>
              <a:rPr lang="en-US" i="1" dirty="0">
                <a:latin typeface="Bahnschrift Condensed" panose="020B0502040204020203" pitchFamily="34" charset="0"/>
              </a:rPr>
              <a:t>class</a:t>
            </a:r>
            <a:r>
              <a:rPr lang="en-US" dirty="0">
                <a:latin typeface="Bahnschrift Condensed" panose="020B0502040204020203" pitchFamily="34" charset="0"/>
              </a:rPr>
              <a:t> secara tersendiri, komponen yang sudah dibentuk kemudian dapat digabung menjadi satu kesatuan.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43" y="1366079"/>
            <a:ext cx="113672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 Condensed" panose="020B0502040204020203" pitchFamily="34" charset="0"/>
              </a:rPr>
              <a:t>2. Reusable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Dengan OOP, kamu dapat menggunakan berbagai </a:t>
            </a:r>
            <a:r>
              <a:rPr lang="en-US" i="1" dirty="0">
                <a:latin typeface="Bahnschrift Condensed" panose="020B0502040204020203" pitchFamily="34" charset="0"/>
              </a:rPr>
              <a:t>class</a:t>
            </a:r>
            <a:r>
              <a:rPr lang="en-US" dirty="0">
                <a:latin typeface="Bahnschrift Condensed" panose="020B0502040204020203" pitchFamily="34" charset="0"/>
              </a:rPr>
              <a:t> yang telah kamu buat sebelumnya.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Ini tentu akan memudahkan untuk digunakan pada </a:t>
            </a:r>
            <a:r>
              <a:rPr lang="en-US" i="1" dirty="0">
                <a:latin typeface="Bahnschrift Condensed" panose="020B0502040204020203" pitchFamily="34" charset="0"/>
              </a:rPr>
              <a:t>project</a:t>
            </a:r>
            <a:r>
              <a:rPr lang="en-US" dirty="0">
                <a:latin typeface="Bahnschrift Condensed" panose="020B0502040204020203" pitchFamily="34" charset="0"/>
              </a:rPr>
              <a:t> lainnya yang sejenis. </a:t>
            </a:r>
            <a:r>
              <a:rPr lang="en-US" i="1" dirty="0">
                <a:latin typeface="Bahnschrift Condensed" panose="020B0502040204020203" pitchFamily="34" charset="0"/>
              </a:rPr>
              <a:t>Class </a:t>
            </a:r>
            <a:r>
              <a:rPr lang="en-US" dirty="0">
                <a:latin typeface="Bahnschrift Condensed" panose="020B0502040204020203" pitchFamily="34" charset="0"/>
              </a:rPr>
              <a:t>tersebut juga dapat kamu ubah sesuai dengan kebutuhan. 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143" y="2443297"/>
            <a:ext cx="104134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 Condensed" panose="020B0502040204020203" pitchFamily="34" charset="0"/>
              </a:rPr>
              <a:t>3. Scalability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Berbagai prinsip yang dimiliki OOP bertujuan untuk mempermudah kebutuhan program yang lebih luas atau rumit.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Hal ini membuat jika terjadi perkembangan dari program yang sudah ada, menambahkan beberapa fungsi, </a:t>
            </a:r>
            <a:r>
              <a:rPr lang="en-US" i="1" dirty="0">
                <a:latin typeface="Bahnschrift Condensed" panose="020B0502040204020203" pitchFamily="34" charset="0"/>
              </a:rPr>
              <a:t>object</a:t>
            </a:r>
            <a:r>
              <a:rPr lang="en-US" dirty="0">
                <a:latin typeface="Bahnschrift Condensed" panose="020B0502040204020203" pitchFamily="34" charset="0"/>
              </a:rPr>
              <a:t>, atau </a:t>
            </a:r>
            <a:r>
              <a:rPr lang="en-US" i="1" dirty="0" smtClean="0">
                <a:latin typeface="Bahnschrift Condensed" panose="020B0502040204020203" pitchFamily="34" charset="0"/>
              </a:rPr>
              <a:t>class</a:t>
            </a:r>
            <a:r>
              <a:rPr lang="en-US" dirty="0">
                <a:latin typeface="Bahnschrift Condensed" panose="020B0502040204020203" pitchFamily="34" charset="0"/>
              </a:rPr>
              <a:t> lainnya </a:t>
            </a:r>
            <a:endParaRPr lang="en-US" dirty="0" smtClean="0">
              <a:latin typeface="Bahnschrift Condensed" panose="020B0502040204020203" pitchFamily="34" charset="0"/>
            </a:endParaRPr>
          </a:p>
          <a:p>
            <a:r>
              <a:rPr lang="en-US" dirty="0" smtClean="0">
                <a:latin typeface="Bahnschrift Condensed" panose="020B0502040204020203" pitchFamily="34" charset="0"/>
              </a:rPr>
              <a:t>akan </a:t>
            </a:r>
            <a:r>
              <a:rPr lang="en-US" dirty="0">
                <a:latin typeface="Bahnschrift Condensed" panose="020B0502040204020203" pitchFamily="34" charset="0"/>
              </a:rPr>
              <a:t>jadi lebih </a:t>
            </a:r>
            <a:r>
              <a:rPr lang="en-US" dirty="0" smtClean="0">
                <a:latin typeface="Bahnschrift Condensed" panose="020B0502040204020203" pitchFamily="34" charset="0"/>
              </a:rPr>
              <a:t>mudah. Program </a:t>
            </a:r>
            <a:r>
              <a:rPr lang="en-US" dirty="0">
                <a:latin typeface="Bahnschrift Condensed" panose="020B0502040204020203" pitchFamily="34" charset="0"/>
              </a:rPr>
              <a:t>tersebut juga dapat tetap berfungsi dengan baik. </a:t>
            </a:r>
          </a:p>
        </p:txBody>
      </p:sp>
    </p:spTree>
    <p:extLst>
      <p:ext uri="{BB962C8B-B14F-4D97-AF65-F5344CB8AC3E}">
        <p14:creationId xmlns:p14="http://schemas.microsoft.com/office/powerpoint/2010/main" val="260508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1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6" grpId="1"/>
      <p:bldP spid="7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9939" y="-8168148"/>
            <a:ext cx="13350306" cy="7068457"/>
          </a:xfrm>
          <a:prstGeom prst="rect">
            <a:avLst/>
          </a:prstGeom>
          <a:solidFill>
            <a:srgbClr val="812C9C"/>
          </a:solidFill>
          <a:ln>
            <a:noFill/>
          </a:ln>
          <a:effectLst>
            <a:outerShdw blurRad="12700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84822" y="3105835"/>
            <a:ext cx="32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chive" panose="02000506040000020004" pitchFamily="50" charset="0"/>
              </a:rPr>
              <a:t>kekurangan</a:t>
            </a:r>
            <a:endParaRPr lang="en-US" sz="3600" dirty="0">
              <a:latin typeface="Archive" panose="02000506040000020004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143" y="301049"/>
            <a:ext cx="101761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 Condensed" panose="020B0502040204020203" pitchFamily="34" charset="0"/>
              </a:rPr>
              <a:t>1. Tidak efisien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Menggunakan OOP akan lebih memakan daya pada CPU yang digunakan. Oleh karenanya, sangat disarankan untuk menggunakan </a:t>
            </a:r>
            <a:endParaRPr lang="en-US" dirty="0" smtClean="0">
              <a:latin typeface="Bahnschrift Condensed" panose="020B0502040204020203" pitchFamily="34" charset="0"/>
            </a:endParaRPr>
          </a:p>
          <a:p>
            <a:r>
              <a:rPr lang="en-US" dirty="0" smtClean="0">
                <a:latin typeface="Bahnschrift Condensed" panose="020B0502040204020203" pitchFamily="34" charset="0"/>
              </a:rPr>
              <a:t>perangkat </a:t>
            </a:r>
            <a:r>
              <a:rPr lang="en-US" dirty="0">
                <a:latin typeface="Bahnschrift Condensed" panose="020B0502040204020203" pitchFamily="34" charset="0"/>
              </a:rPr>
              <a:t>terbaru saat melakukan pengembangan dengan OOP.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43" y="1470138"/>
            <a:ext cx="100030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 Condensed" panose="020B0502040204020203" pitchFamily="34" charset="0"/>
              </a:rPr>
              <a:t>2. Membutuhkan manajemen data yang ketat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Hal lain yang dikeluhkan oleh </a:t>
            </a:r>
            <a:r>
              <a:rPr lang="en-US" i="1" dirty="0">
                <a:latin typeface="Bahnschrift Condensed" panose="020B0502040204020203" pitchFamily="34" charset="0"/>
              </a:rPr>
              <a:t>developer</a:t>
            </a:r>
            <a:r>
              <a:rPr lang="en-US" dirty="0">
                <a:latin typeface="Bahnschrift Condensed" panose="020B0502040204020203" pitchFamily="34" charset="0"/>
              </a:rPr>
              <a:t> mengenai OOP adalah perlunya kontrol yang cukup ketat terhadap kode-kode tersebut.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Hal ini karena OOP akan memunculkan beberapa kode-kode baru jika terdapat kode-kode yang kurang berfungsi dengan baik.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143" y="2639227"/>
            <a:ext cx="111860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ahnschrift Condensed" panose="020B0502040204020203" pitchFamily="34" charset="0"/>
              </a:rPr>
              <a:t>3. Kemungkinan duplikasi</a:t>
            </a:r>
          </a:p>
          <a:p>
            <a:r>
              <a:rPr lang="en-US" dirty="0" smtClean="0">
                <a:latin typeface="Bahnschrift Condensed" panose="020B0502040204020203" pitchFamily="34" charset="0"/>
              </a:rPr>
              <a:t>Dengan </a:t>
            </a:r>
            <a:r>
              <a:rPr lang="en-US" dirty="0">
                <a:latin typeface="Bahnschrift Condensed" panose="020B0502040204020203" pitchFamily="34" charset="0"/>
              </a:rPr>
              <a:t>berbagai kemudahan yang diberikan oleh OOP,  mengembangkan program baru dari yang telah ada sebelumnya akan jadi lebih mudah.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Namun, hal ini justru membuat berbagai </a:t>
            </a:r>
            <a:r>
              <a:rPr lang="en-US" i="1" dirty="0">
                <a:latin typeface="Bahnschrift Condensed" panose="020B0502040204020203" pitchFamily="34" charset="0"/>
              </a:rPr>
              <a:t>project</a:t>
            </a:r>
            <a:r>
              <a:rPr lang="en-US" dirty="0">
                <a:latin typeface="Bahnschrift Condensed" panose="020B0502040204020203" pitchFamily="34" charset="0"/>
              </a:rPr>
              <a:t> yang dibuat akan terasa seperti sekadar duplikasi saja. </a:t>
            </a:r>
          </a:p>
        </p:txBody>
      </p:sp>
    </p:spTree>
    <p:extLst>
      <p:ext uri="{BB962C8B-B14F-4D97-AF65-F5344CB8AC3E}">
        <p14:creationId xmlns:p14="http://schemas.microsoft.com/office/powerpoint/2010/main" val="62641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1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6" grpId="1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4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 rot="19299956">
            <a:off x="-1769462" y="-1609727"/>
            <a:ext cx="8175171" cy="12875007"/>
          </a:xfrm>
          <a:prstGeom prst="rect">
            <a:avLst/>
          </a:prstGeom>
          <a:solidFill>
            <a:srgbClr val="DE5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63146" y="2820178"/>
            <a:ext cx="5865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chive" panose="02000506040000020004" pitchFamily="50" charset="0"/>
              </a:rPr>
              <a:t>Pemrograman Berorientasi </a:t>
            </a:r>
            <a:r>
              <a:rPr lang="en-US" sz="2400" dirty="0" smtClean="0">
                <a:solidFill>
                  <a:srgbClr val="FFC000"/>
                </a:solidFill>
                <a:latin typeface="Archive" panose="02000506040000020004" pitchFamily="50" charset="0"/>
              </a:rPr>
              <a:t>Objek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chive" panose="02000506040000020004" pitchFamily="50" charset="0"/>
              </a:rPr>
              <a:t>Object </a:t>
            </a:r>
            <a:r>
              <a:rPr lang="en-US" sz="2400" dirty="0" smtClean="0">
                <a:latin typeface="Archive" panose="02000506040000020004" pitchFamily="50" charset="0"/>
              </a:rPr>
              <a:t>oriented programing</a:t>
            </a:r>
            <a:endParaRPr lang="en-US" sz="2400" dirty="0">
              <a:solidFill>
                <a:srgbClr val="FFC000"/>
              </a:solidFill>
              <a:latin typeface="Archive" panose="02000506040000020004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7259" y="2449880"/>
            <a:ext cx="5756275" cy="1132870"/>
          </a:xfrm>
          <a:prstGeom prst="rect">
            <a:avLst/>
          </a:prstGeom>
          <a:solidFill>
            <a:srgbClr val="AB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apezoid 38"/>
          <p:cNvSpPr/>
          <p:nvPr/>
        </p:nvSpPr>
        <p:spPr>
          <a:xfrm>
            <a:off x="2227261" y="2162846"/>
            <a:ext cx="4310970" cy="1419904"/>
          </a:xfrm>
          <a:prstGeom prst="trapezoid">
            <a:avLst>
              <a:gd name="adj" fmla="val 78649"/>
            </a:avLst>
          </a:prstGeom>
          <a:solidFill>
            <a:srgbClr val="DE5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7957" y="2828836"/>
            <a:ext cx="1003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rchive" panose="02000506040000020004" pitchFamily="50" charset="0"/>
              </a:rPr>
              <a:t>Sekian</a:t>
            </a:r>
            <a:r>
              <a:rPr lang="en-US" sz="7200" dirty="0" smtClean="0">
                <a:solidFill>
                  <a:schemeClr val="bg1"/>
                </a:solidFill>
                <a:latin typeface="Archive" panose="02000506040000020004" pitchFamily="50" charset="0"/>
              </a:rPr>
              <a:t> terimakasih</a:t>
            </a:r>
            <a:endParaRPr lang="en-US" sz="7200" dirty="0">
              <a:solidFill>
                <a:schemeClr val="bg1"/>
              </a:solidFill>
              <a:latin typeface="Archive" panose="02000506040000020004" pitchFamily="50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795349" y="317064"/>
            <a:ext cx="1443881" cy="1273631"/>
            <a:chOff x="536575" y="269875"/>
            <a:chExt cx="1443881" cy="1273631"/>
          </a:xfrm>
        </p:grpSpPr>
        <p:sp>
          <p:nvSpPr>
            <p:cNvPr id="9" name="Rectangle 8"/>
            <p:cNvSpPr/>
            <p:nvPr/>
          </p:nvSpPr>
          <p:spPr>
            <a:xfrm>
              <a:off x="536575" y="269875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075" y="269875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66812" y="269875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84312" y="269875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99481" y="269875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6575" y="543039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4075" y="543039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66812" y="543039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84312" y="543039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99481" y="543039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6575" y="816203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4075" y="816203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66812" y="816203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84312" y="816203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99481" y="816203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6575" y="1089367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54075" y="1089367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66812" y="1089367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84312" y="1089367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99481" y="1089367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6575" y="1362531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4075" y="1362531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66812" y="1362531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84312" y="1362531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99481" y="1362531"/>
              <a:ext cx="180975" cy="180975"/>
            </a:xfrm>
            <a:prstGeom prst="rect">
              <a:avLst/>
            </a:prstGeom>
            <a:solidFill>
              <a:srgbClr val="E98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Laptop Cartoon Icon PNG &amp; SVG Design For T-Shi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2080" y="4293960"/>
            <a:ext cx="3423558" cy="342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883969" y="5517473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chive" panose="02000506040000020004" pitchFamily="50" charset="0"/>
              </a:rPr>
              <a:t>Daiyan Abdul Aziz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chive" panose="02000506040000020004" pitchFamily="50" charset="0"/>
              </a:rPr>
              <a:t>XI RPL 2</a:t>
            </a:r>
            <a:endParaRPr lang="en-US" dirty="0">
              <a:solidFill>
                <a:schemeClr val="bg1"/>
              </a:solidFill>
              <a:latin typeface="Archive" panose="02000506040000020004" pitchFamily="50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279781" y="-76198"/>
            <a:ext cx="13350306" cy="7068457"/>
          </a:xfrm>
          <a:prstGeom prst="rect">
            <a:avLst/>
          </a:prstGeom>
          <a:solidFill>
            <a:srgbClr val="812C9C"/>
          </a:solidFill>
          <a:ln>
            <a:noFill/>
          </a:ln>
          <a:effectLst>
            <a:outerShdw blurRad="12700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2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decel="100000" fill="hold" grpId="4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.00013 -0.1344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3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7.40741E-7 L 0 0.10532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-0.93607 -0.00139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1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4" grpId="1"/>
      <p:bldP spid="4" grpId="2"/>
      <p:bldP spid="4" grpId="3"/>
      <p:bldP spid="4" grpId="4"/>
      <p:bldP spid="4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77</TotalTime>
  <Words>137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Archive</vt:lpstr>
      <vt:lpstr>Arial</vt:lpstr>
      <vt:lpstr>Bahnschrift Condensed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daiyan surarudi</dc:creator>
  <cp:lastModifiedBy>daiyan surarudi</cp:lastModifiedBy>
  <cp:revision>9</cp:revision>
  <dcterms:created xsi:type="dcterms:W3CDTF">2023-08-01T12:15:06Z</dcterms:created>
  <dcterms:modified xsi:type="dcterms:W3CDTF">2023-08-01T13:32:30Z</dcterms:modified>
</cp:coreProperties>
</file>