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0" r:id="rId3"/>
    <p:sldId id="270" r:id="rId4"/>
    <p:sldId id="285" r:id="rId5"/>
    <p:sldId id="289" r:id="rId6"/>
    <p:sldId id="290" r:id="rId7"/>
    <p:sldId id="291" r:id="rId8"/>
    <p:sldId id="292" r:id="rId9"/>
    <p:sldId id="294" r:id="rId10"/>
    <p:sldId id="296" r:id="rId11"/>
    <p:sldId id="297" r:id="rId12"/>
    <p:sldId id="298" r:id="rId13"/>
    <p:sldId id="299" r:id="rId14"/>
    <p:sldId id="300" r:id="rId15"/>
    <p:sldId id="301" r:id="rId16"/>
    <p:sldId id="302" r:id="rId17"/>
    <p:sldId id="305" r:id="rId18"/>
    <p:sldId id="306" r:id="rId19"/>
    <p:sldId id="307" r:id="rId20"/>
    <p:sldId id="308"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5BC"/>
    <a:srgbClr val="FC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2" autoAdjust="0"/>
    <p:restoredTop sz="90542" autoAdjust="0"/>
  </p:normalViewPr>
  <p:slideViewPr>
    <p:cSldViewPr snapToGrid="0" showGuides="1">
      <p:cViewPr varScale="1">
        <p:scale>
          <a:sx n="105" d="100"/>
          <a:sy n="105" d="100"/>
        </p:scale>
        <p:origin x="972"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81936-0126-4B19-827D-FC14AB6022AE}" type="datetimeFigureOut">
              <a:rPr lang="zh-CN" altLang="en-US" smtClean="0"/>
              <a:t>2020/9/5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4F23A-B445-4766-B800-5CA2484B1721}" type="slidenum">
              <a:rPr lang="zh-CN" altLang="en-US" smtClean="0"/>
              <a:t>‹#›</a:t>
            </a:fld>
            <a:endParaRPr lang="zh-CN" altLang="en-US"/>
          </a:p>
        </p:txBody>
      </p:sp>
    </p:spTree>
    <p:extLst>
      <p:ext uri="{BB962C8B-B14F-4D97-AF65-F5344CB8AC3E}">
        <p14:creationId xmlns:p14="http://schemas.microsoft.com/office/powerpoint/2010/main" val="2672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a:t>
            </a:fld>
            <a:endParaRPr lang="zh-CN" altLang="en-US"/>
          </a:p>
        </p:txBody>
      </p:sp>
    </p:spTree>
    <p:extLst>
      <p:ext uri="{BB962C8B-B14F-4D97-AF65-F5344CB8AC3E}">
        <p14:creationId xmlns:p14="http://schemas.microsoft.com/office/powerpoint/2010/main" val="101781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10</a:t>
            </a:fld>
            <a:endParaRPr lang="zh-CN" altLang="en-US"/>
          </a:p>
        </p:txBody>
      </p:sp>
    </p:spTree>
    <p:extLst>
      <p:ext uri="{BB962C8B-B14F-4D97-AF65-F5344CB8AC3E}">
        <p14:creationId xmlns:p14="http://schemas.microsoft.com/office/powerpoint/2010/main" val="2201799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11</a:t>
            </a:fld>
            <a:endParaRPr lang="zh-CN" altLang="en-US"/>
          </a:p>
        </p:txBody>
      </p:sp>
    </p:spTree>
    <p:extLst>
      <p:ext uri="{BB962C8B-B14F-4D97-AF65-F5344CB8AC3E}">
        <p14:creationId xmlns:p14="http://schemas.microsoft.com/office/powerpoint/2010/main" val="2350967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12</a:t>
            </a:fld>
            <a:endParaRPr lang="zh-CN" altLang="en-US"/>
          </a:p>
        </p:txBody>
      </p:sp>
    </p:spTree>
    <p:extLst>
      <p:ext uri="{BB962C8B-B14F-4D97-AF65-F5344CB8AC3E}">
        <p14:creationId xmlns:p14="http://schemas.microsoft.com/office/powerpoint/2010/main" val="3320828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13</a:t>
            </a:fld>
            <a:endParaRPr lang="zh-CN" altLang="en-US"/>
          </a:p>
        </p:txBody>
      </p:sp>
    </p:spTree>
    <p:extLst>
      <p:ext uri="{BB962C8B-B14F-4D97-AF65-F5344CB8AC3E}">
        <p14:creationId xmlns:p14="http://schemas.microsoft.com/office/powerpoint/2010/main" val="9254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14</a:t>
            </a:fld>
            <a:endParaRPr lang="zh-CN" altLang="en-US"/>
          </a:p>
        </p:txBody>
      </p:sp>
    </p:spTree>
    <p:extLst>
      <p:ext uri="{BB962C8B-B14F-4D97-AF65-F5344CB8AC3E}">
        <p14:creationId xmlns:p14="http://schemas.microsoft.com/office/powerpoint/2010/main" val="3442815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15</a:t>
            </a:fld>
            <a:endParaRPr lang="zh-CN" altLang="en-US"/>
          </a:p>
        </p:txBody>
      </p:sp>
    </p:spTree>
    <p:extLst>
      <p:ext uri="{BB962C8B-B14F-4D97-AF65-F5344CB8AC3E}">
        <p14:creationId xmlns:p14="http://schemas.microsoft.com/office/powerpoint/2010/main" val="395627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16</a:t>
            </a:fld>
            <a:endParaRPr lang="zh-CN" altLang="en-US"/>
          </a:p>
        </p:txBody>
      </p:sp>
    </p:spTree>
    <p:extLst>
      <p:ext uri="{BB962C8B-B14F-4D97-AF65-F5344CB8AC3E}">
        <p14:creationId xmlns:p14="http://schemas.microsoft.com/office/powerpoint/2010/main" val="246945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17</a:t>
            </a:fld>
            <a:endParaRPr lang="zh-CN" altLang="en-US"/>
          </a:p>
        </p:txBody>
      </p:sp>
    </p:spTree>
    <p:extLst>
      <p:ext uri="{BB962C8B-B14F-4D97-AF65-F5344CB8AC3E}">
        <p14:creationId xmlns:p14="http://schemas.microsoft.com/office/powerpoint/2010/main" val="2019548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18</a:t>
            </a:fld>
            <a:endParaRPr lang="zh-CN" altLang="en-US"/>
          </a:p>
        </p:txBody>
      </p:sp>
    </p:spTree>
    <p:extLst>
      <p:ext uri="{BB962C8B-B14F-4D97-AF65-F5344CB8AC3E}">
        <p14:creationId xmlns:p14="http://schemas.microsoft.com/office/powerpoint/2010/main" val="3440061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19</a:t>
            </a:fld>
            <a:endParaRPr lang="zh-CN" altLang="en-US"/>
          </a:p>
        </p:txBody>
      </p:sp>
    </p:spTree>
    <p:extLst>
      <p:ext uri="{BB962C8B-B14F-4D97-AF65-F5344CB8AC3E}">
        <p14:creationId xmlns:p14="http://schemas.microsoft.com/office/powerpoint/2010/main" val="306014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a:t>
            </a:fld>
            <a:endParaRPr lang="zh-CN" altLang="en-US"/>
          </a:p>
        </p:txBody>
      </p:sp>
    </p:spTree>
    <p:extLst>
      <p:ext uri="{BB962C8B-B14F-4D97-AF65-F5344CB8AC3E}">
        <p14:creationId xmlns:p14="http://schemas.microsoft.com/office/powerpoint/2010/main" val="1956624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20</a:t>
            </a:fld>
            <a:endParaRPr lang="zh-CN" altLang="en-US"/>
          </a:p>
        </p:txBody>
      </p:sp>
    </p:spTree>
    <p:extLst>
      <p:ext uri="{BB962C8B-B14F-4D97-AF65-F5344CB8AC3E}">
        <p14:creationId xmlns:p14="http://schemas.microsoft.com/office/powerpoint/2010/main" val="248047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a:t>
            </a:fld>
            <a:endParaRPr lang="zh-CN" altLang="en-US"/>
          </a:p>
        </p:txBody>
      </p:sp>
    </p:spTree>
    <p:extLst>
      <p:ext uri="{BB962C8B-B14F-4D97-AF65-F5344CB8AC3E}">
        <p14:creationId xmlns:p14="http://schemas.microsoft.com/office/powerpoint/2010/main" val="350677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4</a:t>
            </a:fld>
            <a:endParaRPr lang="zh-CN" altLang="en-US"/>
          </a:p>
        </p:txBody>
      </p:sp>
    </p:spTree>
    <p:extLst>
      <p:ext uri="{BB962C8B-B14F-4D97-AF65-F5344CB8AC3E}">
        <p14:creationId xmlns:p14="http://schemas.microsoft.com/office/powerpoint/2010/main" val="4242965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5</a:t>
            </a:fld>
            <a:endParaRPr lang="zh-CN" altLang="en-US"/>
          </a:p>
        </p:txBody>
      </p:sp>
    </p:spTree>
    <p:extLst>
      <p:ext uri="{BB962C8B-B14F-4D97-AF65-F5344CB8AC3E}">
        <p14:creationId xmlns:p14="http://schemas.microsoft.com/office/powerpoint/2010/main" val="252005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6</a:t>
            </a:fld>
            <a:endParaRPr lang="zh-CN" altLang="en-US"/>
          </a:p>
        </p:txBody>
      </p:sp>
    </p:spTree>
    <p:extLst>
      <p:ext uri="{BB962C8B-B14F-4D97-AF65-F5344CB8AC3E}">
        <p14:creationId xmlns:p14="http://schemas.microsoft.com/office/powerpoint/2010/main" val="425504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7</a:t>
            </a:fld>
            <a:endParaRPr lang="zh-CN" altLang="en-US"/>
          </a:p>
        </p:txBody>
      </p:sp>
    </p:spTree>
    <p:extLst>
      <p:ext uri="{BB962C8B-B14F-4D97-AF65-F5344CB8AC3E}">
        <p14:creationId xmlns:p14="http://schemas.microsoft.com/office/powerpoint/2010/main" val="229174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8</a:t>
            </a:fld>
            <a:endParaRPr lang="zh-CN" altLang="en-US"/>
          </a:p>
        </p:txBody>
      </p:sp>
    </p:spTree>
    <p:extLst>
      <p:ext uri="{BB962C8B-B14F-4D97-AF65-F5344CB8AC3E}">
        <p14:creationId xmlns:p14="http://schemas.microsoft.com/office/powerpoint/2010/main" val="361344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4F23A-B445-4766-B800-5CA2484B1721}" type="slidenum">
              <a:rPr lang="zh-CN" altLang="en-US" smtClean="0"/>
              <a:t>9</a:t>
            </a:fld>
            <a:endParaRPr lang="zh-CN" altLang="en-US"/>
          </a:p>
        </p:txBody>
      </p:sp>
    </p:spTree>
    <p:extLst>
      <p:ext uri="{BB962C8B-B14F-4D97-AF65-F5344CB8AC3E}">
        <p14:creationId xmlns:p14="http://schemas.microsoft.com/office/powerpoint/2010/main" val="2034842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79591" y="243464"/>
            <a:ext cx="9632817" cy="6371072"/>
          </a:xfrm>
          <a:prstGeom prst="rect">
            <a:avLst/>
          </a:prstGeom>
        </p:spPr>
      </p:pic>
    </p:spTree>
    <p:extLst>
      <p:ext uri="{BB962C8B-B14F-4D97-AF65-F5344CB8AC3E}">
        <p14:creationId xmlns:p14="http://schemas.microsoft.com/office/powerpoint/2010/main" val="1707678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40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933701" y="2844802"/>
            <a:ext cx="3141663" cy="3141663"/>
          </a:xfrm>
          <a:custGeom>
            <a:avLst/>
            <a:gdLst>
              <a:gd name="connsiteX0" fmla="*/ 1570832 w 3141663"/>
              <a:gd name="connsiteY0" fmla="*/ 0 h 3141663"/>
              <a:gd name="connsiteX1" fmla="*/ 3141663 w 3141663"/>
              <a:gd name="connsiteY1" fmla="*/ 1570832 h 3141663"/>
              <a:gd name="connsiteX2" fmla="*/ 1570832 w 3141663"/>
              <a:gd name="connsiteY2" fmla="*/ 3141663 h 3141663"/>
              <a:gd name="connsiteX3" fmla="*/ 0 w 3141663"/>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1663" h="3141663">
                <a:moveTo>
                  <a:pt x="1570832" y="0"/>
                </a:moveTo>
                <a:lnTo>
                  <a:pt x="3141663" y="1570832"/>
                </a:lnTo>
                <a:lnTo>
                  <a:pt x="1570832" y="3141663"/>
                </a:lnTo>
                <a:lnTo>
                  <a:pt x="0" y="15708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5383214" y="2838450"/>
            <a:ext cx="1512887" cy="1512888"/>
          </a:xfrm>
          <a:custGeom>
            <a:avLst/>
            <a:gdLst>
              <a:gd name="connsiteX0" fmla="*/ 756444 w 1512887"/>
              <a:gd name="connsiteY0" fmla="*/ 0 h 1512888"/>
              <a:gd name="connsiteX1" fmla="*/ 1512887 w 1512887"/>
              <a:gd name="connsiteY1" fmla="*/ 756444 h 1512888"/>
              <a:gd name="connsiteX2" fmla="*/ 756444 w 1512887"/>
              <a:gd name="connsiteY2" fmla="*/ 1512888 h 1512888"/>
              <a:gd name="connsiteX3" fmla="*/ 0 w 1512887"/>
              <a:gd name="connsiteY3" fmla="*/ 756444 h 1512888"/>
            </a:gdLst>
            <a:ahLst/>
            <a:cxnLst>
              <a:cxn ang="0">
                <a:pos x="connsiteX0" y="connsiteY0"/>
              </a:cxn>
              <a:cxn ang="0">
                <a:pos x="connsiteX1" y="connsiteY1"/>
              </a:cxn>
              <a:cxn ang="0">
                <a:pos x="connsiteX2" y="connsiteY2"/>
              </a:cxn>
              <a:cxn ang="0">
                <a:pos x="connsiteX3" y="connsiteY3"/>
              </a:cxn>
            </a:cxnLst>
            <a:rect l="l" t="t" r="r" b="b"/>
            <a:pathLst>
              <a:path w="1512887" h="1512888">
                <a:moveTo>
                  <a:pt x="756444" y="0"/>
                </a:moveTo>
                <a:lnTo>
                  <a:pt x="1512887" y="756444"/>
                </a:lnTo>
                <a:lnTo>
                  <a:pt x="756444" y="1512888"/>
                </a:lnTo>
                <a:lnTo>
                  <a:pt x="0" y="756444"/>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383214" y="4487863"/>
            <a:ext cx="1512887" cy="1511300"/>
          </a:xfrm>
          <a:custGeom>
            <a:avLst/>
            <a:gdLst>
              <a:gd name="connsiteX0" fmla="*/ 756444 w 1512887"/>
              <a:gd name="connsiteY0" fmla="*/ 0 h 1511300"/>
              <a:gd name="connsiteX1" fmla="*/ 1512887 w 1512887"/>
              <a:gd name="connsiteY1" fmla="*/ 755650 h 1511300"/>
              <a:gd name="connsiteX2" fmla="*/ 756444 w 1512887"/>
              <a:gd name="connsiteY2" fmla="*/ 1511300 h 1511300"/>
              <a:gd name="connsiteX3" fmla="*/ 0 w 1512887"/>
              <a:gd name="connsiteY3" fmla="*/ 755650 h 1511300"/>
            </a:gdLst>
            <a:ahLst/>
            <a:cxnLst>
              <a:cxn ang="0">
                <a:pos x="connsiteX0" y="connsiteY0"/>
              </a:cxn>
              <a:cxn ang="0">
                <a:pos x="connsiteX1" y="connsiteY1"/>
              </a:cxn>
              <a:cxn ang="0">
                <a:pos x="connsiteX2" y="connsiteY2"/>
              </a:cxn>
              <a:cxn ang="0">
                <a:pos x="connsiteX3" y="connsiteY3"/>
              </a:cxn>
            </a:cxnLst>
            <a:rect l="l" t="t" r="r" b="b"/>
            <a:pathLst>
              <a:path w="1512887" h="1511300">
                <a:moveTo>
                  <a:pt x="756444" y="0"/>
                </a:moveTo>
                <a:lnTo>
                  <a:pt x="1512887" y="755650"/>
                </a:lnTo>
                <a:lnTo>
                  <a:pt x="756444" y="1511300"/>
                </a:lnTo>
                <a:lnTo>
                  <a:pt x="0" y="7556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197601" y="2844802"/>
            <a:ext cx="3140075" cy="3141663"/>
          </a:xfrm>
          <a:custGeom>
            <a:avLst/>
            <a:gdLst>
              <a:gd name="connsiteX0" fmla="*/ 1570038 w 3140075"/>
              <a:gd name="connsiteY0" fmla="*/ 0 h 3141663"/>
              <a:gd name="connsiteX1" fmla="*/ 3140075 w 3140075"/>
              <a:gd name="connsiteY1" fmla="*/ 1570832 h 3141663"/>
              <a:gd name="connsiteX2" fmla="*/ 1570038 w 3140075"/>
              <a:gd name="connsiteY2" fmla="*/ 3141663 h 3141663"/>
              <a:gd name="connsiteX3" fmla="*/ 0 w 3140075"/>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0075" h="3141663">
                <a:moveTo>
                  <a:pt x="1570038" y="0"/>
                </a:moveTo>
                <a:lnTo>
                  <a:pt x="3140075" y="1570832"/>
                </a:lnTo>
                <a:lnTo>
                  <a:pt x="1570038" y="3141663"/>
                </a:lnTo>
                <a:lnTo>
                  <a:pt x="0" y="157083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22342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54137"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40978" y="1831079"/>
            <a:ext cx="2510046" cy="2510044"/>
          </a:xfrm>
          <a:custGeom>
            <a:avLst/>
            <a:gdLst>
              <a:gd name="connsiteX0" fmla="*/ 1255023 w 2510046"/>
              <a:gd name="connsiteY0" fmla="*/ 0 h 2510044"/>
              <a:gd name="connsiteX1" fmla="*/ 2510046 w 2510046"/>
              <a:gd name="connsiteY1" fmla="*/ 1255022 h 2510044"/>
              <a:gd name="connsiteX2" fmla="*/ 1255023 w 2510046"/>
              <a:gd name="connsiteY2" fmla="*/ 2510044 h 2510044"/>
              <a:gd name="connsiteX3" fmla="*/ 0 w 2510046"/>
              <a:gd name="connsiteY3" fmla="*/ 1255022 h 2510044"/>
              <a:gd name="connsiteX4" fmla="*/ 1255023 w 2510046"/>
              <a:gd name="connsiteY4" fmla="*/ 0 h 251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046" h="2510044">
                <a:moveTo>
                  <a:pt x="1255023" y="0"/>
                </a:moveTo>
                <a:cubicBezTo>
                  <a:pt x="1948153" y="0"/>
                  <a:pt x="2510046" y="561892"/>
                  <a:pt x="2510046" y="1255022"/>
                </a:cubicBezTo>
                <a:cubicBezTo>
                  <a:pt x="2510046" y="1948152"/>
                  <a:pt x="1948153" y="2510044"/>
                  <a:pt x="1255023" y="2510044"/>
                </a:cubicBezTo>
                <a:cubicBezTo>
                  <a:pt x="561893" y="2510044"/>
                  <a:pt x="0" y="1948152"/>
                  <a:pt x="0" y="1255022"/>
                </a:cubicBezTo>
                <a:cubicBezTo>
                  <a:pt x="0" y="561892"/>
                  <a:pt x="561893" y="0"/>
                  <a:pt x="125502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45872"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9686047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66903" y="1554400"/>
            <a:ext cx="3236782" cy="4498744"/>
          </a:xfrm>
          <a:custGeom>
            <a:avLst/>
            <a:gdLst>
              <a:gd name="connsiteX0" fmla="*/ 2873925 w 3236782"/>
              <a:gd name="connsiteY0" fmla="*/ 986969 h 4498744"/>
              <a:gd name="connsiteX1" fmla="*/ 3236782 w 3236782"/>
              <a:gd name="connsiteY1" fmla="*/ 1349826 h 4498744"/>
              <a:gd name="connsiteX2" fmla="*/ 3236782 w 3236782"/>
              <a:gd name="connsiteY2" fmla="*/ 3892666 h 4498744"/>
              <a:gd name="connsiteX3" fmla="*/ 2873925 w 3236782"/>
              <a:gd name="connsiteY3" fmla="*/ 4255523 h 4498744"/>
              <a:gd name="connsiteX4" fmla="*/ 2511068 w 3236782"/>
              <a:gd name="connsiteY4" fmla="*/ 3892666 h 4498744"/>
              <a:gd name="connsiteX5" fmla="*/ 2511068 w 3236782"/>
              <a:gd name="connsiteY5" fmla="*/ 1349826 h 4498744"/>
              <a:gd name="connsiteX6" fmla="*/ 2873925 w 3236782"/>
              <a:gd name="connsiteY6" fmla="*/ 986969 h 4498744"/>
              <a:gd name="connsiteX7" fmla="*/ 1199880 w 3236782"/>
              <a:gd name="connsiteY7" fmla="*/ 907240 h 4498744"/>
              <a:gd name="connsiteX8" fmla="*/ 1562737 w 3236782"/>
              <a:gd name="connsiteY8" fmla="*/ 1270097 h 4498744"/>
              <a:gd name="connsiteX9" fmla="*/ 1562737 w 3236782"/>
              <a:gd name="connsiteY9" fmla="*/ 4135887 h 4498744"/>
              <a:gd name="connsiteX10" fmla="*/ 1199880 w 3236782"/>
              <a:gd name="connsiteY10" fmla="*/ 4498744 h 4498744"/>
              <a:gd name="connsiteX11" fmla="*/ 837023 w 3236782"/>
              <a:gd name="connsiteY11" fmla="*/ 4135887 h 4498744"/>
              <a:gd name="connsiteX12" fmla="*/ 837023 w 3236782"/>
              <a:gd name="connsiteY12" fmla="*/ 1270097 h 4498744"/>
              <a:gd name="connsiteX13" fmla="*/ 1199880 w 3236782"/>
              <a:gd name="connsiteY13" fmla="*/ 907240 h 4498744"/>
              <a:gd name="connsiteX14" fmla="*/ 362857 w 3236782"/>
              <a:gd name="connsiteY14" fmla="*/ 330237 h 4498744"/>
              <a:gd name="connsiteX15" fmla="*/ 725714 w 3236782"/>
              <a:gd name="connsiteY15" fmla="*/ 693094 h 4498744"/>
              <a:gd name="connsiteX16" fmla="*/ 725714 w 3236782"/>
              <a:gd name="connsiteY16" fmla="*/ 3133652 h 4498744"/>
              <a:gd name="connsiteX17" fmla="*/ 362857 w 3236782"/>
              <a:gd name="connsiteY17" fmla="*/ 3496509 h 4498744"/>
              <a:gd name="connsiteX18" fmla="*/ 0 w 3236782"/>
              <a:gd name="connsiteY18" fmla="*/ 3133652 h 4498744"/>
              <a:gd name="connsiteX19" fmla="*/ 0 w 3236782"/>
              <a:gd name="connsiteY19" fmla="*/ 693094 h 4498744"/>
              <a:gd name="connsiteX20" fmla="*/ 362857 w 3236782"/>
              <a:gd name="connsiteY20" fmla="*/ 330237 h 4498744"/>
              <a:gd name="connsiteX21" fmla="*/ 2036903 w 3236782"/>
              <a:gd name="connsiteY21" fmla="*/ 0 h 4498744"/>
              <a:gd name="connsiteX22" fmla="*/ 2399760 w 3236782"/>
              <a:gd name="connsiteY22" fmla="*/ 362857 h 4498744"/>
              <a:gd name="connsiteX23" fmla="*/ 2399760 w 3236782"/>
              <a:gd name="connsiteY23" fmla="*/ 3736754 h 4498744"/>
              <a:gd name="connsiteX24" fmla="*/ 2036903 w 3236782"/>
              <a:gd name="connsiteY24" fmla="*/ 4099611 h 4498744"/>
              <a:gd name="connsiteX25" fmla="*/ 1674046 w 3236782"/>
              <a:gd name="connsiteY25" fmla="*/ 3736754 h 4498744"/>
              <a:gd name="connsiteX26" fmla="*/ 1674046 w 3236782"/>
              <a:gd name="connsiteY26" fmla="*/ 362857 h 4498744"/>
              <a:gd name="connsiteX27" fmla="*/ 2036903 w 3236782"/>
              <a:gd name="connsiteY27" fmla="*/ 0 h 44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6782" h="4498744">
                <a:moveTo>
                  <a:pt x="2873925" y="986969"/>
                </a:moveTo>
                <a:cubicBezTo>
                  <a:pt x="3074325" y="986969"/>
                  <a:pt x="3236782" y="1149426"/>
                  <a:pt x="3236782" y="1349826"/>
                </a:cubicBezTo>
                <a:lnTo>
                  <a:pt x="3236782" y="3892666"/>
                </a:lnTo>
                <a:cubicBezTo>
                  <a:pt x="3236782" y="4093066"/>
                  <a:pt x="3074325" y="4255523"/>
                  <a:pt x="2873925" y="4255523"/>
                </a:cubicBezTo>
                <a:cubicBezTo>
                  <a:pt x="2673525" y="4255523"/>
                  <a:pt x="2511068" y="4093066"/>
                  <a:pt x="2511068" y="3892666"/>
                </a:cubicBezTo>
                <a:lnTo>
                  <a:pt x="2511068" y="1349826"/>
                </a:lnTo>
                <a:cubicBezTo>
                  <a:pt x="2511068" y="1149426"/>
                  <a:pt x="2673525" y="986969"/>
                  <a:pt x="2873925" y="986969"/>
                </a:cubicBezTo>
                <a:close/>
                <a:moveTo>
                  <a:pt x="1199880" y="907240"/>
                </a:moveTo>
                <a:cubicBezTo>
                  <a:pt x="1400280" y="907240"/>
                  <a:pt x="1562737" y="1069697"/>
                  <a:pt x="1562737" y="1270097"/>
                </a:cubicBezTo>
                <a:lnTo>
                  <a:pt x="1562737" y="4135887"/>
                </a:lnTo>
                <a:cubicBezTo>
                  <a:pt x="1562737" y="4336287"/>
                  <a:pt x="1400280" y="4498744"/>
                  <a:pt x="1199880" y="4498744"/>
                </a:cubicBezTo>
                <a:cubicBezTo>
                  <a:pt x="999480" y="4498744"/>
                  <a:pt x="837023" y="4336287"/>
                  <a:pt x="837023" y="4135887"/>
                </a:cubicBezTo>
                <a:lnTo>
                  <a:pt x="837023" y="1270097"/>
                </a:lnTo>
                <a:cubicBezTo>
                  <a:pt x="837023" y="1069697"/>
                  <a:pt x="999480" y="907240"/>
                  <a:pt x="1199880" y="907240"/>
                </a:cubicBezTo>
                <a:close/>
                <a:moveTo>
                  <a:pt x="362857" y="330237"/>
                </a:moveTo>
                <a:cubicBezTo>
                  <a:pt x="563257" y="330237"/>
                  <a:pt x="725714" y="492694"/>
                  <a:pt x="725714" y="693094"/>
                </a:cubicBezTo>
                <a:lnTo>
                  <a:pt x="725714" y="3133652"/>
                </a:lnTo>
                <a:cubicBezTo>
                  <a:pt x="725714" y="3334052"/>
                  <a:pt x="563257" y="3496509"/>
                  <a:pt x="362857" y="3496509"/>
                </a:cubicBezTo>
                <a:cubicBezTo>
                  <a:pt x="162457" y="3496509"/>
                  <a:pt x="0" y="3334052"/>
                  <a:pt x="0" y="3133652"/>
                </a:cubicBezTo>
                <a:lnTo>
                  <a:pt x="0" y="693094"/>
                </a:lnTo>
                <a:cubicBezTo>
                  <a:pt x="0" y="492694"/>
                  <a:pt x="162457" y="330237"/>
                  <a:pt x="362857" y="330237"/>
                </a:cubicBezTo>
                <a:close/>
                <a:moveTo>
                  <a:pt x="2036903" y="0"/>
                </a:moveTo>
                <a:cubicBezTo>
                  <a:pt x="2237303" y="0"/>
                  <a:pt x="2399760" y="162457"/>
                  <a:pt x="2399760" y="362857"/>
                </a:cubicBezTo>
                <a:lnTo>
                  <a:pt x="2399760" y="3736754"/>
                </a:lnTo>
                <a:cubicBezTo>
                  <a:pt x="2399760" y="3937154"/>
                  <a:pt x="2237303" y="4099611"/>
                  <a:pt x="2036903" y="4099611"/>
                </a:cubicBezTo>
                <a:cubicBezTo>
                  <a:pt x="1836503" y="4099611"/>
                  <a:pt x="1674046" y="3937154"/>
                  <a:pt x="1674046" y="3736754"/>
                </a:cubicBezTo>
                <a:lnTo>
                  <a:pt x="1674046" y="362857"/>
                </a:lnTo>
                <a:cubicBezTo>
                  <a:pt x="1674046" y="162457"/>
                  <a:pt x="1836503" y="0"/>
                  <a:pt x="20369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2435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420323"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159214"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8977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4000" y="51201"/>
                  <a:pt x="1379908" y="383497"/>
                  <a:pt x="1329601" y="746399"/>
                </a:cubicBezTo>
                <a:cubicBezTo>
                  <a:pt x="1279295" y="1109301"/>
                  <a:pt x="942458"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752866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3999" y="51201"/>
                  <a:pt x="1379908" y="383497"/>
                  <a:pt x="1329601" y="746399"/>
                </a:cubicBezTo>
                <a:cubicBezTo>
                  <a:pt x="1279294" y="1109301"/>
                  <a:pt x="942457"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36811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4533426" y="1712930"/>
            <a:ext cx="1788845" cy="1592636"/>
          </a:xfrm>
          <a:custGeom>
            <a:avLst/>
            <a:gdLst>
              <a:gd name="connsiteX0" fmla="*/ 1051700 w 1788845"/>
              <a:gd name="connsiteY0" fmla="*/ 0 h 1592636"/>
              <a:gd name="connsiteX1" fmla="*/ 1089295 w 1788845"/>
              <a:gd name="connsiteY1" fmla="*/ 2895 h 1592636"/>
              <a:gd name="connsiteX2" fmla="*/ 1126737 w 1788845"/>
              <a:gd name="connsiteY2" fmla="*/ 7352 h 1592636"/>
              <a:gd name="connsiteX3" fmla="*/ 1162311 w 1788845"/>
              <a:gd name="connsiteY3" fmla="*/ 14781 h 1592636"/>
              <a:gd name="connsiteX4" fmla="*/ 1199371 w 1788845"/>
              <a:gd name="connsiteY4" fmla="*/ 23143 h 1592636"/>
              <a:gd name="connsiteX5" fmla="*/ 1233858 w 1788845"/>
              <a:gd name="connsiteY5" fmla="*/ 33619 h 1592636"/>
              <a:gd name="connsiteX6" fmla="*/ 1269048 w 1788845"/>
              <a:gd name="connsiteY6" fmla="*/ 44955 h 1592636"/>
              <a:gd name="connsiteX7" fmla="*/ 1303152 w 1788845"/>
              <a:gd name="connsiteY7" fmla="*/ 59336 h 1592636"/>
              <a:gd name="connsiteX8" fmla="*/ 1335539 w 1788845"/>
              <a:gd name="connsiteY8" fmla="*/ 75128 h 1592636"/>
              <a:gd name="connsiteX9" fmla="*/ 1368555 w 1788845"/>
              <a:gd name="connsiteY9" fmla="*/ 92559 h 1592636"/>
              <a:gd name="connsiteX10" fmla="*/ 1400559 w 1788845"/>
              <a:gd name="connsiteY10" fmla="*/ 112256 h 1592636"/>
              <a:gd name="connsiteX11" fmla="*/ 1431629 w 1788845"/>
              <a:gd name="connsiteY11" fmla="*/ 133440 h 1592636"/>
              <a:gd name="connsiteX12" fmla="*/ 1461135 w 1788845"/>
              <a:gd name="connsiteY12" fmla="*/ 154470 h 1592636"/>
              <a:gd name="connsiteX13" fmla="*/ 1490337 w 1788845"/>
              <a:gd name="connsiteY13" fmla="*/ 178625 h 1592636"/>
              <a:gd name="connsiteX14" fmla="*/ 1517821 w 1788845"/>
              <a:gd name="connsiteY14" fmla="*/ 204189 h 1592636"/>
              <a:gd name="connsiteX15" fmla="*/ 1545934 w 1788845"/>
              <a:gd name="connsiteY15" fmla="*/ 231392 h 1592636"/>
              <a:gd name="connsiteX16" fmla="*/ 1570767 w 1788845"/>
              <a:gd name="connsiteY16" fmla="*/ 259851 h 1592636"/>
              <a:gd name="connsiteX17" fmla="*/ 1596306 w 1788845"/>
              <a:gd name="connsiteY17" fmla="*/ 289167 h 1592636"/>
              <a:gd name="connsiteX18" fmla="*/ 1619347 w 1788845"/>
              <a:gd name="connsiteY18" fmla="*/ 319817 h 1592636"/>
              <a:gd name="connsiteX19" fmla="*/ 1642234 w 1788845"/>
              <a:gd name="connsiteY19" fmla="*/ 352028 h 1592636"/>
              <a:gd name="connsiteX20" fmla="*/ 1663406 w 1788845"/>
              <a:gd name="connsiteY20" fmla="*/ 385649 h 1592636"/>
              <a:gd name="connsiteX21" fmla="*/ 1683643 w 1788845"/>
              <a:gd name="connsiteY21" fmla="*/ 420756 h 1592636"/>
              <a:gd name="connsiteX22" fmla="*/ 1703098 w 1788845"/>
              <a:gd name="connsiteY22" fmla="*/ 455786 h 1592636"/>
              <a:gd name="connsiteX23" fmla="*/ 1720837 w 1788845"/>
              <a:gd name="connsiteY23" fmla="*/ 492225 h 1592636"/>
              <a:gd name="connsiteX24" fmla="*/ 1736782 w 1788845"/>
              <a:gd name="connsiteY24" fmla="*/ 530854 h 1592636"/>
              <a:gd name="connsiteX25" fmla="*/ 1751870 w 1788845"/>
              <a:gd name="connsiteY25" fmla="*/ 570189 h 1592636"/>
              <a:gd name="connsiteX26" fmla="*/ 1764690 w 1788845"/>
              <a:gd name="connsiteY26" fmla="*/ 608511 h 1592636"/>
              <a:gd name="connsiteX27" fmla="*/ 1773524 w 1788845"/>
              <a:gd name="connsiteY27" fmla="*/ 647233 h 1592636"/>
              <a:gd name="connsiteX28" fmla="*/ 1781577 w 1788845"/>
              <a:gd name="connsiteY28" fmla="*/ 685877 h 1592636"/>
              <a:gd name="connsiteX29" fmla="*/ 1786504 w 1788845"/>
              <a:gd name="connsiteY29" fmla="*/ 724217 h 1592636"/>
              <a:gd name="connsiteX30" fmla="*/ 1788456 w 1788845"/>
              <a:gd name="connsiteY30" fmla="*/ 760686 h 1592636"/>
              <a:gd name="connsiteX31" fmla="*/ 1788845 w 1788845"/>
              <a:gd name="connsiteY31" fmla="*/ 797003 h 1592636"/>
              <a:gd name="connsiteX32" fmla="*/ 1786032 w 1788845"/>
              <a:gd name="connsiteY32" fmla="*/ 833794 h 1592636"/>
              <a:gd name="connsiteX33" fmla="*/ 1782513 w 1788845"/>
              <a:gd name="connsiteY33" fmla="*/ 869728 h 1592636"/>
              <a:gd name="connsiteX34" fmla="*/ 1775867 w 1788845"/>
              <a:gd name="connsiteY34" fmla="*/ 905356 h 1592636"/>
              <a:gd name="connsiteX35" fmla="*/ 1766172 w 1788845"/>
              <a:gd name="connsiteY35" fmla="*/ 939896 h 1592636"/>
              <a:gd name="connsiteX36" fmla="*/ 1755770 w 1788845"/>
              <a:gd name="connsiteY36" fmla="*/ 973578 h 1592636"/>
              <a:gd name="connsiteX37" fmla="*/ 1743103 w 1788845"/>
              <a:gd name="connsiteY37" fmla="*/ 1006249 h 1592636"/>
              <a:gd name="connsiteX38" fmla="*/ 1728088 w 1788845"/>
              <a:gd name="connsiteY38" fmla="*/ 1038691 h 1592636"/>
              <a:gd name="connsiteX39" fmla="*/ 1712292 w 1788845"/>
              <a:gd name="connsiteY39" fmla="*/ 1071055 h 1592636"/>
              <a:gd name="connsiteX40" fmla="*/ 1693446 w 1788845"/>
              <a:gd name="connsiteY40" fmla="*/ 1102333 h 1592636"/>
              <a:gd name="connsiteX41" fmla="*/ 1673114 w 1788845"/>
              <a:gd name="connsiteY41" fmla="*/ 1132676 h 1592636"/>
              <a:gd name="connsiteX42" fmla="*/ 1651294 w 1788845"/>
              <a:gd name="connsiteY42" fmla="*/ 1162084 h 1592636"/>
              <a:gd name="connsiteX43" fmla="*/ 1628769 w 1788845"/>
              <a:gd name="connsiteY43" fmla="*/ 1190635 h 1592636"/>
              <a:gd name="connsiteX44" fmla="*/ 1603119 w 1788845"/>
              <a:gd name="connsiteY44" fmla="*/ 1218881 h 1592636"/>
              <a:gd name="connsiteX45" fmla="*/ 1576839 w 1788845"/>
              <a:gd name="connsiteY45" fmla="*/ 1245486 h 1592636"/>
              <a:gd name="connsiteX46" fmla="*/ 1549072 w 1788845"/>
              <a:gd name="connsiteY46" fmla="*/ 1271158 h 1592636"/>
              <a:gd name="connsiteX47" fmla="*/ 1520523 w 1788845"/>
              <a:gd name="connsiteY47" fmla="*/ 1296753 h 1592636"/>
              <a:gd name="connsiteX48" fmla="*/ 1489783 w 1788845"/>
              <a:gd name="connsiteY48" fmla="*/ 1320556 h 1592636"/>
              <a:gd name="connsiteX49" fmla="*/ 1457403 w 1788845"/>
              <a:gd name="connsiteY49" fmla="*/ 1344987 h 1592636"/>
              <a:gd name="connsiteX50" fmla="*/ 1425328 w 1788845"/>
              <a:gd name="connsiteY50" fmla="*/ 1366293 h 1592636"/>
              <a:gd name="connsiteX51" fmla="*/ 1390910 w 1788845"/>
              <a:gd name="connsiteY51" fmla="*/ 1387369 h 1592636"/>
              <a:gd name="connsiteX52" fmla="*/ 1355786 w 1788845"/>
              <a:gd name="connsiteY52" fmla="*/ 1407587 h 1592636"/>
              <a:gd name="connsiteX53" fmla="*/ 1319955 w 1788845"/>
              <a:gd name="connsiteY53" fmla="*/ 1426948 h 1592636"/>
              <a:gd name="connsiteX54" fmla="*/ 1284202 w 1788845"/>
              <a:gd name="connsiteY54" fmla="*/ 1445528 h 1592636"/>
              <a:gd name="connsiteX55" fmla="*/ 1245553 w 1788845"/>
              <a:gd name="connsiteY55" fmla="*/ 1461458 h 1592636"/>
              <a:gd name="connsiteX56" fmla="*/ 1207761 w 1788845"/>
              <a:gd name="connsiteY56" fmla="*/ 1476683 h 1592636"/>
              <a:gd name="connsiteX57" fmla="*/ 1168405 w 1788845"/>
              <a:gd name="connsiteY57" fmla="*/ 1491756 h 1592636"/>
              <a:gd name="connsiteX58" fmla="*/ 1128345 w 1788845"/>
              <a:gd name="connsiteY58" fmla="*/ 1505971 h 1592636"/>
              <a:gd name="connsiteX59" fmla="*/ 1088515 w 1788845"/>
              <a:gd name="connsiteY59" fmla="*/ 1517841 h 1592636"/>
              <a:gd name="connsiteX60" fmla="*/ 1047044 w 1788845"/>
              <a:gd name="connsiteY60" fmla="*/ 1530340 h 1592636"/>
              <a:gd name="connsiteX61" fmla="*/ 1004869 w 1788845"/>
              <a:gd name="connsiteY61" fmla="*/ 1541981 h 1592636"/>
              <a:gd name="connsiteX62" fmla="*/ 962063 w 1788845"/>
              <a:gd name="connsiteY62" fmla="*/ 1551984 h 1592636"/>
              <a:gd name="connsiteX63" fmla="*/ 920194 w 1788845"/>
              <a:gd name="connsiteY63" fmla="*/ 1560500 h 1592636"/>
              <a:gd name="connsiteX64" fmla="*/ 876684 w 1788845"/>
              <a:gd name="connsiteY64" fmla="*/ 1569644 h 1592636"/>
              <a:gd name="connsiteX65" fmla="*/ 834262 w 1788845"/>
              <a:gd name="connsiteY65" fmla="*/ 1575741 h 1592636"/>
              <a:gd name="connsiteX66" fmla="*/ 790982 w 1788845"/>
              <a:gd name="connsiteY66" fmla="*/ 1582541 h 1592636"/>
              <a:gd name="connsiteX67" fmla="*/ 748008 w 1788845"/>
              <a:gd name="connsiteY67" fmla="*/ 1586218 h 1592636"/>
              <a:gd name="connsiteX68" fmla="*/ 705033 w 1788845"/>
              <a:gd name="connsiteY68" fmla="*/ 1589894 h 1592636"/>
              <a:gd name="connsiteX69" fmla="*/ 662212 w 1788845"/>
              <a:gd name="connsiteY69" fmla="*/ 1592008 h 1592636"/>
              <a:gd name="connsiteX70" fmla="*/ 620326 w 1788845"/>
              <a:gd name="connsiteY70" fmla="*/ 1592636 h 1592636"/>
              <a:gd name="connsiteX71" fmla="*/ 577811 w 1788845"/>
              <a:gd name="connsiteY71" fmla="*/ 1591626 h 1592636"/>
              <a:gd name="connsiteX72" fmla="*/ 537012 w 1788845"/>
              <a:gd name="connsiteY72" fmla="*/ 1589206 h 1592636"/>
              <a:gd name="connsiteX73" fmla="*/ 497148 w 1788845"/>
              <a:gd name="connsiteY73" fmla="*/ 1585301 h 1592636"/>
              <a:gd name="connsiteX74" fmla="*/ 455949 w 1788845"/>
              <a:gd name="connsiteY74" fmla="*/ 1578899 h 1592636"/>
              <a:gd name="connsiteX75" fmla="*/ 418031 w 1788845"/>
              <a:gd name="connsiteY75" fmla="*/ 1571239 h 1592636"/>
              <a:gd name="connsiteX76" fmla="*/ 380190 w 1788845"/>
              <a:gd name="connsiteY76" fmla="*/ 1562800 h 1592636"/>
              <a:gd name="connsiteX77" fmla="*/ 343435 w 1788845"/>
              <a:gd name="connsiteY77" fmla="*/ 1551313 h 1592636"/>
              <a:gd name="connsiteX78" fmla="*/ 308397 w 1788845"/>
              <a:gd name="connsiteY78" fmla="*/ 1538416 h 1592636"/>
              <a:gd name="connsiteX79" fmla="*/ 274369 w 1788845"/>
              <a:gd name="connsiteY79" fmla="*/ 1523252 h 1592636"/>
              <a:gd name="connsiteX80" fmla="*/ 240573 w 1788845"/>
              <a:gd name="connsiteY80" fmla="*/ 1505744 h 1592636"/>
              <a:gd name="connsiteX81" fmla="*/ 209197 w 1788845"/>
              <a:gd name="connsiteY81" fmla="*/ 1487687 h 1592636"/>
              <a:gd name="connsiteX82" fmla="*/ 180548 w 1788845"/>
              <a:gd name="connsiteY82" fmla="*/ 1465952 h 1592636"/>
              <a:gd name="connsiteX83" fmla="*/ 166615 w 1788845"/>
              <a:gd name="connsiteY83" fmla="*/ 1455122 h 1592636"/>
              <a:gd name="connsiteX84" fmla="*/ 152835 w 1788845"/>
              <a:gd name="connsiteY84" fmla="*/ 1442731 h 1592636"/>
              <a:gd name="connsiteX85" fmla="*/ 139912 w 1788845"/>
              <a:gd name="connsiteY85" fmla="*/ 1429635 h 1592636"/>
              <a:gd name="connsiteX86" fmla="*/ 126914 w 1788845"/>
              <a:gd name="connsiteY86" fmla="*/ 1417321 h 1592636"/>
              <a:gd name="connsiteX87" fmla="*/ 114143 w 1788845"/>
              <a:gd name="connsiteY87" fmla="*/ 1402662 h 1592636"/>
              <a:gd name="connsiteX88" fmla="*/ 102080 w 1788845"/>
              <a:gd name="connsiteY88" fmla="*/ 1388862 h 1592636"/>
              <a:gd name="connsiteX89" fmla="*/ 90950 w 1788845"/>
              <a:gd name="connsiteY89" fmla="*/ 1373575 h 1592636"/>
              <a:gd name="connsiteX90" fmla="*/ 80602 w 1788845"/>
              <a:gd name="connsiteY90" fmla="*/ 1358366 h 1592636"/>
              <a:gd name="connsiteX91" fmla="*/ 70407 w 1788845"/>
              <a:gd name="connsiteY91" fmla="*/ 1341593 h 1592636"/>
              <a:gd name="connsiteX92" fmla="*/ 60136 w 1788845"/>
              <a:gd name="connsiteY92" fmla="*/ 1325602 h 1592636"/>
              <a:gd name="connsiteX93" fmla="*/ 51581 w 1788845"/>
              <a:gd name="connsiteY93" fmla="*/ 1308202 h 1592636"/>
              <a:gd name="connsiteX94" fmla="*/ 43884 w 1788845"/>
              <a:gd name="connsiteY94" fmla="*/ 1290097 h 1592636"/>
              <a:gd name="connsiteX95" fmla="*/ 34700 w 1788845"/>
              <a:gd name="connsiteY95" fmla="*/ 1271058 h 1592636"/>
              <a:gd name="connsiteX96" fmla="*/ 28720 w 1788845"/>
              <a:gd name="connsiteY96" fmla="*/ 1251545 h 1592636"/>
              <a:gd name="connsiteX97" fmla="*/ 21176 w 1788845"/>
              <a:gd name="connsiteY97" fmla="*/ 1231877 h 1592636"/>
              <a:gd name="connsiteX98" fmla="*/ 16054 w 1788845"/>
              <a:gd name="connsiteY98" fmla="*/ 1211659 h 1592636"/>
              <a:gd name="connsiteX99" fmla="*/ 10931 w 1788845"/>
              <a:gd name="connsiteY99" fmla="*/ 1191440 h 1592636"/>
              <a:gd name="connsiteX100" fmla="*/ 7449 w 1788845"/>
              <a:gd name="connsiteY100" fmla="*/ 1170595 h 1592636"/>
              <a:gd name="connsiteX101" fmla="*/ 4824 w 1788845"/>
              <a:gd name="connsiteY101" fmla="*/ 1149043 h 1592636"/>
              <a:gd name="connsiteX102" fmla="*/ 2200 w 1788845"/>
              <a:gd name="connsiteY102" fmla="*/ 1127492 h 1592636"/>
              <a:gd name="connsiteX103" fmla="*/ 1920 w 1788845"/>
              <a:gd name="connsiteY103" fmla="*/ 1106170 h 1592636"/>
              <a:gd name="connsiteX104" fmla="*/ 0 w 1788845"/>
              <a:gd name="connsiteY104" fmla="*/ 1085477 h 1592636"/>
              <a:gd name="connsiteX105" fmla="*/ 1437 w 1788845"/>
              <a:gd name="connsiteY105" fmla="*/ 1062746 h 1592636"/>
              <a:gd name="connsiteX106" fmla="*/ 1940 w 1788845"/>
              <a:gd name="connsiteY106" fmla="*/ 1041502 h 1592636"/>
              <a:gd name="connsiteX107" fmla="*/ 4081 w 1788845"/>
              <a:gd name="connsiteY107" fmla="*/ 1019629 h 1592636"/>
              <a:gd name="connsiteX108" fmla="*/ 6376 w 1788845"/>
              <a:gd name="connsiteY108" fmla="*/ 996194 h 1592636"/>
              <a:gd name="connsiteX109" fmla="*/ 14644 w 1788845"/>
              <a:gd name="connsiteY109" fmla="*/ 952051 h 1592636"/>
              <a:gd name="connsiteX110" fmla="*/ 23924 w 1788845"/>
              <a:gd name="connsiteY110" fmla="*/ 905640 h 1592636"/>
              <a:gd name="connsiteX111" fmla="*/ 37741 w 1788845"/>
              <a:gd name="connsiteY111" fmla="*/ 861251 h 1592636"/>
              <a:gd name="connsiteX112" fmla="*/ 52569 w 1788845"/>
              <a:gd name="connsiteY112" fmla="*/ 814595 h 1592636"/>
              <a:gd name="connsiteX113" fmla="*/ 69665 w 1788845"/>
              <a:gd name="connsiteY113" fmla="*/ 768950 h 1592636"/>
              <a:gd name="connsiteX114" fmla="*/ 90669 w 1788845"/>
              <a:gd name="connsiteY114" fmla="*/ 723688 h 1592636"/>
              <a:gd name="connsiteX115" fmla="*/ 113314 w 1788845"/>
              <a:gd name="connsiteY115" fmla="*/ 677799 h 1592636"/>
              <a:gd name="connsiteX116" fmla="*/ 137445 w 1788845"/>
              <a:gd name="connsiteY116" fmla="*/ 632843 h 1592636"/>
              <a:gd name="connsiteX117" fmla="*/ 162986 w 1788845"/>
              <a:gd name="connsiteY117" fmla="*/ 589602 h 1592636"/>
              <a:gd name="connsiteX118" fmla="*/ 191807 w 1788845"/>
              <a:gd name="connsiteY118" fmla="*/ 545107 h 1592636"/>
              <a:gd name="connsiteX119" fmla="*/ 221257 w 1788845"/>
              <a:gd name="connsiteY119" fmla="*/ 502249 h 1592636"/>
              <a:gd name="connsiteX120" fmla="*/ 252193 w 1788845"/>
              <a:gd name="connsiteY120" fmla="*/ 460327 h 1592636"/>
              <a:gd name="connsiteX121" fmla="*/ 285321 w 1788845"/>
              <a:gd name="connsiteY121" fmla="*/ 420195 h 1592636"/>
              <a:gd name="connsiteX122" fmla="*/ 319231 w 1788845"/>
              <a:gd name="connsiteY122" fmla="*/ 380141 h 1592636"/>
              <a:gd name="connsiteX123" fmla="*/ 354629 w 1788845"/>
              <a:gd name="connsiteY123" fmla="*/ 341022 h 1592636"/>
              <a:gd name="connsiteX124" fmla="*/ 391359 w 1788845"/>
              <a:gd name="connsiteY124" fmla="*/ 304399 h 1592636"/>
              <a:gd name="connsiteX125" fmla="*/ 427937 w 1788845"/>
              <a:gd name="connsiteY125" fmla="*/ 269338 h 1592636"/>
              <a:gd name="connsiteX126" fmla="*/ 465219 w 1788845"/>
              <a:gd name="connsiteY126" fmla="*/ 235135 h 1592636"/>
              <a:gd name="connsiteX127" fmla="*/ 503836 w 1788845"/>
              <a:gd name="connsiteY127" fmla="*/ 203427 h 1592636"/>
              <a:gd name="connsiteX128" fmla="*/ 543082 w 1788845"/>
              <a:gd name="connsiteY128" fmla="*/ 173360 h 1592636"/>
              <a:gd name="connsiteX129" fmla="*/ 582879 w 1788845"/>
              <a:gd name="connsiteY129" fmla="*/ 145713 h 1592636"/>
              <a:gd name="connsiteX130" fmla="*/ 622524 w 1788845"/>
              <a:gd name="connsiteY130" fmla="*/ 119628 h 1592636"/>
              <a:gd name="connsiteX131" fmla="*/ 662643 w 1788845"/>
              <a:gd name="connsiteY131" fmla="*/ 96745 h 1592636"/>
              <a:gd name="connsiteX132" fmla="*/ 702458 w 1788845"/>
              <a:gd name="connsiteY132" fmla="*/ 76985 h 1592636"/>
              <a:gd name="connsiteX133" fmla="*/ 742119 w 1788845"/>
              <a:gd name="connsiteY133" fmla="*/ 58788 h 1592636"/>
              <a:gd name="connsiteX134" fmla="*/ 781475 w 1788845"/>
              <a:gd name="connsiteY134" fmla="*/ 43716 h 1592636"/>
              <a:gd name="connsiteX135" fmla="*/ 821535 w 1788845"/>
              <a:gd name="connsiteY135" fmla="*/ 29502 h 1592636"/>
              <a:gd name="connsiteX136" fmla="*/ 860432 w 1788845"/>
              <a:gd name="connsiteY136" fmla="*/ 19117 h 1592636"/>
              <a:gd name="connsiteX137" fmla="*/ 899879 w 1788845"/>
              <a:gd name="connsiteY137" fmla="*/ 11151 h 1592636"/>
              <a:gd name="connsiteX138" fmla="*/ 938317 w 1788845"/>
              <a:gd name="connsiteY138" fmla="*/ 5454 h 1592636"/>
              <a:gd name="connsiteX139" fmla="*/ 976524 w 1788845"/>
              <a:gd name="connsiteY139" fmla="*/ 2099 h 1592636"/>
              <a:gd name="connsiteX140" fmla="*/ 1013797 w 1788845"/>
              <a:gd name="connsiteY140" fmla="*/ 230 h 159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6">
                <a:moveTo>
                  <a:pt x="1051700" y="0"/>
                </a:moveTo>
                <a:lnTo>
                  <a:pt x="1089295" y="2895"/>
                </a:lnTo>
                <a:lnTo>
                  <a:pt x="1126737" y="7352"/>
                </a:lnTo>
                <a:lnTo>
                  <a:pt x="1162311" y="14781"/>
                </a:lnTo>
                <a:lnTo>
                  <a:pt x="1199371" y="23143"/>
                </a:lnTo>
                <a:lnTo>
                  <a:pt x="1233858" y="33619"/>
                </a:lnTo>
                <a:lnTo>
                  <a:pt x="1269048" y="44955"/>
                </a:lnTo>
                <a:lnTo>
                  <a:pt x="1303152" y="59336"/>
                </a:lnTo>
                <a:lnTo>
                  <a:pt x="1335539" y="75128"/>
                </a:lnTo>
                <a:lnTo>
                  <a:pt x="1368555" y="92559"/>
                </a:lnTo>
                <a:lnTo>
                  <a:pt x="1400559" y="112256"/>
                </a:lnTo>
                <a:lnTo>
                  <a:pt x="1431629" y="133440"/>
                </a:lnTo>
                <a:lnTo>
                  <a:pt x="1461135" y="154470"/>
                </a:lnTo>
                <a:lnTo>
                  <a:pt x="1490337" y="178625"/>
                </a:lnTo>
                <a:lnTo>
                  <a:pt x="1517821" y="204189"/>
                </a:lnTo>
                <a:lnTo>
                  <a:pt x="1545934" y="231392"/>
                </a:lnTo>
                <a:lnTo>
                  <a:pt x="1570767" y="259851"/>
                </a:lnTo>
                <a:lnTo>
                  <a:pt x="1596306" y="289167"/>
                </a:lnTo>
                <a:lnTo>
                  <a:pt x="1619347" y="319817"/>
                </a:lnTo>
                <a:lnTo>
                  <a:pt x="1642234" y="352028"/>
                </a:lnTo>
                <a:lnTo>
                  <a:pt x="1663406" y="385649"/>
                </a:lnTo>
                <a:lnTo>
                  <a:pt x="1683643" y="420756"/>
                </a:lnTo>
                <a:lnTo>
                  <a:pt x="1703098" y="455786"/>
                </a:lnTo>
                <a:lnTo>
                  <a:pt x="1720837" y="492225"/>
                </a:lnTo>
                <a:lnTo>
                  <a:pt x="1736782" y="530854"/>
                </a:lnTo>
                <a:lnTo>
                  <a:pt x="1751870" y="570189"/>
                </a:lnTo>
                <a:lnTo>
                  <a:pt x="1764690" y="608511"/>
                </a:lnTo>
                <a:lnTo>
                  <a:pt x="1773524" y="647233"/>
                </a:lnTo>
                <a:lnTo>
                  <a:pt x="1781577" y="685877"/>
                </a:lnTo>
                <a:lnTo>
                  <a:pt x="1786504" y="724217"/>
                </a:lnTo>
                <a:lnTo>
                  <a:pt x="1788456" y="760686"/>
                </a:lnTo>
                <a:lnTo>
                  <a:pt x="1788845" y="797003"/>
                </a:lnTo>
                <a:lnTo>
                  <a:pt x="1786032" y="833794"/>
                </a:lnTo>
                <a:lnTo>
                  <a:pt x="1782513" y="869728"/>
                </a:lnTo>
                <a:lnTo>
                  <a:pt x="1775867" y="905356"/>
                </a:lnTo>
                <a:lnTo>
                  <a:pt x="1766172" y="939896"/>
                </a:lnTo>
                <a:lnTo>
                  <a:pt x="1755770" y="973578"/>
                </a:lnTo>
                <a:lnTo>
                  <a:pt x="1743103" y="1006249"/>
                </a:lnTo>
                <a:lnTo>
                  <a:pt x="1728088" y="1038691"/>
                </a:lnTo>
                <a:lnTo>
                  <a:pt x="1712292" y="1071055"/>
                </a:lnTo>
                <a:lnTo>
                  <a:pt x="1693446" y="1102333"/>
                </a:lnTo>
                <a:lnTo>
                  <a:pt x="1673114" y="1132676"/>
                </a:lnTo>
                <a:lnTo>
                  <a:pt x="1651294" y="1162084"/>
                </a:lnTo>
                <a:lnTo>
                  <a:pt x="1628769" y="1190635"/>
                </a:lnTo>
                <a:lnTo>
                  <a:pt x="1603119" y="1218881"/>
                </a:lnTo>
                <a:lnTo>
                  <a:pt x="1576839" y="1245486"/>
                </a:lnTo>
                <a:lnTo>
                  <a:pt x="1549072" y="1271158"/>
                </a:lnTo>
                <a:lnTo>
                  <a:pt x="1520523" y="1296753"/>
                </a:lnTo>
                <a:lnTo>
                  <a:pt x="1489783" y="1320556"/>
                </a:lnTo>
                <a:lnTo>
                  <a:pt x="1457403" y="1344987"/>
                </a:lnTo>
                <a:lnTo>
                  <a:pt x="1425328" y="1366293"/>
                </a:lnTo>
                <a:lnTo>
                  <a:pt x="1390910" y="1387369"/>
                </a:lnTo>
                <a:lnTo>
                  <a:pt x="1355786" y="1407587"/>
                </a:lnTo>
                <a:lnTo>
                  <a:pt x="1319955" y="1426948"/>
                </a:lnTo>
                <a:lnTo>
                  <a:pt x="1284202" y="1445528"/>
                </a:lnTo>
                <a:lnTo>
                  <a:pt x="1245553" y="1461458"/>
                </a:lnTo>
                <a:lnTo>
                  <a:pt x="1207761" y="1476683"/>
                </a:lnTo>
                <a:lnTo>
                  <a:pt x="1168405" y="1491756"/>
                </a:lnTo>
                <a:lnTo>
                  <a:pt x="1128345" y="1505971"/>
                </a:lnTo>
                <a:lnTo>
                  <a:pt x="1088515" y="1517841"/>
                </a:lnTo>
                <a:lnTo>
                  <a:pt x="1047044" y="1530340"/>
                </a:lnTo>
                <a:lnTo>
                  <a:pt x="1004869" y="1541981"/>
                </a:lnTo>
                <a:lnTo>
                  <a:pt x="962063" y="1551984"/>
                </a:lnTo>
                <a:lnTo>
                  <a:pt x="920194" y="1560500"/>
                </a:lnTo>
                <a:lnTo>
                  <a:pt x="876684" y="1569644"/>
                </a:lnTo>
                <a:lnTo>
                  <a:pt x="834262" y="1575741"/>
                </a:lnTo>
                <a:lnTo>
                  <a:pt x="790982" y="1582541"/>
                </a:lnTo>
                <a:lnTo>
                  <a:pt x="748008" y="1586218"/>
                </a:lnTo>
                <a:lnTo>
                  <a:pt x="705033" y="1589894"/>
                </a:lnTo>
                <a:lnTo>
                  <a:pt x="662212" y="1592008"/>
                </a:lnTo>
                <a:lnTo>
                  <a:pt x="620326" y="1592636"/>
                </a:lnTo>
                <a:lnTo>
                  <a:pt x="577811" y="1591626"/>
                </a:lnTo>
                <a:lnTo>
                  <a:pt x="537012" y="1589206"/>
                </a:lnTo>
                <a:lnTo>
                  <a:pt x="497148" y="1585301"/>
                </a:lnTo>
                <a:lnTo>
                  <a:pt x="455949" y="1578899"/>
                </a:lnTo>
                <a:lnTo>
                  <a:pt x="418031" y="1571239"/>
                </a:lnTo>
                <a:lnTo>
                  <a:pt x="380190" y="1562800"/>
                </a:lnTo>
                <a:lnTo>
                  <a:pt x="343435" y="1551313"/>
                </a:lnTo>
                <a:lnTo>
                  <a:pt x="308397" y="1538416"/>
                </a:lnTo>
                <a:lnTo>
                  <a:pt x="274369" y="1523252"/>
                </a:lnTo>
                <a:lnTo>
                  <a:pt x="240573" y="1505744"/>
                </a:lnTo>
                <a:lnTo>
                  <a:pt x="209197" y="1487687"/>
                </a:lnTo>
                <a:lnTo>
                  <a:pt x="180548" y="1465952"/>
                </a:lnTo>
                <a:lnTo>
                  <a:pt x="166615" y="1455122"/>
                </a:lnTo>
                <a:lnTo>
                  <a:pt x="152835" y="1442731"/>
                </a:lnTo>
                <a:lnTo>
                  <a:pt x="139912" y="1429635"/>
                </a:lnTo>
                <a:lnTo>
                  <a:pt x="126914" y="1417321"/>
                </a:lnTo>
                <a:lnTo>
                  <a:pt x="114143" y="1402662"/>
                </a:lnTo>
                <a:lnTo>
                  <a:pt x="102080" y="1388862"/>
                </a:lnTo>
                <a:lnTo>
                  <a:pt x="90950" y="1373575"/>
                </a:lnTo>
                <a:lnTo>
                  <a:pt x="80602" y="1358366"/>
                </a:lnTo>
                <a:lnTo>
                  <a:pt x="70407" y="1341593"/>
                </a:lnTo>
                <a:lnTo>
                  <a:pt x="60136" y="1325602"/>
                </a:lnTo>
                <a:lnTo>
                  <a:pt x="51581" y="1308202"/>
                </a:lnTo>
                <a:lnTo>
                  <a:pt x="43884" y="1290097"/>
                </a:lnTo>
                <a:lnTo>
                  <a:pt x="34700" y="1271058"/>
                </a:lnTo>
                <a:lnTo>
                  <a:pt x="28720" y="1251545"/>
                </a:lnTo>
                <a:lnTo>
                  <a:pt x="21176" y="1231877"/>
                </a:lnTo>
                <a:lnTo>
                  <a:pt x="16054" y="1211659"/>
                </a:lnTo>
                <a:lnTo>
                  <a:pt x="10931" y="1191440"/>
                </a:lnTo>
                <a:lnTo>
                  <a:pt x="7449" y="1170595"/>
                </a:lnTo>
                <a:lnTo>
                  <a:pt x="4824" y="1149043"/>
                </a:lnTo>
                <a:lnTo>
                  <a:pt x="2200" y="1127492"/>
                </a:lnTo>
                <a:lnTo>
                  <a:pt x="1920" y="1106170"/>
                </a:lnTo>
                <a:lnTo>
                  <a:pt x="0" y="1085477"/>
                </a:lnTo>
                <a:lnTo>
                  <a:pt x="1437" y="1062746"/>
                </a:lnTo>
                <a:lnTo>
                  <a:pt x="1940" y="1041502"/>
                </a:lnTo>
                <a:lnTo>
                  <a:pt x="4081" y="1019629"/>
                </a:lnTo>
                <a:lnTo>
                  <a:pt x="6376" y="996194"/>
                </a:lnTo>
                <a:lnTo>
                  <a:pt x="14644" y="952051"/>
                </a:lnTo>
                <a:lnTo>
                  <a:pt x="23924" y="905640"/>
                </a:lnTo>
                <a:lnTo>
                  <a:pt x="37741" y="861251"/>
                </a:lnTo>
                <a:lnTo>
                  <a:pt x="52569" y="814595"/>
                </a:lnTo>
                <a:lnTo>
                  <a:pt x="69665" y="768950"/>
                </a:lnTo>
                <a:lnTo>
                  <a:pt x="90669" y="723688"/>
                </a:lnTo>
                <a:lnTo>
                  <a:pt x="113314" y="677799"/>
                </a:lnTo>
                <a:lnTo>
                  <a:pt x="137445" y="632843"/>
                </a:lnTo>
                <a:lnTo>
                  <a:pt x="162986" y="589602"/>
                </a:lnTo>
                <a:lnTo>
                  <a:pt x="191807" y="545107"/>
                </a:lnTo>
                <a:lnTo>
                  <a:pt x="221257" y="502249"/>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75966" y="2529079"/>
            <a:ext cx="1615596" cy="1623945"/>
          </a:xfrm>
          <a:custGeom>
            <a:avLst/>
            <a:gdLst>
              <a:gd name="connsiteX0" fmla="*/ 881903 w 1615596"/>
              <a:gd name="connsiteY0" fmla="*/ 0 h 1623945"/>
              <a:gd name="connsiteX1" fmla="*/ 922803 w 1615596"/>
              <a:gd name="connsiteY1" fmla="*/ 525 h 1623945"/>
              <a:gd name="connsiteX2" fmla="*/ 962501 w 1615596"/>
              <a:gd name="connsiteY2" fmla="*/ 4421 h 1623945"/>
              <a:gd name="connsiteX3" fmla="*/ 981488 w 1615596"/>
              <a:gd name="connsiteY3" fmla="*/ 6285 h 1623945"/>
              <a:gd name="connsiteX4" fmla="*/ 1001085 w 1615596"/>
              <a:gd name="connsiteY4" fmla="*/ 10824 h 1623945"/>
              <a:gd name="connsiteX5" fmla="*/ 1019987 w 1615596"/>
              <a:gd name="connsiteY5" fmla="*/ 13552 h 1623945"/>
              <a:gd name="connsiteX6" fmla="*/ 1037688 w 1615596"/>
              <a:gd name="connsiteY6" fmla="*/ 19651 h 1623945"/>
              <a:gd name="connsiteX7" fmla="*/ 1074037 w 1615596"/>
              <a:gd name="connsiteY7" fmla="*/ 31069 h 1623945"/>
              <a:gd name="connsiteX8" fmla="*/ 1109186 w 1615596"/>
              <a:gd name="connsiteY8" fmla="*/ 45858 h 1623945"/>
              <a:gd name="connsiteX9" fmla="*/ 1143219 w 1615596"/>
              <a:gd name="connsiteY9" fmla="*/ 63155 h 1623945"/>
              <a:gd name="connsiteX10" fmla="*/ 1176220 w 1615596"/>
              <a:gd name="connsiteY10" fmla="*/ 82094 h 1623945"/>
              <a:gd name="connsiteX11" fmla="*/ 1206209 w 1615596"/>
              <a:gd name="connsiteY11" fmla="*/ 105101 h 1623945"/>
              <a:gd name="connsiteX12" fmla="*/ 1236976 w 1615596"/>
              <a:gd name="connsiteY12" fmla="*/ 129055 h 1623945"/>
              <a:gd name="connsiteX13" fmla="*/ 1266628 w 1615596"/>
              <a:gd name="connsiteY13" fmla="*/ 155517 h 1623945"/>
              <a:gd name="connsiteX14" fmla="*/ 1293521 w 1615596"/>
              <a:gd name="connsiteY14" fmla="*/ 183453 h 1623945"/>
              <a:gd name="connsiteX15" fmla="*/ 1321025 w 1615596"/>
              <a:gd name="connsiteY15" fmla="*/ 214065 h 1623945"/>
              <a:gd name="connsiteX16" fmla="*/ 1345770 w 1615596"/>
              <a:gd name="connsiteY16" fmla="*/ 246153 h 1623945"/>
              <a:gd name="connsiteX17" fmla="*/ 1370346 w 1615596"/>
              <a:gd name="connsiteY17" fmla="*/ 279967 h 1623945"/>
              <a:gd name="connsiteX18" fmla="*/ 1393111 w 1615596"/>
              <a:gd name="connsiteY18" fmla="*/ 314476 h 1623945"/>
              <a:gd name="connsiteX19" fmla="*/ 1415539 w 1615596"/>
              <a:gd name="connsiteY19" fmla="*/ 352442 h 1623945"/>
              <a:gd name="connsiteX20" fmla="*/ 1435463 w 1615596"/>
              <a:gd name="connsiteY20" fmla="*/ 389289 h 1623945"/>
              <a:gd name="connsiteX21" fmla="*/ 1454269 w 1615596"/>
              <a:gd name="connsiteY21" fmla="*/ 428644 h 1623945"/>
              <a:gd name="connsiteX22" fmla="*/ 1472992 w 1615596"/>
              <a:gd name="connsiteY22" fmla="*/ 468862 h 1623945"/>
              <a:gd name="connsiteX23" fmla="*/ 1490765 w 1615596"/>
              <a:gd name="connsiteY23" fmla="*/ 509859 h 1623945"/>
              <a:gd name="connsiteX24" fmla="*/ 1506730 w 1615596"/>
              <a:gd name="connsiteY24" fmla="*/ 551552 h 1623945"/>
              <a:gd name="connsiteX25" fmla="*/ 1521831 w 1615596"/>
              <a:gd name="connsiteY25" fmla="*/ 593160 h 1623945"/>
              <a:gd name="connsiteX26" fmla="*/ 1535900 w 1615596"/>
              <a:gd name="connsiteY26" fmla="*/ 636411 h 1623945"/>
              <a:gd name="connsiteX27" fmla="*/ 1548158 w 1615596"/>
              <a:gd name="connsiteY27" fmla="*/ 680356 h 1623945"/>
              <a:gd name="connsiteX28" fmla="*/ 1559470 w 1615596"/>
              <a:gd name="connsiteY28" fmla="*/ 725081 h 1623945"/>
              <a:gd name="connsiteX29" fmla="*/ 1570865 w 1615596"/>
              <a:gd name="connsiteY29" fmla="*/ 768943 h 1623945"/>
              <a:gd name="connsiteX30" fmla="*/ 1579672 w 1615596"/>
              <a:gd name="connsiteY30" fmla="*/ 812549 h 1623945"/>
              <a:gd name="connsiteX31" fmla="*/ 1588394 w 1615596"/>
              <a:gd name="connsiteY31" fmla="*/ 857020 h 1623945"/>
              <a:gd name="connsiteX32" fmla="*/ 1596337 w 1615596"/>
              <a:gd name="connsiteY32" fmla="*/ 900542 h 1623945"/>
              <a:gd name="connsiteX33" fmla="*/ 1601692 w 1615596"/>
              <a:gd name="connsiteY33" fmla="*/ 943811 h 1623945"/>
              <a:gd name="connsiteX34" fmla="*/ 1607046 w 1615596"/>
              <a:gd name="connsiteY34" fmla="*/ 987079 h 1623945"/>
              <a:gd name="connsiteX35" fmla="*/ 1610759 w 1615596"/>
              <a:gd name="connsiteY35" fmla="*/ 1029313 h 1623945"/>
              <a:gd name="connsiteX36" fmla="*/ 1612746 w 1615596"/>
              <a:gd name="connsiteY36" fmla="*/ 1071379 h 1623945"/>
              <a:gd name="connsiteX37" fmla="*/ 1615596 w 1615596"/>
              <a:gd name="connsiteY37" fmla="*/ 1113528 h 1623945"/>
              <a:gd name="connsiteX38" fmla="*/ 1614552 w 1615596"/>
              <a:gd name="connsiteY38" fmla="*/ 1150935 h 1623945"/>
              <a:gd name="connsiteX39" fmla="*/ 1611699 w 1615596"/>
              <a:gd name="connsiteY39" fmla="*/ 1189036 h 1623945"/>
              <a:gd name="connsiteX40" fmla="*/ 1605646 w 1615596"/>
              <a:gd name="connsiteY40" fmla="*/ 1224206 h 1623945"/>
              <a:gd name="connsiteX41" fmla="*/ 1597174 w 1615596"/>
              <a:gd name="connsiteY41" fmla="*/ 1257395 h 1623945"/>
              <a:gd name="connsiteX42" fmla="*/ 1586113 w 1615596"/>
              <a:gd name="connsiteY42" fmla="*/ 1290328 h 1623945"/>
              <a:gd name="connsiteX43" fmla="*/ 1574357 w 1615596"/>
              <a:gd name="connsiteY43" fmla="*/ 1321450 h 1623945"/>
              <a:gd name="connsiteX44" fmla="*/ 1558371 w 1615596"/>
              <a:gd name="connsiteY44" fmla="*/ 1351285 h 1623945"/>
              <a:gd name="connsiteX45" fmla="*/ 1539880 w 1615596"/>
              <a:gd name="connsiteY45" fmla="*/ 1379999 h 1623945"/>
              <a:gd name="connsiteX46" fmla="*/ 1520695 w 1615596"/>
              <a:gd name="connsiteY46" fmla="*/ 1406904 h 1623945"/>
              <a:gd name="connsiteX47" fmla="*/ 1499953 w 1615596"/>
              <a:gd name="connsiteY47" fmla="*/ 1431909 h 1623945"/>
              <a:gd name="connsiteX48" fmla="*/ 1474980 w 1615596"/>
              <a:gd name="connsiteY48" fmla="*/ 1455627 h 1623945"/>
              <a:gd name="connsiteX49" fmla="*/ 1451040 w 1615596"/>
              <a:gd name="connsiteY49" fmla="*/ 1477701 h 1623945"/>
              <a:gd name="connsiteX50" fmla="*/ 1422869 w 1615596"/>
              <a:gd name="connsiteY50" fmla="*/ 1498489 h 1623945"/>
              <a:gd name="connsiteX51" fmla="*/ 1394782 w 1615596"/>
              <a:gd name="connsiteY51" fmla="*/ 1518413 h 1623945"/>
              <a:gd name="connsiteX52" fmla="*/ 1364443 w 1615596"/>
              <a:gd name="connsiteY52" fmla="*/ 1534625 h 1623945"/>
              <a:gd name="connsiteX53" fmla="*/ 1334105 w 1615596"/>
              <a:gd name="connsiteY53" fmla="*/ 1550840 h 1623945"/>
              <a:gd name="connsiteX54" fmla="*/ 1302209 w 1615596"/>
              <a:gd name="connsiteY54" fmla="*/ 1565155 h 1623945"/>
              <a:gd name="connsiteX55" fmla="*/ 1267810 w 1615596"/>
              <a:gd name="connsiteY55" fmla="*/ 1578353 h 1623945"/>
              <a:gd name="connsiteX56" fmla="*/ 1234442 w 1615596"/>
              <a:gd name="connsiteY56" fmla="*/ 1589908 h 1623945"/>
              <a:gd name="connsiteX57" fmla="*/ 1198654 w 1615596"/>
              <a:gd name="connsiteY57" fmla="*/ 1599479 h 1623945"/>
              <a:gd name="connsiteX58" fmla="*/ 1162171 w 1615596"/>
              <a:gd name="connsiteY58" fmla="*/ 1607239 h 1623945"/>
              <a:gd name="connsiteX59" fmla="*/ 1124911 w 1615596"/>
              <a:gd name="connsiteY59" fmla="*/ 1614050 h 1623945"/>
              <a:gd name="connsiteX60" fmla="*/ 1088682 w 1615596"/>
              <a:gd name="connsiteY60" fmla="*/ 1619217 h 1623945"/>
              <a:gd name="connsiteX61" fmla="*/ 1050033 w 1615596"/>
              <a:gd name="connsiteY61" fmla="*/ 1622403 h 1623945"/>
              <a:gd name="connsiteX62" fmla="*/ 1012416 w 1615596"/>
              <a:gd name="connsiteY62" fmla="*/ 1623945 h 1623945"/>
              <a:gd name="connsiteX63" fmla="*/ 973242 w 1615596"/>
              <a:gd name="connsiteY63" fmla="*/ 1623590 h 1623945"/>
              <a:gd name="connsiteX64" fmla="*/ 934153 w 1615596"/>
              <a:gd name="connsiteY64" fmla="*/ 1622371 h 1623945"/>
              <a:gd name="connsiteX65" fmla="*/ 895148 w 1615596"/>
              <a:gd name="connsiteY65" fmla="*/ 1620287 h 1623945"/>
              <a:gd name="connsiteX66" fmla="*/ 857343 w 1615596"/>
              <a:gd name="connsiteY66" fmla="*/ 1614833 h 1623945"/>
              <a:gd name="connsiteX67" fmla="*/ 818759 w 1615596"/>
              <a:gd name="connsiteY67" fmla="*/ 1608430 h 1623945"/>
              <a:gd name="connsiteX68" fmla="*/ 780431 w 1615596"/>
              <a:gd name="connsiteY68" fmla="*/ 1599435 h 1623945"/>
              <a:gd name="connsiteX69" fmla="*/ 742101 w 1615596"/>
              <a:gd name="connsiteY69" fmla="*/ 1590439 h 1623945"/>
              <a:gd name="connsiteX70" fmla="*/ 665086 w 1615596"/>
              <a:gd name="connsiteY70" fmla="*/ 1567180 h 1623945"/>
              <a:gd name="connsiteX71" fmla="*/ 589102 w 1615596"/>
              <a:gd name="connsiteY71" fmla="*/ 1542277 h 1623945"/>
              <a:gd name="connsiteX72" fmla="*/ 553006 w 1615596"/>
              <a:gd name="connsiteY72" fmla="*/ 1528267 h 1623945"/>
              <a:gd name="connsiteX73" fmla="*/ 516910 w 1615596"/>
              <a:gd name="connsiteY73" fmla="*/ 1514257 h 1623945"/>
              <a:gd name="connsiteX74" fmla="*/ 480119 w 1615596"/>
              <a:gd name="connsiteY74" fmla="*/ 1498434 h 1623945"/>
              <a:gd name="connsiteX75" fmla="*/ 446003 w 1615596"/>
              <a:gd name="connsiteY75" fmla="*/ 1482001 h 1623945"/>
              <a:gd name="connsiteX76" fmla="*/ 411884 w 1615596"/>
              <a:gd name="connsiteY76" fmla="*/ 1465569 h 1623945"/>
              <a:gd name="connsiteX77" fmla="*/ 378716 w 1615596"/>
              <a:gd name="connsiteY77" fmla="*/ 1448356 h 1623945"/>
              <a:gd name="connsiteX78" fmla="*/ 346493 w 1615596"/>
              <a:gd name="connsiteY78" fmla="*/ 1430365 h 1623945"/>
              <a:gd name="connsiteX79" fmla="*/ 314439 w 1615596"/>
              <a:gd name="connsiteY79" fmla="*/ 1410646 h 1623945"/>
              <a:gd name="connsiteX80" fmla="*/ 284976 w 1615596"/>
              <a:gd name="connsiteY80" fmla="*/ 1391180 h 1623945"/>
              <a:gd name="connsiteX81" fmla="*/ 256459 w 1615596"/>
              <a:gd name="connsiteY81" fmla="*/ 1370936 h 1623945"/>
              <a:gd name="connsiteX82" fmla="*/ 228112 w 1615596"/>
              <a:gd name="connsiteY82" fmla="*/ 1348963 h 1623945"/>
              <a:gd name="connsiteX83" fmla="*/ 201574 w 1615596"/>
              <a:gd name="connsiteY83" fmla="*/ 1326296 h 1623945"/>
              <a:gd name="connsiteX84" fmla="*/ 176848 w 1615596"/>
              <a:gd name="connsiteY84" fmla="*/ 1302934 h 1623945"/>
              <a:gd name="connsiteX85" fmla="*/ 152900 w 1615596"/>
              <a:gd name="connsiteY85" fmla="*/ 1280521 h 1623945"/>
              <a:gd name="connsiteX86" fmla="*/ 131016 w 1615596"/>
              <a:gd name="connsiteY86" fmla="*/ 1254822 h 1623945"/>
              <a:gd name="connsiteX87" fmla="*/ 110164 w 1615596"/>
              <a:gd name="connsiteY87" fmla="*/ 1227479 h 1623945"/>
              <a:gd name="connsiteX88" fmla="*/ 90089 w 1615596"/>
              <a:gd name="connsiteY88" fmla="*/ 1201085 h 1623945"/>
              <a:gd name="connsiteX89" fmla="*/ 73637 w 1615596"/>
              <a:gd name="connsiteY89" fmla="*/ 1173300 h 1623945"/>
              <a:gd name="connsiteX90" fmla="*/ 57269 w 1615596"/>
              <a:gd name="connsiteY90" fmla="*/ 1144654 h 1623945"/>
              <a:gd name="connsiteX91" fmla="*/ 42796 w 1615596"/>
              <a:gd name="connsiteY91" fmla="*/ 1114447 h 1623945"/>
              <a:gd name="connsiteX92" fmla="*/ 31943 w 1615596"/>
              <a:gd name="connsiteY92" fmla="*/ 1082852 h 1623945"/>
              <a:gd name="connsiteX93" fmla="*/ 20228 w 1615596"/>
              <a:gd name="connsiteY93" fmla="*/ 1051172 h 1623945"/>
              <a:gd name="connsiteX94" fmla="*/ 13083 w 1615596"/>
              <a:gd name="connsiteY94" fmla="*/ 1017323 h 1623945"/>
              <a:gd name="connsiteX95" fmla="*/ 6019 w 1615596"/>
              <a:gd name="connsiteY95" fmla="*/ 982610 h 1623945"/>
              <a:gd name="connsiteX96" fmla="*/ 3357 w 1615596"/>
              <a:gd name="connsiteY96" fmla="*/ 947457 h 1623945"/>
              <a:gd name="connsiteX97" fmla="*/ 0 w 1615596"/>
              <a:gd name="connsiteY97" fmla="*/ 910492 h 1623945"/>
              <a:gd name="connsiteX98" fmla="*/ 1044 w 1615596"/>
              <a:gd name="connsiteY98" fmla="*/ 873084 h 1623945"/>
              <a:gd name="connsiteX99" fmla="*/ 4150 w 1615596"/>
              <a:gd name="connsiteY99" fmla="*/ 832391 h 1623945"/>
              <a:gd name="connsiteX100" fmla="*/ 9153 w 1615596"/>
              <a:gd name="connsiteY100" fmla="*/ 790140 h 1623945"/>
              <a:gd name="connsiteX101" fmla="*/ 17607 w 1615596"/>
              <a:gd name="connsiteY101" fmla="*/ 748227 h 1623945"/>
              <a:gd name="connsiteX102" fmla="*/ 29512 w 1615596"/>
              <a:gd name="connsiteY102" fmla="*/ 706652 h 1623945"/>
              <a:gd name="connsiteX103" fmla="*/ 42366 w 1615596"/>
              <a:gd name="connsiteY103" fmla="*/ 664298 h 1623945"/>
              <a:gd name="connsiteX104" fmla="*/ 58587 w 1615596"/>
              <a:gd name="connsiteY104" fmla="*/ 623148 h 1623945"/>
              <a:gd name="connsiteX105" fmla="*/ 76450 w 1615596"/>
              <a:gd name="connsiteY105" fmla="*/ 583030 h 1623945"/>
              <a:gd name="connsiteX106" fmla="*/ 97850 w 1615596"/>
              <a:gd name="connsiteY106" fmla="*/ 542388 h 1623945"/>
              <a:gd name="connsiteX107" fmla="*/ 120891 w 1615596"/>
              <a:gd name="connsiteY107" fmla="*/ 502780 h 1623945"/>
              <a:gd name="connsiteX108" fmla="*/ 145658 w 1615596"/>
              <a:gd name="connsiteY108" fmla="*/ 463339 h 1623945"/>
              <a:gd name="connsiteX109" fmla="*/ 172846 w 1615596"/>
              <a:gd name="connsiteY109" fmla="*/ 425882 h 1623945"/>
              <a:gd name="connsiteX110" fmla="*/ 200811 w 1615596"/>
              <a:gd name="connsiteY110" fmla="*/ 389373 h 1623945"/>
              <a:gd name="connsiteX111" fmla="*/ 230503 w 1615596"/>
              <a:gd name="connsiteY111" fmla="*/ 353033 h 1623945"/>
              <a:gd name="connsiteX112" fmla="*/ 262615 w 1615596"/>
              <a:gd name="connsiteY112" fmla="*/ 318675 h 1623945"/>
              <a:gd name="connsiteX113" fmla="*/ 295590 w 1615596"/>
              <a:gd name="connsiteY113" fmla="*/ 284402 h 1623945"/>
              <a:gd name="connsiteX114" fmla="*/ 330122 w 1615596"/>
              <a:gd name="connsiteY114" fmla="*/ 252028 h 1623945"/>
              <a:gd name="connsiteX115" fmla="*/ 366211 w 1615596"/>
              <a:gd name="connsiteY115" fmla="*/ 221550 h 1623945"/>
              <a:gd name="connsiteX116" fmla="*/ 402131 w 1615596"/>
              <a:gd name="connsiteY116" fmla="*/ 192800 h 1623945"/>
              <a:gd name="connsiteX117" fmla="*/ 438830 w 1615596"/>
              <a:gd name="connsiteY117" fmla="*/ 164998 h 1623945"/>
              <a:gd name="connsiteX118" fmla="*/ 477950 w 1615596"/>
              <a:gd name="connsiteY118" fmla="*/ 139179 h 1623945"/>
              <a:gd name="connsiteX119" fmla="*/ 516900 w 1615596"/>
              <a:gd name="connsiteY119" fmla="*/ 115088 h 1623945"/>
              <a:gd name="connsiteX120" fmla="*/ 556460 w 1615596"/>
              <a:gd name="connsiteY120" fmla="*/ 93674 h 1623945"/>
              <a:gd name="connsiteX121" fmla="*/ 597576 w 1615596"/>
              <a:gd name="connsiteY121" fmla="*/ 74157 h 1623945"/>
              <a:gd name="connsiteX122" fmla="*/ 636883 w 1615596"/>
              <a:gd name="connsiteY122" fmla="*/ 55335 h 1623945"/>
              <a:gd name="connsiteX123" fmla="*/ 679303 w 1615596"/>
              <a:gd name="connsiteY123" fmla="*/ 40306 h 1623945"/>
              <a:gd name="connsiteX124" fmla="*/ 719829 w 1615596"/>
              <a:gd name="connsiteY124" fmla="*/ 26839 h 1623945"/>
              <a:gd name="connsiteX125" fmla="*/ 760880 w 1615596"/>
              <a:gd name="connsiteY125" fmla="*/ 16910 h 1623945"/>
              <a:gd name="connsiteX126" fmla="*/ 801677 w 1615596"/>
              <a:gd name="connsiteY126" fmla="*/ 9573 h 1623945"/>
              <a:gd name="connsiteX127" fmla="*/ 842390 w 1615596"/>
              <a:gd name="connsiteY127" fmla="*/ 3102 h 162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615596" h="1623945">
                <a:moveTo>
                  <a:pt x="881903" y="0"/>
                </a:moveTo>
                <a:lnTo>
                  <a:pt x="922803" y="525"/>
                </a:lnTo>
                <a:lnTo>
                  <a:pt x="962501" y="4421"/>
                </a:lnTo>
                <a:lnTo>
                  <a:pt x="981488" y="6285"/>
                </a:lnTo>
                <a:lnTo>
                  <a:pt x="1001085" y="10824"/>
                </a:lnTo>
                <a:lnTo>
                  <a:pt x="1019987" y="13552"/>
                </a:lnTo>
                <a:lnTo>
                  <a:pt x="1037688" y="19651"/>
                </a:lnTo>
                <a:lnTo>
                  <a:pt x="1074037" y="31069"/>
                </a:lnTo>
                <a:lnTo>
                  <a:pt x="1109186" y="45858"/>
                </a:lnTo>
                <a:lnTo>
                  <a:pt x="1143219" y="63155"/>
                </a:lnTo>
                <a:lnTo>
                  <a:pt x="1176220" y="82094"/>
                </a:lnTo>
                <a:lnTo>
                  <a:pt x="1206209" y="105101"/>
                </a:lnTo>
                <a:lnTo>
                  <a:pt x="1236976" y="129055"/>
                </a:lnTo>
                <a:lnTo>
                  <a:pt x="1266628" y="155517"/>
                </a:lnTo>
                <a:lnTo>
                  <a:pt x="1293521" y="183453"/>
                </a:lnTo>
                <a:lnTo>
                  <a:pt x="1321025" y="214065"/>
                </a:lnTo>
                <a:lnTo>
                  <a:pt x="1345770" y="246153"/>
                </a:lnTo>
                <a:lnTo>
                  <a:pt x="1370346" y="279967"/>
                </a:lnTo>
                <a:lnTo>
                  <a:pt x="1393111" y="314476"/>
                </a:lnTo>
                <a:lnTo>
                  <a:pt x="1415539" y="352442"/>
                </a:lnTo>
                <a:lnTo>
                  <a:pt x="1435463" y="389289"/>
                </a:lnTo>
                <a:lnTo>
                  <a:pt x="1454269" y="428644"/>
                </a:lnTo>
                <a:lnTo>
                  <a:pt x="1472992" y="468862"/>
                </a:lnTo>
                <a:lnTo>
                  <a:pt x="1490765" y="509859"/>
                </a:lnTo>
                <a:lnTo>
                  <a:pt x="1506730" y="551552"/>
                </a:lnTo>
                <a:lnTo>
                  <a:pt x="1521831" y="593160"/>
                </a:lnTo>
                <a:lnTo>
                  <a:pt x="1535900" y="636411"/>
                </a:lnTo>
                <a:lnTo>
                  <a:pt x="1548158" y="680356"/>
                </a:lnTo>
                <a:lnTo>
                  <a:pt x="1559470" y="725081"/>
                </a:lnTo>
                <a:lnTo>
                  <a:pt x="1570865" y="768943"/>
                </a:lnTo>
                <a:lnTo>
                  <a:pt x="1579672" y="812549"/>
                </a:lnTo>
                <a:lnTo>
                  <a:pt x="1588394" y="857020"/>
                </a:lnTo>
                <a:lnTo>
                  <a:pt x="1596337" y="900542"/>
                </a:lnTo>
                <a:lnTo>
                  <a:pt x="1601692" y="943811"/>
                </a:lnTo>
                <a:lnTo>
                  <a:pt x="1607046" y="987079"/>
                </a:lnTo>
                <a:lnTo>
                  <a:pt x="1610759" y="1029313"/>
                </a:lnTo>
                <a:lnTo>
                  <a:pt x="1612746" y="1071379"/>
                </a:lnTo>
                <a:lnTo>
                  <a:pt x="1615596" y="1113528"/>
                </a:lnTo>
                <a:lnTo>
                  <a:pt x="1614552" y="1150935"/>
                </a:lnTo>
                <a:lnTo>
                  <a:pt x="1611699" y="1189036"/>
                </a:lnTo>
                <a:lnTo>
                  <a:pt x="1605646" y="1224206"/>
                </a:lnTo>
                <a:lnTo>
                  <a:pt x="1597174" y="1257395"/>
                </a:lnTo>
                <a:lnTo>
                  <a:pt x="1586113" y="1290328"/>
                </a:lnTo>
                <a:lnTo>
                  <a:pt x="1574357" y="1321450"/>
                </a:lnTo>
                <a:lnTo>
                  <a:pt x="1558371" y="1351285"/>
                </a:lnTo>
                <a:lnTo>
                  <a:pt x="1539880" y="1379999"/>
                </a:lnTo>
                <a:lnTo>
                  <a:pt x="1520695" y="1406904"/>
                </a:lnTo>
                <a:lnTo>
                  <a:pt x="1499953" y="1431909"/>
                </a:lnTo>
                <a:lnTo>
                  <a:pt x="1474980" y="1455627"/>
                </a:lnTo>
                <a:lnTo>
                  <a:pt x="1451040" y="1477701"/>
                </a:lnTo>
                <a:lnTo>
                  <a:pt x="1422869" y="1498489"/>
                </a:lnTo>
                <a:lnTo>
                  <a:pt x="1394782" y="1518413"/>
                </a:lnTo>
                <a:lnTo>
                  <a:pt x="1364443" y="1534625"/>
                </a:lnTo>
                <a:lnTo>
                  <a:pt x="1334105" y="1550840"/>
                </a:lnTo>
                <a:lnTo>
                  <a:pt x="1302209" y="1565155"/>
                </a:lnTo>
                <a:lnTo>
                  <a:pt x="1267810" y="1578353"/>
                </a:lnTo>
                <a:lnTo>
                  <a:pt x="1234442" y="1589908"/>
                </a:lnTo>
                <a:lnTo>
                  <a:pt x="1198654" y="1599479"/>
                </a:lnTo>
                <a:lnTo>
                  <a:pt x="1162171" y="1607239"/>
                </a:lnTo>
                <a:lnTo>
                  <a:pt x="1124911" y="1614050"/>
                </a:lnTo>
                <a:lnTo>
                  <a:pt x="1088682" y="1619217"/>
                </a:lnTo>
                <a:lnTo>
                  <a:pt x="1050033" y="1622403"/>
                </a:lnTo>
                <a:lnTo>
                  <a:pt x="1012416" y="1623945"/>
                </a:lnTo>
                <a:lnTo>
                  <a:pt x="973242" y="1623590"/>
                </a:lnTo>
                <a:lnTo>
                  <a:pt x="934153" y="1622371"/>
                </a:lnTo>
                <a:lnTo>
                  <a:pt x="895148" y="1620287"/>
                </a:lnTo>
                <a:lnTo>
                  <a:pt x="857343" y="1614833"/>
                </a:lnTo>
                <a:lnTo>
                  <a:pt x="818759" y="1608430"/>
                </a:lnTo>
                <a:lnTo>
                  <a:pt x="780431" y="1599435"/>
                </a:lnTo>
                <a:lnTo>
                  <a:pt x="742101" y="1590439"/>
                </a:lnTo>
                <a:lnTo>
                  <a:pt x="665086" y="1567180"/>
                </a:lnTo>
                <a:lnTo>
                  <a:pt x="589102" y="1542277"/>
                </a:lnTo>
                <a:lnTo>
                  <a:pt x="553006" y="1528267"/>
                </a:lnTo>
                <a:lnTo>
                  <a:pt x="516910" y="1514257"/>
                </a:lnTo>
                <a:lnTo>
                  <a:pt x="480119" y="1498434"/>
                </a:lnTo>
                <a:lnTo>
                  <a:pt x="446003" y="1482001"/>
                </a:lnTo>
                <a:lnTo>
                  <a:pt x="411884" y="1465569"/>
                </a:lnTo>
                <a:lnTo>
                  <a:pt x="378716" y="1448356"/>
                </a:lnTo>
                <a:lnTo>
                  <a:pt x="346493" y="1430365"/>
                </a:lnTo>
                <a:lnTo>
                  <a:pt x="314439" y="1410646"/>
                </a:lnTo>
                <a:lnTo>
                  <a:pt x="284976" y="1391180"/>
                </a:lnTo>
                <a:lnTo>
                  <a:pt x="256459" y="1370936"/>
                </a:lnTo>
                <a:lnTo>
                  <a:pt x="228112" y="1348963"/>
                </a:lnTo>
                <a:lnTo>
                  <a:pt x="201574" y="1326296"/>
                </a:lnTo>
                <a:lnTo>
                  <a:pt x="176848" y="1302934"/>
                </a:lnTo>
                <a:lnTo>
                  <a:pt x="152900" y="1280521"/>
                </a:lnTo>
                <a:lnTo>
                  <a:pt x="131016" y="1254822"/>
                </a:lnTo>
                <a:lnTo>
                  <a:pt x="110164" y="1227479"/>
                </a:lnTo>
                <a:lnTo>
                  <a:pt x="90089" y="1201085"/>
                </a:lnTo>
                <a:lnTo>
                  <a:pt x="73637" y="1173300"/>
                </a:lnTo>
                <a:lnTo>
                  <a:pt x="57269" y="1144654"/>
                </a:lnTo>
                <a:lnTo>
                  <a:pt x="42796" y="1114447"/>
                </a:lnTo>
                <a:lnTo>
                  <a:pt x="31943" y="1082852"/>
                </a:lnTo>
                <a:lnTo>
                  <a:pt x="20228" y="1051172"/>
                </a:lnTo>
                <a:lnTo>
                  <a:pt x="13083" y="1017323"/>
                </a:lnTo>
                <a:lnTo>
                  <a:pt x="6019" y="982610"/>
                </a:lnTo>
                <a:lnTo>
                  <a:pt x="3357" y="947457"/>
                </a:lnTo>
                <a:lnTo>
                  <a:pt x="0" y="910492"/>
                </a:lnTo>
                <a:lnTo>
                  <a:pt x="1044" y="873084"/>
                </a:lnTo>
                <a:lnTo>
                  <a:pt x="4150" y="832391"/>
                </a:lnTo>
                <a:lnTo>
                  <a:pt x="9153" y="790140"/>
                </a:lnTo>
                <a:lnTo>
                  <a:pt x="17607" y="748227"/>
                </a:lnTo>
                <a:lnTo>
                  <a:pt x="29512" y="706652"/>
                </a:lnTo>
                <a:lnTo>
                  <a:pt x="42366" y="664298"/>
                </a:lnTo>
                <a:lnTo>
                  <a:pt x="58587" y="623148"/>
                </a:lnTo>
                <a:lnTo>
                  <a:pt x="76450" y="583030"/>
                </a:lnTo>
                <a:lnTo>
                  <a:pt x="97850" y="542388"/>
                </a:lnTo>
                <a:lnTo>
                  <a:pt x="120891" y="502780"/>
                </a:lnTo>
                <a:lnTo>
                  <a:pt x="145658" y="463339"/>
                </a:lnTo>
                <a:lnTo>
                  <a:pt x="172846" y="425882"/>
                </a:lnTo>
                <a:lnTo>
                  <a:pt x="200811" y="389373"/>
                </a:lnTo>
                <a:lnTo>
                  <a:pt x="230503" y="353033"/>
                </a:lnTo>
                <a:lnTo>
                  <a:pt x="262615" y="318675"/>
                </a:lnTo>
                <a:lnTo>
                  <a:pt x="295590" y="284402"/>
                </a:lnTo>
                <a:lnTo>
                  <a:pt x="330122" y="252028"/>
                </a:lnTo>
                <a:lnTo>
                  <a:pt x="366211" y="221550"/>
                </a:lnTo>
                <a:lnTo>
                  <a:pt x="402131" y="192800"/>
                </a:lnTo>
                <a:lnTo>
                  <a:pt x="438830" y="164998"/>
                </a:lnTo>
                <a:lnTo>
                  <a:pt x="477950" y="139179"/>
                </a:lnTo>
                <a:lnTo>
                  <a:pt x="516900" y="115088"/>
                </a:lnTo>
                <a:lnTo>
                  <a:pt x="556460" y="93674"/>
                </a:lnTo>
                <a:lnTo>
                  <a:pt x="597576" y="74157"/>
                </a:lnTo>
                <a:lnTo>
                  <a:pt x="636883" y="55335"/>
                </a:lnTo>
                <a:lnTo>
                  <a:pt x="679303" y="40306"/>
                </a:lnTo>
                <a:lnTo>
                  <a:pt x="719829" y="26839"/>
                </a:lnTo>
                <a:lnTo>
                  <a:pt x="760880" y="16910"/>
                </a:lnTo>
                <a:lnTo>
                  <a:pt x="801677" y="9573"/>
                </a:lnTo>
                <a:lnTo>
                  <a:pt x="842390" y="3102"/>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95471" y="3405757"/>
            <a:ext cx="1784671" cy="1626032"/>
          </a:xfrm>
          <a:custGeom>
            <a:avLst/>
            <a:gdLst>
              <a:gd name="connsiteX0" fmla="*/ 984013 w 1784671"/>
              <a:gd name="connsiteY0" fmla="*/ 0 h 1626032"/>
              <a:gd name="connsiteX1" fmla="*/ 1025356 w 1784671"/>
              <a:gd name="connsiteY1" fmla="*/ 896 h 1626032"/>
              <a:gd name="connsiteX2" fmla="*/ 1065055 w 1784671"/>
              <a:gd name="connsiteY2" fmla="*/ 121 h 1626032"/>
              <a:gd name="connsiteX3" fmla="*/ 1143055 w 1784671"/>
              <a:gd name="connsiteY3" fmla="*/ 3127 h 1626032"/>
              <a:gd name="connsiteX4" fmla="*/ 1181036 w 1784671"/>
              <a:gd name="connsiteY4" fmla="*/ 5879 h 1626032"/>
              <a:gd name="connsiteX5" fmla="*/ 1217350 w 1784671"/>
              <a:gd name="connsiteY5" fmla="*/ 8694 h 1626032"/>
              <a:gd name="connsiteX6" fmla="*/ 1253320 w 1784671"/>
              <a:gd name="connsiteY6" fmla="*/ 12214 h 1626032"/>
              <a:gd name="connsiteX7" fmla="*/ 1289609 w 1784671"/>
              <a:gd name="connsiteY7" fmla="*/ 16762 h 1626032"/>
              <a:gd name="connsiteX8" fmla="*/ 1324550 w 1784671"/>
              <a:gd name="connsiteY8" fmla="*/ 22398 h 1626032"/>
              <a:gd name="connsiteX9" fmla="*/ 1358141 w 1784671"/>
              <a:gd name="connsiteY9" fmla="*/ 29124 h 1626032"/>
              <a:gd name="connsiteX10" fmla="*/ 1391389 w 1784671"/>
              <a:gd name="connsiteY10" fmla="*/ 36556 h 1626032"/>
              <a:gd name="connsiteX11" fmla="*/ 1422969 w 1784671"/>
              <a:gd name="connsiteY11" fmla="*/ 44049 h 1626032"/>
              <a:gd name="connsiteX12" fmla="*/ 1453519 w 1784671"/>
              <a:gd name="connsiteY12" fmla="*/ 53658 h 1626032"/>
              <a:gd name="connsiteX13" fmla="*/ 1484387 w 1784671"/>
              <a:gd name="connsiteY13" fmla="*/ 64295 h 1626032"/>
              <a:gd name="connsiteX14" fmla="*/ 1512583 w 1784671"/>
              <a:gd name="connsiteY14" fmla="*/ 75378 h 1626032"/>
              <a:gd name="connsiteX15" fmla="*/ 1540091 w 1784671"/>
              <a:gd name="connsiteY15" fmla="*/ 87871 h 1626032"/>
              <a:gd name="connsiteX16" fmla="*/ 1566593 w 1784671"/>
              <a:gd name="connsiteY16" fmla="*/ 100749 h 1626032"/>
              <a:gd name="connsiteX17" fmla="*/ 1592066 w 1784671"/>
              <a:gd name="connsiteY17" fmla="*/ 115743 h 1626032"/>
              <a:gd name="connsiteX18" fmla="*/ 1615846 w 1784671"/>
              <a:gd name="connsiteY18" fmla="*/ 132531 h 1626032"/>
              <a:gd name="connsiteX19" fmla="*/ 1638620 w 1784671"/>
              <a:gd name="connsiteY19" fmla="*/ 149704 h 1626032"/>
              <a:gd name="connsiteX20" fmla="*/ 1660046 w 1784671"/>
              <a:gd name="connsiteY20" fmla="*/ 167965 h 1626032"/>
              <a:gd name="connsiteX21" fmla="*/ 1679092 w 1784671"/>
              <a:gd name="connsiteY21" fmla="*/ 189432 h 1626032"/>
              <a:gd name="connsiteX22" fmla="*/ 1697156 w 1784671"/>
              <a:gd name="connsiteY22" fmla="*/ 209549 h 1626032"/>
              <a:gd name="connsiteX23" fmla="*/ 1714167 w 1784671"/>
              <a:gd name="connsiteY23" fmla="*/ 233517 h 1626032"/>
              <a:gd name="connsiteX24" fmla="*/ 1728846 w 1784671"/>
              <a:gd name="connsiteY24" fmla="*/ 257224 h 1626032"/>
              <a:gd name="connsiteX25" fmla="*/ 1742153 w 1784671"/>
              <a:gd name="connsiteY25" fmla="*/ 283753 h 1626032"/>
              <a:gd name="connsiteX26" fmla="*/ 1753448 w 1784671"/>
              <a:gd name="connsiteY26" fmla="*/ 311050 h 1626032"/>
              <a:gd name="connsiteX27" fmla="*/ 1763369 w 1784671"/>
              <a:gd name="connsiteY27" fmla="*/ 341168 h 1626032"/>
              <a:gd name="connsiteX28" fmla="*/ 1771279 w 1784671"/>
              <a:gd name="connsiteY28" fmla="*/ 372054 h 1626032"/>
              <a:gd name="connsiteX29" fmla="*/ 1777497 w 1784671"/>
              <a:gd name="connsiteY29" fmla="*/ 404734 h 1626032"/>
              <a:gd name="connsiteX30" fmla="*/ 1781703 w 1784671"/>
              <a:gd name="connsiteY30" fmla="*/ 438183 h 1626032"/>
              <a:gd name="connsiteX31" fmla="*/ 1783530 w 1784671"/>
              <a:gd name="connsiteY31" fmla="*/ 474835 h 1626032"/>
              <a:gd name="connsiteX32" fmla="*/ 1784671 w 1784671"/>
              <a:gd name="connsiteY32" fmla="*/ 512900 h 1626032"/>
              <a:gd name="connsiteX33" fmla="*/ 1782106 w 1784671"/>
              <a:gd name="connsiteY33" fmla="*/ 553527 h 1626032"/>
              <a:gd name="connsiteX34" fmla="*/ 1779200 w 1784671"/>
              <a:gd name="connsiteY34" fmla="*/ 594860 h 1626032"/>
              <a:gd name="connsiteX35" fmla="*/ 1773276 w 1784671"/>
              <a:gd name="connsiteY35" fmla="*/ 637341 h 1626032"/>
              <a:gd name="connsiteX36" fmla="*/ 1766665 w 1784671"/>
              <a:gd name="connsiteY36" fmla="*/ 681237 h 1626032"/>
              <a:gd name="connsiteX37" fmla="*/ 1757723 w 1784671"/>
              <a:gd name="connsiteY37" fmla="*/ 724871 h 1626032"/>
              <a:gd name="connsiteX38" fmla="*/ 1746770 w 1784671"/>
              <a:gd name="connsiteY38" fmla="*/ 769271 h 1626032"/>
              <a:gd name="connsiteX39" fmla="*/ 1734466 w 1784671"/>
              <a:gd name="connsiteY39" fmla="*/ 814761 h 1626032"/>
              <a:gd name="connsiteX40" fmla="*/ 1721501 w 1784671"/>
              <a:gd name="connsiteY40" fmla="*/ 859929 h 1626032"/>
              <a:gd name="connsiteX41" fmla="*/ 1706181 w 1784671"/>
              <a:gd name="connsiteY41" fmla="*/ 906570 h 1626032"/>
              <a:gd name="connsiteX42" fmla="*/ 1689878 w 1784671"/>
              <a:gd name="connsiteY42" fmla="*/ 951862 h 1626032"/>
              <a:gd name="connsiteX43" fmla="*/ 1670902 w 1784671"/>
              <a:gd name="connsiteY43" fmla="*/ 997599 h 1626032"/>
              <a:gd name="connsiteX44" fmla="*/ 1651606 w 1784671"/>
              <a:gd name="connsiteY44" fmla="*/ 1042309 h 1626032"/>
              <a:gd name="connsiteX45" fmla="*/ 1631305 w 1784671"/>
              <a:gd name="connsiteY45" fmla="*/ 1087401 h 1626032"/>
              <a:gd name="connsiteX46" fmla="*/ 1608353 w 1784671"/>
              <a:gd name="connsiteY46" fmla="*/ 1131207 h 1626032"/>
              <a:gd name="connsiteX47" fmla="*/ 1585426 w 1784671"/>
              <a:gd name="connsiteY47" fmla="*/ 1173279 h 1626032"/>
              <a:gd name="connsiteX48" fmla="*/ 1561149 w 1784671"/>
              <a:gd name="connsiteY48" fmla="*/ 1216440 h 1626032"/>
              <a:gd name="connsiteX49" fmla="*/ 1535570 w 1784671"/>
              <a:gd name="connsiteY49" fmla="*/ 1257226 h 1626032"/>
              <a:gd name="connsiteX50" fmla="*/ 1507686 w 1784671"/>
              <a:gd name="connsiteY50" fmla="*/ 1296016 h 1626032"/>
              <a:gd name="connsiteX51" fmla="*/ 1480463 w 1784671"/>
              <a:gd name="connsiteY51" fmla="*/ 1335130 h 1626032"/>
              <a:gd name="connsiteX52" fmla="*/ 1450615 w 1784671"/>
              <a:gd name="connsiteY52" fmla="*/ 1371223 h 1626032"/>
              <a:gd name="connsiteX53" fmla="*/ 1419785 w 1784671"/>
              <a:gd name="connsiteY53" fmla="*/ 1405966 h 1626032"/>
              <a:gd name="connsiteX54" fmla="*/ 1389664 w 1784671"/>
              <a:gd name="connsiteY54" fmla="*/ 1437564 h 1626032"/>
              <a:gd name="connsiteX55" fmla="*/ 1357213 w 1784671"/>
              <a:gd name="connsiteY55" fmla="*/ 1468903 h 1626032"/>
              <a:gd name="connsiteX56" fmla="*/ 1325130 w 1784671"/>
              <a:gd name="connsiteY56" fmla="*/ 1497804 h 1626032"/>
              <a:gd name="connsiteX57" fmla="*/ 1290763 w 1784671"/>
              <a:gd name="connsiteY57" fmla="*/ 1522977 h 1626032"/>
              <a:gd name="connsiteX58" fmla="*/ 1256420 w 1784671"/>
              <a:gd name="connsiteY58" fmla="*/ 1546418 h 1626032"/>
              <a:gd name="connsiteX59" fmla="*/ 1238586 w 1784671"/>
              <a:gd name="connsiteY59" fmla="*/ 1557817 h 1626032"/>
              <a:gd name="connsiteX60" fmla="*/ 1221440 w 1784671"/>
              <a:gd name="connsiteY60" fmla="*/ 1567804 h 1626032"/>
              <a:gd name="connsiteX61" fmla="*/ 1203310 w 1784671"/>
              <a:gd name="connsiteY61" fmla="*/ 1576443 h 1626032"/>
              <a:gd name="connsiteX62" fmla="*/ 1184176 w 1784671"/>
              <a:gd name="connsiteY62" fmla="*/ 1585464 h 1626032"/>
              <a:gd name="connsiteX63" fmla="*/ 1166732 w 1784671"/>
              <a:gd name="connsiteY63" fmla="*/ 1592691 h 1626032"/>
              <a:gd name="connsiteX64" fmla="*/ 1147941 w 1784671"/>
              <a:gd name="connsiteY64" fmla="*/ 1601007 h 1626032"/>
              <a:gd name="connsiteX65" fmla="*/ 1129197 w 1784671"/>
              <a:gd name="connsiteY65" fmla="*/ 1605857 h 1626032"/>
              <a:gd name="connsiteX66" fmla="*/ 1110430 w 1784671"/>
              <a:gd name="connsiteY66" fmla="*/ 1612440 h 1626032"/>
              <a:gd name="connsiteX67" fmla="*/ 1092029 w 1784671"/>
              <a:gd name="connsiteY67" fmla="*/ 1616585 h 1626032"/>
              <a:gd name="connsiteX68" fmla="*/ 1072304 w 1784671"/>
              <a:gd name="connsiteY68" fmla="*/ 1620086 h 1626032"/>
              <a:gd name="connsiteX69" fmla="*/ 1053928 w 1784671"/>
              <a:gd name="connsiteY69" fmla="*/ 1622497 h 1626032"/>
              <a:gd name="connsiteX70" fmla="*/ 1034545 w 1784671"/>
              <a:gd name="connsiteY70" fmla="*/ 1625293 h 1626032"/>
              <a:gd name="connsiteX71" fmla="*/ 1014524 w 1784671"/>
              <a:gd name="connsiteY71" fmla="*/ 1626032 h 1626032"/>
              <a:gd name="connsiteX72" fmla="*/ 995190 w 1784671"/>
              <a:gd name="connsiteY72" fmla="*/ 1625362 h 1626032"/>
              <a:gd name="connsiteX73" fmla="*/ 975513 w 1784671"/>
              <a:gd name="connsiteY73" fmla="*/ 1625396 h 1626032"/>
              <a:gd name="connsiteX74" fmla="*/ 955859 w 1784671"/>
              <a:gd name="connsiteY74" fmla="*/ 1623698 h 1626032"/>
              <a:gd name="connsiteX75" fmla="*/ 934881 w 1784671"/>
              <a:gd name="connsiteY75" fmla="*/ 1621355 h 1626032"/>
              <a:gd name="connsiteX76" fmla="*/ 914588 w 1784671"/>
              <a:gd name="connsiteY76" fmla="*/ 1617602 h 1626032"/>
              <a:gd name="connsiteX77" fmla="*/ 893314 w 1784671"/>
              <a:gd name="connsiteY77" fmla="*/ 1612500 h 1626032"/>
              <a:gd name="connsiteX78" fmla="*/ 872703 w 1784671"/>
              <a:gd name="connsiteY78" fmla="*/ 1607719 h 1626032"/>
              <a:gd name="connsiteX79" fmla="*/ 852435 w 1784671"/>
              <a:gd name="connsiteY79" fmla="*/ 1602233 h 1626032"/>
              <a:gd name="connsiteX80" fmla="*/ 831185 w 1784671"/>
              <a:gd name="connsiteY80" fmla="*/ 1595398 h 1626032"/>
              <a:gd name="connsiteX81" fmla="*/ 788046 w 1784671"/>
              <a:gd name="connsiteY81" fmla="*/ 1579671 h 1626032"/>
              <a:gd name="connsiteX82" fmla="*/ 744613 w 1784671"/>
              <a:gd name="connsiteY82" fmla="*/ 1561184 h 1626032"/>
              <a:gd name="connsiteX83" fmla="*/ 701227 w 1784671"/>
              <a:gd name="connsiteY83" fmla="*/ 1539231 h 1626032"/>
              <a:gd name="connsiteX84" fmla="*/ 659190 w 1784671"/>
              <a:gd name="connsiteY84" fmla="*/ 1516189 h 1626032"/>
              <a:gd name="connsiteX85" fmla="*/ 615533 w 1784671"/>
              <a:gd name="connsiteY85" fmla="*/ 1489743 h 1626032"/>
              <a:gd name="connsiteX86" fmla="*/ 572243 w 1784671"/>
              <a:gd name="connsiteY86" fmla="*/ 1460858 h 1626032"/>
              <a:gd name="connsiteX87" fmla="*/ 529984 w 1784671"/>
              <a:gd name="connsiteY87" fmla="*/ 1429856 h 1626032"/>
              <a:gd name="connsiteX88" fmla="*/ 488091 w 1784671"/>
              <a:gd name="connsiteY88" fmla="*/ 1396416 h 1626032"/>
              <a:gd name="connsiteX89" fmla="*/ 447548 w 1784671"/>
              <a:gd name="connsiteY89" fmla="*/ 1361886 h 1626032"/>
              <a:gd name="connsiteX90" fmla="*/ 406365 w 1784671"/>
              <a:gd name="connsiteY90" fmla="*/ 1325302 h 1626032"/>
              <a:gd name="connsiteX91" fmla="*/ 367881 w 1784671"/>
              <a:gd name="connsiteY91" fmla="*/ 1286540 h 1626032"/>
              <a:gd name="connsiteX92" fmla="*/ 329398 w 1784671"/>
              <a:gd name="connsiteY92" fmla="*/ 1247778 h 1626032"/>
              <a:gd name="connsiteX93" fmla="*/ 292607 w 1784671"/>
              <a:gd name="connsiteY93" fmla="*/ 1207221 h 1626032"/>
              <a:gd name="connsiteX94" fmla="*/ 257827 w 1784671"/>
              <a:gd name="connsiteY94" fmla="*/ 1165896 h 1626032"/>
              <a:gd name="connsiteX95" fmla="*/ 224420 w 1784671"/>
              <a:gd name="connsiteY95" fmla="*/ 1121749 h 1626032"/>
              <a:gd name="connsiteX96" fmla="*/ 192658 w 1784671"/>
              <a:gd name="connsiteY96" fmla="*/ 1079273 h 1626032"/>
              <a:gd name="connsiteX97" fmla="*/ 162588 w 1784671"/>
              <a:gd name="connsiteY97" fmla="*/ 1035004 h 1626032"/>
              <a:gd name="connsiteX98" fmla="*/ 134530 w 1784671"/>
              <a:gd name="connsiteY98" fmla="*/ 989967 h 1626032"/>
              <a:gd name="connsiteX99" fmla="*/ 108483 w 1784671"/>
              <a:gd name="connsiteY99" fmla="*/ 944162 h 1626032"/>
              <a:gd name="connsiteX100" fmla="*/ 85087 w 1784671"/>
              <a:gd name="connsiteY100" fmla="*/ 899646 h 1626032"/>
              <a:gd name="connsiteX101" fmla="*/ 64709 w 1784671"/>
              <a:gd name="connsiteY101" fmla="*/ 853978 h 1626032"/>
              <a:gd name="connsiteX102" fmla="*/ 45999 w 1784671"/>
              <a:gd name="connsiteY102" fmla="*/ 808249 h 1626032"/>
              <a:gd name="connsiteX103" fmla="*/ 30281 w 1784671"/>
              <a:gd name="connsiteY103" fmla="*/ 763101 h 1626032"/>
              <a:gd name="connsiteX104" fmla="*/ 23577 w 1784671"/>
              <a:gd name="connsiteY104" fmla="*/ 741523 h 1626032"/>
              <a:gd name="connsiteX105" fmla="*/ 18540 w 1784671"/>
              <a:gd name="connsiteY105" fmla="*/ 719885 h 1626032"/>
              <a:gd name="connsiteX106" fmla="*/ 13185 w 1784671"/>
              <a:gd name="connsiteY106" fmla="*/ 697220 h 1626032"/>
              <a:gd name="connsiteX107" fmla="*/ 8148 w 1784671"/>
              <a:gd name="connsiteY107" fmla="*/ 675581 h 1626032"/>
              <a:gd name="connsiteX108" fmla="*/ 5786 w 1784671"/>
              <a:gd name="connsiteY108" fmla="*/ 653496 h 1626032"/>
              <a:gd name="connsiteX109" fmla="*/ 2075 w 1784671"/>
              <a:gd name="connsiteY109" fmla="*/ 632502 h 1626032"/>
              <a:gd name="connsiteX110" fmla="*/ 375 w 1784671"/>
              <a:gd name="connsiteY110" fmla="*/ 610740 h 1626032"/>
              <a:gd name="connsiteX111" fmla="*/ 0 w 1784671"/>
              <a:gd name="connsiteY111" fmla="*/ 589622 h 1626032"/>
              <a:gd name="connsiteX112" fmla="*/ 288 w 1784671"/>
              <a:gd name="connsiteY112" fmla="*/ 568826 h 1626032"/>
              <a:gd name="connsiteX113" fmla="*/ 576 w 1784671"/>
              <a:gd name="connsiteY113" fmla="*/ 548029 h 1626032"/>
              <a:gd name="connsiteX114" fmla="*/ 2852 w 1784671"/>
              <a:gd name="connsiteY114" fmla="*/ 528199 h 1626032"/>
              <a:gd name="connsiteX115" fmla="*/ 5470 w 1784671"/>
              <a:gd name="connsiteY115" fmla="*/ 507663 h 1626032"/>
              <a:gd name="connsiteX116" fmla="*/ 8409 w 1784671"/>
              <a:gd name="connsiteY116" fmla="*/ 488155 h 1626032"/>
              <a:gd name="connsiteX117" fmla="*/ 12672 w 1784671"/>
              <a:gd name="connsiteY117" fmla="*/ 469290 h 1626032"/>
              <a:gd name="connsiteX118" fmla="*/ 18260 w 1784671"/>
              <a:gd name="connsiteY118" fmla="*/ 451069 h 1626032"/>
              <a:gd name="connsiteX119" fmla="*/ 24511 w 1784671"/>
              <a:gd name="connsiteY119" fmla="*/ 433171 h 1626032"/>
              <a:gd name="connsiteX120" fmla="*/ 30762 w 1784671"/>
              <a:gd name="connsiteY120" fmla="*/ 415271 h 1626032"/>
              <a:gd name="connsiteX121" fmla="*/ 37652 w 1784671"/>
              <a:gd name="connsiteY121" fmla="*/ 399428 h 1626032"/>
              <a:gd name="connsiteX122" fmla="*/ 45891 w 1784671"/>
              <a:gd name="connsiteY122" fmla="*/ 382495 h 1626032"/>
              <a:gd name="connsiteX123" fmla="*/ 54792 w 1784671"/>
              <a:gd name="connsiteY123" fmla="*/ 365883 h 1626032"/>
              <a:gd name="connsiteX124" fmla="*/ 64356 w 1784671"/>
              <a:gd name="connsiteY124" fmla="*/ 349594 h 1626032"/>
              <a:gd name="connsiteX125" fmla="*/ 73233 w 1784671"/>
              <a:gd name="connsiteY125" fmla="*/ 334717 h 1626032"/>
              <a:gd name="connsiteX126" fmla="*/ 84785 w 1784671"/>
              <a:gd name="connsiteY126" fmla="*/ 319393 h 1626032"/>
              <a:gd name="connsiteX127" fmla="*/ 96656 w 1784671"/>
              <a:gd name="connsiteY127" fmla="*/ 305097 h 1626032"/>
              <a:gd name="connsiteX128" fmla="*/ 108184 w 1784671"/>
              <a:gd name="connsiteY128" fmla="*/ 291507 h 1626032"/>
              <a:gd name="connsiteX129" fmla="*/ 120398 w 1784671"/>
              <a:gd name="connsiteY129" fmla="*/ 276506 h 1626032"/>
              <a:gd name="connsiteX130" fmla="*/ 134256 w 1784671"/>
              <a:gd name="connsiteY130" fmla="*/ 263175 h 1626032"/>
              <a:gd name="connsiteX131" fmla="*/ 147771 w 1784671"/>
              <a:gd name="connsiteY131" fmla="*/ 250550 h 1626032"/>
              <a:gd name="connsiteX132" fmla="*/ 177132 w 1784671"/>
              <a:gd name="connsiteY132" fmla="*/ 225562 h 1626032"/>
              <a:gd name="connsiteX133" fmla="*/ 207795 w 1784671"/>
              <a:gd name="connsiteY133" fmla="*/ 202950 h 1626032"/>
              <a:gd name="connsiteX134" fmla="*/ 240446 w 1784671"/>
              <a:gd name="connsiteY134" fmla="*/ 181303 h 1626032"/>
              <a:gd name="connsiteX135" fmla="*/ 274764 w 1784671"/>
              <a:gd name="connsiteY135" fmla="*/ 159595 h 1626032"/>
              <a:gd name="connsiteX136" fmla="*/ 311046 w 1784671"/>
              <a:gd name="connsiteY136" fmla="*/ 140587 h 1626032"/>
              <a:gd name="connsiteX137" fmla="*/ 347966 w 1784671"/>
              <a:gd name="connsiteY137" fmla="*/ 123632 h 1626032"/>
              <a:gd name="connsiteX138" fmla="*/ 386212 w 1784671"/>
              <a:gd name="connsiteY138" fmla="*/ 107322 h 1626032"/>
              <a:gd name="connsiteX139" fmla="*/ 426789 w 1784671"/>
              <a:gd name="connsiteY139" fmla="*/ 91272 h 1626032"/>
              <a:gd name="connsiteX140" fmla="*/ 467319 w 1784671"/>
              <a:gd name="connsiteY140" fmla="*/ 78688 h 1626032"/>
              <a:gd name="connsiteX141" fmla="*/ 508510 w 1784671"/>
              <a:gd name="connsiteY141" fmla="*/ 66426 h 1626032"/>
              <a:gd name="connsiteX142" fmla="*/ 552695 w 1784671"/>
              <a:gd name="connsiteY142" fmla="*/ 54746 h 1626032"/>
              <a:gd name="connsiteX143" fmla="*/ 595530 w 1784671"/>
              <a:gd name="connsiteY143" fmla="*/ 44156 h 1626032"/>
              <a:gd name="connsiteX144" fmla="*/ 639005 w 1784671"/>
              <a:gd name="connsiteY144" fmla="*/ 35619 h 1626032"/>
              <a:gd name="connsiteX145" fmla="*/ 682136 w 1784671"/>
              <a:gd name="connsiteY145" fmla="*/ 27789 h 1626032"/>
              <a:gd name="connsiteX146" fmla="*/ 725929 w 1784671"/>
              <a:gd name="connsiteY146" fmla="*/ 20280 h 1626032"/>
              <a:gd name="connsiteX147" fmla="*/ 770362 w 1784671"/>
              <a:gd name="connsiteY147" fmla="*/ 14827 h 1626032"/>
              <a:gd name="connsiteX148" fmla="*/ 814451 w 1784671"/>
              <a:gd name="connsiteY148" fmla="*/ 10079 h 1626032"/>
              <a:gd name="connsiteX149" fmla="*/ 857191 w 1784671"/>
              <a:gd name="connsiteY149" fmla="*/ 6420 h 1626032"/>
              <a:gd name="connsiteX150" fmla="*/ 900250 w 1784671"/>
              <a:gd name="connsiteY150" fmla="*/ 3789 h 1626032"/>
              <a:gd name="connsiteX151" fmla="*/ 942965 w 1784671"/>
              <a:gd name="connsiteY151" fmla="*/ 1863 h 16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784671" h="1626032">
                <a:moveTo>
                  <a:pt x="984013" y="0"/>
                </a:moveTo>
                <a:lnTo>
                  <a:pt x="1025356" y="896"/>
                </a:lnTo>
                <a:lnTo>
                  <a:pt x="1065055" y="121"/>
                </a:lnTo>
                <a:lnTo>
                  <a:pt x="1143055" y="3127"/>
                </a:lnTo>
                <a:lnTo>
                  <a:pt x="1181036" y="5879"/>
                </a:lnTo>
                <a:lnTo>
                  <a:pt x="1217350" y="8694"/>
                </a:lnTo>
                <a:lnTo>
                  <a:pt x="1253320" y="12214"/>
                </a:lnTo>
                <a:lnTo>
                  <a:pt x="1289609" y="16762"/>
                </a:lnTo>
                <a:lnTo>
                  <a:pt x="1324550" y="22398"/>
                </a:lnTo>
                <a:lnTo>
                  <a:pt x="1358141" y="29124"/>
                </a:lnTo>
                <a:lnTo>
                  <a:pt x="1391389" y="36556"/>
                </a:lnTo>
                <a:lnTo>
                  <a:pt x="1422969" y="44049"/>
                </a:lnTo>
                <a:lnTo>
                  <a:pt x="1453519" y="53658"/>
                </a:lnTo>
                <a:lnTo>
                  <a:pt x="1484387" y="64295"/>
                </a:lnTo>
                <a:lnTo>
                  <a:pt x="1512583" y="75378"/>
                </a:lnTo>
                <a:lnTo>
                  <a:pt x="1540091" y="87871"/>
                </a:lnTo>
                <a:lnTo>
                  <a:pt x="1566593" y="100749"/>
                </a:lnTo>
                <a:lnTo>
                  <a:pt x="1592066" y="115743"/>
                </a:lnTo>
                <a:lnTo>
                  <a:pt x="1615846" y="132531"/>
                </a:lnTo>
                <a:lnTo>
                  <a:pt x="1638620" y="149704"/>
                </a:lnTo>
                <a:lnTo>
                  <a:pt x="1660046" y="167965"/>
                </a:lnTo>
                <a:lnTo>
                  <a:pt x="1679092" y="189432"/>
                </a:lnTo>
                <a:lnTo>
                  <a:pt x="1697156" y="209549"/>
                </a:lnTo>
                <a:lnTo>
                  <a:pt x="1714167" y="233517"/>
                </a:lnTo>
                <a:lnTo>
                  <a:pt x="1728846" y="257224"/>
                </a:lnTo>
                <a:lnTo>
                  <a:pt x="1742153" y="283753"/>
                </a:lnTo>
                <a:lnTo>
                  <a:pt x="1753448" y="311050"/>
                </a:lnTo>
                <a:lnTo>
                  <a:pt x="1763369" y="341168"/>
                </a:lnTo>
                <a:lnTo>
                  <a:pt x="1771279" y="372054"/>
                </a:lnTo>
                <a:lnTo>
                  <a:pt x="1777497" y="404734"/>
                </a:lnTo>
                <a:lnTo>
                  <a:pt x="1781703" y="438183"/>
                </a:lnTo>
                <a:lnTo>
                  <a:pt x="1783530" y="474835"/>
                </a:lnTo>
                <a:lnTo>
                  <a:pt x="1784671" y="512900"/>
                </a:lnTo>
                <a:lnTo>
                  <a:pt x="1782106" y="553527"/>
                </a:lnTo>
                <a:lnTo>
                  <a:pt x="1779200" y="594860"/>
                </a:lnTo>
                <a:lnTo>
                  <a:pt x="1773276" y="637341"/>
                </a:lnTo>
                <a:lnTo>
                  <a:pt x="1766665" y="681237"/>
                </a:lnTo>
                <a:lnTo>
                  <a:pt x="1757723" y="724871"/>
                </a:lnTo>
                <a:lnTo>
                  <a:pt x="1746770" y="769271"/>
                </a:lnTo>
                <a:lnTo>
                  <a:pt x="1734466" y="814761"/>
                </a:lnTo>
                <a:lnTo>
                  <a:pt x="1721501" y="859929"/>
                </a:lnTo>
                <a:lnTo>
                  <a:pt x="1706181" y="906570"/>
                </a:lnTo>
                <a:lnTo>
                  <a:pt x="1689878" y="951862"/>
                </a:lnTo>
                <a:lnTo>
                  <a:pt x="1670902" y="997599"/>
                </a:lnTo>
                <a:lnTo>
                  <a:pt x="1651606" y="1042309"/>
                </a:lnTo>
                <a:lnTo>
                  <a:pt x="1631305" y="1087401"/>
                </a:lnTo>
                <a:lnTo>
                  <a:pt x="1608353" y="1131207"/>
                </a:lnTo>
                <a:lnTo>
                  <a:pt x="1585426" y="1173279"/>
                </a:lnTo>
                <a:lnTo>
                  <a:pt x="1561149" y="1216440"/>
                </a:lnTo>
                <a:lnTo>
                  <a:pt x="1535570" y="1257226"/>
                </a:lnTo>
                <a:lnTo>
                  <a:pt x="1507686" y="1296016"/>
                </a:lnTo>
                <a:lnTo>
                  <a:pt x="1480463" y="1335130"/>
                </a:lnTo>
                <a:lnTo>
                  <a:pt x="1450615" y="1371223"/>
                </a:lnTo>
                <a:lnTo>
                  <a:pt x="1419785" y="1405966"/>
                </a:lnTo>
                <a:lnTo>
                  <a:pt x="1389664" y="1437564"/>
                </a:lnTo>
                <a:lnTo>
                  <a:pt x="1357213" y="1468903"/>
                </a:lnTo>
                <a:lnTo>
                  <a:pt x="1325130" y="1497804"/>
                </a:lnTo>
                <a:lnTo>
                  <a:pt x="1290763" y="1522977"/>
                </a:lnTo>
                <a:lnTo>
                  <a:pt x="1256420" y="1546418"/>
                </a:lnTo>
                <a:lnTo>
                  <a:pt x="1238586" y="1557817"/>
                </a:lnTo>
                <a:lnTo>
                  <a:pt x="1221440" y="1567804"/>
                </a:lnTo>
                <a:lnTo>
                  <a:pt x="1203310" y="1576443"/>
                </a:lnTo>
                <a:lnTo>
                  <a:pt x="1184176" y="1585464"/>
                </a:lnTo>
                <a:lnTo>
                  <a:pt x="1166732" y="1592691"/>
                </a:lnTo>
                <a:lnTo>
                  <a:pt x="1147941" y="1601007"/>
                </a:lnTo>
                <a:lnTo>
                  <a:pt x="1129197" y="1605857"/>
                </a:lnTo>
                <a:lnTo>
                  <a:pt x="1110430" y="1612440"/>
                </a:lnTo>
                <a:lnTo>
                  <a:pt x="1092029" y="1616585"/>
                </a:lnTo>
                <a:lnTo>
                  <a:pt x="1072304" y="1620086"/>
                </a:lnTo>
                <a:lnTo>
                  <a:pt x="1053928" y="1622497"/>
                </a:lnTo>
                <a:lnTo>
                  <a:pt x="1034545" y="1625293"/>
                </a:lnTo>
                <a:lnTo>
                  <a:pt x="1014524" y="1626032"/>
                </a:lnTo>
                <a:lnTo>
                  <a:pt x="995190" y="1625362"/>
                </a:lnTo>
                <a:lnTo>
                  <a:pt x="975513" y="1625396"/>
                </a:lnTo>
                <a:lnTo>
                  <a:pt x="955859" y="1623698"/>
                </a:lnTo>
                <a:lnTo>
                  <a:pt x="934881" y="1621355"/>
                </a:lnTo>
                <a:lnTo>
                  <a:pt x="914588" y="1617602"/>
                </a:lnTo>
                <a:lnTo>
                  <a:pt x="893314" y="1612500"/>
                </a:lnTo>
                <a:lnTo>
                  <a:pt x="872703" y="1607719"/>
                </a:lnTo>
                <a:lnTo>
                  <a:pt x="852435" y="1602233"/>
                </a:lnTo>
                <a:lnTo>
                  <a:pt x="831185" y="1595398"/>
                </a:lnTo>
                <a:lnTo>
                  <a:pt x="788046" y="1579671"/>
                </a:lnTo>
                <a:lnTo>
                  <a:pt x="744613" y="1561184"/>
                </a:lnTo>
                <a:lnTo>
                  <a:pt x="701227" y="1539231"/>
                </a:lnTo>
                <a:lnTo>
                  <a:pt x="659190" y="1516189"/>
                </a:lnTo>
                <a:lnTo>
                  <a:pt x="615533" y="1489743"/>
                </a:lnTo>
                <a:lnTo>
                  <a:pt x="572243" y="1460858"/>
                </a:lnTo>
                <a:lnTo>
                  <a:pt x="529984" y="1429856"/>
                </a:lnTo>
                <a:lnTo>
                  <a:pt x="488091" y="1396416"/>
                </a:lnTo>
                <a:lnTo>
                  <a:pt x="447548" y="1361886"/>
                </a:lnTo>
                <a:lnTo>
                  <a:pt x="406365" y="1325302"/>
                </a:lnTo>
                <a:lnTo>
                  <a:pt x="367881" y="1286540"/>
                </a:lnTo>
                <a:lnTo>
                  <a:pt x="329398" y="1247778"/>
                </a:lnTo>
                <a:lnTo>
                  <a:pt x="292607" y="1207221"/>
                </a:lnTo>
                <a:lnTo>
                  <a:pt x="257827" y="1165896"/>
                </a:lnTo>
                <a:lnTo>
                  <a:pt x="224420" y="1121749"/>
                </a:lnTo>
                <a:lnTo>
                  <a:pt x="192658" y="1079273"/>
                </a:lnTo>
                <a:lnTo>
                  <a:pt x="162588" y="1035004"/>
                </a:lnTo>
                <a:lnTo>
                  <a:pt x="134530" y="989967"/>
                </a:lnTo>
                <a:lnTo>
                  <a:pt x="108483" y="944162"/>
                </a:lnTo>
                <a:lnTo>
                  <a:pt x="85087" y="899646"/>
                </a:lnTo>
                <a:lnTo>
                  <a:pt x="64709" y="853978"/>
                </a:lnTo>
                <a:lnTo>
                  <a:pt x="45999" y="808249"/>
                </a:lnTo>
                <a:lnTo>
                  <a:pt x="30281" y="763101"/>
                </a:lnTo>
                <a:lnTo>
                  <a:pt x="23577" y="741523"/>
                </a:lnTo>
                <a:lnTo>
                  <a:pt x="18540" y="719885"/>
                </a:lnTo>
                <a:lnTo>
                  <a:pt x="13185" y="697220"/>
                </a:lnTo>
                <a:lnTo>
                  <a:pt x="8148" y="675581"/>
                </a:lnTo>
                <a:lnTo>
                  <a:pt x="5786" y="653496"/>
                </a:lnTo>
                <a:lnTo>
                  <a:pt x="2075" y="632502"/>
                </a:lnTo>
                <a:lnTo>
                  <a:pt x="375" y="610740"/>
                </a:lnTo>
                <a:lnTo>
                  <a:pt x="0" y="589622"/>
                </a:lnTo>
                <a:lnTo>
                  <a:pt x="288" y="568826"/>
                </a:lnTo>
                <a:lnTo>
                  <a:pt x="576" y="548029"/>
                </a:lnTo>
                <a:lnTo>
                  <a:pt x="2852" y="528199"/>
                </a:lnTo>
                <a:lnTo>
                  <a:pt x="5470" y="507663"/>
                </a:lnTo>
                <a:lnTo>
                  <a:pt x="8409" y="488155"/>
                </a:lnTo>
                <a:lnTo>
                  <a:pt x="12672" y="469290"/>
                </a:lnTo>
                <a:lnTo>
                  <a:pt x="18260" y="451069"/>
                </a:lnTo>
                <a:lnTo>
                  <a:pt x="24511" y="433171"/>
                </a:lnTo>
                <a:lnTo>
                  <a:pt x="30762" y="415271"/>
                </a:lnTo>
                <a:lnTo>
                  <a:pt x="37652" y="399428"/>
                </a:lnTo>
                <a:lnTo>
                  <a:pt x="45891" y="382495"/>
                </a:lnTo>
                <a:lnTo>
                  <a:pt x="54792" y="365883"/>
                </a:lnTo>
                <a:lnTo>
                  <a:pt x="64356" y="349594"/>
                </a:lnTo>
                <a:lnTo>
                  <a:pt x="73233" y="334717"/>
                </a:lnTo>
                <a:lnTo>
                  <a:pt x="84785" y="319393"/>
                </a:lnTo>
                <a:lnTo>
                  <a:pt x="96656" y="305097"/>
                </a:lnTo>
                <a:lnTo>
                  <a:pt x="108184" y="291507"/>
                </a:lnTo>
                <a:lnTo>
                  <a:pt x="120398" y="276506"/>
                </a:lnTo>
                <a:lnTo>
                  <a:pt x="134256" y="263175"/>
                </a:lnTo>
                <a:lnTo>
                  <a:pt x="147771" y="250550"/>
                </a:lnTo>
                <a:lnTo>
                  <a:pt x="177132" y="225562"/>
                </a:lnTo>
                <a:lnTo>
                  <a:pt x="207795" y="202950"/>
                </a:lnTo>
                <a:lnTo>
                  <a:pt x="240446" y="181303"/>
                </a:lnTo>
                <a:lnTo>
                  <a:pt x="274764" y="159595"/>
                </a:lnTo>
                <a:lnTo>
                  <a:pt x="311046" y="140587"/>
                </a:lnTo>
                <a:lnTo>
                  <a:pt x="347966" y="123632"/>
                </a:lnTo>
                <a:lnTo>
                  <a:pt x="386212" y="107322"/>
                </a:lnTo>
                <a:lnTo>
                  <a:pt x="426789" y="91272"/>
                </a:lnTo>
                <a:lnTo>
                  <a:pt x="467319" y="78688"/>
                </a:lnTo>
                <a:lnTo>
                  <a:pt x="508510" y="66426"/>
                </a:lnTo>
                <a:lnTo>
                  <a:pt x="552695" y="54746"/>
                </a:lnTo>
                <a:lnTo>
                  <a:pt x="595530" y="44156"/>
                </a:lnTo>
                <a:lnTo>
                  <a:pt x="639005" y="35619"/>
                </a:lnTo>
                <a:lnTo>
                  <a:pt x="682136" y="27789"/>
                </a:lnTo>
                <a:lnTo>
                  <a:pt x="725929" y="20280"/>
                </a:lnTo>
                <a:lnTo>
                  <a:pt x="770362" y="14827"/>
                </a:lnTo>
                <a:lnTo>
                  <a:pt x="814451" y="10079"/>
                </a:lnTo>
                <a:lnTo>
                  <a:pt x="857191" y="6420"/>
                </a:lnTo>
                <a:lnTo>
                  <a:pt x="900250" y="3789"/>
                </a:lnTo>
                <a:lnTo>
                  <a:pt x="942965" y="1863"/>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5693983" y="4232341"/>
            <a:ext cx="1788845" cy="1592634"/>
          </a:xfrm>
          <a:custGeom>
            <a:avLst/>
            <a:gdLst>
              <a:gd name="connsiteX0" fmla="*/ 1051700 w 1788845"/>
              <a:gd name="connsiteY0" fmla="*/ 0 h 1592634"/>
              <a:gd name="connsiteX1" fmla="*/ 1089295 w 1788845"/>
              <a:gd name="connsiteY1" fmla="*/ 2895 h 1592634"/>
              <a:gd name="connsiteX2" fmla="*/ 1126737 w 1788845"/>
              <a:gd name="connsiteY2" fmla="*/ 7352 h 1592634"/>
              <a:gd name="connsiteX3" fmla="*/ 1162311 w 1788845"/>
              <a:gd name="connsiteY3" fmla="*/ 14781 h 1592634"/>
              <a:gd name="connsiteX4" fmla="*/ 1199371 w 1788845"/>
              <a:gd name="connsiteY4" fmla="*/ 23143 h 1592634"/>
              <a:gd name="connsiteX5" fmla="*/ 1233858 w 1788845"/>
              <a:gd name="connsiteY5" fmla="*/ 33620 h 1592634"/>
              <a:gd name="connsiteX6" fmla="*/ 1269048 w 1788845"/>
              <a:gd name="connsiteY6" fmla="*/ 44955 h 1592634"/>
              <a:gd name="connsiteX7" fmla="*/ 1303152 w 1788845"/>
              <a:gd name="connsiteY7" fmla="*/ 59337 h 1592634"/>
              <a:gd name="connsiteX8" fmla="*/ 1335539 w 1788845"/>
              <a:gd name="connsiteY8" fmla="*/ 75128 h 1592634"/>
              <a:gd name="connsiteX9" fmla="*/ 1368555 w 1788845"/>
              <a:gd name="connsiteY9" fmla="*/ 92559 h 1592634"/>
              <a:gd name="connsiteX10" fmla="*/ 1400559 w 1788845"/>
              <a:gd name="connsiteY10" fmla="*/ 112256 h 1592634"/>
              <a:gd name="connsiteX11" fmla="*/ 1431629 w 1788845"/>
              <a:gd name="connsiteY11" fmla="*/ 133440 h 1592634"/>
              <a:gd name="connsiteX12" fmla="*/ 1461135 w 1788845"/>
              <a:gd name="connsiteY12" fmla="*/ 154470 h 1592634"/>
              <a:gd name="connsiteX13" fmla="*/ 1490337 w 1788845"/>
              <a:gd name="connsiteY13" fmla="*/ 178624 h 1592634"/>
              <a:gd name="connsiteX14" fmla="*/ 1517821 w 1788845"/>
              <a:gd name="connsiteY14" fmla="*/ 204189 h 1592634"/>
              <a:gd name="connsiteX15" fmla="*/ 1545934 w 1788845"/>
              <a:gd name="connsiteY15" fmla="*/ 231392 h 1592634"/>
              <a:gd name="connsiteX16" fmla="*/ 1570767 w 1788845"/>
              <a:gd name="connsiteY16" fmla="*/ 259851 h 1592634"/>
              <a:gd name="connsiteX17" fmla="*/ 1596306 w 1788845"/>
              <a:gd name="connsiteY17" fmla="*/ 289167 h 1592634"/>
              <a:gd name="connsiteX18" fmla="*/ 1619347 w 1788845"/>
              <a:gd name="connsiteY18" fmla="*/ 319817 h 1592634"/>
              <a:gd name="connsiteX19" fmla="*/ 1642234 w 1788845"/>
              <a:gd name="connsiteY19" fmla="*/ 352028 h 1592634"/>
              <a:gd name="connsiteX20" fmla="*/ 1663406 w 1788845"/>
              <a:gd name="connsiteY20" fmla="*/ 385648 h 1592634"/>
              <a:gd name="connsiteX21" fmla="*/ 1683643 w 1788845"/>
              <a:gd name="connsiteY21" fmla="*/ 420755 h 1592634"/>
              <a:gd name="connsiteX22" fmla="*/ 1703098 w 1788845"/>
              <a:gd name="connsiteY22" fmla="*/ 455786 h 1592634"/>
              <a:gd name="connsiteX23" fmla="*/ 1720837 w 1788845"/>
              <a:gd name="connsiteY23" fmla="*/ 492225 h 1592634"/>
              <a:gd name="connsiteX24" fmla="*/ 1736782 w 1788845"/>
              <a:gd name="connsiteY24" fmla="*/ 530853 h 1592634"/>
              <a:gd name="connsiteX25" fmla="*/ 1751870 w 1788845"/>
              <a:gd name="connsiteY25" fmla="*/ 570188 h 1592634"/>
              <a:gd name="connsiteX26" fmla="*/ 1764690 w 1788845"/>
              <a:gd name="connsiteY26" fmla="*/ 608510 h 1592634"/>
              <a:gd name="connsiteX27" fmla="*/ 1773524 w 1788845"/>
              <a:gd name="connsiteY27" fmla="*/ 647232 h 1592634"/>
              <a:gd name="connsiteX28" fmla="*/ 1781577 w 1788845"/>
              <a:gd name="connsiteY28" fmla="*/ 685877 h 1592634"/>
              <a:gd name="connsiteX29" fmla="*/ 1786504 w 1788845"/>
              <a:gd name="connsiteY29" fmla="*/ 724216 h 1592634"/>
              <a:gd name="connsiteX30" fmla="*/ 1788456 w 1788845"/>
              <a:gd name="connsiteY30" fmla="*/ 760685 h 1592634"/>
              <a:gd name="connsiteX31" fmla="*/ 1788845 w 1788845"/>
              <a:gd name="connsiteY31" fmla="*/ 797002 h 1592634"/>
              <a:gd name="connsiteX32" fmla="*/ 1786032 w 1788845"/>
              <a:gd name="connsiteY32" fmla="*/ 833793 h 1592634"/>
              <a:gd name="connsiteX33" fmla="*/ 1782513 w 1788845"/>
              <a:gd name="connsiteY33" fmla="*/ 869727 h 1592634"/>
              <a:gd name="connsiteX34" fmla="*/ 1775867 w 1788845"/>
              <a:gd name="connsiteY34" fmla="*/ 905355 h 1592634"/>
              <a:gd name="connsiteX35" fmla="*/ 1766172 w 1788845"/>
              <a:gd name="connsiteY35" fmla="*/ 939895 h 1592634"/>
              <a:gd name="connsiteX36" fmla="*/ 1755770 w 1788845"/>
              <a:gd name="connsiteY36" fmla="*/ 973577 h 1592634"/>
              <a:gd name="connsiteX37" fmla="*/ 1743103 w 1788845"/>
              <a:gd name="connsiteY37" fmla="*/ 1006248 h 1592634"/>
              <a:gd name="connsiteX38" fmla="*/ 1728088 w 1788845"/>
              <a:gd name="connsiteY38" fmla="*/ 1038689 h 1592634"/>
              <a:gd name="connsiteX39" fmla="*/ 1712292 w 1788845"/>
              <a:gd name="connsiteY39" fmla="*/ 1071054 h 1592634"/>
              <a:gd name="connsiteX40" fmla="*/ 1693446 w 1788845"/>
              <a:gd name="connsiteY40" fmla="*/ 1102331 h 1592634"/>
              <a:gd name="connsiteX41" fmla="*/ 1673114 w 1788845"/>
              <a:gd name="connsiteY41" fmla="*/ 1132675 h 1592634"/>
              <a:gd name="connsiteX42" fmla="*/ 1651294 w 1788845"/>
              <a:gd name="connsiteY42" fmla="*/ 1162083 h 1592634"/>
              <a:gd name="connsiteX43" fmla="*/ 1628769 w 1788845"/>
              <a:gd name="connsiteY43" fmla="*/ 1190634 h 1592634"/>
              <a:gd name="connsiteX44" fmla="*/ 1603119 w 1788845"/>
              <a:gd name="connsiteY44" fmla="*/ 1218880 h 1592634"/>
              <a:gd name="connsiteX45" fmla="*/ 1576839 w 1788845"/>
              <a:gd name="connsiteY45" fmla="*/ 1245484 h 1592634"/>
              <a:gd name="connsiteX46" fmla="*/ 1549072 w 1788845"/>
              <a:gd name="connsiteY46" fmla="*/ 1271157 h 1592634"/>
              <a:gd name="connsiteX47" fmla="*/ 1520523 w 1788845"/>
              <a:gd name="connsiteY47" fmla="*/ 1296751 h 1592634"/>
              <a:gd name="connsiteX48" fmla="*/ 1489783 w 1788845"/>
              <a:gd name="connsiteY48" fmla="*/ 1320555 h 1592634"/>
              <a:gd name="connsiteX49" fmla="*/ 1457403 w 1788845"/>
              <a:gd name="connsiteY49" fmla="*/ 1344985 h 1592634"/>
              <a:gd name="connsiteX50" fmla="*/ 1425328 w 1788845"/>
              <a:gd name="connsiteY50" fmla="*/ 1366291 h 1592634"/>
              <a:gd name="connsiteX51" fmla="*/ 1390910 w 1788845"/>
              <a:gd name="connsiteY51" fmla="*/ 1387367 h 1592634"/>
              <a:gd name="connsiteX52" fmla="*/ 1355786 w 1788845"/>
              <a:gd name="connsiteY52" fmla="*/ 1407586 h 1592634"/>
              <a:gd name="connsiteX53" fmla="*/ 1319955 w 1788845"/>
              <a:gd name="connsiteY53" fmla="*/ 1426947 h 1592634"/>
              <a:gd name="connsiteX54" fmla="*/ 1284202 w 1788845"/>
              <a:gd name="connsiteY54" fmla="*/ 1445526 h 1592634"/>
              <a:gd name="connsiteX55" fmla="*/ 1245553 w 1788845"/>
              <a:gd name="connsiteY55" fmla="*/ 1461456 h 1592634"/>
              <a:gd name="connsiteX56" fmla="*/ 1207761 w 1788845"/>
              <a:gd name="connsiteY56" fmla="*/ 1476681 h 1592634"/>
              <a:gd name="connsiteX57" fmla="*/ 1168405 w 1788845"/>
              <a:gd name="connsiteY57" fmla="*/ 1491754 h 1592634"/>
              <a:gd name="connsiteX58" fmla="*/ 1128345 w 1788845"/>
              <a:gd name="connsiteY58" fmla="*/ 1505969 h 1592634"/>
              <a:gd name="connsiteX59" fmla="*/ 1088515 w 1788845"/>
              <a:gd name="connsiteY59" fmla="*/ 1517839 h 1592634"/>
              <a:gd name="connsiteX60" fmla="*/ 1047044 w 1788845"/>
              <a:gd name="connsiteY60" fmla="*/ 1530338 h 1592634"/>
              <a:gd name="connsiteX61" fmla="*/ 1004869 w 1788845"/>
              <a:gd name="connsiteY61" fmla="*/ 1541979 h 1592634"/>
              <a:gd name="connsiteX62" fmla="*/ 962063 w 1788845"/>
              <a:gd name="connsiteY62" fmla="*/ 1551982 h 1592634"/>
              <a:gd name="connsiteX63" fmla="*/ 920194 w 1788845"/>
              <a:gd name="connsiteY63" fmla="*/ 1560498 h 1592634"/>
              <a:gd name="connsiteX64" fmla="*/ 876684 w 1788845"/>
              <a:gd name="connsiteY64" fmla="*/ 1569642 h 1592634"/>
              <a:gd name="connsiteX65" fmla="*/ 834262 w 1788845"/>
              <a:gd name="connsiteY65" fmla="*/ 1575739 h 1592634"/>
              <a:gd name="connsiteX66" fmla="*/ 790982 w 1788845"/>
              <a:gd name="connsiteY66" fmla="*/ 1582539 h 1592634"/>
              <a:gd name="connsiteX67" fmla="*/ 748008 w 1788845"/>
              <a:gd name="connsiteY67" fmla="*/ 1586216 h 1592634"/>
              <a:gd name="connsiteX68" fmla="*/ 705033 w 1788845"/>
              <a:gd name="connsiteY68" fmla="*/ 1589892 h 1592634"/>
              <a:gd name="connsiteX69" fmla="*/ 662212 w 1788845"/>
              <a:gd name="connsiteY69" fmla="*/ 1592006 h 1592634"/>
              <a:gd name="connsiteX70" fmla="*/ 620326 w 1788845"/>
              <a:gd name="connsiteY70" fmla="*/ 1592634 h 1592634"/>
              <a:gd name="connsiteX71" fmla="*/ 577811 w 1788845"/>
              <a:gd name="connsiteY71" fmla="*/ 1591624 h 1592634"/>
              <a:gd name="connsiteX72" fmla="*/ 537012 w 1788845"/>
              <a:gd name="connsiteY72" fmla="*/ 1589204 h 1592634"/>
              <a:gd name="connsiteX73" fmla="*/ 497148 w 1788845"/>
              <a:gd name="connsiteY73" fmla="*/ 1585299 h 1592634"/>
              <a:gd name="connsiteX74" fmla="*/ 455949 w 1788845"/>
              <a:gd name="connsiteY74" fmla="*/ 1578897 h 1592634"/>
              <a:gd name="connsiteX75" fmla="*/ 418031 w 1788845"/>
              <a:gd name="connsiteY75" fmla="*/ 1571237 h 1592634"/>
              <a:gd name="connsiteX76" fmla="*/ 380190 w 1788845"/>
              <a:gd name="connsiteY76" fmla="*/ 1562798 h 1592634"/>
              <a:gd name="connsiteX77" fmla="*/ 343435 w 1788845"/>
              <a:gd name="connsiteY77" fmla="*/ 1551311 h 1592634"/>
              <a:gd name="connsiteX78" fmla="*/ 308397 w 1788845"/>
              <a:gd name="connsiteY78" fmla="*/ 1538414 h 1592634"/>
              <a:gd name="connsiteX79" fmla="*/ 274369 w 1788845"/>
              <a:gd name="connsiteY79" fmla="*/ 1523251 h 1592634"/>
              <a:gd name="connsiteX80" fmla="*/ 240573 w 1788845"/>
              <a:gd name="connsiteY80" fmla="*/ 1505743 h 1592634"/>
              <a:gd name="connsiteX81" fmla="*/ 209197 w 1788845"/>
              <a:gd name="connsiteY81" fmla="*/ 1487685 h 1592634"/>
              <a:gd name="connsiteX82" fmla="*/ 180548 w 1788845"/>
              <a:gd name="connsiteY82" fmla="*/ 1465950 h 1592634"/>
              <a:gd name="connsiteX83" fmla="*/ 166615 w 1788845"/>
              <a:gd name="connsiteY83" fmla="*/ 1455120 h 1592634"/>
              <a:gd name="connsiteX84" fmla="*/ 152835 w 1788845"/>
              <a:gd name="connsiteY84" fmla="*/ 1442729 h 1592634"/>
              <a:gd name="connsiteX85" fmla="*/ 139912 w 1788845"/>
              <a:gd name="connsiteY85" fmla="*/ 1429633 h 1592634"/>
              <a:gd name="connsiteX86" fmla="*/ 126914 w 1788845"/>
              <a:gd name="connsiteY86" fmla="*/ 1417319 h 1592634"/>
              <a:gd name="connsiteX87" fmla="*/ 114143 w 1788845"/>
              <a:gd name="connsiteY87" fmla="*/ 1402661 h 1592634"/>
              <a:gd name="connsiteX88" fmla="*/ 102080 w 1788845"/>
              <a:gd name="connsiteY88" fmla="*/ 1388860 h 1592634"/>
              <a:gd name="connsiteX89" fmla="*/ 90950 w 1788845"/>
              <a:gd name="connsiteY89" fmla="*/ 1373573 h 1592634"/>
              <a:gd name="connsiteX90" fmla="*/ 80602 w 1788845"/>
              <a:gd name="connsiteY90" fmla="*/ 1358364 h 1592634"/>
              <a:gd name="connsiteX91" fmla="*/ 70407 w 1788845"/>
              <a:gd name="connsiteY91" fmla="*/ 1341591 h 1592634"/>
              <a:gd name="connsiteX92" fmla="*/ 60136 w 1788845"/>
              <a:gd name="connsiteY92" fmla="*/ 1325601 h 1592634"/>
              <a:gd name="connsiteX93" fmla="*/ 51581 w 1788845"/>
              <a:gd name="connsiteY93" fmla="*/ 1308200 h 1592634"/>
              <a:gd name="connsiteX94" fmla="*/ 43884 w 1788845"/>
              <a:gd name="connsiteY94" fmla="*/ 1290095 h 1592634"/>
              <a:gd name="connsiteX95" fmla="*/ 34700 w 1788845"/>
              <a:gd name="connsiteY95" fmla="*/ 1271057 h 1592634"/>
              <a:gd name="connsiteX96" fmla="*/ 28720 w 1788845"/>
              <a:gd name="connsiteY96" fmla="*/ 1251543 h 1592634"/>
              <a:gd name="connsiteX97" fmla="*/ 21176 w 1788845"/>
              <a:gd name="connsiteY97" fmla="*/ 1231876 h 1592634"/>
              <a:gd name="connsiteX98" fmla="*/ 16054 w 1788845"/>
              <a:gd name="connsiteY98" fmla="*/ 1211657 h 1592634"/>
              <a:gd name="connsiteX99" fmla="*/ 10931 w 1788845"/>
              <a:gd name="connsiteY99" fmla="*/ 1191439 h 1592634"/>
              <a:gd name="connsiteX100" fmla="*/ 7449 w 1788845"/>
              <a:gd name="connsiteY100" fmla="*/ 1170593 h 1592634"/>
              <a:gd name="connsiteX101" fmla="*/ 4824 w 1788845"/>
              <a:gd name="connsiteY101" fmla="*/ 1149041 h 1592634"/>
              <a:gd name="connsiteX102" fmla="*/ 2200 w 1788845"/>
              <a:gd name="connsiteY102" fmla="*/ 1127490 h 1592634"/>
              <a:gd name="connsiteX103" fmla="*/ 1920 w 1788845"/>
              <a:gd name="connsiteY103" fmla="*/ 1106169 h 1592634"/>
              <a:gd name="connsiteX104" fmla="*/ 0 w 1788845"/>
              <a:gd name="connsiteY104" fmla="*/ 1085475 h 1592634"/>
              <a:gd name="connsiteX105" fmla="*/ 1437 w 1788845"/>
              <a:gd name="connsiteY105" fmla="*/ 1062745 h 1592634"/>
              <a:gd name="connsiteX106" fmla="*/ 1940 w 1788845"/>
              <a:gd name="connsiteY106" fmla="*/ 1041501 h 1592634"/>
              <a:gd name="connsiteX107" fmla="*/ 4081 w 1788845"/>
              <a:gd name="connsiteY107" fmla="*/ 1019628 h 1592634"/>
              <a:gd name="connsiteX108" fmla="*/ 6376 w 1788845"/>
              <a:gd name="connsiteY108" fmla="*/ 996193 h 1592634"/>
              <a:gd name="connsiteX109" fmla="*/ 14644 w 1788845"/>
              <a:gd name="connsiteY109" fmla="*/ 952050 h 1592634"/>
              <a:gd name="connsiteX110" fmla="*/ 23924 w 1788845"/>
              <a:gd name="connsiteY110" fmla="*/ 905639 h 1592634"/>
              <a:gd name="connsiteX111" fmla="*/ 37741 w 1788845"/>
              <a:gd name="connsiteY111" fmla="*/ 861250 h 1592634"/>
              <a:gd name="connsiteX112" fmla="*/ 52569 w 1788845"/>
              <a:gd name="connsiteY112" fmla="*/ 814594 h 1592634"/>
              <a:gd name="connsiteX113" fmla="*/ 69665 w 1788845"/>
              <a:gd name="connsiteY113" fmla="*/ 768949 h 1592634"/>
              <a:gd name="connsiteX114" fmla="*/ 90669 w 1788845"/>
              <a:gd name="connsiteY114" fmla="*/ 723687 h 1592634"/>
              <a:gd name="connsiteX115" fmla="*/ 113314 w 1788845"/>
              <a:gd name="connsiteY115" fmla="*/ 677798 h 1592634"/>
              <a:gd name="connsiteX116" fmla="*/ 137445 w 1788845"/>
              <a:gd name="connsiteY116" fmla="*/ 632842 h 1592634"/>
              <a:gd name="connsiteX117" fmla="*/ 162986 w 1788845"/>
              <a:gd name="connsiteY117" fmla="*/ 589602 h 1592634"/>
              <a:gd name="connsiteX118" fmla="*/ 191807 w 1788845"/>
              <a:gd name="connsiteY118" fmla="*/ 545106 h 1592634"/>
              <a:gd name="connsiteX119" fmla="*/ 221257 w 1788845"/>
              <a:gd name="connsiteY119" fmla="*/ 502248 h 1592634"/>
              <a:gd name="connsiteX120" fmla="*/ 252193 w 1788845"/>
              <a:gd name="connsiteY120" fmla="*/ 460327 h 1592634"/>
              <a:gd name="connsiteX121" fmla="*/ 285321 w 1788845"/>
              <a:gd name="connsiteY121" fmla="*/ 420195 h 1592634"/>
              <a:gd name="connsiteX122" fmla="*/ 319231 w 1788845"/>
              <a:gd name="connsiteY122" fmla="*/ 380141 h 1592634"/>
              <a:gd name="connsiteX123" fmla="*/ 354629 w 1788845"/>
              <a:gd name="connsiteY123" fmla="*/ 341022 h 1592634"/>
              <a:gd name="connsiteX124" fmla="*/ 391359 w 1788845"/>
              <a:gd name="connsiteY124" fmla="*/ 304399 h 1592634"/>
              <a:gd name="connsiteX125" fmla="*/ 427937 w 1788845"/>
              <a:gd name="connsiteY125" fmla="*/ 269338 h 1592634"/>
              <a:gd name="connsiteX126" fmla="*/ 465219 w 1788845"/>
              <a:gd name="connsiteY126" fmla="*/ 235135 h 1592634"/>
              <a:gd name="connsiteX127" fmla="*/ 503836 w 1788845"/>
              <a:gd name="connsiteY127" fmla="*/ 203427 h 1592634"/>
              <a:gd name="connsiteX128" fmla="*/ 543082 w 1788845"/>
              <a:gd name="connsiteY128" fmla="*/ 173360 h 1592634"/>
              <a:gd name="connsiteX129" fmla="*/ 582879 w 1788845"/>
              <a:gd name="connsiteY129" fmla="*/ 145713 h 1592634"/>
              <a:gd name="connsiteX130" fmla="*/ 622524 w 1788845"/>
              <a:gd name="connsiteY130" fmla="*/ 119628 h 1592634"/>
              <a:gd name="connsiteX131" fmla="*/ 662643 w 1788845"/>
              <a:gd name="connsiteY131" fmla="*/ 96745 h 1592634"/>
              <a:gd name="connsiteX132" fmla="*/ 702458 w 1788845"/>
              <a:gd name="connsiteY132" fmla="*/ 76985 h 1592634"/>
              <a:gd name="connsiteX133" fmla="*/ 742119 w 1788845"/>
              <a:gd name="connsiteY133" fmla="*/ 58788 h 1592634"/>
              <a:gd name="connsiteX134" fmla="*/ 781475 w 1788845"/>
              <a:gd name="connsiteY134" fmla="*/ 43716 h 1592634"/>
              <a:gd name="connsiteX135" fmla="*/ 821535 w 1788845"/>
              <a:gd name="connsiteY135" fmla="*/ 29502 h 1592634"/>
              <a:gd name="connsiteX136" fmla="*/ 860432 w 1788845"/>
              <a:gd name="connsiteY136" fmla="*/ 19117 h 1592634"/>
              <a:gd name="connsiteX137" fmla="*/ 899879 w 1788845"/>
              <a:gd name="connsiteY137" fmla="*/ 11151 h 1592634"/>
              <a:gd name="connsiteX138" fmla="*/ 938317 w 1788845"/>
              <a:gd name="connsiteY138" fmla="*/ 5454 h 1592634"/>
              <a:gd name="connsiteX139" fmla="*/ 976524 w 1788845"/>
              <a:gd name="connsiteY139" fmla="*/ 2099 h 1592634"/>
              <a:gd name="connsiteX140" fmla="*/ 1013797 w 1788845"/>
              <a:gd name="connsiteY140" fmla="*/ 230 h 159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4">
                <a:moveTo>
                  <a:pt x="1051700" y="0"/>
                </a:moveTo>
                <a:lnTo>
                  <a:pt x="1089295" y="2895"/>
                </a:lnTo>
                <a:lnTo>
                  <a:pt x="1126737" y="7352"/>
                </a:lnTo>
                <a:lnTo>
                  <a:pt x="1162311" y="14781"/>
                </a:lnTo>
                <a:lnTo>
                  <a:pt x="1199371" y="23143"/>
                </a:lnTo>
                <a:lnTo>
                  <a:pt x="1233858" y="33620"/>
                </a:lnTo>
                <a:lnTo>
                  <a:pt x="1269048" y="44955"/>
                </a:lnTo>
                <a:lnTo>
                  <a:pt x="1303152" y="59337"/>
                </a:lnTo>
                <a:lnTo>
                  <a:pt x="1335539" y="75128"/>
                </a:lnTo>
                <a:lnTo>
                  <a:pt x="1368555" y="92559"/>
                </a:lnTo>
                <a:lnTo>
                  <a:pt x="1400559" y="112256"/>
                </a:lnTo>
                <a:lnTo>
                  <a:pt x="1431629" y="133440"/>
                </a:lnTo>
                <a:lnTo>
                  <a:pt x="1461135" y="154470"/>
                </a:lnTo>
                <a:lnTo>
                  <a:pt x="1490337" y="178624"/>
                </a:lnTo>
                <a:lnTo>
                  <a:pt x="1517821" y="204189"/>
                </a:lnTo>
                <a:lnTo>
                  <a:pt x="1545934" y="231392"/>
                </a:lnTo>
                <a:lnTo>
                  <a:pt x="1570767" y="259851"/>
                </a:lnTo>
                <a:lnTo>
                  <a:pt x="1596306" y="289167"/>
                </a:lnTo>
                <a:lnTo>
                  <a:pt x="1619347" y="319817"/>
                </a:lnTo>
                <a:lnTo>
                  <a:pt x="1642234" y="352028"/>
                </a:lnTo>
                <a:lnTo>
                  <a:pt x="1663406" y="385648"/>
                </a:lnTo>
                <a:lnTo>
                  <a:pt x="1683643" y="420755"/>
                </a:lnTo>
                <a:lnTo>
                  <a:pt x="1703098" y="455786"/>
                </a:lnTo>
                <a:lnTo>
                  <a:pt x="1720837" y="492225"/>
                </a:lnTo>
                <a:lnTo>
                  <a:pt x="1736782" y="530853"/>
                </a:lnTo>
                <a:lnTo>
                  <a:pt x="1751870" y="570188"/>
                </a:lnTo>
                <a:lnTo>
                  <a:pt x="1764690" y="608510"/>
                </a:lnTo>
                <a:lnTo>
                  <a:pt x="1773524" y="647232"/>
                </a:lnTo>
                <a:lnTo>
                  <a:pt x="1781577" y="685877"/>
                </a:lnTo>
                <a:lnTo>
                  <a:pt x="1786504" y="724216"/>
                </a:lnTo>
                <a:lnTo>
                  <a:pt x="1788456" y="760685"/>
                </a:lnTo>
                <a:lnTo>
                  <a:pt x="1788845" y="797002"/>
                </a:lnTo>
                <a:lnTo>
                  <a:pt x="1786032" y="833793"/>
                </a:lnTo>
                <a:lnTo>
                  <a:pt x="1782513" y="869727"/>
                </a:lnTo>
                <a:lnTo>
                  <a:pt x="1775867" y="905355"/>
                </a:lnTo>
                <a:lnTo>
                  <a:pt x="1766172" y="939895"/>
                </a:lnTo>
                <a:lnTo>
                  <a:pt x="1755770" y="973577"/>
                </a:lnTo>
                <a:lnTo>
                  <a:pt x="1743103" y="1006248"/>
                </a:lnTo>
                <a:lnTo>
                  <a:pt x="1728088" y="1038689"/>
                </a:lnTo>
                <a:lnTo>
                  <a:pt x="1712292" y="1071054"/>
                </a:lnTo>
                <a:lnTo>
                  <a:pt x="1693446" y="1102331"/>
                </a:lnTo>
                <a:lnTo>
                  <a:pt x="1673114" y="1132675"/>
                </a:lnTo>
                <a:lnTo>
                  <a:pt x="1651294" y="1162083"/>
                </a:lnTo>
                <a:lnTo>
                  <a:pt x="1628769" y="1190634"/>
                </a:lnTo>
                <a:lnTo>
                  <a:pt x="1603119" y="1218880"/>
                </a:lnTo>
                <a:lnTo>
                  <a:pt x="1576839" y="1245484"/>
                </a:lnTo>
                <a:lnTo>
                  <a:pt x="1549072" y="1271157"/>
                </a:lnTo>
                <a:lnTo>
                  <a:pt x="1520523" y="1296751"/>
                </a:lnTo>
                <a:lnTo>
                  <a:pt x="1489783" y="1320555"/>
                </a:lnTo>
                <a:lnTo>
                  <a:pt x="1457403" y="1344985"/>
                </a:lnTo>
                <a:lnTo>
                  <a:pt x="1425328" y="1366291"/>
                </a:lnTo>
                <a:lnTo>
                  <a:pt x="1390910" y="1387367"/>
                </a:lnTo>
                <a:lnTo>
                  <a:pt x="1355786" y="1407586"/>
                </a:lnTo>
                <a:lnTo>
                  <a:pt x="1319955" y="1426947"/>
                </a:lnTo>
                <a:lnTo>
                  <a:pt x="1284202" y="1445526"/>
                </a:lnTo>
                <a:lnTo>
                  <a:pt x="1245553" y="1461456"/>
                </a:lnTo>
                <a:lnTo>
                  <a:pt x="1207761" y="1476681"/>
                </a:lnTo>
                <a:lnTo>
                  <a:pt x="1168405" y="1491754"/>
                </a:lnTo>
                <a:lnTo>
                  <a:pt x="1128345" y="1505969"/>
                </a:lnTo>
                <a:lnTo>
                  <a:pt x="1088515" y="1517839"/>
                </a:lnTo>
                <a:lnTo>
                  <a:pt x="1047044" y="1530338"/>
                </a:lnTo>
                <a:lnTo>
                  <a:pt x="1004869" y="1541979"/>
                </a:lnTo>
                <a:lnTo>
                  <a:pt x="962063" y="1551982"/>
                </a:lnTo>
                <a:lnTo>
                  <a:pt x="920194" y="1560498"/>
                </a:lnTo>
                <a:lnTo>
                  <a:pt x="876684" y="1569642"/>
                </a:lnTo>
                <a:lnTo>
                  <a:pt x="834262" y="1575739"/>
                </a:lnTo>
                <a:lnTo>
                  <a:pt x="790982" y="1582539"/>
                </a:lnTo>
                <a:lnTo>
                  <a:pt x="748008" y="1586216"/>
                </a:lnTo>
                <a:lnTo>
                  <a:pt x="705033" y="1589892"/>
                </a:lnTo>
                <a:lnTo>
                  <a:pt x="662212" y="1592006"/>
                </a:lnTo>
                <a:lnTo>
                  <a:pt x="620326" y="1592634"/>
                </a:lnTo>
                <a:lnTo>
                  <a:pt x="577811" y="1591624"/>
                </a:lnTo>
                <a:lnTo>
                  <a:pt x="537012" y="1589204"/>
                </a:lnTo>
                <a:lnTo>
                  <a:pt x="497148" y="1585299"/>
                </a:lnTo>
                <a:lnTo>
                  <a:pt x="455949" y="1578897"/>
                </a:lnTo>
                <a:lnTo>
                  <a:pt x="418031" y="1571237"/>
                </a:lnTo>
                <a:lnTo>
                  <a:pt x="380190" y="1562798"/>
                </a:lnTo>
                <a:lnTo>
                  <a:pt x="343435" y="1551311"/>
                </a:lnTo>
                <a:lnTo>
                  <a:pt x="308397" y="1538414"/>
                </a:lnTo>
                <a:lnTo>
                  <a:pt x="274369" y="1523251"/>
                </a:lnTo>
                <a:lnTo>
                  <a:pt x="240573" y="1505743"/>
                </a:lnTo>
                <a:lnTo>
                  <a:pt x="209197" y="1487685"/>
                </a:lnTo>
                <a:lnTo>
                  <a:pt x="180548" y="1465950"/>
                </a:lnTo>
                <a:lnTo>
                  <a:pt x="166615" y="1455120"/>
                </a:lnTo>
                <a:lnTo>
                  <a:pt x="152835" y="1442729"/>
                </a:lnTo>
                <a:lnTo>
                  <a:pt x="139912" y="1429633"/>
                </a:lnTo>
                <a:lnTo>
                  <a:pt x="126914" y="1417319"/>
                </a:lnTo>
                <a:lnTo>
                  <a:pt x="114143" y="1402661"/>
                </a:lnTo>
                <a:lnTo>
                  <a:pt x="102080" y="1388860"/>
                </a:lnTo>
                <a:lnTo>
                  <a:pt x="90950" y="1373573"/>
                </a:lnTo>
                <a:lnTo>
                  <a:pt x="80602" y="1358364"/>
                </a:lnTo>
                <a:lnTo>
                  <a:pt x="70407" y="1341591"/>
                </a:lnTo>
                <a:lnTo>
                  <a:pt x="60136" y="1325601"/>
                </a:lnTo>
                <a:lnTo>
                  <a:pt x="51581" y="1308200"/>
                </a:lnTo>
                <a:lnTo>
                  <a:pt x="43884" y="1290095"/>
                </a:lnTo>
                <a:lnTo>
                  <a:pt x="34700" y="1271057"/>
                </a:lnTo>
                <a:lnTo>
                  <a:pt x="28720" y="1251543"/>
                </a:lnTo>
                <a:lnTo>
                  <a:pt x="21176" y="1231876"/>
                </a:lnTo>
                <a:lnTo>
                  <a:pt x="16054" y="1211657"/>
                </a:lnTo>
                <a:lnTo>
                  <a:pt x="10931" y="1191439"/>
                </a:lnTo>
                <a:lnTo>
                  <a:pt x="7449" y="1170593"/>
                </a:lnTo>
                <a:lnTo>
                  <a:pt x="4824" y="1149041"/>
                </a:lnTo>
                <a:lnTo>
                  <a:pt x="2200" y="1127490"/>
                </a:lnTo>
                <a:lnTo>
                  <a:pt x="1920" y="1106169"/>
                </a:lnTo>
                <a:lnTo>
                  <a:pt x="0" y="1085475"/>
                </a:lnTo>
                <a:lnTo>
                  <a:pt x="1437" y="1062745"/>
                </a:lnTo>
                <a:lnTo>
                  <a:pt x="1940" y="1041501"/>
                </a:lnTo>
                <a:lnTo>
                  <a:pt x="4081" y="1019628"/>
                </a:lnTo>
                <a:lnTo>
                  <a:pt x="6376" y="996193"/>
                </a:lnTo>
                <a:lnTo>
                  <a:pt x="14644" y="952050"/>
                </a:lnTo>
                <a:lnTo>
                  <a:pt x="23924" y="905639"/>
                </a:lnTo>
                <a:lnTo>
                  <a:pt x="37741" y="861250"/>
                </a:lnTo>
                <a:lnTo>
                  <a:pt x="52569" y="814594"/>
                </a:lnTo>
                <a:lnTo>
                  <a:pt x="69665" y="768949"/>
                </a:lnTo>
                <a:lnTo>
                  <a:pt x="90669" y="723687"/>
                </a:lnTo>
                <a:lnTo>
                  <a:pt x="113314" y="677798"/>
                </a:lnTo>
                <a:lnTo>
                  <a:pt x="137445" y="632842"/>
                </a:lnTo>
                <a:lnTo>
                  <a:pt x="162986" y="589602"/>
                </a:lnTo>
                <a:lnTo>
                  <a:pt x="191807" y="545106"/>
                </a:lnTo>
                <a:lnTo>
                  <a:pt x="221257" y="502248"/>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4739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24003"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2494"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00986"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909976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1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9.w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6.emf"/><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slideLayout" Target="../slideLayouts/slideLayout2.xml"/><Relationship Id="rId7" Type="http://schemas.openxmlformats.org/officeDocument/2006/relationships/image" Target="../media/image20.w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6.emf"/><Relationship Id="rId4" Type="http://schemas.openxmlformats.org/officeDocument/2006/relationships/notesSlide" Target="../notesSlides/notesSlide14.xml"/><Relationship Id="rId9" Type="http://schemas.openxmlformats.org/officeDocument/2006/relationships/image" Target="../media/image21.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2.wmf"/><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6.emf"/><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3.w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6.em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package" Target="../embeddings/Microsoft_Visio___2.vsdx"/><Relationship Id="rId3" Type="http://schemas.openxmlformats.org/officeDocument/2006/relationships/slideLayout" Target="../slideLayouts/slideLayout2.xml"/><Relationship Id="rId7" Type="http://schemas.openxmlformats.org/officeDocument/2006/relationships/oleObject" Target="../embeddings/oleObject20.bin"/><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image" Target="../media/image25.png"/><Relationship Id="rId5" Type="http://schemas.openxmlformats.org/officeDocument/2006/relationships/image" Target="../media/image6.emf"/><Relationship Id="rId4" Type="http://schemas.openxmlformats.org/officeDocument/2006/relationships/notesSlide" Target="../notesSlides/notesSlide17.xml"/><Relationship Id="rId9"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wmf"/><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6.emf"/><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7.wmf"/><Relationship Id="rId2" Type="http://schemas.openxmlformats.org/officeDocument/2006/relationships/tags" Target="../tags/tag18.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6.emf"/><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xml"/><Relationship Id="rId7" Type="http://schemas.openxmlformats.org/officeDocument/2006/relationships/image" Target="../media/image7.w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emf"/><Relationship Id="rId4" Type="http://schemas.openxmlformats.org/officeDocument/2006/relationships/notesSlide" Target="../notesSlides/notesSlide5.xml"/><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emf"/><Relationship Id="rId5" Type="http://schemas.openxmlformats.org/officeDocument/2006/relationships/image" Target="../media/image6.emf"/><Relationship Id="rId10" Type="http://schemas.openxmlformats.org/officeDocument/2006/relationships/oleObject" Target="../embeddings/oleObject5.bin"/><Relationship Id="rId4" Type="http://schemas.openxmlformats.org/officeDocument/2006/relationships/notesSlide" Target="../notesSlides/notesSlide6.xml"/><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2.xml"/><Relationship Id="rId7" Type="http://schemas.openxmlformats.org/officeDocument/2006/relationships/image" Target="../media/image12.wmf"/><Relationship Id="rId12" Type="http://schemas.openxmlformats.org/officeDocument/2006/relationships/image" Target="../media/image14.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package" Target="../embeddings/Microsoft_Visio___1.vsdx"/><Relationship Id="rId5" Type="http://schemas.openxmlformats.org/officeDocument/2006/relationships/image" Target="../media/image6.emf"/><Relationship Id="rId10" Type="http://schemas.openxmlformats.org/officeDocument/2006/relationships/oleObject" Target="../embeddings/oleObject8.bin"/><Relationship Id="rId4" Type="http://schemas.openxmlformats.org/officeDocument/2006/relationships/notesSlide" Target="../notesSlides/notesSlide7.xml"/><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w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6.emf"/><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8.wmf"/><Relationship Id="rId3" Type="http://schemas.openxmlformats.org/officeDocument/2006/relationships/slideLayout" Target="../slideLayouts/slideLayout2.xml"/><Relationship Id="rId7" Type="http://schemas.openxmlformats.org/officeDocument/2006/relationships/image" Target="../media/image16.wmf"/><Relationship Id="rId12" Type="http://schemas.openxmlformats.org/officeDocument/2006/relationships/oleObject" Target="../embeddings/oleObject14.bin"/><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6.emf"/><Relationship Id="rId10" Type="http://schemas.openxmlformats.org/officeDocument/2006/relationships/oleObject" Target="../embeddings/oleObject12.bin"/><Relationship Id="rId4" Type="http://schemas.openxmlformats.org/officeDocument/2006/relationships/notesSlide" Target="../notesSlides/notesSlide9.xml"/><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24152" y="3342766"/>
            <a:ext cx="6801862" cy="1015663"/>
          </a:xfrm>
          <a:prstGeom prst="rect">
            <a:avLst/>
          </a:prstGeom>
          <a:noFill/>
        </p:spPr>
        <p:txBody>
          <a:bodyPr wrap="none" rtlCol="0">
            <a:spAutoFit/>
            <a:scene3d>
              <a:camera prst="orthographicFront"/>
              <a:lightRig rig="threePt" dir="t"/>
            </a:scene3d>
            <a:sp3d contourW="12700"/>
          </a:bodyPr>
          <a:lstStyle/>
          <a:p>
            <a:pPr algn="ctr"/>
            <a:r>
              <a:rPr lang="zh-CN" altLang="en-US" sz="6000" dirty="0" smtClean="0">
                <a:solidFill>
                  <a:srgbClr val="1C75BC"/>
                </a:solidFill>
                <a:latin typeface="汉仪趣黑W" panose="00020600040101010101" pitchFamily="18" charset="-122"/>
                <a:ea typeface="汉仪趣黑W" panose="00020600040101010101" pitchFamily="18" charset="-122"/>
              </a:rPr>
              <a:t>第一章 坐标与变换</a:t>
            </a:r>
            <a:endParaRPr lang="zh-CN" altLang="en-US" sz="6000" dirty="0">
              <a:solidFill>
                <a:srgbClr val="1C75BC"/>
              </a:solidFill>
              <a:latin typeface="汉仪趣黑W" panose="00020600040101010101" pitchFamily="18" charset="-122"/>
              <a:ea typeface="汉仪趣黑W" panose="00020600040101010101" pitchFamily="18" charset="-122"/>
            </a:endParaRPr>
          </a:p>
        </p:txBody>
      </p:sp>
    </p:spTree>
    <p:extLst>
      <p:ext uri="{BB962C8B-B14F-4D97-AF65-F5344CB8AC3E}">
        <p14:creationId xmlns:p14="http://schemas.microsoft.com/office/powerpoint/2010/main" val="21767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anim calcmode="lin" valueType="num">
                                      <p:cBhvr>
                                        <p:cTn id="10" dur="750" fill="hold"/>
                                        <p:tgtEl>
                                          <p:spTgt spid="6"/>
                                        </p:tgtEl>
                                        <p:attrNameLst>
                                          <p:attrName>ppt_x</p:attrName>
                                        </p:attrNameLst>
                                      </p:cBhvr>
                                      <p:tavLst>
                                        <p:tav tm="0">
                                          <p:val>
                                            <p:fltVal val="0.5"/>
                                          </p:val>
                                        </p:tav>
                                        <p:tav tm="100000">
                                          <p:val>
                                            <p:strVal val="#ppt_x"/>
                                          </p:val>
                                        </p:tav>
                                      </p:tavLst>
                                    </p:anim>
                                    <p:anim calcmode="lin" valueType="num">
                                      <p:cBhvr>
                                        <p:cTn id="11" dur="75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6"/>
            <a:ext cx="7457860" cy="814571"/>
            <a:chOff x="3118566" y="332266"/>
            <a:chExt cx="5954868" cy="683264"/>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1.2</a:t>
              </a:r>
              <a:r>
                <a:rPr lang="zh-CN" altLang="en-US" sz="3200" dirty="0"/>
                <a:t>基底构建一切，基底决定坐标</a:t>
              </a:r>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778764" y="4390518"/>
            <a:ext cx="6364224" cy="535531"/>
          </a:xfrm>
          <a:prstGeom prst="rect">
            <a:avLst/>
          </a:prstGeom>
        </p:spPr>
        <p:txBody>
          <a:bodyPr wrap="square">
            <a:spAutoFit/>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1.2.4 </a:t>
            </a:r>
            <a:r>
              <a:rPr lang="zh-CN" altLang="en-US" sz="2400" b="1" dirty="0" smtClean="0">
                <a:solidFill>
                  <a:srgbClr val="1C75BC"/>
                </a:solidFill>
                <a:latin typeface="迷你简准圆" panose="03000509000000000000" pitchFamily="65" charset="-122"/>
                <a:ea typeface="迷你简准圆" panose="03000509000000000000" pitchFamily="65" charset="-122"/>
              </a:rPr>
              <a:t>疑问</a:t>
            </a:r>
            <a:r>
              <a:rPr lang="zh-CN" altLang="en-US" sz="2400" b="1" dirty="0">
                <a:solidFill>
                  <a:srgbClr val="1C75BC"/>
                </a:solidFill>
                <a:latin typeface="迷你简准圆" panose="03000509000000000000" pitchFamily="65" charset="-122"/>
                <a:ea typeface="迷你简准圆" panose="03000509000000000000" pitchFamily="65" charset="-122"/>
              </a:rPr>
              <a:t>：任意向量都能作为基底么</a:t>
            </a: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749808" y="2212848"/>
            <a:ext cx="11036808" cy="2031325"/>
          </a:xfrm>
          <a:prstGeom prst="rect">
            <a:avLst/>
          </a:prstGeom>
          <a:noFill/>
        </p:spPr>
        <p:txBody>
          <a:bodyPr wrap="square" rtlCol="0">
            <a:spAutoFit/>
          </a:bodyPr>
          <a:lstStyle/>
          <a:p>
            <a:r>
              <a:rPr lang="zh-CN" altLang="zh-CN" dirty="0"/>
              <a:t>一个指定的向量可以在多组不同的基底上进行坐标表示，在不同的基底表示下，坐标自然也是不同的。根据一组基底对应的坐标值去求另一组基底所对应的坐标值，这就是我们后面将会反复用到的坐标变换</a:t>
            </a:r>
            <a:r>
              <a:rPr lang="zh-CN" altLang="zh-CN" dirty="0" smtClean="0"/>
              <a:t>。</a:t>
            </a:r>
            <a:endParaRPr lang="en-US" altLang="zh-CN" dirty="0" smtClean="0"/>
          </a:p>
          <a:p>
            <a:endParaRPr lang="en-US" altLang="zh-CN" dirty="0"/>
          </a:p>
          <a:p>
            <a:r>
              <a:rPr lang="zh-CN" altLang="zh-CN" dirty="0"/>
              <a:t>根据上一节关于向量内积的介绍，我们最好是事先把基向量的模长转化为</a:t>
            </a:r>
            <a:r>
              <a:rPr lang="en-US" altLang="zh-CN" dirty="0"/>
              <a:t>1</a:t>
            </a:r>
            <a:r>
              <a:rPr lang="zh-CN" altLang="zh-CN" dirty="0"/>
              <a:t>。因为这样一来，从向量内积的内涵可以看出，如果基向量的模长是</a:t>
            </a:r>
            <a:r>
              <a:rPr lang="en-US" altLang="zh-CN" dirty="0"/>
              <a:t>1</a:t>
            </a:r>
            <a:r>
              <a:rPr lang="zh-CN" altLang="zh-CN" dirty="0"/>
              <a:t>，那么就可以用目标向量点乘基向量，从而直接获得该向量在这个基向量方向上的对应坐标值。实际上，对于任何一个向量，我们想要找到同方向上模长为</a:t>
            </a:r>
            <a:r>
              <a:rPr lang="en-US" altLang="zh-CN" dirty="0"/>
              <a:t>1</a:t>
            </a:r>
            <a:r>
              <a:rPr lang="zh-CN" altLang="zh-CN" dirty="0"/>
              <a:t>的向量都并不是一件难事，只要让向量的各成分分别除以向量的模长就好了。</a:t>
            </a:r>
          </a:p>
        </p:txBody>
      </p:sp>
      <p:sp>
        <p:nvSpPr>
          <p:cNvPr id="24" name="矩形 23"/>
          <p:cNvSpPr/>
          <p:nvPr/>
        </p:nvSpPr>
        <p:spPr>
          <a:xfrm>
            <a:off x="778764" y="1648858"/>
            <a:ext cx="6323076"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1.2.3  </a:t>
            </a:r>
            <a:r>
              <a:rPr lang="zh-CN" altLang="en-US" sz="2400" b="1" dirty="0">
                <a:solidFill>
                  <a:srgbClr val="1C75BC"/>
                </a:solidFill>
                <a:latin typeface="迷你简准圆" panose="03000509000000000000" pitchFamily="65" charset="-122"/>
                <a:ea typeface="迷你简准圆" panose="03000509000000000000" pitchFamily="65" charset="-122"/>
              </a:rPr>
              <a:t>向量在不同基底上表示为不同坐标</a:t>
            </a:r>
          </a:p>
        </p:txBody>
      </p:sp>
      <p:sp>
        <p:nvSpPr>
          <p:cNvPr id="5" name="文本框 4"/>
          <p:cNvSpPr txBox="1"/>
          <p:nvPr/>
        </p:nvSpPr>
        <p:spPr>
          <a:xfrm>
            <a:off x="778764" y="5126951"/>
            <a:ext cx="10925556" cy="646331"/>
          </a:xfrm>
          <a:prstGeom prst="rect">
            <a:avLst/>
          </a:prstGeom>
          <a:noFill/>
        </p:spPr>
        <p:txBody>
          <a:bodyPr wrap="square" rtlCol="0">
            <a:spAutoFit/>
          </a:bodyPr>
          <a:lstStyle/>
          <a:p>
            <a:r>
              <a:rPr lang="zh-CN" altLang="zh-CN"/>
              <a:t>在一个</a:t>
            </a:r>
            <a:r>
              <a:rPr lang="en-US" altLang="zh-CN"/>
              <a:t>n</a:t>
            </a:r>
            <a:r>
              <a:rPr lang="zh-CN" altLang="zh-CN"/>
              <a:t>维空间里，不是随随便便选取</a:t>
            </a:r>
            <a:r>
              <a:rPr lang="en-US" altLang="zh-CN"/>
              <a:t>n</a:t>
            </a:r>
            <a:r>
              <a:rPr lang="zh-CN" altLang="zh-CN"/>
              <a:t>个向量都能作为一组基底的，构成基底的向量必须要满足一定的条件。那么，选择基底的正确方法是什么？我们下面来仔细分析分析。</a:t>
            </a:r>
          </a:p>
        </p:txBody>
      </p:sp>
    </p:spTree>
    <p:custDataLst>
      <p:tags r:id="rId1"/>
    </p:custDataLst>
    <p:extLst>
      <p:ext uri="{BB962C8B-B14F-4D97-AF65-F5344CB8AC3E}">
        <p14:creationId xmlns:p14="http://schemas.microsoft.com/office/powerpoint/2010/main" val="21462958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6"/>
            <a:ext cx="7457860" cy="814571"/>
            <a:chOff x="3118566" y="332266"/>
            <a:chExt cx="5954868" cy="683264"/>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1.2</a:t>
              </a:r>
              <a:r>
                <a:rPr lang="zh-CN" altLang="en-US" sz="3200" dirty="0"/>
                <a:t>基底构建一切，基底决定坐标</a:t>
              </a:r>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906780" y="4165839"/>
            <a:ext cx="6364224"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1.2.6  </a:t>
            </a:r>
            <a:r>
              <a:rPr lang="zh-CN" altLang="en-US" sz="2400" b="1" dirty="0">
                <a:solidFill>
                  <a:srgbClr val="1C75BC"/>
                </a:solidFill>
                <a:latin typeface="迷你简准圆" panose="03000509000000000000" pitchFamily="65" charset="-122"/>
                <a:ea typeface="迷你简准圆" panose="03000509000000000000" pitchFamily="65" charset="-122"/>
              </a:rPr>
              <a:t>张成空间</a:t>
            </a: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932688" y="2088619"/>
            <a:ext cx="10933362" cy="2031325"/>
          </a:xfrm>
          <a:prstGeom prst="rect">
            <a:avLst/>
          </a:prstGeom>
          <a:noFill/>
        </p:spPr>
        <p:txBody>
          <a:bodyPr wrap="square" rtlCol="0">
            <a:spAutoFit/>
          </a:bodyPr>
          <a:lstStyle/>
          <a:p>
            <a:r>
              <a:rPr lang="zh-CN" altLang="zh-CN" dirty="0"/>
              <a:t>作为</a:t>
            </a:r>
            <a:r>
              <a:rPr lang="en-US" altLang="zh-CN" dirty="0"/>
              <a:t>n</a:t>
            </a:r>
            <a:r>
              <a:rPr lang="zh-CN" altLang="zh-CN" dirty="0"/>
              <a:t>维空间中的一组基底，必须满足这样的要求：在</a:t>
            </a:r>
            <a:r>
              <a:rPr lang="en-US" altLang="zh-CN" dirty="0"/>
              <a:t>n</a:t>
            </a:r>
            <a:r>
              <a:rPr lang="zh-CN" altLang="zh-CN" dirty="0"/>
              <a:t>维空间中，任意一个向量都可以表示为这一组基向量的线性组合，并且这种线性组合的表示方式（也就是系数）必须是唯一的。</a:t>
            </a:r>
          </a:p>
          <a:p>
            <a:endParaRPr lang="en-US" altLang="zh-CN" b="1" dirty="0" smtClean="0"/>
          </a:p>
          <a:p>
            <a:r>
              <a:rPr lang="en-US" altLang="zh-CN" b="1" dirty="0" smtClean="0"/>
              <a:t>1</a:t>
            </a:r>
            <a:r>
              <a:rPr lang="en-US" altLang="zh-CN" b="1" dirty="0"/>
              <a:t>.</a:t>
            </a:r>
            <a:r>
              <a:rPr lang="zh-CN" altLang="zh-CN" b="1" dirty="0"/>
              <a:t>向量数量足够</a:t>
            </a:r>
            <a:endParaRPr lang="zh-CN" altLang="zh-CN" dirty="0"/>
          </a:p>
          <a:p>
            <a:endParaRPr lang="en-US" altLang="zh-CN" b="1" dirty="0" smtClean="0"/>
          </a:p>
          <a:p>
            <a:r>
              <a:rPr lang="en-US" altLang="zh-CN" b="1" dirty="0" smtClean="0"/>
              <a:t>2</a:t>
            </a:r>
            <a:r>
              <a:rPr lang="en-US" altLang="zh-CN" b="1" dirty="0"/>
              <a:t>.</a:t>
            </a:r>
            <a:r>
              <a:rPr lang="zh-CN" altLang="zh-CN" b="1" dirty="0"/>
              <a:t>满足线性无关</a:t>
            </a:r>
            <a:endParaRPr lang="zh-CN" altLang="zh-CN" dirty="0"/>
          </a:p>
          <a:p>
            <a:endParaRPr lang="en-US" altLang="zh-CN" dirty="0"/>
          </a:p>
        </p:txBody>
      </p:sp>
      <p:sp>
        <p:nvSpPr>
          <p:cNvPr id="24" name="矩形 23"/>
          <p:cNvSpPr/>
          <p:nvPr/>
        </p:nvSpPr>
        <p:spPr>
          <a:xfrm>
            <a:off x="1040701" y="1239427"/>
            <a:ext cx="5834254"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1.2.5  </a:t>
            </a:r>
            <a:r>
              <a:rPr lang="zh-CN" altLang="en-US" sz="2400" b="1" dirty="0">
                <a:solidFill>
                  <a:srgbClr val="1C75BC"/>
                </a:solidFill>
                <a:latin typeface="迷你简准圆" panose="03000509000000000000" pitchFamily="65" charset="-122"/>
                <a:ea typeface="迷你简准圆" panose="03000509000000000000" pitchFamily="65" charset="-122"/>
              </a:rPr>
              <a:t>构成基底的条件</a:t>
            </a:r>
          </a:p>
        </p:txBody>
      </p:sp>
      <p:sp>
        <p:nvSpPr>
          <p:cNvPr id="5" name="文本框 4"/>
          <p:cNvSpPr txBox="1"/>
          <p:nvPr/>
        </p:nvSpPr>
        <p:spPr>
          <a:xfrm>
            <a:off x="778764" y="5126951"/>
            <a:ext cx="10925556" cy="1200329"/>
          </a:xfrm>
          <a:prstGeom prst="rect">
            <a:avLst/>
          </a:prstGeom>
          <a:noFill/>
        </p:spPr>
        <p:txBody>
          <a:bodyPr wrap="square" rtlCol="0">
            <a:spAutoFit/>
          </a:bodyPr>
          <a:lstStyle/>
          <a:p>
            <a:r>
              <a:rPr lang="zh-CN" altLang="en-US" dirty="0" smtClean="0"/>
              <a:t>定义：</a:t>
            </a:r>
            <a:r>
              <a:rPr lang="zh-CN" altLang="zh-CN" dirty="0" smtClean="0"/>
              <a:t>对于</a:t>
            </a:r>
            <a:r>
              <a:rPr lang="zh-CN" altLang="zh-CN" dirty="0"/>
              <a:t>一组向量，由他的所有线性组合所构成的空间就称之为这一组向量的张成空间</a:t>
            </a:r>
            <a:r>
              <a:rPr lang="zh-CN" altLang="zh-CN" dirty="0" smtClean="0"/>
              <a:t>。</a:t>
            </a:r>
            <a:endParaRPr lang="en-US" altLang="zh-CN" dirty="0" smtClean="0"/>
          </a:p>
          <a:p>
            <a:endParaRPr lang="en-US" altLang="zh-CN" dirty="0"/>
          </a:p>
          <a:p>
            <a:r>
              <a:rPr lang="zh-CN" altLang="en-US" dirty="0" smtClean="0"/>
              <a:t>对应的五种情况：</a:t>
            </a:r>
            <a:endParaRPr lang="zh-CN" altLang="zh-CN" dirty="0"/>
          </a:p>
          <a:p>
            <a:endParaRPr lang="zh-CN" altLang="zh-CN" dirty="0"/>
          </a:p>
        </p:txBody>
      </p:sp>
    </p:spTree>
    <p:custDataLst>
      <p:tags r:id="rId1"/>
    </p:custDataLst>
    <p:extLst>
      <p:ext uri="{BB962C8B-B14F-4D97-AF65-F5344CB8AC3E}">
        <p14:creationId xmlns:p14="http://schemas.microsoft.com/office/powerpoint/2010/main" val="27119039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6"/>
            <a:ext cx="6662332" cy="811988"/>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551879"/>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1.3  </a:t>
              </a:r>
              <a:r>
                <a:rPr lang="zh-CN" altLang="en-US" sz="3200" dirty="0"/>
                <a:t>矩阵，让向量动起来</a:t>
              </a:r>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817618" y="3153959"/>
            <a:ext cx="6552446"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1.3.2  </a:t>
            </a:r>
            <a:r>
              <a:rPr lang="zh-CN" altLang="en-US" sz="2400" b="1" dirty="0">
                <a:solidFill>
                  <a:srgbClr val="1C75BC"/>
                </a:solidFill>
                <a:latin typeface="迷你简准圆" panose="03000509000000000000" pitchFamily="65" charset="-122"/>
                <a:ea typeface="迷你简准圆" panose="03000509000000000000" pitchFamily="65" charset="-122"/>
              </a:rPr>
              <a:t>特殊形态的矩阵</a:t>
            </a: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817618" y="1600423"/>
            <a:ext cx="11325614" cy="1477328"/>
          </a:xfrm>
          <a:prstGeom prst="rect">
            <a:avLst/>
          </a:prstGeom>
          <a:noFill/>
        </p:spPr>
        <p:txBody>
          <a:bodyPr wrap="square" rtlCol="0">
            <a:spAutoFit/>
          </a:bodyPr>
          <a:lstStyle/>
          <a:p>
            <a:r>
              <a:rPr lang="zh-CN" altLang="zh-CN" dirty="0" smtClean="0"/>
              <a:t>最</a:t>
            </a:r>
            <a:r>
              <a:rPr lang="zh-CN" altLang="zh-CN" dirty="0"/>
              <a:t>直观的描述就是一</a:t>
            </a:r>
            <a:r>
              <a:rPr lang="zh-CN" altLang="zh-CN" dirty="0" smtClean="0"/>
              <a:t>个</a:t>
            </a:r>
            <a:r>
              <a:rPr lang="en-US" altLang="zh-CN" dirty="0" smtClean="0"/>
              <a:t>m</a:t>
            </a:r>
            <a:r>
              <a:rPr lang="zh-CN" altLang="en-US" dirty="0" smtClean="0"/>
              <a:t>*ｎ</a:t>
            </a:r>
            <a:r>
              <a:rPr lang="zh-CN" altLang="zh-CN" dirty="0" smtClean="0"/>
              <a:t>的</a:t>
            </a:r>
            <a:r>
              <a:rPr lang="zh-CN" altLang="zh-CN" dirty="0"/>
              <a:t>数字方阵</a:t>
            </a:r>
            <a:r>
              <a:rPr lang="zh-CN" altLang="en-US" dirty="0" smtClean="0"/>
              <a:t>，</a:t>
            </a:r>
            <a:endParaRPr lang="en-US" altLang="zh-CN" dirty="0" smtClean="0"/>
          </a:p>
          <a:p>
            <a:endParaRPr lang="en-US" altLang="zh-CN" dirty="0" smtClean="0"/>
          </a:p>
          <a:p>
            <a:r>
              <a:rPr lang="zh-CN" altLang="en-US" dirty="0" smtClean="0"/>
              <a:t>用</a:t>
            </a:r>
            <a:r>
              <a:rPr lang="en-US" altLang="zh-CN" dirty="0" smtClean="0"/>
              <a:t>python</a:t>
            </a:r>
            <a:r>
              <a:rPr lang="zh-CN" altLang="en-US" dirty="0" smtClean="0"/>
              <a:t>表示：</a:t>
            </a:r>
            <a:endParaRPr lang="en-US" altLang="zh-CN" dirty="0" smtClean="0"/>
          </a:p>
          <a:p>
            <a:endParaRPr lang="en-US" altLang="zh-CN" dirty="0"/>
          </a:p>
          <a:p>
            <a:r>
              <a:rPr lang="zh-CN" altLang="zh-CN" dirty="0"/>
              <a:t>形容矩阵的形状和</a:t>
            </a:r>
            <a:r>
              <a:rPr lang="zh-CN" altLang="zh-CN" dirty="0" smtClean="0"/>
              <a:t>规模，</a:t>
            </a:r>
            <a:r>
              <a:rPr lang="zh-CN" altLang="zh-CN" dirty="0"/>
              <a:t>一般采用其行数和列数来进行描述</a:t>
            </a:r>
            <a:r>
              <a:rPr lang="zh-CN" altLang="zh-CN" dirty="0" smtClean="0"/>
              <a:t>。</a:t>
            </a:r>
            <a:endParaRPr lang="zh-CN" altLang="zh-CN" dirty="0"/>
          </a:p>
        </p:txBody>
      </p:sp>
      <p:sp>
        <p:nvSpPr>
          <p:cNvPr id="24" name="矩形 23"/>
          <p:cNvSpPr/>
          <p:nvPr/>
        </p:nvSpPr>
        <p:spPr>
          <a:xfrm>
            <a:off x="817618" y="988684"/>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1.3.1  </a:t>
            </a:r>
            <a:r>
              <a:rPr lang="zh-CN" altLang="en-US" sz="2400" b="1" dirty="0">
                <a:solidFill>
                  <a:srgbClr val="1C75BC"/>
                </a:solidFill>
                <a:latin typeface="迷你简准圆" panose="03000509000000000000" pitchFamily="65" charset="-122"/>
                <a:ea typeface="迷你简准圆" panose="03000509000000000000" pitchFamily="65" charset="-122"/>
              </a:rPr>
              <a:t>矩阵：排列的向量，堆放的数</a:t>
            </a:r>
          </a:p>
        </p:txBody>
      </p:sp>
      <p:sp>
        <p:nvSpPr>
          <p:cNvPr id="5" name="文本框 4"/>
          <p:cNvSpPr txBox="1"/>
          <p:nvPr/>
        </p:nvSpPr>
        <p:spPr>
          <a:xfrm>
            <a:off x="694944" y="3675918"/>
            <a:ext cx="11448288" cy="3139321"/>
          </a:xfrm>
          <a:prstGeom prst="rect">
            <a:avLst/>
          </a:prstGeom>
          <a:noFill/>
        </p:spPr>
        <p:txBody>
          <a:bodyPr wrap="square" rtlCol="0">
            <a:spAutoFit/>
          </a:bodyPr>
          <a:lstStyle/>
          <a:p>
            <a:r>
              <a:rPr lang="en-US" altLang="zh-CN" b="1" dirty="0"/>
              <a:t>1.</a:t>
            </a:r>
            <a:r>
              <a:rPr lang="zh-CN" altLang="zh-CN" b="1" dirty="0" smtClean="0"/>
              <a:t>方阵</a:t>
            </a:r>
            <a:r>
              <a:rPr lang="zh-CN" altLang="en-US" dirty="0"/>
              <a:t>：</a:t>
            </a:r>
            <a:r>
              <a:rPr lang="zh-CN" altLang="zh-CN" dirty="0" smtClean="0"/>
              <a:t>对于</a:t>
            </a:r>
            <a:r>
              <a:rPr lang="zh-CN" altLang="zh-CN" dirty="0"/>
              <a:t>行数和列数相等的一类</a:t>
            </a:r>
            <a:r>
              <a:rPr lang="zh-CN" altLang="zh-CN" dirty="0" smtClean="0"/>
              <a:t>矩阵</a:t>
            </a:r>
            <a:r>
              <a:rPr lang="zh-CN" altLang="en-US" dirty="0" smtClean="0"/>
              <a:t>。</a:t>
            </a:r>
            <a:endParaRPr lang="en-US" altLang="zh-CN" dirty="0" smtClean="0"/>
          </a:p>
          <a:p>
            <a:endParaRPr lang="en-US" altLang="zh-CN" dirty="0" smtClean="0"/>
          </a:p>
          <a:p>
            <a:r>
              <a:rPr lang="en-US" altLang="zh-CN" b="1" dirty="0"/>
              <a:t>2.</a:t>
            </a:r>
            <a:r>
              <a:rPr lang="zh-CN" altLang="zh-CN" b="1" dirty="0"/>
              <a:t>转置与</a:t>
            </a:r>
            <a:r>
              <a:rPr lang="zh-CN" altLang="zh-CN" b="1" dirty="0" smtClean="0"/>
              <a:t>对称矩阵</a:t>
            </a:r>
            <a:r>
              <a:rPr lang="en-US" altLang="zh-CN" dirty="0"/>
              <a:t> </a:t>
            </a:r>
            <a:r>
              <a:rPr lang="zh-CN" altLang="en-US" dirty="0" smtClean="0"/>
              <a:t>：</a:t>
            </a:r>
            <a:r>
              <a:rPr lang="zh-CN" altLang="zh-CN" dirty="0" smtClean="0"/>
              <a:t>对于</a:t>
            </a:r>
            <a:r>
              <a:rPr lang="zh-CN" altLang="zh-CN" dirty="0"/>
              <a:t>指定的</a:t>
            </a:r>
            <a:r>
              <a:rPr lang="zh-CN" altLang="zh-CN" dirty="0" smtClean="0"/>
              <a:t>矩阵</a:t>
            </a:r>
            <a:r>
              <a:rPr lang="zh-CN" altLang="en-US" dirty="0" smtClean="0"/>
              <a:t>，</a:t>
            </a:r>
            <a:r>
              <a:rPr lang="zh-CN" altLang="zh-CN" dirty="0" smtClean="0"/>
              <a:t>将</a:t>
            </a:r>
            <a:r>
              <a:rPr lang="zh-CN" altLang="en-US" dirty="0" smtClean="0"/>
              <a:t>。</a:t>
            </a:r>
            <a:r>
              <a:rPr lang="zh-CN" altLang="zh-CN" dirty="0" smtClean="0"/>
              <a:t>其</a:t>
            </a:r>
            <a:r>
              <a:rPr lang="zh-CN" altLang="zh-CN" dirty="0"/>
              <a:t>行和列上的元素进行位置互换，就可以得到一个全新的</a:t>
            </a:r>
            <a:r>
              <a:rPr lang="zh-CN" altLang="zh-CN" dirty="0" smtClean="0"/>
              <a:t>矩阵</a:t>
            </a:r>
            <a:r>
              <a:rPr lang="zh-CN" altLang="en-US" dirty="0" smtClean="0"/>
              <a:t>。</a:t>
            </a:r>
            <a:endParaRPr lang="en-US" altLang="zh-CN" dirty="0" smtClean="0"/>
          </a:p>
          <a:p>
            <a:endParaRPr lang="en-US" altLang="zh-CN" dirty="0" smtClean="0"/>
          </a:p>
          <a:p>
            <a:r>
              <a:rPr lang="en-US" altLang="zh-CN" b="1" dirty="0"/>
              <a:t>3.</a:t>
            </a:r>
            <a:r>
              <a:rPr lang="zh-CN" altLang="zh-CN" b="1" dirty="0" smtClean="0"/>
              <a:t>零矩阵</a:t>
            </a:r>
            <a:r>
              <a:rPr lang="zh-CN" altLang="en-US" dirty="0"/>
              <a:t>：</a:t>
            </a:r>
            <a:r>
              <a:rPr lang="zh-CN" altLang="zh-CN" dirty="0" smtClean="0"/>
              <a:t>顾名思义</a:t>
            </a:r>
            <a:r>
              <a:rPr lang="zh-CN" altLang="zh-CN" dirty="0"/>
              <a:t>，对于所有元素都等于</a:t>
            </a:r>
            <a:r>
              <a:rPr lang="en-US" altLang="zh-CN" dirty="0"/>
              <a:t>0</a:t>
            </a:r>
            <a:r>
              <a:rPr lang="zh-CN" altLang="zh-CN" dirty="0"/>
              <a:t>的矩阵，我们将其称之为零矩阵，记作</a:t>
            </a:r>
            <a:r>
              <a:rPr lang="en-US" altLang="zh-CN" b="1" i="1" dirty="0"/>
              <a:t>O</a:t>
            </a:r>
            <a:r>
              <a:rPr lang="zh-CN" altLang="zh-CN" dirty="0" smtClean="0"/>
              <a:t>。</a:t>
            </a:r>
            <a:endParaRPr lang="en-US" altLang="zh-CN" dirty="0" smtClean="0"/>
          </a:p>
          <a:p>
            <a:endParaRPr lang="en-US" altLang="zh-CN" dirty="0" smtClean="0"/>
          </a:p>
          <a:p>
            <a:r>
              <a:rPr lang="en-US" altLang="zh-CN" b="1" dirty="0"/>
              <a:t>4.</a:t>
            </a:r>
            <a:r>
              <a:rPr lang="zh-CN" altLang="zh-CN" b="1" dirty="0"/>
              <a:t>对角矩阵</a:t>
            </a:r>
            <a:endParaRPr lang="zh-CN" altLang="zh-CN" dirty="0"/>
          </a:p>
          <a:p>
            <a:r>
              <a:rPr lang="zh-CN" altLang="zh-CN" dirty="0"/>
              <a:t>还有一种特殊的方阵，在他的非对角线位置上矩阵的元素全部都为</a:t>
            </a:r>
            <a:r>
              <a:rPr lang="en-US" altLang="zh-CN" dirty="0"/>
              <a:t>0</a:t>
            </a:r>
            <a:r>
              <a:rPr lang="zh-CN" altLang="zh-CN" dirty="0"/>
              <a:t>，我们将这种矩阵称之为</a:t>
            </a:r>
            <a:r>
              <a:rPr lang="zh-CN" altLang="zh-CN" dirty="0" smtClean="0"/>
              <a:t>对角矩阵</a:t>
            </a:r>
            <a:r>
              <a:rPr lang="zh-CN" altLang="en-US" dirty="0" smtClean="0"/>
              <a:t>。</a:t>
            </a:r>
            <a:endParaRPr lang="en-US" altLang="zh-CN" dirty="0" smtClean="0"/>
          </a:p>
          <a:p>
            <a:endParaRPr lang="en-US" altLang="zh-CN" dirty="0" smtClean="0"/>
          </a:p>
          <a:p>
            <a:r>
              <a:rPr lang="en-US" altLang="zh-CN" b="1" dirty="0"/>
              <a:t>5.</a:t>
            </a:r>
            <a:r>
              <a:rPr lang="zh-CN" altLang="zh-CN" b="1" dirty="0"/>
              <a:t>单位矩阵</a:t>
            </a:r>
            <a:endParaRPr lang="zh-CN" altLang="zh-CN" dirty="0"/>
          </a:p>
          <a:p>
            <a:r>
              <a:rPr lang="zh-CN" altLang="zh-CN" dirty="0"/>
              <a:t>单位矩阵并不指的是所有元素都为</a:t>
            </a:r>
            <a:r>
              <a:rPr lang="en-US" altLang="zh-CN" dirty="0"/>
              <a:t>1</a:t>
            </a:r>
            <a:r>
              <a:rPr lang="zh-CN" altLang="zh-CN" dirty="0"/>
              <a:t>的矩阵，而是指对角位置上元素均为</a:t>
            </a:r>
            <a:r>
              <a:rPr lang="en-US" altLang="zh-CN" dirty="0"/>
              <a:t>1</a:t>
            </a:r>
            <a:r>
              <a:rPr lang="zh-CN" altLang="zh-CN" dirty="0"/>
              <a:t>，其余位置元素均为</a:t>
            </a:r>
            <a:r>
              <a:rPr lang="en-US" altLang="zh-CN" dirty="0"/>
              <a:t>0</a:t>
            </a:r>
            <a:r>
              <a:rPr lang="zh-CN" altLang="zh-CN" dirty="0"/>
              <a:t>的特殊对角矩阵。</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7273465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6"/>
            <a:ext cx="6662332" cy="811988"/>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551879"/>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1.3  </a:t>
              </a:r>
              <a:r>
                <a:rPr lang="zh-CN" altLang="en-US" sz="3200" dirty="0"/>
                <a:t>矩阵，让向量动起来</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106424" y="2722343"/>
            <a:ext cx="6364224"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1.3.4  </a:t>
            </a:r>
            <a:r>
              <a:rPr lang="zh-CN" altLang="en-US" sz="2400" b="1" dirty="0">
                <a:solidFill>
                  <a:srgbClr val="1C75BC"/>
                </a:solidFill>
                <a:latin typeface="迷你简准圆" panose="03000509000000000000" pitchFamily="65" charset="-122"/>
                <a:ea typeface="迷你简准圆" panose="03000509000000000000" pitchFamily="65" charset="-122"/>
              </a:rPr>
              <a:t>矩阵的加法运算</a:t>
            </a: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1106424" y="1600423"/>
            <a:ext cx="11036808" cy="1200329"/>
          </a:xfrm>
          <a:prstGeom prst="rect">
            <a:avLst/>
          </a:prstGeom>
          <a:noFill/>
        </p:spPr>
        <p:txBody>
          <a:bodyPr wrap="square" rtlCol="0">
            <a:spAutoFit/>
          </a:bodyPr>
          <a:lstStyle/>
          <a:p>
            <a:r>
              <a:rPr lang="en-US" altLang="zh-CN" dirty="0" smtClean="0"/>
              <a:t>n</a:t>
            </a:r>
            <a:r>
              <a:rPr lang="zh-CN" altLang="zh-CN" dirty="0"/>
              <a:t>维的行向量可以看作是一个</a:t>
            </a:r>
            <a:r>
              <a:rPr lang="en-US" altLang="zh-CN" dirty="0"/>
              <a:t>1</a:t>
            </a:r>
            <a:r>
              <a:rPr lang="zh-CN" altLang="zh-CN" dirty="0"/>
              <a:t>×</a:t>
            </a:r>
            <a:r>
              <a:rPr lang="en-US" altLang="zh-CN" dirty="0"/>
              <a:t>n</a:t>
            </a:r>
            <a:r>
              <a:rPr lang="zh-CN" altLang="zh-CN" dirty="0"/>
              <a:t>形状大小的特殊</a:t>
            </a:r>
            <a:r>
              <a:rPr lang="zh-CN" altLang="zh-CN" dirty="0" smtClean="0"/>
              <a:t>矩阵</a:t>
            </a:r>
            <a:r>
              <a:rPr lang="zh-CN" altLang="en-US" dirty="0" smtClean="0"/>
              <a:t>。</a:t>
            </a:r>
            <a:endParaRPr lang="en-US" altLang="zh-CN" dirty="0" smtClean="0"/>
          </a:p>
          <a:p>
            <a:r>
              <a:rPr lang="zh-CN" altLang="en-US" dirty="0" smtClean="0"/>
              <a:t>目的：</a:t>
            </a:r>
            <a:endParaRPr lang="en-US" altLang="zh-CN" dirty="0" smtClean="0"/>
          </a:p>
          <a:p>
            <a:r>
              <a:rPr lang="zh-CN" altLang="en-US" dirty="0" smtClean="0"/>
              <a:t>用</a:t>
            </a:r>
            <a:r>
              <a:rPr lang="en-US" altLang="zh-CN" dirty="0" smtClean="0"/>
              <a:t>python</a:t>
            </a:r>
            <a:r>
              <a:rPr lang="zh-CN" altLang="en-US" dirty="0" smtClean="0"/>
              <a:t>表示：</a:t>
            </a:r>
            <a:endParaRPr lang="en-US" altLang="zh-CN" dirty="0" smtClean="0"/>
          </a:p>
          <a:p>
            <a:endParaRPr lang="en-US" altLang="zh-CN" dirty="0"/>
          </a:p>
        </p:txBody>
      </p:sp>
      <p:sp>
        <p:nvSpPr>
          <p:cNvPr id="24" name="矩形 23"/>
          <p:cNvSpPr/>
          <p:nvPr/>
        </p:nvSpPr>
        <p:spPr>
          <a:xfrm>
            <a:off x="1115568" y="1007857"/>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1.3.3  </a:t>
            </a:r>
            <a:r>
              <a:rPr lang="zh-CN" altLang="en-US" sz="2400" b="1" dirty="0">
                <a:solidFill>
                  <a:srgbClr val="1C75BC"/>
                </a:solidFill>
                <a:latin typeface="迷你简准圆" panose="03000509000000000000" pitchFamily="65" charset="-122"/>
                <a:ea typeface="迷你简准圆" panose="03000509000000000000" pitchFamily="65" charset="-122"/>
              </a:rPr>
              <a:t>向量：可以视作一维矩阵</a:t>
            </a:r>
          </a:p>
        </p:txBody>
      </p:sp>
      <p:sp>
        <p:nvSpPr>
          <p:cNvPr id="5" name="文本框 4"/>
          <p:cNvSpPr txBox="1"/>
          <p:nvPr/>
        </p:nvSpPr>
        <p:spPr>
          <a:xfrm>
            <a:off x="1106424" y="3566542"/>
            <a:ext cx="11087100" cy="923330"/>
          </a:xfrm>
          <a:prstGeom prst="rect">
            <a:avLst/>
          </a:prstGeom>
          <a:noFill/>
        </p:spPr>
        <p:txBody>
          <a:bodyPr wrap="square" rtlCol="0">
            <a:spAutoFit/>
          </a:bodyPr>
          <a:lstStyle/>
          <a:p>
            <a:r>
              <a:rPr lang="zh-CN" altLang="zh-CN" dirty="0"/>
              <a:t>矩阵之间的加法运算必须运用到相等规模的两个矩阵之间，即：行数和列数相等的两个矩阵之间才能做加法运算。</a:t>
            </a:r>
          </a:p>
          <a:p>
            <a:endParaRPr lang="zh-CN" altLang="zh-CN" dirty="0"/>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175497" y="176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30211010"/>
              </p:ext>
            </p:extLst>
          </p:nvPr>
        </p:nvGraphicFramePr>
        <p:xfrm>
          <a:off x="1391793" y="4528349"/>
          <a:ext cx="9718080" cy="1798299"/>
        </p:xfrm>
        <a:graphic>
          <a:graphicData uri="http://schemas.openxmlformats.org/presentationml/2006/ole">
            <mc:AlternateContent xmlns:mc="http://schemas.openxmlformats.org/markup-compatibility/2006">
              <mc:Choice xmlns:v="urn:schemas-microsoft-com:vml" Requires="v">
                <p:oleObj spid="_x0000_s13326" r:id="rId6" imgW="5092560" imgH="939600" progId="Equation.KSEE3">
                  <p:embed/>
                </p:oleObj>
              </mc:Choice>
              <mc:Fallback>
                <p:oleObj r:id="rId6" imgW="5092560" imgH="939600" progId="Equation.KSEE3">
                  <p:embed/>
                  <p:pic>
                    <p:nvPicPr>
                      <p:cNvPr id="0" name="对象 15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1793" y="4528349"/>
                        <a:ext cx="9718080" cy="1798299"/>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8561462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6"/>
            <a:ext cx="6662332" cy="811988"/>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551879"/>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1.3  </a:t>
              </a:r>
              <a:r>
                <a:rPr lang="zh-CN" altLang="en-US" sz="3200" dirty="0"/>
                <a:t>矩阵，让向量动起来</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911352" y="4121259"/>
            <a:ext cx="6254496"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1.3.6  </a:t>
            </a:r>
            <a:r>
              <a:rPr lang="zh-CN" altLang="en-US" sz="2400" b="1" dirty="0">
                <a:solidFill>
                  <a:srgbClr val="1C75BC"/>
                </a:solidFill>
                <a:latin typeface="迷你简准圆" panose="03000509000000000000" pitchFamily="65" charset="-122"/>
                <a:ea typeface="迷你简准圆" panose="03000509000000000000" pitchFamily="65" charset="-122"/>
              </a:rPr>
              <a:t>矩阵与矩阵的乘法</a:t>
            </a:r>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1115568" y="1531918"/>
            <a:ext cx="11036808" cy="646331"/>
          </a:xfrm>
          <a:prstGeom prst="rect">
            <a:avLst/>
          </a:prstGeom>
          <a:noFill/>
        </p:spPr>
        <p:txBody>
          <a:bodyPr wrap="square" rtlCol="0">
            <a:spAutoFit/>
          </a:bodyPr>
          <a:lstStyle/>
          <a:p>
            <a:r>
              <a:rPr lang="zh-CN" altLang="zh-CN" dirty="0"/>
              <a:t>矩阵的数量乘法运算描述起来也非常简单，就是将参与运算的标量数字分别与矩阵的每一个元素分别相乘，得到结果矩阵对应的新元素。</a:t>
            </a:r>
          </a:p>
        </p:txBody>
      </p:sp>
      <p:sp>
        <p:nvSpPr>
          <p:cNvPr id="24" name="矩形 23"/>
          <p:cNvSpPr/>
          <p:nvPr/>
        </p:nvSpPr>
        <p:spPr>
          <a:xfrm>
            <a:off x="1115568" y="1007857"/>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1.3.5  </a:t>
            </a:r>
            <a:r>
              <a:rPr lang="zh-CN" altLang="en-US" sz="2400" b="1" dirty="0">
                <a:solidFill>
                  <a:srgbClr val="1C75BC"/>
                </a:solidFill>
                <a:latin typeface="迷你简准圆" panose="03000509000000000000" pitchFamily="65" charset="-122"/>
                <a:ea typeface="迷你简准圆" panose="03000509000000000000" pitchFamily="65" charset="-122"/>
              </a:rPr>
              <a:t>矩阵的数量乘法运算</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93111053"/>
              </p:ext>
            </p:extLst>
          </p:nvPr>
        </p:nvGraphicFramePr>
        <p:xfrm>
          <a:off x="1151132" y="2288580"/>
          <a:ext cx="5885433" cy="1832679"/>
        </p:xfrm>
        <a:graphic>
          <a:graphicData uri="http://schemas.openxmlformats.org/presentationml/2006/ole">
            <mc:AlternateContent xmlns:mc="http://schemas.openxmlformats.org/markup-compatibility/2006">
              <mc:Choice xmlns:v="urn:schemas-microsoft-com:vml" Requires="v">
                <p:oleObj spid="_x0000_s12313" r:id="rId6" imgW="3759120" imgH="1168200" progId="Equation.KSEE3">
                  <p:embed/>
                </p:oleObj>
              </mc:Choice>
              <mc:Fallback>
                <p:oleObj r:id="rId6" imgW="3759120" imgH="1168200" progId="Equation.KSEE3">
                  <p:embed/>
                  <p:pic>
                    <p:nvPicPr>
                      <p:cNvPr id="0" name="对象 15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1132" y="2288580"/>
                        <a:ext cx="5885433" cy="1832679"/>
                      </a:xfrm>
                      <a:prstGeom prst="rect">
                        <a:avLst/>
                      </a:prstGeom>
                      <a:noFill/>
                    </p:spPr>
                  </p:pic>
                </p:oleObj>
              </mc:Fallback>
            </mc:AlternateContent>
          </a:graphicData>
        </a:graphic>
      </p:graphicFrame>
      <p:sp>
        <p:nvSpPr>
          <p:cNvPr id="7" name="文本框 6"/>
          <p:cNvSpPr txBox="1"/>
          <p:nvPr/>
        </p:nvSpPr>
        <p:spPr>
          <a:xfrm>
            <a:off x="1151131" y="4800600"/>
            <a:ext cx="5697725" cy="923330"/>
          </a:xfrm>
          <a:prstGeom prst="rect">
            <a:avLst/>
          </a:prstGeom>
          <a:noFill/>
        </p:spPr>
        <p:txBody>
          <a:bodyPr wrap="square" rtlCol="0">
            <a:spAutoFit/>
          </a:bodyPr>
          <a:lstStyle/>
          <a:p>
            <a:r>
              <a:rPr lang="zh-CN" altLang="zh-CN" dirty="0"/>
              <a:t>（</a:t>
            </a:r>
            <a:r>
              <a:rPr lang="en-US" altLang="zh-CN" dirty="0"/>
              <a:t>1</a:t>
            </a:r>
            <a:r>
              <a:rPr lang="zh-CN" altLang="zh-CN" dirty="0"/>
              <a:t>）左边矩阵的列数和右边矩阵的行数必须相等；</a:t>
            </a:r>
          </a:p>
          <a:p>
            <a:r>
              <a:rPr lang="zh-CN" altLang="zh-CN" dirty="0"/>
              <a:t>（</a:t>
            </a:r>
            <a:r>
              <a:rPr lang="en-US" altLang="zh-CN" dirty="0"/>
              <a:t>2</a:t>
            </a:r>
            <a:r>
              <a:rPr lang="zh-CN" altLang="zh-CN" dirty="0"/>
              <a:t>）左边矩阵的行数决定了最终结果矩阵的行数；</a:t>
            </a:r>
          </a:p>
          <a:p>
            <a:r>
              <a:rPr lang="zh-CN" altLang="zh-CN" dirty="0"/>
              <a:t>（</a:t>
            </a:r>
            <a:r>
              <a:rPr lang="en-US" altLang="zh-CN" dirty="0"/>
              <a:t>3</a:t>
            </a:r>
            <a:r>
              <a:rPr lang="zh-CN" altLang="zh-CN" dirty="0"/>
              <a:t>）右边矩阵的列数决定了最终结果矩阵的列数。</a:t>
            </a:r>
          </a:p>
        </p:txBody>
      </p:sp>
      <p:sp>
        <p:nvSpPr>
          <p:cNvPr id="9" name="Rectangle 4"/>
          <p:cNvSpPr>
            <a:spLocks noChangeArrowheads="1"/>
          </p:cNvSpPr>
          <p:nvPr/>
        </p:nvSpPr>
        <p:spPr bwMode="auto">
          <a:xfrm>
            <a:off x="6451462" y="48558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755168291"/>
              </p:ext>
            </p:extLst>
          </p:nvPr>
        </p:nvGraphicFramePr>
        <p:xfrm>
          <a:off x="6245755" y="4800600"/>
          <a:ext cx="5946245" cy="923330"/>
        </p:xfrm>
        <a:graphic>
          <a:graphicData uri="http://schemas.openxmlformats.org/presentationml/2006/ole">
            <mc:AlternateContent xmlns:mc="http://schemas.openxmlformats.org/markup-compatibility/2006">
              <mc:Choice xmlns:v="urn:schemas-microsoft-com:vml" Requires="v">
                <p:oleObj spid="_x0000_s12314" r:id="rId8" imgW="4597200" imgH="711000" progId="Equation.KSEE3">
                  <p:embed/>
                </p:oleObj>
              </mc:Choice>
              <mc:Fallback>
                <p:oleObj r:id="rId8" imgW="4597200" imgH="711000" progId="Equation.KSEE3">
                  <p:embed/>
                  <p:pic>
                    <p:nvPicPr>
                      <p:cNvPr id="0" name="对象 13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5755" y="4800600"/>
                        <a:ext cx="5946245" cy="92333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27605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par>
                          <p:cTn id="14" fill="hold">
                            <p:stCondLst>
                              <p:cond delay="2500"/>
                            </p:stCondLst>
                            <p:childTnLst>
                              <p:par>
                                <p:cTn id="15" presetID="14" presetClass="entr" presetSubtype="1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6"/>
            <a:ext cx="6662332" cy="811988"/>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551879"/>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1.3  </a:t>
              </a:r>
              <a:r>
                <a:rPr lang="zh-CN" altLang="en-US" sz="3200" dirty="0"/>
                <a:t>矩阵，让向量动起来</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1106424" y="1600423"/>
            <a:ext cx="11036808" cy="646331"/>
          </a:xfrm>
          <a:prstGeom prst="rect">
            <a:avLst/>
          </a:prstGeom>
          <a:noFill/>
        </p:spPr>
        <p:txBody>
          <a:bodyPr wrap="square" rtlCol="0">
            <a:spAutoFit/>
          </a:bodyPr>
          <a:lstStyle/>
          <a:p>
            <a:r>
              <a:rPr lang="zh-CN" altLang="zh-CN" dirty="0"/>
              <a:t>矩阵与向量的乘法其实可以看作是矩阵与矩阵乘法的一种特殊形式，只不过位于后面的是一个列数为</a:t>
            </a:r>
            <a:r>
              <a:rPr lang="en-US" altLang="zh-CN" dirty="0"/>
              <a:t>1</a:t>
            </a:r>
            <a:r>
              <a:rPr lang="zh-CN" altLang="zh-CN" dirty="0"/>
              <a:t>的特殊矩阵而已</a:t>
            </a:r>
          </a:p>
        </p:txBody>
      </p:sp>
      <p:sp>
        <p:nvSpPr>
          <p:cNvPr id="24" name="矩形 23"/>
          <p:cNvSpPr/>
          <p:nvPr/>
        </p:nvSpPr>
        <p:spPr>
          <a:xfrm>
            <a:off x="1115568" y="1007857"/>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1.3.7  </a:t>
            </a:r>
            <a:r>
              <a:rPr lang="zh-CN" altLang="en-US" sz="2400" b="1" dirty="0">
                <a:solidFill>
                  <a:srgbClr val="1C75BC"/>
                </a:solidFill>
                <a:latin typeface="迷你简准圆" panose="03000509000000000000" pitchFamily="65" charset="-122"/>
                <a:ea typeface="迷你简准圆" panose="03000509000000000000" pitchFamily="65" charset="-122"/>
              </a:rPr>
              <a:t>矩阵乘以向量：改变向量的空间位置</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72501774"/>
              </p:ext>
            </p:extLst>
          </p:nvPr>
        </p:nvGraphicFramePr>
        <p:xfrm>
          <a:off x="1152737" y="2480926"/>
          <a:ext cx="7254299" cy="2023308"/>
        </p:xfrm>
        <a:graphic>
          <a:graphicData uri="http://schemas.openxmlformats.org/presentationml/2006/ole">
            <mc:AlternateContent xmlns:mc="http://schemas.openxmlformats.org/markup-compatibility/2006">
              <mc:Choice xmlns:v="urn:schemas-microsoft-com:vml" Requires="v">
                <p:oleObj spid="_x0000_s11276" r:id="rId6" imgW="4203360" imgH="1168200" progId="Equation.KSEE3">
                  <p:embed/>
                </p:oleObj>
              </mc:Choice>
              <mc:Fallback>
                <p:oleObj r:id="rId6" imgW="4203360" imgH="1168200" progId="Equation.KSEE3">
                  <p:embed/>
                  <p:pic>
                    <p:nvPicPr>
                      <p:cNvPr id="0" name="对象 15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737" y="2480926"/>
                        <a:ext cx="7254299" cy="2023308"/>
                      </a:xfrm>
                      <a:prstGeom prst="rect">
                        <a:avLst/>
                      </a:prstGeom>
                      <a:noFill/>
                    </p:spPr>
                  </p:pic>
                </p:oleObj>
              </mc:Fallback>
            </mc:AlternateContent>
          </a:graphicData>
        </a:graphic>
      </p:graphicFrame>
      <p:sp>
        <p:nvSpPr>
          <p:cNvPr id="7" name="文本框 6"/>
          <p:cNvSpPr txBox="1"/>
          <p:nvPr/>
        </p:nvSpPr>
        <p:spPr>
          <a:xfrm>
            <a:off x="914400" y="4916479"/>
            <a:ext cx="9564624" cy="1477328"/>
          </a:xfrm>
          <a:prstGeom prst="rect">
            <a:avLst/>
          </a:prstGeom>
          <a:noFill/>
        </p:spPr>
        <p:txBody>
          <a:bodyPr wrap="square" rtlCol="0">
            <a:spAutoFit/>
          </a:bodyPr>
          <a:lstStyle/>
          <a:p>
            <a:r>
              <a:rPr lang="zh-CN" altLang="zh-CN" dirty="0"/>
              <a:t>（</a:t>
            </a:r>
            <a:r>
              <a:rPr lang="en-US" altLang="zh-CN" dirty="0"/>
              <a:t>1</a:t>
            </a:r>
            <a:r>
              <a:rPr lang="zh-CN" altLang="zh-CN" dirty="0"/>
              <a:t>）矩阵在左，列向量在右，矩阵的列数和列向量的维数必须相等；</a:t>
            </a:r>
          </a:p>
          <a:p>
            <a:r>
              <a:rPr lang="zh-CN" altLang="zh-CN" dirty="0"/>
              <a:t>（</a:t>
            </a:r>
            <a:r>
              <a:rPr lang="en-US" altLang="zh-CN" dirty="0"/>
              <a:t>2</a:t>
            </a:r>
            <a:r>
              <a:rPr lang="zh-CN" altLang="zh-CN" dirty="0"/>
              <a:t>）矩阵和列向量相乘的结果也是一个列向量；</a:t>
            </a:r>
          </a:p>
          <a:p>
            <a:r>
              <a:rPr lang="zh-CN" altLang="zh-CN" dirty="0"/>
              <a:t>（</a:t>
            </a:r>
            <a:r>
              <a:rPr lang="en-US" altLang="zh-CN" dirty="0"/>
              <a:t>3</a:t>
            </a:r>
            <a:r>
              <a:rPr lang="zh-CN" altLang="zh-CN" dirty="0"/>
              <a:t>）矩阵的行数就是结果向量的维数；</a:t>
            </a:r>
          </a:p>
          <a:p>
            <a:r>
              <a:rPr lang="zh-CN" altLang="zh-CN" dirty="0"/>
              <a:t>（</a:t>
            </a:r>
            <a:r>
              <a:rPr lang="en-US" altLang="zh-CN" dirty="0"/>
              <a:t>4</a:t>
            </a:r>
            <a:r>
              <a:rPr lang="zh-CN" altLang="zh-CN" dirty="0"/>
              <a:t>）乘法运算的实施过程就是矩阵的每行和列向量的对应元素分别相乘之后再进行相加。</a:t>
            </a:r>
          </a:p>
          <a:p>
            <a:endParaRPr lang="zh-CN" altLang="en-US" dirty="0"/>
          </a:p>
        </p:txBody>
      </p:sp>
    </p:spTree>
    <p:custDataLst>
      <p:tags r:id="rId2"/>
    </p:custDataLst>
    <p:extLst>
      <p:ext uri="{BB962C8B-B14F-4D97-AF65-F5344CB8AC3E}">
        <p14:creationId xmlns:p14="http://schemas.microsoft.com/office/powerpoint/2010/main" val="363500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45676" y="148289"/>
            <a:ext cx="8975764" cy="1248868"/>
            <a:chOff x="3118566" y="332266"/>
            <a:chExt cx="5954868" cy="1047553"/>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1047553"/>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1.4  </a:t>
              </a:r>
              <a:r>
                <a:rPr lang="zh-CN" altLang="en-US" sz="3200" dirty="0"/>
                <a:t>矩阵乘向量的新视角：变换基底</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1115568" y="1007857"/>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1.4.1  </a:t>
            </a:r>
            <a:r>
              <a:rPr lang="zh-CN" altLang="en-US" sz="2400" b="1" dirty="0">
                <a:solidFill>
                  <a:srgbClr val="1C75BC"/>
                </a:solidFill>
                <a:latin typeface="迷你简准圆" panose="03000509000000000000" pitchFamily="65" charset="-122"/>
                <a:ea typeface="迷你简准圆" panose="03000509000000000000" pitchFamily="65" charset="-122"/>
              </a:rPr>
              <a:t>重温运算法则</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115921" y="4408977"/>
            <a:ext cx="10536229" cy="646331"/>
          </a:xfrm>
          <a:prstGeom prst="rect">
            <a:avLst/>
          </a:prstGeom>
          <a:noFill/>
        </p:spPr>
        <p:txBody>
          <a:bodyPr wrap="square" rtlCol="0">
            <a:spAutoFit/>
          </a:bodyPr>
          <a:lstStyle/>
          <a:p>
            <a:r>
              <a:rPr lang="zh-CN" altLang="zh-CN" dirty="0"/>
              <a:t>一个矩阵和一个列向量相乘的过程可以理解成对位于原矩阵各列的列向量重新进行线性组合的过程，而在线性组合的运算过程中，结果中的各个系数就是参与乘法运算的列向量中所对应的各个成分。</a:t>
            </a:r>
            <a:endParaRPr lang="zh-CN" altLang="en-US" dirty="0"/>
          </a:p>
        </p:txBody>
      </p:sp>
      <p:sp>
        <p:nvSpPr>
          <p:cNvPr id="3" name="矩形 2"/>
          <p:cNvSpPr/>
          <p:nvPr/>
        </p:nvSpPr>
        <p:spPr>
          <a:xfrm>
            <a:off x="1115568" y="1713464"/>
            <a:ext cx="5596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1.4.2  </a:t>
            </a:r>
            <a:r>
              <a:rPr lang="zh-CN" altLang="en-US" sz="2400" b="1" dirty="0">
                <a:solidFill>
                  <a:srgbClr val="1C75BC"/>
                </a:solidFill>
                <a:latin typeface="迷你简准圆" panose="03000509000000000000" pitchFamily="65" charset="-122"/>
                <a:ea typeface="迷你简准圆" panose="03000509000000000000" pitchFamily="65" charset="-122"/>
              </a:rPr>
              <a:t>列的角度：重新组合矩阵的列向量</a:t>
            </a:r>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091924065"/>
              </p:ext>
            </p:extLst>
          </p:nvPr>
        </p:nvGraphicFramePr>
        <p:xfrm>
          <a:off x="1115568" y="2677258"/>
          <a:ext cx="6593574" cy="1102532"/>
        </p:xfrm>
        <a:graphic>
          <a:graphicData uri="http://schemas.openxmlformats.org/presentationml/2006/ole">
            <mc:AlternateContent xmlns:mc="http://schemas.openxmlformats.org/markup-compatibility/2006">
              <mc:Choice xmlns:v="urn:schemas-microsoft-com:vml" Requires="v">
                <p:oleObj spid="_x0000_s16398" r:id="rId6" imgW="2908080" imgH="482400" progId="Equation.KSEE3">
                  <p:embed/>
                </p:oleObj>
              </mc:Choice>
              <mc:Fallback>
                <p:oleObj r:id="rId6" imgW="2908080" imgH="482400" progId="Equation.KSEE3">
                  <p:embed/>
                  <p:pic>
                    <p:nvPicPr>
                      <p:cNvPr id="0" name="对象 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568" y="2677258"/>
                        <a:ext cx="6593574" cy="110253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585351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45676" y="148289"/>
            <a:ext cx="8975764" cy="1248868"/>
            <a:chOff x="3118566" y="332266"/>
            <a:chExt cx="5954868" cy="1047553"/>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1047553"/>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1.4  </a:t>
              </a:r>
              <a:r>
                <a:rPr lang="zh-CN" altLang="en-US" sz="3200" dirty="0"/>
                <a:t>矩阵乘向量的新视角：变换基底</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1115568" y="1007857"/>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1.4.3  </a:t>
            </a:r>
            <a:r>
              <a:rPr lang="zh-CN" altLang="en-US" sz="2400" b="1" dirty="0">
                <a:solidFill>
                  <a:srgbClr val="1C75BC"/>
                </a:solidFill>
                <a:latin typeface="迷你简准圆" panose="03000509000000000000" pitchFamily="65" charset="-122"/>
                <a:ea typeface="迷你简准圆" panose="03000509000000000000" pitchFamily="65" charset="-122"/>
              </a:rPr>
              <a:t>再引申：向量的基底的变换</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6"/>
          <a:stretch>
            <a:fillRect/>
          </a:stretch>
        </p:blipFill>
        <p:spPr>
          <a:xfrm>
            <a:off x="1295509" y="1906101"/>
            <a:ext cx="9905063" cy="961086"/>
          </a:xfrm>
          <a:prstGeom prst="rect">
            <a:avLst/>
          </a:prstGeom>
        </p:spPr>
      </p:pic>
      <p:sp>
        <p:nvSpPr>
          <p:cNvPr id="5" name="Rectangle 2"/>
          <p:cNvSpPr>
            <a:spLocks noChangeArrowheads="1"/>
          </p:cNvSpPr>
          <p:nvPr/>
        </p:nvSpPr>
        <p:spPr bwMode="auto">
          <a:xfrm>
            <a:off x="1115568" y="3743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95845534"/>
              </p:ext>
            </p:extLst>
          </p:nvPr>
        </p:nvGraphicFramePr>
        <p:xfrm>
          <a:off x="2249424" y="3890071"/>
          <a:ext cx="6528816" cy="2874514"/>
        </p:xfrm>
        <a:graphic>
          <a:graphicData uri="http://schemas.openxmlformats.org/presentationml/2006/ole">
            <mc:AlternateContent xmlns:mc="http://schemas.openxmlformats.org/markup-compatibility/2006">
              <mc:Choice xmlns:v="urn:schemas-microsoft-com:vml" Requires="v">
                <p:oleObj spid="_x0000_s19467" name="Visio" r:id="rId8" imgW="4486147" imgH="1962147" progId="Visio.Drawing.15">
                  <p:embed/>
                </p:oleObj>
              </mc:Choice>
              <mc:Fallback>
                <p:oleObj name="Visio" r:id="rId8" imgW="4486147" imgH="1962147" progId="Visio.Drawing.15">
                  <p:embed/>
                  <p:pic>
                    <p:nvPicPr>
                      <p:cNvPr id="0" name="对象 1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9424" y="3890071"/>
                        <a:ext cx="6528816" cy="2874514"/>
                      </a:xfrm>
                      <a:prstGeom prst="rect">
                        <a:avLst/>
                      </a:prstGeom>
                      <a:noFill/>
                    </p:spPr>
                  </p:pic>
                </p:oleObj>
              </mc:Fallback>
            </mc:AlternateContent>
          </a:graphicData>
        </a:graphic>
      </p:graphicFrame>
      <p:sp>
        <p:nvSpPr>
          <p:cNvPr id="9" name="文本框 8"/>
          <p:cNvSpPr txBox="1"/>
          <p:nvPr/>
        </p:nvSpPr>
        <p:spPr>
          <a:xfrm>
            <a:off x="1204069" y="3215202"/>
            <a:ext cx="6101987" cy="369332"/>
          </a:xfrm>
          <a:prstGeom prst="rect">
            <a:avLst/>
          </a:prstGeom>
          <a:noFill/>
        </p:spPr>
        <p:txBody>
          <a:bodyPr wrap="square" rtlCol="0">
            <a:spAutoFit/>
          </a:bodyPr>
          <a:lstStyle/>
          <a:p>
            <a:r>
              <a:rPr lang="zh-CN" altLang="zh-CN" dirty="0"/>
              <a:t>在矩阵的作用下，向量的基发生了变换</a:t>
            </a:r>
            <a:endParaRPr lang="zh-CN" altLang="en-US" dirty="0"/>
          </a:p>
        </p:txBody>
      </p:sp>
    </p:spTree>
    <p:custDataLst>
      <p:tags r:id="rId2"/>
    </p:custDataLst>
    <p:extLst>
      <p:ext uri="{BB962C8B-B14F-4D97-AF65-F5344CB8AC3E}">
        <p14:creationId xmlns:p14="http://schemas.microsoft.com/office/powerpoint/2010/main" val="4027306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4"/>
                                        </p:tgtEl>
                                      </p:cBhvr>
                                    </p:animEffect>
                                    <p:animScale>
                                      <p:cBhvr>
                                        <p:cTn id="13" dur="250" autoRev="1" fill="hold"/>
                                        <p:tgtEl>
                                          <p:spTgt spid="4"/>
                                        </p:tgtEl>
                                      </p:cBhvr>
                                      <p:by x="105000" y="105000"/>
                                    </p:animScale>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45676" y="148289"/>
            <a:ext cx="8975764" cy="1248868"/>
            <a:chOff x="3118566" y="332266"/>
            <a:chExt cx="5954868" cy="1047553"/>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1047553"/>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1.4  </a:t>
              </a:r>
              <a:r>
                <a:rPr lang="zh-CN" altLang="en-US" sz="3200" dirty="0"/>
                <a:t>矩阵乘向量的新视角：变换基底</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1114360" y="2422141"/>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1.4.5  </a:t>
            </a:r>
            <a:r>
              <a:rPr lang="zh-CN" altLang="en-US" sz="2400" b="1" dirty="0">
                <a:solidFill>
                  <a:srgbClr val="1C75BC"/>
                </a:solidFill>
                <a:latin typeface="迷你简准圆" panose="03000509000000000000" pitchFamily="65" charset="-122"/>
                <a:ea typeface="迷你简准圆" panose="03000509000000000000" pitchFamily="65" charset="-122"/>
              </a:rPr>
              <a:t>扩展：三阶方阵的情况</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79766616"/>
              </p:ext>
            </p:extLst>
          </p:nvPr>
        </p:nvGraphicFramePr>
        <p:xfrm>
          <a:off x="1044400" y="3289583"/>
          <a:ext cx="10477040" cy="1693487"/>
        </p:xfrm>
        <a:graphic>
          <a:graphicData uri="http://schemas.openxmlformats.org/presentationml/2006/ole">
            <mc:AlternateContent xmlns:mc="http://schemas.openxmlformats.org/markup-compatibility/2006">
              <mc:Choice xmlns:v="urn:schemas-microsoft-com:vml" Requires="v">
                <p:oleObj spid="_x0000_s17421" r:id="rId6" imgW="4419360" imgH="711000" progId="Equation.KSEE3">
                  <p:embed/>
                </p:oleObj>
              </mc:Choice>
              <mc:Fallback>
                <p:oleObj r:id="rId6" imgW="4419360" imgH="711000" progId="Equation.KSEE3">
                  <p:embed/>
                  <p:pic>
                    <p:nvPicPr>
                      <p:cNvPr id="0" name="对象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400" y="3289583"/>
                        <a:ext cx="10477040" cy="1693487"/>
                      </a:xfrm>
                      <a:prstGeom prst="rect">
                        <a:avLst/>
                      </a:prstGeom>
                      <a:noFill/>
                    </p:spPr>
                  </p:pic>
                </p:oleObj>
              </mc:Fallback>
            </mc:AlternateContent>
          </a:graphicData>
        </a:graphic>
      </p:graphicFrame>
      <p:sp>
        <p:nvSpPr>
          <p:cNvPr id="20" name="矩形 19"/>
          <p:cNvSpPr/>
          <p:nvPr/>
        </p:nvSpPr>
        <p:spPr>
          <a:xfrm>
            <a:off x="1084944" y="1496764"/>
            <a:ext cx="6111240" cy="535531"/>
          </a:xfrm>
          <a:prstGeom prst="rect">
            <a:avLst/>
          </a:prstGeom>
        </p:spPr>
        <p:txBody>
          <a:bodyPr wrap="square">
            <a:spAutoFit/>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1.4.4 </a:t>
            </a:r>
            <a:r>
              <a:rPr lang="zh-CN" altLang="en-US" sz="2400" b="1" dirty="0" smtClean="0">
                <a:solidFill>
                  <a:srgbClr val="1C75BC"/>
                </a:solidFill>
                <a:latin typeface="迷你简准圆" panose="03000509000000000000" pitchFamily="65" charset="-122"/>
                <a:ea typeface="迷你简准圆" panose="03000509000000000000" pitchFamily="65" charset="-122"/>
              </a:rPr>
              <a:t>运算</a:t>
            </a:r>
            <a:r>
              <a:rPr lang="zh-CN" altLang="en-US" sz="2400" b="1" dirty="0">
                <a:solidFill>
                  <a:srgbClr val="1C75BC"/>
                </a:solidFill>
                <a:latin typeface="迷你简准圆" panose="03000509000000000000" pitchFamily="65" charset="-122"/>
                <a:ea typeface="迷你简准圆" panose="03000509000000000000" pitchFamily="65" charset="-122"/>
              </a:rPr>
              <a:t>矩阵的各列就是映射后的新基底</a:t>
            </a:r>
          </a:p>
        </p:txBody>
      </p:sp>
    </p:spTree>
    <p:custDataLst>
      <p:tags r:id="rId2"/>
    </p:custDataLst>
    <p:extLst>
      <p:ext uri="{BB962C8B-B14F-4D97-AF65-F5344CB8AC3E}">
        <p14:creationId xmlns:p14="http://schemas.microsoft.com/office/powerpoint/2010/main" val="2467940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45676" y="148289"/>
            <a:ext cx="8975764" cy="1248868"/>
            <a:chOff x="3118566" y="332266"/>
            <a:chExt cx="5954868" cy="1047553"/>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1047553"/>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1.4  </a:t>
              </a:r>
              <a:r>
                <a:rPr lang="zh-CN" altLang="en-US" sz="3200" dirty="0"/>
                <a:t>矩阵乘向量的新视角：变换基底</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1115568" y="1007857"/>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1.4.6  </a:t>
            </a:r>
            <a:r>
              <a:rPr lang="zh-CN" altLang="en-US" sz="2400" b="1" dirty="0">
                <a:solidFill>
                  <a:srgbClr val="1C75BC"/>
                </a:solidFill>
                <a:latin typeface="迷你简准圆" panose="03000509000000000000" pitchFamily="65" charset="-122"/>
                <a:ea typeface="迷你简准圆" panose="03000509000000000000" pitchFamily="65" charset="-122"/>
              </a:rPr>
              <a:t>更一般的：</a:t>
            </a:r>
            <a:r>
              <a:rPr lang="en-US" altLang="zh-CN" sz="2400" b="1" dirty="0" err="1">
                <a:solidFill>
                  <a:srgbClr val="1C75BC"/>
                </a:solidFill>
                <a:latin typeface="迷你简准圆" panose="03000509000000000000" pitchFamily="65" charset="-122"/>
                <a:ea typeface="迷你简准圆" panose="03000509000000000000" pitchFamily="65" charset="-122"/>
              </a:rPr>
              <a:t>m×n</a:t>
            </a:r>
            <a:r>
              <a:rPr lang="zh-CN" altLang="en-US" sz="2400" b="1" dirty="0">
                <a:solidFill>
                  <a:srgbClr val="1C75BC"/>
                </a:solidFill>
                <a:latin typeface="迷你简准圆" panose="03000509000000000000" pitchFamily="65" charset="-122"/>
                <a:ea typeface="迷你简准圆" panose="03000509000000000000" pitchFamily="65" charset="-122"/>
              </a:rPr>
              <a:t>矩阵乘以</a:t>
            </a:r>
            <a:r>
              <a:rPr lang="en-US" altLang="zh-CN" sz="2400" b="1" dirty="0">
                <a:solidFill>
                  <a:srgbClr val="1C75BC"/>
                </a:solidFill>
                <a:latin typeface="迷你简准圆" panose="03000509000000000000" pitchFamily="65" charset="-122"/>
                <a:ea typeface="迷你简准圆" panose="03000509000000000000" pitchFamily="65" charset="-122"/>
              </a:rPr>
              <a:t>n</a:t>
            </a:r>
            <a:r>
              <a:rPr lang="zh-CN" altLang="en-US" sz="2400" b="1" dirty="0">
                <a:solidFill>
                  <a:srgbClr val="1C75BC"/>
                </a:solidFill>
                <a:latin typeface="迷你简准圆" panose="03000509000000000000" pitchFamily="65" charset="-122"/>
                <a:ea typeface="迷你简准圆" panose="03000509000000000000" pitchFamily="65" charset="-122"/>
              </a:rPr>
              <a:t>维列向量</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399592" y="4408977"/>
            <a:ext cx="10252558" cy="923330"/>
          </a:xfrm>
          <a:prstGeom prst="rect">
            <a:avLst/>
          </a:prstGeom>
          <a:noFill/>
        </p:spPr>
        <p:txBody>
          <a:bodyPr wrap="square" rtlCol="0">
            <a:spAutoFit/>
          </a:bodyPr>
          <a:lstStyle/>
          <a:p>
            <a:r>
              <a:rPr lang="zh-CN" altLang="zh-CN" dirty="0"/>
              <a:t>映射后的向量维数和原始向量维数的关系取决于矩阵维数</a:t>
            </a:r>
            <a:r>
              <a:rPr lang="en-US" altLang="zh-CN" dirty="0"/>
              <a:t>m</a:t>
            </a:r>
            <a:r>
              <a:rPr lang="zh-CN" altLang="zh-CN" dirty="0"/>
              <a:t>和</a:t>
            </a:r>
            <a:r>
              <a:rPr lang="en-US" altLang="zh-CN" dirty="0"/>
              <a:t>n</a:t>
            </a:r>
            <a:r>
              <a:rPr lang="zh-CN" altLang="zh-CN" dirty="0"/>
              <a:t>的关系：如果</a:t>
            </a:r>
            <a:r>
              <a:rPr lang="en-US" altLang="zh-CN" dirty="0"/>
              <a:t>m&gt;n</a:t>
            </a:r>
            <a:r>
              <a:rPr lang="zh-CN" altLang="zh-CN" dirty="0"/>
              <a:t>，那么映射后的目标向量维数就大于原始向量的维数，如果</a:t>
            </a:r>
            <a:r>
              <a:rPr lang="en-US" altLang="zh-CN" dirty="0"/>
              <a:t>m&lt;n</a:t>
            </a:r>
            <a:r>
              <a:rPr lang="zh-CN" altLang="zh-CN" dirty="0"/>
              <a:t>，那么目标向量的维数就小于原始向量的维数，当然了如果</a:t>
            </a:r>
            <a:r>
              <a:rPr lang="en-US" altLang="zh-CN" dirty="0"/>
              <a:t>m</a:t>
            </a:r>
            <a:r>
              <a:rPr lang="zh-CN" altLang="zh-CN" dirty="0"/>
              <a:t>和</a:t>
            </a:r>
            <a:r>
              <a:rPr lang="en-US" altLang="zh-CN" dirty="0"/>
              <a:t>n</a:t>
            </a:r>
            <a:r>
              <a:rPr lang="zh-CN" altLang="zh-CN" dirty="0"/>
              <a:t>二者相等，那就是前面所举的方阵的特殊情况了。</a:t>
            </a:r>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225296" y="1888089"/>
            <a:ext cx="17803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17796362"/>
              </p:ext>
            </p:extLst>
          </p:nvPr>
        </p:nvGraphicFramePr>
        <p:xfrm>
          <a:off x="1225296" y="1888090"/>
          <a:ext cx="8793493" cy="2084007"/>
        </p:xfrm>
        <a:graphic>
          <a:graphicData uri="http://schemas.openxmlformats.org/presentationml/2006/ole">
            <mc:AlternateContent xmlns:mc="http://schemas.openxmlformats.org/markup-compatibility/2006">
              <mc:Choice xmlns:v="urn:schemas-microsoft-com:vml" Requires="v">
                <p:oleObj spid="_x0000_s18445" r:id="rId6" imgW="4940280" imgH="1168200" progId="Equation.KSEE3">
                  <p:embed/>
                </p:oleObj>
              </mc:Choice>
              <mc:Fallback>
                <p:oleObj r:id="rId6" imgW="4940280" imgH="1168200" progId="Equation.KSEE3">
                  <p:embed/>
                  <p:pic>
                    <p:nvPicPr>
                      <p:cNvPr id="0" name="对象 13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296" y="1888090"/>
                        <a:ext cx="8793493" cy="2084007"/>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613546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673" y="345691"/>
            <a:ext cx="2954655" cy="923330"/>
          </a:xfrm>
          <a:prstGeom prst="rect">
            <a:avLst/>
          </a:prstGeom>
          <a:noFill/>
        </p:spPr>
        <p:txBody>
          <a:bodyPr wrap="none" rtlCol="0">
            <a:spAutoFit/>
            <a:scene3d>
              <a:camera prst="orthographicFront"/>
              <a:lightRig rig="threePt" dir="t"/>
            </a:scene3d>
            <a:sp3d contourW="12700"/>
          </a:bodyPr>
          <a:lstStyle/>
          <a:p>
            <a:pPr algn="ctr"/>
            <a:r>
              <a:rPr lang="zh-CN" altLang="en-US" sz="5400" dirty="0" smtClean="0">
                <a:solidFill>
                  <a:schemeClr val="tx1">
                    <a:lumMod val="65000"/>
                    <a:lumOff val="35000"/>
                  </a:schemeClr>
                </a:solidFill>
                <a:latin typeface="汉仪趣黑W" panose="00020600040101010101" pitchFamily="18" charset="-122"/>
                <a:ea typeface="汉仪趣黑W" panose="00020600040101010101" pitchFamily="18" charset="-122"/>
              </a:rPr>
              <a:t>主要内容</a:t>
            </a:r>
            <a:endParaRPr lang="zh-CN" altLang="en-US" sz="5400" dirty="0">
              <a:solidFill>
                <a:schemeClr val="tx1">
                  <a:lumMod val="65000"/>
                  <a:lumOff val="35000"/>
                </a:schemeClr>
              </a:solidFill>
              <a:latin typeface="汉仪趣黑W" panose="00020600040101010101" pitchFamily="18" charset="-122"/>
              <a:ea typeface="汉仪趣黑W" panose="00020600040101010101" pitchFamily="18" charset="-122"/>
            </a:endParaRPr>
          </a:p>
        </p:txBody>
      </p:sp>
      <p:grpSp>
        <p:nvGrpSpPr>
          <p:cNvPr id="34" name="组合 33"/>
          <p:cNvGrpSpPr/>
          <p:nvPr/>
        </p:nvGrpSpPr>
        <p:grpSpPr>
          <a:xfrm>
            <a:off x="5701234" y="1874174"/>
            <a:ext cx="5693808" cy="927006"/>
            <a:chOff x="5682778" y="1841980"/>
            <a:chExt cx="4294870" cy="818969"/>
          </a:xfrm>
        </p:grpSpPr>
        <p:grpSp>
          <p:nvGrpSpPr>
            <p:cNvPr id="5" name="组合 4"/>
            <p:cNvGrpSpPr/>
            <p:nvPr/>
          </p:nvGrpSpPr>
          <p:grpSpPr>
            <a:xfrm>
              <a:off x="5730070" y="1841980"/>
              <a:ext cx="4247578" cy="818969"/>
              <a:chOff x="190970" y="2299024"/>
              <a:chExt cx="5553520" cy="1070767"/>
            </a:xfrm>
          </p:grpSpPr>
          <p:sp>
            <p:nvSpPr>
              <p:cNvPr id="3" name="文本框 2"/>
              <p:cNvSpPr txBox="1"/>
              <p:nvPr/>
            </p:nvSpPr>
            <p:spPr>
              <a:xfrm>
                <a:off x="1347426" y="2482954"/>
                <a:ext cx="4397064"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描述空间的工具：向量</a:t>
                </a:r>
                <a:endParaRPr lang="zh-CN" altLang="en-US" b="0" dirty="0">
                  <a:latin typeface="汉仪趣黑W" panose="00020600040101010101" pitchFamily="18" charset="-122"/>
                  <a:ea typeface="汉仪趣黑W" panose="00020600040101010101" pitchFamily="18" charset="-122"/>
                </a:endParaRPr>
              </a:p>
            </p:txBody>
          </p:sp>
          <p:sp>
            <p:nvSpPr>
              <p:cNvPr id="12" name="文本框 11"/>
              <p:cNvSpPr txBox="1"/>
              <p:nvPr/>
            </p:nvSpPr>
            <p:spPr>
              <a:xfrm>
                <a:off x="190970" y="2299024"/>
                <a:ext cx="1324969" cy="1070767"/>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01.</a:t>
                </a:r>
                <a:endParaRPr lang="zh-CN" altLang="en-US" sz="4400" b="0" dirty="0">
                  <a:latin typeface="汉仪趣黑W" panose="00020600040101010101" pitchFamily="18" charset="-122"/>
                  <a:ea typeface="汉仪趣黑W" panose="00020600040101010101" pitchFamily="18" charset="-122"/>
                </a:endParaRPr>
              </a:p>
            </p:txBody>
          </p:sp>
        </p:grpSp>
        <p:sp>
          <p:nvSpPr>
            <p:cNvPr id="11" name="任意多边形 10"/>
            <p:cNvSpPr/>
            <p:nvPr/>
          </p:nvSpPr>
          <p:spPr>
            <a:xfrm>
              <a:off x="5682778" y="1941072"/>
              <a:ext cx="4294870"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pic>
        <p:nvPicPr>
          <p:cNvPr id="32" name="图片 31"/>
          <p:cNvPicPr>
            <a:picLocks noChangeAspect="1"/>
          </p:cNvPicPr>
          <p:nvPr/>
        </p:nvPicPr>
        <p:blipFill>
          <a:blip r:embed="rId3"/>
          <a:stretch>
            <a:fillRect/>
          </a:stretch>
        </p:blipFill>
        <p:spPr>
          <a:xfrm>
            <a:off x="1140237" y="2020006"/>
            <a:ext cx="3473110" cy="3278131"/>
          </a:xfrm>
          <a:prstGeom prst="rect">
            <a:avLst/>
          </a:prstGeom>
        </p:spPr>
      </p:pic>
      <p:grpSp>
        <p:nvGrpSpPr>
          <p:cNvPr id="35" name="组合 34"/>
          <p:cNvGrpSpPr/>
          <p:nvPr/>
        </p:nvGrpSpPr>
        <p:grpSpPr>
          <a:xfrm>
            <a:off x="5641829" y="2801180"/>
            <a:ext cx="6580091" cy="904863"/>
            <a:chOff x="5682779" y="1750228"/>
            <a:chExt cx="5226670" cy="904863"/>
          </a:xfrm>
        </p:grpSpPr>
        <p:grpSp>
          <p:nvGrpSpPr>
            <p:cNvPr id="36" name="组合 35"/>
            <p:cNvGrpSpPr/>
            <p:nvPr/>
          </p:nvGrpSpPr>
          <p:grpSpPr>
            <a:xfrm>
              <a:off x="5682779" y="1750228"/>
              <a:ext cx="5226670" cy="904863"/>
              <a:chOff x="129140" y="2179064"/>
              <a:chExt cx="6833637" cy="1183070"/>
            </a:xfrm>
          </p:grpSpPr>
          <p:sp>
            <p:nvSpPr>
              <p:cNvPr id="38" name="文本框 37"/>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基底构建一切，基底决定坐标</a:t>
                </a:r>
                <a:endParaRPr lang="zh-CN" altLang="en-US" b="0" dirty="0">
                  <a:latin typeface="汉仪趣黑W" panose="00020600040101010101" pitchFamily="18" charset="-122"/>
                  <a:ea typeface="汉仪趣黑W" panose="00020600040101010101" pitchFamily="18" charset="-122"/>
                </a:endParaRPr>
              </a:p>
            </p:txBody>
          </p:sp>
          <p:sp>
            <p:nvSpPr>
              <p:cNvPr id="40" name="文本框 39"/>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02.</a:t>
                </a:r>
                <a:endParaRPr lang="zh-CN" altLang="en-US" sz="4400" b="0" dirty="0">
                  <a:latin typeface="汉仪趣黑W" panose="00020600040101010101" pitchFamily="18" charset="-122"/>
                  <a:ea typeface="汉仪趣黑W" panose="00020600040101010101" pitchFamily="18" charset="-122"/>
                </a:endParaRPr>
              </a:p>
            </p:txBody>
          </p:sp>
        </p:grpSp>
        <p:sp>
          <p:nvSpPr>
            <p:cNvPr id="37" name="任意多边形 36"/>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1" name="组合 40"/>
          <p:cNvGrpSpPr/>
          <p:nvPr/>
        </p:nvGrpSpPr>
        <p:grpSpPr>
          <a:xfrm>
            <a:off x="5658822" y="3945986"/>
            <a:ext cx="5676814" cy="1732682"/>
            <a:chOff x="5624809" y="1934340"/>
            <a:chExt cx="4570608" cy="1674591"/>
          </a:xfrm>
        </p:grpSpPr>
        <p:grpSp>
          <p:nvGrpSpPr>
            <p:cNvPr id="42" name="组合 41"/>
            <p:cNvGrpSpPr/>
            <p:nvPr/>
          </p:nvGrpSpPr>
          <p:grpSpPr>
            <a:xfrm>
              <a:off x="5750598" y="1934340"/>
              <a:ext cx="3887048" cy="1674591"/>
              <a:chOff x="217812" y="2419786"/>
              <a:chExt cx="5082140" cy="2189459"/>
            </a:xfrm>
          </p:grpSpPr>
          <p:sp>
            <p:nvSpPr>
              <p:cNvPr id="44" name="文本框 43"/>
              <p:cNvSpPr txBox="1"/>
              <p:nvPr/>
            </p:nvSpPr>
            <p:spPr>
              <a:xfrm>
                <a:off x="1347426" y="2419786"/>
                <a:ext cx="3952526" cy="67671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矩阵，让向量动起来</a:t>
                </a:r>
                <a:endParaRPr lang="zh-CN" altLang="en-US" b="0" dirty="0">
                  <a:latin typeface="汉仪趣黑W" panose="00020600040101010101" pitchFamily="18" charset="-122"/>
                  <a:ea typeface="汉仪趣黑W" panose="00020600040101010101" pitchFamily="18" charset="-122"/>
                </a:endParaRPr>
              </a:p>
            </p:txBody>
          </p:sp>
          <p:sp>
            <p:nvSpPr>
              <p:cNvPr id="46" name="文本框 45"/>
              <p:cNvSpPr txBox="1"/>
              <p:nvPr/>
            </p:nvSpPr>
            <p:spPr>
              <a:xfrm>
                <a:off x="217812" y="3465838"/>
                <a:ext cx="1158852" cy="1143407"/>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04.</a:t>
                </a:r>
                <a:endParaRPr lang="zh-CN" altLang="en-US" sz="4400" b="0" dirty="0">
                  <a:latin typeface="汉仪趣黑W" panose="00020600040101010101" pitchFamily="18" charset="-122"/>
                  <a:ea typeface="汉仪趣黑W" panose="00020600040101010101" pitchFamily="18" charset="-122"/>
                </a:endParaRPr>
              </a:p>
            </p:txBody>
          </p:sp>
        </p:grpSp>
        <p:sp>
          <p:nvSpPr>
            <p:cNvPr id="43" name="任意多边形 42"/>
            <p:cNvSpPr/>
            <p:nvPr/>
          </p:nvSpPr>
          <p:spPr>
            <a:xfrm>
              <a:off x="5624809" y="1941072"/>
              <a:ext cx="4570608"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7" name="组合 46"/>
          <p:cNvGrpSpPr/>
          <p:nvPr/>
        </p:nvGrpSpPr>
        <p:grpSpPr>
          <a:xfrm>
            <a:off x="5658822" y="4946993"/>
            <a:ext cx="6291182" cy="625250"/>
            <a:chOff x="4987630" y="1934340"/>
            <a:chExt cx="4724818" cy="591514"/>
          </a:xfrm>
        </p:grpSpPr>
        <p:sp>
          <p:nvSpPr>
            <p:cNvPr id="50" name="文本框 49"/>
            <p:cNvSpPr txBox="1"/>
            <p:nvPr/>
          </p:nvSpPr>
          <p:spPr>
            <a:xfrm>
              <a:off x="5927296" y="1934340"/>
              <a:ext cx="3785152" cy="506636"/>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矩阵乘向量的新视角：变换基底</a:t>
              </a:r>
              <a:endParaRPr lang="zh-CN" altLang="en-US" b="0" dirty="0">
                <a:latin typeface="汉仪趣黑W" panose="00020600040101010101" pitchFamily="18" charset="-122"/>
                <a:ea typeface="汉仪趣黑W" panose="00020600040101010101" pitchFamily="18" charset="-122"/>
              </a:endParaRPr>
            </a:p>
          </p:txBody>
        </p:sp>
        <p:sp>
          <p:nvSpPr>
            <p:cNvPr id="49" name="任意多边形 48"/>
            <p:cNvSpPr/>
            <p:nvPr/>
          </p:nvSpPr>
          <p:spPr>
            <a:xfrm>
              <a:off x="4987630" y="1947633"/>
              <a:ext cx="4263414"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8" name="文本框 27"/>
          <p:cNvSpPr txBox="1"/>
          <p:nvPr/>
        </p:nvSpPr>
        <p:spPr>
          <a:xfrm>
            <a:off x="5815056" y="3728763"/>
            <a:ext cx="916851" cy="904863"/>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a:latin typeface="汉仪趣黑W" panose="00020600040101010101" pitchFamily="18" charset="-122"/>
                <a:ea typeface="汉仪趣黑W" panose="00020600040101010101" pitchFamily="18" charset="-122"/>
              </a:rPr>
              <a:t>03</a:t>
            </a:r>
            <a:r>
              <a:rPr lang="en-US" altLang="zh-CN" sz="4400" b="0" dirty="0" smtClean="0">
                <a:latin typeface="汉仪趣黑W" panose="00020600040101010101" pitchFamily="18" charset="-122"/>
                <a:ea typeface="汉仪趣黑W" panose="00020600040101010101" pitchFamily="18" charset="-122"/>
              </a:rPr>
              <a:t>.</a:t>
            </a:r>
            <a:endParaRPr lang="zh-CN" altLang="en-US" sz="4400" b="0" dirty="0">
              <a:latin typeface="汉仪趣黑W" panose="00020600040101010101" pitchFamily="18" charset="-122"/>
              <a:ea typeface="汉仪趣黑W" panose="00020600040101010101" pitchFamily="18" charset="-122"/>
            </a:endParaRPr>
          </a:p>
        </p:txBody>
      </p:sp>
    </p:spTree>
    <p:extLst>
      <p:ext uri="{BB962C8B-B14F-4D97-AF65-F5344CB8AC3E}">
        <p14:creationId xmlns:p14="http://schemas.microsoft.com/office/powerpoint/2010/main" val="2582708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childTnLst>
                                </p:cTn>
                              </p:par>
                            </p:childTnLst>
                          </p:cTn>
                        </p:par>
                        <p:par>
                          <p:cTn id="10" fill="hold">
                            <p:stCondLst>
                              <p:cond delay="75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250"/>
                            </p:stCondLst>
                            <p:childTnLst>
                              <p:par>
                                <p:cTn id="17" presetID="1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p:tgtEl>
                                          <p:spTgt spid="34"/>
                                        </p:tgtEl>
                                        <p:attrNameLst>
                                          <p:attrName>ppt_x</p:attrName>
                                        </p:attrNameLst>
                                      </p:cBhvr>
                                      <p:tavLst>
                                        <p:tav tm="0">
                                          <p:val>
                                            <p:strVal val="#ppt_x-#ppt_w*1.125000"/>
                                          </p:val>
                                        </p:tav>
                                        <p:tav tm="100000">
                                          <p:val>
                                            <p:strVal val="#ppt_x"/>
                                          </p:val>
                                        </p:tav>
                                      </p:tavLst>
                                    </p:anim>
                                    <p:animEffect transition="in" filter="wipe(right)">
                                      <p:cBhvr>
                                        <p:cTn id="20" dur="500"/>
                                        <p:tgtEl>
                                          <p:spTgt spid="34"/>
                                        </p:tgtEl>
                                      </p:cBhvr>
                                    </p:animEffect>
                                  </p:childTnLst>
                                </p:cTn>
                              </p:par>
                            </p:childTnLst>
                          </p:cTn>
                        </p:par>
                        <p:par>
                          <p:cTn id="21" fill="hold">
                            <p:stCondLst>
                              <p:cond delay="1750"/>
                            </p:stCondLst>
                            <p:childTnLst>
                              <p:par>
                                <p:cTn id="22" presetID="12" presetClass="entr" presetSubtype="8"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p:tgtEl>
                                          <p:spTgt spid="35"/>
                                        </p:tgtEl>
                                        <p:attrNameLst>
                                          <p:attrName>ppt_x</p:attrName>
                                        </p:attrNameLst>
                                      </p:cBhvr>
                                      <p:tavLst>
                                        <p:tav tm="0">
                                          <p:val>
                                            <p:strVal val="#ppt_x-#ppt_w*1.125000"/>
                                          </p:val>
                                        </p:tav>
                                        <p:tav tm="100000">
                                          <p:val>
                                            <p:strVal val="#ppt_x"/>
                                          </p:val>
                                        </p:tav>
                                      </p:tavLst>
                                    </p:anim>
                                    <p:animEffect transition="in" filter="wipe(right)">
                                      <p:cBhvr>
                                        <p:cTn id="25" dur="500"/>
                                        <p:tgtEl>
                                          <p:spTgt spid="3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p:tgtEl>
                                          <p:spTgt spid="28"/>
                                        </p:tgtEl>
                                        <p:attrNameLst>
                                          <p:attrName>ppt_x</p:attrName>
                                        </p:attrNameLst>
                                      </p:cBhvr>
                                      <p:tavLst>
                                        <p:tav tm="0">
                                          <p:val>
                                            <p:strVal val="#ppt_x-#ppt_w*1.125000"/>
                                          </p:val>
                                        </p:tav>
                                        <p:tav tm="100000">
                                          <p:val>
                                            <p:strVal val="#ppt_x"/>
                                          </p:val>
                                        </p:tav>
                                      </p:tavLst>
                                    </p:anim>
                                    <p:animEffect transition="in" filter="wipe(right)">
                                      <p:cBhvr>
                                        <p:cTn id="30" dur="500"/>
                                        <p:tgtEl>
                                          <p:spTgt spid="28"/>
                                        </p:tgtEl>
                                      </p:cBhvr>
                                    </p:animEffect>
                                  </p:childTnLst>
                                </p:cTn>
                              </p:par>
                            </p:childTnLst>
                          </p:cTn>
                        </p:par>
                        <p:par>
                          <p:cTn id="31" fill="hold">
                            <p:stCondLst>
                              <p:cond delay="2750"/>
                            </p:stCondLst>
                            <p:childTnLst>
                              <p:par>
                                <p:cTn id="32" presetID="1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500"/>
                                        <p:tgtEl>
                                          <p:spTgt spid="41"/>
                                        </p:tgtEl>
                                        <p:attrNameLst>
                                          <p:attrName>ppt_x</p:attrName>
                                        </p:attrNameLst>
                                      </p:cBhvr>
                                      <p:tavLst>
                                        <p:tav tm="0">
                                          <p:val>
                                            <p:strVal val="#ppt_x-#ppt_w*1.125000"/>
                                          </p:val>
                                        </p:tav>
                                        <p:tav tm="100000">
                                          <p:val>
                                            <p:strVal val="#ppt_x"/>
                                          </p:val>
                                        </p:tav>
                                      </p:tavLst>
                                    </p:anim>
                                    <p:animEffect transition="in" filter="wipe(right)">
                                      <p:cBhvr>
                                        <p:cTn id="35" dur="500"/>
                                        <p:tgtEl>
                                          <p:spTgt spid="41"/>
                                        </p:tgtEl>
                                      </p:cBhvr>
                                    </p:animEffect>
                                  </p:childTnLst>
                                </p:cTn>
                              </p:par>
                            </p:childTnLst>
                          </p:cTn>
                        </p:par>
                        <p:par>
                          <p:cTn id="36" fill="hold">
                            <p:stCondLst>
                              <p:cond delay="3250"/>
                            </p:stCondLst>
                            <p:childTnLst>
                              <p:par>
                                <p:cTn id="37" presetID="12" presetClass="entr" presetSubtype="8"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p:tgtEl>
                                          <p:spTgt spid="47"/>
                                        </p:tgtEl>
                                        <p:attrNameLst>
                                          <p:attrName>ppt_x</p:attrName>
                                        </p:attrNameLst>
                                      </p:cBhvr>
                                      <p:tavLst>
                                        <p:tav tm="0">
                                          <p:val>
                                            <p:strVal val="#ppt_x-#ppt_w*1.125000"/>
                                          </p:val>
                                        </p:tav>
                                        <p:tav tm="100000">
                                          <p:val>
                                            <p:strVal val="#ppt_x"/>
                                          </p:val>
                                        </p:tav>
                                      </p:tavLst>
                                    </p:anim>
                                    <p:animEffect transition="in" filter="wipe(right)">
                                      <p:cBhvr>
                                        <p:cTn id="4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45676" y="148289"/>
            <a:ext cx="8975764" cy="1248868"/>
            <a:chOff x="3118566" y="332266"/>
            <a:chExt cx="5954868" cy="1047553"/>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1047553"/>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1.4  </a:t>
              </a:r>
              <a:r>
                <a:rPr lang="zh-CN" altLang="en-US" sz="3200" dirty="0"/>
                <a:t>矩阵乘向量的新视角：变换基底</a:t>
              </a:r>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sp>
        <p:nvSpPr>
          <p:cNvPr id="33" name="矩形 32"/>
          <p:cNvSpPr/>
          <p:nvPr/>
        </p:nvSpPr>
        <p:spPr>
          <a:xfrm>
            <a:off x="402336" y="4136327"/>
            <a:ext cx="9900906" cy="3022366"/>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1115568" y="1007857"/>
            <a:ext cx="5977128" cy="535531"/>
          </a:xfrm>
          <a:prstGeom prst="rect">
            <a:avLst/>
          </a:prstGeom>
        </p:spPr>
        <p:txBody>
          <a:bodyPr wrap="square">
            <a:spAutoFit/>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1.4.7  </a:t>
            </a:r>
            <a:r>
              <a:rPr lang="zh-CN" altLang="en-US" sz="2400" b="1" dirty="0">
                <a:solidFill>
                  <a:srgbClr val="1C75BC"/>
                </a:solidFill>
                <a:latin typeface="迷你简准圆" panose="03000509000000000000" pitchFamily="65" charset="-122"/>
                <a:ea typeface="迷你简准圆" panose="03000509000000000000" pitchFamily="65" charset="-122"/>
              </a:rPr>
              <a:t>关于基变换：一些意外情况</a:t>
            </a:r>
          </a:p>
        </p:txBody>
      </p:sp>
      <p:sp>
        <p:nvSpPr>
          <p:cNvPr id="8" name="Rectangle 5"/>
          <p:cNvSpPr>
            <a:spLocks noChangeArrowheads="1"/>
          </p:cNvSpPr>
          <p:nvPr/>
        </p:nvSpPr>
        <p:spPr bwMode="auto">
          <a:xfrm>
            <a:off x="288036" y="-6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1115568" y="1888089"/>
            <a:ext cx="10252558" cy="3970318"/>
          </a:xfrm>
          <a:prstGeom prst="rect">
            <a:avLst/>
          </a:prstGeom>
          <a:noFill/>
        </p:spPr>
        <p:txBody>
          <a:bodyPr wrap="square" rtlCol="0">
            <a:spAutoFit/>
          </a:bodyPr>
          <a:lstStyle/>
          <a:p>
            <a:r>
              <a:rPr lang="zh-CN" altLang="zh-CN" dirty="0" smtClean="0"/>
              <a:t>“</a:t>
            </a:r>
            <a:r>
              <a:rPr lang="zh-CN" altLang="zh-CN" dirty="0"/>
              <a:t>经过矩阵变换，会将向量原始的基底变换成为一组新的基底”这句话的表述其实并不完全准确</a:t>
            </a:r>
            <a:r>
              <a:rPr lang="zh-CN" altLang="zh-CN" dirty="0" smtClean="0"/>
              <a:t>，实际上</a:t>
            </a:r>
            <a:r>
              <a:rPr lang="zh-CN" altLang="zh-CN" dirty="0"/>
              <a:t>一些特殊的情况并未考虑在内</a:t>
            </a:r>
            <a:r>
              <a:rPr lang="zh-CN" altLang="zh-CN" dirty="0" smtClean="0"/>
              <a:t>。</a:t>
            </a:r>
            <a:endParaRPr lang="en-US" altLang="zh-CN" dirty="0" smtClean="0"/>
          </a:p>
          <a:p>
            <a:endParaRPr lang="zh-CN" altLang="zh-CN" dirty="0"/>
          </a:p>
          <a:p>
            <a:r>
              <a:rPr lang="zh-CN" altLang="zh-CN" dirty="0" smtClean="0"/>
              <a:t>对于</a:t>
            </a:r>
            <a:r>
              <a:rPr lang="zh-CN" altLang="zh-CN" dirty="0"/>
              <a:t>一个</a:t>
            </a:r>
            <a:r>
              <a:rPr lang="en-US" altLang="zh-CN" dirty="0"/>
              <a:t>m</a:t>
            </a:r>
            <a:r>
              <a:rPr lang="zh-CN" altLang="zh-CN" dirty="0"/>
              <a:t>×</a:t>
            </a:r>
            <a:r>
              <a:rPr lang="en-US" altLang="zh-CN" dirty="0"/>
              <a:t>n</a:t>
            </a:r>
            <a:r>
              <a:rPr lang="zh-CN" altLang="zh-CN" dirty="0"/>
              <a:t>的矩阵</a:t>
            </a:r>
            <a:r>
              <a:rPr lang="en-US" altLang="zh-CN" b="1" i="1" dirty="0"/>
              <a:t>A</a:t>
            </a:r>
            <a:r>
              <a:rPr lang="zh-CN" altLang="zh-CN" dirty="0"/>
              <a:t>和</a:t>
            </a:r>
            <a:r>
              <a:rPr lang="en-US" altLang="zh-CN" dirty="0"/>
              <a:t>n</a:t>
            </a:r>
            <a:r>
              <a:rPr lang="zh-CN" altLang="zh-CN" dirty="0"/>
              <a:t>维列向量</a:t>
            </a:r>
            <a:r>
              <a:rPr lang="en-US" altLang="zh-CN" b="1" i="1" dirty="0"/>
              <a:t>x</a:t>
            </a:r>
            <a:r>
              <a:rPr lang="zh-CN" altLang="zh-CN" dirty="0"/>
              <a:t>，经过</a:t>
            </a:r>
            <a:r>
              <a:rPr lang="en-US" altLang="zh-CN" b="1" i="1" dirty="0"/>
              <a:t>Ax</a:t>
            </a:r>
            <a:r>
              <a:rPr lang="zh-CN" altLang="zh-CN" dirty="0"/>
              <a:t>的乘法作用，</a:t>
            </a:r>
            <a:r>
              <a:rPr lang="en-US" altLang="zh-CN" b="1" i="1" dirty="0"/>
              <a:t>x</a:t>
            </a:r>
            <a:r>
              <a:rPr lang="zh-CN" altLang="zh-CN" dirty="0"/>
              <a:t>的</a:t>
            </a:r>
            <a:r>
              <a:rPr lang="en-US" altLang="zh-CN" dirty="0"/>
              <a:t>n</a:t>
            </a:r>
            <a:r>
              <a:rPr lang="zh-CN" altLang="zh-CN" dirty="0"/>
              <a:t>个</a:t>
            </a:r>
            <a:r>
              <a:rPr lang="en-US" altLang="zh-CN" dirty="0"/>
              <a:t>n</a:t>
            </a:r>
            <a:r>
              <a:rPr lang="zh-CN" altLang="zh-CN" dirty="0"/>
              <a:t>维默认基向量被转换成了</a:t>
            </a:r>
            <a:r>
              <a:rPr lang="en-US" altLang="zh-CN" dirty="0"/>
              <a:t>n</a:t>
            </a:r>
            <a:r>
              <a:rPr lang="zh-CN" altLang="zh-CN" dirty="0"/>
              <a:t>个</a:t>
            </a:r>
            <a:r>
              <a:rPr lang="en-US" altLang="zh-CN" dirty="0"/>
              <a:t>m</a:t>
            </a:r>
            <a:r>
              <a:rPr lang="zh-CN" altLang="zh-CN" dirty="0"/>
              <a:t>维的目标向量</a:t>
            </a:r>
            <a:r>
              <a:rPr lang="zh-CN" altLang="zh-CN" dirty="0" smtClean="0"/>
              <a:t>。</a:t>
            </a:r>
            <a:endParaRPr lang="en-US" altLang="zh-CN" dirty="0" smtClean="0"/>
          </a:p>
          <a:p>
            <a:endParaRPr lang="zh-CN" altLang="zh-CN" dirty="0"/>
          </a:p>
          <a:p>
            <a:r>
              <a:rPr lang="zh-CN" altLang="zh-CN" dirty="0"/>
              <a:t>我们针对</a:t>
            </a:r>
            <a:r>
              <a:rPr lang="en-US" altLang="zh-CN" dirty="0"/>
              <a:t>m</a:t>
            </a:r>
            <a:r>
              <a:rPr lang="zh-CN" altLang="zh-CN" dirty="0"/>
              <a:t>和</a:t>
            </a:r>
            <a:r>
              <a:rPr lang="en-US" altLang="zh-CN" dirty="0"/>
              <a:t>n</a:t>
            </a:r>
            <a:r>
              <a:rPr lang="zh-CN" altLang="zh-CN" dirty="0"/>
              <a:t>的大小关系，分下面几种情况进行讨论</a:t>
            </a:r>
            <a:r>
              <a:rPr lang="zh-CN" altLang="zh-CN" dirty="0" smtClean="0"/>
              <a:t>：</a:t>
            </a:r>
            <a:endParaRPr lang="en-US" altLang="zh-CN" dirty="0" smtClean="0"/>
          </a:p>
          <a:p>
            <a:endParaRPr lang="zh-CN" altLang="zh-CN" dirty="0"/>
          </a:p>
          <a:p>
            <a:r>
              <a:rPr lang="en-US" altLang="zh-CN" dirty="0" smtClean="0"/>
              <a:t>1</a:t>
            </a:r>
            <a:r>
              <a:rPr lang="zh-CN" altLang="en-US" dirty="0" smtClean="0"/>
              <a:t>、</a:t>
            </a:r>
            <a:r>
              <a:rPr lang="zh-CN" altLang="zh-CN" dirty="0" smtClean="0"/>
              <a:t>当</a:t>
            </a:r>
            <a:r>
              <a:rPr lang="en-US" altLang="zh-CN" dirty="0"/>
              <a:t>n &gt; m</a:t>
            </a:r>
            <a:r>
              <a:rPr lang="zh-CN" altLang="zh-CN" dirty="0"/>
              <a:t>的时候，显然这</a:t>
            </a:r>
            <a:r>
              <a:rPr lang="en-US" altLang="zh-CN" dirty="0"/>
              <a:t>n</a:t>
            </a:r>
            <a:r>
              <a:rPr lang="zh-CN" altLang="zh-CN" dirty="0"/>
              <a:t>个向量线性相关，因此不构成基底</a:t>
            </a:r>
            <a:r>
              <a:rPr lang="zh-CN" altLang="zh-CN" dirty="0" smtClean="0"/>
              <a:t>；</a:t>
            </a:r>
            <a:endParaRPr lang="en-US" altLang="zh-CN" dirty="0" smtClean="0"/>
          </a:p>
          <a:p>
            <a:endParaRPr lang="zh-CN" altLang="zh-CN" dirty="0"/>
          </a:p>
          <a:p>
            <a:r>
              <a:rPr lang="en-US" altLang="zh-CN" dirty="0" smtClean="0"/>
              <a:t>2</a:t>
            </a:r>
            <a:r>
              <a:rPr lang="zh-CN" altLang="en-US" dirty="0" smtClean="0"/>
              <a:t>、</a:t>
            </a:r>
            <a:r>
              <a:rPr lang="zh-CN" altLang="zh-CN" dirty="0" smtClean="0"/>
              <a:t>当</a:t>
            </a:r>
            <a:r>
              <a:rPr lang="en-US" altLang="zh-CN" dirty="0"/>
              <a:t>n &lt; m</a:t>
            </a:r>
            <a:r>
              <a:rPr lang="zh-CN" altLang="zh-CN" dirty="0"/>
              <a:t>的时候，即使这</a:t>
            </a:r>
            <a:r>
              <a:rPr lang="en-US" altLang="zh-CN" dirty="0"/>
              <a:t>n</a:t>
            </a:r>
            <a:r>
              <a:rPr lang="zh-CN" altLang="zh-CN" dirty="0"/>
              <a:t>个向量线性无关，由于他们不能表示</a:t>
            </a:r>
            <a:r>
              <a:rPr lang="en-US" altLang="zh-CN" dirty="0"/>
              <a:t>m</a:t>
            </a:r>
            <a:r>
              <a:rPr lang="zh-CN" altLang="zh-CN" dirty="0"/>
              <a:t>维空间中的所有向量，因此也</a:t>
            </a:r>
            <a:r>
              <a:rPr lang="zh-CN" altLang="zh-CN" dirty="0" smtClean="0"/>
              <a:t>不能</a:t>
            </a:r>
            <a:r>
              <a:rPr lang="zh-CN" altLang="zh-CN" dirty="0"/>
              <a:t>称之为</a:t>
            </a:r>
            <a:r>
              <a:rPr lang="en-US" altLang="zh-CN" dirty="0"/>
              <a:t>m</a:t>
            </a:r>
            <a:r>
              <a:rPr lang="zh-CN" altLang="zh-CN" dirty="0"/>
              <a:t>维目标空间的基底</a:t>
            </a:r>
            <a:r>
              <a:rPr lang="zh-CN" altLang="zh-CN" dirty="0" smtClean="0"/>
              <a:t>；</a:t>
            </a:r>
            <a:endParaRPr lang="en-US" altLang="zh-CN" dirty="0" smtClean="0"/>
          </a:p>
          <a:p>
            <a:endParaRPr lang="zh-CN" altLang="zh-CN" dirty="0"/>
          </a:p>
          <a:p>
            <a:r>
              <a:rPr lang="en-US" altLang="zh-CN" dirty="0" smtClean="0"/>
              <a:t>3</a:t>
            </a:r>
            <a:r>
              <a:rPr lang="zh-CN" altLang="en-US" dirty="0" smtClean="0"/>
              <a:t>、</a:t>
            </a:r>
            <a:r>
              <a:rPr lang="zh-CN" altLang="zh-CN" dirty="0" smtClean="0"/>
              <a:t>当且仅当</a:t>
            </a:r>
            <a:r>
              <a:rPr lang="en-US" altLang="zh-CN" dirty="0"/>
              <a:t>n = m</a:t>
            </a:r>
            <a:r>
              <a:rPr lang="zh-CN" altLang="zh-CN" dirty="0"/>
              <a:t>，且这</a:t>
            </a:r>
            <a:r>
              <a:rPr lang="en-US" altLang="zh-CN" dirty="0"/>
              <a:t>n</a:t>
            </a:r>
            <a:r>
              <a:rPr lang="zh-CN" altLang="zh-CN" dirty="0"/>
              <a:t>个向量线性无关的时候，他们才能称之为目标空间中的一组新的基底。</a:t>
            </a:r>
          </a:p>
        </p:txBody>
      </p:sp>
      <p:sp>
        <p:nvSpPr>
          <p:cNvPr id="10"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225296" y="1888089"/>
            <a:ext cx="178038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828162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1.1  </a:t>
              </a:r>
              <a:r>
                <a:rPr lang="zh-CN" altLang="en-US" sz="3200" dirty="0"/>
                <a:t>描述空间的工具：向量</a:t>
              </a:r>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116171" y="1011294"/>
            <a:ext cx="9799720" cy="4843045"/>
            <a:chOff x="874713" y="3195403"/>
            <a:chExt cx="9799720" cy="4843045"/>
          </a:xfrm>
        </p:grpSpPr>
        <p:sp>
          <p:nvSpPr>
            <p:cNvPr id="33" name="矩形 32"/>
            <p:cNvSpPr/>
            <p:nvPr/>
          </p:nvSpPr>
          <p:spPr>
            <a:xfrm>
              <a:off x="965550" y="4031197"/>
              <a:ext cx="9708883" cy="400725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dirty="0"/>
                <a:t>1</a:t>
              </a:r>
              <a:r>
                <a:rPr lang="zh-CN" altLang="en-US" dirty="0"/>
                <a:t>、向量的概念：直观的说，把一组数字排列成一行或者一列，就称作是一个向量。</a:t>
              </a:r>
              <a:endParaRPr lang="en-US" altLang="zh-CN" dirty="0"/>
            </a:p>
            <a:p>
              <a:pPr algn="just">
                <a:lnSpc>
                  <a:spcPct val="120000"/>
                </a:lnSpc>
              </a:pPr>
              <a:r>
                <a:rPr lang="en-US" altLang="zh-CN" dirty="0"/>
                <a:t>    </a:t>
              </a:r>
              <a:r>
                <a:rPr lang="zh-CN" altLang="en-US" dirty="0"/>
                <a:t>他可以作为对空间进行描述的有力工具。</a:t>
              </a:r>
              <a:endParaRPr lang="en-US" altLang="zh-CN" dirty="0"/>
            </a:p>
            <a:p>
              <a:pPr algn="just">
                <a:lnSpc>
                  <a:spcPct val="120000"/>
                </a:lnSpc>
              </a:pPr>
              <a:endParaRPr lang="en-US" altLang="zh-CN" dirty="0"/>
            </a:p>
            <a:p>
              <a:pPr algn="just">
                <a:lnSpc>
                  <a:spcPct val="120000"/>
                </a:lnSpc>
              </a:pPr>
              <a:r>
                <a:rPr lang="en-US" altLang="zh-CN" dirty="0"/>
                <a:t>2</a:t>
              </a:r>
              <a:r>
                <a:rPr lang="zh-CN" altLang="en-US" dirty="0"/>
                <a:t>、</a:t>
              </a:r>
              <a:r>
                <a:rPr lang="zh-CN" altLang="zh-CN" dirty="0"/>
                <a:t>向量不仅仅局限于用来直接描述空间中的点坐标和有向线段，也可以作为描述事物属性的一种便捷工具和基础的数据表示形式。</a:t>
              </a:r>
              <a:endParaRPr lang="en-US" altLang="zh-CN" dirty="0"/>
            </a:p>
            <a:p>
              <a:pPr algn="just">
                <a:lnSpc>
                  <a:spcPct val="120000"/>
                </a:lnSpc>
              </a:pPr>
              <a:endParaRPr lang="en-US" altLang="zh-CN" dirty="0"/>
            </a:p>
            <a:p>
              <a:pPr algn="just">
                <a:lnSpc>
                  <a:spcPct val="120000"/>
                </a:lnSpc>
              </a:pPr>
              <a:r>
                <a:rPr lang="en-US" altLang="zh-CN" dirty="0"/>
                <a:t>3</a:t>
              </a:r>
              <a:r>
                <a:rPr lang="zh-CN" altLang="en-US" dirty="0"/>
                <a:t>、</a:t>
              </a:r>
              <a:r>
                <a:rPr lang="zh-CN" altLang="zh-CN" dirty="0"/>
                <a:t>在自然语言处理的过程中也少不了向量这个重要的工具。程序进行文本阅读时，首先会对文本材料进行分词处理，然后使用向量对词汇进行表示。这是因为：向量很适合将对象的属性和特征对应到高维空间中进行量化表达，同时在此基础上进行进一步的后续处理，如判断词汇之间的相似性等等。</a:t>
              </a: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3" y="3195403"/>
              <a:ext cx="2241974" cy="5170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1.1.1  </a:t>
              </a:r>
              <a:r>
                <a:rPr lang="zh-CN" altLang="en-US" sz="2400" b="1" dirty="0">
                  <a:solidFill>
                    <a:srgbClr val="1C75BC"/>
                  </a:solidFill>
                  <a:latin typeface="迷你简准圆" panose="03000509000000000000" pitchFamily="65" charset="-122"/>
                  <a:ea typeface="迷你简准圆" panose="03000509000000000000" pitchFamily="65" charset="-122"/>
                </a:rPr>
                <a:t>重温向量</a:t>
              </a:r>
            </a:p>
          </p:txBody>
        </p:sp>
      </p:grpSp>
    </p:spTree>
    <p:custDataLst>
      <p:tags r:id="rId1"/>
    </p:custDataLst>
    <p:extLst>
      <p:ext uri="{BB962C8B-B14F-4D97-AF65-F5344CB8AC3E}">
        <p14:creationId xmlns:p14="http://schemas.microsoft.com/office/powerpoint/2010/main" val="2701215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1+#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4"/>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1.1  </a:t>
              </a:r>
              <a:r>
                <a:rPr lang="zh-CN" altLang="en-US" sz="3200" dirty="0"/>
                <a:t>描述空间的工具：向量</a:t>
              </a:r>
            </a:p>
          </p:txBody>
        </p:sp>
        <p:pic>
          <p:nvPicPr>
            <p:cNvPr id="31" name="图片 30"/>
            <p:cNvPicPr>
              <a:picLocks noChangeAspect="1"/>
            </p:cNvPicPr>
            <p:nvPr/>
          </p:nvPicPr>
          <p:blipFill>
            <a:blip r:embed="rId4"/>
            <a:stretch>
              <a:fillRect/>
            </a:stretch>
          </p:blipFill>
          <p:spPr>
            <a:xfrm flipH="1">
              <a:off x="8416701" y="606614"/>
              <a:ext cx="656733" cy="406749"/>
            </a:xfrm>
            <a:prstGeom prst="rect">
              <a:avLst/>
            </a:prstGeom>
          </p:spPr>
        </p:pic>
      </p:grpSp>
      <p:grpSp>
        <p:nvGrpSpPr>
          <p:cNvPr id="32" name="组合 31"/>
          <p:cNvGrpSpPr/>
          <p:nvPr/>
        </p:nvGrpSpPr>
        <p:grpSpPr>
          <a:xfrm>
            <a:off x="1014984" y="857794"/>
            <a:ext cx="9900906" cy="6114323"/>
            <a:chOff x="874712" y="3195403"/>
            <a:chExt cx="9799721" cy="6024357"/>
          </a:xfrm>
        </p:grpSpPr>
        <p:sp>
          <p:nvSpPr>
            <p:cNvPr id="33" name="矩形 32"/>
            <p:cNvSpPr/>
            <p:nvPr/>
          </p:nvSpPr>
          <p:spPr>
            <a:xfrm>
              <a:off x="874712" y="3677812"/>
              <a:ext cx="9799721" cy="554194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t>向量的两种表达方式：元素纵向排列的，称之为列向量。如果元素是横向排列的，称之为行向量。一般我们提到向量，都默认为是列向量。</a:t>
              </a:r>
              <a:endParaRPr lang="en-US" altLang="zh-CN"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pPr algn="just">
                <a:lnSpc>
                  <a:spcPct val="120000"/>
                </a:lnSpc>
              </a:pPr>
              <a:r>
                <a:rPr lang="en-US" altLang="zh-CN" dirty="0"/>
                <a:t>Python</a:t>
              </a:r>
              <a:r>
                <a:rPr lang="zh-CN" altLang="en-US" dirty="0"/>
                <a:t>数据分析中的一个常用工具库：</a:t>
              </a:r>
              <a:r>
                <a:rPr lang="en-US" altLang="zh-CN" dirty="0" err="1"/>
                <a:t>numpy</a:t>
              </a:r>
              <a:r>
                <a:rPr lang="zh-CN" altLang="en-US" dirty="0"/>
                <a:t>。</a:t>
              </a:r>
              <a:r>
                <a:rPr lang="zh-CN" altLang="zh-CN" dirty="0"/>
                <a:t>一般使用</a:t>
              </a:r>
              <a:r>
                <a:rPr lang="en-US" altLang="zh-CN" dirty="0" err="1"/>
                <a:t>numpy</a:t>
              </a:r>
              <a:r>
                <a:rPr lang="zh-CN" altLang="zh-CN" dirty="0"/>
                <a:t>库来生成一个向量。用</a:t>
              </a:r>
              <a:r>
                <a:rPr lang="en-US" altLang="zh-CN" dirty="0" err="1"/>
                <a:t>numpy</a:t>
              </a:r>
              <a:r>
                <a:rPr lang="zh-CN" altLang="zh-CN" dirty="0"/>
                <a:t>默认生成的是行向量</a:t>
              </a:r>
              <a:r>
                <a:rPr lang="zh-CN" altLang="en-US" dirty="0"/>
                <a:t>。</a:t>
              </a:r>
              <a:endParaRPr lang="en-US" altLang="zh-CN" dirty="0"/>
            </a:p>
            <a:p>
              <a:pPr algn="just">
                <a:lnSpc>
                  <a:spcPct val="120000"/>
                </a:lnSpc>
              </a:pPr>
              <a:r>
                <a:rPr lang="zh-CN" altLang="en-US" dirty="0"/>
                <a:t>转换成列向量的方式：</a:t>
              </a:r>
              <a:endParaRPr lang="en-US" altLang="zh-CN" dirty="0"/>
            </a:p>
            <a:p>
              <a:r>
                <a:rPr lang="en-US" altLang="zh-CN" dirty="0"/>
                <a:t>import </a:t>
              </a:r>
              <a:r>
                <a:rPr lang="en-US" altLang="zh-CN" dirty="0" err="1"/>
                <a:t>numpy</a:t>
              </a:r>
              <a:r>
                <a:rPr lang="en-US" altLang="zh-CN" dirty="0"/>
                <a:t> as np</a:t>
              </a:r>
              <a:endParaRPr lang="zh-CN" altLang="zh-CN" dirty="0"/>
            </a:p>
            <a:p>
              <a:r>
                <a:rPr lang="en-US" altLang="zh-CN" dirty="0"/>
                <a:t>a = </a:t>
              </a:r>
              <a:r>
                <a:rPr lang="en-US" altLang="zh-CN" dirty="0" err="1"/>
                <a:t>np.array</a:t>
              </a:r>
              <a:r>
                <a:rPr lang="en-US" altLang="zh-CN" dirty="0"/>
                <a:t>([1,2,3,4])</a:t>
              </a:r>
              <a:endParaRPr lang="zh-CN" altLang="zh-CN" dirty="0"/>
            </a:p>
            <a:p>
              <a:r>
                <a:rPr lang="en-US" altLang="zh-CN" dirty="0"/>
                <a:t>print(</a:t>
              </a:r>
              <a:r>
                <a:rPr lang="en-US" altLang="zh-CN" dirty="0" err="1"/>
                <a:t>a.transpose</a:t>
              </a:r>
              <a:r>
                <a:rPr lang="en-US" altLang="zh-CN" dirty="0"/>
                <a:t>())</a:t>
              </a: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3" y="3195403"/>
              <a:ext cx="2241974" cy="5170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1.1.2  </a:t>
              </a:r>
              <a:r>
                <a:rPr lang="en-US" altLang="zh-CN" sz="2400" b="1" dirty="0" smtClean="0">
                  <a:solidFill>
                    <a:srgbClr val="1C75BC"/>
                  </a:solidFill>
                  <a:latin typeface="迷你简准圆" panose="03000509000000000000" pitchFamily="65" charset="-122"/>
                  <a:ea typeface="迷你简准圆" panose="03000509000000000000" pitchFamily="65" charset="-122"/>
                </a:rPr>
                <a:t>  </a:t>
              </a:r>
              <a:r>
                <a:rPr lang="zh-CN" altLang="en-US" sz="2400" b="1" dirty="0" smtClean="0">
                  <a:solidFill>
                    <a:srgbClr val="1C75BC"/>
                  </a:solidFill>
                  <a:latin typeface="迷你简准圆" panose="03000509000000000000" pitchFamily="65" charset="-122"/>
                  <a:ea typeface="迷你简准圆" panose="03000509000000000000" pitchFamily="65" charset="-122"/>
                </a:rPr>
                <a:t>列向量</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9" name="矩形 8"/>
          <p:cNvSpPr/>
          <p:nvPr/>
        </p:nvSpPr>
        <p:spPr>
          <a:xfrm>
            <a:off x="1014983" y="2167511"/>
            <a:ext cx="2401493"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1.1.3</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3" name="矩形 2"/>
          <p:cNvSpPr/>
          <p:nvPr/>
        </p:nvSpPr>
        <p:spPr>
          <a:xfrm>
            <a:off x="1879029" y="2160322"/>
            <a:ext cx="3074894" cy="535531"/>
          </a:xfrm>
          <a:prstGeom prst="rect">
            <a:avLst/>
          </a:prstGeom>
        </p:spPr>
        <p:txBody>
          <a:bodyPr wrap="square">
            <a:spAutoFit/>
          </a:bodyPr>
          <a:lstStyle/>
          <a:p>
            <a:pPr algn="just">
              <a:lnSpc>
                <a:spcPct val="120000"/>
              </a:lnSpc>
            </a:pPr>
            <a:r>
              <a:rPr lang="zh-CN" altLang="en-US" sz="2400" b="1" dirty="0">
                <a:solidFill>
                  <a:srgbClr val="1C75BC"/>
                </a:solidFill>
                <a:latin typeface="迷你简准圆" panose="03000509000000000000" pitchFamily="65" charset="-122"/>
                <a:ea typeface="迷你简准圆" panose="03000509000000000000" pitchFamily="65" charset="-122"/>
              </a:rPr>
              <a:t>用</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来表示向量</a:t>
            </a:r>
          </a:p>
        </p:txBody>
      </p:sp>
      <p:sp>
        <p:nvSpPr>
          <p:cNvPr id="12" name="矩形 11"/>
          <p:cNvSpPr/>
          <p:nvPr/>
        </p:nvSpPr>
        <p:spPr>
          <a:xfrm>
            <a:off x="1014983" y="4955765"/>
            <a:ext cx="321868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1.1.4    </a:t>
            </a:r>
            <a:r>
              <a:rPr lang="zh-CN" altLang="en-US" sz="2400" b="1" dirty="0" smtClean="0">
                <a:solidFill>
                  <a:srgbClr val="1C75BC"/>
                </a:solidFill>
                <a:latin typeface="迷你简准圆" panose="03000509000000000000" pitchFamily="65" charset="-122"/>
                <a:ea typeface="迷你简准圆" panose="03000509000000000000" pitchFamily="65" charset="-122"/>
              </a:rPr>
              <a:t>简单生成列向量</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4" name="文本框 3"/>
          <p:cNvSpPr txBox="1"/>
          <p:nvPr/>
        </p:nvSpPr>
        <p:spPr>
          <a:xfrm>
            <a:off x="1116168" y="5597425"/>
            <a:ext cx="11017498" cy="369332"/>
          </a:xfrm>
          <a:prstGeom prst="rect">
            <a:avLst/>
          </a:prstGeom>
          <a:noFill/>
        </p:spPr>
        <p:txBody>
          <a:bodyPr wrap="square" rtlCol="0">
            <a:spAutoFit/>
          </a:bodyPr>
          <a:lstStyle/>
          <a:p>
            <a:r>
              <a:rPr lang="zh-CN" altLang="zh-CN" dirty="0"/>
              <a:t>们可以把行向量看作是大小为</a:t>
            </a:r>
            <a:r>
              <a:rPr lang="en-US" altLang="zh-CN" dirty="0"/>
              <a:t>1</a:t>
            </a:r>
            <a:r>
              <a:rPr lang="zh-CN" altLang="zh-CN" dirty="0"/>
              <a:t>×</a:t>
            </a:r>
            <a:r>
              <a:rPr lang="en-US" altLang="zh-CN" dirty="0"/>
              <a:t>m</a:t>
            </a:r>
            <a:r>
              <a:rPr lang="zh-CN" altLang="zh-CN" dirty="0"/>
              <a:t>的特殊矩阵，同时可以把列向量看作是</a:t>
            </a:r>
            <a:r>
              <a:rPr lang="en-US" altLang="zh-CN" dirty="0"/>
              <a:t>n</a:t>
            </a:r>
            <a:r>
              <a:rPr lang="zh-CN" altLang="zh-CN" dirty="0"/>
              <a:t>×</a:t>
            </a:r>
            <a:r>
              <a:rPr lang="en-US" altLang="zh-CN" dirty="0"/>
              <a:t>1</a:t>
            </a:r>
            <a:r>
              <a:rPr lang="zh-CN" altLang="zh-CN" dirty="0"/>
              <a:t>的特殊</a:t>
            </a:r>
            <a:r>
              <a:rPr lang="zh-CN" altLang="zh-CN" dirty="0" smtClean="0"/>
              <a:t>矩阵</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2533933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1.1  </a:t>
              </a:r>
              <a:r>
                <a:rPr lang="zh-CN" altLang="en-US" sz="3200" dirty="0"/>
                <a:t>描述空间的工具：向量</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014984" y="857794"/>
            <a:ext cx="9900906" cy="4804640"/>
            <a:chOff x="874712" y="3195403"/>
            <a:chExt cx="9799721" cy="4733945"/>
          </a:xfrm>
        </p:grpSpPr>
        <p:sp>
          <p:nvSpPr>
            <p:cNvPr id="33" name="矩形 32"/>
            <p:cNvSpPr/>
            <p:nvPr/>
          </p:nvSpPr>
          <p:spPr>
            <a:xfrm>
              <a:off x="874712" y="3677812"/>
              <a:ext cx="9799721" cy="4251536"/>
            </a:xfrm>
            <a:prstGeom prst="rect">
              <a:avLst/>
            </a:prstGeom>
          </p:spPr>
          <p:txBody>
            <a:bodyPr wrap="square">
              <a:spAutoFit/>
              <a:scene3d>
                <a:camera prst="orthographicFront"/>
                <a:lightRig rig="threePt" dir="t"/>
              </a:scene3d>
              <a:sp3d contourW="12700"/>
            </a:bodyPr>
            <a:lstStyle/>
            <a:p>
              <a:r>
                <a:rPr lang="zh-CN" altLang="zh-CN" dirty="0"/>
                <a:t>两个维数相同的向量才能进行加法运算，只要将相同位置上的元素相加即可，结果向量的维数保持不变</a:t>
              </a:r>
              <a:r>
                <a:rPr lang="zh-CN" altLang="zh-CN" dirty="0" smtClean="0"/>
                <a:t>。</a:t>
              </a:r>
              <a:endParaRPr lang="en-US" altLang="zh-CN" dirty="0" smtClean="0"/>
            </a:p>
            <a:p>
              <a:endParaRPr lang="en-US" altLang="zh-CN" dirty="0" smtClean="0"/>
            </a:p>
            <a:p>
              <a:endParaRPr lang="en-US" altLang="zh-CN" dirty="0" smtClean="0"/>
            </a:p>
            <a:p>
              <a:r>
                <a:rPr lang="zh-CN" altLang="zh-CN" dirty="0">
                  <a:latin typeface="Times New Roman" panose="02020603050405020304" pitchFamily="18" charset="0"/>
                  <a:ea typeface="宋体" panose="02010600030101010101" pitchFamily="2" charset="-122"/>
                  <a:cs typeface="Times New Roman" panose="02020603050405020304" pitchFamily="18" charset="0"/>
                </a:rPr>
                <a:t>两个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的加法运算规则可以表示为：</a:t>
              </a:r>
              <a:endParaRPr lang="zh-CN" altLang="en-US" sz="4000" dirty="0">
                <a:latin typeface="Arial" panose="020B0604020202020204" pitchFamily="34" charset="0"/>
              </a:endParaRPr>
            </a:p>
            <a:p>
              <a:endParaRPr lang="zh-CN" altLang="zh-CN"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3" y="3195403"/>
              <a:ext cx="2561305" cy="52765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1.1.5  </a:t>
              </a:r>
              <a:r>
                <a:rPr lang="zh-CN" altLang="en-US" sz="2400" b="1" dirty="0" smtClean="0">
                  <a:solidFill>
                    <a:srgbClr val="1C75BC"/>
                  </a:solidFill>
                  <a:latin typeface="迷你简准圆" panose="03000509000000000000" pitchFamily="65" charset="-122"/>
                  <a:ea typeface="迷你简准圆" panose="03000509000000000000" pitchFamily="65" charset="-122"/>
                </a:rPr>
                <a:t>向量的加法</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12" name="矩形 11"/>
          <p:cNvSpPr/>
          <p:nvPr/>
        </p:nvSpPr>
        <p:spPr>
          <a:xfrm>
            <a:off x="1116168" y="3847528"/>
            <a:ext cx="3218689"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1.1.6  </a:t>
            </a:r>
            <a:r>
              <a:rPr lang="zh-CN" altLang="en-US" sz="2400" b="1" dirty="0" smtClean="0">
                <a:solidFill>
                  <a:srgbClr val="1C75BC"/>
                </a:solidFill>
                <a:latin typeface="迷你简准圆" panose="03000509000000000000" pitchFamily="65" charset="-122"/>
                <a:ea typeface="迷你简准圆" panose="03000509000000000000" pitchFamily="65" charset="-122"/>
              </a:rPr>
              <a:t>向量的乘法</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216209206"/>
              </p:ext>
            </p:extLst>
          </p:nvPr>
        </p:nvGraphicFramePr>
        <p:xfrm>
          <a:off x="6263640" y="1698132"/>
          <a:ext cx="2397524" cy="2006091"/>
        </p:xfrm>
        <a:graphic>
          <a:graphicData uri="http://schemas.openxmlformats.org/presentationml/2006/ole">
            <mc:AlternateContent xmlns:mc="http://schemas.openxmlformats.org/markup-compatibility/2006">
              <mc:Choice xmlns:v="urn:schemas-microsoft-com:vml" Requires="v">
                <p:oleObj spid="_x0000_s1065" r:id="rId6" imgW="1396800" imgH="1168200" progId="Equation.KSEE3">
                  <p:embed/>
                </p:oleObj>
              </mc:Choice>
              <mc:Fallback>
                <p:oleObj r:id="rId6" imgW="1396800" imgH="1168200" progId="Equation.KSEE3">
                  <p:embed/>
                  <p:pic>
                    <p:nvPicPr>
                      <p:cNvPr id="0" name="对象 14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3640" y="1698132"/>
                        <a:ext cx="2397524" cy="2006091"/>
                      </a:xfrm>
                      <a:prstGeom prst="rect">
                        <a:avLst/>
                      </a:prstGeom>
                      <a:noFill/>
                    </p:spPr>
                  </p:pic>
                </p:oleObj>
              </mc:Fallback>
            </mc:AlternateContent>
          </a:graphicData>
        </a:graphic>
      </p:graphicFrame>
      <p:sp>
        <p:nvSpPr>
          <p:cNvPr id="6" name="文本框 5"/>
          <p:cNvSpPr txBox="1"/>
          <p:nvPr/>
        </p:nvSpPr>
        <p:spPr>
          <a:xfrm>
            <a:off x="1207008" y="4526280"/>
            <a:ext cx="6208776" cy="2031325"/>
          </a:xfrm>
          <a:prstGeom prst="rect">
            <a:avLst/>
          </a:prstGeom>
          <a:noFill/>
        </p:spPr>
        <p:txBody>
          <a:bodyPr wrap="square" rtlCol="0">
            <a:spAutoFit/>
          </a:bodyPr>
          <a:lstStyle/>
          <a:p>
            <a:r>
              <a:rPr lang="zh-CN" altLang="zh-CN" dirty="0"/>
              <a:t>向量的数量乘法就是将参与乘法运算的标量同向量的每个元素分别相乘，以此得到最终的结果向量。很显然，得到的结果向量依然保持维数不变。向量的数量乘法从几何意义上来看就是将向量沿着所在直线的方向拉伸到相应的倍数，拉伸方向和参与运算的标量符号一致。</a:t>
            </a:r>
          </a:p>
          <a:p>
            <a:r>
              <a:rPr lang="zh-CN" altLang="zh-CN" dirty="0"/>
              <a:t>例如，一个标量</a:t>
            </a:r>
            <a:r>
              <a:rPr lang="en-US" altLang="zh-CN" dirty="0"/>
              <a:t>c</a:t>
            </a:r>
            <a:r>
              <a:rPr lang="zh-CN" altLang="zh-CN" dirty="0"/>
              <a:t>和一个</a:t>
            </a:r>
            <a:r>
              <a:rPr lang="en-US" altLang="zh-CN" dirty="0"/>
              <a:t>n</a:t>
            </a:r>
            <a:r>
              <a:rPr lang="zh-CN" altLang="zh-CN" dirty="0"/>
              <a:t>维向量</a:t>
            </a:r>
            <a:r>
              <a:rPr lang="en-US" altLang="zh-CN" b="1" i="1" dirty="0"/>
              <a:t>u</a:t>
            </a:r>
            <a:r>
              <a:rPr lang="zh-CN" altLang="zh-CN" dirty="0"/>
              <a:t>的乘法运算规则可以表示如下：</a:t>
            </a:r>
          </a:p>
        </p:txBody>
      </p:sp>
      <p:sp>
        <p:nvSpPr>
          <p:cNvPr id="7" name="Rectangle 4"/>
          <p:cNvSpPr>
            <a:spLocks noChangeArrowheads="1"/>
          </p:cNvSpPr>
          <p:nvPr/>
        </p:nvSpPr>
        <p:spPr bwMode="auto">
          <a:xfrm>
            <a:off x="7784864" y="45262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644045716"/>
              </p:ext>
            </p:extLst>
          </p:nvPr>
        </p:nvGraphicFramePr>
        <p:xfrm>
          <a:off x="7984608" y="4115293"/>
          <a:ext cx="1761472" cy="2355011"/>
        </p:xfrm>
        <a:graphic>
          <a:graphicData uri="http://schemas.openxmlformats.org/presentationml/2006/ole">
            <mc:AlternateContent xmlns:mc="http://schemas.openxmlformats.org/markup-compatibility/2006">
              <mc:Choice xmlns:v="urn:schemas-microsoft-com:vml" Requires="v">
                <p:oleObj spid="_x0000_s1066" r:id="rId8" imgW="876240" imgH="1168200" progId="Equation.KSEE3">
                  <p:embed/>
                </p:oleObj>
              </mc:Choice>
              <mc:Fallback>
                <p:oleObj r:id="rId8" imgW="876240" imgH="1168200" progId="Equation.KSEE3">
                  <p:embed/>
                  <p:pic>
                    <p:nvPicPr>
                      <p:cNvPr id="0" name="对象 14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4608" y="4115293"/>
                        <a:ext cx="1761472" cy="235501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586632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1.1  </a:t>
              </a:r>
              <a:r>
                <a:rPr lang="zh-CN" altLang="en-US" sz="3200" dirty="0"/>
                <a:t>描述空间的工具：向量</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036803" y="735361"/>
            <a:ext cx="9900906" cy="4896973"/>
            <a:chOff x="874712" y="3195403"/>
            <a:chExt cx="9799721" cy="4824918"/>
          </a:xfrm>
        </p:grpSpPr>
        <p:sp>
          <p:nvSpPr>
            <p:cNvPr id="33" name="矩形 32"/>
            <p:cNvSpPr/>
            <p:nvPr/>
          </p:nvSpPr>
          <p:spPr>
            <a:xfrm>
              <a:off x="874712" y="3677812"/>
              <a:ext cx="9799721" cy="4342509"/>
            </a:xfrm>
            <a:prstGeom prst="rect">
              <a:avLst/>
            </a:prstGeom>
          </p:spPr>
          <p:txBody>
            <a:bodyPr wrap="square">
              <a:spAutoFit/>
              <a:scene3d>
                <a:camera prst="orthographicFront"/>
                <a:lightRig rig="threePt" dir="t"/>
              </a:scene3d>
              <a:sp3d contourW="12700"/>
            </a:bodyPr>
            <a:lstStyle/>
            <a:p>
              <a:endParaRPr lang="en-US" altLang="zh-CN" dirty="0" smtClean="0"/>
            </a:p>
            <a:p>
              <a:r>
                <a:rPr lang="zh-CN" altLang="en-US" dirty="0" smtClean="0"/>
                <a:t>内积运算：</a:t>
              </a:r>
              <a:endParaRPr lang="en-US" altLang="zh-CN" dirty="0" smtClean="0"/>
            </a:p>
            <a:p>
              <a:endParaRPr lang="en-US" altLang="zh-CN" dirty="0" smtClean="0"/>
            </a:p>
            <a:p>
              <a:r>
                <a:rPr lang="zh-CN" altLang="zh-CN" dirty="0" smtClean="0"/>
                <a:t>参与</a:t>
              </a:r>
              <a:r>
                <a:rPr lang="zh-CN" altLang="zh-CN" dirty="0"/>
                <a:t>内积运算的两个向量要求维数相等，运算规则是将对应位置上的元素先相乘，然后合并相加，向量内积最终的运算结果是一个标量。</a:t>
              </a:r>
            </a:p>
            <a:p>
              <a:pPr algn="just">
                <a:lnSpc>
                  <a:spcPct val="120000"/>
                </a:lnSpc>
              </a:pPr>
              <a:endParaRPr lang="en-US" altLang="zh-CN" sz="2000" dirty="0" smtClean="0"/>
            </a:p>
            <a:p>
              <a:pPr algn="just">
                <a:lnSpc>
                  <a:spcPct val="120000"/>
                </a:lnSpc>
              </a:pPr>
              <a:r>
                <a:rPr lang="zh-CN" altLang="zh-CN" sz="2000" dirty="0" smtClean="0"/>
                <a:t>两</a:t>
              </a:r>
              <a:r>
                <a:rPr lang="zh-CN" altLang="zh-CN" sz="2000" dirty="0"/>
                <a:t>个</a:t>
              </a:r>
              <a:r>
                <a:rPr lang="en-US" altLang="zh-CN" sz="2000" dirty="0"/>
                <a:t>n</a:t>
              </a:r>
              <a:r>
                <a:rPr lang="zh-CN" altLang="zh-CN" sz="2000" dirty="0"/>
                <a:t>维向量</a:t>
              </a:r>
              <a:r>
                <a:rPr lang="en-US" altLang="zh-CN" sz="2000" b="1" i="1" dirty="0"/>
                <a:t>u</a:t>
              </a:r>
              <a:r>
                <a:rPr lang="zh-CN" altLang="zh-CN" sz="2000" dirty="0"/>
                <a:t>和</a:t>
              </a:r>
              <a:r>
                <a:rPr lang="en-US" altLang="zh-CN" sz="2000" b="1" i="1" dirty="0"/>
                <a:t>v</a:t>
              </a:r>
              <a:r>
                <a:rPr lang="zh-CN" altLang="zh-CN" sz="2000" dirty="0"/>
                <a:t>进行内积运算的规则</a:t>
              </a:r>
              <a:r>
                <a:rPr lang="zh-CN" altLang="zh-CN" sz="2000" dirty="0" smtClean="0"/>
                <a:t>如下</a:t>
              </a:r>
              <a:r>
                <a:rPr lang="zh-CN" altLang="en-US" sz="2000" dirty="0" smtClean="0"/>
                <a:t>：</a:t>
              </a: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3" y="3195403"/>
              <a:ext cx="2678962" cy="52765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1.1.7 </a:t>
              </a:r>
              <a:r>
                <a:rPr lang="zh-CN" altLang="en-US" sz="2400" b="1" dirty="0" smtClean="0">
                  <a:solidFill>
                    <a:srgbClr val="1C75BC"/>
                  </a:solidFill>
                  <a:latin typeface="迷你简准圆" panose="03000509000000000000" pitchFamily="65" charset="-122"/>
                  <a:ea typeface="迷你简准圆" panose="03000509000000000000" pitchFamily="65" charset="-122"/>
                </a:rPr>
                <a:t>向量</a:t>
              </a:r>
              <a:r>
                <a:rPr lang="zh-CN" altLang="en-US" sz="2400" b="1" dirty="0">
                  <a:solidFill>
                    <a:srgbClr val="1C75BC"/>
                  </a:solidFill>
                  <a:latin typeface="迷你简准圆" panose="03000509000000000000" pitchFamily="65" charset="-122"/>
                  <a:ea typeface="迷你简准圆" panose="03000509000000000000" pitchFamily="65" charset="-122"/>
                </a:rPr>
                <a:t>间的乘法</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6463898"/>
              </p:ext>
            </p:extLst>
          </p:nvPr>
        </p:nvGraphicFramePr>
        <p:xfrm>
          <a:off x="6155632" y="2523745"/>
          <a:ext cx="4363249" cy="1837944"/>
        </p:xfrm>
        <a:graphic>
          <a:graphicData uri="http://schemas.openxmlformats.org/presentationml/2006/ole">
            <mc:AlternateContent xmlns:mc="http://schemas.openxmlformats.org/markup-compatibility/2006">
              <mc:Choice xmlns:v="urn:schemas-microsoft-com:vml" Requires="v">
                <p:oleObj spid="_x0000_s2101" r:id="rId6" imgW="2781000" imgH="1168200" progId="Equation.KSEE3">
                  <p:embed/>
                </p:oleObj>
              </mc:Choice>
              <mc:Fallback>
                <p:oleObj r:id="rId6" imgW="2781000" imgH="1168200" progId="Equation.KSEE3">
                  <p:embed/>
                  <p:pic>
                    <p:nvPicPr>
                      <p:cNvPr id="0" name="对象 14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5632" y="2523745"/>
                        <a:ext cx="4363249" cy="1837944"/>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25832912"/>
              </p:ext>
            </p:extLst>
          </p:nvPr>
        </p:nvGraphicFramePr>
        <p:xfrm>
          <a:off x="1088135" y="5596687"/>
          <a:ext cx="2067441" cy="541953"/>
        </p:xfrm>
        <a:graphic>
          <a:graphicData uri="http://schemas.openxmlformats.org/presentationml/2006/ole">
            <mc:AlternateContent xmlns:mc="http://schemas.openxmlformats.org/markup-compatibility/2006">
              <mc:Choice xmlns:v="urn:schemas-microsoft-com:vml" Requires="v">
                <p:oleObj spid="_x0000_s2102" r:id="rId8" imgW="977760" imgH="253800" progId="Equation.KSEE3">
                  <p:embed/>
                </p:oleObj>
              </mc:Choice>
              <mc:Fallback>
                <p:oleObj r:id="rId8" imgW="977760" imgH="253800" progId="Equation.KSEE3">
                  <p:embed/>
                  <p:pic>
                    <p:nvPicPr>
                      <p:cNvPr id="0" name="对象 13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8135" y="5596687"/>
                        <a:ext cx="2067441" cy="541953"/>
                      </a:xfrm>
                      <a:prstGeom prst="rect">
                        <a:avLst/>
                      </a:prstGeom>
                      <a:noFill/>
                    </p:spPr>
                  </p:pic>
                </p:oleObj>
              </mc:Fallback>
            </mc:AlternateContent>
          </a:graphicData>
        </a:graphic>
      </p:graphicFrame>
      <p:sp>
        <p:nvSpPr>
          <p:cNvPr id="10" name="矩形 9"/>
          <p:cNvSpPr/>
          <p:nvPr/>
        </p:nvSpPr>
        <p:spPr>
          <a:xfrm>
            <a:off x="935736" y="4474340"/>
            <a:ext cx="4879848" cy="923330"/>
          </a:xfrm>
          <a:prstGeom prst="rect">
            <a:avLst/>
          </a:prstGeom>
        </p:spPr>
        <p:txBody>
          <a:bodyPr wrap="square">
            <a:spAutoFit/>
          </a:bodyPr>
          <a:lstStyle/>
          <a:p>
            <a:r>
              <a:rPr lang="zh-CN" altLang="zh-CN" dirty="0"/>
              <a:t>内积的另一种表示</a:t>
            </a:r>
            <a:r>
              <a:rPr lang="zh-CN" altLang="zh-CN" dirty="0" smtClean="0"/>
              <a:t>方法</a:t>
            </a:r>
            <a:r>
              <a:rPr lang="zh-CN" altLang="en-US" dirty="0" smtClean="0"/>
              <a:t>：所</a:t>
            </a:r>
            <a:r>
              <a:rPr lang="zh-CN" altLang="en-US" dirty="0"/>
              <a:t>包含的物理意义就十分清晰，他表示向量</a:t>
            </a:r>
            <a:r>
              <a:rPr lang="en-US" altLang="zh-CN" dirty="0"/>
              <a:t>u</a:t>
            </a:r>
            <a:r>
              <a:rPr lang="zh-CN" altLang="en-US" dirty="0"/>
              <a:t>在向量</a:t>
            </a:r>
            <a:r>
              <a:rPr lang="en-US" altLang="zh-CN" dirty="0"/>
              <a:t>v</a:t>
            </a:r>
            <a:r>
              <a:rPr lang="zh-CN" altLang="en-US" dirty="0"/>
              <a:t>方向上的投影长度乘上向量</a:t>
            </a:r>
            <a:r>
              <a:rPr lang="en-US" altLang="zh-CN" dirty="0"/>
              <a:t>v</a:t>
            </a:r>
            <a:r>
              <a:rPr lang="zh-CN" altLang="en-US" dirty="0"/>
              <a:t>的模长。</a:t>
            </a:r>
          </a:p>
        </p:txBody>
      </p:sp>
      <p:sp>
        <p:nvSpPr>
          <p:cNvPr id="11" name="Rectangle 7"/>
          <p:cNvSpPr>
            <a:spLocks noChangeArrowheads="1"/>
          </p:cNvSpPr>
          <p:nvPr/>
        </p:nvSpPr>
        <p:spPr bwMode="auto">
          <a:xfrm>
            <a:off x="6556248" y="4651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647929959"/>
              </p:ext>
            </p:extLst>
          </p:nvPr>
        </p:nvGraphicFramePr>
        <p:xfrm>
          <a:off x="6556248" y="4551241"/>
          <a:ext cx="3116790" cy="1487559"/>
        </p:xfrm>
        <a:graphic>
          <a:graphicData uri="http://schemas.openxmlformats.org/presentationml/2006/ole">
            <mc:AlternateContent xmlns:mc="http://schemas.openxmlformats.org/markup-compatibility/2006">
              <mc:Choice xmlns:v="urn:schemas-microsoft-com:vml" Requires="v">
                <p:oleObj spid="_x0000_s2103" r:id="rId10" imgW="1752726" imgH="828696" progId="Visio.Drawing.15">
                  <p:embed/>
                </p:oleObj>
              </mc:Choice>
              <mc:Fallback>
                <p:oleObj r:id="rId10" imgW="1752726" imgH="828696" progId="Visio.Drawing.15">
                  <p:embed/>
                  <p:pic>
                    <p:nvPicPr>
                      <p:cNvPr id="0" name="对象 14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6248" y="4551241"/>
                        <a:ext cx="3116790" cy="1487559"/>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191342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1.1  </a:t>
              </a:r>
              <a:r>
                <a:rPr lang="zh-CN" altLang="en-US" sz="3200" dirty="0"/>
                <a:t>描述空间的工具：向量</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051560" y="1057430"/>
            <a:ext cx="9900906" cy="3493553"/>
            <a:chOff x="874712" y="3195403"/>
            <a:chExt cx="9799721" cy="3576758"/>
          </a:xfrm>
        </p:grpSpPr>
        <p:sp>
          <p:nvSpPr>
            <p:cNvPr id="33" name="矩形 32"/>
            <p:cNvSpPr/>
            <p:nvPr/>
          </p:nvSpPr>
          <p:spPr>
            <a:xfrm>
              <a:off x="874712" y="3677812"/>
              <a:ext cx="9799721" cy="3094349"/>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3" y="3195403"/>
              <a:ext cx="2814720" cy="52765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1.1.7 </a:t>
              </a:r>
              <a:r>
                <a:rPr lang="zh-CN" altLang="en-US" sz="2400" b="1" dirty="0" smtClean="0">
                  <a:solidFill>
                    <a:srgbClr val="1C75BC"/>
                  </a:solidFill>
                  <a:latin typeface="迷你简准圆" panose="03000509000000000000" pitchFamily="65" charset="-122"/>
                  <a:ea typeface="迷你简准圆" panose="03000509000000000000" pitchFamily="65" charset="-122"/>
                </a:rPr>
                <a:t>向量</a:t>
              </a:r>
              <a:r>
                <a:rPr lang="zh-CN" altLang="en-US" sz="2400" b="1" dirty="0">
                  <a:solidFill>
                    <a:srgbClr val="1C75BC"/>
                  </a:solidFill>
                  <a:latin typeface="迷你简准圆" panose="03000509000000000000" pitchFamily="65" charset="-122"/>
                  <a:ea typeface="迷你简准圆" panose="03000509000000000000" pitchFamily="65" charset="-122"/>
                </a:rPr>
                <a:t>间的乘法</a:t>
              </a:r>
            </a:p>
          </p:txBody>
        </p:sp>
      </p:grpSp>
      <p:sp>
        <p:nvSpPr>
          <p:cNvPr id="2" name="文本框 1"/>
          <p:cNvSpPr txBox="1"/>
          <p:nvPr/>
        </p:nvSpPr>
        <p:spPr>
          <a:xfrm>
            <a:off x="1197864" y="1795602"/>
            <a:ext cx="8045759" cy="923330"/>
          </a:xfrm>
          <a:prstGeom prst="rect">
            <a:avLst/>
          </a:prstGeom>
          <a:noFill/>
        </p:spPr>
        <p:txBody>
          <a:bodyPr wrap="square" rtlCol="0">
            <a:spAutoFit/>
          </a:bodyPr>
          <a:lstStyle/>
          <a:p>
            <a:r>
              <a:rPr lang="zh-CN" altLang="en-US" dirty="0" smtClean="0"/>
              <a:t>外积运算：</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在二维平面中，向量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和向量</a:t>
            </a: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的外积运算法则如下：</a:t>
            </a:r>
            <a:endParaRPr lang="zh-CN" altLang="en-US" sz="4000" dirty="0">
              <a:latin typeface="Arial" panose="020B0604020202020204" pitchFamily="34" charset="0"/>
            </a:endParaRPr>
          </a:p>
          <a:p>
            <a:endParaRPr lang="en-US" altLang="zh-CN" dirty="0" smtClean="0"/>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200418760"/>
              </p:ext>
            </p:extLst>
          </p:nvPr>
        </p:nvGraphicFramePr>
        <p:xfrm>
          <a:off x="1319778" y="2357753"/>
          <a:ext cx="2396932" cy="1032002"/>
        </p:xfrm>
        <a:graphic>
          <a:graphicData uri="http://schemas.openxmlformats.org/presentationml/2006/ole">
            <mc:AlternateContent xmlns:mc="http://schemas.openxmlformats.org/markup-compatibility/2006">
              <mc:Choice xmlns:v="urn:schemas-microsoft-com:vml" Requires="v">
                <p:oleObj spid="_x0000_s3122" r:id="rId6" imgW="1866600" imgH="482400" progId="Equation.KSEE3">
                  <p:embed/>
                </p:oleObj>
              </mc:Choice>
              <mc:Fallback>
                <p:oleObj r:id="rId6" imgW="1866600" imgH="482400" progId="Equation.KSEE3">
                  <p:embed/>
                  <p:pic>
                    <p:nvPicPr>
                      <p:cNvPr id="0" name="对象 12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9778" y="2357753"/>
                        <a:ext cx="2396932" cy="1032002"/>
                      </a:xfrm>
                      <a:prstGeom prst="rect">
                        <a:avLst/>
                      </a:prstGeom>
                      <a:noFill/>
                    </p:spPr>
                  </p:pic>
                </p:oleObj>
              </mc:Fallback>
            </mc:AlternateContent>
          </a:graphicData>
        </a:graphic>
      </p:graphicFrame>
      <p:sp>
        <p:nvSpPr>
          <p:cNvPr id="7" name="Rectangle 4"/>
          <p:cNvSpPr>
            <a:spLocks noChangeArrowheads="1"/>
          </p:cNvSpPr>
          <p:nvPr/>
        </p:nvSpPr>
        <p:spPr bwMode="auto">
          <a:xfrm>
            <a:off x="1051559" y="3515770"/>
            <a:ext cx="69172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indent="266700" eaLnBrk="0" fontAlgn="base" hangingPunct="0">
              <a:spcBef>
                <a:spcPct val="0"/>
              </a:spcBef>
              <a:spcAft>
                <a:spcPct val="0"/>
              </a:spcAft>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266700" eaLnBrk="0" fontAlgn="base" hangingPunct="0">
              <a:spcBef>
                <a:spcPct val="0"/>
              </a:spcBef>
              <a:spcAft>
                <a:spcPct val="0"/>
              </a:spcAft>
            </a:pP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另外</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一种表达式</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266700" eaLnBrk="0" fontAlgn="base" hangingPunct="0">
              <a:spcBef>
                <a:spcPct val="0"/>
              </a:spcBef>
              <a:spcAft>
                <a:spcPct val="0"/>
              </a:spcAft>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266700" eaLnBrk="0" fontAlgn="base" hangingPunct="0">
              <a:spcBef>
                <a:spcPct val="0"/>
              </a:spcBef>
              <a:spcAft>
                <a:spcPct val="0"/>
              </a:spcAft>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266700" eaLnBrk="0" fontAlgn="base" hangingPunct="0">
              <a:spcBef>
                <a:spcPct val="0"/>
              </a:spcBef>
              <a:spcAft>
                <a:spcPct val="0"/>
              </a:spcAft>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二</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维平面中向量的外积表示两个向量张成的平行四边形的面积</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405425775"/>
              </p:ext>
            </p:extLst>
          </p:nvPr>
        </p:nvGraphicFramePr>
        <p:xfrm>
          <a:off x="3279693" y="3822985"/>
          <a:ext cx="2029956" cy="475186"/>
        </p:xfrm>
        <a:graphic>
          <a:graphicData uri="http://schemas.openxmlformats.org/presentationml/2006/ole">
            <mc:AlternateContent xmlns:mc="http://schemas.openxmlformats.org/markup-compatibility/2006">
              <mc:Choice xmlns:v="urn:schemas-microsoft-com:vml" Requires="v">
                <p:oleObj spid="_x0000_s3123" r:id="rId8" imgW="1002960" imgH="253800" progId="Equation.KSEE3">
                  <p:embed/>
                </p:oleObj>
              </mc:Choice>
              <mc:Fallback>
                <p:oleObj r:id="rId8" imgW="1002960" imgH="253800" progId="Equation.KSEE3">
                  <p:embed/>
                  <p:pic>
                    <p:nvPicPr>
                      <p:cNvPr id="0" name="对象 13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9693" y="3822985"/>
                        <a:ext cx="2029956" cy="475186"/>
                      </a:xfrm>
                      <a:prstGeom prst="rect">
                        <a:avLst/>
                      </a:prstGeom>
                      <a:noFill/>
                    </p:spPr>
                  </p:pic>
                </p:oleObj>
              </mc:Fallback>
            </mc:AlternateContent>
          </a:graphicData>
        </a:graphic>
      </p:graphicFrame>
      <p:sp>
        <p:nvSpPr>
          <p:cNvPr id="14" name="Rectangle 7"/>
          <p:cNvSpPr>
            <a:spLocks noChangeArrowheads="1"/>
          </p:cNvSpPr>
          <p:nvPr/>
        </p:nvSpPr>
        <p:spPr bwMode="auto">
          <a:xfrm>
            <a:off x="1197864" y="4926562"/>
            <a:ext cx="14147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851480755"/>
              </p:ext>
            </p:extLst>
          </p:nvPr>
        </p:nvGraphicFramePr>
        <p:xfrm>
          <a:off x="1197864" y="4926563"/>
          <a:ext cx="4288536" cy="1956368"/>
        </p:xfrm>
        <a:graphic>
          <a:graphicData uri="http://schemas.openxmlformats.org/presentationml/2006/ole">
            <mc:AlternateContent xmlns:mc="http://schemas.openxmlformats.org/markup-compatibility/2006">
              <mc:Choice xmlns:v="urn:schemas-microsoft-com:vml" Requires="v">
                <p:oleObj spid="_x0000_s3124" name="Visio" r:id="rId11" imgW="2838428" imgH="1285964" progId="Visio.Drawing.15">
                  <p:embed/>
                </p:oleObj>
              </mc:Choice>
              <mc:Fallback>
                <p:oleObj name="Visio" r:id="rId11" imgW="2838428" imgH="1285964" progId="Visio.Drawing.15">
                  <p:embed/>
                  <p:pic>
                    <p:nvPicPr>
                      <p:cNvPr id="0" name="对象 7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7864" y="4926563"/>
                        <a:ext cx="4288536" cy="195636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675235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7"/>
            <a:ext cx="6904369" cy="681097"/>
            <a:chOff x="3118566" y="332266"/>
            <a:chExt cx="5954868" cy="681097"/>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1.1  </a:t>
              </a:r>
              <a:r>
                <a:rPr lang="zh-CN" altLang="en-US" sz="3200" dirty="0"/>
                <a:t>描述空间的工具：向量</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014984" y="857794"/>
            <a:ext cx="9900906" cy="3511979"/>
            <a:chOff x="874712" y="3195403"/>
            <a:chExt cx="9799721" cy="3460304"/>
          </a:xfrm>
        </p:grpSpPr>
        <p:sp>
          <p:nvSpPr>
            <p:cNvPr id="33" name="矩形 32"/>
            <p:cNvSpPr/>
            <p:nvPr/>
          </p:nvSpPr>
          <p:spPr>
            <a:xfrm>
              <a:off x="874712" y="3677812"/>
              <a:ext cx="9799721" cy="2977895"/>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4713" y="3195403"/>
              <a:ext cx="3004782" cy="52765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1.1.8   </a:t>
              </a:r>
              <a:r>
                <a:rPr lang="zh-CN" altLang="en-US" sz="2400" b="1" dirty="0" smtClean="0">
                  <a:solidFill>
                    <a:srgbClr val="1C75BC"/>
                  </a:solidFill>
                  <a:latin typeface="迷你简准圆" panose="03000509000000000000" pitchFamily="65" charset="-122"/>
                  <a:ea typeface="迷你简准圆" panose="03000509000000000000" pitchFamily="65" charset="-122"/>
                </a:rPr>
                <a:t>先数乘后叠加</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文本框 1"/>
          <p:cNvSpPr txBox="1"/>
          <p:nvPr/>
        </p:nvSpPr>
        <p:spPr>
          <a:xfrm>
            <a:off x="1014984" y="1749465"/>
            <a:ext cx="9900906" cy="1754326"/>
          </a:xfrm>
          <a:prstGeom prst="rect">
            <a:avLst/>
          </a:prstGeom>
          <a:noFill/>
        </p:spPr>
        <p:txBody>
          <a:bodyPr wrap="square" rtlCol="0">
            <a:spAutoFit/>
          </a:bodyPr>
          <a:lstStyle/>
          <a:p>
            <a:r>
              <a:rPr lang="zh-CN" altLang="zh-CN" dirty="0"/>
              <a:t>我们首先来介绍一下向量线性组合的具体含义。针对向量</a:t>
            </a:r>
            <a:r>
              <a:rPr lang="en-US" altLang="zh-CN" b="1" i="1" dirty="0"/>
              <a:t>u</a:t>
            </a:r>
            <a:r>
              <a:rPr lang="zh-CN" altLang="zh-CN" dirty="0"/>
              <a:t>和向量</a:t>
            </a:r>
            <a:r>
              <a:rPr lang="en-US" altLang="zh-CN" b="1" i="1" dirty="0"/>
              <a:t>v</a:t>
            </a:r>
            <a:r>
              <a:rPr lang="zh-CN" altLang="zh-CN" dirty="0"/>
              <a:t>，我们先求出标量</a:t>
            </a:r>
            <a:r>
              <a:rPr lang="en-US" altLang="zh-CN" dirty="0"/>
              <a:t>c</a:t>
            </a:r>
            <a:r>
              <a:rPr lang="zh-CN" altLang="zh-CN" dirty="0"/>
              <a:t>和向量</a:t>
            </a:r>
            <a:r>
              <a:rPr lang="en-US" altLang="zh-CN" b="1" i="1" dirty="0"/>
              <a:t>u</a:t>
            </a:r>
            <a:r>
              <a:rPr lang="zh-CN" altLang="zh-CN" dirty="0"/>
              <a:t>的数量积，再求出标量</a:t>
            </a:r>
            <a:r>
              <a:rPr lang="en-US" altLang="zh-CN" dirty="0"/>
              <a:t>d</a:t>
            </a:r>
            <a:r>
              <a:rPr lang="zh-CN" altLang="zh-CN" dirty="0"/>
              <a:t>和向量</a:t>
            </a:r>
            <a:r>
              <a:rPr lang="en-US" altLang="zh-CN" b="1" i="1" dirty="0"/>
              <a:t>v</a:t>
            </a:r>
            <a:r>
              <a:rPr lang="zh-CN" altLang="zh-CN" dirty="0"/>
              <a:t>的数量积，最后我们再将二者进行叠加，就得到了向量</a:t>
            </a:r>
            <a:r>
              <a:rPr lang="en-US" altLang="zh-CN" b="1" i="1" dirty="0"/>
              <a:t>u</a:t>
            </a:r>
            <a:r>
              <a:rPr lang="zh-CN" altLang="zh-CN" dirty="0"/>
              <a:t>和向量</a:t>
            </a:r>
            <a:r>
              <a:rPr lang="en-US" altLang="zh-CN" b="1" i="1" dirty="0"/>
              <a:t>v</a:t>
            </a:r>
            <a:r>
              <a:rPr lang="zh-CN" altLang="zh-CN" dirty="0"/>
              <a:t>的线性组合</a:t>
            </a:r>
            <a:r>
              <a:rPr lang="en-US" altLang="zh-CN" dirty="0" err="1"/>
              <a:t>c</a:t>
            </a:r>
            <a:r>
              <a:rPr lang="en-US" altLang="zh-CN" b="1" i="1" dirty="0" err="1"/>
              <a:t>u</a:t>
            </a:r>
            <a:r>
              <a:rPr lang="en-US" altLang="zh-CN" dirty="0" err="1"/>
              <a:t>+d</a:t>
            </a:r>
            <a:r>
              <a:rPr lang="en-US" altLang="zh-CN" b="1" i="1" dirty="0" err="1"/>
              <a:t>v</a:t>
            </a:r>
            <a:r>
              <a:rPr lang="zh-CN" altLang="zh-CN" dirty="0"/>
              <a:t>。需要注意的是，这里的标量</a:t>
            </a:r>
            <a:r>
              <a:rPr lang="en-US" altLang="zh-CN" dirty="0"/>
              <a:t>c</a:t>
            </a:r>
            <a:r>
              <a:rPr lang="zh-CN" altLang="zh-CN" dirty="0"/>
              <a:t>和标量</a:t>
            </a:r>
            <a:r>
              <a:rPr lang="en-US" altLang="zh-CN" dirty="0"/>
              <a:t>d</a:t>
            </a:r>
            <a:r>
              <a:rPr lang="zh-CN" altLang="zh-CN" dirty="0"/>
              <a:t>可以取到任意值（自然也包括</a:t>
            </a:r>
            <a:r>
              <a:rPr lang="en-US" altLang="zh-CN" dirty="0"/>
              <a:t> 0</a:t>
            </a:r>
            <a:r>
              <a:rPr lang="zh-CN" altLang="zh-CN" dirty="0"/>
              <a:t>）。</a:t>
            </a:r>
          </a:p>
          <a:p>
            <a:endParaRPr lang="en-US" altLang="zh-CN" dirty="0" smtClean="0"/>
          </a:p>
          <a:p>
            <a:endParaRPr lang="en-US" altLang="zh-CN" dirty="0"/>
          </a:p>
          <a:p>
            <a:endParaRPr lang="zh-CN" altLang="en-US" dirty="0"/>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510453682"/>
              </p:ext>
            </p:extLst>
          </p:nvPr>
        </p:nvGraphicFramePr>
        <p:xfrm>
          <a:off x="1097279" y="2841663"/>
          <a:ext cx="7236880" cy="1503507"/>
        </p:xfrm>
        <a:graphic>
          <a:graphicData uri="http://schemas.openxmlformats.org/presentationml/2006/ole">
            <mc:AlternateContent xmlns:mc="http://schemas.openxmlformats.org/markup-compatibility/2006">
              <mc:Choice xmlns:v="urn:schemas-microsoft-com:vml" Requires="v">
                <p:oleObj spid="_x0000_s4123" r:id="rId6" imgW="3441600" imgH="711000" progId="Equation.KSEE3">
                  <p:embed/>
                </p:oleObj>
              </mc:Choice>
              <mc:Fallback>
                <p:oleObj r:id="rId6" imgW="3441600" imgH="711000" progId="Equation.KSEE3">
                  <p:embed/>
                  <p:pic>
                    <p:nvPicPr>
                      <p:cNvPr id="0" name="对象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279" y="2841663"/>
                        <a:ext cx="7236880" cy="1503507"/>
                      </a:xfrm>
                      <a:prstGeom prst="rect">
                        <a:avLst/>
                      </a:prstGeom>
                      <a:noFill/>
                    </p:spPr>
                  </p:pic>
                </p:oleObj>
              </mc:Fallback>
            </mc:AlternateContent>
          </a:graphicData>
        </a:graphic>
      </p:graphicFrame>
      <p:sp>
        <p:nvSpPr>
          <p:cNvPr id="18" name="文本框 17"/>
          <p:cNvSpPr txBox="1"/>
          <p:nvPr/>
        </p:nvSpPr>
        <p:spPr>
          <a:xfrm>
            <a:off x="1014984" y="4782312"/>
            <a:ext cx="9784080" cy="646331"/>
          </a:xfrm>
          <a:prstGeom prst="rect">
            <a:avLst/>
          </a:prstGeom>
          <a:noFill/>
        </p:spPr>
        <p:txBody>
          <a:bodyPr wrap="square" rtlCol="0">
            <a:spAutoFit/>
          </a:bodyPr>
          <a:lstStyle/>
          <a:p>
            <a:r>
              <a:rPr lang="zh-CN" altLang="zh-CN" dirty="0"/>
              <a:t>其中，</a:t>
            </a:r>
            <a:r>
              <a:rPr lang="en-US" altLang="zh-CN" dirty="0"/>
              <a:t>c , d , e </a:t>
            </a:r>
            <a:r>
              <a:rPr lang="zh-CN" altLang="zh-CN" dirty="0"/>
              <a:t>可以取包含</a:t>
            </a:r>
            <a:r>
              <a:rPr lang="en-US" altLang="zh-CN" dirty="0"/>
              <a:t>0</a:t>
            </a:r>
            <a:r>
              <a:rPr lang="zh-CN" altLang="zh-CN" dirty="0"/>
              <a:t>在内的任意值</a:t>
            </a:r>
            <a:r>
              <a:rPr lang="zh-CN" altLang="zh-CN" dirty="0" smtClean="0"/>
              <a:t>。当然</a:t>
            </a:r>
            <a:r>
              <a:rPr lang="zh-CN" altLang="zh-CN" dirty="0"/>
              <a:t>，维数向上扩展到任意维数</a:t>
            </a:r>
            <a:r>
              <a:rPr lang="en-US" altLang="zh-CN" dirty="0"/>
              <a:t>n</a:t>
            </a:r>
            <a:r>
              <a:rPr lang="zh-CN" altLang="zh-CN" dirty="0"/>
              <a:t>也是同理</a:t>
            </a:r>
            <a:r>
              <a:rPr lang="zh-CN" altLang="zh-CN" dirty="0" smtClean="0"/>
              <a:t>。</a:t>
            </a:r>
            <a:r>
              <a:rPr lang="zh-CN" altLang="en-US" dirty="0" smtClean="0"/>
              <a:t>用</a:t>
            </a:r>
            <a:r>
              <a:rPr lang="en-US" altLang="zh-CN" dirty="0" smtClean="0"/>
              <a:t>Python</a:t>
            </a:r>
            <a:r>
              <a:rPr lang="zh-CN" altLang="en-US" dirty="0" smtClean="0"/>
              <a:t>来实现的一个例子。</a:t>
            </a:r>
            <a:endParaRPr lang="zh-CN" altLang="en-US" dirty="0"/>
          </a:p>
        </p:txBody>
      </p:sp>
    </p:spTree>
    <p:custDataLst>
      <p:tags r:id="rId2"/>
    </p:custDataLst>
    <p:extLst>
      <p:ext uri="{BB962C8B-B14F-4D97-AF65-F5344CB8AC3E}">
        <p14:creationId xmlns:p14="http://schemas.microsoft.com/office/powerpoint/2010/main" val="8179463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518244" y="176696"/>
            <a:ext cx="7457860" cy="814571"/>
            <a:chOff x="3118566" y="332266"/>
            <a:chExt cx="5954868" cy="683264"/>
          </a:xfrm>
        </p:grpSpPr>
        <p:pic>
          <p:nvPicPr>
            <p:cNvPr id="29" name="图片 28"/>
            <p:cNvPicPr>
              <a:picLocks noChangeAspect="1"/>
            </p:cNvPicPr>
            <p:nvPr/>
          </p:nvPicPr>
          <p:blipFill>
            <a:blip r:embed="rId5"/>
            <a:stretch>
              <a:fillRect/>
            </a:stretch>
          </p:blipFill>
          <p:spPr>
            <a:xfrm>
              <a:off x="3118566" y="60661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1.2</a:t>
              </a:r>
              <a:r>
                <a:rPr lang="zh-CN" altLang="en-US" sz="3200" dirty="0"/>
                <a:t>基底构建一切，基底决定坐标</a:t>
              </a:r>
            </a:p>
          </p:txBody>
        </p:sp>
        <p:pic>
          <p:nvPicPr>
            <p:cNvPr id="31" name="图片 30"/>
            <p:cNvPicPr>
              <a:picLocks noChangeAspect="1"/>
            </p:cNvPicPr>
            <p:nvPr/>
          </p:nvPicPr>
          <p:blipFill>
            <a:blip r:embed="rId5"/>
            <a:stretch>
              <a:fillRect/>
            </a:stretch>
          </p:blipFill>
          <p:spPr>
            <a:xfrm flipH="1">
              <a:off x="8416701" y="606614"/>
              <a:ext cx="656733" cy="406749"/>
            </a:xfrm>
            <a:prstGeom prst="rect">
              <a:avLst/>
            </a:prstGeom>
          </p:spPr>
        </p:pic>
      </p:grpSp>
      <p:grpSp>
        <p:nvGrpSpPr>
          <p:cNvPr id="32" name="组合 31"/>
          <p:cNvGrpSpPr/>
          <p:nvPr/>
        </p:nvGrpSpPr>
        <p:grpSpPr>
          <a:xfrm>
            <a:off x="1014984" y="1199735"/>
            <a:ext cx="9900906" cy="3170039"/>
            <a:chOff x="874712" y="3532312"/>
            <a:chExt cx="9799721" cy="3123395"/>
          </a:xfrm>
        </p:grpSpPr>
        <p:sp>
          <p:nvSpPr>
            <p:cNvPr id="33" name="矩形 32"/>
            <p:cNvSpPr/>
            <p:nvPr/>
          </p:nvSpPr>
          <p:spPr>
            <a:xfrm>
              <a:off x="874712" y="3677812"/>
              <a:ext cx="9799721" cy="2977895"/>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000" dirty="0">
                <a:solidFill>
                  <a:schemeClr val="tx1">
                    <a:lumMod val="50000"/>
                    <a:lumOff val="50000"/>
                  </a:schemeClr>
                </a:solidFill>
                <a:latin typeface="仿宋" panose="02010609060101010101" pitchFamily="49" charset="-122"/>
                <a:ea typeface="迷你简准圆" panose="03000509000000000000" pitchFamily="65" charset="-122"/>
              </a:endParaRPr>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endParaRPr lang="en-US" altLang="zh-CN" sz="1600" dirty="0" smtClean="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55345" y="3532312"/>
              <a:ext cx="3004782" cy="52765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1.2.1  </a:t>
              </a:r>
              <a:r>
                <a:rPr lang="zh-CN" altLang="en-US" sz="2400" b="1" dirty="0">
                  <a:solidFill>
                    <a:srgbClr val="1C75BC"/>
                  </a:solidFill>
                  <a:latin typeface="迷你简准圆" panose="03000509000000000000" pitchFamily="65" charset="-122"/>
                  <a:ea typeface="迷你简准圆" panose="03000509000000000000" pitchFamily="65" charset="-122"/>
                </a:rPr>
                <a:t>向量的</a:t>
              </a:r>
              <a:r>
                <a:rPr lang="zh-CN" altLang="en-US" sz="2400" b="1" dirty="0" smtClean="0">
                  <a:solidFill>
                    <a:srgbClr val="1C75BC"/>
                  </a:solidFill>
                  <a:latin typeface="迷你简准圆" panose="03000509000000000000" pitchFamily="65" charset="-122"/>
                  <a:ea typeface="迷你简准圆" panose="03000509000000000000" pitchFamily="65" charset="-122"/>
                </a:rPr>
                <a:t>坐标（</a:t>
              </a:r>
              <a:r>
                <a:rPr lang="zh-CN" altLang="en-US" sz="2400" b="1" dirty="0">
                  <a:solidFill>
                    <a:srgbClr val="1C75BC"/>
                  </a:solidFill>
                  <a:latin typeface="迷你简准圆" panose="03000509000000000000" pitchFamily="65" charset="-122"/>
                  <a:ea typeface="迷你简准圆" panose="03000509000000000000" pitchFamily="65" charset="-122"/>
                </a:rPr>
                <a:t>略</a:t>
              </a:r>
              <a:r>
                <a:rPr lang="zh-CN" altLang="en-US" sz="2400" b="1" dirty="0" smtClean="0">
                  <a:solidFill>
                    <a:srgbClr val="1C75BC"/>
                  </a:solidFill>
                  <a:latin typeface="迷你简准圆" panose="03000509000000000000" pitchFamily="65" charset="-122"/>
                  <a:ea typeface="迷你简准圆" panose="03000509000000000000" pitchFamily="65" charset="-122"/>
                </a:rPr>
                <a:t>）</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文本框 1"/>
          <p:cNvSpPr txBox="1"/>
          <p:nvPr/>
        </p:nvSpPr>
        <p:spPr>
          <a:xfrm>
            <a:off x="1115186" y="2658654"/>
            <a:ext cx="9836516" cy="2308324"/>
          </a:xfrm>
          <a:prstGeom prst="rect">
            <a:avLst/>
          </a:prstGeom>
          <a:noFill/>
        </p:spPr>
        <p:txBody>
          <a:bodyPr wrap="square" rtlCol="0">
            <a:spAutoFit/>
          </a:bodyPr>
          <a:lstStyle/>
          <a:p>
            <a:r>
              <a:rPr lang="zh-CN" altLang="zh-CN" dirty="0"/>
              <a:t>被选中作为向量</a:t>
            </a:r>
            <a:r>
              <a:rPr lang="en-US" altLang="zh-CN" b="1" i="1" dirty="0"/>
              <a:t>u</a:t>
            </a:r>
            <a:r>
              <a:rPr lang="zh-CN" altLang="zh-CN" dirty="0"/>
              <a:t>基准的一组向量</a:t>
            </a:r>
            <a:r>
              <a:rPr lang="zh-CN" altLang="zh-CN" dirty="0" smtClean="0"/>
              <a:t>是</a:t>
            </a:r>
            <a:r>
              <a:rPr lang="zh-CN" altLang="en-US" dirty="0"/>
              <a:t> </a:t>
            </a:r>
            <a:r>
              <a:rPr lang="zh-CN" altLang="en-US" dirty="0" smtClean="0"/>
              <a:t>     和</a:t>
            </a:r>
            <a:r>
              <a:rPr lang="en-US" altLang="zh-CN" dirty="0"/>
              <a:t> </a:t>
            </a:r>
            <a:r>
              <a:rPr lang="en-US" altLang="zh-CN" dirty="0" smtClean="0"/>
              <a:t>    </a:t>
            </a:r>
            <a:r>
              <a:rPr lang="zh-CN" altLang="en-US" dirty="0" smtClean="0"/>
              <a:t>，</a:t>
            </a:r>
            <a:r>
              <a:rPr lang="zh-CN" altLang="zh-CN" dirty="0" smtClean="0"/>
              <a:t>们</a:t>
            </a:r>
            <a:r>
              <a:rPr lang="zh-CN" altLang="zh-CN" dirty="0"/>
              <a:t>被称作是基底。基底的每一个成员向量被称作是其中的基向量。而坐标，就对应的是各个基向量前的系数。一般情况下，如果我们不作特殊说明，基向量都是选取沿着坐标轴正方向并且长度为</a:t>
            </a:r>
            <a:r>
              <a:rPr lang="en-US" altLang="zh-CN" dirty="0"/>
              <a:t>1</a:t>
            </a:r>
            <a:r>
              <a:rPr lang="zh-CN" altLang="zh-CN" dirty="0"/>
              <a:t>的</a:t>
            </a:r>
            <a:r>
              <a:rPr lang="zh-CN" altLang="zh-CN" dirty="0" smtClean="0"/>
              <a:t>向量。</a:t>
            </a:r>
            <a:endParaRPr lang="en-US" altLang="zh-CN" dirty="0" smtClean="0"/>
          </a:p>
          <a:p>
            <a:endParaRPr lang="en-US" altLang="zh-CN" dirty="0"/>
          </a:p>
          <a:p>
            <a:r>
              <a:rPr lang="zh-CN" altLang="zh-CN" dirty="0"/>
              <a:t>我们总结一下：关于向量</a:t>
            </a:r>
            <a:r>
              <a:rPr lang="en-US" altLang="zh-CN" b="1" i="1" dirty="0"/>
              <a:t>u</a:t>
            </a:r>
            <a:r>
              <a:rPr lang="zh-CN" altLang="zh-CN" dirty="0"/>
              <a:t>的完整准确的说法是</a:t>
            </a:r>
            <a:r>
              <a:rPr lang="zh-CN" altLang="zh-CN" dirty="0" smtClean="0"/>
              <a:t>：</a:t>
            </a:r>
            <a:r>
              <a:rPr lang="zh-CN" altLang="zh-CN" dirty="0"/>
              <a:t>在</a:t>
            </a:r>
            <a:r>
              <a:rPr lang="zh-CN" altLang="zh-CN" dirty="0" smtClean="0"/>
              <a:t>基底</a:t>
            </a:r>
            <a:r>
              <a:rPr lang="en-US" altLang="zh-CN" dirty="0" smtClean="0"/>
              <a:t> </a:t>
            </a:r>
            <a:r>
              <a:rPr lang="zh-CN" altLang="en-US" dirty="0" smtClean="0"/>
              <a:t>（     ，     ）下，</a:t>
            </a:r>
            <a:r>
              <a:rPr lang="en-US" altLang="zh-CN" dirty="0" smtClean="0"/>
              <a:t>    </a:t>
            </a:r>
            <a:r>
              <a:rPr lang="zh-CN" altLang="zh-CN" dirty="0" smtClean="0"/>
              <a:t>其</a:t>
            </a:r>
            <a:r>
              <a:rPr lang="zh-CN" altLang="zh-CN" dirty="0"/>
              <a:t>坐标</a:t>
            </a:r>
            <a:r>
              <a:rPr lang="zh-CN" altLang="zh-CN" dirty="0" smtClean="0"/>
              <a:t>是</a:t>
            </a:r>
            <a:r>
              <a:rPr lang="en-US" altLang="zh-CN" dirty="0" smtClean="0"/>
              <a:t>      </a:t>
            </a:r>
            <a:r>
              <a:rPr lang="zh-CN" altLang="en-US" dirty="0" smtClean="0"/>
              <a:t>，</a:t>
            </a:r>
            <a:r>
              <a:rPr lang="zh-CN" altLang="zh-CN" dirty="0"/>
              <a:t>也就是说，坐标必须依托于指定的基底才有意义。因此，要想准确的描述向量，首先</a:t>
            </a:r>
            <a:r>
              <a:rPr lang="zh-CN" altLang="zh-CN" dirty="0" smtClean="0"/>
              <a:t>就要</a:t>
            </a:r>
            <a:r>
              <a:rPr lang="zh-CN" altLang="zh-CN" dirty="0"/>
              <a:t>确定一组基底，然后通过求出向量在各个基向量上的投影值，最终才能确定在这个基上的坐标值。</a:t>
            </a:r>
          </a:p>
          <a:p>
            <a:endParaRPr lang="zh-CN" altLang="en-US" dirty="0"/>
          </a:p>
        </p:txBody>
      </p:sp>
      <p:sp>
        <p:nvSpPr>
          <p:cNvPr id="16" name="Rectangle 11"/>
          <p:cNvSpPr>
            <a:spLocks noChangeArrowheads="1"/>
          </p:cNvSpPr>
          <p:nvPr/>
        </p:nvSpPr>
        <p:spPr bwMode="auto">
          <a:xfrm>
            <a:off x="0" y="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197482" y="1950548"/>
            <a:ext cx="5267326" cy="535531"/>
          </a:xfrm>
          <a:prstGeom prst="rect">
            <a:avLst/>
          </a:prstGeom>
        </p:spPr>
        <p:txBody>
          <a:bodyPr wrap="square">
            <a:spAutoFit/>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1.2.2 </a:t>
            </a:r>
            <a:r>
              <a:rPr lang="zh-CN" altLang="en-US" sz="2400" b="1" dirty="0">
                <a:solidFill>
                  <a:srgbClr val="1C75BC"/>
                </a:solidFill>
                <a:latin typeface="迷你简准圆" panose="03000509000000000000" pitchFamily="65" charset="-122"/>
                <a:ea typeface="迷你简准圆" panose="03000509000000000000" pitchFamily="65" charset="-122"/>
              </a:rPr>
              <a:t> 向量的坐标依赖于选取的基底</a:t>
            </a:r>
          </a:p>
        </p:txBody>
      </p:sp>
      <p:graphicFrame>
        <p:nvGraphicFramePr>
          <p:cNvPr id="9" name="对象 8"/>
          <p:cNvGraphicFramePr>
            <a:graphicFrameLocks noChangeAspect="1"/>
          </p:cNvGraphicFramePr>
          <p:nvPr>
            <p:extLst>
              <p:ext uri="{D42A27DB-BD31-4B8C-83A1-F6EECF244321}">
                <p14:modId xmlns:p14="http://schemas.microsoft.com/office/powerpoint/2010/main" val="2027703916"/>
              </p:ext>
            </p:extLst>
          </p:nvPr>
        </p:nvGraphicFramePr>
        <p:xfrm>
          <a:off x="4823079" y="2594304"/>
          <a:ext cx="320040" cy="451821"/>
        </p:xfrm>
        <a:graphic>
          <a:graphicData uri="http://schemas.openxmlformats.org/presentationml/2006/ole">
            <mc:AlternateContent xmlns:mc="http://schemas.openxmlformats.org/markup-compatibility/2006">
              <mc:Choice xmlns:v="urn:schemas-microsoft-com:vml" Requires="v">
                <p:oleObj spid="_x0000_s6233" r:id="rId6" imgW="164880" imgH="228600" progId="Equation.KSEE3">
                  <p:embed/>
                </p:oleObj>
              </mc:Choice>
              <mc:Fallback>
                <p:oleObj r:id="rId6" imgW="164880" imgH="228600" progId="Equation.KSEE3">
                  <p:embed/>
                  <p:pic>
                    <p:nvPicPr>
                      <p:cNvPr id="0" name="对象 1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3079" y="2594304"/>
                        <a:ext cx="320040" cy="451821"/>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4508809"/>
              </p:ext>
            </p:extLst>
          </p:nvPr>
        </p:nvGraphicFramePr>
        <p:xfrm>
          <a:off x="5335047" y="2595953"/>
          <a:ext cx="357188" cy="525276"/>
        </p:xfrm>
        <a:graphic>
          <a:graphicData uri="http://schemas.openxmlformats.org/presentationml/2006/ole">
            <mc:AlternateContent xmlns:mc="http://schemas.openxmlformats.org/markup-compatibility/2006">
              <mc:Choice xmlns:v="urn:schemas-microsoft-com:vml" Requires="v">
                <p:oleObj spid="_x0000_s6234" r:id="rId8" imgW="164880" imgH="241200" progId="Equation.KSEE3">
                  <p:embed/>
                </p:oleObj>
              </mc:Choice>
              <mc:Fallback>
                <p:oleObj r:id="rId8" imgW="164880" imgH="241200" progId="Equation.KSEE3">
                  <p:embed/>
                  <p:pic>
                    <p:nvPicPr>
                      <p:cNvPr id="0" name="对象 1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5047" y="2595953"/>
                        <a:ext cx="357188" cy="525276"/>
                      </a:xfrm>
                      <a:prstGeom prst="rect">
                        <a:avLst/>
                      </a:prstGeom>
                      <a:noFill/>
                    </p:spPr>
                  </p:pic>
                </p:oleObj>
              </mc:Fallback>
            </mc:AlternateContent>
          </a:graphicData>
        </a:graphic>
      </p:graphicFrame>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0"/>
          <p:cNvSpPr>
            <a:spLocks noChangeArrowheads="1"/>
          </p:cNvSpPr>
          <p:nvPr/>
        </p:nvSpPr>
        <p:spPr bwMode="auto">
          <a:xfrm>
            <a:off x="0" y="46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4280694196"/>
              </p:ext>
            </p:extLst>
          </p:nvPr>
        </p:nvGraphicFramePr>
        <p:xfrm>
          <a:off x="7114984" y="3696992"/>
          <a:ext cx="320040" cy="451821"/>
        </p:xfrm>
        <a:graphic>
          <a:graphicData uri="http://schemas.openxmlformats.org/presentationml/2006/ole">
            <mc:AlternateContent xmlns:mc="http://schemas.openxmlformats.org/markup-compatibility/2006">
              <mc:Choice xmlns:v="urn:schemas-microsoft-com:vml" Requires="v">
                <p:oleObj spid="_x0000_s6235" r:id="rId10" imgW="164880" imgH="228600" progId="Equation.KSEE3">
                  <p:embed/>
                </p:oleObj>
              </mc:Choice>
              <mc:Fallback>
                <p:oleObj r:id="rId10" imgW="164880" imgH="22860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984" y="3696992"/>
                        <a:ext cx="320040" cy="451821"/>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578395160"/>
              </p:ext>
            </p:extLst>
          </p:nvPr>
        </p:nvGraphicFramePr>
        <p:xfrm>
          <a:off x="7607068" y="3681066"/>
          <a:ext cx="357188" cy="525276"/>
        </p:xfrm>
        <a:graphic>
          <a:graphicData uri="http://schemas.openxmlformats.org/presentationml/2006/ole">
            <mc:AlternateContent xmlns:mc="http://schemas.openxmlformats.org/markup-compatibility/2006">
              <mc:Choice xmlns:v="urn:schemas-microsoft-com:vml" Requires="v">
                <p:oleObj spid="_x0000_s6236" r:id="rId11" imgW="164880" imgH="241200" progId="Equation.KSEE3">
                  <p:embed/>
                </p:oleObj>
              </mc:Choice>
              <mc:Fallback>
                <p:oleObj r:id="rId11" imgW="164880" imgH="24120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7068" y="3681066"/>
                        <a:ext cx="357188" cy="525276"/>
                      </a:xfrm>
                      <a:prstGeom prst="rect">
                        <a:avLst/>
                      </a:prstGeom>
                      <a:noFill/>
                    </p:spPr>
                  </p:pic>
                </p:oleObj>
              </mc:Fallback>
            </mc:AlternateContent>
          </a:graphicData>
        </a:graphic>
      </p:graphicFrame>
      <p:sp>
        <p:nvSpPr>
          <p:cNvPr id="2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549851766"/>
              </p:ext>
            </p:extLst>
          </p:nvPr>
        </p:nvGraphicFramePr>
        <p:xfrm>
          <a:off x="9806654" y="3511571"/>
          <a:ext cx="338900" cy="602489"/>
        </p:xfrm>
        <a:graphic>
          <a:graphicData uri="http://schemas.openxmlformats.org/presentationml/2006/ole">
            <mc:AlternateContent xmlns:mc="http://schemas.openxmlformats.org/markup-compatibility/2006">
              <mc:Choice xmlns:v="urn:schemas-microsoft-com:vml" Requires="v">
                <p:oleObj spid="_x0000_s6237" r:id="rId12" imgW="253800" imgH="457200" progId="Equation.KSEE3">
                  <p:embed/>
                </p:oleObj>
              </mc:Choice>
              <mc:Fallback>
                <p:oleObj r:id="rId12" imgW="253800" imgH="457200" progId="Equation.KSEE3">
                  <p:embed/>
                  <p:pic>
                    <p:nvPicPr>
                      <p:cNvPr id="0" name="对象 12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06654" y="3511571"/>
                        <a:ext cx="338900" cy="602489"/>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60077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heme/theme1.xml><?xml version="1.0" encoding="utf-8"?>
<a:theme xmlns:a="http://schemas.openxmlformats.org/drawingml/2006/main" name="包图主题2">
  <a:themeElements>
    <a:clrScheme name="自定义 54">
      <a:dk1>
        <a:sysClr val="windowText" lastClr="000000"/>
      </a:dk1>
      <a:lt1>
        <a:sysClr val="window" lastClr="FFFFFF"/>
      </a:lt1>
      <a:dk2>
        <a:srgbClr val="44546A"/>
      </a:dk2>
      <a:lt2>
        <a:srgbClr val="E7E6E6"/>
      </a:lt2>
      <a:accent1>
        <a:srgbClr val="1C75BC"/>
      </a:accent1>
      <a:accent2>
        <a:srgbClr val="1C75BC"/>
      </a:accent2>
      <a:accent3>
        <a:srgbClr val="1C75BC"/>
      </a:accent3>
      <a:accent4>
        <a:srgbClr val="1C75BC"/>
      </a:accent4>
      <a:accent5>
        <a:srgbClr val="1C75BC"/>
      </a:accent5>
      <a:accent6>
        <a:srgbClr val="1C75B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1571</TotalTime>
  <Words>2302</Words>
  <Application>Microsoft Office PowerPoint</Application>
  <PresentationFormat>宽屏</PresentationFormat>
  <Paragraphs>300</Paragraphs>
  <Slides>20</Slides>
  <Notes>20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2" baseType="lpstr">
      <vt:lpstr>等线</vt:lpstr>
      <vt:lpstr>仿宋</vt:lpstr>
      <vt:lpstr>汉仪趣黑W</vt:lpstr>
      <vt:lpstr>迷你简准圆</vt:lpstr>
      <vt:lpstr>宋体</vt:lpstr>
      <vt:lpstr>微软雅黑</vt:lpstr>
      <vt:lpstr>Arial</vt:lpstr>
      <vt:lpstr>Times New Roman</vt:lpstr>
      <vt:lpstr>包图主题2</vt:lpstr>
      <vt:lpstr>Equation.KSEE3</vt:lpstr>
      <vt:lpstr>Microsoft Visio 绘图</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liu chunhua</cp:lastModifiedBy>
  <cp:revision>62</cp:revision>
  <dcterms:created xsi:type="dcterms:W3CDTF">2017-07-06T07:15:09Z</dcterms:created>
  <dcterms:modified xsi:type="dcterms:W3CDTF">2020-09-05T02:44:51Z</dcterms:modified>
</cp:coreProperties>
</file>