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70" r:id="rId4"/>
    <p:sldId id="318" r:id="rId5"/>
    <p:sldId id="319" r:id="rId6"/>
    <p:sldId id="320" r:id="rId7"/>
    <p:sldId id="321" r:id="rId8"/>
    <p:sldId id="322" r:id="rId9"/>
    <p:sldId id="300" r:id="rId10"/>
    <p:sldId id="323" r:id="rId11"/>
    <p:sldId id="324" r:id="rId12"/>
    <p:sldId id="325" r:id="rId13"/>
    <p:sldId id="326" r:id="rId14"/>
    <p:sldId id="329" r:id="rId15"/>
    <p:sldId id="304" r:id="rId16"/>
    <p:sldId id="330" r:id="rId17"/>
    <p:sldId id="331" r:id="rId18"/>
    <p:sldId id="332" r:id="rId19"/>
    <p:sldId id="335" r:id="rId20"/>
    <p:sldId id="33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5BC"/>
    <a:srgbClr val="FC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 autoAdjust="0"/>
    <p:restoredTop sz="91831" autoAdjust="0"/>
  </p:normalViewPr>
  <p:slideViewPr>
    <p:cSldViewPr snapToGrid="0" showGuides="1">
      <p:cViewPr varScale="1">
        <p:scale>
          <a:sx n="106" d="100"/>
          <a:sy n="106" d="100"/>
        </p:scale>
        <p:origin x="9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5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81936-0126-4B19-827D-FC14AB6022A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F23A-B445-4766-B800-5CA2484B1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5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1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1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43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69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17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4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96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91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3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1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2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5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7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6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7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9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4F23A-B445-4766-B800-5CA2484B17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4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91" y="243464"/>
            <a:ext cx="9632817" cy="63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8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94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2933701" y="2844802"/>
            <a:ext cx="3141663" cy="3141663"/>
          </a:xfrm>
          <a:custGeom>
            <a:avLst/>
            <a:gdLst>
              <a:gd name="connsiteX0" fmla="*/ 1570832 w 3141663"/>
              <a:gd name="connsiteY0" fmla="*/ 0 h 3141663"/>
              <a:gd name="connsiteX1" fmla="*/ 3141663 w 3141663"/>
              <a:gd name="connsiteY1" fmla="*/ 1570832 h 3141663"/>
              <a:gd name="connsiteX2" fmla="*/ 1570832 w 3141663"/>
              <a:gd name="connsiteY2" fmla="*/ 3141663 h 3141663"/>
              <a:gd name="connsiteX3" fmla="*/ 0 w 3141663"/>
              <a:gd name="connsiteY3" fmla="*/ 1570832 h 314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1663" h="3141663">
                <a:moveTo>
                  <a:pt x="1570832" y="0"/>
                </a:moveTo>
                <a:lnTo>
                  <a:pt x="3141663" y="1570832"/>
                </a:lnTo>
                <a:lnTo>
                  <a:pt x="1570832" y="3141663"/>
                </a:lnTo>
                <a:lnTo>
                  <a:pt x="0" y="15708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5383214" y="2838450"/>
            <a:ext cx="1512887" cy="1512888"/>
          </a:xfrm>
          <a:custGeom>
            <a:avLst/>
            <a:gdLst>
              <a:gd name="connsiteX0" fmla="*/ 756444 w 1512887"/>
              <a:gd name="connsiteY0" fmla="*/ 0 h 1512888"/>
              <a:gd name="connsiteX1" fmla="*/ 1512887 w 1512887"/>
              <a:gd name="connsiteY1" fmla="*/ 756444 h 1512888"/>
              <a:gd name="connsiteX2" fmla="*/ 756444 w 1512887"/>
              <a:gd name="connsiteY2" fmla="*/ 1512888 h 1512888"/>
              <a:gd name="connsiteX3" fmla="*/ 0 w 1512887"/>
              <a:gd name="connsiteY3" fmla="*/ 756444 h 151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2887" h="1512888">
                <a:moveTo>
                  <a:pt x="756444" y="0"/>
                </a:moveTo>
                <a:lnTo>
                  <a:pt x="1512887" y="756444"/>
                </a:lnTo>
                <a:lnTo>
                  <a:pt x="756444" y="1512888"/>
                </a:lnTo>
                <a:lnTo>
                  <a:pt x="0" y="7564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5383214" y="4487863"/>
            <a:ext cx="1512887" cy="1511300"/>
          </a:xfrm>
          <a:custGeom>
            <a:avLst/>
            <a:gdLst>
              <a:gd name="connsiteX0" fmla="*/ 756444 w 1512887"/>
              <a:gd name="connsiteY0" fmla="*/ 0 h 1511300"/>
              <a:gd name="connsiteX1" fmla="*/ 1512887 w 1512887"/>
              <a:gd name="connsiteY1" fmla="*/ 755650 h 1511300"/>
              <a:gd name="connsiteX2" fmla="*/ 756444 w 1512887"/>
              <a:gd name="connsiteY2" fmla="*/ 1511300 h 1511300"/>
              <a:gd name="connsiteX3" fmla="*/ 0 w 1512887"/>
              <a:gd name="connsiteY3" fmla="*/ 75565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2887" h="1511300">
                <a:moveTo>
                  <a:pt x="756444" y="0"/>
                </a:moveTo>
                <a:lnTo>
                  <a:pt x="1512887" y="755650"/>
                </a:lnTo>
                <a:lnTo>
                  <a:pt x="756444" y="1511300"/>
                </a:lnTo>
                <a:lnTo>
                  <a:pt x="0" y="755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197601" y="2844802"/>
            <a:ext cx="3140075" cy="3141663"/>
          </a:xfrm>
          <a:custGeom>
            <a:avLst/>
            <a:gdLst>
              <a:gd name="connsiteX0" fmla="*/ 1570038 w 3140075"/>
              <a:gd name="connsiteY0" fmla="*/ 0 h 3141663"/>
              <a:gd name="connsiteX1" fmla="*/ 3140075 w 3140075"/>
              <a:gd name="connsiteY1" fmla="*/ 1570832 h 3141663"/>
              <a:gd name="connsiteX2" fmla="*/ 1570038 w 3140075"/>
              <a:gd name="connsiteY2" fmla="*/ 3141663 h 3141663"/>
              <a:gd name="connsiteX3" fmla="*/ 0 w 3140075"/>
              <a:gd name="connsiteY3" fmla="*/ 1570832 h 314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075" h="3141663">
                <a:moveTo>
                  <a:pt x="1570038" y="0"/>
                </a:moveTo>
                <a:lnTo>
                  <a:pt x="3140075" y="1570832"/>
                </a:lnTo>
                <a:lnTo>
                  <a:pt x="1570038" y="3141663"/>
                </a:lnTo>
                <a:lnTo>
                  <a:pt x="0" y="15708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454137" y="1990105"/>
            <a:ext cx="2191992" cy="2191990"/>
          </a:xfrm>
          <a:custGeom>
            <a:avLst/>
            <a:gdLst>
              <a:gd name="connsiteX0" fmla="*/ 1095996 w 2191992"/>
              <a:gd name="connsiteY0" fmla="*/ 0 h 2191990"/>
              <a:gd name="connsiteX1" fmla="*/ 2191992 w 2191992"/>
              <a:gd name="connsiteY1" fmla="*/ 1095995 h 2191990"/>
              <a:gd name="connsiteX2" fmla="*/ 1095996 w 2191992"/>
              <a:gd name="connsiteY2" fmla="*/ 2191990 h 2191990"/>
              <a:gd name="connsiteX3" fmla="*/ 0 w 2191992"/>
              <a:gd name="connsiteY3" fmla="*/ 1095995 h 2191990"/>
              <a:gd name="connsiteX4" fmla="*/ 1095996 w 2191992"/>
              <a:gd name="connsiteY4" fmla="*/ 0 h 21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1992" h="2191990">
                <a:moveTo>
                  <a:pt x="1095996" y="0"/>
                </a:moveTo>
                <a:cubicBezTo>
                  <a:pt x="1701298" y="0"/>
                  <a:pt x="2191992" y="490694"/>
                  <a:pt x="2191992" y="1095995"/>
                </a:cubicBezTo>
                <a:cubicBezTo>
                  <a:pt x="2191992" y="1701296"/>
                  <a:pt x="1701298" y="2191990"/>
                  <a:pt x="1095996" y="2191990"/>
                </a:cubicBezTo>
                <a:cubicBezTo>
                  <a:pt x="490694" y="2191990"/>
                  <a:pt x="0" y="1701296"/>
                  <a:pt x="0" y="1095995"/>
                </a:cubicBezTo>
                <a:cubicBezTo>
                  <a:pt x="0" y="490694"/>
                  <a:pt x="490694" y="0"/>
                  <a:pt x="10959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840978" y="1831079"/>
            <a:ext cx="2510046" cy="2510044"/>
          </a:xfrm>
          <a:custGeom>
            <a:avLst/>
            <a:gdLst>
              <a:gd name="connsiteX0" fmla="*/ 1255023 w 2510046"/>
              <a:gd name="connsiteY0" fmla="*/ 0 h 2510044"/>
              <a:gd name="connsiteX1" fmla="*/ 2510046 w 2510046"/>
              <a:gd name="connsiteY1" fmla="*/ 1255022 h 2510044"/>
              <a:gd name="connsiteX2" fmla="*/ 1255023 w 2510046"/>
              <a:gd name="connsiteY2" fmla="*/ 2510044 h 2510044"/>
              <a:gd name="connsiteX3" fmla="*/ 0 w 2510046"/>
              <a:gd name="connsiteY3" fmla="*/ 1255022 h 2510044"/>
              <a:gd name="connsiteX4" fmla="*/ 1255023 w 2510046"/>
              <a:gd name="connsiteY4" fmla="*/ 0 h 251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0046" h="2510044">
                <a:moveTo>
                  <a:pt x="1255023" y="0"/>
                </a:moveTo>
                <a:cubicBezTo>
                  <a:pt x="1948153" y="0"/>
                  <a:pt x="2510046" y="561892"/>
                  <a:pt x="2510046" y="1255022"/>
                </a:cubicBezTo>
                <a:cubicBezTo>
                  <a:pt x="2510046" y="1948152"/>
                  <a:pt x="1948153" y="2510044"/>
                  <a:pt x="1255023" y="2510044"/>
                </a:cubicBezTo>
                <a:cubicBezTo>
                  <a:pt x="561893" y="2510044"/>
                  <a:pt x="0" y="1948152"/>
                  <a:pt x="0" y="1255022"/>
                </a:cubicBezTo>
                <a:cubicBezTo>
                  <a:pt x="0" y="561892"/>
                  <a:pt x="561893" y="0"/>
                  <a:pt x="12550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545872" y="1990105"/>
            <a:ext cx="2191992" cy="2191990"/>
          </a:xfrm>
          <a:custGeom>
            <a:avLst/>
            <a:gdLst>
              <a:gd name="connsiteX0" fmla="*/ 1095996 w 2191992"/>
              <a:gd name="connsiteY0" fmla="*/ 0 h 2191990"/>
              <a:gd name="connsiteX1" fmla="*/ 2191992 w 2191992"/>
              <a:gd name="connsiteY1" fmla="*/ 1095995 h 2191990"/>
              <a:gd name="connsiteX2" fmla="*/ 1095996 w 2191992"/>
              <a:gd name="connsiteY2" fmla="*/ 2191990 h 2191990"/>
              <a:gd name="connsiteX3" fmla="*/ 0 w 2191992"/>
              <a:gd name="connsiteY3" fmla="*/ 1095995 h 2191990"/>
              <a:gd name="connsiteX4" fmla="*/ 1095996 w 2191992"/>
              <a:gd name="connsiteY4" fmla="*/ 0 h 21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1992" h="2191990">
                <a:moveTo>
                  <a:pt x="1095996" y="0"/>
                </a:moveTo>
                <a:cubicBezTo>
                  <a:pt x="1701298" y="0"/>
                  <a:pt x="2191992" y="490694"/>
                  <a:pt x="2191992" y="1095995"/>
                </a:cubicBezTo>
                <a:cubicBezTo>
                  <a:pt x="2191992" y="1701296"/>
                  <a:pt x="1701298" y="2191990"/>
                  <a:pt x="1095996" y="2191990"/>
                </a:cubicBezTo>
                <a:cubicBezTo>
                  <a:pt x="490694" y="2191990"/>
                  <a:pt x="0" y="1701296"/>
                  <a:pt x="0" y="1095995"/>
                </a:cubicBezTo>
                <a:cubicBezTo>
                  <a:pt x="0" y="490694"/>
                  <a:pt x="490694" y="0"/>
                  <a:pt x="10959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0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266903" y="1554400"/>
            <a:ext cx="3236782" cy="4498744"/>
          </a:xfrm>
          <a:custGeom>
            <a:avLst/>
            <a:gdLst>
              <a:gd name="connsiteX0" fmla="*/ 2873925 w 3236782"/>
              <a:gd name="connsiteY0" fmla="*/ 986969 h 4498744"/>
              <a:gd name="connsiteX1" fmla="*/ 3236782 w 3236782"/>
              <a:gd name="connsiteY1" fmla="*/ 1349826 h 4498744"/>
              <a:gd name="connsiteX2" fmla="*/ 3236782 w 3236782"/>
              <a:gd name="connsiteY2" fmla="*/ 3892666 h 4498744"/>
              <a:gd name="connsiteX3" fmla="*/ 2873925 w 3236782"/>
              <a:gd name="connsiteY3" fmla="*/ 4255523 h 4498744"/>
              <a:gd name="connsiteX4" fmla="*/ 2511068 w 3236782"/>
              <a:gd name="connsiteY4" fmla="*/ 3892666 h 4498744"/>
              <a:gd name="connsiteX5" fmla="*/ 2511068 w 3236782"/>
              <a:gd name="connsiteY5" fmla="*/ 1349826 h 4498744"/>
              <a:gd name="connsiteX6" fmla="*/ 2873925 w 3236782"/>
              <a:gd name="connsiteY6" fmla="*/ 986969 h 4498744"/>
              <a:gd name="connsiteX7" fmla="*/ 1199880 w 3236782"/>
              <a:gd name="connsiteY7" fmla="*/ 907240 h 4498744"/>
              <a:gd name="connsiteX8" fmla="*/ 1562737 w 3236782"/>
              <a:gd name="connsiteY8" fmla="*/ 1270097 h 4498744"/>
              <a:gd name="connsiteX9" fmla="*/ 1562737 w 3236782"/>
              <a:gd name="connsiteY9" fmla="*/ 4135887 h 4498744"/>
              <a:gd name="connsiteX10" fmla="*/ 1199880 w 3236782"/>
              <a:gd name="connsiteY10" fmla="*/ 4498744 h 4498744"/>
              <a:gd name="connsiteX11" fmla="*/ 837023 w 3236782"/>
              <a:gd name="connsiteY11" fmla="*/ 4135887 h 4498744"/>
              <a:gd name="connsiteX12" fmla="*/ 837023 w 3236782"/>
              <a:gd name="connsiteY12" fmla="*/ 1270097 h 4498744"/>
              <a:gd name="connsiteX13" fmla="*/ 1199880 w 3236782"/>
              <a:gd name="connsiteY13" fmla="*/ 907240 h 4498744"/>
              <a:gd name="connsiteX14" fmla="*/ 362857 w 3236782"/>
              <a:gd name="connsiteY14" fmla="*/ 330237 h 4498744"/>
              <a:gd name="connsiteX15" fmla="*/ 725714 w 3236782"/>
              <a:gd name="connsiteY15" fmla="*/ 693094 h 4498744"/>
              <a:gd name="connsiteX16" fmla="*/ 725714 w 3236782"/>
              <a:gd name="connsiteY16" fmla="*/ 3133652 h 4498744"/>
              <a:gd name="connsiteX17" fmla="*/ 362857 w 3236782"/>
              <a:gd name="connsiteY17" fmla="*/ 3496509 h 4498744"/>
              <a:gd name="connsiteX18" fmla="*/ 0 w 3236782"/>
              <a:gd name="connsiteY18" fmla="*/ 3133652 h 4498744"/>
              <a:gd name="connsiteX19" fmla="*/ 0 w 3236782"/>
              <a:gd name="connsiteY19" fmla="*/ 693094 h 4498744"/>
              <a:gd name="connsiteX20" fmla="*/ 362857 w 3236782"/>
              <a:gd name="connsiteY20" fmla="*/ 330237 h 4498744"/>
              <a:gd name="connsiteX21" fmla="*/ 2036903 w 3236782"/>
              <a:gd name="connsiteY21" fmla="*/ 0 h 4498744"/>
              <a:gd name="connsiteX22" fmla="*/ 2399760 w 3236782"/>
              <a:gd name="connsiteY22" fmla="*/ 362857 h 4498744"/>
              <a:gd name="connsiteX23" fmla="*/ 2399760 w 3236782"/>
              <a:gd name="connsiteY23" fmla="*/ 3736754 h 4498744"/>
              <a:gd name="connsiteX24" fmla="*/ 2036903 w 3236782"/>
              <a:gd name="connsiteY24" fmla="*/ 4099611 h 4498744"/>
              <a:gd name="connsiteX25" fmla="*/ 1674046 w 3236782"/>
              <a:gd name="connsiteY25" fmla="*/ 3736754 h 4498744"/>
              <a:gd name="connsiteX26" fmla="*/ 1674046 w 3236782"/>
              <a:gd name="connsiteY26" fmla="*/ 362857 h 4498744"/>
              <a:gd name="connsiteX27" fmla="*/ 2036903 w 3236782"/>
              <a:gd name="connsiteY27" fmla="*/ 0 h 449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6782" h="4498744">
                <a:moveTo>
                  <a:pt x="2873925" y="986969"/>
                </a:moveTo>
                <a:cubicBezTo>
                  <a:pt x="3074325" y="986969"/>
                  <a:pt x="3236782" y="1149426"/>
                  <a:pt x="3236782" y="1349826"/>
                </a:cubicBezTo>
                <a:lnTo>
                  <a:pt x="3236782" y="3892666"/>
                </a:lnTo>
                <a:cubicBezTo>
                  <a:pt x="3236782" y="4093066"/>
                  <a:pt x="3074325" y="4255523"/>
                  <a:pt x="2873925" y="4255523"/>
                </a:cubicBezTo>
                <a:cubicBezTo>
                  <a:pt x="2673525" y="4255523"/>
                  <a:pt x="2511068" y="4093066"/>
                  <a:pt x="2511068" y="3892666"/>
                </a:cubicBezTo>
                <a:lnTo>
                  <a:pt x="2511068" y="1349826"/>
                </a:lnTo>
                <a:cubicBezTo>
                  <a:pt x="2511068" y="1149426"/>
                  <a:pt x="2673525" y="986969"/>
                  <a:pt x="2873925" y="986969"/>
                </a:cubicBezTo>
                <a:close/>
                <a:moveTo>
                  <a:pt x="1199880" y="907240"/>
                </a:moveTo>
                <a:cubicBezTo>
                  <a:pt x="1400280" y="907240"/>
                  <a:pt x="1562737" y="1069697"/>
                  <a:pt x="1562737" y="1270097"/>
                </a:cubicBezTo>
                <a:lnTo>
                  <a:pt x="1562737" y="4135887"/>
                </a:lnTo>
                <a:cubicBezTo>
                  <a:pt x="1562737" y="4336287"/>
                  <a:pt x="1400280" y="4498744"/>
                  <a:pt x="1199880" y="4498744"/>
                </a:cubicBezTo>
                <a:cubicBezTo>
                  <a:pt x="999480" y="4498744"/>
                  <a:pt x="837023" y="4336287"/>
                  <a:pt x="837023" y="4135887"/>
                </a:cubicBezTo>
                <a:lnTo>
                  <a:pt x="837023" y="1270097"/>
                </a:lnTo>
                <a:cubicBezTo>
                  <a:pt x="837023" y="1069697"/>
                  <a:pt x="999480" y="907240"/>
                  <a:pt x="1199880" y="907240"/>
                </a:cubicBezTo>
                <a:close/>
                <a:moveTo>
                  <a:pt x="362857" y="330237"/>
                </a:moveTo>
                <a:cubicBezTo>
                  <a:pt x="563257" y="330237"/>
                  <a:pt x="725714" y="492694"/>
                  <a:pt x="725714" y="693094"/>
                </a:cubicBezTo>
                <a:lnTo>
                  <a:pt x="725714" y="3133652"/>
                </a:lnTo>
                <a:cubicBezTo>
                  <a:pt x="725714" y="3334052"/>
                  <a:pt x="563257" y="3496509"/>
                  <a:pt x="362857" y="3496509"/>
                </a:cubicBezTo>
                <a:cubicBezTo>
                  <a:pt x="162457" y="3496509"/>
                  <a:pt x="0" y="3334052"/>
                  <a:pt x="0" y="3133652"/>
                </a:cubicBezTo>
                <a:lnTo>
                  <a:pt x="0" y="693094"/>
                </a:lnTo>
                <a:cubicBezTo>
                  <a:pt x="0" y="492694"/>
                  <a:pt x="162457" y="330237"/>
                  <a:pt x="362857" y="330237"/>
                </a:cubicBezTo>
                <a:close/>
                <a:moveTo>
                  <a:pt x="2036903" y="0"/>
                </a:moveTo>
                <a:cubicBezTo>
                  <a:pt x="2237303" y="0"/>
                  <a:pt x="2399760" y="162457"/>
                  <a:pt x="2399760" y="362857"/>
                </a:cubicBezTo>
                <a:lnTo>
                  <a:pt x="2399760" y="3736754"/>
                </a:lnTo>
                <a:cubicBezTo>
                  <a:pt x="2399760" y="3937154"/>
                  <a:pt x="2237303" y="4099611"/>
                  <a:pt x="2036903" y="4099611"/>
                </a:cubicBezTo>
                <a:cubicBezTo>
                  <a:pt x="1836503" y="4099611"/>
                  <a:pt x="1674046" y="3937154"/>
                  <a:pt x="1674046" y="3736754"/>
                </a:cubicBezTo>
                <a:lnTo>
                  <a:pt x="1674046" y="362857"/>
                </a:lnTo>
                <a:cubicBezTo>
                  <a:pt x="1674046" y="162457"/>
                  <a:pt x="1836503" y="0"/>
                  <a:pt x="20369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3420323" y="2137796"/>
            <a:ext cx="1335914" cy="1326649"/>
          </a:xfrm>
          <a:custGeom>
            <a:avLst/>
            <a:gdLst>
              <a:gd name="connsiteX0" fmla="*/ 623589 w 1335914"/>
              <a:gd name="connsiteY0" fmla="*/ 1931 h 1326649"/>
              <a:gd name="connsiteX1" fmla="*/ 758729 w 1335914"/>
              <a:gd name="connsiteY1" fmla="*/ 5291 h 1326649"/>
              <a:gd name="connsiteX2" fmla="*/ 1329602 w 1335914"/>
              <a:gd name="connsiteY2" fmla="*/ 746399 h 1326649"/>
              <a:gd name="connsiteX3" fmla="*/ 577187 w 1335914"/>
              <a:gd name="connsiteY3" fmla="*/ 1321359 h 1326649"/>
              <a:gd name="connsiteX4" fmla="*/ 6313 w 1335914"/>
              <a:gd name="connsiteY4" fmla="*/ 580251 h 1326649"/>
              <a:gd name="connsiteX5" fmla="*/ 623589 w 1335914"/>
              <a:gd name="connsiteY5" fmla="*/ 1931 h 132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5914" h="1326649">
                <a:moveTo>
                  <a:pt x="623589" y="1931"/>
                </a:moveTo>
                <a:cubicBezTo>
                  <a:pt x="667855" y="-1438"/>
                  <a:pt x="713070" y="-447"/>
                  <a:pt x="758729" y="5291"/>
                </a:cubicBezTo>
                <a:cubicBezTo>
                  <a:pt x="1124000" y="51201"/>
                  <a:pt x="1379909" y="383497"/>
                  <a:pt x="1329602" y="746399"/>
                </a:cubicBezTo>
                <a:cubicBezTo>
                  <a:pt x="1279295" y="1109301"/>
                  <a:pt x="942458" y="1367268"/>
                  <a:pt x="577187" y="1321359"/>
                </a:cubicBezTo>
                <a:cubicBezTo>
                  <a:pt x="211915" y="1275450"/>
                  <a:pt x="-43994" y="945340"/>
                  <a:pt x="6313" y="580251"/>
                </a:cubicBezTo>
                <a:cubicBezTo>
                  <a:pt x="50332" y="262712"/>
                  <a:pt x="313725" y="25513"/>
                  <a:pt x="623589" y="19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159214" y="2137796"/>
            <a:ext cx="1335914" cy="1326649"/>
          </a:xfrm>
          <a:custGeom>
            <a:avLst/>
            <a:gdLst>
              <a:gd name="connsiteX0" fmla="*/ 623589 w 1335914"/>
              <a:gd name="connsiteY0" fmla="*/ 1931 h 1326649"/>
              <a:gd name="connsiteX1" fmla="*/ 758729 w 1335914"/>
              <a:gd name="connsiteY1" fmla="*/ 5291 h 1326649"/>
              <a:gd name="connsiteX2" fmla="*/ 1329602 w 1335914"/>
              <a:gd name="connsiteY2" fmla="*/ 746399 h 1326649"/>
              <a:gd name="connsiteX3" fmla="*/ 577187 w 1335914"/>
              <a:gd name="connsiteY3" fmla="*/ 1321359 h 1326649"/>
              <a:gd name="connsiteX4" fmla="*/ 6313 w 1335914"/>
              <a:gd name="connsiteY4" fmla="*/ 580251 h 1326649"/>
              <a:gd name="connsiteX5" fmla="*/ 623589 w 1335914"/>
              <a:gd name="connsiteY5" fmla="*/ 1931 h 132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5914" h="1326649">
                <a:moveTo>
                  <a:pt x="623589" y="1931"/>
                </a:moveTo>
                <a:cubicBezTo>
                  <a:pt x="667855" y="-1438"/>
                  <a:pt x="713070" y="-447"/>
                  <a:pt x="758729" y="5291"/>
                </a:cubicBezTo>
                <a:cubicBezTo>
                  <a:pt x="1124000" y="51201"/>
                  <a:pt x="1379909" y="383497"/>
                  <a:pt x="1329602" y="746399"/>
                </a:cubicBezTo>
                <a:cubicBezTo>
                  <a:pt x="1279295" y="1109301"/>
                  <a:pt x="942458" y="1367268"/>
                  <a:pt x="577187" y="1321359"/>
                </a:cubicBezTo>
                <a:cubicBezTo>
                  <a:pt x="211915" y="1275450"/>
                  <a:pt x="-43994" y="945340"/>
                  <a:pt x="6313" y="580251"/>
                </a:cubicBezTo>
                <a:cubicBezTo>
                  <a:pt x="50332" y="262712"/>
                  <a:pt x="313725" y="25513"/>
                  <a:pt x="623589" y="19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89771" y="4061424"/>
            <a:ext cx="1335913" cy="1326648"/>
          </a:xfrm>
          <a:custGeom>
            <a:avLst/>
            <a:gdLst>
              <a:gd name="connsiteX0" fmla="*/ 623588 w 1335913"/>
              <a:gd name="connsiteY0" fmla="*/ 1931 h 1326648"/>
              <a:gd name="connsiteX1" fmla="*/ 758728 w 1335913"/>
              <a:gd name="connsiteY1" fmla="*/ 5291 h 1326648"/>
              <a:gd name="connsiteX2" fmla="*/ 1329601 w 1335913"/>
              <a:gd name="connsiteY2" fmla="*/ 746399 h 1326648"/>
              <a:gd name="connsiteX3" fmla="*/ 577186 w 1335913"/>
              <a:gd name="connsiteY3" fmla="*/ 1321358 h 1326648"/>
              <a:gd name="connsiteX4" fmla="*/ 6313 w 1335913"/>
              <a:gd name="connsiteY4" fmla="*/ 580251 h 1326648"/>
              <a:gd name="connsiteX5" fmla="*/ 623588 w 1335913"/>
              <a:gd name="connsiteY5" fmla="*/ 1931 h 132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5913" h="1326648">
                <a:moveTo>
                  <a:pt x="623588" y="1931"/>
                </a:moveTo>
                <a:cubicBezTo>
                  <a:pt x="667855" y="-1438"/>
                  <a:pt x="713069" y="-447"/>
                  <a:pt x="758728" y="5291"/>
                </a:cubicBezTo>
                <a:cubicBezTo>
                  <a:pt x="1124000" y="51201"/>
                  <a:pt x="1379908" y="383497"/>
                  <a:pt x="1329601" y="746399"/>
                </a:cubicBezTo>
                <a:cubicBezTo>
                  <a:pt x="1279295" y="1109301"/>
                  <a:pt x="942458" y="1367267"/>
                  <a:pt x="577186" y="1321358"/>
                </a:cubicBezTo>
                <a:cubicBezTo>
                  <a:pt x="211915" y="1275449"/>
                  <a:pt x="-43994" y="945339"/>
                  <a:pt x="6313" y="580251"/>
                </a:cubicBezTo>
                <a:cubicBezTo>
                  <a:pt x="50332" y="262712"/>
                  <a:pt x="313725" y="25513"/>
                  <a:pt x="623588" y="19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528661" y="4061424"/>
            <a:ext cx="1335913" cy="1326648"/>
          </a:xfrm>
          <a:custGeom>
            <a:avLst/>
            <a:gdLst>
              <a:gd name="connsiteX0" fmla="*/ 623588 w 1335913"/>
              <a:gd name="connsiteY0" fmla="*/ 1931 h 1326648"/>
              <a:gd name="connsiteX1" fmla="*/ 758728 w 1335913"/>
              <a:gd name="connsiteY1" fmla="*/ 5291 h 1326648"/>
              <a:gd name="connsiteX2" fmla="*/ 1329601 w 1335913"/>
              <a:gd name="connsiteY2" fmla="*/ 746399 h 1326648"/>
              <a:gd name="connsiteX3" fmla="*/ 577186 w 1335913"/>
              <a:gd name="connsiteY3" fmla="*/ 1321358 h 1326648"/>
              <a:gd name="connsiteX4" fmla="*/ 6313 w 1335913"/>
              <a:gd name="connsiteY4" fmla="*/ 580251 h 1326648"/>
              <a:gd name="connsiteX5" fmla="*/ 623588 w 1335913"/>
              <a:gd name="connsiteY5" fmla="*/ 1931 h 132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5913" h="1326648">
                <a:moveTo>
                  <a:pt x="623588" y="1931"/>
                </a:moveTo>
                <a:cubicBezTo>
                  <a:pt x="667855" y="-1438"/>
                  <a:pt x="713069" y="-447"/>
                  <a:pt x="758728" y="5291"/>
                </a:cubicBezTo>
                <a:cubicBezTo>
                  <a:pt x="1123999" y="51201"/>
                  <a:pt x="1379908" y="383497"/>
                  <a:pt x="1329601" y="746399"/>
                </a:cubicBezTo>
                <a:cubicBezTo>
                  <a:pt x="1279294" y="1109301"/>
                  <a:pt x="942457" y="1367267"/>
                  <a:pt x="577186" y="1321358"/>
                </a:cubicBezTo>
                <a:cubicBezTo>
                  <a:pt x="211915" y="1275449"/>
                  <a:pt x="-43994" y="945339"/>
                  <a:pt x="6313" y="580251"/>
                </a:cubicBezTo>
                <a:cubicBezTo>
                  <a:pt x="50332" y="262712"/>
                  <a:pt x="313725" y="25513"/>
                  <a:pt x="623588" y="19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4533426" y="1712930"/>
            <a:ext cx="1788845" cy="1592636"/>
          </a:xfrm>
          <a:custGeom>
            <a:avLst/>
            <a:gdLst>
              <a:gd name="connsiteX0" fmla="*/ 1051700 w 1788845"/>
              <a:gd name="connsiteY0" fmla="*/ 0 h 1592636"/>
              <a:gd name="connsiteX1" fmla="*/ 1089295 w 1788845"/>
              <a:gd name="connsiteY1" fmla="*/ 2895 h 1592636"/>
              <a:gd name="connsiteX2" fmla="*/ 1126737 w 1788845"/>
              <a:gd name="connsiteY2" fmla="*/ 7352 h 1592636"/>
              <a:gd name="connsiteX3" fmla="*/ 1162311 w 1788845"/>
              <a:gd name="connsiteY3" fmla="*/ 14781 h 1592636"/>
              <a:gd name="connsiteX4" fmla="*/ 1199371 w 1788845"/>
              <a:gd name="connsiteY4" fmla="*/ 23143 h 1592636"/>
              <a:gd name="connsiteX5" fmla="*/ 1233858 w 1788845"/>
              <a:gd name="connsiteY5" fmla="*/ 33619 h 1592636"/>
              <a:gd name="connsiteX6" fmla="*/ 1269048 w 1788845"/>
              <a:gd name="connsiteY6" fmla="*/ 44955 h 1592636"/>
              <a:gd name="connsiteX7" fmla="*/ 1303152 w 1788845"/>
              <a:gd name="connsiteY7" fmla="*/ 59336 h 1592636"/>
              <a:gd name="connsiteX8" fmla="*/ 1335539 w 1788845"/>
              <a:gd name="connsiteY8" fmla="*/ 75128 h 1592636"/>
              <a:gd name="connsiteX9" fmla="*/ 1368555 w 1788845"/>
              <a:gd name="connsiteY9" fmla="*/ 92559 h 1592636"/>
              <a:gd name="connsiteX10" fmla="*/ 1400559 w 1788845"/>
              <a:gd name="connsiteY10" fmla="*/ 112256 h 1592636"/>
              <a:gd name="connsiteX11" fmla="*/ 1431629 w 1788845"/>
              <a:gd name="connsiteY11" fmla="*/ 133440 h 1592636"/>
              <a:gd name="connsiteX12" fmla="*/ 1461135 w 1788845"/>
              <a:gd name="connsiteY12" fmla="*/ 154470 h 1592636"/>
              <a:gd name="connsiteX13" fmla="*/ 1490337 w 1788845"/>
              <a:gd name="connsiteY13" fmla="*/ 178625 h 1592636"/>
              <a:gd name="connsiteX14" fmla="*/ 1517821 w 1788845"/>
              <a:gd name="connsiteY14" fmla="*/ 204189 h 1592636"/>
              <a:gd name="connsiteX15" fmla="*/ 1545934 w 1788845"/>
              <a:gd name="connsiteY15" fmla="*/ 231392 h 1592636"/>
              <a:gd name="connsiteX16" fmla="*/ 1570767 w 1788845"/>
              <a:gd name="connsiteY16" fmla="*/ 259851 h 1592636"/>
              <a:gd name="connsiteX17" fmla="*/ 1596306 w 1788845"/>
              <a:gd name="connsiteY17" fmla="*/ 289167 h 1592636"/>
              <a:gd name="connsiteX18" fmla="*/ 1619347 w 1788845"/>
              <a:gd name="connsiteY18" fmla="*/ 319817 h 1592636"/>
              <a:gd name="connsiteX19" fmla="*/ 1642234 w 1788845"/>
              <a:gd name="connsiteY19" fmla="*/ 352028 h 1592636"/>
              <a:gd name="connsiteX20" fmla="*/ 1663406 w 1788845"/>
              <a:gd name="connsiteY20" fmla="*/ 385649 h 1592636"/>
              <a:gd name="connsiteX21" fmla="*/ 1683643 w 1788845"/>
              <a:gd name="connsiteY21" fmla="*/ 420756 h 1592636"/>
              <a:gd name="connsiteX22" fmla="*/ 1703098 w 1788845"/>
              <a:gd name="connsiteY22" fmla="*/ 455786 h 1592636"/>
              <a:gd name="connsiteX23" fmla="*/ 1720837 w 1788845"/>
              <a:gd name="connsiteY23" fmla="*/ 492225 h 1592636"/>
              <a:gd name="connsiteX24" fmla="*/ 1736782 w 1788845"/>
              <a:gd name="connsiteY24" fmla="*/ 530854 h 1592636"/>
              <a:gd name="connsiteX25" fmla="*/ 1751870 w 1788845"/>
              <a:gd name="connsiteY25" fmla="*/ 570189 h 1592636"/>
              <a:gd name="connsiteX26" fmla="*/ 1764690 w 1788845"/>
              <a:gd name="connsiteY26" fmla="*/ 608511 h 1592636"/>
              <a:gd name="connsiteX27" fmla="*/ 1773524 w 1788845"/>
              <a:gd name="connsiteY27" fmla="*/ 647233 h 1592636"/>
              <a:gd name="connsiteX28" fmla="*/ 1781577 w 1788845"/>
              <a:gd name="connsiteY28" fmla="*/ 685877 h 1592636"/>
              <a:gd name="connsiteX29" fmla="*/ 1786504 w 1788845"/>
              <a:gd name="connsiteY29" fmla="*/ 724217 h 1592636"/>
              <a:gd name="connsiteX30" fmla="*/ 1788456 w 1788845"/>
              <a:gd name="connsiteY30" fmla="*/ 760686 h 1592636"/>
              <a:gd name="connsiteX31" fmla="*/ 1788845 w 1788845"/>
              <a:gd name="connsiteY31" fmla="*/ 797003 h 1592636"/>
              <a:gd name="connsiteX32" fmla="*/ 1786032 w 1788845"/>
              <a:gd name="connsiteY32" fmla="*/ 833794 h 1592636"/>
              <a:gd name="connsiteX33" fmla="*/ 1782513 w 1788845"/>
              <a:gd name="connsiteY33" fmla="*/ 869728 h 1592636"/>
              <a:gd name="connsiteX34" fmla="*/ 1775867 w 1788845"/>
              <a:gd name="connsiteY34" fmla="*/ 905356 h 1592636"/>
              <a:gd name="connsiteX35" fmla="*/ 1766172 w 1788845"/>
              <a:gd name="connsiteY35" fmla="*/ 939896 h 1592636"/>
              <a:gd name="connsiteX36" fmla="*/ 1755770 w 1788845"/>
              <a:gd name="connsiteY36" fmla="*/ 973578 h 1592636"/>
              <a:gd name="connsiteX37" fmla="*/ 1743103 w 1788845"/>
              <a:gd name="connsiteY37" fmla="*/ 1006249 h 1592636"/>
              <a:gd name="connsiteX38" fmla="*/ 1728088 w 1788845"/>
              <a:gd name="connsiteY38" fmla="*/ 1038691 h 1592636"/>
              <a:gd name="connsiteX39" fmla="*/ 1712292 w 1788845"/>
              <a:gd name="connsiteY39" fmla="*/ 1071055 h 1592636"/>
              <a:gd name="connsiteX40" fmla="*/ 1693446 w 1788845"/>
              <a:gd name="connsiteY40" fmla="*/ 1102333 h 1592636"/>
              <a:gd name="connsiteX41" fmla="*/ 1673114 w 1788845"/>
              <a:gd name="connsiteY41" fmla="*/ 1132676 h 1592636"/>
              <a:gd name="connsiteX42" fmla="*/ 1651294 w 1788845"/>
              <a:gd name="connsiteY42" fmla="*/ 1162084 h 1592636"/>
              <a:gd name="connsiteX43" fmla="*/ 1628769 w 1788845"/>
              <a:gd name="connsiteY43" fmla="*/ 1190635 h 1592636"/>
              <a:gd name="connsiteX44" fmla="*/ 1603119 w 1788845"/>
              <a:gd name="connsiteY44" fmla="*/ 1218881 h 1592636"/>
              <a:gd name="connsiteX45" fmla="*/ 1576839 w 1788845"/>
              <a:gd name="connsiteY45" fmla="*/ 1245486 h 1592636"/>
              <a:gd name="connsiteX46" fmla="*/ 1549072 w 1788845"/>
              <a:gd name="connsiteY46" fmla="*/ 1271158 h 1592636"/>
              <a:gd name="connsiteX47" fmla="*/ 1520523 w 1788845"/>
              <a:gd name="connsiteY47" fmla="*/ 1296753 h 1592636"/>
              <a:gd name="connsiteX48" fmla="*/ 1489783 w 1788845"/>
              <a:gd name="connsiteY48" fmla="*/ 1320556 h 1592636"/>
              <a:gd name="connsiteX49" fmla="*/ 1457403 w 1788845"/>
              <a:gd name="connsiteY49" fmla="*/ 1344987 h 1592636"/>
              <a:gd name="connsiteX50" fmla="*/ 1425328 w 1788845"/>
              <a:gd name="connsiteY50" fmla="*/ 1366293 h 1592636"/>
              <a:gd name="connsiteX51" fmla="*/ 1390910 w 1788845"/>
              <a:gd name="connsiteY51" fmla="*/ 1387369 h 1592636"/>
              <a:gd name="connsiteX52" fmla="*/ 1355786 w 1788845"/>
              <a:gd name="connsiteY52" fmla="*/ 1407587 h 1592636"/>
              <a:gd name="connsiteX53" fmla="*/ 1319955 w 1788845"/>
              <a:gd name="connsiteY53" fmla="*/ 1426948 h 1592636"/>
              <a:gd name="connsiteX54" fmla="*/ 1284202 w 1788845"/>
              <a:gd name="connsiteY54" fmla="*/ 1445528 h 1592636"/>
              <a:gd name="connsiteX55" fmla="*/ 1245553 w 1788845"/>
              <a:gd name="connsiteY55" fmla="*/ 1461458 h 1592636"/>
              <a:gd name="connsiteX56" fmla="*/ 1207761 w 1788845"/>
              <a:gd name="connsiteY56" fmla="*/ 1476683 h 1592636"/>
              <a:gd name="connsiteX57" fmla="*/ 1168405 w 1788845"/>
              <a:gd name="connsiteY57" fmla="*/ 1491756 h 1592636"/>
              <a:gd name="connsiteX58" fmla="*/ 1128345 w 1788845"/>
              <a:gd name="connsiteY58" fmla="*/ 1505971 h 1592636"/>
              <a:gd name="connsiteX59" fmla="*/ 1088515 w 1788845"/>
              <a:gd name="connsiteY59" fmla="*/ 1517841 h 1592636"/>
              <a:gd name="connsiteX60" fmla="*/ 1047044 w 1788845"/>
              <a:gd name="connsiteY60" fmla="*/ 1530340 h 1592636"/>
              <a:gd name="connsiteX61" fmla="*/ 1004869 w 1788845"/>
              <a:gd name="connsiteY61" fmla="*/ 1541981 h 1592636"/>
              <a:gd name="connsiteX62" fmla="*/ 962063 w 1788845"/>
              <a:gd name="connsiteY62" fmla="*/ 1551984 h 1592636"/>
              <a:gd name="connsiteX63" fmla="*/ 920194 w 1788845"/>
              <a:gd name="connsiteY63" fmla="*/ 1560500 h 1592636"/>
              <a:gd name="connsiteX64" fmla="*/ 876684 w 1788845"/>
              <a:gd name="connsiteY64" fmla="*/ 1569644 h 1592636"/>
              <a:gd name="connsiteX65" fmla="*/ 834262 w 1788845"/>
              <a:gd name="connsiteY65" fmla="*/ 1575741 h 1592636"/>
              <a:gd name="connsiteX66" fmla="*/ 790982 w 1788845"/>
              <a:gd name="connsiteY66" fmla="*/ 1582541 h 1592636"/>
              <a:gd name="connsiteX67" fmla="*/ 748008 w 1788845"/>
              <a:gd name="connsiteY67" fmla="*/ 1586218 h 1592636"/>
              <a:gd name="connsiteX68" fmla="*/ 705033 w 1788845"/>
              <a:gd name="connsiteY68" fmla="*/ 1589894 h 1592636"/>
              <a:gd name="connsiteX69" fmla="*/ 662212 w 1788845"/>
              <a:gd name="connsiteY69" fmla="*/ 1592008 h 1592636"/>
              <a:gd name="connsiteX70" fmla="*/ 620326 w 1788845"/>
              <a:gd name="connsiteY70" fmla="*/ 1592636 h 1592636"/>
              <a:gd name="connsiteX71" fmla="*/ 577811 w 1788845"/>
              <a:gd name="connsiteY71" fmla="*/ 1591626 h 1592636"/>
              <a:gd name="connsiteX72" fmla="*/ 537012 w 1788845"/>
              <a:gd name="connsiteY72" fmla="*/ 1589206 h 1592636"/>
              <a:gd name="connsiteX73" fmla="*/ 497148 w 1788845"/>
              <a:gd name="connsiteY73" fmla="*/ 1585301 h 1592636"/>
              <a:gd name="connsiteX74" fmla="*/ 455949 w 1788845"/>
              <a:gd name="connsiteY74" fmla="*/ 1578899 h 1592636"/>
              <a:gd name="connsiteX75" fmla="*/ 418031 w 1788845"/>
              <a:gd name="connsiteY75" fmla="*/ 1571239 h 1592636"/>
              <a:gd name="connsiteX76" fmla="*/ 380190 w 1788845"/>
              <a:gd name="connsiteY76" fmla="*/ 1562800 h 1592636"/>
              <a:gd name="connsiteX77" fmla="*/ 343435 w 1788845"/>
              <a:gd name="connsiteY77" fmla="*/ 1551313 h 1592636"/>
              <a:gd name="connsiteX78" fmla="*/ 308397 w 1788845"/>
              <a:gd name="connsiteY78" fmla="*/ 1538416 h 1592636"/>
              <a:gd name="connsiteX79" fmla="*/ 274369 w 1788845"/>
              <a:gd name="connsiteY79" fmla="*/ 1523252 h 1592636"/>
              <a:gd name="connsiteX80" fmla="*/ 240573 w 1788845"/>
              <a:gd name="connsiteY80" fmla="*/ 1505744 h 1592636"/>
              <a:gd name="connsiteX81" fmla="*/ 209197 w 1788845"/>
              <a:gd name="connsiteY81" fmla="*/ 1487687 h 1592636"/>
              <a:gd name="connsiteX82" fmla="*/ 180548 w 1788845"/>
              <a:gd name="connsiteY82" fmla="*/ 1465952 h 1592636"/>
              <a:gd name="connsiteX83" fmla="*/ 166615 w 1788845"/>
              <a:gd name="connsiteY83" fmla="*/ 1455122 h 1592636"/>
              <a:gd name="connsiteX84" fmla="*/ 152835 w 1788845"/>
              <a:gd name="connsiteY84" fmla="*/ 1442731 h 1592636"/>
              <a:gd name="connsiteX85" fmla="*/ 139912 w 1788845"/>
              <a:gd name="connsiteY85" fmla="*/ 1429635 h 1592636"/>
              <a:gd name="connsiteX86" fmla="*/ 126914 w 1788845"/>
              <a:gd name="connsiteY86" fmla="*/ 1417321 h 1592636"/>
              <a:gd name="connsiteX87" fmla="*/ 114143 w 1788845"/>
              <a:gd name="connsiteY87" fmla="*/ 1402662 h 1592636"/>
              <a:gd name="connsiteX88" fmla="*/ 102080 w 1788845"/>
              <a:gd name="connsiteY88" fmla="*/ 1388862 h 1592636"/>
              <a:gd name="connsiteX89" fmla="*/ 90950 w 1788845"/>
              <a:gd name="connsiteY89" fmla="*/ 1373575 h 1592636"/>
              <a:gd name="connsiteX90" fmla="*/ 80602 w 1788845"/>
              <a:gd name="connsiteY90" fmla="*/ 1358366 h 1592636"/>
              <a:gd name="connsiteX91" fmla="*/ 70407 w 1788845"/>
              <a:gd name="connsiteY91" fmla="*/ 1341593 h 1592636"/>
              <a:gd name="connsiteX92" fmla="*/ 60136 w 1788845"/>
              <a:gd name="connsiteY92" fmla="*/ 1325602 h 1592636"/>
              <a:gd name="connsiteX93" fmla="*/ 51581 w 1788845"/>
              <a:gd name="connsiteY93" fmla="*/ 1308202 h 1592636"/>
              <a:gd name="connsiteX94" fmla="*/ 43884 w 1788845"/>
              <a:gd name="connsiteY94" fmla="*/ 1290097 h 1592636"/>
              <a:gd name="connsiteX95" fmla="*/ 34700 w 1788845"/>
              <a:gd name="connsiteY95" fmla="*/ 1271058 h 1592636"/>
              <a:gd name="connsiteX96" fmla="*/ 28720 w 1788845"/>
              <a:gd name="connsiteY96" fmla="*/ 1251545 h 1592636"/>
              <a:gd name="connsiteX97" fmla="*/ 21176 w 1788845"/>
              <a:gd name="connsiteY97" fmla="*/ 1231877 h 1592636"/>
              <a:gd name="connsiteX98" fmla="*/ 16054 w 1788845"/>
              <a:gd name="connsiteY98" fmla="*/ 1211659 h 1592636"/>
              <a:gd name="connsiteX99" fmla="*/ 10931 w 1788845"/>
              <a:gd name="connsiteY99" fmla="*/ 1191440 h 1592636"/>
              <a:gd name="connsiteX100" fmla="*/ 7449 w 1788845"/>
              <a:gd name="connsiteY100" fmla="*/ 1170595 h 1592636"/>
              <a:gd name="connsiteX101" fmla="*/ 4824 w 1788845"/>
              <a:gd name="connsiteY101" fmla="*/ 1149043 h 1592636"/>
              <a:gd name="connsiteX102" fmla="*/ 2200 w 1788845"/>
              <a:gd name="connsiteY102" fmla="*/ 1127492 h 1592636"/>
              <a:gd name="connsiteX103" fmla="*/ 1920 w 1788845"/>
              <a:gd name="connsiteY103" fmla="*/ 1106170 h 1592636"/>
              <a:gd name="connsiteX104" fmla="*/ 0 w 1788845"/>
              <a:gd name="connsiteY104" fmla="*/ 1085477 h 1592636"/>
              <a:gd name="connsiteX105" fmla="*/ 1437 w 1788845"/>
              <a:gd name="connsiteY105" fmla="*/ 1062746 h 1592636"/>
              <a:gd name="connsiteX106" fmla="*/ 1940 w 1788845"/>
              <a:gd name="connsiteY106" fmla="*/ 1041502 h 1592636"/>
              <a:gd name="connsiteX107" fmla="*/ 4081 w 1788845"/>
              <a:gd name="connsiteY107" fmla="*/ 1019629 h 1592636"/>
              <a:gd name="connsiteX108" fmla="*/ 6376 w 1788845"/>
              <a:gd name="connsiteY108" fmla="*/ 996194 h 1592636"/>
              <a:gd name="connsiteX109" fmla="*/ 14644 w 1788845"/>
              <a:gd name="connsiteY109" fmla="*/ 952051 h 1592636"/>
              <a:gd name="connsiteX110" fmla="*/ 23924 w 1788845"/>
              <a:gd name="connsiteY110" fmla="*/ 905640 h 1592636"/>
              <a:gd name="connsiteX111" fmla="*/ 37741 w 1788845"/>
              <a:gd name="connsiteY111" fmla="*/ 861251 h 1592636"/>
              <a:gd name="connsiteX112" fmla="*/ 52569 w 1788845"/>
              <a:gd name="connsiteY112" fmla="*/ 814595 h 1592636"/>
              <a:gd name="connsiteX113" fmla="*/ 69665 w 1788845"/>
              <a:gd name="connsiteY113" fmla="*/ 768950 h 1592636"/>
              <a:gd name="connsiteX114" fmla="*/ 90669 w 1788845"/>
              <a:gd name="connsiteY114" fmla="*/ 723688 h 1592636"/>
              <a:gd name="connsiteX115" fmla="*/ 113314 w 1788845"/>
              <a:gd name="connsiteY115" fmla="*/ 677799 h 1592636"/>
              <a:gd name="connsiteX116" fmla="*/ 137445 w 1788845"/>
              <a:gd name="connsiteY116" fmla="*/ 632843 h 1592636"/>
              <a:gd name="connsiteX117" fmla="*/ 162986 w 1788845"/>
              <a:gd name="connsiteY117" fmla="*/ 589602 h 1592636"/>
              <a:gd name="connsiteX118" fmla="*/ 191807 w 1788845"/>
              <a:gd name="connsiteY118" fmla="*/ 545107 h 1592636"/>
              <a:gd name="connsiteX119" fmla="*/ 221257 w 1788845"/>
              <a:gd name="connsiteY119" fmla="*/ 502249 h 1592636"/>
              <a:gd name="connsiteX120" fmla="*/ 252193 w 1788845"/>
              <a:gd name="connsiteY120" fmla="*/ 460327 h 1592636"/>
              <a:gd name="connsiteX121" fmla="*/ 285321 w 1788845"/>
              <a:gd name="connsiteY121" fmla="*/ 420195 h 1592636"/>
              <a:gd name="connsiteX122" fmla="*/ 319231 w 1788845"/>
              <a:gd name="connsiteY122" fmla="*/ 380141 h 1592636"/>
              <a:gd name="connsiteX123" fmla="*/ 354629 w 1788845"/>
              <a:gd name="connsiteY123" fmla="*/ 341022 h 1592636"/>
              <a:gd name="connsiteX124" fmla="*/ 391359 w 1788845"/>
              <a:gd name="connsiteY124" fmla="*/ 304399 h 1592636"/>
              <a:gd name="connsiteX125" fmla="*/ 427937 w 1788845"/>
              <a:gd name="connsiteY125" fmla="*/ 269338 h 1592636"/>
              <a:gd name="connsiteX126" fmla="*/ 465219 w 1788845"/>
              <a:gd name="connsiteY126" fmla="*/ 235135 h 1592636"/>
              <a:gd name="connsiteX127" fmla="*/ 503836 w 1788845"/>
              <a:gd name="connsiteY127" fmla="*/ 203427 h 1592636"/>
              <a:gd name="connsiteX128" fmla="*/ 543082 w 1788845"/>
              <a:gd name="connsiteY128" fmla="*/ 173360 h 1592636"/>
              <a:gd name="connsiteX129" fmla="*/ 582879 w 1788845"/>
              <a:gd name="connsiteY129" fmla="*/ 145713 h 1592636"/>
              <a:gd name="connsiteX130" fmla="*/ 622524 w 1788845"/>
              <a:gd name="connsiteY130" fmla="*/ 119628 h 1592636"/>
              <a:gd name="connsiteX131" fmla="*/ 662643 w 1788845"/>
              <a:gd name="connsiteY131" fmla="*/ 96745 h 1592636"/>
              <a:gd name="connsiteX132" fmla="*/ 702458 w 1788845"/>
              <a:gd name="connsiteY132" fmla="*/ 76985 h 1592636"/>
              <a:gd name="connsiteX133" fmla="*/ 742119 w 1788845"/>
              <a:gd name="connsiteY133" fmla="*/ 58788 h 1592636"/>
              <a:gd name="connsiteX134" fmla="*/ 781475 w 1788845"/>
              <a:gd name="connsiteY134" fmla="*/ 43716 h 1592636"/>
              <a:gd name="connsiteX135" fmla="*/ 821535 w 1788845"/>
              <a:gd name="connsiteY135" fmla="*/ 29502 h 1592636"/>
              <a:gd name="connsiteX136" fmla="*/ 860432 w 1788845"/>
              <a:gd name="connsiteY136" fmla="*/ 19117 h 1592636"/>
              <a:gd name="connsiteX137" fmla="*/ 899879 w 1788845"/>
              <a:gd name="connsiteY137" fmla="*/ 11151 h 1592636"/>
              <a:gd name="connsiteX138" fmla="*/ 938317 w 1788845"/>
              <a:gd name="connsiteY138" fmla="*/ 5454 h 1592636"/>
              <a:gd name="connsiteX139" fmla="*/ 976524 w 1788845"/>
              <a:gd name="connsiteY139" fmla="*/ 2099 h 1592636"/>
              <a:gd name="connsiteX140" fmla="*/ 1013797 w 1788845"/>
              <a:gd name="connsiteY140" fmla="*/ 230 h 159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788845" h="1592636">
                <a:moveTo>
                  <a:pt x="1051700" y="0"/>
                </a:moveTo>
                <a:lnTo>
                  <a:pt x="1089295" y="2895"/>
                </a:lnTo>
                <a:lnTo>
                  <a:pt x="1126737" y="7352"/>
                </a:lnTo>
                <a:lnTo>
                  <a:pt x="1162311" y="14781"/>
                </a:lnTo>
                <a:lnTo>
                  <a:pt x="1199371" y="23143"/>
                </a:lnTo>
                <a:lnTo>
                  <a:pt x="1233858" y="33619"/>
                </a:lnTo>
                <a:lnTo>
                  <a:pt x="1269048" y="44955"/>
                </a:lnTo>
                <a:lnTo>
                  <a:pt x="1303152" y="59336"/>
                </a:lnTo>
                <a:lnTo>
                  <a:pt x="1335539" y="75128"/>
                </a:lnTo>
                <a:lnTo>
                  <a:pt x="1368555" y="92559"/>
                </a:lnTo>
                <a:lnTo>
                  <a:pt x="1400559" y="112256"/>
                </a:lnTo>
                <a:lnTo>
                  <a:pt x="1431629" y="133440"/>
                </a:lnTo>
                <a:lnTo>
                  <a:pt x="1461135" y="154470"/>
                </a:lnTo>
                <a:lnTo>
                  <a:pt x="1490337" y="178625"/>
                </a:lnTo>
                <a:lnTo>
                  <a:pt x="1517821" y="204189"/>
                </a:lnTo>
                <a:lnTo>
                  <a:pt x="1545934" y="231392"/>
                </a:lnTo>
                <a:lnTo>
                  <a:pt x="1570767" y="259851"/>
                </a:lnTo>
                <a:lnTo>
                  <a:pt x="1596306" y="289167"/>
                </a:lnTo>
                <a:lnTo>
                  <a:pt x="1619347" y="319817"/>
                </a:lnTo>
                <a:lnTo>
                  <a:pt x="1642234" y="352028"/>
                </a:lnTo>
                <a:lnTo>
                  <a:pt x="1663406" y="385649"/>
                </a:lnTo>
                <a:lnTo>
                  <a:pt x="1683643" y="420756"/>
                </a:lnTo>
                <a:lnTo>
                  <a:pt x="1703098" y="455786"/>
                </a:lnTo>
                <a:lnTo>
                  <a:pt x="1720837" y="492225"/>
                </a:lnTo>
                <a:lnTo>
                  <a:pt x="1736782" y="530854"/>
                </a:lnTo>
                <a:lnTo>
                  <a:pt x="1751870" y="570189"/>
                </a:lnTo>
                <a:lnTo>
                  <a:pt x="1764690" y="608511"/>
                </a:lnTo>
                <a:lnTo>
                  <a:pt x="1773524" y="647233"/>
                </a:lnTo>
                <a:lnTo>
                  <a:pt x="1781577" y="685877"/>
                </a:lnTo>
                <a:lnTo>
                  <a:pt x="1786504" y="724217"/>
                </a:lnTo>
                <a:lnTo>
                  <a:pt x="1788456" y="760686"/>
                </a:lnTo>
                <a:lnTo>
                  <a:pt x="1788845" y="797003"/>
                </a:lnTo>
                <a:lnTo>
                  <a:pt x="1786032" y="833794"/>
                </a:lnTo>
                <a:lnTo>
                  <a:pt x="1782513" y="869728"/>
                </a:lnTo>
                <a:lnTo>
                  <a:pt x="1775867" y="905356"/>
                </a:lnTo>
                <a:lnTo>
                  <a:pt x="1766172" y="939896"/>
                </a:lnTo>
                <a:lnTo>
                  <a:pt x="1755770" y="973578"/>
                </a:lnTo>
                <a:lnTo>
                  <a:pt x="1743103" y="1006249"/>
                </a:lnTo>
                <a:lnTo>
                  <a:pt x="1728088" y="1038691"/>
                </a:lnTo>
                <a:lnTo>
                  <a:pt x="1712292" y="1071055"/>
                </a:lnTo>
                <a:lnTo>
                  <a:pt x="1693446" y="1102333"/>
                </a:lnTo>
                <a:lnTo>
                  <a:pt x="1673114" y="1132676"/>
                </a:lnTo>
                <a:lnTo>
                  <a:pt x="1651294" y="1162084"/>
                </a:lnTo>
                <a:lnTo>
                  <a:pt x="1628769" y="1190635"/>
                </a:lnTo>
                <a:lnTo>
                  <a:pt x="1603119" y="1218881"/>
                </a:lnTo>
                <a:lnTo>
                  <a:pt x="1576839" y="1245486"/>
                </a:lnTo>
                <a:lnTo>
                  <a:pt x="1549072" y="1271158"/>
                </a:lnTo>
                <a:lnTo>
                  <a:pt x="1520523" y="1296753"/>
                </a:lnTo>
                <a:lnTo>
                  <a:pt x="1489783" y="1320556"/>
                </a:lnTo>
                <a:lnTo>
                  <a:pt x="1457403" y="1344987"/>
                </a:lnTo>
                <a:lnTo>
                  <a:pt x="1425328" y="1366293"/>
                </a:lnTo>
                <a:lnTo>
                  <a:pt x="1390910" y="1387369"/>
                </a:lnTo>
                <a:lnTo>
                  <a:pt x="1355786" y="1407587"/>
                </a:lnTo>
                <a:lnTo>
                  <a:pt x="1319955" y="1426948"/>
                </a:lnTo>
                <a:lnTo>
                  <a:pt x="1284202" y="1445528"/>
                </a:lnTo>
                <a:lnTo>
                  <a:pt x="1245553" y="1461458"/>
                </a:lnTo>
                <a:lnTo>
                  <a:pt x="1207761" y="1476683"/>
                </a:lnTo>
                <a:lnTo>
                  <a:pt x="1168405" y="1491756"/>
                </a:lnTo>
                <a:lnTo>
                  <a:pt x="1128345" y="1505971"/>
                </a:lnTo>
                <a:lnTo>
                  <a:pt x="1088515" y="1517841"/>
                </a:lnTo>
                <a:lnTo>
                  <a:pt x="1047044" y="1530340"/>
                </a:lnTo>
                <a:lnTo>
                  <a:pt x="1004869" y="1541981"/>
                </a:lnTo>
                <a:lnTo>
                  <a:pt x="962063" y="1551984"/>
                </a:lnTo>
                <a:lnTo>
                  <a:pt x="920194" y="1560500"/>
                </a:lnTo>
                <a:lnTo>
                  <a:pt x="876684" y="1569644"/>
                </a:lnTo>
                <a:lnTo>
                  <a:pt x="834262" y="1575741"/>
                </a:lnTo>
                <a:lnTo>
                  <a:pt x="790982" y="1582541"/>
                </a:lnTo>
                <a:lnTo>
                  <a:pt x="748008" y="1586218"/>
                </a:lnTo>
                <a:lnTo>
                  <a:pt x="705033" y="1589894"/>
                </a:lnTo>
                <a:lnTo>
                  <a:pt x="662212" y="1592008"/>
                </a:lnTo>
                <a:lnTo>
                  <a:pt x="620326" y="1592636"/>
                </a:lnTo>
                <a:lnTo>
                  <a:pt x="577811" y="1591626"/>
                </a:lnTo>
                <a:lnTo>
                  <a:pt x="537012" y="1589206"/>
                </a:lnTo>
                <a:lnTo>
                  <a:pt x="497148" y="1585301"/>
                </a:lnTo>
                <a:lnTo>
                  <a:pt x="455949" y="1578899"/>
                </a:lnTo>
                <a:lnTo>
                  <a:pt x="418031" y="1571239"/>
                </a:lnTo>
                <a:lnTo>
                  <a:pt x="380190" y="1562800"/>
                </a:lnTo>
                <a:lnTo>
                  <a:pt x="343435" y="1551313"/>
                </a:lnTo>
                <a:lnTo>
                  <a:pt x="308397" y="1538416"/>
                </a:lnTo>
                <a:lnTo>
                  <a:pt x="274369" y="1523252"/>
                </a:lnTo>
                <a:lnTo>
                  <a:pt x="240573" y="1505744"/>
                </a:lnTo>
                <a:lnTo>
                  <a:pt x="209197" y="1487687"/>
                </a:lnTo>
                <a:lnTo>
                  <a:pt x="180548" y="1465952"/>
                </a:lnTo>
                <a:lnTo>
                  <a:pt x="166615" y="1455122"/>
                </a:lnTo>
                <a:lnTo>
                  <a:pt x="152835" y="1442731"/>
                </a:lnTo>
                <a:lnTo>
                  <a:pt x="139912" y="1429635"/>
                </a:lnTo>
                <a:lnTo>
                  <a:pt x="126914" y="1417321"/>
                </a:lnTo>
                <a:lnTo>
                  <a:pt x="114143" y="1402662"/>
                </a:lnTo>
                <a:lnTo>
                  <a:pt x="102080" y="1388862"/>
                </a:lnTo>
                <a:lnTo>
                  <a:pt x="90950" y="1373575"/>
                </a:lnTo>
                <a:lnTo>
                  <a:pt x="80602" y="1358366"/>
                </a:lnTo>
                <a:lnTo>
                  <a:pt x="70407" y="1341593"/>
                </a:lnTo>
                <a:lnTo>
                  <a:pt x="60136" y="1325602"/>
                </a:lnTo>
                <a:lnTo>
                  <a:pt x="51581" y="1308202"/>
                </a:lnTo>
                <a:lnTo>
                  <a:pt x="43884" y="1290097"/>
                </a:lnTo>
                <a:lnTo>
                  <a:pt x="34700" y="1271058"/>
                </a:lnTo>
                <a:lnTo>
                  <a:pt x="28720" y="1251545"/>
                </a:lnTo>
                <a:lnTo>
                  <a:pt x="21176" y="1231877"/>
                </a:lnTo>
                <a:lnTo>
                  <a:pt x="16054" y="1211659"/>
                </a:lnTo>
                <a:lnTo>
                  <a:pt x="10931" y="1191440"/>
                </a:lnTo>
                <a:lnTo>
                  <a:pt x="7449" y="1170595"/>
                </a:lnTo>
                <a:lnTo>
                  <a:pt x="4824" y="1149043"/>
                </a:lnTo>
                <a:lnTo>
                  <a:pt x="2200" y="1127492"/>
                </a:lnTo>
                <a:lnTo>
                  <a:pt x="1920" y="1106170"/>
                </a:lnTo>
                <a:lnTo>
                  <a:pt x="0" y="1085477"/>
                </a:lnTo>
                <a:lnTo>
                  <a:pt x="1437" y="1062746"/>
                </a:lnTo>
                <a:lnTo>
                  <a:pt x="1940" y="1041502"/>
                </a:lnTo>
                <a:lnTo>
                  <a:pt x="4081" y="1019629"/>
                </a:lnTo>
                <a:lnTo>
                  <a:pt x="6376" y="996194"/>
                </a:lnTo>
                <a:lnTo>
                  <a:pt x="14644" y="952051"/>
                </a:lnTo>
                <a:lnTo>
                  <a:pt x="23924" y="905640"/>
                </a:lnTo>
                <a:lnTo>
                  <a:pt x="37741" y="861251"/>
                </a:lnTo>
                <a:lnTo>
                  <a:pt x="52569" y="814595"/>
                </a:lnTo>
                <a:lnTo>
                  <a:pt x="69665" y="768950"/>
                </a:lnTo>
                <a:lnTo>
                  <a:pt x="90669" y="723688"/>
                </a:lnTo>
                <a:lnTo>
                  <a:pt x="113314" y="677799"/>
                </a:lnTo>
                <a:lnTo>
                  <a:pt x="137445" y="632843"/>
                </a:lnTo>
                <a:lnTo>
                  <a:pt x="162986" y="589602"/>
                </a:lnTo>
                <a:lnTo>
                  <a:pt x="191807" y="545107"/>
                </a:lnTo>
                <a:lnTo>
                  <a:pt x="221257" y="502249"/>
                </a:lnTo>
                <a:lnTo>
                  <a:pt x="252193" y="460327"/>
                </a:lnTo>
                <a:lnTo>
                  <a:pt x="285321" y="420195"/>
                </a:lnTo>
                <a:lnTo>
                  <a:pt x="319231" y="380141"/>
                </a:lnTo>
                <a:lnTo>
                  <a:pt x="354629" y="341022"/>
                </a:lnTo>
                <a:lnTo>
                  <a:pt x="391359" y="304399"/>
                </a:lnTo>
                <a:lnTo>
                  <a:pt x="427937" y="269338"/>
                </a:lnTo>
                <a:lnTo>
                  <a:pt x="465219" y="235135"/>
                </a:lnTo>
                <a:lnTo>
                  <a:pt x="503836" y="203427"/>
                </a:lnTo>
                <a:lnTo>
                  <a:pt x="543082" y="173360"/>
                </a:lnTo>
                <a:lnTo>
                  <a:pt x="582879" y="145713"/>
                </a:lnTo>
                <a:lnTo>
                  <a:pt x="622524" y="119628"/>
                </a:lnTo>
                <a:lnTo>
                  <a:pt x="662643" y="96745"/>
                </a:lnTo>
                <a:lnTo>
                  <a:pt x="702458" y="76985"/>
                </a:lnTo>
                <a:lnTo>
                  <a:pt x="742119" y="58788"/>
                </a:lnTo>
                <a:lnTo>
                  <a:pt x="781475" y="43716"/>
                </a:lnTo>
                <a:lnTo>
                  <a:pt x="821535" y="29502"/>
                </a:lnTo>
                <a:lnTo>
                  <a:pt x="860432" y="19117"/>
                </a:lnTo>
                <a:lnTo>
                  <a:pt x="899879" y="11151"/>
                </a:lnTo>
                <a:lnTo>
                  <a:pt x="938317" y="5454"/>
                </a:lnTo>
                <a:lnTo>
                  <a:pt x="976524" y="2099"/>
                </a:lnTo>
                <a:lnTo>
                  <a:pt x="1013797" y="2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75966" y="2529079"/>
            <a:ext cx="1615596" cy="1623945"/>
          </a:xfrm>
          <a:custGeom>
            <a:avLst/>
            <a:gdLst>
              <a:gd name="connsiteX0" fmla="*/ 881903 w 1615596"/>
              <a:gd name="connsiteY0" fmla="*/ 0 h 1623945"/>
              <a:gd name="connsiteX1" fmla="*/ 922803 w 1615596"/>
              <a:gd name="connsiteY1" fmla="*/ 525 h 1623945"/>
              <a:gd name="connsiteX2" fmla="*/ 962501 w 1615596"/>
              <a:gd name="connsiteY2" fmla="*/ 4421 h 1623945"/>
              <a:gd name="connsiteX3" fmla="*/ 981488 w 1615596"/>
              <a:gd name="connsiteY3" fmla="*/ 6285 h 1623945"/>
              <a:gd name="connsiteX4" fmla="*/ 1001085 w 1615596"/>
              <a:gd name="connsiteY4" fmla="*/ 10824 h 1623945"/>
              <a:gd name="connsiteX5" fmla="*/ 1019987 w 1615596"/>
              <a:gd name="connsiteY5" fmla="*/ 13552 h 1623945"/>
              <a:gd name="connsiteX6" fmla="*/ 1037688 w 1615596"/>
              <a:gd name="connsiteY6" fmla="*/ 19651 h 1623945"/>
              <a:gd name="connsiteX7" fmla="*/ 1074037 w 1615596"/>
              <a:gd name="connsiteY7" fmla="*/ 31069 h 1623945"/>
              <a:gd name="connsiteX8" fmla="*/ 1109186 w 1615596"/>
              <a:gd name="connsiteY8" fmla="*/ 45858 h 1623945"/>
              <a:gd name="connsiteX9" fmla="*/ 1143219 w 1615596"/>
              <a:gd name="connsiteY9" fmla="*/ 63155 h 1623945"/>
              <a:gd name="connsiteX10" fmla="*/ 1176220 w 1615596"/>
              <a:gd name="connsiteY10" fmla="*/ 82094 h 1623945"/>
              <a:gd name="connsiteX11" fmla="*/ 1206209 w 1615596"/>
              <a:gd name="connsiteY11" fmla="*/ 105101 h 1623945"/>
              <a:gd name="connsiteX12" fmla="*/ 1236976 w 1615596"/>
              <a:gd name="connsiteY12" fmla="*/ 129055 h 1623945"/>
              <a:gd name="connsiteX13" fmla="*/ 1266628 w 1615596"/>
              <a:gd name="connsiteY13" fmla="*/ 155517 h 1623945"/>
              <a:gd name="connsiteX14" fmla="*/ 1293521 w 1615596"/>
              <a:gd name="connsiteY14" fmla="*/ 183453 h 1623945"/>
              <a:gd name="connsiteX15" fmla="*/ 1321025 w 1615596"/>
              <a:gd name="connsiteY15" fmla="*/ 214065 h 1623945"/>
              <a:gd name="connsiteX16" fmla="*/ 1345770 w 1615596"/>
              <a:gd name="connsiteY16" fmla="*/ 246153 h 1623945"/>
              <a:gd name="connsiteX17" fmla="*/ 1370346 w 1615596"/>
              <a:gd name="connsiteY17" fmla="*/ 279967 h 1623945"/>
              <a:gd name="connsiteX18" fmla="*/ 1393111 w 1615596"/>
              <a:gd name="connsiteY18" fmla="*/ 314476 h 1623945"/>
              <a:gd name="connsiteX19" fmla="*/ 1415539 w 1615596"/>
              <a:gd name="connsiteY19" fmla="*/ 352442 h 1623945"/>
              <a:gd name="connsiteX20" fmla="*/ 1435463 w 1615596"/>
              <a:gd name="connsiteY20" fmla="*/ 389289 h 1623945"/>
              <a:gd name="connsiteX21" fmla="*/ 1454269 w 1615596"/>
              <a:gd name="connsiteY21" fmla="*/ 428644 h 1623945"/>
              <a:gd name="connsiteX22" fmla="*/ 1472992 w 1615596"/>
              <a:gd name="connsiteY22" fmla="*/ 468862 h 1623945"/>
              <a:gd name="connsiteX23" fmla="*/ 1490765 w 1615596"/>
              <a:gd name="connsiteY23" fmla="*/ 509859 h 1623945"/>
              <a:gd name="connsiteX24" fmla="*/ 1506730 w 1615596"/>
              <a:gd name="connsiteY24" fmla="*/ 551552 h 1623945"/>
              <a:gd name="connsiteX25" fmla="*/ 1521831 w 1615596"/>
              <a:gd name="connsiteY25" fmla="*/ 593160 h 1623945"/>
              <a:gd name="connsiteX26" fmla="*/ 1535900 w 1615596"/>
              <a:gd name="connsiteY26" fmla="*/ 636411 h 1623945"/>
              <a:gd name="connsiteX27" fmla="*/ 1548158 w 1615596"/>
              <a:gd name="connsiteY27" fmla="*/ 680356 h 1623945"/>
              <a:gd name="connsiteX28" fmla="*/ 1559470 w 1615596"/>
              <a:gd name="connsiteY28" fmla="*/ 725081 h 1623945"/>
              <a:gd name="connsiteX29" fmla="*/ 1570865 w 1615596"/>
              <a:gd name="connsiteY29" fmla="*/ 768943 h 1623945"/>
              <a:gd name="connsiteX30" fmla="*/ 1579672 w 1615596"/>
              <a:gd name="connsiteY30" fmla="*/ 812549 h 1623945"/>
              <a:gd name="connsiteX31" fmla="*/ 1588394 w 1615596"/>
              <a:gd name="connsiteY31" fmla="*/ 857020 h 1623945"/>
              <a:gd name="connsiteX32" fmla="*/ 1596337 w 1615596"/>
              <a:gd name="connsiteY32" fmla="*/ 900542 h 1623945"/>
              <a:gd name="connsiteX33" fmla="*/ 1601692 w 1615596"/>
              <a:gd name="connsiteY33" fmla="*/ 943811 h 1623945"/>
              <a:gd name="connsiteX34" fmla="*/ 1607046 w 1615596"/>
              <a:gd name="connsiteY34" fmla="*/ 987079 h 1623945"/>
              <a:gd name="connsiteX35" fmla="*/ 1610759 w 1615596"/>
              <a:gd name="connsiteY35" fmla="*/ 1029313 h 1623945"/>
              <a:gd name="connsiteX36" fmla="*/ 1612746 w 1615596"/>
              <a:gd name="connsiteY36" fmla="*/ 1071379 h 1623945"/>
              <a:gd name="connsiteX37" fmla="*/ 1615596 w 1615596"/>
              <a:gd name="connsiteY37" fmla="*/ 1113528 h 1623945"/>
              <a:gd name="connsiteX38" fmla="*/ 1614552 w 1615596"/>
              <a:gd name="connsiteY38" fmla="*/ 1150935 h 1623945"/>
              <a:gd name="connsiteX39" fmla="*/ 1611699 w 1615596"/>
              <a:gd name="connsiteY39" fmla="*/ 1189036 h 1623945"/>
              <a:gd name="connsiteX40" fmla="*/ 1605646 w 1615596"/>
              <a:gd name="connsiteY40" fmla="*/ 1224206 h 1623945"/>
              <a:gd name="connsiteX41" fmla="*/ 1597174 w 1615596"/>
              <a:gd name="connsiteY41" fmla="*/ 1257395 h 1623945"/>
              <a:gd name="connsiteX42" fmla="*/ 1586113 w 1615596"/>
              <a:gd name="connsiteY42" fmla="*/ 1290328 h 1623945"/>
              <a:gd name="connsiteX43" fmla="*/ 1574357 w 1615596"/>
              <a:gd name="connsiteY43" fmla="*/ 1321450 h 1623945"/>
              <a:gd name="connsiteX44" fmla="*/ 1558371 w 1615596"/>
              <a:gd name="connsiteY44" fmla="*/ 1351285 h 1623945"/>
              <a:gd name="connsiteX45" fmla="*/ 1539880 w 1615596"/>
              <a:gd name="connsiteY45" fmla="*/ 1379999 h 1623945"/>
              <a:gd name="connsiteX46" fmla="*/ 1520695 w 1615596"/>
              <a:gd name="connsiteY46" fmla="*/ 1406904 h 1623945"/>
              <a:gd name="connsiteX47" fmla="*/ 1499953 w 1615596"/>
              <a:gd name="connsiteY47" fmla="*/ 1431909 h 1623945"/>
              <a:gd name="connsiteX48" fmla="*/ 1474980 w 1615596"/>
              <a:gd name="connsiteY48" fmla="*/ 1455627 h 1623945"/>
              <a:gd name="connsiteX49" fmla="*/ 1451040 w 1615596"/>
              <a:gd name="connsiteY49" fmla="*/ 1477701 h 1623945"/>
              <a:gd name="connsiteX50" fmla="*/ 1422869 w 1615596"/>
              <a:gd name="connsiteY50" fmla="*/ 1498489 h 1623945"/>
              <a:gd name="connsiteX51" fmla="*/ 1394782 w 1615596"/>
              <a:gd name="connsiteY51" fmla="*/ 1518413 h 1623945"/>
              <a:gd name="connsiteX52" fmla="*/ 1364443 w 1615596"/>
              <a:gd name="connsiteY52" fmla="*/ 1534625 h 1623945"/>
              <a:gd name="connsiteX53" fmla="*/ 1334105 w 1615596"/>
              <a:gd name="connsiteY53" fmla="*/ 1550840 h 1623945"/>
              <a:gd name="connsiteX54" fmla="*/ 1302209 w 1615596"/>
              <a:gd name="connsiteY54" fmla="*/ 1565155 h 1623945"/>
              <a:gd name="connsiteX55" fmla="*/ 1267810 w 1615596"/>
              <a:gd name="connsiteY55" fmla="*/ 1578353 h 1623945"/>
              <a:gd name="connsiteX56" fmla="*/ 1234442 w 1615596"/>
              <a:gd name="connsiteY56" fmla="*/ 1589908 h 1623945"/>
              <a:gd name="connsiteX57" fmla="*/ 1198654 w 1615596"/>
              <a:gd name="connsiteY57" fmla="*/ 1599479 h 1623945"/>
              <a:gd name="connsiteX58" fmla="*/ 1162171 w 1615596"/>
              <a:gd name="connsiteY58" fmla="*/ 1607239 h 1623945"/>
              <a:gd name="connsiteX59" fmla="*/ 1124911 w 1615596"/>
              <a:gd name="connsiteY59" fmla="*/ 1614050 h 1623945"/>
              <a:gd name="connsiteX60" fmla="*/ 1088682 w 1615596"/>
              <a:gd name="connsiteY60" fmla="*/ 1619217 h 1623945"/>
              <a:gd name="connsiteX61" fmla="*/ 1050033 w 1615596"/>
              <a:gd name="connsiteY61" fmla="*/ 1622403 h 1623945"/>
              <a:gd name="connsiteX62" fmla="*/ 1012416 w 1615596"/>
              <a:gd name="connsiteY62" fmla="*/ 1623945 h 1623945"/>
              <a:gd name="connsiteX63" fmla="*/ 973242 w 1615596"/>
              <a:gd name="connsiteY63" fmla="*/ 1623590 h 1623945"/>
              <a:gd name="connsiteX64" fmla="*/ 934153 w 1615596"/>
              <a:gd name="connsiteY64" fmla="*/ 1622371 h 1623945"/>
              <a:gd name="connsiteX65" fmla="*/ 895148 w 1615596"/>
              <a:gd name="connsiteY65" fmla="*/ 1620287 h 1623945"/>
              <a:gd name="connsiteX66" fmla="*/ 857343 w 1615596"/>
              <a:gd name="connsiteY66" fmla="*/ 1614833 h 1623945"/>
              <a:gd name="connsiteX67" fmla="*/ 818759 w 1615596"/>
              <a:gd name="connsiteY67" fmla="*/ 1608430 h 1623945"/>
              <a:gd name="connsiteX68" fmla="*/ 780431 w 1615596"/>
              <a:gd name="connsiteY68" fmla="*/ 1599435 h 1623945"/>
              <a:gd name="connsiteX69" fmla="*/ 742101 w 1615596"/>
              <a:gd name="connsiteY69" fmla="*/ 1590439 h 1623945"/>
              <a:gd name="connsiteX70" fmla="*/ 665086 w 1615596"/>
              <a:gd name="connsiteY70" fmla="*/ 1567180 h 1623945"/>
              <a:gd name="connsiteX71" fmla="*/ 589102 w 1615596"/>
              <a:gd name="connsiteY71" fmla="*/ 1542277 h 1623945"/>
              <a:gd name="connsiteX72" fmla="*/ 553006 w 1615596"/>
              <a:gd name="connsiteY72" fmla="*/ 1528267 h 1623945"/>
              <a:gd name="connsiteX73" fmla="*/ 516910 w 1615596"/>
              <a:gd name="connsiteY73" fmla="*/ 1514257 h 1623945"/>
              <a:gd name="connsiteX74" fmla="*/ 480119 w 1615596"/>
              <a:gd name="connsiteY74" fmla="*/ 1498434 h 1623945"/>
              <a:gd name="connsiteX75" fmla="*/ 446003 w 1615596"/>
              <a:gd name="connsiteY75" fmla="*/ 1482001 h 1623945"/>
              <a:gd name="connsiteX76" fmla="*/ 411884 w 1615596"/>
              <a:gd name="connsiteY76" fmla="*/ 1465569 h 1623945"/>
              <a:gd name="connsiteX77" fmla="*/ 378716 w 1615596"/>
              <a:gd name="connsiteY77" fmla="*/ 1448356 h 1623945"/>
              <a:gd name="connsiteX78" fmla="*/ 346493 w 1615596"/>
              <a:gd name="connsiteY78" fmla="*/ 1430365 h 1623945"/>
              <a:gd name="connsiteX79" fmla="*/ 314439 w 1615596"/>
              <a:gd name="connsiteY79" fmla="*/ 1410646 h 1623945"/>
              <a:gd name="connsiteX80" fmla="*/ 284976 w 1615596"/>
              <a:gd name="connsiteY80" fmla="*/ 1391180 h 1623945"/>
              <a:gd name="connsiteX81" fmla="*/ 256459 w 1615596"/>
              <a:gd name="connsiteY81" fmla="*/ 1370936 h 1623945"/>
              <a:gd name="connsiteX82" fmla="*/ 228112 w 1615596"/>
              <a:gd name="connsiteY82" fmla="*/ 1348963 h 1623945"/>
              <a:gd name="connsiteX83" fmla="*/ 201574 w 1615596"/>
              <a:gd name="connsiteY83" fmla="*/ 1326296 h 1623945"/>
              <a:gd name="connsiteX84" fmla="*/ 176848 w 1615596"/>
              <a:gd name="connsiteY84" fmla="*/ 1302934 h 1623945"/>
              <a:gd name="connsiteX85" fmla="*/ 152900 w 1615596"/>
              <a:gd name="connsiteY85" fmla="*/ 1280521 h 1623945"/>
              <a:gd name="connsiteX86" fmla="*/ 131016 w 1615596"/>
              <a:gd name="connsiteY86" fmla="*/ 1254822 h 1623945"/>
              <a:gd name="connsiteX87" fmla="*/ 110164 w 1615596"/>
              <a:gd name="connsiteY87" fmla="*/ 1227479 h 1623945"/>
              <a:gd name="connsiteX88" fmla="*/ 90089 w 1615596"/>
              <a:gd name="connsiteY88" fmla="*/ 1201085 h 1623945"/>
              <a:gd name="connsiteX89" fmla="*/ 73637 w 1615596"/>
              <a:gd name="connsiteY89" fmla="*/ 1173300 h 1623945"/>
              <a:gd name="connsiteX90" fmla="*/ 57269 w 1615596"/>
              <a:gd name="connsiteY90" fmla="*/ 1144654 h 1623945"/>
              <a:gd name="connsiteX91" fmla="*/ 42796 w 1615596"/>
              <a:gd name="connsiteY91" fmla="*/ 1114447 h 1623945"/>
              <a:gd name="connsiteX92" fmla="*/ 31943 w 1615596"/>
              <a:gd name="connsiteY92" fmla="*/ 1082852 h 1623945"/>
              <a:gd name="connsiteX93" fmla="*/ 20228 w 1615596"/>
              <a:gd name="connsiteY93" fmla="*/ 1051172 h 1623945"/>
              <a:gd name="connsiteX94" fmla="*/ 13083 w 1615596"/>
              <a:gd name="connsiteY94" fmla="*/ 1017323 h 1623945"/>
              <a:gd name="connsiteX95" fmla="*/ 6019 w 1615596"/>
              <a:gd name="connsiteY95" fmla="*/ 982610 h 1623945"/>
              <a:gd name="connsiteX96" fmla="*/ 3357 w 1615596"/>
              <a:gd name="connsiteY96" fmla="*/ 947457 h 1623945"/>
              <a:gd name="connsiteX97" fmla="*/ 0 w 1615596"/>
              <a:gd name="connsiteY97" fmla="*/ 910492 h 1623945"/>
              <a:gd name="connsiteX98" fmla="*/ 1044 w 1615596"/>
              <a:gd name="connsiteY98" fmla="*/ 873084 h 1623945"/>
              <a:gd name="connsiteX99" fmla="*/ 4150 w 1615596"/>
              <a:gd name="connsiteY99" fmla="*/ 832391 h 1623945"/>
              <a:gd name="connsiteX100" fmla="*/ 9153 w 1615596"/>
              <a:gd name="connsiteY100" fmla="*/ 790140 h 1623945"/>
              <a:gd name="connsiteX101" fmla="*/ 17607 w 1615596"/>
              <a:gd name="connsiteY101" fmla="*/ 748227 h 1623945"/>
              <a:gd name="connsiteX102" fmla="*/ 29512 w 1615596"/>
              <a:gd name="connsiteY102" fmla="*/ 706652 h 1623945"/>
              <a:gd name="connsiteX103" fmla="*/ 42366 w 1615596"/>
              <a:gd name="connsiteY103" fmla="*/ 664298 h 1623945"/>
              <a:gd name="connsiteX104" fmla="*/ 58587 w 1615596"/>
              <a:gd name="connsiteY104" fmla="*/ 623148 h 1623945"/>
              <a:gd name="connsiteX105" fmla="*/ 76450 w 1615596"/>
              <a:gd name="connsiteY105" fmla="*/ 583030 h 1623945"/>
              <a:gd name="connsiteX106" fmla="*/ 97850 w 1615596"/>
              <a:gd name="connsiteY106" fmla="*/ 542388 h 1623945"/>
              <a:gd name="connsiteX107" fmla="*/ 120891 w 1615596"/>
              <a:gd name="connsiteY107" fmla="*/ 502780 h 1623945"/>
              <a:gd name="connsiteX108" fmla="*/ 145658 w 1615596"/>
              <a:gd name="connsiteY108" fmla="*/ 463339 h 1623945"/>
              <a:gd name="connsiteX109" fmla="*/ 172846 w 1615596"/>
              <a:gd name="connsiteY109" fmla="*/ 425882 h 1623945"/>
              <a:gd name="connsiteX110" fmla="*/ 200811 w 1615596"/>
              <a:gd name="connsiteY110" fmla="*/ 389373 h 1623945"/>
              <a:gd name="connsiteX111" fmla="*/ 230503 w 1615596"/>
              <a:gd name="connsiteY111" fmla="*/ 353033 h 1623945"/>
              <a:gd name="connsiteX112" fmla="*/ 262615 w 1615596"/>
              <a:gd name="connsiteY112" fmla="*/ 318675 h 1623945"/>
              <a:gd name="connsiteX113" fmla="*/ 295590 w 1615596"/>
              <a:gd name="connsiteY113" fmla="*/ 284402 h 1623945"/>
              <a:gd name="connsiteX114" fmla="*/ 330122 w 1615596"/>
              <a:gd name="connsiteY114" fmla="*/ 252028 h 1623945"/>
              <a:gd name="connsiteX115" fmla="*/ 366211 w 1615596"/>
              <a:gd name="connsiteY115" fmla="*/ 221550 h 1623945"/>
              <a:gd name="connsiteX116" fmla="*/ 402131 w 1615596"/>
              <a:gd name="connsiteY116" fmla="*/ 192800 h 1623945"/>
              <a:gd name="connsiteX117" fmla="*/ 438830 w 1615596"/>
              <a:gd name="connsiteY117" fmla="*/ 164998 h 1623945"/>
              <a:gd name="connsiteX118" fmla="*/ 477950 w 1615596"/>
              <a:gd name="connsiteY118" fmla="*/ 139179 h 1623945"/>
              <a:gd name="connsiteX119" fmla="*/ 516900 w 1615596"/>
              <a:gd name="connsiteY119" fmla="*/ 115088 h 1623945"/>
              <a:gd name="connsiteX120" fmla="*/ 556460 w 1615596"/>
              <a:gd name="connsiteY120" fmla="*/ 93674 h 1623945"/>
              <a:gd name="connsiteX121" fmla="*/ 597576 w 1615596"/>
              <a:gd name="connsiteY121" fmla="*/ 74157 h 1623945"/>
              <a:gd name="connsiteX122" fmla="*/ 636883 w 1615596"/>
              <a:gd name="connsiteY122" fmla="*/ 55335 h 1623945"/>
              <a:gd name="connsiteX123" fmla="*/ 679303 w 1615596"/>
              <a:gd name="connsiteY123" fmla="*/ 40306 h 1623945"/>
              <a:gd name="connsiteX124" fmla="*/ 719829 w 1615596"/>
              <a:gd name="connsiteY124" fmla="*/ 26839 h 1623945"/>
              <a:gd name="connsiteX125" fmla="*/ 760880 w 1615596"/>
              <a:gd name="connsiteY125" fmla="*/ 16910 h 1623945"/>
              <a:gd name="connsiteX126" fmla="*/ 801677 w 1615596"/>
              <a:gd name="connsiteY126" fmla="*/ 9573 h 1623945"/>
              <a:gd name="connsiteX127" fmla="*/ 842390 w 1615596"/>
              <a:gd name="connsiteY127" fmla="*/ 3102 h 162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615596" h="1623945">
                <a:moveTo>
                  <a:pt x="881903" y="0"/>
                </a:moveTo>
                <a:lnTo>
                  <a:pt x="922803" y="525"/>
                </a:lnTo>
                <a:lnTo>
                  <a:pt x="962501" y="4421"/>
                </a:lnTo>
                <a:lnTo>
                  <a:pt x="981488" y="6285"/>
                </a:lnTo>
                <a:lnTo>
                  <a:pt x="1001085" y="10824"/>
                </a:lnTo>
                <a:lnTo>
                  <a:pt x="1019987" y="13552"/>
                </a:lnTo>
                <a:lnTo>
                  <a:pt x="1037688" y="19651"/>
                </a:lnTo>
                <a:lnTo>
                  <a:pt x="1074037" y="31069"/>
                </a:lnTo>
                <a:lnTo>
                  <a:pt x="1109186" y="45858"/>
                </a:lnTo>
                <a:lnTo>
                  <a:pt x="1143219" y="63155"/>
                </a:lnTo>
                <a:lnTo>
                  <a:pt x="1176220" y="82094"/>
                </a:lnTo>
                <a:lnTo>
                  <a:pt x="1206209" y="105101"/>
                </a:lnTo>
                <a:lnTo>
                  <a:pt x="1236976" y="129055"/>
                </a:lnTo>
                <a:lnTo>
                  <a:pt x="1266628" y="155517"/>
                </a:lnTo>
                <a:lnTo>
                  <a:pt x="1293521" y="183453"/>
                </a:lnTo>
                <a:lnTo>
                  <a:pt x="1321025" y="214065"/>
                </a:lnTo>
                <a:lnTo>
                  <a:pt x="1345770" y="246153"/>
                </a:lnTo>
                <a:lnTo>
                  <a:pt x="1370346" y="279967"/>
                </a:lnTo>
                <a:lnTo>
                  <a:pt x="1393111" y="314476"/>
                </a:lnTo>
                <a:lnTo>
                  <a:pt x="1415539" y="352442"/>
                </a:lnTo>
                <a:lnTo>
                  <a:pt x="1435463" y="389289"/>
                </a:lnTo>
                <a:lnTo>
                  <a:pt x="1454269" y="428644"/>
                </a:lnTo>
                <a:lnTo>
                  <a:pt x="1472992" y="468862"/>
                </a:lnTo>
                <a:lnTo>
                  <a:pt x="1490765" y="509859"/>
                </a:lnTo>
                <a:lnTo>
                  <a:pt x="1506730" y="551552"/>
                </a:lnTo>
                <a:lnTo>
                  <a:pt x="1521831" y="593160"/>
                </a:lnTo>
                <a:lnTo>
                  <a:pt x="1535900" y="636411"/>
                </a:lnTo>
                <a:lnTo>
                  <a:pt x="1548158" y="680356"/>
                </a:lnTo>
                <a:lnTo>
                  <a:pt x="1559470" y="725081"/>
                </a:lnTo>
                <a:lnTo>
                  <a:pt x="1570865" y="768943"/>
                </a:lnTo>
                <a:lnTo>
                  <a:pt x="1579672" y="812549"/>
                </a:lnTo>
                <a:lnTo>
                  <a:pt x="1588394" y="857020"/>
                </a:lnTo>
                <a:lnTo>
                  <a:pt x="1596337" y="900542"/>
                </a:lnTo>
                <a:lnTo>
                  <a:pt x="1601692" y="943811"/>
                </a:lnTo>
                <a:lnTo>
                  <a:pt x="1607046" y="987079"/>
                </a:lnTo>
                <a:lnTo>
                  <a:pt x="1610759" y="1029313"/>
                </a:lnTo>
                <a:lnTo>
                  <a:pt x="1612746" y="1071379"/>
                </a:lnTo>
                <a:lnTo>
                  <a:pt x="1615596" y="1113528"/>
                </a:lnTo>
                <a:lnTo>
                  <a:pt x="1614552" y="1150935"/>
                </a:lnTo>
                <a:lnTo>
                  <a:pt x="1611699" y="1189036"/>
                </a:lnTo>
                <a:lnTo>
                  <a:pt x="1605646" y="1224206"/>
                </a:lnTo>
                <a:lnTo>
                  <a:pt x="1597174" y="1257395"/>
                </a:lnTo>
                <a:lnTo>
                  <a:pt x="1586113" y="1290328"/>
                </a:lnTo>
                <a:lnTo>
                  <a:pt x="1574357" y="1321450"/>
                </a:lnTo>
                <a:lnTo>
                  <a:pt x="1558371" y="1351285"/>
                </a:lnTo>
                <a:lnTo>
                  <a:pt x="1539880" y="1379999"/>
                </a:lnTo>
                <a:lnTo>
                  <a:pt x="1520695" y="1406904"/>
                </a:lnTo>
                <a:lnTo>
                  <a:pt x="1499953" y="1431909"/>
                </a:lnTo>
                <a:lnTo>
                  <a:pt x="1474980" y="1455627"/>
                </a:lnTo>
                <a:lnTo>
                  <a:pt x="1451040" y="1477701"/>
                </a:lnTo>
                <a:lnTo>
                  <a:pt x="1422869" y="1498489"/>
                </a:lnTo>
                <a:lnTo>
                  <a:pt x="1394782" y="1518413"/>
                </a:lnTo>
                <a:lnTo>
                  <a:pt x="1364443" y="1534625"/>
                </a:lnTo>
                <a:lnTo>
                  <a:pt x="1334105" y="1550840"/>
                </a:lnTo>
                <a:lnTo>
                  <a:pt x="1302209" y="1565155"/>
                </a:lnTo>
                <a:lnTo>
                  <a:pt x="1267810" y="1578353"/>
                </a:lnTo>
                <a:lnTo>
                  <a:pt x="1234442" y="1589908"/>
                </a:lnTo>
                <a:lnTo>
                  <a:pt x="1198654" y="1599479"/>
                </a:lnTo>
                <a:lnTo>
                  <a:pt x="1162171" y="1607239"/>
                </a:lnTo>
                <a:lnTo>
                  <a:pt x="1124911" y="1614050"/>
                </a:lnTo>
                <a:lnTo>
                  <a:pt x="1088682" y="1619217"/>
                </a:lnTo>
                <a:lnTo>
                  <a:pt x="1050033" y="1622403"/>
                </a:lnTo>
                <a:lnTo>
                  <a:pt x="1012416" y="1623945"/>
                </a:lnTo>
                <a:lnTo>
                  <a:pt x="973242" y="1623590"/>
                </a:lnTo>
                <a:lnTo>
                  <a:pt x="934153" y="1622371"/>
                </a:lnTo>
                <a:lnTo>
                  <a:pt x="895148" y="1620287"/>
                </a:lnTo>
                <a:lnTo>
                  <a:pt x="857343" y="1614833"/>
                </a:lnTo>
                <a:lnTo>
                  <a:pt x="818759" y="1608430"/>
                </a:lnTo>
                <a:lnTo>
                  <a:pt x="780431" y="1599435"/>
                </a:lnTo>
                <a:lnTo>
                  <a:pt x="742101" y="1590439"/>
                </a:lnTo>
                <a:lnTo>
                  <a:pt x="665086" y="1567180"/>
                </a:lnTo>
                <a:lnTo>
                  <a:pt x="589102" y="1542277"/>
                </a:lnTo>
                <a:lnTo>
                  <a:pt x="553006" y="1528267"/>
                </a:lnTo>
                <a:lnTo>
                  <a:pt x="516910" y="1514257"/>
                </a:lnTo>
                <a:lnTo>
                  <a:pt x="480119" y="1498434"/>
                </a:lnTo>
                <a:lnTo>
                  <a:pt x="446003" y="1482001"/>
                </a:lnTo>
                <a:lnTo>
                  <a:pt x="411884" y="1465569"/>
                </a:lnTo>
                <a:lnTo>
                  <a:pt x="378716" y="1448356"/>
                </a:lnTo>
                <a:lnTo>
                  <a:pt x="346493" y="1430365"/>
                </a:lnTo>
                <a:lnTo>
                  <a:pt x="314439" y="1410646"/>
                </a:lnTo>
                <a:lnTo>
                  <a:pt x="284976" y="1391180"/>
                </a:lnTo>
                <a:lnTo>
                  <a:pt x="256459" y="1370936"/>
                </a:lnTo>
                <a:lnTo>
                  <a:pt x="228112" y="1348963"/>
                </a:lnTo>
                <a:lnTo>
                  <a:pt x="201574" y="1326296"/>
                </a:lnTo>
                <a:lnTo>
                  <a:pt x="176848" y="1302934"/>
                </a:lnTo>
                <a:lnTo>
                  <a:pt x="152900" y="1280521"/>
                </a:lnTo>
                <a:lnTo>
                  <a:pt x="131016" y="1254822"/>
                </a:lnTo>
                <a:lnTo>
                  <a:pt x="110164" y="1227479"/>
                </a:lnTo>
                <a:lnTo>
                  <a:pt x="90089" y="1201085"/>
                </a:lnTo>
                <a:lnTo>
                  <a:pt x="73637" y="1173300"/>
                </a:lnTo>
                <a:lnTo>
                  <a:pt x="57269" y="1144654"/>
                </a:lnTo>
                <a:lnTo>
                  <a:pt x="42796" y="1114447"/>
                </a:lnTo>
                <a:lnTo>
                  <a:pt x="31943" y="1082852"/>
                </a:lnTo>
                <a:lnTo>
                  <a:pt x="20228" y="1051172"/>
                </a:lnTo>
                <a:lnTo>
                  <a:pt x="13083" y="1017323"/>
                </a:lnTo>
                <a:lnTo>
                  <a:pt x="6019" y="982610"/>
                </a:lnTo>
                <a:lnTo>
                  <a:pt x="3357" y="947457"/>
                </a:lnTo>
                <a:lnTo>
                  <a:pt x="0" y="910492"/>
                </a:lnTo>
                <a:lnTo>
                  <a:pt x="1044" y="873084"/>
                </a:lnTo>
                <a:lnTo>
                  <a:pt x="4150" y="832391"/>
                </a:lnTo>
                <a:lnTo>
                  <a:pt x="9153" y="790140"/>
                </a:lnTo>
                <a:lnTo>
                  <a:pt x="17607" y="748227"/>
                </a:lnTo>
                <a:lnTo>
                  <a:pt x="29512" y="706652"/>
                </a:lnTo>
                <a:lnTo>
                  <a:pt x="42366" y="664298"/>
                </a:lnTo>
                <a:lnTo>
                  <a:pt x="58587" y="623148"/>
                </a:lnTo>
                <a:lnTo>
                  <a:pt x="76450" y="583030"/>
                </a:lnTo>
                <a:lnTo>
                  <a:pt x="97850" y="542388"/>
                </a:lnTo>
                <a:lnTo>
                  <a:pt x="120891" y="502780"/>
                </a:lnTo>
                <a:lnTo>
                  <a:pt x="145658" y="463339"/>
                </a:lnTo>
                <a:lnTo>
                  <a:pt x="172846" y="425882"/>
                </a:lnTo>
                <a:lnTo>
                  <a:pt x="200811" y="389373"/>
                </a:lnTo>
                <a:lnTo>
                  <a:pt x="230503" y="353033"/>
                </a:lnTo>
                <a:lnTo>
                  <a:pt x="262615" y="318675"/>
                </a:lnTo>
                <a:lnTo>
                  <a:pt x="295590" y="284402"/>
                </a:lnTo>
                <a:lnTo>
                  <a:pt x="330122" y="252028"/>
                </a:lnTo>
                <a:lnTo>
                  <a:pt x="366211" y="221550"/>
                </a:lnTo>
                <a:lnTo>
                  <a:pt x="402131" y="192800"/>
                </a:lnTo>
                <a:lnTo>
                  <a:pt x="438830" y="164998"/>
                </a:lnTo>
                <a:lnTo>
                  <a:pt x="477950" y="139179"/>
                </a:lnTo>
                <a:lnTo>
                  <a:pt x="516900" y="115088"/>
                </a:lnTo>
                <a:lnTo>
                  <a:pt x="556460" y="93674"/>
                </a:lnTo>
                <a:lnTo>
                  <a:pt x="597576" y="74157"/>
                </a:lnTo>
                <a:lnTo>
                  <a:pt x="636883" y="55335"/>
                </a:lnTo>
                <a:lnTo>
                  <a:pt x="679303" y="40306"/>
                </a:lnTo>
                <a:lnTo>
                  <a:pt x="719829" y="26839"/>
                </a:lnTo>
                <a:lnTo>
                  <a:pt x="760880" y="16910"/>
                </a:lnTo>
                <a:lnTo>
                  <a:pt x="801677" y="9573"/>
                </a:lnTo>
                <a:lnTo>
                  <a:pt x="842390" y="31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95471" y="3405757"/>
            <a:ext cx="1784671" cy="1626032"/>
          </a:xfrm>
          <a:custGeom>
            <a:avLst/>
            <a:gdLst>
              <a:gd name="connsiteX0" fmla="*/ 984013 w 1784671"/>
              <a:gd name="connsiteY0" fmla="*/ 0 h 1626032"/>
              <a:gd name="connsiteX1" fmla="*/ 1025356 w 1784671"/>
              <a:gd name="connsiteY1" fmla="*/ 896 h 1626032"/>
              <a:gd name="connsiteX2" fmla="*/ 1065055 w 1784671"/>
              <a:gd name="connsiteY2" fmla="*/ 121 h 1626032"/>
              <a:gd name="connsiteX3" fmla="*/ 1143055 w 1784671"/>
              <a:gd name="connsiteY3" fmla="*/ 3127 h 1626032"/>
              <a:gd name="connsiteX4" fmla="*/ 1181036 w 1784671"/>
              <a:gd name="connsiteY4" fmla="*/ 5879 h 1626032"/>
              <a:gd name="connsiteX5" fmla="*/ 1217350 w 1784671"/>
              <a:gd name="connsiteY5" fmla="*/ 8694 h 1626032"/>
              <a:gd name="connsiteX6" fmla="*/ 1253320 w 1784671"/>
              <a:gd name="connsiteY6" fmla="*/ 12214 h 1626032"/>
              <a:gd name="connsiteX7" fmla="*/ 1289609 w 1784671"/>
              <a:gd name="connsiteY7" fmla="*/ 16762 h 1626032"/>
              <a:gd name="connsiteX8" fmla="*/ 1324550 w 1784671"/>
              <a:gd name="connsiteY8" fmla="*/ 22398 h 1626032"/>
              <a:gd name="connsiteX9" fmla="*/ 1358141 w 1784671"/>
              <a:gd name="connsiteY9" fmla="*/ 29124 h 1626032"/>
              <a:gd name="connsiteX10" fmla="*/ 1391389 w 1784671"/>
              <a:gd name="connsiteY10" fmla="*/ 36556 h 1626032"/>
              <a:gd name="connsiteX11" fmla="*/ 1422969 w 1784671"/>
              <a:gd name="connsiteY11" fmla="*/ 44049 h 1626032"/>
              <a:gd name="connsiteX12" fmla="*/ 1453519 w 1784671"/>
              <a:gd name="connsiteY12" fmla="*/ 53658 h 1626032"/>
              <a:gd name="connsiteX13" fmla="*/ 1484387 w 1784671"/>
              <a:gd name="connsiteY13" fmla="*/ 64295 h 1626032"/>
              <a:gd name="connsiteX14" fmla="*/ 1512583 w 1784671"/>
              <a:gd name="connsiteY14" fmla="*/ 75378 h 1626032"/>
              <a:gd name="connsiteX15" fmla="*/ 1540091 w 1784671"/>
              <a:gd name="connsiteY15" fmla="*/ 87871 h 1626032"/>
              <a:gd name="connsiteX16" fmla="*/ 1566593 w 1784671"/>
              <a:gd name="connsiteY16" fmla="*/ 100749 h 1626032"/>
              <a:gd name="connsiteX17" fmla="*/ 1592066 w 1784671"/>
              <a:gd name="connsiteY17" fmla="*/ 115743 h 1626032"/>
              <a:gd name="connsiteX18" fmla="*/ 1615846 w 1784671"/>
              <a:gd name="connsiteY18" fmla="*/ 132531 h 1626032"/>
              <a:gd name="connsiteX19" fmla="*/ 1638620 w 1784671"/>
              <a:gd name="connsiteY19" fmla="*/ 149704 h 1626032"/>
              <a:gd name="connsiteX20" fmla="*/ 1660046 w 1784671"/>
              <a:gd name="connsiteY20" fmla="*/ 167965 h 1626032"/>
              <a:gd name="connsiteX21" fmla="*/ 1679092 w 1784671"/>
              <a:gd name="connsiteY21" fmla="*/ 189432 h 1626032"/>
              <a:gd name="connsiteX22" fmla="*/ 1697156 w 1784671"/>
              <a:gd name="connsiteY22" fmla="*/ 209549 h 1626032"/>
              <a:gd name="connsiteX23" fmla="*/ 1714167 w 1784671"/>
              <a:gd name="connsiteY23" fmla="*/ 233517 h 1626032"/>
              <a:gd name="connsiteX24" fmla="*/ 1728846 w 1784671"/>
              <a:gd name="connsiteY24" fmla="*/ 257224 h 1626032"/>
              <a:gd name="connsiteX25" fmla="*/ 1742153 w 1784671"/>
              <a:gd name="connsiteY25" fmla="*/ 283753 h 1626032"/>
              <a:gd name="connsiteX26" fmla="*/ 1753448 w 1784671"/>
              <a:gd name="connsiteY26" fmla="*/ 311050 h 1626032"/>
              <a:gd name="connsiteX27" fmla="*/ 1763369 w 1784671"/>
              <a:gd name="connsiteY27" fmla="*/ 341168 h 1626032"/>
              <a:gd name="connsiteX28" fmla="*/ 1771279 w 1784671"/>
              <a:gd name="connsiteY28" fmla="*/ 372054 h 1626032"/>
              <a:gd name="connsiteX29" fmla="*/ 1777497 w 1784671"/>
              <a:gd name="connsiteY29" fmla="*/ 404734 h 1626032"/>
              <a:gd name="connsiteX30" fmla="*/ 1781703 w 1784671"/>
              <a:gd name="connsiteY30" fmla="*/ 438183 h 1626032"/>
              <a:gd name="connsiteX31" fmla="*/ 1783530 w 1784671"/>
              <a:gd name="connsiteY31" fmla="*/ 474835 h 1626032"/>
              <a:gd name="connsiteX32" fmla="*/ 1784671 w 1784671"/>
              <a:gd name="connsiteY32" fmla="*/ 512900 h 1626032"/>
              <a:gd name="connsiteX33" fmla="*/ 1782106 w 1784671"/>
              <a:gd name="connsiteY33" fmla="*/ 553527 h 1626032"/>
              <a:gd name="connsiteX34" fmla="*/ 1779200 w 1784671"/>
              <a:gd name="connsiteY34" fmla="*/ 594860 h 1626032"/>
              <a:gd name="connsiteX35" fmla="*/ 1773276 w 1784671"/>
              <a:gd name="connsiteY35" fmla="*/ 637341 h 1626032"/>
              <a:gd name="connsiteX36" fmla="*/ 1766665 w 1784671"/>
              <a:gd name="connsiteY36" fmla="*/ 681237 h 1626032"/>
              <a:gd name="connsiteX37" fmla="*/ 1757723 w 1784671"/>
              <a:gd name="connsiteY37" fmla="*/ 724871 h 1626032"/>
              <a:gd name="connsiteX38" fmla="*/ 1746770 w 1784671"/>
              <a:gd name="connsiteY38" fmla="*/ 769271 h 1626032"/>
              <a:gd name="connsiteX39" fmla="*/ 1734466 w 1784671"/>
              <a:gd name="connsiteY39" fmla="*/ 814761 h 1626032"/>
              <a:gd name="connsiteX40" fmla="*/ 1721501 w 1784671"/>
              <a:gd name="connsiteY40" fmla="*/ 859929 h 1626032"/>
              <a:gd name="connsiteX41" fmla="*/ 1706181 w 1784671"/>
              <a:gd name="connsiteY41" fmla="*/ 906570 h 1626032"/>
              <a:gd name="connsiteX42" fmla="*/ 1689878 w 1784671"/>
              <a:gd name="connsiteY42" fmla="*/ 951862 h 1626032"/>
              <a:gd name="connsiteX43" fmla="*/ 1670902 w 1784671"/>
              <a:gd name="connsiteY43" fmla="*/ 997599 h 1626032"/>
              <a:gd name="connsiteX44" fmla="*/ 1651606 w 1784671"/>
              <a:gd name="connsiteY44" fmla="*/ 1042309 h 1626032"/>
              <a:gd name="connsiteX45" fmla="*/ 1631305 w 1784671"/>
              <a:gd name="connsiteY45" fmla="*/ 1087401 h 1626032"/>
              <a:gd name="connsiteX46" fmla="*/ 1608353 w 1784671"/>
              <a:gd name="connsiteY46" fmla="*/ 1131207 h 1626032"/>
              <a:gd name="connsiteX47" fmla="*/ 1585426 w 1784671"/>
              <a:gd name="connsiteY47" fmla="*/ 1173279 h 1626032"/>
              <a:gd name="connsiteX48" fmla="*/ 1561149 w 1784671"/>
              <a:gd name="connsiteY48" fmla="*/ 1216440 h 1626032"/>
              <a:gd name="connsiteX49" fmla="*/ 1535570 w 1784671"/>
              <a:gd name="connsiteY49" fmla="*/ 1257226 h 1626032"/>
              <a:gd name="connsiteX50" fmla="*/ 1507686 w 1784671"/>
              <a:gd name="connsiteY50" fmla="*/ 1296016 h 1626032"/>
              <a:gd name="connsiteX51" fmla="*/ 1480463 w 1784671"/>
              <a:gd name="connsiteY51" fmla="*/ 1335130 h 1626032"/>
              <a:gd name="connsiteX52" fmla="*/ 1450615 w 1784671"/>
              <a:gd name="connsiteY52" fmla="*/ 1371223 h 1626032"/>
              <a:gd name="connsiteX53" fmla="*/ 1419785 w 1784671"/>
              <a:gd name="connsiteY53" fmla="*/ 1405966 h 1626032"/>
              <a:gd name="connsiteX54" fmla="*/ 1389664 w 1784671"/>
              <a:gd name="connsiteY54" fmla="*/ 1437564 h 1626032"/>
              <a:gd name="connsiteX55" fmla="*/ 1357213 w 1784671"/>
              <a:gd name="connsiteY55" fmla="*/ 1468903 h 1626032"/>
              <a:gd name="connsiteX56" fmla="*/ 1325130 w 1784671"/>
              <a:gd name="connsiteY56" fmla="*/ 1497804 h 1626032"/>
              <a:gd name="connsiteX57" fmla="*/ 1290763 w 1784671"/>
              <a:gd name="connsiteY57" fmla="*/ 1522977 h 1626032"/>
              <a:gd name="connsiteX58" fmla="*/ 1256420 w 1784671"/>
              <a:gd name="connsiteY58" fmla="*/ 1546418 h 1626032"/>
              <a:gd name="connsiteX59" fmla="*/ 1238586 w 1784671"/>
              <a:gd name="connsiteY59" fmla="*/ 1557817 h 1626032"/>
              <a:gd name="connsiteX60" fmla="*/ 1221440 w 1784671"/>
              <a:gd name="connsiteY60" fmla="*/ 1567804 h 1626032"/>
              <a:gd name="connsiteX61" fmla="*/ 1203310 w 1784671"/>
              <a:gd name="connsiteY61" fmla="*/ 1576443 h 1626032"/>
              <a:gd name="connsiteX62" fmla="*/ 1184176 w 1784671"/>
              <a:gd name="connsiteY62" fmla="*/ 1585464 h 1626032"/>
              <a:gd name="connsiteX63" fmla="*/ 1166732 w 1784671"/>
              <a:gd name="connsiteY63" fmla="*/ 1592691 h 1626032"/>
              <a:gd name="connsiteX64" fmla="*/ 1147941 w 1784671"/>
              <a:gd name="connsiteY64" fmla="*/ 1601007 h 1626032"/>
              <a:gd name="connsiteX65" fmla="*/ 1129197 w 1784671"/>
              <a:gd name="connsiteY65" fmla="*/ 1605857 h 1626032"/>
              <a:gd name="connsiteX66" fmla="*/ 1110430 w 1784671"/>
              <a:gd name="connsiteY66" fmla="*/ 1612440 h 1626032"/>
              <a:gd name="connsiteX67" fmla="*/ 1092029 w 1784671"/>
              <a:gd name="connsiteY67" fmla="*/ 1616585 h 1626032"/>
              <a:gd name="connsiteX68" fmla="*/ 1072304 w 1784671"/>
              <a:gd name="connsiteY68" fmla="*/ 1620086 h 1626032"/>
              <a:gd name="connsiteX69" fmla="*/ 1053928 w 1784671"/>
              <a:gd name="connsiteY69" fmla="*/ 1622497 h 1626032"/>
              <a:gd name="connsiteX70" fmla="*/ 1034545 w 1784671"/>
              <a:gd name="connsiteY70" fmla="*/ 1625293 h 1626032"/>
              <a:gd name="connsiteX71" fmla="*/ 1014524 w 1784671"/>
              <a:gd name="connsiteY71" fmla="*/ 1626032 h 1626032"/>
              <a:gd name="connsiteX72" fmla="*/ 995190 w 1784671"/>
              <a:gd name="connsiteY72" fmla="*/ 1625362 h 1626032"/>
              <a:gd name="connsiteX73" fmla="*/ 975513 w 1784671"/>
              <a:gd name="connsiteY73" fmla="*/ 1625396 h 1626032"/>
              <a:gd name="connsiteX74" fmla="*/ 955859 w 1784671"/>
              <a:gd name="connsiteY74" fmla="*/ 1623698 h 1626032"/>
              <a:gd name="connsiteX75" fmla="*/ 934881 w 1784671"/>
              <a:gd name="connsiteY75" fmla="*/ 1621355 h 1626032"/>
              <a:gd name="connsiteX76" fmla="*/ 914588 w 1784671"/>
              <a:gd name="connsiteY76" fmla="*/ 1617602 h 1626032"/>
              <a:gd name="connsiteX77" fmla="*/ 893314 w 1784671"/>
              <a:gd name="connsiteY77" fmla="*/ 1612500 h 1626032"/>
              <a:gd name="connsiteX78" fmla="*/ 872703 w 1784671"/>
              <a:gd name="connsiteY78" fmla="*/ 1607719 h 1626032"/>
              <a:gd name="connsiteX79" fmla="*/ 852435 w 1784671"/>
              <a:gd name="connsiteY79" fmla="*/ 1602233 h 1626032"/>
              <a:gd name="connsiteX80" fmla="*/ 831185 w 1784671"/>
              <a:gd name="connsiteY80" fmla="*/ 1595398 h 1626032"/>
              <a:gd name="connsiteX81" fmla="*/ 788046 w 1784671"/>
              <a:gd name="connsiteY81" fmla="*/ 1579671 h 1626032"/>
              <a:gd name="connsiteX82" fmla="*/ 744613 w 1784671"/>
              <a:gd name="connsiteY82" fmla="*/ 1561184 h 1626032"/>
              <a:gd name="connsiteX83" fmla="*/ 701227 w 1784671"/>
              <a:gd name="connsiteY83" fmla="*/ 1539231 h 1626032"/>
              <a:gd name="connsiteX84" fmla="*/ 659190 w 1784671"/>
              <a:gd name="connsiteY84" fmla="*/ 1516189 h 1626032"/>
              <a:gd name="connsiteX85" fmla="*/ 615533 w 1784671"/>
              <a:gd name="connsiteY85" fmla="*/ 1489743 h 1626032"/>
              <a:gd name="connsiteX86" fmla="*/ 572243 w 1784671"/>
              <a:gd name="connsiteY86" fmla="*/ 1460858 h 1626032"/>
              <a:gd name="connsiteX87" fmla="*/ 529984 w 1784671"/>
              <a:gd name="connsiteY87" fmla="*/ 1429856 h 1626032"/>
              <a:gd name="connsiteX88" fmla="*/ 488091 w 1784671"/>
              <a:gd name="connsiteY88" fmla="*/ 1396416 h 1626032"/>
              <a:gd name="connsiteX89" fmla="*/ 447548 w 1784671"/>
              <a:gd name="connsiteY89" fmla="*/ 1361886 h 1626032"/>
              <a:gd name="connsiteX90" fmla="*/ 406365 w 1784671"/>
              <a:gd name="connsiteY90" fmla="*/ 1325302 h 1626032"/>
              <a:gd name="connsiteX91" fmla="*/ 367881 w 1784671"/>
              <a:gd name="connsiteY91" fmla="*/ 1286540 h 1626032"/>
              <a:gd name="connsiteX92" fmla="*/ 329398 w 1784671"/>
              <a:gd name="connsiteY92" fmla="*/ 1247778 h 1626032"/>
              <a:gd name="connsiteX93" fmla="*/ 292607 w 1784671"/>
              <a:gd name="connsiteY93" fmla="*/ 1207221 h 1626032"/>
              <a:gd name="connsiteX94" fmla="*/ 257827 w 1784671"/>
              <a:gd name="connsiteY94" fmla="*/ 1165896 h 1626032"/>
              <a:gd name="connsiteX95" fmla="*/ 224420 w 1784671"/>
              <a:gd name="connsiteY95" fmla="*/ 1121749 h 1626032"/>
              <a:gd name="connsiteX96" fmla="*/ 192658 w 1784671"/>
              <a:gd name="connsiteY96" fmla="*/ 1079273 h 1626032"/>
              <a:gd name="connsiteX97" fmla="*/ 162588 w 1784671"/>
              <a:gd name="connsiteY97" fmla="*/ 1035004 h 1626032"/>
              <a:gd name="connsiteX98" fmla="*/ 134530 w 1784671"/>
              <a:gd name="connsiteY98" fmla="*/ 989967 h 1626032"/>
              <a:gd name="connsiteX99" fmla="*/ 108483 w 1784671"/>
              <a:gd name="connsiteY99" fmla="*/ 944162 h 1626032"/>
              <a:gd name="connsiteX100" fmla="*/ 85087 w 1784671"/>
              <a:gd name="connsiteY100" fmla="*/ 899646 h 1626032"/>
              <a:gd name="connsiteX101" fmla="*/ 64709 w 1784671"/>
              <a:gd name="connsiteY101" fmla="*/ 853978 h 1626032"/>
              <a:gd name="connsiteX102" fmla="*/ 45999 w 1784671"/>
              <a:gd name="connsiteY102" fmla="*/ 808249 h 1626032"/>
              <a:gd name="connsiteX103" fmla="*/ 30281 w 1784671"/>
              <a:gd name="connsiteY103" fmla="*/ 763101 h 1626032"/>
              <a:gd name="connsiteX104" fmla="*/ 23577 w 1784671"/>
              <a:gd name="connsiteY104" fmla="*/ 741523 h 1626032"/>
              <a:gd name="connsiteX105" fmla="*/ 18540 w 1784671"/>
              <a:gd name="connsiteY105" fmla="*/ 719885 h 1626032"/>
              <a:gd name="connsiteX106" fmla="*/ 13185 w 1784671"/>
              <a:gd name="connsiteY106" fmla="*/ 697220 h 1626032"/>
              <a:gd name="connsiteX107" fmla="*/ 8148 w 1784671"/>
              <a:gd name="connsiteY107" fmla="*/ 675581 h 1626032"/>
              <a:gd name="connsiteX108" fmla="*/ 5786 w 1784671"/>
              <a:gd name="connsiteY108" fmla="*/ 653496 h 1626032"/>
              <a:gd name="connsiteX109" fmla="*/ 2075 w 1784671"/>
              <a:gd name="connsiteY109" fmla="*/ 632502 h 1626032"/>
              <a:gd name="connsiteX110" fmla="*/ 375 w 1784671"/>
              <a:gd name="connsiteY110" fmla="*/ 610740 h 1626032"/>
              <a:gd name="connsiteX111" fmla="*/ 0 w 1784671"/>
              <a:gd name="connsiteY111" fmla="*/ 589622 h 1626032"/>
              <a:gd name="connsiteX112" fmla="*/ 288 w 1784671"/>
              <a:gd name="connsiteY112" fmla="*/ 568826 h 1626032"/>
              <a:gd name="connsiteX113" fmla="*/ 576 w 1784671"/>
              <a:gd name="connsiteY113" fmla="*/ 548029 h 1626032"/>
              <a:gd name="connsiteX114" fmla="*/ 2852 w 1784671"/>
              <a:gd name="connsiteY114" fmla="*/ 528199 h 1626032"/>
              <a:gd name="connsiteX115" fmla="*/ 5470 w 1784671"/>
              <a:gd name="connsiteY115" fmla="*/ 507663 h 1626032"/>
              <a:gd name="connsiteX116" fmla="*/ 8409 w 1784671"/>
              <a:gd name="connsiteY116" fmla="*/ 488155 h 1626032"/>
              <a:gd name="connsiteX117" fmla="*/ 12672 w 1784671"/>
              <a:gd name="connsiteY117" fmla="*/ 469290 h 1626032"/>
              <a:gd name="connsiteX118" fmla="*/ 18260 w 1784671"/>
              <a:gd name="connsiteY118" fmla="*/ 451069 h 1626032"/>
              <a:gd name="connsiteX119" fmla="*/ 24511 w 1784671"/>
              <a:gd name="connsiteY119" fmla="*/ 433171 h 1626032"/>
              <a:gd name="connsiteX120" fmla="*/ 30762 w 1784671"/>
              <a:gd name="connsiteY120" fmla="*/ 415271 h 1626032"/>
              <a:gd name="connsiteX121" fmla="*/ 37652 w 1784671"/>
              <a:gd name="connsiteY121" fmla="*/ 399428 h 1626032"/>
              <a:gd name="connsiteX122" fmla="*/ 45891 w 1784671"/>
              <a:gd name="connsiteY122" fmla="*/ 382495 h 1626032"/>
              <a:gd name="connsiteX123" fmla="*/ 54792 w 1784671"/>
              <a:gd name="connsiteY123" fmla="*/ 365883 h 1626032"/>
              <a:gd name="connsiteX124" fmla="*/ 64356 w 1784671"/>
              <a:gd name="connsiteY124" fmla="*/ 349594 h 1626032"/>
              <a:gd name="connsiteX125" fmla="*/ 73233 w 1784671"/>
              <a:gd name="connsiteY125" fmla="*/ 334717 h 1626032"/>
              <a:gd name="connsiteX126" fmla="*/ 84785 w 1784671"/>
              <a:gd name="connsiteY126" fmla="*/ 319393 h 1626032"/>
              <a:gd name="connsiteX127" fmla="*/ 96656 w 1784671"/>
              <a:gd name="connsiteY127" fmla="*/ 305097 h 1626032"/>
              <a:gd name="connsiteX128" fmla="*/ 108184 w 1784671"/>
              <a:gd name="connsiteY128" fmla="*/ 291507 h 1626032"/>
              <a:gd name="connsiteX129" fmla="*/ 120398 w 1784671"/>
              <a:gd name="connsiteY129" fmla="*/ 276506 h 1626032"/>
              <a:gd name="connsiteX130" fmla="*/ 134256 w 1784671"/>
              <a:gd name="connsiteY130" fmla="*/ 263175 h 1626032"/>
              <a:gd name="connsiteX131" fmla="*/ 147771 w 1784671"/>
              <a:gd name="connsiteY131" fmla="*/ 250550 h 1626032"/>
              <a:gd name="connsiteX132" fmla="*/ 177132 w 1784671"/>
              <a:gd name="connsiteY132" fmla="*/ 225562 h 1626032"/>
              <a:gd name="connsiteX133" fmla="*/ 207795 w 1784671"/>
              <a:gd name="connsiteY133" fmla="*/ 202950 h 1626032"/>
              <a:gd name="connsiteX134" fmla="*/ 240446 w 1784671"/>
              <a:gd name="connsiteY134" fmla="*/ 181303 h 1626032"/>
              <a:gd name="connsiteX135" fmla="*/ 274764 w 1784671"/>
              <a:gd name="connsiteY135" fmla="*/ 159595 h 1626032"/>
              <a:gd name="connsiteX136" fmla="*/ 311046 w 1784671"/>
              <a:gd name="connsiteY136" fmla="*/ 140587 h 1626032"/>
              <a:gd name="connsiteX137" fmla="*/ 347966 w 1784671"/>
              <a:gd name="connsiteY137" fmla="*/ 123632 h 1626032"/>
              <a:gd name="connsiteX138" fmla="*/ 386212 w 1784671"/>
              <a:gd name="connsiteY138" fmla="*/ 107322 h 1626032"/>
              <a:gd name="connsiteX139" fmla="*/ 426789 w 1784671"/>
              <a:gd name="connsiteY139" fmla="*/ 91272 h 1626032"/>
              <a:gd name="connsiteX140" fmla="*/ 467319 w 1784671"/>
              <a:gd name="connsiteY140" fmla="*/ 78688 h 1626032"/>
              <a:gd name="connsiteX141" fmla="*/ 508510 w 1784671"/>
              <a:gd name="connsiteY141" fmla="*/ 66426 h 1626032"/>
              <a:gd name="connsiteX142" fmla="*/ 552695 w 1784671"/>
              <a:gd name="connsiteY142" fmla="*/ 54746 h 1626032"/>
              <a:gd name="connsiteX143" fmla="*/ 595530 w 1784671"/>
              <a:gd name="connsiteY143" fmla="*/ 44156 h 1626032"/>
              <a:gd name="connsiteX144" fmla="*/ 639005 w 1784671"/>
              <a:gd name="connsiteY144" fmla="*/ 35619 h 1626032"/>
              <a:gd name="connsiteX145" fmla="*/ 682136 w 1784671"/>
              <a:gd name="connsiteY145" fmla="*/ 27789 h 1626032"/>
              <a:gd name="connsiteX146" fmla="*/ 725929 w 1784671"/>
              <a:gd name="connsiteY146" fmla="*/ 20280 h 1626032"/>
              <a:gd name="connsiteX147" fmla="*/ 770362 w 1784671"/>
              <a:gd name="connsiteY147" fmla="*/ 14827 h 1626032"/>
              <a:gd name="connsiteX148" fmla="*/ 814451 w 1784671"/>
              <a:gd name="connsiteY148" fmla="*/ 10079 h 1626032"/>
              <a:gd name="connsiteX149" fmla="*/ 857191 w 1784671"/>
              <a:gd name="connsiteY149" fmla="*/ 6420 h 1626032"/>
              <a:gd name="connsiteX150" fmla="*/ 900250 w 1784671"/>
              <a:gd name="connsiteY150" fmla="*/ 3789 h 1626032"/>
              <a:gd name="connsiteX151" fmla="*/ 942965 w 1784671"/>
              <a:gd name="connsiteY151" fmla="*/ 1863 h 162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784671" h="1626032">
                <a:moveTo>
                  <a:pt x="984013" y="0"/>
                </a:moveTo>
                <a:lnTo>
                  <a:pt x="1025356" y="896"/>
                </a:lnTo>
                <a:lnTo>
                  <a:pt x="1065055" y="121"/>
                </a:lnTo>
                <a:lnTo>
                  <a:pt x="1143055" y="3127"/>
                </a:lnTo>
                <a:lnTo>
                  <a:pt x="1181036" y="5879"/>
                </a:lnTo>
                <a:lnTo>
                  <a:pt x="1217350" y="8694"/>
                </a:lnTo>
                <a:lnTo>
                  <a:pt x="1253320" y="12214"/>
                </a:lnTo>
                <a:lnTo>
                  <a:pt x="1289609" y="16762"/>
                </a:lnTo>
                <a:lnTo>
                  <a:pt x="1324550" y="22398"/>
                </a:lnTo>
                <a:lnTo>
                  <a:pt x="1358141" y="29124"/>
                </a:lnTo>
                <a:lnTo>
                  <a:pt x="1391389" y="36556"/>
                </a:lnTo>
                <a:lnTo>
                  <a:pt x="1422969" y="44049"/>
                </a:lnTo>
                <a:lnTo>
                  <a:pt x="1453519" y="53658"/>
                </a:lnTo>
                <a:lnTo>
                  <a:pt x="1484387" y="64295"/>
                </a:lnTo>
                <a:lnTo>
                  <a:pt x="1512583" y="75378"/>
                </a:lnTo>
                <a:lnTo>
                  <a:pt x="1540091" y="87871"/>
                </a:lnTo>
                <a:lnTo>
                  <a:pt x="1566593" y="100749"/>
                </a:lnTo>
                <a:lnTo>
                  <a:pt x="1592066" y="115743"/>
                </a:lnTo>
                <a:lnTo>
                  <a:pt x="1615846" y="132531"/>
                </a:lnTo>
                <a:lnTo>
                  <a:pt x="1638620" y="149704"/>
                </a:lnTo>
                <a:lnTo>
                  <a:pt x="1660046" y="167965"/>
                </a:lnTo>
                <a:lnTo>
                  <a:pt x="1679092" y="189432"/>
                </a:lnTo>
                <a:lnTo>
                  <a:pt x="1697156" y="209549"/>
                </a:lnTo>
                <a:lnTo>
                  <a:pt x="1714167" y="233517"/>
                </a:lnTo>
                <a:lnTo>
                  <a:pt x="1728846" y="257224"/>
                </a:lnTo>
                <a:lnTo>
                  <a:pt x="1742153" y="283753"/>
                </a:lnTo>
                <a:lnTo>
                  <a:pt x="1753448" y="311050"/>
                </a:lnTo>
                <a:lnTo>
                  <a:pt x="1763369" y="341168"/>
                </a:lnTo>
                <a:lnTo>
                  <a:pt x="1771279" y="372054"/>
                </a:lnTo>
                <a:lnTo>
                  <a:pt x="1777497" y="404734"/>
                </a:lnTo>
                <a:lnTo>
                  <a:pt x="1781703" y="438183"/>
                </a:lnTo>
                <a:lnTo>
                  <a:pt x="1783530" y="474835"/>
                </a:lnTo>
                <a:lnTo>
                  <a:pt x="1784671" y="512900"/>
                </a:lnTo>
                <a:lnTo>
                  <a:pt x="1782106" y="553527"/>
                </a:lnTo>
                <a:lnTo>
                  <a:pt x="1779200" y="594860"/>
                </a:lnTo>
                <a:lnTo>
                  <a:pt x="1773276" y="637341"/>
                </a:lnTo>
                <a:lnTo>
                  <a:pt x="1766665" y="681237"/>
                </a:lnTo>
                <a:lnTo>
                  <a:pt x="1757723" y="724871"/>
                </a:lnTo>
                <a:lnTo>
                  <a:pt x="1746770" y="769271"/>
                </a:lnTo>
                <a:lnTo>
                  <a:pt x="1734466" y="814761"/>
                </a:lnTo>
                <a:lnTo>
                  <a:pt x="1721501" y="859929"/>
                </a:lnTo>
                <a:lnTo>
                  <a:pt x="1706181" y="906570"/>
                </a:lnTo>
                <a:lnTo>
                  <a:pt x="1689878" y="951862"/>
                </a:lnTo>
                <a:lnTo>
                  <a:pt x="1670902" y="997599"/>
                </a:lnTo>
                <a:lnTo>
                  <a:pt x="1651606" y="1042309"/>
                </a:lnTo>
                <a:lnTo>
                  <a:pt x="1631305" y="1087401"/>
                </a:lnTo>
                <a:lnTo>
                  <a:pt x="1608353" y="1131207"/>
                </a:lnTo>
                <a:lnTo>
                  <a:pt x="1585426" y="1173279"/>
                </a:lnTo>
                <a:lnTo>
                  <a:pt x="1561149" y="1216440"/>
                </a:lnTo>
                <a:lnTo>
                  <a:pt x="1535570" y="1257226"/>
                </a:lnTo>
                <a:lnTo>
                  <a:pt x="1507686" y="1296016"/>
                </a:lnTo>
                <a:lnTo>
                  <a:pt x="1480463" y="1335130"/>
                </a:lnTo>
                <a:lnTo>
                  <a:pt x="1450615" y="1371223"/>
                </a:lnTo>
                <a:lnTo>
                  <a:pt x="1419785" y="1405966"/>
                </a:lnTo>
                <a:lnTo>
                  <a:pt x="1389664" y="1437564"/>
                </a:lnTo>
                <a:lnTo>
                  <a:pt x="1357213" y="1468903"/>
                </a:lnTo>
                <a:lnTo>
                  <a:pt x="1325130" y="1497804"/>
                </a:lnTo>
                <a:lnTo>
                  <a:pt x="1290763" y="1522977"/>
                </a:lnTo>
                <a:lnTo>
                  <a:pt x="1256420" y="1546418"/>
                </a:lnTo>
                <a:lnTo>
                  <a:pt x="1238586" y="1557817"/>
                </a:lnTo>
                <a:lnTo>
                  <a:pt x="1221440" y="1567804"/>
                </a:lnTo>
                <a:lnTo>
                  <a:pt x="1203310" y="1576443"/>
                </a:lnTo>
                <a:lnTo>
                  <a:pt x="1184176" y="1585464"/>
                </a:lnTo>
                <a:lnTo>
                  <a:pt x="1166732" y="1592691"/>
                </a:lnTo>
                <a:lnTo>
                  <a:pt x="1147941" y="1601007"/>
                </a:lnTo>
                <a:lnTo>
                  <a:pt x="1129197" y="1605857"/>
                </a:lnTo>
                <a:lnTo>
                  <a:pt x="1110430" y="1612440"/>
                </a:lnTo>
                <a:lnTo>
                  <a:pt x="1092029" y="1616585"/>
                </a:lnTo>
                <a:lnTo>
                  <a:pt x="1072304" y="1620086"/>
                </a:lnTo>
                <a:lnTo>
                  <a:pt x="1053928" y="1622497"/>
                </a:lnTo>
                <a:lnTo>
                  <a:pt x="1034545" y="1625293"/>
                </a:lnTo>
                <a:lnTo>
                  <a:pt x="1014524" y="1626032"/>
                </a:lnTo>
                <a:lnTo>
                  <a:pt x="995190" y="1625362"/>
                </a:lnTo>
                <a:lnTo>
                  <a:pt x="975513" y="1625396"/>
                </a:lnTo>
                <a:lnTo>
                  <a:pt x="955859" y="1623698"/>
                </a:lnTo>
                <a:lnTo>
                  <a:pt x="934881" y="1621355"/>
                </a:lnTo>
                <a:lnTo>
                  <a:pt x="914588" y="1617602"/>
                </a:lnTo>
                <a:lnTo>
                  <a:pt x="893314" y="1612500"/>
                </a:lnTo>
                <a:lnTo>
                  <a:pt x="872703" y="1607719"/>
                </a:lnTo>
                <a:lnTo>
                  <a:pt x="852435" y="1602233"/>
                </a:lnTo>
                <a:lnTo>
                  <a:pt x="831185" y="1595398"/>
                </a:lnTo>
                <a:lnTo>
                  <a:pt x="788046" y="1579671"/>
                </a:lnTo>
                <a:lnTo>
                  <a:pt x="744613" y="1561184"/>
                </a:lnTo>
                <a:lnTo>
                  <a:pt x="701227" y="1539231"/>
                </a:lnTo>
                <a:lnTo>
                  <a:pt x="659190" y="1516189"/>
                </a:lnTo>
                <a:lnTo>
                  <a:pt x="615533" y="1489743"/>
                </a:lnTo>
                <a:lnTo>
                  <a:pt x="572243" y="1460858"/>
                </a:lnTo>
                <a:lnTo>
                  <a:pt x="529984" y="1429856"/>
                </a:lnTo>
                <a:lnTo>
                  <a:pt x="488091" y="1396416"/>
                </a:lnTo>
                <a:lnTo>
                  <a:pt x="447548" y="1361886"/>
                </a:lnTo>
                <a:lnTo>
                  <a:pt x="406365" y="1325302"/>
                </a:lnTo>
                <a:lnTo>
                  <a:pt x="367881" y="1286540"/>
                </a:lnTo>
                <a:lnTo>
                  <a:pt x="329398" y="1247778"/>
                </a:lnTo>
                <a:lnTo>
                  <a:pt x="292607" y="1207221"/>
                </a:lnTo>
                <a:lnTo>
                  <a:pt x="257827" y="1165896"/>
                </a:lnTo>
                <a:lnTo>
                  <a:pt x="224420" y="1121749"/>
                </a:lnTo>
                <a:lnTo>
                  <a:pt x="192658" y="1079273"/>
                </a:lnTo>
                <a:lnTo>
                  <a:pt x="162588" y="1035004"/>
                </a:lnTo>
                <a:lnTo>
                  <a:pt x="134530" y="989967"/>
                </a:lnTo>
                <a:lnTo>
                  <a:pt x="108483" y="944162"/>
                </a:lnTo>
                <a:lnTo>
                  <a:pt x="85087" y="899646"/>
                </a:lnTo>
                <a:lnTo>
                  <a:pt x="64709" y="853978"/>
                </a:lnTo>
                <a:lnTo>
                  <a:pt x="45999" y="808249"/>
                </a:lnTo>
                <a:lnTo>
                  <a:pt x="30281" y="763101"/>
                </a:lnTo>
                <a:lnTo>
                  <a:pt x="23577" y="741523"/>
                </a:lnTo>
                <a:lnTo>
                  <a:pt x="18540" y="719885"/>
                </a:lnTo>
                <a:lnTo>
                  <a:pt x="13185" y="697220"/>
                </a:lnTo>
                <a:lnTo>
                  <a:pt x="8148" y="675581"/>
                </a:lnTo>
                <a:lnTo>
                  <a:pt x="5786" y="653496"/>
                </a:lnTo>
                <a:lnTo>
                  <a:pt x="2075" y="632502"/>
                </a:lnTo>
                <a:lnTo>
                  <a:pt x="375" y="610740"/>
                </a:lnTo>
                <a:lnTo>
                  <a:pt x="0" y="589622"/>
                </a:lnTo>
                <a:lnTo>
                  <a:pt x="288" y="568826"/>
                </a:lnTo>
                <a:lnTo>
                  <a:pt x="576" y="548029"/>
                </a:lnTo>
                <a:lnTo>
                  <a:pt x="2852" y="528199"/>
                </a:lnTo>
                <a:lnTo>
                  <a:pt x="5470" y="507663"/>
                </a:lnTo>
                <a:lnTo>
                  <a:pt x="8409" y="488155"/>
                </a:lnTo>
                <a:lnTo>
                  <a:pt x="12672" y="469290"/>
                </a:lnTo>
                <a:lnTo>
                  <a:pt x="18260" y="451069"/>
                </a:lnTo>
                <a:lnTo>
                  <a:pt x="24511" y="433171"/>
                </a:lnTo>
                <a:lnTo>
                  <a:pt x="30762" y="415271"/>
                </a:lnTo>
                <a:lnTo>
                  <a:pt x="37652" y="399428"/>
                </a:lnTo>
                <a:lnTo>
                  <a:pt x="45891" y="382495"/>
                </a:lnTo>
                <a:lnTo>
                  <a:pt x="54792" y="365883"/>
                </a:lnTo>
                <a:lnTo>
                  <a:pt x="64356" y="349594"/>
                </a:lnTo>
                <a:lnTo>
                  <a:pt x="73233" y="334717"/>
                </a:lnTo>
                <a:lnTo>
                  <a:pt x="84785" y="319393"/>
                </a:lnTo>
                <a:lnTo>
                  <a:pt x="96656" y="305097"/>
                </a:lnTo>
                <a:lnTo>
                  <a:pt x="108184" y="291507"/>
                </a:lnTo>
                <a:lnTo>
                  <a:pt x="120398" y="276506"/>
                </a:lnTo>
                <a:lnTo>
                  <a:pt x="134256" y="263175"/>
                </a:lnTo>
                <a:lnTo>
                  <a:pt x="147771" y="250550"/>
                </a:lnTo>
                <a:lnTo>
                  <a:pt x="177132" y="225562"/>
                </a:lnTo>
                <a:lnTo>
                  <a:pt x="207795" y="202950"/>
                </a:lnTo>
                <a:lnTo>
                  <a:pt x="240446" y="181303"/>
                </a:lnTo>
                <a:lnTo>
                  <a:pt x="274764" y="159595"/>
                </a:lnTo>
                <a:lnTo>
                  <a:pt x="311046" y="140587"/>
                </a:lnTo>
                <a:lnTo>
                  <a:pt x="347966" y="123632"/>
                </a:lnTo>
                <a:lnTo>
                  <a:pt x="386212" y="107322"/>
                </a:lnTo>
                <a:lnTo>
                  <a:pt x="426789" y="91272"/>
                </a:lnTo>
                <a:lnTo>
                  <a:pt x="467319" y="78688"/>
                </a:lnTo>
                <a:lnTo>
                  <a:pt x="508510" y="66426"/>
                </a:lnTo>
                <a:lnTo>
                  <a:pt x="552695" y="54746"/>
                </a:lnTo>
                <a:lnTo>
                  <a:pt x="595530" y="44156"/>
                </a:lnTo>
                <a:lnTo>
                  <a:pt x="639005" y="35619"/>
                </a:lnTo>
                <a:lnTo>
                  <a:pt x="682136" y="27789"/>
                </a:lnTo>
                <a:lnTo>
                  <a:pt x="725929" y="20280"/>
                </a:lnTo>
                <a:lnTo>
                  <a:pt x="770362" y="14827"/>
                </a:lnTo>
                <a:lnTo>
                  <a:pt x="814451" y="10079"/>
                </a:lnTo>
                <a:lnTo>
                  <a:pt x="857191" y="6420"/>
                </a:lnTo>
                <a:lnTo>
                  <a:pt x="900250" y="3789"/>
                </a:lnTo>
                <a:lnTo>
                  <a:pt x="942965" y="18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5693983" y="4232341"/>
            <a:ext cx="1788845" cy="1592634"/>
          </a:xfrm>
          <a:custGeom>
            <a:avLst/>
            <a:gdLst>
              <a:gd name="connsiteX0" fmla="*/ 1051700 w 1788845"/>
              <a:gd name="connsiteY0" fmla="*/ 0 h 1592634"/>
              <a:gd name="connsiteX1" fmla="*/ 1089295 w 1788845"/>
              <a:gd name="connsiteY1" fmla="*/ 2895 h 1592634"/>
              <a:gd name="connsiteX2" fmla="*/ 1126737 w 1788845"/>
              <a:gd name="connsiteY2" fmla="*/ 7352 h 1592634"/>
              <a:gd name="connsiteX3" fmla="*/ 1162311 w 1788845"/>
              <a:gd name="connsiteY3" fmla="*/ 14781 h 1592634"/>
              <a:gd name="connsiteX4" fmla="*/ 1199371 w 1788845"/>
              <a:gd name="connsiteY4" fmla="*/ 23143 h 1592634"/>
              <a:gd name="connsiteX5" fmla="*/ 1233858 w 1788845"/>
              <a:gd name="connsiteY5" fmla="*/ 33620 h 1592634"/>
              <a:gd name="connsiteX6" fmla="*/ 1269048 w 1788845"/>
              <a:gd name="connsiteY6" fmla="*/ 44955 h 1592634"/>
              <a:gd name="connsiteX7" fmla="*/ 1303152 w 1788845"/>
              <a:gd name="connsiteY7" fmla="*/ 59337 h 1592634"/>
              <a:gd name="connsiteX8" fmla="*/ 1335539 w 1788845"/>
              <a:gd name="connsiteY8" fmla="*/ 75128 h 1592634"/>
              <a:gd name="connsiteX9" fmla="*/ 1368555 w 1788845"/>
              <a:gd name="connsiteY9" fmla="*/ 92559 h 1592634"/>
              <a:gd name="connsiteX10" fmla="*/ 1400559 w 1788845"/>
              <a:gd name="connsiteY10" fmla="*/ 112256 h 1592634"/>
              <a:gd name="connsiteX11" fmla="*/ 1431629 w 1788845"/>
              <a:gd name="connsiteY11" fmla="*/ 133440 h 1592634"/>
              <a:gd name="connsiteX12" fmla="*/ 1461135 w 1788845"/>
              <a:gd name="connsiteY12" fmla="*/ 154470 h 1592634"/>
              <a:gd name="connsiteX13" fmla="*/ 1490337 w 1788845"/>
              <a:gd name="connsiteY13" fmla="*/ 178624 h 1592634"/>
              <a:gd name="connsiteX14" fmla="*/ 1517821 w 1788845"/>
              <a:gd name="connsiteY14" fmla="*/ 204189 h 1592634"/>
              <a:gd name="connsiteX15" fmla="*/ 1545934 w 1788845"/>
              <a:gd name="connsiteY15" fmla="*/ 231392 h 1592634"/>
              <a:gd name="connsiteX16" fmla="*/ 1570767 w 1788845"/>
              <a:gd name="connsiteY16" fmla="*/ 259851 h 1592634"/>
              <a:gd name="connsiteX17" fmla="*/ 1596306 w 1788845"/>
              <a:gd name="connsiteY17" fmla="*/ 289167 h 1592634"/>
              <a:gd name="connsiteX18" fmla="*/ 1619347 w 1788845"/>
              <a:gd name="connsiteY18" fmla="*/ 319817 h 1592634"/>
              <a:gd name="connsiteX19" fmla="*/ 1642234 w 1788845"/>
              <a:gd name="connsiteY19" fmla="*/ 352028 h 1592634"/>
              <a:gd name="connsiteX20" fmla="*/ 1663406 w 1788845"/>
              <a:gd name="connsiteY20" fmla="*/ 385648 h 1592634"/>
              <a:gd name="connsiteX21" fmla="*/ 1683643 w 1788845"/>
              <a:gd name="connsiteY21" fmla="*/ 420755 h 1592634"/>
              <a:gd name="connsiteX22" fmla="*/ 1703098 w 1788845"/>
              <a:gd name="connsiteY22" fmla="*/ 455786 h 1592634"/>
              <a:gd name="connsiteX23" fmla="*/ 1720837 w 1788845"/>
              <a:gd name="connsiteY23" fmla="*/ 492225 h 1592634"/>
              <a:gd name="connsiteX24" fmla="*/ 1736782 w 1788845"/>
              <a:gd name="connsiteY24" fmla="*/ 530853 h 1592634"/>
              <a:gd name="connsiteX25" fmla="*/ 1751870 w 1788845"/>
              <a:gd name="connsiteY25" fmla="*/ 570188 h 1592634"/>
              <a:gd name="connsiteX26" fmla="*/ 1764690 w 1788845"/>
              <a:gd name="connsiteY26" fmla="*/ 608510 h 1592634"/>
              <a:gd name="connsiteX27" fmla="*/ 1773524 w 1788845"/>
              <a:gd name="connsiteY27" fmla="*/ 647232 h 1592634"/>
              <a:gd name="connsiteX28" fmla="*/ 1781577 w 1788845"/>
              <a:gd name="connsiteY28" fmla="*/ 685877 h 1592634"/>
              <a:gd name="connsiteX29" fmla="*/ 1786504 w 1788845"/>
              <a:gd name="connsiteY29" fmla="*/ 724216 h 1592634"/>
              <a:gd name="connsiteX30" fmla="*/ 1788456 w 1788845"/>
              <a:gd name="connsiteY30" fmla="*/ 760685 h 1592634"/>
              <a:gd name="connsiteX31" fmla="*/ 1788845 w 1788845"/>
              <a:gd name="connsiteY31" fmla="*/ 797002 h 1592634"/>
              <a:gd name="connsiteX32" fmla="*/ 1786032 w 1788845"/>
              <a:gd name="connsiteY32" fmla="*/ 833793 h 1592634"/>
              <a:gd name="connsiteX33" fmla="*/ 1782513 w 1788845"/>
              <a:gd name="connsiteY33" fmla="*/ 869727 h 1592634"/>
              <a:gd name="connsiteX34" fmla="*/ 1775867 w 1788845"/>
              <a:gd name="connsiteY34" fmla="*/ 905355 h 1592634"/>
              <a:gd name="connsiteX35" fmla="*/ 1766172 w 1788845"/>
              <a:gd name="connsiteY35" fmla="*/ 939895 h 1592634"/>
              <a:gd name="connsiteX36" fmla="*/ 1755770 w 1788845"/>
              <a:gd name="connsiteY36" fmla="*/ 973577 h 1592634"/>
              <a:gd name="connsiteX37" fmla="*/ 1743103 w 1788845"/>
              <a:gd name="connsiteY37" fmla="*/ 1006248 h 1592634"/>
              <a:gd name="connsiteX38" fmla="*/ 1728088 w 1788845"/>
              <a:gd name="connsiteY38" fmla="*/ 1038689 h 1592634"/>
              <a:gd name="connsiteX39" fmla="*/ 1712292 w 1788845"/>
              <a:gd name="connsiteY39" fmla="*/ 1071054 h 1592634"/>
              <a:gd name="connsiteX40" fmla="*/ 1693446 w 1788845"/>
              <a:gd name="connsiteY40" fmla="*/ 1102331 h 1592634"/>
              <a:gd name="connsiteX41" fmla="*/ 1673114 w 1788845"/>
              <a:gd name="connsiteY41" fmla="*/ 1132675 h 1592634"/>
              <a:gd name="connsiteX42" fmla="*/ 1651294 w 1788845"/>
              <a:gd name="connsiteY42" fmla="*/ 1162083 h 1592634"/>
              <a:gd name="connsiteX43" fmla="*/ 1628769 w 1788845"/>
              <a:gd name="connsiteY43" fmla="*/ 1190634 h 1592634"/>
              <a:gd name="connsiteX44" fmla="*/ 1603119 w 1788845"/>
              <a:gd name="connsiteY44" fmla="*/ 1218880 h 1592634"/>
              <a:gd name="connsiteX45" fmla="*/ 1576839 w 1788845"/>
              <a:gd name="connsiteY45" fmla="*/ 1245484 h 1592634"/>
              <a:gd name="connsiteX46" fmla="*/ 1549072 w 1788845"/>
              <a:gd name="connsiteY46" fmla="*/ 1271157 h 1592634"/>
              <a:gd name="connsiteX47" fmla="*/ 1520523 w 1788845"/>
              <a:gd name="connsiteY47" fmla="*/ 1296751 h 1592634"/>
              <a:gd name="connsiteX48" fmla="*/ 1489783 w 1788845"/>
              <a:gd name="connsiteY48" fmla="*/ 1320555 h 1592634"/>
              <a:gd name="connsiteX49" fmla="*/ 1457403 w 1788845"/>
              <a:gd name="connsiteY49" fmla="*/ 1344985 h 1592634"/>
              <a:gd name="connsiteX50" fmla="*/ 1425328 w 1788845"/>
              <a:gd name="connsiteY50" fmla="*/ 1366291 h 1592634"/>
              <a:gd name="connsiteX51" fmla="*/ 1390910 w 1788845"/>
              <a:gd name="connsiteY51" fmla="*/ 1387367 h 1592634"/>
              <a:gd name="connsiteX52" fmla="*/ 1355786 w 1788845"/>
              <a:gd name="connsiteY52" fmla="*/ 1407586 h 1592634"/>
              <a:gd name="connsiteX53" fmla="*/ 1319955 w 1788845"/>
              <a:gd name="connsiteY53" fmla="*/ 1426947 h 1592634"/>
              <a:gd name="connsiteX54" fmla="*/ 1284202 w 1788845"/>
              <a:gd name="connsiteY54" fmla="*/ 1445526 h 1592634"/>
              <a:gd name="connsiteX55" fmla="*/ 1245553 w 1788845"/>
              <a:gd name="connsiteY55" fmla="*/ 1461456 h 1592634"/>
              <a:gd name="connsiteX56" fmla="*/ 1207761 w 1788845"/>
              <a:gd name="connsiteY56" fmla="*/ 1476681 h 1592634"/>
              <a:gd name="connsiteX57" fmla="*/ 1168405 w 1788845"/>
              <a:gd name="connsiteY57" fmla="*/ 1491754 h 1592634"/>
              <a:gd name="connsiteX58" fmla="*/ 1128345 w 1788845"/>
              <a:gd name="connsiteY58" fmla="*/ 1505969 h 1592634"/>
              <a:gd name="connsiteX59" fmla="*/ 1088515 w 1788845"/>
              <a:gd name="connsiteY59" fmla="*/ 1517839 h 1592634"/>
              <a:gd name="connsiteX60" fmla="*/ 1047044 w 1788845"/>
              <a:gd name="connsiteY60" fmla="*/ 1530338 h 1592634"/>
              <a:gd name="connsiteX61" fmla="*/ 1004869 w 1788845"/>
              <a:gd name="connsiteY61" fmla="*/ 1541979 h 1592634"/>
              <a:gd name="connsiteX62" fmla="*/ 962063 w 1788845"/>
              <a:gd name="connsiteY62" fmla="*/ 1551982 h 1592634"/>
              <a:gd name="connsiteX63" fmla="*/ 920194 w 1788845"/>
              <a:gd name="connsiteY63" fmla="*/ 1560498 h 1592634"/>
              <a:gd name="connsiteX64" fmla="*/ 876684 w 1788845"/>
              <a:gd name="connsiteY64" fmla="*/ 1569642 h 1592634"/>
              <a:gd name="connsiteX65" fmla="*/ 834262 w 1788845"/>
              <a:gd name="connsiteY65" fmla="*/ 1575739 h 1592634"/>
              <a:gd name="connsiteX66" fmla="*/ 790982 w 1788845"/>
              <a:gd name="connsiteY66" fmla="*/ 1582539 h 1592634"/>
              <a:gd name="connsiteX67" fmla="*/ 748008 w 1788845"/>
              <a:gd name="connsiteY67" fmla="*/ 1586216 h 1592634"/>
              <a:gd name="connsiteX68" fmla="*/ 705033 w 1788845"/>
              <a:gd name="connsiteY68" fmla="*/ 1589892 h 1592634"/>
              <a:gd name="connsiteX69" fmla="*/ 662212 w 1788845"/>
              <a:gd name="connsiteY69" fmla="*/ 1592006 h 1592634"/>
              <a:gd name="connsiteX70" fmla="*/ 620326 w 1788845"/>
              <a:gd name="connsiteY70" fmla="*/ 1592634 h 1592634"/>
              <a:gd name="connsiteX71" fmla="*/ 577811 w 1788845"/>
              <a:gd name="connsiteY71" fmla="*/ 1591624 h 1592634"/>
              <a:gd name="connsiteX72" fmla="*/ 537012 w 1788845"/>
              <a:gd name="connsiteY72" fmla="*/ 1589204 h 1592634"/>
              <a:gd name="connsiteX73" fmla="*/ 497148 w 1788845"/>
              <a:gd name="connsiteY73" fmla="*/ 1585299 h 1592634"/>
              <a:gd name="connsiteX74" fmla="*/ 455949 w 1788845"/>
              <a:gd name="connsiteY74" fmla="*/ 1578897 h 1592634"/>
              <a:gd name="connsiteX75" fmla="*/ 418031 w 1788845"/>
              <a:gd name="connsiteY75" fmla="*/ 1571237 h 1592634"/>
              <a:gd name="connsiteX76" fmla="*/ 380190 w 1788845"/>
              <a:gd name="connsiteY76" fmla="*/ 1562798 h 1592634"/>
              <a:gd name="connsiteX77" fmla="*/ 343435 w 1788845"/>
              <a:gd name="connsiteY77" fmla="*/ 1551311 h 1592634"/>
              <a:gd name="connsiteX78" fmla="*/ 308397 w 1788845"/>
              <a:gd name="connsiteY78" fmla="*/ 1538414 h 1592634"/>
              <a:gd name="connsiteX79" fmla="*/ 274369 w 1788845"/>
              <a:gd name="connsiteY79" fmla="*/ 1523251 h 1592634"/>
              <a:gd name="connsiteX80" fmla="*/ 240573 w 1788845"/>
              <a:gd name="connsiteY80" fmla="*/ 1505743 h 1592634"/>
              <a:gd name="connsiteX81" fmla="*/ 209197 w 1788845"/>
              <a:gd name="connsiteY81" fmla="*/ 1487685 h 1592634"/>
              <a:gd name="connsiteX82" fmla="*/ 180548 w 1788845"/>
              <a:gd name="connsiteY82" fmla="*/ 1465950 h 1592634"/>
              <a:gd name="connsiteX83" fmla="*/ 166615 w 1788845"/>
              <a:gd name="connsiteY83" fmla="*/ 1455120 h 1592634"/>
              <a:gd name="connsiteX84" fmla="*/ 152835 w 1788845"/>
              <a:gd name="connsiteY84" fmla="*/ 1442729 h 1592634"/>
              <a:gd name="connsiteX85" fmla="*/ 139912 w 1788845"/>
              <a:gd name="connsiteY85" fmla="*/ 1429633 h 1592634"/>
              <a:gd name="connsiteX86" fmla="*/ 126914 w 1788845"/>
              <a:gd name="connsiteY86" fmla="*/ 1417319 h 1592634"/>
              <a:gd name="connsiteX87" fmla="*/ 114143 w 1788845"/>
              <a:gd name="connsiteY87" fmla="*/ 1402661 h 1592634"/>
              <a:gd name="connsiteX88" fmla="*/ 102080 w 1788845"/>
              <a:gd name="connsiteY88" fmla="*/ 1388860 h 1592634"/>
              <a:gd name="connsiteX89" fmla="*/ 90950 w 1788845"/>
              <a:gd name="connsiteY89" fmla="*/ 1373573 h 1592634"/>
              <a:gd name="connsiteX90" fmla="*/ 80602 w 1788845"/>
              <a:gd name="connsiteY90" fmla="*/ 1358364 h 1592634"/>
              <a:gd name="connsiteX91" fmla="*/ 70407 w 1788845"/>
              <a:gd name="connsiteY91" fmla="*/ 1341591 h 1592634"/>
              <a:gd name="connsiteX92" fmla="*/ 60136 w 1788845"/>
              <a:gd name="connsiteY92" fmla="*/ 1325601 h 1592634"/>
              <a:gd name="connsiteX93" fmla="*/ 51581 w 1788845"/>
              <a:gd name="connsiteY93" fmla="*/ 1308200 h 1592634"/>
              <a:gd name="connsiteX94" fmla="*/ 43884 w 1788845"/>
              <a:gd name="connsiteY94" fmla="*/ 1290095 h 1592634"/>
              <a:gd name="connsiteX95" fmla="*/ 34700 w 1788845"/>
              <a:gd name="connsiteY95" fmla="*/ 1271057 h 1592634"/>
              <a:gd name="connsiteX96" fmla="*/ 28720 w 1788845"/>
              <a:gd name="connsiteY96" fmla="*/ 1251543 h 1592634"/>
              <a:gd name="connsiteX97" fmla="*/ 21176 w 1788845"/>
              <a:gd name="connsiteY97" fmla="*/ 1231876 h 1592634"/>
              <a:gd name="connsiteX98" fmla="*/ 16054 w 1788845"/>
              <a:gd name="connsiteY98" fmla="*/ 1211657 h 1592634"/>
              <a:gd name="connsiteX99" fmla="*/ 10931 w 1788845"/>
              <a:gd name="connsiteY99" fmla="*/ 1191439 h 1592634"/>
              <a:gd name="connsiteX100" fmla="*/ 7449 w 1788845"/>
              <a:gd name="connsiteY100" fmla="*/ 1170593 h 1592634"/>
              <a:gd name="connsiteX101" fmla="*/ 4824 w 1788845"/>
              <a:gd name="connsiteY101" fmla="*/ 1149041 h 1592634"/>
              <a:gd name="connsiteX102" fmla="*/ 2200 w 1788845"/>
              <a:gd name="connsiteY102" fmla="*/ 1127490 h 1592634"/>
              <a:gd name="connsiteX103" fmla="*/ 1920 w 1788845"/>
              <a:gd name="connsiteY103" fmla="*/ 1106169 h 1592634"/>
              <a:gd name="connsiteX104" fmla="*/ 0 w 1788845"/>
              <a:gd name="connsiteY104" fmla="*/ 1085475 h 1592634"/>
              <a:gd name="connsiteX105" fmla="*/ 1437 w 1788845"/>
              <a:gd name="connsiteY105" fmla="*/ 1062745 h 1592634"/>
              <a:gd name="connsiteX106" fmla="*/ 1940 w 1788845"/>
              <a:gd name="connsiteY106" fmla="*/ 1041501 h 1592634"/>
              <a:gd name="connsiteX107" fmla="*/ 4081 w 1788845"/>
              <a:gd name="connsiteY107" fmla="*/ 1019628 h 1592634"/>
              <a:gd name="connsiteX108" fmla="*/ 6376 w 1788845"/>
              <a:gd name="connsiteY108" fmla="*/ 996193 h 1592634"/>
              <a:gd name="connsiteX109" fmla="*/ 14644 w 1788845"/>
              <a:gd name="connsiteY109" fmla="*/ 952050 h 1592634"/>
              <a:gd name="connsiteX110" fmla="*/ 23924 w 1788845"/>
              <a:gd name="connsiteY110" fmla="*/ 905639 h 1592634"/>
              <a:gd name="connsiteX111" fmla="*/ 37741 w 1788845"/>
              <a:gd name="connsiteY111" fmla="*/ 861250 h 1592634"/>
              <a:gd name="connsiteX112" fmla="*/ 52569 w 1788845"/>
              <a:gd name="connsiteY112" fmla="*/ 814594 h 1592634"/>
              <a:gd name="connsiteX113" fmla="*/ 69665 w 1788845"/>
              <a:gd name="connsiteY113" fmla="*/ 768949 h 1592634"/>
              <a:gd name="connsiteX114" fmla="*/ 90669 w 1788845"/>
              <a:gd name="connsiteY114" fmla="*/ 723687 h 1592634"/>
              <a:gd name="connsiteX115" fmla="*/ 113314 w 1788845"/>
              <a:gd name="connsiteY115" fmla="*/ 677798 h 1592634"/>
              <a:gd name="connsiteX116" fmla="*/ 137445 w 1788845"/>
              <a:gd name="connsiteY116" fmla="*/ 632842 h 1592634"/>
              <a:gd name="connsiteX117" fmla="*/ 162986 w 1788845"/>
              <a:gd name="connsiteY117" fmla="*/ 589602 h 1592634"/>
              <a:gd name="connsiteX118" fmla="*/ 191807 w 1788845"/>
              <a:gd name="connsiteY118" fmla="*/ 545106 h 1592634"/>
              <a:gd name="connsiteX119" fmla="*/ 221257 w 1788845"/>
              <a:gd name="connsiteY119" fmla="*/ 502248 h 1592634"/>
              <a:gd name="connsiteX120" fmla="*/ 252193 w 1788845"/>
              <a:gd name="connsiteY120" fmla="*/ 460327 h 1592634"/>
              <a:gd name="connsiteX121" fmla="*/ 285321 w 1788845"/>
              <a:gd name="connsiteY121" fmla="*/ 420195 h 1592634"/>
              <a:gd name="connsiteX122" fmla="*/ 319231 w 1788845"/>
              <a:gd name="connsiteY122" fmla="*/ 380141 h 1592634"/>
              <a:gd name="connsiteX123" fmla="*/ 354629 w 1788845"/>
              <a:gd name="connsiteY123" fmla="*/ 341022 h 1592634"/>
              <a:gd name="connsiteX124" fmla="*/ 391359 w 1788845"/>
              <a:gd name="connsiteY124" fmla="*/ 304399 h 1592634"/>
              <a:gd name="connsiteX125" fmla="*/ 427937 w 1788845"/>
              <a:gd name="connsiteY125" fmla="*/ 269338 h 1592634"/>
              <a:gd name="connsiteX126" fmla="*/ 465219 w 1788845"/>
              <a:gd name="connsiteY126" fmla="*/ 235135 h 1592634"/>
              <a:gd name="connsiteX127" fmla="*/ 503836 w 1788845"/>
              <a:gd name="connsiteY127" fmla="*/ 203427 h 1592634"/>
              <a:gd name="connsiteX128" fmla="*/ 543082 w 1788845"/>
              <a:gd name="connsiteY128" fmla="*/ 173360 h 1592634"/>
              <a:gd name="connsiteX129" fmla="*/ 582879 w 1788845"/>
              <a:gd name="connsiteY129" fmla="*/ 145713 h 1592634"/>
              <a:gd name="connsiteX130" fmla="*/ 622524 w 1788845"/>
              <a:gd name="connsiteY130" fmla="*/ 119628 h 1592634"/>
              <a:gd name="connsiteX131" fmla="*/ 662643 w 1788845"/>
              <a:gd name="connsiteY131" fmla="*/ 96745 h 1592634"/>
              <a:gd name="connsiteX132" fmla="*/ 702458 w 1788845"/>
              <a:gd name="connsiteY132" fmla="*/ 76985 h 1592634"/>
              <a:gd name="connsiteX133" fmla="*/ 742119 w 1788845"/>
              <a:gd name="connsiteY133" fmla="*/ 58788 h 1592634"/>
              <a:gd name="connsiteX134" fmla="*/ 781475 w 1788845"/>
              <a:gd name="connsiteY134" fmla="*/ 43716 h 1592634"/>
              <a:gd name="connsiteX135" fmla="*/ 821535 w 1788845"/>
              <a:gd name="connsiteY135" fmla="*/ 29502 h 1592634"/>
              <a:gd name="connsiteX136" fmla="*/ 860432 w 1788845"/>
              <a:gd name="connsiteY136" fmla="*/ 19117 h 1592634"/>
              <a:gd name="connsiteX137" fmla="*/ 899879 w 1788845"/>
              <a:gd name="connsiteY137" fmla="*/ 11151 h 1592634"/>
              <a:gd name="connsiteX138" fmla="*/ 938317 w 1788845"/>
              <a:gd name="connsiteY138" fmla="*/ 5454 h 1592634"/>
              <a:gd name="connsiteX139" fmla="*/ 976524 w 1788845"/>
              <a:gd name="connsiteY139" fmla="*/ 2099 h 1592634"/>
              <a:gd name="connsiteX140" fmla="*/ 1013797 w 1788845"/>
              <a:gd name="connsiteY140" fmla="*/ 230 h 159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788845" h="1592634">
                <a:moveTo>
                  <a:pt x="1051700" y="0"/>
                </a:moveTo>
                <a:lnTo>
                  <a:pt x="1089295" y="2895"/>
                </a:lnTo>
                <a:lnTo>
                  <a:pt x="1126737" y="7352"/>
                </a:lnTo>
                <a:lnTo>
                  <a:pt x="1162311" y="14781"/>
                </a:lnTo>
                <a:lnTo>
                  <a:pt x="1199371" y="23143"/>
                </a:lnTo>
                <a:lnTo>
                  <a:pt x="1233858" y="33620"/>
                </a:lnTo>
                <a:lnTo>
                  <a:pt x="1269048" y="44955"/>
                </a:lnTo>
                <a:lnTo>
                  <a:pt x="1303152" y="59337"/>
                </a:lnTo>
                <a:lnTo>
                  <a:pt x="1335539" y="75128"/>
                </a:lnTo>
                <a:lnTo>
                  <a:pt x="1368555" y="92559"/>
                </a:lnTo>
                <a:lnTo>
                  <a:pt x="1400559" y="112256"/>
                </a:lnTo>
                <a:lnTo>
                  <a:pt x="1431629" y="133440"/>
                </a:lnTo>
                <a:lnTo>
                  <a:pt x="1461135" y="154470"/>
                </a:lnTo>
                <a:lnTo>
                  <a:pt x="1490337" y="178624"/>
                </a:lnTo>
                <a:lnTo>
                  <a:pt x="1517821" y="204189"/>
                </a:lnTo>
                <a:lnTo>
                  <a:pt x="1545934" y="231392"/>
                </a:lnTo>
                <a:lnTo>
                  <a:pt x="1570767" y="259851"/>
                </a:lnTo>
                <a:lnTo>
                  <a:pt x="1596306" y="289167"/>
                </a:lnTo>
                <a:lnTo>
                  <a:pt x="1619347" y="319817"/>
                </a:lnTo>
                <a:lnTo>
                  <a:pt x="1642234" y="352028"/>
                </a:lnTo>
                <a:lnTo>
                  <a:pt x="1663406" y="385648"/>
                </a:lnTo>
                <a:lnTo>
                  <a:pt x="1683643" y="420755"/>
                </a:lnTo>
                <a:lnTo>
                  <a:pt x="1703098" y="455786"/>
                </a:lnTo>
                <a:lnTo>
                  <a:pt x="1720837" y="492225"/>
                </a:lnTo>
                <a:lnTo>
                  <a:pt x="1736782" y="530853"/>
                </a:lnTo>
                <a:lnTo>
                  <a:pt x="1751870" y="570188"/>
                </a:lnTo>
                <a:lnTo>
                  <a:pt x="1764690" y="608510"/>
                </a:lnTo>
                <a:lnTo>
                  <a:pt x="1773524" y="647232"/>
                </a:lnTo>
                <a:lnTo>
                  <a:pt x="1781577" y="685877"/>
                </a:lnTo>
                <a:lnTo>
                  <a:pt x="1786504" y="724216"/>
                </a:lnTo>
                <a:lnTo>
                  <a:pt x="1788456" y="760685"/>
                </a:lnTo>
                <a:lnTo>
                  <a:pt x="1788845" y="797002"/>
                </a:lnTo>
                <a:lnTo>
                  <a:pt x="1786032" y="833793"/>
                </a:lnTo>
                <a:lnTo>
                  <a:pt x="1782513" y="869727"/>
                </a:lnTo>
                <a:lnTo>
                  <a:pt x="1775867" y="905355"/>
                </a:lnTo>
                <a:lnTo>
                  <a:pt x="1766172" y="939895"/>
                </a:lnTo>
                <a:lnTo>
                  <a:pt x="1755770" y="973577"/>
                </a:lnTo>
                <a:lnTo>
                  <a:pt x="1743103" y="1006248"/>
                </a:lnTo>
                <a:lnTo>
                  <a:pt x="1728088" y="1038689"/>
                </a:lnTo>
                <a:lnTo>
                  <a:pt x="1712292" y="1071054"/>
                </a:lnTo>
                <a:lnTo>
                  <a:pt x="1693446" y="1102331"/>
                </a:lnTo>
                <a:lnTo>
                  <a:pt x="1673114" y="1132675"/>
                </a:lnTo>
                <a:lnTo>
                  <a:pt x="1651294" y="1162083"/>
                </a:lnTo>
                <a:lnTo>
                  <a:pt x="1628769" y="1190634"/>
                </a:lnTo>
                <a:lnTo>
                  <a:pt x="1603119" y="1218880"/>
                </a:lnTo>
                <a:lnTo>
                  <a:pt x="1576839" y="1245484"/>
                </a:lnTo>
                <a:lnTo>
                  <a:pt x="1549072" y="1271157"/>
                </a:lnTo>
                <a:lnTo>
                  <a:pt x="1520523" y="1296751"/>
                </a:lnTo>
                <a:lnTo>
                  <a:pt x="1489783" y="1320555"/>
                </a:lnTo>
                <a:lnTo>
                  <a:pt x="1457403" y="1344985"/>
                </a:lnTo>
                <a:lnTo>
                  <a:pt x="1425328" y="1366291"/>
                </a:lnTo>
                <a:lnTo>
                  <a:pt x="1390910" y="1387367"/>
                </a:lnTo>
                <a:lnTo>
                  <a:pt x="1355786" y="1407586"/>
                </a:lnTo>
                <a:lnTo>
                  <a:pt x="1319955" y="1426947"/>
                </a:lnTo>
                <a:lnTo>
                  <a:pt x="1284202" y="1445526"/>
                </a:lnTo>
                <a:lnTo>
                  <a:pt x="1245553" y="1461456"/>
                </a:lnTo>
                <a:lnTo>
                  <a:pt x="1207761" y="1476681"/>
                </a:lnTo>
                <a:lnTo>
                  <a:pt x="1168405" y="1491754"/>
                </a:lnTo>
                <a:lnTo>
                  <a:pt x="1128345" y="1505969"/>
                </a:lnTo>
                <a:lnTo>
                  <a:pt x="1088515" y="1517839"/>
                </a:lnTo>
                <a:lnTo>
                  <a:pt x="1047044" y="1530338"/>
                </a:lnTo>
                <a:lnTo>
                  <a:pt x="1004869" y="1541979"/>
                </a:lnTo>
                <a:lnTo>
                  <a:pt x="962063" y="1551982"/>
                </a:lnTo>
                <a:lnTo>
                  <a:pt x="920194" y="1560498"/>
                </a:lnTo>
                <a:lnTo>
                  <a:pt x="876684" y="1569642"/>
                </a:lnTo>
                <a:lnTo>
                  <a:pt x="834262" y="1575739"/>
                </a:lnTo>
                <a:lnTo>
                  <a:pt x="790982" y="1582539"/>
                </a:lnTo>
                <a:lnTo>
                  <a:pt x="748008" y="1586216"/>
                </a:lnTo>
                <a:lnTo>
                  <a:pt x="705033" y="1589892"/>
                </a:lnTo>
                <a:lnTo>
                  <a:pt x="662212" y="1592006"/>
                </a:lnTo>
                <a:lnTo>
                  <a:pt x="620326" y="1592634"/>
                </a:lnTo>
                <a:lnTo>
                  <a:pt x="577811" y="1591624"/>
                </a:lnTo>
                <a:lnTo>
                  <a:pt x="537012" y="1589204"/>
                </a:lnTo>
                <a:lnTo>
                  <a:pt x="497148" y="1585299"/>
                </a:lnTo>
                <a:lnTo>
                  <a:pt x="455949" y="1578897"/>
                </a:lnTo>
                <a:lnTo>
                  <a:pt x="418031" y="1571237"/>
                </a:lnTo>
                <a:lnTo>
                  <a:pt x="380190" y="1562798"/>
                </a:lnTo>
                <a:lnTo>
                  <a:pt x="343435" y="1551311"/>
                </a:lnTo>
                <a:lnTo>
                  <a:pt x="308397" y="1538414"/>
                </a:lnTo>
                <a:lnTo>
                  <a:pt x="274369" y="1523251"/>
                </a:lnTo>
                <a:lnTo>
                  <a:pt x="240573" y="1505743"/>
                </a:lnTo>
                <a:lnTo>
                  <a:pt x="209197" y="1487685"/>
                </a:lnTo>
                <a:lnTo>
                  <a:pt x="180548" y="1465950"/>
                </a:lnTo>
                <a:lnTo>
                  <a:pt x="166615" y="1455120"/>
                </a:lnTo>
                <a:lnTo>
                  <a:pt x="152835" y="1442729"/>
                </a:lnTo>
                <a:lnTo>
                  <a:pt x="139912" y="1429633"/>
                </a:lnTo>
                <a:lnTo>
                  <a:pt x="126914" y="1417319"/>
                </a:lnTo>
                <a:lnTo>
                  <a:pt x="114143" y="1402661"/>
                </a:lnTo>
                <a:lnTo>
                  <a:pt x="102080" y="1388860"/>
                </a:lnTo>
                <a:lnTo>
                  <a:pt x="90950" y="1373573"/>
                </a:lnTo>
                <a:lnTo>
                  <a:pt x="80602" y="1358364"/>
                </a:lnTo>
                <a:lnTo>
                  <a:pt x="70407" y="1341591"/>
                </a:lnTo>
                <a:lnTo>
                  <a:pt x="60136" y="1325601"/>
                </a:lnTo>
                <a:lnTo>
                  <a:pt x="51581" y="1308200"/>
                </a:lnTo>
                <a:lnTo>
                  <a:pt x="43884" y="1290095"/>
                </a:lnTo>
                <a:lnTo>
                  <a:pt x="34700" y="1271057"/>
                </a:lnTo>
                <a:lnTo>
                  <a:pt x="28720" y="1251543"/>
                </a:lnTo>
                <a:lnTo>
                  <a:pt x="21176" y="1231876"/>
                </a:lnTo>
                <a:lnTo>
                  <a:pt x="16054" y="1211657"/>
                </a:lnTo>
                <a:lnTo>
                  <a:pt x="10931" y="1191439"/>
                </a:lnTo>
                <a:lnTo>
                  <a:pt x="7449" y="1170593"/>
                </a:lnTo>
                <a:lnTo>
                  <a:pt x="4824" y="1149041"/>
                </a:lnTo>
                <a:lnTo>
                  <a:pt x="2200" y="1127490"/>
                </a:lnTo>
                <a:lnTo>
                  <a:pt x="1920" y="1106169"/>
                </a:lnTo>
                <a:lnTo>
                  <a:pt x="0" y="1085475"/>
                </a:lnTo>
                <a:lnTo>
                  <a:pt x="1437" y="1062745"/>
                </a:lnTo>
                <a:lnTo>
                  <a:pt x="1940" y="1041501"/>
                </a:lnTo>
                <a:lnTo>
                  <a:pt x="4081" y="1019628"/>
                </a:lnTo>
                <a:lnTo>
                  <a:pt x="6376" y="996193"/>
                </a:lnTo>
                <a:lnTo>
                  <a:pt x="14644" y="952050"/>
                </a:lnTo>
                <a:lnTo>
                  <a:pt x="23924" y="905639"/>
                </a:lnTo>
                <a:lnTo>
                  <a:pt x="37741" y="861250"/>
                </a:lnTo>
                <a:lnTo>
                  <a:pt x="52569" y="814594"/>
                </a:lnTo>
                <a:lnTo>
                  <a:pt x="69665" y="768949"/>
                </a:lnTo>
                <a:lnTo>
                  <a:pt x="90669" y="723687"/>
                </a:lnTo>
                <a:lnTo>
                  <a:pt x="113314" y="677798"/>
                </a:lnTo>
                <a:lnTo>
                  <a:pt x="137445" y="632842"/>
                </a:lnTo>
                <a:lnTo>
                  <a:pt x="162986" y="589602"/>
                </a:lnTo>
                <a:lnTo>
                  <a:pt x="191807" y="545106"/>
                </a:lnTo>
                <a:lnTo>
                  <a:pt x="221257" y="502248"/>
                </a:lnTo>
                <a:lnTo>
                  <a:pt x="252193" y="460327"/>
                </a:lnTo>
                <a:lnTo>
                  <a:pt x="285321" y="420195"/>
                </a:lnTo>
                <a:lnTo>
                  <a:pt x="319231" y="380141"/>
                </a:lnTo>
                <a:lnTo>
                  <a:pt x="354629" y="341022"/>
                </a:lnTo>
                <a:lnTo>
                  <a:pt x="391359" y="304399"/>
                </a:lnTo>
                <a:lnTo>
                  <a:pt x="427937" y="269338"/>
                </a:lnTo>
                <a:lnTo>
                  <a:pt x="465219" y="235135"/>
                </a:lnTo>
                <a:lnTo>
                  <a:pt x="503836" y="203427"/>
                </a:lnTo>
                <a:lnTo>
                  <a:pt x="543082" y="173360"/>
                </a:lnTo>
                <a:lnTo>
                  <a:pt x="582879" y="145713"/>
                </a:lnTo>
                <a:lnTo>
                  <a:pt x="622524" y="119628"/>
                </a:lnTo>
                <a:lnTo>
                  <a:pt x="662643" y="96745"/>
                </a:lnTo>
                <a:lnTo>
                  <a:pt x="702458" y="76985"/>
                </a:lnTo>
                <a:lnTo>
                  <a:pt x="742119" y="58788"/>
                </a:lnTo>
                <a:lnTo>
                  <a:pt x="781475" y="43716"/>
                </a:lnTo>
                <a:lnTo>
                  <a:pt x="821535" y="29502"/>
                </a:lnTo>
                <a:lnTo>
                  <a:pt x="860432" y="19117"/>
                </a:lnTo>
                <a:lnTo>
                  <a:pt x="899879" y="11151"/>
                </a:lnTo>
                <a:lnTo>
                  <a:pt x="938317" y="5454"/>
                </a:lnTo>
                <a:lnTo>
                  <a:pt x="976524" y="2099"/>
                </a:lnTo>
                <a:lnTo>
                  <a:pt x="1013797" y="2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39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24003" y="1836500"/>
            <a:ext cx="2467016" cy="2464846"/>
          </a:xfrm>
          <a:custGeom>
            <a:avLst/>
            <a:gdLst>
              <a:gd name="connsiteX0" fmla="*/ 1233508 w 2467016"/>
              <a:gd name="connsiteY0" fmla="*/ 0 h 2464846"/>
              <a:gd name="connsiteX1" fmla="*/ 2467016 w 2467016"/>
              <a:gd name="connsiteY1" fmla="*/ 1232423 h 2464846"/>
              <a:gd name="connsiteX2" fmla="*/ 1233508 w 2467016"/>
              <a:gd name="connsiteY2" fmla="*/ 2464846 h 2464846"/>
              <a:gd name="connsiteX3" fmla="*/ 0 w 2467016"/>
              <a:gd name="connsiteY3" fmla="*/ 1232423 h 2464846"/>
              <a:gd name="connsiteX4" fmla="*/ 1233508 w 2467016"/>
              <a:gd name="connsiteY4" fmla="*/ 0 h 246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016" h="2464846">
                <a:moveTo>
                  <a:pt x="1233508" y="0"/>
                </a:moveTo>
                <a:cubicBezTo>
                  <a:pt x="1914756" y="0"/>
                  <a:pt x="2467016" y="551775"/>
                  <a:pt x="2467016" y="1232423"/>
                </a:cubicBezTo>
                <a:cubicBezTo>
                  <a:pt x="2467016" y="1913071"/>
                  <a:pt x="1914756" y="2464846"/>
                  <a:pt x="1233508" y="2464846"/>
                </a:cubicBezTo>
                <a:cubicBezTo>
                  <a:pt x="552260" y="2464846"/>
                  <a:pt x="0" y="1913071"/>
                  <a:pt x="0" y="1232423"/>
                </a:cubicBezTo>
                <a:cubicBezTo>
                  <a:pt x="0" y="551775"/>
                  <a:pt x="552260" y="0"/>
                  <a:pt x="12335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862494" y="1836500"/>
            <a:ext cx="2467016" cy="2464846"/>
          </a:xfrm>
          <a:custGeom>
            <a:avLst/>
            <a:gdLst>
              <a:gd name="connsiteX0" fmla="*/ 1233508 w 2467016"/>
              <a:gd name="connsiteY0" fmla="*/ 0 h 2464846"/>
              <a:gd name="connsiteX1" fmla="*/ 2467016 w 2467016"/>
              <a:gd name="connsiteY1" fmla="*/ 1232423 h 2464846"/>
              <a:gd name="connsiteX2" fmla="*/ 1233508 w 2467016"/>
              <a:gd name="connsiteY2" fmla="*/ 2464846 h 2464846"/>
              <a:gd name="connsiteX3" fmla="*/ 0 w 2467016"/>
              <a:gd name="connsiteY3" fmla="*/ 1232423 h 2464846"/>
              <a:gd name="connsiteX4" fmla="*/ 1233508 w 2467016"/>
              <a:gd name="connsiteY4" fmla="*/ 0 h 246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016" h="2464846">
                <a:moveTo>
                  <a:pt x="1233508" y="0"/>
                </a:moveTo>
                <a:cubicBezTo>
                  <a:pt x="1914756" y="0"/>
                  <a:pt x="2467016" y="551775"/>
                  <a:pt x="2467016" y="1232423"/>
                </a:cubicBezTo>
                <a:cubicBezTo>
                  <a:pt x="2467016" y="1913071"/>
                  <a:pt x="1914756" y="2464846"/>
                  <a:pt x="1233508" y="2464846"/>
                </a:cubicBezTo>
                <a:cubicBezTo>
                  <a:pt x="552260" y="2464846"/>
                  <a:pt x="0" y="1913071"/>
                  <a:pt x="0" y="1232423"/>
                </a:cubicBezTo>
                <a:cubicBezTo>
                  <a:pt x="0" y="551775"/>
                  <a:pt x="552260" y="0"/>
                  <a:pt x="12335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200986" y="1836500"/>
            <a:ext cx="2467016" cy="2464846"/>
          </a:xfrm>
          <a:custGeom>
            <a:avLst/>
            <a:gdLst>
              <a:gd name="connsiteX0" fmla="*/ 1233508 w 2467016"/>
              <a:gd name="connsiteY0" fmla="*/ 0 h 2464846"/>
              <a:gd name="connsiteX1" fmla="*/ 2467016 w 2467016"/>
              <a:gd name="connsiteY1" fmla="*/ 1232423 h 2464846"/>
              <a:gd name="connsiteX2" fmla="*/ 1233508 w 2467016"/>
              <a:gd name="connsiteY2" fmla="*/ 2464846 h 2464846"/>
              <a:gd name="connsiteX3" fmla="*/ 0 w 2467016"/>
              <a:gd name="connsiteY3" fmla="*/ 1232423 h 2464846"/>
              <a:gd name="connsiteX4" fmla="*/ 1233508 w 2467016"/>
              <a:gd name="connsiteY4" fmla="*/ 0 h 246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016" h="2464846">
                <a:moveTo>
                  <a:pt x="1233508" y="0"/>
                </a:moveTo>
                <a:cubicBezTo>
                  <a:pt x="1914756" y="0"/>
                  <a:pt x="2467016" y="551775"/>
                  <a:pt x="2467016" y="1232423"/>
                </a:cubicBezTo>
                <a:cubicBezTo>
                  <a:pt x="2467016" y="1913071"/>
                  <a:pt x="1914756" y="2464846"/>
                  <a:pt x="1233508" y="2464846"/>
                </a:cubicBezTo>
                <a:cubicBezTo>
                  <a:pt x="552260" y="2464846"/>
                  <a:pt x="0" y="1913071"/>
                  <a:pt x="0" y="1232423"/>
                </a:cubicBezTo>
                <a:cubicBezTo>
                  <a:pt x="0" y="551775"/>
                  <a:pt x="552260" y="0"/>
                  <a:pt x="12335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9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slideLayout" Target="../slideLayouts/slideLayout2.xml"/><Relationship Id="rId7" Type="http://schemas.openxmlformats.org/officeDocument/2006/relationships/package" Target="../embeddings/Microsoft_Visio___3.vsdx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6.emf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5.bin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34.bin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9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9.bin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wmf"/><Relationship Id="rId5" Type="http://schemas.openxmlformats.org/officeDocument/2006/relationships/image" Target="../media/image6.e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8.bin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wmf"/><Relationship Id="rId12" Type="http://schemas.openxmlformats.org/officeDocument/2006/relationships/image" Target="../media/image43.wmf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6.emf"/><Relationship Id="rId10" Type="http://schemas.openxmlformats.org/officeDocument/2006/relationships/image" Target="../media/image42.emf"/><Relationship Id="rId4" Type="http://schemas.openxmlformats.org/officeDocument/2006/relationships/notesSlide" Target="../notesSlides/notesSlide13.xml"/><Relationship Id="rId9" Type="http://schemas.openxmlformats.org/officeDocument/2006/relationships/package" Target="../embeddings/Microsoft_Visio___4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wmf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6.emf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8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47.bin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2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2.bin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6.e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51.bin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7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7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6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56.bin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1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8.wmf"/><Relationship Id="rId12" Type="http://schemas.openxmlformats.org/officeDocument/2006/relationships/image" Target="../media/image60.wmf"/><Relationship Id="rId2" Type="http://schemas.openxmlformats.org/officeDocument/2006/relationships/tags" Target="../tags/tag1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0.bin"/><Relationship Id="rId5" Type="http://schemas.openxmlformats.org/officeDocument/2006/relationships/image" Target="../media/image6.emf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3.emf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59.wmf"/><Relationship Id="rId14" Type="http://schemas.openxmlformats.org/officeDocument/2006/relationships/image" Target="../media/image6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slideLayout" Target="../slideLayouts/slideLayout2.xml"/><Relationship Id="rId7" Type="http://schemas.openxmlformats.org/officeDocument/2006/relationships/package" Target="../embeddings/Microsoft_Visio___5.vsdx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.emf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7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7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66.bin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6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Layout" Target="../slideLayouts/slideLayout2.xml"/><Relationship Id="rId7" Type="http://schemas.openxmlformats.org/officeDocument/2006/relationships/package" Target="../embeddings/Microsoft_Visio___1.vsdx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3.wmf"/><Relationship Id="rId2" Type="http://schemas.openxmlformats.org/officeDocument/2006/relationships/tags" Target="../tags/tag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6.e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1.bin"/><Relationship Id="rId3" Type="http://schemas.openxmlformats.org/officeDocument/2006/relationships/slideLayout" Target="../slideLayouts/slideLayout2.xml"/><Relationship Id="rId7" Type="http://schemas.openxmlformats.org/officeDocument/2006/relationships/package" Target="../embeddings/Microsoft_Visio___2.vsdx"/><Relationship Id="rId12" Type="http://schemas.openxmlformats.org/officeDocument/2006/relationships/image" Target="../media/image16.wmf"/><Relationship Id="rId2" Type="http://schemas.openxmlformats.org/officeDocument/2006/relationships/tags" Target="../tags/tag5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6.emf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w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15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8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22.wmf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8.bin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30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" Type="http://schemas.openxmlformats.org/officeDocument/2006/relationships/tags" Target="../tags/tag8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5" Type="http://schemas.openxmlformats.org/officeDocument/2006/relationships/image" Target="../media/image6.e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1.wmf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19705" y="3283330"/>
            <a:ext cx="802881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000" dirty="0" smtClean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rPr>
              <a:t>第三章：近似</a:t>
            </a:r>
            <a:r>
              <a:rPr lang="zh-CN" altLang="en-US" sz="4000" dirty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rPr>
              <a:t>与拟合：真相最近处</a:t>
            </a:r>
          </a:p>
        </p:txBody>
      </p:sp>
    </p:spTree>
    <p:extLst>
      <p:ext uri="{BB962C8B-B14F-4D97-AF65-F5344CB8AC3E}">
        <p14:creationId xmlns:p14="http://schemas.microsoft.com/office/powerpoint/2010/main" val="217673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781447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3.2  </a:t>
              </a:r>
              <a:r>
                <a:rPr lang="zh-CN" altLang="en-US" sz="3200" dirty="0"/>
                <a:t>深入剖析最小二乘法的本质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6170" y="1011294"/>
            <a:ext cx="9799721" cy="2159233"/>
            <a:chOff x="874712" y="3195403"/>
            <a:chExt cx="9799721" cy="2159233"/>
          </a:xfrm>
        </p:grpSpPr>
        <p:sp>
          <p:nvSpPr>
            <p:cNvPr id="33" name="矩形 32"/>
            <p:cNvSpPr/>
            <p:nvPr/>
          </p:nvSpPr>
          <p:spPr>
            <a:xfrm>
              <a:off x="965550" y="4031197"/>
              <a:ext cx="9708883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2000" dirty="0" smtClean="0"/>
                <a:t>子空间</a:t>
              </a:r>
              <a:r>
                <a:rPr lang="en-US" altLang="zh-CN" sz="2000" b="1" i="1" dirty="0"/>
                <a:t>V</a:t>
              </a:r>
              <a:r>
                <a:rPr lang="zh-CN" altLang="zh-CN" sz="2000" dirty="0"/>
                <a:t>和子空间</a:t>
              </a:r>
              <a:r>
                <a:rPr lang="en-US" altLang="zh-CN" sz="2000" b="1" i="1" dirty="0"/>
                <a:t>W</a:t>
              </a:r>
              <a:r>
                <a:rPr lang="zh-CN" altLang="zh-CN" sz="2000" dirty="0"/>
                <a:t>满足正交关系成立的条件是：子空间</a:t>
              </a:r>
              <a:r>
                <a:rPr lang="en-US" altLang="zh-CN" sz="2000" b="1" i="1" dirty="0"/>
                <a:t>V</a:t>
              </a:r>
              <a:r>
                <a:rPr lang="zh-CN" altLang="zh-CN" sz="2000" dirty="0"/>
                <a:t>中任意一个向量</a:t>
              </a:r>
              <a:r>
                <a:rPr lang="en-US" altLang="zh-CN" sz="2000" b="1" i="1" dirty="0"/>
                <a:t>v</a:t>
              </a:r>
              <a:r>
                <a:rPr lang="zh-CN" altLang="zh-CN" sz="2000" dirty="0"/>
                <a:t>和子空间</a:t>
              </a:r>
              <a:r>
                <a:rPr lang="en-US" altLang="zh-CN" sz="2000" b="1" i="1" dirty="0"/>
                <a:t>W</a:t>
              </a:r>
              <a:r>
                <a:rPr lang="zh-CN" altLang="zh-CN" sz="2000" dirty="0"/>
                <a:t>中任意一个向量</a:t>
              </a:r>
              <a:r>
                <a:rPr lang="en-US" altLang="zh-CN" sz="2000" b="1" i="1" dirty="0"/>
                <a:t>w</a:t>
              </a:r>
              <a:r>
                <a:rPr lang="zh-CN" altLang="zh-CN" sz="2000" dirty="0"/>
                <a:t>都垂直。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454167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3.2.2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正交的子空间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43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48481" y="2559279"/>
            <a:ext cx="154934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93388"/>
              </p:ext>
            </p:extLst>
          </p:nvPr>
        </p:nvGraphicFramePr>
        <p:xfrm>
          <a:off x="3748482" y="2559280"/>
          <a:ext cx="3541860" cy="327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Visio" r:id="rId7" imgW="3438507" imgH="3181437" progId="Visio.Drawing.15">
                  <p:embed/>
                </p:oleObj>
              </mc:Choice>
              <mc:Fallback>
                <p:oleObj name="Visio" r:id="rId7" imgW="3438507" imgH="3181437" progId="Visio.Drawing.15">
                  <p:embed/>
                  <p:pic>
                    <p:nvPicPr>
                      <p:cNvPr id="0" name="对象 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482" y="2559280"/>
                        <a:ext cx="3541860" cy="3272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905544" y="6158908"/>
            <a:ext cx="8739878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1570"/>
              </a:lnSpc>
              <a:spcAft>
                <a:spcPts val="0"/>
              </a:spcAft>
            </a:pPr>
            <a:r>
              <a:rPr lang="zh-CN" altLang="en-US" sz="2000" dirty="0" smtClean="0"/>
              <a:t>结论：</a:t>
            </a:r>
            <a:r>
              <a:rPr lang="zh-CN" altLang="zh-CN" sz="2000" dirty="0" smtClean="0"/>
              <a:t>和</a:t>
            </a:r>
            <a:r>
              <a:rPr lang="zh-CN" altLang="zh-CN" sz="2000" dirty="0"/>
              <a:t>子空间</a:t>
            </a:r>
            <a:r>
              <a:rPr lang="en-US" altLang="zh-CN" sz="2000" dirty="0" err="1"/>
              <a:t>xoy</a:t>
            </a:r>
            <a:r>
              <a:rPr lang="zh-CN" altLang="zh-CN" sz="2000" dirty="0"/>
              <a:t>正交的子空间只能是</a:t>
            </a:r>
            <a:r>
              <a:rPr lang="en-US" altLang="zh-CN" sz="2000" dirty="0"/>
              <a:t>z</a:t>
            </a:r>
            <a:r>
              <a:rPr lang="zh-CN" altLang="zh-CN" sz="2000" dirty="0"/>
              <a:t>轴这个一维子空间了。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11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781447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3.2  </a:t>
              </a:r>
              <a:r>
                <a:rPr lang="zh-CN" altLang="en-US" sz="3200" dirty="0"/>
                <a:t>深入剖析最小二乘法的本质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6170" y="1011294"/>
            <a:ext cx="9799721" cy="2467010"/>
            <a:chOff x="874712" y="3195403"/>
            <a:chExt cx="9799721" cy="2467010"/>
          </a:xfrm>
        </p:grpSpPr>
        <p:sp>
          <p:nvSpPr>
            <p:cNvPr id="33" name="矩形 32"/>
            <p:cNvSpPr/>
            <p:nvPr/>
          </p:nvSpPr>
          <p:spPr>
            <a:xfrm>
              <a:off x="965550" y="4031197"/>
              <a:ext cx="9708883" cy="16312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dirty="0" smtClean="0"/>
                <a:t>       </a:t>
              </a:r>
              <a:r>
                <a:rPr lang="zh-CN" altLang="zh-CN" sz="2000" dirty="0" smtClean="0"/>
                <a:t>空间中的两个互补的子空间，如果满足相互正交的关系，则他们满足正交补的关系，他们的空间维数之和应该为</a:t>
              </a:r>
              <a:r>
                <a:rPr lang="en-US" altLang="zh-CN" sz="2000" dirty="0" smtClean="0"/>
                <a:t>m</a:t>
              </a:r>
              <a:r>
                <a:rPr lang="zh-CN" altLang="en-US" sz="2000" dirty="0" smtClean="0"/>
                <a:t>。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r>
                <a:rPr lang="zh-CN" altLang="zh-CN" sz="2000" dirty="0"/>
                <a:t>那么，我们去哪里寻找这样的正交补子空间呢？我们从矩阵的四个子空间入手</a:t>
              </a:r>
              <a:r>
                <a:rPr lang="zh-CN" altLang="zh-CN" sz="2000" dirty="0" smtClean="0"/>
                <a:t>，</a:t>
              </a:r>
              <a:r>
                <a:rPr lang="en-US" altLang="zh-CN" sz="2000" dirty="0" smtClean="0"/>
                <a:t>      </a:t>
              </a:r>
              <a:r>
                <a:rPr lang="zh-CN" altLang="zh-CN" sz="2000" dirty="0" smtClean="0"/>
                <a:t>规模</a:t>
              </a:r>
              <a:r>
                <a:rPr lang="zh-CN" altLang="zh-CN" sz="2000" dirty="0"/>
                <a:t>的矩阵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，首先所有满足</a:t>
              </a:r>
              <a:r>
                <a:rPr lang="en-US" altLang="zh-CN" sz="2000" b="1" i="1" dirty="0"/>
                <a:t>Ax</a:t>
              </a:r>
              <a:r>
                <a:rPr lang="en-US" altLang="zh-CN" sz="2000" dirty="0"/>
                <a:t>=0</a:t>
              </a:r>
              <a:r>
                <a:rPr lang="zh-CN" altLang="zh-CN" sz="2000" dirty="0"/>
                <a:t>等式成立的向量</a:t>
              </a:r>
              <a:r>
                <a:rPr lang="en-US" altLang="zh-CN" sz="2000" b="1" i="1" dirty="0"/>
                <a:t>x</a:t>
              </a:r>
              <a:r>
                <a:rPr lang="zh-CN" altLang="zh-CN" sz="2000" dirty="0"/>
                <a:t>构成了矩阵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的零空间</a:t>
              </a:r>
              <a:r>
                <a:rPr lang="en-US" altLang="zh-CN" sz="2000" b="1" i="1" dirty="0"/>
                <a:t>N(A)</a:t>
              </a:r>
              <a:r>
                <a:rPr lang="zh-CN" altLang="zh-CN" sz="2000" dirty="0"/>
                <a:t>。</a:t>
              </a:r>
              <a:endParaRPr lang="en-US" altLang="zh-CN" sz="20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454167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3.2.3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相互正交补的子空间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43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83460"/>
              </p:ext>
            </p:extLst>
          </p:nvPr>
        </p:nvGraphicFramePr>
        <p:xfrm>
          <a:off x="1338847" y="1811532"/>
          <a:ext cx="48006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r:id="rId6" imgW="228600" imgH="190440" progId="Equation.KSEE3">
                  <p:embed/>
                </p:oleObj>
              </mc:Choice>
              <mc:Fallback>
                <p:oleObj r:id="rId6" imgW="228600" imgH="19044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847" y="1811532"/>
                        <a:ext cx="480061" cy="400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339664"/>
              </p:ext>
            </p:extLst>
          </p:nvPr>
        </p:nvGraphicFramePr>
        <p:xfrm>
          <a:off x="10033795" y="2853368"/>
          <a:ext cx="652565" cy="26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r:id="rId8" imgW="355320" imgH="139680" progId="Equation.KSEE3">
                  <p:embed/>
                </p:oleObj>
              </mc:Choice>
              <mc:Fallback>
                <p:oleObj r:id="rId8" imgW="355320" imgH="139680" progId="Equation.KSEE3">
                  <p:embed/>
                  <p:pic>
                    <p:nvPicPr>
                      <p:cNvPr id="0" name="对象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795" y="2853368"/>
                        <a:ext cx="652565" cy="264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88511"/>
              </p:ext>
            </p:extLst>
          </p:nvPr>
        </p:nvGraphicFramePr>
        <p:xfrm>
          <a:off x="1477677" y="3778567"/>
          <a:ext cx="2316505" cy="211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r:id="rId10" imgW="1282680" imgH="1168200" progId="Equation.KSEE3">
                  <p:embed/>
                </p:oleObj>
              </mc:Choice>
              <mc:Fallback>
                <p:oleObj r:id="rId10" imgW="1282680" imgH="1168200" progId="Equation.KSEE3">
                  <p:embed/>
                  <p:pic>
                    <p:nvPicPr>
                      <p:cNvPr id="0" name="对象 1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677" y="3778567"/>
                        <a:ext cx="2316505" cy="2110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395866" y="4566142"/>
            <a:ext cx="227398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598262"/>
              </p:ext>
            </p:extLst>
          </p:nvPr>
        </p:nvGraphicFramePr>
        <p:xfrm>
          <a:off x="4395866" y="4566142"/>
          <a:ext cx="1564432" cy="49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r:id="rId12" imgW="723600" imgH="228600" progId="Equation.KSEE3">
                  <p:embed/>
                </p:oleObj>
              </mc:Choice>
              <mc:Fallback>
                <p:oleObj r:id="rId12" imgW="723600" imgH="228600" progId="Equation.KSEE3">
                  <p:embed/>
                  <p:pic>
                    <p:nvPicPr>
                      <p:cNvPr id="0" name="对象 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866" y="4566142"/>
                        <a:ext cx="1564432" cy="494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344356" y="4326031"/>
            <a:ext cx="4831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结论：</a:t>
            </a:r>
            <a:r>
              <a:rPr lang="zh-CN" altLang="zh-CN" sz="2000" dirty="0" smtClean="0"/>
              <a:t>转置</a:t>
            </a:r>
            <a:r>
              <a:rPr lang="zh-CN" altLang="zh-CN" sz="2000" dirty="0"/>
              <a:t>矩阵的行空间和零空间当然也是相互正交的，因此，矩阵 </a:t>
            </a:r>
            <a:r>
              <a:rPr lang="en-US" altLang="zh-CN" sz="2000" dirty="0"/>
              <a:t>A</a:t>
            </a:r>
            <a:r>
              <a:rPr lang="zh-CN" altLang="zh-CN" sz="2000" dirty="0"/>
              <a:t>的列空间和左零空间在中同样满足正交补的关系</a:t>
            </a:r>
            <a:endParaRPr lang="zh-CN" altLang="en-US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600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781447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3.2  </a:t>
              </a:r>
              <a:r>
                <a:rPr lang="zh-CN" altLang="en-US" sz="3200" dirty="0"/>
                <a:t>深入剖析最小二乘法的本质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1116170" y="1011294"/>
            <a:ext cx="4541679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1C75BC"/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rPr>
              <a:t>3.2.4  </a:t>
            </a:r>
            <a:r>
              <a:rPr lang="zh-CN" altLang="en-US" sz="2400" b="1" dirty="0">
                <a:solidFill>
                  <a:srgbClr val="1C75BC"/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rPr>
              <a:t>处理无解方程组的近似解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43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298085" y="1910418"/>
            <a:ext cx="262745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693609"/>
              </p:ext>
            </p:extLst>
          </p:nvPr>
        </p:nvGraphicFramePr>
        <p:xfrm>
          <a:off x="1298086" y="1910419"/>
          <a:ext cx="1923788" cy="187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r:id="rId6" imgW="736560" imgH="711000" progId="Equation.KSEE3">
                  <p:embed/>
                </p:oleObj>
              </mc:Choice>
              <mc:Fallback>
                <p:oleObj r:id="rId6" imgW="736560" imgH="711000" progId="Equation.KSEE3">
                  <p:embed/>
                  <p:pic>
                    <p:nvPicPr>
                      <p:cNvPr id="0" name="对象 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086" y="1910419"/>
                        <a:ext cx="1923788" cy="1873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84415"/>
              </p:ext>
            </p:extLst>
          </p:nvPr>
        </p:nvGraphicFramePr>
        <p:xfrm>
          <a:off x="4935255" y="1868090"/>
          <a:ext cx="2390866" cy="161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r:id="rId8" imgW="1054080" imgH="711000" progId="Equation.KSEE3">
                  <p:embed/>
                </p:oleObj>
              </mc:Choice>
              <mc:Fallback>
                <p:oleObj r:id="rId8" imgW="1054080" imgH="711000" progId="Equation.KSEE3">
                  <p:embed/>
                  <p:pic>
                    <p:nvPicPr>
                      <p:cNvPr id="0" name="对象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255" y="1868090"/>
                        <a:ext cx="2390866" cy="161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-322120" y="323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36518"/>
              </p:ext>
            </p:extLst>
          </p:nvPr>
        </p:nvGraphicFramePr>
        <p:xfrm>
          <a:off x="7816298" y="2466776"/>
          <a:ext cx="10191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r:id="rId10" imgW="1015920" imgH="228600" progId="Equation.KSEE3">
                  <p:embed/>
                </p:oleObj>
              </mc:Choice>
              <mc:Fallback>
                <p:oleObj r:id="rId10" imgW="1015920" imgH="228600" progId="Equation.KSEE3">
                  <p:embed/>
                  <p:pic>
                    <p:nvPicPr>
                      <p:cNvPr id="0" name="对象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298" y="2466776"/>
                        <a:ext cx="10191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9604397" y="2069893"/>
            <a:ext cx="152451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9668"/>
              </p:ext>
            </p:extLst>
          </p:nvPr>
        </p:nvGraphicFramePr>
        <p:xfrm>
          <a:off x="9463748" y="2213423"/>
          <a:ext cx="2587603" cy="113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r:id="rId12" imgW="1041120" imgH="457200" progId="Equation.KSEE3">
                  <p:embed/>
                </p:oleObj>
              </mc:Choice>
              <mc:Fallback>
                <p:oleObj r:id="rId12" imgW="1041120" imgH="457200" progId="Equation.KSEE3">
                  <p:embed/>
                  <p:pic>
                    <p:nvPicPr>
                      <p:cNvPr id="0" name="对象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748" y="2213423"/>
                        <a:ext cx="2587603" cy="1139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1460307" y="4282912"/>
            <a:ext cx="450155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工具来检验一下计算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/>
              <a:t>n</a:t>
            </a:r>
            <a:r>
              <a:rPr lang="zh-CN" altLang="zh-CN" sz="2000" dirty="0"/>
              <a:t>维空间中的向量</a:t>
            </a:r>
            <a:r>
              <a:rPr lang="en-US" altLang="zh-CN" sz="2000" b="1" i="1" dirty="0"/>
              <a:t>x</a:t>
            </a:r>
            <a:r>
              <a:rPr lang="zh-CN" altLang="zh-CN" sz="2000" dirty="0"/>
              <a:t>和向量</a:t>
            </a:r>
            <a:r>
              <a:rPr lang="en-US" altLang="zh-CN" sz="2000" b="1" i="1" dirty="0"/>
              <a:t>y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距离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150895"/>
              </p:ext>
            </p:extLst>
          </p:nvPr>
        </p:nvGraphicFramePr>
        <p:xfrm>
          <a:off x="1460307" y="5959398"/>
          <a:ext cx="5659944" cy="57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r:id="rId14" imgW="2908080" imgH="291960" progId="Equation.KSEE3">
                  <p:embed/>
                </p:oleObj>
              </mc:Choice>
              <mc:Fallback>
                <p:oleObj r:id="rId14" imgW="2908080" imgH="291960" progId="Equation.KSEE3">
                  <p:embed/>
                  <p:pic>
                    <p:nvPicPr>
                      <p:cNvPr id="0" name="对象 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307" y="5959398"/>
                        <a:ext cx="5659944" cy="575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右箭头 36"/>
          <p:cNvSpPr/>
          <p:nvPr/>
        </p:nvSpPr>
        <p:spPr>
          <a:xfrm>
            <a:off x="3355371" y="2809542"/>
            <a:ext cx="1535096" cy="164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7281333" y="2695376"/>
            <a:ext cx="2189567" cy="151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266662" y="24317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相乘形式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4100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781447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3.2  </a:t>
              </a:r>
              <a:r>
                <a:rPr lang="zh-CN" altLang="en-US" sz="3200" dirty="0"/>
                <a:t>深入剖析最小二乘法的本质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1451275" y="1430394"/>
            <a:ext cx="4541679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1C75BC"/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rPr>
              <a:t>3.2.5  </a:t>
            </a:r>
            <a:r>
              <a:rPr lang="zh-CN" altLang="en-US" sz="2400" b="1" dirty="0">
                <a:solidFill>
                  <a:srgbClr val="1C75BC"/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rPr>
              <a:t>最小二乘线性拟合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43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335105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06279"/>
              </p:ext>
            </p:extLst>
          </p:nvPr>
        </p:nvGraphicFramePr>
        <p:xfrm>
          <a:off x="1849869" y="2189657"/>
          <a:ext cx="1818100" cy="179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r:id="rId6" imgW="723600" imgH="711000" progId="Equation.KSEE3">
                  <p:embed/>
                </p:oleObj>
              </mc:Choice>
              <mc:Fallback>
                <p:oleObj r:id="rId6" imgW="723600" imgH="711000" progId="Equation.KSEE3">
                  <p:embed/>
                  <p:pic>
                    <p:nvPicPr>
                      <p:cNvPr id="0" name="对象 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869" y="2189657"/>
                        <a:ext cx="1818100" cy="1794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4902506" y="2049136"/>
            <a:ext cx="151193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2344"/>
              </p:ext>
            </p:extLst>
          </p:nvPr>
        </p:nvGraphicFramePr>
        <p:xfrm>
          <a:off x="5410506" y="1445150"/>
          <a:ext cx="2988427" cy="301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Visio" r:id="rId9" imgW="3581306" imgH="3610092" progId="Visio.Drawing.15">
                  <p:embed/>
                </p:oleObj>
              </mc:Choice>
              <mc:Fallback>
                <p:oleObj name="Visio" r:id="rId9" imgW="3581306" imgH="3610092" progId="Visio.Drawing.15">
                  <p:embed/>
                  <p:pic>
                    <p:nvPicPr>
                      <p:cNvPr id="0" name="对象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506" y="1445150"/>
                        <a:ext cx="2988427" cy="3012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1451275" y="5181600"/>
            <a:ext cx="17009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643703"/>
              </p:ext>
            </p:extLst>
          </p:nvPr>
        </p:nvGraphicFramePr>
        <p:xfrm>
          <a:off x="1575452" y="4858208"/>
          <a:ext cx="5640232" cy="162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r:id="rId11" imgW="2476440" imgH="711000" progId="Equation.KSEE3">
                  <p:embed/>
                </p:oleObj>
              </mc:Choice>
              <mc:Fallback>
                <p:oleObj r:id="rId11" imgW="2476440" imgH="711000" progId="Equation.KSEE3">
                  <p:embed/>
                  <p:pic>
                    <p:nvPicPr>
                      <p:cNvPr id="0" name="对象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452" y="4858208"/>
                        <a:ext cx="5640232" cy="1626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378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781447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3.2  </a:t>
              </a:r>
              <a:r>
                <a:rPr lang="zh-CN" altLang="en-US" sz="3200" dirty="0"/>
                <a:t>深入剖析最小二乘法的本质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1451275" y="1430394"/>
            <a:ext cx="4541679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1C75BC"/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rPr>
              <a:t>3.2.5  </a:t>
            </a:r>
            <a:r>
              <a:rPr lang="zh-CN" altLang="en-US" sz="2400" b="1" dirty="0">
                <a:solidFill>
                  <a:srgbClr val="1C75BC"/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rPr>
              <a:t>最小二乘线性拟合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43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335105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4902506" y="2049136"/>
            <a:ext cx="151193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1451275" y="5181600"/>
            <a:ext cx="17009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19133" y="2440415"/>
            <a:ext cx="9366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最小二乘法的目标就是使得误差向量</a:t>
            </a:r>
            <a:r>
              <a:rPr lang="en-US" altLang="zh-CN" sz="2000" b="1" i="1" dirty="0">
                <a:latin typeface="+mn-ea"/>
              </a:rPr>
              <a:t>e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的模长最小，这个最优化的目标就被表示为：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6111" y="810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55395"/>
              </p:ext>
            </p:extLst>
          </p:nvPr>
        </p:nvGraphicFramePr>
        <p:xfrm>
          <a:off x="2675431" y="3105702"/>
          <a:ext cx="5817325" cy="58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r:id="rId6" imgW="2933640" imgH="291960" progId="Equation.KSEE3">
                  <p:embed/>
                </p:oleObj>
              </mc:Choice>
              <mc:Fallback>
                <p:oleObj r:id="rId6" imgW="2933640" imgH="291960" progId="Equation.KSEE3">
                  <p:embed/>
                  <p:pic>
                    <p:nvPicPr>
                      <p:cNvPr id="0" name="对象 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431" y="3105702"/>
                        <a:ext cx="5817325" cy="585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719133" y="4324155"/>
            <a:ext cx="9366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个要点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、绘制一条距离三个点最近的直线，判定的指标是三个点到直线的竖直线，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直观上最容易想到的垂直线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、为什么叫最小二乘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，最小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二乘就是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最小平方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的意思，我们的优化目标就是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三条竖直线长度的平方和开根号后的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最小值。</a:t>
            </a:r>
            <a:endParaRPr lang="zh-CN" altLang="zh-CN" sz="20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23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126255" y="176697"/>
            <a:ext cx="8692309" cy="1248868"/>
            <a:chOff x="3118566" y="332266"/>
            <a:chExt cx="5954868" cy="124886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12488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3.3  </a:t>
              </a:r>
              <a:r>
                <a:rPr lang="zh-CN" altLang="en-US" sz="3200" dirty="0"/>
                <a:t>施密特正交化：寻找最佳投影基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241558" y="1101171"/>
            <a:ext cx="9708883" cy="3003104"/>
            <a:chOff x="1000100" y="3285280"/>
            <a:chExt cx="9708883" cy="3003104"/>
          </a:xfrm>
        </p:grpSpPr>
        <p:sp>
          <p:nvSpPr>
            <p:cNvPr id="33" name="矩形 32"/>
            <p:cNvSpPr/>
            <p:nvPr/>
          </p:nvSpPr>
          <p:spPr>
            <a:xfrm>
              <a:off x="1000100" y="4361703"/>
              <a:ext cx="9708883" cy="19266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2000" dirty="0"/>
                <a:t>从哪里入手去简化这个计算</a:t>
              </a:r>
              <a:r>
                <a:rPr lang="zh-CN" altLang="zh-CN" sz="2000" dirty="0" smtClean="0"/>
                <a:t>过程</a:t>
              </a:r>
              <a:r>
                <a:rPr lang="zh-CN" altLang="en-US" sz="2000" dirty="0" smtClean="0"/>
                <a:t>：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r>
                <a:rPr lang="zh-CN" altLang="zh-CN" sz="2000" dirty="0"/>
                <a:t>如果</a:t>
              </a:r>
              <a:r>
                <a:rPr lang="zh-CN" altLang="zh-CN" sz="2000" dirty="0" smtClean="0"/>
                <a:t>矩阵</a:t>
              </a:r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相乘</a:t>
              </a:r>
              <a:r>
                <a:rPr lang="zh-CN" altLang="zh-CN" sz="2000" dirty="0"/>
                <a:t>的结果是一个单位矩阵</a:t>
              </a:r>
              <a:r>
                <a:rPr lang="en-US" altLang="zh-CN" sz="2000" b="1" i="1" dirty="0"/>
                <a:t>I</a:t>
              </a:r>
              <a:r>
                <a:rPr lang="zh-CN" altLang="zh-CN" sz="2000" dirty="0"/>
                <a:t>那真的就太痛快了，由于单位矩阵</a:t>
              </a:r>
              <a:r>
                <a:rPr lang="en-US" altLang="zh-CN" sz="2000" b="1" i="1" dirty="0"/>
                <a:t>I</a:t>
              </a:r>
              <a:r>
                <a:rPr lang="zh-CN" altLang="zh-CN" sz="2000" dirty="0" smtClean="0"/>
                <a:t>满足</a:t>
              </a:r>
              <a:r>
                <a:rPr lang="en-US" altLang="zh-CN" sz="2000" dirty="0" smtClean="0"/>
                <a:t>     </a:t>
              </a:r>
            </a:p>
            <a:p>
              <a:endParaRPr lang="en-US" altLang="zh-CN" sz="2000" dirty="0"/>
            </a:p>
            <a:p>
              <a:r>
                <a:rPr lang="zh-CN" altLang="zh-CN" sz="2000" dirty="0" smtClean="0"/>
                <a:t>等式</a:t>
              </a:r>
              <a:r>
                <a:rPr lang="en-US" altLang="zh-CN" sz="2000" dirty="0" smtClean="0"/>
                <a:t>                                     </a:t>
              </a:r>
              <a:r>
                <a:rPr lang="zh-CN" altLang="zh-CN" sz="2000" dirty="0" smtClean="0"/>
                <a:t>成立</a:t>
              </a:r>
              <a:r>
                <a:rPr lang="zh-CN" altLang="en-US" sz="2000" dirty="0" smtClean="0"/>
                <a:t>，</a:t>
              </a:r>
              <a:r>
                <a:rPr lang="zh-CN" altLang="zh-CN" sz="2000" dirty="0" smtClean="0"/>
                <a:t>那么</a:t>
              </a:r>
              <a:r>
                <a:rPr lang="zh-CN" altLang="zh-CN" sz="2000" dirty="0"/>
                <a:t>投影向量</a:t>
              </a:r>
              <a:r>
                <a:rPr lang="en-US" altLang="zh-CN" sz="2000" b="1" i="1" dirty="0"/>
                <a:t>p</a:t>
              </a:r>
              <a:r>
                <a:rPr lang="zh-CN" altLang="zh-CN" sz="2000" dirty="0"/>
                <a:t>的表达式就可以变得特别</a:t>
              </a:r>
              <a:r>
                <a:rPr lang="zh-CN" altLang="zh-CN" sz="2000" dirty="0" smtClean="0"/>
                <a:t>简单</a:t>
              </a:r>
              <a:r>
                <a:rPr lang="zh-CN" altLang="en-US" sz="2000" dirty="0" smtClean="0"/>
                <a:t>。</a:t>
              </a:r>
              <a:endParaRPr lang="en-US" altLang="zh-CN" sz="2000" dirty="0" smtClean="0"/>
            </a:p>
            <a:p>
              <a:pPr algn="just"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17083" y="3285280"/>
              <a:ext cx="5538018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 </a:t>
              </a:r>
              <a:r>
                <a:rPr lang="en-US" altLang="zh-CN" sz="2400" b="1" dirty="0" smtClean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3.3.1</a:t>
              </a:r>
              <a:r>
                <a:rPr lang="zh-CN" altLang="en-US" sz="2400" b="1" dirty="0" smtClean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简化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投影计算：从</a:t>
              </a:r>
              <a:r>
                <a:rPr lang="zh-CN" altLang="en-US" sz="2400" b="1" dirty="0" smtClean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表达式     入手</a:t>
              </a:r>
              <a:endParaRPr lang="zh-CN" altLang="en-US" sz="2400" b="1" dirty="0">
                <a:solidFill>
                  <a:srgbClr val="1C75BC"/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3363"/>
              </p:ext>
            </p:extLst>
          </p:nvPr>
        </p:nvGraphicFramePr>
        <p:xfrm>
          <a:off x="5277080" y="1183850"/>
          <a:ext cx="550843" cy="33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r:id="rId6" imgW="317160" imgH="190440" progId="Equation.KSEE3">
                  <p:embed/>
                </p:oleObj>
              </mc:Choice>
              <mc:Fallback>
                <p:oleObj r:id="rId6" imgW="317160" imgH="190440" progId="Equation.KSEE3">
                  <p:embed/>
                  <p:pic>
                    <p:nvPicPr>
                      <p:cNvPr id="0" name="对象 6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080" y="1183850"/>
                        <a:ext cx="550843" cy="333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154505"/>
              </p:ext>
            </p:extLst>
          </p:nvPr>
        </p:nvGraphicFramePr>
        <p:xfrm>
          <a:off x="2393967" y="2866624"/>
          <a:ext cx="481435" cy="29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r:id="rId8" imgW="317160" imgH="190440" progId="Equation.KSEE3">
                  <p:embed/>
                </p:oleObj>
              </mc:Choice>
              <mc:Fallback>
                <p:oleObj r:id="rId8" imgW="317160" imgH="190440" progId="Equation.KSEE3">
                  <p:embed/>
                  <p:pic>
                    <p:nvPicPr>
                      <p:cNvPr id="0" name="对象 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67" y="2866624"/>
                        <a:ext cx="481435" cy="291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43384"/>
              </p:ext>
            </p:extLst>
          </p:nvPr>
        </p:nvGraphicFramePr>
        <p:xfrm>
          <a:off x="10375641" y="2854377"/>
          <a:ext cx="729662" cy="30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r:id="rId10" imgW="457200" imgH="190440" progId="Equation.KSEE3">
                  <p:embed/>
                </p:oleObj>
              </mc:Choice>
              <mc:Fallback>
                <p:oleObj r:id="rId10" imgW="457200" imgH="190440" progId="Equation.KSEE3">
                  <p:embed/>
                  <p:pic>
                    <p:nvPicPr>
                      <p:cNvPr id="0" name="对象 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5641" y="2854377"/>
                        <a:ext cx="729662" cy="304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57136"/>
              </p:ext>
            </p:extLst>
          </p:nvPr>
        </p:nvGraphicFramePr>
        <p:xfrm>
          <a:off x="1994948" y="3351711"/>
          <a:ext cx="2367731" cy="41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r:id="rId12" imgW="1307880" imgH="228600" progId="Equation.KSEE3">
                  <p:embed/>
                </p:oleObj>
              </mc:Choice>
              <mc:Fallback>
                <p:oleObj r:id="rId12" imgW="1307880" imgH="228600" progId="Equation.KSEE3">
                  <p:embed/>
                  <p:pic>
                    <p:nvPicPr>
                      <p:cNvPr id="0" name="对象 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948" y="3351711"/>
                        <a:ext cx="2367731" cy="414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4373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126255" y="176697"/>
            <a:ext cx="8692309" cy="1248868"/>
            <a:chOff x="3118566" y="332266"/>
            <a:chExt cx="5954868" cy="124886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12488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3.3  </a:t>
              </a:r>
              <a:r>
                <a:rPr lang="zh-CN" altLang="en-US" sz="3200" dirty="0"/>
                <a:t>施密特正交化：寻找最佳投影基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050274" y="1174118"/>
            <a:ext cx="9900167" cy="1391274"/>
            <a:chOff x="808816" y="3358227"/>
            <a:chExt cx="9900167" cy="1391274"/>
          </a:xfrm>
        </p:grpSpPr>
        <p:sp>
          <p:nvSpPr>
            <p:cNvPr id="33" name="矩形 32"/>
            <p:cNvSpPr/>
            <p:nvPr/>
          </p:nvSpPr>
          <p:spPr>
            <a:xfrm>
              <a:off x="1000100" y="4361703"/>
              <a:ext cx="9708883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08816" y="3358227"/>
              <a:ext cx="50457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 </a:t>
              </a: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3.3.2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标准正交向量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6255" y="2025972"/>
            <a:ext cx="19208358" cy="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893232"/>
              </p:ext>
            </p:extLst>
          </p:nvPr>
        </p:nvGraphicFramePr>
        <p:xfrm>
          <a:off x="2126255" y="2025973"/>
          <a:ext cx="7167732" cy="202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r:id="rId6" imgW="4140000" imgH="1168200" progId="Equation.KSEE3">
                  <p:embed/>
                </p:oleObj>
              </mc:Choice>
              <mc:Fallback>
                <p:oleObj r:id="rId6" imgW="4140000" imgH="1168200" progId="Equation.KSEE3">
                  <p:embed/>
                  <p:pic>
                    <p:nvPicPr>
                      <p:cNvPr id="0" name="对象 1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255" y="2025973"/>
                        <a:ext cx="7167732" cy="202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163142" y="4783954"/>
            <a:ext cx="90128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如果想要得到的最终结果，则我们选取的这一组列向量必须满足以下两个条件</a:t>
            </a:r>
            <a:endParaRPr lang="en-US" altLang="zh-CN" sz="2000" dirty="0"/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）在结果矩阵中，矩阵对角线上的元素必须都为</a:t>
            </a:r>
            <a:r>
              <a:rPr lang="en-US" altLang="zh-CN" sz="2000" dirty="0"/>
              <a:t>1</a:t>
            </a:r>
            <a:r>
              <a:rPr lang="zh-CN" altLang="zh-CN" sz="2000" dirty="0"/>
              <a:t>，即</a:t>
            </a:r>
            <a:r>
              <a:rPr lang="zh-CN" altLang="zh-CN" sz="2000" dirty="0" smtClean="0"/>
              <a:t>当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）在结果矩阵中，矩阵非对角线上的元素必须都为</a:t>
            </a:r>
            <a:r>
              <a:rPr lang="en-US" altLang="zh-CN" sz="2000" dirty="0"/>
              <a:t>0</a:t>
            </a:r>
            <a:r>
              <a:rPr lang="zh-CN" altLang="zh-CN" sz="2000" dirty="0"/>
              <a:t>，即当</a:t>
            </a:r>
            <a:endParaRPr lang="zh-CN" altLang="en-US" sz="20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1766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42829"/>
              </p:ext>
            </p:extLst>
          </p:nvPr>
        </p:nvGraphicFramePr>
        <p:xfrm>
          <a:off x="8906933" y="5436578"/>
          <a:ext cx="575733" cy="34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r:id="rId8" imgW="317160" imgH="190440" progId="Equation.KSEE3">
                  <p:embed/>
                </p:oleObj>
              </mc:Choice>
              <mc:Fallback>
                <p:oleObj r:id="rId8" imgW="317160" imgH="190440" progId="Equation.KSEE3">
                  <p:embed/>
                  <p:pic>
                    <p:nvPicPr>
                      <p:cNvPr id="0" name="对象 1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6933" y="5436578"/>
                        <a:ext cx="575733" cy="348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080904"/>
              </p:ext>
            </p:extLst>
          </p:nvPr>
        </p:nvGraphicFramePr>
        <p:xfrm>
          <a:off x="10162342" y="5403295"/>
          <a:ext cx="861764" cy="41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r:id="rId10" imgW="533160" imgH="253800" progId="Equation.KSEE3">
                  <p:embed/>
                </p:oleObj>
              </mc:Choice>
              <mc:Fallback>
                <p:oleObj r:id="rId10" imgW="533160" imgH="253800" progId="Equation.KSEE3">
                  <p:embed/>
                  <p:pic>
                    <p:nvPicPr>
                      <p:cNvPr id="0" name="对象 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2342" y="5403295"/>
                        <a:ext cx="861764" cy="415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07411"/>
              </p:ext>
            </p:extLst>
          </p:nvPr>
        </p:nvGraphicFramePr>
        <p:xfrm>
          <a:off x="9293987" y="6072173"/>
          <a:ext cx="565945" cy="34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r:id="rId12" imgW="317160" imgH="190440" progId="Equation.KSEE3">
                  <p:embed/>
                </p:oleObj>
              </mc:Choice>
              <mc:Fallback>
                <p:oleObj r:id="rId12" imgW="317160" imgH="190440" progId="Equation.KSEE3">
                  <p:embed/>
                  <p:pic>
                    <p:nvPicPr>
                      <p:cNvPr id="0" name="对象 1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987" y="6072173"/>
                        <a:ext cx="565945" cy="342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313630"/>
              </p:ext>
            </p:extLst>
          </p:nvPr>
        </p:nvGraphicFramePr>
        <p:xfrm>
          <a:off x="10185802" y="6042275"/>
          <a:ext cx="814844" cy="37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r:id="rId14" imgW="558720" imgH="253800" progId="Equation.KSEE3">
                  <p:embed/>
                </p:oleObj>
              </mc:Choice>
              <mc:Fallback>
                <p:oleObj r:id="rId14" imgW="558720" imgH="253800" progId="Equation.KSEE3">
                  <p:embed/>
                  <p:pic>
                    <p:nvPicPr>
                      <p:cNvPr id="0" name="对象 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5802" y="6042275"/>
                        <a:ext cx="814844" cy="372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627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126255" y="176697"/>
            <a:ext cx="8692309" cy="1248868"/>
            <a:chOff x="3118566" y="332266"/>
            <a:chExt cx="5954868" cy="124886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12488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3.3  </a:t>
              </a:r>
              <a:r>
                <a:rPr lang="zh-CN" altLang="en-US" sz="3200" dirty="0"/>
                <a:t>施密特正交化：寻找最佳投影基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6170" y="1011294"/>
            <a:ext cx="9834271" cy="3326891"/>
            <a:chOff x="874712" y="3195403"/>
            <a:chExt cx="9834271" cy="3326891"/>
          </a:xfrm>
        </p:grpSpPr>
        <p:sp>
          <p:nvSpPr>
            <p:cNvPr id="33" name="矩形 32"/>
            <p:cNvSpPr/>
            <p:nvPr/>
          </p:nvSpPr>
          <p:spPr>
            <a:xfrm>
              <a:off x="1000100" y="4361703"/>
              <a:ext cx="9708883" cy="21605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zh-CN" sz="2000" dirty="0"/>
                <a:t>我们用正交矩阵</a:t>
              </a:r>
              <a:r>
                <a:rPr lang="en-US" altLang="zh-CN" sz="2000" b="1" i="1" dirty="0"/>
                <a:t>Q</a:t>
              </a:r>
              <a:r>
                <a:rPr lang="zh-CN" altLang="zh-CN" sz="2000" dirty="0"/>
                <a:t>来代替一般矩阵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，同时</a:t>
              </a:r>
              <a:r>
                <a:rPr lang="zh-CN" altLang="zh-CN" sz="2000" dirty="0" smtClean="0"/>
                <a:t>由于</a:t>
              </a:r>
              <a:r>
                <a:rPr lang="en-US" altLang="zh-CN" sz="2000" dirty="0" smtClean="0"/>
                <a:t>             </a:t>
              </a:r>
              <a:r>
                <a:rPr lang="zh-CN" altLang="zh-CN" sz="2000" dirty="0" smtClean="0"/>
                <a:t>的</a:t>
              </a:r>
              <a:r>
                <a:rPr lang="zh-CN" altLang="zh-CN" sz="2000" dirty="0"/>
                <a:t>原因，之前推导出的投影向量</a:t>
              </a:r>
              <a:r>
                <a:rPr lang="en-US" altLang="zh-CN" sz="2000" b="1" i="1" dirty="0"/>
                <a:t>p</a:t>
              </a:r>
              <a:r>
                <a:rPr lang="zh-CN" altLang="zh-CN" sz="2000" dirty="0"/>
                <a:t>和投影向量</a:t>
              </a:r>
              <a:r>
                <a:rPr lang="en-US" altLang="zh-CN" sz="2000" b="1" i="1" dirty="0"/>
                <a:t>P</a:t>
              </a:r>
              <a:r>
                <a:rPr lang="zh-CN" altLang="zh-CN" sz="2000" dirty="0"/>
                <a:t>的表达式都得以简化</a:t>
              </a:r>
              <a:r>
                <a:rPr lang="zh-CN" altLang="zh-CN" sz="2000" dirty="0" smtClean="0"/>
                <a:t>：</a:t>
              </a:r>
              <a:endParaRPr lang="en-US" altLang="zh-CN" sz="2000" dirty="0" smtClean="0"/>
            </a:p>
            <a:p>
              <a:pPr algn="just">
                <a:lnSpc>
                  <a:spcPct val="120000"/>
                </a:lnSpc>
              </a:pPr>
              <a:endParaRPr lang="en-US" altLang="zh-CN" sz="2000" dirty="0"/>
            </a:p>
            <a:p>
              <a:pPr algn="just">
                <a:lnSpc>
                  <a:spcPct val="120000"/>
                </a:lnSpc>
              </a:pPr>
              <a:endParaRPr lang="en-US" altLang="zh-CN" sz="2000" dirty="0" smtClean="0"/>
            </a:p>
            <a:p>
              <a:pPr algn="just">
                <a:lnSpc>
                  <a:spcPct val="120000"/>
                </a:lnSpc>
              </a:pP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504225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3.3.3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向标准正交向量上投影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87528"/>
              </p:ext>
            </p:extLst>
          </p:nvPr>
        </p:nvGraphicFramePr>
        <p:xfrm>
          <a:off x="6466899" y="2179357"/>
          <a:ext cx="1158753" cy="47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r:id="rId6" imgW="558720" imgH="228600" progId="Equation.KSEE3">
                  <p:embed/>
                </p:oleObj>
              </mc:Choice>
              <mc:Fallback>
                <p:oleObj r:id="rId6" imgW="558720" imgH="228600" progId="Equation.KSEE3">
                  <p:embed/>
                  <p:pic>
                    <p:nvPicPr>
                      <p:cNvPr id="0" name="对象 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899" y="2179357"/>
                        <a:ext cx="1158753" cy="471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20254"/>
              </p:ext>
            </p:extLst>
          </p:nvPr>
        </p:nvGraphicFramePr>
        <p:xfrm>
          <a:off x="1453217" y="3335355"/>
          <a:ext cx="2997860" cy="47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r:id="rId8" imgW="1434960" imgH="228600" progId="Equation.KSEE3">
                  <p:embed/>
                </p:oleObj>
              </mc:Choice>
              <mc:Fallback>
                <p:oleObj r:id="rId8" imgW="1434960" imgH="228600" progId="Equation.KSEE3">
                  <p:embed/>
                  <p:pic>
                    <p:nvPicPr>
                      <p:cNvPr id="0" name="对象 1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217" y="3335355"/>
                        <a:ext cx="2997860" cy="476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521636"/>
              </p:ext>
            </p:extLst>
          </p:nvPr>
        </p:nvGraphicFramePr>
        <p:xfrm>
          <a:off x="1453217" y="4207197"/>
          <a:ext cx="3739922" cy="42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r:id="rId10" imgW="2006280" imgH="228600" progId="Equation.KSEE3">
                  <p:embed/>
                </p:oleObj>
              </mc:Choice>
              <mc:Fallback>
                <p:oleObj r:id="rId10" imgW="2006280" imgH="228600" progId="Equation.KSEE3">
                  <p:embed/>
                  <p:pic>
                    <p:nvPicPr>
                      <p:cNvPr id="0" name="对象 1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217" y="4207197"/>
                        <a:ext cx="3739922" cy="425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51925"/>
              </p:ext>
            </p:extLst>
          </p:nvPr>
        </p:nvGraphicFramePr>
        <p:xfrm>
          <a:off x="1545230" y="5027951"/>
          <a:ext cx="1211056" cy="47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r:id="rId12" imgW="583920" imgH="228600" progId="Equation.KSEE3">
                  <p:embed/>
                </p:oleObj>
              </mc:Choice>
              <mc:Fallback>
                <p:oleObj r:id="rId12" imgW="583920" imgH="228600" progId="Equation.KSEE3">
                  <p:embed/>
                  <p:pic>
                    <p:nvPicPr>
                      <p:cNvPr id="0" name="对象 1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230" y="5027951"/>
                        <a:ext cx="1211056" cy="476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68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205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577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126255" y="176697"/>
            <a:ext cx="8692309" cy="1248868"/>
            <a:chOff x="3118566" y="332266"/>
            <a:chExt cx="5954868" cy="124886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12488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3.3  </a:t>
              </a:r>
              <a:r>
                <a:rPr lang="zh-CN" altLang="en-US" sz="3200" dirty="0"/>
                <a:t>施密特正交化：寻找最佳投影基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6170" y="1011294"/>
            <a:ext cx="9834271" cy="4644175"/>
            <a:chOff x="874712" y="3195403"/>
            <a:chExt cx="9834271" cy="4644175"/>
          </a:xfrm>
        </p:grpSpPr>
        <p:sp>
          <p:nvSpPr>
            <p:cNvPr id="33" name="矩形 32"/>
            <p:cNvSpPr/>
            <p:nvPr/>
          </p:nvSpPr>
          <p:spPr>
            <a:xfrm>
              <a:off x="1000100" y="4361703"/>
              <a:ext cx="9708883" cy="34778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2000" dirty="0"/>
                <a:t>们任意选取三个线性无关的向量：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，</a:t>
              </a:r>
              <a:r>
                <a:rPr lang="en-US" altLang="zh-CN" sz="2000" b="1" i="1" dirty="0"/>
                <a:t>b</a:t>
              </a:r>
              <a:r>
                <a:rPr lang="zh-CN" altLang="zh-CN" sz="2000" dirty="0"/>
                <a:t>，</a:t>
              </a:r>
              <a:r>
                <a:rPr lang="en-US" altLang="zh-CN" sz="2000" b="1" i="1" dirty="0"/>
                <a:t>c</a:t>
              </a:r>
              <a:r>
                <a:rPr lang="zh-CN" altLang="zh-CN" sz="2000" dirty="0"/>
                <a:t>，探索如何在他们的基础上最终通过</a:t>
              </a:r>
              <a:r>
                <a:rPr lang="zh-CN" altLang="zh-CN" sz="2000" dirty="0" smtClean="0"/>
                <a:t>运算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r>
                <a:rPr lang="zh-CN" altLang="zh-CN" sz="2000" dirty="0" smtClean="0"/>
                <a:t>获得</a:t>
              </a:r>
              <a:r>
                <a:rPr lang="zh-CN" altLang="zh-CN" sz="2000" dirty="0"/>
                <a:t>一组标准正交</a:t>
              </a:r>
              <a:r>
                <a:rPr lang="zh-CN" altLang="zh-CN" sz="2000" dirty="0" smtClean="0"/>
                <a:t>向量</a:t>
              </a:r>
              <a:r>
                <a:rPr lang="en-US" altLang="zh-CN" sz="2000" dirty="0" smtClean="0"/>
                <a:t>                  </a:t>
              </a:r>
              <a:r>
                <a:rPr lang="zh-CN" altLang="zh-CN" sz="2000" dirty="0" smtClean="0"/>
                <a:t>来作</a:t>
              </a:r>
              <a:r>
                <a:rPr lang="zh-CN" altLang="zh-CN" sz="2000" dirty="0"/>
                <a:t>为</a:t>
              </a:r>
              <a:r>
                <a:rPr lang="zh-CN" altLang="zh-CN" sz="2000" dirty="0" smtClean="0"/>
                <a:t>三维空间</a:t>
              </a:r>
              <a:r>
                <a:rPr lang="en-US" altLang="zh-CN" sz="2000" dirty="0" smtClean="0"/>
                <a:t>      </a:t>
              </a:r>
              <a:r>
                <a:rPr lang="zh-CN" altLang="zh-CN" sz="2000" dirty="0" smtClean="0"/>
                <a:t>中</a:t>
              </a:r>
              <a:r>
                <a:rPr lang="zh-CN" altLang="zh-CN" sz="2000" dirty="0"/>
                <a:t>更优的一组新基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  <a:p>
              <a:r>
                <a:rPr lang="zh-CN" altLang="en-US" sz="2000" dirty="0"/>
                <a:t>思路：</a:t>
              </a:r>
              <a:r>
                <a:rPr lang="zh-CN" altLang="zh-CN" sz="2000" dirty="0"/>
                <a:t>首先从</a:t>
              </a:r>
              <a:r>
                <a:rPr lang="en-US" altLang="zh-CN" sz="2000" dirty="0"/>
                <a:t>a</a:t>
              </a:r>
              <a:r>
                <a:rPr lang="zh-CN" altLang="zh-CN" sz="2000" dirty="0"/>
                <a:t>，</a:t>
              </a:r>
              <a:r>
                <a:rPr lang="en-US" altLang="zh-CN" sz="2000" dirty="0"/>
                <a:t>b</a:t>
              </a:r>
              <a:r>
                <a:rPr lang="zh-CN" altLang="zh-CN" sz="2000" dirty="0"/>
                <a:t>，</a:t>
              </a:r>
              <a:r>
                <a:rPr lang="en-US" altLang="zh-CN" sz="2000" dirty="0"/>
                <a:t>c</a:t>
              </a:r>
              <a:r>
                <a:rPr lang="zh-CN" altLang="zh-CN" sz="2000" dirty="0"/>
                <a:t>三个向量中，通过运算变换得出三</a:t>
              </a:r>
              <a:r>
                <a:rPr lang="zh-CN" altLang="zh-CN" sz="2000" dirty="0" smtClean="0"/>
                <a:t>个</a:t>
              </a:r>
              <a:r>
                <a:rPr lang="en-US" altLang="zh-CN" sz="2000" dirty="0" smtClean="0"/>
                <a:t>                 </a:t>
              </a:r>
              <a:r>
                <a:rPr lang="zh-CN" altLang="zh-CN" sz="2000" dirty="0" smtClean="0"/>
                <a:t>然后</a:t>
              </a:r>
              <a:r>
                <a:rPr lang="zh-CN" altLang="zh-CN" sz="2000" dirty="0"/>
                <a:t>再分别</a:t>
              </a:r>
              <a:r>
                <a:rPr lang="zh-CN" altLang="zh-CN" sz="2000" dirty="0" smtClean="0"/>
                <a:t>将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r>
                <a:rPr lang="zh-CN" altLang="zh-CN" sz="2000" dirty="0" smtClean="0"/>
                <a:t>其</a:t>
              </a:r>
              <a:r>
                <a:rPr lang="zh-CN" altLang="zh-CN" sz="2000" dirty="0"/>
                <a:t>转化成模长为</a:t>
              </a:r>
              <a:r>
                <a:rPr lang="en-US" altLang="zh-CN" sz="2000" dirty="0"/>
                <a:t>1</a:t>
              </a:r>
              <a:r>
                <a:rPr lang="zh-CN" altLang="zh-CN" sz="2000" dirty="0"/>
                <a:t>的单位向量，由此得到最终的结果：一组标准正交向量</a:t>
              </a:r>
              <a:r>
                <a:rPr lang="zh-CN" altLang="zh-CN" sz="2000" dirty="0" smtClean="0"/>
                <a:t>。</a:t>
              </a:r>
              <a:endParaRPr lang="en-US" altLang="zh-CN" sz="2000" dirty="0"/>
            </a:p>
            <a:p>
              <a:endParaRPr lang="zh-CN" altLang="zh-CN" sz="2000" dirty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endParaRPr lang="zh-CN" altLang="en-US" sz="2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504225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3.3.4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施密特正交化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11470"/>
              </p:ext>
            </p:extLst>
          </p:nvPr>
        </p:nvGraphicFramePr>
        <p:xfrm>
          <a:off x="3933021" y="2685425"/>
          <a:ext cx="1028841" cy="44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r:id="rId6" imgW="533160" imgH="228600" progId="Equation.KSEE3">
                  <p:embed/>
                </p:oleObj>
              </mc:Choice>
              <mc:Fallback>
                <p:oleObj r:id="rId6" imgW="533160" imgH="228600" progId="Equation.KSEE3">
                  <p:embed/>
                  <p:pic>
                    <p:nvPicPr>
                      <p:cNvPr id="0" name="对象 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021" y="2685425"/>
                        <a:ext cx="1028841" cy="440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13580"/>
              </p:ext>
            </p:extLst>
          </p:nvPr>
        </p:nvGraphicFramePr>
        <p:xfrm>
          <a:off x="6951644" y="2810641"/>
          <a:ext cx="331502" cy="31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r:id="rId8" imgW="203040" imgH="190440" progId="Equation.KSEE3">
                  <p:embed/>
                </p:oleObj>
              </mc:Choice>
              <mc:Fallback>
                <p:oleObj r:id="rId8" imgW="203040" imgH="190440" progId="Equation.KSEE3">
                  <p:embed/>
                  <p:pic>
                    <p:nvPicPr>
                      <p:cNvPr id="0" name="对象 1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644" y="2810641"/>
                        <a:ext cx="331502" cy="315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9020" y="3311848"/>
            <a:ext cx="1028623" cy="440420"/>
          </a:xfrm>
          <a:prstGeom prst="rect">
            <a:avLst/>
          </a:prstGeom>
        </p:spPr>
      </p:pic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189380"/>
              </p:ext>
            </p:extLst>
          </p:nvPr>
        </p:nvGraphicFramePr>
        <p:xfrm>
          <a:off x="1783585" y="4913523"/>
          <a:ext cx="1220763" cy="1024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r:id="rId11" imgW="533160" imgH="444240" progId="Equation.KSEE3">
                  <p:embed/>
                </p:oleObj>
              </mc:Choice>
              <mc:Fallback>
                <p:oleObj r:id="rId11" imgW="533160" imgH="444240" progId="Equation.KSEE3">
                  <p:embed/>
                  <p:pic>
                    <p:nvPicPr>
                      <p:cNvPr id="0" name="对象 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585" y="4913523"/>
                        <a:ext cx="1220763" cy="1024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944919"/>
              </p:ext>
            </p:extLst>
          </p:nvPr>
        </p:nvGraphicFramePr>
        <p:xfrm>
          <a:off x="4775272" y="4968339"/>
          <a:ext cx="1180712" cy="97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r:id="rId13" imgW="545760" imgH="444240" progId="Equation.KSEE3">
                  <p:embed/>
                </p:oleObj>
              </mc:Choice>
              <mc:Fallback>
                <p:oleObj r:id="rId13" imgW="545760" imgH="444240" progId="Equation.KSEE3">
                  <p:embed/>
                  <p:pic>
                    <p:nvPicPr>
                      <p:cNvPr id="0" name="对象 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72" y="4968339"/>
                        <a:ext cx="1180712" cy="973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88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984425"/>
              </p:ext>
            </p:extLst>
          </p:nvPr>
        </p:nvGraphicFramePr>
        <p:xfrm>
          <a:off x="7879020" y="4913523"/>
          <a:ext cx="1148385" cy="96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r:id="rId15" imgW="533160" imgH="444240" progId="Equation.KSEE3">
                  <p:embed/>
                </p:oleObj>
              </mc:Choice>
              <mc:Fallback>
                <p:oleObj r:id="rId15" imgW="533160" imgH="444240" progId="Equation.KSEE3">
                  <p:embed/>
                  <p:pic>
                    <p:nvPicPr>
                      <p:cNvPr id="0" name="对象 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020" y="4913523"/>
                        <a:ext cx="1148385" cy="963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78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126255" y="176697"/>
            <a:ext cx="8692309" cy="1248868"/>
            <a:chOff x="3118566" y="332266"/>
            <a:chExt cx="5954868" cy="124886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12488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3.3  </a:t>
              </a:r>
              <a:r>
                <a:rPr lang="zh-CN" altLang="en-US" sz="3200" dirty="0"/>
                <a:t>施密特正交化：寻找最佳投影基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6170" y="1011294"/>
            <a:ext cx="9834271" cy="2489739"/>
            <a:chOff x="874712" y="3195403"/>
            <a:chExt cx="9834271" cy="2489739"/>
          </a:xfrm>
        </p:grpSpPr>
        <p:sp>
          <p:nvSpPr>
            <p:cNvPr id="33" name="矩形 32"/>
            <p:cNvSpPr/>
            <p:nvPr/>
          </p:nvSpPr>
          <p:spPr>
            <a:xfrm>
              <a:off x="1000100" y="4361703"/>
              <a:ext cx="9708883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zh-CN" sz="2000" dirty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endParaRPr lang="zh-CN" altLang="en-US" sz="2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504225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3.3.4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施密特正交化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88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21999" y="1220702"/>
            <a:ext cx="171738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230057"/>
              </p:ext>
            </p:extLst>
          </p:nvPr>
        </p:nvGraphicFramePr>
        <p:xfrm>
          <a:off x="3021999" y="1220703"/>
          <a:ext cx="4414227" cy="379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Visio" r:id="rId7" imgW="4286121" imgH="3695661" progId="Visio.Drawing.15">
                  <p:embed/>
                </p:oleObj>
              </mc:Choice>
              <mc:Fallback>
                <p:oleObj name="Visio" r:id="rId7" imgW="4286121" imgH="3695661" progId="Visio.Drawing.15">
                  <p:embed/>
                  <p:pic>
                    <p:nvPicPr>
                      <p:cNvPr id="0" name="对象 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999" y="1220703"/>
                        <a:ext cx="4414227" cy="3797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393967" y="5164604"/>
            <a:ext cx="9144001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如果我们将其扩展到一般化的问题：即求解任意个标准正交向量的计算问题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本质上就是一个不断迭代的过程，每一个向量减去其在已经求解出的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正交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向量上的投影，就得到了一个新的正交向量，最终将得到的每一个正交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除以自己的模长，就得到了一组标准正交向量。</a:t>
            </a:r>
            <a:endParaRPr lang="zh-CN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693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18673" y="34569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趣黑W" panose="00020600040101010101" pitchFamily="18" charset="-122"/>
                <a:ea typeface="汉仪趣黑W" panose="00020600040101010101" pitchFamily="18" charset="-122"/>
              </a:rPr>
              <a:t>主要内容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汉仪趣黑W" panose="00020600040101010101" pitchFamily="18" charset="-122"/>
              <a:ea typeface="汉仪趣黑W" panose="00020600040101010101" pitchFamily="18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37" y="2020006"/>
            <a:ext cx="3473110" cy="3278131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5611909" y="3783074"/>
            <a:ext cx="6580091" cy="904863"/>
            <a:chOff x="5682779" y="1750228"/>
            <a:chExt cx="5226670" cy="904863"/>
          </a:xfrm>
        </p:grpSpPr>
        <p:grpSp>
          <p:nvGrpSpPr>
            <p:cNvPr id="36" name="组合 35"/>
            <p:cNvGrpSpPr/>
            <p:nvPr/>
          </p:nvGrpSpPr>
          <p:grpSpPr>
            <a:xfrm>
              <a:off x="5682779" y="1750228"/>
              <a:ext cx="5226670" cy="904863"/>
              <a:chOff x="129140" y="2179064"/>
              <a:chExt cx="6833637" cy="1183070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347426" y="2419785"/>
                <a:ext cx="5615351" cy="70018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defRPr sz="2400" b="1">
                    <a:solidFill>
                      <a:srgbClr val="1C75BC"/>
                    </a:solidFill>
                    <a:latin typeface="迷你简准圆" panose="03000509000000000000" pitchFamily="65" charset="-122"/>
                    <a:ea typeface="迷你简准圆" panose="03000509000000000000" pitchFamily="65" charset="-122"/>
                  </a:defRPr>
                </a:lvl1pPr>
              </a:lstStyle>
              <a:p>
                <a:pPr algn="l"/>
                <a:r>
                  <a:rPr lang="zh-CN" altLang="en-US" b="0" dirty="0">
                    <a:latin typeface="汉仪趣黑W" panose="00020600040101010101" pitchFamily="18" charset="-122"/>
                    <a:ea typeface="汉仪趣黑W" panose="00020600040101010101" pitchFamily="18" charset="-122"/>
                  </a:rPr>
                  <a:t>施密特正交化：寻找最佳投影基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9140" y="2179064"/>
                <a:ext cx="1386123" cy="11830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defRPr sz="2400" b="1">
                    <a:solidFill>
                      <a:srgbClr val="1C75BC"/>
                    </a:solidFill>
                    <a:latin typeface="迷你简准圆" panose="03000509000000000000" pitchFamily="65" charset="-122"/>
                    <a:ea typeface="迷你简准圆" panose="03000509000000000000" pitchFamily="65" charset="-122"/>
                  </a:defRPr>
                </a:lvl1pPr>
              </a:lstStyle>
              <a:p>
                <a:pPr algn="r"/>
                <a:r>
                  <a:rPr lang="en-US" altLang="zh-CN" sz="4400" b="0" dirty="0" smtClean="0">
                    <a:latin typeface="汉仪趣黑W" panose="00020600040101010101" pitchFamily="18" charset="-122"/>
                    <a:ea typeface="汉仪趣黑W" panose="00020600040101010101" pitchFamily="18" charset="-122"/>
                  </a:rPr>
                  <a:t>03.</a:t>
                </a:r>
                <a:endParaRPr lang="zh-CN" altLang="en-US" sz="4400" b="0" dirty="0">
                  <a:latin typeface="汉仪趣黑W" panose="00020600040101010101" pitchFamily="18" charset="-122"/>
                  <a:ea typeface="汉仪趣黑W" panose="00020600040101010101" pitchFamily="18" charset="-122"/>
                </a:endParaRPr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>
              <a:off x="5745824" y="1913966"/>
              <a:ext cx="4459635" cy="578221"/>
            </a:xfrm>
            <a:custGeom>
              <a:avLst/>
              <a:gdLst>
                <a:gd name="connsiteX0" fmla="*/ 128954 w 6722970"/>
                <a:gd name="connsiteY0" fmla="*/ 13620 h 837912"/>
                <a:gd name="connsiteX1" fmla="*/ 820616 w 6722970"/>
                <a:gd name="connsiteY1" fmla="*/ 1897 h 837912"/>
                <a:gd name="connsiteX2" fmla="*/ 2121877 w 6722970"/>
                <a:gd name="connsiteY2" fmla="*/ 48789 h 837912"/>
                <a:gd name="connsiteX3" fmla="*/ 3692769 w 6722970"/>
                <a:gd name="connsiteY3" fmla="*/ 13620 h 837912"/>
                <a:gd name="connsiteX4" fmla="*/ 4794739 w 6722970"/>
                <a:gd name="connsiteY4" fmla="*/ 25343 h 837912"/>
                <a:gd name="connsiteX5" fmla="*/ 6260123 w 6722970"/>
                <a:gd name="connsiteY5" fmla="*/ 25343 h 837912"/>
                <a:gd name="connsiteX6" fmla="*/ 6658708 w 6722970"/>
                <a:gd name="connsiteY6" fmla="*/ 60512 h 837912"/>
                <a:gd name="connsiteX7" fmla="*/ 6717323 w 6722970"/>
                <a:gd name="connsiteY7" fmla="*/ 423928 h 837912"/>
                <a:gd name="connsiteX8" fmla="*/ 6682154 w 6722970"/>
                <a:gd name="connsiteY8" fmla="*/ 775620 h 837912"/>
                <a:gd name="connsiteX9" fmla="*/ 6377354 w 6722970"/>
                <a:gd name="connsiteY9" fmla="*/ 787343 h 837912"/>
                <a:gd name="connsiteX10" fmla="*/ 5638800 w 6722970"/>
                <a:gd name="connsiteY10" fmla="*/ 822512 h 837912"/>
                <a:gd name="connsiteX11" fmla="*/ 4806462 w 6722970"/>
                <a:gd name="connsiteY11" fmla="*/ 810789 h 837912"/>
                <a:gd name="connsiteX12" fmla="*/ 3528646 w 6722970"/>
                <a:gd name="connsiteY12" fmla="*/ 810789 h 837912"/>
                <a:gd name="connsiteX13" fmla="*/ 2602523 w 6722970"/>
                <a:gd name="connsiteY13" fmla="*/ 799066 h 837912"/>
                <a:gd name="connsiteX14" fmla="*/ 1559169 w 6722970"/>
                <a:gd name="connsiteY14" fmla="*/ 822512 h 837912"/>
                <a:gd name="connsiteX15" fmla="*/ 269631 w 6722970"/>
                <a:gd name="connsiteY15" fmla="*/ 834235 h 837912"/>
                <a:gd name="connsiteX16" fmla="*/ 46893 w 6722970"/>
                <a:gd name="connsiteY16" fmla="*/ 822512 h 837912"/>
                <a:gd name="connsiteX17" fmla="*/ 11723 w 6722970"/>
                <a:gd name="connsiteY17" fmla="*/ 681835 h 837912"/>
                <a:gd name="connsiteX18" fmla="*/ 0 w 6722970"/>
                <a:gd name="connsiteY18" fmla="*/ 365312 h 837912"/>
                <a:gd name="connsiteX19" fmla="*/ 11723 w 6722970"/>
                <a:gd name="connsiteY19" fmla="*/ 83959 h 83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22970" h="837912">
                  <a:moveTo>
                    <a:pt x="128954" y="13620"/>
                  </a:moveTo>
                  <a:cubicBezTo>
                    <a:pt x="308708" y="4828"/>
                    <a:pt x="488462" y="-3964"/>
                    <a:pt x="820616" y="1897"/>
                  </a:cubicBezTo>
                  <a:cubicBezTo>
                    <a:pt x="1152770" y="7758"/>
                    <a:pt x="1643185" y="46835"/>
                    <a:pt x="2121877" y="48789"/>
                  </a:cubicBezTo>
                  <a:cubicBezTo>
                    <a:pt x="2600569" y="50743"/>
                    <a:pt x="3692769" y="13620"/>
                    <a:pt x="3692769" y="13620"/>
                  </a:cubicBezTo>
                  <a:lnTo>
                    <a:pt x="4794739" y="25343"/>
                  </a:lnTo>
                  <a:lnTo>
                    <a:pt x="6260123" y="25343"/>
                  </a:lnTo>
                  <a:cubicBezTo>
                    <a:pt x="6570785" y="31205"/>
                    <a:pt x="6582508" y="-5919"/>
                    <a:pt x="6658708" y="60512"/>
                  </a:cubicBezTo>
                  <a:cubicBezTo>
                    <a:pt x="6734908" y="126943"/>
                    <a:pt x="6713415" y="304743"/>
                    <a:pt x="6717323" y="423928"/>
                  </a:cubicBezTo>
                  <a:cubicBezTo>
                    <a:pt x="6721231" y="543113"/>
                    <a:pt x="6738815" y="715051"/>
                    <a:pt x="6682154" y="775620"/>
                  </a:cubicBezTo>
                  <a:cubicBezTo>
                    <a:pt x="6625493" y="836189"/>
                    <a:pt x="6377354" y="787343"/>
                    <a:pt x="6377354" y="787343"/>
                  </a:cubicBezTo>
                  <a:lnTo>
                    <a:pt x="5638800" y="822512"/>
                  </a:lnTo>
                  <a:lnTo>
                    <a:pt x="4806462" y="810789"/>
                  </a:lnTo>
                  <a:lnTo>
                    <a:pt x="3528646" y="810789"/>
                  </a:lnTo>
                  <a:cubicBezTo>
                    <a:pt x="3161323" y="808835"/>
                    <a:pt x="2930769" y="797112"/>
                    <a:pt x="2602523" y="799066"/>
                  </a:cubicBezTo>
                  <a:cubicBezTo>
                    <a:pt x="2274277" y="801020"/>
                    <a:pt x="1559169" y="822512"/>
                    <a:pt x="1559169" y="822512"/>
                  </a:cubicBezTo>
                  <a:lnTo>
                    <a:pt x="269631" y="834235"/>
                  </a:lnTo>
                  <a:cubicBezTo>
                    <a:pt x="17585" y="834235"/>
                    <a:pt x="89878" y="847912"/>
                    <a:pt x="46893" y="822512"/>
                  </a:cubicBezTo>
                  <a:cubicBezTo>
                    <a:pt x="3908" y="797112"/>
                    <a:pt x="19538" y="758035"/>
                    <a:pt x="11723" y="681835"/>
                  </a:cubicBezTo>
                  <a:cubicBezTo>
                    <a:pt x="3907" y="605635"/>
                    <a:pt x="0" y="464958"/>
                    <a:pt x="0" y="365312"/>
                  </a:cubicBezTo>
                  <a:cubicBezTo>
                    <a:pt x="0" y="265666"/>
                    <a:pt x="5861" y="174812"/>
                    <a:pt x="11723" y="83959"/>
                  </a:cubicBezTo>
                </a:path>
              </a:pathLst>
            </a:custGeom>
            <a:noFill/>
            <a:ln w="25400">
              <a:solidFill>
                <a:srgbClr val="1C75B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25397" y="2841192"/>
            <a:ext cx="6580091" cy="904863"/>
            <a:chOff x="5682779" y="1750228"/>
            <a:chExt cx="5226670" cy="904863"/>
          </a:xfrm>
        </p:grpSpPr>
        <p:grpSp>
          <p:nvGrpSpPr>
            <p:cNvPr id="24" name="组合 23"/>
            <p:cNvGrpSpPr/>
            <p:nvPr/>
          </p:nvGrpSpPr>
          <p:grpSpPr>
            <a:xfrm>
              <a:off x="5682779" y="1750228"/>
              <a:ext cx="5226670" cy="904863"/>
              <a:chOff x="129140" y="2179064"/>
              <a:chExt cx="6833637" cy="118307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347426" y="2419785"/>
                <a:ext cx="5615351" cy="70018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defRPr sz="2400" b="1">
                    <a:solidFill>
                      <a:srgbClr val="1C75BC"/>
                    </a:solidFill>
                    <a:latin typeface="迷你简准圆" panose="03000509000000000000" pitchFamily="65" charset="-122"/>
                    <a:ea typeface="迷你简准圆" panose="03000509000000000000" pitchFamily="65" charset="-122"/>
                  </a:defRPr>
                </a:lvl1pPr>
              </a:lstStyle>
              <a:p>
                <a:pPr algn="l"/>
                <a:r>
                  <a:rPr lang="zh-CN" altLang="en-US" b="0" dirty="0">
                    <a:latin typeface="汉仪趣黑W" panose="00020600040101010101" pitchFamily="18" charset="-122"/>
                    <a:ea typeface="汉仪趣黑W" panose="00020600040101010101" pitchFamily="18" charset="-122"/>
                  </a:rPr>
                  <a:t>深入剖析最小二乘法的本质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29140" y="2179064"/>
                <a:ext cx="1386123" cy="11830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defRPr sz="2400" b="1">
                    <a:solidFill>
                      <a:srgbClr val="1C75BC"/>
                    </a:solidFill>
                    <a:latin typeface="迷你简准圆" panose="03000509000000000000" pitchFamily="65" charset="-122"/>
                    <a:ea typeface="迷你简准圆" panose="03000509000000000000" pitchFamily="65" charset="-122"/>
                  </a:defRPr>
                </a:lvl1pPr>
              </a:lstStyle>
              <a:p>
                <a:pPr algn="r"/>
                <a:r>
                  <a:rPr lang="en-US" altLang="zh-CN" sz="4400" b="0" dirty="0" smtClean="0">
                    <a:latin typeface="汉仪趣黑W" panose="00020600040101010101" pitchFamily="18" charset="-122"/>
                    <a:ea typeface="汉仪趣黑W" panose="00020600040101010101" pitchFamily="18" charset="-122"/>
                  </a:rPr>
                  <a:t>02.</a:t>
                </a:r>
                <a:endParaRPr lang="zh-CN" altLang="en-US" sz="4400" b="0" dirty="0">
                  <a:latin typeface="汉仪趣黑W" panose="00020600040101010101" pitchFamily="18" charset="-122"/>
                  <a:ea typeface="汉仪趣黑W" panose="00020600040101010101" pitchFamily="18" charset="-122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>
              <a:off x="5745824" y="1913966"/>
              <a:ext cx="4459635" cy="578221"/>
            </a:xfrm>
            <a:custGeom>
              <a:avLst/>
              <a:gdLst>
                <a:gd name="connsiteX0" fmla="*/ 128954 w 6722970"/>
                <a:gd name="connsiteY0" fmla="*/ 13620 h 837912"/>
                <a:gd name="connsiteX1" fmla="*/ 820616 w 6722970"/>
                <a:gd name="connsiteY1" fmla="*/ 1897 h 837912"/>
                <a:gd name="connsiteX2" fmla="*/ 2121877 w 6722970"/>
                <a:gd name="connsiteY2" fmla="*/ 48789 h 837912"/>
                <a:gd name="connsiteX3" fmla="*/ 3692769 w 6722970"/>
                <a:gd name="connsiteY3" fmla="*/ 13620 h 837912"/>
                <a:gd name="connsiteX4" fmla="*/ 4794739 w 6722970"/>
                <a:gd name="connsiteY4" fmla="*/ 25343 h 837912"/>
                <a:gd name="connsiteX5" fmla="*/ 6260123 w 6722970"/>
                <a:gd name="connsiteY5" fmla="*/ 25343 h 837912"/>
                <a:gd name="connsiteX6" fmla="*/ 6658708 w 6722970"/>
                <a:gd name="connsiteY6" fmla="*/ 60512 h 837912"/>
                <a:gd name="connsiteX7" fmla="*/ 6717323 w 6722970"/>
                <a:gd name="connsiteY7" fmla="*/ 423928 h 837912"/>
                <a:gd name="connsiteX8" fmla="*/ 6682154 w 6722970"/>
                <a:gd name="connsiteY8" fmla="*/ 775620 h 837912"/>
                <a:gd name="connsiteX9" fmla="*/ 6377354 w 6722970"/>
                <a:gd name="connsiteY9" fmla="*/ 787343 h 837912"/>
                <a:gd name="connsiteX10" fmla="*/ 5638800 w 6722970"/>
                <a:gd name="connsiteY10" fmla="*/ 822512 h 837912"/>
                <a:gd name="connsiteX11" fmla="*/ 4806462 w 6722970"/>
                <a:gd name="connsiteY11" fmla="*/ 810789 h 837912"/>
                <a:gd name="connsiteX12" fmla="*/ 3528646 w 6722970"/>
                <a:gd name="connsiteY12" fmla="*/ 810789 h 837912"/>
                <a:gd name="connsiteX13" fmla="*/ 2602523 w 6722970"/>
                <a:gd name="connsiteY13" fmla="*/ 799066 h 837912"/>
                <a:gd name="connsiteX14" fmla="*/ 1559169 w 6722970"/>
                <a:gd name="connsiteY14" fmla="*/ 822512 h 837912"/>
                <a:gd name="connsiteX15" fmla="*/ 269631 w 6722970"/>
                <a:gd name="connsiteY15" fmla="*/ 834235 h 837912"/>
                <a:gd name="connsiteX16" fmla="*/ 46893 w 6722970"/>
                <a:gd name="connsiteY16" fmla="*/ 822512 h 837912"/>
                <a:gd name="connsiteX17" fmla="*/ 11723 w 6722970"/>
                <a:gd name="connsiteY17" fmla="*/ 681835 h 837912"/>
                <a:gd name="connsiteX18" fmla="*/ 0 w 6722970"/>
                <a:gd name="connsiteY18" fmla="*/ 365312 h 837912"/>
                <a:gd name="connsiteX19" fmla="*/ 11723 w 6722970"/>
                <a:gd name="connsiteY19" fmla="*/ 83959 h 83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22970" h="837912">
                  <a:moveTo>
                    <a:pt x="128954" y="13620"/>
                  </a:moveTo>
                  <a:cubicBezTo>
                    <a:pt x="308708" y="4828"/>
                    <a:pt x="488462" y="-3964"/>
                    <a:pt x="820616" y="1897"/>
                  </a:cubicBezTo>
                  <a:cubicBezTo>
                    <a:pt x="1152770" y="7758"/>
                    <a:pt x="1643185" y="46835"/>
                    <a:pt x="2121877" y="48789"/>
                  </a:cubicBezTo>
                  <a:cubicBezTo>
                    <a:pt x="2600569" y="50743"/>
                    <a:pt x="3692769" y="13620"/>
                    <a:pt x="3692769" y="13620"/>
                  </a:cubicBezTo>
                  <a:lnTo>
                    <a:pt x="4794739" y="25343"/>
                  </a:lnTo>
                  <a:lnTo>
                    <a:pt x="6260123" y="25343"/>
                  </a:lnTo>
                  <a:cubicBezTo>
                    <a:pt x="6570785" y="31205"/>
                    <a:pt x="6582508" y="-5919"/>
                    <a:pt x="6658708" y="60512"/>
                  </a:cubicBezTo>
                  <a:cubicBezTo>
                    <a:pt x="6734908" y="126943"/>
                    <a:pt x="6713415" y="304743"/>
                    <a:pt x="6717323" y="423928"/>
                  </a:cubicBezTo>
                  <a:cubicBezTo>
                    <a:pt x="6721231" y="543113"/>
                    <a:pt x="6738815" y="715051"/>
                    <a:pt x="6682154" y="775620"/>
                  </a:cubicBezTo>
                  <a:cubicBezTo>
                    <a:pt x="6625493" y="836189"/>
                    <a:pt x="6377354" y="787343"/>
                    <a:pt x="6377354" y="787343"/>
                  </a:cubicBezTo>
                  <a:lnTo>
                    <a:pt x="5638800" y="822512"/>
                  </a:lnTo>
                  <a:lnTo>
                    <a:pt x="4806462" y="810789"/>
                  </a:lnTo>
                  <a:lnTo>
                    <a:pt x="3528646" y="810789"/>
                  </a:lnTo>
                  <a:cubicBezTo>
                    <a:pt x="3161323" y="808835"/>
                    <a:pt x="2930769" y="797112"/>
                    <a:pt x="2602523" y="799066"/>
                  </a:cubicBezTo>
                  <a:cubicBezTo>
                    <a:pt x="2274277" y="801020"/>
                    <a:pt x="1559169" y="822512"/>
                    <a:pt x="1559169" y="822512"/>
                  </a:cubicBezTo>
                  <a:lnTo>
                    <a:pt x="269631" y="834235"/>
                  </a:lnTo>
                  <a:cubicBezTo>
                    <a:pt x="17585" y="834235"/>
                    <a:pt x="89878" y="847912"/>
                    <a:pt x="46893" y="822512"/>
                  </a:cubicBezTo>
                  <a:cubicBezTo>
                    <a:pt x="3908" y="797112"/>
                    <a:pt x="19538" y="758035"/>
                    <a:pt x="11723" y="681835"/>
                  </a:cubicBezTo>
                  <a:cubicBezTo>
                    <a:pt x="3907" y="605635"/>
                    <a:pt x="0" y="464958"/>
                    <a:pt x="0" y="365312"/>
                  </a:cubicBezTo>
                  <a:cubicBezTo>
                    <a:pt x="0" y="265666"/>
                    <a:pt x="5861" y="174812"/>
                    <a:pt x="11723" y="83959"/>
                  </a:cubicBezTo>
                </a:path>
              </a:pathLst>
            </a:custGeom>
            <a:noFill/>
            <a:ln w="25400">
              <a:solidFill>
                <a:srgbClr val="1C75B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611909" y="1886704"/>
            <a:ext cx="6580091" cy="904863"/>
            <a:chOff x="5682779" y="1750228"/>
            <a:chExt cx="5226670" cy="904863"/>
          </a:xfrm>
        </p:grpSpPr>
        <p:grpSp>
          <p:nvGrpSpPr>
            <p:cNvPr id="48" name="组合 47"/>
            <p:cNvGrpSpPr/>
            <p:nvPr/>
          </p:nvGrpSpPr>
          <p:grpSpPr>
            <a:xfrm>
              <a:off x="5682779" y="1750228"/>
              <a:ext cx="5226670" cy="904863"/>
              <a:chOff x="129140" y="2179064"/>
              <a:chExt cx="6833637" cy="118307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347426" y="2419785"/>
                <a:ext cx="5615351" cy="70018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defRPr sz="2400" b="1">
                    <a:solidFill>
                      <a:srgbClr val="1C75BC"/>
                    </a:solidFill>
                    <a:latin typeface="迷你简准圆" panose="03000509000000000000" pitchFamily="65" charset="-122"/>
                    <a:ea typeface="迷你简准圆" panose="03000509000000000000" pitchFamily="65" charset="-122"/>
                  </a:defRPr>
                </a:lvl1pPr>
              </a:lstStyle>
              <a:p>
                <a:pPr algn="l"/>
                <a:r>
                  <a:rPr lang="zh-CN" altLang="en-US" b="0" dirty="0" smtClean="0">
                    <a:latin typeface="汉仪趣黑W" panose="00020600040101010101" pitchFamily="18" charset="-122"/>
                    <a:ea typeface="汉仪趣黑W" panose="00020600040101010101" pitchFamily="18" charset="-122"/>
                  </a:rPr>
                  <a:t>投影</a:t>
                </a:r>
                <a:r>
                  <a:rPr lang="zh-CN" altLang="en-US" b="0" dirty="0">
                    <a:latin typeface="汉仪趣黑W" panose="00020600040101010101" pitchFamily="18" charset="-122"/>
                    <a:ea typeface="汉仪趣黑W" panose="00020600040101010101" pitchFamily="18" charset="-122"/>
                  </a:rPr>
                  <a:t>，寻找距离最近的向量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29140" y="2179064"/>
                <a:ext cx="1386123" cy="11830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defRPr sz="2400" b="1">
                    <a:solidFill>
                      <a:srgbClr val="1C75BC"/>
                    </a:solidFill>
                    <a:latin typeface="迷你简准圆" panose="03000509000000000000" pitchFamily="65" charset="-122"/>
                    <a:ea typeface="迷你简准圆" panose="03000509000000000000" pitchFamily="65" charset="-122"/>
                  </a:defRPr>
                </a:lvl1pPr>
              </a:lstStyle>
              <a:p>
                <a:pPr algn="r"/>
                <a:r>
                  <a:rPr lang="en-US" altLang="zh-CN" sz="4400" b="0" dirty="0" smtClean="0">
                    <a:latin typeface="汉仪趣黑W" panose="00020600040101010101" pitchFamily="18" charset="-122"/>
                    <a:ea typeface="汉仪趣黑W" panose="00020600040101010101" pitchFamily="18" charset="-122"/>
                  </a:rPr>
                  <a:t>01.</a:t>
                </a:r>
                <a:endParaRPr lang="zh-CN" altLang="en-US" sz="4400" b="0" dirty="0">
                  <a:latin typeface="汉仪趣黑W" panose="00020600040101010101" pitchFamily="18" charset="-122"/>
                  <a:ea typeface="汉仪趣黑W" panose="00020600040101010101" pitchFamily="18" charset="-122"/>
                </a:endParaRPr>
              </a:p>
            </p:txBody>
          </p:sp>
        </p:grpSp>
        <p:sp>
          <p:nvSpPr>
            <p:cNvPr id="51" name="任意多边形 50"/>
            <p:cNvSpPr/>
            <p:nvPr/>
          </p:nvSpPr>
          <p:spPr>
            <a:xfrm>
              <a:off x="5745824" y="1913966"/>
              <a:ext cx="4459635" cy="578221"/>
            </a:xfrm>
            <a:custGeom>
              <a:avLst/>
              <a:gdLst>
                <a:gd name="connsiteX0" fmla="*/ 128954 w 6722970"/>
                <a:gd name="connsiteY0" fmla="*/ 13620 h 837912"/>
                <a:gd name="connsiteX1" fmla="*/ 820616 w 6722970"/>
                <a:gd name="connsiteY1" fmla="*/ 1897 h 837912"/>
                <a:gd name="connsiteX2" fmla="*/ 2121877 w 6722970"/>
                <a:gd name="connsiteY2" fmla="*/ 48789 h 837912"/>
                <a:gd name="connsiteX3" fmla="*/ 3692769 w 6722970"/>
                <a:gd name="connsiteY3" fmla="*/ 13620 h 837912"/>
                <a:gd name="connsiteX4" fmla="*/ 4794739 w 6722970"/>
                <a:gd name="connsiteY4" fmla="*/ 25343 h 837912"/>
                <a:gd name="connsiteX5" fmla="*/ 6260123 w 6722970"/>
                <a:gd name="connsiteY5" fmla="*/ 25343 h 837912"/>
                <a:gd name="connsiteX6" fmla="*/ 6658708 w 6722970"/>
                <a:gd name="connsiteY6" fmla="*/ 60512 h 837912"/>
                <a:gd name="connsiteX7" fmla="*/ 6717323 w 6722970"/>
                <a:gd name="connsiteY7" fmla="*/ 423928 h 837912"/>
                <a:gd name="connsiteX8" fmla="*/ 6682154 w 6722970"/>
                <a:gd name="connsiteY8" fmla="*/ 775620 h 837912"/>
                <a:gd name="connsiteX9" fmla="*/ 6377354 w 6722970"/>
                <a:gd name="connsiteY9" fmla="*/ 787343 h 837912"/>
                <a:gd name="connsiteX10" fmla="*/ 5638800 w 6722970"/>
                <a:gd name="connsiteY10" fmla="*/ 822512 h 837912"/>
                <a:gd name="connsiteX11" fmla="*/ 4806462 w 6722970"/>
                <a:gd name="connsiteY11" fmla="*/ 810789 h 837912"/>
                <a:gd name="connsiteX12" fmla="*/ 3528646 w 6722970"/>
                <a:gd name="connsiteY12" fmla="*/ 810789 h 837912"/>
                <a:gd name="connsiteX13" fmla="*/ 2602523 w 6722970"/>
                <a:gd name="connsiteY13" fmla="*/ 799066 h 837912"/>
                <a:gd name="connsiteX14" fmla="*/ 1559169 w 6722970"/>
                <a:gd name="connsiteY14" fmla="*/ 822512 h 837912"/>
                <a:gd name="connsiteX15" fmla="*/ 269631 w 6722970"/>
                <a:gd name="connsiteY15" fmla="*/ 834235 h 837912"/>
                <a:gd name="connsiteX16" fmla="*/ 46893 w 6722970"/>
                <a:gd name="connsiteY16" fmla="*/ 822512 h 837912"/>
                <a:gd name="connsiteX17" fmla="*/ 11723 w 6722970"/>
                <a:gd name="connsiteY17" fmla="*/ 681835 h 837912"/>
                <a:gd name="connsiteX18" fmla="*/ 0 w 6722970"/>
                <a:gd name="connsiteY18" fmla="*/ 365312 h 837912"/>
                <a:gd name="connsiteX19" fmla="*/ 11723 w 6722970"/>
                <a:gd name="connsiteY19" fmla="*/ 83959 h 83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22970" h="837912">
                  <a:moveTo>
                    <a:pt x="128954" y="13620"/>
                  </a:moveTo>
                  <a:cubicBezTo>
                    <a:pt x="308708" y="4828"/>
                    <a:pt x="488462" y="-3964"/>
                    <a:pt x="820616" y="1897"/>
                  </a:cubicBezTo>
                  <a:cubicBezTo>
                    <a:pt x="1152770" y="7758"/>
                    <a:pt x="1643185" y="46835"/>
                    <a:pt x="2121877" y="48789"/>
                  </a:cubicBezTo>
                  <a:cubicBezTo>
                    <a:pt x="2600569" y="50743"/>
                    <a:pt x="3692769" y="13620"/>
                    <a:pt x="3692769" y="13620"/>
                  </a:cubicBezTo>
                  <a:lnTo>
                    <a:pt x="4794739" y="25343"/>
                  </a:lnTo>
                  <a:lnTo>
                    <a:pt x="6260123" y="25343"/>
                  </a:lnTo>
                  <a:cubicBezTo>
                    <a:pt x="6570785" y="31205"/>
                    <a:pt x="6582508" y="-5919"/>
                    <a:pt x="6658708" y="60512"/>
                  </a:cubicBezTo>
                  <a:cubicBezTo>
                    <a:pt x="6734908" y="126943"/>
                    <a:pt x="6713415" y="304743"/>
                    <a:pt x="6717323" y="423928"/>
                  </a:cubicBezTo>
                  <a:cubicBezTo>
                    <a:pt x="6721231" y="543113"/>
                    <a:pt x="6738815" y="715051"/>
                    <a:pt x="6682154" y="775620"/>
                  </a:cubicBezTo>
                  <a:cubicBezTo>
                    <a:pt x="6625493" y="836189"/>
                    <a:pt x="6377354" y="787343"/>
                    <a:pt x="6377354" y="787343"/>
                  </a:cubicBezTo>
                  <a:lnTo>
                    <a:pt x="5638800" y="822512"/>
                  </a:lnTo>
                  <a:lnTo>
                    <a:pt x="4806462" y="810789"/>
                  </a:lnTo>
                  <a:lnTo>
                    <a:pt x="3528646" y="810789"/>
                  </a:lnTo>
                  <a:cubicBezTo>
                    <a:pt x="3161323" y="808835"/>
                    <a:pt x="2930769" y="797112"/>
                    <a:pt x="2602523" y="799066"/>
                  </a:cubicBezTo>
                  <a:cubicBezTo>
                    <a:pt x="2274277" y="801020"/>
                    <a:pt x="1559169" y="822512"/>
                    <a:pt x="1559169" y="822512"/>
                  </a:cubicBezTo>
                  <a:lnTo>
                    <a:pt x="269631" y="834235"/>
                  </a:lnTo>
                  <a:cubicBezTo>
                    <a:pt x="17585" y="834235"/>
                    <a:pt x="89878" y="847912"/>
                    <a:pt x="46893" y="822512"/>
                  </a:cubicBezTo>
                  <a:cubicBezTo>
                    <a:pt x="3908" y="797112"/>
                    <a:pt x="19538" y="758035"/>
                    <a:pt x="11723" y="681835"/>
                  </a:cubicBezTo>
                  <a:cubicBezTo>
                    <a:pt x="3907" y="605635"/>
                    <a:pt x="0" y="464958"/>
                    <a:pt x="0" y="365312"/>
                  </a:cubicBezTo>
                  <a:cubicBezTo>
                    <a:pt x="0" y="265666"/>
                    <a:pt x="5861" y="174812"/>
                    <a:pt x="11723" y="83959"/>
                  </a:cubicBezTo>
                </a:path>
              </a:pathLst>
            </a:custGeom>
            <a:noFill/>
            <a:ln w="25400">
              <a:solidFill>
                <a:srgbClr val="1C75B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5827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126255" y="176697"/>
            <a:ext cx="8692309" cy="1248868"/>
            <a:chOff x="3118566" y="332266"/>
            <a:chExt cx="5954868" cy="124886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12488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3.3  </a:t>
              </a:r>
              <a:r>
                <a:rPr lang="zh-CN" altLang="en-US" sz="3200" dirty="0"/>
                <a:t>施密特正交化：寻找最佳投影基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6170" y="1011294"/>
            <a:ext cx="9834271" cy="1861875"/>
            <a:chOff x="874712" y="3195403"/>
            <a:chExt cx="9834271" cy="1861875"/>
          </a:xfrm>
        </p:grpSpPr>
        <p:sp>
          <p:nvSpPr>
            <p:cNvPr id="33" name="矩形 32"/>
            <p:cNvSpPr/>
            <p:nvPr/>
          </p:nvSpPr>
          <p:spPr>
            <a:xfrm>
              <a:off x="1000100" y="4361703"/>
              <a:ext cx="9708883" cy="6955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2000" dirty="0" smtClean="0"/>
            </a:p>
            <a:p>
              <a:pPr algn="just"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504225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 </a:t>
              </a: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3.3.5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举例说明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22024"/>
              </p:ext>
            </p:extLst>
          </p:nvPr>
        </p:nvGraphicFramePr>
        <p:xfrm>
          <a:off x="1716956" y="2612234"/>
          <a:ext cx="1145755" cy="143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r:id="rId6" imgW="571320" imgH="711000" progId="Equation.KSEE3">
                  <p:embed/>
                </p:oleObj>
              </mc:Choice>
              <mc:Fallback>
                <p:oleObj r:id="rId6" imgW="571320" imgH="711000" progId="Equation.KSEE3">
                  <p:embed/>
                  <p:pic>
                    <p:nvPicPr>
                      <p:cNvPr id="0" name="对象 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956" y="2612234"/>
                        <a:ext cx="1145755" cy="1432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57290"/>
              </p:ext>
            </p:extLst>
          </p:nvPr>
        </p:nvGraphicFramePr>
        <p:xfrm>
          <a:off x="4030661" y="2661191"/>
          <a:ext cx="1123721" cy="142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r:id="rId8" imgW="558720" imgH="711000" progId="Equation.KSEE3">
                  <p:embed/>
                </p:oleObj>
              </mc:Choice>
              <mc:Fallback>
                <p:oleObj r:id="rId8" imgW="558720" imgH="711000" progId="Equation.KSEE3">
                  <p:embed/>
                  <p:pic>
                    <p:nvPicPr>
                      <p:cNvPr id="0" name="对象 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1" y="2661191"/>
                        <a:ext cx="1123721" cy="1428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704037"/>
              </p:ext>
            </p:extLst>
          </p:nvPr>
        </p:nvGraphicFramePr>
        <p:xfrm>
          <a:off x="6642995" y="2668777"/>
          <a:ext cx="1147590" cy="145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r:id="rId10" imgW="558720" imgH="711000" progId="Equation.KSEE3">
                  <p:embed/>
                </p:oleObj>
              </mc:Choice>
              <mc:Fallback>
                <p:oleObj r:id="rId10" imgW="558720" imgH="711000" progId="Equation.KSEE3">
                  <p:embed/>
                  <p:pic>
                    <p:nvPicPr>
                      <p:cNvPr id="0" name="对象 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995" y="2668777"/>
                        <a:ext cx="1147590" cy="1458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194142" y="1860205"/>
            <a:ext cx="7825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依据这三个已知的一般向量来求解出空间中的一组标准正交向量。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54145" y="4510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308274"/>
              </p:ext>
            </p:extLst>
          </p:nvPr>
        </p:nvGraphicFramePr>
        <p:xfrm>
          <a:off x="10137388" y="1973986"/>
          <a:ext cx="1557359" cy="333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r:id="rId12" imgW="965160" imgH="2057400" progId="Equation.KSEE3">
                  <p:embed/>
                </p:oleObj>
              </mc:Choice>
              <mc:Fallback>
                <p:oleObj r:id="rId12" imgW="965160" imgH="2057400" progId="Equation.KSEE3">
                  <p:embed/>
                  <p:pic>
                    <p:nvPicPr>
                      <p:cNvPr id="0" name="对象 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7388" y="1973986"/>
                        <a:ext cx="1557359" cy="3330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/>
        </p:nvSpPr>
        <p:spPr>
          <a:xfrm>
            <a:off x="8302028" y="3304515"/>
            <a:ext cx="1412340" cy="208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36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876316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3.1  </a:t>
              </a:r>
              <a:r>
                <a:rPr lang="zh-CN" altLang="en-US" sz="3200" dirty="0"/>
                <a:t>投影，寻找距离最近的向量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7507" y="1011294"/>
            <a:ext cx="10195560" cy="4444308"/>
            <a:chOff x="874712" y="3195403"/>
            <a:chExt cx="9712173" cy="2857693"/>
          </a:xfrm>
        </p:grpSpPr>
        <p:sp>
          <p:nvSpPr>
            <p:cNvPr id="33" name="矩形 32"/>
            <p:cNvSpPr/>
            <p:nvPr/>
          </p:nvSpPr>
          <p:spPr>
            <a:xfrm>
              <a:off x="878002" y="3844526"/>
              <a:ext cx="9708883" cy="22085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2000" dirty="0"/>
                <a:t>第一个</a:t>
              </a:r>
              <a:r>
                <a:rPr lang="zh-CN" altLang="zh-CN" sz="2000" dirty="0" smtClean="0"/>
                <a:t>问题是</a:t>
              </a:r>
              <a:r>
                <a:rPr lang="zh-CN" altLang="zh-CN" sz="2000" dirty="0"/>
                <a:t>关于线性方程组解的问题。</a:t>
              </a:r>
            </a:p>
            <a:p>
              <a:r>
                <a:rPr lang="zh-CN" altLang="zh-CN" sz="2000" dirty="0"/>
                <a:t>在上一章的最后一节里，我们从空间映射的角度入手，详细分析了线性方程组的解问题，阐述了在何种情况下有解，并且如何来描述整个解的空间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endParaRPr lang="zh-CN" altLang="zh-CN" sz="2000" dirty="0"/>
            </a:p>
            <a:p>
              <a:r>
                <a:rPr lang="zh-CN" altLang="zh-CN" sz="2000" dirty="0" smtClean="0"/>
                <a:t>第二</a:t>
              </a:r>
              <a:r>
                <a:rPr lang="zh-CN" altLang="zh-CN" sz="2000" dirty="0"/>
                <a:t>个问题是关于直线拟合的问题。</a:t>
              </a:r>
            </a:p>
            <a:p>
              <a:r>
                <a:rPr lang="zh-CN" altLang="zh-CN" sz="2000" dirty="0" smtClean="0"/>
                <a:t>如果</a:t>
              </a:r>
              <a:r>
                <a:rPr lang="zh-CN" altLang="zh-CN" sz="2000" dirty="0"/>
                <a:t>在平面上任取两个点，一定能够找到一条通过他们的直线。但是如果有三个点、四个点甚至更多呢，还能保证一定能够找到一条直线同时穿过他们吗</a:t>
              </a:r>
              <a:r>
                <a:rPr lang="zh-CN" altLang="zh-CN" sz="2000" dirty="0" smtClean="0"/>
                <a:t>？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r>
                <a:rPr lang="zh-CN" altLang="en-US" sz="2000" dirty="0" smtClean="0"/>
                <a:t>结论：</a:t>
              </a:r>
              <a:r>
                <a:rPr lang="zh-CN" altLang="zh-CN" sz="2000" dirty="0" smtClean="0"/>
                <a:t>我们的确没有</a:t>
              </a:r>
              <a:r>
                <a:rPr lang="zh-CN" altLang="zh-CN" sz="2000" dirty="0"/>
                <a:t>办法获取准确的解。</a:t>
              </a:r>
              <a:endParaRPr lang="en-US" altLang="zh-CN" sz="2000" dirty="0" smtClean="0"/>
            </a:p>
            <a:p>
              <a:pPr algn="just"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454167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3.1.1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两个需要近似处理的问题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21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876316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3.1  </a:t>
              </a:r>
              <a:r>
                <a:rPr lang="zh-CN" altLang="en-US" sz="3200" dirty="0"/>
                <a:t>投影，寻找距离最近的向量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7507" y="1011298"/>
            <a:ext cx="10195560" cy="3256291"/>
            <a:chOff x="874712" y="3195403"/>
            <a:chExt cx="9712173" cy="2093796"/>
          </a:xfrm>
        </p:grpSpPr>
        <p:sp>
          <p:nvSpPr>
            <p:cNvPr id="33" name="矩形 32"/>
            <p:cNvSpPr/>
            <p:nvPr/>
          </p:nvSpPr>
          <p:spPr>
            <a:xfrm>
              <a:off x="878002" y="3844526"/>
              <a:ext cx="9708883" cy="14446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2000" dirty="0"/>
                <a:t>如何定义和描述这个“距离最近”呢</a:t>
              </a:r>
              <a:r>
                <a:rPr lang="zh-CN" altLang="zh-CN" sz="2000" dirty="0" smtClean="0"/>
                <a:t>？</a:t>
              </a:r>
              <a:endParaRPr lang="en-US" altLang="zh-CN" sz="2000" dirty="0" smtClean="0"/>
            </a:p>
            <a:p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  <a:p>
              <a:r>
                <a:rPr lang="zh-CN" altLang="zh-CN" sz="2000" dirty="0"/>
                <a:t>我们先来看下面这个问题：</a:t>
              </a:r>
            </a:p>
            <a:p>
              <a:r>
                <a:rPr lang="zh-CN" altLang="zh-CN" sz="2000" dirty="0"/>
                <a:t>在空间当中有一条穿过原点的直线，并且这条直线沿着向量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的方向。在空间中还有一个点</a:t>
              </a:r>
              <a:r>
                <a:rPr lang="en-US" altLang="zh-CN" sz="2000" b="1" i="1" dirty="0"/>
                <a:t>b</a:t>
              </a:r>
              <a:r>
                <a:rPr lang="zh-CN" altLang="zh-CN" sz="2000" dirty="0"/>
                <a:t>，不过他不在这条直线上，那么如何在这条直线上找到一个点，使得这个点距离点</a:t>
              </a:r>
              <a:r>
                <a:rPr lang="en-US" altLang="zh-CN" sz="2000" b="1" i="1" dirty="0"/>
                <a:t>b</a:t>
              </a:r>
              <a:r>
                <a:rPr lang="zh-CN" altLang="zh-CN" sz="2000" dirty="0"/>
                <a:t>最近？</a:t>
              </a:r>
            </a:p>
            <a:p>
              <a:endParaRPr lang="zh-CN" altLang="en-US" sz="2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4541679" cy="3324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3.1.2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从投影的角度谈“最近”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250325"/>
              </p:ext>
            </p:extLst>
          </p:nvPr>
        </p:nvGraphicFramePr>
        <p:xfrm>
          <a:off x="4286544" y="3516429"/>
          <a:ext cx="4263095" cy="382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Visio" r:id="rId7" imgW="3390997" imgH="3057538" progId="Visio.Drawing.15">
                  <p:embed/>
                </p:oleObj>
              </mc:Choice>
              <mc:Fallback>
                <p:oleObj name="Visio" r:id="rId7" imgW="3390997" imgH="3057538" progId="Visio.Drawing.15">
                  <p:embed/>
                  <p:pic>
                    <p:nvPicPr>
                      <p:cNvPr id="0" name="对象 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544" y="3516429"/>
                        <a:ext cx="4263095" cy="3828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674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876316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3.1  </a:t>
              </a:r>
              <a:r>
                <a:rPr lang="zh-CN" altLang="en-US" sz="3200" dirty="0"/>
                <a:t>投影，寻找距离最近的向量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606081" y="1209826"/>
            <a:ext cx="10192106" cy="4045313"/>
            <a:chOff x="874711" y="3195403"/>
            <a:chExt cx="9708883" cy="2601139"/>
          </a:xfrm>
        </p:grpSpPr>
        <p:sp>
          <p:nvSpPr>
            <p:cNvPr id="33" name="矩形 32"/>
            <p:cNvSpPr/>
            <p:nvPr/>
          </p:nvSpPr>
          <p:spPr>
            <a:xfrm>
              <a:off x="874711" y="3766082"/>
              <a:ext cx="9708883" cy="20304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2000" dirty="0" smtClean="0"/>
                <a:t>我们需要</a:t>
              </a:r>
              <a:r>
                <a:rPr lang="zh-CN" altLang="zh-CN" sz="2000" dirty="0"/>
                <a:t>借助矩阵工具来描述这个投影的过程，需要一种通用的计算方法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r>
                <a:rPr lang="zh-CN" altLang="zh-CN" sz="2000" dirty="0"/>
                <a:t>首先需要分析如何利用矩阵描述向量</a:t>
              </a:r>
              <a:r>
                <a:rPr lang="en-US" altLang="zh-CN" sz="2000" b="1" i="1" dirty="0"/>
                <a:t>b</a:t>
              </a:r>
              <a:r>
                <a:rPr lang="zh-CN" altLang="zh-CN" sz="2000" dirty="0"/>
                <a:t>向一条直线上进行投影的过程。我们将向量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作为这条直线的基向量，那么向量</a:t>
              </a:r>
              <a:r>
                <a:rPr lang="en-US" altLang="zh-CN" sz="2000" b="1" i="1" dirty="0"/>
                <a:t>p</a:t>
              </a:r>
              <a:r>
                <a:rPr lang="zh-CN" altLang="zh-CN" sz="2000" dirty="0"/>
                <a:t>就可以用向量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来进行表示，我们记</a:t>
              </a:r>
              <a:r>
                <a:rPr lang="zh-CN" altLang="zh-CN" sz="2000" dirty="0" smtClean="0"/>
                <a:t>作</a:t>
              </a:r>
              <a:r>
                <a:rPr lang="en-US" altLang="zh-CN" sz="2000" dirty="0" smtClean="0"/>
                <a:t>            </a:t>
              </a:r>
              <a:r>
                <a:rPr lang="zh-CN" altLang="zh-CN" sz="2000" dirty="0" smtClean="0"/>
                <a:t>：（</a:t>
              </a:r>
              <a:r>
                <a:rPr lang="en-US" altLang="zh-CN" sz="2000" dirty="0" smtClean="0"/>
                <a:t>    </a:t>
              </a:r>
              <a:r>
                <a:rPr lang="zh-CN" altLang="zh-CN" sz="2000" dirty="0" smtClean="0"/>
                <a:t>是</a:t>
              </a:r>
              <a:r>
                <a:rPr lang="zh-CN" altLang="zh-CN" sz="2000" dirty="0"/>
                <a:t>一个标量），我们接下来的目标就是去求取标量</a:t>
              </a:r>
              <a:r>
                <a:rPr lang="zh-CN" altLang="zh-CN" sz="2000" dirty="0" smtClean="0"/>
                <a:t>系数</a:t>
              </a:r>
              <a:r>
                <a:rPr lang="en-US" altLang="zh-CN" sz="2000" dirty="0" smtClean="0"/>
                <a:t>   </a:t>
              </a:r>
              <a:r>
                <a:rPr lang="zh-CN" altLang="zh-CN" sz="2000" dirty="0" smtClean="0"/>
                <a:t>，</a:t>
              </a:r>
              <a:r>
                <a:rPr lang="zh-CN" altLang="zh-CN" sz="2000" dirty="0"/>
                <a:t>投影向量</a:t>
              </a:r>
              <a:r>
                <a:rPr lang="en-US" altLang="zh-CN" sz="2000" b="1" i="1" dirty="0"/>
                <a:t>p</a:t>
              </a:r>
              <a:r>
                <a:rPr lang="zh-CN" altLang="zh-CN" sz="2000" dirty="0"/>
                <a:t>和投影矩阵</a:t>
              </a:r>
              <a:r>
                <a:rPr lang="en-US" altLang="zh-CN" sz="2000" b="1" i="1" dirty="0"/>
                <a:t>P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r>
                <a:rPr lang="zh-CN" altLang="zh-CN" sz="2000" dirty="0"/>
                <a:t>核心要点，那就是误差向量</a:t>
              </a:r>
              <a:r>
                <a:rPr lang="en-US" altLang="zh-CN" sz="2000" b="1" i="1" dirty="0"/>
                <a:t>e</a:t>
              </a:r>
              <a:r>
                <a:rPr lang="zh-CN" altLang="zh-CN" sz="2000" dirty="0"/>
                <a:t>和基向量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之间的垂直关系，因此就有</a:t>
              </a:r>
              <a:r>
                <a:rPr lang="zh-CN" altLang="zh-CN" sz="2000" dirty="0" smtClean="0"/>
                <a:t>等式</a:t>
              </a:r>
              <a:r>
                <a:rPr lang="en-US" altLang="zh-CN" sz="2000" dirty="0" smtClean="0"/>
                <a:t>                </a:t>
              </a:r>
              <a:r>
                <a:rPr lang="zh-CN" altLang="en-US" sz="2000" dirty="0" smtClean="0"/>
                <a:t>成立。拓展</a:t>
              </a:r>
              <a:endParaRPr lang="zh-CN" altLang="zh-CN" sz="2000" dirty="0"/>
            </a:p>
            <a:p>
              <a:endParaRPr lang="en-US" altLang="zh-CN" sz="2000" dirty="0" smtClean="0"/>
            </a:p>
            <a:p>
              <a:pPr algn="just"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1" y="3195403"/>
              <a:ext cx="5457439" cy="3443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3.1.3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用矩阵描述向一维直线的投影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985222"/>
              </p:ext>
            </p:extLst>
          </p:nvPr>
        </p:nvGraphicFramePr>
        <p:xfrm>
          <a:off x="9390429" y="3037900"/>
          <a:ext cx="331470" cy="48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5" r:id="rId6" imgW="126720" imgH="177480" progId="Equation.KSEE3">
                  <p:embed/>
                </p:oleObj>
              </mc:Choice>
              <mc:Fallback>
                <p:oleObj r:id="rId6" imgW="126720" imgH="177480" progId="Equation.KSEE3">
                  <p:embed/>
                  <p:pic>
                    <p:nvPicPr>
                      <p:cNvPr id="0" name="对象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0429" y="3037900"/>
                        <a:ext cx="331470" cy="484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904010"/>
              </p:ext>
            </p:extLst>
          </p:nvPr>
        </p:nvGraphicFramePr>
        <p:xfrm>
          <a:off x="6003124" y="3353523"/>
          <a:ext cx="191936" cy="33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6" r:id="rId8" imgW="126720" imgH="177480" progId="Equation.KSEE3">
                  <p:embed/>
                </p:oleObj>
              </mc:Choice>
              <mc:Fallback>
                <p:oleObj r:id="rId8" imgW="126720" imgH="177480" progId="Equation.KSEE3">
                  <p:embed/>
                  <p:pic>
                    <p:nvPicPr>
                      <p:cNvPr id="0" name="对象 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124" y="3353523"/>
                        <a:ext cx="191936" cy="337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00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81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390312"/>
              </p:ext>
            </p:extLst>
          </p:nvPr>
        </p:nvGraphicFramePr>
        <p:xfrm>
          <a:off x="8602831" y="3961491"/>
          <a:ext cx="1119068" cy="29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7" r:id="rId10" imgW="495000" imgH="177480" progId="Equation.KSEE3">
                  <p:embed/>
                </p:oleObj>
              </mc:Choice>
              <mc:Fallback>
                <p:oleObj r:id="rId10" imgW="495000" imgH="177480" progId="Equation.KSEE3">
                  <p:embed/>
                  <p:pic>
                    <p:nvPicPr>
                      <p:cNvPr id="0" name="对象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2831" y="3961491"/>
                        <a:ext cx="1119068" cy="290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26067"/>
              </p:ext>
            </p:extLst>
          </p:nvPr>
        </p:nvGraphicFramePr>
        <p:xfrm>
          <a:off x="1675057" y="4603954"/>
          <a:ext cx="7487308" cy="58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r:id="rId12" imgW="2565360" imgH="203040" progId="Equation.KSEE3">
                  <p:embed/>
                </p:oleObj>
              </mc:Choice>
              <mc:Fallback>
                <p:oleObj r:id="rId12" imgW="2565360" imgH="203040" progId="Equation.KSEE3">
                  <p:embed/>
                  <p:pic>
                    <p:nvPicPr>
                      <p:cNvPr id="0" name="对象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057" y="4603954"/>
                        <a:ext cx="7487308" cy="584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68714"/>
              </p:ext>
            </p:extLst>
          </p:nvPr>
        </p:nvGraphicFramePr>
        <p:xfrm>
          <a:off x="10427476" y="3961491"/>
          <a:ext cx="1707867" cy="283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9" r:id="rId14" imgW="736560" imgH="1218960" progId="Equation.KSEE3">
                  <p:embed/>
                </p:oleObj>
              </mc:Choice>
              <mc:Fallback>
                <p:oleObj r:id="rId14" imgW="736560" imgH="1218960" progId="Equation.KSEE3">
                  <p:embed/>
                  <p:pic>
                    <p:nvPicPr>
                      <p:cNvPr id="0" name="对象 1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7476" y="3961491"/>
                        <a:ext cx="1707867" cy="2839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920004"/>
              </p:ext>
            </p:extLst>
          </p:nvPr>
        </p:nvGraphicFramePr>
        <p:xfrm>
          <a:off x="8126729" y="3091260"/>
          <a:ext cx="850353" cy="37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0" r:id="rId16" imgW="457200" imgH="203040" progId="Equation.KSEE3">
                  <p:embed/>
                </p:oleObj>
              </mc:Choice>
              <mc:Fallback>
                <p:oleObj r:id="rId16" imgW="457200" imgH="20304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729" y="3091260"/>
                        <a:ext cx="850353" cy="372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9556164" y="4828032"/>
            <a:ext cx="675177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34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876316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3.1  </a:t>
              </a:r>
              <a:r>
                <a:rPr lang="zh-CN" altLang="en-US" sz="3200" dirty="0"/>
                <a:t>投影，寻找距离最近的向量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7507" y="1011298"/>
            <a:ext cx="10195560" cy="1162749"/>
            <a:chOff x="874712" y="3195403"/>
            <a:chExt cx="9712173" cy="747648"/>
          </a:xfrm>
        </p:grpSpPr>
        <p:sp>
          <p:nvSpPr>
            <p:cNvPr id="33" name="矩形 32"/>
            <p:cNvSpPr/>
            <p:nvPr/>
          </p:nvSpPr>
          <p:spPr>
            <a:xfrm>
              <a:off x="874712" y="3685780"/>
              <a:ext cx="9712173" cy="2572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2000" dirty="0"/>
                <a:t>投影问题由直线拓展到二维平面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4541679" cy="3324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3.1.4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向二维平面投影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3191" y="2467666"/>
            <a:ext cx="132896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88432"/>
              </p:ext>
            </p:extLst>
          </p:nvPr>
        </p:nvGraphicFramePr>
        <p:xfrm>
          <a:off x="393192" y="2467667"/>
          <a:ext cx="4648801" cy="2987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" name="Visio" r:id="rId7" imgW="5438769" imgH="3486192" progId="Visio.Drawing.15">
                  <p:embed/>
                </p:oleObj>
              </mc:Choice>
              <mc:Fallback>
                <p:oleObj name="Visio" r:id="rId7" imgW="5438769" imgH="3486192" progId="Visio.Drawing.15">
                  <p:embed/>
                  <p:pic>
                    <p:nvPicPr>
                      <p:cNvPr id="0" name="对象 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92" y="2467667"/>
                        <a:ext cx="4648801" cy="2987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6288" y="18311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3314"/>
              </p:ext>
            </p:extLst>
          </p:nvPr>
        </p:nvGraphicFramePr>
        <p:xfrm>
          <a:off x="6483096" y="1806507"/>
          <a:ext cx="3935730" cy="36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" r:id="rId9" imgW="2450880" imgH="228600" progId="Equation.KSEE3">
                  <p:embed/>
                </p:oleObj>
              </mc:Choice>
              <mc:Fallback>
                <p:oleObj r:id="rId9" imgW="2450880" imgH="228600" progId="Equation.KSEE3">
                  <p:embed/>
                  <p:pic>
                    <p:nvPicPr>
                      <p:cNvPr id="0" name="对象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096" y="1806507"/>
                        <a:ext cx="3935730" cy="367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65019" y="2807003"/>
            <a:ext cx="253281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1672"/>
              </p:ext>
            </p:extLst>
          </p:nvPr>
        </p:nvGraphicFramePr>
        <p:xfrm>
          <a:off x="7583921" y="2458377"/>
          <a:ext cx="2196426" cy="1009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" r:id="rId11" imgW="1054080" imgH="482400" progId="Equation.KSEE3">
                  <p:embed/>
                </p:oleObj>
              </mc:Choice>
              <mc:Fallback>
                <p:oleObj r:id="rId11" imgW="1054080" imgH="482400" progId="Equation.KSEE3">
                  <p:embed/>
                  <p:pic>
                    <p:nvPicPr>
                      <p:cNvPr id="0" name="对象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921" y="2458377"/>
                        <a:ext cx="2196426" cy="1009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65019" y="42981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741159"/>
              </p:ext>
            </p:extLst>
          </p:nvPr>
        </p:nvGraphicFramePr>
        <p:xfrm>
          <a:off x="6260419" y="3742328"/>
          <a:ext cx="4381083" cy="52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" r:id="rId13" imgW="1904760" imgH="228600" progId="Equation.KSEE3">
                  <p:embed/>
                </p:oleObj>
              </mc:Choice>
              <mc:Fallback>
                <p:oleObj r:id="rId13" imgW="1904760" imgH="228600" progId="Equation.KSEE3">
                  <p:embed/>
                  <p:pic>
                    <p:nvPicPr>
                      <p:cNvPr id="0" name="对象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419" y="3742328"/>
                        <a:ext cx="4381083" cy="525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4308" y="4981049"/>
            <a:ext cx="30600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23008"/>
              </p:ext>
            </p:extLst>
          </p:nvPr>
        </p:nvGraphicFramePr>
        <p:xfrm>
          <a:off x="6714309" y="4981050"/>
          <a:ext cx="3036181" cy="184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7" r:id="rId15" imgW="1206360" imgH="736560" progId="Equation.KSEE3">
                  <p:embed/>
                </p:oleObj>
              </mc:Choice>
              <mc:Fallback>
                <p:oleObj r:id="rId15" imgW="1206360" imgH="736560" progId="Equation.KSEE3">
                  <p:embed/>
                  <p:pic>
                    <p:nvPicPr>
                      <p:cNvPr id="0" name="对象 1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309" y="4981050"/>
                        <a:ext cx="3036181" cy="1840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>
          <a:xfrm>
            <a:off x="8602824" y="2174046"/>
            <a:ext cx="158621" cy="339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8607489" y="3284376"/>
            <a:ext cx="153956" cy="457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8602824" y="4381275"/>
            <a:ext cx="231174" cy="616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5388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876316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3.1  </a:t>
              </a:r>
              <a:r>
                <a:rPr lang="zh-CN" altLang="en-US" sz="3200" dirty="0"/>
                <a:t>投影，寻找距离最近的向量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7507" y="1011295"/>
            <a:ext cx="10195560" cy="1397319"/>
            <a:chOff x="874712" y="3195403"/>
            <a:chExt cx="9712173" cy="898477"/>
          </a:xfrm>
        </p:grpSpPr>
        <p:sp>
          <p:nvSpPr>
            <p:cNvPr id="33" name="矩形 32"/>
            <p:cNvSpPr/>
            <p:nvPr/>
          </p:nvSpPr>
          <p:spPr>
            <a:xfrm>
              <a:off x="878002" y="3844526"/>
              <a:ext cx="9708883" cy="24935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1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、首先满足：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4541679" cy="3324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3.1.5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一般化：向</a:t>
              </a: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n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维子空间投影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739350"/>
              </p:ext>
            </p:extLst>
          </p:nvPr>
        </p:nvGraphicFramePr>
        <p:xfrm>
          <a:off x="2518244" y="1602675"/>
          <a:ext cx="1514717" cy="278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r:id="rId6" imgW="634680" imgH="1168200" progId="Equation.KSEE3">
                  <p:embed/>
                </p:oleObj>
              </mc:Choice>
              <mc:Fallback>
                <p:oleObj r:id="rId6" imgW="634680" imgH="1168200" progId="Equation.KSEE3">
                  <p:embed/>
                  <p:pic>
                    <p:nvPicPr>
                      <p:cNvPr id="0" name="对象 1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244" y="1602675"/>
                        <a:ext cx="1514717" cy="2780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79234" y="4616900"/>
            <a:ext cx="541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依旧被表示为这组基向量的线性组合形式：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17507" y="5261701"/>
            <a:ext cx="142787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59488"/>
              </p:ext>
            </p:extLst>
          </p:nvPr>
        </p:nvGraphicFramePr>
        <p:xfrm>
          <a:off x="1117507" y="5261701"/>
          <a:ext cx="4864402" cy="56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r:id="rId8" imgW="1955520" imgH="228600" progId="Equation.KSEE3">
                  <p:embed/>
                </p:oleObj>
              </mc:Choice>
              <mc:Fallback>
                <p:oleObj r:id="rId8" imgW="1955520" imgH="228600" progId="Equation.KSEE3">
                  <p:embed/>
                  <p:pic>
                    <p:nvPicPr>
                      <p:cNvPr id="0" name="对象 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507" y="5261701"/>
                        <a:ext cx="4864402" cy="569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630816" y="3040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29438"/>
              </p:ext>
            </p:extLst>
          </p:nvPr>
        </p:nvGraphicFramePr>
        <p:xfrm>
          <a:off x="8630816" y="2853088"/>
          <a:ext cx="3079229" cy="186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r:id="rId10" imgW="1206360" imgH="736560" progId="Equation.KSEE3">
                  <p:embed/>
                </p:oleObj>
              </mc:Choice>
              <mc:Fallback>
                <p:oleObj r:id="rId10" imgW="1206360" imgH="736560" progId="Equation.KSEE3">
                  <p:embed/>
                  <p:pic>
                    <p:nvPicPr>
                      <p:cNvPr id="0" name="对象 1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816" y="2853088"/>
                        <a:ext cx="3079229" cy="1866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标注 9"/>
          <p:cNvSpPr/>
          <p:nvPr/>
        </p:nvSpPr>
        <p:spPr>
          <a:xfrm>
            <a:off x="7282513" y="1528360"/>
            <a:ext cx="937755" cy="460185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327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876316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3.1  </a:t>
              </a:r>
              <a:r>
                <a:rPr lang="zh-CN" altLang="en-US" sz="3200" dirty="0"/>
                <a:t>投影，寻找距离最近的向量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7507" y="1011297"/>
            <a:ext cx="10195559" cy="4577196"/>
            <a:chOff x="874712" y="3195403"/>
            <a:chExt cx="9712172" cy="2943140"/>
          </a:xfrm>
        </p:grpSpPr>
        <p:sp>
          <p:nvSpPr>
            <p:cNvPr id="33" name="矩形 32"/>
            <p:cNvSpPr/>
            <p:nvPr/>
          </p:nvSpPr>
          <p:spPr>
            <a:xfrm>
              <a:off x="1020942" y="3732073"/>
              <a:ext cx="9565942" cy="24064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2000" dirty="0"/>
                <a:t>矩阵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的各列满足线性无关，因此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是一个列满秩矩阵，其零空间</a:t>
              </a:r>
              <a:r>
                <a:rPr lang="en-US" altLang="zh-CN" sz="2000" b="1" i="1" dirty="0"/>
                <a:t>N(A)</a:t>
              </a:r>
              <a:r>
                <a:rPr lang="zh-CN" altLang="zh-CN" sz="2000" dirty="0"/>
                <a:t>就是一个零向量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r>
                <a:rPr lang="zh-CN" altLang="zh-CN" sz="2000" dirty="0" smtClean="0"/>
                <a:t>如果</a:t>
              </a:r>
              <a:r>
                <a:rPr lang="zh-CN" altLang="zh-CN" sz="2000" dirty="0"/>
                <a:t>我们能够</a:t>
              </a:r>
              <a:r>
                <a:rPr lang="zh-CN" altLang="zh-CN" sz="2000" dirty="0" smtClean="0"/>
                <a:t>证明</a:t>
              </a:r>
              <a:r>
                <a:rPr lang="en-US" altLang="zh-CN" sz="2000" dirty="0" smtClean="0"/>
                <a:t>       </a:t>
              </a:r>
              <a:r>
                <a:rPr lang="zh-CN" altLang="zh-CN" sz="2000" dirty="0" smtClean="0"/>
                <a:t>的</a:t>
              </a:r>
              <a:r>
                <a:rPr lang="zh-CN" altLang="zh-CN" sz="2000" dirty="0"/>
                <a:t>零空间和矩阵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的零空间一致，那么就能</a:t>
              </a:r>
              <a:r>
                <a:rPr lang="zh-CN" altLang="zh-CN" sz="2000" dirty="0" smtClean="0"/>
                <a:t>知道</a:t>
              </a:r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也</a:t>
              </a:r>
              <a:r>
                <a:rPr lang="zh-CN" altLang="zh-CN" sz="2000" dirty="0"/>
                <a:t>是一个满秩方阵，即满足可逆性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r>
                <a:rPr lang="zh-CN" altLang="zh-CN" sz="2000" dirty="0"/>
                <a:t>先</a:t>
              </a:r>
              <a:r>
                <a:rPr lang="zh-CN" altLang="zh-CN" sz="2000" dirty="0" smtClean="0"/>
                <a:t>看</a:t>
              </a:r>
              <a:r>
                <a:rPr lang="en-US" altLang="zh-CN" sz="2000" dirty="0" smtClean="0"/>
                <a:t>                 </a:t>
              </a:r>
              <a:r>
                <a:rPr lang="zh-CN" altLang="zh-CN" sz="2000" dirty="0" smtClean="0"/>
                <a:t>这个</a:t>
              </a:r>
              <a:r>
                <a:rPr lang="zh-CN" altLang="zh-CN" sz="2000" dirty="0"/>
                <a:t>推导</a:t>
              </a:r>
              <a:r>
                <a:rPr lang="zh-CN" altLang="zh-CN" sz="2000" dirty="0" smtClean="0"/>
                <a:t>方向</a:t>
              </a:r>
              <a:r>
                <a:rPr lang="zh-CN" altLang="en-US" sz="2000" dirty="0" smtClean="0"/>
                <a:t>：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r>
                <a:rPr lang="zh-CN" altLang="en-US" sz="2000" dirty="0" smtClean="0"/>
                <a:t>再看                 </a:t>
              </a:r>
              <a:r>
                <a:rPr lang="zh-CN" altLang="zh-CN" sz="2000" dirty="0" smtClean="0"/>
                <a:t>这个</a:t>
              </a:r>
              <a:r>
                <a:rPr lang="zh-CN" altLang="zh-CN" sz="2000" dirty="0"/>
                <a:t>推导</a:t>
              </a:r>
              <a:r>
                <a:rPr lang="zh-CN" altLang="zh-CN" sz="2000" dirty="0" smtClean="0"/>
                <a:t>方向</a:t>
              </a:r>
              <a:r>
                <a:rPr lang="zh-CN" altLang="en-US" sz="2000" dirty="0" smtClean="0"/>
                <a:t>：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r>
                <a:rPr lang="zh-CN" altLang="zh-CN" sz="2000" dirty="0"/>
                <a:t>完整的证明了这个结论：如果矩阵</a:t>
              </a:r>
              <a:r>
                <a:rPr lang="en-US" altLang="zh-CN" sz="2000" b="1" i="1" dirty="0"/>
                <a:t>A</a:t>
              </a:r>
              <a:r>
                <a:rPr lang="zh-CN" altLang="zh-CN" sz="2000" dirty="0"/>
                <a:t>是一个列满秩矩阵，</a:t>
              </a:r>
              <a:r>
                <a:rPr lang="zh-CN" altLang="zh-CN" sz="2000" dirty="0" smtClean="0"/>
                <a:t>那么</a:t>
              </a:r>
              <a:r>
                <a:rPr lang="en-US" altLang="zh-CN" sz="2000" dirty="0" smtClean="0"/>
                <a:t>          </a:t>
              </a:r>
              <a:r>
                <a:rPr lang="zh-CN" altLang="zh-CN" sz="2000" dirty="0" smtClean="0"/>
                <a:t>是</a:t>
              </a:r>
              <a:r>
                <a:rPr lang="zh-CN" altLang="zh-CN" sz="2000" dirty="0"/>
                <a:t>一个可逆方阵。</a:t>
              </a:r>
            </a:p>
            <a:p>
              <a:pPr algn="just"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4541679" cy="3443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3.1.6</a:t>
              </a:r>
              <a:r>
                <a:rPr lang="zh-CN" altLang="en-US" sz="2400" b="1" dirty="0" smtClean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补充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讨论</a:t>
              </a:r>
              <a:r>
                <a:rPr lang="zh-CN" altLang="en-US" sz="2400" b="1" dirty="0" smtClean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一下        的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可逆性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03648"/>
              </p:ext>
            </p:extLst>
          </p:nvPr>
        </p:nvGraphicFramePr>
        <p:xfrm>
          <a:off x="3566986" y="1128967"/>
          <a:ext cx="492950" cy="29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r:id="rId6" imgW="317160" imgH="190440" progId="Equation.KSEE3">
                  <p:embed/>
                </p:oleObj>
              </mc:Choice>
              <mc:Fallback>
                <p:oleObj r:id="rId6" imgW="317160" imgH="190440" progId="Equation.KSEE3">
                  <p:embed/>
                  <p:pic>
                    <p:nvPicPr>
                      <p:cNvPr id="0" name="对象 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986" y="1128967"/>
                        <a:ext cx="492950" cy="298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45901"/>
              </p:ext>
            </p:extLst>
          </p:nvPr>
        </p:nvGraphicFramePr>
        <p:xfrm>
          <a:off x="3340227" y="2507208"/>
          <a:ext cx="521403" cy="31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r:id="rId8" imgW="317160" imgH="190440" progId="Equation.KSEE3">
                  <p:embed/>
                </p:oleObj>
              </mc:Choice>
              <mc:Fallback>
                <p:oleObj r:id="rId8" imgW="317160" imgH="190440" progId="Equation.KSEE3">
                  <p:embed/>
                  <p:pic>
                    <p:nvPicPr>
                      <p:cNvPr id="0" name="对象 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227" y="2507208"/>
                        <a:ext cx="521403" cy="316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84115"/>
              </p:ext>
            </p:extLst>
          </p:nvPr>
        </p:nvGraphicFramePr>
        <p:xfrm>
          <a:off x="9125775" y="2483322"/>
          <a:ext cx="560813" cy="3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r:id="rId10" imgW="317160" imgH="190440" progId="Equation.KSEE3">
                  <p:embed/>
                </p:oleObj>
              </mc:Choice>
              <mc:Fallback>
                <p:oleObj r:id="rId10" imgW="317160" imgH="19044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5775" y="2483322"/>
                        <a:ext cx="560813" cy="339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986622"/>
              </p:ext>
            </p:extLst>
          </p:nvPr>
        </p:nvGraphicFramePr>
        <p:xfrm>
          <a:off x="1880069" y="3392758"/>
          <a:ext cx="1023151" cy="32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r:id="rId11" imgW="634680" imgH="203040" progId="Equation.KSEE3">
                  <p:embed/>
                </p:oleObj>
              </mc:Choice>
              <mc:Fallback>
                <p:oleObj r:id="rId11" imgW="634680" imgH="203040" progId="Equation.KSEE3">
                  <p:embed/>
                  <p:pic>
                    <p:nvPicPr>
                      <p:cNvPr id="0" name="对象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069" y="3392758"/>
                        <a:ext cx="1023151" cy="3206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571714"/>
              </p:ext>
            </p:extLst>
          </p:nvPr>
        </p:nvGraphicFramePr>
        <p:xfrm>
          <a:off x="1880069" y="4012550"/>
          <a:ext cx="1023151" cy="32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r:id="rId13" imgW="634680" imgH="203040" progId="Equation.KSEE3">
                  <p:embed/>
                </p:oleObj>
              </mc:Choice>
              <mc:Fallback>
                <p:oleObj r:id="rId13" imgW="634680" imgH="203040" progId="Equation.KSEE3">
                  <p:embed/>
                  <p:pic>
                    <p:nvPicPr>
                      <p:cNvPr id="0" name="对象 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069" y="4012550"/>
                        <a:ext cx="1023151" cy="3206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95938"/>
              </p:ext>
            </p:extLst>
          </p:nvPr>
        </p:nvGraphicFramePr>
        <p:xfrm>
          <a:off x="8154226" y="4881817"/>
          <a:ext cx="612584" cy="371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r:id="rId15" imgW="317160" imgH="190440" progId="Equation.KSEE3">
                  <p:embed/>
                </p:oleObj>
              </mc:Choice>
              <mc:Fallback>
                <p:oleObj r:id="rId15" imgW="317160" imgH="19044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226" y="4881817"/>
                        <a:ext cx="612584" cy="371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695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18244" y="176697"/>
            <a:ext cx="7814476" cy="681097"/>
            <a:chOff x="3118566" y="332266"/>
            <a:chExt cx="5954868" cy="68109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8566" y="606614"/>
              <a:ext cx="656733" cy="40674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301968" y="332266"/>
              <a:ext cx="5617091" cy="6579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/>
              <a:r>
                <a:rPr lang="en-US" altLang="zh-CN" sz="3200" dirty="0"/>
                <a:t>3.2  </a:t>
              </a:r>
              <a:r>
                <a:rPr lang="zh-CN" altLang="en-US" sz="3200" dirty="0"/>
                <a:t>深入剖析最小二乘法的本质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16701" y="606614"/>
              <a:ext cx="656733" cy="40674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116170" y="1011294"/>
            <a:ext cx="9799721" cy="4252114"/>
            <a:chOff x="874712" y="3195403"/>
            <a:chExt cx="9799721" cy="4252114"/>
          </a:xfrm>
        </p:grpSpPr>
        <p:sp>
          <p:nvSpPr>
            <p:cNvPr id="33" name="矩形 32"/>
            <p:cNvSpPr/>
            <p:nvPr/>
          </p:nvSpPr>
          <p:spPr>
            <a:xfrm>
              <a:off x="965550" y="4031197"/>
              <a:ext cx="9708883" cy="34163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/>
                <a:t>在一个</a:t>
              </a:r>
              <a:r>
                <a:rPr lang="zh-CN" altLang="en-US" sz="2000" dirty="0" smtClean="0"/>
                <a:t>空间    中</a:t>
              </a:r>
              <a:r>
                <a:rPr lang="zh-CN" altLang="en-US" sz="2000" dirty="0"/>
                <a:t>有一个向量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，我们可以选取</a:t>
              </a:r>
              <a:r>
                <a:rPr lang="en-US" altLang="zh-CN" sz="2000" dirty="0"/>
                <a:t>m</a:t>
              </a:r>
              <a:r>
                <a:rPr lang="zh-CN" altLang="en-US" sz="2000" dirty="0"/>
                <a:t>个线性无关的</a:t>
              </a:r>
              <a:r>
                <a:rPr lang="zh-CN" altLang="en-US" sz="2000" dirty="0" smtClean="0"/>
                <a:t>向量                              作为空间     中</a:t>
              </a:r>
              <a:r>
                <a:rPr lang="zh-CN" altLang="en-US" sz="2000" dirty="0"/>
                <a:t>的一组基，我们将向量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向每个基向量上进行投影，就能够得到</a:t>
              </a:r>
              <a:r>
                <a:rPr lang="en-US" altLang="zh-CN" sz="2000" dirty="0"/>
                <a:t>m</a:t>
              </a:r>
              <a:r>
                <a:rPr lang="zh-CN" altLang="en-US" sz="2000" dirty="0"/>
                <a:t>个投影向量</a:t>
              </a:r>
              <a:r>
                <a:rPr lang="zh-CN" altLang="en-US" sz="2000" dirty="0" smtClean="0"/>
                <a:t>：                        ，</a:t>
              </a:r>
              <a:r>
                <a:rPr lang="zh-CN" altLang="en-US" sz="2000" dirty="0"/>
                <a:t>并且显而易见的</a:t>
              </a:r>
              <a:r>
                <a:rPr lang="zh-CN" altLang="en-US" sz="2000" dirty="0" smtClean="0"/>
                <a:t>是</a:t>
              </a:r>
              <a:r>
                <a:rPr lang="zh-CN" altLang="en-US" sz="2000" dirty="0"/>
                <a:t>他们</a:t>
              </a:r>
              <a:r>
                <a:rPr lang="zh-CN" altLang="en-US" sz="2000" dirty="0" smtClean="0"/>
                <a:t>满足：                                            ，                                     即</a:t>
              </a:r>
              <a:r>
                <a:rPr lang="zh-CN" altLang="en-US" sz="2000" dirty="0"/>
                <a:t>通过空间中所有投影轴上的投影向量能够重构出向量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的完整信息</a:t>
              </a:r>
              <a:r>
                <a:rPr lang="zh-CN" altLang="en-US" sz="2000" dirty="0" smtClean="0"/>
                <a:t>。</a:t>
              </a:r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pPr algn="just">
                <a:lnSpc>
                  <a:spcPct val="120000"/>
                </a:lnSpc>
              </a:pPr>
              <a:r>
                <a:rPr lang="zh-CN" altLang="zh-CN" sz="2000" dirty="0" smtClean="0"/>
                <a:t>因此</a:t>
              </a:r>
              <a:r>
                <a:rPr lang="zh-CN" altLang="zh-CN" sz="2000" dirty="0"/>
                <a:t>，在</a:t>
              </a:r>
              <a:r>
                <a:rPr lang="zh-CN" altLang="zh-CN" sz="2000" dirty="0" smtClean="0"/>
                <a:t>空间</a:t>
              </a:r>
              <a:r>
                <a:rPr lang="en-US" altLang="zh-CN" sz="2000" dirty="0" smtClean="0"/>
                <a:t>   </a:t>
              </a:r>
              <a:r>
                <a:rPr lang="zh-CN" altLang="zh-CN" sz="2000" dirty="0" smtClean="0"/>
                <a:t>中</a:t>
              </a:r>
              <a:r>
                <a:rPr lang="zh-CN" altLang="zh-CN" sz="2000" dirty="0"/>
                <a:t>，基</a:t>
              </a:r>
              <a:r>
                <a:rPr lang="zh-CN" altLang="zh-CN" sz="2000" dirty="0" smtClean="0"/>
                <a:t>向量</a:t>
              </a:r>
              <a:r>
                <a:rPr lang="en-US" altLang="zh-CN" sz="2000" dirty="0" smtClean="0"/>
                <a:t>    </a:t>
              </a:r>
              <a:r>
                <a:rPr lang="zh-CN" altLang="zh-CN" sz="2000" dirty="0" smtClean="0"/>
                <a:t>和</a:t>
              </a:r>
              <a:r>
                <a:rPr lang="en-US" altLang="zh-CN" sz="2000" dirty="0" smtClean="0"/>
                <a:t>     </a:t>
              </a:r>
              <a:r>
                <a:rPr lang="zh-CN" altLang="zh-CN" sz="2000" dirty="0" smtClean="0"/>
                <a:t>张成</a:t>
              </a:r>
              <a:r>
                <a:rPr lang="zh-CN" altLang="zh-CN" sz="2000" dirty="0"/>
                <a:t>的二维子空间和由</a:t>
              </a:r>
              <a:r>
                <a:rPr lang="zh-CN" altLang="zh-CN" sz="2000" dirty="0" smtClean="0"/>
                <a:t>向量</a:t>
              </a:r>
              <a:r>
                <a:rPr lang="en-US" altLang="zh-CN" sz="2000" dirty="0" smtClean="0"/>
                <a:t>     </a:t>
              </a:r>
              <a:r>
                <a:rPr lang="zh-CN" altLang="zh-CN" sz="2000" dirty="0" smtClean="0"/>
                <a:t>构成</a:t>
              </a:r>
              <a:r>
                <a:rPr lang="zh-CN" altLang="zh-CN" sz="2000" dirty="0"/>
                <a:t>的一维子空间之间是互补的关系。概况的说，互补的子空间一方面由不同的基向量所张成，另一方面他们的维数之和为整个空间的维数。空间中的任意一个向量</a:t>
              </a:r>
              <a:r>
                <a:rPr lang="en-US" altLang="zh-CN" sz="2000" b="1" i="1" dirty="0"/>
                <a:t>b</a:t>
              </a:r>
              <a:r>
                <a:rPr lang="zh-CN" altLang="zh-CN" sz="2000" dirty="0"/>
                <a:t>，其在互补子空间上的投影向量之和，就是向量</a:t>
              </a:r>
              <a:r>
                <a:rPr lang="zh-CN" altLang="zh-CN" sz="2000" dirty="0" smtClean="0"/>
                <a:t>自身</a:t>
              </a:r>
              <a:r>
                <a:rPr lang="zh-CN" altLang="en-US" sz="2000" dirty="0" smtClean="0"/>
                <a:t>。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准圆" panose="03000509000000000000" pitchFamily="65" charset="-122"/>
                <a:ea typeface="迷你简准圆" panose="03000509000000000000" pitchFamily="65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195403"/>
              <a:ext cx="454167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3.2.1  </a:t>
              </a:r>
              <a:r>
                <a:rPr lang="zh-CN" altLang="en-US" sz="2400" b="1" dirty="0">
                  <a:solidFill>
                    <a:srgbClr val="1C75BC"/>
                  </a:solidFill>
                  <a:latin typeface="迷你简准圆" panose="03000509000000000000" pitchFamily="65" charset="-122"/>
                  <a:ea typeface="迷你简准圆" panose="03000509000000000000" pitchFamily="65" charset="-122"/>
                </a:rPr>
                <a:t>互补的子空间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10151"/>
              </p:ext>
            </p:extLst>
          </p:nvPr>
        </p:nvGraphicFramePr>
        <p:xfrm>
          <a:off x="2469093" y="1820851"/>
          <a:ext cx="48006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r:id="rId6" imgW="228600" imgH="190440" progId="Equation.KSEE3">
                  <p:embed/>
                </p:oleObj>
              </mc:Choice>
              <mc:Fallback>
                <p:oleObj r:id="rId6" imgW="228600" imgH="190440" progId="Equation.KSEE3">
                  <p:embed/>
                  <p:pic>
                    <p:nvPicPr>
                      <p:cNvPr id="0" name="对象 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093" y="1820851"/>
                        <a:ext cx="480061" cy="400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1532"/>
              </p:ext>
            </p:extLst>
          </p:nvPr>
        </p:nvGraphicFramePr>
        <p:xfrm>
          <a:off x="8520112" y="1751719"/>
          <a:ext cx="2130822" cy="5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r:id="rId8" imgW="901440" imgH="228600" progId="Equation.KSEE3">
                  <p:embed/>
                </p:oleObj>
              </mc:Choice>
              <mc:Fallback>
                <p:oleObj r:id="rId8" imgW="901440" imgH="228600" progId="Equation.KSEE3">
                  <p:embed/>
                  <p:pic>
                    <p:nvPicPr>
                      <p:cNvPr id="0" name="对象 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2" y="1751719"/>
                        <a:ext cx="2130822" cy="538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437343"/>
              </p:ext>
            </p:extLst>
          </p:nvPr>
        </p:nvGraphicFramePr>
        <p:xfrm>
          <a:off x="2103916" y="2381169"/>
          <a:ext cx="2021268" cy="47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r:id="rId10" imgW="977760" imgH="228600" progId="Equation.KSEE3">
                  <p:embed/>
                </p:oleObj>
              </mc:Choice>
              <mc:Fallback>
                <p:oleObj r:id="rId10" imgW="977760" imgH="228600" progId="Equation.KSEE3">
                  <p:embed/>
                  <p:pic>
                    <p:nvPicPr>
                      <p:cNvPr id="0" name="对象 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916" y="2381169"/>
                        <a:ext cx="2021268" cy="470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09527"/>
              </p:ext>
            </p:extLst>
          </p:nvPr>
        </p:nvGraphicFramePr>
        <p:xfrm>
          <a:off x="7557808" y="2502112"/>
          <a:ext cx="2697883" cy="40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r:id="rId12" imgW="1536480" imgH="228600" progId="Equation.KSEE3">
                  <p:embed/>
                </p:oleObj>
              </mc:Choice>
              <mc:Fallback>
                <p:oleObj r:id="rId12" imgW="1536480" imgH="228600" progId="Equation.KSEE3">
                  <p:embed/>
                  <p:pic>
                    <p:nvPicPr>
                      <p:cNvPr id="0" name="对象 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808" y="2502112"/>
                        <a:ext cx="2697883" cy="402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432953"/>
              </p:ext>
            </p:extLst>
          </p:nvPr>
        </p:nvGraphicFramePr>
        <p:xfrm>
          <a:off x="4254763" y="3616200"/>
          <a:ext cx="422132" cy="637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r:id="rId14" imgW="152280" imgH="215640" progId="Equation.KSEE3">
                  <p:embed/>
                </p:oleObj>
              </mc:Choice>
              <mc:Fallback>
                <p:oleObj r:id="rId14" imgW="152280" imgH="215640" progId="Equation.KSEE3">
                  <p:embed/>
                  <p:pic>
                    <p:nvPicPr>
                      <p:cNvPr id="0" name="对象 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763" y="3616200"/>
                        <a:ext cx="422132" cy="637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160379"/>
              </p:ext>
            </p:extLst>
          </p:nvPr>
        </p:nvGraphicFramePr>
        <p:xfrm>
          <a:off x="4837463" y="3555248"/>
          <a:ext cx="513123" cy="621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r:id="rId16" imgW="177480" imgH="215640" progId="Equation.KSEE3">
                  <p:embed/>
                </p:oleObj>
              </mc:Choice>
              <mc:Fallback>
                <p:oleObj r:id="rId16" imgW="177480" imgH="215640" progId="Equation.KSEE3">
                  <p:embed/>
                  <p:pic>
                    <p:nvPicPr>
                      <p:cNvPr id="0" name="对象 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463" y="3555248"/>
                        <a:ext cx="513123" cy="621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70989"/>
              </p:ext>
            </p:extLst>
          </p:nvPr>
        </p:nvGraphicFramePr>
        <p:xfrm>
          <a:off x="8368404" y="3560872"/>
          <a:ext cx="435997" cy="61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r:id="rId18" imgW="164880" imgH="228600" progId="Equation.KSEE3">
                  <p:embed/>
                </p:oleObj>
              </mc:Choice>
              <mc:Fallback>
                <p:oleObj r:id="rId18" imgW="164880" imgH="228600" progId="Equation.KSEE3">
                  <p:embed/>
                  <p:pic>
                    <p:nvPicPr>
                      <p:cNvPr id="0" name="对象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8404" y="3560872"/>
                        <a:ext cx="435997" cy="61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43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93171"/>
              </p:ext>
            </p:extLst>
          </p:nvPr>
        </p:nvGraphicFramePr>
        <p:xfrm>
          <a:off x="2267641" y="2151830"/>
          <a:ext cx="48006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5" r:id="rId20" imgW="228600" imgH="190440" progId="Equation.KSEE3">
                  <p:embed/>
                </p:oleObj>
              </mc:Choice>
              <mc:Fallback>
                <p:oleObj r:id="rId20" imgW="228600" imgH="19044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641" y="2151830"/>
                        <a:ext cx="480061" cy="400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21269"/>
              </p:ext>
            </p:extLst>
          </p:nvPr>
        </p:nvGraphicFramePr>
        <p:xfrm>
          <a:off x="2782205" y="3719945"/>
          <a:ext cx="48006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r:id="rId21" imgW="228600" imgH="190440" progId="Equation.KSEE3">
                  <p:embed/>
                </p:oleObj>
              </mc:Choice>
              <mc:Fallback>
                <p:oleObj r:id="rId21" imgW="228600" imgH="19044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205" y="3719945"/>
                        <a:ext cx="480061" cy="400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808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70706155126"/>
  <p:tag name="MH_LIBRARY" val="GRAPHIC"/>
</p:tagLst>
</file>

<file path=ppt/theme/theme1.xml><?xml version="1.0" encoding="utf-8"?>
<a:theme xmlns:a="http://schemas.openxmlformats.org/drawingml/2006/main" name="包图主题2">
  <a:themeElements>
    <a:clrScheme name="自定义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75BC"/>
      </a:accent1>
      <a:accent2>
        <a:srgbClr val="1C75BC"/>
      </a:accent2>
      <a:accent3>
        <a:srgbClr val="1C75BC"/>
      </a:accent3>
      <a:accent4>
        <a:srgbClr val="1C75BC"/>
      </a:accent4>
      <a:accent5>
        <a:srgbClr val="1C75BC"/>
      </a:accent5>
      <a:accent6>
        <a:srgbClr val="1C75BC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2837</TotalTime>
  <Words>1494</Words>
  <Application>Microsoft Office PowerPoint</Application>
  <PresentationFormat>宽屏</PresentationFormat>
  <Paragraphs>151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汉仪趣黑W</vt:lpstr>
      <vt:lpstr>黑体</vt:lpstr>
      <vt:lpstr>迷你简准圆</vt:lpstr>
      <vt:lpstr>宋体</vt:lpstr>
      <vt:lpstr>微软雅黑</vt:lpstr>
      <vt:lpstr>Arial</vt:lpstr>
      <vt:lpstr>Times New Roman</vt:lpstr>
      <vt:lpstr>包图主题2</vt:lpstr>
      <vt:lpstr>Equation.KSEE3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liu chunhua</cp:lastModifiedBy>
  <cp:revision>115</cp:revision>
  <dcterms:created xsi:type="dcterms:W3CDTF">2017-07-06T07:15:09Z</dcterms:created>
  <dcterms:modified xsi:type="dcterms:W3CDTF">2020-09-05T23:52:01Z</dcterms:modified>
</cp:coreProperties>
</file>