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0" r:id="rId3"/>
    <p:sldId id="270" r:id="rId4"/>
    <p:sldId id="336" r:id="rId5"/>
    <p:sldId id="337" r:id="rId6"/>
    <p:sldId id="338" r:id="rId7"/>
    <p:sldId id="339" r:id="rId8"/>
    <p:sldId id="342" r:id="rId9"/>
    <p:sldId id="340" r:id="rId10"/>
    <p:sldId id="341" r:id="rId11"/>
    <p:sldId id="343" r:id="rId12"/>
    <p:sldId id="344" r:id="rId13"/>
    <p:sldId id="331" r:id="rId14"/>
    <p:sldId id="345" r:id="rId15"/>
    <p:sldId id="346" r:id="rId16"/>
    <p:sldId id="347" r:id="rId17"/>
    <p:sldId id="348" r:id="rId18"/>
    <p:sldId id="349" r:id="rId19"/>
    <p:sldId id="352"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91831" autoAdjust="0"/>
  </p:normalViewPr>
  <p:slideViewPr>
    <p:cSldViewPr snapToGrid="0" showGuides="1">
      <p:cViewPr varScale="1">
        <p:scale>
          <a:sx n="106" d="100"/>
          <a:sy n="106" d="100"/>
        </p:scale>
        <p:origin x="930"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2678222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4182015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300017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4100991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604050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215189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16</a:t>
            </a:fld>
            <a:endParaRPr lang="zh-CN" altLang="en-US"/>
          </a:p>
        </p:txBody>
      </p:sp>
    </p:spTree>
    <p:extLst>
      <p:ext uri="{BB962C8B-B14F-4D97-AF65-F5344CB8AC3E}">
        <p14:creationId xmlns:p14="http://schemas.microsoft.com/office/powerpoint/2010/main" val="3308195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17</a:t>
            </a:fld>
            <a:endParaRPr lang="zh-CN" altLang="en-US"/>
          </a:p>
        </p:txBody>
      </p:sp>
    </p:spTree>
    <p:extLst>
      <p:ext uri="{BB962C8B-B14F-4D97-AF65-F5344CB8AC3E}">
        <p14:creationId xmlns:p14="http://schemas.microsoft.com/office/powerpoint/2010/main" val="2040899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18</a:t>
            </a:fld>
            <a:endParaRPr lang="zh-CN" altLang="en-US"/>
          </a:p>
        </p:txBody>
      </p:sp>
    </p:spTree>
    <p:extLst>
      <p:ext uri="{BB962C8B-B14F-4D97-AF65-F5344CB8AC3E}">
        <p14:creationId xmlns:p14="http://schemas.microsoft.com/office/powerpoint/2010/main" val="592569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19</a:t>
            </a:fld>
            <a:endParaRPr lang="zh-CN" altLang="en-US"/>
          </a:p>
        </p:txBody>
      </p:sp>
    </p:spTree>
    <p:extLst>
      <p:ext uri="{BB962C8B-B14F-4D97-AF65-F5344CB8AC3E}">
        <p14:creationId xmlns:p14="http://schemas.microsoft.com/office/powerpoint/2010/main" val="108607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350677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1383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1786828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3755017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314151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144322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4161214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4.wmf"/><Relationship Id="rId3" Type="http://schemas.openxmlformats.org/officeDocument/2006/relationships/slideLayout" Target="../slideLayouts/slideLayout2.xml"/><Relationship Id="rId7" Type="http://schemas.openxmlformats.org/officeDocument/2006/relationships/image" Target="../media/image21.wmf"/><Relationship Id="rId12" Type="http://schemas.openxmlformats.org/officeDocument/2006/relationships/oleObject" Target="../embeddings/oleObject12.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23.wmf"/><Relationship Id="rId5" Type="http://schemas.openxmlformats.org/officeDocument/2006/relationships/image" Target="../media/image7.emf"/><Relationship Id="rId10" Type="http://schemas.openxmlformats.org/officeDocument/2006/relationships/oleObject" Target="../embeddings/oleObject11.bin"/><Relationship Id="rId4" Type="http://schemas.openxmlformats.org/officeDocument/2006/relationships/notesSlide" Target="../notesSlides/notesSlide10.xml"/><Relationship Id="rId9"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2.xml"/><Relationship Id="rId7" Type="http://schemas.openxmlformats.org/officeDocument/2006/relationships/image" Target="../media/image25.wmf"/><Relationship Id="rId12" Type="http://schemas.openxmlformats.org/officeDocument/2006/relationships/image" Target="../media/image27.wmf"/><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oleObject" Target="../embeddings/oleObject16.bin"/><Relationship Id="rId5" Type="http://schemas.openxmlformats.org/officeDocument/2006/relationships/image" Target="../media/image7.emf"/><Relationship Id="rId10" Type="http://schemas.openxmlformats.org/officeDocument/2006/relationships/image" Target="../media/image26.wmf"/><Relationship Id="rId4" Type="http://schemas.openxmlformats.org/officeDocument/2006/relationships/notesSlide" Target="../notesSlides/notesSlide11.xml"/><Relationship Id="rId9"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1.wmf"/><Relationship Id="rId18" Type="http://schemas.openxmlformats.org/officeDocument/2006/relationships/oleObject" Target="../embeddings/oleObject23.bin"/><Relationship Id="rId3" Type="http://schemas.openxmlformats.org/officeDocument/2006/relationships/slideLayout" Target="../slideLayouts/slideLayout2.xml"/><Relationship Id="rId7" Type="http://schemas.openxmlformats.org/officeDocument/2006/relationships/image" Target="../media/image28.wmf"/><Relationship Id="rId12" Type="http://schemas.openxmlformats.org/officeDocument/2006/relationships/oleObject" Target="../embeddings/oleObject20.bin"/><Relationship Id="rId17" Type="http://schemas.openxmlformats.org/officeDocument/2006/relationships/image" Target="../media/image33.wmf"/><Relationship Id="rId2" Type="http://schemas.openxmlformats.org/officeDocument/2006/relationships/tags" Target="../tags/tag11.xml"/><Relationship Id="rId16" Type="http://schemas.openxmlformats.org/officeDocument/2006/relationships/oleObject" Target="../embeddings/oleObject22.bin"/><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image" Target="../media/image30.wmf"/><Relationship Id="rId5" Type="http://schemas.openxmlformats.org/officeDocument/2006/relationships/image" Target="../media/image7.emf"/><Relationship Id="rId15" Type="http://schemas.openxmlformats.org/officeDocument/2006/relationships/image" Target="../media/image32.wmf"/><Relationship Id="rId10" Type="http://schemas.openxmlformats.org/officeDocument/2006/relationships/oleObject" Target="../embeddings/oleObject19.bin"/><Relationship Id="rId19" Type="http://schemas.openxmlformats.org/officeDocument/2006/relationships/image" Target="../media/image34.wmf"/><Relationship Id="rId4" Type="http://schemas.openxmlformats.org/officeDocument/2006/relationships/notesSlide" Target="../notesSlides/notesSlide12.xml"/><Relationship Id="rId9" Type="http://schemas.openxmlformats.org/officeDocument/2006/relationships/image" Target="../media/image29.wmf"/><Relationship Id="rId1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8.wmf"/><Relationship Id="rId3" Type="http://schemas.openxmlformats.org/officeDocument/2006/relationships/slideLayout" Target="../slideLayouts/slideLayout2.xml"/><Relationship Id="rId7" Type="http://schemas.openxmlformats.org/officeDocument/2006/relationships/image" Target="../media/image35.wmf"/><Relationship Id="rId12" Type="http://schemas.openxmlformats.org/officeDocument/2006/relationships/oleObject" Target="../embeddings/oleObject27.bin"/><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37.wmf"/><Relationship Id="rId5" Type="http://schemas.openxmlformats.org/officeDocument/2006/relationships/image" Target="../media/image7.emf"/><Relationship Id="rId10" Type="http://schemas.openxmlformats.org/officeDocument/2006/relationships/oleObject" Target="../embeddings/oleObject26.bin"/><Relationship Id="rId4" Type="http://schemas.openxmlformats.org/officeDocument/2006/relationships/notesSlide" Target="../notesSlides/notesSlide13.xml"/><Relationship Id="rId9"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2.wmf"/><Relationship Id="rId18" Type="http://schemas.openxmlformats.org/officeDocument/2006/relationships/oleObject" Target="../embeddings/oleObject34.bin"/><Relationship Id="rId3" Type="http://schemas.openxmlformats.org/officeDocument/2006/relationships/slideLayout" Target="../slideLayouts/slideLayout2.xml"/><Relationship Id="rId21" Type="http://schemas.openxmlformats.org/officeDocument/2006/relationships/image" Target="../media/image46.wmf"/><Relationship Id="rId7" Type="http://schemas.openxmlformats.org/officeDocument/2006/relationships/image" Target="../media/image39.wmf"/><Relationship Id="rId12" Type="http://schemas.openxmlformats.org/officeDocument/2006/relationships/oleObject" Target="../embeddings/oleObject31.bin"/><Relationship Id="rId17" Type="http://schemas.openxmlformats.org/officeDocument/2006/relationships/image" Target="../media/image44.wmf"/><Relationship Id="rId2" Type="http://schemas.openxmlformats.org/officeDocument/2006/relationships/tags" Target="../tags/tag13.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41.wmf"/><Relationship Id="rId5" Type="http://schemas.openxmlformats.org/officeDocument/2006/relationships/image" Target="../media/image7.emf"/><Relationship Id="rId15" Type="http://schemas.openxmlformats.org/officeDocument/2006/relationships/image" Target="../media/image43.wmf"/><Relationship Id="rId10" Type="http://schemas.openxmlformats.org/officeDocument/2006/relationships/oleObject" Target="../embeddings/oleObject30.bin"/><Relationship Id="rId19" Type="http://schemas.openxmlformats.org/officeDocument/2006/relationships/image" Target="../media/image45.wmf"/><Relationship Id="rId4" Type="http://schemas.openxmlformats.org/officeDocument/2006/relationships/notesSlide" Target="../notesSlides/notesSlide14.xml"/><Relationship Id="rId9" Type="http://schemas.openxmlformats.org/officeDocument/2006/relationships/image" Target="../media/image40.wmf"/><Relationship Id="rId14"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slideLayout" Target="../slideLayouts/slideLayout2.xml"/><Relationship Id="rId7" Type="http://schemas.openxmlformats.org/officeDocument/2006/relationships/oleObject" Target="../embeddings/oleObject36.bin"/><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48.png"/><Relationship Id="rId5" Type="http://schemas.openxmlformats.org/officeDocument/2006/relationships/image" Target="../media/image7.emf"/><Relationship Id="rId4" Type="http://schemas.openxmlformats.org/officeDocument/2006/relationships/notesSlide" Target="../notesSlides/notesSlide15.xml"/><Relationship Id="rId9"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Layout" Target="../slideLayouts/slideLayout2.xml"/><Relationship Id="rId7" Type="http://schemas.openxmlformats.org/officeDocument/2006/relationships/image" Target="../media/image49.wmf"/><Relationship Id="rId2" Type="http://schemas.openxmlformats.org/officeDocument/2006/relationships/tags" Target="../tags/tag16.xml"/><Relationship Id="rId1" Type="http://schemas.openxmlformats.org/officeDocument/2006/relationships/vmlDrawing" Target="../drawings/vmlDrawing12.vml"/><Relationship Id="rId6" Type="http://schemas.openxmlformats.org/officeDocument/2006/relationships/oleObject" Target="../embeddings/oleObject38.bin"/><Relationship Id="rId5" Type="http://schemas.openxmlformats.org/officeDocument/2006/relationships/image" Target="../media/image7.emf"/><Relationship Id="rId10" Type="http://schemas.openxmlformats.org/officeDocument/2006/relationships/image" Target="../media/image51.emf"/><Relationship Id="rId4" Type="http://schemas.openxmlformats.org/officeDocument/2006/relationships/notesSlide" Target="../notesSlides/notesSlide17.xml"/><Relationship Id="rId9" Type="http://schemas.openxmlformats.org/officeDocument/2006/relationships/image" Target="../media/image50.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2.wmf"/><Relationship Id="rId2" Type="http://schemas.openxmlformats.org/officeDocument/2006/relationships/tags" Target="../tags/tag17.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7.emf"/><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package" Target="../embeddings/Microsoft_Visio___1.vsdx"/><Relationship Id="rId5" Type="http://schemas.openxmlformats.org/officeDocument/2006/relationships/image" Target="../media/image7.emf"/><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package" Target="../embeddings/Microsoft_Visio___2.vsdx"/><Relationship Id="rId5" Type="http://schemas.openxmlformats.org/officeDocument/2006/relationships/image" Target="../media/image7.emf"/><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package" Target="../embeddings/Microsoft_Visio___3.vsdx"/><Relationship Id="rId3" Type="http://schemas.openxmlformats.org/officeDocument/2006/relationships/slideLayout" Target="../slideLayouts/slideLayout2.xml"/><Relationship Id="rId7" Type="http://schemas.openxmlformats.org/officeDocument/2006/relationships/image" Target="../media/image9.wmf"/><Relationship Id="rId12" Type="http://schemas.openxmlformats.org/officeDocument/2006/relationships/image" Target="../media/image13.png"/><Relationship Id="rId2" Type="http://schemas.openxmlformats.org/officeDocument/2006/relationships/tags" Target="../tags/tag5.xml"/><Relationship Id="rId16" Type="http://schemas.openxmlformats.org/officeDocument/2006/relationships/image" Target="../media/image14.emf"/><Relationship Id="rId1" Type="http://schemas.openxmlformats.org/officeDocument/2006/relationships/vmlDrawing" Target="../drawings/vmlDrawing3.vml"/><Relationship Id="rId6" Type="http://schemas.openxmlformats.org/officeDocument/2006/relationships/oleObject" Target="../embeddings/oleObject1.bin"/><Relationship Id="rId11" Type="http://schemas.openxmlformats.org/officeDocument/2006/relationships/image" Target="../media/image11.wmf"/><Relationship Id="rId5" Type="http://schemas.openxmlformats.org/officeDocument/2006/relationships/image" Target="../media/image7.emf"/><Relationship Id="rId15" Type="http://schemas.openxmlformats.org/officeDocument/2006/relationships/oleObject" Target="../embeddings/oleObject4.bin"/><Relationship Id="rId10" Type="http://schemas.openxmlformats.org/officeDocument/2006/relationships/oleObject" Target="../embeddings/oleObject3.bin"/><Relationship Id="rId4" Type="http://schemas.openxmlformats.org/officeDocument/2006/relationships/notesSlide" Target="../notesSlides/notesSlide6.xml"/><Relationship Id="rId9" Type="http://schemas.openxmlformats.org/officeDocument/2006/relationships/image" Target="../media/image10.wmf"/><Relationship Id="rId1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image" Target="../media/image15.wmf"/><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notesSlide" Target="../notesSlides/notesSlide7.xml"/><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2.xml"/><Relationship Id="rId7" Type="http://schemas.openxmlformats.org/officeDocument/2006/relationships/image" Target="../media/image17.w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notesSlide" Target="../notesSlides/notesSlide8.xml"/><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19705" y="3283330"/>
            <a:ext cx="8028817" cy="707886"/>
          </a:xfrm>
          <a:prstGeom prst="rect">
            <a:avLst/>
          </a:prstGeom>
          <a:noFill/>
        </p:spPr>
        <p:txBody>
          <a:bodyPr wrap="square" rtlCol="0">
            <a:spAutoFit/>
            <a:scene3d>
              <a:camera prst="orthographicFront"/>
              <a:lightRig rig="threePt" dir="t"/>
            </a:scene3d>
            <a:sp3d contourW="12700"/>
          </a:bodyPr>
          <a:lstStyle/>
          <a:p>
            <a:pPr algn="ctr"/>
            <a:r>
              <a:rPr lang="zh-CN" altLang="en-US" sz="4000" dirty="0">
                <a:solidFill>
                  <a:srgbClr val="1C75BC"/>
                </a:solidFill>
                <a:latin typeface="汉仪趣黑W" panose="00020600040101010101" pitchFamily="18" charset="-122"/>
                <a:ea typeface="汉仪趣黑W" panose="00020600040101010101" pitchFamily="18" charset="-122"/>
              </a:rPr>
              <a:t>第</a:t>
            </a:r>
            <a:r>
              <a:rPr lang="en-US" altLang="zh-CN" sz="4000" dirty="0">
                <a:solidFill>
                  <a:srgbClr val="1C75BC"/>
                </a:solidFill>
                <a:latin typeface="汉仪趣黑W" panose="00020600040101010101" pitchFamily="18" charset="-122"/>
                <a:ea typeface="汉仪趣黑W" panose="00020600040101010101" pitchFamily="18" charset="-122"/>
              </a:rPr>
              <a:t>4</a:t>
            </a:r>
            <a:r>
              <a:rPr lang="zh-CN" altLang="en-US" sz="4000" dirty="0">
                <a:solidFill>
                  <a:srgbClr val="1C75BC"/>
                </a:solidFill>
                <a:latin typeface="汉仪趣黑W" panose="00020600040101010101" pitchFamily="18" charset="-122"/>
                <a:ea typeface="汉仪趣黑W" panose="00020600040101010101" pitchFamily="18" charset="-122"/>
              </a:rPr>
              <a:t>章  相似与特征：最佳观察角</a:t>
            </a:r>
            <a:endParaRPr lang="zh-CN" altLang="en-US" sz="4000" dirty="0">
              <a:solidFill>
                <a:srgbClr val="1C75BC"/>
              </a:solidFill>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zh-CN" altLang="en-US" sz="3200" dirty="0"/>
                <a:t> </a:t>
              </a:r>
              <a:r>
                <a:rPr lang="en-US" altLang="zh-CN" sz="3200" dirty="0" smtClean="0"/>
                <a:t>4.2</a:t>
              </a:r>
              <a:r>
                <a:rPr lang="zh-CN" altLang="en-US" sz="3200" dirty="0" smtClean="0"/>
                <a:t>对角化</a:t>
              </a:r>
              <a:r>
                <a:rPr lang="zh-CN" altLang="en-US" sz="3200" dirty="0"/>
                <a:t>：寻找最简明的相似矩阵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44"/>
            <a:ext cx="10192106" cy="2429836"/>
            <a:chOff x="878002" y="3291433"/>
            <a:chExt cx="9708883" cy="1562385"/>
          </a:xfrm>
        </p:grpSpPr>
        <p:sp>
          <p:nvSpPr>
            <p:cNvPr id="33" name="矩形 32"/>
            <p:cNvSpPr/>
            <p:nvPr/>
          </p:nvSpPr>
          <p:spPr>
            <a:xfrm>
              <a:off x="878002" y="3844526"/>
              <a:ext cx="9708883" cy="1009292"/>
            </a:xfrm>
            <a:prstGeom prst="rect">
              <a:avLst/>
            </a:prstGeom>
          </p:spPr>
          <p:txBody>
            <a:bodyPr wrap="square">
              <a:spAutoFit/>
              <a:scene3d>
                <a:camera prst="orthographicFront"/>
                <a:lightRig rig="threePt" dir="t"/>
              </a:scene3d>
              <a:sp3d contourW="12700"/>
            </a:bodyPr>
            <a:lstStyle/>
            <a:p>
              <a:r>
                <a:rPr lang="zh-CN" altLang="en-US" sz="2000" dirty="0"/>
                <a:t>直接从这个</a:t>
              </a:r>
              <a:r>
                <a:rPr lang="zh-CN" altLang="en-US" sz="2000" dirty="0" smtClean="0"/>
                <a:t>式子               入手：</a:t>
              </a:r>
              <a:endParaRPr lang="en-US" altLang="zh-CN" sz="2000" dirty="0" smtClean="0"/>
            </a:p>
            <a:p>
              <a:endParaRPr lang="en-US" altLang="zh-CN" sz="2000" dirty="0"/>
            </a:p>
            <a:p>
              <a:r>
                <a:rPr lang="zh-CN" altLang="zh-CN" sz="2000" dirty="0"/>
                <a:t>首先，矩阵</a:t>
              </a:r>
              <a:r>
                <a:rPr lang="en-US" altLang="zh-CN" sz="2000" b="1" i="1" dirty="0"/>
                <a:t>P</a:t>
              </a:r>
              <a:r>
                <a:rPr lang="zh-CN" altLang="zh-CN" sz="2000" dirty="0"/>
                <a:t>和矩阵</a:t>
              </a:r>
              <a:r>
                <a:rPr lang="en-US" altLang="zh-CN" sz="2000" b="1" i="1" dirty="0"/>
                <a:t>A</a:t>
              </a:r>
              <a:r>
                <a:rPr lang="zh-CN" altLang="zh-CN" sz="2000" dirty="0"/>
                <a:t>一样，均为</a:t>
              </a:r>
              <a:r>
                <a:rPr lang="en-US" altLang="zh-CN" sz="2000" dirty="0"/>
                <a:t>n</a:t>
              </a:r>
              <a:r>
                <a:rPr lang="zh-CN" altLang="zh-CN" sz="2000" dirty="0"/>
                <a:t>阶方阵</a:t>
              </a:r>
              <a:r>
                <a:rPr lang="zh-CN" altLang="zh-CN" sz="2000" dirty="0" smtClean="0"/>
                <a:t>。</a:t>
              </a:r>
              <a:endParaRPr lang="en-US" altLang="zh-CN" sz="2000" dirty="0" smtClean="0"/>
            </a:p>
            <a:p>
              <a:endParaRPr lang="en-US" altLang="zh-CN" sz="2000" dirty="0" smtClean="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4.2.1  </a:t>
              </a:r>
              <a:r>
                <a:rPr lang="zh-CN" altLang="en-US" sz="2400" b="1" dirty="0">
                  <a:solidFill>
                    <a:srgbClr val="1C75BC"/>
                  </a:solidFill>
                  <a:latin typeface="迷你简准圆" panose="03000509000000000000" pitchFamily="65" charset="-122"/>
                  <a:ea typeface="迷你简准圆" panose="03000509000000000000" pitchFamily="65" charset="-122"/>
                </a:rPr>
                <a:t>构造对角化转换矩阵</a:t>
              </a:r>
              <a:r>
                <a:rPr lang="en-US" altLang="zh-CN" sz="2400" b="1" dirty="0">
                  <a:solidFill>
                    <a:srgbClr val="1C75BC"/>
                  </a:solidFill>
                  <a:latin typeface="迷你简准圆" panose="03000509000000000000" pitchFamily="65" charset="-122"/>
                  <a:ea typeface="迷你简准圆" panose="03000509000000000000" pitchFamily="65" charset="-122"/>
                </a:rPr>
                <a:t>P</a:t>
              </a:r>
              <a:r>
                <a:rPr lang="zh-CN" altLang="en-US" sz="2400" b="1" dirty="0">
                  <a:solidFill>
                    <a:srgbClr val="1C75BC"/>
                  </a:solidFill>
                  <a:latin typeface="迷你简准圆" panose="03000509000000000000" pitchFamily="65" charset="-122"/>
                  <a:ea typeface="迷你简准圆" panose="03000509000000000000" pitchFamily="65" charset="-122"/>
                </a:rPr>
                <a:t>的思路</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88500786"/>
              </p:ext>
            </p:extLst>
          </p:nvPr>
        </p:nvGraphicFramePr>
        <p:xfrm>
          <a:off x="3036562" y="2020819"/>
          <a:ext cx="936521" cy="390217"/>
        </p:xfrm>
        <a:graphic>
          <a:graphicData uri="http://schemas.openxmlformats.org/presentationml/2006/ole">
            <mc:AlternateContent xmlns:mc="http://schemas.openxmlformats.org/markup-compatibility/2006">
              <mc:Choice xmlns:v="urn:schemas-microsoft-com:vml" Requires="v">
                <p:oleObj spid="_x0000_s67647" r:id="rId6" imgW="457200" imgH="190440" progId="Equation.KSEE3">
                  <p:embed/>
                </p:oleObj>
              </mc:Choice>
              <mc:Fallback>
                <p:oleObj r:id="rId6" imgW="457200" imgH="190440" progId="Equation.KSEE3">
                  <p:embed/>
                  <p:pic>
                    <p:nvPicPr>
                      <p:cNvPr id="0" name="对象 14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6562" y="2020819"/>
                        <a:ext cx="936521" cy="390217"/>
                      </a:xfrm>
                      <a:prstGeom prst="rect">
                        <a:avLst/>
                      </a:prstGeom>
                      <a:noFill/>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0747094"/>
              </p:ext>
            </p:extLst>
          </p:nvPr>
        </p:nvGraphicFramePr>
        <p:xfrm>
          <a:off x="6140067" y="2630675"/>
          <a:ext cx="2893764" cy="396859"/>
        </p:xfrm>
        <a:graphic>
          <a:graphicData uri="http://schemas.openxmlformats.org/presentationml/2006/ole">
            <mc:AlternateContent xmlns:mc="http://schemas.openxmlformats.org/markup-compatibility/2006">
              <mc:Choice xmlns:v="urn:schemas-microsoft-com:vml" Requires="v">
                <p:oleObj spid="_x0000_s67648" r:id="rId8" imgW="1663560" imgH="228600" progId="Equation.KSEE3">
                  <p:embed/>
                </p:oleObj>
              </mc:Choice>
              <mc:Fallback>
                <p:oleObj r:id="rId8" imgW="1663560" imgH="228600" progId="Equation.KSEE3">
                  <p:embed/>
                  <p:pic>
                    <p:nvPicPr>
                      <p:cNvPr id="0" name="对象 8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0067" y="2630675"/>
                        <a:ext cx="2893764" cy="396859"/>
                      </a:xfrm>
                      <a:prstGeom prst="rect">
                        <a:avLst/>
                      </a:prstGeom>
                      <a:noFill/>
                    </p:spPr>
                  </p:pic>
                </p:oleObj>
              </mc:Fallback>
            </mc:AlternateContent>
          </a:graphicData>
        </a:graphic>
      </p:graphicFrame>
      <p:sp>
        <p:nvSpPr>
          <p:cNvPr id="9" name="Rectangle 8"/>
          <p:cNvSpPr>
            <a:spLocks noChangeArrowheads="1"/>
          </p:cNvSpPr>
          <p:nvPr/>
        </p:nvSpPr>
        <p:spPr bwMode="auto">
          <a:xfrm>
            <a:off x="1211856" y="3590479"/>
            <a:ext cx="15509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791269628"/>
              </p:ext>
            </p:extLst>
          </p:nvPr>
        </p:nvGraphicFramePr>
        <p:xfrm>
          <a:off x="1211856" y="3590480"/>
          <a:ext cx="7075019" cy="1895920"/>
        </p:xfrm>
        <a:graphic>
          <a:graphicData uri="http://schemas.openxmlformats.org/presentationml/2006/ole">
            <mc:AlternateContent xmlns:mc="http://schemas.openxmlformats.org/markup-compatibility/2006">
              <mc:Choice xmlns:v="urn:schemas-microsoft-com:vml" Requires="v">
                <p:oleObj spid="_x0000_s67649" r:id="rId10" imgW="4368600" imgH="1168200" progId="Equation.KSEE3">
                  <p:embed/>
                </p:oleObj>
              </mc:Choice>
              <mc:Fallback>
                <p:oleObj r:id="rId10" imgW="4368600" imgH="1168200" progId="Equation.KSEE3">
                  <p:embed/>
                  <p:pic>
                    <p:nvPicPr>
                      <p:cNvPr id="0" name="对象 8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1856" y="3590480"/>
                        <a:ext cx="7075019" cy="1895920"/>
                      </a:xfrm>
                      <a:prstGeom prst="rect">
                        <a:avLst/>
                      </a:prstGeom>
                      <a:noFill/>
                    </p:spPr>
                  </p:pic>
                </p:oleObj>
              </mc:Fallback>
            </mc:AlternateContent>
          </a:graphicData>
        </a:graphic>
      </p:graphicFrame>
      <p:sp>
        <p:nvSpPr>
          <p:cNvPr id="11" name="Rectangle 10"/>
          <p:cNvSpPr>
            <a:spLocks noChangeArrowheads="1"/>
          </p:cNvSpPr>
          <p:nvPr/>
        </p:nvSpPr>
        <p:spPr bwMode="auto">
          <a:xfrm>
            <a:off x="1659467" y="62201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83981361"/>
              </p:ext>
            </p:extLst>
          </p:nvPr>
        </p:nvGraphicFramePr>
        <p:xfrm>
          <a:off x="788987" y="6001514"/>
          <a:ext cx="10524080" cy="637823"/>
        </p:xfrm>
        <a:graphic>
          <a:graphicData uri="http://schemas.openxmlformats.org/presentationml/2006/ole">
            <mc:AlternateContent xmlns:mc="http://schemas.openxmlformats.org/markup-compatibility/2006">
              <mc:Choice xmlns:v="urn:schemas-microsoft-com:vml" Requires="v">
                <p:oleObj spid="_x0000_s67650" r:id="rId12" imgW="3771720" imgH="228600" progId="Equation.KSEE3">
                  <p:embed/>
                </p:oleObj>
              </mc:Choice>
              <mc:Fallback>
                <p:oleObj r:id="rId12" imgW="3771720" imgH="228600" progId="Equation.KSEE3">
                  <p:embed/>
                  <p:pic>
                    <p:nvPicPr>
                      <p:cNvPr id="0" name="对象 8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8987" y="6001514"/>
                        <a:ext cx="10524080" cy="637823"/>
                      </a:xfrm>
                      <a:prstGeom prst="rect">
                        <a:avLst/>
                      </a:prstGeom>
                      <a:noFill/>
                    </p:spPr>
                  </p:pic>
                </p:oleObj>
              </mc:Fallback>
            </mc:AlternateContent>
          </a:graphicData>
        </a:graphic>
      </p:graphicFrame>
      <p:sp>
        <p:nvSpPr>
          <p:cNvPr id="13" name="下箭头 12"/>
          <p:cNvSpPr/>
          <p:nvPr/>
        </p:nvSpPr>
        <p:spPr>
          <a:xfrm>
            <a:off x="4413956" y="5091289"/>
            <a:ext cx="462844" cy="801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2742274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zh-CN" altLang="en-US" sz="3200" dirty="0"/>
                <a:t> </a:t>
              </a:r>
              <a:r>
                <a:rPr lang="en-US" altLang="zh-CN" sz="3200" dirty="0" smtClean="0"/>
                <a:t>4.2</a:t>
              </a:r>
              <a:r>
                <a:rPr lang="zh-CN" altLang="en-US" sz="3200" dirty="0" smtClean="0"/>
                <a:t>对角化</a:t>
              </a:r>
              <a:r>
                <a:rPr lang="zh-CN" altLang="en-US" sz="3200" dirty="0"/>
                <a:t>：寻找最简明的相似矩阵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46"/>
            <a:ext cx="10192106" cy="1506507"/>
            <a:chOff x="878002" y="3291433"/>
            <a:chExt cx="9708883" cy="968684"/>
          </a:xfrm>
        </p:grpSpPr>
        <p:sp>
          <p:nvSpPr>
            <p:cNvPr id="33" name="矩形 32"/>
            <p:cNvSpPr/>
            <p:nvPr/>
          </p:nvSpPr>
          <p:spPr>
            <a:xfrm>
              <a:off x="878002" y="3844526"/>
              <a:ext cx="9708883" cy="415591"/>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4.2.1  </a:t>
              </a:r>
              <a:r>
                <a:rPr lang="zh-CN" altLang="en-US" sz="2400" b="1" dirty="0">
                  <a:solidFill>
                    <a:srgbClr val="1C75BC"/>
                  </a:solidFill>
                  <a:latin typeface="迷你简准圆" panose="03000509000000000000" pitchFamily="65" charset="-122"/>
                  <a:ea typeface="迷你简准圆" panose="03000509000000000000" pitchFamily="65" charset="-122"/>
                </a:rPr>
                <a:t>构造对角化转换矩阵</a:t>
              </a:r>
              <a:r>
                <a:rPr lang="en-US" altLang="zh-CN" sz="2400" b="1" dirty="0">
                  <a:solidFill>
                    <a:srgbClr val="1C75BC"/>
                  </a:solidFill>
                  <a:latin typeface="迷你简准圆" panose="03000509000000000000" pitchFamily="65" charset="-122"/>
                  <a:ea typeface="迷你简准圆" panose="03000509000000000000" pitchFamily="65" charset="-122"/>
                </a:rPr>
                <a:t>P</a:t>
              </a:r>
              <a:r>
                <a:rPr lang="zh-CN" altLang="en-US" sz="2400" b="1" dirty="0">
                  <a:solidFill>
                    <a:srgbClr val="1C75BC"/>
                  </a:solidFill>
                  <a:latin typeface="迷你简准圆" panose="03000509000000000000" pitchFamily="65" charset="-122"/>
                  <a:ea typeface="迷你简准圆" panose="03000509000000000000" pitchFamily="65" charset="-122"/>
                </a:rPr>
                <a:t>的思路</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8"/>
          <p:cNvSpPr>
            <a:spLocks noChangeArrowheads="1"/>
          </p:cNvSpPr>
          <p:nvPr/>
        </p:nvSpPr>
        <p:spPr bwMode="auto">
          <a:xfrm>
            <a:off x="1211856" y="3590479"/>
            <a:ext cx="15509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1659467" y="62201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591303" y="1917916"/>
            <a:ext cx="9516963" cy="2554545"/>
          </a:xfrm>
          <a:prstGeom prst="rect">
            <a:avLst/>
          </a:prstGeom>
        </p:spPr>
        <p:txBody>
          <a:bodyPr wrap="square">
            <a:spAutoFit/>
          </a:bodyPr>
          <a:lstStyle/>
          <a:p>
            <a:r>
              <a:rPr lang="zh-CN" altLang="zh-CN" sz="2000" dirty="0">
                <a:latin typeface="+mn-ea"/>
                <a:cs typeface="Times New Roman" panose="02020603050405020304" pitchFamily="18" charset="0"/>
              </a:rPr>
              <a:t>进一步</a:t>
            </a:r>
            <a:r>
              <a:rPr lang="zh-CN" altLang="zh-CN" sz="2000" dirty="0" smtClean="0">
                <a:latin typeface="+mn-ea"/>
                <a:cs typeface="Times New Roman" panose="02020603050405020304" pitchFamily="18" charset="0"/>
              </a:rPr>
              <a:t>具体化</a:t>
            </a:r>
            <a:r>
              <a:rPr lang="zh-CN" altLang="en-US" sz="2000" dirty="0" smtClean="0">
                <a:latin typeface="+mn-ea"/>
                <a:cs typeface="Times New Roman" panose="02020603050405020304" pitchFamily="18" charset="0"/>
              </a:rPr>
              <a:t>：</a:t>
            </a:r>
            <a:endParaRPr lang="en-US" altLang="zh-CN" sz="2000" dirty="0" smtClean="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r>
              <a:rPr lang="zh-CN" altLang="zh-CN" sz="2000" dirty="0">
                <a:latin typeface="+mn-ea"/>
              </a:rPr>
              <a:t>第一步是：我们需要找到满足上述等式的这一组</a:t>
            </a:r>
            <a:r>
              <a:rPr lang="zh-CN" altLang="zh-CN" sz="2000" dirty="0" smtClean="0">
                <a:latin typeface="+mn-ea"/>
              </a:rPr>
              <a:t>向量</a:t>
            </a:r>
            <a:endParaRPr lang="en-US" altLang="zh-CN" sz="2000" dirty="0" smtClean="0">
              <a:latin typeface="+mn-ea"/>
            </a:endParaRPr>
          </a:p>
          <a:p>
            <a:endParaRPr lang="en-US" altLang="zh-CN" sz="2000" dirty="0">
              <a:latin typeface="+mn-ea"/>
            </a:endParaRPr>
          </a:p>
          <a:p>
            <a:endParaRPr lang="en-US" altLang="zh-CN" sz="2000" dirty="0" smtClean="0">
              <a:latin typeface="+mn-ea"/>
            </a:endParaRPr>
          </a:p>
          <a:p>
            <a:r>
              <a:rPr lang="zh-CN" altLang="zh-CN" sz="2000" dirty="0">
                <a:latin typeface="+mn-ea"/>
              </a:rPr>
              <a:t>第二步是：我们把与</a:t>
            </a:r>
            <a:r>
              <a:rPr lang="zh-CN" altLang="zh-CN" sz="2000" dirty="0" smtClean="0">
                <a:latin typeface="+mn-ea"/>
              </a:rPr>
              <a:t>向量</a:t>
            </a:r>
            <a:r>
              <a:rPr lang="en-US" altLang="zh-CN" sz="2000" dirty="0" smtClean="0">
                <a:latin typeface="+mn-ea"/>
              </a:rPr>
              <a:t>                      </a:t>
            </a:r>
            <a:r>
              <a:rPr lang="zh-CN" altLang="zh-CN" sz="2000" dirty="0" smtClean="0">
                <a:latin typeface="+mn-ea"/>
              </a:rPr>
              <a:t>分别</a:t>
            </a:r>
            <a:r>
              <a:rPr lang="zh-CN" altLang="zh-CN" sz="2000" dirty="0">
                <a:latin typeface="+mn-ea"/>
              </a:rPr>
              <a:t>对应的</a:t>
            </a:r>
            <a:r>
              <a:rPr lang="zh-CN" altLang="zh-CN" sz="2000" dirty="0" smtClean="0">
                <a:latin typeface="+mn-ea"/>
              </a:rPr>
              <a:t>值</a:t>
            </a:r>
            <a:r>
              <a:rPr lang="en-US" altLang="zh-CN" sz="2000" dirty="0" smtClean="0">
                <a:latin typeface="+mn-ea"/>
              </a:rPr>
              <a:t>                              </a:t>
            </a:r>
            <a:r>
              <a:rPr lang="zh-CN" altLang="zh-CN" sz="2000" dirty="0" smtClean="0">
                <a:latin typeface="+mn-ea"/>
              </a:rPr>
              <a:t>依照顺序</a:t>
            </a:r>
            <a:endParaRPr lang="en-US" altLang="zh-CN" sz="2000" dirty="0" smtClean="0">
              <a:latin typeface="+mn-ea"/>
            </a:endParaRPr>
          </a:p>
          <a:p>
            <a:endParaRPr lang="en-US" altLang="zh-CN" sz="2000" dirty="0">
              <a:latin typeface="+mn-ea"/>
            </a:endParaRPr>
          </a:p>
          <a:p>
            <a:r>
              <a:rPr lang="zh-CN" altLang="zh-CN" sz="2000" dirty="0" smtClean="0">
                <a:latin typeface="+mn-ea"/>
              </a:rPr>
              <a:t>沿着对角线</a:t>
            </a:r>
            <a:r>
              <a:rPr lang="zh-CN" altLang="zh-CN" sz="2000" dirty="0">
                <a:latin typeface="+mn-ea"/>
              </a:rPr>
              <a:t>进行排列，就构成了与矩阵</a:t>
            </a:r>
            <a:r>
              <a:rPr lang="en-US" altLang="zh-CN" sz="2000" dirty="0">
                <a:latin typeface="+mn-ea"/>
              </a:rPr>
              <a:t> A </a:t>
            </a:r>
            <a:r>
              <a:rPr lang="zh-CN" altLang="zh-CN" sz="2000" dirty="0">
                <a:latin typeface="+mn-ea"/>
              </a:rPr>
              <a:t>相似的</a:t>
            </a:r>
            <a:r>
              <a:rPr lang="zh-CN" altLang="zh-CN" sz="2000" dirty="0" smtClean="0">
                <a:latin typeface="+mn-ea"/>
              </a:rPr>
              <a:t>对角矩阵</a:t>
            </a:r>
            <a:r>
              <a:rPr lang="zh-CN" altLang="en-US" sz="2000" dirty="0" smtClean="0">
                <a:latin typeface="+mn-ea"/>
              </a:rPr>
              <a:t>：</a:t>
            </a:r>
            <a:endParaRPr lang="zh-CN" altLang="en-US" sz="2000" dirty="0">
              <a:latin typeface="+mn-ea"/>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989972048"/>
              </p:ext>
            </p:extLst>
          </p:nvPr>
        </p:nvGraphicFramePr>
        <p:xfrm>
          <a:off x="4346222" y="3351284"/>
          <a:ext cx="1715911" cy="407741"/>
        </p:xfrm>
        <a:graphic>
          <a:graphicData uri="http://schemas.openxmlformats.org/presentationml/2006/ole">
            <mc:AlternateContent xmlns:mc="http://schemas.openxmlformats.org/markup-compatibility/2006">
              <mc:Choice xmlns:v="urn:schemas-microsoft-com:vml" Requires="v">
                <p:oleObj spid="_x0000_s68670" r:id="rId6" imgW="965160" imgH="228600" progId="Equation.KSEE3">
                  <p:embed/>
                </p:oleObj>
              </mc:Choice>
              <mc:Fallback>
                <p:oleObj r:id="rId6" imgW="965160" imgH="228600" progId="Equation.KSEE3">
                  <p:embed/>
                  <p:pic>
                    <p:nvPicPr>
                      <p:cNvPr id="0" name="对象 8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6222" y="3351284"/>
                        <a:ext cx="1715911" cy="407741"/>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363275348"/>
              </p:ext>
            </p:extLst>
          </p:nvPr>
        </p:nvGraphicFramePr>
        <p:xfrm>
          <a:off x="7478889" y="2448098"/>
          <a:ext cx="2111030" cy="501631"/>
        </p:xfrm>
        <a:graphic>
          <a:graphicData uri="http://schemas.openxmlformats.org/presentationml/2006/ole">
            <mc:AlternateContent xmlns:mc="http://schemas.openxmlformats.org/markup-compatibility/2006">
              <mc:Choice xmlns:v="urn:schemas-microsoft-com:vml" Requires="v">
                <p:oleObj spid="_x0000_s68671" r:id="rId8" imgW="965160" imgH="228600" progId="Equation.KSEE3">
                  <p:embed/>
                </p:oleObj>
              </mc:Choice>
              <mc:Fallback>
                <p:oleObj r:id="rId8" imgW="965160" imgH="22860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8889" y="2448098"/>
                        <a:ext cx="2111030" cy="501631"/>
                      </a:xfrm>
                      <a:prstGeom prst="rect">
                        <a:avLst/>
                      </a:prstGeom>
                      <a:noFill/>
                    </p:spPr>
                  </p:pic>
                </p:oleObj>
              </mc:Fallback>
            </mc:AlternateContent>
          </a:graphicData>
        </a:graphic>
      </p:graphicFrame>
      <p:sp>
        <p:nvSpPr>
          <p:cNvPr id="18" name="Rectangle 7"/>
          <p:cNvSpPr>
            <a:spLocks noChangeArrowheads="1"/>
          </p:cNvSpPr>
          <p:nvPr/>
        </p:nvSpPr>
        <p:spPr bwMode="auto">
          <a:xfrm>
            <a:off x="124178"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747320331"/>
              </p:ext>
            </p:extLst>
          </p:nvPr>
        </p:nvGraphicFramePr>
        <p:xfrm>
          <a:off x="7721600" y="3363749"/>
          <a:ext cx="2024224" cy="511383"/>
        </p:xfrm>
        <a:graphic>
          <a:graphicData uri="http://schemas.openxmlformats.org/presentationml/2006/ole">
            <mc:AlternateContent xmlns:mc="http://schemas.openxmlformats.org/markup-compatibility/2006">
              <mc:Choice xmlns:v="urn:schemas-microsoft-com:vml" Requires="v">
                <p:oleObj spid="_x0000_s68672" r:id="rId9" imgW="901440" imgH="228600" progId="Equation.KSEE3">
                  <p:embed/>
                </p:oleObj>
              </mc:Choice>
              <mc:Fallback>
                <p:oleObj r:id="rId9" imgW="901440" imgH="228600" progId="Equation.KSEE3">
                  <p:embed/>
                  <p:pic>
                    <p:nvPicPr>
                      <p:cNvPr id="0" name="对象 8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1600" y="3363749"/>
                        <a:ext cx="2024224" cy="511383"/>
                      </a:xfrm>
                      <a:prstGeom prst="rect">
                        <a:avLst/>
                      </a:prstGeom>
                      <a:noFill/>
                    </p:spPr>
                  </p:pic>
                </p:oleObj>
              </mc:Fallback>
            </mc:AlternateContent>
          </a:graphicData>
        </a:graphic>
      </p:graphicFrame>
      <p:sp>
        <p:nvSpPr>
          <p:cNvPr id="20" name="Rectangle 9"/>
          <p:cNvSpPr>
            <a:spLocks noChangeArrowheads="1"/>
          </p:cNvSpPr>
          <p:nvPr/>
        </p:nvSpPr>
        <p:spPr bwMode="auto">
          <a:xfrm>
            <a:off x="0" y="187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4188862012"/>
              </p:ext>
            </p:extLst>
          </p:nvPr>
        </p:nvGraphicFramePr>
        <p:xfrm>
          <a:off x="7721600" y="4005904"/>
          <a:ext cx="3309785" cy="2326306"/>
        </p:xfrm>
        <a:graphic>
          <a:graphicData uri="http://schemas.openxmlformats.org/presentationml/2006/ole">
            <mc:AlternateContent xmlns:mc="http://schemas.openxmlformats.org/markup-compatibility/2006">
              <mc:Choice xmlns:v="urn:schemas-microsoft-com:vml" Requires="v">
                <p:oleObj spid="_x0000_s68673" r:id="rId11" imgW="1663560" imgH="1168200" progId="Equation.KSEE3">
                  <p:embed/>
                </p:oleObj>
              </mc:Choice>
              <mc:Fallback>
                <p:oleObj r:id="rId11" imgW="1663560" imgH="1168200" progId="Equation.KSEE3">
                  <p:embed/>
                  <p:pic>
                    <p:nvPicPr>
                      <p:cNvPr id="0" name="对象 8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21600" y="4005904"/>
                        <a:ext cx="3309785" cy="232630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55940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zh-CN" altLang="en-US" sz="3200" dirty="0"/>
                <a:t> </a:t>
              </a:r>
              <a:r>
                <a:rPr lang="en-US" altLang="zh-CN" sz="3200" dirty="0" smtClean="0"/>
                <a:t>4.2</a:t>
              </a:r>
              <a:r>
                <a:rPr lang="zh-CN" altLang="en-US" sz="3200" dirty="0" smtClean="0"/>
                <a:t>对角化</a:t>
              </a:r>
              <a:r>
                <a:rPr lang="zh-CN" altLang="en-US" sz="3200" dirty="0"/>
                <a:t>：寻找最简明的相似矩阵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46"/>
            <a:ext cx="10192106" cy="1506507"/>
            <a:chOff x="878002" y="3291433"/>
            <a:chExt cx="9708883" cy="968684"/>
          </a:xfrm>
        </p:grpSpPr>
        <p:sp>
          <p:nvSpPr>
            <p:cNvPr id="33" name="矩形 32"/>
            <p:cNvSpPr/>
            <p:nvPr/>
          </p:nvSpPr>
          <p:spPr>
            <a:xfrm>
              <a:off x="878002" y="3844526"/>
              <a:ext cx="9708883" cy="415591"/>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4.2.2  </a:t>
              </a:r>
              <a:r>
                <a:rPr lang="zh-CN" altLang="en-US" sz="2400" b="1" dirty="0">
                  <a:solidFill>
                    <a:srgbClr val="1C75BC"/>
                  </a:solidFill>
                  <a:latin typeface="迷你简准圆" panose="03000509000000000000" pitchFamily="65" charset="-122"/>
                  <a:ea typeface="迷你简准圆" panose="03000509000000000000" pitchFamily="65" charset="-122"/>
                </a:rPr>
                <a:t>引入特征向量和特征值</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8"/>
          <p:cNvSpPr>
            <a:spLocks noChangeArrowheads="1"/>
          </p:cNvSpPr>
          <p:nvPr/>
        </p:nvSpPr>
        <p:spPr bwMode="auto">
          <a:xfrm>
            <a:off x="1211856" y="3590479"/>
            <a:ext cx="15509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1659467" y="62201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918819" y="1909449"/>
            <a:ext cx="10144290" cy="5016758"/>
          </a:xfrm>
          <a:prstGeom prst="rect">
            <a:avLst/>
          </a:prstGeom>
        </p:spPr>
        <p:txBody>
          <a:bodyPr wrap="square">
            <a:spAutoFit/>
          </a:bodyPr>
          <a:lstStyle/>
          <a:p>
            <a:r>
              <a:rPr lang="en-US" altLang="zh-CN" sz="2000" dirty="0" smtClean="0"/>
              <a:t>             </a:t>
            </a:r>
            <a:r>
              <a:rPr lang="zh-CN" altLang="zh-CN" sz="2000" dirty="0" smtClean="0"/>
              <a:t>的</a:t>
            </a:r>
            <a:r>
              <a:rPr lang="zh-CN" altLang="zh-CN" sz="2000" dirty="0"/>
              <a:t>非零</a:t>
            </a:r>
            <a:r>
              <a:rPr lang="zh-CN" altLang="zh-CN" sz="2000" dirty="0" smtClean="0"/>
              <a:t>列向量</a:t>
            </a:r>
            <a:r>
              <a:rPr lang="en-US" altLang="zh-CN" sz="2000" dirty="0" smtClean="0"/>
              <a:t>     </a:t>
            </a:r>
            <a:r>
              <a:rPr lang="zh-CN" altLang="zh-CN" sz="2000" dirty="0" smtClean="0"/>
              <a:t>和</a:t>
            </a:r>
            <a:r>
              <a:rPr lang="zh-CN" altLang="zh-CN" sz="2000" dirty="0"/>
              <a:t>与之对应的标量</a:t>
            </a:r>
            <a:r>
              <a:rPr lang="zh-CN" altLang="zh-CN" sz="2000" dirty="0" smtClean="0"/>
              <a:t>值</a:t>
            </a:r>
            <a:r>
              <a:rPr lang="en-US" altLang="zh-CN" sz="2000" dirty="0" smtClean="0"/>
              <a:t>     </a:t>
            </a:r>
            <a:r>
              <a:rPr lang="zh-CN" altLang="zh-CN" sz="2000" dirty="0" smtClean="0"/>
              <a:t>，</a:t>
            </a:r>
            <a:r>
              <a:rPr lang="zh-CN" altLang="zh-CN" sz="2000" dirty="0"/>
              <a:t>我们分别将其称之为方阵</a:t>
            </a:r>
            <a:r>
              <a:rPr lang="en-US" altLang="zh-CN" sz="2000" b="1" i="1" dirty="0"/>
              <a:t>A</a:t>
            </a:r>
            <a:r>
              <a:rPr lang="zh-CN" altLang="zh-CN" sz="2000" dirty="0"/>
              <a:t>的特征向量和特征值</a:t>
            </a:r>
            <a:r>
              <a:rPr lang="zh-CN" altLang="zh-CN" sz="2000" dirty="0" smtClean="0"/>
              <a:t>。</a:t>
            </a:r>
            <a:endParaRPr lang="en-US" altLang="zh-CN" sz="2000" dirty="0" smtClean="0"/>
          </a:p>
          <a:p>
            <a:endParaRPr lang="en-US" altLang="zh-CN" sz="2000" dirty="0">
              <a:latin typeface="+mn-ea"/>
              <a:cs typeface="Times New Roman" panose="02020603050405020304" pitchFamily="18" charset="0"/>
            </a:endParaRPr>
          </a:p>
          <a:p>
            <a:endParaRPr lang="en-US" altLang="zh-CN" sz="2000" dirty="0" smtClean="0">
              <a:latin typeface="+mn-ea"/>
              <a:cs typeface="Times New Roman" panose="02020603050405020304" pitchFamily="18" charset="0"/>
            </a:endParaRPr>
          </a:p>
          <a:p>
            <a:r>
              <a:rPr lang="zh-CN" altLang="zh-CN" sz="2000" dirty="0"/>
              <a:t>在方阵</a:t>
            </a:r>
            <a:r>
              <a:rPr lang="en-US" altLang="zh-CN" sz="2000" b="1" i="1" dirty="0"/>
              <a:t>A</a:t>
            </a:r>
            <a:r>
              <a:rPr lang="zh-CN" altLang="zh-CN" sz="2000" dirty="0"/>
              <a:t>的变换作用下，特征向量</a:t>
            </a:r>
            <a:r>
              <a:rPr lang="en-US" altLang="zh-CN" sz="2000" b="1" i="1" dirty="0"/>
              <a:t>p</a:t>
            </a:r>
            <a:r>
              <a:rPr lang="zh-CN" altLang="zh-CN" sz="2000" dirty="0"/>
              <a:t>的线性变换就是在其向量方向上</a:t>
            </a:r>
            <a:r>
              <a:rPr lang="zh-CN" altLang="zh-CN" sz="2000" dirty="0" smtClean="0"/>
              <a:t>进行</a:t>
            </a:r>
            <a:r>
              <a:rPr lang="en-US" altLang="zh-CN" sz="2000" dirty="0" smtClean="0"/>
              <a:t>      </a:t>
            </a:r>
            <a:r>
              <a:rPr lang="zh-CN" altLang="zh-CN" sz="2000" dirty="0" smtClean="0"/>
              <a:t>倍</a:t>
            </a:r>
            <a:r>
              <a:rPr lang="zh-CN" altLang="zh-CN" sz="2000" dirty="0"/>
              <a:t>的伸缩变换</a:t>
            </a:r>
            <a:r>
              <a:rPr lang="zh-CN" altLang="zh-CN" sz="2000" dirty="0" smtClean="0"/>
              <a:t>。</a:t>
            </a:r>
            <a:endParaRPr lang="en-US" altLang="zh-CN" sz="2000" dirty="0" smtClean="0"/>
          </a:p>
          <a:p>
            <a:endParaRPr lang="en-US" altLang="zh-CN" sz="2000" dirty="0">
              <a:latin typeface="+mn-ea"/>
              <a:cs typeface="Times New Roman" panose="02020603050405020304" pitchFamily="18" charset="0"/>
            </a:endParaRPr>
          </a:p>
          <a:p>
            <a:endParaRPr lang="en-US" altLang="zh-CN" sz="2000" dirty="0" smtClean="0">
              <a:latin typeface="+mn-ea"/>
              <a:cs typeface="Times New Roman" panose="02020603050405020304" pitchFamily="18" charset="0"/>
            </a:endParaRPr>
          </a:p>
          <a:p>
            <a:r>
              <a:rPr lang="zh-CN" altLang="zh-CN" sz="2000" dirty="0"/>
              <a:t>首先一点：从</a:t>
            </a:r>
            <a:r>
              <a:rPr lang="zh-CN" altLang="zh-CN" sz="2000" dirty="0" smtClean="0"/>
              <a:t>等式当中</a:t>
            </a:r>
            <a:r>
              <a:rPr lang="zh-CN" altLang="zh-CN" sz="2000" dirty="0"/>
              <a:t>我们直接可以看出，由</a:t>
            </a:r>
            <a:r>
              <a:rPr lang="zh-CN" altLang="zh-CN" sz="2000" dirty="0" smtClean="0"/>
              <a:t>特征向量</a:t>
            </a:r>
            <a:r>
              <a:rPr lang="en-US" altLang="zh-CN" sz="2000" dirty="0" smtClean="0"/>
              <a:t>                                       </a:t>
            </a:r>
          </a:p>
          <a:p>
            <a:endParaRPr lang="en-US" altLang="zh-CN" sz="2000" dirty="0"/>
          </a:p>
          <a:p>
            <a:r>
              <a:rPr lang="zh-CN" altLang="zh-CN" sz="2000" dirty="0" smtClean="0"/>
              <a:t>构成</a:t>
            </a:r>
            <a:r>
              <a:rPr lang="zh-CN" altLang="zh-CN" sz="2000" dirty="0"/>
              <a:t>的矩阵</a:t>
            </a:r>
            <a:r>
              <a:rPr lang="en-US" altLang="zh-CN" sz="2000" b="1" i="1" dirty="0"/>
              <a:t>P</a:t>
            </a:r>
            <a:r>
              <a:rPr lang="zh-CN" altLang="zh-CN" sz="2000" dirty="0"/>
              <a:t>要求必须是可逆的，也就是说方阵</a:t>
            </a:r>
            <a:r>
              <a:rPr lang="en-US" altLang="zh-CN" sz="2000" b="1" i="1" dirty="0"/>
              <a:t>A</a:t>
            </a:r>
            <a:r>
              <a:rPr lang="zh-CN" altLang="zh-CN" sz="2000" dirty="0"/>
              <a:t>的特征向量必须满足线性无关</a:t>
            </a:r>
            <a:r>
              <a:rPr lang="zh-CN" altLang="zh-CN" sz="2000" dirty="0" smtClean="0"/>
              <a:t>，</a:t>
            </a:r>
            <a:endParaRPr lang="en-US" altLang="zh-CN" sz="2000" dirty="0" smtClean="0"/>
          </a:p>
          <a:p>
            <a:endParaRPr lang="en-US" altLang="zh-CN" sz="2000" dirty="0"/>
          </a:p>
          <a:p>
            <a:r>
              <a:rPr lang="zh-CN" altLang="zh-CN" sz="2000" dirty="0" smtClean="0"/>
              <a:t>这样</a:t>
            </a:r>
            <a:r>
              <a:rPr lang="zh-CN" altLang="zh-CN" sz="2000" dirty="0"/>
              <a:t>矩阵</a:t>
            </a:r>
            <a:r>
              <a:rPr lang="en-US" altLang="zh-CN" sz="2000" b="1" i="1" dirty="0"/>
              <a:t>A</a:t>
            </a:r>
            <a:r>
              <a:rPr lang="zh-CN" altLang="zh-CN" sz="2000" dirty="0"/>
              <a:t>才能进行对角化</a:t>
            </a:r>
            <a:r>
              <a:rPr lang="zh-CN" altLang="zh-CN" sz="2000" dirty="0" smtClean="0"/>
              <a:t>。</a:t>
            </a:r>
            <a:endParaRPr lang="en-US" altLang="zh-CN" sz="2000" dirty="0" smtClean="0"/>
          </a:p>
          <a:p>
            <a:endParaRPr lang="en-US" altLang="zh-CN" sz="2000" dirty="0">
              <a:latin typeface="+mn-ea"/>
              <a:cs typeface="Times New Roman" panose="02020603050405020304" pitchFamily="18" charset="0"/>
            </a:endParaRPr>
          </a:p>
          <a:p>
            <a:r>
              <a:rPr lang="zh-CN" altLang="zh-CN" sz="2000" dirty="0"/>
              <a:t>其次一条：我们把</a:t>
            </a:r>
            <a:r>
              <a:rPr lang="zh-CN" altLang="zh-CN" sz="2000" dirty="0" smtClean="0"/>
              <a:t>等式</a:t>
            </a:r>
            <a:r>
              <a:rPr lang="en-US" altLang="zh-CN" sz="2000" dirty="0" smtClean="0"/>
              <a:t>                    </a:t>
            </a:r>
            <a:r>
              <a:rPr lang="zh-CN" altLang="zh-CN" sz="2000" dirty="0" smtClean="0"/>
              <a:t>的</a:t>
            </a:r>
            <a:r>
              <a:rPr lang="zh-CN" altLang="zh-CN" sz="2000" dirty="0"/>
              <a:t>右侧移到左侧，则有</a:t>
            </a:r>
            <a:r>
              <a:rPr lang="zh-CN" altLang="zh-CN" sz="2000" dirty="0" smtClean="0"/>
              <a:t>等式</a:t>
            </a:r>
            <a:r>
              <a:rPr lang="en-US" altLang="zh-CN" sz="2000" dirty="0" smtClean="0"/>
              <a:t> </a:t>
            </a:r>
            <a:r>
              <a:rPr lang="zh-CN" altLang="zh-CN" sz="2000" dirty="0" smtClean="0"/>
              <a:t>：</a:t>
            </a:r>
            <a:r>
              <a:rPr lang="en-US" altLang="zh-CN" sz="2000" dirty="0" smtClean="0"/>
              <a:t>                     </a:t>
            </a:r>
            <a:r>
              <a:rPr lang="zh-CN" altLang="zh-CN" sz="2000" dirty="0" smtClean="0"/>
              <a:t>，用向量</a:t>
            </a:r>
            <a:r>
              <a:rPr lang="en-US" altLang="zh-CN" sz="2000" b="1" i="1" dirty="0" smtClean="0"/>
              <a:t>p</a:t>
            </a:r>
          </a:p>
          <a:p>
            <a:endParaRPr lang="en-US" altLang="zh-CN" sz="2000" b="1" i="1" dirty="0"/>
          </a:p>
          <a:p>
            <a:r>
              <a:rPr lang="zh-CN" altLang="zh-CN" sz="2000" dirty="0" smtClean="0"/>
              <a:t>位于</a:t>
            </a:r>
            <a:r>
              <a:rPr lang="zh-CN" altLang="zh-CN" sz="2000" dirty="0"/>
              <a:t>矩阵的零空间中，由于向量</a:t>
            </a:r>
            <a:r>
              <a:rPr lang="en-US" altLang="zh-CN" sz="2000" b="1" i="1" dirty="0"/>
              <a:t>p</a:t>
            </a:r>
            <a:r>
              <a:rPr lang="zh-CN" altLang="zh-CN" sz="2000" dirty="0"/>
              <a:t>有非零向量的前提条件，因此矩阵是一个不可逆矩阵。</a:t>
            </a:r>
            <a:endParaRPr lang="en-US" altLang="zh-CN" sz="2000" dirty="0">
              <a:latin typeface="+mn-ea"/>
              <a:cs typeface="Times New Roman" panose="02020603050405020304" pitchFamily="18" charset="0"/>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7"/>
          <p:cNvSpPr>
            <a:spLocks noChangeArrowheads="1"/>
          </p:cNvSpPr>
          <p:nvPr/>
        </p:nvSpPr>
        <p:spPr bwMode="auto">
          <a:xfrm>
            <a:off x="124178"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9"/>
          <p:cNvSpPr>
            <a:spLocks noChangeArrowheads="1"/>
          </p:cNvSpPr>
          <p:nvPr/>
        </p:nvSpPr>
        <p:spPr bwMode="auto">
          <a:xfrm>
            <a:off x="0" y="187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29006750"/>
              </p:ext>
            </p:extLst>
          </p:nvPr>
        </p:nvGraphicFramePr>
        <p:xfrm>
          <a:off x="850173" y="1936487"/>
          <a:ext cx="978495" cy="352180"/>
        </p:xfrm>
        <a:graphic>
          <a:graphicData uri="http://schemas.openxmlformats.org/presentationml/2006/ole">
            <mc:AlternateContent xmlns:mc="http://schemas.openxmlformats.org/markup-compatibility/2006">
              <mc:Choice xmlns:v="urn:schemas-microsoft-com:vml" Requires="v">
                <p:oleObj spid="_x0000_s71772" r:id="rId6" imgW="545760" imgH="203040" progId="Equation.KSEE3">
                  <p:embed/>
                </p:oleObj>
              </mc:Choice>
              <mc:Fallback>
                <p:oleObj r:id="rId6" imgW="545760" imgH="203040" progId="Equation.KSEE3">
                  <p:embed/>
                  <p:pic>
                    <p:nvPicPr>
                      <p:cNvPr id="0" name="对象 8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173" y="1936487"/>
                        <a:ext cx="978495" cy="35218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7875293"/>
              </p:ext>
            </p:extLst>
          </p:nvPr>
        </p:nvGraphicFramePr>
        <p:xfrm>
          <a:off x="3463452" y="1917916"/>
          <a:ext cx="293511" cy="370751"/>
        </p:xfrm>
        <a:graphic>
          <a:graphicData uri="http://schemas.openxmlformats.org/presentationml/2006/ole">
            <mc:AlternateContent xmlns:mc="http://schemas.openxmlformats.org/markup-compatibility/2006">
              <mc:Choice xmlns:v="urn:schemas-microsoft-com:vml" Requires="v">
                <p:oleObj spid="_x0000_s71773" r:id="rId8" imgW="177480" imgH="228600" progId="Equation.KSEE3">
                  <p:embed/>
                </p:oleObj>
              </mc:Choice>
              <mc:Fallback>
                <p:oleObj r:id="rId8" imgW="177480" imgH="228600" progId="Equation.KSEE3">
                  <p:embed/>
                  <p:pic>
                    <p:nvPicPr>
                      <p:cNvPr id="0" name="对象 8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3452" y="1917916"/>
                        <a:ext cx="293511" cy="37075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54150304"/>
              </p:ext>
            </p:extLst>
          </p:nvPr>
        </p:nvGraphicFramePr>
        <p:xfrm>
          <a:off x="6073811" y="1911405"/>
          <a:ext cx="372533" cy="497440"/>
        </p:xfrm>
        <a:graphic>
          <a:graphicData uri="http://schemas.openxmlformats.org/presentationml/2006/ole">
            <mc:AlternateContent xmlns:mc="http://schemas.openxmlformats.org/markup-compatibility/2006">
              <mc:Choice xmlns:v="urn:schemas-microsoft-com:vml" Requires="v">
                <p:oleObj spid="_x0000_s71774" r:id="rId10" imgW="152280" imgH="228600" progId="Equation.KSEE3">
                  <p:embed/>
                </p:oleObj>
              </mc:Choice>
              <mc:Fallback>
                <p:oleObj r:id="rId10" imgW="152280" imgH="228600" progId="Equation.KSEE3">
                  <p:embed/>
                  <p:pic>
                    <p:nvPicPr>
                      <p:cNvPr id="0" name="对象 8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3811" y="1911405"/>
                        <a:ext cx="372533" cy="497440"/>
                      </a:xfrm>
                      <a:prstGeom prst="rect">
                        <a:avLst/>
                      </a:prstGeom>
                      <a:noFill/>
                    </p:spPr>
                  </p:pic>
                </p:oleObj>
              </mc:Fallback>
            </mc:AlternateContent>
          </a:graphicData>
        </a:graphic>
      </p:graphicFrame>
      <p:sp>
        <p:nvSpPr>
          <p:cNvPr id="12" name="Rectangle 4"/>
          <p:cNvSpPr>
            <a:spLocks noChangeArrowheads="1"/>
          </p:cNvSpPr>
          <p:nvPr/>
        </p:nvSpPr>
        <p:spPr bwMode="auto">
          <a:xfrm>
            <a:off x="-124178" y="-248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p:cNvSpPr>
            <a:spLocks noChangeArrowheads="1"/>
          </p:cNvSpPr>
          <p:nvPr/>
        </p:nvSpPr>
        <p:spPr bwMode="auto">
          <a:xfrm>
            <a:off x="0" y="657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6"/>
          <p:cNvSpPr>
            <a:spLocks noChangeArrowheads="1"/>
          </p:cNvSpPr>
          <p:nvPr/>
        </p:nvSpPr>
        <p:spPr bwMode="auto">
          <a:xfrm>
            <a:off x="0" y="88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683586731"/>
              </p:ext>
            </p:extLst>
          </p:nvPr>
        </p:nvGraphicFramePr>
        <p:xfrm>
          <a:off x="9986993" y="3181121"/>
          <a:ext cx="484108" cy="288684"/>
        </p:xfrm>
        <a:graphic>
          <a:graphicData uri="http://schemas.openxmlformats.org/presentationml/2006/ole">
            <mc:AlternateContent xmlns:mc="http://schemas.openxmlformats.org/markup-compatibility/2006">
              <mc:Choice xmlns:v="urn:schemas-microsoft-com:vml" Requires="v">
                <p:oleObj spid="_x0000_s71775" r:id="rId12" imgW="139680" imgH="177480" progId="Equation.KSEE3">
                  <p:embed/>
                </p:oleObj>
              </mc:Choice>
              <mc:Fallback>
                <p:oleObj r:id="rId12" imgW="139680" imgH="177480" progId="Equation.KSEE3">
                  <p:embed/>
                  <p:pic>
                    <p:nvPicPr>
                      <p:cNvPr id="0" name="对象 8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86993" y="3181121"/>
                        <a:ext cx="484108" cy="288684"/>
                      </a:xfrm>
                      <a:prstGeom prst="rect">
                        <a:avLst/>
                      </a:prstGeom>
                      <a:noFill/>
                    </p:spPr>
                  </p:pic>
                </p:oleObj>
              </mc:Fallback>
            </mc:AlternateContent>
          </a:graphicData>
        </a:graphic>
      </p:graphicFrame>
      <p:sp>
        <p:nvSpPr>
          <p:cNvPr id="27"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0"/>
          <p:cNvSpPr>
            <a:spLocks noChangeArrowheads="1"/>
          </p:cNvSpPr>
          <p:nvPr/>
        </p:nvSpPr>
        <p:spPr bwMode="auto">
          <a:xfrm>
            <a:off x="0" y="274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1787748384"/>
              </p:ext>
            </p:extLst>
          </p:nvPr>
        </p:nvGraphicFramePr>
        <p:xfrm>
          <a:off x="7272514" y="3938740"/>
          <a:ext cx="1847704" cy="439058"/>
        </p:xfrm>
        <a:graphic>
          <a:graphicData uri="http://schemas.openxmlformats.org/presentationml/2006/ole">
            <mc:AlternateContent xmlns:mc="http://schemas.openxmlformats.org/markup-compatibility/2006">
              <mc:Choice xmlns:v="urn:schemas-microsoft-com:vml" Requires="v">
                <p:oleObj spid="_x0000_s71776" r:id="rId14" imgW="965160" imgH="228600" progId="Equation.KSEE3">
                  <p:embed/>
                </p:oleObj>
              </mc:Choice>
              <mc:Fallback>
                <p:oleObj r:id="rId14" imgW="965160" imgH="228600" progId="Equation.KSEE3">
                  <p:embed/>
                  <p:pic>
                    <p:nvPicPr>
                      <p:cNvPr id="0" name="对象 14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2514" y="3938740"/>
                        <a:ext cx="1847704" cy="439058"/>
                      </a:xfrm>
                      <a:prstGeom prst="rect">
                        <a:avLst/>
                      </a:prstGeom>
                      <a:noFill/>
                    </p:spPr>
                  </p:pic>
                </p:oleObj>
              </mc:Fallback>
            </mc:AlternateContent>
          </a:graphicData>
        </a:graphic>
      </p:graphicFrame>
      <p:sp>
        <p:nvSpPr>
          <p:cNvPr id="37"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258232386"/>
              </p:ext>
            </p:extLst>
          </p:nvPr>
        </p:nvGraphicFramePr>
        <p:xfrm>
          <a:off x="3610207" y="5807059"/>
          <a:ext cx="1049866" cy="386793"/>
        </p:xfrm>
        <a:graphic>
          <a:graphicData uri="http://schemas.openxmlformats.org/presentationml/2006/ole">
            <mc:AlternateContent xmlns:mc="http://schemas.openxmlformats.org/markup-compatibility/2006">
              <mc:Choice xmlns:v="urn:schemas-microsoft-com:vml" Requires="v">
                <p:oleObj spid="_x0000_s71777" r:id="rId16" imgW="545760" imgH="203040" progId="Equation.KSEE3">
                  <p:embed/>
                </p:oleObj>
              </mc:Choice>
              <mc:Fallback>
                <p:oleObj r:id="rId16" imgW="545760" imgH="203040" progId="Equation.KSEE3">
                  <p:embed/>
                  <p:pic>
                    <p:nvPicPr>
                      <p:cNvPr id="0" name="对象 14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0207" y="5807059"/>
                        <a:ext cx="1049866" cy="386793"/>
                      </a:xfrm>
                      <a:prstGeom prst="rect">
                        <a:avLst/>
                      </a:prstGeom>
                      <a:noFill/>
                    </p:spPr>
                  </p:pic>
                </p:oleObj>
              </mc:Fallback>
            </mc:AlternateContent>
          </a:graphicData>
        </a:graphic>
      </p:graphicFrame>
      <p:sp>
        <p:nvSpPr>
          <p:cNvPr id="39" name="Rectangle 2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26"/>
          <p:cNvSpPr>
            <a:spLocks noChangeArrowheads="1"/>
          </p:cNvSpPr>
          <p:nvPr/>
        </p:nvSpPr>
        <p:spPr bwMode="auto">
          <a:xfrm>
            <a:off x="101786" y="257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p:cNvGraphicFramePr>
            <a:graphicFrameLocks noChangeAspect="1"/>
          </p:cNvGraphicFramePr>
          <p:nvPr>
            <p:extLst>
              <p:ext uri="{D42A27DB-BD31-4B8C-83A1-F6EECF244321}">
                <p14:modId xmlns:p14="http://schemas.microsoft.com/office/powerpoint/2010/main" val="1149752265"/>
              </p:ext>
            </p:extLst>
          </p:nvPr>
        </p:nvGraphicFramePr>
        <p:xfrm>
          <a:off x="8290979" y="5908435"/>
          <a:ext cx="1350883" cy="311742"/>
        </p:xfrm>
        <a:graphic>
          <a:graphicData uri="http://schemas.openxmlformats.org/presentationml/2006/ole">
            <mc:AlternateContent xmlns:mc="http://schemas.openxmlformats.org/markup-compatibility/2006">
              <mc:Choice xmlns:v="urn:schemas-microsoft-com:vml" Requires="v">
                <p:oleObj spid="_x0000_s71778" r:id="rId18" imgW="863280" imgH="203040" progId="Equation.KSEE3">
                  <p:embed/>
                </p:oleObj>
              </mc:Choice>
              <mc:Fallback>
                <p:oleObj r:id="rId18" imgW="863280" imgH="203040" progId="Equation.KSEE3">
                  <p:embed/>
                  <p:pic>
                    <p:nvPicPr>
                      <p:cNvPr id="0" name="对象 8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90979" y="5908435"/>
                        <a:ext cx="1350883" cy="31174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040217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4.2</a:t>
              </a:r>
              <a:r>
                <a:rPr lang="zh-CN" altLang="en-US" sz="3200" dirty="0"/>
                <a:t>对角化：寻找最简明的相似矩阵</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834271" cy="5665993"/>
            <a:chOff x="874712" y="3195403"/>
            <a:chExt cx="9834271" cy="5665993"/>
          </a:xfrm>
        </p:grpSpPr>
        <p:sp>
          <p:nvSpPr>
            <p:cNvPr id="33" name="矩形 32"/>
            <p:cNvSpPr/>
            <p:nvPr/>
          </p:nvSpPr>
          <p:spPr>
            <a:xfrm>
              <a:off x="1000100" y="4361703"/>
              <a:ext cx="9708883" cy="4499693"/>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对于一个指定的向量</a:t>
              </a:r>
              <a:r>
                <a:rPr lang="en-US" altLang="zh-CN" sz="2000" b="1" i="1" dirty="0"/>
                <a:t>v</a:t>
              </a:r>
              <a:r>
                <a:rPr lang="zh-CN" altLang="zh-CN" sz="2000" dirty="0"/>
                <a:t>，如果我们使用默认的</a:t>
              </a:r>
              <a:r>
                <a:rPr lang="zh-CN" altLang="zh-CN" sz="2000" dirty="0" smtClean="0"/>
                <a:t>基底</a:t>
              </a:r>
              <a:r>
                <a:rPr lang="en-US" altLang="zh-CN" sz="2000" dirty="0" smtClean="0"/>
                <a:t>                             </a:t>
              </a:r>
              <a:r>
                <a:rPr lang="zh-CN" altLang="zh-CN" sz="2000" dirty="0" smtClean="0"/>
                <a:t>对</a:t>
              </a:r>
              <a:r>
                <a:rPr lang="zh-CN" altLang="zh-CN" sz="2000" dirty="0"/>
                <a:t>其进行表示，向量即被表示为</a:t>
              </a:r>
              <a:r>
                <a:rPr lang="zh-CN" altLang="zh-CN" sz="2000" dirty="0" smtClean="0"/>
                <a:t>：</a:t>
              </a:r>
              <a:r>
                <a:rPr lang="en-US" altLang="zh-CN" sz="2000" dirty="0" smtClean="0"/>
                <a:t>                                     </a:t>
              </a:r>
              <a:r>
                <a:rPr lang="zh-CN" altLang="zh-CN" sz="2000" dirty="0" smtClean="0"/>
                <a:t>。</a:t>
              </a:r>
              <a:r>
                <a:rPr lang="zh-CN" altLang="zh-CN" sz="2000" dirty="0"/>
                <a:t>使用方阵</a:t>
              </a:r>
              <a:r>
                <a:rPr lang="en-US" altLang="zh-CN" sz="2000" b="1" i="1" dirty="0"/>
                <a:t>A</a:t>
              </a:r>
              <a:r>
                <a:rPr lang="zh-CN" altLang="zh-CN" sz="2000" dirty="0"/>
                <a:t>对其进行线性变换，那么正如我们在前面的内容中所介绍的，这一组默认的基底就会变成一组新的目标向量，一般情况下，原始的基向量和转换后的目标向量是不共线的</a:t>
              </a:r>
              <a:r>
                <a:rPr lang="zh-CN" altLang="zh-CN" sz="2000" dirty="0" smtClean="0"/>
                <a:t>。</a:t>
              </a:r>
              <a:endParaRPr lang="en-US" altLang="zh-CN" sz="2000" dirty="0" smtClean="0"/>
            </a:p>
            <a:p>
              <a:pPr algn="just">
                <a:lnSpc>
                  <a:spcPct val="120000"/>
                </a:lnSpc>
              </a:pPr>
              <a:endParaRPr lang="en-US" altLang="zh-CN" sz="2000" dirty="0"/>
            </a:p>
            <a:p>
              <a:pPr algn="just">
                <a:lnSpc>
                  <a:spcPct val="120000"/>
                </a:lnSpc>
              </a:pPr>
              <a:endParaRPr lang="en-US" altLang="zh-CN" sz="2000" dirty="0" smtClean="0"/>
            </a:p>
            <a:p>
              <a:r>
                <a:rPr lang="zh-CN" altLang="zh-CN" sz="2000" dirty="0"/>
                <a:t>我们最后再来概况一下其几何含义：</a:t>
              </a:r>
            </a:p>
            <a:p>
              <a:r>
                <a:rPr lang="zh-CN" altLang="zh-CN" sz="2000" dirty="0"/>
                <a:t>对一个特定向量施加矩阵</a:t>
              </a:r>
              <a:r>
                <a:rPr lang="en-US" altLang="zh-CN" sz="2000" b="1" i="1" dirty="0"/>
                <a:t>A</a:t>
              </a:r>
              <a:r>
                <a:rPr lang="zh-CN" altLang="zh-CN" sz="2000" dirty="0"/>
                <a:t>所描述的线性变换，如果使用矩阵</a:t>
              </a:r>
              <a:r>
                <a:rPr lang="en-US" altLang="zh-CN" sz="2000" b="1" i="1" dirty="0"/>
                <a:t>A</a:t>
              </a:r>
              <a:r>
                <a:rPr lang="zh-CN" altLang="zh-CN" sz="2000" dirty="0"/>
                <a:t>的</a:t>
              </a:r>
              <a:r>
                <a:rPr lang="zh-CN" altLang="zh-CN" sz="2000" dirty="0" smtClean="0"/>
                <a:t>特征向量</a:t>
              </a:r>
              <a:r>
                <a:rPr lang="en-US" altLang="zh-CN" sz="2000" dirty="0" smtClean="0"/>
                <a:t>                 </a:t>
              </a:r>
              <a:r>
                <a:rPr lang="zh-CN" altLang="zh-CN" sz="2000" dirty="0" smtClean="0"/>
                <a:t>作为</a:t>
              </a:r>
              <a:r>
                <a:rPr lang="zh-CN" altLang="zh-CN" sz="2000" dirty="0"/>
                <a:t>空间的基底来对该向量进行坐标表示，则该空间变换即可简化为各个维度的坐标值在其基向量的方向上对应</a:t>
              </a:r>
              <a:r>
                <a:rPr lang="zh-CN" altLang="zh-CN" sz="2000" dirty="0" smtClean="0"/>
                <a:t>伸缩</a:t>
              </a:r>
              <a:r>
                <a:rPr lang="en-US" altLang="zh-CN" sz="2000" dirty="0" smtClean="0"/>
                <a:t>     </a:t>
              </a:r>
              <a:r>
                <a:rPr lang="zh-CN" altLang="zh-CN" sz="2000" dirty="0" smtClean="0"/>
                <a:t>倍</a:t>
              </a:r>
              <a:r>
                <a:rPr lang="zh-CN" altLang="zh-CN" sz="2000" dirty="0"/>
                <a:t>。</a:t>
              </a:r>
              <a:endParaRPr lang="en-US" altLang="zh-CN" sz="2000" dirty="0"/>
            </a:p>
            <a:p>
              <a:pPr algn="just">
                <a:lnSpc>
                  <a:spcPct val="120000"/>
                </a:lnSpc>
              </a:pPr>
              <a:endParaRPr lang="en-US" altLang="zh-CN" sz="2000" dirty="0" smtClean="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504225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4.2.3  </a:t>
              </a:r>
              <a:r>
                <a:rPr lang="zh-CN" altLang="en-US" sz="2400" b="1" dirty="0">
                  <a:solidFill>
                    <a:srgbClr val="1C75BC"/>
                  </a:solidFill>
                  <a:latin typeface="迷你简准圆" panose="03000509000000000000" pitchFamily="65" charset="-122"/>
                  <a:ea typeface="迷你简准圆" panose="03000509000000000000" pitchFamily="65" charset="-122"/>
                </a:rPr>
                <a:t>几何意义</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0" y="205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46536521"/>
              </p:ext>
            </p:extLst>
          </p:nvPr>
        </p:nvGraphicFramePr>
        <p:xfrm>
          <a:off x="7006726" y="2177594"/>
          <a:ext cx="1641513" cy="393963"/>
        </p:xfrm>
        <a:graphic>
          <a:graphicData uri="http://schemas.openxmlformats.org/presentationml/2006/ole">
            <mc:AlternateContent xmlns:mc="http://schemas.openxmlformats.org/markup-compatibility/2006">
              <mc:Choice xmlns:v="urn:schemas-microsoft-com:vml" Requires="v">
                <p:oleObj spid="_x0000_s59517" r:id="rId6" imgW="952200" imgH="228600" progId="Equation.KSEE3">
                  <p:embed/>
                </p:oleObj>
              </mc:Choice>
              <mc:Fallback>
                <p:oleObj r:id="rId6" imgW="952200" imgH="228600" progId="Equation.KSEE3">
                  <p:embed/>
                  <p:pic>
                    <p:nvPicPr>
                      <p:cNvPr id="0" name="对象 8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6726" y="2177594"/>
                        <a:ext cx="1641513" cy="393963"/>
                      </a:xfrm>
                      <a:prstGeom prst="rect">
                        <a:avLst/>
                      </a:prstGeom>
                      <a:noFill/>
                    </p:spPr>
                  </p:pic>
                </p:oleObj>
              </mc:Fallback>
            </mc:AlternateContent>
          </a:graphicData>
        </a:graphic>
      </p:graphicFrame>
      <p:sp>
        <p:nvSpPr>
          <p:cNvPr id="9" name="Rectangle 8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87447400"/>
              </p:ext>
            </p:extLst>
          </p:nvPr>
        </p:nvGraphicFramePr>
        <p:xfrm>
          <a:off x="3249976" y="2634794"/>
          <a:ext cx="2644048" cy="366804"/>
        </p:xfrm>
        <a:graphic>
          <a:graphicData uri="http://schemas.openxmlformats.org/presentationml/2006/ole">
            <mc:AlternateContent xmlns:mc="http://schemas.openxmlformats.org/markup-compatibility/2006">
              <mc:Choice xmlns:v="urn:schemas-microsoft-com:vml" Requires="v">
                <p:oleObj spid="_x0000_s59518" r:id="rId8" imgW="1650960" imgH="228600" progId="Equation.KSEE3">
                  <p:embed/>
                </p:oleObj>
              </mc:Choice>
              <mc:Fallback>
                <p:oleObj r:id="rId8" imgW="1650960" imgH="228600" progId="Equation.KSEE3">
                  <p:embed/>
                  <p:pic>
                    <p:nvPicPr>
                      <p:cNvPr id="0" name="对象 8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976" y="2634794"/>
                        <a:ext cx="2644048" cy="366804"/>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181344004"/>
              </p:ext>
            </p:extLst>
          </p:nvPr>
        </p:nvGraphicFramePr>
        <p:xfrm>
          <a:off x="9581735" y="4649116"/>
          <a:ext cx="2022977" cy="429659"/>
        </p:xfrm>
        <a:graphic>
          <a:graphicData uri="http://schemas.openxmlformats.org/presentationml/2006/ole">
            <mc:AlternateContent xmlns:mc="http://schemas.openxmlformats.org/markup-compatibility/2006">
              <mc:Choice xmlns:v="urn:schemas-microsoft-com:vml" Requires="v">
                <p:oleObj spid="_x0000_s59519" r:id="rId10" imgW="1079280" imgH="228600" progId="Equation.KSEE3">
                  <p:embed/>
                </p:oleObj>
              </mc:Choice>
              <mc:Fallback>
                <p:oleObj r:id="rId10" imgW="1079280" imgH="228600" progId="Equation.KSEE3">
                  <p:embed/>
                  <p:pic>
                    <p:nvPicPr>
                      <p:cNvPr id="0" name="对象 8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81735" y="4649116"/>
                        <a:ext cx="2022977" cy="429659"/>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912712535"/>
              </p:ext>
            </p:extLst>
          </p:nvPr>
        </p:nvGraphicFramePr>
        <p:xfrm>
          <a:off x="4913523" y="5252290"/>
          <a:ext cx="286438" cy="429657"/>
        </p:xfrm>
        <a:graphic>
          <a:graphicData uri="http://schemas.openxmlformats.org/presentationml/2006/ole">
            <mc:AlternateContent xmlns:mc="http://schemas.openxmlformats.org/markup-compatibility/2006">
              <mc:Choice xmlns:v="urn:schemas-microsoft-com:vml" Requires="v">
                <p:oleObj spid="_x0000_s59520" r:id="rId12" imgW="152280" imgH="228600" progId="Equation.KSEE3">
                  <p:embed/>
                </p:oleObj>
              </mc:Choice>
              <mc:Fallback>
                <p:oleObj r:id="rId12" imgW="152280" imgH="228600" progId="Equation.KSEE3">
                  <p:embed/>
                  <p:pic>
                    <p:nvPicPr>
                      <p:cNvPr id="0" name="对象 8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13523" y="5252290"/>
                        <a:ext cx="286438" cy="429657"/>
                      </a:xfrm>
                      <a:prstGeom prst="rect">
                        <a:avLst/>
                      </a:prstGeom>
                      <a:noFill/>
                    </p:spPr>
                  </p:pic>
                </p:oleObj>
              </mc:Fallback>
            </mc:AlternateContent>
          </a:graphicData>
        </a:graphic>
      </p:graphicFrame>
      <p:sp>
        <p:nvSpPr>
          <p:cNvPr id="21" name="Rectangle 9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92"/>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2"/>
    </p:custDataLst>
    <p:extLst>
      <p:ext uri="{BB962C8B-B14F-4D97-AF65-F5344CB8AC3E}">
        <p14:creationId xmlns:p14="http://schemas.microsoft.com/office/powerpoint/2010/main" val="757778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4.2</a:t>
              </a:r>
              <a:r>
                <a:rPr lang="zh-CN" altLang="en-US" sz="3200" dirty="0"/>
                <a:t>对角化：寻找最简明的相似矩阵</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834271" cy="2957560"/>
            <a:chOff x="874712" y="3195403"/>
            <a:chExt cx="9834271" cy="2957560"/>
          </a:xfrm>
        </p:grpSpPr>
        <p:sp>
          <p:nvSpPr>
            <p:cNvPr id="33" name="矩形 32"/>
            <p:cNvSpPr/>
            <p:nvPr/>
          </p:nvSpPr>
          <p:spPr>
            <a:xfrm>
              <a:off x="1000100" y="4361703"/>
              <a:ext cx="9708883" cy="1791260"/>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smtClean="0"/>
            </a:p>
            <a:p>
              <a:pPr algn="just">
                <a:lnSpc>
                  <a:spcPct val="120000"/>
                </a:lnSpc>
              </a:pPr>
              <a:endParaRPr lang="en-US" altLang="zh-CN" sz="2000" dirty="0"/>
            </a:p>
            <a:p>
              <a:pPr algn="just">
                <a:lnSpc>
                  <a:spcPct val="120000"/>
                </a:lnSpc>
              </a:pPr>
              <a:endParaRPr lang="en-US" altLang="zh-CN" sz="2000" dirty="0" smtClean="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662868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4.2.4  </a:t>
              </a:r>
              <a:r>
                <a:rPr lang="zh-CN" altLang="en-US" sz="2400" b="1" dirty="0">
                  <a:solidFill>
                    <a:srgbClr val="1C75BC"/>
                  </a:solidFill>
                  <a:latin typeface="迷你简准圆" panose="03000509000000000000" pitchFamily="65" charset="-122"/>
                  <a:ea typeface="迷你简准圆" panose="03000509000000000000" pitchFamily="65" charset="-122"/>
                </a:rPr>
                <a:t>用基变换的方法再次推导对角化过程</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617897" y="54836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564593316"/>
              </p:ext>
            </p:extLst>
          </p:nvPr>
        </p:nvGraphicFramePr>
        <p:xfrm>
          <a:off x="1572029" y="2111765"/>
          <a:ext cx="1108451" cy="1170899"/>
        </p:xfrm>
        <a:graphic>
          <a:graphicData uri="http://schemas.openxmlformats.org/presentationml/2006/ole">
            <mc:AlternateContent xmlns:mc="http://schemas.openxmlformats.org/markup-compatibility/2006">
              <mc:Choice xmlns:v="urn:schemas-microsoft-com:vml" Requires="v">
                <p:oleObj spid="_x0000_s73802" r:id="rId6" imgW="672840" imgH="711000" progId="Equation.KSEE3">
                  <p:embed/>
                </p:oleObj>
              </mc:Choice>
              <mc:Fallback>
                <p:oleObj r:id="rId6" imgW="672840" imgH="711000" progId="Equation.KSEE3">
                  <p:embed/>
                  <p:pic>
                    <p:nvPicPr>
                      <p:cNvPr id="0" name="对象 8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029" y="2111765"/>
                        <a:ext cx="1108451" cy="1170899"/>
                      </a:xfrm>
                      <a:prstGeom prst="rect">
                        <a:avLst/>
                      </a:prstGeom>
                      <a:noFill/>
                    </p:spPr>
                  </p:pic>
                </p:oleObj>
              </mc:Fallback>
            </mc:AlternateContent>
          </a:graphicData>
        </a:graphic>
      </p:graphicFrame>
      <p:sp>
        <p:nvSpPr>
          <p:cNvPr id="9" name="Rectangle 5"/>
          <p:cNvSpPr>
            <a:spLocks noChangeArrowheads="1"/>
          </p:cNvSpPr>
          <p:nvPr/>
        </p:nvSpPr>
        <p:spPr bwMode="auto">
          <a:xfrm>
            <a:off x="291236" y="176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01504550"/>
              </p:ext>
            </p:extLst>
          </p:nvPr>
        </p:nvGraphicFramePr>
        <p:xfrm>
          <a:off x="3227496" y="2167008"/>
          <a:ext cx="1096147" cy="1126178"/>
        </p:xfrm>
        <a:graphic>
          <a:graphicData uri="http://schemas.openxmlformats.org/presentationml/2006/ole">
            <mc:AlternateContent xmlns:mc="http://schemas.openxmlformats.org/markup-compatibility/2006">
              <mc:Choice xmlns:v="urn:schemas-microsoft-com:vml" Requires="v">
                <p:oleObj spid="_x0000_s73803" r:id="rId8" imgW="698400" imgH="711000" progId="Equation.KSEE3">
                  <p:embed/>
                </p:oleObj>
              </mc:Choice>
              <mc:Fallback>
                <p:oleObj r:id="rId8" imgW="698400" imgH="711000" progId="Equation.KSEE3">
                  <p:embed/>
                  <p:pic>
                    <p:nvPicPr>
                      <p:cNvPr id="0" name="对象 8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7496" y="2167008"/>
                        <a:ext cx="1096147" cy="1126178"/>
                      </a:xfrm>
                      <a:prstGeom prst="rect">
                        <a:avLst/>
                      </a:prstGeom>
                      <a:noFill/>
                    </p:spPr>
                  </p:pic>
                </p:oleObj>
              </mc:Fallback>
            </mc:AlternateContent>
          </a:graphicData>
        </a:graphic>
      </p:graphicFrame>
      <p:sp>
        <p:nvSpPr>
          <p:cNvPr id="12" name="Rectangle 7"/>
          <p:cNvSpPr>
            <a:spLocks noChangeArrowheads="1"/>
          </p:cNvSpPr>
          <p:nvPr/>
        </p:nvSpPr>
        <p:spPr bwMode="auto">
          <a:xfrm>
            <a:off x="-60365" y="-1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875647793"/>
              </p:ext>
            </p:extLst>
          </p:nvPr>
        </p:nvGraphicFramePr>
        <p:xfrm>
          <a:off x="4934525" y="2142407"/>
          <a:ext cx="1101110" cy="1146989"/>
        </p:xfrm>
        <a:graphic>
          <a:graphicData uri="http://schemas.openxmlformats.org/presentationml/2006/ole">
            <mc:AlternateContent xmlns:mc="http://schemas.openxmlformats.org/markup-compatibility/2006">
              <mc:Choice xmlns:v="urn:schemas-microsoft-com:vml" Requires="v">
                <p:oleObj spid="_x0000_s73804" r:id="rId10" imgW="685800" imgH="711000" progId="Equation.KSEE3">
                  <p:embed/>
                </p:oleObj>
              </mc:Choice>
              <mc:Fallback>
                <p:oleObj r:id="rId10" imgW="685800" imgH="711000" progId="Equation.KSEE3">
                  <p:embed/>
                  <p:pic>
                    <p:nvPicPr>
                      <p:cNvPr id="0" name="对象 8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4525" y="2142407"/>
                        <a:ext cx="1101110" cy="1146989"/>
                      </a:xfrm>
                      <a:prstGeom prst="rect">
                        <a:avLst/>
                      </a:prstGeom>
                      <a:noFill/>
                    </p:spPr>
                  </p:pic>
                </p:oleObj>
              </mc:Fallback>
            </mc:AlternateContent>
          </a:graphicData>
        </a:graphic>
      </p:graphicFrame>
      <p:sp>
        <p:nvSpPr>
          <p:cNvPr id="14" name="Rectangle 9"/>
          <p:cNvSpPr>
            <a:spLocks noChangeArrowheads="1"/>
          </p:cNvSpPr>
          <p:nvPr/>
        </p:nvSpPr>
        <p:spPr bwMode="auto">
          <a:xfrm>
            <a:off x="1941887" y="40765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699612760"/>
              </p:ext>
            </p:extLst>
          </p:nvPr>
        </p:nvGraphicFramePr>
        <p:xfrm>
          <a:off x="2098529" y="4774036"/>
          <a:ext cx="4663970" cy="466397"/>
        </p:xfrm>
        <a:graphic>
          <a:graphicData uri="http://schemas.openxmlformats.org/presentationml/2006/ole">
            <mc:AlternateContent xmlns:mc="http://schemas.openxmlformats.org/markup-compatibility/2006">
              <mc:Choice xmlns:v="urn:schemas-microsoft-com:vml" Requires="v">
                <p:oleObj spid="_x0000_s73805" r:id="rId12" imgW="2286000" imgH="228600" progId="Equation.KSEE3">
                  <p:embed/>
                </p:oleObj>
              </mc:Choice>
              <mc:Fallback>
                <p:oleObj r:id="rId12" imgW="2286000" imgH="228600" progId="Equation.KSEE3">
                  <p:embed/>
                  <p:pic>
                    <p:nvPicPr>
                      <p:cNvPr id="0" name="对象 8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8529" y="4774036"/>
                        <a:ext cx="4663970" cy="466397"/>
                      </a:xfrm>
                      <a:prstGeom prst="rect">
                        <a:avLst/>
                      </a:prstGeom>
                      <a:noFill/>
                    </p:spPr>
                  </p:pic>
                </p:oleObj>
              </mc:Fallback>
            </mc:AlternateContent>
          </a:graphicData>
        </a:graphic>
      </p:graphicFrame>
      <p:sp>
        <p:nvSpPr>
          <p:cNvPr id="20" name="Rectangle 11"/>
          <p:cNvSpPr>
            <a:spLocks noChangeArrowheads="1"/>
          </p:cNvSpPr>
          <p:nvPr/>
        </p:nvSpPr>
        <p:spPr bwMode="auto">
          <a:xfrm>
            <a:off x="2617897" y="3426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214270180"/>
              </p:ext>
            </p:extLst>
          </p:nvPr>
        </p:nvGraphicFramePr>
        <p:xfrm>
          <a:off x="2502877" y="3697540"/>
          <a:ext cx="973024" cy="364884"/>
        </p:xfrm>
        <a:graphic>
          <a:graphicData uri="http://schemas.openxmlformats.org/presentationml/2006/ole">
            <mc:AlternateContent xmlns:mc="http://schemas.openxmlformats.org/markup-compatibility/2006">
              <mc:Choice xmlns:v="urn:schemas-microsoft-com:vml" Requires="v">
                <p:oleObj spid="_x0000_s73806" r:id="rId14" imgW="609480" imgH="228600" progId="Equation.KSEE3">
                  <p:embed/>
                </p:oleObj>
              </mc:Choice>
              <mc:Fallback>
                <p:oleObj r:id="rId14" imgW="609480" imgH="228600" progId="Equation.KSEE3">
                  <p:embed/>
                  <p:pic>
                    <p:nvPicPr>
                      <p:cNvPr id="0" name="对象 8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2877" y="3697540"/>
                        <a:ext cx="973024" cy="364884"/>
                      </a:xfrm>
                      <a:prstGeom prst="rect">
                        <a:avLst/>
                      </a:prstGeom>
                      <a:noFill/>
                    </p:spPr>
                  </p:pic>
                </p:oleObj>
              </mc:Fallback>
            </mc:AlternateContent>
          </a:graphicData>
        </a:graphic>
      </p:graphicFrame>
      <p:sp>
        <p:nvSpPr>
          <p:cNvPr id="22"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047256984"/>
              </p:ext>
            </p:extLst>
          </p:nvPr>
        </p:nvGraphicFramePr>
        <p:xfrm>
          <a:off x="4134352" y="3635497"/>
          <a:ext cx="1350728" cy="432233"/>
        </p:xfrm>
        <a:graphic>
          <a:graphicData uri="http://schemas.openxmlformats.org/presentationml/2006/ole">
            <mc:AlternateContent xmlns:mc="http://schemas.openxmlformats.org/markup-compatibility/2006">
              <mc:Choice xmlns:v="urn:schemas-microsoft-com:vml" Requires="v">
                <p:oleObj spid="_x0000_s73807" r:id="rId16" imgW="711000" imgH="228600" progId="Equation.KSEE3">
                  <p:embed/>
                </p:oleObj>
              </mc:Choice>
              <mc:Fallback>
                <p:oleObj r:id="rId16" imgW="711000" imgH="228600" progId="Equation.KSEE3">
                  <p:embed/>
                  <p:pic>
                    <p:nvPicPr>
                      <p:cNvPr id="0" name="对象 8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34352" y="3635497"/>
                        <a:ext cx="1350728" cy="432233"/>
                      </a:xfrm>
                      <a:prstGeom prst="rect">
                        <a:avLst/>
                      </a:prstGeom>
                      <a:noFill/>
                    </p:spPr>
                  </p:pic>
                </p:oleObj>
              </mc:Fallback>
            </mc:AlternateContent>
          </a:graphicData>
        </a:graphic>
      </p:graphicFrame>
      <p:sp>
        <p:nvSpPr>
          <p:cNvPr id="24"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304391321"/>
              </p:ext>
            </p:extLst>
          </p:nvPr>
        </p:nvGraphicFramePr>
        <p:xfrm>
          <a:off x="1645252" y="5480081"/>
          <a:ext cx="4001656" cy="1195714"/>
        </p:xfrm>
        <a:graphic>
          <a:graphicData uri="http://schemas.openxmlformats.org/presentationml/2006/ole">
            <mc:AlternateContent xmlns:mc="http://schemas.openxmlformats.org/markup-compatibility/2006">
              <mc:Choice xmlns:v="urn:schemas-microsoft-com:vml" Requires="v">
                <p:oleObj spid="_x0000_s73808" r:id="rId18" imgW="2387520" imgH="711000" progId="Equation.KSEE3">
                  <p:embed/>
                </p:oleObj>
              </mc:Choice>
              <mc:Fallback>
                <p:oleObj r:id="rId18" imgW="2387520" imgH="711000" progId="Equation.KSEE3">
                  <p:embed/>
                  <p:pic>
                    <p:nvPicPr>
                      <p:cNvPr id="0" name="对象 85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45252" y="5480081"/>
                        <a:ext cx="4001656" cy="1195714"/>
                      </a:xfrm>
                      <a:prstGeom prst="rect">
                        <a:avLst/>
                      </a:prstGeom>
                      <a:noFill/>
                    </p:spPr>
                  </p:pic>
                </p:oleObj>
              </mc:Fallback>
            </mc:AlternateContent>
          </a:graphicData>
        </a:graphic>
      </p:graphicFrame>
      <p:sp>
        <p:nvSpPr>
          <p:cNvPr id="27"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716254619"/>
              </p:ext>
            </p:extLst>
          </p:nvPr>
        </p:nvGraphicFramePr>
        <p:xfrm>
          <a:off x="7552265" y="5824872"/>
          <a:ext cx="1006905" cy="402762"/>
        </p:xfrm>
        <a:graphic>
          <a:graphicData uri="http://schemas.openxmlformats.org/presentationml/2006/ole">
            <mc:AlternateContent xmlns:mc="http://schemas.openxmlformats.org/markup-compatibility/2006">
              <mc:Choice xmlns:v="urn:schemas-microsoft-com:vml" Requires="v">
                <p:oleObj spid="_x0000_s73809" r:id="rId20" imgW="571320" imgH="228600" progId="Equation.KSEE3">
                  <p:embed/>
                </p:oleObj>
              </mc:Choice>
              <mc:Fallback>
                <p:oleObj r:id="rId20" imgW="571320" imgH="228600" progId="Equation.KSEE3">
                  <p:embed/>
                  <p:pic>
                    <p:nvPicPr>
                      <p:cNvPr id="0" name="对象 85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52265" y="5824872"/>
                        <a:ext cx="1006905" cy="402762"/>
                      </a:xfrm>
                      <a:prstGeom prst="rect">
                        <a:avLst/>
                      </a:prstGeom>
                      <a:noFill/>
                    </p:spPr>
                  </p:pic>
                </p:oleObj>
              </mc:Fallback>
            </mc:AlternateContent>
          </a:graphicData>
        </a:graphic>
      </p:graphicFrame>
      <p:sp>
        <p:nvSpPr>
          <p:cNvPr id="35" name="下箭头 34"/>
          <p:cNvSpPr/>
          <p:nvPr/>
        </p:nvSpPr>
        <p:spPr>
          <a:xfrm>
            <a:off x="3646080" y="3426246"/>
            <a:ext cx="319340" cy="124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5791200" y="6075122"/>
            <a:ext cx="1535289" cy="11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129866" y="5566299"/>
            <a:ext cx="857955" cy="369332"/>
          </a:xfrm>
          <a:prstGeom prst="rect">
            <a:avLst/>
          </a:prstGeom>
          <a:noFill/>
        </p:spPr>
        <p:txBody>
          <a:bodyPr wrap="square" rtlCol="0">
            <a:spAutoFit/>
          </a:bodyPr>
          <a:lstStyle/>
          <a:p>
            <a:r>
              <a:rPr lang="zh-CN" altLang="en-US" dirty="0" smtClean="0"/>
              <a:t>取逆</a:t>
            </a:r>
            <a:endParaRPr lang="zh-CN" altLang="en-US" dirty="0"/>
          </a:p>
        </p:txBody>
      </p:sp>
    </p:spTree>
    <p:custDataLst>
      <p:tags r:id="rId2"/>
    </p:custDataLst>
    <p:extLst>
      <p:ext uri="{BB962C8B-B14F-4D97-AF65-F5344CB8AC3E}">
        <p14:creationId xmlns:p14="http://schemas.microsoft.com/office/powerpoint/2010/main" val="2922059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4.3</a:t>
              </a:r>
              <a:r>
                <a:rPr lang="zh-CN" altLang="en-US" sz="3200" dirty="0" smtClean="0"/>
                <a:t>关键</a:t>
              </a:r>
              <a:r>
                <a:rPr lang="zh-CN" altLang="en-US" sz="3200" dirty="0"/>
                <a:t>要素：特征向量与特征值</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896700" cy="4527021"/>
            <a:chOff x="874712" y="3195403"/>
            <a:chExt cx="9896700" cy="4527021"/>
          </a:xfrm>
        </p:grpSpPr>
        <p:sp>
          <p:nvSpPr>
            <p:cNvPr id="33" name="矩形 32"/>
            <p:cNvSpPr/>
            <p:nvPr/>
          </p:nvSpPr>
          <p:spPr>
            <a:xfrm>
              <a:off x="1062529" y="4823169"/>
              <a:ext cx="9708883" cy="289925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t>这个有关矩阵特征向量和特征值的核心表达式：从空间几何意义的角度来理解，</a:t>
              </a:r>
              <a:r>
                <a:rPr lang="zh-CN" altLang="en-US" sz="2000" dirty="0" smtClean="0"/>
                <a:t>对于</a:t>
              </a:r>
              <a:endParaRPr lang="en-US" altLang="zh-CN" sz="2000" dirty="0" smtClean="0"/>
            </a:p>
            <a:p>
              <a:pPr algn="just">
                <a:lnSpc>
                  <a:spcPct val="120000"/>
                </a:lnSpc>
              </a:pPr>
              <a:endParaRPr lang="en-US" altLang="zh-CN" sz="2000" dirty="0"/>
            </a:p>
            <a:p>
              <a:pPr algn="just">
                <a:lnSpc>
                  <a:spcPct val="120000"/>
                </a:lnSpc>
              </a:pPr>
              <a:r>
                <a:rPr lang="zh-CN" altLang="en-US" sz="2000" dirty="0" smtClean="0"/>
                <a:t>一</a:t>
              </a:r>
              <a:r>
                <a:rPr lang="zh-CN" altLang="en-US" sz="2000" dirty="0"/>
                <a:t>个方阵</a:t>
              </a:r>
              <a:r>
                <a:rPr lang="en-US" altLang="zh-CN" sz="2000" dirty="0"/>
                <a:t>A</a:t>
              </a:r>
              <a:r>
                <a:rPr lang="zh-CN" altLang="en-US" sz="2000" dirty="0"/>
                <a:t>，若向量</a:t>
              </a:r>
              <a:r>
                <a:rPr lang="en-US" altLang="zh-CN" sz="2000" dirty="0"/>
                <a:t>p</a:t>
              </a:r>
              <a:r>
                <a:rPr lang="zh-CN" altLang="en-US" sz="2000" dirty="0"/>
                <a:t>是他的特征向量，标量</a:t>
              </a:r>
              <a:r>
                <a:rPr lang="zh-CN" altLang="en-US" sz="2000" dirty="0" smtClean="0"/>
                <a:t>值   是</a:t>
              </a:r>
              <a:r>
                <a:rPr lang="zh-CN" altLang="en-US" sz="2000" dirty="0"/>
                <a:t>对应的特征值，则意味着向量</a:t>
              </a:r>
              <a:r>
                <a:rPr lang="en-US" altLang="zh-CN" sz="2000" dirty="0"/>
                <a:t>p</a:t>
              </a:r>
              <a:r>
                <a:rPr lang="zh-CN" altLang="en-US" sz="2000" dirty="0" smtClean="0"/>
                <a:t>在</a:t>
              </a:r>
              <a:endParaRPr lang="en-US" altLang="zh-CN" sz="2000" dirty="0" smtClean="0"/>
            </a:p>
            <a:p>
              <a:pPr algn="just">
                <a:lnSpc>
                  <a:spcPct val="120000"/>
                </a:lnSpc>
              </a:pPr>
              <a:endParaRPr lang="en-US" altLang="zh-CN" sz="2000" dirty="0"/>
            </a:p>
            <a:p>
              <a:pPr algn="just">
                <a:lnSpc>
                  <a:spcPct val="120000"/>
                </a:lnSpc>
              </a:pPr>
              <a:r>
                <a:rPr lang="zh-CN" altLang="en-US" sz="2000" dirty="0" smtClean="0"/>
                <a:t>方阵</a:t>
              </a:r>
              <a:r>
                <a:rPr lang="en-US" altLang="zh-CN" sz="2000" dirty="0"/>
                <a:t>A</a:t>
              </a:r>
              <a:r>
                <a:rPr lang="zh-CN" altLang="en-US" sz="2000" dirty="0"/>
                <a:t>的作用下，他的空间变换就是其长度沿着向量的方向</a:t>
              </a:r>
              <a:r>
                <a:rPr lang="zh-CN" altLang="en-US" sz="2000" dirty="0" smtClean="0"/>
                <a:t>进行   倍</a:t>
              </a:r>
              <a:r>
                <a:rPr lang="zh-CN" altLang="en-US" sz="2000" dirty="0"/>
                <a:t>的伸缩。</a:t>
              </a:r>
              <a:endParaRPr lang="en-US" altLang="zh-CN" sz="2000" dirty="0"/>
            </a:p>
            <a:p>
              <a:pPr algn="just">
                <a:lnSpc>
                  <a:spcPct val="120000"/>
                </a:lnSpc>
              </a:pPr>
              <a:endParaRPr lang="en-US" altLang="zh-CN" sz="2000" dirty="0" smtClean="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504225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4.3.1  </a:t>
              </a:r>
              <a:r>
                <a:rPr lang="zh-CN" altLang="en-US" sz="2400" b="1" dirty="0">
                  <a:solidFill>
                    <a:srgbClr val="1C75BC"/>
                  </a:solidFill>
                  <a:latin typeface="迷你简准圆" panose="03000509000000000000" pitchFamily="65" charset="-122"/>
                  <a:ea typeface="迷你简准圆" panose="03000509000000000000" pitchFamily="65" charset="-122"/>
                </a:rPr>
                <a:t>几何意义回顾</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0" y="205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6"/>
          <a:stretch>
            <a:fillRect/>
          </a:stretch>
        </p:blipFill>
        <p:spPr>
          <a:xfrm>
            <a:off x="4810281" y="1700325"/>
            <a:ext cx="2060971" cy="781748"/>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73676813"/>
              </p:ext>
            </p:extLst>
          </p:nvPr>
        </p:nvGraphicFramePr>
        <p:xfrm>
          <a:off x="6493595" y="3328087"/>
          <a:ext cx="377657" cy="467058"/>
        </p:xfrm>
        <a:graphic>
          <a:graphicData uri="http://schemas.openxmlformats.org/presentationml/2006/ole">
            <mc:AlternateContent xmlns:mc="http://schemas.openxmlformats.org/markup-compatibility/2006">
              <mc:Choice xmlns:v="urn:schemas-microsoft-com:vml" Requires="v">
                <p:oleObj spid="_x0000_s72720" r:id="rId7" imgW="139680" imgH="177480" progId="Equation.KSEE3">
                  <p:embed/>
                </p:oleObj>
              </mc:Choice>
              <mc:Fallback>
                <p:oleObj r:id="rId7" imgW="139680" imgH="177480" progId="Equation.KSEE3">
                  <p:embed/>
                  <p:pic>
                    <p:nvPicPr>
                      <p:cNvPr id="0" name="对象 8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3595" y="3328087"/>
                        <a:ext cx="377657" cy="467058"/>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84956505"/>
              </p:ext>
            </p:extLst>
          </p:nvPr>
        </p:nvGraphicFramePr>
        <p:xfrm>
          <a:off x="8315899" y="4088687"/>
          <a:ext cx="377657" cy="467058"/>
        </p:xfrm>
        <a:graphic>
          <a:graphicData uri="http://schemas.openxmlformats.org/presentationml/2006/ole">
            <mc:AlternateContent xmlns:mc="http://schemas.openxmlformats.org/markup-compatibility/2006">
              <mc:Choice xmlns:v="urn:schemas-microsoft-com:vml" Requires="v">
                <p:oleObj spid="_x0000_s72721" r:id="rId9" imgW="139680" imgH="177480" progId="Equation.KSEE3">
                  <p:embed/>
                </p:oleObj>
              </mc:Choice>
              <mc:Fallback>
                <p:oleObj r:id="rId9" imgW="139680" imgH="177480" progId="Equation.KSEE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5899" y="4088687"/>
                        <a:ext cx="377657" cy="46705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57936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4.3</a:t>
              </a:r>
              <a:r>
                <a:rPr lang="zh-CN" altLang="en-US" sz="3200" dirty="0" smtClean="0"/>
                <a:t>关键</a:t>
              </a:r>
              <a:r>
                <a:rPr lang="zh-CN" altLang="en-US" sz="3200" dirty="0"/>
                <a:t>要素：特征向量与特征值</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896700" cy="2311030"/>
            <a:chOff x="874712" y="3195403"/>
            <a:chExt cx="9896700" cy="2311030"/>
          </a:xfrm>
        </p:grpSpPr>
        <p:sp>
          <p:nvSpPr>
            <p:cNvPr id="33" name="矩形 32"/>
            <p:cNvSpPr/>
            <p:nvPr/>
          </p:nvSpPr>
          <p:spPr>
            <a:xfrm>
              <a:off x="1062529" y="4823169"/>
              <a:ext cx="9708883" cy="683264"/>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504225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4.3.2  </a:t>
              </a:r>
              <a:r>
                <a:rPr lang="zh-CN" altLang="en-US" sz="2400" b="1" dirty="0">
                  <a:solidFill>
                    <a:srgbClr val="1C75BC"/>
                  </a:solidFill>
                  <a:latin typeface="迷你简准圆" panose="03000509000000000000" pitchFamily="65" charset="-122"/>
                  <a:ea typeface="迷你简准圆" panose="03000509000000000000" pitchFamily="65" charset="-122"/>
                </a:rPr>
                <a:t>基本几何性质</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0" y="205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303987" y="2057400"/>
            <a:ext cx="9514577" cy="2759730"/>
          </a:xfrm>
          <a:prstGeom prst="rect">
            <a:avLst/>
          </a:prstGeom>
        </p:spPr>
        <p:txBody>
          <a:bodyPr wrap="square">
            <a:spAutoFit/>
          </a:bodyPr>
          <a:lstStyle/>
          <a:p>
            <a:pPr indent="266700" algn="just">
              <a:lnSpc>
                <a:spcPts val="1570"/>
              </a:lnSpc>
              <a:spcAft>
                <a:spcPts val="0"/>
              </a:spcAft>
            </a:pPr>
            <a:r>
              <a:rPr lang="zh-CN" altLang="zh-CN" sz="2000" dirty="0">
                <a:latin typeface="+mn-ea"/>
              </a:rPr>
              <a:t>情况一：矩阵特征值为</a:t>
            </a:r>
            <a:r>
              <a:rPr lang="en-US" altLang="zh-CN" sz="2000" dirty="0">
                <a:latin typeface="+mn-ea"/>
              </a:rPr>
              <a:t>0</a:t>
            </a:r>
            <a:r>
              <a:rPr lang="zh-CN" altLang="zh-CN" sz="2000" dirty="0">
                <a:latin typeface="+mn-ea"/>
              </a:rPr>
              <a:t>的情况</a:t>
            </a:r>
            <a:r>
              <a:rPr lang="zh-CN" altLang="zh-CN" sz="2000" dirty="0" smtClean="0">
                <a:latin typeface="+mn-ea"/>
              </a:rPr>
              <a:t>。</a:t>
            </a:r>
            <a:endParaRPr lang="en-US" altLang="zh-CN" sz="2000" dirty="0" smtClean="0">
              <a:latin typeface="+mn-ea"/>
            </a:endParaRPr>
          </a:p>
          <a:p>
            <a:pPr indent="266700" algn="just">
              <a:lnSpc>
                <a:spcPts val="1570"/>
              </a:lnSpc>
              <a:spcAft>
                <a:spcPts val="0"/>
              </a:spcAft>
            </a:pPr>
            <a:endParaRPr lang="en-US" altLang="zh-CN" sz="2000" dirty="0">
              <a:effectLst/>
              <a:latin typeface="+mn-ea"/>
            </a:endParaRPr>
          </a:p>
          <a:p>
            <a:pPr indent="266700" algn="just">
              <a:lnSpc>
                <a:spcPts val="1570"/>
              </a:lnSpc>
              <a:spcAft>
                <a:spcPts val="0"/>
              </a:spcAft>
            </a:pPr>
            <a:endParaRPr lang="en-US" altLang="zh-CN" sz="2000" dirty="0" smtClean="0">
              <a:latin typeface="+mn-ea"/>
            </a:endParaRPr>
          </a:p>
          <a:p>
            <a:pPr indent="266700" algn="just">
              <a:lnSpc>
                <a:spcPts val="1570"/>
              </a:lnSpc>
              <a:spcAft>
                <a:spcPts val="0"/>
              </a:spcAft>
            </a:pPr>
            <a:endParaRPr lang="en-US" altLang="zh-CN" sz="2000" dirty="0">
              <a:effectLst/>
              <a:latin typeface="+mn-ea"/>
            </a:endParaRPr>
          </a:p>
          <a:p>
            <a:pPr indent="266700" algn="just">
              <a:lnSpc>
                <a:spcPts val="1570"/>
              </a:lnSpc>
              <a:spcAft>
                <a:spcPts val="0"/>
              </a:spcAft>
            </a:pPr>
            <a:endParaRPr lang="en-US" altLang="zh-CN" sz="2000" dirty="0" smtClean="0">
              <a:latin typeface="+mn-ea"/>
            </a:endParaRPr>
          </a:p>
          <a:p>
            <a:pPr indent="266700" algn="just">
              <a:lnSpc>
                <a:spcPts val="1570"/>
              </a:lnSpc>
            </a:pPr>
            <a:r>
              <a:rPr lang="zh-CN" altLang="zh-CN" sz="2000" dirty="0">
                <a:latin typeface="+mn-ea"/>
              </a:rPr>
              <a:t>情况二：对角矩阵的情况</a:t>
            </a:r>
            <a:r>
              <a:rPr lang="zh-CN" altLang="zh-CN" sz="2000" dirty="0" smtClean="0">
                <a:latin typeface="+mn-ea"/>
              </a:rPr>
              <a:t>。</a:t>
            </a:r>
            <a:endParaRPr lang="en-US" altLang="zh-CN" sz="2000" dirty="0" smtClean="0">
              <a:latin typeface="+mn-ea"/>
            </a:endParaRPr>
          </a:p>
          <a:p>
            <a:pPr indent="266700" algn="just">
              <a:lnSpc>
                <a:spcPts val="1570"/>
              </a:lnSpc>
            </a:pPr>
            <a:endParaRPr lang="en-US" altLang="zh-CN" sz="2000" dirty="0">
              <a:latin typeface="+mn-ea"/>
            </a:endParaRPr>
          </a:p>
          <a:p>
            <a:pPr indent="266700" algn="just">
              <a:lnSpc>
                <a:spcPts val="1570"/>
              </a:lnSpc>
            </a:pPr>
            <a:endParaRPr lang="en-US" altLang="zh-CN" sz="2000" dirty="0" smtClean="0">
              <a:latin typeface="+mn-ea"/>
            </a:endParaRPr>
          </a:p>
          <a:p>
            <a:pPr indent="266700" algn="just">
              <a:lnSpc>
                <a:spcPts val="1570"/>
              </a:lnSpc>
            </a:pPr>
            <a:endParaRPr lang="en-US" altLang="zh-CN" sz="2000" dirty="0">
              <a:latin typeface="+mn-ea"/>
            </a:endParaRPr>
          </a:p>
          <a:p>
            <a:pPr indent="266700" algn="just">
              <a:lnSpc>
                <a:spcPts val="1570"/>
              </a:lnSpc>
            </a:pPr>
            <a:endParaRPr lang="en-US" altLang="zh-CN" sz="2000" dirty="0" smtClean="0">
              <a:latin typeface="+mn-ea"/>
            </a:endParaRPr>
          </a:p>
          <a:p>
            <a:pPr indent="266700" algn="just">
              <a:lnSpc>
                <a:spcPts val="1570"/>
              </a:lnSpc>
            </a:pPr>
            <a:r>
              <a:rPr lang="zh-CN" altLang="zh-CN" sz="2000" dirty="0">
                <a:latin typeface="+mn-ea"/>
              </a:rPr>
              <a:t>情况三：相似矩阵的情况。</a:t>
            </a:r>
          </a:p>
          <a:p>
            <a:pPr indent="266700" algn="just">
              <a:lnSpc>
                <a:spcPts val="1570"/>
              </a:lnSpc>
            </a:pPr>
            <a:endParaRPr lang="zh-CN" altLang="zh-CN" dirty="0"/>
          </a:p>
          <a:p>
            <a:pPr indent="266700" algn="just">
              <a:lnSpc>
                <a:spcPts val="1570"/>
              </a:lnSpc>
              <a:spcAft>
                <a:spcPts val="0"/>
              </a:spcAft>
            </a:pPr>
            <a:endParaRPr lang="zh-CN" altLang="zh-CN"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1003127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4.3</a:t>
              </a:r>
              <a:r>
                <a:rPr lang="zh-CN" altLang="en-US" sz="3200" dirty="0" smtClean="0"/>
                <a:t>关键</a:t>
              </a:r>
              <a:r>
                <a:rPr lang="zh-CN" altLang="en-US" sz="3200" dirty="0"/>
                <a:t>要素：特征向量与特征值</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834271" cy="4129612"/>
            <a:chOff x="874712" y="3195403"/>
            <a:chExt cx="9834271" cy="4129612"/>
          </a:xfrm>
        </p:grpSpPr>
        <p:sp>
          <p:nvSpPr>
            <p:cNvPr id="33" name="矩形 32"/>
            <p:cNvSpPr/>
            <p:nvPr/>
          </p:nvSpPr>
          <p:spPr>
            <a:xfrm>
              <a:off x="874712" y="4056428"/>
              <a:ext cx="9834271" cy="3268587"/>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如果一个</a:t>
              </a:r>
              <a:r>
                <a:rPr lang="en-US" altLang="zh-CN" sz="2000" dirty="0"/>
                <a:t>n</a:t>
              </a:r>
              <a:r>
                <a:rPr lang="zh-CN" altLang="zh-CN" sz="2000" dirty="0"/>
                <a:t>阶方阵</a:t>
              </a:r>
              <a:r>
                <a:rPr lang="en-US" altLang="zh-CN" sz="2000" b="1" i="1" dirty="0"/>
                <a:t>A</a:t>
              </a:r>
              <a:r>
                <a:rPr lang="zh-CN" altLang="zh-CN" sz="2000" dirty="0"/>
                <a:t>，有</a:t>
              </a:r>
              <a:r>
                <a:rPr lang="en-US" altLang="zh-CN" sz="2000" dirty="0"/>
                <a:t>n</a:t>
              </a:r>
              <a:r>
                <a:rPr lang="zh-CN" altLang="zh-CN" sz="2000" dirty="0"/>
                <a:t>个两两不相同的特征值</a:t>
              </a:r>
              <a:r>
                <a:rPr lang="zh-CN" altLang="zh-CN" sz="2000" dirty="0" smtClean="0"/>
                <a:t>：</a:t>
              </a:r>
              <a:r>
                <a:rPr lang="en-US" altLang="zh-CN" sz="2000" dirty="0" smtClean="0"/>
                <a:t>                         </a:t>
              </a:r>
              <a:r>
                <a:rPr lang="zh-CN" altLang="zh-CN" sz="2000" dirty="0" smtClean="0"/>
                <a:t>，</a:t>
              </a:r>
              <a:r>
                <a:rPr lang="zh-CN" altLang="zh-CN" sz="2000" dirty="0"/>
                <a:t>那么这些特征值所对应的一组</a:t>
              </a:r>
              <a:r>
                <a:rPr lang="zh-CN" altLang="zh-CN" sz="2000" dirty="0" smtClean="0"/>
                <a:t>特征向量</a:t>
              </a:r>
              <a:r>
                <a:rPr lang="en-US" altLang="zh-CN" sz="2000" dirty="0" smtClean="0"/>
                <a:t>                              </a:t>
              </a:r>
              <a:r>
                <a:rPr lang="zh-CN" altLang="zh-CN" sz="2000" dirty="0" smtClean="0"/>
                <a:t>，</a:t>
              </a:r>
              <a:r>
                <a:rPr lang="zh-CN" altLang="zh-CN" sz="2000" dirty="0"/>
                <a:t>具备彼此之间线性无关的</a:t>
              </a:r>
              <a:r>
                <a:rPr lang="zh-CN" altLang="zh-CN" sz="2000" dirty="0" smtClean="0"/>
                <a:t>特性</a:t>
              </a:r>
              <a:r>
                <a:rPr lang="zh-CN" altLang="en-US" sz="2000" dirty="0" smtClean="0"/>
                <a:t>。</a:t>
              </a:r>
              <a:endParaRPr lang="en-US" altLang="zh-CN" sz="2000" dirty="0" smtClean="0"/>
            </a:p>
            <a:p>
              <a:pPr algn="just">
                <a:lnSpc>
                  <a:spcPct val="120000"/>
                </a:lnSpc>
              </a:pPr>
              <a:endParaRPr lang="en-US" altLang="zh-CN" sz="2000" dirty="0"/>
            </a:p>
            <a:p>
              <a:pPr algn="just">
                <a:lnSpc>
                  <a:spcPct val="120000"/>
                </a:lnSpc>
              </a:pPr>
              <a:r>
                <a:rPr lang="zh-CN" altLang="zh-CN" sz="2000" dirty="0" smtClean="0"/>
                <a:t>反证法</a:t>
              </a:r>
              <a:r>
                <a:rPr lang="zh-CN" altLang="zh-CN" sz="2000" dirty="0"/>
                <a:t>进行简单的证明</a:t>
              </a:r>
              <a:r>
                <a:rPr lang="zh-CN" altLang="zh-CN" sz="2000" dirty="0" smtClean="0"/>
                <a:t>：</a:t>
              </a:r>
              <a:endParaRPr lang="en-US" altLang="zh-CN" sz="2000" dirty="0" smtClean="0"/>
            </a:p>
            <a:p>
              <a:pPr algn="just">
                <a:lnSpc>
                  <a:spcPct val="120000"/>
                </a:lnSpc>
              </a:pPr>
              <a:endParaRPr lang="en-US" altLang="zh-CN" sz="2000" dirty="0"/>
            </a:p>
            <a:p>
              <a:pPr algn="just">
                <a:lnSpc>
                  <a:spcPct val="120000"/>
                </a:lnSpc>
              </a:pPr>
              <a:endParaRPr lang="zh-CN" altLang="zh-CN" sz="2000" dirty="0"/>
            </a:p>
            <a:p>
              <a:pPr algn="just">
                <a:lnSpc>
                  <a:spcPct val="120000"/>
                </a:lnSpc>
              </a:pPr>
              <a:endParaRPr lang="en-US" altLang="zh-CN" sz="2000" dirty="0" smtClean="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504225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4.3.3  </a:t>
              </a:r>
              <a:r>
                <a:rPr lang="zh-CN" altLang="en-US" sz="2400" b="1" dirty="0">
                  <a:solidFill>
                    <a:srgbClr val="1C75BC"/>
                  </a:solidFill>
                  <a:latin typeface="迷你简准圆" panose="03000509000000000000" pitchFamily="65" charset="-122"/>
                  <a:ea typeface="迷你简准圆" panose="03000509000000000000" pitchFamily="65" charset="-122"/>
                </a:rPr>
                <a:t>特征向量的线性无关性讨论</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0" y="205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99751206"/>
              </p:ext>
            </p:extLst>
          </p:nvPr>
        </p:nvGraphicFramePr>
        <p:xfrm>
          <a:off x="6687239" y="1899580"/>
          <a:ext cx="1663547" cy="420265"/>
        </p:xfrm>
        <a:graphic>
          <a:graphicData uri="http://schemas.openxmlformats.org/presentationml/2006/ole">
            <mc:AlternateContent xmlns:mc="http://schemas.openxmlformats.org/markup-compatibility/2006">
              <mc:Choice xmlns:v="urn:schemas-microsoft-com:vml" Requires="v">
                <p:oleObj spid="_x0000_s76813" r:id="rId6" imgW="901440" imgH="228600" progId="Equation.KSEE3">
                  <p:embed/>
                </p:oleObj>
              </mc:Choice>
              <mc:Fallback>
                <p:oleObj r:id="rId6" imgW="901440" imgH="228600" progId="Equation.KSEE3">
                  <p:embed/>
                  <p:pic>
                    <p:nvPicPr>
                      <p:cNvPr id="0" name="对象 8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7239" y="1899580"/>
                        <a:ext cx="1663547" cy="420265"/>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24973068"/>
              </p:ext>
            </p:extLst>
          </p:nvPr>
        </p:nvGraphicFramePr>
        <p:xfrm>
          <a:off x="3606571" y="2235404"/>
          <a:ext cx="1839109" cy="437016"/>
        </p:xfrm>
        <a:graphic>
          <a:graphicData uri="http://schemas.openxmlformats.org/presentationml/2006/ole">
            <mc:AlternateContent xmlns:mc="http://schemas.openxmlformats.org/markup-compatibility/2006">
              <mc:Choice xmlns:v="urn:schemas-microsoft-com:vml" Requires="v">
                <p:oleObj spid="_x0000_s76814" r:id="rId8" imgW="965160" imgH="228600" progId="Equation.KSEE3">
                  <p:embed/>
                </p:oleObj>
              </mc:Choice>
              <mc:Fallback>
                <p:oleObj r:id="rId8" imgW="965160" imgH="228600" progId="Equation.KSEE3">
                  <p:embed/>
                  <p:pic>
                    <p:nvPicPr>
                      <p:cNvPr id="0" name="对象 8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571" y="2235404"/>
                        <a:ext cx="1839109" cy="437016"/>
                      </a:xfrm>
                      <a:prstGeom prst="rect">
                        <a:avLst/>
                      </a:prstGeom>
                      <a:noFill/>
                    </p:spPr>
                  </p:pic>
                </p:oleObj>
              </mc:Fallback>
            </mc:AlternateContent>
          </a:graphicData>
        </a:graphic>
      </p:graphicFrame>
      <p:sp>
        <p:nvSpPr>
          <p:cNvPr id="12"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rotWithShape="1">
          <a:blip r:embed="rId10"/>
          <a:srcRect t="6871"/>
          <a:stretch/>
        </p:blipFill>
        <p:spPr>
          <a:xfrm>
            <a:off x="1560538" y="3340622"/>
            <a:ext cx="9195781" cy="3517378"/>
          </a:xfrm>
          <a:prstGeom prst="rect">
            <a:avLst/>
          </a:prstGeom>
        </p:spPr>
      </p:pic>
    </p:spTree>
    <p:custDataLst>
      <p:tags r:id="rId2"/>
    </p:custDataLst>
    <p:extLst>
      <p:ext uri="{BB962C8B-B14F-4D97-AF65-F5344CB8AC3E}">
        <p14:creationId xmlns:p14="http://schemas.microsoft.com/office/powerpoint/2010/main" val="4177692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4.3</a:t>
              </a:r>
              <a:r>
                <a:rPr lang="zh-CN" altLang="en-US" sz="3200" dirty="0" smtClean="0"/>
                <a:t>关键</a:t>
              </a:r>
              <a:r>
                <a:rPr lang="zh-CN" altLang="en-US" sz="3200" dirty="0"/>
                <a:t>要素：特征向量与特征值</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08883" cy="1816727"/>
            <a:chOff x="874712" y="3195403"/>
            <a:chExt cx="9708883" cy="1816727"/>
          </a:xfrm>
        </p:grpSpPr>
        <p:sp>
          <p:nvSpPr>
            <p:cNvPr id="33" name="矩形 32"/>
            <p:cNvSpPr/>
            <p:nvPr/>
          </p:nvSpPr>
          <p:spPr>
            <a:xfrm>
              <a:off x="874712" y="3959534"/>
              <a:ext cx="9708883" cy="105259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smtClean="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683800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4.3.4  </a:t>
              </a:r>
              <a:r>
                <a:rPr lang="zh-CN" altLang="en-US" sz="2400" b="1" dirty="0">
                  <a:solidFill>
                    <a:srgbClr val="1C75BC"/>
                  </a:solidFill>
                  <a:latin typeface="迷你简准圆" panose="03000509000000000000" pitchFamily="65" charset="-122"/>
                  <a:ea typeface="迷你简准圆" panose="03000509000000000000" pitchFamily="65" charset="-122"/>
                </a:rPr>
                <a:t>特征值与特征向量的</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求解方法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1127187" y="1746507"/>
            <a:ext cx="31486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zh-CN" altLang="zh-CN" sz="2000" dirty="0"/>
              <a:t>先看一个简单的</a:t>
            </a:r>
            <a:r>
              <a:rPr lang="en-US" altLang="zh-CN" sz="2000" dirty="0"/>
              <a:t>2</a:t>
            </a:r>
            <a:r>
              <a:rPr lang="zh-CN" altLang="zh-CN" sz="2000" dirty="0"/>
              <a:t>阶</a:t>
            </a:r>
            <a:r>
              <a:rPr lang="zh-CN" altLang="zh-CN" sz="2000" dirty="0" smtClean="0"/>
              <a:t>方阵</a:t>
            </a:r>
            <a:r>
              <a:rPr lang="zh-CN" altLang="en-US" sz="2000" dirty="0" smtClean="0"/>
              <a:t>：</a:t>
            </a:r>
            <a:endParaRPr lang="zh-CN" altLang="en-US" sz="2000" dirty="0"/>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4043196" y="1520704"/>
            <a:ext cx="280390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974357799"/>
              </p:ext>
            </p:extLst>
          </p:nvPr>
        </p:nvGraphicFramePr>
        <p:xfrm>
          <a:off x="4043196" y="1468494"/>
          <a:ext cx="1664816" cy="1051463"/>
        </p:xfrm>
        <a:graphic>
          <a:graphicData uri="http://schemas.openxmlformats.org/presentationml/2006/ole">
            <mc:AlternateContent xmlns:mc="http://schemas.openxmlformats.org/markup-compatibility/2006">
              <mc:Choice xmlns:v="urn:schemas-microsoft-com:vml" Requires="v">
                <p:oleObj spid="_x0000_s75783" r:id="rId6" imgW="723600" imgH="457200" progId="Equation.KSEE3">
                  <p:embed/>
                </p:oleObj>
              </mc:Choice>
              <mc:Fallback>
                <p:oleObj r:id="rId6" imgW="723600" imgH="457200" progId="Equation.KSEE3">
                  <p:embed/>
                  <p:pic>
                    <p:nvPicPr>
                      <p:cNvPr id="0" name="对象 9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3196" y="1468494"/>
                        <a:ext cx="1664816" cy="1051463"/>
                      </a:xfrm>
                      <a:prstGeom prst="rect">
                        <a:avLst/>
                      </a:prstGeom>
                      <a:noFill/>
                    </p:spPr>
                  </p:pic>
                </p:oleObj>
              </mc:Fallback>
            </mc:AlternateContent>
          </a:graphicData>
        </a:graphic>
      </p:graphicFrame>
      <p:sp>
        <p:nvSpPr>
          <p:cNvPr id="12" name="矩形 11"/>
          <p:cNvSpPr/>
          <p:nvPr/>
        </p:nvSpPr>
        <p:spPr>
          <a:xfrm>
            <a:off x="1116170" y="3037023"/>
            <a:ext cx="7711489" cy="297517"/>
          </a:xfrm>
          <a:prstGeom prst="rect">
            <a:avLst/>
          </a:prstGeom>
        </p:spPr>
        <p:txBody>
          <a:bodyPr wrap="square">
            <a:spAutoFit/>
          </a:bodyPr>
          <a:lstStyle/>
          <a:p>
            <a:pPr indent="266700" algn="just">
              <a:lnSpc>
                <a:spcPts val="1570"/>
              </a:lnSpc>
              <a:spcAft>
                <a:spcPts val="0"/>
              </a:spcAft>
            </a:pPr>
            <a:r>
              <a:rPr lang="zh-CN" altLang="zh-CN" sz="2000" dirty="0">
                <a:latin typeface="+mn-ea"/>
              </a:rPr>
              <a:t>利用</a:t>
            </a:r>
            <a:r>
              <a:rPr lang="en-US" altLang="zh-CN" sz="2000" dirty="0">
                <a:latin typeface="+mn-ea"/>
              </a:rPr>
              <a:t>Python</a:t>
            </a:r>
            <a:r>
              <a:rPr lang="zh-CN" altLang="zh-CN" sz="2000" dirty="0">
                <a:latin typeface="+mn-ea"/>
              </a:rPr>
              <a:t>工具，来求他的特征值和特征向量。</a:t>
            </a:r>
            <a:endParaRPr lang="zh-CN" altLang="zh-CN" sz="2000" dirty="0">
              <a:effectLst/>
              <a:latin typeface="+mn-ea"/>
            </a:endParaRPr>
          </a:p>
        </p:txBody>
      </p:sp>
      <p:sp>
        <p:nvSpPr>
          <p:cNvPr id="13" name="矩形 12"/>
          <p:cNvSpPr/>
          <p:nvPr/>
        </p:nvSpPr>
        <p:spPr>
          <a:xfrm>
            <a:off x="1309511" y="3691468"/>
            <a:ext cx="6273663" cy="2092881"/>
          </a:xfrm>
          <a:prstGeom prst="rect">
            <a:avLst/>
          </a:prstGeom>
        </p:spPr>
        <p:txBody>
          <a:bodyPr wrap="square">
            <a:spAutoFit/>
          </a:bodyPr>
          <a:lstStyle/>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a:t>
            </a:r>
            <a:r>
              <a:rPr lang="en-US" altLang="zh-CN" dirty="0" smtClean="0">
                <a:latin typeface="Consolas" panose="020B0609020204030204" pitchFamily="49" charset="0"/>
                <a:ea typeface="黑体" panose="02010609060101010101" pitchFamily="49" charset="-122"/>
                <a:cs typeface="Consolas" panose="020B0609020204030204" pitchFamily="49" charset="0"/>
              </a:rPr>
              <a:t>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from </a:t>
            </a:r>
            <a:r>
              <a:rPr lang="en-US" altLang="zh-CN" dirty="0" err="1">
                <a:latin typeface="Consolas" panose="020B0609020204030204" pitchFamily="49" charset="0"/>
                <a:ea typeface="黑体" panose="02010609060101010101" pitchFamily="49" charset="-122"/>
                <a:cs typeface="Consolas" panose="020B0609020204030204" pitchFamily="49" charset="0"/>
              </a:rPr>
              <a:t>scipy</a:t>
            </a:r>
            <a:r>
              <a:rPr lang="en-US" altLang="zh-CN" dirty="0">
                <a:latin typeface="Consolas" panose="020B0609020204030204" pitchFamily="49" charset="0"/>
                <a:ea typeface="黑体" panose="02010609060101010101" pitchFamily="49" charset="-122"/>
                <a:cs typeface="Consolas" panose="020B0609020204030204" pitchFamily="49" charset="0"/>
              </a:rPr>
              <a:t> import </a:t>
            </a:r>
            <a:r>
              <a:rPr lang="en-US" altLang="zh-CN" dirty="0" err="1" smtClean="0">
                <a:latin typeface="Consolas" panose="020B0609020204030204" pitchFamily="49" charset="0"/>
                <a:ea typeface="黑体" panose="02010609060101010101" pitchFamily="49" charset="-122"/>
                <a:cs typeface="Consolas" panose="020B0609020204030204" pitchFamily="49" charset="0"/>
              </a:rPr>
              <a:t>linalg</a:t>
            </a:r>
            <a:endParaRPr lang="en-US" altLang="zh-CN" dirty="0" smtClean="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 = </a:t>
            </a:r>
            <a:r>
              <a:rPr lang="en-US" altLang="zh-CN" dirty="0" err="1">
                <a:latin typeface="Consolas" panose="020B0609020204030204" pitchFamily="49" charset="0"/>
                <a:ea typeface="黑体" panose="02010609060101010101" pitchFamily="49" charset="-122"/>
                <a:cs typeface="Consolas" panose="020B0609020204030204" pitchFamily="49" charset="0"/>
              </a:rPr>
              <a:t>np.array</a:t>
            </a:r>
            <a:r>
              <a:rPr lang="en-US" altLang="zh-CN" dirty="0">
                <a:latin typeface="Consolas" panose="020B0609020204030204" pitchFamily="49" charset="0"/>
                <a:ea typeface="黑体" panose="02010609060101010101" pitchFamily="49" charset="-122"/>
                <a:cs typeface="Consolas" panose="020B0609020204030204" pitchFamily="49" charset="0"/>
              </a:rPr>
              <a:t>([[2, 1],</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2</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err="1">
                <a:latin typeface="Consolas" panose="020B0609020204030204" pitchFamily="49" charset="0"/>
                <a:ea typeface="黑体" panose="02010609060101010101" pitchFamily="49" charset="-122"/>
                <a:cs typeface="Consolas" panose="020B0609020204030204" pitchFamily="49" charset="0"/>
              </a:rPr>
              <a:t>evalue</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evector</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linalg.eig</a:t>
            </a:r>
            <a:r>
              <a:rPr lang="en-US" altLang="zh-CN" dirty="0">
                <a:latin typeface="Consolas" panose="020B0609020204030204" pitchFamily="49" charset="0"/>
                <a:ea typeface="黑体" panose="02010609060101010101" pitchFamily="49" charset="-122"/>
                <a:cs typeface="Consolas" panose="020B0609020204030204" pitchFamily="49" charset="0"/>
              </a:rPr>
              <a:t>(A</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evalue</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evector</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effectLst/>
              <a:latin typeface="Arial" panose="020B0604020202020204" pitchFamily="34" charset="0"/>
              <a:ea typeface="黑体" panose="02010609060101010101" pitchFamily="49" charset="-122"/>
            </a:endParaRPr>
          </a:p>
        </p:txBody>
      </p:sp>
      <p:sp>
        <p:nvSpPr>
          <p:cNvPr id="14" name="文本框 13"/>
          <p:cNvSpPr txBox="1"/>
          <p:nvPr/>
        </p:nvSpPr>
        <p:spPr>
          <a:xfrm>
            <a:off x="1433689" y="6084711"/>
            <a:ext cx="6931378" cy="400110"/>
          </a:xfrm>
          <a:prstGeom prst="rect">
            <a:avLst/>
          </a:prstGeom>
          <a:noFill/>
        </p:spPr>
        <p:txBody>
          <a:bodyPr wrap="square" rtlCol="0">
            <a:spAutoFit/>
          </a:bodyPr>
          <a:lstStyle/>
          <a:p>
            <a:r>
              <a:rPr lang="zh-CN" altLang="en-US" sz="2000" dirty="0">
                <a:latin typeface="+mn-ea"/>
              </a:rPr>
              <a:t>三阶对角对阵及其他情况演示：</a:t>
            </a:r>
            <a:endParaRPr lang="zh-CN" altLang="en-US" sz="2000" dirty="0">
              <a:latin typeface="+mn-ea"/>
            </a:endParaRPr>
          </a:p>
        </p:txBody>
      </p:sp>
    </p:spTree>
    <p:custDataLst>
      <p:tags r:id="rId2"/>
    </p:custDataLst>
    <p:extLst>
      <p:ext uri="{BB962C8B-B14F-4D97-AF65-F5344CB8AC3E}">
        <p14:creationId xmlns:p14="http://schemas.microsoft.com/office/powerpoint/2010/main" val="338947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126255" y="176697"/>
            <a:ext cx="869230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4.3</a:t>
              </a:r>
              <a:r>
                <a:rPr lang="zh-CN" altLang="en-US" sz="3200" dirty="0" smtClean="0"/>
                <a:t>关键</a:t>
              </a:r>
              <a:r>
                <a:rPr lang="zh-CN" altLang="en-US" sz="3200" dirty="0"/>
                <a:t>要素：特征向量与特征值</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834271" cy="4481738"/>
            <a:chOff x="874712" y="3195403"/>
            <a:chExt cx="9834271" cy="4481738"/>
          </a:xfrm>
        </p:grpSpPr>
        <p:sp>
          <p:nvSpPr>
            <p:cNvPr id="33" name="矩形 32"/>
            <p:cNvSpPr/>
            <p:nvPr/>
          </p:nvSpPr>
          <p:spPr>
            <a:xfrm>
              <a:off x="1000100" y="4470109"/>
              <a:ext cx="9708883" cy="3207032"/>
            </a:xfrm>
            <a:prstGeom prst="rect">
              <a:avLst/>
            </a:prstGeom>
          </p:spPr>
          <p:txBody>
            <a:bodyPr wrap="square">
              <a:spAutoFit/>
              <a:scene3d>
                <a:camera prst="orthographicFront"/>
                <a:lightRig rig="threePt" dir="t"/>
              </a:scene3d>
              <a:sp3d contourW="12700"/>
            </a:bodyPr>
            <a:lstStyle/>
            <a:p>
              <a:r>
                <a:rPr lang="zh-CN" altLang="zh-CN" sz="2000" dirty="0"/>
                <a:t>对于一个</a:t>
              </a:r>
              <a:r>
                <a:rPr lang="en-US" altLang="zh-CN" sz="2000" dirty="0"/>
                <a:t>n</a:t>
              </a:r>
              <a:r>
                <a:rPr lang="zh-CN" altLang="zh-CN" sz="2000" dirty="0"/>
                <a:t>阶方阵</a:t>
              </a:r>
              <a:r>
                <a:rPr lang="en-US" altLang="zh-CN" sz="2000" b="1" i="1" dirty="0"/>
                <a:t>A</a:t>
              </a:r>
              <a:r>
                <a:rPr lang="zh-CN" altLang="zh-CN" sz="2000" dirty="0"/>
                <a:t>，包括多重特征值在内，一共有</a:t>
              </a:r>
              <a:r>
                <a:rPr lang="en-US" altLang="zh-CN" sz="2000" dirty="0"/>
                <a:t>n</a:t>
              </a:r>
              <a:r>
                <a:rPr lang="zh-CN" altLang="zh-CN" sz="2000" dirty="0"/>
                <a:t>个特征值。对于任意特征值，</a:t>
              </a:r>
              <a:r>
                <a:rPr lang="zh-CN" altLang="zh-CN" sz="2000" dirty="0" smtClean="0"/>
                <a:t>如</a:t>
              </a:r>
              <a:endParaRPr lang="en-US" altLang="zh-CN" sz="2000" dirty="0" smtClean="0"/>
            </a:p>
            <a:p>
              <a:endParaRPr lang="en-US" altLang="zh-CN" sz="2000" dirty="0"/>
            </a:p>
            <a:p>
              <a:r>
                <a:rPr lang="zh-CN" altLang="zh-CN" sz="2000" dirty="0" smtClean="0"/>
                <a:t>果</a:t>
              </a:r>
              <a:r>
                <a:rPr lang="zh-CN" altLang="zh-CN" sz="2000" dirty="0"/>
                <a:t>对应的线性无关的特征向量与其重数相同，换句话说，即该矩阵</a:t>
              </a:r>
              <a:r>
                <a:rPr lang="en-US" altLang="zh-CN" sz="2000" b="1" i="1" dirty="0"/>
                <a:t>A</a:t>
              </a:r>
              <a:r>
                <a:rPr lang="zh-CN" altLang="zh-CN" sz="2000" dirty="0"/>
                <a:t>一共有</a:t>
              </a:r>
              <a:r>
                <a:rPr lang="en-US" altLang="zh-CN" sz="2000" dirty="0"/>
                <a:t>n</a:t>
              </a:r>
              <a:r>
                <a:rPr lang="zh-CN" altLang="zh-CN" sz="2000" dirty="0"/>
                <a:t>个线性</a:t>
              </a:r>
              <a:r>
                <a:rPr lang="zh-CN" altLang="zh-CN" sz="2000" dirty="0" smtClean="0"/>
                <a:t>无</a:t>
              </a:r>
              <a:endParaRPr lang="en-US" altLang="zh-CN" sz="2000" dirty="0" smtClean="0"/>
            </a:p>
            <a:p>
              <a:endParaRPr lang="en-US" altLang="zh-CN" sz="2000" dirty="0"/>
            </a:p>
            <a:p>
              <a:r>
                <a:rPr lang="zh-CN" altLang="zh-CN" sz="2000" dirty="0" smtClean="0"/>
                <a:t>关</a:t>
              </a:r>
              <a:r>
                <a:rPr lang="zh-CN" altLang="zh-CN" sz="2000" dirty="0"/>
                <a:t>的特征向量，那么由矩阵</a:t>
              </a:r>
              <a:r>
                <a:rPr lang="en-US" altLang="zh-CN" sz="2000" b="1" i="1" dirty="0"/>
                <a:t>A</a:t>
              </a:r>
              <a:r>
                <a:rPr lang="zh-CN" altLang="zh-CN" sz="2000" dirty="0"/>
                <a:t>的特征向量所组成的特征矩阵就是可逆矩阵，矩阵</a:t>
              </a:r>
              <a:r>
                <a:rPr lang="en-US" altLang="zh-CN" sz="2000" b="1" i="1" dirty="0"/>
                <a:t>A</a:t>
              </a:r>
              <a:r>
                <a:rPr lang="zh-CN" altLang="zh-CN" sz="2000" dirty="0"/>
                <a:t>就</a:t>
              </a:r>
              <a:r>
                <a:rPr lang="zh-CN" altLang="zh-CN" sz="2000" dirty="0" smtClean="0"/>
                <a:t>可</a:t>
              </a:r>
              <a:endParaRPr lang="en-US" altLang="zh-CN" sz="2000" dirty="0" smtClean="0"/>
            </a:p>
            <a:p>
              <a:endParaRPr lang="en-US" altLang="zh-CN" sz="2000" dirty="0"/>
            </a:p>
            <a:p>
              <a:r>
                <a:rPr lang="zh-CN" altLang="zh-CN" sz="2000" dirty="0" smtClean="0"/>
                <a:t>以</a:t>
              </a:r>
              <a:r>
                <a:rPr lang="zh-CN" altLang="zh-CN" sz="2000" dirty="0"/>
                <a:t>被对角化。</a:t>
              </a:r>
            </a:p>
            <a:p>
              <a:pPr algn="just">
                <a:lnSpc>
                  <a:spcPct val="120000"/>
                </a:lnSpc>
              </a:pPr>
              <a:endParaRPr lang="en-US" altLang="zh-CN" sz="2000" dirty="0" smtClean="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683800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4.3.4  </a:t>
              </a:r>
              <a:r>
                <a:rPr lang="zh-CN" altLang="en-US" sz="2400" b="1" dirty="0">
                  <a:solidFill>
                    <a:srgbClr val="1C75BC"/>
                  </a:solidFill>
                  <a:latin typeface="迷你简准圆" panose="03000509000000000000" pitchFamily="65" charset="-122"/>
                  <a:ea typeface="迷你简准圆" panose="03000509000000000000" pitchFamily="65" charset="-122"/>
                </a:rPr>
                <a:t>特征值与特征向量的</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求解方法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a:spLocks noChangeArrowheads="1"/>
          </p:cNvSpPr>
          <p:nvPr/>
        </p:nvSpPr>
        <p:spPr bwMode="auto">
          <a:xfrm>
            <a:off x="0" y="68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1"/>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0" y="205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798480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汉仪趣黑W" panose="00020600040101010101" pitchFamily="18" charset="-122"/>
                <a:ea typeface="汉仪趣黑W" panose="00020600040101010101" pitchFamily="18" charset="-122"/>
              </a:rPr>
              <a:t>主要内容</a:t>
            </a:r>
            <a:endPar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endParaRPr>
          </a:p>
        </p:txBody>
      </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35" name="组合 34"/>
          <p:cNvGrpSpPr/>
          <p:nvPr/>
        </p:nvGrpSpPr>
        <p:grpSpPr>
          <a:xfrm>
            <a:off x="5611909" y="3783074"/>
            <a:ext cx="6580091" cy="904863"/>
            <a:chOff x="5682779" y="1750228"/>
            <a:chExt cx="5226670" cy="904863"/>
          </a:xfrm>
        </p:grpSpPr>
        <p:grpSp>
          <p:nvGrpSpPr>
            <p:cNvPr id="36" name="组合 35"/>
            <p:cNvGrpSpPr/>
            <p:nvPr/>
          </p:nvGrpSpPr>
          <p:grpSpPr>
            <a:xfrm>
              <a:off x="5682779" y="1750228"/>
              <a:ext cx="5226670" cy="904863"/>
              <a:chOff x="129140" y="2179064"/>
              <a:chExt cx="6833637" cy="1183070"/>
            </a:xfrm>
          </p:grpSpPr>
          <p:sp>
            <p:nvSpPr>
              <p:cNvPr id="38" name="文本框 37"/>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关键要素：特征向量与特征值</a:t>
                </a:r>
                <a:endParaRPr lang="zh-CN" altLang="en-US" b="0" dirty="0">
                  <a:latin typeface="汉仪趣黑W" panose="00020600040101010101" pitchFamily="18" charset="-122"/>
                  <a:ea typeface="汉仪趣黑W" panose="00020600040101010101" pitchFamily="18" charset="-122"/>
                </a:endParaRPr>
              </a:p>
            </p:txBody>
          </p:sp>
          <p:sp>
            <p:nvSpPr>
              <p:cNvPr id="40" name="文本框 39"/>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03.</a:t>
                </a:r>
                <a:endParaRPr lang="zh-CN" altLang="en-US" sz="4400" b="0" dirty="0">
                  <a:latin typeface="汉仪趣黑W" panose="00020600040101010101" pitchFamily="18" charset="-122"/>
                  <a:ea typeface="汉仪趣黑W" panose="00020600040101010101" pitchFamily="18" charset="-122"/>
                </a:endParaRPr>
              </a:p>
            </p:txBody>
          </p:sp>
        </p:grpSp>
        <p:sp>
          <p:nvSpPr>
            <p:cNvPr id="37" name="任意多边形 36"/>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3" name="组合 22"/>
          <p:cNvGrpSpPr/>
          <p:nvPr/>
        </p:nvGrpSpPr>
        <p:grpSpPr>
          <a:xfrm>
            <a:off x="5625397" y="2841192"/>
            <a:ext cx="6580091" cy="904863"/>
            <a:chOff x="5682779" y="1750228"/>
            <a:chExt cx="5226670" cy="904863"/>
          </a:xfrm>
        </p:grpSpPr>
        <p:grpSp>
          <p:nvGrpSpPr>
            <p:cNvPr id="24" name="组合 23"/>
            <p:cNvGrpSpPr/>
            <p:nvPr/>
          </p:nvGrpSpPr>
          <p:grpSpPr>
            <a:xfrm>
              <a:off x="5682779" y="1750228"/>
              <a:ext cx="5226670" cy="904863"/>
              <a:chOff x="129140" y="2179064"/>
              <a:chExt cx="6833637" cy="1183070"/>
            </a:xfrm>
          </p:grpSpPr>
          <p:sp>
            <p:nvSpPr>
              <p:cNvPr id="26" name="文本框 25"/>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 对角化：寻找最简明的相似矩阵</a:t>
                </a:r>
                <a:endParaRPr lang="zh-CN" altLang="en-US" b="0" dirty="0">
                  <a:latin typeface="汉仪趣黑W" panose="00020600040101010101" pitchFamily="18" charset="-122"/>
                  <a:ea typeface="汉仪趣黑W" panose="00020600040101010101" pitchFamily="18" charset="-122"/>
                </a:endParaRPr>
              </a:p>
            </p:txBody>
          </p:sp>
          <p:sp>
            <p:nvSpPr>
              <p:cNvPr id="27" name="文本框 26"/>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25" name="任意多边形 24"/>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5" name="组合 44"/>
          <p:cNvGrpSpPr/>
          <p:nvPr/>
        </p:nvGrpSpPr>
        <p:grpSpPr>
          <a:xfrm>
            <a:off x="5611909" y="1886704"/>
            <a:ext cx="6580091" cy="904863"/>
            <a:chOff x="5682779" y="1750228"/>
            <a:chExt cx="5226670" cy="904863"/>
          </a:xfrm>
        </p:grpSpPr>
        <p:grpSp>
          <p:nvGrpSpPr>
            <p:cNvPr id="48" name="组合 47"/>
            <p:cNvGrpSpPr/>
            <p:nvPr/>
          </p:nvGrpSpPr>
          <p:grpSpPr>
            <a:xfrm>
              <a:off x="5682779" y="1750228"/>
              <a:ext cx="5226670" cy="904863"/>
              <a:chOff x="129140" y="2179064"/>
              <a:chExt cx="6833637" cy="1183070"/>
            </a:xfrm>
          </p:grpSpPr>
          <p:sp>
            <p:nvSpPr>
              <p:cNvPr id="52" name="文本框 5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相似变换：</a:t>
                </a:r>
                <a:r>
                  <a:rPr lang="zh-CN" altLang="en-US" b="0" dirty="0" smtClean="0">
                    <a:latin typeface="汉仪趣黑W" panose="00020600040101010101" pitchFamily="18" charset="-122"/>
                    <a:ea typeface="汉仪趣黑W" panose="00020600040101010101" pitchFamily="18" charset="-122"/>
                  </a:rPr>
                  <a:t>不同视角同</a:t>
                </a:r>
                <a:r>
                  <a:rPr lang="zh-CN" altLang="en-US" b="0" dirty="0">
                    <a:latin typeface="汉仪趣黑W" panose="00020600040101010101" pitchFamily="18" charset="-122"/>
                    <a:ea typeface="汉仪趣黑W" panose="00020600040101010101" pitchFamily="18" charset="-122"/>
                  </a:rPr>
                  <a:t>一个变换</a:t>
                </a:r>
                <a:endParaRPr lang="zh-CN" altLang="en-US" b="0" dirty="0">
                  <a:latin typeface="汉仪趣黑W" panose="00020600040101010101" pitchFamily="18" charset="-122"/>
                  <a:ea typeface="汉仪趣黑W" panose="00020600040101010101" pitchFamily="18" charset="-122"/>
                </a:endParaRPr>
              </a:p>
            </p:txBody>
          </p:sp>
          <p:sp>
            <p:nvSpPr>
              <p:cNvPr id="53" name="文本框 52"/>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51" name="任意多边形 5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ppt_x</p:attrName>
                                        </p:attrNameLst>
                                      </p:cBhvr>
                                      <p:tavLst>
                                        <p:tav tm="0">
                                          <p:val>
                                            <p:strVal val="#ppt_x-#ppt_w*1.125000"/>
                                          </p:val>
                                        </p:tav>
                                        <p:tav tm="100000">
                                          <p:val>
                                            <p:strVal val="#ppt_x"/>
                                          </p:val>
                                        </p:tav>
                                      </p:tavLst>
                                    </p:anim>
                                    <p:animEffect transition="in" filter="wipe(right)">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0" y="1149226"/>
            <a:ext cx="10192107" cy="1850320"/>
            <a:chOff x="878001" y="3284093"/>
            <a:chExt cx="9708884" cy="1189757"/>
          </a:xfrm>
        </p:grpSpPr>
        <p:sp>
          <p:nvSpPr>
            <p:cNvPr id="33" name="矩形 32"/>
            <p:cNvSpPr/>
            <p:nvPr/>
          </p:nvSpPr>
          <p:spPr>
            <a:xfrm>
              <a:off x="878002" y="3844526"/>
              <a:ext cx="9708883" cy="629324"/>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1600" dirty="0"/>
                <a:t>对于一个指定的向量而言，他在空间中的位置是绝对的，而他的坐标值却是相对的。向量坐标的取值依托于空间中所选取的基底。更直白的说法就是，对于同一个向量，如果选取的基底不同，其所对应的坐标值就不同。</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4.1.1  </a:t>
              </a:r>
              <a:r>
                <a:rPr lang="zh-CN" altLang="en-US" sz="2400" b="1" dirty="0">
                  <a:solidFill>
                    <a:srgbClr val="1C75BC"/>
                  </a:solidFill>
                  <a:latin typeface="迷你简准圆" panose="03000509000000000000" pitchFamily="65" charset="-122"/>
                  <a:ea typeface="迷你简准圆" panose="03000509000000000000" pitchFamily="65" charset="-122"/>
                </a:rPr>
                <a:t>重要回顾：坐标值取决于基底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69679780"/>
              </p:ext>
            </p:extLst>
          </p:nvPr>
        </p:nvGraphicFramePr>
        <p:xfrm>
          <a:off x="2571184" y="2516510"/>
          <a:ext cx="4635375" cy="4341490"/>
        </p:xfrm>
        <a:graphic>
          <a:graphicData uri="http://schemas.openxmlformats.org/presentationml/2006/ole">
            <mc:AlternateContent xmlns:mc="http://schemas.openxmlformats.org/markup-compatibility/2006">
              <mc:Choice xmlns:v="urn:schemas-microsoft-com:vml" Requires="v">
                <p:oleObj spid="_x0000_s62485" name="Visio" r:id="rId6" imgW="3905235" imgH="3648152" progId="Visio.Drawing.15">
                  <p:embed/>
                </p:oleObj>
              </mc:Choice>
              <mc:Fallback>
                <p:oleObj name="Visio" r:id="rId6" imgW="3905235" imgH="3648152" progId="Visio.Drawing.15">
                  <p:embed/>
                  <p:pic>
                    <p:nvPicPr>
                      <p:cNvPr id="0" name="对象 7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1184" y="2516510"/>
                        <a:ext cx="4635375" cy="434149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70121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0"/>
            <a:ext cx="10192106" cy="2083654"/>
            <a:chOff x="878002" y="3347791"/>
            <a:chExt cx="9708883" cy="1339791"/>
          </a:xfrm>
        </p:grpSpPr>
        <p:sp>
          <p:nvSpPr>
            <p:cNvPr id="33" name="矩形 32"/>
            <p:cNvSpPr/>
            <p:nvPr/>
          </p:nvSpPr>
          <p:spPr>
            <a:xfrm>
              <a:off x="878002" y="3844526"/>
              <a:ext cx="9708883" cy="843056"/>
            </a:xfrm>
            <a:prstGeom prst="rect">
              <a:avLst/>
            </a:prstGeom>
          </p:spPr>
          <p:txBody>
            <a:bodyPr wrap="square">
              <a:spAutoFit/>
              <a:scene3d>
                <a:camera prst="orthographicFront"/>
                <a:lightRig rig="threePt" dir="t"/>
              </a:scene3d>
              <a:sp3d contourW="12700"/>
            </a:bodyPr>
            <a:lstStyle/>
            <a:p>
              <a:r>
                <a:rPr lang="zh-CN" altLang="zh-CN" sz="2000" dirty="0"/>
                <a:t>一个向量可以从某个空间中的位置</a:t>
              </a:r>
              <a:r>
                <a:rPr lang="en-US" altLang="zh-CN" sz="2000" b="1" i="1" dirty="0"/>
                <a:t>P</a:t>
              </a:r>
              <a:r>
                <a:rPr lang="zh-CN" altLang="zh-CN" sz="2000" dirty="0"/>
                <a:t>移动到位置</a:t>
              </a:r>
              <a:r>
                <a:rPr lang="en-US" altLang="zh-CN" sz="2000" b="1" i="1" dirty="0"/>
                <a:t>Q</a:t>
              </a:r>
              <a:r>
                <a:rPr lang="zh-CN" altLang="zh-CN" sz="2000" dirty="0"/>
                <a:t>，这里可以用一个特定的矩阵来表示向量空间位置的改变过程。如果我们选取的基底不同，同一个运动在不同基底下，显然对应的矩阵表示也应该是不同</a:t>
              </a:r>
              <a:r>
                <a:rPr lang="zh-CN" altLang="zh-CN" sz="2000" dirty="0" smtClean="0"/>
                <a:t>的</a:t>
              </a:r>
              <a:r>
                <a:rPr lang="zh-CN" altLang="zh-CN" sz="2000" dirty="0" smtClean="0"/>
                <a:t>。</a:t>
              </a:r>
              <a:endParaRPr lang="en-US" altLang="zh-CN" sz="20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4.1.2  </a:t>
              </a:r>
              <a:r>
                <a:rPr lang="zh-CN" altLang="en-US" sz="2400" b="1" dirty="0">
                  <a:solidFill>
                    <a:srgbClr val="1C75BC"/>
                  </a:solidFill>
                  <a:latin typeface="迷你简准圆" panose="03000509000000000000" pitchFamily="65" charset="-122"/>
                  <a:ea typeface="迷你简准圆" panose="03000509000000000000" pitchFamily="65" charset="-122"/>
                </a:rPr>
                <a:t>描述线性变换的矩阵也取决于基底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39554914"/>
              </p:ext>
            </p:extLst>
          </p:nvPr>
        </p:nvGraphicFramePr>
        <p:xfrm>
          <a:off x="4737225" y="2801354"/>
          <a:ext cx="3003488" cy="3936390"/>
        </p:xfrm>
        <a:graphic>
          <a:graphicData uri="http://schemas.openxmlformats.org/presentationml/2006/ole">
            <mc:AlternateContent xmlns:mc="http://schemas.openxmlformats.org/markup-compatibility/2006">
              <mc:Choice xmlns:v="urn:schemas-microsoft-com:vml" Requires="v">
                <p:oleObj spid="_x0000_s63509" name="Visio" r:id="rId6" imgW="3695760" imgH="4848277" progId="Visio.Drawing.15">
                  <p:embed/>
                </p:oleObj>
              </mc:Choice>
              <mc:Fallback>
                <p:oleObj name="Visio" r:id="rId6" imgW="3695760" imgH="4848277" progId="Visio.Drawing.15">
                  <p:embed/>
                  <p:pic>
                    <p:nvPicPr>
                      <p:cNvPr id="0" name="对象 7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7225" y="2801354"/>
                        <a:ext cx="3003488" cy="393639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55061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863526"/>
            <a:chOff x="878002" y="3291433"/>
            <a:chExt cx="9708883" cy="1198249"/>
          </a:xfrm>
        </p:grpSpPr>
        <p:sp>
          <p:nvSpPr>
            <p:cNvPr id="33" name="矩形 32"/>
            <p:cNvSpPr/>
            <p:nvPr/>
          </p:nvSpPr>
          <p:spPr>
            <a:xfrm>
              <a:off x="878002" y="3844526"/>
              <a:ext cx="9708883" cy="645156"/>
            </a:xfrm>
            <a:prstGeom prst="rect">
              <a:avLst/>
            </a:prstGeom>
          </p:spPr>
          <p:txBody>
            <a:bodyPr wrap="square">
              <a:spAutoFit/>
              <a:scene3d>
                <a:camera prst="orthographicFront"/>
                <a:lightRig rig="threePt" dir="t"/>
              </a:scene3d>
              <a:sp3d contourW="12700"/>
            </a:bodyPr>
            <a:lstStyle/>
            <a:p>
              <a:r>
                <a:rPr lang="zh-CN" altLang="zh-CN" sz="2000" dirty="0"/>
                <a:t>针对指定向量的同一个空间变换，用来在不同基底下进行描述的不同矩阵，彼此之间称之为相似矩阵。相似矩阵所表示的线性变换，彼此之间称之为相似变换。</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4.1.3  </a:t>
              </a:r>
              <a:r>
                <a:rPr lang="zh-CN" altLang="en-US" sz="2400" b="1" dirty="0">
                  <a:solidFill>
                    <a:srgbClr val="1C75BC"/>
                  </a:solidFill>
                  <a:latin typeface="迷你简准圆" panose="03000509000000000000" pitchFamily="65" charset="-122"/>
                  <a:ea typeface="迷你简准圆" panose="03000509000000000000" pitchFamily="65" charset="-122"/>
                </a:rPr>
                <a:t>相似矩阵和相似变换的概念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95408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9"/>
            <a:ext cx="10299345" cy="2852639"/>
            <a:chOff x="878002" y="3291433"/>
            <a:chExt cx="9811038" cy="1834249"/>
          </a:xfrm>
        </p:grpSpPr>
        <p:sp>
          <p:nvSpPr>
            <p:cNvPr id="33" name="矩形 32"/>
            <p:cNvSpPr/>
            <p:nvPr/>
          </p:nvSpPr>
          <p:spPr>
            <a:xfrm>
              <a:off x="980157" y="3878909"/>
              <a:ext cx="9708883" cy="1246773"/>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在</a:t>
              </a:r>
              <a:r>
                <a:rPr lang="zh-CN" altLang="zh-CN" sz="2000" dirty="0" smtClean="0"/>
                <a:t>基底</a:t>
              </a:r>
              <a:r>
                <a:rPr lang="en-US" altLang="zh-CN" sz="2000" dirty="0" smtClean="0"/>
                <a:t>        </a:t>
              </a:r>
              <a:r>
                <a:rPr lang="zh-CN" altLang="zh-CN" sz="2000" dirty="0" smtClean="0"/>
                <a:t>下</a:t>
              </a:r>
              <a:r>
                <a:rPr lang="zh-CN" altLang="zh-CN" sz="2000" dirty="0"/>
                <a:t>，坐标为</a:t>
              </a:r>
              <a:r>
                <a:rPr lang="en-US" altLang="zh-CN" sz="2000" b="1" i="1" dirty="0"/>
                <a:t>x</a:t>
              </a:r>
              <a:r>
                <a:rPr lang="zh-CN" altLang="zh-CN" sz="2000" dirty="0"/>
                <a:t>的向量通过矩阵</a:t>
              </a:r>
              <a:r>
                <a:rPr lang="en-US" altLang="zh-CN" sz="2000" b="1" i="1" dirty="0"/>
                <a:t>A</a:t>
              </a:r>
              <a:r>
                <a:rPr lang="zh-CN" altLang="zh-CN" sz="2000" dirty="0"/>
                <a:t>完成了线性变换的过程，线性变换后的向量坐标</a:t>
              </a:r>
              <a:r>
                <a:rPr lang="zh-CN" altLang="zh-CN" sz="2000" dirty="0" smtClean="0"/>
                <a:t>为</a:t>
              </a:r>
              <a:r>
                <a:rPr lang="en-US" altLang="zh-CN" sz="2000" dirty="0" smtClean="0"/>
                <a:t>     </a:t>
              </a:r>
              <a:r>
                <a:rPr lang="zh-CN" altLang="zh-CN" sz="2000" dirty="0" smtClean="0"/>
                <a:t>，</a:t>
              </a:r>
              <a:r>
                <a:rPr lang="zh-CN" altLang="zh-CN" sz="2000" dirty="0"/>
                <a:t>我们也可以通过矩阵</a:t>
              </a:r>
              <a:r>
                <a:rPr lang="en-US" altLang="zh-CN" sz="2000" b="1" i="1" dirty="0"/>
                <a:t>P</a:t>
              </a:r>
              <a:r>
                <a:rPr lang="zh-CN" altLang="zh-CN" sz="2000" dirty="0"/>
                <a:t>，将向量变换到新</a:t>
              </a:r>
              <a:r>
                <a:rPr lang="zh-CN" altLang="zh-CN" sz="2000" dirty="0" smtClean="0"/>
                <a:t>基底</a:t>
              </a:r>
              <a:r>
                <a:rPr lang="en-US" altLang="zh-CN" sz="2000" dirty="0" smtClean="0"/>
                <a:t>          </a:t>
              </a:r>
              <a:r>
                <a:rPr lang="zh-CN" altLang="zh-CN" sz="2000" dirty="0" smtClean="0"/>
                <a:t>下</a:t>
              </a:r>
              <a:r>
                <a:rPr lang="zh-CN" altLang="zh-CN" sz="2000" dirty="0"/>
                <a:t>的坐标表示，即用新的基底下的坐标来表示向量，记作</a:t>
              </a:r>
              <a:r>
                <a:rPr lang="en-US" altLang="zh-CN" sz="2000" b="1" i="1" dirty="0" err="1" smtClean="0"/>
                <a:t>Px</a:t>
              </a:r>
              <a:r>
                <a:rPr lang="zh-CN" altLang="en-US" sz="2000" b="1" i="1" dirty="0" smtClean="0"/>
                <a:t>。</a:t>
              </a:r>
              <a:endParaRPr lang="en-US" altLang="zh-CN" sz="2000" b="1" i="1" dirty="0" smtClean="0"/>
            </a:p>
            <a:p>
              <a:pPr algn="just">
                <a:lnSpc>
                  <a:spcPct val="120000"/>
                </a:lnSpc>
              </a:pPr>
              <a:endParaRPr lang="en-US" altLang="zh-CN" sz="2000" b="1" i="1"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zh-CN" sz="2000" dirty="0"/>
                <a:t>上述变换过程的矩阵</a:t>
              </a:r>
              <a:endParaRPr lang="zh-CN" altLang="en-US" sz="20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6883723"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4.1.4  </a:t>
              </a:r>
              <a:r>
                <a:rPr lang="zh-CN" altLang="en-US" sz="2400" b="1" dirty="0">
                  <a:solidFill>
                    <a:srgbClr val="1C75BC"/>
                  </a:solidFill>
                  <a:latin typeface="迷你简准圆" panose="03000509000000000000" pitchFamily="65" charset="-122"/>
                  <a:ea typeface="迷你简准圆" panose="03000509000000000000" pitchFamily="65" charset="-122"/>
                </a:rPr>
                <a:t>利用基底变换推导相似矩阵间的关系式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308659879"/>
              </p:ext>
            </p:extLst>
          </p:nvPr>
        </p:nvGraphicFramePr>
        <p:xfrm>
          <a:off x="9591200" y="2107690"/>
          <a:ext cx="309248" cy="345630"/>
        </p:xfrm>
        <a:graphic>
          <a:graphicData uri="http://schemas.openxmlformats.org/presentationml/2006/ole">
            <mc:AlternateContent xmlns:mc="http://schemas.openxmlformats.org/markup-compatibility/2006">
              <mc:Choice xmlns:v="urn:schemas-microsoft-com:vml" Requires="v">
                <p:oleObj spid="_x0000_s64615" r:id="rId6" imgW="164880" imgH="177480" progId="Equation.KSEE3">
                  <p:embed/>
                </p:oleObj>
              </mc:Choice>
              <mc:Fallback>
                <p:oleObj r:id="rId6" imgW="164880" imgH="177480" progId="Equation.KSEE3">
                  <p:embed/>
                  <p:pic>
                    <p:nvPicPr>
                      <p:cNvPr id="0" name="对象 7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1200" y="2107690"/>
                        <a:ext cx="309248" cy="34563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28515742"/>
              </p:ext>
            </p:extLst>
          </p:nvPr>
        </p:nvGraphicFramePr>
        <p:xfrm>
          <a:off x="2181743" y="2116535"/>
          <a:ext cx="768887" cy="376264"/>
        </p:xfrm>
        <a:graphic>
          <a:graphicData uri="http://schemas.openxmlformats.org/presentationml/2006/ole">
            <mc:AlternateContent xmlns:mc="http://schemas.openxmlformats.org/markup-compatibility/2006">
              <mc:Choice xmlns:v="urn:schemas-microsoft-com:vml" Requires="v">
                <p:oleObj spid="_x0000_s64616" r:id="rId8" imgW="444240" imgH="215640" progId="Equation.KSEE3">
                  <p:embed/>
                </p:oleObj>
              </mc:Choice>
              <mc:Fallback>
                <p:oleObj r:id="rId8" imgW="444240" imgH="215640" progId="Equation.KSEE3">
                  <p:embed/>
                  <p:pic>
                    <p:nvPicPr>
                      <p:cNvPr id="0" name="对象 7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1743" y="2116535"/>
                        <a:ext cx="768887" cy="376264"/>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70676327"/>
              </p:ext>
            </p:extLst>
          </p:nvPr>
        </p:nvGraphicFramePr>
        <p:xfrm>
          <a:off x="7423259" y="2441884"/>
          <a:ext cx="868460" cy="424991"/>
        </p:xfrm>
        <a:graphic>
          <a:graphicData uri="http://schemas.openxmlformats.org/presentationml/2006/ole">
            <mc:AlternateContent xmlns:mc="http://schemas.openxmlformats.org/markup-compatibility/2006">
              <mc:Choice xmlns:v="urn:schemas-microsoft-com:vml" Requires="v">
                <p:oleObj spid="_x0000_s64617" r:id="rId10" imgW="444240" imgH="215640" progId="Equation.KSEE3">
                  <p:embed/>
                </p:oleObj>
              </mc:Choice>
              <mc:Fallback>
                <p:oleObj r:id="rId10" imgW="444240" imgH="215640" progId="Equation.KSEE3">
                  <p:embed/>
                  <p:pic>
                    <p:nvPicPr>
                      <p:cNvPr id="0" name="对象 7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3259" y="2441884"/>
                        <a:ext cx="868460" cy="424991"/>
                      </a:xfrm>
                      <a:prstGeom prst="rect">
                        <a:avLst/>
                      </a:prstGeom>
                      <a:noFill/>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p:cNvSpPr>
            <a:spLocks noChangeArrowheads="1"/>
          </p:cNvSpPr>
          <p:nvPr/>
        </p:nvSpPr>
        <p:spPr bwMode="auto">
          <a:xfrm>
            <a:off x="0" y="18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0" y="40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a:picLocks noChangeAspect="1"/>
          </p:cNvPicPr>
          <p:nvPr/>
        </p:nvPicPr>
        <p:blipFill>
          <a:blip r:embed="rId12"/>
          <a:stretch>
            <a:fillRect/>
          </a:stretch>
        </p:blipFill>
        <p:spPr>
          <a:xfrm>
            <a:off x="3799923" y="3540690"/>
            <a:ext cx="1352845" cy="383915"/>
          </a:xfrm>
          <a:prstGeom prst="rect">
            <a:avLst/>
          </a:prstGeom>
        </p:spPr>
      </p:pic>
      <p:sp>
        <p:nvSpPr>
          <p:cNvPr id="13" name="矩形 12"/>
          <p:cNvSpPr/>
          <p:nvPr/>
        </p:nvSpPr>
        <p:spPr>
          <a:xfrm>
            <a:off x="1159339" y="4013278"/>
            <a:ext cx="6189370" cy="2862322"/>
          </a:xfrm>
          <a:prstGeom prst="rect">
            <a:avLst/>
          </a:prstGeom>
        </p:spPr>
        <p:txBody>
          <a:bodyPr wrap="square">
            <a:spAutoFit/>
          </a:bodyPr>
          <a:lstStyle/>
          <a:p>
            <a:r>
              <a:rPr lang="zh-CN" altLang="zh-CN" sz="2000" dirty="0"/>
              <a:t>矩阵</a:t>
            </a:r>
            <a:r>
              <a:rPr lang="en-US" altLang="zh-CN" sz="2000" dirty="0"/>
              <a:t>A</a:t>
            </a:r>
            <a:r>
              <a:rPr lang="zh-CN" altLang="zh-CN" sz="2000" dirty="0"/>
              <a:t>和矩阵</a:t>
            </a:r>
            <a:r>
              <a:rPr lang="en-US" altLang="zh-CN" sz="2000" dirty="0"/>
              <a:t>B</a:t>
            </a:r>
            <a:r>
              <a:rPr lang="zh-CN" altLang="zh-CN" sz="2000" dirty="0"/>
              <a:t>就是我们所说的相似矩阵，他们分别表示了同一个向量在两个不同</a:t>
            </a:r>
            <a:r>
              <a:rPr lang="zh-CN" altLang="zh-CN" sz="2000" dirty="0"/>
              <a:t>基底</a:t>
            </a:r>
            <a:r>
              <a:rPr lang="en-US" altLang="zh-CN" sz="2000" dirty="0"/>
              <a:t>             </a:t>
            </a:r>
            <a:r>
              <a:rPr lang="en-US" altLang="zh-CN" sz="2000" dirty="0" smtClean="0"/>
              <a:t> </a:t>
            </a:r>
            <a:r>
              <a:rPr lang="zh-CN" altLang="en-US" sz="2000" dirty="0" smtClean="0"/>
              <a:t>和             </a:t>
            </a:r>
            <a:r>
              <a:rPr lang="en-US" altLang="zh-CN" sz="2000" dirty="0" smtClean="0"/>
              <a:t> </a:t>
            </a:r>
            <a:r>
              <a:rPr lang="zh-CN" altLang="zh-CN" sz="2000" dirty="0"/>
              <a:t>下</a:t>
            </a:r>
            <a:r>
              <a:rPr lang="zh-CN" altLang="zh-CN" sz="2000" dirty="0"/>
              <a:t>的相似变换过程</a:t>
            </a:r>
            <a:r>
              <a:rPr lang="zh-CN" altLang="zh-CN" sz="2000" dirty="0"/>
              <a:t>。</a:t>
            </a:r>
            <a:endParaRPr lang="en-US" altLang="zh-CN" sz="2000" dirty="0"/>
          </a:p>
          <a:p>
            <a:endParaRPr lang="en-US" altLang="zh-CN" sz="2000" dirty="0"/>
          </a:p>
          <a:p>
            <a:r>
              <a:rPr lang="zh-CN" altLang="zh-CN" sz="2000" dirty="0"/>
              <a:t>具体这个矩阵</a:t>
            </a:r>
            <a:r>
              <a:rPr lang="en-US" altLang="zh-CN" sz="2000" dirty="0"/>
              <a:t>P</a:t>
            </a:r>
            <a:r>
              <a:rPr lang="zh-CN" altLang="zh-CN" sz="2000" dirty="0"/>
              <a:t>该如何进行表示呢，或者说他是如何得到的</a:t>
            </a:r>
            <a:r>
              <a:rPr lang="zh-CN" altLang="zh-CN" sz="2000" dirty="0" smtClean="0"/>
              <a:t>？</a:t>
            </a:r>
            <a:endParaRPr lang="en-US" altLang="zh-CN" sz="2000" dirty="0" smtClean="0"/>
          </a:p>
          <a:p>
            <a:endParaRPr lang="en-US" altLang="zh-CN" sz="2000" dirty="0" smtClean="0"/>
          </a:p>
          <a:p>
            <a:r>
              <a:rPr lang="zh-CN" altLang="zh-CN" sz="2000" dirty="0" smtClean="0"/>
              <a:t>分析</a:t>
            </a:r>
            <a:r>
              <a:rPr lang="zh-CN" altLang="zh-CN" sz="2000" dirty="0"/>
              <a:t>一下这个变换过程，即：向量在空间中发生一次线性变换，由原来的空间位置</a:t>
            </a:r>
            <a:r>
              <a:rPr lang="en-US" altLang="zh-CN" sz="2000" dirty="0"/>
              <a:t>M</a:t>
            </a:r>
            <a:r>
              <a:rPr lang="zh-CN" altLang="zh-CN" sz="2000" dirty="0"/>
              <a:t>变换到目标空间位置</a:t>
            </a:r>
            <a:r>
              <a:rPr lang="en-US" altLang="zh-CN" sz="2000" dirty="0"/>
              <a:t>N</a:t>
            </a:r>
            <a:r>
              <a:rPr lang="zh-CN" altLang="zh-CN" sz="2000" dirty="0" smtClean="0"/>
              <a:t>。</a:t>
            </a:r>
            <a:endParaRPr lang="zh-CN" altLang="en-US" dirty="0"/>
          </a:p>
        </p:txBody>
      </p:sp>
      <p:sp>
        <p:nvSpPr>
          <p:cNvPr id="14" name="Rectangle 12"/>
          <p:cNvSpPr>
            <a:spLocks noChangeArrowheads="1"/>
          </p:cNvSpPr>
          <p:nvPr/>
        </p:nvSpPr>
        <p:spPr bwMode="auto">
          <a:xfrm>
            <a:off x="8600792" y="32411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34675455"/>
              </p:ext>
            </p:extLst>
          </p:nvPr>
        </p:nvGraphicFramePr>
        <p:xfrm>
          <a:off x="7533974" y="3300026"/>
          <a:ext cx="4114451" cy="3510700"/>
        </p:xfrm>
        <a:graphic>
          <a:graphicData uri="http://schemas.openxmlformats.org/presentationml/2006/ole">
            <mc:AlternateContent xmlns:mc="http://schemas.openxmlformats.org/markup-compatibility/2006">
              <mc:Choice xmlns:v="urn:schemas-microsoft-com:vml" Requires="v">
                <p:oleObj spid="_x0000_s64618" name="Visio" r:id="rId13" imgW="4981489" imgH="4257662" progId="Visio.Drawing.15">
                  <p:embed/>
                </p:oleObj>
              </mc:Choice>
              <mc:Fallback>
                <p:oleObj name="Visio" r:id="rId13" imgW="4981489" imgH="4257662" progId="Visio.Drawing.15">
                  <p:embed/>
                  <p:pic>
                    <p:nvPicPr>
                      <p:cNvPr id="0" name="对象 8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3974" y="3300026"/>
                        <a:ext cx="4114451" cy="3510700"/>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743156335"/>
              </p:ext>
            </p:extLst>
          </p:nvPr>
        </p:nvGraphicFramePr>
        <p:xfrm>
          <a:off x="4857005" y="4391394"/>
          <a:ext cx="768887" cy="376264"/>
        </p:xfrm>
        <a:graphic>
          <a:graphicData uri="http://schemas.openxmlformats.org/presentationml/2006/ole">
            <mc:AlternateContent xmlns:mc="http://schemas.openxmlformats.org/markup-compatibility/2006">
              <mc:Choice xmlns:v="urn:schemas-microsoft-com:vml" Requires="v">
                <p:oleObj spid="_x0000_s64619" r:id="rId15" imgW="444240" imgH="215640" progId="Equation.KSEE3">
                  <p:embed/>
                </p:oleObj>
              </mc:Choice>
              <mc:Fallback>
                <p:oleObj r:id="rId15" imgW="444240" imgH="2156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005" y="4391394"/>
                        <a:ext cx="768887" cy="376264"/>
                      </a:xfrm>
                      <a:prstGeom prst="rect">
                        <a:avLst/>
                      </a:prstGeom>
                      <a:noFill/>
                    </p:spPr>
                  </p:pic>
                </p:oleObj>
              </mc:Fallback>
            </mc:AlternateContent>
          </a:graphicData>
        </a:graphic>
      </p:graphicFrame>
      <p:pic>
        <p:nvPicPr>
          <p:cNvPr id="16" name="图片 15"/>
          <p:cNvPicPr>
            <a:picLocks noChangeAspect="1"/>
          </p:cNvPicPr>
          <p:nvPr/>
        </p:nvPicPr>
        <p:blipFill>
          <a:blip r:embed="rId16"/>
          <a:stretch>
            <a:fillRect/>
          </a:stretch>
        </p:blipFill>
        <p:spPr>
          <a:xfrm>
            <a:off x="6138419" y="4342477"/>
            <a:ext cx="868615" cy="425181"/>
          </a:xfrm>
          <a:prstGeom prst="rect">
            <a:avLst/>
          </a:prstGeom>
        </p:spPr>
      </p:pic>
    </p:spTree>
    <p:custDataLst>
      <p:tags r:id="rId2"/>
    </p:custDataLst>
    <p:extLst>
      <p:ext uri="{BB962C8B-B14F-4D97-AF65-F5344CB8AC3E}">
        <p14:creationId xmlns:p14="http://schemas.microsoft.com/office/powerpoint/2010/main" val="15216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46"/>
            <a:ext cx="10192106" cy="4953603"/>
            <a:chOff x="878002" y="3291433"/>
            <a:chExt cx="9708883" cy="3185167"/>
          </a:xfrm>
        </p:grpSpPr>
        <p:sp>
          <p:nvSpPr>
            <p:cNvPr id="33" name="矩形 32"/>
            <p:cNvSpPr/>
            <p:nvPr/>
          </p:nvSpPr>
          <p:spPr>
            <a:xfrm>
              <a:off x="878002" y="3844526"/>
              <a:ext cx="9708883" cy="2632074"/>
            </a:xfrm>
            <a:prstGeom prst="rect">
              <a:avLst/>
            </a:prstGeom>
          </p:spPr>
          <p:txBody>
            <a:bodyPr wrap="square">
              <a:spAutoFit/>
              <a:scene3d>
                <a:camera prst="orthographicFront"/>
                <a:lightRig rig="threePt" dir="t"/>
              </a:scene3d>
              <a:sp3d contourW="12700"/>
            </a:bodyPr>
            <a:lstStyle/>
            <a:p>
              <a:r>
                <a:rPr lang="zh-CN" altLang="zh-CN" sz="2000" dirty="0"/>
                <a:t>到底什么矩阵可以称得上是最佳矩阵呢？</a:t>
              </a:r>
            </a:p>
            <a:p>
              <a:endParaRPr lang="en-US" altLang="zh-CN" sz="2000" dirty="0" smtClean="0"/>
            </a:p>
            <a:p>
              <a:endParaRPr lang="en-US" altLang="zh-CN" sz="2000" dirty="0"/>
            </a:p>
            <a:p>
              <a:r>
                <a:rPr lang="zh-CN" altLang="zh-CN" sz="2000" dirty="0" smtClean="0"/>
                <a:t>答案</a:t>
              </a:r>
              <a:r>
                <a:rPr lang="zh-CN" altLang="zh-CN" sz="2000" dirty="0"/>
                <a:t>是对角矩阵</a:t>
              </a:r>
              <a:r>
                <a:rPr lang="zh-CN" altLang="zh-CN" sz="2000" dirty="0" smtClean="0"/>
                <a:t>。</a:t>
              </a:r>
              <a:endParaRPr lang="en-US" altLang="zh-CN" sz="2000" dirty="0" smtClean="0"/>
            </a:p>
            <a:p>
              <a:endParaRPr lang="en-US" altLang="zh-CN" sz="2000" dirty="0"/>
            </a:p>
            <a:p>
              <a:endParaRPr lang="en-US" altLang="zh-CN" sz="2000" dirty="0" smtClean="0"/>
            </a:p>
            <a:p>
              <a:endParaRPr lang="en-US" altLang="zh-CN" sz="2000" dirty="0"/>
            </a:p>
            <a:p>
              <a:r>
                <a:rPr lang="zh-CN" altLang="zh-CN" sz="2000" dirty="0" smtClean="0"/>
                <a:t>对角矩阵</a:t>
              </a:r>
              <a:r>
                <a:rPr lang="zh-CN" altLang="zh-CN" sz="2000" dirty="0"/>
                <a:t>有以下两大</a:t>
              </a:r>
              <a:r>
                <a:rPr lang="zh-CN" altLang="zh-CN" sz="2000" dirty="0"/>
                <a:t>优势</a:t>
              </a:r>
              <a:r>
                <a:rPr lang="zh-CN" altLang="en-US" sz="2000" dirty="0"/>
                <a:t>：</a:t>
              </a:r>
              <a:endParaRPr lang="en-US" altLang="zh-CN" sz="2000" dirty="0"/>
            </a:p>
            <a:p>
              <a:r>
                <a:rPr lang="zh-CN" altLang="zh-CN" sz="2000" dirty="0"/>
                <a:t>一方面是，一个</a:t>
              </a:r>
              <a:r>
                <a:rPr lang="en-US" altLang="zh-CN" sz="2000" dirty="0"/>
                <a:t>n</a:t>
              </a:r>
              <a:r>
                <a:rPr lang="zh-CN" altLang="zh-CN" sz="2000" dirty="0"/>
                <a:t>维列向量在</a:t>
              </a:r>
              <a:r>
                <a:rPr lang="en-US" altLang="zh-CN" sz="2000" dirty="0"/>
                <a:t>n</a:t>
              </a:r>
              <a:r>
                <a:rPr lang="zh-CN" altLang="zh-CN" sz="2000" dirty="0"/>
                <a:t>阶对角矩阵的作用下</a:t>
              </a:r>
              <a:r>
                <a:rPr lang="zh-CN" altLang="zh-CN" sz="2000" dirty="0" smtClean="0"/>
                <a:t>，</a:t>
              </a:r>
              <a:endParaRPr lang="en-US" altLang="zh-CN" sz="2000" dirty="0" smtClean="0"/>
            </a:p>
            <a:p>
              <a:r>
                <a:rPr lang="zh-CN" altLang="zh-CN" sz="2000" dirty="0" smtClean="0"/>
                <a:t>其</a:t>
              </a:r>
              <a:r>
                <a:rPr lang="zh-CN" altLang="zh-CN" sz="2000" dirty="0"/>
                <a:t>线性变换的方式仅仅反映在各个维度轴</a:t>
              </a:r>
              <a:r>
                <a:rPr lang="zh-CN" altLang="zh-CN" sz="2000" dirty="0" smtClean="0"/>
                <a:t>向上</a:t>
              </a:r>
              <a:endParaRPr lang="en-US" altLang="zh-CN" sz="2000" dirty="0" smtClean="0"/>
            </a:p>
            <a:p>
              <a:r>
                <a:rPr lang="zh-CN" altLang="zh-CN" sz="2000" dirty="0" smtClean="0"/>
                <a:t>的</a:t>
              </a:r>
              <a:r>
                <a:rPr lang="zh-CN" altLang="zh-CN" sz="2000" dirty="0"/>
                <a:t>长度拉伸</a:t>
              </a:r>
              <a:r>
                <a:rPr lang="zh-CN" altLang="zh-CN" sz="2000" dirty="0" smtClean="0"/>
                <a:t>，</a:t>
              </a:r>
              <a:endParaRPr lang="en-US" altLang="zh-CN" sz="2000" dirty="0" smtClean="0"/>
            </a:p>
            <a:p>
              <a:r>
                <a:rPr lang="zh-CN" altLang="zh-CN" sz="2000" dirty="0" smtClean="0"/>
                <a:t>而</a:t>
              </a:r>
              <a:r>
                <a:rPr lang="zh-CN" altLang="zh-CN" sz="2000" dirty="0"/>
                <a:t>不对应着平移或者</a:t>
              </a:r>
              <a:r>
                <a:rPr lang="zh-CN" altLang="zh-CN" sz="2000" dirty="0"/>
                <a:t>旋转变换</a:t>
              </a:r>
              <a:r>
                <a:rPr lang="zh-CN" altLang="en-US" sz="2000" dirty="0"/>
                <a:t>。</a:t>
              </a:r>
              <a:endParaRPr lang="en-US" altLang="zh-CN" sz="2000" dirty="0"/>
            </a:p>
            <a:p>
              <a:endParaRPr lang="en-US" altLang="zh-CN" sz="2000" dirty="0"/>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4.1.5  </a:t>
              </a:r>
              <a:r>
                <a:rPr lang="zh-CN" altLang="en-US" sz="2400" b="1" dirty="0">
                  <a:solidFill>
                    <a:srgbClr val="1C75BC"/>
                  </a:solidFill>
                  <a:latin typeface="迷你简准圆" panose="03000509000000000000" pitchFamily="65" charset="-122"/>
                  <a:ea typeface="迷你简准圆" panose="03000509000000000000" pitchFamily="65" charset="-122"/>
                </a:rPr>
                <a:t>寻找相似矩阵中的最佳矩阵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8107524" y="17970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54390708"/>
              </p:ext>
            </p:extLst>
          </p:nvPr>
        </p:nvGraphicFramePr>
        <p:xfrm>
          <a:off x="8107524" y="1893770"/>
          <a:ext cx="2854259" cy="2041127"/>
        </p:xfrm>
        <a:graphic>
          <a:graphicData uri="http://schemas.openxmlformats.org/presentationml/2006/ole">
            <mc:AlternateContent xmlns:mc="http://schemas.openxmlformats.org/markup-compatibility/2006">
              <mc:Choice xmlns:v="urn:schemas-microsoft-com:vml" Requires="v">
                <p:oleObj spid="_x0000_s65573" r:id="rId6" imgW="1638000" imgH="1168200" progId="Equation.KSEE3">
                  <p:embed/>
                </p:oleObj>
              </mc:Choice>
              <mc:Fallback>
                <p:oleObj r:id="rId6" imgW="1638000" imgH="1168200" progId="Equation.KSEE3">
                  <p:embed/>
                  <p:pic>
                    <p:nvPicPr>
                      <p:cNvPr id="0" name="对象 14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7524" y="1893770"/>
                        <a:ext cx="2854259" cy="2041127"/>
                      </a:xfrm>
                      <a:prstGeom prst="rect">
                        <a:avLst/>
                      </a:prstGeom>
                      <a:noFill/>
                    </p:spPr>
                  </p:pic>
                </p:oleObj>
              </mc:Fallback>
            </mc:AlternateContent>
          </a:graphicData>
        </a:graphic>
      </p:graphicFrame>
      <p:sp>
        <p:nvSpPr>
          <p:cNvPr id="5" name="Rectangle 4"/>
          <p:cNvSpPr>
            <a:spLocks noChangeArrowheads="1"/>
          </p:cNvSpPr>
          <p:nvPr/>
        </p:nvSpPr>
        <p:spPr bwMode="auto">
          <a:xfrm>
            <a:off x="6045267" y="4207664"/>
            <a:ext cx="212955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21041901"/>
              </p:ext>
            </p:extLst>
          </p:nvPr>
        </p:nvGraphicFramePr>
        <p:xfrm>
          <a:off x="6880646" y="4207664"/>
          <a:ext cx="5075019" cy="2337930"/>
        </p:xfrm>
        <a:graphic>
          <a:graphicData uri="http://schemas.openxmlformats.org/presentationml/2006/ole">
            <mc:AlternateContent xmlns:mc="http://schemas.openxmlformats.org/markup-compatibility/2006">
              <mc:Choice xmlns:v="urn:schemas-microsoft-com:vml" Requires="v">
                <p:oleObj spid="_x0000_s65574" r:id="rId8" imgW="2539800" imgH="1168200" progId="Equation.KSEE3">
                  <p:embed/>
                </p:oleObj>
              </mc:Choice>
              <mc:Fallback>
                <p:oleObj r:id="rId8" imgW="2539800" imgH="1168200" progId="Equation.KSEE3">
                  <p:embed/>
                  <p:pic>
                    <p:nvPicPr>
                      <p:cNvPr id="0" name="对象 8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0646" y="4207664"/>
                        <a:ext cx="5075019" cy="233793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026239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01744" y="1160645"/>
            <a:ext cx="10192106" cy="1978696"/>
            <a:chOff x="859696" y="3291433"/>
            <a:chExt cx="9708883" cy="1272302"/>
          </a:xfrm>
        </p:grpSpPr>
        <p:sp>
          <p:nvSpPr>
            <p:cNvPr id="33" name="矩形 32"/>
            <p:cNvSpPr/>
            <p:nvPr/>
          </p:nvSpPr>
          <p:spPr>
            <a:xfrm>
              <a:off x="859696" y="3514863"/>
              <a:ext cx="9708883" cy="1048872"/>
            </a:xfrm>
            <a:prstGeom prst="rect">
              <a:avLst/>
            </a:prstGeom>
          </p:spPr>
          <p:txBody>
            <a:bodyPr wrap="square">
              <a:spAutoFit/>
              <a:scene3d>
                <a:camera prst="orthographicFront"/>
                <a:lightRig rig="threePt" dir="t"/>
              </a:scene3d>
              <a:sp3d contourW="12700"/>
            </a:bodyPr>
            <a:lstStyle/>
            <a:p>
              <a:endParaRPr lang="en-US" altLang="zh-CN" sz="2000" dirty="0"/>
            </a:p>
            <a:p>
              <a:r>
                <a:rPr lang="zh-CN" altLang="zh-CN" sz="2000" dirty="0"/>
                <a:t>对角矩阵有以下两大</a:t>
              </a:r>
              <a:r>
                <a:rPr lang="zh-CN" altLang="zh-CN" sz="2000" dirty="0"/>
                <a:t>优势</a:t>
              </a:r>
              <a:r>
                <a:rPr lang="zh-CN" altLang="en-US" sz="2000" dirty="0"/>
                <a:t>：</a:t>
              </a:r>
              <a:endParaRPr lang="en-US" altLang="zh-CN" sz="2000" dirty="0"/>
            </a:p>
            <a:p>
              <a:r>
                <a:rPr lang="zh-CN" altLang="zh-CN" sz="2000" dirty="0"/>
                <a:t>另一方面是，对角矩阵的优势之处还体现在连续的线性变换</a:t>
              </a:r>
              <a:r>
                <a:rPr lang="zh-CN" altLang="zh-CN" sz="2000" dirty="0" smtClean="0"/>
                <a:t>上</a:t>
              </a:r>
              <a:endParaRPr lang="en-US" altLang="zh-CN" sz="2000" dirty="0" smtClean="0"/>
            </a:p>
            <a:p>
              <a:r>
                <a:rPr lang="zh-CN" altLang="zh-CN" sz="2000" dirty="0" smtClean="0"/>
                <a:t>连续的</a:t>
              </a:r>
              <a:r>
                <a:rPr lang="zh-CN" altLang="zh-CN" sz="2000" dirty="0"/>
                <a:t>线性变换用矩阵的乘法来表示：</a:t>
              </a:r>
            </a:p>
            <a:p>
              <a:endParaRPr lang="en-US" altLang="zh-CN" sz="2000" dirty="0"/>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4.1.5  </a:t>
              </a:r>
              <a:r>
                <a:rPr lang="zh-CN" altLang="en-US" sz="2400" b="1" dirty="0">
                  <a:solidFill>
                    <a:srgbClr val="1C75BC"/>
                  </a:solidFill>
                  <a:latin typeface="迷你简准圆" panose="03000509000000000000" pitchFamily="65" charset="-122"/>
                  <a:ea typeface="迷你简准圆" panose="03000509000000000000" pitchFamily="65" charset="-122"/>
                </a:rPr>
                <a:t>寻找相似矩阵中的最佳矩阵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8107524" y="17970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6045267" y="4207664"/>
            <a:ext cx="212955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1120961" y="343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114898647"/>
              </p:ext>
            </p:extLst>
          </p:nvPr>
        </p:nvGraphicFramePr>
        <p:xfrm>
          <a:off x="1120961" y="2851938"/>
          <a:ext cx="6453883" cy="1636758"/>
        </p:xfrm>
        <a:graphic>
          <a:graphicData uri="http://schemas.openxmlformats.org/presentationml/2006/ole">
            <mc:AlternateContent xmlns:mc="http://schemas.openxmlformats.org/markup-compatibility/2006">
              <mc:Choice xmlns:v="urn:schemas-microsoft-com:vml" Requires="v">
                <p:oleObj spid="_x0000_s66598" r:id="rId6" imgW="4622760" imgH="1168200" progId="Equation.KSEE3">
                  <p:embed/>
                </p:oleObj>
              </mc:Choice>
              <mc:Fallback>
                <p:oleObj r:id="rId6" imgW="4622760" imgH="1168200" progId="Equation.KSEE3">
                  <p:embed/>
                  <p:pic>
                    <p:nvPicPr>
                      <p:cNvPr id="0" name="对象 14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961" y="2851938"/>
                        <a:ext cx="6453883" cy="1636758"/>
                      </a:xfrm>
                      <a:prstGeom prst="rect">
                        <a:avLst/>
                      </a:prstGeom>
                      <a:noFill/>
                    </p:spPr>
                  </p:pic>
                </p:oleObj>
              </mc:Fallback>
            </mc:AlternateContent>
          </a:graphicData>
        </a:graphic>
      </p:graphicFrame>
      <p:sp>
        <p:nvSpPr>
          <p:cNvPr id="9" name="Rectangle 7"/>
          <p:cNvSpPr>
            <a:spLocks noChangeArrowheads="1"/>
          </p:cNvSpPr>
          <p:nvPr/>
        </p:nvSpPr>
        <p:spPr bwMode="auto">
          <a:xfrm>
            <a:off x="891822" y="54276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027368699"/>
              </p:ext>
            </p:extLst>
          </p:nvPr>
        </p:nvGraphicFramePr>
        <p:xfrm>
          <a:off x="1101744" y="4641884"/>
          <a:ext cx="6473100" cy="2318446"/>
        </p:xfrm>
        <a:graphic>
          <a:graphicData uri="http://schemas.openxmlformats.org/presentationml/2006/ole">
            <mc:AlternateContent xmlns:mc="http://schemas.openxmlformats.org/markup-compatibility/2006">
              <mc:Choice xmlns:v="urn:schemas-microsoft-com:vml" Requires="v">
                <p:oleObj spid="_x0000_s66599" r:id="rId8" imgW="3327120" imgH="1193760" progId="Equation.KSEE3">
                  <p:embed/>
                </p:oleObj>
              </mc:Choice>
              <mc:Fallback>
                <p:oleObj r:id="rId8" imgW="3327120" imgH="1193760" progId="Equation.KSEE3">
                  <p:embed/>
                  <p:pic>
                    <p:nvPicPr>
                      <p:cNvPr id="0" name="对象 14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1744" y="4641884"/>
                        <a:ext cx="6473100" cy="231844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80994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4.1</a:t>
              </a:r>
              <a:r>
                <a:rPr lang="zh-CN" altLang="en-US" sz="3200" dirty="0" smtClean="0"/>
                <a:t>相似变换</a:t>
              </a:r>
              <a:r>
                <a:rPr lang="zh-CN" altLang="en-US" sz="3200" dirty="0"/>
                <a:t>：不同的视角，同一个变换</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568060"/>
            <a:chOff x="878002" y="3291433"/>
            <a:chExt cx="9708883" cy="1008264"/>
          </a:xfrm>
        </p:grpSpPr>
        <p:sp>
          <p:nvSpPr>
            <p:cNvPr id="33" name="矩形 32"/>
            <p:cNvSpPr/>
            <p:nvPr/>
          </p:nvSpPr>
          <p:spPr>
            <a:xfrm>
              <a:off x="878002" y="3844526"/>
              <a:ext cx="9708883" cy="455171"/>
            </a:xfrm>
            <a:prstGeom prst="rect">
              <a:avLst/>
            </a:prstGeom>
          </p:spPr>
          <p:txBody>
            <a:bodyPr wrap="square">
              <a:spAutoFit/>
              <a:scene3d>
                <a:camera prst="orthographicFront"/>
                <a:lightRig rig="threePt" dir="t"/>
              </a:scene3d>
              <a:sp3d contourW="12700"/>
            </a:bodyPr>
            <a:lstStyle/>
            <a:p>
              <a:r>
                <a:rPr lang="zh-CN" altLang="en-US" sz="2000" dirty="0"/>
                <a:t>对于一个一般的方阵，我们应该尝试利用本节所讲的知识，去寻找到一个可逆矩阵</a:t>
              </a:r>
              <a:r>
                <a:rPr lang="en-US" altLang="zh-CN" sz="2000" dirty="0"/>
                <a:t>P</a:t>
              </a:r>
              <a:r>
                <a:rPr lang="zh-CN" altLang="en-US" sz="2000" dirty="0"/>
                <a:t>，使得转换后的结果为</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4.1.6  </a:t>
              </a:r>
              <a:r>
                <a:rPr lang="zh-CN" altLang="en-US" sz="2400" b="1" dirty="0">
                  <a:solidFill>
                    <a:srgbClr val="1C75BC"/>
                  </a:solidFill>
                  <a:latin typeface="迷你简准圆" panose="03000509000000000000" pitchFamily="65" charset="-122"/>
                  <a:ea typeface="迷你简准圆" panose="03000509000000000000" pitchFamily="65" charset="-122"/>
                </a:rPr>
                <a:t>对角矩阵的构造方法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5"/>
          <a:stretch>
            <a:fillRect/>
          </a:stretch>
        </p:blipFill>
        <p:spPr>
          <a:xfrm>
            <a:off x="3420553" y="2487222"/>
            <a:ext cx="723810" cy="200000"/>
          </a:xfrm>
          <a:prstGeom prst="rect">
            <a:avLst/>
          </a:prstGeom>
        </p:spPr>
      </p:pic>
      <p:pic>
        <p:nvPicPr>
          <p:cNvPr id="4" name="图片 3"/>
          <p:cNvPicPr>
            <a:picLocks noChangeAspect="1"/>
          </p:cNvPicPr>
          <p:nvPr/>
        </p:nvPicPr>
        <p:blipFill>
          <a:blip r:embed="rId6"/>
          <a:stretch>
            <a:fillRect/>
          </a:stretch>
        </p:blipFill>
        <p:spPr>
          <a:xfrm>
            <a:off x="3598639" y="3195107"/>
            <a:ext cx="3362410" cy="2396199"/>
          </a:xfrm>
          <a:prstGeom prst="rect">
            <a:avLst/>
          </a:prstGeom>
        </p:spPr>
      </p:pic>
    </p:spTree>
    <p:custDataLst>
      <p:tags r:id="rId1"/>
    </p:custDataLst>
    <p:extLst>
      <p:ext uri="{BB962C8B-B14F-4D97-AF65-F5344CB8AC3E}">
        <p14:creationId xmlns:p14="http://schemas.microsoft.com/office/powerpoint/2010/main" val="41276868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3136</TotalTime>
  <Words>1368</Words>
  <Application>Microsoft Office PowerPoint</Application>
  <PresentationFormat>宽屏</PresentationFormat>
  <Paragraphs>172</Paragraphs>
  <Slides>19</Slides>
  <Notes>19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1" baseType="lpstr">
      <vt:lpstr>等线</vt:lpstr>
      <vt:lpstr>汉仪趣黑W</vt:lpstr>
      <vt:lpstr>黑体</vt:lpstr>
      <vt:lpstr>迷你简准圆</vt:lpstr>
      <vt:lpstr>宋体</vt:lpstr>
      <vt:lpstr>微软雅黑</vt:lpstr>
      <vt:lpstr>Arial</vt:lpstr>
      <vt:lpstr>Consolas</vt:lpstr>
      <vt:lpstr>Times New Roman</vt:lpstr>
      <vt:lpstr>包图主题2</vt:lpstr>
      <vt:lpstr>Microsoft Visio 绘图</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chunhua</cp:lastModifiedBy>
  <cp:revision>133</cp:revision>
  <dcterms:created xsi:type="dcterms:W3CDTF">2017-07-06T07:15:09Z</dcterms:created>
  <dcterms:modified xsi:type="dcterms:W3CDTF">2020-09-06T04:50:46Z</dcterms:modified>
</cp:coreProperties>
</file>