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notesSlides/notesSlide28.xml" ContentType="application/vnd.openxmlformats-officedocument.presentationml.notesSlide+xml"/>
  <Override PartName="/ppt/tags/tag28.xml" ContentType="application/vnd.openxmlformats-officedocument.presentationml.tags+xml"/>
  <Override PartName="/ppt/notesSlides/notesSlide29.xml" ContentType="application/vnd.openxmlformats-officedocument.presentationml.notesSlide+xml"/>
  <Override PartName="/ppt/tags/tag29.xml" ContentType="application/vnd.openxmlformats-officedocument.presentationml.tags+xml"/>
  <Override PartName="/ppt/notesSlides/notesSlide30.xml" ContentType="application/vnd.openxmlformats-officedocument.presentationml.notesSlide+xml"/>
  <Override PartName="/ppt/tags/tag30.xml" ContentType="application/vnd.openxmlformats-officedocument.presentationml.tags+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60" r:id="rId3"/>
    <p:sldId id="270" r:id="rId4"/>
    <p:sldId id="353" r:id="rId5"/>
    <p:sldId id="354" r:id="rId6"/>
    <p:sldId id="355" r:id="rId7"/>
    <p:sldId id="356" r:id="rId8"/>
    <p:sldId id="357" r:id="rId9"/>
    <p:sldId id="358" r:id="rId10"/>
    <p:sldId id="359" r:id="rId11"/>
    <p:sldId id="360" r:id="rId12"/>
    <p:sldId id="361" r:id="rId13"/>
    <p:sldId id="336" r:id="rId14"/>
    <p:sldId id="337" r:id="rId15"/>
    <p:sldId id="362" r:id="rId16"/>
    <p:sldId id="363" r:id="rId17"/>
    <p:sldId id="364" r:id="rId18"/>
    <p:sldId id="365" r:id="rId19"/>
    <p:sldId id="366" r:id="rId20"/>
    <p:sldId id="368" r:id="rId21"/>
    <p:sldId id="372" r:id="rId22"/>
    <p:sldId id="369" r:id="rId23"/>
    <p:sldId id="377" r:id="rId24"/>
    <p:sldId id="374" r:id="rId25"/>
    <p:sldId id="375" r:id="rId26"/>
    <p:sldId id="378" r:id="rId27"/>
    <p:sldId id="379" r:id="rId28"/>
    <p:sldId id="380" r:id="rId29"/>
    <p:sldId id="381" r:id="rId30"/>
    <p:sldId id="382" r:id="rId31"/>
    <p:sldId id="383" r:id="rId32"/>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75BC"/>
    <a:srgbClr val="FCFD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52" autoAdjust="0"/>
    <p:restoredTop sz="91831" autoAdjust="0"/>
  </p:normalViewPr>
  <p:slideViewPr>
    <p:cSldViewPr snapToGrid="0" showGuides="1">
      <p:cViewPr varScale="1">
        <p:scale>
          <a:sx n="104" d="100"/>
          <a:sy n="104" d="100"/>
        </p:scale>
        <p:origin x="72" y="108"/>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4" Type="http://schemas.openxmlformats.org/officeDocument/2006/relationships/image" Target="../media/image5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5" Type="http://schemas.openxmlformats.org/officeDocument/2006/relationships/image" Target="../media/image57.wmf"/><Relationship Id="rId4" Type="http://schemas.openxmlformats.org/officeDocument/2006/relationships/image" Target="../media/image5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emf"/><Relationship Id="rId1" Type="http://schemas.openxmlformats.org/officeDocument/2006/relationships/image" Target="../media/image5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 Id="rId4" Type="http://schemas.openxmlformats.org/officeDocument/2006/relationships/image" Target="../media/image7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65.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0.wmf"/><Relationship Id="rId7" Type="http://schemas.openxmlformats.org/officeDocument/2006/relationships/image" Target="../media/image24.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4" Type="http://schemas.openxmlformats.org/officeDocument/2006/relationships/image" Target="../media/image3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681936-0126-4B19-827D-FC14AB6022AE}" type="datetimeFigureOut">
              <a:rPr lang="zh-CN" altLang="en-US" smtClean="0"/>
              <a:t>2020/9/6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D4F23A-B445-4766-B800-5CA2484B1721}" type="slidenum">
              <a:rPr lang="zh-CN" altLang="en-US" smtClean="0"/>
              <a:t>‹#›</a:t>
            </a:fld>
            <a:endParaRPr lang="zh-CN" altLang="en-US"/>
          </a:p>
        </p:txBody>
      </p:sp>
    </p:spTree>
    <p:extLst>
      <p:ext uri="{BB962C8B-B14F-4D97-AF65-F5344CB8AC3E}">
        <p14:creationId xmlns:p14="http://schemas.microsoft.com/office/powerpoint/2010/main" val="2672352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1</a:t>
            </a:fld>
            <a:endParaRPr lang="zh-CN" altLang="en-US"/>
          </a:p>
        </p:txBody>
      </p:sp>
    </p:spTree>
    <p:extLst>
      <p:ext uri="{BB962C8B-B14F-4D97-AF65-F5344CB8AC3E}">
        <p14:creationId xmlns:p14="http://schemas.microsoft.com/office/powerpoint/2010/main" val="1017810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10</a:t>
            </a:fld>
            <a:endParaRPr lang="zh-CN" altLang="en-US"/>
          </a:p>
        </p:txBody>
      </p:sp>
    </p:spTree>
    <p:extLst>
      <p:ext uri="{BB962C8B-B14F-4D97-AF65-F5344CB8AC3E}">
        <p14:creationId xmlns:p14="http://schemas.microsoft.com/office/powerpoint/2010/main" val="2267392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11</a:t>
            </a:fld>
            <a:endParaRPr lang="zh-CN" altLang="en-US"/>
          </a:p>
        </p:txBody>
      </p:sp>
    </p:spTree>
    <p:extLst>
      <p:ext uri="{BB962C8B-B14F-4D97-AF65-F5344CB8AC3E}">
        <p14:creationId xmlns:p14="http://schemas.microsoft.com/office/powerpoint/2010/main" val="691233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12</a:t>
            </a:fld>
            <a:endParaRPr lang="zh-CN" altLang="en-US"/>
          </a:p>
        </p:txBody>
      </p:sp>
    </p:spTree>
    <p:extLst>
      <p:ext uri="{BB962C8B-B14F-4D97-AF65-F5344CB8AC3E}">
        <p14:creationId xmlns:p14="http://schemas.microsoft.com/office/powerpoint/2010/main" val="3293320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13</a:t>
            </a:fld>
            <a:endParaRPr lang="zh-CN" altLang="en-US"/>
          </a:p>
        </p:txBody>
      </p:sp>
    </p:spTree>
    <p:extLst>
      <p:ext uri="{BB962C8B-B14F-4D97-AF65-F5344CB8AC3E}">
        <p14:creationId xmlns:p14="http://schemas.microsoft.com/office/powerpoint/2010/main" val="13832670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14</a:t>
            </a:fld>
            <a:endParaRPr lang="zh-CN" altLang="en-US"/>
          </a:p>
        </p:txBody>
      </p:sp>
    </p:spTree>
    <p:extLst>
      <p:ext uri="{BB962C8B-B14F-4D97-AF65-F5344CB8AC3E}">
        <p14:creationId xmlns:p14="http://schemas.microsoft.com/office/powerpoint/2010/main" val="1786828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15</a:t>
            </a:fld>
            <a:endParaRPr lang="zh-CN" altLang="en-US"/>
          </a:p>
        </p:txBody>
      </p:sp>
    </p:spTree>
    <p:extLst>
      <p:ext uri="{BB962C8B-B14F-4D97-AF65-F5344CB8AC3E}">
        <p14:creationId xmlns:p14="http://schemas.microsoft.com/office/powerpoint/2010/main" val="4228244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16</a:t>
            </a:fld>
            <a:endParaRPr lang="zh-CN" altLang="en-US"/>
          </a:p>
        </p:txBody>
      </p:sp>
    </p:spTree>
    <p:extLst>
      <p:ext uri="{BB962C8B-B14F-4D97-AF65-F5344CB8AC3E}">
        <p14:creationId xmlns:p14="http://schemas.microsoft.com/office/powerpoint/2010/main" val="6538226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17</a:t>
            </a:fld>
            <a:endParaRPr lang="zh-CN" altLang="en-US"/>
          </a:p>
        </p:txBody>
      </p:sp>
    </p:spTree>
    <p:extLst>
      <p:ext uri="{BB962C8B-B14F-4D97-AF65-F5344CB8AC3E}">
        <p14:creationId xmlns:p14="http://schemas.microsoft.com/office/powerpoint/2010/main" val="38857661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18</a:t>
            </a:fld>
            <a:endParaRPr lang="zh-CN" altLang="en-US"/>
          </a:p>
        </p:txBody>
      </p:sp>
    </p:spTree>
    <p:extLst>
      <p:ext uri="{BB962C8B-B14F-4D97-AF65-F5344CB8AC3E}">
        <p14:creationId xmlns:p14="http://schemas.microsoft.com/office/powerpoint/2010/main" val="7906219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19</a:t>
            </a:fld>
            <a:endParaRPr lang="zh-CN" altLang="en-US"/>
          </a:p>
        </p:txBody>
      </p:sp>
    </p:spTree>
    <p:extLst>
      <p:ext uri="{BB962C8B-B14F-4D97-AF65-F5344CB8AC3E}">
        <p14:creationId xmlns:p14="http://schemas.microsoft.com/office/powerpoint/2010/main" val="1519742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2</a:t>
            </a:fld>
            <a:endParaRPr lang="zh-CN" altLang="en-US"/>
          </a:p>
        </p:txBody>
      </p:sp>
    </p:spTree>
    <p:extLst>
      <p:ext uri="{BB962C8B-B14F-4D97-AF65-F5344CB8AC3E}">
        <p14:creationId xmlns:p14="http://schemas.microsoft.com/office/powerpoint/2010/main" val="19566247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20</a:t>
            </a:fld>
            <a:endParaRPr lang="zh-CN" altLang="en-US"/>
          </a:p>
        </p:txBody>
      </p:sp>
    </p:spTree>
    <p:extLst>
      <p:ext uri="{BB962C8B-B14F-4D97-AF65-F5344CB8AC3E}">
        <p14:creationId xmlns:p14="http://schemas.microsoft.com/office/powerpoint/2010/main" val="29709904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21</a:t>
            </a:fld>
            <a:endParaRPr lang="zh-CN" altLang="en-US"/>
          </a:p>
        </p:txBody>
      </p:sp>
    </p:spTree>
    <p:extLst>
      <p:ext uri="{BB962C8B-B14F-4D97-AF65-F5344CB8AC3E}">
        <p14:creationId xmlns:p14="http://schemas.microsoft.com/office/powerpoint/2010/main" val="32520421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22</a:t>
            </a:fld>
            <a:endParaRPr lang="zh-CN" altLang="en-US"/>
          </a:p>
        </p:txBody>
      </p:sp>
    </p:spTree>
    <p:extLst>
      <p:ext uri="{BB962C8B-B14F-4D97-AF65-F5344CB8AC3E}">
        <p14:creationId xmlns:p14="http://schemas.microsoft.com/office/powerpoint/2010/main" val="699966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23</a:t>
            </a:fld>
            <a:endParaRPr lang="zh-CN" altLang="en-US"/>
          </a:p>
        </p:txBody>
      </p:sp>
    </p:spTree>
    <p:extLst>
      <p:ext uri="{BB962C8B-B14F-4D97-AF65-F5344CB8AC3E}">
        <p14:creationId xmlns:p14="http://schemas.microsoft.com/office/powerpoint/2010/main" val="11930485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24</a:t>
            </a:fld>
            <a:endParaRPr lang="zh-CN" altLang="en-US"/>
          </a:p>
        </p:txBody>
      </p:sp>
    </p:spTree>
    <p:extLst>
      <p:ext uri="{BB962C8B-B14F-4D97-AF65-F5344CB8AC3E}">
        <p14:creationId xmlns:p14="http://schemas.microsoft.com/office/powerpoint/2010/main" val="7067408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25</a:t>
            </a:fld>
            <a:endParaRPr lang="zh-CN" altLang="en-US"/>
          </a:p>
        </p:txBody>
      </p:sp>
    </p:spTree>
    <p:extLst>
      <p:ext uri="{BB962C8B-B14F-4D97-AF65-F5344CB8AC3E}">
        <p14:creationId xmlns:p14="http://schemas.microsoft.com/office/powerpoint/2010/main" val="40958323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26</a:t>
            </a:fld>
            <a:endParaRPr lang="zh-CN" altLang="en-US"/>
          </a:p>
        </p:txBody>
      </p:sp>
    </p:spTree>
    <p:extLst>
      <p:ext uri="{BB962C8B-B14F-4D97-AF65-F5344CB8AC3E}">
        <p14:creationId xmlns:p14="http://schemas.microsoft.com/office/powerpoint/2010/main" val="4940545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27</a:t>
            </a:fld>
            <a:endParaRPr lang="zh-CN" altLang="en-US"/>
          </a:p>
        </p:txBody>
      </p:sp>
    </p:spTree>
    <p:extLst>
      <p:ext uri="{BB962C8B-B14F-4D97-AF65-F5344CB8AC3E}">
        <p14:creationId xmlns:p14="http://schemas.microsoft.com/office/powerpoint/2010/main" val="33277916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28</a:t>
            </a:fld>
            <a:endParaRPr lang="zh-CN" altLang="en-US"/>
          </a:p>
        </p:txBody>
      </p:sp>
    </p:spTree>
    <p:extLst>
      <p:ext uri="{BB962C8B-B14F-4D97-AF65-F5344CB8AC3E}">
        <p14:creationId xmlns:p14="http://schemas.microsoft.com/office/powerpoint/2010/main" val="13407878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29</a:t>
            </a:fld>
            <a:endParaRPr lang="zh-CN" altLang="en-US"/>
          </a:p>
        </p:txBody>
      </p:sp>
    </p:spTree>
    <p:extLst>
      <p:ext uri="{BB962C8B-B14F-4D97-AF65-F5344CB8AC3E}">
        <p14:creationId xmlns:p14="http://schemas.microsoft.com/office/powerpoint/2010/main" val="1896524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3</a:t>
            </a:fld>
            <a:endParaRPr lang="zh-CN" altLang="en-US"/>
          </a:p>
        </p:txBody>
      </p:sp>
    </p:spTree>
    <p:extLst>
      <p:ext uri="{BB962C8B-B14F-4D97-AF65-F5344CB8AC3E}">
        <p14:creationId xmlns:p14="http://schemas.microsoft.com/office/powerpoint/2010/main" val="35067790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30</a:t>
            </a:fld>
            <a:endParaRPr lang="zh-CN" altLang="en-US"/>
          </a:p>
        </p:txBody>
      </p:sp>
    </p:spTree>
    <p:extLst>
      <p:ext uri="{BB962C8B-B14F-4D97-AF65-F5344CB8AC3E}">
        <p14:creationId xmlns:p14="http://schemas.microsoft.com/office/powerpoint/2010/main" val="32458488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31</a:t>
            </a:fld>
            <a:endParaRPr lang="zh-CN" altLang="en-US"/>
          </a:p>
        </p:txBody>
      </p:sp>
    </p:spTree>
    <p:extLst>
      <p:ext uri="{BB962C8B-B14F-4D97-AF65-F5344CB8AC3E}">
        <p14:creationId xmlns:p14="http://schemas.microsoft.com/office/powerpoint/2010/main" val="3770049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4</a:t>
            </a:fld>
            <a:endParaRPr lang="zh-CN" altLang="en-US"/>
          </a:p>
        </p:txBody>
      </p:sp>
    </p:spTree>
    <p:extLst>
      <p:ext uri="{BB962C8B-B14F-4D97-AF65-F5344CB8AC3E}">
        <p14:creationId xmlns:p14="http://schemas.microsoft.com/office/powerpoint/2010/main" val="4210146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5</a:t>
            </a:fld>
            <a:endParaRPr lang="zh-CN" altLang="en-US"/>
          </a:p>
        </p:txBody>
      </p:sp>
    </p:spTree>
    <p:extLst>
      <p:ext uri="{BB962C8B-B14F-4D97-AF65-F5344CB8AC3E}">
        <p14:creationId xmlns:p14="http://schemas.microsoft.com/office/powerpoint/2010/main" val="4154804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6</a:t>
            </a:fld>
            <a:endParaRPr lang="zh-CN" altLang="en-US"/>
          </a:p>
        </p:txBody>
      </p:sp>
    </p:spTree>
    <p:extLst>
      <p:ext uri="{BB962C8B-B14F-4D97-AF65-F5344CB8AC3E}">
        <p14:creationId xmlns:p14="http://schemas.microsoft.com/office/powerpoint/2010/main" val="1816952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7</a:t>
            </a:fld>
            <a:endParaRPr lang="zh-CN" altLang="en-US"/>
          </a:p>
        </p:txBody>
      </p:sp>
    </p:spTree>
    <p:extLst>
      <p:ext uri="{BB962C8B-B14F-4D97-AF65-F5344CB8AC3E}">
        <p14:creationId xmlns:p14="http://schemas.microsoft.com/office/powerpoint/2010/main" val="3975130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8</a:t>
            </a:fld>
            <a:endParaRPr lang="zh-CN" altLang="en-US"/>
          </a:p>
        </p:txBody>
      </p:sp>
    </p:spTree>
    <p:extLst>
      <p:ext uri="{BB962C8B-B14F-4D97-AF65-F5344CB8AC3E}">
        <p14:creationId xmlns:p14="http://schemas.microsoft.com/office/powerpoint/2010/main" val="328623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9</a:t>
            </a:fld>
            <a:endParaRPr lang="zh-CN" altLang="en-US"/>
          </a:p>
        </p:txBody>
      </p:sp>
    </p:spTree>
    <p:extLst>
      <p:ext uri="{BB962C8B-B14F-4D97-AF65-F5344CB8AC3E}">
        <p14:creationId xmlns:p14="http://schemas.microsoft.com/office/powerpoint/2010/main" val="9937594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图片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pic>
        <p:nvPicPr>
          <p:cNvPr id="4" name="图片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图片 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279591" y="243464"/>
            <a:ext cx="9632817" cy="6371072"/>
          </a:xfrm>
          <a:prstGeom prst="rect">
            <a:avLst/>
          </a:prstGeom>
        </p:spPr>
      </p:pic>
    </p:spTree>
    <p:extLst>
      <p:ext uri="{BB962C8B-B14F-4D97-AF65-F5344CB8AC3E}">
        <p14:creationId xmlns:p14="http://schemas.microsoft.com/office/powerpoint/2010/main" val="17076786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794055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2933701" y="2844802"/>
            <a:ext cx="3141663" cy="3141663"/>
          </a:xfrm>
          <a:custGeom>
            <a:avLst/>
            <a:gdLst>
              <a:gd name="connsiteX0" fmla="*/ 1570832 w 3141663"/>
              <a:gd name="connsiteY0" fmla="*/ 0 h 3141663"/>
              <a:gd name="connsiteX1" fmla="*/ 3141663 w 3141663"/>
              <a:gd name="connsiteY1" fmla="*/ 1570832 h 3141663"/>
              <a:gd name="connsiteX2" fmla="*/ 1570832 w 3141663"/>
              <a:gd name="connsiteY2" fmla="*/ 3141663 h 3141663"/>
              <a:gd name="connsiteX3" fmla="*/ 0 w 3141663"/>
              <a:gd name="connsiteY3" fmla="*/ 1570832 h 3141663"/>
            </a:gdLst>
            <a:ahLst/>
            <a:cxnLst>
              <a:cxn ang="0">
                <a:pos x="connsiteX0" y="connsiteY0"/>
              </a:cxn>
              <a:cxn ang="0">
                <a:pos x="connsiteX1" y="connsiteY1"/>
              </a:cxn>
              <a:cxn ang="0">
                <a:pos x="connsiteX2" y="connsiteY2"/>
              </a:cxn>
              <a:cxn ang="0">
                <a:pos x="connsiteX3" y="connsiteY3"/>
              </a:cxn>
            </a:cxnLst>
            <a:rect l="l" t="t" r="r" b="b"/>
            <a:pathLst>
              <a:path w="3141663" h="3141663">
                <a:moveTo>
                  <a:pt x="1570832" y="0"/>
                </a:moveTo>
                <a:lnTo>
                  <a:pt x="3141663" y="1570832"/>
                </a:lnTo>
                <a:lnTo>
                  <a:pt x="1570832" y="3141663"/>
                </a:lnTo>
                <a:lnTo>
                  <a:pt x="0" y="1570832"/>
                </a:ln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5383214" y="2838450"/>
            <a:ext cx="1512887" cy="1512888"/>
          </a:xfrm>
          <a:custGeom>
            <a:avLst/>
            <a:gdLst>
              <a:gd name="connsiteX0" fmla="*/ 756444 w 1512887"/>
              <a:gd name="connsiteY0" fmla="*/ 0 h 1512888"/>
              <a:gd name="connsiteX1" fmla="*/ 1512887 w 1512887"/>
              <a:gd name="connsiteY1" fmla="*/ 756444 h 1512888"/>
              <a:gd name="connsiteX2" fmla="*/ 756444 w 1512887"/>
              <a:gd name="connsiteY2" fmla="*/ 1512888 h 1512888"/>
              <a:gd name="connsiteX3" fmla="*/ 0 w 1512887"/>
              <a:gd name="connsiteY3" fmla="*/ 756444 h 1512888"/>
            </a:gdLst>
            <a:ahLst/>
            <a:cxnLst>
              <a:cxn ang="0">
                <a:pos x="connsiteX0" y="connsiteY0"/>
              </a:cxn>
              <a:cxn ang="0">
                <a:pos x="connsiteX1" y="connsiteY1"/>
              </a:cxn>
              <a:cxn ang="0">
                <a:pos x="connsiteX2" y="connsiteY2"/>
              </a:cxn>
              <a:cxn ang="0">
                <a:pos x="connsiteX3" y="connsiteY3"/>
              </a:cxn>
            </a:cxnLst>
            <a:rect l="l" t="t" r="r" b="b"/>
            <a:pathLst>
              <a:path w="1512887" h="1512888">
                <a:moveTo>
                  <a:pt x="756444" y="0"/>
                </a:moveTo>
                <a:lnTo>
                  <a:pt x="1512887" y="756444"/>
                </a:lnTo>
                <a:lnTo>
                  <a:pt x="756444" y="1512888"/>
                </a:lnTo>
                <a:lnTo>
                  <a:pt x="0" y="756444"/>
                </a:ln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5383214" y="4487863"/>
            <a:ext cx="1512887" cy="1511300"/>
          </a:xfrm>
          <a:custGeom>
            <a:avLst/>
            <a:gdLst>
              <a:gd name="connsiteX0" fmla="*/ 756444 w 1512887"/>
              <a:gd name="connsiteY0" fmla="*/ 0 h 1511300"/>
              <a:gd name="connsiteX1" fmla="*/ 1512887 w 1512887"/>
              <a:gd name="connsiteY1" fmla="*/ 755650 h 1511300"/>
              <a:gd name="connsiteX2" fmla="*/ 756444 w 1512887"/>
              <a:gd name="connsiteY2" fmla="*/ 1511300 h 1511300"/>
              <a:gd name="connsiteX3" fmla="*/ 0 w 1512887"/>
              <a:gd name="connsiteY3" fmla="*/ 755650 h 1511300"/>
            </a:gdLst>
            <a:ahLst/>
            <a:cxnLst>
              <a:cxn ang="0">
                <a:pos x="connsiteX0" y="connsiteY0"/>
              </a:cxn>
              <a:cxn ang="0">
                <a:pos x="connsiteX1" y="connsiteY1"/>
              </a:cxn>
              <a:cxn ang="0">
                <a:pos x="connsiteX2" y="connsiteY2"/>
              </a:cxn>
              <a:cxn ang="0">
                <a:pos x="connsiteX3" y="connsiteY3"/>
              </a:cxn>
            </a:cxnLst>
            <a:rect l="l" t="t" r="r" b="b"/>
            <a:pathLst>
              <a:path w="1512887" h="1511300">
                <a:moveTo>
                  <a:pt x="756444" y="0"/>
                </a:moveTo>
                <a:lnTo>
                  <a:pt x="1512887" y="755650"/>
                </a:lnTo>
                <a:lnTo>
                  <a:pt x="756444" y="1511300"/>
                </a:lnTo>
                <a:lnTo>
                  <a:pt x="0" y="755650"/>
                </a:ln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6197601" y="2844802"/>
            <a:ext cx="3140075" cy="3141663"/>
          </a:xfrm>
          <a:custGeom>
            <a:avLst/>
            <a:gdLst>
              <a:gd name="connsiteX0" fmla="*/ 1570038 w 3140075"/>
              <a:gd name="connsiteY0" fmla="*/ 0 h 3141663"/>
              <a:gd name="connsiteX1" fmla="*/ 3140075 w 3140075"/>
              <a:gd name="connsiteY1" fmla="*/ 1570832 h 3141663"/>
              <a:gd name="connsiteX2" fmla="*/ 1570038 w 3140075"/>
              <a:gd name="connsiteY2" fmla="*/ 3141663 h 3141663"/>
              <a:gd name="connsiteX3" fmla="*/ 0 w 3140075"/>
              <a:gd name="connsiteY3" fmla="*/ 1570832 h 3141663"/>
            </a:gdLst>
            <a:ahLst/>
            <a:cxnLst>
              <a:cxn ang="0">
                <a:pos x="connsiteX0" y="connsiteY0"/>
              </a:cxn>
              <a:cxn ang="0">
                <a:pos x="connsiteX1" y="connsiteY1"/>
              </a:cxn>
              <a:cxn ang="0">
                <a:pos x="connsiteX2" y="connsiteY2"/>
              </a:cxn>
              <a:cxn ang="0">
                <a:pos x="connsiteX3" y="connsiteY3"/>
              </a:cxn>
            </a:cxnLst>
            <a:rect l="l" t="t" r="r" b="b"/>
            <a:pathLst>
              <a:path w="3140075" h="3141663">
                <a:moveTo>
                  <a:pt x="1570038" y="0"/>
                </a:moveTo>
                <a:lnTo>
                  <a:pt x="3140075" y="1570832"/>
                </a:lnTo>
                <a:lnTo>
                  <a:pt x="1570038" y="3141663"/>
                </a:lnTo>
                <a:lnTo>
                  <a:pt x="0" y="1570832"/>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3223427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454137" y="1990105"/>
            <a:ext cx="2191992" cy="2191990"/>
          </a:xfrm>
          <a:custGeom>
            <a:avLst/>
            <a:gdLst>
              <a:gd name="connsiteX0" fmla="*/ 1095996 w 2191992"/>
              <a:gd name="connsiteY0" fmla="*/ 0 h 2191990"/>
              <a:gd name="connsiteX1" fmla="*/ 2191992 w 2191992"/>
              <a:gd name="connsiteY1" fmla="*/ 1095995 h 2191990"/>
              <a:gd name="connsiteX2" fmla="*/ 1095996 w 2191992"/>
              <a:gd name="connsiteY2" fmla="*/ 2191990 h 2191990"/>
              <a:gd name="connsiteX3" fmla="*/ 0 w 2191992"/>
              <a:gd name="connsiteY3" fmla="*/ 1095995 h 2191990"/>
              <a:gd name="connsiteX4" fmla="*/ 1095996 w 2191992"/>
              <a:gd name="connsiteY4" fmla="*/ 0 h 2191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1992" h="2191990">
                <a:moveTo>
                  <a:pt x="1095996" y="0"/>
                </a:moveTo>
                <a:cubicBezTo>
                  <a:pt x="1701298" y="0"/>
                  <a:pt x="2191992" y="490694"/>
                  <a:pt x="2191992" y="1095995"/>
                </a:cubicBezTo>
                <a:cubicBezTo>
                  <a:pt x="2191992" y="1701296"/>
                  <a:pt x="1701298" y="2191990"/>
                  <a:pt x="1095996" y="2191990"/>
                </a:cubicBezTo>
                <a:cubicBezTo>
                  <a:pt x="490694" y="2191990"/>
                  <a:pt x="0" y="1701296"/>
                  <a:pt x="0" y="1095995"/>
                </a:cubicBezTo>
                <a:cubicBezTo>
                  <a:pt x="0" y="490694"/>
                  <a:pt x="490694" y="0"/>
                  <a:pt x="1095996" y="0"/>
                </a:cubicBez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4840978" y="1831079"/>
            <a:ext cx="2510046" cy="2510044"/>
          </a:xfrm>
          <a:custGeom>
            <a:avLst/>
            <a:gdLst>
              <a:gd name="connsiteX0" fmla="*/ 1255023 w 2510046"/>
              <a:gd name="connsiteY0" fmla="*/ 0 h 2510044"/>
              <a:gd name="connsiteX1" fmla="*/ 2510046 w 2510046"/>
              <a:gd name="connsiteY1" fmla="*/ 1255022 h 2510044"/>
              <a:gd name="connsiteX2" fmla="*/ 1255023 w 2510046"/>
              <a:gd name="connsiteY2" fmla="*/ 2510044 h 2510044"/>
              <a:gd name="connsiteX3" fmla="*/ 0 w 2510046"/>
              <a:gd name="connsiteY3" fmla="*/ 1255022 h 2510044"/>
              <a:gd name="connsiteX4" fmla="*/ 1255023 w 2510046"/>
              <a:gd name="connsiteY4" fmla="*/ 0 h 251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0046" h="2510044">
                <a:moveTo>
                  <a:pt x="1255023" y="0"/>
                </a:moveTo>
                <a:cubicBezTo>
                  <a:pt x="1948153" y="0"/>
                  <a:pt x="2510046" y="561892"/>
                  <a:pt x="2510046" y="1255022"/>
                </a:cubicBezTo>
                <a:cubicBezTo>
                  <a:pt x="2510046" y="1948152"/>
                  <a:pt x="1948153" y="2510044"/>
                  <a:pt x="1255023" y="2510044"/>
                </a:cubicBezTo>
                <a:cubicBezTo>
                  <a:pt x="561893" y="2510044"/>
                  <a:pt x="0" y="1948152"/>
                  <a:pt x="0" y="1255022"/>
                </a:cubicBezTo>
                <a:cubicBezTo>
                  <a:pt x="0" y="561892"/>
                  <a:pt x="561893" y="0"/>
                  <a:pt x="1255023" y="0"/>
                </a:cubicBez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545872" y="1990105"/>
            <a:ext cx="2191992" cy="2191990"/>
          </a:xfrm>
          <a:custGeom>
            <a:avLst/>
            <a:gdLst>
              <a:gd name="connsiteX0" fmla="*/ 1095996 w 2191992"/>
              <a:gd name="connsiteY0" fmla="*/ 0 h 2191990"/>
              <a:gd name="connsiteX1" fmla="*/ 2191992 w 2191992"/>
              <a:gd name="connsiteY1" fmla="*/ 1095995 h 2191990"/>
              <a:gd name="connsiteX2" fmla="*/ 1095996 w 2191992"/>
              <a:gd name="connsiteY2" fmla="*/ 2191990 h 2191990"/>
              <a:gd name="connsiteX3" fmla="*/ 0 w 2191992"/>
              <a:gd name="connsiteY3" fmla="*/ 1095995 h 2191990"/>
              <a:gd name="connsiteX4" fmla="*/ 1095996 w 2191992"/>
              <a:gd name="connsiteY4" fmla="*/ 0 h 2191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1992" h="2191990">
                <a:moveTo>
                  <a:pt x="1095996" y="0"/>
                </a:moveTo>
                <a:cubicBezTo>
                  <a:pt x="1701298" y="0"/>
                  <a:pt x="2191992" y="490694"/>
                  <a:pt x="2191992" y="1095995"/>
                </a:cubicBezTo>
                <a:cubicBezTo>
                  <a:pt x="2191992" y="1701296"/>
                  <a:pt x="1701298" y="2191990"/>
                  <a:pt x="1095996" y="2191990"/>
                </a:cubicBezTo>
                <a:cubicBezTo>
                  <a:pt x="490694" y="2191990"/>
                  <a:pt x="0" y="1701296"/>
                  <a:pt x="0" y="1095995"/>
                </a:cubicBezTo>
                <a:cubicBezTo>
                  <a:pt x="0" y="490694"/>
                  <a:pt x="490694" y="0"/>
                  <a:pt x="1095996"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96860476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266903" y="1554400"/>
            <a:ext cx="3236782" cy="4498744"/>
          </a:xfrm>
          <a:custGeom>
            <a:avLst/>
            <a:gdLst>
              <a:gd name="connsiteX0" fmla="*/ 2873925 w 3236782"/>
              <a:gd name="connsiteY0" fmla="*/ 986969 h 4498744"/>
              <a:gd name="connsiteX1" fmla="*/ 3236782 w 3236782"/>
              <a:gd name="connsiteY1" fmla="*/ 1349826 h 4498744"/>
              <a:gd name="connsiteX2" fmla="*/ 3236782 w 3236782"/>
              <a:gd name="connsiteY2" fmla="*/ 3892666 h 4498744"/>
              <a:gd name="connsiteX3" fmla="*/ 2873925 w 3236782"/>
              <a:gd name="connsiteY3" fmla="*/ 4255523 h 4498744"/>
              <a:gd name="connsiteX4" fmla="*/ 2511068 w 3236782"/>
              <a:gd name="connsiteY4" fmla="*/ 3892666 h 4498744"/>
              <a:gd name="connsiteX5" fmla="*/ 2511068 w 3236782"/>
              <a:gd name="connsiteY5" fmla="*/ 1349826 h 4498744"/>
              <a:gd name="connsiteX6" fmla="*/ 2873925 w 3236782"/>
              <a:gd name="connsiteY6" fmla="*/ 986969 h 4498744"/>
              <a:gd name="connsiteX7" fmla="*/ 1199880 w 3236782"/>
              <a:gd name="connsiteY7" fmla="*/ 907240 h 4498744"/>
              <a:gd name="connsiteX8" fmla="*/ 1562737 w 3236782"/>
              <a:gd name="connsiteY8" fmla="*/ 1270097 h 4498744"/>
              <a:gd name="connsiteX9" fmla="*/ 1562737 w 3236782"/>
              <a:gd name="connsiteY9" fmla="*/ 4135887 h 4498744"/>
              <a:gd name="connsiteX10" fmla="*/ 1199880 w 3236782"/>
              <a:gd name="connsiteY10" fmla="*/ 4498744 h 4498744"/>
              <a:gd name="connsiteX11" fmla="*/ 837023 w 3236782"/>
              <a:gd name="connsiteY11" fmla="*/ 4135887 h 4498744"/>
              <a:gd name="connsiteX12" fmla="*/ 837023 w 3236782"/>
              <a:gd name="connsiteY12" fmla="*/ 1270097 h 4498744"/>
              <a:gd name="connsiteX13" fmla="*/ 1199880 w 3236782"/>
              <a:gd name="connsiteY13" fmla="*/ 907240 h 4498744"/>
              <a:gd name="connsiteX14" fmla="*/ 362857 w 3236782"/>
              <a:gd name="connsiteY14" fmla="*/ 330237 h 4498744"/>
              <a:gd name="connsiteX15" fmla="*/ 725714 w 3236782"/>
              <a:gd name="connsiteY15" fmla="*/ 693094 h 4498744"/>
              <a:gd name="connsiteX16" fmla="*/ 725714 w 3236782"/>
              <a:gd name="connsiteY16" fmla="*/ 3133652 h 4498744"/>
              <a:gd name="connsiteX17" fmla="*/ 362857 w 3236782"/>
              <a:gd name="connsiteY17" fmla="*/ 3496509 h 4498744"/>
              <a:gd name="connsiteX18" fmla="*/ 0 w 3236782"/>
              <a:gd name="connsiteY18" fmla="*/ 3133652 h 4498744"/>
              <a:gd name="connsiteX19" fmla="*/ 0 w 3236782"/>
              <a:gd name="connsiteY19" fmla="*/ 693094 h 4498744"/>
              <a:gd name="connsiteX20" fmla="*/ 362857 w 3236782"/>
              <a:gd name="connsiteY20" fmla="*/ 330237 h 4498744"/>
              <a:gd name="connsiteX21" fmla="*/ 2036903 w 3236782"/>
              <a:gd name="connsiteY21" fmla="*/ 0 h 4498744"/>
              <a:gd name="connsiteX22" fmla="*/ 2399760 w 3236782"/>
              <a:gd name="connsiteY22" fmla="*/ 362857 h 4498744"/>
              <a:gd name="connsiteX23" fmla="*/ 2399760 w 3236782"/>
              <a:gd name="connsiteY23" fmla="*/ 3736754 h 4498744"/>
              <a:gd name="connsiteX24" fmla="*/ 2036903 w 3236782"/>
              <a:gd name="connsiteY24" fmla="*/ 4099611 h 4498744"/>
              <a:gd name="connsiteX25" fmla="*/ 1674046 w 3236782"/>
              <a:gd name="connsiteY25" fmla="*/ 3736754 h 4498744"/>
              <a:gd name="connsiteX26" fmla="*/ 1674046 w 3236782"/>
              <a:gd name="connsiteY26" fmla="*/ 362857 h 4498744"/>
              <a:gd name="connsiteX27" fmla="*/ 2036903 w 3236782"/>
              <a:gd name="connsiteY27" fmla="*/ 0 h 4498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236782" h="4498744">
                <a:moveTo>
                  <a:pt x="2873925" y="986969"/>
                </a:moveTo>
                <a:cubicBezTo>
                  <a:pt x="3074325" y="986969"/>
                  <a:pt x="3236782" y="1149426"/>
                  <a:pt x="3236782" y="1349826"/>
                </a:cubicBezTo>
                <a:lnTo>
                  <a:pt x="3236782" y="3892666"/>
                </a:lnTo>
                <a:cubicBezTo>
                  <a:pt x="3236782" y="4093066"/>
                  <a:pt x="3074325" y="4255523"/>
                  <a:pt x="2873925" y="4255523"/>
                </a:cubicBezTo>
                <a:cubicBezTo>
                  <a:pt x="2673525" y="4255523"/>
                  <a:pt x="2511068" y="4093066"/>
                  <a:pt x="2511068" y="3892666"/>
                </a:cubicBezTo>
                <a:lnTo>
                  <a:pt x="2511068" y="1349826"/>
                </a:lnTo>
                <a:cubicBezTo>
                  <a:pt x="2511068" y="1149426"/>
                  <a:pt x="2673525" y="986969"/>
                  <a:pt x="2873925" y="986969"/>
                </a:cubicBezTo>
                <a:close/>
                <a:moveTo>
                  <a:pt x="1199880" y="907240"/>
                </a:moveTo>
                <a:cubicBezTo>
                  <a:pt x="1400280" y="907240"/>
                  <a:pt x="1562737" y="1069697"/>
                  <a:pt x="1562737" y="1270097"/>
                </a:cubicBezTo>
                <a:lnTo>
                  <a:pt x="1562737" y="4135887"/>
                </a:lnTo>
                <a:cubicBezTo>
                  <a:pt x="1562737" y="4336287"/>
                  <a:pt x="1400280" y="4498744"/>
                  <a:pt x="1199880" y="4498744"/>
                </a:cubicBezTo>
                <a:cubicBezTo>
                  <a:pt x="999480" y="4498744"/>
                  <a:pt x="837023" y="4336287"/>
                  <a:pt x="837023" y="4135887"/>
                </a:cubicBezTo>
                <a:lnTo>
                  <a:pt x="837023" y="1270097"/>
                </a:lnTo>
                <a:cubicBezTo>
                  <a:pt x="837023" y="1069697"/>
                  <a:pt x="999480" y="907240"/>
                  <a:pt x="1199880" y="907240"/>
                </a:cubicBezTo>
                <a:close/>
                <a:moveTo>
                  <a:pt x="362857" y="330237"/>
                </a:moveTo>
                <a:cubicBezTo>
                  <a:pt x="563257" y="330237"/>
                  <a:pt x="725714" y="492694"/>
                  <a:pt x="725714" y="693094"/>
                </a:cubicBezTo>
                <a:lnTo>
                  <a:pt x="725714" y="3133652"/>
                </a:lnTo>
                <a:cubicBezTo>
                  <a:pt x="725714" y="3334052"/>
                  <a:pt x="563257" y="3496509"/>
                  <a:pt x="362857" y="3496509"/>
                </a:cubicBezTo>
                <a:cubicBezTo>
                  <a:pt x="162457" y="3496509"/>
                  <a:pt x="0" y="3334052"/>
                  <a:pt x="0" y="3133652"/>
                </a:cubicBezTo>
                <a:lnTo>
                  <a:pt x="0" y="693094"/>
                </a:lnTo>
                <a:cubicBezTo>
                  <a:pt x="0" y="492694"/>
                  <a:pt x="162457" y="330237"/>
                  <a:pt x="362857" y="330237"/>
                </a:cubicBezTo>
                <a:close/>
                <a:moveTo>
                  <a:pt x="2036903" y="0"/>
                </a:moveTo>
                <a:cubicBezTo>
                  <a:pt x="2237303" y="0"/>
                  <a:pt x="2399760" y="162457"/>
                  <a:pt x="2399760" y="362857"/>
                </a:cubicBezTo>
                <a:lnTo>
                  <a:pt x="2399760" y="3736754"/>
                </a:lnTo>
                <a:cubicBezTo>
                  <a:pt x="2399760" y="3937154"/>
                  <a:pt x="2237303" y="4099611"/>
                  <a:pt x="2036903" y="4099611"/>
                </a:cubicBezTo>
                <a:cubicBezTo>
                  <a:pt x="1836503" y="4099611"/>
                  <a:pt x="1674046" y="3937154"/>
                  <a:pt x="1674046" y="3736754"/>
                </a:cubicBezTo>
                <a:lnTo>
                  <a:pt x="1674046" y="362857"/>
                </a:lnTo>
                <a:cubicBezTo>
                  <a:pt x="1674046" y="162457"/>
                  <a:pt x="1836503" y="0"/>
                  <a:pt x="2036903"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31024357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3420323" y="2137796"/>
            <a:ext cx="1335914" cy="1326649"/>
          </a:xfrm>
          <a:custGeom>
            <a:avLst/>
            <a:gdLst>
              <a:gd name="connsiteX0" fmla="*/ 623589 w 1335914"/>
              <a:gd name="connsiteY0" fmla="*/ 1931 h 1326649"/>
              <a:gd name="connsiteX1" fmla="*/ 758729 w 1335914"/>
              <a:gd name="connsiteY1" fmla="*/ 5291 h 1326649"/>
              <a:gd name="connsiteX2" fmla="*/ 1329602 w 1335914"/>
              <a:gd name="connsiteY2" fmla="*/ 746399 h 1326649"/>
              <a:gd name="connsiteX3" fmla="*/ 577187 w 1335914"/>
              <a:gd name="connsiteY3" fmla="*/ 1321359 h 1326649"/>
              <a:gd name="connsiteX4" fmla="*/ 6313 w 1335914"/>
              <a:gd name="connsiteY4" fmla="*/ 580251 h 1326649"/>
              <a:gd name="connsiteX5" fmla="*/ 623589 w 1335914"/>
              <a:gd name="connsiteY5" fmla="*/ 1931 h 132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5914" h="1326649">
                <a:moveTo>
                  <a:pt x="623589" y="1931"/>
                </a:moveTo>
                <a:cubicBezTo>
                  <a:pt x="667855" y="-1438"/>
                  <a:pt x="713070" y="-447"/>
                  <a:pt x="758729" y="5291"/>
                </a:cubicBezTo>
                <a:cubicBezTo>
                  <a:pt x="1124000" y="51201"/>
                  <a:pt x="1379909" y="383497"/>
                  <a:pt x="1329602" y="746399"/>
                </a:cubicBezTo>
                <a:cubicBezTo>
                  <a:pt x="1279295" y="1109301"/>
                  <a:pt x="942458" y="1367268"/>
                  <a:pt x="577187" y="1321359"/>
                </a:cubicBezTo>
                <a:cubicBezTo>
                  <a:pt x="211915" y="1275450"/>
                  <a:pt x="-43994" y="945340"/>
                  <a:pt x="6313" y="580251"/>
                </a:cubicBezTo>
                <a:cubicBezTo>
                  <a:pt x="50332" y="262712"/>
                  <a:pt x="313725" y="25513"/>
                  <a:pt x="623589" y="1931"/>
                </a:cubicBez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6159214" y="2137796"/>
            <a:ext cx="1335914" cy="1326649"/>
          </a:xfrm>
          <a:custGeom>
            <a:avLst/>
            <a:gdLst>
              <a:gd name="connsiteX0" fmla="*/ 623589 w 1335914"/>
              <a:gd name="connsiteY0" fmla="*/ 1931 h 1326649"/>
              <a:gd name="connsiteX1" fmla="*/ 758729 w 1335914"/>
              <a:gd name="connsiteY1" fmla="*/ 5291 h 1326649"/>
              <a:gd name="connsiteX2" fmla="*/ 1329602 w 1335914"/>
              <a:gd name="connsiteY2" fmla="*/ 746399 h 1326649"/>
              <a:gd name="connsiteX3" fmla="*/ 577187 w 1335914"/>
              <a:gd name="connsiteY3" fmla="*/ 1321359 h 1326649"/>
              <a:gd name="connsiteX4" fmla="*/ 6313 w 1335914"/>
              <a:gd name="connsiteY4" fmla="*/ 580251 h 1326649"/>
              <a:gd name="connsiteX5" fmla="*/ 623589 w 1335914"/>
              <a:gd name="connsiteY5" fmla="*/ 1931 h 132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5914" h="1326649">
                <a:moveTo>
                  <a:pt x="623589" y="1931"/>
                </a:moveTo>
                <a:cubicBezTo>
                  <a:pt x="667855" y="-1438"/>
                  <a:pt x="713070" y="-447"/>
                  <a:pt x="758729" y="5291"/>
                </a:cubicBezTo>
                <a:cubicBezTo>
                  <a:pt x="1124000" y="51201"/>
                  <a:pt x="1379909" y="383497"/>
                  <a:pt x="1329602" y="746399"/>
                </a:cubicBezTo>
                <a:cubicBezTo>
                  <a:pt x="1279295" y="1109301"/>
                  <a:pt x="942458" y="1367268"/>
                  <a:pt x="577187" y="1321359"/>
                </a:cubicBezTo>
                <a:cubicBezTo>
                  <a:pt x="211915" y="1275450"/>
                  <a:pt x="-43994" y="945340"/>
                  <a:pt x="6313" y="580251"/>
                </a:cubicBezTo>
                <a:cubicBezTo>
                  <a:pt x="50332" y="262712"/>
                  <a:pt x="313725" y="25513"/>
                  <a:pt x="623589" y="1931"/>
                </a:cubicBez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4789771" y="4061424"/>
            <a:ext cx="1335913" cy="1326648"/>
          </a:xfrm>
          <a:custGeom>
            <a:avLst/>
            <a:gdLst>
              <a:gd name="connsiteX0" fmla="*/ 623588 w 1335913"/>
              <a:gd name="connsiteY0" fmla="*/ 1931 h 1326648"/>
              <a:gd name="connsiteX1" fmla="*/ 758728 w 1335913"/>
              <a:gd name="connsiteY1" fmla="*/ 5291 h 1326648"/>
              <a:gd name="connsiteX2" fmla="*/ 1329601 w 1335913"/>
              <a:gd name="connsiteY2" fmla="*/ 746399 h 1326648"/>
              <a:gd name="connsiteX3" fmla="*/ 577186 w 1335913"/>
              <a:gd name="connsiteY3" fmla="*/ 1321358 h 1326648"/>
              <a:gd name="connsiteX4" fmla="*/ 6313 w 1335913"/>
              <a:gd name="connsiteY4" fmla="*/ 580251 h 1326648"/>
              <a:gd name="connsiteX5" fmla="*/ 623588 w 1335913"/>
              <a:gd name="connsiteY5" fmla="*/ 1931 h 132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5913" h="1326648">
                <a:moveTo>
                  <a:pt x="623588" y="1931"/>
                </a:moveTo>
                <a:cubicBezTo>
                  <a:pt x="667855" y="-1438"/>
                  <a:pt x="713069" y="-447"/>
                  <a:pt x="758728" y="5291"/>
                </a:cubicBezTo>
                <a:cubicBezTo>
                  <a:pt x="1124000" y="51201"/>
                  <a:pt x="1379908" y="383497"/>
                  <a:pt x="1329601" y="746399"/>
                </a:cubicBezTo>
                <a:cubicBezTo>
                  <a:pt x="1279295" y="1109301"/>
                  <a:pt x="942458" y="1367267"/>
                  <a:pt x="577186" y="1321358"/>
                </a:cubicBezTo>
                <a:cubicBezTo>
                  <a:pt x="211915" y="1275449"/>
                  <a:pt x="-43994" y="945339"/>
                  <a:pt x="6313" y="580251"/>
                </a:cubicBezTo>
                <a:cubicBezTo>
                  <a:pt x="50332" y="262712"/>
                  <a:pt x="313725" y="25513"/>
                  <a:pt x="623588" y="1931"/>
                </a:cubicBez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7528661" y="4061424"/>
            <a:ext cx="1335913" cy="1326648"/>
          </a:xfrm>
          <a:custGeom>
            <a:avLst/>
            <a:gdLst>
              <a:gd name="connsiteX0" fmla="*/ 623588 w 1335913"/>
              <a:gd name="connsiteY0" fmla="*/ 1931 h 1326648"/>
              <a:gd name="connsiteX1" fmla="*/ 758728 w 1335913"/>
              <a:gd name="connsiteY1" fmla="*/ 5291 h 1326648"/>
              <a:gd name="connsiteX2" fmla="*/ 1329601 w 1335913"/>
              <a:gd name="connsiteY2" fmla="*/ 746399 h 1326648"/>
              <a:gd name="connsiteX3" fmla="*/ 577186 w 1335913"/>
              <a:gd name="connsiteY3" fmla="*/ 1321358 h 1326648"/>
              <a:gd name="connsiteX4" fmla="*/ 6313 w 1335913"/>
              <a:gd name="connsiteY4" fmla="*/ 580251 h 1326648"/>
              <a:gd name="connsiteX5" fmla="*/ 623588 w 1335913"/>
              <a:gd name="connsiteY5" fmla="*/ 1931 h 132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5913" h="1326648">
                <a:moveTo>
                  <a:pt x="623588" y="1931"/>
                </a:moveTo>
                <a:cubicBezTo>
                  <a:pt x="667855" y="-1438"/>
                  <a:pt x="713069" y="-447"/>
                  <a:pt x="758728" y="5291"/>
                </a:cubicBezTo>
                <a:cubicBezTo>
                  <a:pt x="1123999" y="51201"/>
                  <a:pt x="1379908" y="383497"/>
                  <a:pt x="1329601" y="746399"/>
                </a:cubicBezTo>
                <a:cubicBezTo>
                  <a:pt x="1279294" y="1109301"/>
                  <a:pt x="942457" y="1367267"/>
                  <a:pt x="577186" y="1321358"/>
                </a:cubicBezTo>
                <a:cubicBezTo>
                  <a:pt x="211915" y="1275449"/>
                  <a:pt x="-43994" y="945339"/>
                  <a:pt x="6313" y="580251"/>
                </a:cubicBezTo>
                <a:cubicBezTo>
                  <a:pt x="50332" y="262712"/>
                  <a:pt x="313725" y="25513"/>
                  <a:pt x="623588" y="1931"/>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70368118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4533426" y="1712930"/>
            <a:ext cx="1788845" cy="1592636"/>
          </a:xfrm>
          <a:custGeom>
            <a:avLst/>
            <a:gdLst>
              <a:gd name="connsiteX0" fmla="*/ 1051700 w 1788845"/>
              <a:gd name="connsiteY0" fmla="*/ 0 h 1592636"/>
              <a:gd name="connsiteX1" fmla="*/ 1089295 w 1788845"/>
              <a:gd name="connsiteY1" fmla="*/ 2895 h 1592636"/>
              <a:gd name="connsiteX2" fmla="*/ 1126737 w 1788845"/>
              <a:gd name="connsiteY2" fmla="*/ 7352 h 1592636"/>
              <a:gd name="connsiteX3" fmla="*/ 1162311 w 1788845"/>
              <a:gd name="connsiteY3" fmla="*/ 14781 h 1592636"/>
              <a:gd name="connsiteX4" fmla="*/ 1199371 w 1788845"/>
              <a:gd name="connsiteY4" fmla="*/ 23143 h 1592636"/>
              <a:gd name="connsiteX5" fmla="*/ 1233858 w 1788845"/>
              <a:gd name="connsiteY5" fmla="*/ 33619 h 1592636"/>
              <a:gd name="connsiteX6" fmla="*/ 1269048 w 1788845"/>
              <a:gd name="connsiteY6" fmla="*/ 44955 h 1592636"/>
              <a:gd name="connsiteX7" fmla="*/ 1303152 w 1788845"/>
              <a:gd name="connsiteY7" fmla="*/ 59336 h 1592636"/>
              <a:gd name="connsiteX8" fmla="*/ 1335539 w 1788845"/>
              <a:gd name="connsiteY8" fmla="*/ 75128 h 1592636"/>
              <a:gd name="connsiteX9" fmla="*/ 1368555 w 1788845"/>
              <a:gd name="connsiteY9" fmla="*/ 92559 h 1592636"/>
              <a:gd name="connsiteX10" fmla="*/ 1400559 w 1788845"/>
              <a:gd name="connsiteY10" fmla="*/ 112256 h 1592636"/>
              <a:gd name="connsiteX11" fmla="*/ 1431629 w 1788845"/>
              <a:gd name="connsiteY11" fmla="*/ 133440 h 1592636"/>
              <a:gd name="connsiteX12" fmla="*/ 1461135 w 1788845"/>
              <a:gd name="connsiteY12" fmla="*/ 154470 h 1592636"/>
              <a:gd name="connsiteX13" fmla="*/ 1490337 w 1788845"/>
              <a:gd name="connsiteY13" fmla="*/ 178625 h 1592636"/>
              <a:gd name="connsiteX14" fmla="*/ 1517821 w 1788845"/>
              <a:gd name="connsiteY14" fmla="*/ 204189 h 1592636"/>
              <a:gd name="connsiteX15" fmla="*/ 1545934 w 1788845"/>
              <a:gd name="connsiteY15" fmla="*/ 231392 h 1592636"/>
              <a:gd name="connsiteX16" fmla="*/ 1570767 w 1788845"/>
              <a:gd name="connsiteY16" fmla="*/ 259851 h 1592636"/>
              <a:gd name="connsiteX17" fmla="*/ 1596306 w 1788845"/>
              <a:gd name="connsiteY17" fmla="*/ 289167 h 1592636"/>
              <a:gd name="connsiteX18" fmla="*/ 1619347 w 1788845"/>
              <a:gd name="connsiteY18" fmla="*/ 319817 h 1592636"/>
              <a:gd name="connsiteX19" fmla="*/ 1642234 w 1788845"/>
              <a:gd name="connsiteY19" fmla="*/ 352028 h 1592636"/>
              <a:gd name="connsiteX20" fmla="*/ 1663406 w 1788845"/>
              <a:gd name="connsiteY20" fmla="*/ 385649 h 1592636"/>
              <a:gd name="connsiteX21" fmla="*/ 1683643 w 1788845"/>
              <a:gd name="connsiteY21" fmla="*/ 420756 h 1592636"/>
              <a:gd name="connsiteX22" fmla="*/ 1703098 w 1788845"/>
              <a:gd name="connsiteY22" fmla="*/ 455786 h 1592636"/>
              <a:gd name="connsiteX23" fmla="*/ 1720837 w 1788845"/>
              <a:gd name="connsiteY23" fmla="*/ 492225 h 1592636"/>
              <a:gd name="connsiteX24" fmla="*/ 1736782 w 1788845"/>
              <a:gd name="connsiteY24" fmla="*/ 530854 h 1592636"/>
              <a:gd name="connsiteX25" fmla="*/ 1751870 w 1788845"/>
              <a:gd name="connsiteY25" fmla="*/ 570189 h 1592636"/>
              <a:gd name="connsiteX26" fmla="*/ 1764690 w 1788845"/>
              <a:gd name="connsiteY26" fmla="*/ 608511 h 1592636"/>
              <a:gd name="connsiteX27" fmla="*/ 1773524 w 1788845"/>
              <a:gd name="connsiteY27" fmla="*/ 647233 h 1592636"/>
              <a:gd name="connsiteX28" fmla="*/ 1781577 w 1788845"/>
              <a:gd name="connsiteY28" fmla="*/ 685877 h 1592636"/>
              <a:gd name="connsiteX29" fmla="*/ 1786504 w 1788845"/>
              <a:gd name="connsiteY29" fmla="*/ 724217 h 1592636"/>
              <a:gd name="connsiteX30" fmla="*/ 1788456 w 1788845"/>
              <a:gd name="connsiteY30" fmla="*/ 760686 h 1592636"/>
              <a:gd name="connsiteX31" fmla="*/ 1788845 w 1788845"/>
              <a:gd name="connsiteY31" fmla="*/ 797003 h 1592636"/>
              <a:gd name="connsiteX32" fmla="*/ 1786032 w 1788845"/>
              <a:gd name="connsiteY32" fmla="*/ 833794 h 1592636"/>
              <a:gd name="connsiteX33" fmla="*/ 1782513 w 1788845"/>
              <a:gd name="connsiteY33" fmla="*/ 869728 h 1592636"/>
              <a:gd name="connsiteX34" fmla="*/ 1775867 w 1788845"/>
              <a:gd name="connsiteY34" fmla="*/ 905356 h 1592636"/>
              <a:gd name="connsiteX35" fmla="*/ 1766172 w 1788845"/>
              <a:gd name="connsiteY35" fmla="*/ 939896 h 1592636"/>
              <a:gd name="connsiteX36" fmla="*/ 1755770 w 1788845"/>
              <a:gd name="connsiteY36" fmla="*/ 973578 h 1592636"/>
              <a:gd name="connsiteX37" fmla="*/ 1743103 w 1788845"/>
              <a:gd name="connsiteY37" fmla="*/ 1006249 h 1592636"/>
              <a:gd name="connsiteX38" fmla="*/ 1728088 w 1788845"/>
              <a:gd name="connsiteY38" fmla="*/ 1038691 h 1592636"/>
              <a:gd name="connsiteX39" fmla="*/ 1712292 w 1788845"/>
              <a:gd name="connsiteY39" fmla="*/ 1071055 h 1592636"/>
              <a:gd name="connsiteX40" fmla="*/ 1693446 w 1788845"/>
              <a:gd name="connsiteY40" fmla="*/ 1102333 h 1592636"/>
              <a:gd name="connsiteX41" fmla="*/ 1673114 w 1788845"/>
              <a:gd name="connsiteY41" fmla="*/ 1132676 h 1592636"/>
              <a:gd name="connsiteX42" fmla="*/ 1651294 w 1788845"/>
              <a:gd name="connsiteY42" fmla="*/ 1162084 h 1592636"/>
              <a:gd name="connsiteX43" fmla="*/ 1628769 w 1788845"/>
              <a:gd name="connsiteY43" fmla="*/ 1190635 h 1592636"/>
              <a:gd name="connsiteX44" fmla="*/ 1603119 w 1788845"/>
              <a:gd name="connsiteY44" fmla="*/ 1218881 h 1592636"/>
              <a:gd name="connsiteX45" fmla="*/ 1576839 w 1788845"/>
              <a:gd name="connsiteY45" fmla="*/ 1245486 h 1592636"/>
              <a:gd name="connsiteX46" fmla="*/ 1549072 w 1788845"/>
              <a:gd name="connsiteY46" fmla="*/ 1271158 h 1592636"/>
              <a:gd name="connsiteX47" fmla="*/ 1520523 w 1788845"/>
              <a:gd name="connsiteY47" fmla="*/ 1296753 h 1592636"/>
              <a:gd name="connsiteX48" fmla="*/ 1489783 w 1788845"/>
              <a:gd name="connsiteY48" fmla="*/ 1320556 h 1592636"/>
              <a:gd name="connsiteX49" fmla="*/ 1457403 w 1788845"/>
              <a:gd name="connsiteY49" fmla="*/ 1344987 h 1592636"/>
              <a:gd name="connsiteX50" fmla="*/ 1425328 w 1788845"/>
              <a:gd name="connsiteY50" fmla="*/ 1366293 h 1592636"/>
              <a:gd name="connsiteX51" fmla="*/ 1390910 w 1788845"/>
              <a:gd name="connsiteY51" fmla="*/ 1387369 h 1592636"/>
              <a:gd name="connsiteX52" fmla="*/ 1355786 w 1788845"/>
              <a:gd name="connsiteY52" fmla="*/ 1407587 h 1592636"/>
              <a:gd name="connsiteX53" fmla="*/ 1319955 w 1788845"/>
              <a:gd name="connsiteY53" fmla="*/ 1426948 h 1592636"/>
              <a:gd name="connsiteX54" fmla="*/ 1284202 w 1788845"/>
              <a:gd name="connsiteY54" fmla="*/ 1445528 h 1592636"/>
              <a:gd name="connsiteX55" fmla="*/ 1245553 w 1788845"/>
              <a:gd name="connsiteY55" fmla="*/ 1461458 h 1592636"/>
              <a:gd name="connsiteX56" fmla="*/ 1207761 w 1788845"/>
              <a:gd name="connsiteY56" fmla="*/ 1476683 h 1592636"/>
              <a:gd name="connsiteX57" fmla="*/ 1168405 w 1788845"/>
              <a:gd name="connsiteY57" fmla="*/ 1491756 h 1592636"/>
              <a:gd name="connsiteX58" fmla="*/ 1128345 w 1788845"/>
              <a:gd name="connsiteY58" fmla="*/ 1505971 h 1592636"/>
              <a:gd name="connsiteX59" fmla="*/ 1088515 w 1788845"/>
              <a:gd name="connsiteY59" fmla="*/ 1517841 h 1592636"/>
              <a:gd name="connsiteX60" fmla="*/ 1047044 w 1788845"/>
              <a:gd name="connsiteY60" fmla="*/ 1530340 h 1592636"/>
              <a:gd name="connsiteX61" fmla="*/ 1004869 w 1788845"/>
              <a:gd name="connsiteY61" fmla="*/ 1541981 h 1592636"/>
              <a:gd name="connsiteX62" fmla="*/ 962063 w 1788845"/>
              <a:gd name="connsiteY62" fmla="*/ 1551984 h 1592636"/>
              <a:gd name="connsiteX63" fmla="*/ 920194 w 1788845"/>
              <a:gd name="connsiteY63" fmla="*/ 1560500 h 1592636"/>
              <a:gd name="connsiteX64" fmla="*/ 876684 w 1788845"/>
              <a:gd name="connsiteY64" fmla="*/ 1569644 h 1592636"/>
              <a:gd name="connsiteX65" fmla="*/ 834262 w 1788845"/>
              <a:gd name="connsiteY65" fmla="*/ 1575741 h 1592636"/>
              <a:gd name="connsiteX66" fmla="*/ 790982 w 1788845"/>
              <a:gd name="connsiteY66" fmla="*/ 1582541 h 1592636"/>
              <a:gd name="connsiteX67" fmla="*/ 748008 w 1788845"/>
              <a:gd name="connsiteY67" fmla="*/ 1586218 h 1592636"/>
              <a:gd name="connsiteX68" fmla="*/ 705033 w 1788845"/>
              <a:gd name="connsiteY68" fmla="*/ 1589894 h 1592636"/>
              <a:gd name="connsiteX69" fmla="*/ 662212 w 1788845"/>
              <a:gd name="connsiteY69" fmla="*/ 1592008 h 1592636"/>
              <a:gd name="connsiteX70" fmla="*/ 620326 w 1788845"/>
              <a:gd name="connsiteY70" fmla="*/ 1592636 h 1592636"/>
              <a:gd name="connsiteX71" fmla="*/ 577811 w 1788845"/>
              <a:gd name="connsiteY71" fmla="*/ 1591626 h 1592636"/>
              <a:gd name="connsiteX72" fmla="*/ 537012 w 1788845"/>
              <a:gd name="connsiteY72" fmla="*/ 1589206 h 1592636"/>
              <a:gd name="connsiteX73" fmla="*/ 497148 w 1788845"/>
              <a:gd name="connsiteY73" fmla="*/ 1585301 h 1592636"/>
              <a:gd name="connsiteX74" fmla="*/ 455949 w 1788845"/>
              <a:gd name="connsiteY74" fmla="*/ 1578899 h 1592636"/>
              <a:gd name="connsiteX75" fmla="*/ 418031 w 1788845"/>
              <a:gd name="connsiteY75" fmla="*/ 1571239 h 1592636"/>
              <a:gd name="connsiteX76" fmla="*/ 380190 w 1788845"/>
              <a:gd name="connsiteY76" fmla="*/ 1562800 h 1592636"/>
              <a:gd name="connsiteX77" fmla="*/ 343435 w 1788845"/>
              <a:gd name="connsiteY77" fmla="*/ 1551313 h 1592636"/>
              <a:gd name="connsiteX78" fmla="*/ 308397 w 1788845"/>
              <a:gd name="connsiteY78" fmla="*/ 1538416 h 1592636"/>
              <a:gd name="connsiteX79" fmla="*/ 274369 w 1788845"/>
              <a:gd name="connsiteY79" fmla="*/ 1523252 h 1592636"/>
              <a:gd name="connsiteX80" fmla="*/ 240573 w 1788845"/>
              <a:gd name="connsiteY80" fmla="*/ 1505744 h 1592636"/>
              <a:gd name="connsiteX81" fmla="*/ 209197 w 1788845"/>
              <a:gd name="connsiteY81" fmla="*/ 1487687 h 1592636"/>
              <a:gd name="connsiteX82" fmla="*/ 180548 w 1788845"/>
              <a:gd name="connsiteY82" fmla="*/ 1465952 h 1592636"/>
              <a:gd name="connsiteX83" fmla="*/ 166615 w 1788845"/>
              <a:gd name="connsiteY83" fmla="*/ 1455122 h 1592636"/>
              <a:gd name="connsiteX84" fmla="*/ 152835 w 1788845"/>
              <a:gd name="connsiteY84" fmla="*/ 1442731 h 1592636"/>
              <a:gd name="connsiteX85" fmla="*/ 139912 w 1788845"/>
              <a:gd name="connsiteY85" fmla="*/ 1429635 h 1592636"/>
              <a:gd name="connsiteX86" fmla="*/ 126914 w 1788845"/>
              <a:gd name="connsiteY86" fmla="*/ 1417321 h 1592636"/>
              <a:gd name="connsiteX87" fmla="*/ 114143 w 1788845"/>
              <a:gd name="connsiteY87" fmla="*/ 1402662 h 1592636"/>
              <a:gd name="connsiteX88" fmla="*/ 102080 w 1788845"/>
              <a:gd name="connsiteY88" fmla="*/ 1388862 h 1592636"/>
              <a:gd name="connsiteX89" fmla="*/ 90950 w 1788845"/>
              <a:gd name="connsiteY89" fmla="*/ 1373575 h 1592636"/>
              <a:gd name="connsiteX90" fmla="*/ 80602 w 1788845"/>
              <a:gd name="connsiteY90" fmla="*/ 1358366 h 1592636"/>
              <a:gd name="connsiteX91" fmla="*/ 70407 w 1788845"/>
              <a:gd name="connsiteY91" fmla="*/ 1341593 h 1592636"/>
              <a:gd name="connsiteX92" fmla="*/ 60136 w 1788845"/>
              <a:gd name="connsiteY92" fmla="*/ 1325602 h 1592636"/>
              <a:gd name="connsiteX93" fmla="*/ 51581 w 1788845"/>
              <a:gd name="connsiteY93" fmla="*/ 1308202 h 1592636"/>
              <a:gd name="connsiteX94" fmla="*/ 43884 w 1788845"/>
              <a:gd name="connsiteY94" fmla="*/ 1290097 h 1592636"/>
              <a:gd name="connsiteX95" fmla="*/ 34700 w 1788845"/>
              <a:gd name="connsiteY95" fmla="*/ 1271058 h 1592636"/>
              <a:gd name="connsiteX96" fmla="*/ 28720 w 1788845"/>
              <a:gd name="connsiteY96" fmla="*/ 1251545 h 1592636"/>
              <a:gd name="connsiteX97" fmla="*/ 21176 w 1788845"/>
              <a:gd name="connsiteY97" fmla="*/ 1231877 h 1592636"/>
              <a:gd name="connsiteX98" fmla="*/ 16054 w 1788845"/>
              <a:gd name="connsiteY98" fmla="*/ 1211659 h 1592636"/>
              <a:gd name="connsiteX99" fmla="*/ 10931 w 1788845"/>
              <a:gd name="connsiteY99" fmla="*/ 1191440 h 1592636"/>
              <a:gd name="connsiteX100" fmla="*/ 7449 w 1788845"/>
              <a:gd name="connsiteY100" fmla="*/ 1170595 h 1592636"/>
              <a:gd name="connsiteX101" fmla="*/ 4824 w 1788845"/>
              <a:gd name="connsiteY101" fmla="*/ 1149043 h 1592636"/>
              <a:gd name="connsiteX102" fmla="*/ 2200 w 1788845"/>
              <a:gd name="connsiteY102" fmla="*/ 1127492 h 1592636"/>
              <a:gd name="connsiteX103" fmla="*/ 1920 w 1788845"/>
              <a:gd name="connsiteY103" fmla="*/ 1106170 h 1592636"/>
              <a:gd name="connsiteX104" fmla="*/ 0 w 1788845"/>
              <a:gd name="connsiteY104" fmla="*/ 1085477 h 1592636"/>
              <a:gd name="connsiteX105" fmla="*/ 1437 w 1788845"/>
              <a:gd name="connsiteY105" fmla="*/ 1062746 h 1592636"/>
              <a:gd name="connsiteX106" fmla="*/ 1940 w 1788845"/>
              <a:gd name="connsiteY106" fmla="*/ 1041502 h 1592636"/>
              <a:gd name="connsiteX107" fmla="*/ 4081 w 1788845"/>
              <a:gd name="connsiteY107" fmla="*/ 1019629 h 1592636"/>
              <a:gd name="connsiteX108" fmla="*/ 6376 w 1788845"/>
              <a:gd name="connsiteY108" fmla="*/ 996194 h 1592636"/>
              <a:gd name="connsiteX109" fmla="*/ 14644 w 1788845"/>
              <a:gd name="connsiteY109" fmla="*/ 952051 h 1592636"/>
              <a:gd name="connsiteX110" fmla="*/ 23924 w 1788845"/>
              <a:gd name="connsiteY110" fmla="*/ 905640 h 1592636"/>
              <a:gd name="connsiteX111" fmla="*/ 37741 w 1788845"/>
              <a:gd name="connsiteY111" fmla="*/ 861251 h 1592636"/>
              <a:gd name="connsiteX112" fmla="*/ 52569 w 1788845"/>
              <a:gd name="connsiteY112" fmla="*/ 814595 h 1592636"/>
              <a:gd name="connsiteX113" fmla="*/ 69665 w 1788845"/>
              <a:gd name="connsiteY113" fmla="*/ 768950 h 1592636"/>
              <a:gd name="connsiteX114" fmla="*/ 90669 w 1788845"/>
              <a:gd name="connsiteY114" fmla="*/ 723688 h 1592636"/>
              <a:gd name="connsiteX115" fmla="*/ 113314 w 1788845"/>
              <a:gd name="connsiteY115" fmla="*/ 677799 h 1592636"/>
              <a:gd name="connsiteX116" fmla="*/ 137445 w 1788845"/>
              <a:gd name="connsiteY116" fmla="*/ 632843 h 1592636"/>
              <a:gd name="connsiteX117" fmla="*/ 162986 w 1788845"/>
              <a:gd name="connsiteY117" fmla="*/ 589602 h 1592636"/>
              <a:gd name="connsiteX118" fmla="*/ 191807 w 1788845"/>
              <a:gd name="connsiteY118" fmla="*/ 545107 h 1592636"/>
              <a:gd name="connsiteX119" fmla="*/ 221257 w 1788845"/>
              <a:gd name="connsiteY119" fmla="*/ 502249 h 1592636"/>
              <a:gd name="connsiteX120" fmla="*/ 252193 w 1788845"/>
              <a:gd name="connsiteY120" fmla="*/ 460327 h 1592636"/>
              <a:gd name="connsiteX121" fmla="*/ 285321 w 1788845"/>
              <a:gd name="connsiteY121" fmla="*/ 420195 h 1592636"/>
              <a:gd name="connsiteX122" fmla="*/ 319231 w 1788845"/>
              <a:gd name="connsiteY122" fmla="*/ 380141 h 1592636"/>
              <a:gd name="connsiteX123" fmla="*/ 354629 w 1788845"/>
              <a:gd name="connsiteY123" fmla="*/ 341022 h 1592636"/>
              <a:gd name="connsiteX124" fmla="*/ 391359 w 1788845"/>
              <a:gd name="connsiteY124" fmla="*/ 304399 h 1592636"/>
              <a:gd name="connsiteX125" fmla="*/ 427937 w 1788845"/>
              <a:gd name="connsiteY125" fmla="*/ 269338 h 1592636"/>
              <a:gd name="connsiteX126" fmla="*/ 465219 w 1788845"/>
              <a:gd name="connsiteY126" fmla="*/ 235135 h 1592636"/>
              <a:gd name="connsiteX127" fmla="*/ 503836 w 1788845"/>
              <a:gd name="connsiteY127" fmla="*/ 203427 h 1592636"/>
              <a:gd name="connsiteX128" fmla="*/ 543082 w 1788845"/>
              <a:gd name="connsiteY128" fmla="*/ 173360 h 1592636"/>
              <a:gd name="connsiteX129" fmla="*/ 582879 w 1788845"/>
              <a:gd name="connsiteY129" fmla="*/ 145713 h 1592636"/>
              <a:gd name="connsiteX130" fmla="*/ 622524 w 1788845"/>
              <a:gd name="connsiteY130" fmla="*/ 119628 h 1592636"/>
              <a:gd name="connsiteX131" fmla="*/ 662643 w 1788845"/>
              <a:gd name="connsiteY131" fmla="*/ 96745 h 1592636"/>
              <a:gd name="connsiteX132" fmla="*/ 702458 w 1788845"/>
              <a:gd name="connsiteY132" fmla="*/ 76985 h 1592636"/>
              <a:gd name="connsiteX133" fmla="*/ 742119 w 1788845"/>
              <a:gd name="connsiteY133" fmla="*/ 58788 h 1592636"/>
              <a:gd name="connsiteX134" fmla="*/ 781475 w 1788845"/>
              <a:gd name="connsiteY134" fmla="*/ 43716 h 1592636"/>
              <a:gd name="connsiteX135" fmla="*/ 821535 w 1788845"/>
              <a:gd name="connsiteY135" fmla="*/ 29502 h 1592636"/>
              <a:gd name="connsiteX136" fmla="*/ 860432 w 1788845"/>
              <a:gd name="connsiteY136" fmla="*/ 19117 h 1592636"/>
              <a:gd name="connsiteX137" fmla="*/ 899879 w 1788845"/>
              <a:gd name="connsiteY137" fmla="*/ 11151 h 1592636"/>
              <a:gd name="connsiteX138" fmla="*/ 938317 w 1788845"/>
              <a:gd name="connsiteY138" fmla="*/ 5454 h 1592636"/>
              <a:gd name="connsiteX139" fmla="*/ 976524 w 1788845"/>
              <a:gd name="connsiteY139" fmla="*/ 2099 h 1592636"/>
              <a:gd name="connsiteX140" fmla="*/ 1013797 w 1788845"/>
              <a:gd name="connsiteY140" fmla="*/ 230 h 1592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1788845" h="1592636">
                <a:moveTo>
                  <a:pt x="1051700" y="0"/>
                </a:moveTo>
                <a:lnTo>
                  <a:pt x="1089295" y="2895"/>
                </a:lnTo>
                <a:lnTo>
                  <a:pt x="1126737" y="7352"/>
                </a:lnTo>
                <a:lnTo>
                  <a:pt x="1162311" y="14781"/>
                </a:lnTo>
                <a:lnTo>
                  <a:pt x="1199371" y="23143"/>
                </a:lnTo>
                <a:lnTo>
                  <a:pt x="1233858" y="33619"/>
                </a:lnTo>
                <a:lnTo>
                  <a:pt x="1269048" y="44955"/>
                </a:lnTo>
                <a:lnTo>
                  <a:pt x="1303152" y="59336"/>
                </a:lnTo>
                <a:lnTo>
                  <a:pt x="1335539" y="75128"/>
                </a:lnTo>
                <a:lnTo>
                  <a:pt x="1368555" y="92559"/>
                </a:lnTo>
                <a:lnTo>
                  <a:pt x="1400559" y="112256"/>
                </a:lnTo>
                <a:lnTo>
                  <a:pt x="1431629" y="133440"/>
                </a:lnTo>
                <a:lnTo>
                  <a:pt x="1461135" y="154470"/>
                </a:lnTo>
                <a:lnTo>
                  <a:pt x="1490337" y="178625"/>
                </a:lnTo>
                <a:lnTo>
                  <a:pt x="1517821" y="204189"/>
                </a:lnTo>
                <a:lnTo>
                  <a:pt x="1545934" y="231392"/>
                </a:lnTo>
                <a:lnTo>
                  <a:pt x="1570767" y="259851"/>
                </a:lnTo>
                <a:lnTo>
                  <a:pt x="1596306" y="289167"/>
                </a:lnTo>
                <a:lnTo>
                  <a:pt x="1619347" y="319817"/>
                </a:lnTo>
                <a:lnTo>
                  <a:pt x="1642234" y="352028"/>
                </a:lnTo>
                <a:lnTo>
                  <a:pt x="1663406" y="385649"/>
                </a:lnTo>
                <a:lnTo>
                  <a:pt x="1683643" y="420756"/>
                </a:lnTo>
                <a:lnTo>
                  <a:pt x="1703098" y="455786"/>
                </a:lnTo>
                <a:lnTo>
                  <a:pt x="1720837" y="492225"/>
                </a:lnTo>
                <a:lnTo>
                  <a:pt x="1736782" y="530854"/>
                </a:lnTo>
                <a:lnTo>
                  <a:pt x="1751870" y="570189"/>
                </a:lnTo>
                <a:lnTo>
                  <a:pt x="1764690" y="608511"/>
                </a:lnTo>
                <a:lnTo>
                  <a:pt x="1773524" y="647233"/>
                </a:lnTo>
                <a:lnTo>
                  <a:pt x="1781577" y="685877"/>
                </a:lnTo>
                <a:lnTo>
                  <a:pt x="1786504" y="724217"/>
                </a:lnTo>
                <a:lnTo>
                  <a:pt x="1788456" y="760686"/>
                </a:lnTo>
                <a:lnTo>
                  <a:pt x="1788845" y="797003"/>
                </a:lnTo>
                <a:lnTo>
                  <a:pt x="1786032" y="833794"/>
                </a:lnTo>
                <a:lnTo>
                  <a:pt x="1782513" y="869728"/>
                </a:lnTo>
                <a:lnTo>
                  <a:pt x="1775867" y="905356"/>
                </a:lnTo>
                <a:lnTo>
                  <a:pt x="1766172" y="939896"/>
                </a:lnTo>
                <a:lnTo>
                  <a:pt x="1755770" y="973578"/>
                </a:lnTo>
                <a:lnTo>
                  <a:pt x="1743103" y="1006249"/>
                </a:lnTo>
                <a:lnTo>
                  <a:pt x="1728088" y="1038691"/>
                </a:lnTo>
                <a:lnTo>
                  <a:pt x="1712292" y="1071055"/>
                </a:lnTo>
                <a:lnTo>
                  <a:pt x="1693446" y="1102333"/>
                </a:lnTo>
                <a:lnTo>
                  <a:pt x="1673114" y="1132676"/>
                </a:lnTo>
                <a:lnTo>
                  <a:pt x="1651294" y="1162084"/>
                </a:lnTo>
                <a:lnTo>
                  <a:pt x="1628769" y="1190635"/>
                </a:lnTo>
                <a:lnTo>
                  <a:pt x="1603119" y="1218881"/>
                </a:lnTo>
                <a:lnTo>
                  <a:pt x="1576839" y="1245486"/>
                </a:lnTo>
                <a:lnTo>
                  <a:pt x="1549072" y="1271158"/>
                </a:lnTo>
                <a:lnTo>
                  <a:pt x="1520523" y="1296753"/>
                </a:lnTo>
                <a:lnTo>
                  <a:pt x="1489783" y="1320556"/>
                </a:lnTo>
                <a:lnTo>
                  <a:pt x="1457403" y="1344987"/>
                </a:lnTo>
                <a:lnTo>
                  <a:pt x="1425328" y="1366293"/>
                </a:lnTo>
                <a:lnTo>
                  <a:pt x="1390910" y="1387369"/>
                </a:lnTo>
                <a:lnTo>
                  <a:pt x="1355786" y="1407587"/>
                </a:lnTo>
                <a:lnTo>
                  <a:pt x="1319955" y="1426948"/>
                </a:lnTo>
                <a:lnTo>
                  <a:pt x="1284202" y="1445528"/>
                </a:lnTo>
                <a:lnTo>
                  <a:pt x="1245553" y="1461458"/>
                </a:lnTo>
                <a:lnTo>
                  <a:pt x="1207761" y="1476683"/>
                </a:lnTo>
                <a:lnTo>
                  <a:pt x="1168405" y="1491756"/>
                </a:lnTo>
                <a:lnTo>
                  <a:pt x="1128345" y="1505971"/>
                </a:lnTo>
                <a:lnTo>
                  <a:pt x="1088515" y="1517841"/>
                </a:lnTo>
                <a:lnTo>
                  <a:pt x="1047044" y="1530340"/>
                </a:lnTo>
                <a:lnTo>
                  <a:pt x="1004869" y="1541981"/>
                </a:lnTo>
                <a:lnTo>
                  <a:pt x="962063" y="1551984"/>
                </a:lnTo>
                <a:lnTo>
                  <a:pt x="920194" y="1560500"/>
                </a:lnTo>
                <a:lnTo>
                  <a:pt x="876684" y="1569644"/>
                </a:lnTo>
                <a:lnTo>
                  <a:pt x="834262" y="1575741"/>
                </a:lnTo>
                <a:lnTo>
                  <a:pt x="790982" y="1582541"/>
                </a:lnTo>
                <a:lnTo>
                  <a:pt x="748008" y="1586218"/>
                </a:lnTo>
                <a:lnTo>
                  <a:pt x="705033" y="1589894"/>
                </a:lnTo>
                <a:lnTo>
                  <a:pt x="662212" y="1592008"/>
                </a:lnTo>
                <a:lnTo>
                  <a:pt x="620326" y="1592636"/>
                </a:lnTo>
                <a:lnTo>
                  <a:pt x="577811" y="1591626"/>
                </a:lnTo>
                <a:lnTo>
                  <a:pt x="537012" y="1589206"/>
                </a:lnTo>
                <a:lnTo>
                  <a:pt x="497148" y="1585301"/>
                </a:lnTo>
                <a:lnTo>
                  <a:pt x="455949" y="1578899"/>
                </a:lnTo>
                <a:lnTo>
                  <a:pt x="418031" y="1571239"/>
                </a:lnTo>
                <a:lnTo>
                  <a:pt x="380190" y="1562800"/>
                </a:lnTo>
                <a:lnTo>
                  <a:pt x="343435" y="1551313"/>
                </a:lnTo>
                <a:lnTo>
                  <a:pt x="308397" y="1538416"/>
                </a:lnTo>
                <a:lnTo>
                  <a:pt x="274369" y="1523252"/>
                </a:lnTo>
                <a:lnTo>
                  <a:pt x="240573" y="1505744"/>
                </a:lnTo>
                <a:lnTo>
                  <a:pt x="209197" y="1487687"/>
                </a:lnTo>
                <a:lnTo>
                  <a:pt x="180548" y="1465952"/>
                </a:lnTo>
                <a:lnTo>
                  <a:pt x="166615" y="1455122"/>
                </a:lnTo>
                <a:lnTo>
                  <a:pt x="152835" y="1442731"/>
                </a:lnTo>
                <a:lnTo>
                  <a:pt x="139912" y="1429635"/>
                </a:lnTo>
                <a:lnTo>
                  <a:pt x="126914" y="1417321"/>
                </a:lnTo>
                <a:lnTo>
                  <a:pt x="114143" y="1402662"/>
                </a:lnTo>
                <a:lnTo>
                  <a:pt x="102080" y="1388862"/>
                </a:lnTo>
                <a:lnTo>
                  <a:pt x="90950" y="1373575"/>
                </a:lnTo>
                <a:lnTo>
                  <a:pt x="80602" y="1358366"/>
                </a:lnTo>
                <a:lnTo>
                  <a:pt x="70407" y="1341593"/>
                </a:lnTo>
                <a:lnTo>
                  <a:pt x="60136" y="1325602"/>
                </a:lnTo>
                <a:lnTo>
                  <a:pt x="51581" y="1308202"/>
                </a:lnTo>
                <a:lnTo>
                  <a:pt x="43884" y="1290097"/>
                </a:lnTo>
                <a:lnTo>
                  <a:pt x="34700" y="1271058"/>
                </a:lnTo>
                <a:lnTo>
                  <a:pt x="28720" y="1251545"/>
                </a:lnTo>
                <a:lnTo>
                  <a:pt x="21176" y="1231877"/>
                </a:lnTo>
                <a:lnTo>
                  <a:pt x="16054" y="1211659"/>
                </a:lnTo>
                <a:lnTo>
                  <a:pt x="10931" y="1191440"/>
                </a:lnTo>
                <a:lnTo>
                  <a:pt x="7449" y="1170595"/>
                </a:lnTo>
                <a:lnTo>
                  <a:pt x="4824" y="1149043"/>
                </a:lnTo>
                <a:lnTo>
                  <a:pt x="2200" y="1127492"/>
                </a:lnTo>
                <a:lnTo>
                  <a:pt x="1920" y="1106170"/>
                </a:lnTo>
                <a:lnTo>
                  <a:pt x="0" y="1085477"/>
                </a:lnTo>
                <a:lnTo>
                  <a:pt x="1437" y="1062746"/>
                </a:lnTo>
                <a:lnTo>
                  <a:pt x="1940" y="1041502"/>
                </a:lnTo>
                <a:lnTo>
                  <a:pt x="4081" y="1019629"/>
                </a:lnTo>
                <a:lnTo>
                  <a:pt x="6376" y="996194"/>
                </a:lnTo>
                <a:lnTo>
                  <a:pt x="14644" y="952051"/>
                </a:lnTo>
                <a:lnTo>
                  <a:pt x="23924" y="905640"/>
                </a:lnTo>
                <a:lnTo>
                  <a:pt x="37741" y="861251"/>
                </a:lnTo>
                <a:lnTo>
                  <a:pt x="52569" y="814595"/>
                </a:lnTo>
                <a:lnTo>
                  <a:pt x="69665" y="768950"/>
                </a:lnTo>
                <a:lnTo>
                  <a:pt x="90669" y="723688"/>
                </a:lnTo>
                <a:lnTo>
                  <a:pt x="113314" y="677799"/>
                </a:lnTo>
                <a:lnTo>
                  <a:pt x="137445" y="632843"/>
                </a:lnTo>
                <a:lnTo>
                  <a:pt x="162986" y="589602"/>
                </a:lnTo>
                <a:lnTo>
                  <a:pt x="191807" y="545107"/>
                </a:lnTo>
                <a:lnTo>
                  <a:pt x="221257" y="502249"/>
                </a:lnTo>
                <a:lnTo>
                  <a:pt x="252193" y="460327"/>
                </a:lnTo>
                <a:lnTo>
                  <a:pt x="285321" y="420195"/>
                </a:lnTo>
                <a:lnTo>
                  <a:pt x="319231" y="380141"/>
                </a:lnTo>
                <a:lnTo>
                  <a:pt x="354629" y="341022"/>
                </a:lnTo>
                <a:lnTo>
                  <a:pt x="391359" y="304399"/>
                </a:lnTo>
                <a:lnTo>
                  <a:pt x="427937" y="269338"/>
                </a:lnTo>
                <a:lnTo>
                  <a:pt x="465219" y="235135"/>
                </a:lnTo>
                <a:lnTo>
                  <a:pt x="503836" y="203427"/>
                </a:lnTo>
                <a:lnTo>
                  <a:pt x="543082" y="173360"/>
                </a:lnTo>
                <a:lnTo>
                  <a:pt x="582879" y="145713"/>
                </a:lnTo>
                <a:lnTo>
                  <a:pt x="622524" y="119628"/>
                </a:lnTo>
                <a:lnTo>
                  <a:pt x="662643" y="96745"/>
                </a:lnTo>
                <a:lnTo>
                  <a:pt x="702458" y="76985"/>
                </a:lnTo>
                <a:lnTo>
                  <a:pt x="742119" y="58788"/>
                </a:lnTo>
                <a:lnTo>
                  <a:pt x="781475" y="43716"/>
                </a:lnTo>
                <a:lnTo>
                  <a:pt x="821535" y="29502"/>
                </a:lnTo>
                <a:lnTo>
                  <a:pt x="860432" y="19117"/>
                </a:lnTo>
                <a:lnTo>
                  <a:pt x="899879" y="11151"/>
                </a:lnTo>
                <a:lnTo>
                  <a:pt x="938317" y="5454"/>
                </a:lnTo>
                <a:lnTo>
                  <a:pt x="976524" y="2099"/>
                </a:lnTo>
                <a:lnTo>
                  <a:pt x="1013797" y="230"/>
                </a:ln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6075966" y="2529079"/>
            <a:ext cx="1615596" cy="1623945"/>
          </a:xfrm>
          <a:custGeom>
            <a:avLst/>
            <a:gdLst>
              <a:gd name="connsiteX0" fmla="*/ 881903 w 1615596"/>
              <a:gd name="connsiteY0" fmla="*/ 0 h 1623945"/>
              <a:gd name="connsiteX1" fmla="*/ 922803 w 1615596"/>
              <a:gd name="connsiteY1" fmla="*/ 525 h 1623945"/>
              <a:gd name="connsiteX2" fmla="*/ 962501 w 1615596"/>
              <a:gd name="connsiteY2" fmla="*/ 4421 h 1623945"/>
              <a:gd name="connsiteX3" fmla="*/ 981488 w 1615596"/>
              <a:gd name="connsiteY3" fmla="*/ 6285 h 1623945"/>
              <a:gd name="connsiteX4" fmla="*/ 1001085 w 1615596"/>
              <a:gd name="connsiteY4" fmla="*/ 10824 h 1623945"/>
              <a:gd name="connsiteX5" fmla="*/ 1019987 w 1615596"/>
              <a:gd name="connsiteY5" fmla="*/ 13552 h 1623945"/>
              <a:gd name="connsiteX6" fmla="*/ 1037688 w 1615596"/>
              <a:gd name="connsiteY6" fmla="*/ 19651 h 1623945"/>
              <a:gd name="connsiteX7" fmla="*/ 1074037 w 1615596"/>
              <a:gd name="connsiteY7" fmla="*/ 31069 h 1623945"/>
              <a:gd name="connsiteX8" fmla="*/ 1109186 w 1615596"/>
              <a:gd name="connsiteY8" fmla="*/ 45858 h 1623945"/>
              <a:gd name="connsiteX9" fmla="*/ 1143219 w 1615596"/>
              <a:gd name="connsiteY9" fmla="*/ 63155 h 1623945"/>
              <a:gd name="connsiteX10" fmla="*/ 1176220 w 1615596"/>
              <a:gd name="connsiteY10" fmla="*/ 82094 h 1623945"/>
              <a:gd name="connsiteX11" fmla="*/ 1206209 w 1615596"/>
              <a:gd name="connsiteY11" fmla="*/ 105101 h 1623945"/>
              <a:gd name="connsiteX12" fmla="*/ 1236976 w 1615596"/>
              <a:gd name="connsiteY12" fmla="*/ 129055 h 1623945"/>
              <a:gd name="connsiteX13" fmla="*/ 1266628 w 1615596"/>
              <a:gd name="connsiteY13" fmla="*/ 155517 h 1623945"/>
              <a:gd name="connsiteX14" fmla="*/ 1293521 w 1615596"/>
              <a:gd name="connsiteY14" fmla="*/ 183453 h 1623945"/>
              <a:gd name="connsiteX15" fmla="*/ 1321025 w 1615596"/>
              <a:gd name="connsiteY15" fmla="*/ 214065 h 1623945"/>
              <a:gd name="connsiteX16" fmla="*/ 1345770 w 1615596"/>
              <a:gd name="connsiteY16" fmla="*/ 246153 h 1623945"/>
              <a:gd name="connsiteX17" fmla="*/ 1370346 w 1615596"/>
              <a:gd name="connsiteY17" fmla="*/ 279967 h 1623945"/>
              <a:gd name="connsiteX18" fmla="*/ 1393111 w 1615596"/>
              <a:gd name="connsiteY18" fmla="*/ 314476 h 1623945"/>
              <a:gd name="connsiteX19" fmla="*/ 1415539 w 1615596"/>
              <a:gd name="connsiteY19" fmla="*/ 352442 h 1623945"/>
              <a:gd name="connsiteX20" fmla="*/ 1435463 w 1615596"/>
              <a:gd name="connsiteY20" fmla="*/ 389289 h 1623945"/>
              <a:gd name="connsiteX21" fmla="*/ 1454269 w 1615596"/>
              <a:gd name="connsiteY21" fmla="*/ 428644 h 1623945"/>
              <a:gd name="connsiteX22" fmla="*/ 1472992 w 1615596"/>
              <a:gd name="connsiteY22" fmla="*/ 468862 h 1623945"/>
              <a:gd name="connsiteX23" fmla="*/ 1490765 w 1615596"/>
              <a:gd name="connsiteY23" fmla="*/ 509859 h 1623945"/>
              <a:gd name="connsiteX24" fmla="*/ 1506730 w 1615596"/>
              <a:gd name="connsiteY24" fmla="*/ 551552 h 1623945"/>
              <a:gd name="connsiteX25" fmla="*/ 1521831 w 1615596"/>
              <a:gd name="connsiteY25" fmla="*/ 593160 h 1623945"/>
              <a:gd name="connsiteX26" fmla="*/ 1535900 w 1615596"/>
              <a:gd name="connsiteY26" fmla="*/ 636411 h 1623945"/>
              <a:gd name="connsiteX27" fmla="*/ 1548158 w 1615596"/>
              <a:gd name="connsiteY27" fmla="*/ 680356 h 1623945"/>
              <a:gd name="connsiteX28" fmla="*/ 1559470 w 1615596"/>
              <a:gd name="connsiteY28" fmla="*/ 725081 h 1623945"/>
              <a:gd name="connsiteX29" fmla="*/ 1570865 w 1615596"/>
              <a:gd name="connsiteY29" fmla="*/ 768943 h 1623945"/>
              <a:gd name="connsiteX30" fmla="*/ 1579672 w 1615596"/>
              <a:gd name="connsiteY30" fmla="*/ 812549 h 1623945"/>
              <a:gd name="connsiteX31" fmla="*/ 1588394 w 1615596"/>
              <a:gd name="connsiteY31" fmla="*/ 857020 h 1623945"/>
              <a:gd name="connsiteX32" fmla="*/ 1596337 w 1615596"/>
              <a:gd name="connsiteY32" fmla="*/ 900542 h 1623945"/>
              <a:gd name="connsiteX33" fmla="*/ 1601692 w 1615596"/>
              <a:gd name="connsiteY33" fmla="*/ 943811 h 1623945"/>
              <a:gd name="connsiteX34" fmla="*/ 1607046 w 1615596"/>
              <a:gd name="connsiteY34" fmla="*/ 987079 h 1623945"/>
              <a:gd name="connsiteX35" fmla="*/ 1610759 w 1615596"/>
              <a:gd name="connsiteY35" fmla="*/ 1029313 h 1623945"/>
              <a:gd name="connsiteX36" fmla="*/ 1612746 w 1615596"/>
              <a:gd name="connsiteY36" fmla="*/ 1071379 h 1623945"/>
              <a:gd name="connsiteX37" fmla="*/ 1615596 w 1615596"/>
              <a:gd name="connsiteY37" fmla="*/ 1113528 h 1623945"/>
              <a:gd name="connsiteX38" fmla="*/ 1614552 w 1615596"/>
              <a:gd name="connsiteY38" fmla="*/ 1150935 h 1623945"/>
              <a:gd name="connsiteX39" fmla="*/ 1611699 w 1615596"/>
              <a:gd name="connsiteY39" fmla="*/ 1189036 h 1623945"/>
              <a:gd name="connsiteX40" fmla="*/ 1605646 w 1615596"/>
              <a:gd name="connsiteY40" fmla="*/ 1224206 h 1623945"/>
              <a:gd name="connsiteX41" fmla="*/ 1597174 w 1615596"/>
              <a:gd name="connsiteY41" fmla="*/ 1257395 h 1623945"/>
              <a:gd name="connsiteX42" fmla="*/ 1586113 w 1615596"/>
              <a:gd name="connsiteY42" fmla="*/ 1290328 h 1623945"/>
              <a:gd name="connsiteX43" fmla="*/ 1574357 w 1615596"/>
              <a:gd name="connsiteY43" fmla="*/ 1321450 h 1623945"/>
              <a:gd name="connsiteX44" fmla="*/ 1558371 w 1615596"/>
              <a:gd name="connsiteY44" fmla="*/ 1351285 h 1623945"/>
              <a:gd name="connsiteX45" fmla="*/ 1539880 w 1615596"/>
              <a:gd name="connsiteY45" fmla="*/ 1379999 h 1623945"/>
              <a:gd name="connsiteX46" fmla="*/ 1520695 w 1615596"/>
              <a:gd name="connsiteY46" fmla="*/ 1406904 h 1623945"/>
              <a:gd name="connsiteX47" fmla="*/ 1499953 w 1615596"/>
              <a:gd name="connsiteY47" fmla="*/ 1431909 h 1623945"/>
              <a:gd name="connsiteX48" fmla="*/ 1474980 w 1615596"/>
              <a:gd name="connsiteY48" fmla="*/ 1455627 h 1623945"/>
              <a:gd name="connsiteX49" fmla="*/ 1451040 w 1615596"/>
              <a:gd name="connsiteY49" fmla="*/ 1477701 h 1623945"/>
              <a:gd name="connsiteX50" fmla="*/ 1422869 w 1615596"/>
              <a:gd name="connsiteY50" fmla="*/ 1498489 h 1623945"/>
              <a:gd name="connsiteX51" fmla="*/ 1394782 w 1615596"/>
              <a:gd name="connsiteY51" fmla="*/ 1518413 h 1623945"/>
              <a:gd name="connsiteX52" fmla="*/ 1364443 w 1615596"/>
              <a:gd name="connsiteY52" fmla="*/ 1534625 h 1623945"/>
              <a:gd name="connsiteX53" fmla="*/ 1334105 w 1615596"/>
              <a:gd name="connsiteY53" fmla="*/ 1550840 h 1623945"/>
              <a:gd name="connsiteX54" fmla="*/ 1302209 w 1615596"/>
              <a:gd name="connsiteY54" fmla="*/ 1565155 h 1623945"/>
              <a:gd name="connsiteX55" fmla="*/ 1267810 w 1615596"/>
              <a:gd name="connsiteY55" fmla="*/ 1578353 h 1623945"/>
              <a:gd name="connsiteX56" fmla="*/ 1234442 w 1615596"/>
              <a:gd name="connsiteY56" fmla="*/ 1589908 h 1623945"/>
              <a:gd name="connsiteX57" fmla="*/ 1198654 w 1615596"/>
              <a:gd name="connsiteY57" fmla="*/ 1599479 h 1623945"/>
              <a:gd name="connsiteX58" fmla="*/ 1162171 w 1615596"/>
              <a:gd name="connsiteY58" fmla="*/ 1607239 h 1623945"/>
              <a:gd name="connsiteX59" fmla="*/ 1124911 w 1615596"/>
              <a:gd name="connsiteY59" fmla="*/ 1614050 h 1623945"/>
              <a:gd name="connsiteX60" fmla="*/ 1088682 w 1615596"/>
              <a:gd name="connsiteY60" fmla="*/ 1619217 h 1623945"/>
              <a:gd name="connsiteX61" fmla="*/ 1050033 w 1615596"/>
              <a:gd name="connsiteY61" fmla="*/ 1622403 h 1623945"/>
              <a:gd name="connsiteX62" fmla="*/ 1012416 w 1615596"/>
              <a:gd name="connsiteY62" fmla="*/ 1623945 h 1623945"/>
              <a:gd name="connsiteX63" fmla="*/ 973242 w 1615596"/>
              <a:gd name="connsiteY63" fmla="*/ 1623590 h 1623945"/>
              <a:gd name="connsiteX64" fmla="*/ 934153 w 1615596"/>
              <a:gd name="connsiteY64" fmla="*/ 1622371 h 1623945"/>
              <a:gd name="connsiteX65" fmla="*/ 895148 w 1615596"/>
              <a:gd name="connsiteY65" fmla="*/ 1620287 h 1623945"/>
              <a:gd name="connsiteX66" fmla="*/ 857343 w 1615596"/>
              <a:gd name="connsiteY66" fmla="*/ 1614833 h 1623945"/>
              <a:gd name="connsiteX67" fmla="*/ 818759 w 1615596"/>
              <a:gd name="connsiteY67" fmla="*/ 1608430 h 1623945"/>
              <a:gd name="connsiteX68" fmla="*/ 780431 w 1615596"/>
              <a:gd name="connsiteY68" fmla="*/ 1599435 h 1623945"/>
              <a:gd name="connsiteX69" fmla="*/ 742101 w 1615596"/>
              <a:gd name="connsiteY69" fmla="*/ 1590439 h 1623945"/>
              <a:gd name="connsiteX70" fmla="*/ 665086 w 1615596"/>
              <a:gd name="connsiteY70" fmla="*/ 1567180 h 1623945"/>
              <a:gd name="connsiteX71" fmla="*/ 589102 w 1615596"/>
              <a:gd name="connsiteY71" fmla="*/ 1542277 h 1623945"/>
              <a:gd name="connsiteX72" fmla="*/ 553006 w 1615596"/>
              <a:gd name="connsiteY72" fmla="*/ 1528267 h 1623945"/>
              <a:gd name="connsiteX73" fmla="*/ 516910 w 1615596"/>
              <a:gd name="connsiteY73" fmla="*/ 1514257 h 1623945"/>
              <a:gd name="connsiteX74" fmla="*/ 480119 w 1615596"/>
              <a:gd name="connsiteY74" fmla="*/ 1498434 h 1623945"/>
              <a:gd name="connsiteX75" fmla="*/ 446003 w 1615596"/>
              <a:gd name="connsiteY75" fmla="*/ 1482001 h 1623945"/>
              <a:gd name="connsiteX76" fmla="*/ 411884 w 1615596"/>
              <a:gd name="connsiteY76" fmla="*/ 1465569 h 1623945"/>
              <a:gd name="connsiteX77" fmla="*/ 378716 w 1615596"/>
              <a:gd name="connsiteY77" fmla="*/ 1448356 h 1623945"/>
              <a:gd name="connsiteX78" fmla="*/ 346493 w 1615596"/>
              <a:gd name="connsiteY78" fmla="*/ 1430365 h 1623945"/>
              <a:gd name="connsiteX79" fmla="*/ 314439 w 1615596"/>
              <a:gd name="connsiteY79" fmla="*/ 1410646 h 1623945"/>
              <a:gd name="connsiteX80" fmla="*/ 284976 w 1615596"/>
              <a:gd name="connsiteY80" fmla="*/ 1391180 h 1623945"/>
              <a:gd name="connsiteX81" fmla="*/ 256459 w 1615596"/>
              <a:gd name="connsiteY81" fmla="*/ 1370936 h 1623945"/>
              <a:gd name="connsiteX82" fmla="*/ 228112 w 1615596"/>
              <a:gd name="connsiteY82" fmla="*/ 1348963 h 1623945"/>
              <a:gd name="connsiteX83" fmla="*/ 201574 w 1615596"/>
              <a:gd name="connsiteY83" fmla="*/ 1326296 h 1623945"/>
              <a:gd name="connsiteX84" fmla="*/ 176848 w 1615596"/>
              <a:gd name="connsiteY84" fmla="*/ 1302934 h 1623945"/>
              <a:gd name="connsiteX85" fmla="*/ 152900 w 1615596"/>
              <a:gd name="connsiteY85" fmla="*/ 1280521 h 1623945"/>
              <a:gd name="connsiteX86" fmla="*/ 131016 w 1615596"/>
              <a:gd name="connsiteY86" fmla="*/ 1254822 h 1623945"/>
              <a:gd name="connsiteX87" fmla="*/ 110164 w 1615596"/>
              <a:gd name="connsiteY87" fmla="*/ 1227479 h 1623945"/>
              <a:gd name="connsiteX88" fmla="*/ 90089 w 1615596"/>
              <a:gd name="connsiteY88" fmla="*/ 1201085 h 1623945"/>
              <a:gd name="connsiteX89" fmla="*/ 73637 w 1615596"/>
              <a:gd name="connsiteY89" fmla="*/ 1173300 h 1623945"/>
              <a:gd name="connsiteX90" fmla="*/ 57269 w 1615596"/>
              <a:gd name="connsiteY90" fmla="*/ 1144654 h 1623945"/>
              <a:gd name="connsiteX91" fmla="*/ 42796 w 1615596"/>
              <a:gd name="connsiteY91" fmla="*/ 1114447 h 1623945"/>
              <a:gd name="connsiteX92" fmla="*/ 31943 w 1615596"/>
              <a:gd name="connsiteY92" fmla="*/ 1082852 h 1623945"/>
              <a:gd name="connsiteX93" fmla="*/ 20228 w 1615596"/>
              <a:gd name="connsiteY93" fmla="*/ 1051172 h 1623945"/>
              <a:gd name="connsiteX94" fmla="*/ 13083 w 1615596"/>
              <a:gd name="connsiteY94" fmla="*/ 1017323 h 1623945"/>
              <a:gd name="connsiteX95" fmla="*/ 6019 w 1615596"/>
              <a:gd name="connsiteY95" fmla="*/ 982610 h 1623945"/>
              <a:gd name="connsiteX96" fmla="*/ 3357 w 1615596"/>
              <a:gd name="connsiteY96" fmla="*/ 947457 h 1623945"/>
              <a:gd name="connsiteX97" fmla="*/ 0 w 1615596"/>
              <a:gd name="connsiteY97" fmla="*/ 910492 h 1623945"/>
              <a:gd name="connsiteX98" fmla="*/ 1044 w 1615596"/>
              <a:gd name="connsiteY98" fmla="*/ 873084 h 1623945"/>
              <a:gd name="connsiteX99" fmla="*/ 4150 w 1615596"/>
              <a:gd name="connsiteY99" fmla="*/ 832391 h 1623945"/>
              <a:gd name="connsiteX100" fmla="*/ 9153 w 1615596"/>
              <a:gd name="connsiteY100" fmla="*/ 790140 h 1623945"/>
              <a:gd name="connsiteX101" fmla="*/ 17607 w 1615596"/>
              <a:gd name="connsiteY101" fmla="*/ 748227 h 1623945"/>
              <a:gd name="connsiteX102" fmla="*/ 29512 w 1615596"/>
              <a:gd name="connsiteY102" fmla="*/ 706652 h 1623945"/>
              <a:gd name="connsiteX103" fmla="*/ 42366 w 1615596"/>
              <a:gd name="connsiteY103" fmla="*/ 664298 h 1623945"/>
              <a:gd name="connsiteX104" fmla="*/ 58587 w 1615596"/>
              <a:gd name="connsiteY104" fmla="*/ 623148 h 1623945"/>
              <a:gd name="connsiteX105" fmla="*/ 76450 w 1615596"/>
              <a:gd name="connsiteY105" fmla="*/ 583030 h 1623945"/>
              <a:gd name="connsiteX106" fmla="*/ 97850 w 1615596"/>
              <a:gd name="connsiteY106" fmla="*/ 542388 h 1623945"/>
              <a:gd name="connsiteX107" fmla="*/ 120891 w 1615596"/>
              <a:gd name="connsiteY107" fmla="*/ 502780 h 1623945"/>
              <a:gd name="connsiteX108" fmla="*/ 145658 w 1615596"/>
              <a:gd name="connsiteY108" fmla="*/ 463339 h 1623945"/>
              <a:gd name="connsiteX109" fmla="*/ 172846 w 1615596"/>
              <a:gd name="connsiteY109" fmla="*/ 425882 h 1623945"/>
              <a:gd name="connsiteX110" fmla="*/ 200811 w 1615596"/>
              <a:gd name="connsiteY110" fmla="*/ 389373 h 1623945"/>
              <a:gd name="connsiteX111" fmla="*/ 230503 w 1615596"/>
              <a:gd name="connsiteY111" fmla="*/ 353033 h 1623945"/>
              <a:gd name="connsiteX112" fmla="*/ 262615 w 1615596"/>
              <a:gd name="connsiteY112" fmla="*/ 318675 h 1623945"/>
              <a:gd name="connsiteX113" fmla="*/ 295590 w 1615596"/>
              <a:gd name="connsiteY113" fmla="*/ 284402 h 1623945"/>
              <a:gd name="connsiteX114" fmla="*/ 330122 w 1615596"/>
              <a:gd name="connsiteY114" fmla="*/ 252028 h 1623945"/>
              <a:gd name="connsiteX115" fmla="*/ 366211 w 1615596"/>
              <a:gd name="connsiteY115" fmla="*/ 221550 h 1623945"/>
              <a:gd name="connsiteX116" fmla="*/ 402131 w 1615596"/>
              <a:gd name="connsiteY116" fmla="*/ 192800 h 1623945"/>
              <a:gd name="connsiteX117" fmla="*/ 438830 w 1615596"/>
              <a:gd name="connsiteY117" fmla="*/ 164998 h 1623945"/>
              <a:gd name="connsiteX118" fmla="*/ 477950 w 1615596"/>
              <a:gd name="connsiteY118" fmla="*/ 139179 h 1623945"/>
              <a:gd name="connsiteX119" fmla="*/ 516900 w 1615596"/>
              <a:gd name="connsiteY119" fmla="*/ 115088 h 1623945"/>
              <a:gd name="connsiteX120" fmla="*/ 556460 w 1615596"/>
              <a:gd name="connsiteY120" fmla="*/ 93674 h 1623945"/>
              <a:gd name="connsiteX121" fmla="*/ 597576 w 1615596"/>
              <a:gd name="connsiteY121" fmla="*/ 74157 h 1623945"/>
              <a:gd name="connsiteX122" fmla="*/ 636883 w 1615596"/>
              <a:gd name="connsiteY122" fmla="*/ 55335 h 1623945"/>
              <a:gd name="connsiteX123" fmla="*/ 679303 w 1615596"/>
              <a:gd name="connsiteY123" fmla="*/ 40306 h 1623945"/>
              <a:gd name="connsiteX124" fmla="*/ 719829 w 1615596"/>
              <a:gd name="connsiteY124" fmla="*/ 26839 h 1623945"/>
              <a:gd name="connsiteX125" fmla="*/ 760880 w 1615596"/>
              <a:gd name="connsiteY125" fmla="*/ 16910 h 1623945"/>
              <a:gd name="connsiteX126" fmla="*/ 801677 w 1615596"/>
              <a:gd name="connsiteY126" fmla="*/ 9573 h 1623945"/>
              <a:gd name="connsiteX127" fmla="*/ 842390 w 1615596"/>
              <a:gd name="connsiteY127" fmla="*/ 3102 h 1623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1615596" h="1623945">
                <a:moveTo>
                  <a:pt x="881903" y="0"/>
                </a:moveTo>
                <a:lnTo>
                  <a:pt x="922803" y="525"/>
                </a:lnTo>
                <a:lnTo>
                  <a:pt x="962501" y="4421"/>
                </a:lnTo>
                <a:lnTo>
                  <a:pt x="981488" y="6285"/>
                </a:lnTo>
                <a:lnTo>
                  <a:pt x="1001085" y="10824"/>
                </a:lnTo>
                <a:lnTo>
                  <a:pt x="1019987" y="13552"/>
                </a:lnTo>
                <a:lnTo>
                  <a:pt x="1037688" y="19651"/>
                </a:lnTo>
                <a:lnTo>
                  <a:pt x="1074037" y="31069"/>
                </a:lnTo>
                <a:lnTo>
                  <a:pt x="1109186" y="45858"/>
                </a:lnTo>
                <a:lnTo>
                  <a:pt x="1143219" y="63155"/>
                </a:lnTo>
                <a:lnTo>
                  <a:pt x="1176220" y="82094"/>
                </a:lnTo>
                <a:lnTo>
                  <a:pt x="1206209" y="105101"/>
                </a:lnTo>
                <a:lnTo>
                  <a:pt x="1236976" y="129055"/>
                </a:lnTo>
                <a:lnTo>
                  <a:pt x="1266628" y="155517"/>
                </a:lnTo>
                <a:lnTo>
                  <a:pt x="1293521" y="183453"/>
                </a:lnTo>
                <a:lnTo>
                  <a:pt x="1321025" y="214065"/>
                </a:lnTo>
                <a:lnTo>
                  <a:pt x="1345770" y="246153"/>
                </a:lnTo>
                <a:lnTo>
                  <a:pt x="1370346" y="279967"/>
                </a:lnTo>
                <a:lnTo>
                  <a:pt x="1393111" y="314476"/>
                </a:lnTo>
                <a:lnTo>
                  <a:pt x="1415539" y="352442"/>
                </a:lnTo>
                <a:lnTo>
                  <a:pt x="1435463" y="389289"/>
                </a:lnTo>
                <a:lnTo>
                  <a:pt x="1454269" y="428644"/>
                </a:lnTo>
                <a:lnTo>
                  <a:pt x="1472992" y="468862"/>
                </a:lnTo>
                <a:lnTo>
                  <a:pt x="1490765" y="509859"/>
                </a:lnTo>
                <a:lnTo>
                  <a:pt x="1506730" y="551552"/>
                </a:lnTo>
                <a:lnTo>
                  <a:pt x="1521831" y="593160"/>
                </a:lnTo>
                <a:lnTo>
                  <a:pt x="1535900" y="636411"/>
                </a:lnTo>
                <a:lnTo>
                  <a:pt x="1548158" y="680356"/>
                </a:lnTo>
                <a:lnTo>
                  <a:pt x="1559470" y="725081"/>
                </a:lnTo>
                <a:lnTo>
                  <a:pt x="1570865" y="768943"/>
                </a:lnTo>
                <a:lnTo>
                  <a:pt x="1579672" y="812549"/>
                </a:lnTo>
                <a:lnTo>
                  <a:pt x="1588394" y="857020"/>
                </a:lnTo>
                <a:lnTo>
                  <a:pt x="1596337" y="900542"/>
                </a:lnTo>
                <a:lnTo>
                  <a:pt x="1601692" y="943811"/>
                </a:lnTo>
                <a:lnTo>
                  <a:pt x="1607046" y="987079"/>
                </a:lnTo>
                <a:lnTo>
                  <a:pt x="1610759" y="1029313"/>
                </a:lnTo>
                <a:lnTo>
                  <a:pt x="1612746" y="1071379"/>
                </a:lnTo>
                <a:lnTo>
                  <a:pt x="1615596" y="1113528"/>
                </a:lnTo>
                <a:lnTo>
                  <a:pt x="1614552" y="1150935"/>
                </a:lnTo>
                <a:lnTo>
                  <a:pt x="1611699" y="1189036"/>
                </a:lnTo>
                <a:lnTo>
                  <a:pt x="1605646" y="1224206"/>
                </a:lnTo>
                <a:lnTo>
                  <a:pt x="1597174" y="1257395"/>
                </a:lnTo>
                <a:lnTo>
                  <a:pt x="1586113" y="1290328"/>
                </a:lnTo>
                <a:lnTo>
                  <a:pt x="1574357" y="1321450"/>
                </a:lnTo>
                <a:lnTo>
                  <a:pt x="1558371" y="1351285"/>
                </a:lnTo>
                <a:lnTo>
                  <a:pt x="1539880" y="1379999"/>
                </a:lnTo>
                <a:lnTo>
                  <a:pt x="1520695" y="1406904"/>
                </a:lnTo>
                <a:lnTo>
                  <a:pt x="1499953" y="1431909"/>
                </a:lnTo>
                <a:lnTo>
                  <a:pt x="1474980" y="1455627"/>
                </a:lnTo>
                <a:lnTo>
                  <a:pt x="1451040" y="1477701"/>
                </a:lnTo>
                <a:lnTo>
                  <a:pt x="1422869" y="1498489"/>
                </a:lnTo>
                <a:lnTo>
                  <a:pt x="1394782" y="1518413"/>
                </a:lnTo>
                <a:lnTo>
                  <a:pt x="1364443" y="1534625"/>
                </a:lnTo>
                <a:lnTo>
                  <a:pt x="1334105" y="1550840"/>
                </a:lnTo>
                <a:lnTo>
                  <a:pt x="1302209" y="1565155"/>
                </a:lnTo>
                <a:lnTo>
                  <a:pt x="1267810" y="1578353"/>
                </a:lnTo>
                <a:lnTo>
                  <a:pt x="1234442" y="1589908"/>
                </a:lnTo>
                <a:lnTo>
                  <a:pt x="1198654" y="1599479"/>
                </a:lnTo>
                <a:lnTo>
                  <a:pt x="1162171" y="1607239"/>
                </a:lnTo>
                <a:lnTo>
                  <a:pt x="1124911" y="1614050"/>
                </a:lnTo>
                <a:lnTo>
                  <a:pt x="1088682" y="1619217"/>
                </a:lnTo>
                <a:lnTo>
                  <a:pt x="1050033" y="1622403"/>
                </a:lnTo>
                <a:lnTo>
                  <a:pt x="1012416" y="1623945"/>
                </a:lnTo>
                <a:lnTo>
                  <a:pt x="973242" y="1623590"/>
                </a:lnTo>
                <a:lnTo>
                  <a:pt x="934153" y="1622371"/>
                </a:lnTo>
                <a:lnTo>
                  <a:pt x="895148" y="1620287"/>
                </a:lnTo>
                <a:lnTo>
                  <a:pt x="857343" y="1614833"/>
                </a:lnTo>
                <a:lnTo>
                  <a:pt x="818759" y="1608430"/>
                </a:lnTo>
                <a:lnTo>
                  <a:pt x="780431" y="1599435"/>
                </a:lnTo>
                <a:lnTo>
                  <a:pt x="742101" y="1590439"/>
                </a:lnTo>
                <a:lnTo>
                  <a:pt x="665086" y="1567180"/>
                </a:lnTo>
                <a:lnTo>
                  <a:pt x="589102" y="1542277"/>
                </a:lnTo>
                <a:lnTo>
                  <a:pt x="553006" y="1528267"/>
                </a:lnTo>
                <a:lnTo>
                  <a:pt x="516910" y="1514257"/>
                </a:lnTo>
                <a:lnTo>
                  <a:pt x="480119" y="1498434"/>
                </a:lnTo>
                <a:lnTo>
                  <a:pt x="446003" y="1482001"/>
                </a:lnTo>
                <a:lnTo>
                  <a:pt x="411884" y="1465569"/>
                </a:lnTo>
                <a:lnTo>
                  <a:pt x="378716" y="1448356"/>
                </a:lnTo>
                <a:lnTo>
                  <a:pt x="346493" y="1430365"/>
                </a:lnTo>
                <a:lnTo>
                  <a:pt x="314439" y="1410646"/>
                </a:lnTo>
                <a:lnTo>
                  <a:pt x="284976" y="1391180"/>
                </a:lnTo>
                <a:lnTo>
                  <a:pt x="256459" y="1370936"/>
                </a:lnTo>
                <a:lnTo>
                  <a:pt x="228112" y="1348963"/>
                </a:lnTo>
                <a:lnTo>
                  <a:pt x="201574" y="1326296"/>
                </a:lnTo>
                <a:lnTo>
                  <a:pt x="176848" y="1302934"/>
                </a:lnTo>
                <a:lnTo>
                  <a:pt x="152900" y="1280521"/>
                </a:lnTo>
                <a:lnTo>
                  <a:pt x="131016" y="1254822"/>
                </a:lnTo>
                <a:lnTo>
                  <a:pt x="110164" y="1227479"/>
                </a:lnTo>
                <a:lnTo>
                  <a:pt x="90089" y="1201085"/>
                </a:lnTo>
                <a:lnTo>
                  <a:pt x="73637" y="1173300"/>
                </a:lnTo>
                <a:lnTo>
                  <a:pt x="57269" y="1144654"/>
                </a:lnTo>
                <a:lnTo>
                  <a:pt x="42796" y="1114447"/>
                </a:lnTo>
                <a:lnTo>
                  <a:pt x="31943" y="1082852"/>
                </a:lnTo>
                <a:lnTo>
                  <a:pt x="20228" y="1051172"/>
                </a:lnTo>
                <a:lnTo>
                  <a:pt x="13083" y="1017323"/>
                </a:lnTo>
                <a:lnTo>
                  <a:pt x="6019" y="982610"/>
                </a:lnTo>
                <a:lnTo>
                  <a:pt x="3357" y="947457"/>
                </a:lnTo>
                <a:lnTo>
                  <a:pt x="0" y="910492"/>
                </a:lnTo>
                <a:lnTo>
                  <a:pt x="1044" y="873084"/>
                </a:lnTo>
                <a:lnTo>
                  <a:pt x="4150" y="832391"/>
                </a:lnTo>
                <a:lnTo>
                  <a:pt x="9153" y="790140"/>
                </a:lnTo>
                <a:lnTo>
                  <a:pt x="17607" y="748227"/>
                </a:lnTo>
                <a:lnTo>
                  <a:pt x="29512" y="706652"/>
                </a:lnTo>
                <a:lnTo>
                  <a:pt x="42366" y="664298"/>
                </a:lnTo>
                <a:lnTo>
                  <a:pt x="58587" y="623148"/>
                </a:lnTo>
                <a:lnTo>
                  <a:pt x="76450" y="583030"/>
                </a:lnTo>
                <a:lnTo>
                  <a:pt x="97850" y="542388"/>
                </a:lnTo>
                <a:lnTo>
                  <a:pt x="120891" y="502780"/>
                </a:lnTo>
                <a:lnTo>
                  <a:pt x="145658" y="463339"/>
                </a:lnTo>
                <a:lnTo>
                  <a:pt x="172846" y="425882"/>
                </a:lnTo>
                <a:lnTo>
                  <a:pt x="200811" y="389373"/>
                </a:lnTo>
                <a:lnTo>
                  <a:pt x="230503" y="353033"/>
                </a:lnTo>
                <a:lnTo>
                  <a:pt x="262615" y="318675"/>
                </a:lnTo>
                <a:lnTo>
                  <a:pt x="295590" y="284402"/>
                </a:lnTo>
                <a:lnTo>
                  <a:pt x="330122" y="252028"/>
                </a:lnTo>
                <a:lnTo>
                  <a:pt x="366211" y="221550"/>
                </a:lnTo>
                <a:lnTo>
                  <a:pt x="402131" y="192800"/>
                </a:lnTo>
                <a:lnTo>
                  <a:pt x="438830" y="164998"/>
                </a:lnTo>
                <a:lnTo>
                  <a:pt x="477950" y="139179"/>
                </a:lnTo>
                <a:lnTo>
                  <a:pt x="516900" y="115088"/>
                </a:lnTo>
                <a:lnTo>
                  <a:pt x="556460" y="93674"/>
                </a:lnTo>
                <a:lnTo>
                  <a:pt x="597576" y="74157"/>
                </a:lnTo>
                <a:lnTo>
                  <a:pt x="636883" y="55335"/>
                </a:lnTo>
                <a:lnTo>
                  <a:pt x="679303" y="40306"/>
                </a:lnTo>
                <a:lnTo>
                  <a:pt x="719829" y="26839"/>
                </a:lnTo>
                <a:lnTo>
                  <a:pt x="760880" y="16910"/>
                </a:lnTo>
                <a:lnTo>
                  <a:pt x="801677" y="9573"/>
                </a:lnTo>
                <a:lnTo>
                  <a:pt x="842390" y="3102"/>
                </a:ln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4295471" y="3405757"/>
            <a:ext cx="1784671" cy="1626032"/>
          </a:xfrm>
          <a:custGeom>
            <a:avLst/>
            <a:gdLst>
              <a:gd name="connsiteX0" fmla="*/ 984013 w 1784671"/>
              <a:gd name="connsiteY0" fmla="*/ 0 h 1626032"/>
              <a:gd name="connsiteX1" fmla="*/ 1025356 w 1784671"/>
              <a:gd name="connsiteY1" fmla="*/ 896 h 1626032"/>
              <a:gd name="connsiteX2" fmla="*/ 1065055 w 1784671"/>
              <a:gd name="connsiteY2" fmla="*/ 121 h 1626032"/>
              <a:gd name="connsiteX3" fmla="*/ 1143055 w 1784671"/>
              <a:gd name="connsiteY3" fmla="*/ 3127 h 1626032"/>
              <a:gd name="connsiteX4" fmla="*/ 1181036 w 1784671"/>
              <a:gd name="connsiteY4" fmla="*/ 5879 h 1626032"/>
              <a:gd name="connsiteX5" fmla="*/ 1217350 w 1784671"/>
              <a:gd name="connsiteY5" fmla="*/ 8694 h 1626032"/>
              <a:gd name="connsiteX6" fmla="*/ 1253320 w 1784671"/>
              <a:gd name="connsiteY6" fmla="*/ 12214 h 1626032"/>
              <a:gd name="connsiteX7" fmla="*/ 1289609 w 1784671"/>
              <a:gd name="connsiteY7" fmla="*/ 16762 h 1626032"/>
              <a:gd name="connsiteX8" fmla="*/ 1324550 w 1784671"/>
              <a:gd name="connsiteY8" fmla="*/ 22398 h 1626032"/>
              <a:gd name="connsiteX9" fmla="*/ 1358141 w 1784671"/>
              <a:gd name="connsiteY9" fmla="*/ 29124 h 1626032"/>
              <a:gd name="connsiteX10" fmla="*/ 1391389 w 1784671"/>
              <a:gd name="connsiteY10" fmla="*/ 36556 h 1626032"/>
              <a:gd name="connsiteX11" fmla="*/ 1422969 w 1784671"/>
              <a:gd name="connsiteY11" fmla="*/ 44049 h 1626032"/>
              <a:gd name="connsiteX12" fmla="*/ 1453519 w 1784671"/>
              <a:gd name="connsiteY12" fmla="*/ 53658 h 1626032"/>
              <a:gd name="connsiteX13" fmla="*/ 1484387 w 1784671"/>
              <a:gd name="connsiteY13" fmla="*/ 64295 h 1626032"/>
              <a:gd name="connsiteX14" fmla="*/ 1512583 w 1784671"/>
              <a:gd name="connsiteY14" fmla="*/ 75378 h 1626032"/>
              <a:gd name="connsiteX15" fmla="*/ 1540091 w 1784671"/>
              <a:gd name="connsiteY15" fmla="*/ 87871 h 1626032"/>
              <a:gd name="connsiteX16" fmla="*/ 1566593 w 1784671"/>
              <a:gd name="connsiteY16" fmla="*/ 100749 h 1626032"/>
              <a:gd name="connsiteX17" fmla="*/ 1592066 w 1784671"/>
              <a:gd name="connsiteY17" fmla="*/ 115743 h 1626032"/>
              <a:gd name="connsiteX18" fmla="*/ 1615846 w 1784671"/>
              <a:gd name="connsiteY18" fmla="*/ 132531 h 1626032"/>
              <a:gd name="connsiteX19" fmla="*/ 1638620 w 1784671"/>
              <a:gd name="connsiteY19" fmla="*/ 149704 h 1626032"/>
              <a:gd name="connsiteX20" fmla="*/ 1660046 w 1784671"/>
              <a:gd name="connsiteY20" fmla="*/ 167965 h 1626032"/>
              <a:gd name="connsiteX21" fmla="*/ 1679092 w 1784671"/>
              <a:gd name="connsiteY21" fmla="*/ 189432 h 1626032"/>
              <a:gd name="connsiteX22" fmla="*/ 1697156 w 1784671"/>
              <a:gd name="connsiteY22" fmla="*/ 209549 h 1626032"/>
              <a:gd name="connsiteX23" fmla="*/ 1714167 w 1784671"/>
              <a:gd name="connsiteY23" fmla="*/ 233517 h 1626032"/>
              <a:gd name="connsiteX24" fmla="*/ 1728846 w 1784671"/>
              <a:gd name="connsiteY24" fmla="*/ 257224 h 1626032"/>
              <a:gd name="connsiteX25" fmla="*/ 1742153 w 1784671"/>
              <a:gd name="connsiteY25" fmla="*/ 283753 h 1626032"/>
              <a:gd name="connsiteX26" fmla="*/ 1753448 w 1784671"/>
              <a:gd name="connsiteY26" fmla="*/ 311050 h 1626032"/>
              <a:gd name="connsiteX27" fmla="*/ 1763369 w 1784671"/>
              <a:gd name="connsiteY27" fmla="*/ 341168 h 1626032"/>
              <a:gd name="connsiteX28" fmla="*/ 1771279 w 1784671"/>
              <a:gd name="connsiteY28" fmla="*/ 372054 h 1626032"/>
              <a:gd name="connsiteX29" fmla="*/ 1777497 w 1784671"/>
              <a:gd name="connsiteY29" fmla="*/ 404734 h 1626032"/>
              <a:gd name="connsiteX30" fmla="*/ 1781703 w 1784671"/>
              <a:gd name="connsiteY30" fmla="*/ 438183 h 1626032"/>
              <a:gd name="connsiteX31" fmla="*/ 1783530 w 1784671"/>
              <a:gd name="connsiteY31" fmla="*/ 474835 h 1626032"/>
              <a:gd name="connsiteX32" fmla="*/ 1784671 w 1784671"/>
              <a:gd name="connsiteY32" fmla="*/ 512900 h 1626032"/>
              <a:gd name="connsiteX33" fmla="*/ 1782106 w 1784671"/>
              <a:gd name="connsiteY33" fmla="*/ 553527 h 1626032"/>
              <a:gd name="connsiteX34" fmla="*/ 1779200 w 1784671"/>
              <a:gd name="connsiteY34" fmla="*/ 594860 h 1626032"/>
              <a:gd name="connsiteX35" fmla="*/ 1773276 w 1784671"/>
              <a:gd name="connsiteY35" fmla="*/ 637341 h 1626032"/>
              <a:gd name="connsiteX36" fmla="*/ 1766665 w 1784671"/>
              <a:gd name="connsiteY36" fmla="*/ 681237 h 1626032"/>
              <a:gd name="connsiteX37" fmla="*/ 1757723 w 1784671"/>
              <a:gd name="connsiteY37" fmla="*/ 724871 h 1626032"/>
              <a:gd name="connsiteX38" fmla="*/ 1746770 w 1784671"/>
              <a:gd name="connsiteY38" fmla="*/ 769271 h 1626032"/>
              <a:gd name="connsiteX39" fmla="*/ 1734466 w 1784671"/>
              <a:gd name="connsiteY39" fmla="*/ 814761 h 1626032"/>
              <a:gd name="connsiteX40" fmla="*/ 1721501 w 1784671"/>
              <a:gd name="connsiteY40" fmla="*/ 859929 h 1626032"/>
              <a:gd name="connsiteX41" fmla="*/ 1706181 w 1784671"/>
              <a:gd name="connsiteY41" fmla="*/ 906570 h 1626032"/>
              <a:gd name="connsiteX42" fmla="*/ 1689878 w 1784671"/>
              <a:gd name="connsiteY42" fmla="*/ 951862 h 1626032"/>
              <a:gd name="connsiteX43" fmla="*/ 1670902 w 1784671"/>
              <a:gd name="connsiteY43" fmla="*/ 997599 h 1626032"/>
              <a:gd name="connsiteX44" fmla="*/ 1651606 w 1784671"/>
              <a:gd name="connsiteY44" fmla="*/ 1042309 h 1626032"/>
              <a:gd name="connsiteX45" fmla="*/ 1631305 w 1784671"/>
              <a:gd name="connsiteY45" fmla="*/ 1087401 h 1626032"/>
              <a:gd name="connsiteX46" fmla="*/ 1608353 w 1784671"/>
              <a:gd name="connsiteY46" fmla="*/ 1131207 h 1626032"/>
              <a:gd name="connsiteX47" fmla="*/ 1585426 w 1784671"/>
              <a:gd name="connsiteY47" fmla="*/ 1173279 h 1626032"/>
              <a:gd name="connsiteX48" fmla="*/ 1561149 w 1784671"/>
              <a:gd name="connsiteY48" fmla="*/ 1216440 h 1626032"/>
              <a:gd name="connsiteX49" fmla="*/ 1535570 w 1784671"/>
              <a:gd name="connsiteY49" fmla="*/ 1257226 h 1626032"/>
              <a:gd name="connsiteX50" fmla="*/ 1507686 w 1784671"/>
              <a:gd name="connsiteY50" fmla="*/ 1296016 h 1626032"/>
              <a:gd name="connsiteX51" fmla="*/ 1480463 w 1784671"/>
              <a:gd name="connsiteY51" fmla="*/ 1335130 h 1626032"/>
              <a:gd name="connsiteX52" fmla="*/ 1450615 w 1784671"/>
              <a:gd name="connsiteY52" fmla="*/ 1371223 h 1626032"/>
              <a:gd name="connsiteX53" fmla="*/ 1419785 w 1784671"/>
              <a:gd name="connsiteY53" fmla="*/ 1405966 h 1626032"/>
              <a:gd name="connsiteX54" fmla="*/ 1389664 w 1784671"/>
              <a:gd name="connsiteY54" fmla="*/ 1437564 h 1626032"/>
              <a:gd name="connsiteX55" fmla="*/ 1357213 w 1784671"/>
              <a:gd name="connsiteY55" fmla="*/ 1468903 h 1626032"/>
              <a:gd name="connsiteX56" fmla="*/ 1325130 w 1784671"/>
              <a:gd name="connsiteY56" fmla="*/ 1497804 h 1626032"/>
              <a:gd name="connsiteX57" fmla="*/ 1290763 w 1784671"/>
              <a:gd name="connsiteY57" fmla="*/ 1522977 h 1626032"/>
              <a:gd name="connsiteX58" fmla="*/ 1256420 w 1784671"/>
              <a:gd name="connsiteY58" fmla="*/ 1546418 h 1626032"/>
              <a:gd name="connsiteX59" fmla="*/ 1238586 w 1784671"/>
              <a:gd name="connsiteY59" fmla="*/ 1557817 h 1626032"/>
              <a:gd name="connsiteX60" fmla="*/ 1221440 w 1784671"/>
              <a:gd name="connsiteY60" fmla="*/ 1567804 h 1626032"/>
              <a:gd name="connsiteX61" fmla="*/ 1203310 w 1784671"/>
              <a:gd name="connsiteY61" fmla="*/ 1576443 h 1626032"/>
              <a:gd name="connsiteX62" fmla="*/ 1184176 w 1784671"/>
              <a:gd name="connsiteY62" fmla="*/ 1585464 h 1626032"/>
              <a:gd name="connsiteX63" fmla="*/ 1166732 w 1784671"/>
              <a:gd name="connsiteY63" fmla="*/ 1592691 h 1626032"/>
              <a:gd name="connsiteX64" fmla="*/ 1147941 w 1784671"/>
              <a:gd name="connsiteY64" fmla="*/ 1601007 h 1626032"/>
              <a:gd name="connsiteX65" fmla="*/ 1129197 w 1784671"/>
              <a:gd name="connsiteY65" fmla="*/ 1605857 h 1626032"/>
              <a:gd name="connsiteX66" fmla="*/ 1110430 w 1784671"/>
              <a:gd name="connsiteY66" fmla="*/ 1612440 h 1626032"/>
              <a:gd name="connsiteX67" fmla="*/ 1092029 w 1784671"/>
              <a:gd name="connsiteY67" fmla="*/ 1616585 h 1626032"/>
              <a:gd name="connsiteX68" fmla="*/ 1072304 w 1784671"/>
              <a:gd name="connsiteY68" fmla="*/ 1620086 h 1626032"/>
              <a:gd name="connsiteX69" fmla="*/ 1053928 w 1784671"/>
              <a:gd name="connsiteY69" fmla="*/ 1622497 h 1626032"/>
              <a:gd name="connsiteX70" fmla="*/ 1034545 w 1784671"/>
              <a:gd name="connsiteY70" fmla="*/ 1625293 h 1626032"/>
              <a:gd name="connsiteX71" fmla="*/ 1014524 w 1784671"/>
              <a:gd name="connsiteY71" fmla="*/ 1626032 h 1626032"/>
              <a:gd name="connsiteX72" fmla="*/ 995190 w 1784671"/>
              <a:gd name="connsiteY72" fmla="*/ 1625362 h 1626032"/>
              <a:gd name="connsiteX73" fmla="*/ 975513 w 1784671"/>
              <a:gd name="connsiteY73" fmla="*/ 1625396 h 1626032"/>
              <a:gd name="connsiteX74" fmla="*/ 955859 w 1784671"/>
              <a:gd name="connsiteY74" fmla="*/ 1623698 h 1626032"/>
              <a:gd name="connsiteX75" fmla="*/ 934881 w 1784671"/>
              <a:gd name="connsiteY75" fmla="*/ 1621355 h 1626032"/>
              <a:gd name="connsiteX76" fmla="*/ 914588 w 1784671"/>
              <a:gd name="connsiteY76" fmla="*/ 1617602 h 1626032"/>
              <a:gd name="connsiteX77" fmla="*/ 893314 w 1784671"/>
              <a:gd name="connsiteY77" fmla="*/ 1612500 h 1626032"/>
              <a:gd name="connsiteX78" fmla="*/ 872703 w 1784671"/>
              <a:gd name="connsiteY78" fmla="*/ 1607719 h 1626032"/>
              <a:gd name="connsiteX79" fmla="*/ 852435 w 1784671"/>
              <a:gd name="connsiteY79" fmla="*/ 1602233 h 1626032"/>
              <a:gd name="connsiteX80" fmla="*/ 831185 w 1784671"/>
              <a:gd name="connsiteY80" fmla="*/ 1595398 h 1626032"/>
              <a:gd name="connsiteX81" fmla="*/ 788046 w 1784671"/>
              <a:gd name="connsiteY81" fmla="*/ 1579671 h 1626032"/>
              <a:gd name="connsiteX82" fmla="*/ 744613 w 1784671"/>
              <a:gd name="connsiteY82" fmla="*/ 1561184 h 1626032"/>
              <a:gd name="connsiteX83" fmla="*/ 701227 w 1784671"/>
              <a:gd name="connsiteY83" fmla="*/ 1539231 h 1626032"/>
              <a:gd name="connsiteX84" fmla="*/ 659190 w 1784671"/>
              <a:gd name="connsiteY84" fmla="*/ 1516189 h 1626032"/>
              <a:gd name="connsiteX85" fmla="*/ 615533 w 1784671"/>
              <a:gd name="connsiteY85" fmla="*/ 1489743 h 1626032"/>
              <a:gd name="connsiteX86" fmla="*/ 572243 w 1784671"/>
              <a:gd name="connsiteY86" fmla="*/ 1460858 h 1626032"/>
              <a:gd name="connsiteX87" fmla="*/ 529984 w 1784671"/>
              <a:gd name="connsiteY87" fmla="*/ 1429856 h 1626032"/>
              <a:gd name="connsiteX88" fmla="*/ 488091 w 1784671"/>
              <a:gd name="connsiteY88" fmla="*/ 1396416 h 1626032"/>
              <a:gd name="connsiteX89" fmla="*/ 447548 w 1784671"/>
              <a:gd name="connsiteY89" fmla="*/ 1361886 h 1626032"/>
              <a:gd name="connsiteX90" fmla="*/ 406365 w 1784671"/>
              <a:gd name="connsiteY90" fmla="*/ 1325302 h 1626032"/>
              <a:gd name="connsiteX91" fmla="*/ 367881 w 1784671"/>
              <a:gd name="connsiteY91" fmla="*/ 1286540 h 1626032"/>
              <a:gd name="connsiteX92" fmla="*/ 329398 w 1784671"/>
              <a:gd name="connsiteY92" fmla="*/ 1247778 h 1626032"/>
              <a:gd name="connsiteX93" fmla="*/ 292607 w 1784671"/>
              <a:gd name="connsiteY93" fmla="*/ 1207221 h 1626032"/>
              <a:gd name="connsiteX94" fmla="*/ 257827 w 1784671"/>
              <a:gd name="connsiteY94" fmla="*/ 1165896 h 1626032"/>
              <a:gd name="connsiteX95" fmla="*/ 224420 w 1784671"/>
              <a:gd name="connsiteY95" fmla="*/ 1121749 h 1626032"/>
              <a:gd name="connsiteX96" fmla="*/ 192658 w 1784671"/>
              <a:gd name="connsiteY96" fmla="*/ 1079273 h 1626032"/>
              <a:gd name="connsiteX97" fmla="*/ 162588 w 1784671"/>
              <a:gd name="connsiteY97" fmla="*/ 1035004 h 1626032"/>
              <a:gd name="connsiteX98" fmla="*/ 134530 w 1784671"/>
              <a:gd name="connsiteY98" fmla="*/ 989967 h 1626032"/>
              <a:gd name="connsiteX99" fmla="*/ 108483 w 1784671"/>
              <a:gd name="connsiteY99" fmla="*/ 944162 h 1626032"/>
              <a:gd name="connsiteX100" fmla="*/ 85087 w 1784671"/>
              <a:gd name="connsiteY100" fmla="*/ 899646 h 1626032"/>
              <a:gd name="connsiteX101" fmla="*/ 64709 w 1784671"/>
              <a:gd name="connsiteY101" fmla="*/ 853978 h 1626032"/>
              <a:gd name="connsiteX102" fmla="*/ 45999 w 1784671"/>
              <a:gd name="connsiteY102" fmla="*/ 808249 h 1626032"/>
              <a:gd name="connsiteX103" fmla="*/ 30281 w 1784671"/>
              <a:gd name="connsiteY103" fmla="*/ 763101 h 1626032"/>
              <a:gd name="connsiteX104" fmla="*/ 23577 w 1784671"/>
              <a:gd name="connsiteY104" fmla="*/ 741523 h 1626032"/>
              <a:gd name="connsiteX105" fmla="*/ 18540 w 1784671"/>
              <a:gd name="connsiteY105" fmla="*/ 719885 h 1626032"/>
              <a:gd name="connsiteX106" fmla="*/ 13185 w 1784671"/>
              <a:gd name="connsiteY106" fmla="*/ 697220 h 1626032"/>
              <a:gd name="connsiteX107" fmla="*/ 8148 w 1784671"/>
              <a:gd name="connsiteY107" fmla="*/ 675581 h 1626032"/>
              <a:gd name="connsiteX108" fmla="*/ 5786 w 1784671"/>
              <a:gd name="connsiteY108" fmla="*/ 653496 h 1626032"/>
              <a:gd name="connsiteX109" fmla="*/ 2075 w 1784671"/>
              <a:gd name="connsiteY109" fmla="*/ 632502 h 1626032"/>
              <a:gd name="connsiteX110" fmla="*/ 375 w 1784671"/>
              <a:gd name="connsiteY110" fmla="*/ 610740 h 1626032"/>
              <a:gd name="connsiteX111" fmla="*/ 0 w 1784671"/>
              <a:gd name="connsiteY111" fmla="*/ 589622 h 1626032"/>
              <a:gd name="connsiteX112" fmla="*/ 288 w 1784671"/>
              <a:gd name="connsiteY112" fmla="*/ 568826 h 1626032"/>
              <a:gd name="connsiteX113" fmla="*/ 576 w 1784671"/>
              <a:gd name="connsiteY113" fmla="*/ 548029 h 1626032"/>
              <a:gd name="connsiteX114" fmla="*/ 2852 w 1784671"/>
              <a:gd name="connsiteY114" fmla="*/ 528199 h 1626032"/>
              <a:gd name="connsiteX115" fmla="*/ 5470 w 1784671"/>
              <a:gd name="connsiteY115" fmla="*/ 507663 h 1626032"/>
              <a:gd name="connsiteX116" fmla="*/ 8409 w 1784671"/>
              <a:gd name="connsiteY116" fmla="*/ 488155 h 1626032"/>
              <a:gd name="connsiteX117" fmla="*/ 12672 w 1784671"/>
              <a:gd name="connsiteY117" fmla="*/ 469290 h 1626032"/>
              <a:gd name="connsiteX118" fmla="*/ 18260 w 1784671"/>
              <a:gd name="connsiteY118" fmla="*/ 451069 h 1626032"/>
              <a:gd name="connsiteX119" fmla="*/ 24511 w 1784671"/>
              <a:gd name="connsiteY119" fmla="*/ 433171 h 1626032"/>
              <a:gd name="connsiteX120" fmla="*/ 30762 w 1784671"/>
              <a:gd name="connsiteY120" fmla="*/ 415271 h 1626032"/>
              <a:gd name="connsiteX121" fmla="*/ 37652 w 1784671"/>
              <a:gd name="connsiteY121" fmla="*/ 399428 h 1626032"/>
              <a:gd name="connsiteX122" fmla="*/ 45891 w 1784671"/>
              <a:gd name="connsiteY122" fmla="*/ 382495 h 1626032"/>
              <a:gd name="connsiteX123" fmla="*/ 54792 w 1784671"/>
              <a:gd name="connsiteY123" fmla="*/ 365883 h 1626032"/>
              <a:gd name="connsiteX124" fmla="*/ 64356 w 1784671"/>
              <a:gd name="connsiteY124" fmla="*/ 349594 h 1626032"/>
              <a:gd name="connsiteX125" fmla="*/ 73233 w 1784671"/>
              <a:gd name="connsiteY125" fmla="*/ 334717 h 1626032"/>
              <a:gd name="connsiteX126" fmla="*/ 84785 w 1784671"/>
              <a:gd name="connsiteY126" fmla="*/ 319393 h 1626032"/>
              <a:gd name="connsiteX127" fmla="*/ 96656 w 1784671"/>
              <a:gd name="connsiteY127" fmla="*/ 305097 h 1626032"/>
              <a:gd name="connsiteX128" fmla="*/ 108184 w 1784671"/>
              <a:gd name="connsiteY128" fmla="*/ 291507 h 1626032"/>
              <a:gd name="connsiteX129" fmla="*/ 120398 w 1784671"/>
              <a:gd name="connsiteY129" fmla="*/ 276506 h 1626032"/>
              <a:gd name="connsiteX130" fmla="*/ 134256 w 1784671"/>
              <a:gd name="connsiteY130" fmla="*/ 263175 h 1626032"/>
              <a:gd name="connsiteX131" fmla="*/ 147771 w 1784671"/>
              <a:gd name="connsiteY131" fmla="*/ 250550 h 1626032"/>
              <a:gd name="connsiteX132" fmla="*/ 177132 w 1784671"/>
              <a:gd name="connsiteY132" fmla="*/ 225562 h 1626032"/>
              <a:gd name="connsiteX133" fmla="*/ 207795 w 1784671"/>
              <a:gd name="connsiteY133" fmla="*/ 202950 h 1626032"/>
              <a:gd name="connsiteX134" fmla="*/ 240446 w 1784671"/>
              <a:gd name="connsiteY134" fmla="*/ 181303 h 1626032"/>
              <a:gd name="connsiteX135" fmla="*/ 274764 w 1784671"/>
              <a:gd name="connsiteY135" fmla="*/ 159595 h 1626032"/>
              <a:gd name="connsiteX136" fmla="*/ 311046 w 1784671"/>
              <a:gd name="connsiteY136" fmla="*/ 140587 h 1626032"/>
              <a:gd name="connsiteX137" fmla="*/ 347966 w 1784671"/>
              <a:gd name="connsiteY137" fmla="*/ 123632 h 1626032"/>
              <a:gd name="connsiteX138" fmla="*/ 386212 w 1784671"/>
              <a:gd name="connsiteY138" fmla="*/ 107322 h 1626032"/>
              <a:gd name="connsiteX139" fmla="*/ 426789 w 1784671"/>
              <a:gd name="connsiteY139" fmla="*/ 91272 h 1626032"/>
              <a:gd name="connsiteX140" fmla="*/ 467319 w 1784671"/>
              <a:gd name="connsiteY140" fmla="*/ 78688 h 1626032"/>
              <a:gd name="connsiteX141" fmla="*/ 508510 w 1784671"/>
              <a:gd name="connsiteY141" fmla="*/ 66426 h 1626032"/>
              <a:gd name="connsiteX142" fmla="*/ 552695 w 1784671"/>
              <a:gd name="connsiteY142" fmla="*/ 54746 h 1626032"/>
              <a:gd name="connsiteX143" fmla="*/ 595530 w 1784671"/>
              <a:gd name="connsiteY143" fmla="*/ 44156 h 1626032"/>
              <a:gd name="connsiteX144" fmla="*/ 639005 w 1784671"/>
              <a:gd name="connsiteY144" fmla="*/ 35619 h 1626032"/>
              <a:gd name="connsiteX145" fmla="*/ 682136 w 1784671"/>
              <a:gd name="connsiteY145" fmla="*/ 27789 h 1626032"/>
              <a:gd name="connsiteX146" fmla="*/ 725929 w 1784671"/>
              <a:gd name="connsiteY146" fmla="*/ 20280 h 1626032"/>
              <a:gd name="connsiteX147" fmla="*/ 770362 w 1784671"/>
              <a:gd name="connsiteY147" fmla="*/ 14827 h 1626032"/>
              <a:gd name="connsiteX148" fmla="*/ 814451 w 1784671"/>
              <a:gd name="connsiteY148" fmla="*/ 10079 h 1626032"/>
              <a:gd name="connsiteX149" fmla="*/ 857191 w 1784671"/>
              <a:gd name="connsiteY149" fmla="*/ 6420 h 1626032"/>
              <a:gd name="connsiteX150" fmla="*/ 900250 w 1784671"/>
              <a:gd name="connsiteY150" fmla="*/ 3789 h 1626032"/>
              <a:gd name="connsiteX151" fmla="*/ 942965 w 1784671"/>
              <a:gd name="connsiteY151" fmla="*/ 1863 h 1626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Lst>
            <a:rect l="l" t="t" r="r" b="b"/>
            <a:pathLst>
              <a:path w="1784671" h="1626032">
                <a:moveTo>
                  <a:pt x="984013" y="0"/>
                </a:moveTo>
                <a:lnTo>
                  <a:pt x="1025356" y="896"/>
                </a:lnTo>
                <a:lnTo>
                  <a:pt x="1065055" y="121"/>
                </a:lnTo>
                <a:lnTo>
                  <a:pt x="1143055" y="3127"/>
                </a:lnTo>
                <a:lnTo>
                  <a:pt x="1181036" y="5879"/>
                </a:lnTo>
                <a:lnTo>
                  <a:pt x="1217350" y="8694"/>
                </a:lnTo>
                <a:lnTo>
                  <a:pt x="1253320" y="12214"/>
                </a:lnTo>
                <a:lnTo>
                  <a:pt x="1289609" y="16762"/>
                </a:lnTo>
                <a:lnTo>
                  <a:pt x="1324550" y="22398"/>
                </a:lnTo>
                <a:lnTo>
                  <a:pt x="1358141" y="29124"/>
                </a:lnTo>
                <a:lnTo>
                  <a:pt x="1391389" y="36556"/>
                </a:lnTo>
                <a:lnTo>
                  <a:pt x="1422969" y="44049"/>
                </a:lnTo>
                <a:lnTo>
                  <a:pt x="1453519" y="53658"/>
                </a:lnTo>
                <a:lnTo>
                  <a:pt x="1484387" y="64295"/>
                </a:lnTo>
                <a:lnTo>
                  <a:pt x="1512583" y="75378"/>
                </a:lnTo>
                <a:lnTo>
                  <a:pt x="1540091" y="87871"/>
                </a:lnTo>
                <a:lnTo>
                  <a:pt x="1566593" y="100749"/>
                </a:lnTo>
                <a:lnTo>
                  <a:pt x="1592066" y="115743"/>
                </a:lnTo>
                <a:lnTo>
                  <a:pt x="1615846" y="132531"/>
                </a:lnTo>
                <a:lnTo>
                  <a:pt x="1638620" y="149704"/>
                </a:lnTo>
                <a:lnTo>
                  <a:pt x="1660046" y="167965"/>
                </a:lnTo>
                <a:lnTo>
                  <a:pt x="1679092" y="189432"/>
                </a:lnTo>
                <a:lnTo>
                  <a:pt x="1697156" y="209549"/>
                </a:lnTo>
                <a:lnTo>
                  <a:pt x="1714167" y="233517"/>
                </a:lnTo>
                <a:lnTo>
                  <a:pt x="1728846" y="257224"/>
                </a:lnTo>
                <a:lnTo>
                  <a:pt x="1742153" y="283753"/>
                </a:lnTo>
                <a:lnTo>
                  <a:pt x="1753448" y="311050"/>
                </a:lnTo>
                <a:lnTo>
                  <a:pt x="1763369" y="341168"/>
                </a:lnTo>
                <a:lnTo>
                  <a:pt x="1771279" y="372054"/>
                </a:lnTo>
                <a:lnTo>
                  <a:pt x="1777497" y="404734"/>
                </a:lnTo>
                <a:lnTo>
                  <a:pt x="1781703" y="438183"/>
                </a:lnTo>
                <a:lnTo>
                  <a:pt x="1783530" y="474835"/>
                </a:lnTo>
                <a:lnTo>
                  <a:pt x="1784671" y="512900"/>
                </a:lnTo>
                <a:lnTo>
                  <a:pt x="1782106" y="553527"/>
                </a:lnTo>
                <a:lnTo>
                  <a:pt x="1779200" y="594860"/>
                </a:lnTo>
                <a:lnTo>
                  <a:pt x="1773276" y="637341"/>
                </a:lnTo>
                <a:lnTo>
                  <a:pt x="1766665" y="681237"/>
                </a:lnTo>
                <a:lnTo>
                  <a:pt x="1757723" y="724871"/>
                </a:lnTo>
                <a:lnTo>
                  <a:pt x="1746770" y="769271"/>
                </a:lnTo>
                <a:lnTo>
                  <a:pt x="1734466" y="814761"/>
                </a:lnTo>
                <a:lnTo>
                  <a:pt x="1721501" y="859929"/>
                </a:lnTo>
                <a:lnTo>
                  <a:pt x="1706181" y="906570"/>
                </a:lnTo>
                <a:lnTo>
                  <a:pt x="1689878" y="951862"/>
                </a:lnTo>
                <a:lnTo>
                  <a:pt x="1670902" y="997599"/>
                </a:lnTo>
                <a:lnTo>
                  <a:pt x="1651606" y="1042309"/>
                </a:lnTo>
                <a:lnTo>
                  <a:pt x="1631305" y="1087401"/>
                </a:lnTo>
                <a:lnTo>
                  <a:pt x="1608353" y="1131207"/>
                </a:lnTo>
                <a:lnTo>
                  <a:pt x="1585426" y="1173279"/>
                </a:lnTo>
                <a:lnTo>
                  <a:pt x="1561149" y="1216440"/>
                </a:lnTo>
                <a:lnTo>
                  <a:pt x="1535570" y="1257226"/>
                </a:lnTo>
                <a:lnTo>
                  <a:pt x="1507686" y="1296016"/>
                </a:lnTo>
                <a:lnTo>
                  <a:pt x="1480463" y="1335130"/>
                </a:lnTo>
                <a:lnTo>
                  <a:pt x="1450615" y="1371223"/>
                </a:lnTo>
                <a:lnTo>
                  <a:pt x="1419785" y="1405966"/>
                </a:lnTo>
                <a:lnTo>
                  <a:pt x="1389664" y="1437564"/>
                </a:lnTo>
                <a:lnTo>
                  <a:pt x="1357213" y="1468903"/>
                </a:lnTo>
                <a:lnTo>
                  <a:pt x="1325130" y="1497804"/>
                </a:lnTo>
                <a:lnTo>
                  <a:pt x="1290763" y="1522977"/>
                </a:lnTo>
                <a:lnTo>
                  <a:pt x="1256420" y="1546418"/>
                </a:lnTo>
                <a:lnTo>
                  <a:pt x="1238586" y="1557817"/>
                </a:lnTo>
                <a:lnTo>
                  <a:pt x="1221440" y="1567804"/>
                </a:lnTo>
                <a:lnTo>
                  <a:pt x="1203310" y="1576443"/>
                </a:lnTo>
                <a:lnTo>
                  <a:pt x="1184176" y="1585464"/>
                </a:lnTo>
                <a:lnTo>
                  <a:pt x="1166732" y="1592691"/>
                </a:lnTo>
                <a:lnTo>
                  <a:pt x="1147941" y="1601007"/>
                </a:lnTo>
                <a:lnTo>
                  <a:pt x="1129197" y="1605857"/>
                </a:lnTo>
                <a:lnTo>
                  <a:pt x="1110430" y="1612440"/>
                </a:lnTo>
                <a:lnTo>
                  <a:pt x="1092029" y="1616585"/>
                </a:lnTo>
                <a:lnTo>
                  <a:pt x="1072304" y="1620086"/>
                </a:lnTo>
                <a:lnTo>
                  <a:pt x="1053928" y="1622497"/>
                </a:lnTo>
                <a:lnTo>
                  <a:pt x="1034545" y="1625293"/>
                </a:lnTo>
                <a:lnTo>
                  <a:pt x="1014524" y="1626032"/>
                </a:lnTo>
                <a:lnTo>
                  <a:pt x="995190" y="1625362"/>
                </a:lnTo>
                <a:lnTo>
                  <a:pt x="975513" y="1625396"/>
                </a:lnTo>
                <a:lnTo>
                  <a:pt x="955859" y="1623698"/>
                </a:lnTo>
                <a:lnTo>
                  <a:pt x="934881" y="1621355"/>
                </a:lnTo>
                <a:lnTo>
                  <a:pt x="914588" y="1617602"/>
                </a:lnTo>
                <a:lnTo>
                  <a:pt x="893314" y="1612500"/>
                </a:lnTo>
                <a:lnTo>
                  <a:pt x="872703" y="1607719"/>
                </a:lnTo>
                <a:lnTo>
                  <a:pt x="852435" y="1602233"/>
                </a:lnTo>
                <a:lnTo>
                  <a:pt x="831185" y="1595398"/>
                </a:lnTo>
                <a:lnTo>
                  <a:pt x="788046" y="1579671"/>
                </a:lnTo>
                <a:lnTo>
                  <a:pt x="744613" y="1561184"/>
                </a:lnTo>
                <a:lnTo>
                  <a:pt x="701227" y="1539231"/>
                </a:lnTo>
                <a:lnTo>
                  <a:pt x="659190" y="1516189"/>
                </a:lnTo>
                <a:lnTo>
                  <a:pt x="615533" y="1489743"/>
                </a:lnTo>
                <a:lnTo>
                  <a:pt x="572243" y="1460858"/>
                </a:lnTo>
                <a:lnTo>
                  <a:pt x="529984" y="1429856"/>
                </a:lnTo>
                <a:lnTo>
                  <a:pt x="488091" y="1396416"/>
                </a:lnTo>
                <a:lnTo>
                  <a:pt x="447548" y="1361886"/>
                </a:lnTo>
                <a:lnTo>
                  <a:pt x="406365" y="1325302"/>
                </a:lnTo>
                <a:lnTo>
                  <a:pt x="367881" y="1286540"/>
                </a:lnTo>
                <a:lnTo>
                  <a:pt x="329398" y="1247778"/>
                </a:lnTo>
                <a:lnTo>
                  <a:pt x="292607" y="1207221"/>
                </a:lnTo>
                <a:lnTo>
                  <a:pt x="257827" y="1165896"/>
                </a:lnTo>
                <a:lnTo>
                  <a:pt x="224420" y="1121749"/>
                </a:lnTo>
                <a:lnTo>
                  <a:pt x="192658" y="1079273"/>
                </a:lnTo>
                <a:lnTo>
                  <a:pt x="162588" y="1035004"/>
                </a:lnTo>
                <a:lnTo>
                  <a:pt x="134530" y="989967"/>
                </a:lnTo>
                <a:lnTo>
                  <a:pt x="108483" y="944162"/>
                </a:lnTo>
                <a:lnTo>
                  <a:pt x="85087" y="899646"/>
                </a:lnTo>
                <a:lnTo>
                  <a:pt x="64709" y="853978"/>
                </a:lnTo>
                <a:lnTo>
                  <a:pt x="45999" y="808249"/>
                </a:lnTo>
                <a:lnTo>
                  <a:pt x="30281" y="763101"/>
                </a:lnTo>
                <a:lnTo>
                  <a:pt x="23577" y="741523"/>
                </a:lnTo>
                <a:lnTo>
                  <a:pt x="18540" y="719885"/>
                </a:lnTo>
                <a:lnTo>
                  <a:pt x="13185" y="697220"/>
                </a:lnTo>
                <a:lnTo>
                  <a:pt x="8148" y="675581"/>
                </a:lnTo>
                <a:lnTo>
                  <a:pt x="5786" y="653496"/>
                </a:lnTo>
                <a:lnTo>
                  <a:pt x="2075" y="632502"/>
                </a:lnTo>
                <a:lnTo>
                  <a:pt x="375" y="610740"/>
                </a:lnTo>
                <a:lnTo>
                  <a:pt x="0" y="589622"/>
                </a:lnTo>
                <a:lnTo>
                  <a:pt x="288" y="568826"/>
                </a:lnTo>
                <a:lnTo>
                  <a:pt x="576" y="548029"/>
                </a:lnTo>
                <a:lnTo>
                  <a:pt x="2852" y="528199"/>
                </a:lnTo>
                <a:lnTo>
                  <a:pt x="5470" y="507663"/>
                </a:lnTo>
                <a:lnTo>
                  <a:pt x="8409" y="488155"/>
                </a:lnTo>
                <a:lnTo>
                  <a:pt x="12672" y="469290"/>
                </a:lnTo>
                <a:lnTo>
                  <a:pt x="18260" y="451069"/>
                </a:lnTo>
                <a:lnTo>
                  <a:pt x="24511" y="433171"/>
                </a:lnTo>
                <a:lnTo>
                  <a:pt x="30762" y="415271"/>
                </a:lnTo>
                <a:lnTo>
                  <a:pt x="37652" y="399428"/>
                </a:lnTo>
                <a:lnTo>
                  <a:pt x="45891" y="382495"/>
                </a:lnTo>
                <a:lnTo>
                  <a:pt x="54792" y="365883"/>
                </a:lnTo>
                <a:lnTo>
                  <a:pt x="64356" y="349594"/>
                </a:lnTo>
                <a:lnTo>
                  <a:pt x="73233" y="334717"/>
                </a:lnTo>
                <a:lnTo>
                  <a:pt x="84785" y="319393"/>
                </a:lnTo>
                <a:lnTo>
                  <a:pt x="96656" y="305097"/>
                </a:lnTo>
                <a:lnTo>
                  <a:pt x="108184" y="291507"/>
                </a:lnTo>
                <a:lnTo>
                  <a:pt x="120398" y="276506"/>
                </a:lnTo>
                <a:lnTo>
                  <a:pt x="134256" y="263175"/>
                </a:lnTo>
                <a:lnTo>
                  <a:pt x="147771" y="250550"/>
                </a:lnTo>
                <a:lnTo>
                  <a:pt x="177132" y="225562"/>
                </a:lnTo>
                <a:lnTo>
                  <a:pt x="207795" y="202950"/>
                </a:lnTo>
                <a:lnTo>
                  <a:pt x="240446" y="181303"/>
                </a:lnTo>
                <a:lnTo>
                  <a:pt x="274764" y="159595"/>
                </a:lnTo>
                <a:lnTo>
                  <a:pt x="311046" y="140587"/>
                </a:lnTo>
                <a:lnTo>
                  <a:pt x="347966" y="123632"/>
                </a:lnTo>
                <a:lnTo>
                  <a:pt x="386212" y="107322"/>
                </a:lnTo>
                <a:lnTo>
                  <a:pt x="426789" y="91272"/>
                </a:lnTo>
                <a:lnTo>
                  <a:pt x="467319" y="78688"/>
                </a:lnTo>
                <a:lnTo>
                  <a:pt x="508510" y="66426"/>
                </a:lnTo>
                <a:lnTo>
                  <a:pt x="552695" y="54746"/>
                </a:lnTo>
                <a:lnTo>
                  <a:pt x="595530" y="44156"/>
                </a:lnTo>
                <a:lnTo>
                  <a:pt x="639005" y="35619"/>
                </a:lnTo>
                <a:lnTo>
                  <a:pt x="682136" y="27789"/>
                </a:lnTo>
                <a:lnTo>
                  <a:pt x="725929" y="20280"/>
                </a:lnTo>
                <a:lnTo>
                  <a:pt x="770362" y="14827"/>
                </a:lnTo>
                <a:lnTo>
                  <a:pt x="814451" y="10079"/>
                </a:lnTo>
                <a:lnTo>
                  <a:pt x="857191" y="6420"/>
                </a:lnTo>
                <a:lnTo>
                  <a:pt x="900250" y="3789"/>
                </a:lnTo>
                <a:lnTo>
                  <a:pt x="942965" y="1863"/>
                </a:ln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5693983" y="4232341"/>
            <a:ext cx="1788845" cy="1592634"/>
          </a:xfrm>
          <a:custGeom>
            <a:avLst/>
            <a:gdLst>
              <a:gd name="connsiteX0" fmla="*/ 1051700 w 1788845"/>
              <a:gd name="connsiteY0" fmla="*/ 0 h 1592634"/>
              <a:gd name="connsiteX1" fmla="*/ 1089295 w 1788845"/>
              <a:gd name="connsiteY1" fmla="*/ 2895 h 1592634"/>
              <a:gd name="connsiteX2" fmla="*/ 1126737 w 1788845"/>
              <a:gd name="connsiteY2" fmla="*/ 7352 h 1592634"/>
              <a:gd name="connsiteX3" fmla="*/ 1162311 w 1788845"/>
              <a:gd name="connsiteY3" fmla="*/ 14781 h 1592634"/>
              <a:gd name="connsiteX4" fmla="*/ 1199371 w 1788845"/>
              <a:gd name="connsiteY4" fmla="*/ 23143 h 1592634"/>
              <a:gd name="connsiteX5" fmla="*/ 1233858 w 1788845"/>
              <a:gd name="connsiteY5" fmla="*/ 33620 h 1592634"/>
              <a:gd name="connsiteX6" fmla="*/ 1269048 w 1788845"/>
              <a:gd name="connsiteY6" fmla="*/ 44955 h 1592634"/>
              <a:gd name="connsiteX7" fmla="*/ 1303152 w 1788845"/>
              <a:gd name="connsiteY7" fmla="*/ 59337 h 1592634"/>
              <a:gd name="connsiteX8" fmla="*/ 1335539 w 1788845"/>
              <a:gd name="connsiteY8" fmla="*/ 75128 h 1592634"/>
              <a:gd name="connsiteX9" fmla="*/ 1368555 w 1788845"/>
              <a:gd name="connsiteY9" fmla="*/ 92559 h 1592634"/>
              <a:gd name="connsiteX10" fmla="*/ 1400559 w 1788845"/>
              <a:gd name="connsiteY10" fmla="*/ 112256 h 1592634"/>
              <a:gd name="connsiteX11" fmla="*/ 1431629 w 1788845"/>
              <a:gd name="connsiteY11" fmla="*/ 133440 h 1592634"/>
              <a:gd name="connsiteX12" fmla="*/ 1461135 w 1788845"/>
              <a:gd name="connsiteY12" fmla="*/ 154470 h 1592634"/>
              <a:gd name="connsiteX13" fmla="*/ 1490337 w 1788845"/>
              <a:gd name="connsiteY13" fmla="*/ 178624 h 1592634"/>
              <a:gd name="connsiteX14" fmla="*/ 1517821 w 1788845"/>
              <a:gd name="connsiteY14" fmla="*/ 204189 h 1592634"/>
              <a:gd name="connsiteX15" fmla="*/ 1545934 w 1788845"/>
              <a:gd name="connsiteY15" fmla="*/ 231392 h 1592634"/>
              <a:gd name="connsiteX16" fmla="*/ 1570767 w 1788845"/>
              <a:gd name="connsiteY16" fmla="*/ 259851 h 1592634"/>
              <a:gd name="connsiteX17" fmla="*/ 1596306 w 1788845"/>
              <a:gd name="connsiteY17" fmla="*/ 289167 h 1592634"/>
              <a:gd name="connsiteX18" fmla="*/ 1619347 w 1788845"/>
              <a:gd name="connsiteY18" fmla="*/ 319817 h 1592634"/>
              <a:gd name="connsiteX19" fmla="*/ 1642234 w 1788845"/>
              <a:gd name="connsiteY19" fmla="*/ 352028 h 1592634"/>
              <a:gd name="connsiteX20" fmla="*/ 1663406 w 1788845"/>
              <a:gd name="connsiteY20" fmla="*/ 385648 h 1592634"/>
              <a:gd name="connsiteX21" fmla="*/ 1683643 w 1788845"/>
              <a:gd name="connsiteY21" fmla="*/ 420755 h 1592634"/>
              <a:gd name="connsiteX22" fmla="*/ 1703098 w 1788845"/>
              <a:gd name="connsiteY22" fmla="*/ 455786 h 1592634"/>
              <a:gd name="connsiteX23" fmla="*/ 1720837 w 1788845"/>
              <a:gd name="connsiteY23" fmla="*/ 492225 h 1592634"/>
              <a:gd name="connsiteX24" fmla="*/ 1736782 w 1788845"/>
              <a:gd name="connsiteY24" fmla="*/ 530853 h 1592634"/>
              <a:gd name="connsiteX25" fmla="*/ 1751870 w 1788845"/>
              <a:gd name="connsiteY25" fmla="*/ 570188 h 1592634"/>
              <a:gd name="connsiteX26" fmla="*/ 1764690 w 1788845"/>
              <a:gd name="connsiteY26" fmla="*/ 608510 h 1592634"/>
              <a:gd name="connsiteX27" fmla="*/ 1773524 w 1788845"/>
              <a:gd name="connsiteY27" fmla="*/ 647232 h 1592634"/>
              <a:gd name="connsiteX28" fmla="*/ 1781577 w 1788845"/>
              <a:gd name="connsiteY28" fmla="*/ 685877 h 1592634"/>
              <a:gd name="connsiteX29" fmla="*/ 1786504 w 1788845"/>
              <a:gd name="connsiteY29" fmla="*/ 724216 h 1592634"/>
              <a:gd name="connsiteX30" fmla="*/ 1788456 w 1788845"/>
              <a:gd name="connsiteY30" fmla="*/ 760685 h 1592634"/>
              <a:gd name="connsiteX31" fmla="*/ 1788845 w 1788845"/>
              <a:gd name="connsiteY31" fmla="*/ 797002 h 1592634"/>
              <a:gd name="connsiteX32" fmla="*/ 1786032 w 1788845"/>
              <a:gd name="connsiteY32" fmla="*/ 833793 h 1592634"/>
              <a:gd name="connsiteX33" fmla="*/ 1782513 w 1788845"/>
              <a:gd name="connsiteY33" fmla="*/ 869727 h 1592634"/>
              <a:gd name="connsiteX34" fmla="*/ 1775867 w 1788845"/>
              <a:gd name="connsiteY34" fmla="*/ 905355 h 1592634"/>
              <a:gd name="connsiteX35" fmla="*/ 1766172 w 1788845"/>
              <a:gd name="connsiteY35" fmla="*/ 939895 h 1592634"/>
              <a:gd name="connsiteX36" fmla="*/ 1755770 w 1788845"/>
              <a:gd name="connsiteY36" fmla="*/ 973577 h 1592634"/>
              <a:gd name="connsiteX37" fmla="*/ 1743103 w 1788845"/>
              <a:gd name="connsiteY37" fmla="*/ 1006248 h 1592634"/>
              <a:gd name="connsiteX38" fmla="*/ 1728088 w 1788845"/>
              <a:gd name="connsiteY38" fmla="*/ 1038689 h 1592634"/>
              <a:gd name="connsiteX39" fmla="*/ 1712292 w 1788845"/>
              <a:gd name="connsiteY39" fmla="*/ 1071054 h 1592634"/>
              <a:gd name="connsiteX40" fmla="*/ 1693446 w 1788845"/>
              <a:gd name="connsiteY40" fmla="*/ 1102331 h 1592634"/>
              <a:gd name="connsiteX41" fmla="*/ 1673114 w 1788845"/>
              <a:gd name="connsiteY41" fmla="*/ 1132675 h 1592634"/>
              <a:gd name="connsiteX42" fmla="*/ 1651294 w 1788845"/>
              <a:gd name="connsiteY42" fmla="*/ 1162083 h 1592634"/>
              <a:gd name="connsiteX43" fmla="*/ 1628769 w 1788845"/>
              <a:gd name="connsiteY43" fmla="*/ 1190634 h 1592634"/>
              <a:gd name="connsiteX44" fmla="*/ 1603119 w 1788845"/>
              <a:gd name="connsiteY44" fmla="*/ 1218880 h 1592634"/>
              <a:gd name="connsiteX45" fmla="*/ 1576839 w 1788845"/>
              <a:gd name="connsiteY45" fmla="*/ 1245484 h 1592634"/>
              <a:gd name="connsiteX46" fmla="*/ 1549072 w 1788845"/>
              <a:gd name="connsiteY46" fmla="*/ 1271157 h 1592634"/>
              <a:gd name="connsiteX47" fmla="*/ 1520523 w 1788845"/>
              <a:gd name="connsiteY47" fmla="*/ 1296751 h 1592634"/>
              <a:gd name="connsiteX48" fmla="*/ 1489783 w 1788845"/>
              <a:gd name="connsiteY48" fmla="*/ 1320555 h 1592634"/>
              <a:gd name="connsiteX49" fmla="*/ 1457403 w 1788845"/>
              <a:gd name="connsiteY49" fmla="*/ 1344985 h 1592634"/>
              <a:gd name="connsiteX50" fmla="*/ 1425328 w 1788845"/>
              <a:gd name="connsiteY50" fmla="*/ 1366291 h 1592634"/>
              <a:gd name="connsiteX51" fmla="*/ 1390910 w 1788845"/>
              <a:gd name="connsiteY51" fmla="*/ 1387367 h 1592634"/>
              <a:gd name="connsiteX52" fmla="*/ 1355786 w 1788845"/>
              <a:gd name="connsiteY52" fmla="*/ 1407586 h 1592634"/>
              <a:gd name="connsiteX53" fmla="*/ 1319955 w 1788845"/>
              <a:gd name="connsiteY53" fmla="*/ 1426947 h 1592634"/>
              <a:gd name="connsiteX54" fmla="*/ 1284202 w 1788845"/>
              <a:gd name="connsiteY54" fmla="*/ 1445526 h 1592634"/>
              <a:gd name="connsiteX55" fmla="*/ 1245553 w 1788845"/>
              <a:gd name="connsiteY55" fmla="*/ 1461456 h 1592634"/>
              <a:gd name="connsiteX56" fmla="*/ 1207761 w 1788845"/>
              <a:gd name="connsiteY56" fmla="*/ 1476681 h 1592634"/>
              <a:gd name="connsiteX57" fmla="*/ 1168405 w 1788845"/>
              <a:gd name="connsiteY57" fmla="*/ 1491754 h 1592634"/>
              <a:gd name="connsiteX58" fmla="*/ 1128345 w 1788845"/>
              <a:gd name="connsiteY58" fmla="*/ 1505969 h 1592634"/>
              <a:gd name="connsiteX59" fmla="*/ 1088515 w 1788845"/>
              <a:gd name="connsiteY59" fmla="*/ 1517839 h 1592634"/>
              <a:gd name="connsiteX60" fmla="*/ 1047044 w 1788845"/>
              <a:gd name="connsiteY60" fmla="*/ 1530338 h 1592634"/>
              <a:gd name="connsiteX61" fmla="*/ 1004869 w 1788845"/>
              <a:gd name="connsiteY61" fmla="*/ 1541979 h 1592634"/>
              <a:gd name="connsiteX62" fmla="*/ 962063 w 1788845"/>
              <a:gd name="connsiteY62" fmla="*/ 1551982 h 1592634"/>
              <a:gd name="connsiteX63" fmla="*/ 920194 w 1788845"/>
              <a:gd name="connsiteY63" fmla="*/ 1560498 h 1592634"/>
              <a:gd name="connsiteX64" fmla="*/ 876684 w 1788845"/>
              <a:gd name="connsiteY64" fmla="*/ 1569642 h 1592634"/>
              <a:gd name="connsiteX65" fmla="*/ 834262 w 1788845"/>
              <a:gd name="connsiteY65" fmla="*/ 1575739 h 1592634"/>
              <a:gd name="connsiteX66" fmla="*/ 790982 w 1788845"/>
              <a:gd name="connsiteY66" fmla="*/ 1582539 h 1592634"/>
              <a:gd name="connsiteX67" fmla="*/ 748008 w 1788845"/>
              <a:gd name="connsiteY67" fmla="*/ 1586216 h 1592634"/>
              <a:gd name="connsiteX68" fmla="*/ 705033 w 1788845"/>
              <a:gd name="connsiteY68" fmla="*/ 1589892 h 1592634"/>
              <a:gd name="connsiteX69" fmla="*/ 662212 w 1788845"/>
              <a:gd name="connsiteY69" fmla="*/ 1592006 h 1592634"/>
              <a:gd name="connsiteX70" fmla="*/ 620326 w 1788845"/>
              <a:gd name="connsiteY70" fmla="*/ 1592634 h 1592634"/>
              <a:gd name="connsiteX71" fmla="*/ 577811 w 1788845"/>
              <a:gd name="connsiteY71" fmla="*/ 1591624 h 1592634"/>
              <a:gd name="connsiteX72" fmla="*/ 537012 w 1788845"/>
              <a:gd name="connsiteY72" fmla="*/ 1589204 h 1592634"/>
              <a:gd name="connsiteX73" fmla="*/ 497148 w 1788845"/>
              <a:gd name="connsiteY73" fmla="*/ 1585299 h 1592634"/>
              <a:gd name="connsiteX74" fmla="*/ 455949 w 1788845"/>
              <a:gd name="connsiteY74" fmla="*/ 1578897 h 1592634"/>
              <a:gd name="connsiteX75" fmla="*/ 418031 w 1788845"/>
              <a:gd name="connsiteY75" fmla="*/ 1571237 h 1592634"/>
              <a:gd name="connsiteX76" fmla="*/ 380190 w 1788845"/>
              <a:gd name="connsiteY76" fmla="*/ 1562798 h 1592634"/>
              <a:gd name="connsiteX77" fmla="*/ 343435 w 1788845"/>
              <a:gd name="connsiteY77" fmla="*/ 1551311 h 1592634"/>
              <a:gd name="connsiteX78" fmla="*/ 308397 w 1788845"/>
              <a:gd name="connsiteY78" fmla="*/ 1538414 h 1592634"/>
              <a:gd name="connsiteX79" fmla="*/ 274369 w 1788845"/>
              <a:gd name="connsiteY79" fmla="*/ 1523251 h 1592634"/>
              <a:gd name="connsiteX80" fmla="*/ 240573 w 1788845"/>
              <a:gd name="connsiteY80" fmla="*/ 1505743 h 1592634"/>
              <a:gd name="connsiteX81" fmla="*/ 209197 w 1788845"/>
              <a:gd name="connsiteY81" fmla="*/ 1487685 h 1592634"/>
              <a:gd name="connsiteX82" fmla="*/ 180548 w 1788845"/>
              <a:gd name="connsiteY82" fmla="*/ 1465950 h 1592634"/>
              <a:gd name="connsiteX83" fmla="*/ 166615 w 1788845"/>
              <a:gd name="connsiteY83" fmla="*/ 1455120 h 1592634"/>
              <a:gd name="connsiteX84" fmla="*/ 152835 w 1788845"/>
              <a:gd name="connsiteY84" fmla="*/ 1442729 h 1592634"/>
              <a:gd name="connsiteX85" fmla="*/ 139912 w 1788845"/>
              <a:gd name="connsiteY85" fmla="*/ 1429633 h 1592634"/>
              <a:gd name="connsiteX86" fmla="*/ 126914 w 1788845"/>
              <a:gd name="connsiteY86" fmla="*/ 1417319 h 1592634"/>
              <a:gd name="connsiteX87" fmla="*/ 114143 w 1788845"/>
              <a:gd name="connsiteY87" fmla="*/ 1402661 h 1592634"/>
              <a:gd name="connsiteX88" fmla="*/ 102080 w 1788845"/>
              <a:gd name="connsiteY88" fmla="*/ 1388860 h 1592634"/>
              <a:gd name="connsiteX89" fmla="*/ 90950 w 1788845"/>
              <a:gd name="connsiteY89" fmla="*/ 1373573 h 1592634"/>
              <a:gd name="connsiteX90" fmla="*/ 80602 w 1788845"/>
              <a:gd name="connsiteY90" fmla="*/ 1358364 h 1592634"/>
              <a:gd name="connsiteX91" fmla="*/ 70407 w 1788845"/>
              <a:gd name="connsiteY91" fmla="*/ 1341591 h 1592634"/>
              <a:gd name="connsiteX92" fmla="*/ 60136 w 1788845"/>
              <a:gd name="connsiteY92" fmla="*/ 1325601 h 1592634"/>
              <a:gd name="connsiteX93" fmla="*/ 51581 w 1788845"/>
              <a:gd name="connsiteY93" fmla="*/ 1308200 h 1592634"/>
              <a:gd name="connsiteX94" fmla="*/ 43884 w 1788845"/>
              <a:gd name="connsiteY94" fmla="*/ 1290095 h 1592634"/>
              <a:gd name="connsiteX95" fmla="*/ 34700 w 1788845"/>
              <a:gd name="connsiteY95" fmla="*/ 1271057 h 1592634"/>
              <a:gd name="connsiteX96" fmla="*/ 28720 w 1788845"/>
              <a:gd name="connsiteY96" fmla="*/ 1251543 h 1592634"/>
              <a:gd name="connsiteX97" fmla="*/ 21176 w 1788845"/>
              <a:gd name="connsiteY97" fmla="*/ 1231876 h 1592634"/>
              <a:gd name="connsiteX98" fmla="*/ 16054 w 1788845"/>
              <a:gd name="connsiteY98" fmla="*/ 1211657 h 1592634"/>
              <a:gd name="connsiteX99" fmla="*/ 10931 w 1788845"/>
              <a:gd name="connsiteY99" fmla="*/ 1191439 h 1592634"/>
              <a:gd name="connsiteX100" fmla="*/ 7449 w 1788845"/>
              <a:gd name="connsiteY100" fmla="*/ 1170593 h 1592634"/>
              <a:gd name="connsiteX101" fmla="*/ 4824 w 1788845"/>
              <a:gd name="connsiteY101" fmla="*/ 1149041 h 1592634"/>
              <a:gd name="connsiteX102" fmla="*/ 2200 w 1788845"/>
              <a:gd name="connsiteY102" fmla="*/ 1127490 h 1592634"/>
              <a:gd name="connsiteX103" fmla="*/ 1920 w 1788845"/>
              <a:gd name="connsiteY103" fmla="*/ 1106169 h 1592634"/>
              <a:gd name="connsiteX104" fmla="*/ 0 w 1788845"/>
              <a:gd name="connsiteY104" fmla="*/ 1085475 h 1592634"/>
              <a:gd name="connsiteX105" fmla="*/ 1437 w 1788845"/>
              <a:gd name="connsiteY105" fmla="*/ 1062745 h 1592634"/>
              <a:gd name="connsiteX106" fmla="*/ 1940 w 1788845"/>
              <a:gd name="connsiteY106" fmla="*/ 1041501 h 1592634"/>
              <a:gd name="connsiteX107" fmla="*/ 4081 w 1788845"/>
              <a:gd name="connsiteY107" fmla="*/ 1019628 h 1592634"/>
              <a:gd name="connsiteX108" fmla="*/ 6376 w 1788845"/>
              <a:gd name="connsiteY108" fmla="*/ 996193 h 1592634"/>
              <a:gd name="connsiteX109" fmla="*/ 14644 w 1788845"/>
              <a:gd name="connsiteY109" fmla="*/ 952050 h 1592634"/>
              <a:gd name="connsiteX110" fmla="*/ 23924 w 1788845"/>
              <a:gd name="connsiteY110" fmla="*/ 905639 h 1592634"/>
              <a:gd name="connsiteX111" fmla="*/ 37741 w 1788845"/>
              <a:gd name="connsiteY111" fmla="*/ 861250 h 1592634"/>
              <a:gd name="connsiteX112" fmla="*/ 52569 w 1788845"/>
              <a:gd name="connsiteY112" fmla="*/ 814594 h 1592634"/>
              <a:gd name="connsiteX113" fmla="*/ 69665 w 1788845"/>
              <a:gd name="connsiteY113" fmla="*/ 768949 h 1592634"/>
              <a:gd name="connsiteX114" fmla="*/ 90669 w 1788845"/>
              <a:gd name="connsiteY114" fmla="*/ 723687 h 1592634"/>
              <a:gd name="connsiteX115" fmla="*/ 113314 w 1788845"/>
              <a:gd name="connsiteY115" fmla="*/ 677798 h 1592634"/>
              <a:gd name="connsiteX116" fmla="*/ 137445 w 1788845"/>
              <a:gd name="connsiteY116" fmla="*/ 632842 h 1592634"/>
              <a:gd name="connsiteX117" fmla="*/ 162986 w 1788845"/>
              <a:gd name="connsiteY117" fmla="*/ 589602 h 1592634"/>
              <a:gd name="connsiteX118" fmla="*/ 191807 w 1788845"/>
              <a:gd name="connsiteY118" fmla="*/ 545106 h 1592634"/>
              <a:gd name="connsiteX119" fmla="*/ 221257 w 1788845"/>
              <a:gd name="connsiteY119" fmla="*/ 502248 h 1592634"/>
              <a:gd name="connsiteX120" fmla="*/ 252193 w 1788845"/>
              <a:gd name="connsiteY120" fmla="*/ 460327 h 1592634"/>
              <a:gd name="connsiteX121" fmla="*/ 285321 w 1788845"/>
              <a:gd name="connsiteY121" fmla="*/ 420195 h 1592634"/>
              <a:gd name="connsiteX122" fmla="*/ 319231 w 1788845"/>
              <a:gd name="connsiteY122" fmla="*/ 380141 h 1592634"/>
              <a:gd name="connsiteX123" fmla="*/ 354629 w 1788845"/>
              <a:gd name="connsiteY123" fmla="*/ 341022 h 1592634"/>
              <a:gd name="connsiteX124" fmla="*/ 391359 w 1788845"/>
              <a:gd name="connsiteY124" fmla="*/ 304399 h 1592634"/>
              <a:gd name="connsiteX125" fmla="*/ 427937 w 1788845"/>
              <a:gd name="connsiteY125" fmla="*/ 269338 h 1592634"/>
              <a:gd name="connsiteX126" fmla="*/ 465219 w 1788845"/>
              <a:gd name="connsiteY126" fmla="*/ 235135 h 1592634"/>
              <a:gd name="connsiteX127" fmla="*/ 503836 w 1788845"/>
              <a:gd name="connsiteY127" fmla="*/ 203427 h 1592634"/>
              <a:gd name="connsiteX128" fmla="*/ 543082 w 1788845"/>
              <a:gd name="connsiteY128" fmla="*/ 173360 h 1592634"/>
              <a:gd name="connsiteX129" fmla="*/ 582879 w 1788845"/>
              <a:gd name="connsiteY129" fmla="*/ 145713 h 1592634"/>
              <a:gd name="connsiteX130" fmla="*/ 622524 w 1788845"/>
              <a:gd name="connsiteY130" fmla="*/ 119628 h 1592634"/>
              <a:gd name="connsiteX131" fmla="*/ 662643 w 1788845"/>
              <a:gd name="connsiteY131" fmla="*/ 96745 h 1592634"/>
              <a:gd name="connsiteX132" fmla="*/ 702458 w 1788845"/>
              <a:gd name="connsiteY132" fmla="*/ 76985 h 1592634"/>
              <a:gd name="connsiteX133" fmla="*/ 742119 w 1788845"/>
              <a:gd name="connsiteY133" fmla="*/ 58788 h 1592634"/>
              <a:gd name="connsiteX134" fmla="*/ 781475 w 1788845"/>
              <a:gd name="connsiteY134" fmla="*/ 43716 h 1592634"/>
              <a:gd name="connsiteX135" fmla="*/ 821535 w 1788845"/>
              <a:gd name="connsiteY135" fmla="*/ 29502 h 1592634"/>
              <a:gd name="connsiteX136" fmla="*/ 860432 w 1788845"/>
              <a:gd name="connsiteY136" fmla="*/ 19117 h 1592634"/>
              <a:gd name="connsiteX137" fmla="*/ 899879 w 1788845"/>
              <a:gd name="connsiteY137" fmla="*/ 11151 h 1592634"/>
              <a:gd name="connsiteX138" fmla="*/ 938317 w 1788845"/>
              <a:gd name="connsiteY138" fmla="*/ 5454 h 1592634"/>
              <a:gd name="connsiteX139" fmla="*/ 976524 w 1788845"/>
              <a:gd name="connsiteY139" fmla="*/ 2099 h 1592634"/>
              <a:gd name="connsiteX140" fmla="*/ 1013797 w 1788845"/>
              <a:gd name="connsiteY140" fmla="*/ 230 h 159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1788845" h="1592634">
                <a:moveTo>
                  <a:pt x="1051700" y="0"/>
                </a:moveTo>
                <a:lnTo>
                  <a:pt x="1089295" y="2895"/>
                </a:lnTo>
                <a:lnTo>
                  <a:pt x="1126737" y="7352"/>
                </a:lnTo>
                <a:lnTo>
                  <a:pt x="1162311" y="14781"/>
                </a:lnTo>
                <a:lnTo>
                  <a:pt x="1199371" y="23143"/>
                </a:lnTo>
                <a:lnTo>
                  <a:pt x="1233858" y="33620"/>
                </a:lnTo>
                <a:lnTo>
                  <a:pt x="1269048" y="44955"/>
                </a:lnTo>
                <a:lnTo>
                  <a:pt x="1303152" y="59337"/>
                </a:lnTo>
                <a:lnTo>
                  <a:pt x="1335539" y="75128"/>
                </a:lnTo>
                <a:lnTo>
                  <a:pt x="1368555" y="92559"/>
                </a:lnTo>
                <a:lnTo>
                  <a:pt x="1400559" y="112256"/>
                </a:lnTo>
                <a:lnTo>
                  <a:pt x="1431629" y="133440"/>
                </a:lnTo>
                <a:lnTo>
                  <a:pt x="1461135" y="154470"/>
                </a:lnTo>
                <a:lnTo>
                  <a:pt x="1490337" y="178624"/>
                </a:lnTo>
                <a:lnTo>
                  <a:pt x="1517821" y="204189"/>
                </a:lnTo>
                <a:lnTo>
                  <a:pt x="1545934" y="231392"/>
                </a:lnTo>
                <a:lnTo>
                  <a:pt x="1570767" y="259851"/>
                </a:lnTo>
                <a:lnTo>
                  <a:pt x="1596306" y="289167"/>
                </a:lnTo>
                <a:lnTo>
                  <a:pt x="1619347" y="319817"/>
                </a:lnTo>
                <a:lnTo>
                  <a:pt x="1642234" y="352028"/>
                </a:lnTo>
                <a:lnTo>
                  <a:pt x="1663406" y="385648"/>
                </a:lnTo>
                <a:lnTo>
                  <a:pt x="1683643" y="420755"/>
                </a:lnTo>
                <a:lnTo>
                  <a:pt x="1703098" y="455786"/>
                </a:lnTo>
                <a:lnTo>
                  <a:pt x="1720837" y="492225"/>
                </a:lnTo>
                <a:lnTo>
                  <a:pt x="1736782" y="530853"/>
                </a:lnTo>
                <a:lnTo>
                  <a:pt x="1751870" y="570188"/>
                </a:lnTo>
                <a:lnTo>
                  <a:pt x="1764690" y="608510"/>
                </a:lnTo>
                <a:lnTo>
                  <a:pt x="1773524" y="647232"/>
                </a:lnTo>
                <a:lnTo>
                  <a:pt x="1781577" y="685877"/>
                </a:lnTo>
                <a:lnTo>
                  <a:pt x="1786504" y="724216"/>
                </a:lnTo>
                <a:lnTo>
                  <a:pt x="1788456" y="760685"/>
                </a:lnTo>
                <a:lnTo>
                  <a:pt x="1788845" y="797002"/>
                </a:lnTo>
                <a:lnTo>
                  <a:pt x="1786032" y="833793"/>
                </a:lnTo>
                <a:lnTo>
                  <a:pt x="1782513" y="869727"/>
                </a:lnTo>
                <a:lnTo>
                  <a:pt x="1775867" y="905355"/>
                </a:lnTo>
                <a:lnTo>
                  <a:pt x="1766172" y="939895"/>
                </a:lnTo>
                <a:lnTo>
                  <a:pt x="1755770" y="973577"/>
                </a:lnTo>
                <a:lnTo>
                  <a:pt x="1743103" y="1006248"/>
                </a:lnTo>
                <a:lnTo>
                  <a:pt x="1728088" y="1038689"/>
                </a:lnTo>
                <a:lnTo>
                  <a:pt x="1712292" y="1071054"/>
                </a:lnTo>
                <a:lnTo>
                  <a:pt x="1693446" y="1102331"/>
                </a:lnTo>
                <a:lnTo>
                  <a:pt x="1673114" y="1132675"/>
                </a:lnTo>
                <a:lnTo>
                  <a:pt x="1651294" y="1162083"/>
                </a:lnTo>
                <a:lnTo>
                  <a:pt x="1628769" y="1190634"/>
                </a:lnTo>
                <a:lnTo>
                  <a:pt x="1603119" y="1218880"/>
                </a:lnTo>
                <a:lnTo>
                  <a:pt x="1576839" y="1245484"/>
                </a:lnTo>
                <a:lnTo>
                  <a:pt x="1549072" y="1271157"/>
                </a:lnTo>
                <a:lnTo>
                  <a:pt x="1520523" y="1296751"/>
                </a:lnTo>
                <a:lnTo>
                  <a:pt x="1489783" y="1320555"/>
                </a:lnTo>
                <a:lnTo>
                  <a:pt x="1457403" y="1344985"/>
                </a:lnTo>
                <a:lnTo>
                  <a:pt x="1425328" y="1366291"/>
                </a:lnTo>
                <a:lnTo>
                  <a:pt x="1390910" y="1387367"/>
                </a:lnTo>
                <a:lnTo>
                  <a:pt x="1355786" y="1407586"/>
                </a:lnTo>
                <a:lnTo>
                  <a:pt x="1319955" y="1426947"/>
                </a:lnTo>
                <a:lnTo>
                  <a:pt x="1284202" y="1445526"/>
                </a:lnTo>
                <a:lnTo>
                  <a:pt x="1245553" y="1461456"/>
                </a:lnTo>
                <a:lnTo>
                  <a:pt x="1207761" y="1476681"/>
                </a:lnTo>
                <a:lnTo>
                  <a:pt x="1168405" y="1491754"/>
                </a:lnTo>
                <a:lnTo>
                  <a:pt x="1128345" y="1505969"/>
                </a:lnTo>
                <a:lnTo>
                  <a:pt x="1088515" y="1517839"/>
                </a:lnTo>
                <a:lnTo>
                  <a:pt x="1047044" y="1530338"/>
                </a:lnTo>
                <a:lnTo>
                  <a:pt x="1004869" y="1541979"/>
                </a:lnTo>
                <a:lnTo>
                  <a:pt x="962063" y="1551982"/>
                </a:lnTo>
                <a:lnTo>
                  <a:pt x="920194" y="1560498"/>
                </a:lnTo>
                <a:lnTo>
                  <a:pt x="876684" y="1569642"/>
                </a:lnTo>
                <a:lnTo>
                  <a:pt x="834262" y="1575739"/>
                </a:lnTo>
                <a:lnTo>
                  <a:pt x="790982" y="1582539"/>
                </a:lnTo>
                <a:lnTo>
                  <a:pt x="748008" y="1586216"/>
                </a:lnTo>
                <a:lnTo>
                  <a:pt x="705033" y="1589892"/>
                </a:lnTo>
                <a:lnTo>
                  <a:pt x="662212" y="1592006"/>
                </a:lnTo>
                <a:lnTo>
                  <a:pt x="620326" y="1592634"/>
                </a:lnTo>
                <a:lnTo>
                  <a:pt x="577811" y="1591624"/>
                </a:lnTo>
                <a:lnTo>
                  <a:pt x="537012" y="1589204"/>
                </a:lnTo>
                <a:lnTo>
                  <a:pt x="497148" y="1585299"/>
                </a:lnTo>
                <a:lnTo>
                  <a:pt x="455949" y="1578897"/>
                </a:lnTo>
                <a:lnTo>
                  <a:pt x="418031" y="1571237"/>
                </a:lnTo>
                <a:lnTo>
                  <a:pt x="380190" y="1562798"/>
                </a:lnTo>
                <a:lnTo>
                  <a:pt x="343435" y="1551311"/>
                </a:lnTo>
                <a:lnTo>
                  <a:pt x="308397" y="1538414"/>
                </a:lnTo>
                <a:lnTo>
                  <a:pt x="274369" y="1523251"/>
                </a:lnTo>
                <a:lnTo>
                  <a:pt x="240573" y="1505743"/>
                </a:lnTo>
                <a:lnTo>
                  <a:pt x="209197" y="1487685"/>
                </a:lnTo>
                <a:lnTo>
                  <a:pt x="180548" y="1465950"/>
                </a:lnTo>
                <a:lnTo>
                  <a:pt x="166615" y="1455120"/>
                </a:lnTo>
                <a:lnTo>
                  <a:pt x="152835" y="1442729"/>
                </a:lnTo>
                <a:lnTo>
                  <a:pt x="139912" y="1429633"/>
                </a:lnTo>
                <a:lnTo>
                  <a:pt x="126914" y="1417319"/>
                </a:lnTo>
                <a:lnTo>
                  <a:pt x="114143" y="1402661"/>
                </a:lnTo>
                <a:lnTo>
                  <a:pt x="102080" y="1388860"/>
                </a:lnTo>
                <a:lnTo>
                  <a:pt x="90950" y="1373573"/>
                </a:lnTo>
                <a:lnTo>
                  <a:pt x="80602" y="1358364"/>
                </a:lnTo>
                <a:lnTo>
                  <a:pt x="70407" y="1341591"/>
                </a:lnTo>
                <a:lnTo>
                  <a:pt x="60136" y="1325601"/>
                </a:lnTo>
                <a:lnTo>
                  <a:pt x="51581" y="1308200"/>
                </a:lnTo>
                <a:lnTo>
                  <a:pt x="43884" y="1290095"/>
                </a:lnTo>
                <a:lnTo>
                  <a:pt x="34700" y="1271057"/>
                </a:lnTo>
                <a:lnTo>
                  <a:pt x="28720" y="1251543"/>
                </a:lnTo>
                <a:lnTo>
                  <a:pt x="21176" y="1231876"/>
                </a:lnTo>
                <a:lnTo>
                  <a:pt x="16054" y="1211657"/>
                </a:lnTo>
                <a:lnTo>
                  <a:pt x="10931" y="1191439"/>
                </a:lnTo>
                <a:lnTo>
                  <a:pt x="7449" y="1170593"/>
                </a:lnTo>
                <a:lnTo>
                  <a:pt x="4824" y="1149041"/>
                </a:lnTo>
                <a:lnTo>
                  <a:pt x="2200" y="1127490"/>
                </a:lnTo>
                <a:lnTo>
                  <a:pt x="1920" y="1106169"/>
                </a:lnTo>
                <a:lnTo>
                  <a:pt x="0" y="1085475"/>
                </a:lnTo>
                <a:lnTo>
                  <a:pt x="1437" y="1062745"/>
                </a:lnTo>
                <a:lnTo>
                  <a:pt x="1940" y="1041501"/>
                </a:lnTo>
                <a:lnTo>
                  <a:pt x="4081" y="1019628"/>
                </a:lnTo>
                <a:lnTo>
                  <a:pt x="6376" y="996193"/>
                </a:lnTo>
                <a:lnTo>
                  <a:pt x="14644" y="952050"/>
                </a:lnTo>
                <a:lnTo>
                  <a:pt x="23924" y="905639"/>
                </a:lnTo>
                <a:lnTo>
                  <a:pt x="37741" y="861250"/>
                </a:lnTo>
                <a:lnTo>
                  <a:pt x="52569" y="814594"/>
                </a:lnTo>
                <a:lnTo>
                  <a:pt x="69665" y="768949"/>
                </a:lnTo>
                <a:lnTo>
                  <a:pt x="90669" y="723687"/>
                </a:lnTo>
                <a:lnTo>
                  <a:pt x="113314" y="677798"/>
                </a:lnTo>
                <a:lnTo>
                  <a:pt x="137445" y="632842"/>
                </a:lnTo>
                <a:lnTo>
                  <a:pt x="162986" y="589602"/>
                </a:lnTo>
                <a:lnTo>
                  <a:pt x="191807" y="545106"/>
                </a:lnTo>
                <a:lnTo>
                  <a:pt x="221257" y="502248"/>
                </a:lnTo>
                <a:lnTo>
                  <a:pt x="252193" y="460327"/>
                </a:lnTo>
                <a:lnTo>
                  <a:pt x="285321" y="420195"/>
                </a:lnTo>
                <a:lnTo>
                  <a:pt x="319231" y="380141"/>
                </a:lnTo>
                <a:lnTo>
                  <a:pt x="354629" y="341022"/>
                </a:lnTo>
                <a:lnTo>
                  <a:pt x="391359" y="304399"/>
                </a:lnTo>
                <a:lnTo>
                  <a:pt x="427937" y="269338"/>
                </a:lnTo>
                <a:lnTo>
                  <a:pt x="465219" y="235135"/>
                </a:lnTo>
                <a:lnTo>
                  <a:pt x="503836" y="203427"/>
                </a:lnTo>
                <a:lnTo>
                  <a:pt x="543082" y="173360"/>
                </a:lnTo>
                <a:lnTo>
                  <a:pt x="582879" y="145713"/>
                </a:lnTo>
                <a:lnTo>
                  <a:pt x="622524" y="119628"/>
                </a:lnTo>
                <a:lnTo>
                  <a:pt x="662643" y="96745"/>
                </a:lnTo>
                <a:lnTo>
                  <a:pt x="702458" y="76985"/>
                </a:lnTo>
                <a:lnTo>
                  <a:pt x="742119" y="58788"/>
                </a:lnTo>
                <a:lnTo>
                  <a:pt x="781475" y="43716"/>
                </a:lnTo>
                <a:lnTo>
                  <a:pt x="821535" y="29502"/>
                </a:lnTo>
                <a:lnTo>
                  <a:pt x="860432" y="19117"/>
                </a:lnTo>
                <a:lnTo>
                  <a:pt x="899879" y="11151"/>
                </a:lnTo>
                <a:lnTo>
                  <a:pt x="938317" y="5454"/>
                </a:lnTo>
                <a:lnTo>
                  <a:pt x="976524" y="2099"/>
                </a:lnTo>
                <a:lnTo>
                  <a:pt x="1013797" y="23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48473989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524003" y="1836500"/>
            <a:ext cx="2467016" cy="2464846"/>
          </a:xfrm>
          <a:custGeom>
            <a:avLst/>
            <a:gdLst>
              <a:gd name="connsiteX0" fmla="*/ 1233508 w 2467016"/>
              <a:gd name="connsiteY0" fmla="*/ 0 h 2464846"/>
              <a:gd name="connsiteX1" fmla="*/ 2467016 w 2467016"/>
              <a:gd name="connsiteY1" fmla="*/ 1232423 h 2464846"/>
              <a:gd name="connsiteX2" fmla="*/ 1233508 w 2467016"/>
              <a:gd name="connsiteY2" fmla="*/ 2464846 h 2464846"/>
              <a:gd name="connsiteX3" fmla="*/ 0 w 2467016"/>
              <a:gd name="connsiteY3" fmla="*/ 1232423 h 2464846"/>
              <a:gd name="connsiteX4" fmla="*/ 1233508 w 2467016"/>
              <a:gd name="connsiteY4" fmla="*/ 0 h 2464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7016" h="2464846">
                <a:moveTo>
                  <a:pt x="1233508" y="0"/>
                </a:moveTo>
                <a:cubicBezTo>
                  <a:pt x="1914756" y="0"/>
                  <a:pt x="2467016" y="551775"/>
                  <a:pt x="2467016" y="1232423"/>
                </a:cubicBezTo>
                <a:cubicBezTo>
                  <a:pt x="2467016" y="1913071"/>
                  <a:pt x="1914756" y="2464846"/>
                  <a:pt x="1233508" y="2464846"/>
                </a:cubicBezTo>
                <a:cubicBezTo>
                  <a:pt x="552260" y="2464846"/>
                  <a:pt x="0" y="1913071"/>
                  <a:pt x="0" y="1232423"/>
                </a:cubicBezTo>
                <a:cubicBezTo>
                  <a:pt x="0" y="551775"/>
                  <a:pt x="552260" y="0"/>
                  <a:pt x="1233508" y="0"/>
                </a:cubicBez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4862494" y="1836500"/>
            <a:ext cx="2467016" cy="2464846"/>
          </a:xfrm>
          <a:custGeom>
            <a:avLst/>
            <a:gdLst>
              <a:gd name="connsiteX0" fmla="*/ 1233508 w 2467016"/>
              <a:gd name="connsiteY0" fmla="*/ 0 h 2464846"/>
              <a:gd name="connsiteX1" fmla="*/ 2467016 w 2467016"/>
              <a:gd name="connsiteY1" fmla="*/ 1232423 h 2464846"/>
              <a:gd name="connsiteX2" fmla="*/ 1233508 w 2467016"/>
              <a:gd name="connsiteY2" fmla="*/ 2464846 h 2464846"/>
              <a:gd name="connsiteX3" fmla="*/ 0 w 2467016"/>
              <a:gd name="connsiteY3" fmla="*/ 1232423 h 2464846"/>
              <a:gd name="connsiteX4" fmla="*/ 1233508 w 2467016"/>
              <a:gd name="connsiteY4" fmla="*/ 0 h 2464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7016" h="2464846">
                <a:moveTo>
                  <a:pt x="1233508" y="0"/>
                </a:moveTo>
                <a:cubicBezTo>
                  <a:pt x="1914756" y="0"/>
                  <a:pt x="2467016" y="551775"/>
                  <a:pt x="2467016" y="1232423"/>
                </a:cubicBezTo>
                <a:cubicBezTo>
                  <a:pt x="2467016" y="1913071"/>
                  <a:pt x="1914756" y="2464846"/>
                  <a:pt x="1233508" y="2464846"/>
                </a:cubicBezTo>
                <a:cubicBezTo>
                  <a:pt x="552260" y="2464846"/>
                  <a:pt x="0" y="1913071"/>
                  <a:pt x="0" y="1232423"/>
                </a:cubicBezTo>
                <a:cubicBezTo>
                  <a:pt x="0" y="551775"/>
                  <a:pt x="552260" y="0"/>
                  <a:pt x="1233508" y="0"/>
                </a:cubicBez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200986" y="1836500"/>
            <a:ext cx="2467016" cy="2464846"/>
          </a:xfrm>
          <a:custGeom>
            <a:avLst/>
            <a:gdLst>
              <a:gd name="connsiteX0" fmla="*/ 1233508 w 2467016"/>
              <a:gd name="connsiteY0" fmla="*/ 0 h 2464846"/>
              <a:gd name="connsiteX1" fmla="*/ 2467016 w 2467016"/>
              <a:gd name="connsiteY1" fmla="*/ 1232423 h 2464846"/>
              <a:gd name="connsiteX2" fmla="*/ 1233508 w 2467016"/>
              <a:gd name="connsiteY2" fmla="*/ 2464846 h 2464846"/>
              <a:gd name="connsiteX3" fmla="*/ 0 w 2467016"/>
              <a:gd name="connsiteY3" fmla="*/ 1232423 h 2464846"/>
              <a:gd name="connsiteX4" fmla="*/ 1233508 w 2467016"/>
              <a:gd name="connsiteY4" fmla="*/ 0 h 2464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7016" h="2464846">
                <a:moveTo>
                  <a:pt x="1233508" y="0"/>
                </a:moveTo>
                <a:cubicBezTo>
                  <a:pt x="1914756" y="0"/>
                  <a:pt x="2467016" y="551775"/>
                  <a:pt x="2467016" y="1232423"/>
                </a:cubicBezTo>
                <a:cubicBezTo>
                  <a:pt x="2467016" y="1913071"/>
                  <a:pt x="1914756" y="2464846"/>
                  <a:pt x="1233508" y="2464846"/>
                </a:cubicBezTo>
                <a:cubicBezTo>
                  <a:pt x="552260" y="2464846"/>
                  <a:pt x="0" y="1913071"/>
                  <a:pt x="0" y="1232423"/>
                </a:cubicBezTo>
                <a:cubicBezTo>
                  <a:pt x="0" y="551775"/>
                  <a:pt x="552260" y="0"/>
                  <a:pt x="1233508"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69099766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图片 2"/>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518164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8" r:id="rId3"/>
    <p:sldLayoutId id="2147483667" r:id="rId4"/>
    <p:sldLayoutId id="2147483666" r:id="rId5"/>
    <p:sldLayoutId id="2147483665" r:id="rId6"/>
    <p:sldLayoutId id="2147483664" r:id="rId7"/>
    <p:sldLayoutId id="2147483663" r:id="rId8"/>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30.emf"/><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slideLayout" Target="../slideLayouts/slideLayout2.xml"/><Relationship Id="rId7" Type="http://schemas.openxmlformats.org/officeDocument/2006/relationships/image" Target="../media/image31.wmf"/><Relationship Id="rId2" Type="http://schemas.openxmlformats.org/officeDocument/2006/relationships/tags" Target="../tags/tag10.xml"/><Relationship Id="rId1" Type="http://schemas.openxmlformats.org/officeDocument/2006/relationships/vmlDrawing" Target="../drawings/vmlDrawing7.vml"/><Relationship Id="rId6" Type="http://schemas.openxmlformats.org/officeDocument/2006/relationships/oleObject" Target="../embeddings/oleObject30.bin"/><Relationship Id="rId11" Type="http://schemas.openxmlformats.org/officeDocument/2006/relationships/image" Target="../media/image33.wmf"/><Relationship Id="rId5" Type="http://schemas.openxmlformats.org/officeDocument/2006/relationships/image" Target="../media/image9.emf"/><Relationship Id="rId10" Type="http://schemas.openxmlformats.org/officeDocument/2006/relationships/oleObject" Target="../embeddings/oleObject32.bin"/><Relationship Id="rId4" Type="http://schemas.openxmlformats.org/officeDocument/2006/relationships/notesSlide" Target="../notesSlides/notesSlide11.xml"/><Relationship Id="rId9" Type="http://schemas.openxmlformats.org/officeDocument/2006/relationships/image" Target="../media/image32.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4.bin"/><Relationship Id="rId13" Type="http://schemas.openxmlformats.org/officeDocument/2006/relationships/image" Target="../media/image37.wmf"/><Relationship Id="rId3" Type="http://schemas.openxmlformats.org/officeDocument/2006/relationships/slideLayout" Target="../slideLayouts/slideLayout2.xml"/><Relationship Id="rId7" Type="http://schemas.openxmlformats.org/officeDocument/2006/relationships/image" Target="../media/image34.wmf"/><Relationship Id="rId12" Type="http://schemas.openxmlformats.org/officeDocument/2006/relationships/oleObject" Target="../embeddings/oleObject36.bin"/><Relationship Id="rId2" Type="http://schemas.openxmlformats.org/officeDocument/2006/relationships/tags" Target="../tags/tag11.xml"/><Relationship Id="rId1" Type="http://schemas.openxmlformats.org/officeDocument/2006/relationships/vmlDrawing" Target="../drawings/vmlDrawing8.vml"/><Relationship Id="rId6" Type="http://schemas.openxmlformats.org/officeDocument/2006/relationships/oleObject" Target="../embeddings/oleObject33.bin"/><Relationship Id="rId11" Type="http://schemas.openxmlformats.org/officeDocument/2006/relationships/image" Target="../media/image36.wmf"/><Relationship Id="rId5" Type="http://schemas.openxmlformats.org/officeDocument/2006/relationships/image" Target="../media/image9.emf"/><Relationship Id="rId10" Type="http://schemas.openxmlformats.org/officeDocument/2006/relationships/oleObject" Target="../embeddings/oleObject35.bin"/><Relationship Id="rId4" Type="http://schemas.openxmlformats.org/officeDocument/2006/relationships/notesSlide" Target="../notesSlides/notesSlide12.xml"/><Relationship Id="rId9" Type="http://schemas.openxmlformats.org/officeDocument/2006/relationships/image" Target="../media/image35.w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9.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9.e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39.png"/><Relationship Id="rId5" Type="http://schemas.openxmlformats.org/officeDocument/2006/relationships/image" Target="../media/image38.emf"/><Relationship Id="rId4" Type="http://schemas.openxmlformats.org/officeDocument/2006/relationships/image" Target="../media/image9.e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slideLayout" Target="../slideLayouts/slideLayout2.xml"/><Relationship Id="rId7" Type="http://schemas.openxmlformats.org/officeDocument/2006/relationships/image" Target="../media/image41.wmf"/><Relationship Id="rId2" Type="http://schemas.openxmlformats.org/officeDocument/2006/relationships/tags" Target="../tags/tag15.xml"/><Relationship Id="rId1" Type="http://schemas.openxmlformats.org/officeDocument/2006/relationships/vmlDrawing" Target="../drawings/vmlDrawing9.vml"/><Relationship Id="rId6" Type="http://schemas.openxmlformats.org/officeDocument/2006/relationships/oleObject" Target="../embeddings/oleObject37.bin"/><Relationship Id="rId11" Type="http://schemas.openxmlformats.org/officeDocument/2006/relationships/image" Target="../media/image43.wmf"/><Relationship Id="rId5" Type="http://schemas.openxmlformats.org/officeDocument/2006/relationships/image" Target="../media/image9.emf"/><Relationship Id="rId10" Type="http://schemas.openxmlformats.org/officeDocument/2006/relationships/oleObject" Target="../embeddings/oleObject39.bin"/><Relationship Id="rId4" Type="http://schemas.openxmlformats.org/officeDocument/2006/relationships/notesSlide" Target="../notesSlides/notesSlide16.xml"/><Relationship Id="rId9" Type="http://schemas.openxmlformats.org/officeDocument/2006/relationships/image" Target="../media/image42.w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6.xml"/><Relationship Id="rId5" Type="http://schemas.openxmlformats.org/officeDocument/2006/relationships/image" Target="../media/image44.png"/><Relationship Id="rId4" Type="http://schemas.openxmlformats.org/officeDocument/2006/relationships/image" Target="../media/image9.e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image" Target="../media/image45.png"/><Relationship Id="rId4" Type="http://schemas.openxmlformats.org/officeDocument/2006/relationships/image" Target="../media/image9.e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8.xml"/><Relationship Id="rId5" Type="http://schemas.openxmlformats.org/officeDocument/2006/relationships/image" Target="../media/image46.png"/><Relationship Id="rId4" Type="http://schemas.openxmlformats.org/officeDocument/2006/relationships/image" Target="../media/image9.emf"/></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9.xml"/><Relationship Id="rId5" Type="http://schemas.openxmlformats.org/officeDocument/2006/relationships/image" Target="../media/image47.emf"/><Relationship Id="rId4" Type="http://schemas.openxmlformats.org/officeDocument/2006/relationships/image" Target="../media/image9.e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41.bin"/><Relationship Id="rId13" Type="http://schemas.openxmlformats.org/officeDocument/2006/relationships/image" Target="../media/image51.wmf"/><Relationship Id="rId3" Type="http://schemas.openxmlformats.org/officeDocument/2006/relationships/slideLayout" Target="../slideLayouts/slideLayout2.xml"/><Relationship Id="rId7" Type="http://schemas.openxmlformats.org/officeDocument/2006/relationships/image" Target="../media/image48.wmf"/><Relationship Id="rId12" Type="http://schemas.openxmlformats.org/officeDocument/2006/relationships/oleObject" Target="../embeddings/oleObject43.bin"/><Relationship Id="rId2" Type="http://schemas.openxmlformats.org/officeDocument/2006/relationships/tags" Target="../tags/tag20.xml"/><Relationship Id="rId1" Type="http://schemas.openxmlformats.org/officeDocument/2006/relationships/vmlDrawing" Target="../drawings/vmlDrawing10.vml"/><Relationship Id="rId6" Type="http://schemas.openxmlformats.org/officeDocument/2006/relationships/oleObject" Target="../embeddings/oleObject40.bin"/><Relationship Id="rId11" Type="http://schemas.openxmlformats.org/officeDocument/2006/relationships/image" Target="../media/image50.wmf"/><Relationship Id="rId5" Type="http://schemas.openxmlformats.org/officeDocument/2006/relationships/image" Target="../media/image9.emf"/><Relationship Id="rId10" Type="http://schemas.openxmlformats.org/officeDocument/2006/relationships/oleObject" Target="../embeddings/oleObject42.bin"/><Relationship Id="rId4" Type="http://schemas.openxmlformats.org/officeDocument/2006/relationships/notesSlide" Target="../notesSlides/notesSlide21.xml"/><Relationship Id="rId9" Type="http://schemas.openxmlformats.org/officeDocument/2006/relationships/image" Target="../media/image49.wmf"/><Relationship Id="rId14" Type="http://schemas.openxmlformats.org/officeDocument/2006/relationships/image" Target="../media/image52.png"/></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45.bin"/><Relationship Id="rId13" Type="http://schemas.openxmlformats.org/officeDocument/2006/relationships/image" Target="../media/image55.wmf"/><Relationship Id="rId18" Type="http://schemas.openxmlformats.org/officeDocument/2006/relationships/image" Target="../media/image58.png"/><Relationship Id="rId3" Type="http://schemas.openxmlformats.org/officeDocument/2006/relationships/slideLayout" Target="../slideLayouts/slideLayout2.xml"/><Relationship Id="rId7" Type="http://schemas.openxmlformats.org/officeDocument/2006/relationships/image" Target="../media/image53.wmf"/><Relationship Id="rId12" Type="http://schemas.openxmlformats.org/officeDocument/2006/relationships/oleObject" Target="../embeddings/oleObject48.bin"/><Relationship Id="rId17" Type="http://schemas.openxmlformats.org/officeDocument/2006/relationships/image" Target="../media/image57.wmf"/><Relationship Id="rId2" Type="http://schemas.openxmlformats.org/officeDocument/2006/relationships/tags" Target="../tags/tag21.xml"/><Relationship Id="rId16" Type="http://schemas.openxmlformats.org/officeDocument/2006/relationships/oleObject" Target="../embeddings/oleObject50.bin"/><Relationship Id="rId1" Type="http://schemas.openxmlformats.org/officeDocument/2006/relationships/vmlDrawing" Target="../drawings/vmlDrawing11.vml"/><Relationship Id="rId6" Type="http://schemas.openxmlformats.org/officeDocument/2006/relationships/oleObject" Target="../embeddings/oleObject44.bin"/><Relationship Id="rId11" Type="http://schemas.openxmlformats.org/officeDocument/2006/relationships/image" Target="../media/image54.wmf"/><Relationship Id="rId5" Type="http://schemas.openxmlformats.org/officeDocument/2006/relationships/image" Target="../media/image9.emf"/><Relationship Id="rId15" Type="http://schemas.openxmlformats.org/officeDocument/2006/relationships/image" Target="../media/image56.wmf"/><Relationship Id="rId10" Type="http://schemas.openxmlformats.org/officeDocument/2006/relationships/oleObject" Target="../embeddings/oleObject47.bin"/><Relationship Id="rId4" Type="http://schemas.openxmlformats.org/officeDocument/2006/relationships/notesSlide" Target="../notesSlides/notesSlide22.xml"/><Relationship Id="rId9" Type="http://schemas.openxmlformats.org/officeDocument/2006/relationships/oleObject" Target="../embeddings/oleObject46.bin"/><Relationship Id="rId14" Type="http://schemas.openxmlformats.org/officeDocument/2006/relationships/oleObject" Target="../embeddings/oleObject49.bin"/></Relationships>
</file>

<file path=ppt/slides/_rels/slide23.xml.rels><?xml version="1.0" encoding="UTF-8" standalone="yes"?>
<Relationships xmlns="http://schemas.openxmlformats.org/package/2006/relationships"><Relationship Id="rId8" Type="http://schemas.openxmlformats.org/officeDocument/2006/relationships/package" Target="../embeddings/Microsoft_Visio___1.vsdx"/><Relationship Id="rId3" Type="http://schemas.openxmlformats.org/officeDocument/2006/relationships/slideLayout" Target="../slideLayouts/slideLayout2.xml"/><Relationship Id="rId7" Type="http://schemas.openxmlformats.org/officeDocument/2006/relationships/image" Target="../media/image53.wmf"/><Relationship Id="rId2" Type="http://schemas.openxmlformats.org/officeDocument/2006/relationships/tags" Target="../tags/tag22.xml"/><Relationship Id="rId1" Type="http://schemas.openxmlformats.org/officeDocument/2006/relationships/vmlDrawing" Target="../drawings/vmlDrawing12.vml"/><Relationship Id="rId6" Type="http://schemas.openxmlformats.org/officeDocument/2006/relationships/oleObject" Target="../embeddings/oleObject51.bin"/><Relationship Id="rId11" Type="http://schemas.openxmlformats.org/officeDocument/2006/relationships/image" Target="../media/image60.wmf"/><Relationship Id="rId5" Type="http://schemas.openxmlformats.org/officeDocument/2006/relationships/image" Target="../media/image9.emf"/><Relationship Id="rId10" Type="http://schemas.openxmlformats.org/officeDocument/2006/relationships/oleObject" Target="../embeddings/oleObject52.bin"/><Relationship Id="rId4" Type="http://schemas.openxmlformats.org/officeDocument/2006/relationships/notesSlide" Target="../notesSlides/notesSlide23.xml"/><Relationship Id="rId9" Type="http://schemas.openxmlformats.org/officeDocument/2006/relationships/image" Target="../media/image59.emf"/></Relationships>
</file>

<file path=ppt/slides/_rels/slide24.x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slideLayout" Target="../slideLayouts/slideLayout2.xml"/><Relationship Id="rId7" Type="http://schemas.openxmlformats.org/officeDocument/2006/relationships/oleObject" Target="../embeddings/oleObject53.bin"/><Relationship Id="rId12" Type="http://schemas.openxmlformats.org/officeDocument/2006/relationships/image" Target="../media/image63.wmf"/><Relationship Id="rId2" Type="http://schemas.openxmlformats.org/officeDocument/2006/relationships/tags" Target="../tags/tag23.xml"/><Relationship Id="rId1" Type="http://schemas.openxmlformats.org/officeDocument/2006/relationships/vmlDrawing" Target="../drawings/vmlDrawing13.vml"/><Relationship Id="rId6" Type="http://schemas.openxmlformats.org/officeDocument/2006/relationships/image" Target="../media/image64.png"/><Relationship Id="rId11" Type="http://schemas.openxmlformats.org/officeDocument/2006/relationships/oleObject" Target="../embeddings/oleObject55.bin"/><Relationship Id="rId5" Type="http://schemas.openxmlformats.org/officeDocument/2006/relationships/image" Target="../media/image9.emf"/><Relationship Id="rId10" Type="http://schemas.openxmlformats.org/officeDocument/2006/relationships/image" Target="../media/image62.wmf"/><Relationship Id="rId4" Type="http://schemas.openxmlformats.org/officeDocument/2006/relationships/notesSlide" Target="../notesSlides/notesSlide24.xml"/><Relationship Id="rId9" Type="http://schemas.openxmlformats.org/officeDocument/2006/relationships/oleObject" Target="../embeddings/oleObject54.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57.bin"/><Relationship Id="rId3" Type="http://schemas.openxmlformats.org/officeDocument/2006/relationships/slideLayout" Target="../slideLayouts/slideLayout2.xml"/><Relationship Id="rId7" Type="http://schemas.openxmlformats.org/officeDocument/2006/relationships/image" Target="../media/image63.wmf"/><Relationship Id="rId2" Type="http://schemas.openxmlformats.org/officeDocument/2006/relationships/tags" Target="../tags/tag24.xml"/><Relationship Id="rId1" Type="http://schemas.openxmlformats.org/officeDocument/2006/relationships/vmlDrawing" Target="../drawings/vmlDrawing14.vml"/><Relationship Id="rId6" Type="http://schemas.openxmlformats.org/officeDocument/2006/relationships/oleObject" Target="../embeddings/oleObject56.bin"/><Relationship Id="rId5" Type="http://schemas.openxmlformats.org/officeDocument/2006/relationships/image" Target="../media/image9.emf"/><Relationship Id="rId10" Type="http://schemas.openxmlformats.org/officeDocument/2006/relationships/image" Target="../media/image66.png"/><Relationship Id="rId4" Type="http://schemas.openxmlformats.org/officeDocument/2006/relationships/notesSlide" Target="../notesSlides/notesSlide25.xml"/><Relationship Id="rId9" Type="http://schemas.openxmlformats.org/officeDocument/2006/relationships/image" Target="../media/image65.w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59.bin"/><Relationship Id="rId13" Type="http://schemas.openxmlformats.org/officeDocument/2006/relationships/image" Target="../media/image70.wmf"/><Relationship Id="rId3" Type="http://schemas.openxmlformats.org/officeDocument/2006/relationships/slideLayout" Target="../slideLayouts/slideLayout2.xml"/><Relationship Id="rId7" Type="http://schemas.openxmlformats.org/officeDocument/2006/relationships/image" Target="../media/image67.wmf"/><Relationship Id="rId12" Type="http://schemas.openxmlformats.org/officeDocument/2006/relationships/oleObject" Target="../embeddings/oleObject61.bin"/><Relationship Id="rId2" Type="http://schemas.openxmlformats.org/officeDocument/2006/relationships/tags" Target="../tags/tag25.xml"/><Relationship Id="rId1" Type="http://schemas.openxmlformats.org/officeDocument/2006/relationships/vmlDrawing" Target="../drawings/vmlDrawing15.vml"/><Relationship Id="rId6" Type="http://schemas.openxmlformats.org/officeDocument/2006/relationships/oleObject" Target="../embeddings/oleObject58.bin"/><Relationship Id="rId11" Type="http://schemas.openxmlformats.org/officeDocument/2006/relationships/image" Target="../media/image69.wmf"/><Relationship Id="rId5" Type="http://schemas.openxmlformats.org/officeDocument/2006/relationships/image" Target="../media/image9.emf"/><Relationship Id="rId10" Type="http://schemas.openxmlformats.org/officeDocument/2006/relationships/oleObject" Target="../embeddings/oleObject60.bin"/><Relationship Id="rId4" Type="http://schemas.openxmlformats.org/officeDocument/2006/relationships/notesSlide" Target="../notesSlides/notesSlide26.xml"/><Relationship Id="rId9" Type="http://schemas.openxmlformats.org/officeDocument/2006/relationships/image" Target="../media/image68.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63.bin"/><Relationship Id="rId3" Type="http://schemas.openxmlformats.org/officeDocument/2006/relationships/slideLayout" Target="../slideLayouts/slideLayout2.xml"/><Relationship Id="rId7" Type="http://schemas.openxmlformats.org/officeDocument/2006/relationships/image" Target="../media/image71.wmf"/><Relationship Id="rId2" Type="http://schemas.openxmlformats.org/officeDocument/2006/relationships/tags" Target="../tags/tag26.xml"/><Relationship Id="rId1" Type="http://schemas.openxmlformats.org/officeDocument/2006/relationships/vmlDrawing" Target="../drawings/vmlDrawing16.vml"/><Relationship Id="rId6" Type="http://schemas.openxmlformats.org/officeDocument/2006/relationships/oleObject" Target="../embeddings/oleObject62.bin"/><Relationship Id="rId11" Type="http://schemas.openxmlformats.org/officeDocument/2006/relationships/image" Target="../media/image73.wmf"/><Relationship Id="rId5" Type="http://schemas.openxmlformats.org/officeDocument/2006/relationships/image" Target="../media/image9.emf"/><Relationship Id="rId10" Type="http://schemas.openxmlformats.org/officeDocument/2006/relationships/oleObject" Target="../embeddings/oleObject64.bin"/><Relationship Id="rId4" Type="http://schemas.openxmlformats.org/officeDocument/2006/relationships/notesSlide" Target="../notesSlides/notesSlide27.xml"/><Relationship Id="rId9" Type="http://schemas.openxmlformats.org/officeDocument/2006/relationships/image" Target="../media/image72.w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66.bin"/><Relationship Id="rId3" Type="http://schemas.openxmlformats.org/officeDocument/2006/relationships/slideLayout" Target="../slideLayouts/slideLayout2.xml"/><Relationship Id="rId7" Type="http://schemas.openxmlformats.org/officeDocument/2006/relationships/image" Target="../media/image65.wmf"/><Relationship Id="rId2" Type="http://schemas.openxmlformats.org/officeDocument/2006/relationships/tags" Target="../tags/tag27.xml"/><Relationship Id="rId1" Type="http://schemas.openxmlformats.org/officeDocument/2006/relationships/vmlDrawing" Target="../drawings/vmlDrawing17.vml"/><Relationship Id="rId6" Type="http://schemas.openxmlformats.org/officeDocument/2006/relationships/oleObject" Target="../embeddings/oleObject65.bin"/><Relationship Id="rId11" Type="http://schemas.openxmlformats.org/officeDocument/2006/relationships/image" Target="../media/image76.png"/><Relationship Id="rId5" Type="http://schemas.openxmlformats.org/officeDocument/2006/relationships/image" Target="../media/image9.emf"/><Relationship Id="rId10" Type="http://schemas.openxmlformats.org/officeDocument/2006/relationships/image" Target="../media/image75.png"/><Relationship Id="rId4" Type="http://schemas.openxmlformats.org/officeDocument/2006/relationships/notesSlide" Target="../notesSlides/notesSlide28.xml"/><Relationship Id="rId9" Type="http://schemas.openxmlformats.org/officeDocument/2006/relationships/image" Target="../media/image74.wmf"/></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77.wmf"/><Relationship Id="rId2" Type="http://schemas.openxmlformats.org/officeDocument/2006/relationships/tags" Target="../tags/tag28.xml"/><Relationship Id="rId1" Type="http://schemas.openxmlformats.org/officeDocument/2006/relationships/vmlDrawing" Target="../drawings/vmlDrawing18.vml"/><Relationship Id="rId6" Type="http://schemas.openxmlformats.org/officeDocument/2006/relationships/oleObject" Target="../embeddings/oleObject67.bin"/><Relationship Id="rId5" Type="http://schemas.openxmlformats.org/officeDocument/2006/relationships/image" Target="../media/image9.emf"/><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slideLayout" Target="../slideLayouts/slideLayout2.xml"/><Relationship Id="rId7" Type="http://schemas.openxmlformats.org/officeDocument/2006/relationships/image" Target="../media/image6.w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image" Target="../media/image8.wmf"/><Relationship Id="rId5" Type="http://schemas.openxmlformats.org/officeDocument/2006/relationships/image" Target="../media/image9.emf"/><Relationship Id="rId10" Type="http://schemas.openxmlformats.org/officeDocument/2006/relationships/oleObject" Target="../embeddings/oleObject3.bin"/><Relationship Id="rId4" Type="http://schemas.openxmlformats.org/officeDocument/2006/relationships/notesSlide" Target="../notesSlides/notesSlide3.xml"/><Relationship Id="rId9" Type="http://schemas.openxmlformats.org/officeDocument/2006/relationships/image" Target="../media/image7.wmf"/></Relationships>
</file>

<file path=ppt/slides/_rels/slide30.xml.rels><?xml version="1.0" encoding="UTF-8" standalone="yes"?>
<Relationships xmlns="http://schemas.openxmlformats.org/package/2006/relationships"><Relationship Id="rId8" Type="http://schemas.openxmlformats.org/officeDocument/2006/relationships/image" Target="../media/image78.emf"/><Relationship Id="rId3" Type="http://schemas.openxmlformats.org/officeDocument/2006/relationships/slideLayout" Target="../slideLayouts/slideLayout2.xml"/><Relationship Id="rId7" Type="http://schemas.openxmlformats.org/officeDocument/2006/relationships/image" Target="../media/image77.wmf"/><Relationship Id="rId2" Type="http://schemas.openxmlformats.org/officeDocument/2006/relationships/tags" Target="../tags/tag29.xml"/><Relationship Id="rId1" Type="http://schemas.openxmlformats.org/officeDocument/2006/relationships/vmlDrawing" Target="../drawings/vmlDrawing19.vml"/><Relationship Id="rId6" Type="http://schemas.openxmlformats.org/officeDocument/2006/relationships/oleObject" Target="../embeddings/oleObject68.bin"/><Relationship Id="rId5" Type="http://schemas.openxmlformats.org/officeDocument/2006/relationships/image" Target="../media/image9.emf"/><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77.wmf"/><Relationship Id="rId2" Type="http://schemas.openxmlformats.org/officeDocument/2006/relationships/tags" Target="../tags/tag30.xml"/><Relationship Id="rId1" Type="http://schemas.openxmlformats.org/officeDocument/2006/relationships/vmlDrawing" Target="../drawings/vmlDrawing20.vml"/><Relationship Id="rId6" Type="http://schemas.openxmlformats.org/officeDocument/2006/relationships/oleObject" Target="../embeddings/oleObject69.bin"/><Relationship Id="rId5" Type="http://schemas.openxmlformats.org/officeDocument/2006/relationships/image" Target="../media/image9.emf"/><Relationship Id="rId4"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9.emf"/></Relationships>
</file>

<file path=ppt/slides/_rels/slide5.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slideLayout" Target="../slideLayouts/slideLayout2.xml"/><Relationship Id="rId7" Type="http://schemas.openxmlformats.org/officeDocument/2006/relationships/image" Target="../media/image10.wmf"/><Relationship Id="rId12" Type="http://schemas.openxmlformats.org/officeDocument/2006/relationships/image" Target="../media/image12.wmf"/><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oleObject" Target="../embeddings/oleObject6.bin"/><Relationship Id="rId5" Type="http://schemas.openxmlformats.org/officeDocument/2006/relationships/image" Target="../media/image9.emf"/><Relationship Id="rId10" Type="http://schemas.openxmlformats.org/officeDocument/2006/relationships/image" Target="../media/image11.wmf"/><Relationship Id="rId4" Type="http://schemas.openxmlformats.org/officeDocument/2006/relationships/notesSlide" Target="../notesSlides/notesSlide5.xml"/><Relationship Id="rId9" Type="http://schemas.openxmlformats.org/officeDocument/2006/relationships/oleObject" Target="../embeddings/oleObject5.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7.wmf"/><Relationship Id="rId3" Type="http://schemas.openxmlformats.org/officeDocument/2006/relationships/slideLayout" Target="../slideLayouts/slideLayout2.xml"/><Relationship Id="rId7" Type="http://schemas.openxmlformats.org/officeDocument/2006/relationships/image" Target="../media/image14.wmf"/><Relationship Id="rId12" Type="http://schemas.openxmlformats.org/officeDocument/2006/relationships/oleObject" Target="../embeddings/oleObject10.bin"/><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oleObject" Target="../embeddings/oleObject7.bin"/><Relationship Id="rId11" Type="http://schemas.openxmlformats.org/officeDocument/2006/relationships/image" Target="../media/image16.wmf"/><Relationship Id="rId5" Type="http://schemas.openxmlformats.org/officeDocument/2006/relationships/image" Target="../media/image9.emf"/><Relationship Id="rId10" Type="http://schemas.openxmlformats.org/officeDocument/2006/relationships/oleObject" Target="../embeddings/oleObject9.bin"/><Relationship Id="rId4" Type="http://schemas.openxmlformats.org/officeDocument/2006/relationships/notesSlide" Target="../notesSlides/notesSlide6.xml"/><Relationship Id="rId9" Type="http://schemas.openxmlformats.org/officeDocument/2006/relationships/image" Target="../media/image15.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21.wmf"/><Relationship Id="rId18" Type="http://schemas.openxmlformats.org/officeDocument/2006/relationships/oleObject" Target="../embeddings/oleObject17.bin"/><Relationship Id="rId3" Type="http://schemas.openxmlformats.org/officeDocument/2006/relationships/slideLayout" Target="../slideLayouts/slideLayout2.xml"/><Relationship Id="rId7" Type="http://schemas.openxmlformats.org/officeDocument/2006/relationships/image" Target="../media/image18.wmf"/><Relationship Id="rId12" Type="http://schemas.openxmlformats.org/officeDocument/2006/relationships/oleObject" Target="../embeddings/oleObject14.bin"/><Relationship Id="rId17" Type="http://schemas.openxmlformats.org/officeDocument/2006/relationships/image" Target="../media/image23.wmf"/><Relationship Id="rId2" Type="http://schemas.openxmlformats.org/officeDocument/2006/relationships/tags" Target="../tags/tag6.xml"/><Relationship Id="rId16" Type="http://schemas.openxmlformats.org/officeDocument/2006/relationships/oleObject" Target="../embeddings/oleObject16.bin"/><Relationship Id="rId1" Type="http://schemas.openxmlformats.org/officeDocument/2006/relationships/vmlDrawing" Target="../drawings/vmlDrawing4.vml"/><Relationship Id="rId6" Type="http://schemas.openxmlformats.org/officeDocument/2006/relationships/oleObject" Target="../embeddings/oleObject11.bin"/><Relationship Id="rId11" Type="http://schemas.openxmlformats.org/officeDocument/2006/relationships/image" Target="../media/image20.wmf"/><Relationship Id="rId5" Type="http://schemas.openxmlformats.org/officeDocument/2006/relationships/image" Target="../media/image9.emf"/><Relationship Id="rId15" Type="http://schemas.openxmlformats.org/officeDocument/2006/relationships/image" Target="../media/image22.wmf"/><Relationship Id="rId10" Type="http://schemas.openxmlformats.org/officeDocument/2006/relationships/oleObject" Target="../embeddings/oleObject13.bin"/><Relationship Id="rId19" Type="http://schemas.openxmlformats.org/officeDocument/2006/relationships/image" Target="../media/image24.wmf"/><Relationship Id="rId4" Type="http://schemas.openxmlformats.org/officeDocument/2006/relationships/notesSlide" Target="../notesSlides/notesSlide7.xml"/><Relationship Id="rId9" Type="http://schemas.openxmlformats.org/officeDocument/2006/relationships/image" Target="../media/image19.wmf"/><Relationship Id="rId14" Type="http://schemas.openxmlformats.org/officeDocument/2006/relationships/oleObject" Target="../embeddings/oleObject15.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slideLayout" Target="../slideLayouts/slideLayout2.xml"/><Relationship Id="rId7" Type="http://schemas.openxmlformats.org/officeDocument/2006/relationships/image" Target="../media/image25.wmf"/><Relationship Id="rId2" Type="http://schemas.openxmlformats.org/officeDocument/2006/relationships/tags" Target="../tags/tag7.xml"/><Relationship Id="rId1" Type="http://schemas.openxmlformats.org/officeDocument/2006/relationships/vmlDrawing" Target="../drawings/vmlDrawing5.vml"/><Relationship Id="rId6" Type="http://schemas.openxmlformats.org/officeDocument/2006/relationships/oleObject" Target="../embeddings/oleObject18.bin"/><Relationship Id="rId5" Type="http://schemas.openxmlformats.org/officeDocument/2006/relationships/image" Target="../media/image9.emf"/><Relationship Id="rId4" Type="http://schemas.openxmlformats.org/officeDocument/2006/relationships/notesSlide" Target="../notesSlides/notesSlide8.xml"/><Relationship Id="rId9" Type="http://schemas.openxmlformats.org/officeDocument/2006/relationships/image" Target="../media/image26.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image" Target="../media/image29.wmf"/><Relationship Id="rId18" Type="http://schemas.openxmlformats.org/officeDocument/2006/relationships/oleObject" Target="../embeddings/oleObject29.bin"/><Relationship Id="rId3" Type="http://schemas.openxmlformats.org/officeDocument/2006/relationships/slideLayout" Target="../slideLayouts/slideLayout2.xml"/><Relationship Id="rId7" Type="http://schemas.openxmlformats.org/officeDocument/2006/relationships/image" Target="../media/image27.wmf"/><Relationship Id="rId12" Type="http://schemas.openxmlformats.org/officeDocument/2006/relationships/oleObject" Target="../embeddings/oleObject24.bin"/><Relationship Id="rId17" Type="http://schemas.openxmlformats.org/officeDocument/2006/relationships/oleObject" Target="../embeddings/oleObject28.bin"/><Relationship Id="rId2" Type="http://schemas.openxmlformats.org/officeDocument/2006/relationships/tags" Target="../tags/tag8.xml"/><Relationship Id="rId16" Type="http://schemas.openxmlformats.org/officeDocument/2006/relationships/oleObject" Target="../embeddings/oleObject27.bin"/><Relationship Id="rId1" Type="http://schemas.openxmlformats.org/officeDocument/2006/relationships/vmlDrawing" Target="../drawings/vmlDrawing6.vml"/><Relationship Id="rId6" Type="http://schemas.openxmlformats.org/officeDocument/2006/relationships/oleObject" Target="../embeddings/oleObject20.bin"/><Relationship Id="rId11" Type="http://schemas.openxmlformats.org/officeDocument/2006/relationships/oleObject" Target="../embeddings/oleObject23.bin"/><Relationship Id="rId5" Type="http://schemas.openxmlformats.org/officeDocument/2006/relationships/image" Target="../media/image9.emf"/><Relationship Id="rId15" Type="http://schemas.openxmlformats.org/officeDocument/2006/relationships/oleObject" Target="../embeddings/oleObject26.bin"/><Relationship Id="rId10" Type="http://schemas.openxmlformats.org/officeDocument/2006/relationships/oleObject" Target="../embeddings/oleObject22.bin"/><Relationship Id="rId4" Type="http://schemas.openxmlformats.org/officeDocument/2006/relationships/notesSlide" Target="../notesSlides/notesSlide9.xml"/><Relationship Id="rId9" Type="http://schemas.openxmlformats.org/officeDocument/2006/relationships/image" Target="../media/image28.wmf"/><Relationship Id="rId14" Type="http://schemas.openxmlformats.org/officeDocument/2006/relationships/oleObject" Target="../embeddings/oleObject2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219705" y="3283330"/>
            <a:ext cx="8028817" cy="707886"/>
          </a:xfrm>
          <a:prstGeom prst="rect">
            <a:avLst/>
          </a:prstGeom>
          <a:noFill/>
        </p:spPr>
        <p:txBody>
          <a:bodyPr wrap="square" rtlCol="0">
            <a:spAutoFit/>
            <a:scene3d>
              <a:camera prst="orthographicFront"/>
              <a:lightRig rig="threePt" dir="t"/>
            </a:scene3d>
            <a:sp3d contourW="12700"/>
          </a:bodyPr>
          <a:lstStyle/>
          <a:p>
            <a:pPr algn="ctr"/>
            <a:r>
              <a:rPr lang="zh-CN" altLang="en-US" sz="4000" dirty="0">
                <a:solidFill>
                  <a:srgbClr val="1C75BC"/>
                </a:solidFill>
                <a:latin typeface="汉仪趣黑W" panose="00020600040101010101" pitchFamily="18" charset="-122"/>
                <a:ea typeface="汉仪趣黑W" panose="00020600040101010101" pitchFamily="18" charset="-122"/>
              </a:rPr>
              <a:t>第</a:t>
            </a:r>
            <a:r>
              <a:rPr lang="en-US" altLang="zh-CN" sz="4000" dirty="0">
                <a:solidFill>
                  <a:srgbClr val="1C75BC"/>
                </a:solidFill>
                <a:latin typeface="汉仪趣黑W" panose="00020600040101010101" pitchFamily="18" charset="-122"/>
                <a:ea typeface="汉仪趣黑W" panose="00020600040101010101" pitchFamily="18" charset="-122"/>
              </a:rPr>
              <a:t>5</a:t>
            </a:r>
            <a:r>
              <a:rPr lang="zh-CN" altLang="en-US" sz="4000" dirty="0">
                <a:solidFill>
                  <a:srgbClr val="1C75BC"/>
                </a:solidFill>
                <a:latin typeface="汉仪趣黑W" panose="00020600040101010101" pitchFamily="18" charset="-122"/>
                <a:ea typeface="汉仪趣黑W" panose="00020600040101010101" pitchFamily="18" charset="-122"/>
              </a:rPr>
              <a:t>章  降维与压缩：抓住主成分</a:t>
            </a:r>
            <a:endParaRPr lang="zh-CN" altLang="en-US" sz="4000" dirty="0">
              <a:solidFill>
                <a:srgbClr val="1C75BC"/>
              </a:solidFill>
              <a:latin typeface="汉仪趣黑W" panose="00020600040101010101" pitchFamily="18" charset="-122"/>
              <a:ea typeface="汉仪趣黑W" panose="00020600040101010101" pitchFamily="18" charset="-122"/>
            </a:endParaRPr>
          </a:p>
        </p:txBody>
      </p:sp>
    </p:spTree>
    <p:extLst>
      <p:ext uri="{BB962C8B-B14F-4D97-AF65-F5344CB8AC3E}">
        <p14:creationId xmlns:p14="http://schemas.microsoft.com/office/powerpoint/2010/main" val="2176734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750" fill="hold"/>
                                        <p:tgtEl>
                                          <p:spTgt spid="6"/>
                                        </p:tgtEl>
                                        <p:attrNameLst>
                                          <p:attrName>ppt_w</p:attrName>
                                        </p:attrNameLst>
                                      </p:cBhvr>
                                      <p:tavLst>
                                        <p:tav tm="0">
                                          <p:val>
                                            <p:fltVal val="0"/>
                                          </p:val>
                                        </p:tav>
                                        <p:tav tm="100000">
                                          <p:val>
                                            <p:strVal val="#ppt_w"/>
                                          </p:val>
                                        </p:tav>
                                      </p:tavLst>
                                    </p:anim>
                                    <p:anim calcmode="lin" valueType="num">
                                      <p:cBhvr>
                                        <p:cTn id="8" dur="750" fill="hold"/>
                                        <p:tgtEl>
                                          <p:spTgt spid="6"/>
                                        </p:tgtEl>
                                        <p:attrNameLst>
                                          <p:attrName>ppt_h</p:attrName>
                                        </p:attrNameLst>
                                      </p:cBhvr>
                                      <p:tavLst>
                                        <p:tav tm="0">
                                          <p:val>
                                            <p:fltVal val="0"/>
                                          </p:val>
                                        </p:tav>
                                        <p:tav tm="100000">
                                          <p:val>
                                            <p:strVal val="#ppt_h"/>
                                          </p:val>
                                        </p:tav>
                                      </p:tavLst>
                                    </p:anim>
                                    <p:animEffect transition="in" filter="fade">
                                      <p:cBhvr>
                                        <p:cTn id="9" dur="750"/>
                                        <p:tgtEl>
                                          <p:spTgt spid="6"/>
                                        </p:tgtEl>
                                      </p:cBhvr>
                                    </p:animEffect>
                                    <p:anim calcmode="lin" valueType="num">
                                      <p:cBhvr>
                                        <p:cTn id="10" dur="750" fill="hold"/>
                                        <p:tgtEl>
                                          <p:spTgt spid="6"/>
                                        </p:tgtEl>
                                        <p:attrNameLst>
                                          <p:attrName>ppt_x</p:attrName>
                                        </p:attrNameLst>
                                      </p:cBhvr>
                                      <p:tavLst>
                                        <p:tav tm="0">
                                          <p:val>
                                            <p:fltVal val="0.5"/>
                                          </p:val>
                                        </p:tav>
                                        <p:tav tm="100000">
                                          <p:val>
                                            <p:strVal val="#ppt_x"/>
                                          </p:val>
                                        </p:tav>
                                      </p:tavLst>
                                    </p:anim>
                                    <p:anim calcmode="lin" valueType="num">
                                      <p:cBhvr>
                                        <p:cTn id="11" dur="750" fill="hold"/>
                                        <p:tgtEl>
                                          <p:spTgt spid="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1" y="245644"/>
            <a:ext cx="9232540" cy="765650"/>
            <a:chOff x="2973602" y="332266"/>
            <a:chExt cx="6273822" cy="765650"/>
          </a:xfrm>
        </p:grpSpPr>
        <p:pic>
          <p:nvPicPr>
            <p:cNvPr id="29" name="图片 28"/>
            <p:cNvPicPr>
              <a:picLocks noChangeAspect="1"/>
            </p:cNvPicPr>
            <p:nvPr/>
          </p:nvPicPr>
          <p:blipFill>
            <a:blip r:embed="rId4"/>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5.1  </a:t>
              </a:r>
              <a:r>
                <a:rPr lang="zh-CN" altLang="en-US" sz="3200" dirty="0"/>
                <a:t>最重要的矩阵：对称矩阵</a:t>
              </a:r>
              <a:endParaRPr lang="zh-CN" altLang="en-US" sz="3200" dirty="0"/>
            </a:p>
          </p:txBody>
        </p:sp>
        <p:pic>
          <p:nvPicPr>
            <p:cNvPr id="31" name="图片 30"/>
            <p:cNvPicPr>
              <a:picLocks noChangeAspect="1"/>
            </p:cNvPicPr>
            <p:nvPr/>
          </p:nvPicPr>
          <p:blipFill>
            <a:blip r:embed="rId4"/>
            <a:stretch>
              <a:fillRect/>
            </a:stretch>
          </p:blipFill>
          <p:spPr>
            <a:xfrm flipH="1">
              <a:off x="8590691" y="691167"/>
              <a:ext cx="656733" cy="406749"/>
            </a:xfrm>
            <a:prstGeom prst="rect">
              <a:avLst/>
            </a:prstGeom>
          </p:spPr>
        </p:pic>
      </p:grpSp>
      <p:grpSp>
        <p:nvGrpSpPr>
          <p:cNvPr id="32" name="组合 31"/>
          <p:cNvGrpSpPr/>
          <p:nvPr/>
        </p:nvGrpSpPr>
        <p:grpSpPr>
          <a:xfrm>
            <a:off x="1120961" y="1015356"/>
            <a:ext cx="10192106" cy="1688724"/>
            <a:chOff x="878002" y="3198014"/>
            <a:chExt cx="9708883" cy="1085851"/>
          </a:xfrm>
        </p:grpSpPr>
        <p:sp>
          <p:nvSpPr>
            <p:cNvPr id="33" name="矩形 32"/>
            <p:cNvSpPr/>
            <p:nvPr/>
          </p:nvSpPr>
          <p:spPr>
            <a:xfrm>
              <a:off x="878002" y="3844526"/>
              <a:ext cx="9708883" cy="439339"/>
            </a:xfrm>
            <a:prstGeom prst="rect">
              <a:avLst/>
            </a:prstGeom>
          </p:spPr>
          <p:txBody>
            <a:bodyPr wrap="square">
              <a:spAutoFit/>
              <a:scene3d>
                <a:camera prst="orthographicFront"/>
                <a:lightRig rig="threePt" dir="t"/>
              </a:scene3d>
              <a:sp3d contourW="12700"/>
            </a:bodyPr>
            <a:lstStyle/>
            <a:p>
              <a:pPr algn="just">
                <a:lnSpc>
                  <a:spcPct val="120000"/>
                </a:lnSpc>
              </a:pPr>
              <a:endParaRPr lang="zh-CN" altLang="zh-CN" sz="1600" dirty="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917351" y="3198014"/>
              <a:ext cx="4874278" cy="344347"/>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5.1.8  </a:t>
              </a:r>
              <a:r>
                <a:rPr lang="zh-CN" altLang="en-US" sz="2400" b="1" dirty="0">
                  <a:solidFill>
                    <a:srgbClr val="1C75BC"/>
                  </a:solidFill>
                  <a:latin typeface="迷你简准圆" panose="03000509000000000000" pitchFamily="65" charset="-122"/>
                  <a:ea typeface="迷你简准圆" panose="03000509000000000000" pitchFamily="65" charset="-122"/>
                </a:rPr>
                <a:t>对称矩阵的性质总结</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8"/>
          <p:cNvSpPr>
            <a:spLocks noChangeArrowheads="1"/>
          </p:cNvSpPr>
          <p:nvPr/>
        </p:nvSpPr>
        <p:spPr bwMode="auto">
          <a:xfrm>
            <a:off x="0" y="238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3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3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 name="图片 3"/>
          <p:cNvPicPr>
            <a:picLocks noChangeAspect="1"/>
          </p:cNvPicPr>
          <p:nvPr/>
        </p:nvPicPr>
        <p:blipFill>
          <a:blip r:embed="rId5"/>
          <a:stretch>
            <a:fillRect/>
          </a:stretch>
        </p:blipFill>
        <p:spPr>
          <a:xfrm>
            <a:off x="959862" y="1522868"/>
            <a:ext cx="8849304" cy="5335132"/>
          </a:xfrm>
          <a:prstGeom prst="rect">
            <a:avLst/>
          </a:prstGeom>
        </p:spPr>
      </p:pic>
    </p:spTree>
    <p:custDataLst>
      <p:tags r:id="rId1"/>
    </p:custDataLst>
    <p:extLst>
      <p:ext uri="{BB962C8B-B14F-4D97-AF65-F5344CB8AC3E}">
        <p14:creationId xmlns:p14="http://schemas.microsoft.com/office/powerpoint/2010/main" val="22255382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1" y="245644"/>
            <a:ext cx="9232540" cy="765650"/>
            <a:chOff x="2973602" y="332266"/>
            <a:chExt cx="6273822"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5.2  </a:t>
              </a:r>
              <a:r>
                <a:rPr lang="zh-CN" altLang="en-US" sz="3200" dirty="0"/>
                <a:t>数据分布的度量</a:t>
              </a:r>
              <a:endParaRPr lang="zh-CN" altLang="en-US" sz="3200" dirty="0"/>
            </a:p>
          </p:txBody>
        </p:sp>
        <p:pic>
          <p:nvPicPr>
            <p:cNvPr id="31" name="图片 30"/>
            <p:cNvPicPr>
              <a:picLocks noChangeAspect="1"/>
            </p:cNvPicPr>
            <p:nvPr/>
          </p:nvPicPr>
          <p:blipFill>
            <a:blip r:embed="rId5"/>
            <a:stretch>
              <a:fillRect/>
            </a:stretch>
          </p:blipFill>
          <p:spPr>
            <a:xfrm flipH="1">
              <a:off x="8590691" y="691167"/>
              <a:ext cx="656733" cy="406749"/>
            </a:xfrm>
            <a:prstGeom prst="rect">
              <a:avLst/>
            </a:prstGeom>
          </p:spPr>
        </p:pic>
      </p:grpSp>
      <p:grpSp>
        <p:nvGrpSpPr>
          <p:cNvPr id="32" name="组合 31"/>
          <p:cNvGrpSpPr/>
          <p:nvPr/>
        </p:nvGrpSpPr>
        <p:grpSpPr>
          <a:xfrm>
            <a:off x="1120960" y="1149227"/>
            <a:ext cx="10192107" cy="3253781"/>
            <a:chOff x="878001" y="3284093"/>
            <a:chExt cx="9708884" cy="2092184"/>
          </a:xfrm>
        </p:grpSpPr>
        <p:sp>
          <p:nvSpPr>
            <p:cNvPr id="33" name="矩形 32"/>
            <p:cNvSpPr/>
            <p:nvPr/>
          </p:nvSpPr>
          <p:spPr>
            <a:xfrm>
              <a:off x="878002" y="3844526"/>
              <a:ext cx="9708883" cy="1531751"/>
            </a:xfrm>
            <a:prstGeom prst="rect">
              <a:avLst/>
            </a:prstGeom>
          </p:spPr>
          <p:txBody>
            <a:bodyPr wrap="square">
              <a:spAutoFit/>
              <a:scene3d>
                <a:camera prst="orthographicFront"/>
                <a:lightRig rig="threePt" dir="t"/>
              </a:scene3d>
              <a:sp3d contourW="12700"/>
            </a:bodyPr>
            <a:lstStyle/>
            <a:p>
              <a:pPr algn="just">
                <a:lnSpc>
                  <a:spcPct val="120000"/>
                </a:lnSpc>
              </a:pPr>
              <a:r>
                <a:rPr lang="zh-CN" altLang="zh-CN" sz="2000" dirty="0" smtClean="0"/>
                <a:t>首先</a:t>
              </a:r>
              <a:r>
                <a:rPr lang="zh-CN" altLang="zh-CN" sz="2000" dirty="0"/>
                <a:t>，大家知道期望用来衡量的是一组</a:t>
              </a:r>
              <a:r>
                <a:rPr lang="zh-CN" altLang="zh-CN" sz="2000" dirty="0" smtClean="0"/>
                <a:t>变量</a:t>
              </a:r>
              <a:r>
                <a:rPr lang="en-US" altLang="zh-CN" sz="2000" dirty="0" smtClean="0"/>
                <a:t>    </a:t>
              </a:r>
              <a:r>
                <a:rPr lang="zh-CN" altLang="zh-CN" sz="2000" dirty="0" smtClean="0"/>
                <a:t>取值</a:t>
              </a:r>
              <a:r>
                <a:rPr lang="zh-CN" altLang="zh-CN" sz="2000" dirty="0"/>
                <a:t>分布的平均值，我们一般将其记作</a:t>
              </a:r>
              <a:endParaRPr lang="en-US" altLang="zh-CN" sz="2000" dirty="0" smtClean="0"/>
            </a:p>
            <a:p>
              <a:pPr algn="just">
                <a:lnSpc>
                  <a:spcPct val="120000"/>
                </a:lnSpc>
              </a:pPr>
              <a:endParaRPr lang="en-US" altLang="zh-CN" sz="2000" dirty="0"/>
            </a:p>
            <a:p>
              <a:pPr algn="just">
                <a:lnSpc>
                  <a:spcPct val="120000"/>
                </a:lnSpc>
              </a:pPr>
              <a:r>
                <a:rPr lang="zh-CN" altLang="zh-CN" sz="2000" dirty="0"/>
                <a:t>方差的定义式是：</a:t>
              </a:r>
              <a:endParaRPr lang="en-US" altLang="zh-CN" sz="2000" dirty="0" smtClean="0"/>
            </a:p>
            <a:p>
              <a:pPr algn="just">
                <a:lnSpc>
                  <a:spcPct val="120000"/>
                </a:lnSpc>
              </a:pPr>
              <a:endParaRPr lang="en-US" altLang="zh-CN" sz="1600" dirty="0"/>
            </a:p>
            <a:p>
              <a:pPr algn="just">
                <a:lnSpc>
                  <a:spcPct val="120000"/>
                </a:lnSpc>
              </a:pPr>
              <a:endParaRPr lang="en-US" altLang="zh-CN" sz="1600" dirty="0"/>
            </a:p>
            <a:p>
              <a:pPr algn="just">
                <a:lnSpc>
                  <a:spcPct val="120000"/>
                </a:lnSpc>
              </a:pPr>
              <a:endParaRPr lang="zh-CN" altLang="zh-CN" sz="1600" dirty="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78001" y="3284093"/>
              <a:ext cx="4874278" cy="344347"/>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5.2.1  </a:t>
              </a:r>
              <a:r>
                <a:rPr lang="zh-CN" altLang="en-US" sz="2400" b="1" dirty="0">
                  <a:solidFill>
                    <a:srgbClr val="1C75BC"/>
                  </a:solidFill>
                  <a:latin typeface="迷你简准圆" panose="03000509000000000000" pitchFamily="65" charset="-122"/>
                  <a:ea typeface="迷你简准圆" panose="03000509000000000000" pitchFamily="65" charset="-122"/>
                </a:rPr>
                <a:t>期望与方差</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2203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8"/>
          <p:cNvSpPr>
            <a:spLocks noChangeArrowheads="1"/>
          </p:cNvSpPr>
          <p:nvPr/>
        </p:nvSpPr>
        <p:spPr bwMode="auto">
          <a:xfrm>
            <a:off x="0" y="238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3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3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627122205"/>
              </p:ext>
            </p:extLst>
          </p:nvPr>
        </p:nvGraphicFramePr>
        <p:xfrm>
          <a:off x="6036039" y="2115238"/>
          <a:ext cx="295511" cy="264405"/>
        </p:xfrm>
        <a:graphic>
          <a:graphicData uri="http://schemas.openxmlformats.org/presentationml/2006/ole">
            <mc:AlternateContent xmlns:mc="http://schemas.openxmlformats.org/markup-compatibility/2006">
              <mc:Choice xmlns:v="urn:schemas-microsoft-com:vml" Requires="v">
                <p:oleObj spid="_x0000_s87153" r:id="rId6" imgW="177480" imgH="164880" progId="Equation.KSEE3">
                  <p:embed/>
                </p:oleObj>
              </mc:Choice>
              <mc:Fallback>
                <p:oleObj r:id="rId6" imgW="177480" imgH="164880" progId="Equation.KSEE3">
                  <p:embed/>
                  <p:pic>
                    <p:nvPicPr>
                      <p:cNvPr id="0" name="对象 103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36039" y="2115238"/>
                        <a:ext cx="295511" cy="264405"/>
                      </a:xfrm>
                      <a:prstGeom prst="rect">
                        <a:avLst/>
                      </a:prstGeom>
                      <a:noFill/>
                    </p:spPr>
                  </p:pic>
                </p:oleObj>
              </mc:Fallback>
            </mc:AlternateContent>
          </a:graphicData>
        </a:graphic>
      </p:graphicFrame>
      <p:sp>
        <p:nvSpPr>
          <p:cNvPr id="13" name="Rectangle 3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2810148074"/>
              </p:ext>
            </p:extLst>
          </p:nvPr>
        </p:nvGraphicFramePr>
        <p:xfrm>
          <a:off x="10613119" y="2128530"/>
          <a:ext cx="548876" cy="288160"/>
        </p:xfrm>
        <a:graphic>
          <a:graphicData uri="http://schemas.openxmlformats.org/presentationml/2006/ole">
            <mc:AlternateContent xmlns:mc="http://schemas.openxmlformats.org/markup-compatibility/2006">
              <mc:Choice xmlns:v="urn:schemas-microsoft-com:vml" Requires="v">
                <p:oleObj spid="_x0000_s87154" r:id="rId8" imgW="380880" imgH="203040" progId="Equation.KSEE3">
                  <p:embed/>
                </p:oleObj>
              </mc:Choice>
              <mc:Fallback>
                <p:oleObj r:id="rId8" imgW="380880" imgH="203040" progId="Equation.KSEE3">
                  <p:embed/>
                  <p:pic>
                    <p:nvPicPr>
                      <p:cNvPr id="0" name="对象 103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13119" y="2128530"/>
                        <a:ext cx="548876" cy="288160"/>
                      </a:xfrm>
                      <a:prstGeom prst="rect">
                        <a:avLst/>
                      </a:prstGeom>
                      <a:noFill/>
                    </p:spPr>
                  </p:pic>
                </p:oleObj>
              </mc:Fallback>
            </mc:AlternateContent>
          </a:graphicData>
        </a:graphic>
      </p:graphicFrame>
      <p:sp>
        <p:nvSpPr>
          <p:cNvPr id="15" name="Rectangle 3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3740516534"/>
              </p:ext>
            </p:extLst>
          </p:nvPr>
        </p:nvGraphicFramePr>
        <p:xfrm>
          <a:off x="3260991" y="2801993"/>
          <a:ext cx="1676197" cy="304763"/>
        </p:xfrm>
        <a:graphic>
          <a:graphicData uri="http://schemas.openxmlformats.org/presentationml/2006/ole">
            <mc:AlternateContent xmlns:mc="http://schemas.openxmlformats.org/markup-compatibility/2006">
              <mc:Choice xmlns:v="urn:schemas-microsoft-com:vml" Requires="v">
                <p:oleObj spid="_x0000_s87155" r:id="rId10" imgW="1257120" imgH="228600" progId="Equation.KSEE3">
                  <p:embed/>
                </p:oleObj>
              </mc:Choice>
              <mc:Fallback>
                <p:oleObj r:id="rId10" imgW="1257120" imgH="228600" progId="Equation.KSEE3">
                  <p:embed/>
                  <p:pic>
                    <p:nvPicPr>
                      <p:cNvPr id="0" name="对象 103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60991" y="2801993"/>
                        <a:ext cx="1676197" cy="304763"/>
                      </a:xfrm>
                      <a:prstGeom prst="rect">
                        <a:avLst/>
                      </a:prstGeom>
                      <a:noFill/>
                    </p:spPr>
                  </p:pic>
                </p:oleObj>
              </mc:Fallback>
            </mc:AlternateContent>
          </a:graphicData>
        </a:graphic>
      </p:graphicFrame>
      <p:sp>
        <p:nvSpPr>
          <p:cNvPr id="17" name="矩形 16"/>
          <p:cNvSpPr/>
          <p:nvPr/>
        </p:nvSpPr>
        <p:spPr>
          <a:xfrm>
            <a:off x="1163276" y="3467449"/>
            <a:ext cx="10041035" cy="1938992"/>
          </a:xfrm>
          <a:prstGeom prst="rect">
            <a:avLst/>
          </a:prstGeom>
        </p:spPr>
        <p:txBody>
          <a:bodyPr wrap="square">
            <a:spAutoFit/>
          </a:bodyPr>
          <a:lstStyle/>
          <a:p>
            <a:r>
              <a:rPr lang="zh-CN" altLang="zh-CN" sz="2000" dirty="0"/>
              <a:t>他反映的是一组数据的离散程度。通俗的说就是：对于一组数据而言你，其方差越大</a:t>
            </a:r>
            <a:r>
              <a:rPr lang="zh-CN" altLang="zh-CN" sz="2000" dirty="0" smtClean="0"/>
              <a:t>，</a:t>
            </a:r>
            <a:endParaRPr lang="en-US" altLang="zh-CN" sz="2000" dirty="0" smtClean="0"/>
          </a:p>
          <a:p>
            <a:endParaRPr lang="en-US" altLang="zh-CN" sz="2000" dirty="0"/>
          </a:p>
          <a:p>
            <a:r>
              <a:rPr lang="zh-CN" altLang="zh-CN" sz="2000" dirty="0" smtClean="0"/>
              <a:t>数据</a:t>
            </a:r>
            <a:r>
              <a:rPr lang="zh-CN" altLang="zh-CN" sz="2000" dirty="0"/>
              <a:t>的分布就越发散，而方差越小，数据的分布就越</a:t>
            </a:r>
            <a:r>
              <a:rPr lang="zh-CN" altLang="zh-CN" sz="2000" dirty="0" smtClean="0"/>
              <a:t>集中</a:t>
            </a:r>
            <a:r>
              <a:rPr lang="zh-CN" altLang="en-US" sz="2000" dirty="0" smtClean="0"/>
              <a:t>。</a:t>
            </a:r>
            <a:endParaRPr lang="en-US" altLang="zh-CN" sz="2000" dirty="0" smtClean="0"/>
          </a:p>
          <a:p>
            <a:endParaRPr lang="en-US" altLang="zh-CN" sz="2000" dirty="0"/>
          </a:p>
          <a:p>
            <a:endParaRPr lang="en-US" altLang="zh-CN" sz="2000" dirty="0" smtClean="0"/>
          </a:p>
          <a:p>
            <a:r>
              <a:rPr lang="zh-CN" altLang="en-US" sz="2000" dirty="0" smtClean="0"/>
              <a:t>示例：</a:t>
            </a:r>
            <a:r>
              <a:rPr lang="en-US" altLang="zh-CN" sz="2000" dirty="0" smtClean="0"/>
              <a:t>Python</a:t>
            </a:r>
            <a:r>
              <a:rPr lang="zh-CN" altLang="zh-CN" sz="2000" dirty="0"/>
              <a:t>语言工具来求解一下英语、数学和物理这三门成绩的均值和</a:t>
            </a:r>
            <a:r>
              <a:rPr lang="zh-CN" altLang="zh-CN" sz="2000" dirty="0" smtClean="0"/>
              <a:t>方</a:t>
            </a:r>
            <a:r>
              <a:rPr lang="zh-CN" altLang="en-US" sz="2000" dirty="0" smtClean="0"/>
              <a:t>差。</a:t>
            </a:r>
            <a:endParaRPr lang="zh-CN" altLang="en-US" sz="2000" dirty="0"/>
          </a:p>
        </p:txBody>
      </p:sp>
    </p:spTree>
    <p:custDataLst>
      <p:tags r:id="rId2"/>
    </p:custDataLst>
    <p:extLst>
      <p:ext uri="{BB962C8B-B14F-4D97-AF65-F5344CB8AC3E}">
        <p14:creationId xmlns:p14="http://schemas.microsoft.com/office/powerpoint/2010/main" val="32917606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575288" y="333567"/>
            <a:ext cx="9232540" cy="765650"/>
            <a:chOff x="2973602" y="332266"/>
            <a:chExt cx="6273822"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5.2  </a:t>
              </a:r>
              <a:r>
                <a:rPr lang="zh-CN" altLang="en-US" sz="3200" dirty="0"/>
                <a:t>数据分布的度量</a:t>
              </a:r>
              <a:endParaRPr lang="zh-CN" altLang="en-US" sz="3200" dirty="0"/>
            </a:p>
          </p:txBody>
        </p:sp>
        <p:pic>
          <p:nvPicPr>
            <p:cNvPr id="31" name="图片 30"/>
            <p:cNvPicPr>
              <a:picLocks noChangeAspect="1"/>
            </p:cNvPicPr>
            <p:nvPr/>
          </p:nvPicPr>
          <p:blipFill>
            <a:blip r:embed="rId5"/>
            <a:stretch>
              <a:fillRect/>
            </a:stretch>
          </p:blipFill>
          <p:spPr>
            <a:xfrm flipH="1">
              <a:off x="8590691" y="691167"/>
              <a:ext cx="656733" cy="406749"/>
            </a:xfrm>
            <a:prstGeom prst="rect">
              <a:avLst/>
            </a:prstGeom>
          </p:spPr>
        </p:pic>
      </p:grpSp>
      <p:grpSp>
        <p:nvGrpSpPr>
          <p:cNvPr id="32" name="组合 31"/>
          <p:cNvGrpSpPr/>
          <p:nvPr/>
        </p:nvGrpSpPr>
        <p:grpSpPr>
          <a:xfrm>
            <a:off x="1077328" y="1289668"/>
            <a:ext cx="10212930" cy="2174279"/>
            <a:chOff x="863209" y="3326972"/>
            <a:chExt cx="9728720" cy="1398063"/>
          </a:xfrm>
        </p:grpSpPr>
        <p:sp>
          <p:nvSpPr>
            <p:cNvPr id="33" name="矩形 32"/>
            <p:cNvSpPr/>
            <p:nvPr/>
          </p:nvSpPr>
          <p:spPr>
            <a:xfrm>
              <a:off x="883046" y="3707826"/>
              <a:ext cx="9708883" cy="1017209"/>
            </a:xfrm>
            <a:prstGeom prst="rect">
              <a:avLst/>
            </a:prstGeom>
          </p:spPr>
          <p:txBody>
            <a:bodyPr wrap="square">
              <a:spAutoFit/>
              <a:scene3d>
                <a:camera prst="orthographicFront"/>
                <a:lightRig rig="threePt" dir="t"/>
              </a:scene3d>
              <a:sp3d contourW="12700"/>
            </a:bodyPr>
            <a:lstStyle/>
            <a:p>
              <a:r>
                <a:rPr lang="zh-CN" altLang="zh-CN" sz="2000" dirty="0"/>
                <a:t>对于随机变量</a:t>
              </a:r>
              <a:r>
                <a:rPr lang="en-US" altLang="zh-CN" sz="2000" dirty="0"/>
                <a:t>X</a:t>
              </a:r>
              <a:r>
                <a:rPr lang="zh-CN" altLang="zh-CN" sz="2000" dirty="0"/>
                <a:t>和</a:t>
              </a:r>
              <a:r>
                <a:rPr lang="en-US" altLang="zh-CN" sz="2000" dirty="0"/>
                <a:t>Y</a:t>
              </a:r>
              <a:r>
                <a:rPr lang="zh-CN" altLang="zh-CN" sz="2000" dirty="0"/>
                <a:t>，二者的协方差定义如下：</a:t>
              </a:r>
            </a:p>
            <a:p>
              <a:pPr algn="just">
                <a:lnSpc>
                  <a:spcPct val="120000"/>
                </a:lnSpc>
              </a:pPr>
              <a:endParaRPr lang="en-US" altLang="zh-CN" sz="1600" dirty="0"/>
            </a:p>
            <a:p>
              <a:pPr algn="just">
                <a:lnSpc>
                  <a:spcPct val="120000"/>
                </a:lnSpc>
              </a:pPr>
              <a:endParaRPr lang="en-US" altLang="zh-CN" sz="1600" dirty="0"/>
            </a:p>
            <a:p>
              <a:pPr algn="just">
                <a:lnSpc>
                  <a:spcPct val="120000"/>
                </a:lnSpc>
              </a:pPr>
              <a:endParaRPr lang="zh-CN" altLang="zh-CN" sz="1600" dirty="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63209" y="3326972"/>
              <a:ext cx="4874278" cy="344347"/>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5.2.2  </a:t>
              </a:r>
              <a:r>
                <a:rPr lang="zh-CN" altLang="en-US" sz="2400" b="1" dirty="0">
                  <a:solidFill>
                    <a:srgbClr val="1C75BC"/>
                  </a:solidFill>
                  <a:latin typeface="迷你简准圆" panose="03000509000000000000" pitchFamily="65" charset="-122"/>
                  <a:ea typeface="迷你简准圆" panose="03000509000000000000" pitchFamily="65" charset="-122"/>
                </a:rPr>
                <a:t>协方差与协方差矩阵</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2203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8"/>
          <p:cNvSpPr>
            <a:spLocks noChangeArrowheads="1"/>
          </p:cNvSpPr>
          <p:nvPr/>
        </p:nvSpPr>
        <p:spPr bwMode="auto">
          <a:xfrm>
            <a:off x="0" y="2711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3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3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3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3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矩形 16"/>
          <p:cNvSpPr/>
          <p:nvPr/>
        </p:nvSpPr>
        <p:spPr>
          <a:xfrm>
            <a:off x="1178805" y="3113491"/>
            <a:ext cx="10025506" cy="1938992"/>
          </a:xfrm>
          <a:prstGeom prst="rect">
            <a:avLst/>
          </a:prstGeom>
        </p:spPr>
        <p:txBody>
          <a:bodyPr wrap="square">
            <a:spAutoFit/>
          </a:bodyPr>
          <a:lstStyle/>
          <a:p>
            <a:r>
              <a:rPr lang="en-US" altLang="zh-CN" sz="2000" dirty="0" smtClean="0"/>
              <a:t>              </a:t>
            </a:r>
            <a:r>
              <a:rPr lang="zh-CN" altLang="zh-CN" sz="2000" dirty="0" smtClean="0"/>
              <a:t>分别</a:t>
            </a:r>
            <a:r>
              <a:rPr lang="zh-CN" altLang="zh-CN" sz="2000" dirty="0"/>
              <a:t>是随机变量</a:t>
            </a:r>
            <a:r>
              <a:rPr lang="en-US" altLang="zh-CN" sz="2000" dirty="0"/>
              <a:t>X</a:t>
            </a:r>
            <a:r>
              <a:rPr lang="zh-CN" altLang="zh-CN" sz="2000" dirty="0"/>
              <a:t>和随机变量</a:t>
            </a:r>
            <a:r>
              <a:rPr lang="en-US" altLang="zh-CN" sz="2000" dirty="0"/>
              <a:t>Y</a:t>
            </a:r>
            <a:r>
              <a:rPr lang="zh-CN" altLang="zh-CN" sz="2000" dirty="0"/>
              <a:t>的期望</a:t>
            </a:r>
            <a:r>
              <a:rPr lang="zh-CN" altLang="zh-CN" sz="2000" dirty="0" smtClean="0"/>
              <a:t>。</a:t>
            </a:r>
            <a:endParaRPr lang="en-US" altLang="zh-CN" sz="2000" dirty="0" smtClean="0"/>
          </a:p>
          <a:p>
            <a:endParaRPr lang="zh-CN" altLang="zh-CN" sz="2000" dirty="0"/>
          </a:p>
          <a:p>
            <a:r>
              <a:rPr lang="zh-CN" altLang="zh-CN" sz="2000" dirty="0"/>
              <a:t>当随机变量</a:t>
            </a:r>
            <a:r>
              <a:rPr lang="en-US" altLang="zh-CN" sz="2000" dirty="0"/>
              <a:t>X</a:t>
            </a:r>
            <a:r>
              <a:rPr lang="zh-CN" altLang="zh-CN" sz="2000" dirty="0"/>
              <a:t>和随机变量</a:t>
            </a:r>
            <a:r>
              <a:rPr lang="en-US" altLang="zh-CN" sz="2000" dirty="0"/>
              <a:t>Y</a:t>
            </a:r>
            <a:r>
              <a:rPr lang="zh-CN" altLang="zh-CN" sz="2000" dirty="0"/>
              <a:t>的协方差为正的时候，表示当</a:t>
            </a:r>
            <a:r>
              <a:rPr lang="en-US" altLang="zh-CN" sz="2000" dirty="0"/>
              <a:t>X</a:t>
            </a:r>
            <a:r>
              <a:rPr lang="zh-CN" altLang="zh-CN" sz="2000" dirty="0"/>
              <a:t>增大时，</a:t>
            </a:r>
            <a:r>
              <a:rPr lang="en-US" altLang="zh-CN" sz="2000" dirty="0"/>
              <a:t>Y</a:t>
            </a:r>
            <a:r>
              <a:rPr lang="zh-CN" altLang="zh-CN" sz="2000" dirty="0"/>
              <a:t>也倾向于随之增大；而当协方差为负时，表示当</a:t>
            </a:r>
            <a:r>
              <a:rPr lang="en-US" altLang="zh-CN" sz="2000" dirty="0"/>
              <a:t>X</a:t>
            </a:r>
            <a:r>
              <a:rPr lang="zh-CN" altLang="zh-CN" sz="2000" dirty="0"/>
              <a:t>增大，</a:t>
            </a:r>
            <a:r>
              <a:rPr lang="en-US" altLang="zh-CN" sz="2000" dirty="0"/>
              <a:t>Y</a:t>
            </a:r>
            <a:r>
              <a:rPr lang="zh-CN" altLang="zh-CN" sz="2000" dirty="0"/>
              <a:t>却倾向于减小；当协方差为</a:t>
            </a:r>
            <a:r>
              <a:rPr lang="en-US" altLang="zh-CN" sz="2000" dirty="0"/>
              <a:t>0</a:t>
            </a:r>
            <a:r>
              <a:rPr lang="zh-CN" altLang="zh-CN" sz="2000" dirty="0"/>
              <a:t>时，表示当</a:t>
            </a:r>
            <a:r>
              <a:rPr lang="en-US" altLang="zh-CN" sz="2000" dirty="0"/>
              <a:t>X</a:t>
            </a:r>
            <a:r>
              <a:rPr lang="zh-CN" altLang="zh-CN" sz="2000" dirty="0"/>
              <a:t>增大时，</a:t>
            </a:r>
            <a:r>
              <a:rPr lang="en-US" altLang="zh-CN" sz="2000" dirty="0"/>
              <a:t>Y</a:t>
            </a:r>
            <a:r>
              <a:rPr lang="zh-CN" altLang="zh-CN" sz="2000" dirty="0"/>
              <a:t>没有明显的增大或减小的倾向，二者是相互独立的。</a:t>
            </a:r>
          </a:p>
          <a:p>
            <a:endParaRPr lang="en-US" altLang="zh-CN" sz="2000" dirty="0"/>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3130270792"/>
              </p:ext>
            </p:extLst>
          </p:nvPr>
        </p:nvGraphicFramePr>
        <p:xfrm>
          <a:off x="3558212" y="2548372"/>
          <a:ext cx="3805355" cy="405647"/>
        </p:xfrm>
        <a:graphic>
          <a:graphicData uri="http://schemas.openxmlformats.org/presentationml/2006/ole">
            <mc:AlternateContent xmlns:mc="http://schemas.openxmlformats.org/markup-compatibility/2006">
              <mc:Choice xmlns:v="urn:schemas-microsoft-com:vml" Requires="v">
                <p:oleObj spid="_x0000_s89193" r:id="rId6" imgW="1879560" imgH="203040" progId="Equation.KSEE3">
                  <p:embed/>
                </p:oleObj>
              </mc:Choice>
              <mc:Fallback>
                <p:oleObj r:id="rId6" imgW="1879560" imgH="203040" progId="Equation.KSEE3">
                  <p:embed/>
                  <p:pic>
                    <p:nvPicPr>
                      <p:cNvPr id="0" name="对象 10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58212" y="2548372"/>
                        <a:ext cx="3805355" cy="405647"/>
                      </a:xfrm>
                      <a:prstGeom prst="rect">
                        <a:avLst/>
                      </a:prstGeom>
                      <a:noFill/>
                    </p:spPr>
                  </p:pic>
                </p:oleObj>
              </mc:Fallback>
            </mc:AlternateContent>
          </a:graphicData>
        </a:graphic>
      </p:graphicFrame>
      <p:sp>
        <p:nvSpPr>
          <p:cNvPr id="12"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2361212793"/>
              </p:ext>
            </p:extLst>
          </p:nvPr>
        </p:nvGraphicFramePr>
        <p:xfrm>
          <a:off x="1479731" y="3212935"/>
          <a:ext cx="267839" cy="284579"/>
        </p:xfrm>
        <a:graphic>
          <a:graphicData uri="http://schemas.openxmlformats.org/presentationml/2006/ole">
            <mc:AlternateContent xmlns:mc="http://schemas.openxmlformats.org/markup-compatibility/2006">
              <mc:Choice xmlns:v="urn:schemas-microsoft-com:vml" Requires="v">
                <p:oleObj spid="_x0000_s89194" r:id="rId8" imgW="152280" imgH="164880" progId="Equation.KSEE3">
                  <p:embed/>
                </p:oleObj>
              </mc:Choice>
              <mc:Fallback>
                <p:oleObj r:id="rId8" imgW="152280" imgH="164880" progId="Equation.KSEE3">
                  <p:embed/>
                  <p:pic>
                    <p:nvPicPr>
                      <p:cNvPr id="0" name="对象 104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79731" y="3212935"/>
                        <a:ext cx="267839" cy="284579"/>
                      </a:xfrm>
                      <a:prstGeom prst="rect">
                        <a:avLst/>
                      </a:prstGeom>
                      <a:noFill/>
                    </p:spPr>
                  </p:pic>
                </p:oleObj>
              </mc:Fallback>
            </mc:AlternateContent>
          </a:graphicData>
        </a:graphic>
      </p:graphicFrame>
      <p:sp>
        <p:nvSpPr>
          <p:cNvPr id="19"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 name="对象 19"/>
          <p:cNvGraphicFramePr>
            <a:graphicFrameLocks noChangeAspect="1"/>
          </p:cNvGraphicFramePr>
          <p:nvPr>
            <p:extLst>
              <p:ext uri="{D42A27DB-BD31-4B8C-83A1-F6EECF244321}">
                <p14:modId xmlns:p14="http://schemas.microsoft.com/office/powerpoint/2010/main" val="1641394496"/>
              </p:ext>
            </p:extLst>
          </p:nvPr>
        </p:nvGraphicFramePr>
        <p:xfrm>
          <a:off x="1852774" y="3113491"/>
          <a:ext cx="422502" cy="407232"/>
        </p:xfrm>
        <a:graphic>
          <a:graphicData uri="http://schemas.openxmlformats.org/presentationml/2006/ole">
            <mc:AlternateContent xmlns:mc="http://schemas.openxmlformats.org/markup-compatibility/2006">
              <mc:Choice xmlns:v="urn:schemas-microsoft-com:vml" Requires="v">
                <p:oleObj spid="_x0000_s89195" r:id="rId10" imgW="114120" imgH="139680" progId="Equation.KSEE3">
                  <p:embed/>
                </p:oleObj>
              </mc:Choice>
              <mc:Fallback>
                <p:oleObj r:id="rId10" imgW="114120" imgH="139680" progId="Equation.KSEE3">
                  <p:embed/>
                  <p:pic>
                    <p:nvPicPr>
                      <p:cNvPr id="0" name="对象 104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52774" y="3113491"/>
                        <a:ext cx="422502" cy="407232"/>
                      </a:xfrm>
                      <a:prstGeom prst="rect">
                        <a:avLst/>
                      </a:prstGeom>
                      <a:noFill/>
                    </p:spPr>
                  </p:pic>
                </p:oleObj>
              </mc:Fallback>
            </mc:AlternateContent>
          </a:graphicData>
        </a:graphic>
      </p:graphicFrame>
      <p:sp>
        <p:nvSpPr>
          <p:cNvPr id="21"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 name="对象 21"/>
          <p:cNvGraphicFramePr>
            <a:graphicFrameLocks noChangeAspect="1"/>
          </p:cNvGraphicFramePr>
          <p:nvPr>
            <p:extLst>
              <p:ext uri="{D42A27DB-BD31-4B8C-83A1-F6EECF244321}">
                <p14:modId xmlns:p14="http://schemas.microsoft.com/office/powerpoint/2010/main" val="1467405822"/>
              </p:ext>
            </p:extLst>
          </p:nvPr>
        </p:nvGraphicFramePr>
        <p:xfrm>
          <a:off x="1479730" y="5151926"/>
          <a:ext cx="5122495" cy="1348025"/>
        </p:xfrm>
        <a:graphic>
          <a:graphicData uri="http://schemas.openxmlformats.org/presentationml/2006/ole">
            <mc:AlternateContent xmlns:mc="http://schemas.openxmlformats.org/markup-compatibility/2006">
              <mc:Choice xmlns:v="urn:schemas-microsoft-com:vml" Requires="v">
                <p:oleObj spid="_x0000_s89196" r:id="rId12" imgW="2717640" imgH="711000" progId="Equation.KSEE3">
                  <p:embed/>
                </p:oleObj>
              </mc:Choice>
              <mc:Fallback>
                <p:oleObj r:id="rId12" imgW="2717640" imgH="711000" progId="Equation.KSEE3">
                  <p:embed/>
                  <p:pic>
                    <p:nvPicPr>
                      <p:cNvPr id="0" name="对象 123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79730" y="5151926"/>
                        <a:ext cx="5122495" cy="1348025"/>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32413854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996506" y="245644"/>
            <a:ext cx="10013219" cy="908177"/>
            <a:chOff x="2645235" y="332266"/>
            <a:chExt cx="6804321" cy="908177"/>
          </a:xfrm>
        </p:grpSpPr>
        <p:pic>
          <p:nvPicPr>
            <p:cNvPr id="29" name="图片 28"/>
            <p:cNvPicPr>
              <a:picLocks noChangeAspect="1"/>
            </p:cNvPicPr>
            <p:nvPr/>
          </p:nvPicPr>
          <p:blipFill>
            <a:blip r:embed="rId4"/>
            <a:stretch>
              <a:fillRect/>
            </a:stretch>
          </p:blipFill>
          <p:spPr>
            <a:xfrm>
              <a:off x="2645235" y="786828"/>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5.3  </a:t>
              </a:r>
              <a:r>
                <a:rPr lang="zh-CN" altLang="en-US" sz="3200" dirty="0"/>
                <a:t>利用特征值分解进行主成分分析（</a:t>
              </a:r>
              <a:r>
                <a:rPr lang="en-US" altLang="zh-CN" sz="3200" dirty="0"/>
                <a:t>PCA</a:t>
              </a:r>
              <a:r>
                <a:rPr lang="zh-CN" altLang="en-US" sz="3200" dirty="0"/>
                <a:t>）</a:t>
              </a:r>
              <a:endParaRPr lang="zh-CN" altLang="en-US" sz="3200" dirty="0"/>
            </a:p>
          </p:txBody>
        </p:sp>
        <p:pic>
          <p:nvPicPr>
            <p:cNvPr id="31" name="图片 30"/>
            <p:cNvPicPr>
              <a:picLocks noChangeAspect="1"/>
            </p:cNvPicPr>
            <p:nvPr/>
          </p:nvPicPr>
          <p:blipFill>
            <a:blip r:embed="rId4"/>
            <a:stretch>
              <a:fillRect/>
            </a:stretch>
          </p:blipFill>
          <p:spPr>
            <a:xfrm flipH="1">
              <a:off x="8792823" y="833694"/>
              <a:ext cx="656733" cy="406749"/>
            </a:xfrm>
            <a:prstGeom prst="rect">
              <a:avLst/>
            </a:prstGeom>
          </p:spPr>
        </p:pic>
      </p:grpSp>
      <p:grpSp>
        <p:nvGrpSpPr>
          <p:cNvPr id="32" name="组合 31"/>
          <p:cNvGrpSpPr/>
          <p:nvPr/>
        </p:nvGrpSpPr>
        <p:grpSpPr>
          <a:xfrm>
            <a:off x="1120961" y="1248296"/>
            <a:ext cx="10192106" cy="5050622"/>
            <a:chOff x="878002" y="3347791"/>
            <a:chExt cx="9708883" cy="3247550"/>
          </a:xfrm>
        </p:grpSpPr>
        <p:sp>
          <p:nvSpPr>
            <p:cNvPr id="33" name="矩形 32"/>
            <p:cNvSpPr/>
            <p:nvPr/>
          </p:nvSpPr>
          <p:spPr>
            <a:xfrm>
              <a:off x="878002" y="3844526"/>
              <a:ext cx="9708883" cy="2750815"/>
            </a:xfrm>
            <a:prstGeom prst="rect">
              <a:avLst/>
            </a:prstGeom>
          </p:spPr>
          <p:txBody>
            <a:bodyPr wrap="square">
              <a:spAutoFit/>
              <a:scene3d>
                <a:camera prst="orthographicFront"/>
                <a:lightRig rig="threePt" dir="t"/>
              </a:scene3d>
              <a:sp3d contourW="12700"/>
            </a:bodyPr>
            <a:lstStyle/>
            <a:p>
              <a:r>
                <a:rPr lang="zh-CN" altLang="zh-CN" sz="2000" dirty="0"/>
                <a:t>在研究工作中，我们常常针对我们关注的研究对象，去收集大量有关他的特征属性，从而对其进行细致的观测和深入的分析</a:t>
              </a:r>
              <a:r>
                <a:rPr lang="zh-CN" altLang="zh-CN" sz="2000" dirty="0" smtClean="0"/>
                <a:t>。</a:t>
              </a:r>
              <a:endParaRPr lang="en-US" altLang="zh-CN" sz="2000" dirty="0"/>
            </a:p>
            <a:p>
              <a:endParaRPr lang="en-US" altLang="zh-CN" sz="2000" dirty="0" smtClean="0">
                <a:solidFill>
                  <a:schemeClr val="tx1">
                    <a:lumMod val="50000"/>
                    <a:lumOff val="50000"/>
                  </a:schemeClr>
                </a:solidFill>
                <a:latin typeface="迷你简准圆" panose="03000509000000000000" pitchFamily="65" charset="-122"/>
                <a:ea typeface="迷你简准圆" panose="03000509000000000000" pitchFamily="65" charset="-122"/>
              </a:endParaRPr>
            </a:p>
            <a:p>
              <a:r>
                <a:rPr lang="zh-CN" altLang="zh-CN" sz="2000" dirty="0"/>
                <a:t>我们收集越多的特征属性就越方便我们全方面的对事物进行细致的研究和考量，对深层次的规律进行探寻</a:t>
              </a:r>
              <a:r>
                <a:rPr lang="zh-CN" altLang="zh-CN" sz="2000" dirty="0" smtClean="0"/>
                <a:t>。</a:t>
              </a:r>
              <a:endParaRPr lang="en-US" altLang="zh-CN" sz="2000" dirty="0" smtClean="0"/>
            </a:p>
            <a:p>
              <a:endParaRPr lang="zh-CN" altLang="zh-CN" sz="2000" dirty="0"/>
            </a:p>
            <a:p>
              <a:r>
                <a:rPr lang="zh-CN" altLang="zh-CN" sz="2000" dirty="0"/>
                <a:t>但是问题也就来了，随着样本特征属性数量的增多，我们需要分析处理的数据量也是直线上升的，在进行样本聚类、回归等数据分析的过程中，样本的数据维度过大，无疑会使得问题的研究变得愈加复杂。</a:t>
              </a:r>
              <a:endParaRPr lang="en-US" altLang="zh-CN" sz="2000" dirty="0">
                <a:solidFill>
                  <a:schemeClr val="tx1">
                    <a:lumMod val="50000"/>
                    <a:lumOff val="50000"/>
                  </a:schemeClr>
                </a:solidFill>
                <a:latin typeface="迷你简准圆" panose="03000509000000000000" pitchFamily="65" charset="-122"/>
                <a:ea typeface="迷你简准圆" panose="03000509000000000000" pitchFamily="65" charset="-122"/>
              </a:endParaRPr>
            </a:p>
            <a:p>
              <a:endParaRPr lang="en-US" altLang="zh-CN" sz="1600" dirty="0" smtClean="0">
                <a:solidFill>
                  <a:schemeClr val="tx1">
                    <a:lumMod val="50000"/>
                    <a:lumOff val="50000"/>
                  </a:schemeClr>
                </a:solidFill>
                <a:latin typeface="迷你简准圆" panose="03000509000000000000" pitchFamily="65" charset="-122"/>
                <a:ea typeface="迷你简准圆" panose="03000509000000000000" pitchFamily="65" charset="-122"/>
              </a:endParaRPr>
            </a:p>
            <a:p>
              <a:r>
                <a:rPr lang="zh-CN" altLang="zh-CN" sz="2000" dirty="0"/>
                <a:t>因此，这种现状让我们感觉到，用这么多彼此相关的特征属性去描述一件事物，一方面非常复杂，另一方面似乎也显得不是那么有必要。我们希望能在原有基础上减少特征属性的数量。</a:t>
              </a:r>
            </a:p>
            <a:p>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1029777" y="3347791"/>
              <a:ext cx="5688416" cy="344347"/>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5.3.1  </a:t>
              </a:r>
              <a:r>
                <a:rPr lang="zh-CN" altLang="en-US" sz="2400" b="1" dirty="0">
                  <a:solidFill>
                    <a:srgbClr val="1C75BC"/>
                  </a:solidFill>
                  <a:latin typeface="迷你简准圆" panose="03000509000000000000" pitchFamily="65" charset="-122"/>
                  <a:ea typeface="迷你简准圆" panose="03000509000000000000" pitchFamily="65" charset="-122"/>
                </a:rPr>
                <a:t>数据降维的需求背景</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2550610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9232540" cy="765650"/>
            <a:chOff x="2973602" y="332266"/>
            <a:chExt cx="6273823" cy="765650"/>
          </a:xfrm>
        </p:grpSpPr>
        <p:pic>
          <p:nvPicPr>
            <p:cNvPr id="29" name="图片 28"/>
            <p:cNvPicPr>
              <a:picLocks noChangeAspect="1"/>
            </p:cNvPicPr>
            <p:nvPr/>
          </p:nvPicPr>
          <p:blipFill>
            <a:blip r:embed="rId4"/>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smtClean="0"/>
                <a:t>5.3</a:t>
              </a:r>
              <a:r>
                <a:rPr lang="zh-CN" altLang="en-US" sz="3200" dirty="0" smtClean="0"/>
                <a:t>利用</a:t>
              </a:r>
              <a:r>
                <a:rPr lang="zh-CN" altLang="en-US" sz="3200" dirty="0"/>
                <a:t>特征值分解进行主成分分析（</a:t>
              </a:r>
              <a:r>
                <a:rPr lang="en-US" altLang="zh-CN" sz="3200" dirty="0"/>
                <a:t>PCA</a:t>
              </a:r>
              <a:r>
                <a:rPr lang="zh-CN" altLang="en-US" sz="3200" dirty="0"/>
                <a:t>）</a:t>
              </a:r>
            </a:p>
          </p:txBody>
        </p:sp>
        <p:pic>
          <p:nvPicPr>
            <p:cNvPr id="31" name="图片 30"/>
            <p:cNvPicPr>
              <a:picLocks noChangeAspect="1"/>
            </p:cNvPicPr>
            <p:nvPr/>
          </p:nvPicPr>
          <p:blipFill>
            <a:blip r:embed="rId4"/>
            <a:stretch>
              <a:fillRect/>
            </a:stretch>
          </p:blipFill>
          <p:spPr>
            <a:xfrm flipH="1">
              <a:off x="8590692" y="691167"/>
              <a:ext cx="656733" cy="406749"/>
            </a:xfrm>
            <a:prstGeom prst="rect">
              <a:avLst/>
            </a:prstGeom>
          </p:spPr>
        </p:pic>
      </p:grpSp>
      <p:grpSp>
        <p:nvGrpSpPr>
          <p:cNvPr id="32" name="组合 31"/>
          <p:cNvGrpSpPr/>
          <p:nvPr/>
        </p:nvGrpSpPr>
        <p:grpSpPr>
          <a:xfrm>
            <a:off x="1120961" y="1160638"/>
            <a:ext cx="10192106" cy="3328542"/>
            <a:chOff x="878002" y="3291433"/>
            <a:chExt cx="9708883" cy="2140256"/>
          </a:xfrm>
        </p:grpSpPr>
        <p:sp>
          <p:nvSpPr>
            <p:cNvPr id="33" name="矩形 32"/>
            <p:cNvSpPr/>
            <p:nvPr/>
          </p:nvSpPr>
          <p:spPr>
            <a:xfrm>
              <a:off x="878002" y="3844526"/>
              <a:ext cx="9708883" cy="1587163"/>
            </a:xfrm>
            <a:prstGeom prst="rect">
              <a:avLst/>
            </a:prstGeom>
          </p:spPr>
          <p:txBody>
            <a:bodyPr wrap="square">
              <a:spAutoFit/>
              <a:scene3d>
                <a:camera prst="orthographicFront"/>
                <a:lightRig rig="threePt" dir="t"/>
              </a:scene3d>
              <a:sp3d contourW="12700"/>
            </a:bodyPr>
            <a:lstStyle/>
            <a:p>
              <a:r>
                <a:rPr lang="zh-CN" altLang="zh-CN" sz="2000" dirty="0"/>
                <a:t>如何对样本的特征属性进行降维。目标是什么？</a:t>
              </a:r>
            </a:p>
            <a:p>
              <a:pPr algn="just">
                <a:lnSpc>
                  <a:spcPct val="120000"/>
                </a:lnSpc>
              </a:pPr>
              <a:endParaRPr lang="en-US" altLang="zh-CN" sz="1600" dirty="0" smtClean="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r>
                <a:rPr lang="zh-CN" altLang="zh-CN" sz="2000" dirty="0"/>
                <a:t>第一个目标当然是特征维度要变小，不能使用那么多的特征属性了。</a:t>
              </a:r>
            </a:p>
            <a:p>
              <a:pPr algn="just">
                <a:lnSpc>
                  <a:spcPct val="120000"/>
                </a:lnSpc>
              </a:pPr>
              <a:endParaRPr lang="en-US" altLang="zh-CN" sz="2000" dirty="0"/>
            </a:p>
            <a:p>
              <a:pPr algn="just">
                <a:lnSpc>
                  <a:spcPct val="120000"/>
                </a:lnSpc>
              </a:pPr>
              <a:r>
                <a:rPr lang="zh-CN" altLang="zh-CN" sz="2000" dirty="0"/>
                <a:t>第二个目标是描述样本的信息损失要尽量少。数据降维，一定伴随着信息的损失，但是如果损失的太多了，自然也就失去了意义。</a:t>
              </a:r>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78002" y="3291433"/>
              <a:ext cx="4541679" cy="33247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5.3.2  </a:t>
              </a:r>
              <a:r>
                <a:rPr lang="zh-CN" altLang="en-US" sz="2400" b="1" dirty="0">
                  <a:solidFill>
                    <a:srgbClr val="1C75BC"/>
                  </a:solidFill>
                  <a:latin typeface="迷你简准圆" panose="03000509000000000000" pitchFamily="65" charset="-122"/>
                  <a:ea typeface="迷你简准圆" panose="03000509000000000000" pitchFamily="65" charset="-122"/>
                </a:rPr>
                <a:t>目标：特征减少，损失要小</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2954087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9232540" cy="765650"/>
            <a:chOff x="2973602" y="332266"/>
            <a:chExt cx="6273823" cy="765650"/>
          </a:xfrm>
        </p:grpSpPr>
        <p:pic>
          <p:nvPicPr>
            <p:cNvPr id="29" name="图片 28"/>
            <p:cNvPicPr>
              <a:picLocks noChangeAspect="1"/>
            </p:cNvPicPr>
            <p:nvPr/>
          </p:nvPicPr>
          <p:blipFill>
            <a:blip r:embed="rId4"/>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smtClean="0"/>
                <a:t>5.3</a:t>
              </a:r>
              <a:r>
                <a:rPr lang="zh-CN" altLang="en-US" sz="3200" dirty="0" smtClean="0"/>
                <a:t>利用</a:t>
              </a:r>
              <a:r>
                <a:rPr lang="zh-CN" altLang="en-US" sz="3200" dirty="0"/>
                <a:t>特征值分解进行主成分分析（</a:t>
              </a:r>
              <a:r>
                <a:rPr lang="en-US" altLang="zh-CN" sz="3200" dirty="0"/>
                <a:t>PCA</a:t>
              </a:r>
              <a:r>
                <a:rPr lang="zh-CN" altLang="en-US" sz="3200" dirty="0"/>
                <a:t>）</a:t>
              </a:r>
            </a:p>
          </p:txBody>
        </p:sp>
        <p:pic>
          <p:nvPicPr>
            <p:cNvPr id="31" name="图片 30"/>
            <p:cNvPicPr>
              <a:picLocks noChangeAspect="1"/>
            </p:cNvPicPr>
            <p:nvPr/>
          </p:nvPicPr>
          <p:blipFill>
            <a:blip r:embed="rId4"/>
            <a:stretch>
              <a:fillRect/>
            </a:stretch>
          </p:blipFill>
          <p:spPr>
            <a:xfrm flipH="1">
              <a:off x="8590692" y="691167"/>
              <a:ext cx="656733" cy="406749"/>
            </a:xfrm>
            <a:prstGeom prst="rect">
              <a:avLst/>
            </a:prstGeom>
          </p:spPr>
        </p:pic>
      </p:grpSp>
      <p:grpSp>
        <p:nvGrpSpPr>
          <p:cNvPr id="32" name="组合 31"/>
          <p:cNvGrpSpPr/>
          <p:nvPr/>
        </p:nvGrpSpPr>
        <p:grpSpPr>
          <a:xfrm>
            <a:off x="1120961" y="1160638"/>
            <a:ext cx="10192106" cy="1247973"/>
            <a:chOff x="878002" y="3291433"/>
            <a:chExt cx="9708883" cy="802448"/>
          </a:xfrm>
        </p:grpSpPr>
        <p:sp>
          <p:nvSpPr>
            <p:cNvPr id="33" name="矩形 32"/>
            <p:cNvSpPr/>
            <p:nvPr/>
          </p:nvSpPr>
          <p:spPr>
            <a:xfrm>
              <a:off x="878002" y="3844526"/>
              <a:ext cx="9708883" cy="249355"/>
            </a:xfrm>
            <a:prstGeom prst="rect">
              <a:avLst/>
            </a:prstGeom>
          </p:spPr>
          <p:txBody>
            <a:bodyPr wrap="square">
              <a:spAutoFit/>
              <a:scene3d>
                <a:camera prst="orthographicFront"/>
                <a:lightRig rig="threePt" dir="t"/>
              </a:scene3d>
              <a:sp3d contourW="12700"/>
            </a:bodyPr>
            <a:lstStyle/>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78002" y="3291433"/>
              <a:ext cx="4541679" cy="33247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5.3.3  </a:t>
              </a:r>
              <a:r>
                <a:rPr lang="zh-CN" altLang="en-US" sz="2400" b="1" dirty="0">
                  <a:solidFill>
                    <a:srgbClr val="1C75BC"/>
                  </a:solidFill>
                  <a:latin typeface="迷你简准圆" panose="03000509000000000000" pitchFamily="65" charset="-122"/>
                  <a:ea typeface="迷你简准圆" panose="03000509000000000000" pitchFamily="65" charset="-122"/>
                </a:rPr>
                <a:t>主成分分析法降维的思路</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 name="图片 3"/>
          <p:cNvPicPr>
            <a:picLocks noChangeAspect="1"/>
          </p:cNvPicPr>
          <p:nvPr/>
        </p:nvPicPr>
        <p:blipFill>
          <a:blip r:embed="rId5"/>
          <a:stretch>
            <a:fillRect/>
          </a:stretch>
        </p:blipFill>
        <p:spPr>
          <a:xfrm>
            <a:off x="1479730" y="1846429"/>
            <a:ext cx="8924294" cy="1399486"/>
          </a:xfrm>
          <a:prstGeom prst="rect">
            <a:avLst/>
          </a:prstGeom>
        </p:spPr>
      </p:pic>
      <p:pic>
        <p:nvPicPr>
          <p:cNvPr id="5" name="图片 4"/>
          <p:cNvPicPr>
            <a:picLocks noChangeAspect="1"/>
          </p:cNvPicPr>
          <p:nvPr/>
        </p:nvPicPr>
        <p:blipFill>
          <a:blip r:embed="rId6"/>
          <a:stretch>
            <a:fillRect/>
          </a:stretch>
        </p:blipFill>
        <p:spPr>
          <a:xfrm>
            <a:off x="1298043" y="3126867"/>
            <a:ext cx="2809524" cy="2761905"/>
          </a:xfrm>
          <a:prstGeom prst="rect">
            <a:avLst/>
          </a:prstGeom>
        </p:spPr>
      </p:pic>
      <p:pic>
        <p:nvPicPr>
          <p:cNvPr id="6" name="图片 5"/>
          <p:cNvPicPr>
            <a:picLocks noChangeAspect="1"/>
          </p:cNvPicPr>
          <p:nvPr/>
        </p:nvPicPr>
        <p:blipFill>
          <a:blip r:embed="rId7"/>
          <a:stretch>
            <a:fillRect/>
          </a:stretch>
        </p:blipFill>
        <p:spPr>
          <a:xfrm>
            <a:off x="5249377" y="3126867"/>
            <a:ext cx="4800000" cy="2523809"/>
          </a:xfrm>
          <a:prstGeom prst="rect">
            <a:avLst/>
          </a:prstGeom>
        </p:spPr>
      </p:pic>
      <p:sp>
        <p:nvSpPr>
          <p:cNvPr id="7" name="矩形 6"/>
          <p:cNvSpPr/>
          <p:nvPr/>
        </p:nvSpPr>
        <p:spPr>
          <a:xfrm>
            <a:off x="782199" y="5888772"/>
            <a:ext cx="10950766" cy="913070"/>
          </a:xfrm>
          <a:prstGeom prst="rect">
            <a:avLst/>
          </a:prstGeom>
        </p:spPr>
        <p:txBody>
          <a:bodyPr wrap="square">
            <a:spAutoFit/>
          </a:bodyPr>
          <a:lstStyle/>
          <a:p>
            <a:pPr indent="266700" algn="just">
              <a:lnSpc>
                <a:spcPts val="1570"/>
              </a:lnSpc>
              <a:spcAft>
                <a:spcPts val="0"/>
              </a:spcAft>
            </a:pPr>
            <a:r>
              <a:rPr lang="zh-CN" altLang="zh-CN" dirty="0">
                <a:latin typeface="Times New Roman" panose="02020603050405020304" pitchFamily="18" charset="0"/>
                <a:ea typeface="宋体" panose="02010600030101010101" pitchFamily="2" charset="-122"/>
              </a:rPr>
              <a:t>一是，要考虑去除掉特征之间的相关性，想法是创造另一组新的特征来描述样本，并且新的特征必须彼此之间不相关。</a:t>
            </a:r>
          </a:p>
          <a:p>
            <a:pPr indent="266700" algn="just">
              <a:lnSpc>
                <a:spcPts val="1570"/>
              </a:lnSpc>
              <a:spcAft>
                <a:spcPts val="0"/>
              </a:spcAft>
            </a:pPr>
            <a:r>
              <a:rPr lang="zh-CN" altLang="zh-CN" dirty="0">
                <a:latin typeface="Times New Roman" panose="02020603050405020304" pitchFamily="18" charset="0"/>
                <a:ea typeface="宋体" panose="02010600030101010101" pitchFamily="2" charset="-122"/>
              </a:rPr>
              <a:t>二是，在新的彼此无关的特征集中，舍弃掉不重要的特征，保留较少的特征，实现数据的特征维度降维，保持尽量少的信息损失。</a:t>
            </a:r>
            <a:endParaRPr lang="zh-CN" altLang="zh-CN" dirty="0">
              <a:effectLst/>
              <a:latin typeface="Times New Roman" panose="02020603050405020304" pitchFamily="18" charset="0"/>
              <a:ea typeface="宋体" panose="02010600030101010101" pitchFamily="2" charset="-122"/>
            </a:endParaRPr>
          </a:p>
        </p:txBody>
      </p:sp>
    </p:spTree>
    <p:custDataLst>
      <p:tags r:id="rId1"/>
    </p:custDataLst>
    <p:extLst>
      <p:ext uri="{BB962C8B-B14F-4D97-AF65-F5344CB8AC3E}">
        <p14:creationId xmlns:p14="http://schemas.microsoft.com/office/powerpoint/2010/main" val="3741790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9232540" cy="765650"/>
            <a:chOff x="2973602" y="332266"/>
            <a:chExt cx="6273823"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smtClean="0"/>
                <a:t>5.3</a:t>
              </a:r>
              <a:r>
                <a:rPr lang="zh-CN" altLang="en-US" sz="3200" dirty="0" smtClean="0"/>
                <a:t>利用</a:t>
              </a:r>
              <a:r>
                <a:rPr lang="zh-CN" altLang="en-US" sz="3200" dirty="0"/>
                <a:t>特征值分解进行主成分分析（</a:t>
              </a:r>
              <a:r>
                <a:rPr lang="en-US" altLang="zh-CN" sz="3200" dirty="0"/>
                <a:t>PCA</a:t>
              </a:r>
              <a:r>
                <a:rPr lang="zh-CN" altLang="en-US" sz="3200" dirty="0"/>
                <a:t>）</a:t>
              </a:r>
            </a:p>
          </p:txBody>
        </p:sp>
        <p:pic>
          <p:nvPicPr>
            <p:cNvPr id="31" name="图片 30"/>
            <p:cNvPicPr>
              <a:picLocks noChangeAspect="1"/>
            </p:cNvPicPr>
            <p:nvPr/>
          </p:nvPicPr>
          <p:blipFill>
            <a:blip r:embed="rId5"/>
            <a:stretch>
              <a:fillRect/>
            </a:stretch>
          </p:blipFill>
          <p:spPr>
            <a:xfrm flipH="1">
              <a:off x="8590692" y="691167"/>
              <a:ext cx="656733" cy="406749"/>
            </a:xfrm>
            <a:prstGeom prst="rect">
              <a:avLst/>
            </a:prstGeom>
          </p:spPr>
        </p:pic>
      </p:grpSp>
      <p:grpSp>
        <p:nvGrpSpPr>
          <p:cNvPr id="32" name="组合 31"/>
          <p:cNvGrpSpPr/>
          <p:nvPr/>
        </p:nvGrpSpPr>
        <p:grpSpPr>
          <a:xfrm>
            <a:off x="1120961" y="1160638"/>
            <a:ext cx="10192106" cy="1247973"/>
            <a:chOff x="878002" y="3291433"/>
            <a:chExt cx="9708883" cy="802448"/>
          </a:xfrm>
        </p:grpSpPr>
        <p:sp>
          <p:nvSpPr>
            <p:cNvPr id="33" name="矩形 32"/>
            <p:cNvSpPr/>
            <p:nvPr/>
          </p:nvSpPr>
          <p:spPr>
            <a:xfrm>
              <a:off x="878002" y="3844526"/>
              <a:ext cx="9708883" cy="249355"/>
            </a:xfrm>
            <a:prstGeom prst="rect">
              <a:avLst/>
            </a:prstGeom>
          </p:spPr>
          <p:txBody>
            <a:bodyPr wrap="square">
              <a:spAutoFit/>
              <a:scene3d>
                <a:camera prst="orthographicFront"/>
                <a:lightRig rig="threePt" dir="t"/>
              </a:scene3d>
              <a:sp3d contourW="12700"/>
            </a:bodyPr>
            <a:lstStyle/>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78002" y="3291433"/>
              <a:ext cx="6183913" cy="344347"/>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5.3.4  </a:t>
              </a:r>
              <a:r>
                <a:rPr lang="zh-CN" altLang="en-US" sz="2400" b="1" dirty="0">
                  <a:solidFill>
                    <a:srgbClr val="1C75BC"/>
                  </a:solidFill>
                  <a:latin typeface="迷你简准圆" panose="03000509000000000000" pitchFamily="65" charset="-122"/>
                  <a:ea typeface="迷你简准圆" panose="03000509000000000000" pitchFamily="65" charset="-122"/>
                </a:rPr>
                <a:t>剖析</a:t>
              </a:r>
              <a:r>
                <a:rPr lang="en-US" altLang="zh-CN" sz="2400" b="1" dirty="0">
                  <a:solidFill>
                    <a:srgbClr val="1C75BC"/>
                  </a:solidFill>
                  <a:latin typeface="迷你简准圆" panose="03000509000000000000" pitchFamily="65" charset="-122"/>
                  <a:ea typeface="迷你简准圆" panose="03000509000000000000" pitchFamily="65" charset="-122"/>
                </a:rPr>
                <a:t>PCA</a:t>
              </a:r>
              <a:r>
                <a:rPr lang="zh-CN" altLang="en-US" sz="2400" b="1" dirty="0">
                  <a:solidFill>
                    <a:srgbClr val="1C75BC"/>
                  </a:solidFill>
                  <a:latin typeface="迷你简准圆" panose="03000509000000000000" pitchFamily="65" charset="-122"/>
                  <a:ea typeface="迷你简准圆" panose="03000509000000000000" pitchFamily="65" charset="-122"/>
                </a:rPr>
                <a:t>：构造彼此无关的新特征</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2537635511"/>
              </p:ext>
            </p:extLst>
          </p:nvPr>
        </p:nvGraphicFramePr>
        <p:xfrm>
          <a:off x="1641512" y="1957285"/>
          <a:ext cx="4650633" cy="807949"/>
        </p:xfrm>
        <a:graphic>
          <a:graphicData uri="http://schemas.openxmlformats.org/presentationml/2006/ole">
            <mc:AlternateContent xmlns:mc="http://schemas.openxmlformats.org/markup-compatibility/2006">
              <mc:Choice xmlns:v="urn:schemas-microsoft-com:vml" Requires="v">
                <p:oleObj spid="_x0000_s90182" r:id="rId6" imgW="2247840" imgH="393480" progId="Equation.KSEE3">
                  <p:embed/>
                </p:oleObj>
              </mc:Choice>
              <mc:Fallback>
                <p:oleObj r:id="rId6" imgW="2247840" imgH="393480" progId="Equation.KSEE3">
                  <p:embed/>
                  <p:pic>
                    <p:nvPicPr>
                      <p:cNvPr id="0" name="对象 105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41512" y="1957285"/>
                        <a:ext cx="4650633" cy="807949"/>
                      </a:xfrm>
                      <a:prstGeom prst="rect">
                        <a:avLst/>
                      </a:prstGeom>
                      <a:noFill/>
                    </p:spPr>
                  </p:pic>
                </p:oleObj>
              </mc:Fallback>
            </mc:AlternateContent>
          </a:graphicData>
        </a:graphic>
      </p:graphicFrame>
      <p:sp>
        <p:nvSpPr>
          <p:cNvPr id="5" name="Rectangle 4"/>
          <p:cNvSpPr>
            <a:spLocks noChangeArrowheads="1"/>
          </p:cNvSpPr>
          <p:nvPr/>
        </p:nvSpPr>
        <p:spPr bwMode="auto">
          <a:xfrm>
            <a:off x="1532055" y="348717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80107655"/>
              </p:ext>
            </p:extLst>
          </p:nvPr>
        </p:nvGraphicFramePr>
        <p:xfrm>
          <a:off x="1532055" y="3192574"/>
          <a:ext cx="6785680" cy="1048811"/>
        </p:xfrm>
        <a:graphic>
          <a:graphicData uri="http://schemas.openxmlformats.org/presentationml/2006/ole">
            <mc:AlternateContent xmlns:mc="http://schemas.openxmlformats.org/markup-compatibility/2006">
              <mc:Choice xmlns:v="urn:schemas-microsoft-com:vml" Requires="v">
                <p:oleObj spid="_x0000_s90183" r:id="rId8" imgW="5117760" imgH="787320" progId="Equation.KSEE3">
                  <p:embed/>
                </p:oleObj>
              </mc:Choice>
              <mc:Fallback>
                <p:oleObj r:id="rId8" imgW="5117760" imgH="787320" progId="Equation.KSEE3">
                  <p:embed/>
                  <p:pic>
                    <p:nvPicPr>
                      <p:cNvPr id="0" name="对象 105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32055" y="3192574"/>
                        <a:ext cx="6785680" cy="1048811"/>
                      </a:xfrm>
                      <a:prstGeom prst="rect">
                        <a:avLst/>
                      </a:prstGeom>
                      <a:noFill/>
                    </p:spPr>
                  </p:pic>
                </p:oleObj>
              </mc:Fallback>
            </mc:AlternateContent>
          </a:graphicData>
        </a:graphic>
      </p:graphicFrame>
      <p:sp>
        <p:nvSpPr>
          <p:cNvPr id="7" name="Rectangle 6"/>
          <p:cNvSpPr>
            <a:spLocks noChangeArrowheads="1"/>
          </p:cNvSpPr>
          <p:nvPr/>
        </p:nvSpPr>
        <p:spPr bwMode="auto">
          <a:xfrm>
            <a:off x="109457" y="-1982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599775917"/>
              </p:ext>
            </p:extLst>
          </p:nvPr>
        </p:nvGraphicFramePr>
        <p:xfrm>
          <a:off x="1532055" y="4597967"/>
          <a:ext cx="6812252" cy="1971546"/>
        </p:xfrm>
        <a:graphic>
          <a:graphicData uri="http://schemas.openxmlformats.org/presentationml/2006/ole">
            <mc:AlternateContent xmlns:mc="http://schemas.openxmlformats.org/markup-compatibility/2006">
              <mc:Choice xmlns:v="urn:schemas-microsoft-com:vml" Requires="v">
                <p:oleObj spid="_x0000_s90184" r:id="rId10" imgW="4051080" imgH="1168200" progId="Equation.KSEE3">
                  <p:embed/>
                </p:oleObj>
              </mc:Choice>
              <mc:Fallback>
                <p:oleObj r:id="rId10" imgW="4051080" imgH="1168200" progId="Equation.KSEE3">
                  <p:embed/>
                  <p:pic>
                    <p:nvPicPr>
                      <p:cNvPr id="0" name="对象 106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32055" y="4597967"/>
                        <a:ext cx="6812252" cy="1971546"/>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40369158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9232540" cy="765650"/>
            <a:chOff x="2973602" y="332266"/>
            <a:chExt cx="6273823" cy="765650"/>
          </a:xfrm>
        </p:grpSpPr>
        <p:pic>
          <p:nvPicPr>
            <p:cNvPr id="29" name="图片 28"/>
            <p:cNvPicPr>
              <a:picLocks noChangeAspect="1"/>
            </p:cNvPicPr>
            <p:nvPr/>
          </p:nvPicPr>
          <p:blipFill>
            <a:blip r:embed="rId4"/>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smtClean="0"/>
                <a:t>5.3</a:t>
              </a:r>
              <a:r>
                <a:rPr lang="zh-CN" altLang="en-US" sz="3200" dirty="0" smtClean="0"/>
                <a:t>利用</a:t>
              </a:r>
              <a:r>
                <a:rPr lang="zh-CN" altLang="en-US" sz="3200" dirty="0"/>
                <a:t>特征值分解进行主成分分析（</a:t>
              </a:r>
              <a:r>
                <a:rPr lang="en-US" altLang="zh-CN" sz="3200" dirty="0"/>
                <a:t>PCA</a:t>
              </a:r>
              <a:r>
                <a:rPr lang="zh-CN" altLang="en-US" sz="3200" dirty="0"/>
                <a:t>）</a:t>
              </a:r>
            </a:p>
          </p:txBody>
        </p:sp>
        <p:pic>
          <p:nvPicPr>
            <p:cNvPr id="31" name="图片 30"/>
            <p:cNvPicPr>
              <a:picLocks noChangeAspect="1"/>
            </p:cNvPicPr>
            <p:nvPr/>
          </p:nvPicPr>
          <p:blipFill>
            <a:blip r:embed="rId4"/>
            <a:stretch>
              <a:fillRect/>
            </a:stretch>
          </p:blipFill>
          <p:spPr>
            <a:xfrm flipH="1">
              <a:off x="8590692" y="691167"/>
              <a:ext cx="656733" cy="406749"/>
            </a:xfrm>
            <a:prstGeom prst="rect">
              <a:avLst/>
            </a:prstGeom>
          </p:spPr>
        </p:pic>
      </p:grpSp>
      <p:grpSp>
        <p:nvGrpSpPr>
          <p:cNvPr id="32" name="组合 31"/>
          <p:cNvGrpSpPr/>
          <p:nvPr/>
        </p:nvGrpSpPr>
        <p:grpSpPr>
          <a:xfrm>
            <a:off x="999946" y="1243099"/>
            <a:ext cx="10192106" cy="1247973"/>
            <a:chOff x="878002" y="3291433"/>
            <a:chExt cx="9708883" cy="802448"/>
          </a:xfrm>
        </p:grpSpPr>
        <p:sp>
          <p:nvSpPr>
            <p:cNvPr id="33" name="矩形 32"/>
            <p:cNvSpPr/>
            <p:nvPr/>
          </p:nvSpPr>
          <p:spPr>
            <a:xfrm>
              <a:off x="878002" y="3844526"/>
              <a:ext cx="9708883" cy="249355"/>
            </a:xfrm>
            <a:prstGeom prst="rect">
              <a:avLst/>
            </a:prstGeom>
          </p:spPr>
          <p:txBody>
            <a:bodyPr wrap="square">
              <a:spAutoFit/>
              <a:scene3d>
                <a:camera prst="orthographicFront"/>
                <a:lightRig rig="threePt" dir="t"/>
              </a:scene3d>
              <a:sp3d contourW="12700"/>
            </a:bodyPr>
            <a:lstStyle/>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78002" y="3291433"/>
              <a:ext cx="4541679" cy="33247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5.3.5  </a:t>
              </a:r>
              <a:r>
                <a:rPr lang="zh-CN" altLang="en-US" sz="2400" b="1" dirty="0">
                  <a:solidFill>
                    <a:srgbClr val="1C75BC"/>
                  </a:solidFill>
                  <a:latin typeface="迷你简准圆" panose="03000509000000000000" pitchFamily="65" charset="-122"/>
                  <a:ea typeface="迷你简准圆" panose="03000509000000000000" pitchFamily="65" charset="-122"/>
                </a:rPr>
                <a:t>结合例子实际操作</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p:cNvSpPr/>
          <p:nvPr/>
        </p:nvSpPr>
        <p:spPr>
          <a:xfrm>
            <a:off x="822593" y="2130642"/>
            <a:ext cx="6096000" cy="2092881"/>
          </a:xfrm>
          <a:prstGeom prst="rect">
            <a:avLst/>
          </a:prstGeom>
        </p:spPr>
        <p:txBody>
          <a:bodyPr>
            <a:spAutoFit/>
          </a:bodyPr>
          <a:lstStyle/>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import </a:t>
            </a:r>
            <a:r>
              <a:rPr lang="en-US" altLang="zh-CN" dirty="0" err="1">
                <a:latin typeface="Consolas" panose="020B0609020204030204" pitchFamily="49" charset="0"/>
                <a:ea typeface="黑体" panose="02010609060101010101" pitchFamily="49" charset="-122"/>
                <a:cs typeface="Consolas" panose="020B0609020204030204" pitchFamily="49" charset="0"/>
              </a:rPr>
              <a:t>numpy</a:t>
            </a:r>
            <a:r>
              <a:rPr lang="en-US" altLang="zh-CN" dirty="0">
                <a:latin typeface="Consolas" panose="020B0609020204030204" pitchFamily="49" charset="0"/>
                <a:ea typeface="黑体" panose="02010609060101010101" pitchFamily="49" charset="-122"/>
                <a:cs typeface="Consolas" panose="020B0609020204030204" pitchFamily="49" charset="0"/>
              </a:rPr>
              <a:t> as </a:t>
            </a:r>
            <a:r>
              <a:rPr lang="en-US" altLang="zh-CN" dirty="0" smtClean="0">
                <a:latin typeface="Consolas" panose="020B0609020204030204" pitchFamily="49" charset="0"/>
                <a:ea typeface="黑体" panose="02010609060101010101" pitchFamily="49" charset="-122"/>
                <a:cs typeface="Consolas" panose="020B0609020204030204" pitchFamily="49" charset="0"/>
              </a:rPr>
              <a:t>np</a:t>
            </a:r>
          </a:p>
          <a:p>
            <a:pPr marL="266700" algn="just">
              <a:lnSpc>
                <a:spcPts val="1300"/>
              </a:lnSpc>
              <a:spcAft>
                <a:spcPts val="0"/>
              </a:spcAft>
            </a:pP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x = [2,2,4,8,4]</a:t>
            </a: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y = [2,6,6,8,8</a:t>
            </a:r>
            <a:r>
              <a:rPr lang="en-US" altLang="zh-CN" dirty="0" smtClean="0">
                <a:latin typeface="Consolas" panose="020B0609020204030204" pitchFamily="49" charset="0"/>
                <a:ea typeface="黑体" panose="02010609060101010101" pitchFamily="49" charset="-122"/>
                <a:cs typeface="Consolas" panose="020B0609020204030204" pitchFamily="49" charset="0"/>
              </a:rPr>
              <a:t>]</a:t>
            </a:r>
          </a:p>
          <a:p>
            <a:pPr marL="266700" algn="just">
              <a:lnSpc>
                <a:spcPts val="1300"/>
              </a:lnSpc>
              <a:spcAft>
                <a:spcPts val="0"/>
              </a:spcAft>
            </a:pP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x = x - </a:t>
            </a:r>
            <a:r>
              <a:rPr lang="en-US" altLang="zh-CN" dirty="0" err="1">
                <a:latin typeface="Consolas" panose="020B0609020204030204" pitchFamily="49" charset="0"/>
                <a:ea typeface="黑体" panose="02010609060101010101" pitchFamily="49" charset="-122"/>
                <a:cs typeface="Consolas" panose="020B0609020204030204" pitchFamily="49" charset="0"/>
              </a:rPr>
              <a:t>np.mean</a:t>
            </a:r>
            <a:r>
              <a:rPr lang="en-US" altLang="zh-CN" dirty="0">
                <a:latin typeface="Consolas" panose="020B0609020204030204" pitchFamily="49" charset="0"/>
                <a:ea typeface="黑体" panose="02010609060101010101" pitchFamily="49" charset="-122"/>
                <a:cs typeface="Consolas" panose="020B0609020204030204" pitchFamily="49" charset="0"/>
              </a:rPr>
              <a:t>(x)</a:t>
            </a: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y = y - </a:t>
            </a:r>
            <a:r>
              <a:rPr lang="en-US" altLang="zh-CN" dirty="0" err="1">
                <a:latin typeface="Consolas" panose="020B0609020204030204" pitchFamily="49" charset="0"/>
                <a:ea typeface="黑体" panose="02010609060101010101" pitchFamily="49" charset="-122"/>
                <a:cs typeface="Consolas" panose="020B0609020204030204" pitchFamily="49" charset="0"/>
              </a:rPr>
              <a:t>np.mean</a:t>
            </a:r>
            <a:r>
              <a:rPr lang="en-US" altLang="zh-CN" dirty="0">
                <a:latin typeface="Consolas" panose="020B0609020204030204" pitchFamily="49" charset="0"/>
                <a:ea typeface="黑体" panose="02010609060101010101" pitchFamily="49" charset="-122"/>
                <a:cs typeface="Consolas" panose="020B0609020204030204" pitchFamily="49" charset="0"/>
              </a:rPr>
              <a:t>(y</a:t>
            </a:r>
            <a:r>
              <a:rPr lang="en-US" altLang="zh-CN" dirty="0" smtClean="0">
                <a:latin typeface="Consolas" panose="020B0609020204030204" pitchFamily="49" charset="0"/>
                <a:ea typeface="黑体" panose="02010609060101010101" pitchFamily="49" charset="-122"/>
                <a:cs typeface="Consolas" panose="020B0609020204030204" pitchFamily="49" charset="0"/>
              </a:rPr>
              <a:t>)</a:t>
            </a:r>
          </a:p>
          <a:p>
            <a:pPr marL="266700" algn="just">
              <a:lnSpc>
                <a:spcPts val="1300"/>
              </a:lnSpc>
              <a:spcAft>
                <a:spcPts val="0"/>
              </a:spcAft>
            </a:pP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S = </a:t>
            </a:r>
            <a:r>
              <a:rPr lang="en-US" altLang="zh-CN" dirty="0" err="1">
                <a:latin typeface="Consolas" panose="020B0609020204030204" pitchFamily="49" charset="0"/>
                <a:ea typeface="黑体" panose="02010609060101010101" pitchFamily="49" charset="-122"/>
                <a:cs typeface="Consolas" panose="020B0609020204030204" pitchFamily="49" charset="0"/>
              </a:rPr>
              <a:t>np.vstack</a:t>
            </a:r>
            <a:r>
              <a:rPr lang="en-US" altLang="zh-CN" dirty="0">
                <a:latin typeface="Consolas" panose="020B0609020204030204" pitchFamily="49" charset="0"/>
                <a:ea typeface="黑体" panose="02010609060101010101" pitchFamily="49" charset="-122"/>
                <a:cs typeface="Consolas" panose="020B0609020204030204" pitchFamily="49" charset="0"/>
              </a:rPr>
              <a:t>((</a:t>
            </a:r>
            <a:r>
              <a:rPr lang="en-US" altLang="zh-CN" dirty="0" err="1">
                <a:latin typeface="Consolas" panose="020B0609020204030204" pitchFamily="49" charset="0"/>
                <a:ea typeface="黑体" panose="02010609060101010101" pitchFamily="49" charset="-122"/>
                <a:cs typeface="Consolas" panose="020B0609020204030204" pitchFamily="49" charset="0"/>
              </a:rPr>
              <a:t>x,y</a:t>
            </a:r>
            <a:r>
              <a:rPr lang="en-US" altLang="zh-CN" dirty="0">
                <a:latin typeface="Consolas" panose="020B0609020204030204" pitchFamily="49" charset="0"/>
                <a:ea typeface="黑体" panose="02010609060101010101" pitchFamily="49" charset="-122"/>
                <a:cs typeface="Consolas" panose="020B0609020204030204" pitchFamily="49" charset="0"/>
              </a:rPr>
              <a:t>))</a:t>
            </a: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endParaRPr lang="en-US" altLang="zh-CN" dirty="0" smtClean="0">
              <a:latin typeface="Consolas" panose="020B0609020204030204" pitchFamily="49" charset="0"/>
              <a:ea typeface="黑体" panose="02010609060101010101" pitchFamily="49" charset="-122"/>
              <a:cs typeface="Consolas" panose="020B0609020204030204" pitchFamily="49" charset="0"/>
            </a:endParaRPr>
          </a:p>
          <a:p>
            <a:pPr marL="266700" algn="just">
              <a:lnSpc>
                <a:spcPts val="1300"/>
              </a:lnSpc>
              <a:spcAft>
                <a:spcPts val="0"/>
              </a:spcAft>
            </a:pPr>
            <a:r>
              <a:rPr lang="en-US" altLang="zh-CN" dirty="0" smtClean="0">
                <a:latin typeface="Consolas" panose="020B0609020204030204" pitchFamily="49" charset="0"/>
                <a:ea typeface="黑体" panose="02010609060101010101" pitchFamily="49" charset="-122"/>
                <a:cs typeface="Consolas" panose="020B0609020204030204" pitchFamily="49" charset="0"/>
              </a:rPr>
              <a:t>print(S</a:t>
            </a:r>
            <a:r>
              <a:rPr lang="en-US" altLang="zh-CN" dirty="0">
                <a:latin typeface="Consolas" panose="020B0609020204030204" pitchFamily="49" charset="0"/>
                <a:ea typeface="黑体" panose="02010609060101010101" pitchFamily="49" charset="-122"/>
                <a:cs typeface="Consolas" panose="020B0609020204030204" pitchFamily="49" charset="0"/>
              </a:rPr>
              <a:t>)</a:t>
            </a: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print(</a:t>
            </a:r>
            <a:r>
              <a:rPr lang="en-US" altLang="zh-CN" dirty="0" err="1">
                <a:latin typeface="Consolas" panose="020B0609020204030204" pitchFamily="49" charset="0"/>
                <a:ea typeface="黑体" panose="02010609060101010101" pitchFamily="49" charset="-122"/>
                <a:cs typeface="Consolas" panose="020B0609020204030204" pitchFamily="49" charset="0"/>
              </a:rPr>
              <a:t>np.cov</a:t>
            </a:r>
            <a:r>
              <a:rPr lang="en-US" altLang="zh-CN" dirty="0">
                <a:latin typeface="Consolas" panose="020B0609020204030204" pitchFamily="49" charset="0"/>
                <a:ea typeface="黑体" panose="02010609060101010101" pitchFamily="49" charset="-122"/>
                <a:cs typeface="Consolas" panose="020B0609020204030204" pitchFamily="49" charset="0"/>
              </a:rPr>
              <a:t>(S))</a:t>
            </a:r>
            <a:endParaRPr lang="zh-CN" altLang="zh-CN" dirty="0">
              <a:effectLst/>
              <a:latin typeface="Arial" panose="020B0604020202020204" pitchFamily="34" charset="0"/>
              <a:ea typeface="黑体" panose="02010609060101010101" pitchFamily="49" charset="-122"/>
            </a:endParaRPr>
          </a:p>
        </p:txBody>
      </p:sp>
      <p:sp>
        <p:nvSpPr>
          <p:cNvPr id="4" name="矩形 3"/>
          <p:cNvSpPr/>
          <p:nvPr/>
        </p:nvSpPr>
        <p:spPr>
          <a:xfrm>
            <a:off x="822593" y="3992053"/>
            <a:ext cx="6096000" cy="2259593"/>
          </a:xfrm>
          <a:prstGeom prst="rect">
            <a:avLst/>
          </a:prstGeom>
        </p:spPr>
        <p:txBody>
          <a:bodyPr>
            <a:spAutoFit/>
          </a:bodyPr>
          <a:lstStyle/>
          <a:p>
            <a:pPr marL="266700" algn="just">
              <a:lnSpc>
                <a:spcPts val="1300"/>
              </a:lnSpc>
              <a:spcAft>
                <a:spcPts val="0"/>
              </a:spcAft>
            </a:pPr>
            <a:endParaRPr lang="en-US" altLang="zh-CN" dirty="0" smtClean="0">
              <a:latin typeface="Consolas" panose="020B0609020204030204" pitchFamily="49" charset="0"/>
              <a:ea typeface="黑体" panose="02010609060101010101" pitchFamily="49" charset="-122"/>
              <a:cs typeface="Consolas" panose="020B0609020204030204" pitchFamily="49" charset="0"/>
            </a:endParaRPr>
          </a:p>
          <a:p>
            <a:pPr marL="266700" algn="just">
              <a:lnSpc>
                <a:spcPts val="1300"/>
              </a:lnSpc>
              <a:spcAft>
                <a:spcPts val="0"/>
              </a:spcAft>
            </a:pPr>
            <a:endParaRPr lang="en-US" altLang="zh-CN" dirty="0">
              <a:latin typeface="Consolas" panose="020B0609020204030204" pitchFamily="49" charset="0"/>
              <a:ea typeface="黑体" panose="02010609060101010101" pitchFamily="49" charset="-122"/>
              <a:cs typeface="Consolas" panose="020B0609020204030204" pitchFamily="49" charset="0"/>
            </a:endParaRPr>
          </a:p>
          <a:p>
            <a:pPr marL="266700" algn="just">
              <a:lnSpc>
                <a:spcPts val="1300"/>
              </a:lnSpc>
              <a:spcAft>
                <a:spcPts val="0"/>
              </a:spcAft>
            </a:pPr>
            <a:endParaRPr lang="en-US" altLang="zh-CN" dirty="0" smtClean="0">
              <a:latin typeface="Consolas" panose="020B0609020204030204" pitchFamily="49" charset="0"/>
              <a:ea typeface="黑体" panose="02010609060101010101" pitchFamily="49" charset="-122"/>
              <a:cs typeface="Consolas" panose="020B0609020204030204" pitchFamily="49" charset="0"/>
            </a:endParaRPr>
          </a:p>
          <a:p>
            <a:pPr marL="266700" algn="just">
              <a:lnSpc>
                <a:spcPts val="1300"/>
              </a:lnSpc>
              <a:spcAft>
                <a:spcPts val="0"/>
              </a:spcAft>
            </a:pPr>
            <a:r>
              <a:rPr lang="en-US" altLang="zh-CN" dirty="0" smtClean="0">
                <a:latin typeface="Consolas" panose="020B0609020204030204" pitchFamily="49" charset="0"/>
                <a:ea typeface="黑体" panose="02010609060101010101" pitchFamily="49" charset="-122"/>
                <a:cs typeface="Consolas" panose="020B0609020204030204" pitchFamily="49" charset="0"/>
              </a:rPr>
              <a:t>import </a:t>
            </a:r>
            <a:r>
              <a:rPr lang="en-US" altLang="zh-CN" dirty="0" err="1">
                <a:latin typeface="Consolas" panose="020B0609020204030204" pitchFamily="49" charset="0"/>
                <a:ea typeface="黑体" panose="02010609060101010101" pitchFamily="49" charset="-122"/>
                <a:cs typeface="Consolas" panose="020B0609020204030204" pitchFamily="49" charset="0"/>
              </a:rPr>
              <a:t>numpy</a:t>
            </a:r>
            <a:r>
              <a:rPr lang="en-US" altLang="zh-CN" dirty="0">
                <a:latin typeface="Consolas" panose="020B0609020204030204" pitchFamily="49" charset="0"/>
                <a:ea typeface="黑体" panose="02010609060101010101" pitchFamily="49" charset="-122"/>
                <a:cs typeface="Consolas" panose="020B0609020204030204" pitchFamily="49" charset="0"/>
              </a:rPr>
              <a:t> as np</a:t>
            </a: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from </a:t>
            </a:r>
            <a:r>
              <a:rPr lang="en-US" altLang="zh-CN" dirty="0" err="1">
                <a:latin typeface="Consolas" panose="020B0609020204030204" pitchFamily="49" charset="0"/>
                <a:ea typeface="黑体" panose="02010609060101010101" pitchFamily="49" charset="-122"/>
                <a:cs typeface="Consolas" panose="020B0609020204030204" pitchFamily="49" charset="0"/>
              </a:rPr>
              <a:t>scipy</a:t>
            </a:r>
            <a:r>
              <a:rPr lang="en-US" altLang="zh-CN" dirty="0">
                <a:latin typeface="Consolas" panose="020B0609020204030204" pitchFamily="49" charset="0"/>
                <a:ea typeface="黑体" panose="02010609060101010101" pitchFamily="49" charset="-122"/>
                <a:cs typeface="Consolas" panose="020B0609020204030204" pitchFamily="49" charset="0"/>
              </a:rPr>
              <a:t> import </a:t>
            </a:r>
            <a:r>
              <a:rPr lang="en-US" altLang="zh-CN" dirty="0" err="1" smtClean="0">
                <a:latin typeface="Consolas" panose="020B0609020204030204" pitchFamily="49" charset="0"/>
                <a:ea typeface="黑体" panose="02010609060101010101" pitchFamily="49" charset="-122"/>
                <a:cs typeface="Consolas" panose="020B0609020204030204" pitchFamily="49" charset="0"/>
              </a:rPr>
              <a:t>linalg</a:t>
            </a:r>
            <a:endParaRPr lang="en-US" altLang="zh-CN" dirty="0" smtClean="0">
              <a:latin typeface="Consolas" panose="020B0609020204030204" pitchFamily="49" charset="0"/>
              <a:ea typeface="黑体" panose="02010609060101010101" pitchFamily="49" charset="-122"/>
              <a:cs typeface="Consolas" panose="020B0609020204030204" pitchFamily="49" charset="0"/>
            </a:endParaRPr>
          </a:p>
          <a:p>
            <a:pPr marL="266700" algn="just">
              <a:lnSpc>
                <a:spcPts val="1300"/>
              </a:lnSpc>
              <a:spcAft>
                <a:spcPts val="0"/>
              </a:spcAft>
            </a:pP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C = </a:t>
            </a:r>
            <a:r>
              <a:rPr lang="en-US" altLang="zh-CN" dirty="0" err="1">
                <a:latin typeface="Consolas" panose="020B0609020204030204" pitchFamily="49" charset="0"/>
                <a:ea typeface="黑体" panose="02010609060101010101" pitchFamily="49" charset="-122"/>
                <a:cs typeface="Consolas" panose="020B0609020204030204" pitchFamily="49" charset="0"/>
              </a:rPr>
              <a:t>np.array</a:t>
            </a:r>
            <a:r>
              <a:rPr lang="en-US" altLang="zh-CN" dirty="0">
                <a:latin typeface="Consolas" panose="020B0609020204030204" pitchFamily="49" charset="0"/>
                <a:ea typeface="黑体" panose="02010609060101010101" pitchFamily="49" charset="-122"/>
                <a:cs typeface="Consolas" panose="020B0609020204030204" pitchFamily="49" charset="0"/>
              </a:rPr>
              <a:t>([[6, 4],</a:t>
            </a: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              [4, 6</a:t>
            </a:r>
            <a:r>
              <a:rPr lang="en-US" altLang="zh-CN" dirty="0" smtClean="0">
                <a:latin typeface="Consolas" panose="020B0609020204030204" pitchFamily="49" charset="0"/>
                <a:ea typeface="黑体" panose="02010609060101010101" pitchFamily="49" charset="-122"/>
                <a:cs typeface="Consolas" panose="020B0609020204030204" pitchFamily="49" charset="0"/>
              </a:rPr>
              <a:t>]])</a:t>
            </a:r>
          </a:p>
          <a:p>
            <a:pPr marL="266700" algn="just">
              <a:lnSpc>
                <a:spcPts val="1300"/>
              </a:lnSpc>
              <a:spcAft>
                <a:spcPts val="0"/>
              </a:spcAft>
            </a:pP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err="1">
                <a:latin typeface="Consolas" panose="020B0609020204030204" pitchFamily="49" charset="0"/>
                <a:ea typeface="黑体" panose="02010609060101010101" pitchFamily="49" charset="-122"/>
                <a:cs typeface="Consolas" panose="020B0609020204030204" pitchFamily="49" charset="0"/>
              </a:rPr>
              <a:t>evalue</a:t>
            </a:r>
            <a:r>
              <a:rPr lang="en-US" altLang="zh-CN" dirty="0">
                <a:latin typeface="Consolas" panose="020B0609020204030204" pitchFamily="49" charset="0"/>
                <a:ea typeface="黑体" panose="02010609060101010101" pitchFamily="49" charset="-122"/>
                <a:cs typeface="Consolas" panose="020B0609020204030204" pitchFamily="49" charset="0"/>
              </a:rPr>
              <a:t>, </a:t>
            </a:r>
            <a:r>
              <a:rPr lang="en-US" altLang="zh-CN" dirty="0" err="1">
                <a:latin typeface="Consolas" panose="020B0609020204030204" pitchFamily="49" charset="0"/>
                <a:ea typeface="黑体" panose="02010609060101010101" pitchFamily="49" charset="-122"/>
                <a:cs typeface="Consolas" panose="020B0609020204030204" pitchFamily="49" charset="0"/>
              </a:rPr>
              <a:t>evector</a:t>
            </a:r>
            <a:r>
              <a:rPr lang="en-US" altLang="zh-CN" dirty="0">
                <a:latin typeface="Consolas" panose="020B0609020204030204" pitchFamily="49" charset="0"/>
                <a:ea typeface="黑体" panose="02010609060101010101" pitchFamily="49" charset="-122"/>
                <a:cs typeface="Consolas" panose="020B0609020204030204" pitchFamily="49" charset="0"/>
              </a:rPr>
              <a:t> = </a:t>
            </a:r>
            <a:r>
              <a:rPr lang="en-US" altLang="zh-CN" dirty="0" err="1">
                <a:latin typeface="Consolas" panose="020B0609020204030204" pitchFamily="49" charset="0"/>
                <a:ea typeface="黑体" panose="02010609060101010101" pitchFamily="49" charset="-122"/>
                <a:cs typeface="Consolas" panose="020B0609020204030204" pitchFamily="49" charset="0"/>
              </a:rPr>
              <a:t>linalg.eig</a:t>
            </a:r>
            <a:r>
              <a:rPr lang="en-US" altLang="zh-CN" dirty="0">
                <a:latin typeface="Consolas" panose="020B0609020204030204" pitchFamily="49" charset="0"/>
                <a:ea typeface="黑体" panose="02010609060101010101" pitchFamily="49" charset="-122"/>
                <a:cs typeface="Consolas" panose="020B0609020204030204" pitchFamily="49" charset="0"/>
              </a:rPr>
              <a:t>(C</a:t>
            </a:r>
            <a:r>
              <a:rPr lang="en-US" altLang="zh-CN" dirty="0" smtClean="0">
                <a:latin typeface="Consolas" panose="020B0609020204030204" pitchFamily="49" charset="0"/>
                <a:ea typeface="黑体" panose="02010609060101010101" pitchFamily="49" charset="-122"/>
                <a:cs typeface="Consolas" panose="020B0609020204030204" pitchFamily="49" charset="0"/>
              </a:rPr>
              <a:t>)</a:t>
            </a:r>
          </a:p>
          <a:p>
            <a:pPr marL="266700" algn="just">
              <a:lnSpc>
                <a:spcPts val="1300"/>
              </a:lnSpc>
              <a:spcAft>
                <a:spcPts val="0"/>
              </a:spcAft>
            </a:pP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print(</a:t>
            </a:r>
            <a:r>
              <a:rPr lang="en-US" altLang="zh-CN" dirty="0" err="1">
                <a:latin typeface="Consolas" panose="020B0609020204030204" pitchFamily="49" charset="0"/>
                <a:ea typeface="黑体" panose="02010609060101010101" pitchFamily="49" charset="-122"/>
                <a:cs typeface="Consolas" panose="020B0609020204030204" pitchFamily="49" charset="0"/>
              </a:rPr>
              <a:t>evalue</a:t>
            </a:r>
            <a:r>
              <a:rPr lang="en-US" altLang="zh-CN" dirty="0">
                <a:latin typeface="Consolas" panose="020B0609020204030204" pitchFamily="49" charset="0"/>
                <a:ea typeface="黑体" panose="02010609060101010101" pitchFamily="49" charset="-122"/>
                <a:cs typeface="Consolas" panose="020B0609020204030204" pitchFamily="49" charset="0"/>
              </a:rPr>
              <a:t>)</a:t>
            </a: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print(</a:t>
            </a:r>
            <a:r>
              <a:rPr lang="en-US" altLang="zh-CN" dirty="0" err="1">
                <a:latin typeface="Consolas" panose="020B0609020204030204" pitchFamily="49" charset="0"/>
                <a:ea typeface="黑体" panose="02010609060101010101" pitchFamily="49" charset="-122"/>
                <a:cs typeface="Consolas" panose="020B0609020204030204" pitchFamily="49" charset="0"/>
              </a:rPr>
              <a:t>evector</a:t>
            </a:r>
            <a:r>
              <a:rPr lang="en-US" altLang="zh-CN" dirty="0">
                <a:latin typeface="Consolas" panose="020B0609020204030204" pitchFamily="49" charset="0"/>
                <a:ea typeface="黑体" panose="02010609060101010101" pitchFamily="49" charset="-122"/>
                <a:cs typeface="Consolas" panose="020B0609020204030204" pitchFamily="49" charset="0"/>
              </a:rPr>
              <a:t>)</a:t>
            </a:r>
            <a:endParaRPr lang="zh-CN" altLang="zh-CN" dirty="0">
              <a:effectLst/>
              <a:latin typeface="Arial" panose="020B0604020202020204" pitchFamily="34" charset="0"/>
              <a:ea typeface="黑体" panose="02010609060101010101" pitchFamily="49" charset="-122"/>
            </a:endParaRPr>
          </a:p>
        </p:txBody>
      </p:sp>
      <p:pic>
        <p:nvPicPr>
          <p:cNvPr id="5" name="图片 4"/>
          <p:cNvPicPr>
            <a:picLocks noChangeAspect="1"/>
          </p:cNvPicPr>
          <p:nvPr/>
        </p:nvPicPr>
        <p:blipFill>
          <a:blip r:embed="rId5"/>
          <a:stretch>
            <a:fillRect/>
          </a:stretch>
        </p:blipFill>
        <p:spPr>
          <a:xfrm>
            <a:off x="5370550" y="2065769"/>
            <a:ext cx="4268222" cy="4185877"/>
          </a:xfrm>
          <a:prstGeom prst="rect">
            <a:avLst/>
          </a:prstGeom>
        </p:spPr>
      </p:pic>
    </p:spTree>
    <p:custDataLst>
      <p:tags r:id="rId1"/>
    </p:custDataLst>
    <p:extLst>
      <p:ext uri="{BB962C8B-B14F-4D97-AF65-F5344CB8AC3E}">
        <p14:creationId xmlns:p14="http://schemas.microsoft.com/office/powerpoint/2010/main" val="8377787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120960" y="343111"/>
            <a:ext cx="9591309" cy="880028"/>
            <a:chOff x="2729806" y="332266"/>
            <a:chExt cx="6517619" cy="880028"/>
          </a:xfrm>
        </p:grpSpPr>
        <p:pic>
          <p:nvPicPr>
            <p:cNvPr id="29" name="图片 28"/>
            <p:cNvPicPr>
              <a:picLocks noChangeAspect="1"/>
            </p:cNvPicPr>
            <p:nvPr/>
          </p:nvPicPr>
          <p:blipFill>
            <a:blip r:embed="rId4"/>
            <a:stretch>
              <a:fillRect/>
            </a:stretch>
          </p:blipFill>
          <p:spPr>
            <a:xfrm>
              <a:off x="2729806" y="805545"/>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smtClean="0"/>
                <a:t>5.3</a:t>
              </a:r>
              <a:r>
                <a:rPr lang="zh-CN" altLang="en-US" sz="3200" dirty="0" smtClean="0"/>
                <a:t>利用</a:t>
              </a:r>
              <a:r>
                <a:rPr lang="zh-CN" altLang="en-US" sz="3200" dirty="0"/>
                <a:t>特征值分解进行主成分分析（</a:t>
              </a:r>
              <a:r>
                <a:rPr lang="en-US" altLang="zh-CN" sz="3200" dirty="0"/>
                <a:t>PCA</a:t>
              </a:r>
              <a:r>
                <a:rPr lang="zh-CN" altLang="en-US" sz="3200" dirty="0"/>
                <a:t>）</a:t>
              </a:r>
            </a:p>
          </p:txBody>
        </p:sp>
        <p:pic>
          <p:nvPicPr>
            <p:cNvPr id="31" name="图片 30"/>
            <p:cNvPicPr>
              <a:picLocks noChangeAspect="1"/>
            </p:cNvPicPr>
            <p:nvPr/>
          </p:nvPicPr>
          <p:blipFill>
            <a:blip r:embed="rId4"/>
            <a:stretch>
              <a:fillRect/>
            </a:stretch>
          </p:blipFill>
          <p:spPr>
            <a:xfrm flipH="1">
              <a:off x="8590692" y="691167"/>
              <a:ext cx="656733" cy="406749"/>
            </a:xfrm>
            <a:prstGeom prst="rect">
              <a:avLst/>
            </a:prstGeom>
          </p:spPr>
        </p:pic>
      </p:grpSp>
      <p:grpSp>
        <p:nvGrpSpPr>
          <p:cNvPr id="32" name="组合 31"/>
          <p:cNvGrpSpPr/>
          <p:nvPr/>
        </p:nvGrpSpPr>
        <p:grpSpPr>
          <a:xfrm>
            <a:off x="1120961" y="1160641"/>
            <a:ext cx="10192106" cy="5852311"/>
            <a:chOff x="878002" y="3291433"/>
            <a:chExt cx="9708883" cy="3763040"/>
          </a:xfrm>
        </p:grpSpPr>
        <p:sp>
          <p:nvSpPr>
            <p:cNvPr id="33" name="矩形 32"/>
            <p:cNvSpPr/>
            <p:nvPr/>
          </p:nvSpPr>
          <p:spPr>
            <a:xfrm>
              <a:off x="878002" y="3844526"/>
              <a:ext cx="9708883" cy="3209947"/>
            </a:xfrm>
            <a:prstGeom prst="rect">
              <a:avLst/>
            </a:prstGeom>
          </p:spPr>
          <p:txBody>
            <a:bodyPr wrap="square">
              <a:spAutoFit/>
              <a:scene3d>
                <a:camera prst="orthographicFront"/>
                <a:lightRig rig="threePt" dir="t"/>
              </a:scene3d>
              <a:sp3d contourW="12700"/>
            </a:bodyPr>
            <a:lstStyle/>
            <a:p>
              <a:r>
                <a:rPr lang="zh-CN" altLang="zh-CN" sz="2000" dirty="0"/>
                <a:t>将原始特征的采样值变换到两个新选取的投影基上，就得到新的一组特征取值。</a:t>
              </a:r>
            </a:p>
            <a:p>
              <a:r>
                <a:rPr lang="zh-CN" altLang="zh-CN" sz="2000" dirty="0"/>
                <a:t>代码如下：</a:t>
              </a:r>
            </a:p>
            <a:p>
              <a:r>
                <a:rPr lang="en-US" altLang="zh-CN" sz="1600" dirty="0"/>
                <a:t>import </a:t>
              </a:r>
              <a:r>
                <a:rPr lang="en-US" altLang="zh-CN" sz="1600" dirty="0" err="1"/>
                <a:t>numpy</a:t>
              </a:r>
              <a:r>
                <a:rPr lang="en-US" altLang="zh-CN" sz="1600" dirty="0"/>
                <a:t> as np</a:t>
              </a:r>
              <a:endParaRPr lang="zh-CN" altLang="zh-CN" sz="1600" dirty="0"/>
            </a:p>
            <a:p>
              <a:r>
                <a:rPr lang="en-US" altLang="zh-CN" sz="1600" dirty="0"/>
                <a:t>x = [2,2,4,8,4]</a:t>
              </a:r>
              <a:endParaRPr lang="zh-CN" altLang="zh-CN" sz="1600" dirty="0"/>
            </a:p>
            <a:p>
              <a:r>
                <a:rPr lang="en-US" altLang="zh-CN" sz="1600" dirty="0"/>
                <a:t>y = [2,6,6,8,8]</a:t>
              </a:r>
              <a:endParaRPr lang="zh-CN" altLang="zh-CN" sz="1600" dirty="0"/>
            </a:p>
            <a:p>
              <a:r>
                <a:rPr lang="en-US" altLang="zh-CN" sz="1600" dirty="0"/>
                <a:t>x = x - </a:t>
              </a:r>
              <a:r>
                <a:rPr lang="en-US" altLang="zh-CN" sz="1600" dirty="0" err="1"/>
                <a:t>np.mean</a:t>
              </a:r>
              <a:r>
                <a:rPr lang="en-US" altLang="zh-CN" sz="1600" dirty="0"/>
                <a:t>(x)</a:t>
              </a:r>
              <a:endParaRPr lang="zh-CN" altLang="zh-CN" sz="1600" dirty="0"/>
            </a:p>
            <a:p>
              <a:r>
                <a:rPr lang="en-US" altLang="zh-CN" sz="1600" dirty="0"/>
                <a:t>y = y - </a:t>
              </a:r>
              <a:r>
                <a:rPr lang="en-US" altLang="zh-CN" sz="1600" dirty="0" err="1"/>
                <a:t>np.mean</a:t>
              </a:r>
              <a:r>
                <a:rPr lang="en-US" altLang="zh-CN" sz="1600" dirty="0"/>
                <a:t>(y)</a:t>
              </a:r>
              <a:endParaRPr lang="zh-CN" altLang="zh-CN" sz="1600" dirty="0"/>
            </a:p>
            <a:p>
              <a:r>
                <a:rPr lang="en-US" altLang="zh-CN" sz="1600" dirty="0"/>
                <a:t>A = </a:t>
              </a:r>
              <a:r>
                <a:rPr lang="en-US" altLang="zh-CN" sz="1600" dirty="0" err="1"/>
                <a:t>np.vstack</a:t>
              </a:r>
              <a:r>
                <a:rPr lang="en-US" altLang="zh-CN" sz="1600" dirty="0"/>
                <a:t>((</a:t>
              </a:r>
              <a:r>
                <a:rPr lang="en-US" altLang="zh-CN" sz="1600" dirty="0" err="1"/>
                <a:t>x,y</a:t>
              </a:r>
              <a:r>
                <a:rPr lang="en-US" altLang="zh-CN" sz="1600" dirty="0"/>
                <a:t>))</a:t>
              </a:r>
              <a:endParaRPr lang="zh-CN" altLang="zh-CN" sz="1600" dirty="0"/>
            </a:p>
            <a:p>
              <a:r>
                <a:rPr lang="en-US" altLang="zh-CN" sz="1600" dirty="0"/>
                <a:t>p_1 = [0.707, 0.707]</a:t>
              </a:r>
              <a:endParaRPr lang="zh-CN" altLang="zh-CN" sz="1600" dirty="0"/>
            </a:p>
            <a:p>
              <a:r>
                <a:rPr lang="en-US" altLang="zh-CN" sz="1600" dirty="0"/>
                <a:t>p_2 = [-0.707, 0.707]</a:t>
              </a:r>
              <a:endParaRPr lang="zh-CN" altLang="zh-CN" sz="1600" dirty="0"/>
            </a:p>
            <a:p>
              <a:r>
                <a:rPr lang="en-US" altLang="zh-CN" sz="1600" dirty="0"/>
                <a:t>P = </a:t>
              </a:r>
              <a:r>
                <a:rPr lang="en-US" altLang="zh-CN" sz="1600" dirty="0" err="1"/>
                <a:t>np.vstack</a:t>
              </a:r>
              <a:r>
                <a:rPr lang="en-US" altLang="zh-CN" sz="1600" dirty="0"/>
                <a:t>((p_1,p_2))</a:t>
              </a:r>
              <a:endParaRPr lang="zh-CN" altLang="zh-CN" sz="1600" dirty="0"/>
            </a:p>
            <a:p>
              <a:pPr algn="just">
                <a:lnSpc>
                  <a:spcPct val="120000"/>
                </a:lnSpc>
              </a:pPr>
              <a:endParaRPr lang="en-US" altLang="zh-CN" sz="1600" dirty="0" smtClean="0">
                <a:solidFill>
                  <a:schemeClr val="tx1">
                    <a:lumMod val="50000"/>
                    <a:lumOff val="50000"/>
                  </a:schemeClr>
                </a:solidFill>
                <a:latin typeface="迷你简准圆" panose="03000509000000000000" pitchFamily="65" charset="-122"/>
                <a:ea typeface="迷你简准圆" panose="03000509000000000000" pitchFamily="65" charset="-122"/>
              </a:endParaRPr>
            </a:p>
            <a:p>
              <a:endParaRPr lang="en-US" altLang="zh-CN" sz="1600" dirty="0" smtClean="0"/>
            </a:p>
            <a:p>
              <a:r>
                <a:rPr lang="zh-CN" altLang="zh-CN" sz="1600" dirty="0" smtClean="0"/>
                <a:t>就是</a:t>
              </a:r>
              <a:r>
                <a:rPr lang="zh-CN" altLang="zh-CN" sz="1600" dirty="0"/>
                <a:t>在原始特征和新构建特征上分别得到的值。我们在此基础上再进行特征维度的降维，让二维数据变成一维。由于这两个新的特征彼此无关，我们可以放心大胆的保留一个、去掉一个。</a:t>
              </a:r>
            </a:p>
            <a:p>
              <a:r>
                <a:rPr lang="zh-CN" altLang="zh-CN" sz="1600" dirty="0"/>
                <a:t>具体保留哪一个，我们的判定标准就是方差，方差越大的特征，表明这个特征里数据分布的离散程度就越大，特征所包含的信息量就越大；反之，如果特征里数据的方差小，则意味着数据分布集中，表明其包含的信息量就小。那么，我们自然选择保留信息量大的那个特征了。</a:t>
              </a:r>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78002" y="3291433"/>
              <a:ext cx="4541679" cy="33247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5.3.6  </a:t>
              </a:r>
              <a:r>
                <a:rPr lang="zh-CN" altLang="en-US" sz="2400" b="1" dirty="0">
                  <a:solidFill>
                    <a:srgbClr val="1C75BC"/>
                  </a:solidFill>
                  <a:latin typeface="迷你简准圆" panose="03000509000000000000" pitchFamily="65" charset="-122"/>
                  <a:ea typeface="迷你简准圆" panose="03000509000000000000" pitchFamily="65" charset="-122"/>
                </a:rPr>
                <a:t>新得到的特征如何取舍</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p:cNvPicPr>
            <a:picLocks noChangeAspect="1"/>
          </p:cNvPicPr>
          <p:nvPr/>
        </p:nvPicPr>
        <p:blipFill>
          <a:blip r:embed="rId5"/>
          <a:stretch>
            <a:fillRect/>
          </a:stretch>
        </p:blipFill>
        <p:spPr>
          <a:xfrm>
            <a:off x="4988601" y="2251547"/>
            <a:ext cx="3161905" cy="3114286"/>
          </a:xfrm>
          <a:prstGeom prst="rect">
            <a:avLst/>
          </a:prstGeom>
        </p:spPr>
      </p:pic>
    </p:spTree>
    <p:custDataLst>
      <p:tags r:id="rId1"/>
    </p:custDataLst>
    <p:extLst>
      <p:ext uri="{BB962C8B-B14F-4D97-AF65-F5344CB8AC3E}">
        <p14:creationId xmlns:p14="http://schemas.microsoft.com/office/powerpoint/2010/main" val="8505224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9232540" cy="765650"/>
            <a:chOff x="2973602" y="332266"/>
            <a:chExt cx="6273823" cy="765650"/>
          </a:xfrm>
        </p:grpSpPr>
        <p:pic>
          <p:nvPicPr>
            <p:cNvPr id="29" name="图片 28"/>
            <p:cNvPicPr>
              <a:picLocks noChangeAspect="1"/>
            </p:cNvPicPr>
            <p:nvPr/>
          </p:nvPicPr>
          <p:blipFill>
            <a:blip r:embed="rId4"/>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smtClean="0"/>
                <a:t>5.3</a:t>
              </a:r>
              <a:r>
                <a:rPr lang="zh-CN" altLang="en-US" sz="3200" dirty="0" smtClean="0"/>
                <a:t>利用</a:t>
              </a:r>
              <a:r>
                <a:rPr lang="zh-CN" altLang="en-US" sz="3200" dirty="0"/>
                <a:t>特征值分解进行主成分分析（</a:t>
              </a:r>
              <a:r>
                <a:rPr lang="en-US" altLang="zh-CN" sz="3200" dirty="0"/>
                <a:t>PCA</a:t>
              </a:r>
              <a:r>
                <a:rPr lang="zh-CN" altLang="en-US" sz="3200" dirty="0"/>
                <a:t>）</a:t>
              </a:r>
            </a:p>
          </p:txBody>
        </p:sp>
        <p:pic>
          <p:nvPicPr>
            <p:cNvPr id="31" name="图片 30"/>
            <p:cNvPicPr>
              <a:picLocks noChangeAspect="1"/>
            </p:cNvPicPr>
            <p:nvPr/>
          </p:nvPicPr>
          <p:blipFill>
            <a:blip r:embed="rId4"/>
            <a:stretch>
              <a:fillRect/>
            </a:stretch>
          </p:blipFill>
          <p:spPr>
            <a:xfrm flipH="1">
              <a:off x="8590692" y="691167"/>
              <a:ext cx="656733" cy="406749"/>
            </a:xfrm>
            <a:prstGeom prst="rect">
              <a:avLst/>
            </a:prstGeom>
          </p:spPr>
        </p:pic>
      </p:grpSp>
      <p:grpSp>
        <p:nvGrpSpPr>
          <p:cNvPr id="32" name="组合 31"/>
          <p:cNvGrpSpPr/>
          <p:nvPr/>
        </p:nvGrpSpPr>
        <p:grpSpPr>
          <a:xfrm>
            <a:off x="1120961" y="1160641"/>
            <a:ext cx="10192106" cy="3396571"/>
            <a:chOff x="878002" y="3291433"/>
            <a:chExt cx="9708883" cy="2183998"/>
          </a:xfrm>
        </p:grpSpPr>
        <p:sp>
          <p:nvSpPr>
            <p:cNvPr id="33" name="矩形 32"/>
            <p:cNvSpPr/>
            <p:nvPr/>
          </p:nvSpPr>
          <p:spPr>
            <a:xfrm>
              <a:off x="878002" y="3872436"/>
              <a:ext cx="9708883" cy="1602995"/>
            </a:xfrm>
            <a:prstGeom prst="rect">
              <a:avLst/>
            </a:prstGeom>
          </p:spPr>
          <p:txBody>
            <a:bodyPr wrap="square">
              <a:spAutoFit/>
              <a:scene3d>
                <a:camera prst="orthographicFront"/>
                <a:lightRig rig="threePt" dir="t"/>
              </a:scene3d>
              <a:sp3d contourW="12700"/>
            </a:bodyPr>
            <a:lstStyle/>
            <a:p>
              <a:r>
                <a:rPr lang="zh-CN" altLang="zh-CN" sz="2000" dirty="0"/>
                <a:t>那么，我们怎么衡量数据降维过程中的信息损失？或者反过来说，我们保留下了多少信息</a:t>
              </a:r>
              <a:r>
                <a:rPr lang="zh-CN" altLang="zh-CN" sz="2000" dirty="0" smtClean="0"/>
                <a:t>？</a:t>
              </a:r>
              <a:endParaRPr lang="en-US" altLang="zh-CN" sz="2000" dirty="0" smtClean="0"/>
            </a:p>
            <a:p>
              <a:endParaRPr lang="en-US" altLang="zh-CN" sz="2000" dirty="0"/>
            </a:p>
            <a:p>
              <a:r>
                <a:rPr lang="zh-CN" altLang="zh-CN" sz="2000" dirty="0" smtClean="0"/>
                <a:t>这里</a:t>
              </a:r>
              <a:r>
                <a:rPr lang="zh-CN" altLang="zh-CN" sz="2000" dirty="0"/>
                <a:t>介绍主成分贡献率的概念，在上面的例子里，原本一共有两个原始特征，我们保留</a:t>
              </a:r>
              <a:r>
                <a:rPr lang="zh-CN" altLang="zh-CN" sz="2000" dirty="0" smtClean="0"/>
                <a:t>第</a:t>
              </a:r>
              <a:endParaRPr lang="en-US" altLang="zh-CN" sz="2000" dirty="0" smtClean="0"/>
            </a:p>
            <a:p>
              <a:endParaRPr lang="en-US" altLang="zh-CN" sz="2000" dirty="0"/>
            </a:p>
            <a:p>
              <a:r>
                <a:rPr lang="zh-CN" altLang="zh-CN" sz="2000" dirty="0" smtClean="0"/>
                <a:t>一</a:t>
              </a:r>
              <a:r>
                <a:rPr lang="zh-CN" altLang="zh-CN" sz="2000" dirty="0"/>
                <a:t>个作为主成分，我们用方差来衡量主成分贡献率：</a:t>
              </a:r>
            </a:p>
            <a:p>
              <a:endParaRPr lang="en-US" altLang="zh-CN" sz="2000" dirty="0" smtClean="0"/>
            </a:p>
            <a:p>
              <a:r>
                <a:rPr lang="zh-CN" altLang="zh-CN" sz="2000" dirty="0" smtClean="0"/>
                <a:t>主成分</a:t>
              </a:r>
              <a:r>
                <a:rPr lang="zh-CN" altLang="zh-CN" sz="2000" dirty="0"/>
                <a:t>贡献率</a:t>
              </a:r>
              <a:r>
                <a:rPr lang="zh-CN" altLang="zh-CN" sz="2000" dirty="0" smtClean="0"/>
                <a:t>为</a:t>
              </a:r>
              <a:endParaRPr lang="en-US" altLang="zh-CN" sz="2000" dirty="0"/>
            </a:p>
            <a:p>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78002" y="3291433"/>
              <a:ext cx="4541679" cy="33247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5.3.7  </a:t>
              </a:r>
              <a:r>
                <a:rPr lang="zh-CN" altLang="en-US" sz="2400" b="1" dirty="0">
                  <a:solidFill>
                    <a:srgbClr val="1C75BC"/>
                  </a:solidFill>
                  <a:latin typeface="迷你简准圆" panose="03000509000000000000" pitchFamily="65" charset="-122"/>
                  <a:ea typeface="迷你简准圆" panose="03000509000000000000" pitchFamily="65" charset="-122"/>
                </a:rPr>
                <a:t>衡量信息的损失</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p:cNvPicPr>
            <a:picLocks noChangeAspect="1"/>
          </p:cNvPicPr>
          <p:nvPr/>
        </p:nvPicPr>
        <p:blipFill>
          <a:blip r:embed="rId5"/>
          <a:stretch>
            <a:fillRect/>
          </a:stretch>
        </p:blipFill>
        <p:spPr>
          <a:xfrm>
            <a:off x="3319756" y="3741926"/>
            <a:ext cx="2568929" cy="826984"/>
          </a:xfrm>
          <a:prstGeom prst="rect">
            <a:avLst/>
          </a:prstGeom>
        </p:spPr>
      </p:pic>
    </p:spTree>
    <p:custDataLst>
      <p:tags r:id="rId1"/>
    </p:custDataLst>
    <p:extLst>
      <p:ext uri="{BB962C8B-B14F-4D97-AF65-F5344CB8AC3E}">
        <p14:creationId xmlns:p14="http://schemas.microsoft.com/office/powerpoint/2010/main" val="8850594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618673" y="345691"/>
            <a:ext cx="2954655" cy="923330"/>
          </a:xfrm>
          <a:prstGeom prst="rect">
            <a:avLst/>
          </a:prstGeom>
          <a:noFill/>
        </p:spPr>
        <p:txBody>
          <a:bodyPr wrap="none" rtlCol="0">
            <a:spAutoFit/>
            <a:scene3d>
              <a:camera prst="orthographicFront"/>
              <a:lightRig rig="threePt" dir="t"/>
            </a:scene3d>
            <a:sp3d contourW="12700"/>
          </a:bodyPr>
          <a:lstStyle/>
          <a:p>
            <a:pPr algn="ctr"/>
            <a:r>
              <a:rPr lang="zh-CN" altLang="en-US" sz="5400" dirty="0" smtClean="0">
                <a:solidFill>
                  <a:schemeClr val="tx1">
                    <a:lumMod val="65000"/>
                    <a:lumOff val="35000"/>
                  </a:schemeClr>
                </a:solidFill>
                <a:latin typeface="汉仪趣黑W" panose="00020600040101010101" pitchFamily="18" charset="-122"/>
                <a:ea typeface="汉仪趣黑W" panose="00020600040101010101" pitchFamily="18" charset="-122"/>
              </a:rPr>
              <a:t>主要内容</a:t>
            </a:r>
            <a:endParaRPr lang="zh-CN" altLang="en-US" sz="5400" dirty="0">
              <a:solidFill>
                <a:schemeClr val="tx1">
                  <a:lumMod val="65000"/>
                  <a:lumOff val="35000"/>
                </a:schemeClr>
              </a:solidFill>
              <a:latin typeface="汉仪趣黑W" panose="00020600040101010101" pitchFamily="18" charset="-122"/>
              <a:ea typeface="汉仪趣黑W" panose="00020600040101010101" pitchFamily="18" charset="-122"/>
            </a:endParaRPr>
          </a:p>
        </p:txBody>
      </p:sp>
      <p:pic>
        <p:nvPicPr>
          <p:cNvPr id="32" name="图片 31"/>
          <p:cNvPicPr>
            <a:picLocks noChangeAspect="1"/>
          </p:cNvPicPr>
          <p:nvPr/>
        </p:nvPicPr>
        <p:blipFill>
          <a:blip r:embed="rId3"/>
          <a:stretch>
            <a:fillRect/>
          </a:stretch>
        </p:blipFill>
        <p:spPr>
          <a:xfrm>
            <a:off x="1140237" y="2020006"/>
            <a:ext cx="3473110" cy="3278131"/>
          </a:xfrm>
          <a:prstGeom prst="rect">
            <a:avLst/>
          </a:prstGeom>
        </p:spPr>
      </p:pic>
      <p:grpSp>
        <p:nvGrpSpPr>
          <p:cNvPr id="35" name="组合 34"/>
          <p:cNvGrpSpPr/>
          <p:nvPr/>
        </p:nvGrpSpPr>
        <p:grpSpPr>
          <a:xfrm>
            <a:off x="5625397" y="5435637"/>
            <a:ext cx="6580091" cy="904863"/>
            <a:chOff x="5682779" y="1750228"/>
            <a:chExt cx="5226670" cy="904863"/>
          </a:xfrm>
        </p:grpSpPr>
        <p:grpSp>
          <p:nvGrpSpPr>
            <p:cNvPr id="36" name="组合 35"/>
            <p:cNvGrpSpPr/>
            <p:nvPr/>
          </p:nvGrpSpPr>
          <p:grpSpPr>
            <a:xfrm>
              <a:off x="5682779" y="1750228"/>
              <a:ext cx="5226670" cy="904863"/>
              <a:chOff x="129140" y="2179064"/>
              <a:chExt cx="6833637" cy="1183070"/>
            </a:xfrm>
          </p:grpSpPr>
          <p:sp>
            <p:nvSpPr>
              <p:cNvPr id="38" name="文本框 37"/>
              <p:cNvSpPr txBox="1"/>
              <p:nvPr/>
            </p:nvSpPr>
            <p:spPr>
              <a:xfrm>
                <a:off x="1347426" y="2419785"/>
                <a:ext cx="5615351" cy="700184"/>
              </a:xfrm>
              <a:prstGeom prst="rect">
                <a:avLst/>
              </a:prstGeom>
            </p:spPr>
            <p:txBody>
              <a:bodyPr wrap="square">
                <a:spAutoFit/>
                <a:scene3d>
                  <a:camera prst="orthographicFront"/>
                  <a:lightRig rig="threePt" dir="t"/>
                </a:scene3d>
                <a:sp3d contourW="12700"/>
              </a:bodyPr>
              <a:lstStyle>
                <a:defPPr>
                  <a:defRPr lang="zh-CN"/>
                </a:defPPr>
                <a:lvl1pPr algn="just">
                  <a:lnSpc>
                    <a:spcPct val="120000"/>
                  </a:lnSpc>
                  <a:defRPr sz="2400" b="1">
                    <a:solidFill>
                      <a:srgbClr val="1C75BC"/>
                    </a:solidFill>
                    <a:latin typeface="迷你简准圆" panose="03000509000000000000" pitchFamily="65" charset="-122"/>
                    <a:ea typeface="迷你简准圆" panose="03000509000000000000" pitchFamily="65" charset="-122"/>
                  </a:defRPr>
                </a:lvl1pPr>
              </a:lstStyle>
              <a:p>
                <a:pPr algn="l"/>
                <a:r>
                  <a:rPr lang="zh-CN" altLang="en-US" b="0" dirty="0" smtClean="0">
                    <a:latin typeface="汉仪趣黑W" panose="00020600040101010101" pitchFamily="18" charset="-122"/>
                    <a:ea typeface="汉仪趣黑W" panose="00020600040101010101" pitchFamily="18" charset="-122"/>
                  </a:rPr>
                  <a:t>利用</a:t>
                </a:r>
                <a:r>
                  <a:rPr lang="zh-CN" altLang="en-US" b="0" dirty="0">
                    <a:latin typeface="汉仪趣黑W" panose="00020600040101010101" pitchFamily="18" charset="-122"/>
                    <a:ea typeface="汉仪趣黑W" panose="00020600040101010101" pitchFamily="18" charset="-122"/>
                  </a:rPr>
                  <a:t>奇异值分解进行数据降维</a:t>
                </a:r>
                <a:endParaRPr lang="zh-CN" altLang="en-US" b="0" dirty="0">
                  <a:latin typeface="汉仪趣黑W" panose="00020600040101010101" pitchFamily="18" charset="-122"/>
                  <a:ea typeface="汉仪趣黑W" panose="00020600040101010101" pitchFamily="18" charset="-122"/>
                </a:endParaRPr>
              </a:p>
            </p:txBody>
          </p:sp>
          <p:sp>
            <p:nvSpPr>
              <p:cNvPr id="40" name="文本框 39"/>
              <p:cNvSpPr txBox="1"/>
              <p:nvPr/>
            </p:nvSpPr>
            <p:spPr>
              <a:xfrm>
                <a:off x="129140" y="2179064"/>
                <a:ext cx="1386123" cy="1183070"/>
              </a:xfrm>
              <a:prstGeom prst="rect">
                <a:avLst/>
              </a:prstGeom>
            </p:spPr>
            <p:txBody>
              <a:bodyPr wrap="square">
                <a:spAutoFit/>
                <a:scene3d>
                  <a:camera prst="orthographicFront"/>
                  <a:lightRig rig="threePt" dir="t"/>
                </a:scene3d>
                <a:sp3d contourW="12700"/>
              </a:bodyPr>
              <a:lstStyle>
                <a:defPPr>
                  <a:defRPr lang="zh-CN"/>
                </a:defPPr>
                <a:lvl1pPr algn="just">
                  <a:lnSpc>
                    <a:spcPct val="120000"/>
                  </a:lnSpc>
                  <a:defRPr sz="2400" b="1">
                    <a:solidFill>
                      <a:srgbClr val="1C75BC"/>
                    </a:solidFill>
                    <a:latin typeface="迷你简准圆" panose="03000509000000000000" pitchFamily="65" charset="-122"/>
                    <a:ea typeface="迷你简准圆" panose="03000509000000000000" pitchFamily="65" charset="-122"/>
                  </a:defRPr>
                </a:lvl1pPr>
              </a:lstStyle>
              <a:p>
                <a:pPr algn="r"/>
                <a:r>
                  <a:rPr lang="en-US" altLang="zh-CN" sz="4400" b="0" dirty="0" smtClean="0">
                    <a:latin typeface="汉仪趣黑W" panose="00020600040101010101" pitchFamily="18" charset="-122"/>
                    <a:ea typeface="汉仪趣黑W" panose="00020600040101010101" pitchFamily="18" charset="-122"/>
                  </a:rPr>
                  <a:t>05.</a:t>
                </a:r>
                <a:endParaRPr lang="zh-CN" altLang="en-US" sz="4400" b="0" dirty="0">
                  <a:latin typeface="汉仪趣黑W" panose="00020600040101010101" pitchFamily="18" charset="-122"/>
                  <a:ea typeface="汉仪趣黑W" panose="00020600040101010101" pitchFamily="18" charset="-122"/>
                </a:endParaRPr>
              </a:p>
            </p:txBody>
          </p:sp>
        </p:grpSp>
        <p:sp>
          <p:nvSpPr>
            <p:cNvPr id="37" name="任意多边形 36"/>
            <p:cNvSpPr/>
            <p:nvPr/>
          </p:nvSpPr>
          <p:spPr>
            <a:xfrm>
              <a:off x="5745824" y="1913966"/>
              <a:ext cx="4459635" cy="578221"/>
            </a:xfrm>
            <a:custGeom>
              <a:avLst/>
              <a:gdLst>
                <a:gd name="connsiteX0" fmla="*/ 128954 w 6722970"/>
                <a:gd name="connsiteY0" fmla="*/ 13620 h 837912"/>
                <a:gd name="connsiteX1" fmla="*/ 820616 w 6722970"/>
                <a:gd name="connsiteY1" fmla="*/ 1897 h 837912"/>
                <a:gd name="connsiteX2" fmla="*/ 2121877 w 6722970"/>
                <a:gd name="connsiteY2" fmla="*/ 48789 h 837912"/>
                <a:gd name="connsiteX3" fmla="*/ 3692769 w 6722970"/>
                <a:gd name="connsiteY3" fmla="*/ 13620 h 837912"/>
                <a:gd name="connsiteX4" fmla="*/ 4794739 w 6722970"/>
                <a:gd name="connsiteY4" fmla="*/ 25343 h 837912"/>
                <a:gd name="connsiteX5" fmla="*/ 6260123 w 6722970"/>
                <a:gd name="connsiteY5" fmla="*/ 25343 h 837912"/>
                <a:gd name="connsiteX6" fmla="*/ 6658708 w 6722970"/>
                <a:gd name="connsiteY6" fmla="*/ 60512 h 837912"/>
                <a:gd name="connsiteX7" fmla="*/ 6717323 w 6722970"/>
                <a:gd name="connsiteY7" fmla="*/ 423928 h 837912"/>
                <a:gd name="connsiteX8" fmla="*/ 6682154 w 6722970"/>
                <a:gd name="connsiteY8" fmla="*/ 775620 h 837912"/>
                <a:gd name="connsiteX9" fmla="*/ 6377354 w 6722970"/>
                <a:gd name="connsiteY9" fmla="*/ 787343 h 837912"/>
                <a:gd name="connsiteX10" fmla="*/ 5638800 w 6722970"/>
                <a:gd name="connsiteY10" fmla="*/ 822512 h 837912"/>
                <a:gd name="connsiteX11" fmla="*/ 4806462 w 6722970"/>
                <a:gd name="connsiteY11" fmla="*/ 810789 h 837912"/>
                <a:gd name="connsiteX12" fmla="*/ 3528646 w 6722970"/>
                <a:gd name="connsiteY12" fmla="*/ 810789 h 837912"/>
                <a:gd name="connsiteX13" fmla="*/ 2602523 w 6722970"/>
                <a:gd name="connsiteY13" fmla="*/ 799066 h 837912"/>
                <a:gd name="connsiteX14" fmla="*/ 1559169 w 6722970"/>
                <a:gd name="connsiteY14" fmla="*/ 822512 h 837912"/>
                <a:gd name="connsiteX15" fmla="*/ 269631 w 6722970"/>
                <a:gd name="connsiteY15" fmla="*/ 834235 h 837912"/>
                <a:gd name="connsiteX16" fmla="*/ 46893 w 6722970"/>
                <a:gd name="connsiteY16" fmla="*/ 822512 h 837912"/>
                <a:gd name="connsiteX17" fmla="*/ 11723 w 6722970"/>
                <a:gd name="connsiteY17" fmla="*/ 681835 h 837912"/>
                <a:gd name="connsiteX18" fmla="*/ 0 w 6722970"/>
                <a:gd name="connsiteY18" fmla="*/ 365312 h 837912"/>
                <a:gd name="connsiteX19" fmla="*/ 11723 w 6722970"/>
                <a:gd name="connsiteY19" fmla="*/ 83959 h 83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722970" h="837912">
                  <a:moveTo>
                    <a:pt x="128954" y="13620"/>
                  </a:moveTo>
                  <a:cubicBezTo>
                    <a:pt x="308708" y="4828"/>
                    <a:pt x="488462" y="-3964"/>
                    <a:pt x="820616" y="1897"/>
                  </a:cubicBezTo>
                  <a:cubicBezTo>
                    <a:pt x="1152770" y="7758"/>
                    <a:pt x="1643185" y="46835"/>
                    <a:pt x="2121877" y="48789"/>
                  </a:cubicBezTo>
                  <a:cubicBezTo>
                    <a:pt x="2600569" y="50743"/>
                    <a:pt x="3692769" y="13620"/>
                    <a:pt x="3692769" y="13620"/>
                  </a:cubicBezTo>
                  <a:lnTo>
                    <a:pt x="4794739" y="25343"/>
                  </a:lnTo>
                  <a:lnTo>
                    <a:pt x="6260123" y="25343"/>
                  </a:lnTo>
                  <a:cubicBezTo>
                    <a:pt x="6570785" y="31205"/>
                    <a:pt x="6582508" y="-5919"/>
                    <a:pt x="6658708" y="60512"/>
                  </a:cubicBezTo>
                  <a:cubicBezTo>
                    <a:pt x="6734908" y="126943"/>
                    <a:pt x="6713415" y="304743"/>
                    <a:pt x="6717323" y="423928"/>
                  </a:cubicBezTo>
                  <a:cubicBezTo>
                    <a:pt x="6721231" y="543113"/>
                    <a:pt x="6738815" y="715051"/>
                    <a:pt x="6682154" y="775620"/>
                  </a:cubicBezTo>
                  <a:cubicBezTo>
                    <a:pt x="6625493" y="836189"/>
                    <a:pt x="6377354" y="787343"/>
                    <a:pt x="6377354" y="787343"/>
                  </a:cubicBezTo>
                  <a:lnTo>
                    <a:pt x="5638800" y="822512"/>
                  </a:lnTo>
                  <a:lnTo>
                    <a:pt x="4806462" y="810789"/>
                  </a:lnTo>
                  <a:lnTo>
                    <a:pt x="3528646" y="810789"/>
                  </a:lnTo>
                  <a:cubicBezTo>
                    <a:pt x="3161323" y="808835"/>
                    <a:pt x="2930769" y="797112"/>
                    <a:pt x="2602523" y="799066"/>
                  </a:cubicBezTo>
                  <a:cubicBezTo>
                    <a:pt x="2274277" y="801020"/>
                    <a:pt x="1559169" y="822512"/>
                    <a:pt x="1559169" y="822512"/>
                  </a:cubicBezTo>
                  <a:lnTo>
                    <a:pt x="269631" y="834235"/>
                  </a:lnTo>
                  <a:cubicBezTo>
                    <a:pt x="17585" y="834235"/>
                    <a:pt x="89878" y="847912"/>
                    <a:pt x="46893" y="822512"/>
                  </a:cubicBezTo>
                  <a:cubicBezTo>
                    <a:pt x="3908" y="797112"/>
                    <a:pt x="19538" y="758035"/>
                    <a:pt x="11723" y="681835"/>
                  </a:cubicBezTo>
                  <a:cubicBezTo>
                    <a:pt x="3907" y="605635"/>
                    <a:pt x="0" y="464958"/>
                    <a:pt x="0" y="365312"/>
                  </a:cubicBezTo>
                  <a:cubicBezTo>
                    <a:pt x="0" y="265666"/>
                    <a:pt x="5861" y="174812"/>
                    <a:pt x="11723" y="83959"/>
                  </a:cubicBezTo>
                </a:path>
              </a:pathLst>
            </a:custGeom>
            <a:noFill/>
            <a:ln w="25400">
              <a:solidFill>
                <a:srgbClr val="1C75B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nvGrpSpPr>
          <p:cNvPr id="23" name="组合 22"/>
          <p:cNvGrpSpPr/>
          <p:nvPr/>
        </p:nvGrpSpPr>
        <p:grpSpPr>
          <a:xfrm>
            <a:off x="5625397" y="2841192"/>
            <a:ext cx="6580091" cy="904863"/>
            <a:chOff x="5682779" y="1750228"/>
            <a:chExt cx="5226670" cy="904863"/>
          </a:xfrm>
        </p:grpSpPr>
        <p:grpSp>
          <p:nvGrpSpPr>
            <p:cNvPr id="24" name="组合 23"/>
            <p:cNvGrpSpPr/>
            <p:nvPr/>
          </p:nvGrpSpPr>
          <p:grpSpPr>
            <a:xfrm>
              <a:off x="5682779" y="1750228"/>
              <a:ext cx="5226670" cy="904863"/>
              <a:chOff x="129140" y="2179064"/>
              <a:chExt cx="6833637" cy="1183070"/>
            </a:xfrm>
          </p:grpSpPr>
          <p:sp>
            <p:nvSpPr>
              <p:cNvPr id="26" name="文本框 25"/>
              <p:cNvSpPr txBox="1"/>
              <p:nvPr/>
            </p:nvSpPr>
            <p:spPr>
              <a:xfrm>
                <a:off x="1347426" y="2419785"/>
                <a:ext cx="5615351" cy="700184"/>
              </a:xfrm>
              <a:prstGeom prst="rect">
                <a:avLst/>
              </a:prstGeom>
            </p:spPr>
            <p:txBody>
              <a:bodyPr wrap="square">
                <a:spAutoFit/>
                <a:scene3d>
                  <a:camera prst="orthographicFront"/>
                  <a:lightRig rig="threePt" dir="t"/>
                </a:scene3d>
                <a:sp3d contourW="12700"/>
              </a:bodyPr>
              <a:lstStyle>
                <a:defPPr>
                  <a:defRPr lang="zh-CN"/>
                </a:defPPr>
                <a:lvl1pPr algn="just">
                  <a:lnSpc>
                    <a:spcPct val="120000"/>
                  </a:lnSpc>
                  <a:defRPr sz="2400" b="1">
                    <a:solidFill>
                      <a:srgbClr val="1C75BC"/>
                    </a:solidFill>
                    <a:latin typeface="迷你简准圆" panose="03000509000000000000" pitchFamily="65" charset="-122"/>
                    <a:ea typeface="迷你简准圆" panose="03000509000000000000" pitchFamily="65" charset="-122"/>
                  </a:defRPr>
                </a:lvl1pPr>
              </a:lstStyle>
              <a:p>
                <a:pPr algn="l"/>
                <a:r>
                  <a:rPr lang="zh-CN" altLang="en-US" b="0" dirty="0">
                    <a:latin typeface="汉仪趣黑W" panose="00020600040101010101" pitchFamily="18" charset="-122"/>
                    <a:ea typeface="汉仪趣黑W" panose="00020600040101010101" pitchFamily="18" charset="-122"/>
                  </a:rPr>
                  <a:t>数据分布的度量</a:t>
                </a:r>
                <a:endParaRPr lang="zh-CN" altLang="en-US" b="0" dirty="0">
                  <a:latin typeface="汉仪趣黑W" panose="00020600040101010101" pitchFamily="18" charset="-122"/>
                  <a:ea typeface="汉仪趣黑W" panose="00020600040101010101" pitchFamily="18" charset="-122"/>
                </a:endParaRPr>
              </a:p>
            </p:txBody>
          </p:sp>
          <p:sp>
            <p:nvSpPr>
              <p:cNvPr id="27" name="文本框 26"/>
              <p:cNvSpPr txBox="1"/>
              <p:nvPr/>
            </p:nvSpPr>
            <p:spPr>
              <a:xfrm>
                <a:off x="129140" y="2179064"/>
                <a:ext cx="1386123" cy="1183070"/>
              </a:xfrm>
              <a:prstGeom prst="rect">
                <a:avLst/>
              </a:prstGeom>
            </p:spPr>
            <p:txBody>
              <a:bodyPr wrap="square">
                <a:spAutoFit/>
                <a:scene3d>
                  <a:camera prst="orthographicFront"/>
                  <a:lightRig rig="threePt" dir="t"/>
                </a:scene3d>
                <a:sp3d contourW="12700"/>
              </a:bodyPr>
              <a:lstStyle>
                <a:defPPr>
                  <a:defRPr lang="zh-CN"/>
                </a:defPPr>
                <a:lvl1pPr algn="just">
                  <a:lnSpc>
                    <a:spcPct val="120000"/>
                  </a:lnSpc>
                  <a:defRPr sz="2400" b="1">
                    <a:solidFill>
                      <a:srgbClr val="1C75BC"/>
                    </a:solidFill>
                    <a:latin typeface="迷你简准圆" panose="03000509000000000000" pitchFamily="65" charset="-122"/>
                    <a:ea typeface="迷你简准圆" panose="03000509000000000000" pitchFamily="65" charset="-122"/>
                  </a:defRPr>
                </a:lvl1pPr>
              </a:lstStyle>
              <a:p>
                <a:pPr algn="r"/>
                <a:r>
                  <a:rPr lang="en-US" altLang="zh-CN" sz="4400" b="0" dirty="0" smtClean="0">
                    <a:latin typeface="汉仪趣黑W" panose="00020600040101010101" pitchFamily="18" charset="-122"/>
                    <a:ea typeface="汉仪趣黑W" panose="00020600040101010101" pitchFamily="18" charset="-122"/>
                  </a:rPr>
                  <a:t>02.</a:t>
                </a:r>
                <a:endParaRPr lang="zh-CN" altLang="en-US" sz="4400" b="0" dirty="0">
                  <a:latin typeface="汉仪趣黑W" panose="00020600040101010101" pitchFamily="18" charset="-122"/>
                  <a:ea typeface="汉仪趣黑W" panose="00020600040101010101" pitchFamily="18" charset="-122"/>
                </a:endParaRPr>
              </a:p>
            </p:txBody>
          </p:sp>
        </p:grpSp>
        <p:sp>
          <p:nvSpPr>
            <p:cNvPr id="25" name="任意多边形 24"/>
            <p:cNvSpPr/>
            <p:nvPr/>
          </p:nvSpPr>
          <p:spPr>
            <a:xfrm>
              <a:off x="5745824" y="1913966"/>
              <a:ext cx="4459635" cy="578221"/>
            </a:xfrm>
            <a:custGeom>
              <a:avLst/>
              <a:gdLst>
                <a:gd name="connsiteX0" fmla="*/ 128954 w 6722970"/>
                <a:gd name="connsiteY0" fmla="*/ 13620 h 837912"/>
                <a:gd name="connsiteX1" fmla="*/ 820616 w 6722970"/>
                <a:gd name="connsiteY1" fmla="*/ 1897 h 837912"/>
                <a:gd name="connsiteX2" fmla="*/ 2121877 w 6722970"/>
                <a:gd name="connsiteY2" fmla="*/ 48789 h 837912"/>
                <a:gd name="connsiteX3" fmla="*/ 3692769 w 6722970"/>
                <a:gd name="connsiteY3" fmla="*/ 13620 h 837912"/>
                <a:gd name="connsiteX4" fmla="*/ 4794739 w 6722970"/>
                <a:gd name="connsiteY4" fmla="*/ 25343 h 837912"/>
                <a:gd name="connsiteX5" fmla="*/ 6260123 w 6722970"/>
                <a:gd name="connsiteY5" fmla="*/ 25343 h 837912"/>
                <a:gd name="connsiteX6" fmla="*/ 6658708 w 6722970"/>
                <a:gd name="connsiteY6" fmla="*/ 60512 h 837912"/>
                <a:gd name="connsiteX7" fmla="*/ 6717323 w 6722970"/>
                <a:gd name="connsiteY7" fmla="*/ 423928 h 837912"/>
                <a:gd name="connsiteX8" fmla="*/ 6682154 w 6722970"/>
                <a:gd name="connsiteY8" fmla="*/ 775620 h 837912"/>
                <a:gd name="connsiteX9" fmla="*/ 6377354 w 6722970"/>
                <a:gd name="connsiteY9" fmla="*/ 787343 h 837912"/>
                <a:gd name="connsiteX10" fmla="*/ 5638800 w 6722970"/>
                <a:gd name="connsiteY10" fmla="*/ 822512 h 837912"/>
                <a:gd name="connsiteX11" fmla="*/ 4806462 w 6722970"/>
                <a:gd name="connsiteY11" fmla="*/ 810789 h 837912"/>
                <a:gd name="connsiteX12" fmla="*/ 3528646 w 6722970"/>
                <a:gd name="connsiteY12" fmla="*/ 810789 h 837912"/>
                <a:gd name="connsiteX13" fmla="*/ 2602523 w 6722970"/>
                <a:gd name="connsiteY13" fmla="*/ 799066 h 837912"/>
                <a:gd name="connsiteX14" fmla="*/ 1559169 w 6722970"/>
                <a:gd name="connsiteY14" fmla="*/ 822512 h 837912"/>
                <a:gd name="connsiteX15" fmla="*/ 269631 w 6722970"/>
                <a:gd name="connsiteY15" fmla="*/ 834235 h 837912"/>
                <a:gd name="connsiteX16" fmla="*/ 46893 w 6722970"/>
                <a:gd name="connsiteY16" fmla="*/ 822512 h 837912"/>
                <a:gd name="connsiteX17" fmla="*/ 11723 w 6722970"/>
                <a:gd name="connsiteY17" fmla="*/ 681835 h 837912"/>
                <a:gd name="connsiteX18" fmla="*/ 0 w 6722970"/>
                <a:gd name="connsiteY18" fmla="*/ 365312 h 837912"/>
                <a:gd name="connsiteX19" fmla="*/ 11723 w 6722970"/>
                <a:gd name="connsiteY19" fmla="*/ 83959 h 83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722970" h="837912">
                  <a:moveTo>
                    <a:pt x="128954" y="13620"/>
                  </a:moveTo>
                  <a:cubicBezTo>
                    <a:pt x="308708" y="4828"/>
                    <a:pt x="488462" y="-3964"/>
                    <a:pt x="820616" y="1897"/>
                  </a:cubicBezTo>
                  <a:cubicBezTo>
                    <a:pt x="1152770" y="7758"/>
                    <a:pt x="1643185" y="46835"/>
                    <a:pt x="2121877" y="48789"/>
                  </a:cubicBezTo>
                  <a:cubicBezTo>
                    <a:pt x="2600569" y="50743"/>
                    <a:pt x="3692769" y="13620"/>
                    <a:pt x="3692769" y="13620"/>
                  </a:cubicBezTo>
                  <a:lnTo>
                    <a:pt x="4794739" y="25343"/>
                  </a:lnTo>
                  <a:lnTo>
                    <a:pt x="6260123" y="25343"/>
                  </a:lnTo>
                  <a:cubicBezTo>
                    <a:pt x="6570785" y="31205"/>
                    <a:pt x="6582508" y="-5919"/>
                    <a:pt x="6658708" y="60512"/>
                  </a:cubicBezTo>
                  <a:cubicBezTo>
                    <a:pt x="6734908" y="126943"/>
                    <a:pt x="6713415" y="304743"/>
                    <a:pt x="6717323" y="423928"/>
                  </a:cubicBezTo>
                  <a:cubicBezTo>
                    <a:pt x="6721231" y="543113"/>
                    <a:pt x="6738815" y="715051"/>
                    <a:pt x="6682154" y="775620"/>
                  </a:cubicBezTo>
                  <a:cubicBezTo>
                    <a:pt x="6625493" y="836189"/>
                    <a:pt x="6377354" y="787343"/>
                    <a:pt x="6377354" y="787343"/>
                  </a:cubicBezTo>
                  <a:lnTo>
                    <a:pt x="5638800" y="822512"/>
                  </a:lnTo>
                  <a:lnTo>
                    <a:pt x="4806462" y="810789"/>
                  </a:lnTo>
                  <a:lnTo>
                    <a:pt x="3528646" y="810789"/>
                  </a:lnTo>
                  <a:cubicBezTo>
                    <a:pt x="3161323" y="808835"/>
                    <a:pt x="2930769" y="797112"/>
                    <a:pt x="2602523" y="799066"/>
                  </a:cubicBezTo>
                  <a:cubicBezTo>
                    <a:pt x="2274277" y="801020"/>
                    <a:pt x="1559169" y="822512"/>
                    <a:pt x="1559169" y="822512"/>
                  </a:cubicBezTo>
                  <a:lnTo>
                    <a:pt x="269631" y="834235"/>
                  </a:lnTo>
                  <a:cubicBezTo>
                    <a:pt x="17585" y="834235"/>
                    <a:pt x="89878" y="847912"/>
                    <a:pt x="46893" y="822512"/>
                  </a:cubicBezTo>
                  <a:cubicBezTo>
                    <a:pt x="3908" y="797112"/>
                    <a:pt x="19538" y="758035"/>
                    <a:pt x="11723" y="681835"/>
                  </a:cubicBezTo>
                  <a:cubicBezTo>
                    <a:pt x="3907" y="605635"/>
                    <a:pt x="0" y="464958"/>
                    <a:pt x="0" y="365312"/>
                  </a:cubicBezTo>
                  <a:cubicBezTo>
                    <a:pt x="0" y="265666"/>
                    <a:pt x="5861" y="174812"/>
                    <a:pt x="11723" y="83959"/>
                  </a:cubicBezTo>
                </a:path>
              </a:pathLst>
            </a:custGeom>
            <a:noFill/>
            <a:ln w="25400">
              <a:solidFill>
                <a:srgbClr val="1C75B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nvGrpSpPr>
          <p:cNvPr id="45" name="组合 44"/>
          <p:cNvGrpSpPr/>
          <p:nvPr/>
        </p:nvGrpSpPr>
        <p:grpSpPr>
          <a:xfrm>
            <a:off x="5611909" y="1886704"/>
            <a:ext cx="6580091" cy="904863"/>
            <a:chOff x="5682779" y="1750228"/>
            <a:chExt cx="5226670" cy="904863"/>
          </a:xfrm>
        </p:grpSpPr>
        <p:grpSp>
          <p:nvGrpSpPr>
            <p:cNvPr id="48" name="组合 47"/>
            <p:cNvGrpSpPr/>
            <p:nvPr/>
          </p:nvGrpSpPr>
          <p:grpSpPr>
            <a:xfrm>
              <a:off x="5682779" y="1750228"/>
              <a:ext cx="5226670" cy="904863"/>
              <a:chOff x="129140" y="2179064"/>
              <a:chExt cx="6833637" cy="1183070"/>
            </a:xfrm>
          </p:grpSpPr>
          <p:sp>
            <p:nvSpPr>
              <p:cNvPr id="52" name="文本框 51"/>
              <p:cNvSpPr txBox="1"/>
              <p:nvPr/>
            </p:nvSpPr>
            <p:spPr>
              <a:xfrm>
                <a:off x="1347426" y="2419785"/>
                <a:ext cx="5615351" cy="700184"/>
              </a:xfrm>
              <a:prstGeom prst="rect">
                <a:avLst/>
              </a:prstGeom>
            </p:spPr>
            <p:txBody>
              <a:bodyPr wrap="square">
                <a:spAutoFit/>
                <a:scene3d>
                  <a:camera prst="orthographicFront"/>
                  <a:lightRig rig="threePt" dir="t"/>
                </a:scene3d>
                <a:sp3d contourW="12700"/>
              </a:bodyPr>
              <a:lstStyle>
                <a:defPPr>
                  <a:defRPr lang="zh-CN"/>
                </a:defPPr>
                <a:lvl1pPr algn="just">
                  <a:lnSpc>
                    <a:spcPct val="120000"/>
                  </a:lnSpc>
                  <a:defRPr sz="2400" b="1">
                    <a:solidFill>
                      <a:srgbClr val="1C75BC"/>
                    </a:solidFill>
                    <a:latin typeface="迷你简准圆" panose="03000509000000000000" pitchFamily="65" charset="-122"/>
                    <a:ea typeface="迷你简准圆" panose="03000509000000000000" pitchFamily="65" charset="-122"/>
                  </a:defRPr>
                </a:lvl1pPr>
              </a:lstStyle>
              <a:p>
                <a:pPr algn="l"/>
                <a:r>
                  <a:rPr lang="zh-CN" altLang="en-US" b="0" dirty="0">
                    <a:latin typeface="汉仪趣黑W" panose="00020600040101010101" pitchFamily="18" charset="-122"/>
                    <a:ea typeface="汉仪趣黑W" panose="00020600040101010101" pitchFamily="18" charset="-122"/>
                  </a:rPr>
                  <a:t>最重要的矩阵：对称矩阵</a:t>
                </a:r>
                <a:endParaRPr lang="zh-CN" altLang="en-US" b="0" dirty="0">
                  <a:latin typeface="汉仪趣黑W" panose="00020600040101010101" pitchFamily="18" charset="-122"/>
                  <a:ea typeface="汉仪趣黑W" panose="00020600040101010101" pitchFamily="18" charset="-122"/>
                </a:endParaRPr>
              </a:p>
            </p:txBody>
          </p:sp>
          <p:sp>
            <p:nvSpPr>
              <p:cNvPr id="53" name="文本框 52"/>
              <p:cNvSpPr txBox="1"/>
              <p:nvPr/>
            </p:nvSpPr>
            <p:spPr>
              <a:xfrm>
                <a:off x="129140" y="2179064"/>
                <a:ext cx="1386123" cy="1183070"/>
              </a:xfrm>
              <a:prstGeom prst="rect">
                <a:avLst/>
              </a:prstGeom>
            </p:spPr>
            <p:txBody>
              <a:bodyPr wrap="square">
                <a:spAutoFit/>
                <a:scene3d>
                  <a:camera prst="orthographicFront"/>
                  <a:lightRig rig="threePt" dir="t"/>
                </a:scene3d>
                <a:sp3d contourW="12700"/>
              </a:bodyPr>
              <a:lstStyle>
                <a:defPPr>
                  <a:defRPr lang="zh-CN"/>
                </a:defPPr>
                <a:lvl1pPr algn="just">
                  <a:lnSpc>
                    <a:spcPct val="120000"/>
                  </a:lnSpc>
                  <a:defRPr sz="2400" b="1">
                    <a:solidFill>
                      <a:srgbClr val="1C75BC"/>
                    </a:solidFill>
                    <a:latin typeface="迷你简准圆" panose="03000509000000000000" pitchFamily="65" charset="-122"/>
                    <a:ea typeface="迷你简准圆" panose="03000509000000000000" pitchFamily="65" charset="-122"/>
                  </a:defRPr>
                </a:lvl1pPr>
              </a:lstStyle>
              <a:p>
                <a:pPr algn="r"/>
                <a:r>
                  <a:rPr lang="en-US" altLang="zh-CN" sz="4400" b="0" dirty="0" smtClean="0">
                    <a:latin typeface="汉仪趣黑W" panose="00020600040101010101" pitchFamily="18" charset="-122"/>
                    <a:ea typeface="汉仪趣黑W" panose="00020600040101010101" pitchFamily="18" charset="-122"/>
                  </a:rPr>
                  <a:t>01.</a:t>
                </a:r>
                <a:endParaRPr lang="zh-CN" altLang="en-US" sz="4400" b="0" dirty="0">
                  <a:latin typeface="汉仪趣黑W" panose="00020600040101010101" pitchFamily="18" charset="-122"/>
                  <a:ea typeface="汉仪趣黑W" panose="00020600040101010101" pitchFamily="18" charset="-122"/>
                </a:endParaRPr>
              </a:p>
            </p:txBody>
          </p:sp>
        </p:grpSp>
        <p:sp>
          <p:nvSpPr>
            <p:cNvPr id="51" name="任意多边形 50"/>
            <p:cNvSpPr/>
            <p:nvPr/>
          </p:nvSpPr>
          <p:spPr>
            <a:xfrm>
              <a:off x="5745824" y="1913966"/>
              <a:ext cx="4459635" cy="578221"/>
            </a:xfrm>
            <a:custGeom>
              <a:avLst/>
              <a:gdLst>
                <a:gd name="connsiteX0" fmla="*/ 128954 w 6722970"/>
                <a:gd name="connsiteY0" fmla="*/ 13620 h 837912"/>
                <a:gd name="connsiteX1" fmla="*/ 820616 w 6722970"/>
                <a:gd name="connsiteY1" fmla="*/ 1897 h 837912"/>
                <a:gd name="connsiteX2" fmla="*/ 2121877 w 6722970"/>
                <a:gd name="connsiteY2" fmla="*/ 48789 h 837912"/>
                <a:gd name="connsiteX3" fmla="*/ 3692769 w 6722970"/>
                <a:gd name="connsiteY3" fmla="*/ 13620 h 837912"/>
                <a:gd name="connsiteX4" fmla="*/ 4794739 w 6722970"/>
                <a:gd name="connsiteY4" fmla="*/ 25343 h 837912"/>
                <a:gd name="connsiteX5" fmla="*/ 6260123 w 6722970"/>
                <a:gd name="connsiteY5" fmla="*/ 25343 h 837912"/>
                <a:gd name="connsiteX6" fmla="*/ 6658708 w 6722970"/>
                <a:gd name="connsiteY6" fmla="*/ 60512 h 837912"/>
                <a:gd name="connsiteX7" fmla="*/ 6717323 w 6722970"/>
                <a:gd name="connsiteY7" fmla="*/ 423928 h 837912"/>
                <a:gd name="connsiteX8" fmla="*/ 6682154 w 6722970"/>
                <a:gd name="connsiteY8" fmla="*/ 775620 h 837912"/>
                <a:gd name="connsiteX9" fmla="*/ 6377354 w 6722970"/>
                <a:gd name="connsiteY9" fmla="*/ 787343 h 837912"/>
                <a:gd name="connsiteX10" fmla="*/ 5638800 w 6722970"/>
                <a:gd name="connsiteY10" fmla="*/ 822512 h 837912"/>
                <a:gd name="connsiteX11" fmla="*/ 4806462 w 6722970"/>
                <a:gd name="connsiteY11" fmla="*/ 810789 h 837912"/>
                <a:gd name="connsiteX12" fmla="*/ 3528646 w 6722970"/>
                <a:gd name="connsiteY12" fmla="*/ 810789 h 837912"/>
                <a:gd name="connsiteX13" fmla="*/ 2602523 w 6722970"/>
                <a:gd name="connsiteY13" fmla="*/ 799066 h 837912"/>
                <a:gd name="connsiteX14" fmla="*/ 1559169 w 6722970"/>
                <a:gd name="connsiteY14" fmla="*/ 822512 h 837912"/>
                <a:gd name="connsiteX15" fmla="*/ 269631 w 6722970"/>
                <a:gd name="connsiteY15" fmla="*/ 834235 h 837912"/>
                <a:gd name="connsiteX16" fmla="*/ 46893 w 6722970"/>
                <a:gd name="connsiteY16" fmla="*/ 822512 h 837912"/>
                <a:gd name="connsiteX17" fmla="*/ 11723 w 6722970"/>
                <a:gd name="connsiteY17" fmla="*/ 681835 h 837912"/>
                <a:gd name="connsiteX18" fmla="*/ 0 w 6722970"/>
                <a:gd name="connsiteY18" fmla="*/ 365312 h 837912"/>
                <a:gd name="connsiteX19" fmla="*/ 11723 w 6722970"/>
                <a:gd name="connsiteY19" fmla="*/ 83959 h 83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722970" h="837912">
                  <a:moveTo>
                    <a:pt x="128954" y="13620"/>
                  </a:moveTo>
                  <a:cubicBezTo>
                    <a:pt x="308708" y="4828"/>
                    <a:pt x="488462" y="-3964"/>
                    <a:pt x="820616" y="1897"/>
                  </a:cubicBezTo>
                  <a:cubicBezTo>
                    <a:pt x="1152770" y="7758"/>
                    <a:pt x="1643185" y="46835"/>
                    <a:pt x="2121877" y="48789"/>
                  </a:cubicBezTo>
                  <a:cubicBezTo>
                    <a:pt x="2600569" y="50743"/>
                    <a:pt x="3692769" y="13620"/>
                    <a:pt x="3692769" y="13620"/>
                  </a:cubicBezTo>
                  <a:lnTo>
                    <a:pt x="4794739" y="25343"/>
                  </a:lnTo>
                  <a:lnTo>
                    <a:pt x="6260123" y="25343"/>
                  </a:lnTo>
                  <a:cubicBezTo>
                    <a:pt x="6570785" y="31205"/>
                    <a:pt x="6582508" y="-5919"/>
                    <a:pt x="6658708" y="60512"/>
                  </a:cubicBezTo>
                  <a:cubicBezTo>
                    <a:pt x="6734908" y="126943"/>
                    <a:pt x="6713415" y="304743"/>
                    <a:pt x="6717323" y="423928"/>
                  </a:cubicBezTo>
                  <a:cubicBezTo>
                    <a:pt x="6721231" y="543113"/>
                    <a:pt x="6738815" y="715051"/>
                    <a:pt x="6682154" y="775620"/>
                  </a:cubicBezTo>
                  <a:cubicBezTo>
                    <a:pt x="6625493" y="836189"/>
                    <a:pt x="6377354" y="787343"/>
                    <a:pt x="6377354" y="787343"/>
                  </a:cubicBezTo>
                  <a:lnTo>
                    <a:pt x="5638800" y="822512"/>
                  </a:lnTo>
                  <a:lnTo>
                    <a:pt x="4806462" y="810789"/>
                  </a:lnTo>
                  <a:lnTo>
                    <a:pt x="3528646" y="810789"/>
                  </a:lnTo>
                  <a:cubicBezTo>
                    <a:pt x="3161323" y="808835"/>
                    <a:pt x="2930769" y="797112"/>
                    <a:pt x="2602523" y="799066"/>
                  </a:cubicBezTo>
                  <a:cubicBezTo>
                    <a:pt x="2274277" y="801020"/>
                    <a:pt x="1559169" y="822512"/>
                    <a:pt x="1559169" y="822512"/>
                  </a:cubicBezTo>
                  <a:lnTo>
                    <a:pt x="269631" y="834235"/>
                  </a:lnTo>
                  <a:cubicBezTo>
                    <a:pt x="17585" y="834235"/>
                    <a:pt x="89878" y="847912"/>
                    <a:pt x="46893" y="822512"/>
                  </a:cubicBezTo>
                  <a:cubicBezTo>
                    <a:pt x="3908" y="797112"/>
                    <a:pt x="19538" y="758035"/>
                    <a:pt x="11723" y="681835"/>
                  </a:cubicBezTo>
                  <a:cubicBezTo>
                    <a:pt x="3907" y="605635"/>
                    <a:pt x="0" y="464958"/>
                    <a:pt x="0" y="365312"/>
                  </a:cubicBezTo>
                  <a:cubicBezTo>
                    <a:pt x="0" y="265666"/>
                    <a:pt x="5861" y="174812"/>
                    <a:pt x="11723" y="83959"/>
                  </a:cubicBezTo>
                </a:path>
              </a:pathLst>
            </a:custGeom>
            <a:noFill/>
            <a:ln w="25400">
              <a:solidFill>
                <a:srgbClr val="1C75B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nvGrpSpPr>
          <p:cNvPr id="19" name="组合 18"/>
          <p:cNvGrpSpPr/>
          <p:nvPr/>
        </p:nvGrpSpPr>
        <p:grpSpPr>
          <a:xfrm>
            <a:off x="5611909" y="4593823"/>
            <a:ext cx="6580091" cy="904863"/>
            <a:chOff x="5682779" y="1750228"/>
            <a:chExt cx="5226670" cy="904863"/>
          </a:xfrm>
        </p:grpSpPr>
        <p:grpSp>
          <p:nvGrpSpPr>
            <p:cNvPr id="20" name="组合 19"/>
            <p:cNvGrpSpPr/>
            <p:nvPr/>
          </p:nvGrpSpPr>
          <p:grpSpPr>
            <a:xfrm>
              <a:off x="5682779" y="1750228"/>
              <a:ext cx="5226670" cy="904863"/>
              <a:chOff x="129140" y="2179064"/>
              <a:chExt cx="6833637" cy="1183070"/>
            </a:xfrm>
          </p:grpSpPr>
          <p:sp>
            <p:nvSpPr>
              <p:cNvPr id="22" name="文本框 21"/>
              <p:cNvSpPr txBox="1"/>
              <p:nvPr/>
            </p:nvSpPr>
            <p:spPr>
              <a:xfrm>
                <a:off x="1347426" y="2419785"/>
                <a:ext cx="5615351" cy="700184"/>
              </a:xfrm>
              <a:prstGeom prst="rect">
                <a:avLst/>
              </a:prstGeom>
            </p:spPr>
            <p:txBody>
              <a:bodyPr wrap="square">
                <a:spAutoFit/>
                <a:scene3d>
                  <a:camera prst="orthographicFront"/>
                  <a:lightRig rig="threePt" dir="t"/>
                </a:scene3d>
                <a:sp3d contourW="12700"/>
              </a:bodyPr>
              <a:lstStyle>
                <a:defPPr>
                  <a:defRPr lang="zh-CN"/>
                </a:defPPr>
                <a:lvl1pPr algn="just">
                  <a:lnSpc>
                    <a:spcPct val="120000"/>
                  </a:lnSpc>
                  <a:defRPr sz="2400" b="1">
                    <a:solidFill>
                      <a:srgbClr val="1C75BC"/>
                    </a:solidFill>
                    <a:latin typeface="迷你简准圆" panose="03000509000000000000" pitchFamily="65" charset="-122"/>
                    <a:ea typeface="迷你简准圆" panose="03000509000000000000" pitchFamily="65" charset="-122"/>
                  </a:defRPr>
                </a:lvl1pPr>
              </a:lstStyle>
              <a:p>
                <a:pPr algn="l"/>
                <a:r>
                  <a:rPr lang="zh-CN" altLang="en-US" b="0" dirty="0">
                    <a:latin typeface="汉仪趣黑W" panose="00020600040101010101" pitchFamily="18" charset="-122"/>
                    <a:ea typeface="汉仪趣黑W" panose="00020600040101010101" pitchFamily="18" charset="-122"/>
                  </a:rPr>
                  <a:t>更通用的利器：奇异值分解</a:t>
                </a:r>
                <a:endParaRPr lang="zh-CN" altLang="en-US" b="0" dirty="0">
                  <a:latin typeface="汉仪趣黑W" panose="00020600040101010101" pitchFamily="18" charset="-122"/>
                  <a:ea typeface="汉仪趣黑W" panose="00020600040101010101" pitchFamily="18" charset="-122"/>
                </a:endParaRPr>
              </a:p>
            </p:txBody>
          </p:sp>
          <p:sp>
            <p:nvSpPr>
              <p:cNvPr id="28" name="文本框 27"/>
              <p:cNvSpPr txBox="1"/>
              <p:nvPr/>
            </p:nvSpPr>
            <p:spPr>
              <a:xfrm>
                <a:off x="129140" y="2179064"/>
                <a:ext cx="1386123" cy="1183070"/>
              </a:xfrm>
              <a:prstGeom prst="rect">
                <a:avLst/>
              </a:prstGeom>
            </p:spPr>
            <p:txBody>
              <a:bodyPr wrap="square">
                <a:spAutoFit/>
                <a:scene3d>
                  <a:camera prst="orthographicFront"/>
                  <a:lightRig rig="threePt" dir="t"/>
                </a:scene3d>
                <a:sp3d contourW="12700"/>
              </a:bodyPr>
              <a:lstStyle>
                <a:defPPr>
                  <a:defRPr lang="zh-CN"/>
                </a:defPPr>
                <a:lvl1pPr algn="just">
                  <a:lnSpc>
                    <a:spcPct val="120000"/>
                  </a:lnSpc>
                  <a:defRPr sz="2400" b="1">
                    <a:solidFill>
                      <a:srgbClr val="1C75BC"/>
                    </a:solidFill>
                    <a:latin typeface="迷你简准圆" panose="03000509000000000000" pitchFamily="65" charset="-122"/>
                    <a:ea typeface="迷你简准圆" panose="03000509000000000000" pitchFamily="65" charset="-122"/>
                  </a:defRPr>
                </a:lvl1pPr>
              </a:lstStyle>
              <a:p>
                <a:pPr algn="r"/>
                <a:r>
                  <a:rPr lang="en-US" altLang="zh-CN" sz="4400" b="0" dirty="0" smtClean="0">
                    <a:latin typeface="汉仪趣黑W" panose="00020600040101010101" pitchFamily="18" charset="-122"/>
                    <a:ea typeface="汉仪趣黑W" panose="00020600040101010101" pitchFamily="18" charset="-122"/>
                  </a:rPr>
                  <a:t>04.</a:t>
                </a:r>
                <a:endParaRPr lang="zh-CN" altLang="en-US" sz="4400" b="0" dirty="0">
                  <a:latin typeface="汉仪趣黑W" panose="00020600040101010101" pitchFamily="18" charset="-122"/>
                  <a:ea typeface="汉仪趣黑W" panose="00020600040101010101" pitchFamily="18" charset="-122"/>
                </a:endParaRPr>
              </a:p>
            </p:txBody>
          </p:sp>
        </p:grpSp>
        <p:sp>
          <p:nvSpPr>
            <p:cNvPr id="21" name="任意多边形 20"/>
            <p:cNvSpPr/>
            <p:nvPr/>
          </p:nvSpPr>
          <p:spPr>
            <a:xfrm>
              <a:off x="5745824" y="1913966"/>
              <a:ext cx="4459635" cy="578221"/>
            </a:xfrm>
            <a:custGeom>
              <a:avLst/>
              <a:gdLst>
                <a:gd name="connsiteX0" fmla="*/ 128954 w 6722970"/>
                <a:gd name="connsiteY0" fmla="*/ 13620 h 837912"/>
                <a:gd name="connsiteX1" fmla="*/ 820616 w 6722970"/>
                <a:gd name="connsiteY1" fmla="*/ 1897 h 837912"/>
                <a:gd name="connsiteX2" fmla="*/ 2121877 w 6722970"/>
                <a:gd name="connsiteY2" fmla="*/ 48789 h 837912"/>
                <a:gd name="connsiteX3" fmla="*/ 3692769 w 6722970"/>
                <a:gd name="connsiteY3" fmla="*/ 13620 h 837912"/>
                <a:gd name="connsiteX4" fmla="*/ 4794739 w 6722970"/>
                <a:gd name="connsiteY4" fmla="*/ 25343 h 837912"/>
                <a:gd name="connsiteX5" fmla="*/ 6260123 w 6722970"/>
                <a:gd name="connsiteY5" fmla="*/ 25343 h 837912"/>
                <a:gd name="connsiteX6" fmla="*/ 6658708 w 6722970"/>
                <a:gd name="connsiteY6" fmla="*/ 60512 h 837912"/>
                <a:gd name="connsiteX7" fmla="*/ 6717323 w 6722970"/>
                <a:gd name="connsiteY7" fmla="*/ 423928 h 837912"/>
                <a:gd name="connsiteX8" fmla="*/ 6682154 w 6722970"/>
                <a:gd name="connsiteY8" fmla="*/ 775620 h 837912"/>
                <a:gd name="connsiteX9" fmla="*/ 6377354 w 6722970"/>
                <a:gd name="connsiteY9" fmla="*/ 787343 h 837912"/>
                <a:gd name="connsiteX10" fmla="*/ 5638800 w 6722970"/>
                <a:gd name="connsiteY10" fmla="*/ 822512 h 837912"/>
                <a:gd name="connsiteX11" fmla="*/ 4806462 w 6722970"/>
                <a:gd name="connsiteY11" fmla="*/ 810789 h 837912"/>
                <a:gd name="connsiteX12" fmla="*/ 3528646 w 6722970"/>
                <a:gd name="connsiteY12" fmla="*/ 810789 h 837912"/>
                <a:gd name="connsiteX13" fmla="*/ 2602523 w 6722970"/>
                <a:gd name="connsiteY13" fmla="*/ 799066 h 837912"/>
                <a:gd name="connsiteX14" fmla="*/ 1559169 w 6722970"/>
                <a:gd name="connsiteY14" fmla="*/ 822512 h 837912"/>
                <a:gd name="connsiteX15" fmla="*/ 269631 w 6722970"/>
                <a:gd name="connsiteY15" fmla="*/ 834235 h 837912"/>
                <a:gd name="connsiteX16" fmla="*/ 46893 w 6722970"/>
                <a:gd name="connsiteY16" fmla="*/ 822512 h 837912"/>
                <a:gd name="connsiteX17" fmla="*/ 11723 w 6722970"/>
                <a:gd name="connsiteY17" fmla="*/ 681835 h 837912"/>
                <a:gd name="connsiteX18" fmla="*/ 0 w 6722970"/>
                <a:gd name="connsiteY18" fmla="*/ 365312 h 837912"/>
                <a:gd name="connsiteX19" fmla="*/ 11723 w 6722970"/>
                <a:gd name="connsiteY19" fmla="*/ 83959 h 83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722970" h="837912">
                  <a:moveTo>
                    <a:pt x="128954" y="13620"/>
                  </a:moveTo>
                  <a:cubicBezTo>
                    <a:pt x="308708" y="4828"/>
                    <a:pt x="488462" y="-3964"/>
                    <a:pt x="820616" y="1897"/>
                  </a:cubicBezTo>
                  <a:cubicBezTo>
                    <a:pt x="1152770" y="7758"/>
                    <a:pt x="1643185" y="46835"/>
                    <a:pt x="2121877" y="48789"/>
                  </a:cubicBezTo>
                  <a:cubicBezTo>
                    <a:pt x="2600569" y="50743"/>
                    <a:pt x="3692769" y="13620"/>
                    <a:pt x="3692769" y="13620"/>
                  </a:cubicBezTo>
                  <a:lnTo>
                    <a:pt x="4794739" y="25343"/>
                  </a:lnTo>
                  <a:lnTo>
                    <a:pt x="6260123" y="25343"/>
                  </a:lnTo>
                  <a:cubicBezTo>
                    <a:pt x="6570785" y="31205"/>
                    <a:pt x="6582508" y="-5919"/>
                    <a:pt x="6658708" y="60512"/>
                  </a:cubicBezTo>
                  <a:cubicBezTo>
                    <a:pt x="6734908" y="126943"/>
                    <a:pt x="6713415" y="304743"/>
                    <a:pt x="6717323" y="423928"/>
                  </a:cubicBezTo>
                  <a:cubicBezTo>
                    <a:pt x="6721231" y="543113"/>
                    <a:pt x="6738815" y="715051"/>
                    <a:pt x="6682154" y="775620"/>
                  </a:cubicBezTo>
                  <a:cubicBezTo>
                    <a:pt x="6625493" y="836189"/>
                    <a:pt x="6377354" y="787343"/>
                    <a:pt x="6377354" y="787343"/>
                  </a:cubicBezTo>
                  <a:lnTo>
                    <a:pt x="5638800" y="822512"/>
                  </a:lnTo>
                  <a:lnTo>
                    <a:pt x="4806462" y="810789"/>
                  </a:lnTo>
                  <a:lnTo>
                    <a:pt x="3528646" y="810789"/>
                  </a:lnTo>
                  <a:cubicBezTo>
                    <a:pt x="3161323" y="808835"/>
                    <a:pt x="2930769" y="797112"/>
                    <a:pt x="2602523" y="799066"/>
                  </a:cubicBezTo>
                  <a:cubicBezTo>
                    <a:pt x="2274277" y="801020"/>
                    <a:pt x="1559169" y="822512"/>
                    <a:pt x="1559169" y="822512"/>
                  </a:cubicBezTo>
                  <a:lnTo>
                    <a:pt x="269631" y="834235"/>
                  </a:lnTo>
                  <a:cubicBezTo>
                    <a:pt x="17585" y="834235"/>
                    <a:pt x="89878" y="847912"/>
                    <a:pt x="46893" y="822512"/>
                  </a:cubicBezTo>
                  <a:cubicBezTo>
                    <a:pt x="3908" y="797112"/>
                    <a:pt x="19538" y="758035"/>
                    <a:pt x="11723" y="681835"/>
                  </a:cubicBezTo>
                  <a:cubicBezTo>
                    <a:pt x="3907" y="605635"/>
                    <a:pt x="0" y="464958"/>
                    <a:pt x="0" y="365312"/>
                  </a:cubicBezTo>
                  <a:cubicBezTo>
                    <a:pt x="0" y="265666"/>
                    <a:pt x="5861" y="174812"/>
                    <a:pt x="11723" y="83959"/>
                  </a:cubicBezTo>
                </a:path>
              </a:pathLst>
            </a:custGeom>
            <a:noFill/>
            <a:ln w="25400">
              <a:solidFill>
                <a:srgbClr val="1C75B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nvGrpSpPr>
          <p:cNvPr id="29" name="组合 28"/>
          <p:cNvGrpSpPr/>
          <p:nvPr/>
        </p:nvGrpSpPr>
        <p:grpSpPr>
          <a:xfrm>
            <a:off x="5611909" y="3761422"/>
            <a:ext cx="6580091" cy="904863"/>
            <a:chOff x="5682779" y="1750228"/>
            <a:chExt cx="5226670" cy="904863"/>
          </a:xfrm>
        </p:grpSpPr>
        <p:grpSp>
          <p:nvGrpSpPr>
            <p:cNvPr id="30" name="组合 29"/>
            <p:cNvGrpSpPr/>
            <p:nvPr/>
          </p:nvGrpSpPr>
          <p:grpSpPr>
            <a:xfrm>
              <a:off x="5682779" y="1750228"/>
              <a:ext cx="5226670" cy="904863"/>
              <a:chOff x="129140" y="2179064"/>
              <a:chExt cx="6833637" cy="1183070"/>
            </a:xfrm>
          </p:grpSpPr>
          <p:sp>
            <p:nvSpPr>
              <p:cNvPr id="33" name="文本框 32"/>
              <p:cNvSpPr txBox="1"/>
              <p:nvPr/>
            </p:nvSpPr>
            <p:spPr>
              <a:xfrm>
                <a:off x="1347426" y="2419785"/>
                <a:ext cx="5615351" cy="700184"/>
              </a:xfrm>
              <a:prstGeom prst="rect">
                <a:avLst/>
              </a:prstGeom>
            </p:spPr>
            <p:txBody>
              <a:bodyPr wrap="square">
                <a:spAutoFit/>
                <a:scene3d>
                  <a:camera prst="orthographicFront"/>
                  <a:lightRig rig="threePt" dir="t"/>
                </a:scene3d>
                <a:sp3d contourW="12700"/>
              </a:bodyPr>
              <a:lstStyle>
                <a:defPPr>
                  <a:defRPr lang="zh-CN"/>
                </a:defPPr>
                <a:lvl1pPr algn="just">
                  <a:lnSpc>
                    <a:spcPct val="120000"/>
                  </a:lnSpc>
                  <a:defRPr sz="2400" b="1">
                    <a:solidFill>
                      <a:srgbClr val="1C75BC"/>
                    </a:solidFill>
                    <a:latin typeface="迷你简准圆" panose="03000509000000000000" pitchFamily="65" charset="-122"/>
                    <a:ea typeface="迷你简准圆" panose="03000509000000000000" pitchFamily="65" charset="-122"/>
                  </a:defRPr>
                </a:lvl1pPr>
              </a:lstStyle>
              <a:p>
                <a:pPr algn="l"/>
                <a:r>
                  <a:rPr lang="zh-CN" altLang="en-US" b="0" dirty="0">
                    <a:latin typeface="汉仪趣黑W" panose="00020600040101010101" pitchFamily="18" charset="-122"/>
                    <a:ea typeface="汉仪趣黑W" panose="00020600040101010101" pitchFamily="18" charset="-122"/>
                  </a:rPr>
                  <a:t>利用特征值分解进行主成分分析</a:t>
                </a:r>
                <a:endParaRPr lang="zh-CN" altLang="en-US" b="0" dirty="0">
                  <a:latin typeface="汉仪趣黑W" panose="00020600040101010101" pitchFamily="18" charset="-122"/>
                  <a:ea typeface="汉仪趣黑W" panose="00020600040101010101" pitchFamily="18" charset="-122"/>
                </a:endParaRPr>
              </a:p>
            </p:txBody>
          </p:sp>
          <p:sp>
            <p:nvSpPr>
              <p:cNvPr id="34" name="文本框 33"/>
              <p:cNvSpPr txBox="1"/>
              <p:nvPr/>
            </p:nvSpPr>
            <p:spPr>
              <a:xfrm>
                <a:off x="129140" y="2179064"/>
                <a:ext cx="1386123" cy="1183070"/>
              </a:xfrm>
              <a:prstGeom prst="rect">
                <a:avLst/>
              </a:prstGeom>
            </p:spPr>
            <p:txBody>
              <a:bodyPr wrap="square">
                <a:spAutoFit/>
                <a:scene3d>
                  <a:camera prst="orthographicFront"/>
                  <a:lightRig rig="threePt" dir="t"/>
                </a:scene3d>
                <a:sp3d contourW="12700"/>
              </a:bodyPr>
              <a:lstStyle>
                <a:defPPr>
                  <a:defRPr lang="zh-CN"/>
                </a:defPPr>
                <a:lvl1pPr algn="just">
                  <a:lnSpc>
                    <a:spcPct val="120000"/>
                  </a:lnSpc>
                  <a:defRPr sz="2400" b="1">
                    <a:solidFill>
                      <a:srgbClr val="1C75BC"/>
                    </a:solidFill>
                    <a:latin typeface="迷你简准圆" panose="03000509000000000000" pitchFamily="65" charset="-122"/>
                    <a:ea typeface="迷你简准圆" panose="03000509000000000000" pitchFamily="65" charset="-122"/>
                  </a:defRPr>
                </a:lvl1pPr>
              </a:lstStyle>
              <a:p>
                <a:pPr algn="r"/>
                <a:r>
                  <a:rPr lang="en-US" altLang="zh-CN" sz="4400" b="0" dirty="0" smtClean="0">
                    <a:latin typeface="汉仪趣黑W" panose="00020600040101010101" pitchFamily="18" charset="-122"/>
                    <a:ea typeface="汉仪趣黑W" panose="00020600040101010101" pitchFamily="18" charset="-122"/>
                  </a:rPr>
                  <a:t>03.</a:t>
                </a:r>
                <a:endParaRPr lang="zh-CN" altLang="en-US" sz="4400" b="0" dirty="0">
                  <a:latin typeface="汉仪趣黑W" panose="00020600040101010101" pitchFamily="18" charset="-122"/>
                  <a:ea typeface="汉仪趣黑W" panose="00020600040101010101" pitchFamily="18" charset="-122"/>
                </a:endParaRPr>
              </a:p>
            </p:txBody>
          </p:sp>
        </p:grpSp>
        <p:sp>
          <p:nvSpPr>
            <p:cNvPr id="31" name="任意多边形 30"/>
            <p:cNvSpPr/>
            <p:nvPr/>
          </p:nvSpPr>
          <p:spPr>
            <a:xfrm>
              <a:off x="5745824" y="1913966"/>
              <a:ext cx="4459635" cy="578221"/>
            </a:xfrm>
            <a:custGeom>
              <a:avLst/>
              <a:gdLst>
                <a:gd name="connsiteX0" fmla="*/ 128954 w 6722970"/>
                <a:gd name="connsiteY0" fmla="*/ 13620 h 837912"/>
                <a:gd name="connsiteX1" fmla="*/ 820616 w 6722970"/>
                <a:gd name="connsiteY1" fmla="*/ 1897 h 837912"/>
                <a:gd name="connsiteX2" fmla="*/ 2121877 w 6722970"/>
                <a:gd name="connsiteY2" fmla="*/ 48789 h 837912"/>
                <a:gd name="connsiteX3" fmla="*/ 3692769 w 6722970"/>
                <a:gd name="connsiteY3" fmla="*/ 13620 h 837912"/>
                <a:gd name="connsiteX4" fmla="*/ 4794739 w 6722970"/>
                <a:gd name="connsiteY4" fmla="*/ 25343 h 837912"/>
                <a:gd name="connsiteX5" fmla="*/ 6260123 w 6722970"/>
                <a:gd name="connsiteY5" fmla="*/ 25343 h 837912"/>
                <a:gd name="connsiteX6" fmla="*/ 6658708 w 6722970"/>
                <a:gd name="connsiteY6" fmla="*/ 60512 h 837912"/>
                <a:gd name="connsiteX7" fmla="*/ 6717323 w 6722970"/>
                <a:gd name="connsiteY7" fmla="*/ 423928 h 837912"/>
                <a:gd name="connsiteX8" fmla="*/ 6682154 w 6722970"/>
                <a:gd name="connsiteY8" fmla="*/ 775620 h 837912"/>
                <a:gd name="connsiteX9" fmla="*/ 6377354 w 6722970"/>
                <a:gd name="connsiteY9" fmla="*/ 787343 h 837912"/>
                <a:gd name="connsiteX10" fmla="*/ 5638800 w 6722970"/>
                <a:gd name="connsiteY10" fmla="*/ 822512 h 837912"/>
                <a:gd name="connsiteX11" fmla="*/ 4806462 w 6722970"/>
                <a:gd name="connsiteY11" fmla="*/ 810789 h 837912"/>
                <a:gd name="connsiteX12" fmla="*/ 3528646 w 6722970"/>
                <a:gd name="connsiteY12" fmla="*/ 810789 h 837912"/>
                <a:gd name="connsiteX13" fmla="*/ 2602523 w 6722970"/>
                <a:gd name="connsiteY13" fmla="*/ 799066 h 837912"/>
                <a:gd name="connsiteX14" fmla="*/ 1559169 w 6722970"/>
                <a:gd name="connsiteY14" fmla="*/ 822512 h 837912"/>
                <a:gd name="connsiteX15" fmla="*/ 269631 w 6722970"/>
                <a:gd name="connsiteY15" fmla="*/ 834235 h 837912"/>
                <a:gd name="connsiteX16" fmla="*/ 46893 w 6722970"/>
                <a:gd name="connsiteY16" fmla="*/ 822512 h 837912"/>
                <a:gd name="connsiteX17" fmla="*/ 11723 w 6722970"/>
                <a:gd name="connsiteY17" fmla="*/ 681835 h 837912"/>
                <a:gd name="connsiteX18" fmla="*/ 0 w 6722970"/>
                <a:gd name="connsiteY18" fmla="*/ 365312 h 837912"/>
                <a:gd name="connsiteX19" fmla="*/ 11723 w 6722970"/>
                <a:gd name="connsiteY19" fmla="*/ 83959 h 83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722970" h="837912">
                  <a:moveTo>
                    <a:pt x="128954" y="13620"/>
                  </a:moveTo>
                  <a:cubicBezTo>
                    <a:pt x="308708" y="4828"/>
                    <a:pt x="488462" y="-3964"/>
                    <a:pt x="820616" y="1897"/>
                  </a:cubicBezTo>
                  <a:cubicBezTo>
                    <a:pt x="1152770" y="7758"/>
                    <a:pt x="1643185" y="46835"/>
                    <a:pt x="2121877" y="48789"/>
                  </a:cubicBezTo>
                  <a:cubicBezTo>
                    <a:pt x="2600569" y="50743"/>
                    <a:pt x="3692769" y="13620"/>
                    <a:pt x="3692769" y="13620"/>
                  </a:cubicBezTo>
                  <a:lnTo>
                    <a:pt x="4794739" y="25343"/>
                  </a:lnTo>
                  <a:lnTo>
                    <a:pt x="6260123" y="25343"/>
                  </a:lnTo>
                  <a:cubicBezTo>
                    <a:pt x="6570785" y="31205"/>
                    <a:pt x="6582508" y="-5919"/>
                    <a:pt x="6658708" y="60512"/>
                  </a:cubicBezTo>
                  <a:cubicBezTo>
                    <a:pt x="6734908" y="126943"/>
                    <a:pt x="6713415" y="304743"/>
                    <a:pt x="6717323" y="423928"/>
                  </a:cubicBezTo>
                  <a:cubicBezTo>
                    <a:pt x="6721231" y="543113"/>
                    <a:pt x="6738815" y="715051"/>
                    <a:pt x="6682154" y="775620"/>
                  </a:cubicBezTo>
                  <a:cubicBezTo>
                    <a:pt x="6625493" y="836189"/>
                    <a:pt x="6377354" y="787343"/>
                    <a:pt x="6377354" y="787343"/>
                  </a:cubicBezTo>
                  <a:lnTo>
                    <a:pt x="5638800" y="822512"/>
                  </a:lnTo>
                  <a:lnTo>
                    <a:pt x="4806462" y="810789"/>
                  </a:lnTo>
                  <a:lnTo>
                    <a:pt x="3528646" y="810789"/>
                  </a:lnTo>
                  <a:cubicBezTo>
                    <a:pt x="3161323" y="808835"/>
                    <a:pt x="2930769" y="797112"/>
                    <a:pt x="2602523" y="799066"/>
                  </a:cubicBezTo>
                  <a:cubicBezTo>
                    <a:pt x="2274277" y="801020"/>
                    <a:pt x="1559169" y="822512"/>
                    <a:pt x="1559169" y="822512"/>
                  </a:cubicBezTo>
                  <a:lnTo>
                    <a:pt x="269631" y="834235"/>
                  </a:lnTo>
                  <a:cubicBezTo>
                    <a:pt x="17585" y="834235"/>
                    <a:pt x="89878" y="847912"/>
                    <a:pt x="46893" y="822512"/>
                  </a:cubicBezTo>
                  <a:cubicBezTo>
                    <a:pt x="3908" y="797112"/>
                    <a:pt x="19538" y="758035"/>
                    <a:pt x="11723" y="681835"/>
                  </a:cubicBezTo>
                  <a:cubicBezTo>
                    <a:pt x="3907" y="605635"/>
                    <a:pt x="0" y="464958"/>
                    <a:pt x="0" y="365312"/>
                  </a:cubicBezTo>
                  <a:cubicBezTo>
                    <a:pt x="0" y="265666"/>
                    <a:pt x="5861" y="174812"/>
                    <a:pt x="11723" y="83959"/>
                  </a:cubicBezTo>
                </a:path>
              </a:pathLst>
            </a:custGeom>
            <a:noFill/>
            <a:ln w="25400">
              <a:solidFill>
                <a:srgbClr val="1C75B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spTree>
    <p:extLst>
      <p:ext uri="{BB962C8B-B14F-4D97-AF65-F5344CB8AC3E}">
        <p14:creationId xmlns:p14="http://schemas.microsoft.com/office/powerpoint/2010/main" val="25827088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ppt_x</p:attrName>
                                        </p:attrNameLst>
                                      </p:cBhvr>
                                      <p:tavLst>
                                        <p:tav tm="0">
                                          <p:val>
                                            <p:strVal val="#ppt_x-#ppt_w*1.125000"/>
                                          </p:val>
                                        </p:tav>
                                        <p:tav tm="100000">
                                          <p:val>
                                            <p:strVal val="#ppt_x"/>
                                          </p:val>
                                        </p:tav>
                                      </p:tavLst>
                                    </p:anim>
                                    <p:animEffect transition="in" filter="wipe(right)">
                                      <p:cBhvr>
                                        <p:cTn id="8" dur="500"/>
                                        <p:tgtEl>
                                          <p:spTgt spid="45"/>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p:tgtEl>
                                          <p:spTgt spid="23"/>
                                        </p:tgtEl>
                                        <p:attrNameLst>
                                          <p:attrName>ppt_x</p:attrName>
                                        </p:attrNameLst>
                                      </p:cBhvr>
                                      <p:tavLst>
                                        <p:tav tm="0">
                                          <p:val>
                                            <p:strVal val="#ppt_x-#ppt_w*1.125000"/>
                                          </p:val>
                                        </p:tav>
                                        <p:tav tm="100000">
                                          <p:val>
                                            <p:strVal val="#ppt_x"/>
                                          </p:val>
                                        </p:tav>
                                      </p:tavLst>
                                    </p:anim>
                                    <p:animEffect transition="in" filter="wipe(right)">
                                      <p:cBhvr>
                                        <p:cTn id="13" dur="500"/>
                                        <p:tgtEl>
                                          <p:spTgt spid="23"/>
                                        </p:tgtEl>
                                      </p:cBhvr>
                                    </p:animEffect>
                                  </p:childTnLst>
                                </p:cTn>
                              </p:par>
                            </p:childTnLst>
                          </p:cTn>
                        </p:par>
                        <p:par>
                          <p:cTn id="14" fill="hold">
                            <p:stCondLst>
                              <p:cond delay="1000"/>
                            </p:stCondLst>
                            <p:childTnLst>
                              <p:par>
                                <p:cTn id="15" presetID="12" presetClass="entr" presetSubtype="8" fill="hold" nodeType="after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p:tgtEl>
                                          <p:spTgt spid="29"/>
                                        </p:tgtEl>
                                        <p:attrNameLst>
                                          <p:attrName>ppt_x</p:attrName>
                                        </p:attrNameLst>
                                      </p:cBhvr>
                                      <p:tavLst>
                                        <p:tav tm="0">
                                          <p:val>
                                            <p:strVal val="#ppt_x-#ppt_w*1.125000"/>
                                          </p:val>
                                        </p:tav>
                                        <p:tav tm="100000">
                                          <p:val>
                                            <p:strVal val="#ppt_x"/>
                                          </p:val>
                                        </p:tav>
                                      </p:tavLst>
                                    </p:anim>
                                    <p:animEffect transition="in" filter="wipe(right)">
                                      <p:cBhvr>
                                        <p:cTn id="18" dur="500"/>
                                        <p:tgtEl>
                                          <p:spTgt spid="29"/>
                                        </p:tgtEl>
                                      </p:cBhvr>
                                    </p:animEffect>
                                  </p:childTnLst>
                                </p:cTn>
                              </p:par>
                            </p:childTnLst>
                          </p:cTn>
                        </p:par>
                        <p:par>
                          <p:cTn id="19" fill="hold">
                            <p:stCondLst>
                              <p:cond delay="1500"/>
                            </p:stCondLst>
                            <p:childTnLst>
                              <p:par>
                                <p:cTn id="20" presetID="53" presetClass="entr" presetSubtype="16" fill="hold" nodeType="after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p:cTn id="22" dur="500" fill="hold"/>
                                        <p:tgtEl>
                                          <p:spTgt spid="32"/>
                                        </p:tgtEl>
                                        <p:attrNameLst>
                                          <p:attrName>ppt_w</p:attrName>
                                        </p:attrNameLst>
                                      </p:cBhvr>
                                      <p:tavLst>
                                        <p:tav tm="0">
                                          <p:val>
                                            <p:fltVal val="0"/>
                                          </p:val>
                                        </p:tav>
                                        <p:tav tm="100000">
                                          <p:val>
                                            <p:strVal val="#ppt_w"/>
                                          </p:val>
                                        </p:tav>
                                      </p:tavLst>
                                    </p:anim>
                                    <p:anim calcmode="lin" valueType="num">
                                      <p:cBhvr>
                                        <p:cTn id="23" dur="500" fill="hold"/>
                                        <p:tgtEl>
                                          <p:spTgt spid="32"/>
                                        </p:tgtEl>
                                        <p:attrNameLst>
                                          <p:attrName>ppt_h</p:attrName>
                                        </p:attrNameLst>
                                      </p:cBhvr>
                                      <p:tavLst>
                                        <p:tav tm="0">
                                          <p:val>
                                            <p:fltVal val="0"/>
                                          </p:val>
                                        </p:tav>
                                        <p:tav tm="100000">
                                          <p:val>
                                            <p:strVal val="#ppt_h"/>
                                          </p:val>
                                        </p:tav>
                                      </p:tavLst>
                                    </p:anim>
                                    <p:animEffect transition="in" filter="fade">
                                      <p:cBhvr>
                                        <p:cTn id="24" dur="500"/>
                                        <p:tgtEl>
                                          <p:spTgt spid="32"/>
                                        </p:tgtEl>
                                      </p:cBhvr>
                                    </p:animEffect>
                                  </p:childTnLst>
                                </p:cTn>
                              </p:par>
                            </p:childTnLst>
                          </p:cTn>
                        </p:par>
                        <p:par>
                          <p:cTn id="25" fill="hold">
                            <p:stCondLst>
                              <p:cond delay="2000"/>
                            </p:stCondLst>
                            <p:childTnLst>
                              <p:par>
                                <p:cTn id="26" presetID="12" presetClass="entr" presetSubtype="8" fill="hold" nodeType="after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additive="base">
                                        <p:cTn id="28" dur="500"/>
                                        <p:tgtEl>
                                          <p:spTgt spid="19"/>
                                        </p:tgtEl>
                                        <p:attrNameLst>
                                          <p:attrName>ppt_x</p:attrName>
                                        </p:attrNameLst>
                                      </p:cBhvr>
                                      <p:tavLst>
                                        <p:tav tm="0">
                                          <p:val>
                                            <p:strVal val="#ppt_x-#ppt_w*1.125000"/>
                                          </p:val>
                                        </p:tav>
                                        <p:tav tm="100000">
                                          <p:val>
                                            <p:strVal val="#ppt_x"/>
                                          </p:val>
                                        </p:tav>
                                      </p:tavLst>
                                    </p:anim>
                                    <p:animEffect transition="in" filter="wipe(right)">
                                      <p:cBhvr>
                                        <p:cTn id="29" dur="500"/>
                                        <p:tgtEl>
                                          <p:spTgt spid="19"/>
                                        </p:tgtEl>
                                      </p:cBhvr>
                                    </p:animEffect>
                                  </p:childTnLst>
                                </p:cTn>
                              </p:par>
                            </p:childTnLst>
                          </p:cTn>
                        </p:par>
                        <p:par>
                          <p:cTn id="30" fill="hold">
                            <p:stCondLst>
                              <p:cond delay="2500"/>
                            </p:stCondLst>
                            <p:childTnLst>
                              <p:par>
                                <p:cTn id="31" presetID="12" presetClass="entr" presetSubtype="8" fill="hold" nodeType="after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additive="base">
                                        <p:cTn id="33" dur="500"/>
                                        <p:tgtEl>
                                          <p:spTgt spid="35"/>
                                        </p:tgtEl>
                                        <p:attrNameLst>
                                          <p:attrName>ppt_x</p:attrName>
                                        </p:attrNameLst>
                                      </p:cBhvr>
                                      <p:tavLst>
                                        <p:tav tm="0">
                                          <p:val>
                                            <p:strVal val="#ppt_x-#ppt_w*1.125000"/>
                                          </p:val>
                                        </p:tav>
                                        <p:tav tm="100000">
                                          <p:val>
                                            <p:strVal val="#ppt_x"/>
                                          </p:val>
                                        </p:tav>
                                      </p:tavLst>
                                    </p:anim>
                                    <p:animEffect transition="in" filter="wipe(right)">
                                      <p:cBhvr>
                                        <p:cTn id="3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11138" y="70799"/>
            <a:ext cx="9565538" cy="776142"/>
            <a:chOff x="2926991" y="157421"/>
            <a:chExt cx="6500106" cy="776142"/>
          </a:xfrm>
        </p:grpSpPr>
        <p:pic>
          <p:nvPicPr>
            <p:cNvPr id="29" name="图片 28"/>
            <p:cNvPicPr>
              <a:picLocks noChangeAspect="1"/>
            </p:cNvPicPr>
            <p:nvPr/>
          </p:nvPicPr>
          <p:blipFill>
            <a:blip r:embed="rId4"/>
            <a:stretch>
              <a:fillRect/>
            </a:stretch>
          </p:blipFill>
          <p:spPr>
            <a:xfrm>
              <a:off x="2926991" y="521411"/>
              <a:ext cx="656733" cy="406749"/>
            </a:xfrm>
            <a:prstGeom prst="rect">
              <a:avLst/>
            </a:prstGeom>
          </p:spPr>
        </p:pic>
        <p:sp>
          <p:nvSpPr>
            <p:cNvPr id="30" name="文本框 29"/>
            <p:cNvSpPr txBox="1"/>
            <p:nvPr/>
          </p:nvSpPr>
          <p:spPr>
            <a:xfrm>
              <a:off x="3524533" y="157421"/>
              <a:ext cx="5453717" cy="683264"/>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smtClean="0"/>
                <a:t>5.3</a:t>
              </a:r>
              <a:r>
                <a:rPr lang="zh-CN" altLang="en-US" sz="3200" dirty="0" smtClean="0"/>
                <a:t>利用</a:t>
              </a:r>
              <a:r>
                <a:rPr lang="zh-CN" altLang="en-US" sz="3200" dirty="0"/>
                <a:t>特征值分解进行主成分分析（</a:t>
              </a:r>
              <a:r>
                <a:rPr lang="en-US" altLang="zh-CN" sz="3200" dirty="0"/>
                <a:t>PCA</a:t>
              </a:r>
              <a:r>
                <a:rPr lang="zh-CN" altLang="en-US" sz="3200" dirty="0"/>
                <a:t>）</a:t>
              </a:r>
            </a:p>
          </p:txBody>
        </p:sp>
        <p:pic>
          <p:nvPicPr>
            <p:cNvPr id="31" name="图片 30"/>
            <p:cNvPicPr>
              <a:picLocks noChangeAspect="1"/>
            </p:cNvPicPr>
            <p:nvPr/>
          </p:nvPicPr>
          <p:blipFill>
            <a:blip r:embed="rId4"/>
            <a:stretch>
              <a:fillRect/>
            </a:stretch>
          </p:blipFill>
          <p:spPr>
            <a:xfrm flipH="1">
              <a:off x="8770364" y="526814"/>
              <a:ext cx="656733" cy="406749"/>
            </a:xfrm>
            <a:prstGeom prst="rect">
              <a:avLst/>
            </a:prstGeom>
          </p:spPr>
        </p:pic>
      </p:grpSp>
      <p:grpSp>
        <p:nvGrpSpPr>
          <p:cNvPr id="32" name="组合 31"/>
          <p:cNvGrpSpPr/>
          <p:nvPr/>
        </p:nvGrpSpPr>
        <p:grpSpPr>
          <a:xfrm>
            <a:off x="936434" y="769397"/>
            <a:ext cx="10376633" cy="1639215"/>
            <a:chOff x="702223" y="3039864"/>
            <a:chExt cx="9884662" cy="1054017"/>
          </a:xfrm>
        </p:grpSpPr>
        <p:sp>
          <p:nvSpPr>
            <p:cNvPr id="33" name="矩形 32"/>
            <p:cNvSpPr/>
            <p:nvPr/>
          </p:nvSpPr>
          <p:spPr>
            <a:xfrm>
              <a:off x="878002" y="3844526"/>
              <a:ext cx="9708883" cy="249355"/>
            </a:xfrm>
            <a:prstGeom prst="rect">
              <a:avLst/>
            </a:prstGeom>
          </p:spPr>
          <p:txBody>
            <a:bodyPr wrap="square">
              <a:spAutoFit/>
              <a:scene3d>
                <a:camera prst="orthographicFront"/>
                <a:lightRig rig="threePt" dir="t"/>
              </a:scene3d>
              <a:sp3d contourW="12700"/>
            </a:bodyPr>
            <a:lstStyle/>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702223" y="3039864"/>
              <a:ext cx="4643996" cy="344347"/>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5.3.8  </a:t>
              </a:r>
              <a:r>
                <a:rPr lang="zh-CN" altLang="en-US" sz="2400" b="1" dirty="0">
                  <a:solidFill>
                    <a:srgbClr val="1C75BC"/>
                  </a:solidFill>
                  <a:latin typeface="迷你简准圆" panose="03000509000000000000" pitchFamily="65" charset="-122"/>
                  <a:ea typeface="迷你简准圆" panose="03000509000000000000" pitchFamily="65" charset="-122"/>
                </a:rPr>
                <a:t>推广到</a:t>
              </a:r>
              <a:r>
                <a:rPr lang="en-US" altLang="zh-CN" sz="2400" b="1" dirty="0">
                  <a:solidFill>
                    <a:srgbClr val="1C75BC"/>
                  </a:solidFill>
                  <a:latin typeface="迷你简准圆" panose="03000509000000000000" pitchFamily="65" charset="-122"/>
                  <a:ea typeface="迷你简准圆" panose="03000509000000000000" pitchFamily="65" charset="-122"/>
                </a:rPr>
                <a:t>n</a:t>
              </a:r>
              <a:r>
                <a:rPr lang="zh-CN" altLang="en-US" sz="2400" b="1" dirty="0">
                  <a:solidFill>
                    <a:srgbClr val="1C75BC"/>
                  </a:solidFill>
                  <a:latin typeface="迷你简准圆" panose="03000509000000000000" pitchFamily="65" charset="-122"/>
                  <a:ea typeface="迷你简准圆" panose="03000509000000000000" pitchFamily="65" charset="-122"/>
                </a:rPr>
                <a:t>个特征的降维</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p:cNvPicPr>
            <a:picLocks noChangeAspect="1"/>
          </p:cNvPicPr>
          <p:nvPr/>
        </p:nvPicPr>
        <p:blipFill rotWithShape="1">
          <a:blip r:embed="rId5"/>
          <a:srcRect t="10426"/>
          <a:stretch/>
        </p:blipFill>
        <p:spPr>
          <a:xfrm>
            <a:off x="1120962" y="1320262"/>
            <a:ext cx="8981506" cy="5620350"/>
          </a:xfrm>
          <a:prstGeom prst="rect">
            <a:avLst/>
          </a:prstGeom>
        </p:spPr>
      </p:pic>
    </p:spTree>
    <p:custDataLst>
      <p:tags r:id="rId1"/>
    </p:custDataLst>
    <p:extLst>
      <p:ext uri="{BB962C8B-B14F-4D97-AF65-F5344CB8AC3E}">
        <p14:creationId xmlns:p14="http://schemas.microsoft.com/office/powerpoint/2010/main" val="2164937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9232540" cy="765650"/>
            <a:chOff x="2973602" y="332266"/>
            <a:chExt cx="6273823"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83264"/>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smtClean="0"/>
                <a:t>5.4</a:t>
              </a:r>
              <a:r>
                <a:rPr lang="zh-CN" altLang="en-US" sz="3200" dirty="0" smtClean="0"/>
                <a:t>更</a:t>
              </a:r>
              <a:r>
                <a:rPr lang="zh-CN" altLang="en-US" sz="3200" dirty="0"/>
                <a:t>通用的利器：奇异值分解（</a:t>
              </a:r>
              <a:r>
                <a:rPr lang="en-US" altLang="zh-CN" sz="3200" dirty="0"/>
                <a:t>SVD</a:t>
              </a:r>
              <a:r>
                <a:rPr lang="zh-CN" altLang="en-US" sz="3200" dirty="0" smtClean="0"/>
                <a:t>）</a:t>
              </a:r>
              <a:endParaRPr lang="zh-CN" altLang="en-US" sz="3200" dirty="0"/>
            </a:p>
          </p:txBody>
        </p:sp>
        <p:pic>
          <p:nvPicPr>
            <p:cNvPr id="31" name="图片 30"/>
            <p:cNvPicPr>
              <a:picLocks noChangeAspect="1"/>
            </p:cNvPicPr>
            <p:nvPr/>
          </p:nvPicPr>
          <p:blipFill>
            <a:blip r:embed="rId5"/>
            <a:stretch>
              <a:fillRect/>
            </a:stretch>
          </p:blipFill>
          <p:spPr>
            <a:xfrm flipH="1">
              <a:off x="8590692" y="691167"/>
              <a:ext cx="656733" cy="406749"/>
            </a:xfrm>
            <a:prstGeom prst="rect">
              <a:avLst/>
            </a:prstGeom>
          </p:spPr>
        </p:pic>
      </p:grpSp>
      <p:grpSp>
        <p:nvGrpSpPr>
          <p:cNvPr id="32" name="组合 31"/>
          <p:cNvGrpSpPr/>
          <p:nvPr/>
        </p:nvGrpSpPr>
        <p:grpSpPr>
          <a:xfrm>
            <a:off x="1120961" y="1160638"/>
            <a:ext cx="10192106" cy="2060504"/>
            <a:chOff x="878002" y="3291433"/>
            <a:chExt cx="9708883" cy="1324906"/>
          </a:xfrm>
        </p:grpSpPr>
        <p:sp>
          <p:nvSpPr>
            <p:cNvPr id="33" name="矩形 32"/>
            <p:cNvSpPr/>
            <p:nvPr/>
          </p:nvSpPr>
          <p:spPr>
            <a:xfrm>
              <a:off x="878002" y="3844526"/>
              <a:ext cx="9708883" cy="771813"/>
            </a:xfrm>
            <a:prstGeom prst="rect">
              <a:avLst/>
            </a:prstGeom>
          </p:spPr>
          <p:txBody>
            <a:bodyPr wrap="square">
              <a:spAutoFit/>
              <a:scene3d>
                <a:camera prst="orthographicFront"/>
                <a:lightRig rig="threePt" dir="t"/>
              </a:scene3d>
              <a:sp3d contourW="12700"/>
            </a:bodyPr>
            <a:lstStyle/>
            <a:p>
              <a:pPr algn="just">
                <a:lnSpc>
                  <a:spcPct val="120000"/>
                </a:lnSpc>
              </a:pPr>
              <a:r>
                <a:rPr lang="zh-CN" altLang="zh-CN" sz="2000" dirty="0">
                  <a:latin typeface="+mn-ea"/>
                </a:rPr>
                <a:t>我们最开始获得的是一组原始的</a:t>
              </a:r>
              <a:r>
                <a:rPr lang="en-US" altLang="zh-CN" sz="2000" dirty="0">
                  <a:latin typeface="+mn-ea"/>
                </a:rPr>
                <a:t>m</a:t>
              </a:r>
              <a:r>
                <a:rPr lang="zh-CN" altLang="zh-CN" sz="2000" dirty="0">
                  <a:latin typeface="+mn-ea"/>
                </a:rPr>
                <a:t>×</a:t>
              </a:r>
              <a:r>
                <a:rPr lang="en-US" altLang="zh-CN" sz="2000" dirty="0">
                  <a:latin typeface="+mn-ea"/>
                </a:rPr>
                <a:t>n</a:t>
              </a:r>
              <a:r>
                <a:rPr lang="zh-CN" altLang="zh-CN" sz="2000" dirty="0">
                  <a:latin typeface="+mn-ea"/>
                </a:rPr>
                <a:t>数据样本矩阵</a:t>
              </a:r>
              <a:r>
                <a:rPr lang="en-US" altLang="zh-CN" sz="2000" b="1" i="1" dirty="0">
                  <a:latin typeface="+mn-ea"/>
                </a:rPr>
                <a:t>A</a:t>
              </a:r>
              <a:r>
                <a:rPr lang="en-US" altLang="zh-CN" sz="2000" dirty="0">
                  <a:latin typeface="+mn-ea"/>
                </a:rPr>
                <a:t> </a:t>
              </a:r>
              <a:r>
                <a:rPr lang="zh-CN" altLang="zh-CN" sz="2000" dirty="0">
                  <a:latin typeface="+mn-ea"/>
                </a:rPr>
                <a:t>，其中，</a:t>
              </a:r>
              <a:r>
                <a:rPr lang="en-US" altLang="zh-CN" sz="2000" dirty="0">
                  <a:latin typeface="+mn-ea"/>
                </a:rPr>
                <a:t>m</a:t>
              </a:r>
              <a:r>
                <a:rPr lang="zh-CN" altLang="zh-CN" sz="2000" dirty="0">
                  <a:latin typeface="+mn-ea"/>
                </a:rPr>
                <a:t>表示特征的个数，</a:t>
              </a:r>
              <a:r>
                <a:rPr lang="en-US" altLang="zh-CN" sz="2000" dirty="0">
                  <a:latin typeface="+mn-ea"/>
                </a:rPr>
                <a:t>n </a:t>
              </a:r>
              <a:r>
                <a:rPr lang="zh-CN" altLang="zh-CN" sz="2000" dirty="0">
                  <a:latin typeface="+mn-ea"/>
                </a:rPr>
                <a:t>表示样本的个数。通过与自身的转置矩阵相乘</a:t>
              </a:r>
              <a:r>
                <a:rPr lang="zh-CN" altLang="zh-CN" sz="2000" dirty="0" smtClean="0">
                  <a:latin typeface="+mn-ea"/>
                </a:rPr>
                <a:t>：</a:t>
              </a:r>
              <a:r>
                <a:rPr lang="en-US" altLang="zh-CN" sz="2000" dirty="0" smtClean="0">
                  <a:latin typeface="+mn-ea"/>
                </a:rPr>
                <a:t>    </a:t>
              </a:r>
              <a:r>
                <a:rPr lang="zh-CN" altLang="zh-CN" sz="2000" dirty="0" smtClean="0">
                  <a:latin typeface="+mn-ea"/>
                </a:rPr>
                <a:t>得到</a:t>
              </a:r>
              <a:r>
                <a:rPr lang="zh-CN" altLang="zh-CN" sz="2000" dirty="0">
                  <a:latin typeface="+mn-ea"/>
                </a:rPr>
                <a:t>了样本特征的</a:t>
              </a:r>
              <a:r>
                <a:rPr lang="en-US" altLang="zh-CN" sz="2000" dirty="0">
                  <a:latin typeface="+mn-ea"/>
                </a:rPr>
                <a:t>m</a:t>
              </a:r>
              <a:r>
                <a:rPr lang="zh-CN" altLang="zh-CN" sz="2000" dirty="0">
                  <a:latin typeface="+mn-ea"/>
                </a:rPr>
                <a:t>阶协方差矩阵</a:t>
              </a:r>
              <a:r>
                <a:rPr lang="en-US" altLang="zh-CN" sz="2000" b="1" i="1" dirty="0">
                  <a:latin typeface="+mn-ea"/>
                </a:rPr>
                <a:t>C</a:t>
              </a:r>
              <a:r>
                <a:rPr lang="zh-CN" altLang="zh-CN" sz="2000" dirty="0">
                  <a:latin typeface="+mn-ea"/>
                </a:rPr>
                <a:t>，然后求取协方差矩阵</a:t>
              </a:r>
              <a:r>
                <a:rPr lang="en-US" altLang="zh-CN" sz="2000" b="1" i="1" dirty="0">
                  <a:latin typeface="+mn-ea"/>
                </a:rPr>
                <a:t>C</a:t>
              </a:r>
              <a:r>
                <a:rPr lang="zh-CN" altLang="zh-CN" sz="2000" dirty="0">
                  <a:latin typeface="+mn-ea"/>
                </a:rPr>
                <a:t>的一组标准正交</a:t>
              </a:r>
              <a:r>
                <a:rPr lang="zh-CN" altLang="zh-CN" sz="2000" dirty="0" smtClean="0">
                  <a:latin typeface="+mn-ea"/>
                </a:rPr>
                <a:t>特征向量</a:t>
              </a:r>
              <a:r>
                <a:rPr lang="en-US" altLang="zh-CN" sz="2000" dirty="0" smtClean="0">
                  <a:latin typeface="+mn-ea"/>
                </a:rPr>
                <a:t>                            </a:t>
              </a:r>
              <a:r>
                <a:rPr lang="zh-CN" altLang="zh-CN" sz="2000" dirty="0" smtClean="0">
                  <a:latin typeface="+mn-ea"/>
                </a:rPr>
                <a:t>以及</a:t>
              </a:r>
              <a:r>
                <a:rPr lang="zh-CN" altLang="zh-CN" sz="2000" dirty="0">
                  <a:latin typeface="+mn-ea"/>
                </a:rPr>
                <a:t>对应的特征值</a:t>
              </a:r>
              <a:endParaRPr lang="zh-CN" altLang="en-US" sz="2000" dirty="0">
                <a:solidFill>
                  <a:schemeClr val="tx1">
                    <a:lumMod val="50000"/>
                    <a:lumOff val="50000"/>
                  </a:schemeClr>
                </a:solidFill>
                <a:latin typeface="+mn-ea"/>
              </a:endParaRPr>
            </a:p>
          </p:txBody>
        </p:sp>
        <p:sp>
          <p:nvSpPr>
            <p:cNvPr id="34" name="矩形 33"/>
            <p:cNvSpPr/>
            <p:nvPr/>
          </p:nvSpPr>
          <p:spPr>
            <a:xfrm>
              <a:off x="878002" y="3291433"/>
              <a:ext cx="4541679" cy="33247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5.4.1  </a:t>
              </a:r>
              <a:r>
                <a:rPr lang="zh-CN" altLang="en-US" sz="2400" b="1" dirty="0">
                  <a:solidFill>
                    <a:srgbClr val="1C75BC"/>
                  </a:solidFill>
                  <a:latin typeface="迷你简准圆" panose="03000509000000000000" pitchFamily="65" charset="-122"/>
                  <a:ea typeface="迷你简准圆" panose="03000509000000000000" pitchFamily="65" charset="-122"/>
                </a:rPr>
                <a:t>再谈特征值分解的几何意义</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nvGraphicFramePr>
        <p:xfrm>
          <a:off x="6075630" y="2487736"/>
          <a:ext cx="402287" cy="251429"/>
        </p:xfrm>
        <a:graphic>
          <a:graphicData uri="http://schemas.openxmlformats.org/presentationml/2006/ole">
            <mc:AlternateContent xmlns:mc="http://schemas.openxmlformats.org/markup-compatibility/2006">
              <mc:Choice xmlns:v="urn:schemas-microsoft-com:vml" Requires="v">
                <p:oleObj spid="_x0000_s92226" r:id="rId6" imgW="304560" imgH="190440" progId="Equation.KSEE3">
                  <p:embed/>
                </p:oleObj>
              </mc:Choice>
              <mc:Fallback>
                <p:oleObj r:id="rId6" imgW="304560" imgH="190440" progId="Equation.KSEE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5630" y="2487736"/>
                        <a:ext cx="402287" cy="251429"/>
                      </a:xfrm>
                      <a:prstGeom prst="rect">
                        <a:avLst/>
                      </a:prstGeom>
                      <a:noFill/>
                    </p:spPr>
                  </p:pic>
                </p:oleObj>
              </mc:Fallback>
            </mc:AlternateContent>
          </a:graphicData>
        </a:graphic>
      </p:graphicFrame>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nvGraphicFramePr>
        <p:xfrm>
          <a:off x="6075630" y="2764507"/>
          <a:ext cx="1807514" cy="456635"/>
        </p:xfrm>
        <a:graphic>
          <a:graphicData uri="http://schemas.openxmlformats.org/presentationml/2006/ole">
            <mc:AlternateContent xmlns:mc="http://schemas.openxmlformats.org/markup-compatibility/2006">
              <mc:Choice xmlns:v="urn:schemas-microsoft-com:vml" Requires="v">
                <p:oleObj spid="_x0000_s92227" r:id="rId8" imgW="901440" imgH="228600" progId="Equation.KSEE3">
                  <p:embed/>
                </p:oleObj>
              </mc:Choice>
              <mc:Fallback>
                <p:oleObj r:id="rId8" imgW="901440" imgH="228600" progId="Equation.KSEE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75630" y="2764507"/>
                        <a:ext cx="1807514" cy="456635"/>
                      </a:xfrm>
                      <a:prstGeom prst="rect">
                        <a:avLst/>
                      </a:prstGeom>
                      <a:noFill/>
                    </p:spPr>
                  </p:pic>
                </p:oleObj>
              </mc:Fallback>
            </mc:AlternateContent>
          </a:graphicData>
        </a:graphic>
      </p:graphicFrame>
      <p:sp>
        <p:nvSpPr>
          <p:cNvPr id="7" name="Rectangle 6"/>
          <p:cNvSpPr>
            <a:spLocks noChangeArrowheads="1"/>
          </p:cNvSpPr>
          <p:nvPr/>
        </p:nvSpPr>
        <p:spPr bwMode="auto">
          <a:xfrm>
            <a:off x="206561" y="6175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nvGraphicFramePr>
        <p:xfrm>
          <a:off x="10143774" y="2854141"/>
          <a:ext cx="1468004" cy="367001"/>
        </p:xfrm>
        <a:graphic>
          <a:graphicData uri="http://schemas.openxmlformats.org/presentationml/2006/ole">
            <mc:AlternateContent xmlns:mc="http://schemas.openxmlformats.org/markup-compatibility/2006">
              <mc:Choice xmlns:v="urn:schemas-microsoft-com:vml" Requires="v">
                <p:oleObj spid="_x0000_s92228" r:id="rId10" imgW="914400" imgH="228600" progId="Equation.KSEE3">
                  <p:embed/>
                </p:oleObj>
              </mc:Choice>
              <mc:Fallback>
                <p:oleObj r:id="rId10" imgW="914400" imgH="228600" progId="Equation.KSEE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143774" y="2854141"/>
                        <a:ext cx="1468004" cy="367001"/>
                      </a:xfrm>
                      <a:prstGeom prst="rect">
                        <a:avLst/>
                      </a:prstGeom>
                      <a:noFill/>
                    </p:spPr>
                  </p:pic>
                </p:oleObj>
              </mc:Fallback>
            </mc:AlternateContent>
          </a:graphicData>
        </a:graphic>
      </p:graphicFrame>
      <p:sp>
        <p:nvSpPr>
          <p:cNvPr id="9" name="矩形 8"/>
          <p:cNvSpPr/>
          <p:nvPr/>
        </p:nvSpPr>
        <p:spPr>
          <a:xfrm>
            <a:off x="1120961" y="3144306"/>
            <a:ext cx="10596906" cy="677108"/>
          </a:xfrm>
          <a:prstGeom prst="rect">
            <a:avLst/>
          </a:prstGeom>
        </p:spPr>
        <p:txBody>
          <a:bodyPr wrap="square">
            <a:spAutoFit/>
          </a:bodyPr>
          <a:lstStyle/>
          <a:p>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r>
              <a:rPr lang="zh-CN" altLang="zh-CN" sz="2000" dirty="0" smtClean="0">
                <a:latin typeface="+mn-ea"/>
              </a:rPr>
              <a:t>强调</a:t>
            </a:r>
            <a:r>
              <a:rPr lang="zh-CN" altLang="zh-CN" sz="2000" dirty="0">
                <a:latin typeface="+mn-ea"/>
              </a:rPr>
              <a:t>一下</a:t>
            </a:r>
            <a:r>
              <a:rPr lang="zh-CN" altLang="zh-CN" sz="2000" dirty="0" smtClean="0">
                <a:latin typeface="+mn-ea"/>
              </a:rPr>
              <a:t>，这里</a:t>
            </a:r>
            <a:r>
              <a:rPr lang="zh-CN" altLang="zh-CN" sz="2000" dirty="0">
                <a:latin typeface="+mn-ea"/>
              </a:rPr>
              <a:t>处理的就是协方差矩阵</a:t>
            </a:r>
            <a:r>
              <a:rPr lang="en-US" altLang="zh-CN" sz="2000" dirty="0">
                <a:latin typeface="+mn-ea"/>
              </a:rPr>
              <a:t>C</a:t>
            </a:r>
            <a:r>
              <a:rPr lang="zh-CN" altLang="zh-CN" sz="2000" dirty="0">
                <a:latin typeface="+mn-ea"/>
              </a:rPr>
              <a:t>，对矩阵</a:t>
            </a:r>
            <a:r>
              <a:rPr lang="en-US" altLang="zh-CN" sz="2000" dirty="0">
                <a:latin typeface="+mn-ea"/>
              </a:rPr>
              <a:t>C</a:t>
            </a:r>
            <a:r>
              <a:rPr lang="zh-CN" altLang="zh-CN" sz="2000" dirty="0">
                <a:latin typeface="+mn-ea"/>
              </a:rPr>
              <a:t>进行特征值分解，将矩阵分解成了</a:t>
            </a:r>
            <a:endParaRPr lang="zh-CN" altLang="en-US" sz="2000" dirty="0">
              <a:latin typeface="+mn-ea"/>
            </a:endParaRPr>
          </a:p>
        </p:txBody>
      </p:sp>
      <p:sp>
        <p:nvSpPr>
          <p:cNvPr id="10" name="Rectangle 8"/>
          <p:cNvSpPr>
            <a:spLocks noChangeArrowheads="1"/>
          </p:cNvSpPr>
          <p:nvPr/>
        </p:nvSpPr>
        <p:spPr bwMode="auto">
          <a:xfrm>
            <a:off x="1231440" y="3914270"/>
            <a:ext cx="169512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nvGraphicFramePr>
        <p:xfrm>
          <a:off x="359056" y="3914270"/>
          <a:ext cx="5529629" cy="1977164"/>
        </p:xfrm>
        <a:graphic>
          <a:graphicData uri="http://schemas.openxmlformats.org/presentationml/2006/ole">
            <mc:AlternateContent xmlns:mc="http://schemas.openxmlformats.org/markup-compatibility/2006">
              <mc:Choice xmlns:v="urn:schemas-microsoft-com:vml" Requires="v">
                <p:oleObj spid="_x0000_s92229" r:id="rId12" imgW="3276360" imgH="1168200" progId="Equation.KSEE3">
                  <p:embed/>
                </p:oleObj>
              </mc:Choice>
              <mc:Fallback>
                <p:oleObj r:id="rId12" imgW="3276360" imgH="1168200" progId="Equation.KSEE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9056" y="3914270"/>
                        <a:ext cx="5529629" cy="1977164"/>
                      </a:xfrm>
                      <a:prstGeom prst="rect">
                        <a:avLst/>
                      </a:prstGeom>
                      <a:noFill/>
                    </p:spPr>
                  </p:pic>
                </p:oleObj>
              </mc:Fallback>
            </mc:AlternateContent>
          </a:graphicData>
        </a:graphic>
      </p:graphicFrame>
      <p:pic>
        <p:nvPicPr>
          <p:cNvPr id="13" name="图片 12"/>
          <p:cNvPicPr>
            <a:picLocks noChangeAspect="1"/>
          </p:cNvPicPr>
          <p:nvPr/>
        </p:nvPicPr>
        <p:blipFill>
          <a:blip r:embed="rId14"/>
          <a:stretch>
            <a:fillRect/>
          </a:stretch>
        </p:blipFill>
        <p:spPr>
          <a:xfrm>
            <a:off x="6741638" y="3821413"/>
            <a:ext cx="5085138" cy="2669697"/>
          </a:xfrm>
          <a:prstGeom prst="rect">
            <a:avLst/>
          </a:prstGeom>
        </p:spPr>
      </p:pic>
    </p:spTree>
    <p:custDataLst>
      <p:tags r:id="rId2"/>
    </p:custDataLst>
    <p:extLst>
      <p:ext uri="{BB962C8B-B14F-4D97-AF65-F5344CB8AC3E}">
        <p14:creationId xmlns:p14="http://schemas.microsoft.com/office/powerpoint/2010/main" val="23324519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9232540" cy="765650"/>
            <a:chOff x="2973602" y="332266"/>
            <a:chExt cx="6273823"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83264"/>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smtClean="0"/>
                <a:t>5.4</a:t>
              </a:r>
              <a:r>
                <a:rPr lang="zh-CN" altLang="en-US" sz="3200" dirty="0" smtClean="0"/>
                <a:t>更</a:t>
              </a:r>
              <a:r>
                <a:rPr lang="zh-CN" altLang="en-US" sz="3200" dirty="0"/>
                <a:t>通用的利器：奇异值分解（</a:t>
              </a:r>
              <a:r>
                <a:rPr lang="en-US" altLang="zh-CN" sz="3200" dirty="0"/>
                <a:t>SVD</a:t>
              </a:r>
              <a:r>
                <a:rPr lang="zh-CN" altLang="en-US" sz="3200" dirty="0" smtClean="0"/>
                <a:t>）</a:t>
              </a:r>
              <a:endParaRPr lang="zh-CN" altLang="en-US" sz="3200" dirty="0"/>
            </a:p>
          </p:txBody>
        </p:sp>
        <p:pic>
          <p:nvPicPr>
            <p:cNvPr id="31" name="图片 30"/>
            <p:cNvPicPr>
              <a:picLocks noChangeAspect="1"/>
            </p:cNvPicPr>
            <p:nvPr/>
          </p:nvPicPr>
          <p:blipFill>
            <a:blip r:embed="rId5"/>
            <a:stretch>
              <a:fillRect/>
            </a:stretch>
          </p:blipFill>
          <p:spPr>
            <a:xfrm flipH="1">
              <a:off x="8590692" y="691167"/>
              <a:ext cx="656733" cy="406749"/>
            </a:xfrm>
            <a:prstGeom prst="rect">
              <a:avLst/>
            </a:prstGeom>
          </p:spPr>
        </p:pic>
      </p:grpSp>
      <p:grpSp>
        <p:nvGrpSpPr>
          <p:cNvPr id="32" name="组合 31"/>
          <p:cNvGrpSpPr/>
          <p:nvPr/>
        </p:nvGrpSpPr>
        <p:grpSpPr>
          <a:xfrm>
            <a:off x="1120960" y="1160638"/>
            <a:ext cx="10192107" cy="3537830"/>
            <a:chOff x="878001" y="3291433"/>
            <a:chExt cx="9708884" cy="2274828"/>
          </a:xfrm>
        </p:grpSpPr>
        <p:sp>
          <p:nvSpPr>
            <p:cNvPr id="33" name="矩形 32"/>
            <p:cNvSpPr/>
            <p:nvPr/>
          </p:nvSpPr>
          <p:spPr>
            <a:xfrm>
              <a:off x="878002" y="3844526"/>
              <a:ext cx="9708883" cy="1721735"/>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000" dirty="0" smtClean="0"/>
                <a:t>                            </a:t>
              </a:r>
              <a:r>
                <a:rPr lang="zh-CN" altLang="zh-CN" sz="2000" dirty="0" smtClean="0"/>
                <a:t>这个</a:t>
              </a:r>
              <a:r>
                <a:rPr lang="zh-CN" altLang="zh-CN" sz="2000" dirty="0"/>
                <a:t>等式非常重要，也非常神奇</a:t>
              </a:r>
              <a:r>
                <a:rPr lang="zh-CN" altLang="zh-CN" sz="2000" dirty="0" smtClean="0"/>
                <a:t>。</a:t>
              </a:r>
              <a:endParaRPr lang="en-US" altLang="zh-CN" sz="2000" dirty="0" smtClean="0"/>
            </a:p>
            <a:p>
              <a:pPr algn="just">
                <a:lnSpc>
                  <a:spcPct val="120000"/>
                </a:lnSpc>
              </a:pPr>
              <a:endParaRPr lang="en-US" altLang="zh-CN" sz="2000" dirty="0" smtClean="0"/>
            </a:p>
            <a:p>
              <a:pPr algn="just">
                <a:lnSpc>
                  <a:spcPct val="120000"/>
                </a:lnSpc>
              </a:pPr>
              <a:r>
                <a:rPr lang="zh-CN" altLang="zh-CN" sz="2000" dirty="0"/>
                <a:t>矩阵</a:t>
              </a:r>
              <a:r>
                <a:rPr lang="en-US" altLang="zh-CN" sz="2000" b="1" i="1" dirty="0"/>
                <a:t>A</a:t>
              </a:r>
              <a:r>
                <a:rPr lang="zh-CN" altLang="zh-CN" sz="2000" dirty="0"/>
                <a:t>是一个</a:t>
              </a:r>
              <a:r>
                <a:rPr lang="en-US" altLang="zh-CN" sz="2000" dirty="0"/>
                <a:t>m</a:t>
              </a:r>
              <a:r>
                <a:rPr lang="zh-CN" altLang="zh-CN" sz="2000" dirty="0"/>
                <a:t>×</a:t>
              </a:r>
              <a:r>
                <a:rPr lang="en-US" altLang="zh-CN" sz="2000" dirty="0"/>
                <a:t>n</a:t>
              </a:r>
              <a:r>
                <a:rPr lang="zh-CN" altLang="zh-CN" sz="2000" dirty="0"/>
                <a:t>形状的矩阵，他所表示的线性变换是将</a:t>
              </a:r>
              <a:r>
                <a:rPr lang="en-US" altLang="zh-CN" sz="2000" dirty="0"/>
                <a:t>n</a:t>
              </a:r>
              <a:r>
                <a:rPr lang="zh-CN" altLang="zh-CN" sz="2000" dirty="0"/>
                <a:t>维原空间中的向量映射到更</a:t>
              </a:r>
              <a:r>
                <a:rPr lang="zh-CN" altLang="zh-CN" sz="2000" dirty="0" smtClean="0"/>
                <a:t>高</a:t>
              </a:r>
              <a:endParaRPr lang="en-US" altLang="zh-CN" sz="2000" dirty="0" smtClean="0"/>
            </a:p>
            <a:p>
              <a:pPr algn="just">
                <a:lnSpc>
                  <a:spcPct val="120000"/>
                </a:lnSpc>
              </a:pPr>
              <a:endParaRPr lang="en-US" altLang="zh-CN" sz="2000" dirty="0"/>
            </a:p>
            <a:p>
              <a:pPr algn="just">
                <a:lnSpc>
                  <a:spcPct val="120000"/>
                </a:lnSpc>
              </a:pPr>
              <a:r>
                <a:rPr lang="zh-CN" altLang="zh-CN" sz="2000" dirty="0" smtClean="0"/>
                <a:t>维</a:t>
              </a:r>
              <a:r>
                <a:rPr lang="zh-CN" altLang="zh-CN" sz="2000" dirty="0"/>
                <a:t>的</a:t>
              </a:r>
              <a:r>
                <a:rPr lang="en-US" altLang="zh-CN" sz="2000" dirty="0"/>
                <a:t>m</a:t>
              </a:r>
              <a:r>
                <a:rPr lang="zh-CN" altLang="zh-CN" sz="2000" dirty="0"/>
                <a:t>维目标空间中去</a:t>
              </a:r>
              <a:r>
                <a:rPr lang="zh-CN" altLang="zh-CN" sz="2000" dirty="0" smtClean="0"/>
                <a:t>，</a:t>
              </a:r>
              <a:r>
                <a:rPr lang="zh-CN" altLang="zh-CN" sz="2000" dirty="0"/>
                <a:t>这个</a:t>
              </a:r>
              <a:r>
                <a:rPr lang="zh-CN" altLang="zh-CN" sz="2000" dirty="0" smtClean="0"/>
                <a:t>等式</a:t>
              </a:r>
              <a:r>
                <a:rPr lang="en-US" altLang="zh-CN" sz="2000" dirty="0" smtClean="0"/>
                <a:t>              </a:t>
              </a:r>
              <a:r>
                <a:rPr lang="zh-CN" altLang="zh-CN" sz="2000" dirty="0" smtClean="0"/>
                <a:t>意味着</a:t>
              </a:r>
              <a:r>
                <a:rPr lang="zh-CN" altLang="zh-CN" sz="2000" dirty="0"/>
                <a:t>在原空间中找到一组新的标准正交</a:t>
              </a:r>
              <a:r>
                <a:rPr lang="zh-CN" altLang="zh-CN" sz="2000" dirty="0" smtClean="0"/>
                <a:t>向量</a:t>
              </a:r>
              <a:endParaRPr lang="en-US" altLang="zh-CN" sz="2000" dirty="0" smtClean="0"/>
            </a:p>
            <a:p>
              <a:pPr algn="just">
                <a:lnSpc>
                  <a:spcPct val="120000"/>
                </a:lnSpc>
              </a:pPr>
              <a:endParaRPr lang="en-US" altLang="zh-CN" sz="2000" dirty="0">
                <a:solidFill>
                  <a:schemeClr val="tx1">
                    <a:lumMod val="50000"/>
                    <a:lumOff val="50000"/>
                  </a:schemeClr>
                </a:solidFill>
                <a:latin typeface="+mn-ea"/>
              </a:endParaRPr>
            </a:p>
            <a:p>
              <a:pPr algn="just">
                <a:lnSpc>
                  <a:spcPct val="120000"/>
                </a:lnSpc>
              </a:pPr>
              <a:r>
                <a:rPr lang="en-US" altLang="zh-CN" sz="2000" dirty="0" smtClean="0"/>
                <a:t>                         </a:t>
              </a:r>
              <a:r>
                <a:rPr lang="zh-CN" altLang="zh-CN" sz="2000" dirty="0" smtClean="0"/>
                <a:t>在</a:t>
              </a:r>
              <a:r>
                <a:rPr lang="zh-CN" altLang="zh-CN" sz="2000" dirty="0"/>
                <a:t>目标空间中存在着对应的一组标准正交向量</a:t>
              </a:r>
              <a:endParaRPr lang="zh-CN" altLang="en-US" sz="2000" dirty="0">
                <a:solidFill>
                  <a:schemeClr val="tx1">
                    <a:lumMod val="50000"/>
                    <a:lumOff val="50000"/>
                  </a:schemeClr>
                </a:solidFill>
                <a:latin typeface="+mn-ea"/>
              </a:endParaRPr>
            </a:p>
          </p:txBody>
        </p:sp>
        <p:sp>
          <p:nvSpPr>
            <p:cNvPr id="34" name="矩形 33"/>
            <p:cNvSpPr/>
            <p:nvPr/>
          </p:nvSpPr>
          <p:spPr>
            <a:xfrm>
              <a:off x="878001" y="3291433"/>
              <a:ext cx="4986499" cy="344347"/>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smtClean="0">
                  <a:solidFill>
                    <a:srgbClr val="1C75BC"/>
                  </a:solidFill>
                  <a:latin typeface="迷你简准圆" panose="03000509000000000000" pitchFamily="65" charset="-122"/>
                  <a:ea typeface="迷你简准圆" panose="03000509000000000000" pitchFamily="65" charset="-122"/>
                </a:rPr>
                <a:t>5.4.2  </a:t>
              </a:r>
              <a:r>
                <a:rPr lang="zh-CN" altLang="en-US" sz="2400" b="1" dirty="0" smtClean="0">
                  <a:solidFill>
                    <a:srgbClr val="1C75BC"/>
                  </a:solidFill>
                  <a:latin typeface="迷你简准圆" panose="03000509000000000000" pitchFamily="65" charset="-122"/>
                  <a:ea typeface="迷你简准圆" panose="03000509000000000000" pitchFamily="65" charset="-122"/>
                </a:rPr>
                <a:t>从                   入手</a:t>
              </a:r>
              <a:r>
                <a:rPr lang="zh-CN" altLang="en-US" sz="2400" b="1" dirty="0">
                  <a:solidFill>
                    <a:srgbClr val="1C75BC"/>
                  </a:solidFill>
                  <a:latin typeface="迷你简准圆" panose="03000509000000000000" pitchFamily="65" charset="-122"/>
                  <a:ea typeface="迷你简准圆" panose="03000509000000000000" pitchFamily="65" charset="-122"/>
                </a:rPr>
                <a:t>奇异值分解</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7902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
          <p:cNvSpPr>
            <a:spLocks noChangeArrowheads="1"/>
          </p:cNvSpPr>
          <p:nvPr/>
        </p:nvSpPr>
        <p:spPr bwMode="auto">
          <a:xfrm>
            <a:off x="206561" y="6175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8"/>
          <p:cNvSpPr>
            <a:spLocks noChangeArrowheads="1"/>
          </p:cNvSpPr>
          <p:nvPr/>
        </p:nvSpPr>
        <p:spPr bwMode="auto">
          <a:xfrm>
            <a:off x="1231440" y="3914270"/>
            <a:ext cx="169512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4" name="Rectangle 1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3945858717"/>
              </p:ext>
            </p:extLst>
          </p:nvPr>
        </p:nvGraphicFramePr>
        <p:xfrm>
          <a:off x="2446176" y="1255351"/>
          <a:ext cx="1072444" cy="363865"/>
        </p:xfrm>
        <a:graphic>
          <a:graphicData uri="http://schemas.openxmlformats.org/presentationml/2006/ole">
            <mc:AlternateContent xmlns:mc="http://schemas.openxmlformats.org/markup-compatibility/2006">
              <mc:Choice xmlns:v="urn:schemas-microsoft-com:vml" Requires="v">
                <p:oleObj spid="_x0000_s91264" r:id="rId6" imgW="533160" imgH="177480" progId="Equation.KSEE3">
                  <p:embed/>
                </p:oleObj>
              </mc:Choice>
              <mc:Fallback>
                <p:oleObj r:id="rId6" imgW="533160" imgH="177480" progId="Equation.KSEE3">
                  <p:embed/>
                  <p:pic>
                    <p:nvPicPr>
                      <p:cNvPr id="0" name="对象 11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46176" y="1255351"/>
                        <a:ext cx="1072444" cy="363865"/>
                      </a:xfrm>
                      <a:prstGeom prst="rect">
                        <a:avLst/>
                      </a:prstGeom>
                      <a:noFill/>
                    </p:spPr>
                  </p:pic>
                </p:oleObj>
              </mc:Fallback>
            </mc:AlternateContent>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val="910673945"/>
              </p:ext>
            </p:extLst>
          </p:nvPr>
        </p:nvGraphicFramePr>
        <p:xfrm>
          <a:off x="1811941" y="2050735"/>
          <a:ext cx="1268470" cy="430374"/>
        </p:xfrm>
        <a:graphic>
          <a:graphicData uri="http://schemas.openxmlformats.org/presentationml/2006/ole">
            <mc:AlternateContent xmlns:mc="http://schemas.openxmlformats.org/markup-compatibility/2006">
              <mc:Choice xmlns:v="urn:schemas-microsoft-com:vml" Requires="v">
                <p:oleObj spid="_x0000_s91265" r:id="rId8" imgW="533160" imgH="177480" progId="Equation.KSEE3">
                  <p:embed/>
                </p:oleObj>
              </mc:Choice>
              <mc:Fallback>
                <p:oleObj r:id="rId8" imgW="533160" imgH="177480" progId="Equation.KSEE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11941" y="2050735"/>
                        <a:ext cx="1268470" cy="430374"/>
                      </a:xfrm>
                      <a:prstGeom prst="rect">
                        <a:avLst/>
                      </a:prstGeom>
                      <a:noFill/>
                    </p:spPr>
                  </p:pic>
                </p:oleObj>
              </mc:Fallback>
            </mc:AlternateContent>
          </a:graphicData>
        </a:graphic>
      </p:graphicFrame>
      <p:graphicFrame>
        <p:nvGraphicFramePr>
          <p:cNvPr id="36" name="对象 35"/>
          <p:cNvGraphicFramePr>
            <a:graphicFrameLocks noChangeAspect="1"/>
          </p:cNvGraphicFramePr>
          <p:nvPr>
            <p:extLst>
              <p:ext uri="{D42A27DB-BD31-4B8C-83A1-F6EECF244321}">
                <p14:modId xmlns:p14="http://schemas.microsoft.com/office/powerpoint/2010/main" val="672110233"/>
              </p:ext>
            </p:extLst>
          </p:nvPr>
        </p:nvGraphicFramePr>
        <p:xfrm>
          <a:off x="4838818" y="3513621"/>
          <a:ext cx="1180860" cy="400649"/>
        </p:xfrm>
        <a:graphic>
          <a:graphicData uri="http://schemas.openxmlformats.org/presentationml/2006/ole">
            <mc:AlternateContent xmlns:mc="http://schemas.openxmlformats.org/markup-compatibility/2006">
              <mc:Choice xmlns:v="urn:schemas-microsoft-com:vml" Requires="v">
                <p:oleObj spid="_x0000_s91266" r:id="rId9" imgW="533160" imgH="177480" progId="Equation.KSEE3">
                  <p:embed/>
                </p:oleObj>
              </mc:Choice>
              <mc:Fallback>
                <p:oleObj r:id="rId9" imgW="533160" imgH="177480" progId="Equation.KSEE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38818" y="3513621"/>
                        <a:ext cx="1180860" cy="400649"/>
                      </a:xfrm>
                      <a:prstGeom prst="rect">
                        <a:avLst/>
                      </a:prstGeom>
                      <a:noFill/>
                    </p:spPr>
                  </p:pic>
                </p:oleObj>
              </mc:Fallback>
            </mc:AlternateContent>
          </a:graphicData>
        </a:graphic>
      </p:graphicFrame>
      <p:sp>
        <p:nvSpPr>
          <p:cNvPr id="16" name="Rectangle 1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对象 16"/>
          <p:cNvGraphicFramePr>
            <a:graphicFrameLocks noChangeAspect="1"/>
          </p:cNvGraphicFramePr>
          <p:nvPr>
            <p:extLst>
              <p:ext uri="{D42A27DB-BD31-4B8C-83A1-F6EECF244321}">
                <p14:modId xmlns:p14="http://schemas.microsoft.com/office/powerpoint/2010/main" val="1531454553"/>
              </p:ext>
            </p:extLst>
          </p:nvPr>
        </p:nvGraphicFramePr>
        <p:xfrm>
          <a:off x="1216638" y="4284632"/>
          <a:ext cx="1635938" cy="290833"/>
        </p:xfrm>
        <a:graphic>
          <a:graphicData uri="http://schemas.openxmlformats.org/presentationml/2006/ole">
            <mc:AlternateContent xmlns:mc="http://schemas.openxmlformats.org/markup-compatibility/2006">
              <mc:Choice xmlns:v="urn:schemas-microsoft-com:vml" Requires="v">
                <p:oleObj spid="_x0000_s91267" r:id="rId10" imgW="1282680" imgH="228600" progId="Equation.KSEE3">
                  <p:embed/>
                </p:oleObj>
              </mc:Choice>
              <mc:Fallback>
                <p:oleObj r:id="rId10" imgW="1282680" imgH="228600" progId="Equation.KSEE3">
                  <p:embed/>
                  <p:pic>
                    <p:nvPicPr>
                      <p:cNvPr id="0" name="对象 154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16638" y="4284632"/>
                        <a:ext cx="1635938" cy="290833"/>
                      </a:xfrm>
                      <a:prstGeom prst="rect">
                        <a:avLst/>
                      </a:prstGeom>
                      <a:noFill/>
                    </p:spPr>
                  </p:pic>
                </p:oleObj>
              </mc:Fallback>
            </mc:AlternateContent>
          </a:graphicData>
        </a:graphic>
      </p:graphicFrame>
      <p:sp>
        <p:nvSpPr>
          <p:cNvPr id="18" name="Rectangle 1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val="370976366"/>
              </p:ext>
            </p:extLst>
          </p:nvPr>
        </p:nvGraphicFramePr>
        <p:xfrm>
          <a:off x="8139289" y="4289768"/>
          <a:ext cx="2367054" cy="408700"/>
        </p:xfrm>
        <a:graphic>
          <a:graphicData uri="http://schemas.openxmlformats.org/presentationml/2006/ole">
            <mc:AlternateContent xmlns:mc="http://schemas.openxmlformats.org/markup-compatibility/2006">
              <mc:Choice xmlns:v="urn:schemas-microsoft-com:vml" Requires="v">
                <p:oleObj spid="_x0000_s91268" r:id="rId12" imgW="1320480" imgH="228600" progId="Equation.KSEE3">
                  <p:embed/>
                </p:oleObj>
              </mc:Choice>
              <mc:Fallback>
                <p:oleObj r:id="rId12" imgW="1320480" imgH="228600" progId="Equation.KSEE3">
                  <p:embed/>
                  <p:pic>
                    <p:nvPicPr>
                      <p:cNvPr id="0" name="对象 154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39289" y="4289768"/>
                        <a:ext cx="2367054" cy="408700"/>
                      </a:xfrm>
                      <a:prstGeom prst="rect">
                        <a:avLst/>
                      </a:prstGeom>
                      <a:noFill/>
                    </p:spPr>
                  </p:pic>
                </p:oleObj>
              </mc:Fallback>
            </mc:AlternateContent>
          </a:graphicData>
        </a:graphic>
      </p:graphicFrame>
      <p:sp>
        <p:nvSpPr>
          <p:cNvPr id="38" name="矩形 37"/>
          <p:cNvSpPr/>
          <p:nvPr/>
        </p:nvSpPr>
        <p:spPr>
          <a:xfrm>
            <a:off x="1181316" y="4728391"/>
            <a:ext cx="10423662" cy="1569660"/>
          </a:xfrm>
          <a:prstGeom prst="rect">
            <a:avLst/>
          </a:prstGeom>
        </p:spPr>
        <p:txBody>
          <a:bodyPr wrap="square">
            <a:spAutoFit/>
          </a:bodyPr>
          <a:lstStyle/>
          <a:p>
            <a:pPr algn="just">
              <a:lnSpc>
                <a:spcPct val="120000"/>
              </a:lnSpc>
            </a:pPr>
            <a:endParaRPr lang="en-US" altLang="zh-CN" sz="2000" dirty="0" smtClean="0"/>
          </a:p>
          <a:p>
            <a:pPr algn="just">
              <a:lnSpc>
                <a:spcPct val="120000"/>
              </a:lnSpc>
            </a:pPr>
            <a:r>
              <a:rPr lang="zh-CN" altLang="zh-CN" sz="2000" dirty="0" smtClean="0"/>
              <a:t>当</a:t>
            </a:r>
            <a:r>
              <a:rPr lang="zh-CN" altLang="zh-CN" sz="2000" dirty="0"/>
              <a:t>矩阵</a:t>
            </a:r>
            <a:r>
              <a:rPr lang="en-US" altLang="zh-CN" sz="2000" dirty="0"/>
              <a:t>A</a:t>
            </a:r>
            <a:r>
              <a:rPr lang="zh-CN" altLang="zh-CN" sz="2000" dirty="0"/>
              <a:t>作用在原空间上的某个基</a:t>
            </a:r>
            <a:r>
              <a:rPr lang="zh-CN" altLang="zh-CN" sz="2000" dirty="0" smtClean="0"/>
              <a:t>向量</a:t>
            </a:r>
            <a:r>
              <a:rPr lang="en-US" altLang="zh-CN" sz="2000" dirty="0" smtClean="0"/>
              <a:t>    </a:t>
            </a:r>
            <a:r>
              <a:rPr lang="zh-CN" altLang="zh-CN" sz="2000" dirty="0" smtClean="0"/>
              <a:t>上</a:t>
            </a:r>
            <a:r>
              <a:rPr lang="zh-CN" altLang="zh-CN" sz="2000" dirty="0"/>
              <a:t>时，其线性变换的结果就是对应在目标空间中</a:t>
            </a:r>
            <a:r>
              <a:rPr lang="zh-CN" altLang="zh-CN" sz="2000" dirty="0" smtClean="0"/>
              <a:t>的</a:t>
            </a:r>
            <a:endParaRPr lang="en-US" altLang="zh-CN" sz="2000" dirty="0" smtClean="0"/>
          </a:p>
          <a:p>
            <a:pPr algn="just">
              <a:lnSpc>
                <a:spcPct val="120000"/>
              </a:lnSpc>
            </a:pPr>
            <a:endParaRPr lang="en-US" altLang="zh-CN" sz="2000" dirty="0"/>
          </a:p>
          <a:p>
            <a:pPr algn="just">
              <a:lnSpc>
                <a:spcPct val="120000"/>
              </a:lnSpc>
            </a:pPr>
            <a:r>
              <a:rPr lang="zh-CN" altLang="zh-CN" sz="2000" dirty="0" smtClean="0"/>
              <a:t>基向量</a:t>
            </a:r>
            <a:r>
              <a:rPr lang="en-US" altLang="zh-CN" sz="2000" dirty="0" smtClean="0"/>
              <a:t>     </a:t>
            </a:r>
            <a:r>
              <a:rPr lang="zh-CN" altLang="zh-CN" sz="2000" dirty="0" smtClean="0"/>
              <a:t>沿着</a:t>
            </a:r>
            <a:r>
              <a:rPr lang="zh-CN" altLang="zh-CN" sz="2000" dirty="0"/>
              <a:t>自身方向</a:t>
            </a:r>
            <a:r>
              <a:rPr lang="zh-CN" altLang="zh-CN" sz="2000" dirty="0" smtClean="0"/>
              <a:t>伸长</a:t>
            </a:r>
            <a:r>
              <a:rPr lang="en-US" altLang="zh-CN" sz="2000" dirty="0" smtClean="0"/>
              <a:t>     </a:t>
            </a:r>
            <a:r>
              <a:rPr lang="zh-CN" altLang="zh-CN" sz="2000" dirty="0" smtClean="0"/>
              <a:t>倍</a:t>
            </a:r>
            <a:endParaRPr lang="zh-CN" altLang="en-US" sz="2000" dirty="0"/>
          </a:p>
        </p:txBody>
      </p:sp>
      <p:sp>
        <p:nvSpPr>
          <p:cNvPr id="39" name="Rectangle 2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0" name="对象 39"/>
          <p:cNvGraphicFramePr>
            <a:graphicFrameLocks noChangeAspect="1"/>
          </p:cNvGraphicFramePr>
          <p:nvPr>
            <p:extLst>
              <p:ext uri="{D42A27DB-BD31-4B8C-83A1-F6EECF244321}">
                <p14:modId xmlns:p14="http://schemas.microsoft.com/office/powerpoint/2010/main" val="1233976580"/>
              </p:ext>
            </p:extLst>
          </p:nvPr>
        </p:nvGraphicFramePr>
        <p:xfrm>
          <a:off x="5597237" y="5099117"/>
          <a:ext cx="225777" cy="361243"/>
        </p:xfrm>
        <a:graphic>
          <a:graphicData uri="http://schemas.openxmlformats.org/presentationml/2006/ole">
            <mc:AlternateContent xmlns:mc="http://schemas.openxmlformats.org/markup-compatibility/2006">
              <mc:Choice xmlns:v="urn:schemas-microsoft-com:vml" Requires="v">
                <p:oleObj spid="_x0000_s91269" r:id="rId14" imgW="139680" imgH="228600" progId="Equation.KSEE3">
                  <p:embed/>
                </p:oleObj>
              </mc:Choice>
              <mc:Fallback>
                <p:oleObj r:id="rId14" imgW="139680" imgH="228600" progId="Equation.KSEE3">
                  <p:embed/>
                  <p:pic>
                    <p:nvPicPr>
                      <p:cNvPr id="0" name="对象 114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597237" y="5099117"/>
                        <a:ext cx="225777" cy="361243"/>
                      </a:xfrm>
                      <a:prstGeom prst="rect">
                        <a:avLst/>
                      </a:prstGeom>
                      <a:noFill/>
                    </p:spPr>
                  </p:pic>
                </p:oleObj>
              </mc:Fallback>
            </mc:AlternateContent>
          </a:graphicData>
        </a:graphic>
      </p:graphicFrame>
      <p:sp>
        <p:nvSpPr>
          <p:cNvPr id="41" name="Rectangle 2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2" name="对象 41"/>
          <p:cNvGraphicFramePr>
            <a:graphicFrameLocks noChangeAspect="1"/>
          </p:cNvGraphicFramePr>
          <p:nvPr>
            <p:extLst>
              <p:ext uri="{D42A27DB-BD31-4B8C-83A1-F6EECF244321}">
                <p14:modId xmlns:p14="http://schemas.microsoft.com/office/powerpoint/2010/main" val="2973052231"/>
              </p:ext>
            </p:extLst>
          </p:nvPr>
        </p:nvGraphicFramePr>
        <p:xfrm>
          <a:off x="2087142" y="5776328"/>
          <a:ext cx="359034" cy="538551"/>
        </p:xfrm>
        <a:graphic>
          <a:graphicData uri="http://schemas.openxmlformats.org/presentationml/2006/ole">
            <mc:AlternateContent xmlns:mc="http://schemas.openxmlformats.org/markup-compatibility/2006">
              <mc:Choice xmlns:v="urn:schemas-microsoft-com:vml" Requires="v">
                <p:oleObj spid="_x0000_s91270" r:id="rId16" imgW="152280" imgH="228600" progId="Equation.KSEE3">
                  <p:embed/>
                </p:oleObj>
              </mc:Choice>
              <mc:Fallback>
                <p:oleObj r:id="rId16" imgW="152280" imgH="228600" progId="Equation.KSEE3">
                  <p:embed/>
                  <p:pic>
                    <p:nvPicPr>
                      <p:cNvPr id="0" name="对象 114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087142" y="5776328"/>
                        <a:ext cx="359034" cy="538551"/>
                      </a:xfrm>
                      <a:prstGeom prst="rect">
                        <a:avLst/>
                      </a:prstGeom>
                      <a:noFill/>
                    </p:spPr>
                  </p:pic>
                </p:oleObj>
              </mc:Fallback>
            </mc:AlternateContent>
          </a:graphicData>
        </a:graphic>
      </p:graphicFrame>
      <p:pic>
        <p:nvPicPr>
          <p:cNvPr id="43" name="图片 42"/>
          <p:cNvPicPr>
            <a:picLocks noChangeAspect="1"/>
          </p:cNvPicPr>
          <p:nvPr/>
        </p:nvPicPr>
        <p:blipFill>
          <a:blip r:embed="rId18"/>
          <a:stretch>
            <a:fillRect/>
          </a:stretch>
        </p:blipFill>
        <p:spPr>
          <a:xfrm>
            <a:off x="4463420" y="5880247"/>
            <a:ext cx="264572" cy="330715"/>
          </a:xfrm>
          <a:prstGeom prst="rect">
            <a:avLst/>
          </a:prstGeom>
        </p:spPr>
      </p:pic>
    </p:spTree>
    <p:custDataLst>
      <p:tags r:id="rId2"/>
    </p:custDataLst>
    <p:extLst>
      <p:ext uri="{BB962C8B-B14F-4D97-AF65-F5344CB8AC3E}">
        <p14:creationId xmlns:p14="http://schemas.microsoft.com/office/powerpoint/2010/main" val="20396699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9232540" cy="765650"/>
            <a:chOff x="2973602" y="332266"/>
            <a:chExt cx="6273823"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83264"/>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smtClean="0"/>
                <a:t>5.4</a:t>
              </a:r>
              <a:r>
                <a:rPr lang="zh-CN" altLang="en-US" sz="3200" dirty="0" smtClean="0"/>
                <a:t>更</a:t>
              </a:r>
              <a:r>
                <a:rPr lang="zh-CN" altLang="en-US" sz="3200" dirty="0"/>
                <a:t>通用的利器：奇异值分解（</a:t>
              </a:r>
              <a:r>
                <a:rPr lang="en-US" altLang="zh-CN" sz="3200" dirty="0"/>
                <a:t>SVD</a:t>
              </a:r>
              <a:r>
                <a:rPr lang="zh-CN" altLang="en-US" sz="3200" dirty="0" smtClean="0"/>
                <a:t>）</a:t>
              </a:r>
              <a:endParaRPr lang="zh-CN" altLang="en-US" sz="3200" dirty="0"/>
            </a:p>
          </p:txBody>
        </p:sp>
        <p:pic>
          <p:nvPicPr>
            <p:cNvPr id="31" name="图片 30"/>
            <p:cNvPicPr>
              <a:picLocks noChangeAspect="1"/>
            </p:cNvPicPr>
            <p:nvPr/>
          </p:nvPicPr>
          <p:blipFill>
            <a:blip r:embed="rId5"/>
            <a:stretch>
              <a:fillRect/>
            </a:stretch>
          </p:blipFill>
          <p:spPr>
            <a:xfrm flipH="1">
              <a:off x="8590692" y="691167"/>
              <a:ext cx="656733" cy="406749"/>
            </a:xfrm>
            <a:prstGeom prst="rect">
              <a:avLst/>
            </a:prstGeom>
          </p:spPr>
        </p:pic>
      </p:grpSp>
      <p:sp>
        <p:nvSpPr>
          <p:cNvPr id="34" name="矩形 33"/>
          <p:cNvSpPr/>
          <p:nvPr/>
        </p:nvSpPr>
        <p:spPr>
          <a:xfrm>
            <a:off x="1120960" y="1160637"/>
            <a:ext cx="5234683" cy="535531"/>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smtClean="0">
                <a:solidFill>
                  <a:srgbClr val="1C75BC"/>
                </a:solidFill>
                <a:latin typeface="迷你简准圆" panose="03000509000000000000" pitchFamily="65" charset="-122"/>
                <a:ea typeface="迷你简准圆" panose="03000509000000000000" pitchFamily="65" charset="-122"/>
              </a:rPr>
              <a:t>5.4.2  </a:t>
            </a:r>
            <a:r>
              <a:rPr lang="zh-CN" altLang="en-US" sz="2400" b="1" dirty="0" smtClean="0">
                <a:solidFill>
                  <a:srgbClr val="1C75BC"/>
                </a:solidFill>
                <a:latin typeface="迷你简准圆" panose="03000509000000000000" pitchFamily="65" charset="-122"/>
                <a:ea typeface="迷你简准圆" panose="03000509000000000000" pitchFamily="65" charset="-122"/>
              </a:rPr>
              <a:t>从                   入手</a:t>
            </a:r>
            <a:r>
              <a:rPr lang="zh-CN" altLang="en-US" sz="2400" b="1" dirty="0">
                <a:solidFill>
                  <a:srgbClr val="1C75BC"/>
                </a:solidFill>
                <a:latin typeface="迷你简准圆" panose="03000509000000000000" pitchFamily="65" charset="-122"/>
                <a:ea typeface="迷你简准圆" panose="03000509000000000000" pitchFamily="65" charset="-122"/>
              </a:rPr>
              <a:t>奇异值分解</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sp>
        <p:nvSpPr>
          <p:cNvPr id="2" name="Rectangle 2"/>
          <p:cNvSpPr>
            <a:spLocks noChangeArrowheads="1"/>
          </p:cNvSpPr>
          <p:nvPr/>
        </p:nvSpPr>
        <p:spPr bwMode="auto">
          <a:xfrm>
            <a:off x="0" y="7902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
          <p:cNvSpPr>
            <a:spLocks noChangeArrowheads="1"/>
          </p:cNvSpPr>
          <p:nvPr/>
        </p:nvSpPr>
        <p:spPr bwMode="auto">
          <a:xfrm>
            <a:off x="206561" y="6175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8"/>
          <p:cNvSpPr>
            <a:spLocks noChangeArrowheads="1"/>
          </p:cNvSpPr>
          <p:nvPr/>
        </p:nvSpPr>
        <p:spPr bwMode="auto">
          <a:xfrm>
            <a:off x="1231440" y="3914270"/>
            <a:ext cx="169512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4" name="Rectangle 1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nvGraphicFramePr>
        <p:xfrm>
          <a:off x="2446176" y="1255351"/>
          <a:ext cx="1072444" cy="363865"/>
        </p:xfrm>
        <a:graphic>
          <a:graphicData uri="http://schemas.openxmlformats.org/presentationml/2006/ole">
            <mc:AlternateContent xmlns:mc="http://schemas.openxmlformats.org/markup-compatibility/2006">
              <mc:Choice xmlns:v="urn:schemas-microsoft-com:vml" Requires="v">
                <p:oleObj spid="_x0000_s97330" r:id="rId6" imgW="533160" imgH="177480" progId="Equation.KSEE3">
                  <p:embed/>
                </p:oleObj>
              </mc:Choice>
              <mc:Fallback>
                <p:oleObj r:id="rId6" imgW="533160" imgH="177480" progId="Equation.KSEE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46176" y="1255351"/>
                        <a:ext cx="1072444" cy="363865"/>
                      </a:xfrm>
                      <a:prstGeom prst="rect">
                        <a:avLst/>
                      </a:prstGeom>
                      <a:noFill/>
                    </p:spPr>
                  </p:pic>
                </p:oleObj>
              </mc:Fallback>
            </mc:AlternateContent>
          </a:graphicData>
        </a:graphic>
      </p:graphicFrame>
      <p:sp>
        <p:nvSpPr>
          <p:cNvPr id="16" name="Rectangle 1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9" name="Rectangle 2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1" name="Rectangle 2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2767115" y="928907"/>
            <a:ext cx="1862562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4089056205"/>
              </p:ext>
            </p:extLst>
          </p:nvPr>
        </p:nvGraphicFramePr>
        <p:xfrm>
          <a:off x="2767115" y="928908"/>
          <a:ext cx="6344355" cy="4394484"/>
        </p:xfrm>
        <a:graphic>
          <a:graphicData uri="http://schemas.openxmlformats.org/presentationml/2006/ole">
            <mc:AlternateContent xmlns:mc="http://schemas.openxmlformats.org/markup-compatibility/2006">
              <mc:Choice xmlns:v="urn:schemas-microsoft-com:vml" Requires="v">
                <p:oleObj spid="_x0000_s97331" name="Visio" r:id="rId8" imgW="8115232" imgH="5629195" progId="Visio.Drawing.15">
                  <p:embed/>
                </p:oleObj>
              </mc:Choice>
              <mc:Fallback>
                <p:oleObj name="Visio" r:id="rId8" imgW="8115232" imgH="5629195" progId="Visio.Drawing.15">
                  <p:embed/>
                  <p:pic>
                    <p:nvPicPr>
                      <p:cNvPr id="0" name="对象 114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67115" y="928908"/>
                        <a:ext cx="6344355" cy="4394484"/>
                      </a:xfrm>
                      <a:prstGeom prst="rect">
                        <a:avLst/>
                      </a:prstGeom>
                      <a:noFill/>
                    </p:spPr>
                  </p:pic>
                </p:oleObj>
              </mc:Fallback>
            </mc:AlternateContent>
          </a:graphicData>
        </a:graphic>
      </p:graphicFrame>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43131456"/>
              </p:ext>
            </p:extLst>
          </p:nvPr>
        </p:nvGraphicFramePr>
        <p:xfrm>
          <a:off x="2762731" y="4904572"/>
          <a:ext cx="6944325" cy="1923766"/>
        </p:xfrm>
        <a:graphic>
          <a:graphicData uri="http://schemas.openxmlformats.org/presentationml/2006/ole">
            <mc:AlternateContent xmlns:mc="http://schemas.openxmlformats.org/markup-compatibility/2006">
              <mc:Choice xmlns:v="urn:schemas-microsoft-com:vml" Requires="v">
                <p:oleObj spid="_x0000_s97332" r:id="rId10" imgW="4228920" imgH="1168200" progId="Equation.KSEE3">
                  <p:embed/>
                </p:oleObj>
              </mc:Choice>
              <mc:Fallback>
                <p:oleObj r:id="rId10" imgW="4228920" imgH="1168200" progId="Equation.KSEE3">
                  <p:embed/>
                  <p:pic>
                    <p:nvPicPr>
                      <p:cNvPr id="0" name="对象 154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62731" y="4904572"/>
                        <a:ext cx="6944325" cy="1923766"/>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4535143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9232540" cy="765650"/>
            <a:chOff x="2973602" y="332266"/>
            <a:chExt cx="6273823"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83264"/>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smtClean="0"/>
                <a:t>5.4</a:t>
              </a:r>
              <a:r>
                <a:rPr lang="zh-CN" altLang="en-US" sz="3200" dirty="0" smtClean="0"/>
                <a:t>更</a:t>
              </a:r>
              <a:r>
                <a:rPr lang="zh-CN" altLang="en-US" sz="3200" dirty="0"/>
                <a:t>通用的利器：奇异值分解（</a:t>
              </a:r>
              <a:r>
                <a:rPr lang="en-US" altLang="zh-CN" sz="3200" dirty="0"/>
                <a:t>SVD</a:t>
              </a:r>
              <a:r>
                <a:rPr lang="zh-CN" altLang="en-US" sz="3200" dirty="0" smtClean="0"/>
                <a:t>）</a:t>
              </a:r>
              <a:endParaRPr lang="zh-CN" altLang="en-US" sz="3200" dirty="0"/>
            </a:p>
          </p:txBody>
        </p:sp>
        <p:pic>
          <p:nvPicPr>
            <p:cNvPr id="31" name="图片 30"/>
            <p:cNvPicPr>
              <a:picLocks noChangeAspect="1"/>
            </p:cNvPicPr>
            <p:nvPr/>
          </p:nvPicPr>
          <p:blipFill>
            <a:blip r:embed="rId5"/>
            <a:stretch>
              <a:fillRect/>
            </a:stretch>
          </p:blipFill>
          <p:spPr>
            <a:xfrm flipH="1">
              <a:off x="8590692" y="691167"/>
              <a:ext cx="656733" cy="406749"/>
            </a:xfrm>
            <a:prstGeom prst="rect">
              <a:avLst/>
            </a:prstGeom>
          </p:spPr>
        </p:pic>
      </p:grpSp>
      <p:grpSp>
        <p:nvGrpSpPr>
          <p:cNvPr id="32" name="组合 31"/>
          <p:cNvGrpSpPr/>
          <p:nvPr/>
        </p:nvGrpSpPr>
        <p:grpSpPr>
          <a:xfrm>
            <a:off x="1120961" y="1160635"/>
            <a:ext cx="10192106" cy="1290548"/>
            <a:chOff x="878002" y="3291433"/>
            <a:chExt cx="9708883" cy="829824"/>
          </a:xfrm>
        </p:grpSpPr>
        <p:sp>
          <p:nvSpPr>
            <p:cNvPr id="33" name="矩形 32"/>
            <p:cNvSpPr/>
            <p:nvPr/>
          </p:nvSpPr>
          <p:spPr>
            <a:xfrm>
              <a:off x="878002" y="3844526"/>
              <a:ext cx="9708883" cy="276731"/>
            </a:xfrm>
            <a:prstGeom prst="rect">
              <a:avLst/>
            </a:prstGeom>
          </p:spPr>
          <p:txBody>
            <a:bodyPr wrap="square">
              <a:spAutoFit/>
              <a:scene3d>
                <a:camera prst="orthographicFront"/>
                <a:lightRig rig="threePt" dir="t"/>
              </a:scene3d>
              <a:sp3d contourW="12700"/>
            </a:bodyPr>
            <a:lstStyle/>
            <a:p>
              <a:pPr algn="just">
                <a:lnSpc>
                  <a:spcPct val="120000"/>
                </a:lnSpc>
              </a:pPr>
              <a:endParaRPr lang="zh-CN" altLang="en-US" sz="2000" dirty="0">
                <a:solidFill>
                  <a:schemeClr val="tx1">
                    <a:lumMod val="50000"/>
                    <a:lumOff val="50000"/>
                  </a:schemeClr>
                </a:solidFill>
                <a:latin typeface="+mn-ea"/>
              </a:endParaRPr>
            </a:p>
          </p:txBody>
        </p:sp>
        <p:sp>
          <p:nvSpPr>
            <p:cNvPr id="34" name="矩形 33"/>
            <p:cNvSpPr/>
            <p:nvPr/>
          </p:nvSpPr>
          <p:spPr>
            <a:xfrm>
              <a:off x="878002" y="3291433"/>
              <a:ext cx="4541679" cy="33247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5.4.3  </a:t>
              </a:r>
              <a:r>
                <a:rPr lang="zh-CN" altLang="en-US" sz="2400" b="1" dirty="0">
                  <a:solidFill>
                    <a:srgbClr val="1C75BC"/>
                  </a:solidFill>
                  <a:latin typeface="迷你简准圆" panose="03000509000000000000" pitchFamily="65" charset="-122"/>
                  <a:ea typeface="迷你简准圆" panose="03000509000000000000" pitchFamily="65" charset="-122"/>
                </a:rPr>
                <a:t>着手尝试分解</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
          <p:cNvSpPr>
            <a:spLocks noChangeArrowheads="1"/>
          </p:cNvSpPr>
          <p:nvPr/>
        </p:nvSpPr>
        <p:spPr bwMode="auto">
          <a:xfrm>
            <a:off x="206561" y="6175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8"/>
          <p:cNvSpPr>
            <a:spLocks noChangeArrowheads="1"/>
          </p:cNvSpPr>
          <p:nvPr/>
        </p:nvSpPr>
        <p:spPr bwMode="auto">
          <a:xfrm>
            <a:off x="1231440" y="3914270"/>
            <a:ext cx="169512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4" name="图片 3"/>
          <p:cNvPicPr>
            <a:picLocks noChangeAspect="1"/>
          </p:cNvPicPr>
          <p:nvPr/>
        </p:nvPicPr>
        <p:blipFill>
          <a:blip r:embed="rId6"/>
          <a:stretch>
            <a:fillRect/>
          </a:stretch>
        </p:blipFill>
        <p:spPr>
          <a:xfrm>
            <a:off x="1385775" y="1801518"/>
            <a:ext cx="6782479" cy="1889949"/>
          </a:xfrm>
          <a:prstGeom prst="rect">
            <a:avLst/>
          </a:prstGeom>
        </p:spPr>
      </p:pic>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4074942227"/>
              </p:ext>
            </p:extLst>
          </p:nvPr>
        </p:nvGraphicFramePr>
        <p:xfrm>
          <a:off x="1727200" y="4111303"/>
          <a:ext cx="3984978" cy="747183"/>
        </p:xfrm>
        <a:graphic>
          <a:graphicData uri="http://schemas.openxmlformats.org/presentationml/2006/ole">
            <mc:AlternateContent xmlns:mc="http://schemas.openxmlformats.org/markup-compatibility/2006">
              <mc:Choice xmlns:v="urn:schemas-microsoft-com:vml" Requires="v">
                <p:oleObj spid="_x0000_s96305" r:id="rId7" imgW="1218960" imgH="228600" progId="Equation.KSEE3">
                  <p:embed/>
                </p:oleObj>
              </mc:Choice>
              <mc:Fallback>
                <p:oleObj r:id="rId7" imgW="1218960" imgH="228600" progId="Equation.KSEE3">
                  <p:embed/>
                  <p:pic>
                    <p:nvPicPr>
                      <p:cNvPr id="0" name="对象 154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27200" y="4111303"/>
                        <a:ext cx="3984978" cy="747183"/>
                      </a:xfrm>
                      <a:prstGeom prst="rect">
                        <a:avLst/>
                      </a:prstGeom>
                      <a:noFill/>
                    </p:spPr>
                  </p:pic>
                </p:oleObj>
              </mc:Fallback>
            </mc:AlternateContent>
          </a:graphicData>
        </a:graphic>
      </p:graphicFrame>
      <p:sp>
        <p:nvSpPr>
          <p:cNvPr id="9" name="文本框 8"/>
          <p:cNvSpPr txBox="1"/>
          <p:nvPr/>
        </p:nvSpPr>
        <p:spPr>
          <a:xfrm>
            <a:off x="6095999" y="4111303"/>
            <a:ext cx="3962401" cy="646331"/>
          </a:xfrm>
          <a:prstGeom prst="rect">
            <a:avLst/>
          </a:prstGeom>
          <a:noFill/>
        </p:spPr>
        <p:txBody>
          <a:bodyPr wrap="square" rtlCol="0">
            <a:spAutoFit/>
          </a:bodyPr>
          <a:lstStyle/>
          <a:p>
            <a:endParaRPr lang="en-US" altLang="zh-CN" dirty="0" smtClean="0"/>
          </a:p>
          <a:p>
            <a:r>
              <a:rPr lang="zh-CN" altLang="en-US" dirty="0" smtClean="0"/>
              <a:t>添加到矩阵右侧</a:t>
            </a:r>
            <a:endParaRPr lang="zh-CN" altLang="en-US" dirty="0"/>
          </a:p>
        </p:txBody>
      </p:sp>
      <p:sp>
        <p:nvSpPr>
          <p:cNvPr id="12"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2912062903"/>
              </p:ext>
            </p:extLst>
          </p:nvPr>
        </p:nvGraphicFramePr>
        <p:xfrm>
          <a:off x="2005189" y="4947778"/>
          <a:ext cx="4869744" cy="1910221"/>
        </p:xfrm>
        <a:graphic>
          <a:graphicData uri="http://schemas.openxmlformats.org/presentationml/2006/ole">
            <mc:AlternateContent xmlns:mc="http://schemas.openxmlformats.org/markup-compatibility/2006">
              <mc:Choice xmlns:v="urn:schemas-microsoft-com:vml" Requires="v">
                <p:oleObj spid="_x0000_s96306" r:id="rId9" imgW="1714320" imgH="1600200" progId="Equation.KSEE3">
                  <p:embed/>
                </p:oleObj>
              </mc:Choice>
              <mc:Fallback>
                <p:oleObj r:id="rId9" imgW="1714320" imgH="1600200" progId="Equation.KSEE3">
                  <p:embed/>
                  <p:pic>
                    <p:nvPicPr>
                      <p:cNvPr id="0" name="对象 115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05189" y="4947778"/>
                        <a:ext cx="4869744" cy="1910221"/>
                      </a:xfrm>
                      <a:prstGeom prst="rect">
                        <a:avLst/>
                      </a:prstGeom>
                      <a:noFill/>
                    </p:spPr>
                  </p:pic>
                </p:oleObj>
              </mc:Fallback>
            </mc:AlternateContent>
          </a:graphicData>
        </a:graphic>
      </p:graphicFrame>
      <p:sp>
        <p:nvSpPr>
          <p:cNvPr id="14"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3972932840"/>
              </p:ext>
            </p:extLst>
          </p:nvPr>
        </p:nvGraphicFramePr>
        <p:xfrm>
          <a:off x="8966973" y="5198886"/>
          <a:ext cx="2346094" cy="693915"/>
        </p:xfrm>
        <a:graphic>
          <a:graphicData uri="http://schemas.openxmlformats.org/presentationml/2006/ole">
            <mc:AlternateContent xmlns:mc="http://schemas.openxmlformats.org/markup-compatibility/2006">
              <mc:Choice xmlns:v="urn:schemas-microsoft-com:vml" Requires="v">
                <p:oleObj spid="_x0000_s96307" r:id="rId11" imgW="672840" imgH="203040" progId="Equation.KSEE3">
                  <p:embed/>
                </p:oleObj>
              </mc:Choice>
              <mc:Fallback>
                <p:oleObj r:id="rId11" imgW="672840" imgH="203040" progId="Equation.KSEE3">
                  <p:embed/>
                  <p:pic>
                    <p:nvPicPr>
                      <p:cNvPr id="0" name="对象 115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966973" y="5198886"/>
                        <a:ext cx="2346094" cy="693915"/>
                      </a:xfrm>
                      <a:prstGeom prst="rect">
                        <a:avLst/>
                      </a:prstGeom>
                      <a:noFill/>
                    </p:spPr>
                  </p:pic>
                </p:oleObj>
              </mc:Fallback>
            </mc:AlternateContent>
          </a:graphicData>
        </a:graphic>
      </p:graphicFrame>
      <p:sp>
        <p:nvSpPr>
          <p:cNvPr id="16" name="右箭头 15"/>
          <p:cNvSpPr/>
          <p:nvPr/>
        </p:nvSpPr>
        <p:spPr>
          <a:xfrm>
            <a:off x="7179733" y="5423076"/>
            <a:ext cx="1241778" cy="2213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extLst>
      <p:ext uri="{BB962C8B-B14F-4D97-AF65-F5344CB8AC3E}">
        <p14:creationId xmlns:p14="http://schemas.microsoft.com/office/powerpoint/2010/main" val="35692788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9232540" cy="765650"/>
            <a:chOff x="2973602" y="332266"/>
            <a:chExt cx="6273823"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83264"/>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smtClean="0"/>
                <a:t>5.4</a:t>
              </a:r>
              <a:r>
                <a:rPr lang="zh-CN" altLang="en-US" sz="3200" dirty="0" smtClean="0"/>
                <a:t>更</a:t>
              </a:r>
              <a:r>
                <a:rPr lang="zh-CN" altLang="en-US" sz="3200" dirty="0"/>
                <a:t>通用的利器：奇异值分解（</a:t>
              </a:r>
              <a:r>
                <a:rPr lang="en-US" altLang="zh-CN" sz="3200" dirty="0"/>
                <a:t>SVD</a:t>
              </a:r>
              <a:r>
                <a:rPr lang="zh-CN" altLang="en-US" sz="3200" dirty="0" smtClean="0"/>
                <a:t>）</a:t>
              </a:r>
              <a:endParaRPr lang="zh-CN" altLang="en-US" sz="3200" dirty="0"/>
            </a:p>
          </p:txBody>
        </p:sp>
        <p:pic>
          <p:nvPicPr>
            <p:cNvPr id="31" name="图片 30"/>
            <p:cNvPicPr>
              <a:picLocks noChangeAspect="1"/>
            </p:cNvPicPr>
            <p:nvPr/>
          </p:nvPicPr>
          <p:blipFill>
            <a:blip r:embed="rId5"/>
            <a:stretch>
              <a:fillRect/>
            </a:stretch>
          </p:blipFill>
          <p:spPr>
            <a:xfrm flipH="1">
              <a:off x="8590692" y="691167"/>
              <a:ext cx="656733" cy="406749"/>
            </a:xfrm>
            <a:prstGeom prst="rect">
              <a:avLst/>
            </a:prstGeom>
          </p:spPr>
        </p:pic>
      </p:grpSp>
      <p:grpSp>
        <p:nvGrpSpPr>
          <p:cNvPr id="32" name="组合 31"/>
          <p:cNvGrpSpPr/>
          <p:nvPr/>
        </p:nvGrpSpPr>
        <p:grpSpPr>
          <a:xfrm>
            <a:off x="1120961" y="1160638"/>
            <a:ext cx="10192106" cy="1659368"/>
            <a:chOff x="878002" y="3291433"/>
            <a:chExt cx="9708883" cy="1066975"/>
          </a:xfrm>
        </p:grpSpPr>
        <p:sp>
          <p:nvSpPr>
            <p:cNvPr id="33" name="矩形 32"/>
            <p:cNvSpPr/>
            <p:nvPr/>
          </p:nvSpPr>
          <p:spPr>
            <a:xfrm>
              <a:off x="878002" y="3844526"/>
              <a:ext cx="9708883" cy="513882"/>
            </a:xfrm>
            <a:prstGeom prst="rect">
              <a:avLst/>
            </a:prstGeom>
          </p:spPr>
          <p:txBody>
            <a:bodyPr wrap="square">
              <a:spAutoFit/>
              <a:scene3d>
                <a:camera prst="orthographicFront"/>
                <a:lightRig rig="threePt" dir="t"/>
              </a:scene3d>
              <a:sp3d contourW="12700"/>
            </a:bodyPr>
            <a:lstStyle/>
            <a:p>
              <a:pPr algn="just">
                <a:lnSpc>
                  <a:spcPct val="120000"/>
                </a:lnSpc>
              </a:pPr>
              <a:r>
                <a:rPr lang="zh-CN" altLang="zh-CN" sz="2000" dirty="0"/>
                <a:t>在维数不等的原空间和目标空间中各找一组标准正交基，就轻轻松松的把对角化的一系列苛刻要求给化解掉了。直接得到了数据采样矩阵</a:t>
              </a:r>
              <a:r>
                <a:rPr lang="en-US" altLang="zh-CN" sz="2000" b="1" i="1" dirty="0"/>
                <a:t>A</a:t>
              </a:r>
              <a:r>
                <a:rPr lang="zh-CN" altLang="zh-CN" sz="2000" dirty="0"/>
                <a:t>的矩阵分解形式</a:t>
              </a:r>
              <a:endParaRPr lang="zh-CN" altLang="en-US" sz="2000" dirty="0">
                <a:solidFill>
                  <a:schemeClr val="tx1">
                    <a:lumMod val="50000"/>
                    <a:lumOff val="50000"/>
                  </a:schemeClr>
                </a:solidFill>
                <a:latin typeface="+mn-ea"/>
              </a:endParaRPr>
            </a:p>
          </p:txBody>
        </p:sp>
        <p:sp>
          <p:nvSpPr>
            <p:cNvPr id="34" name="矩形 33"/>
            <p:cNvSpPr/>
            <p:nvPr/>
          </p:nvSpPr>
          <p:spPr>
            <a:xfrm>
              <a:off x="878002" y="3291433"/>
              <a:ext cx="4541679" cy="33247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5.4.4  </a:t>
              </a:r>
              <a:r>
                <a:rPr lang="zh-CN" altLang="en-US" sz="2400" b="1" dirty="0">
                  <a:solidFill>
                    <a:srgbClr val="1C75BC"/>
                  </a:solidFill>
                  <a:latin typeface="迷你简准圆" panose="03000509000000000000" pitchFamily="65" charset="-122"/>
                  <a:ea typeface="迷你简准圆" panose="03000509000000000000" pitchFamily="65" charset="-122"/>
                </a:rPr>
                <a:t>分析分解过程中的细节</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
          <p:cNvSpPr>
            <a:spLocks noChangeArrowheads="1"/>
          </p:cNvSpPr>
          <p:nvPr/>
        </p:nvSpPr>
        <p:spPr bwMode="auto">
          <a:xfrm>
            <a:off x="206561" y="6175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8"/>
          <p:cNvSpPr>
            <a:spLocks noChangeArrowheads="1"/>
          </p:cNvSpPr>
          <p:nvPr/>
        </p:nvSpPr>
        <p:spPr bwMode="auto">
          <a:xfrm>
            <a:off x="1231440" y="3914270"/>
            <a:ext cx="169512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14352240"/>
              </p:ext>
            </p:extLst>
          </p:nvPr>
        </p:nvGraphicFramePr>
        <p:xfrm>
          <a:off x="8586959" y="2457472"/>
          <a:ext cx="1158865" cy="342763"/>
        </p:xfrm>
        <a:graphic>
          <a:graphicData uri="http://schemas.openxmlformats.org/presentationml/2006/ole">
            <mc:AlternateContent xmlns:mc="http://schemas.openxmlformats.org/markup-compatibility/2006">
              <mc:Choice xmlns:v="urn:schemas-microsoft-com:vml" Requires="v">
                <p:oleObj spid="_x0000_s95261" r:id="rId6" imgW="672840" imgH="203040" progId="Equation.KSEE3">
                  <p:embed/>
                </p:oleObj>
              </mc:Choice>
              <mc:Fallback>
                <p:oleObj r:id="rId6" imgW="672840" imgH="203040" progId="Equation.KSEE3">
                  <p:embed/>
                  <p:pic>
                    <p:nvPicPr>
                      <p:cNvPr id="0" name="对象 155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86959" y="2457472"/>
                        <a:ext cx="1158865" cy="342763"/>
                      </a:xfrm>
                      <a:prstGeom prst="rect">
                        <a:avLst/>
                      </a:prstGeom>
                      <a:noFill/>
                    </p:spPr>
                  </p:pic>
                </p:oleObj>
              </mc:Fallback>
            </mc:AlternateContent>
          </a:graphicData>
        </a:graphic>
      </p:graphicFrame>
      <p:sp>
        <p:nvSpPr>
          <p:cNvPr id="8" name="文本框 7"/>
          <p:cNvSpPr txBox="1"/>
          <p:nvPr/>
        </p:nvSpPr>
        <p:spPr>
          <a:xfrm>
            <a:off x="1231440" y="3048808"/>
            <a:ext cx="6975582" cy="1015663"/>
          </a:xfrm>
          <a:prstGeom prst="rect">
            <a:avLst/>
          </a:prstGeom>
          <a:noFill/>
        </p:spPr>
        <p:txBody>
          <a:bodyPr wrap="square" rtlCol="0">
            <a:spAutoFit/>
          </a:bodyPr>
          <a:lstStyle/>
          <a:p>
            <a:r>
              <a:rPr lang="zh-CN" altLang="en-US" sz="2000" dirty="0"/>
              <a:t>整个推导过程：</a:t>
            </a:r>
            <a:endParaRPr lang="en-US" altLang="zh-CN" sz="2000" dirty="0"/>
          </a:p>
          <a:p>
            <a:endParaRPr lang="en-US" altLang="zh-CN" sz="2000" dirty="0"/>
          </a:p>
          <a:p>
            <a:r>
              <a:rPr lang="zh-CN" altLang="en-US" sz="2000" dirty="0"/>
              <a:t>得出结论</a:t>
            </a:r>
            <a:endParaRPr lang="zh-CN" altLang="en-US" sz="2000" dirty="0"/>
          </a:p>
        </p:txBody>
      </p:sp>
      <p:sp>
        <p:nvSpPr>
          <p:cNvPr id="9" name="Rectangle 4"/>
          <p:cNvSpPr>
            <a:spLocks noChangeArrowheads="1"/>
          </p:cNvSpPr>
          <p:nvPr/>
        </p:nvSpPr>
        <p:spPr bwMode="auto">
          <a:xfrm>
            <a:off x="155761" y="19181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743346846"/>
              </p:ext>
            </p:extLst>
          </p:nvPr>
        </p:nvGraphicFramePr>
        <p:xfrm>
          <a:off x="1479730" y="4392502"/>
          <a:ext cx="4943147" cy="2256654"/>
        </p:xfrm>
        <a:graphic>
          <a:graphicData uri="http://schemas.openxmlformats.org/presentationml/2006/ole">
            <mc:AlternateContent xmlns:mc="http://schemas.openxmlformats.org/markup-compatibility/2006">
              <mc:Choice xmlns:v="urn:schemas-microsoft-com:vml" Requires="v">
                <p:oleObj spid="_x0000_s95262" r:id="rId8" imgW="3504960" imgH="1600200" progId="Equation.KSEE3">
                  <p:embed/>
                </p:oleObj>
              </mc:Choice>
              <mc:Fallback>
                <p:oleObj r:id="rId8" imgW="3504960" imgH="1600200" progId="Equation.KSEE3">
                  <p:embed/>
                  <p:pic>
                    <p:nvPicPr>
                      <p:cNvPr id="0" name="对象 118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79730" y="4392502"/>
                        <a:ext cx="4943147" cy="2256654"/>
                      </a:xfrm>
                      <a:prstGeom prst="rect">
                        <a:avLst/>
                      </a:prstGeom>
                      <a:noFill/>
                    </p:spPr>
                  </p:pic>
                </p:oleObj>
              </mc:Fallback>
            </mc:AlternateContent>
          </a:graphicData>
        </a:graphic>
      </p:graphicFrame>
      <p:pic>
        <p:nvPicPr>
          <p:cNvPr id="12" name="图片 11"/>
          <p:cNvPicPr>
            <a:picLocks noChangeAspect="1"/>
          </p:cNvPicPr>
          <p:nvPr/>
        </p:nvPicPr>
        <p:blipFill>
          <a:blip r:embed="rId10"/>
          <a:stretch>
            <a:fillRect/>
          </a:stretch>
        </p:blipFill>
        <p:spPr>
          <a:xfrm>
            <a:off x="6567671" y="3236894"/>
            <a:ext cx="5477398" cy="2719983"/>
          </a:xfrm>
          <a:prstGeom prst="rect">
            <a:avLst/>
          </a:prstGeom>
        </p:spPr>
      </p:pic>
    </p:spTree>
    <p:custDataLst>
      <p:tags r:id="rId2"/>
    </p:custDataLst>
    <p:extLst>
      <p:ext uri="{BB962C8B-B14F-4D97-AF65-F5344CB8AC3E}">
        <p14:creationId xmlns:p14="http://schemas.microsoft.com/office/powerpoint/2010/main" val="18537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9232540" cy="765650"/>
            <a:chOff x="2973602" y="332266"/>
            <a:chExt cx="6273823"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83264"/>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5.5 </a:t>
              </a:r>
              <a:r>
                <a:rPr lang="zh-CN" altLang="en-US" sz="3200" dirty="0" smtClean="0"/>
                <a:t>利用</a:t>
              </a:r>
              <a:r>
                <a:rPr lang="zh-CN" altLang="en-US" sz="3200" dirty="0"/>
                <a:t>奇异值分解进行数据降</a:t>
              </a:r>
              <a:r>
                <a:rPr lang="zh-CN" altLang="en-US" sz="3200" dirty="0" smtClean="0"/>
                <a:t>维</a:t>
              </a:r>
              <a:endParaRPr lang="zh-CN" altLang="en-US" sz="3200" dirty="0"/>
            </a:p>
          </p:txBody>
        </p:sp>
        <p:pic>
          <p:nvPicPr>
            <p:cNvPr id="31" name="图片 30"/>
            <p:cNvPicPr>
              <a:picLocks noChangeAspect="1"/>
            </p:cNvPicPr>
            <p:nvPr/>
          </p:nvPicPr>
          <p:blipFill>
            <a:blip r:embed="rId5"/>
            <a:stretch>
              <a:fillRect/>
            </a:stretch>
          </p:blipFill>
          <p:spPr>
            <a:xfrm flipH="1">
              <a:off x="8590692" y="691167"/>
              <a:ext cx="656733" cy="406749"/>
            </a:xfrm>
            <a:prstGeom prst="rect">
              <a:avLst/>
            </a:prstGeom>
          </p:spPr>
        </p:pic>
      </p:grpSp>
      <p:grpSp>
        <p:nvGrpSpPr>
          <p:cNvPr id="32" name="组合 31"/>
          <p:cNvGrpSpPr/>
          <p:nvPr/>
        </p:nvGrpSpPr>
        <p:grpSpPr>
          <a:xfrm>
            <a:off x="1120961" y="1160635"/>
            <a:ext cx="10192106" cy="1290548"/>
            <a:chOff x="878002" y="3291433"/>
            <a:chExt cx="9708883" cy="829824"/>
          </a:xfrm>
        </p:grpSpPr>
        <p:sp>
          <p:nvSpPr>
            <p:cNvPr id="33" name="矩形 32"/>
            <p:cNvSpPr/>
            <p:nvPr/>
          </p:nvSpPr>
          <p:spPr>
            <a:xfrm>
              <a:off x="878002" y="3844526"/>
              <a:ext cx="9708883" cy="276731"/>
            </a:xfrm>
            <a:prstGeom prst="rect">
              <a:avLst/>
            </a:prstGeom>
          </p:spPr>
          <p:txBody>
            <a:bodyPr wrap="square">
              <a:spAutoFit/>
              <a:scene3d>
                <a:camera prst="orthographicFront"/>
                <a:lightRig rig="threePt" dir="t"/>
              </a:scene3d>
              <a:sp3d contourW="12700"/>
            </a:bodyPr>
            <a:lstStyle/>
            <a:p>
              <a:pPr algn="just">
                <a:lnSpc>
                  <a:spcPct val="120000"/>
                </a:lnSpc>
              </a:pPr>
              <a:endParaRPr lang="zh-CN" altLang="en-US" sz="2000" dirty="0">
                <a:solidFill>
                  <a:schemeClr val="tx1">
                    <a:lumMod val="50000"/>
                    <a:lumOff val="50000"/>
                  </a:schemeClr>
                </a:solidFill>
                <a:latin typeface="+mn-ea"/>
              </a:endParaRPr>
            </a:p>
          </p:txBody>
        </p:sp>
        <p:sp>
          <p:nvSpPr>
            <p:cNvPr id="34" name="矩形 33"/>
            <p:cNvSpPr/>
            <p:nvPr/>
          </p:nvSpPr>
          <p:spPr>
            <a:xfrm>
              <a:off x="878002" y="3291433"/>
              <a:ext cx="4541679" cy="33247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5.5.1  </a:t>
              </a:r>
              <a:r>
                <a:rPr lang="zh-CN" altLang="en-US" sz="2400" b="1" dirty="0">
                  <a:solidFill>
                    <a:srgbClr val="1C75BC"/>
                  </a:solidFill>
                  <a:latin typeface="迷你简准圆" panose="03000509000000000000" pitchFamily="65" charset="-122"/>
                  <a:ea typeface="迷你简准圆" panose="03000509000000000000" pitchFamily="65" charset="-122"/>
                </a:rPr>
                <a:t>行压缩数据降维</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
          <p:cNvSpPr>
            <a:spLocks noChangeArrowheads="1"/>
          </p:cNvSpPr>
          <p:nvPr/>
        </p:nvSpPr>
        <p:spPr bwMode="auto">
          <a:xfrm>
            <a:off x="206561" y="6175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8"/>
          <p:cNvSpPr>
            <a:spLocks noChangeArrowheads="1"/>
          </p:cNvSpPr>
          <p:nvPr/>
        </p:nvSpPr>
        <p:spPr bwMode="auto">
          <a:xfrm>
            <a:off x="1231440" y="3914270"/>
            <a:ext cx="169512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378129" y="1909425"/>
            <a:ext cx="16225133" cy="51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21525982"/>
              </p:ext>
            </p:extLst>
          </p:nvPr>
        </p:nvGraphicFramePr>
        <p:xfrm>
          <a:off x="0" y="2142683"/>
          <a:ext cx="7001922" cy="2050563"/>
        </p:xfrm>
        <a:graphic>
          <a:graphicData uri="http://schemas.openxmlformats.org/presentationml/2006/ole">
            <mc:AlternateContent xmlns:mc="http://schemas.openxmlformats.org/markup-compatibility/2006">
              <mc:Choice xmlns:v="urn:schemas-microsoft-com:vml" Requires="v">
                <p:oleObj spid="_x0000_s103477" r:id="rId6" imgW="4000320" imgH="1168200" progId="Equation.KSEE3">
                  <p:embed/>
                </p:oleObj>
              </mc:Choice>
              <mc:Fallback>
                <p:oleObj r:id="rId6" imgW="4000320" imgH="1168200" progId="Equation.KSEE3">
                  <p:embed/>
                  <p:pic>
                    <p:nvPicPr>
                      <p:cNvPr id="0" name="对象 119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2142683"/>
                        <a:ext cx="7001922" cy="2050563"/>
                      </a:xfrm>
                      <a:prstGeom prst="rect">
                        <a:avLst/>
                      </a:prstGeom>
                      <a:noFill/>
                    </p:spPr>
                  </p:pic>
                </p:oleObj>
              </mc:Fallback>
            </mc:AlternateContent>
          </a:graphicData>
        </a:graphic>
      </p:graphicFrame>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2815673753"/>
              </p:ext>
            </p:extLst>
          </p:nvPr>
        </p:nvGraphicFramePr>
        <p:xfrm>
          <a:off x="7022222" y="1961256"/>
          <a:ext cx="5068177" cy="2077953"/>
        </p:xfrm>
        <a:graphic>
          <a:graphicData uri="http://schemas.openxmlformats.org/presentationml/2006/ole">
            <mc:AlternateContent xmlns:mc="http://schemas.openxmlformats.org/markup-compatibility/2006">
              <mc:Choice xmlns:v="urn:schemas-microsoft-com:vml" Requires="v">
                <p:oleObj spid="_x0000_s103478" r:id="rId8" imgW="2857320" imgH="1168200" progId="Equation.KSEE3">
                  <p:embed/>
                </p:oleObj>
              </mc:Choice>
              <mc:Fallback>
                <p:oleObj r:id="rId8" imgW="2857320" imgH="1168200" progId="Equation.KSEE3">
                  <p:embed/>
                  <p:pic>
                    <p:nvPicPr>
                      <p:cNvPr id="0" name="对象 119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22222" y="1961256"/>
                        <a:ext cx="5068177" cy="2077953"/>
                      </a:xfrm>
                      <a:prstGeom prst="rect">
                        <a:avLst/>
                      </a:prstGeom>
                      <a:noFill/>
                    </p:spPr>
                  </p:pic>
                </p:oleObj>
              </mc:Fallback>
            </mc:AlternateContent>
          </a:graphicData>
        </a:graphic>
      </p:graphicFrame>
      <p:sp>
        <p:nvSpPr>
          <p:cNvPr id="11" name="Rectangle 6"/>
          <p:cNvSpPr>
            <a:spLocks noChangeArrowheads="1"/>
          </p:cNvSpPr>
          <p:nvPr/>
        </p:nvSpPr>
        <p:spPr bwMode="auto">
          <a:xfrm>
            <a:off x="1962952" y="4220636"/>
            <a:ext cx="2502637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1925388768"/>
              </p:ext>
            </p:extLst>
          </p:nvPr>
        </p:nvGraphicFramePr>
        <p:xfrm>
          <a:off x="1962952" y="4220637"/>
          <a:ext cx="1583700" cy="2404878"/>
        </p:xfrm>
        <a:graphic>
          <a:graphicData uri="http://schemas.openxmlformats.org/presentationml/2006/ole">
            <mc:AlternateContent xmlns:mc="http://schemas.openxmlformats.org/markup-compatibility/2006">
              <mc:Choice xmlns:v="urn:schemas-microsoft-com:vml" Requires="v">
                <p:oleObj spid="_x0000_s103479" r:id="rId10" imgW="774360" imgH="1168200" progId="Equation.KSEE3">
                  <p:embed/>
                </p:oleObj>
              </mc:Choice>
              <mc:Fallback>
                <p:oleObj r:id="rId10" imgW="774360" imgH="1168200" progId="Equation.KSEE3">
                  <p:embed/>
                  <p:pic>
                    <p:nvPicPr>
                      <p:cNvPr id="0" name="对象 119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62952" y="4220637"/>
                        <a:ext cx="1583700" cy="2404878"/>
                      </a:xfrm>
                      <a:prstGeom prst="rect">
                        <a:avLst/>
                      </a:prstGeom>
                      <a:noFill/>
                    </p:spPr>
                  </p:pic>
                </p:oleObj>
              </mc:Fallback>
            </mc:AlternateContent>
          </a:graphicData>
        </a:graphic>
      </p:graphicFrame>
      <p:sp>
        <p:nvSpPr>
          <p:cNvPr id="13"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3375242314"/>
              </p:ext>
            </p:extLst>
          </p:nvPr>
        </p:nvGraphicFramePr>
        <p:xfrm>
          <a:off x="7250287" y="4266355"/>
          <a:ext cx="2792693" cy="2385425"/>
        </p:xfrm>
        <a:graphic>
          <a:graphicData uri="http://schemas.openxmlformats.org/presentationml/2006/ole">
            <mc:AlternateContent xmlns:mc="http://schemas.openxmlformats.org/markup-compatibility/2006">
              <mc:Choice xmlns:v="urn:schemas-microsoft-com:vml" Requires="v">
                <p:oleObj spid="_x0000_s103480" r:id="rId12" imgW="1371600" imgH="1168200" progId="Equation.KSEE3">
                  <p:embed/>
                </p:oleObj>
              </mc:Choice>
              <mc:Fallback>
                <p:oleObj r:id="rId12" imgW="1371600" imgH="1168200" progId="Equation.KSEE3">
                  <p:embed/>
                  <p:pic>
                    <p:nvPicPr>
                      <p:cNvPr id="0" name="对象 120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50287" y="4266355"/>
                        <a:ext cx="2792693" cy="2385425"/>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18709557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9232540" cy="765650"/>
            <a:chOff x="2973602" y="332266"/>
            <a:chExt cx="6273823"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83264"/>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5.5 </a:t>
              </a:r>
              <a:r>
                <a:rPr lang="zh-CN" altLang="en-US" sz="3200" dirty="0" smtClean="0"/>
                <a:t>利用</a:t>
              </a:r>
              <a:r>
                <a:rPr lang="zh-CN" altLang="en-US" sz="3200" dirty="0"/>
                <a:t>奇异值分解进行数据降</a:t>
              </a:r>
              <a:r>
                <a:rPr lang="zh-CN" altLang="en-US" sz="3200" dirty="0" smtClean="0"/>
                <a:t>维</a:t>
              </a:r>
              <a:endParaRPr lang="zh-CN" altLang="en-US" sz="3200" dirty="0"/>
            </a:p>
          </p:txBody>
        </p:sp>
        <p:pic>
          <p:nvPicPr>
            <p:cNvPr id="31" name="图片 30"/>
            <p:cNvPicPr>
              <a:picLocks noChangeAspect="1"/>
            </p:cNvPicPr>
            <p:nvPr/>
          </p:nvPicPr>
          <p:blipFill>
            <a:blip r:embed="rId5"/>
            <a:stretch>
              <a:fillRect/>
            </a:stretch>
          </p:blipFill>
          <p:spPr>
            <a:xfrm flipH="1">
              <a:off x="8590692" y="691167"/>
              <a:ext cx="656733" cy="406749"/>
            </a:xfrm>
            <a:prstGeom prst="rect">
              <a:avLst/>
            </a:prstGeom>
          </p:spPr>
        </p:pic>
      </p:grpSp>
      <p:grpSp>
        <p:nvGrpSpPr>
          <p:cNvPr id="32" name="组合 31"/>
          <p:cNvGrpSpPr/>
          <p:nvPr/>
        </p:nvGrpSpPr>
        <p:grpSpPr>
          <a:xfrm>
            <a:off x="1120961" y="1160636"/>
            <a:ext cx="10192106" cy="1290035"/>
            <a:chOff x="878002" y="3291433"/>
            <a:chExt cx="9708883" cy="829494"/>
          </a:xfrm>
        </p:grpSpPr>
        <p:sp>
          <p:nvSpPr>
            <p:cNvPr id="33" name="矩形 32"/>
            <p:cNvSpPr/>
            <p:nvPr/>
          </p:nvSpPr>
          <p:spPr>
            <a:xfrm>
              <a:off x="878002" y="3844526"/>
              <a:ext cx="9708883" cy="276401"/>
            </a:xfrm>
            <a:prstGeom prst="rect">
              <a:avLst/>
            </a:prstGeom>
          </p:spPr>
          <p:txBody>
            <a:bodyPr wrap="square">
              <a:spAutoFit/>
              <a:scene3d>
                <a:camera prst="orthographicFront"/>
                <a:lightRig rig="threePt" dir="t"/>
              </a:scene3d>
              <a:sp3d contourW="12700"/>
            </a:bodyPr>
            <a:lstStyle/>
            <a:p>
              <a:pPr algn="just">
                <a:lnSpc>
                  <a:spcPct val="120000"/>
                </a:lnSpc>
              </a:pPr>
              <a:r>
                <a:rPr lang="zh-CN" altLang="zh-CN" sz="2000" dirty="0"/>
                <a:t>矩阵</a:t>
              </a:r>
              <a:r>
                <a:rPr lang="en-US" altLang="zh-CN" sz="2000" b="1" i="1" dirty="0"/>
                <a:t>A</a:t>
              </a:r>
              <a:r>
                <a:rPr lang="zh-CN" altLang="zh-CN" sz="2000" dirty="0"/>
                <a:t>记作</a:t>
              </a:r>
              <a:endParaRPr lang="zh-CN" altLang="en-US" sz="2000" dirty="0">
                <a:solidFill>
                  <a:schemeClr val="tx1">
                    <a:lumMod val="50000"/>
                    <a:lumOff val="50000"/>
                  </a:schemeClr>
                </a:solidFill>
                <a:latin typeface="+mn-ea"/>
              </a:endParaRPr>
            </a:p>
          </p:txBody>
        </p:sp>
        <p:sp>
          <p:nvSpPr>
            <p:cNvPr id="34" name="矩形 33"/>
            <p:cNvSpPr/>
            <p:nvPr/>
          </p:nvSpPr>
          <p:spPr>
            <a:xfrm>
              <a:off x="878002" y="3291433"/>
              <a:ext cx="4541679" cy="33247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5.5.2  </a:t>
              </a:r>
              <a:r>
                <a:rPr lang="zh-CN" altLang="en-US" sz="2400" b="1" dirty="0">
                  <a:solidFill>
                    <a:srgbClr val="1C75BC"/>
                  </a:solidFill>
                  <a:latin typeface="迷你简准圆" panose="03000509000000000000" pitchFamily="65" charset="-122"/>
                  <a:ea typeface="迷你简准圆" panose="03000509000000000000" pitchFamily="65" charset="-122"/>
                </a:rPr>
                <a:t>列压缩数据降维</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
          <p:cNvSpPr>
            <a:spLocks noChangeArrowheads="1"/>
          </p:cNvSpPr>
          <p:nvPr/>
        </p:nvSpPr>
        <p:spPr bwMode="auto">
          <a:xfrm>
            <a:off x="206561" y="6175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8"/>
          <p:cNvSpPr>
            <a:spLocks noChangeArrowheads="1"/>
          </p:cNvSpPr>
          <p:nvPr/>
        </p:nvSpPr>
        <p:spPr bwMode="auto">
          <a:xfrm>
            <a:off x="1231440" y="3914270"/>
            <a:ext cx="169512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897829118"/>
              </p:ext>
            </p:extLst>
          </p:nvPr>
        </p:nvGraphicFramePr>
        <p:xfrm>
          <a:off x="2626835" y="1677700"/>
          <a:ext cx="974320" cy="1964612"/>
        </p:xfrm>
        <a:graphic>
          <a:graphicData uri="http://schemas.openxmlformats.org/presentationml/2006/ole">
            <mc:AlternateContent xmlns:mc="http://schemas.openxmlformats.org/markup-compatibility/2006">
              <mc:Choice xmlns:v="urn:schemas-microsoft-com:vml" Requires="v">
                <p:oleObj spid="_x0000_s102437" r:id="rId6" imgW="583920" imgH="1168200" progId="Equation.KSEE3">
                  <p:embed/>
                </p:oleObj>
              </mc:Choice>
              <mc:Fallback>
                <p:oleObj r:id="rId6" imgW="583920" imgH="1168200" progId="Equation.KSEE3">
                  <p:embed/>
                  <p:pic>
                    <p:nvPicPr>
                      <p:cNvPr id="0" name="对象 120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6835" y="1677700"/>
                        <a:ext cx="974320" cy="1964612"/>
                      </a:xfrm>
                      <a:prstGeom prst="rect">
                        <a:avLst/>
                      </a:prstGeom>
                      <a:noFill/>
                    </p:spPr>
                  </p:pic>
                </p:oleObj>
              </mc:Fallback>
            </mc:AlternateContent>
          </a:graphicData>
        </a:graphic>
      </p:graphicFrame>
      <p:sp>
        <p:nvSpPr>
          <p:cNvPr id="8" name="Rectangle 4"/>
          <p:cNvSpPr>
            <a:spLocks noChangeArrowheads="1"/>
          </p:cNvSpPr>
          <p:nvPr/>
        </p:nvSpPr>
        <p:spPr bwMode="auto">
          <a:xfrm>
            <a:off x="3821277" y="1789542"/>
            <a:ext cx="143613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529310074"/>
              </p:ext>
            </p:extLst>
          </p:nvPr>
        </p:nvGraphicFramePr>
        <p:xfrm>
          <a:off x="936978" y="3549656"/>
          <a:ext cx="5068710" cy="1906579"/>
        </p:xfrm>
        <a:graphic>
          <a:graphicData uri="http://schemas.openxmlformats.org/presentationml/2006/ole">
            <mc:AlternateContent xmlns:mc="http://schemas.openxmlformats.org/markup-compatibility/2006">
              <mc:Choice xmlns:v="urn:schemas-microsoft-com:vml" Requires="v">
                <p:oleObj spid="_x0000_s102438" r:id="rId8" imgW="3111480" imgH="1168200" progId="Equation.KSEE3">
                  <p:embed/>
                </p:oleObj>
              </mc:Choice>
              <mc:Fallback>
                <p:oleObj r:id="rId8" imgW="3111480" imgH="1168200" progId="Equation.KSEE3">
                  <p:embed/>
                  <p:pic>
                    <p:nvPicPr>
                      <p:cNvPr id="0" name="对象 120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6978" y="3549656"/>
                        <a:ext cx="5068710" cy="1906579"/>
                      </a:xfrm>
                      <a:prstGeom prst="rect">
                        <a:avLst/>
                      </a:prstGeom>
                      <a:noFill/>
                    </p:spPr>
                  </p:pic>
                </p:oleObj>
              </mc:Fallback>
            </mc:AlternateContent>
          </a:graphicData>
        </a:graphic>
      </p:graphicFrame>
      <p:sp>
        <p:nvSpPr>
          <p:cNvPr id="11" name="Rectangle 6"/>
          <p:cNvSpPr>
            <a:spLocks noChangeArrowheads="1"/>
          </p:cNvSpPr>
          <p:nvPr/>
        </p:nvSpPr>
        <p:spPr bwMode="auto">
          <a:xfrm>
            <a:off x="0" y="3178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3862876456"/>
              </p:ext>
            </p:extLst>
          </p:nvPr>
        </p:nvGraphicFramePr>
        <p:xfrm>
          <a:off x="6005688" y="3326860"/>
          <a:ext cx="6119466" cy="2352170"/>
        </p:xfrm>
        <a:graphic>
          <a:graphicData uri="http://schemas.openxmlformats.org/presentationml/2006/ole">
            <mc:AlternateContent xmlns:mc="http://schemas.openxmlformats.org/markup-compatibility/2006">
              <mc:Choice xmlns:v="urn:schemas-microsoft-com:vml" Requires="v">
                <p:oleObj spid="_x0000_s102439" r:id="rId10" imgW="3047760" imgH="1168200" progId="Equation.KSEE3">
                  <p:embed/>
                </p:oleObj>
              </mc:Choice>
              <mc:Fallback>
                <p:oleObj r:id="rId10" imgW="3047760" imgH="1168200" progId="Equation.KSEE3">
                  <p:embed/>
                  <p:pic>
                    <p:nvPicPr>
                      <p:cNvPr id="0" name="对象 120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05688" y="3326860"/>
                        <a:ext cx="6119466" cy="2352170"/>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32551436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524714" y="279122"/>
            <a:ext cx="9232540" cy="765650"/>
            <a:chOff x="2973602" y="332266"/>
            <a:chExt cx="6273823"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83264"/>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5.5 </a:t>
              </a:r>
              <a:r>
                <a:rPr lang="zh-CN" altLang="en-US" sz="3200" dirty="0" smtClean="0"/>
                <a:t>利用</a:t>
              </a:r>
              <a:r>
                <a:rPr lang="zh-CN" altLang="en-US" sz="3200" dirty="0"/>
                <a:t>奇异值分解进行数据降</a:t>
              </a:r>
              <a:r>
                <a:rPr lang="zh-CN" altLang="en-US" sz="3200" dirty="0" smtClean="0"/>
                <a:t>维</a:t>
              </a:r>
              <a:endParaRPr lang="zh-CN" altLang="en-US" sz="3200" dirty="0"/>
            </a:p>
          </p:txBody>
        </p:sp>
        <p:pic>
          <p:nvPicPr>
            <p:cNvPr id="31" name="图片 30"/>
            <p:cNvPicPr>
              <a:picLocks noChangeAspect="1"/>
            </p:cNvPicPr>
            <p:nvPr/>
          </p:nvPicPr>
          <p:blipFill>
            <a:blip r:embed="rId5"/>
            <a:stretch>
              <a:fillRect/>
            </a:stretch>
          </p:blipFill>
          <p:spPr>
            <a:xfrm flipH="1">
              <a:off x="8590692" y="691167"/>
              <a:ext cx="656733" cy="406749"/>
            </a:xfrm>
            <a:prstGeom prst="rect">
              <a:avLst/>
            </a:prstGeom>
          </p:spPr>
        </p:pic>
      </p:grpSp>
      <p:grpSp>
        <p:nvGrpSpPr>
          <p:cNvPr id="32" name="组合 31"/>
          <p:cNvGrpSpPr/>
          <p:nvPr/>
        </p:nvGrpSpPr>
        <p:grpSpPr>
          <a:xfrm>
            <a:off x="1120961" y="1160635"/>
            <a:ext cx="10192106" cy="1290548"/>
            <a:chOff x="878002" y="3291433"/>
            <a:chExt cx="9708883" cy="829824"/>
          </a:xfrm>
        </p:grpSpPr>
        <p:sp>
          <p:nvSpPr>
            <p:cNvPr id="33" name="矩形 32"/>
            <p:cNvSpPr/>
            <p:nvPr/>
          </p:nvSpPr>
          <p:spPr>
            <a:xfrm>
              <a:off x="878002" y="3844526"/>
              <a:ext cx="9708883" cy="276731"/>
            </a:xfrm>
            <a:prstGeom prst="rect">
              <a:avLst/>
            </a:prstGeom>
          </p:spPr>
          <p:txBody>
            <a:bodyPr wrap="square">
              <a:spAutoFit/>
              <a:scene3d>
                <a:camera prst="orthographicFront"/>
                <a:lightRig rig="threePt" dir="t"/>
              </a:scene3d>
              <a:sp3d contourW="12700"/>
            </a:bodyPr>
            <a:lstStyle/>
            <a:p>
              <a:pPr algn="just">
                <a:lnSpc>
                  <a:spcPct val="120000"/>
                </a:lnSpc>
              </a:pPr>
              <a:endParaRPr lang="zh-CN" altLang="en-US" sz="2000" dirty="0">
                <a:solidFill>
                  <a:schemeClr val="tx1">
                    <a:lumMod val="50000"/>
                    <a:lumOff val="50000"/>
                  </a:schemeClr>
                </a:solidFill>
                <a:latin typeface="+mn-ea"/>
              </a:endParaRPr>
            </a:p>
          </p:txBody>
        </p:sp>
        <p:sp>
          <p:nvSpPr>
            <p:cNvPr id="34" name="矩形 33"/>
            <p:cNvSpPr/>
            <p:nvPr/>
          </p:nvSpPr>
          <p:spPr>
            <a:xfrm>
              <a:off x="878002" y="3291433"/>
              <a:ext cx="4541679" cy="33247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5.5.3  </a:t>
              </a:r>
              <a:r>
                <a:rPr lang="zh-CN" altLang="en-US" sz="2400" b="1" dirty="0">
                  <a:solidFill>
                    <a:srgbClr val="1C75BC"/>
                  </a:solidFill>
                  <a:latin typeface="迷你简准圆" panose="03000509000000000000" pitchFamily="65" charset="-122"/>
                  <a:ea typeface="迷你简准圆" panose="03000509000000000000" pitchFamily="65" charset="-122"/>
                </a:rPr>
                <a:t>对矩阵整体进行数据压缩</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
          <p:cNvSpPr>
            <a:spLocks noChangeArrowheads="1"/>
          </p:cNvSpPr>
          <p:nvPr/>
        </p:nvSpPr>
        <p:spPr bwMode="auto">
          <a:xfrm>
            <a:off x="206561" y="6175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8"/>
          <p:cNvSpPr>
            <a:spLocks noChangeArrowheads="1"/>
          </p:cNvSpPr>
          <p:nvPr/>
        </p:nvSpPr>
        <p:spPr bwMode="auto">
          <a:xfrm>
            <a:off x="1231440" y="3914270"/>
            <a:ext cx="169512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751725280"/>
              </p:ext>
            </p:extLst>
          </p:nvPr>
        </p:nvGraphicFramePr>
        <p:xfrm>
          <a:off x="1231440" y="1723418"/>
          <a:ext cx="5931349" cy="2707790"/>
        </p:xfrm>
        <a:graphic>
          <a:graphicData uri="http://schemas.openxmlformats.org/presentationml/2006/ole">
            <mc:AlternateContent xmlns:mc="http://schemas.openxmlformats.org/markup-compatibility/2006">
              <mc:Choice xmlns:v="urn:schemas-microsoft-com:vml" Requires="v">
                <p:oleObj spid="_x0000_s101399" r:id="rId6" imgW="3504960" imgH="1600200" progId="Equation.KSEE3">
                  <p:embed/>
                </p:oleObj>
              </mc:Choice>
              <mc:Fallback>
                <p:oleObj r:id="rId6" imgW="3504960" imgH="1600200" progId="Equation.KSEE3">
                  <p:embed/>
                  <p:pic>
                    <p:nvPicPr>
                      <p:cNvPr id="0" name="对象 155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1440" y="1723418"/>
                        <a:ext cx="5931349" cy="2707790"/>
                      </a:xfrm>
                      <a:prstGeom prst="rect">
                        <a:avLst/>
                      </a:prstGeom>
                      <a:noFill/>
                    </p:spPr>
                  </p:pic>
                </p:oleObj>
              </mc:Fallback>
            </mc:AlternateContent>
          </a:graphicData>
        </a:graphic>
      </p:graphicFrame>
      <p:sp>
        <p:nvSpPr>
          <p:cNvPr id="8" name="矩形 7"/>
          <p:cNvSpPr/>
          <p:nvPr/>
        </p:nvSpPr>
        <p:spPr>
          <a:xfrm flipH="1">
            <a:off x="7608122" y="2813394"/>
            <a:ext cx="3149132" cy="369332"/>
          </a:xfrm>
          <a:prstGeom prst="rect">
            <a:avLst/>
          </a:prstGeom>
        </p:spPr>
        <p:txBody>
          <a:bodyPr wrap="square">
            <a:spAutoFit/>
          </a:bodyPr>
          <a:lstStyle/>
          <a:p>
            <a:r>
              <a:rPr lang="zh-CN" altLang="zh-CN" dirty="0">
                <a:latin typeface="Times New Roman" panose="02020603050405020304" pitchFamily="18" charset="0"/>
                <a:ea typeface="宋体" panose="02010600030101010101" pitchFamily="2" charset="-122"/>
                <a:cs typeface="Times New Roman" panose="02020603050405020304" pitchFamily="18" charset="0"/>
              </a:rPr>
              <a:t>各个参数满足</a:t>
            </a:r>
            <a:r>
              <a:rPr lang="en-US" altLang="zh-CN" dirty="0">
                <a:latin typeface="Times New Roman" panose="02020603050405020304" pitchFamily="18" charset="0"/>
                <a:ea typeface="宋体" panose="02010600030101010101" pitchFamily="2" charset="-122"/>
              </a:rPr>
              <a:t>r</a:t>
            </a:r>
            <a:r>
              <a:rPr lang="zh-CN"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rPr>
              <a:t>n&lt;m</a:t>
            </a:r>
            <a:endParaRPr lang="zh-CN" altLang="en-US" dirty="0"/>
          </a:p>
        </p:txBody>
      </p:sp>
      <p:sp>
        <p:nvSpPr>
          <p:cNvPr id="9" name="Rectangle 4"/>
          <p:cNvSpPr>
            <a:spLocks noChangeArrowheads="1"/>
          </p:cNvSpPr>
          <p:nvPr/>
        </p:nvSpPr>
        <p:spPr bwMode="auto">
          <a:xfrm>
            <a:off x="16690" y="1241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3385073631"/>
              </p:ext>
            </p:extLst>
          </p:nvPr>
        </p:nvGraphicFramePr>
        <p:xfrm>
          <a:off x="78408" y="4607036"/>
          <a:ext cx="6140910" cy="566505"/>
        </p:xfrm>
        <a:graphic>
          <a:graphicData uri="http://schemas.openxmlformats.org/presentationml/2006/ole">
            <mc:AlternateContent xmlns:mc="http://schemas.openxmlformats.org/markup-compatibility/2006">
              <mc:Choice xmlns:v="urn:schemas-microsoft-com:vml" Requires="v">
                <p:oleObj spid="_x0000_s101400" r:id="rId8" imgW="2577960" imgH="241200" progId="Equation.KSEE3">
                  <p:embed/>
                </p:oleObj>
              </mc:Choice>
              <mc:Fallback>
                <p:oleObj r:id="rId8" imgW="2577960" imgH="241200" progId="Equation.KSEE3">
                  <p:embed/>
                  <p:pic>
                    <p:nvPicPr>
                      <p:cNvPr id="0" name="对象 12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408" y="4607036"/>
                        <a:ext cx="6140910" cy="566505"/>
                      </a:xfrm>
                      <a:prstGeom prst="rect">
                        <a:avLst/>
                      </a:prstGeom>
                      <a:noFill/>
                    </p:spPr>
                  </p:pic>
                </p:oleObj>
              </mc:Fallback>
            </mc:AlternateContent>
          </a:graphicData>
        </a:graphic>
      </p:graphicFrame>
      <p:pic>
        <p:nvPicPr>
          <p:cNvPr id="12" name="图片 11"/>
          <p:cNvPicPr>
            <a:picLocks noChangeAspect="1"/>
          </p:cNvPicPr>
          <p:nvPr/>
        </p:nvPicPr>
        <p:blipFill>
          <a:blip r:embed="rId10"/>
          <a:stretch>
            <a:fillRect/>
          </a:stretch>
        </p:blipFill>
        <p:spPr>
          <a:xfrm>
            <a:off x="-128730" y="5289217"/>
            <a:ext cx="5657029" cy="559487"/>
          </a:xfrm>
          <a:prstGeom prst="rect">
            <a:avLst/>
          </a:prstGeom>
        </p:spPr>
      </p:pic>
      <p:pic>
        <p:nvPicPr>
          <p:cNvPr id="13" name="图片 12"/>
          <p:cNvPicPr>
            <a:picLocks noChangeAspect="1"/>
          </p:cNvPicPr>
          <p:nvPr/>
        </p:nvPicPr>
        <p:blipFill>
          <a:blip r:embed="rId11"/>
          <a:stretch>
            <a:fillRect/>
          </a:stretch>
        </p:blipFill>
        <p:spPr>
          <a:xfrm>
            <a:off x="6302235" y="3959989"/>
            <a:ext cx="6004498" cy="2694641"/>
          </a:xfrm>
          <a:prstGeom prst="rect">
            <a:avLst/>
          </a:prstGeom>
        </p:spPr>
      </p:pic>
    </p:spTree>
    <p:custDataLst>
      <p:tags r:id="rId2"/>
    </p:custDataLst>
    <p:extLst>
      <p:ext uri="{BB962C8B-B14F-4D97-AF65-F5344CB8AC3E}">
        <p14:creationId xmlns:p14="http://schemas.microsoft.com/office/powerpoint/2010/main" val="21294065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9232540" cy="765650"/>
            <a:chOff x="2973602" y="332266"/>
            <a:chExt cx="6273823"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83264"/>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5.5 </a:t>
              </a:r>
              <a:r>
                <a:rPr lang="zh-CN" altLang="en-US" sz="3200" dirty="0" smtClean="0"/>
                <a:t>利用</a:t>
              </a:r>
              <a:r>
                <a:rPr lang="zh-CN" altLang="en-US" sz="3200" dirty="0"/>
                <a:t>奇异值分解进行数据降</a:t>
              </a:r>
              <a:r>
                <a:rPr lang="zh-CN" altLang="en-US" sz="3200" dirty="0" smtClean="0"/>
                <a:t>维</a:t>
              </a:r>
              <a:endParaRPr lang="zh-CN" altLang="en-US" sz="3200" dirty="0"/>
            </a:p>
          </p:txBody>
        </p:sp>
        <p:pic>
          <p:nvPicPr>
            <p:cNvPr id="31" name="图片 30"/>
            <p:cNvPicPr>
              <a:picLocks noChangeAspect="1"/>
            </p:cNvPicPr>
            <p:nvPr/>
          </p:nvPicPr>
          <p:blipFill>
            <a:blip r:embed="rId5"/>
            <a:stretch>
              <a:fillRect/>
            </a:stretch>
          </p:blipFill>
          <p:spPr>
            <a:xfrm flipH="1">
              <a:off x="8590692" y="691167"/>
              <a:ext cx="656733" cy="406749"/>
            </a:xfrm>
            <a:prstGeom prst="rect">
              <a:avLst/>
            </a:prstGeom>
          </p:spPr>
        </p:pic>
      </p:grpSp>
      <p:grpSp>
        <p:nvGrpSpPr>
          <p:cNvPr id="32" name="组合 31"/>
          <p:cNvGrpSpPr/>
          <p:nvPr/>
        </p:nvGrpSpPr>
        <p:grpSpPr>
          <a:xfrm>
            <a:off x="1120961" y="1160635"/>
            <a:ext cx="10192106" cy="1290548"/>
            <a:chOff x="878002" y="3291433"/>
            <a:chExt cx="9708883" cy="829824"/>
          </a:xfrm>
        </p:grpSpPr>
        <p:sp>
          <p:nvSpPr>
            <p:cNvPr id="33" name="矩形 32"/>
            <p:cNvSpPr/>
            <p:nvPr/>
          </p:nvSpPr>
          <p:spPr>
            <a:xfrm>
              <a:off x="878002" y="3844526"/>
              <a:ext cx="9708883" cy="276731"/>
            </a:xfrm>
            <a:prstGeom prst="rect">
              <a:avLst/>
            </a:prstGeom>
          </p:spPr>
          <p:txBody>
            <a:bodyPr wrap="square">
              <a:spAutoFit/>
              <a:scene3d>
                <a:camera prst="orthographicFront"/>
                <a:lightRig rig="threePt" dir="t"/>
              </a:scene3d>
              <a:sp3d contourW="12700"/>
            </a:bodyPr>
            <a:lstStyle/>
            <a:p>
              <a:pPr algn="just">
                <a:lnSpc>
                  <a:spcPct val="120000"/>
                </a:lnSpc>
              </a:pPr>
              <a:endParaRPr lang="zh-CN" altLang="en-US" sz="2000" dirty="0">
                <a:solidFill>
                  <a:schemeClr val="tx1">
                    <a:lumMod val="50000"/>
                    <a:lumOff val="50000"/>
                  </a:schemeClr>
                </a:solidFill>
                <a:latin typeface="+mn-ea"/>
              </a:endParaRPr>
            </a:p>
          </p:txBody>
        </p:sp>
        <p:sp>
          <p:nvSpPr>
            <p:cNvPr id="34" name="矩形 33"/>
            <p:cNvSpPr/>
            <p:nvPr/>
          </p:nvSpPr>
          <p:spPr>
            <a:xfrm>
              <a:off x="878002" y="3291433"/>
              <a:ext cx="4541679" cy="33247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5.5.4  </a:t>
              </a:r>
              <a:r>
                <a:rPr lang="zh-CN" altLang="en-US" sz="2400" b="1" dirty="0">
                  <a:solidFill>
                    <a:srgbClr val="1C75BC"/>
                  </a:solidFill>
                  <a:latin typeface="迷你简准圆" panose="03000509000000000000" pitchFamily="65" charset="-122"/>
                  <a:ea typeface="迷你简准圆" panose="03000509000000000000" pitchFamily="65" charset="-122"/>
                </a:rPr>
                <a:t>利用</a:t>
              </a:r>
              <a:r>
                <a:rPr lang="en-US" altLang="zh-CN" sz="2400" b="1" dirty="0">
                  <a:solidFill>
                    <a:srgbClr val="1C75BC"/>
                  </a:solidFill>
                  <a:latin typeface="迷你简准圆" panose="03000509000000000000" pitchFamily="65" charset="-122"/>
                  <a:ea typeface="迷你简准圆" panose="03000509000000000000" pitchFamily="65" charset="-122"/>
                </a:rPr>
                <a:t>Python</a:t>
              </a:r>
              <a:r>
                <a:rPr lang="zh-CN" altLang="en-US" sz="2400" b="1" dirty="0">
                  <a:solidFill>
                    <a:srgbClr val="1C75BC"/>
                  </a:solidFill>
                  <a:latin typeface="迷你简准圆" panose="03000509000000000000" pitchFamily="65" charset="-122"/>
                  <a:ea typeface="迷你简准圆" panose="03000509000000000000" pitchFamily="65" charset="-122"/>
                </a:rPr>
                <a:t>进行奇异值分解</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
          <p:cNvSpPr>
            <a:spLocks noChangeArrowheads="1"/>
          </p:cNvSpPr>
          <p:nvPr/>
        </p:nvSpPr>
        <p:spPr bwMode="auto">
          <a:xfrm>
            <a:off x="206561" y="6175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8"/>
          <p:cNvSpPr>
            <a:spLocks noChangeArrowheads="1"/>
          </p:cNvSpPr>
          <p:nvPr/>
        </p:nvSpPr>
        <p:spPr bwMode="auto">
          <a:xfrm>
            <a:off x="1231440" y="3914270"/>
            <a:ext cx="169512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758698498"/>
              </p:ext>
            </p:extLst>
          </p:nvPr>
        </p:nvGraphicFramePr>
        <p:xfrm>
          <a:off x="1231440" y="2220760"/>
          <a:ext cx="2570929" cy="2978732"/>
        </p:xfrm>
        <a:graphic>
          <a:graphicData uri="http://schemas.openxmlformats.org/presentationml/2006/ole">
            <mc:AlternateContent xmlns:mc="http://schemas.openxmlformats.org/markup-compatibility/2006">
              <mc:Choice xmlns:v="urn:schemas-microsoft-com:vml" Requires="v">
                <p:oleObj spid="_x0000_s100363" r:id="rId6" imgW="1384200" imgH="1600200" progId="Equation.KSEE3">
                  <p:embed/>
                </p:oleObj>
              </mc:Choice>
              <mc:Fallback>
                <p:oleObj r:id="rId6" imgW="1384200" imgH="1600200" progId="Equation.KSEE3">
                  <p:embed/>
                  <p:pic>
                    <p:nvPicPr>
                      <p:cNvPr id="0" name="对象 12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1440" y="2220760"/>
                        <a:ext cx="2570929" cy="2978732"/>
                      </a:xfrm>
                      <a:prstGeom prst="rect">
                        <a:avLst/>
                      </a:prstGeom>
                      <a:noFill/>
                    </p:spPr>
                  </p:pic>
                </p:oleObj>
              </mc:Fallback>
            </mc:AlternateContent>
          </a:graphicData>
        </a:graphic>
      </p:graphicFrame>
      <p:sp>
        <p:nvSpPr>
          <p:cNvPr id="8" name="矩形 7"/>
          <p:cNvSpPr/>
          <p:nvPr/>
        </p:nvSpPr>
        <p:spPr>
          <a:xfrm>
            <a:off x="4509718" y="2284122"/>
            <a:ext cx="6096000" cy="3000821"/>
          </a:xfrm>
          <a:prstGeom prst="rect">
            <a:avLst/>
          </a:prstGeom>
        </p:spPr>
        <p:txBody>
          <a:bodyPr>
            <a:spAutoFit/>
          </a:bodyPr>
          <a:lstStyle/>
          <a:p>
            <a:pPr indent="266700" algn="just">
              <a:lnSpc>
                <a:spcPts val="1570"/>
              </a:lnSpc>
              <a:spcAft>
                <a:spcPts val="0"/>
              </a:spcAft>
            </a:pPr>
            <a:r>
              <a:rPr lang="zh-CN" altLang="zh-CN" sz="2400" dirty="0">
                <a:latin typeface="Times New Roman" panose="02020603050405020304" pitchFamily="18" charset="0"/>
                <a:ea typeface="宋体" panose="02010600030101010101" pitchFamily="2" charset="-122"/>
              </a:rPr>
              <a:t>代码如下：</a:t>
            </a: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import </a:t>
            </a:r>
            <a:r>
              <a:rPr lang="en-US" altLang="zh-CN" dirty="0" err="1">
                <a:latin typeface="Consolas" panose="020B0609020204030204" pitchFamily="49" charset="0"/>
                <a:ea typeface="黑体" panose="02010609060101010101" pitchFamily="49" charset="-122"/>
                <a:cs typeface="Consolas" panose="020B0609020204030204" pitchFamily="49" charset="0"/>
              </a:rPr>
              <a:t>numpy</a:t>
            </a:r>
            <a:r>
              <a:rPr lang="en-US" altLang="zh-CN" dirty="0">
                <a:latin typeface="Consolas" panose="020B0609020204030204" pitchFamily="49" charset="0"/>
                <a:ea typeface="黑体" panose="02010609060101010101" pitchFamily="49" charset="-122"/>
                <a:cs typeface="Consolas" panose="020B0609020204030204" pitchFamily="49" charset="0"/>
              </a:rPr>
              <a:t> as </a:t>
            </a:r>
            <a:r>
              <a:rPr lang="en-US" altLang="zh-CN" dirty="0" smtClean="0">
                <a:latin typeface="Consolas" panose="020B0609020204030204" pitchFamily="49" charset="0"/>
                <a:ea typeface="黑体" panose="02010609060101010101" pitchFamily="49" charset="-122"/>
                <a:cs typeface="Consolas" panose="020B0609020204030204" pitchFamily="49" charset="0"/>
              </a:rPr>
              <a:t>np</a:t>
            </a:r>
          </a:p>
          <a:p>
            <a:pPr marL="266700" algn="just">
              <a:lnSpc>
                <a:spcPts val="1300"/>
              </a:lnSpc>
              <a:spcAft>
                <a:spcPts val="0"/>
              </a:spcAft>
            </a:pP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A=[[0, 0, 0, 2, 2],</a:t>
            </a: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   [0, 0, 0, 3, 3],</a:t>
            </a: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   [0, 0, 0, 1, 1],</a:t>
            </a: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   [1, 1, 1, 0, 0],</a:t>
            </a: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   [2, 2, 2, 0, 0],</a:t>
            </a: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   [5, 5, 5, 0, 0],</a:t>
            </a: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   [1, 1, 1, 0, 0]]</a:t>
            </a: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 </a:t>
            </a: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U, sigma, VT = </a:t>
            </a:r>
            <a:r>
              <a:rPr lang="en-US" altLang="zh-CN" dirty="0" err="1">
                <a:latin typeface="Consolas" panose="020B0609020204030204" pitchFamily="49" charset="0"/>
                <a:ea typeface="黑体" panose="02010609060101010101" pitchFamily="49" charset="-122"/>
                <a:cs typeface="Consolas" panose="020B0609020204030204" pitchFamily="49" charset="0"/>
              </a:rPr>
              <a:t>np.linalg.svd</a:t>
            </a:r>
            <a:r>
              <a:rPr lang="en-US" altLang="zh-CN" dirty="0">
                <a:latin typeface="Consolas" panose="020B0609020204030204" pitchFamily="49" charset="0"/>
                <a:ea typeface="黑体" panose="02010609060101010101" pitchFamily="49" charset="-122"/>
                <a:cs typeface="Consolas" panose="020B0609020204030204" pitchFamily="49" charset="0"/>
              </a:rPr>
              <a:t>(A</a:t>
            </a:r>
            <a:r>
              <a:rPr lang="en-US" altLang="zh-CN" dirty="0" smtClean="0">
                <a:latin typeface="Consolas" panose="020B0609020204030204" pitchFamily="49" charset="0"/>
                <a:ea typeface="黑体" panose="02010609060101010101" pitchFamily="49" charset="-122"/>
                <a:cs typeface="Consolas" panose="020B0609020204030204" pitchFamily="49" charset="0"/>
              </a:rPr>
              <a:t>)</a:t>
            </a:r>
          </a:p>
          <a:p>
            <a:pPr marL="266700" algn="just">
              <a:lnSpc>
                <a:spcPts val="1300"/>
              </a:lnSpc>
              <a:spcAft>
                <a:spcPts val="0"/>
              </a:spcAft>
            </a:pP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print(U)</a:t>
            </a: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print(sigma)</a:t>
            </a:r>
            <a:endParaRPr lang="zh-CN" altLang="zh-CN" dirty="0">
              <a:latin typeface="Arial" panose="020B0604020202020204" pitchFamily="34" charset="0"/>
              <a:ea typeface="黑体" panose="02010609060101010101" pitchFamily="49" charset="-122"/>
            </a:endParaRPr>
          </a:p>
          <a:p>
            <a:r>
              <a:rPr lang="en-US" altLang="zh-CN" sz="2400" dirty="0">
                <a:latin typeface="Consolas" panose="020B0609020204030204" pitchFamily="49" charset="0"/>
                <a:ea typeface="宋体" panose="02010600030101010101" pitchFamily="2" charset="-122"/>
                <a:cs typeface="Consolas" panose="020B0609020204030204" pitchFamily="49" charset="0"/>
              </a:rPr>
              <a:t>print(VT)</a:t>
            </a:r>
            <a:endParaRPr lang="zh-CN" altLang="en-US" dirty="0"/>
          </a:p>
        </p:txBody>
      </p:sp>
    </p:spTree>
    <p:custDataLst>
      <p:tags r:id="rId2"/>
    </p:custDataLst>
    <p:extLst>
      <p:ext uri="{BB962C8B-B14F-4D97-AF65-F5344CB8AC3E}">
        <p14:creationId xmlns:p14="http://schemas.microsoft.com/office/powerpoint/2010/main" val="13590953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组合 24"/>
          <p:cNvGrpSpPr/>
          <p:nvPr/>
        </p:nvGrpSpPr>
        <p:grpSpPr>
          <a:xfrm>
            <a:off x="1479731" y="245644"/>
            <a:ext cx="9232540" cy="765650"/>
            <a:chOff x="2973602" y="332266"/>
            <a:chExt cx="6273822"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5.1  </a:t>
              </a:r>
              <a:r>
                <a:rPr lang="zh-CN" altLang="en-US" sz="3200" dirty="0"/>
                <a:t>最重要的矩阵：对称矩阵</a:t>
              </a:r>
              <a:endParaRPr lang="zh-CN" altLang="en-US" sz="3200" dirty="0"/>
            </a:p>
          </p:txBody>
        </p:sp>
        <p:pic>
          <p:nvPicPr>
            <p:cNvPr id="31" name="图片 30"/>
            <p:cNvPicPr>
              <a:picLocks noChangeAspect="1"/>
            </p:cNvPicPr>
            <p:nvPr/>
          </p:nvPicPr>
          <p:blipFill>
            <a:blip r:embed="rId5"/>
            <a:stretch>
              <a:fillRect/>
            </a:stretch>
          </p:blipFill>
          <p:spPr>
            <a:xfrm flipH="1">
              <a:off x="8590691" y="691167"/>
              <a:ext cx="656733" cy="406749"/>
            </a:xfrm>
            <a:prstGeom prst="rect">
              <a:avLst/>
            </a:prstGeom>
          </p:spPr>
        </p:pic>
      </p:grpSp>
      <p:grpSp>
        <p:nvGrpSpPr>
          <p:cNvPr id="32" name="组合 31"/>
          <p:cNvGrpSpPr/>
          <p:nvPr/>
        </p:nvGrpSpPr>
        <p:grpSpPr>
          <a:xfrm>
            <a:off x="1120960" y="1149227"/>
            <a:ext cx="10192107" cy="5100440"/>
            <a:chOff x="878001" y="3284093"/>
            <a:chExt cx="9708884" cy="3279587"/>
          </a:xfrm>
        </p:grpSpPr>
        <p:sp>
          <p:nvSpPr>
            <p:cNvPr id="33" name="矩形 32"/>
            <p:cNvSpPr/>
            <p:nvPr/>
          </p:nvSpPr>
          <p:spPr>
            <a:xfrm>
              <a:off x="878002" y="3844526"/>
              <a:ext cx="9708883" cy="2719154"/>
            </a:xfrm>
            <a:prstGeom prst="rect">
              <a:avLst/>
            </a:prstGeom>
          </p:spPr>
          <p:txBody>
            <a:bodyPr wrap="square">
              <a:spAutoFit/>
              <a:scene3d>
                <a:camera prst="orthographicFront"/>
                <a:lightRig rig="threePt" dir="t"/>
              </a:scene3d>
              <a:sp3d contourW="12700"/>
            </a:bodyPr>
            <a:lstStyle/>
            <a:p>
              <a:pPr algn="just">
                <a:lnSpc>
                  <a:spcPct val="120000"/>
                </a:lnSpc>
              </a:pPr>
              <a:r>
                <a:rPr lang="zh-CN" altLang="zh-CN" sz="2000" dirty="0"/>
                <a:t>如果一个矩阵</a:t>
              </a:r>
              <a:r>
                <a:rPr lang="en-US" altLang="zh-CN" sz="2000" b="1" i="1" dirty="0"/>
                <a:t>S</a:t>
              </a:r>
              <a:r>
                <a:rPr lang="zh-CN" altLang="zh-CN" sz="2000" dirty="0"/>
                <a:t>的所有数据项都</a:t>
              </a:r>
              <a:r>
                <a:rPr lang="zh-CN" altLang="zh-CN" sz="2000" dirty="0" smtClean="0"/>
                <a:t>满足</a:t>
              </a:r>
              <a:r>
                <a:rPr lang="en-US" altLang="zh-CN" sz="2000" dirty="0" smtClean="0"/>
                <a:t>                </a:t>
              </a:r>
              <a:r>
                <a:rPr lang="zh-CN" altLang="zh-CN" sz="2000" dirty="0" smtClean="0"/>
                <a:t>的</a:t>
              </a:r>
              <a:r>
                <a:rPr lang="zh-CN" altLang="zh-CN" sz="2000" dirty="0"/>
                <a:t>相等关系，那么这个矩阵就被称作是一个对称矩阵。通俗的说，一个对称矩阵通过转置操作得到的结果仍然是他自身，即满足</a:t>
              </a:r>
              <a:r>
                <a:rPr lang="zh-CN" altLang="zh-CN" sz="2000" dirty="0" smtClean="0"/>
                <a:t>：</a:t>
              </a:r>
              <a:endParaRPr lang="en-US" altLang="zh-CN" sz="2000" dirty="0" smtClean="0"/>
            </a:p>
            <a:p>
              <a:pPr algn="just">
                <a:lnSpc>
                  <a:spcPct val="120000"/>
                </a:lnSpc>
              </a:pPr>
              <a:r>
                <a:rPr lang="en-US" altLang="zh-CN" sz="2000" dirty="0" smtClean="0"/>
                <a:t>                          </a:t>
              </a:r>
              <a:r>
                <a:rPr lang="zh-CN" altLang="zh-CN" sz="2000" dirty="0" smtClean="0"/>
                <a:t>的</a:t>
              </a:r>
              <a:r>
                <a:rPr lang="zh-CN" altLang="zh-CN" sz="2000" dirty="0"/>
                <a:t>运算要求。我们从这里面还可以推断出对阵矩阵</a:t>
              </a:r>
              <a:r>
                <a:rPr lang="en-US" altLang="zh-CN" sz="2000" b="1" i="1" dirty="0"/>
                <a:t>S</a:t>
              </a:r>
              <a:r>
                <a:rPr lang="zh-CN" altLang="zh-CN" sz="2000" dirty="0"/>
                <a:t>所蕴含的一个前提条件：他必须是一个方阵</a:t>
              </a:r>
              <a:r>
                <a:rPr lang="zh-CN" altLang="zh-CN" sz="2000" dirty="0" smtClean="0"/>
                <a:t>。</a:t>
              </a:r>
              <a:endParaRPr lang="en-US" altLang="zh-CN" sz="2000" dirty="0" smtClean="0"/>
            </a:p>
            <a:p>
              <a:pPr algn="just">
                <a:lnSpc>
                  <a:spcPct val="120000"/>
                </a:lnSpc>
              </a:pPr>
              <a:endParaRPr lang="en-US" altLang="zh-CN" sz="2000" dirty="0"/>
            </a:p>
            <a:p>
              <a:pPr algn="just">
                <a:lnSpc>
                  <a:spcPct val="120000"/>
                </a:lnSpc>
              </a:pPr>
              <a:endParaRPr lang="en-US" altLang="zh-CN" sz="2000" dirty="0" smtClean="0"/>
            </a:p>
            <a:p>
              <a:pPr algn="just">
                <a:lnSpc>
                  <a:spcPct val="120000"/>
                </a:lnSpc>
              </a:pPr>
              <a:r>
                <a:rPr lang="zh-CN" altLang="zh-CN" sz="2000" dirty="0"/>
                <a:t>有一种获取对称矩阵的简单方法：一个矩阵乘以自己的转置矩阵</a:t>
              </a:r>
              <a:r>
                <a:rPr lang="zh-CN" altLang="zh-CN" sz="2000" dirty="0" smtClean="0"/>
                <a:t>，</a:t>
              </a:r>
              <a:r>
                <a:rPr lang="zh-CN" altLang="zh-CN" sz="2000" dirty="0"/>
                <a:t>其所得到的运算结果必然是一个</a:t>
              </a:r>
              <a:r>
                <a:rPr lang="zh-CN" altLang="zh-CN" sz="2000" dirty="0" smtClean="0"/>
                <a:t>对称矩阵</a:t>
              </a:r>
              <a:r>
                <a:rPr lang="zh-CN" altLang="en-US" sz="2000" dirty="0" smtClean="0"/>
                <a:t>。</a:t>
              </a:r>
              <a:endParaRPr lang="en-US" altLang="zh-CN" sz="2000" dirty="0" smtClean="0"/>
            </a:p>
            <a:p>
              <a:pPr algn="just">
                <a:lnSpc>
                  <a:spcPct val="120000"/>
                </a:lnSpc>
              </a:pPr>
              <a:endParaRPr lang="en-US" altLang="zh-CN" sz="1600" dirty="0"/>
            </a:p>
            <a:p>
              <a:pPr algn="just">
                <a:lnSpc>
                  <a:spcPct val="120000"/>
                </a:lnSpc>
              </a:pPr>
              <a:endParaRPr lang="en-US" altLang="zh-CN" sz="1600" dirty="0"/>
            </a:p>
            <a:p>
              <a:pPr algn="just">
                <a:lnSpc>
                  <a:spcPct val="120000"/>
                </a:lnSpc>
              </a:pPr>
              <a:endParaRPr lang="zh-CN" altLang="zh-CN" sz="1600" dirty="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78001" y="3284093"/>
              <a:ext cx="4874278" cy="344347"/>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5.1.1  </a:t>
              </a:r>
              <a:r>
                <a:rPr lang="zh-CN" altLang="en-US" sz="2400" b="1" dirty="0">
                  <a:solidFill>
                    <a:srgbClr val="1C75BC"/>
                  </a:solidFill>
                  <a:latin typeface="迷你简准圆" panose="03000509000000000000" pitchFamily="65" charset="-122"/>
                  <a:ea typeface="迷你简准圆" panose="03000509000000000000" pitchFamily="65" charset="-122"/>
                </a:rPr>
                <a:t>对称矩阵基本特性回顾</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4197700581"/>
              </p:ext>
            </p:extLst>
          </p:nvPr>
        </p:nvGraphicFramePr>
        <p:xfrm>
          <a:off x="1479730" y="2774602"/>
          <a:ext cx="966447" cy="431816"/>
        </p:xfrm>
        <a:graphic>
          <a:graphicData uri="http://schemas.openxmlformats.org/presentationml/2006/ole">
            <mc:AlternateContent xmlns:mc="http://schemas.openxmlformats.org/markup-compatibility/2006">
              <mc:Choice xmlns:v="urn:schemas-microsoft-com:vml" Requires="v">
                <p:oleObj spid="_x0000_s62599" r:id="rId6" imgW="444240" imgH="203040" progId="Equation.KSEE3">
                  <p:embed/>
                </p:oleObj>
              </mc:Choice>
              <mc:Fallback>
                <p:oleObj r:id="rId6" imgW="444240" imgH="203040" progId="Equation.KSEE3">
                  <p:embed/>
                  <p:pic>
                    <p:nvPicPr>
                      <p:cNvPr id="0" name="对象 9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9730" y="2774602"/>
                        <a:ext cx="966447" cy="431816"/>
                      </a:xfrm>
                      <a:prstGeom prst="rect">
                        <a:avLst/>
                      </a:prstGeom>
                      <a:noFill/>
                    </p:spPr>
                  </p:pic>
                </p:oleObj>
              </mc:Fallback>
            </mc:AlternateContent>
          </a:graphicData>
        </a:graphic>
      </p:graphicFrame>
      <p:sp>
        <p:nvSpPr>
          <p:cNvPr id="7" name="Rectangle 2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8"/>
          <p:cNvSpPr>
            <a:spLocks noChangeArrowheads="1"/>
          </p:cNvSpPr>
          <p:nvPr/>
        </p:nvSpPr>
        <p:spPr bwMode="auto">
          <a:xfrm>
            <a:off x="0" y="238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3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3928772722"/>
              </p:ext>
            </p:extLst>
          </p:nvPr>
        </p:nvGraphicFramePr>
        <p:xfrm>
          <a:off x="5332164" y="2082238"/>
          <a:ext cx="661012" cy="311798"/>
        </p:xfrm>
        <a:graphic>
          <a:graphicData uri="http://schemas.openxmlformats.org/presentationml/2006/ole">
            <mc:AlternateContent xmlns:mc="http://schemas.openxmlformats.org/markup-compatibility/2006">
              <mc:Choice xmlns:v="urn:schemas-microsoft-com:vml" Requires="v">
                <p:oleObj spid="_x0000_s62600" r:id="rId8" imgW="507960" imgH="241200" progId="Equation.KSEE3">
                  <p:embed/>
                </p:oleObj>
              </mc:Choice>
              <mc:Fallback>
                <p:oleObj r:id="rId8" imgW="507960" imgH="241200" progId="Equation.KSEE3">
                  <p:embed/>
                  <p:pic>
                    <p:nvPicPr>
                      <p:cNvPr id="0" name="对象 9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32164" y="2082238"/>
                        <a:ext cx="661012" cy="311798"/>
                      </a:xfrm>
                      <a:prstGeom prst="rect">
                        <a:avLst/>
                      </a:prstGeom>
                      <a:noFill/>
                    </p:spPr>
                  </p:pic>
                </p:oleObj>
              </mc:Fallback>
            </mc:AlternateContent>
          </a:graphicData>
        </a:graphic>
      </p:graphicFrame>
      <p:sp>
        <p:nvSpPr>
          <p:cNvPr id="11" name="Rectangle 3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2172126819"/>
              </p:ext>
            </p:extLst>
          </p:nvPr>
        </p:nvGraphicFramePr>
        <p:xfrm>
          <a:off x="2446178" y="4946572"/>
          <a:ext cx="4887360" cy="694063"/>
        </p:xfrm>
        <a:graphic>
          <a:graphicData uri="http://schemas.openxmlformats.org/presentationml/2006/ole">
            <mc:AlternateContent xmlns:mc="http://schemas.openxmlformats.org/markup-compatibility/2006">
              <mc:Choice xmlns:v="urn:schemas-microsoft-com:vml" Requires="v">
                <p:oleObj spid="_x0000_s62601" r:id="rId10" imgW="1612800" imgH="228600" progId="Equation.KSEE3">
                  <p:embed/>
                </p:oleObj>
              </mc:Choice>
              <mc:Fallback>
                <p:oleObj r:id="rId10" imgW="1612800" imgH="228600" progId="Equation.KSEE3">
                  <p:embed/>
                  <p:pic>
                    <p:nvPicPr>
                      <p:cNvPr id="0" name="对象 9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46178" y="4946572"/>
                        <a:ext cx="4887360" cy="694063"/>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27012156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9232540" cy="765650"/>
            <a:chOff x="2973602" y="332266"/>
            <a:chExt cx="6273823"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83264"/>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5.5 </a:t>
              </a:r>
              <a:r>
                <a:rPr lang="zh-CN" altLang="en-US" sz="3200" dirty="0" smtClean="0"/>
                <a:t>利用</a:t>
              </a:r>
              <a:r>
                <a:rPr lang="zh-CN" altLang="en-US" sz="3200" dirty="0"/>
                <a:t>奇异值分解进行数据降</a:t>
              </a:r>
              <a:r>
                <a:rPr lang="zh-CN" altLang="en-US" sz="3200" dirty="0" smtClean="0"/>
                <a:t>维</a:t>
              </a:r>
              <a:endParaRPr lang="zh-CN" altLang="en-US" sz="3200" dirty="0"/>
            </a:p>
          </p:txBody>
        </p:sp>
        <p:pic>
          <p:nvPicPr>
            <p:cNvPr id="31" name="图片 30"/>
            <p:cNvPicPr>
              <a:picLocks noChangeAspect="1"/>
            </p:cNvPicPr>
            <p:nvPr/>
          </p:nvPicPr>
          <p:blipFill>
            <a:blip r:embed="rId5"/>
            <a:stretch>
              <a:fillRect/>
            </a:stretch>
          </p:blipFill>
          <p:spPr>
            <a:xfrm flipH="1">
              <a:off x="8590692" y="691167"/>
              <a:ext cx="656733" cy="406749"/>
            </a:xfrm>
            <a:prstGeom prst="rect">
              <a:avLst/>
            </a:prstGeom>
          </p:spPr>
        </p:pic>
      </p:grpSp>
      <p:grpSp>
        <p:nvGrpSpPr>
          <p:cNvPr id="32" name="组合 31"/>
          <p:cNvGrpSpPr/>
          <p:nvPr/>
        </p:nvGrpSpPr>
        <p:grpSpPr>
          <a:xfrm>
            <a:off x="1120961" y="1160635"/>
            <a:ext cx="10192106" cy="1659880"/>
            <a:chOff x="878002" y="3291433"/>
            <a:chExt cx="9708883" cy="1067305"/>
          </a:xfrm>
        </p:grpSpPr>
        <p:sp>
          <p:nvSpPr>
            <p:cNvPr id="33" name="矩形 32"/>
            <p:cNvSpPr/>
            <p:nvPr/>
          </p:nvSpPr>
          <p:spPr>
            <a:xfrm>
              <a:off x="878002" y="3844526"/>
              <a:ext cx="9708883" cy="51421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dirty="0">
                  <a:latin typeface="+mn-ea"/>
                </a:rPr>
                <a:t>我们观察这一组奇异值，我们发现前两个奇异值在数量级上占有绝对的优势，因此我们选择</a:t>
              </a:r>
              <a:r>
                <a:rPr lang="en-US" altLang="zh-CN" sz="2000" dirty="0">
                  <a:latin typeface="+mn-ea"/>
                </a:rPr>
                <a:t>k=2</a:t>
              </a:r>
              <a:r>
                <a:rPr lang="zh-CN" altLang="en-US" sz="2000" dirty="0">
                  <a:latin typeface="+mn-ea"/>
                </a:rPr>
                <a:t>进行行压缩和列压缩。</a:t>
              </a:r>
              <a:endParaRPr lang="zh-CN" altLang="en-US" sz="2000" dirty="0">
                <a:solidFill>
                  <a:schemeClr val="tx1">
                    <a:lumMod val="50000"/>
                    <a:lumOff val="50000"/>
                  </a:schemeClr>
                </a:solidFill>
                <a:latin typeface="+mn-ea"/>
              </a:endParaRPr>
            </a:p>
          </p:txBody>
        </p:sp>
        <p:sp>
          <p:nvSpPr>
            <p:cNvPr id="34" name="矩形 33"/>
            <p:cNvSpPr/>
            <p:nvPr/>
          </p:nvSpPr>
          <p:spPr>
            <a:xfrm>
              <a:off x="878002" y="3291433"/>
              <a:ext cx="4541679" cy="33247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5.5.5  </a:t>
              </a:r>
              <a:r>
                <a:rPr lang="zh-CN" altLang="en-US" sz="2400" b="1" dirty="0">
                  <a:solidFill>
                    <a:srgbClr val="1C75BC"/>
                  </a:solidFill>
                  <a:latin typeface="迷你简准圆" panose="03000509000000000000" pitchFamily="65" charset="-122"/>
                  <a:ea typeface="迷你简准圆" panose="03000509000000000000" pitchFamily="65" charset="-122"/>
                </a:rPr>
                <a:t>行和列的数据压缩实践</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
          <p:cNvSpPr>
            <a:spLocks noChangeArrowheads="1"/>
          </p:cNvSpPr>
          <p:nvPr/>
        </p:nvSpPr>
        <p:spPr bwMode="auto">
          <a:xfrm>
            <a:off x="206561" y="6175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8"/>
          <p:cNvSpPr>
            <a:spLocks noChangeArrowheads="1"/>
          </p:cNvSpPr>
          <p:nvPr/>
        </p:nvSpPr>
        <p:spPr bwMode="auto">
          <a:xfrm>
            <a:off x="1231440" y="3914270"/>
            <a:ext cx="169512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490891873"/>
              </p:ext>
            </p:extLst>
          </p:nvPr>
        </p:nvGraphicFramePr>
        <p:xfrm>
          <a:off x="1272389" y="3163624"/>
          <a:ext cx="2716681" cy="3147603"/>
        </p:xfrm>
        <a:graphic>
          <a:graphicData uri="http://schemas.openxmlformats.org/presentationml/2006/ole">
            <mc:AlternateContent xmlns:mc="http://schemas.openxmlformats.org/markup-compatibility/2006">
              <mc:Choice xmlns:v="urn:schemas-microsoft-com:vml" Requires="v">
                <p:oleObj spid="_x0000_s99338" r:id="rId6" imgW="1384200" imgH="1600200" progId="Equation.KSEE3">
                  <p:embed/>
                </p:oleObj>
              </mc:Choice>
              <mc:Fallback>
                <p:oleObj r:id="rId6" imgW="1384200" imgH="1600200" progId="Equation.KSEE3">
                  <p:embed/>
                  <p:pic>
                    <p:nvPicPr>
                      <p:cNvPr id="0" name="对象 156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72389" y="3163624"/>
                        <a:ext cx="2716681" cy="3147603"/>
                      </a:xfrm>
                      <a:prstGeom prst="rect">
                        <a:avLst/>
                      </a:prstGeom>
                      <a:noFill/>
                    </p:spPr>
                  </p:pic>
                </p:oleObj>
              </mc:Fallback>
            </mc:AlternateContent>
          </a:graphicData>
        </a:graphic>
      </p:graphicFrame>
      <p:pic>
        <p:nvPicPr>
          <p:cNvPr id="8" name="图片 7"/>
          <p:cNvPicPr>
            <a:picLocks noChangeAspect="1"/>
          </p:cNvPicPr>
          <p:nvPr/>
        </p:nvPicPr>
        <p:blipFill>
          <a:blip r:embed="rId8"/>
          <a:stretch>
            <a:fillRect/>
          </a:stretch>
        </p:blipFill>
        <p:spPr>
          <a:xfrm>
            <a:off x="4770315" y="3150130"/>
            <a:ext cx="7739790" cy="3161097"/>
          </a:xfrm>
          <a:prstGeom prst="rect">
            <a:avLst/>
          </a:prstGeom>
        </p:spPr>
      </p:pic>
    </p:spTree>
    <p:custDataLst>
      <p:tags r:id="rId2"/>
    </p:custDataLst>
    <p:extLst>
      <p:ext uri="{BB962C8B-B14F-4D97-AF65-F5344CB8AC3E}">
        <p14:creationId xmlns:p14="http://schemas.microsoft.com/office/powerpoint/2010/main" val="21495444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9232540" cy="765650"/>
            <a:chOff x="2973602" y="332266"/>
            <a:chExt cx="6273823"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83264"/>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5.5 </a:t>
              </a:r>
              <a:r>
                <a:rPr lang="zh-CN" altLang="en-US" sz="3200" dirty="0" smtClean="0"/>
                <a:t>利用</a:t>
              </a:r>
              <a:r>
                <a:rPr lang="zh-CN" altLang="en-US" sz="3200" dirty="0"/>
                <a:t>奇异值分解进行数据降</a:t>
              </a:r>
              <a:r>
                <a:rPr lang="zh-CN" altLang="en-US" sz="3200" dirty="0" smtClean="0"/>
                <a:t>维</a:t>
              </a:r>
              <a:endParaRPr lang="zh-CN" altLang="en-US" sz="3200" dirty="0"/>
            </a:p>
          </p:txBody>
        </p:sp>
        <p:pic>
          <p:nvPicPr>
            <p:cNvPr id="31" name="图片 30"/>
            <p:cNvPicPr>
              <a:picLocks noChangeAspect="1"/>
            </p:cNvPicPr>
            <p:nvPr/>
          </p:nvPicPr>
          <p:blipFill>
            <a:blip r:embed="rId5"/>
            <a:stretch>
              <a:fillRect/>
            </a:stretch>
          </p:blipFill>
          <p:spPr>
            <a:xfrm flipH="1">
              <a:off x="8590692" y="691167"/>
              <a:ext cx="656733" cy="406749"/>
            </a:xfrm>
            <a:prstGeom prst="rect">
              <a:avLst/>
            </a:prstGeom>
          </p:spPr>
        </p:pic>
      </p:grpSp>
      <p:grpSp>
        <p:nvGrpSpPr>
          <p:cNvPr id="32" name="组合 31"/>
          <p:cNvGrpSpPr/>
          <p:nvPr/>
        </p:nvGrpSpPr>
        <p:grpSpPr>
          <a:xfrm>
            <a:off x="1120961" y="1160635"/>
            <a:ext cx="10192106" cy="1290548"/>
            <a:chOff x="878002" y="3291433"/>
            <a:chExt cx="9708883" cy="829824"/>
          </a:xfrm>
        </p:grpSpPr>
        <p:sp>
          <p:nvSpPr>
            <p:cNvPr id="33" name="矩形 32"/>
            <p:cNvSpPr/>
            <p:nvPr/>
          </p:nvSpPr>
          <p:spPr>
            <a:xfrm>
              <a:off x="878002" y="3844526"/>
              <a:ext cx="9708883" cy="276731"/>
            </a:xfrm>
            <a:prstGeom prst="rect">
              <a:avLst/>
            </a:prstGeom>
          </p:spPr>
          <p:txBody>
            <a:bodyPr wrap="square">
              <a:spAutoFit/>
              <a:scene3d>
                <a:camera prst="orthographicFront"/>
                <a:lightRig rig="threePt" dir="t"/>
              </a:scene3d>
              <a:sp3d contourW="12700"/>
            </a:bodyPr>
            <a:lstStyle/>
            <a:p>
              <a:pPr algn="just">
                <a:lnSpc>
                  <a:spcPct val="120000"/>
                </a:lnSpc>
              </a:pPr>
              <a:endParaRPr lang="zh-CN" altLang="en-US" sz="2000" dirty="0">
                <a:solidFill>
                  <a:schemeClr val="tx1">
                    <a:lumMod val="50000"/>
                    <a:lumOff val="50000"/>
                  </a:schemeClr>
                </a:solidFill>
                <a:latin typeface="+mn-ea"/>
              </a:endParaRPr>
            </a:p>
          </p:txBody>
        </p:sp>
        <p:sp>
          <p:nvSpPr>
            <p:cNvPr id="34" name="矩形 33"/>
            <p:cNvSpPr/>
            <p:nvPr/>
          </p:nvSpPr>
          <p:spPr>
            <a:xfrm>
              <a:off x="878002" y="3291433"/>
              <a:ext cx="4541679" cy="33247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5.5.6  </a:t>
              </a:r>
              <a:r>
                <a:rPr lang="zh-CN" altLang="en-US" sz="2400" b="1" dirty="0">
                  <a:solidFill>
                    <a:srgbClr val="1C75BC"/>
                  </a:solidFill>
                  <a:latin typeface="迷你简准圆" panose="03000509000000000000" pitchFamily="65" charset="-122"/>
                  <a:ea typeface="迷你简准圆" panose="03000509000000000000" pitchFamily="65" charset="-122"/>
                </a:rPr>
                <a:t>利用数据压缩进行矩阵近似</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
          <p:cNvSpPr>
            <a:spLocks noChangeArrowheads="1"/>
          </p:cNvSpPr>
          <p:nvPr/>
        </p:nvSpPr>
        <p:spPr bwMode="auto">
          <a:xfrm>
            <a:off x="206561" y="6175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8"/>
          <p:cNvSpPr>
            <a:spLocks noChangeArrowheads="1"/>
          </p:cNvSpPr>
          <p:nvPr/>
        </p:nvSpPr>
        <p:spPr bwMode="auto">
          <a:xfrm>
            <a:off x="1231440" y="3914270"/>
            <a:ext cx="169512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79773391"/>
              </p:ext>
            </p:extLst>
          </p:nvPr>
        </p:nvGraphicFramePr>
        <p:xfrm>
          <a:off x="1231440" y="2287921"/>
          <a:ext cx="2963370" cy="3433422"/>
        </p:xfrm>
        <a:graphic>
          <a:graphicData uri="http://schemas.openxmlformats.org/presentationml/2006/ole">
            <mc:AlternateContent xmlns:mc="http://schemas.openxmlformats.org/markup-compatibility/2006">
              <mc:Choice xmlns:v="urn:schemas-microsoft-com:vml" Requires="v">
                <p:oleObj spid="_x0000_s98313" r:id="rId6" imgW="1384200" imgH="1600200" progId="Equation.KSEE3">
                  <p:embed/>
                </p:oleObj>
              </mc:Choice>
              <mc:Fallback>
                <p:oleObj r:id="rId6" imgW="1384200" imgH="1600200" progId="Equation.KSEE3">
                  <p:embed/>
                  <p:pic>
                    <p:nvPicPr>
                      <p:cNvPr id="0" name="对象 156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1440" y="2287921"/>
                        <a:ext cx="2963370" cy="3433422"/>
                      </a:xfrm>
                      <a:prstGeom prst="rect">
                        <a:avLst/>
                      </a:prstGeom>
                      <a:noFill/>
                    </p:spPr>
                  </p:pic>
                </p:oleObj>
              </mc:Fallback>
            </mc:AlternateContent>
          </a:graphicData>
        </a:graphic>
      </p:graphicFrame>
      <p:sp>
        <p:nvSpPr>
          <p:cNvPr id="8" name="矩形 7"/>
          <p:cNvSpPr/>
          <p:nvPr/>
        </p:nvSpPr>
        <p:spPr>
          <a:xfrm>
            <a:off x="4686300" y="2451182"/>
            <a:ext cx="6217920" cy="3798476"/>
          </a:xfrm>
          <a:prstGeom prst="rect">
            <a:avLst/>
          </a:prstGeom>
        </p:spPr>
        <p:txBody>
          <a:bodyPr wrap="square">
            <a:spAutoFit/>
          </a:bodyPr>
          <a:lstStyle/>
          <a:p>
            <a:pPr indent="266700" algn="just">
              <a:lnSpc>
                <a:spcPts val="1570"/>
              </a:lnSpc>
              <a:spcAft>
                <a:spcPts val="0"/>
              </a:spcAft>
            </a:pPr>
            <a:r>
              <a:rPr lang="zh-CN" altLang="zh-CN" sz="2400" dirty="0">
                <a:latin typeface="Times New Roman" panose="02020603050405020304" pitchFamily="18" charset="0"/>
                <a:ea typeface="宋体" panose="02010600030101010101" pitchFamily="2" charset="-122"/>
              </a:rPr>
              <a:t>代码如下：</a:t>
            </a: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import </a:t>
            </a:r>
            <a:r>
              <a:rPr lang="en-US" altLang="zh-CN" dirty="0" err="1">
                <a:latin typeface="Consolas" panose="020B0609020204030204" pitchFamily="49" charset="0"/>
                <a:ea typeface="黑体" panose="02010609060101010101" pitchFamily="49" charset="-122"/>
                <a:cs typeface="Consolas" panose="020B0609020204030204" pitchFamily="49" charset="0"/>
              </a:rPr>
              <a:t>numpy</a:t>
            </a:r>
            <a:r>
              <a:rPr lang="en-US" altLang="zh-CN" dirty="0">
                <a:latin typeface="Consolas" panose="020B0609020204030204" pitchFamily="49" charset="0"/>
                <a:ea typeface="黑体" panose="02010609060101010101" pitchFamily="49" charset="-122"/>
                <a:cs typeface="Consolas" panose="020B0609020204030204" pitchFamily="49" charset="0"/>
              </a:rPr>
              <a:t> as </a:t>
            </a:r>
            <a:r>
              <a:rPr lang="en-US" altLang="zh-CN" dirty="0" smtClean="0">
                <a:latin typeface="Consolas" panose="020B0609020204030204" pitchFamily="49" charset="0"/>
                <a:ea typeface="黑体" panose="02010609060101010101" pitchFamily="49" charset="-122"/>
                <a:cs typeface="Consolas" panose="020B0609020204030204" pitchFamily="49" charset="0"/>
              </a:rPr>
              <a:t>np</a:t>
            </a:r>
          </a:p>
          <a:p>
            <a:pPr marL="266700" algn="just">
              <a:lnSpc>
                <a:spcPts val="1300"/>
              </a:lnSpc>
              <a:spcAft>
                <a:spcPts val="0"/>
              </a:spcAft>
            </a:pP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A=[[0, 0, 0, 2, 2],</a:t>
            </a: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   [0, 0, 0, 3, 3],</a:t>
            </a: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   [0, 0, 0, 1, 1],</a:t>
            </a: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   [1, 1, 1, 0, 0],</a:t>
            </a: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   [2, 2, 2, 0, 0],</a:t>
            </a: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   [5, 5, 5, 0, 0],</a:t>
            </a: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   [1, 1, 1, 0, 0</a:t>
            </a:r>
            <a:r>
              <a:rPr lang="en-US" altLang="zh-CN" dirty="0" smtClean="0">
                <a:latin typeface="Consolas" panose="020B0609020204030204" pitchFamily="49" charset="0"/>
                <a:ea typeface="黑体" panose="02010609060101010101" pitchFamily="49" charset="-122"/>
                <a:cs typeface="Consolas" panose="020B0609020204030204" pitchFamily="49" charset="0"/>
              </a:rPr>
              <a:t>]]</a:t>
            </a:r>
          </a:p>
          <a:p>
            <a:pPr marL="266700" algn="just">
              <a:lnSpc>
                <a:spcPts val="1300"/>
              </a:lnSpc>
              <a:spcAft>
                <a:spcPts val="0"/>
              </a:spcAft>
            </a:pPr>
            <a:endParaRPr lang="en-US" altLang="zh-CN" dirty="0" smtClean="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smtClean="0">
                <a:latin typeface="Consolas" panose="020B0609020204030204" pitchFamily="49" charset="0"/>
                <a:ea typeface="黑体" panose="02010609060101010101" pitchFamily="49" charset="-122"/>
                <a:cs typeface="Consolas" panose="020B0609020204030204" pitchFamily="49" charset="0"/>
              </a:rPr>
              <a:t>U</a:t>
            </a:r>
            <a:r>
              <a:rPr lang="en-US" altLang="zh-CN" dirty="0">
                <a:latin typeface="Consolas" panose="020B0609020204030204" pitchFamily="49" charset="0"/>
                <a:ea typeface="黑体" panose="02010609060101010101" pitchFamily="49" charset="-122"/>
                <a:cs typeface="Consolas" panose="020B0609020204030204" pitchFamily="49" charset="0"/>
              </a:rPr>
              <a:t>, sigma, VT = </a:t>
            </a:r>
            <a:r>
              <a:rPr lang="en-US" altLang="zh-CN" dirty="0" err="1">
                <a:latin typeface="Consolas" panose="020B0609020204030204" pitchFamily="49" charset="0"/>
                <a:ea typeface="黑体" panose="02010609060101010101" pitchFamily="49" charset="-122"/>
                <a:cs typeface="Consolas" panose="020B0609020204030204" pitchFamily="49" charset="0"/>
              </a:rPr>
              <a:t>np.linalg.svd</a:t>
            </a:r>
            <a:r>
              <a:rPr lang="en-US" altLang="zh-CN" dirty="0">
                <a:latin typeface="Consolas" panose="020B0609020204030204" pitchFamily="49" charset="0"/>
                <a:ea typeface="黑体" panose="02010609060101010101" pitchFamily="49" charset="-122"/>
                <a:cs typeface="Consolas" panose="020B0609020204030204" pitchFamily="49" charset="0"/>
              </a:rPr>
              <a:t>(A</a:t>
            </a:r>
            <a:r>
              <a:rPr lang="en-US" altLang="zh-CN" dirty="0" smtClean="0">
                <a:latin typeface="Consolas" panose="020B0609020204030204" pitchFamily="49" charset="0"/>
                <a:ea typeface="黑体" panose="02010609060101010101" pitchFamily="49" charset="-122"/>
                <a:cs typeface="Consolas" panose="020B0609020204030204" pitchFamily="49" charset="0"/>
              </a:rPr>
              <a:t>)</a:t>
            </a:r>
          </a:p>
          <a:p>
            <a:pPr marL="266700" algn="just">
              <a:lnSpc>
                <a:spcPts val="1300"/>
              </a:lnSpc>
              <a:spcAft>
                <a:spcPts val="0"/>
              </a:spcAft>
            </a:pP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A_1 = sigma[0]*np.dot(</a:t>
            </a:r>
            <a:r>
              <a:rPr lang="en-US" altLang="zh-CN" dirty="0" err="1">
                <a:latin typeface="Consolas" panose="020B0609020204030204" pitchFamily="49" charset="0"/>
                <a:ea typeface="黑体" panose="02010609060101010101" pitchFamily="49" charset="-122"/>
                <a:cs typeface="Consolas" panose="020B0609020204030204" pitchFamily="49" charset="0"/>
              </a:rPr>
              <a:t>np.mat</a:t>
            </a:r>
            <a:r>
              <a:rPr lang="en-US" altLang="zh-CN" dirty="0">
                <a:latin typeface="Consolas" panose="020B0609020204030204" pitchFamily="49" charset="0"/>
                <a:ea typeface="黑体" panose="02010609060101010101" pitchFamily="49" charset="-122"/>
                <a:cs typeface="Consolas" panose="020B0609020204030204" pitchFamily="49" charset="0"/>
              </a:rPr>
              <a:t>(U[:, 0]).T</a:t>
            </a:r>
            <a:r>
              <a:rPr lang="en-US" altLang="zh-CN" dirty="0" smtClean="0">
                <a:latin typeface="Consolas" panose="020B0609020204030204" pitchFamily="49" charset="0"/>
                <a:ea typeface="黑体" panose="02010609060101010101" pitchFamily="49" charset="-122"/>
                <a:cs typeface="Consolas" panose="020B0609020204030204" pitchFamily="49" charset="0"/>
              </a:rPr>
              <a:t>,</a:t>
            </a:r>
          </a:p>
          <a:p>
            <a:pPr marL="266700" algn="just">
              <a:lnSpc>
                <a:spcPts val="1300"/>
              </a:lnSpc>
              <a:spcAft>
                <a:spcPts val="0"/>
              </a:spcAft>
            </a:pPr>
            <a:endParaRPr lang="en-US" altLang="zh-CN" dirty="0">
              <a:latin typeface="Consolas" panose="020B0609020204030204" pitchFamily="49" charset="0"/>
              <a:ea typeface="黑体" panose="02010609060101010101" pitchFamily="49" charset="-122"/>
              <a:cs typeface="Consolas" panose="020B0609020204030204" pitchFamily="49" charset="0"/>
            </a:endParaRPr>
          </a:p>
          <a:p>
            <a:pPr marL="266700" algn="just">
              <a:lnSpc>
                <a:spcPts val="1300"/>
              </a:lnSpc>
              <a:spcAft>
                <a:spcPts val="0"/>
              </a:spcAft>
            </a:pPr>
            <a:r>
              <a:rPr lang="en-US" altLang="zh-CN" dirty="0" smtClean="0">
                <a:latin typeface="Consolas" panose="020B0609020204030204" pitchFamily="49" charset="0"/>
                <a:ea typeface="黑体" panose="02010609060101010101" pitchFamily="49" charset="-122"/>
                <a:cs typeface="Consolas" panose="020B0609020204030204" pitchFamily="49" charset="0"/>
              </a:rPr>
              <a:t> </a:t>
            </a:r>
            <a:r>
              <a:rPr lang="en-US" altLang="zh-CN" dirty="0" err="1">
                <a:latin typeface="Consolas" panose="020B0609020204030204" pitchFamily="49" charset="0"/>
                <a:ea typeface="黑体" panose="02010609060101010101" pitchFamily="49" charset="-122"/>
                <a:cs typeface="Consolas" panose="020B0609020204030204" pitchFamily="49" charset="0"/>
              </a:rPr>
              <a:t>np.mat</a:t>
            </a:r>
            <a:r>
              <a:rPr lang="en-US" altLang="zh-CN" dirty="0">
                <a:latin typeface="Consolas" panose="020B0609020204030204" pitchFamily="49" charset="0"/>
                <a:ea typeface="黑体" panose="02010609060101010101" pitchFamily="49" charset="-122"/>
                <a:cs typeface="Consolas" panose="020B0609020204030204" pitchFamily="49" charset="0"/>
              </a:rPr>
              <a:t>(VT[0, </a:t>
            </a:r>
            <a:r>
              <a:rPr lang="en-US" altLang="zh-CN" dirty="0" smtClean="0">
                <a:latin typeface="Consolas" panose="020B0609020204030204" pitchFamily="49" charset="0"/>
                <a:ea typeface="黑体" panose="02010609060101010101" pitchFamily="49" charset="-122"/>
                <a:cs typeface="Consolas" panose="020B0609020204030204" pitchFamily="49" charset="0"/>
              </a:rPr>
              <a:t>:]))</a:t>
            </a:r>
          </a:p>
          <a:p>
            <a:pPr marL="266700" algn="just">
              <a:lnSpc>
                <a:spcPts val="1300"/>
              </a:lnSpc>
              <a:spcAft>
                <a:spcPts val="0"/>
              </a:spcAft>
            </a:pP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A_2 = sigma[1]*np.dot(</a:t>
            </a:r>
            <a:r>
              <a:rPr lang="en-US" altLang="zh-CN" dirty="0" err="1">
                <a:latin typeface="Consolas" panose="020B0609020204030204" pitchFamily="49" charset="0"/>
                <a:ea typeface="黑体" panose="02010609060101010101" pitchFamily="49" charset="-122"/>
                <a:cs typeface="Consolas" panose="020B0609020204030204" pitchFamily="49" charset="0"/>
              </a:rPr>
              <a:t>np.mat</a:t>
            </a:r>
            <a:r>
              <a:rPr lang="en-US" altLang="zh-CN" dirty="0">
                <a:latin typeface="Consolas" panose="020B0609020204030204" pitchFamily="49" charset="0"/>
                <a:ea typeface="黑体" panose="02010609060101010101" pitchFamily="49" charset="-122"/>
                <a:cs typeface="Consolas" panose="020B0609020204030204" pitchFamily="49" charset="0"/>
              </a:rPr>
              <a:t>(U[:, 1]).T</a:t>
            </a:r>
            <a:r>
              <a:rPr lang="en-US" altLang="zh-CN" dirty="0" smtClean="0">
                <a:latin typeface="Consolas" panose="020B0609020204030204" pitchFamily="49" charset="0"/>
                <a:ea typeface="黑体" panose="02010609060101010101" pitchFamily="49" charset="-122"/>
                <a:cs typeface="Consolas" panose="020B0609020204030204" pitchFamily="49" charset="0"/>
              </a:rPr>
              <a:t>,</a:t>
            </a:r>
          </a:p>
          <a:p>
            <a:pPr marL="266700" algn="just">
              <a:lnSpc>
                <a:spcPts val="1300"/>
              </a:lnSpc>
              <a:spcAft>
                <a:spcPts val="0"/>
              </a:spcAft>
            </a:pPr>
            <a:endParaRPr lang="en-US" altLang="zh-CN" dirty="0">
              <a:latin typeface="Consolas" panose="020B0609020204030204" pitchFamily="49" charset="0"/>
              <a:ea typeface="黑体" panose="02010609060101010101" pitchFamily="49" charset="-122"/>
              <a:cs typeface="Consolas" panose="020B0609020204030204" pitchFamily="49" charset="0"/>
            </a:endParaRPr>
          </a:p>
          <a:p>
            <a:pPr marL="266700" algn="just">
              <a:lnSpc>
                <a:spcPts val="1300"/>
              </a:lnSpc>
              <a:spcAft>
                <a:spcPts val="0"/>
              </a:spcAft>
            </a:pPr>
            <a:r>
              <a:rPr lang="en-US" altLang="zh-CN" dirty="0" smtClean="0">
                <a:latin typeface="Consolas" panose="020B0609020204030204" pitchFamily="49" charset="0"/>
                <a:ea typeface="黑体" panose="02010609060101010101" pitchFamily="49" charset="-122"/>
                <a:cs typeface="Consolas" panose="020B0609020204030204" pitchFamily="49" charset="0"/>
              </a:rPr>
              <a:t> </a:t>
            </a:r>
            <a:r>
              <a:rPr lang="en-US" altLang="zh-CN" dirty="0" err="1">
                <a:latin typeface="Consolas" panose="020B0609020204030204" pitchFamily="49" charset="0"/>
                <a:ea typeface="黑体" panose="02010609060101010101" pitchFamily="49" charset="-122"/>
                <a:cs typeface="Consolas" panose="020B0609020204030204" pitchFamily="49" charset="0"/>
              </a:rPr>
              <a:t>np.mat</a:t>
            </a:r>
            <a:r>
              <a:rPr lang="en-US" altLang="zh-CN" dirty="0">
                <a:latin typeface="Consolas" panose="020B0609020204030204" pitchFamily="49" charset="0"/>
                <a:ea typeface="黑体" panose="02010609060101010101" pitchFamily="49" charset="-122"/>
                <a:cs typeface="Consolas" panose="020B0609020204030204" pitchFamily="49" charset="0"/>
              </a:rPr>
              <a:t>(VT[1, </a:t>
            </a:r>
            <a:r>
              <a:rPr lang="en-US" altLang="zh-CN" dirty="0" smtClean="0">
                <a:latin typeface="Consolas" panose="020B0609020204030204" pitchFamily="49" charset="0"/>
                <a:ea typeface="黑体" panose="02010609060101010101" pitchFamily="49" charset="-122"/>
                <a:cs typeface="Consolas" panose="020B0609020204030204" pitchFamily="49" charset="0"/>
              </a:rPr>
              <a:t>:]))</a:t>
            </a:r>
          </a:p>
          <a:p>
            <a:pPr marL="266700" algn="just">
              <a:lnSpc>
                <a:spcPts val="1300"/>
              </a:lnSpc>
              <a:spcAft>
                <a:spcPts val="0"/>
              </a:spcAft>
            </a:pPr>
            <a:endParaRPr lang="zh-CN" altLang="zh-CN" dirty="0">
              <a:latin typeface="Arial" panose="020B0604020202020204" pitchFamily="34" charset="0"/>
              <a:ea typeface="黑体" panose="02010609060101010101" pitchFamily="49" charset="-122"/>
            </a:endParaRPr>
          </a:p>
          <a:p>
            <a:pPr marL="266700" algn="just">
              <a:lnSpc>
                <a:spcPts val="1300"/>
              </a:lnSpc>
              <a:spcAft>
                <a:spcPts val="0"/>
              </a:spcAft>
            </a:pPr>
            <a:r>
              <a:rPr lang="en-US" altLang="zh-CN" dirty="0">
                <a:latin typeface="Consolas" panose="020B0609020204030204" pitchFamily="49" charset="0"/>
                <a:ea typeface="黑体" panose="02010609060101010101" pitchFamily="49" charset="-122"/>
                <a:cs typeface="Consolas" panose="020B0609020204030204" pitchFamily="49" charset="0"/>
              </a:rPr>
              <a:t>print(A_1+A_2)</a:t>
            </a:r>
            <a:endParaRPr lang="zh-CN" altLang="zh-CN" dirty="0">
              <a:effectLst/>
              <a:latin typeface="Arial" panose="020B0604020202020204" pitchFamily="34" charset="0"/>
              <a:ea typeface="黑体" panose="02010609060101010101" pitchFamily="49" charset="-122"/>
            </a:endParaRPr>
          </a:p>
        </p:txBody>
      </p:sp>
    </p:spTree>
    <p:custDataLst>
      <p:tags r:id="rId2"/>
    </p:custDataLst>
    <p:extLst>
      <p:ext uri="{BB962C8B-B14F-4D97-AF65-F5344CB8AC3E}">
        <p14:creationId xmlns:p14="http://schemas.microsoft.com/office/powerpoint/2010/main" val="7861239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1" y="245644"/>
            <a:ext cx="9232540" cy="765650"/>
            <a:chOff x="2973602" y="332266"/>
            <a:chExt cx="6273822" cy="765650"/>
          </a:xfrm>
        </p:grpSpPr>
        <p:pic>
          <p:nvPicPr>
            <p:cNvPr id="29" name="图片 28"/>
            <p:cNvPicPr>
              <a:picLocks noChangeAspect="1"/>
            </p:cNvPicPr>
            <p:nvPr/>
          </p:nvPicPr>
          <p:blipFill>
            <a:blip r:embed="rId4"/>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5.1  </a:t>
              </a:r>
              <a:r>
                <a:rPr lang="zh-CN" altLang="en-US" sz="3200" dirty="0"/>
                <a:t>最重要的矩阵：对称矩阵</a:t>
              </a:r>
              <a:endParaRPr lang="zh-CN" altLang="en-US" sz="3200" dirty="0"/>
            </a:p>
          </p:txBody>
        </p:sp>
        <p:pic>
          <p:nvPicPr>
            <p:cNvPr id="31" name="图片 30"/>
            <p:cNvPicPr>
              <a:picLocks noChangeAspect="1"/>
            </p:cNvPicPr>
            <p:nvPr/>
          </p:nvPicPr>
          <p:blipFill>
            <a:blip r:embed="rId4"/>
            <a:stretch>
              <a:fillRect/>
            </a:stretch>
          </p:blipFill>
          <p:spPr>
            <a:xfrm flipH="1">
              <a:off x="8590691" y="691167"/>
              <a:ext cx="656733" cy="406749"/>
            </a:xfrm>
            <a:prstGeom prst="rect">
              <a:avLst/>
            </a:prstGeom>
          </p:spPr>
        </p:pic>
      </p:grpSp>
      <p:grpSp>
        <p:nvGrpSpPr>
          <p:cNvPr id="32" name="组合 31"/>
          <p:cNvGrpSpPr/>
          <p:nvPr/>
        </p:nvGrpSpPr>
        <p:grpSpPr>
          <a:xfrm>
            <a:off x="1120960" y="1149226"/>
            <a:ext cx="10192107" cy="4607997"/>
            <a:chOff x="878001" y="3284093"/>
            <a:chExt cx="9708884" cy="2962946"/>
          </a:xfrm>
        </p:grpSpPr>
        <p:sp>
          <p:nvSpPr>
            <p:cNvPr id="33" name="矩形 32"/>
            <p:cNvSpPr/>
            <p:nvPr/>
          </p:nvSpPr>
          <p:spPr>
            <a:xfrm>
              <a:off x="878002" y="3844526"/>
              <a:ext cx="9708883" cy="2402513"/>
            </a:xfrm>
            <a:prstGeom prst="rect">
              <a:avLst/>
            </a:prstGeom>
          </p:spPr>
          <p:txBody>
            <a:bodyPr wrap="square">
              <a:spAutoFit/>
              <a:scene3d>
                <a:camera prst="orthographicFront"/>
                <a:lightRig rig="threePt" dir="t"/>
              </a:scene3d>
              <a:sp3d contourW="12700"/>
            </a:bodyPr>
            <a:lstStyle/>
            <a:p>
              <a:r>
                <a:rPr lang="zh-CN" altLang="zh-CN" sz="2000" dirty="0"/>
                <a:t>对于一个任意的方阵，如果他的特征值两两不同，那么特征值所对应的特征向量彼此之间满足线性无关，这个方阵可以被对角化。如果方阵有相同的特征值，他很可能存在线性相关的特征向量，那么如果发生了这种情况，该方阵就不能够被对角化了</a:t>
              </a:r>
              <a:r>
                <a:rPr lang="zh-CN" altLang="zh-CN" sz="2000" dirty="0" smtClean="0"/>
                <a:t>。</a:t>
              </a:r>
              <a:endParaRPr lang="en-US" altLang="zh-CN" sz="2000" dirty="0" smtClean="0"/>
            </a:p>
            <a:p>
              <a:endParaRPr lang="en-US" altLang="zh-CN" sz="2000" dirty="0"/>
            </a:p>
            <a:p>
              <a:endParaRPr lang="zh-CN" altLang="zh-CN" sz="2000" dirty="0"/>
            </a:p>
            <a:p>
              <a:r>
                <a:rPr lang="zh-CN" altLang="zh-CN" sz="2000" dirty="0"/>
                <a:t>但是，这种情况在对称矩阵身上是不会发生的。请大家牢牢记住：对于任意一个实数对称矩阵而言，他都一定可以被对角化。换句话说，对于一个对称矩阵，无论他的特征值是否重复，他的特征向量都一定满足线性无关。</a:t>
              </a:r>
            </a:p>
            <a:p>
              <a:pPr algn="just">
                <a:lnSpc>
                  <a:spcPct val="120000"/>
                </a:lnSpc>
              </a:pPr>
              <a:endParaRPr lang="en-US" altLang="zh-CN" sz="1600" dirty="0"/>
            </a:p>
            <a:p>
              <a:pPr algn="just">
                <a:lnSpc>
                  <a:spcPct val="120000"/>
                </a:lnSpc>
              </a:pPr>
              <a:endParaRPr lang="en-US" altLang="zh-CN" sz="1600" dirty="0"/>
            </a:p>
            <a:p>
              <a:pPr algn="just">
                <a:lnSpc>
                  <a:spcPct val="120000"/>
                </a:lnSpc>
              </a:pPr>
              <a:endParaRPr lang="zh-CN" altLang="zh-CN" sz="1600" dirty="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78001" y="3284093"/>
              <a:ext cx="4874278" cy="344347"/>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5.1.2  </a:t>
              </a:r>
              <a:r>
                <a:rPr lang="zh-CN" altLang="en-US" sz="2400" b="1" dirty="0">
                  <a:solidFill>
                    <a:srgbClr val="1C75BC"/>
                  </a:solidFill>
                  <a:latin typeface="迷你简准圆" panose="03000509000000000000" pitchFamily="65" charset="-122"/>
                  <a:ea typeface="迷你简准圆" panose="03000509000000000000" pitchFamily="65" charset="-122"/>
                </a:rPr>
                <a:t>实对称矩阵一定可以对角化</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8"/>
          <p:cNvSpPr>
            <a:spLocks noChangeArrowheads="1"/>
          </p:cNvSpPr>
          <p:nvPr/>
        </p:nvSpPr>
        <p:spPr bwMode="auto">
          <a:xfrm>
            <a:off x="0" y="238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3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3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9457119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1" y="245644"/>
            <a:ext cx="9232540" cy="765650"/>
            <a:chOff x="2973602" y="332266"/>
            <a:chExt cx="6273822"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5.1  </a:t>
              </a:r>
              <a:r>
                <a:rPr lang="zh-CN" altLang="en-US" sz="3200" dirty="0"/>
                <a:t>最重要的矩阵：对称矩阵</a:t>
              </a:r>
              <a:endParaRPr lang="zh-CN" altLang="en-US" sz="3200" dirty="0"/>
            </a:p>
          </p:txBody>
        </p:sp>
        <p:pic>
          <p:nvPicPr>
            <p:cNvPr id="31" name="图片 30"/>
            <p:cNvPicPr>
              <a:picLocks noChangeAspect="1"/>
            </p:cNvPicPr>
            <p:nvPr/>
          </p:nvPicPr>
          <p:blipFill>
            <a:blip r:embed="rId5"/>
            <a:stretch>
              <a:fillRect/>
            </a:stretch>
          </p:blipFill>
          <p:spPr>
            <a:xfrm flipH="1">
              <a:off x="8590691" y="691167"/>
              <a:ext cx="656733" cy="406749"/>
            </a:xfrm>
            <a:prstGeom prst="rect">
              <a:avLst/>
            </a:prstGeom>
          </p:spPr>
        </p:pic>
      </p:grpSp>
      <p:grpSp>
        <p:nvGrpSpPr>
          <p:cNvPr id="32" name="组合 31"/>
          <p:cNvGrpSpPr/>
          <p:nvPr/>
        </p:nvGrpSpPr>
        <p:grpSpPr>
          <a:xfrm>
            <a:off x="1120960" y="1149226"/>
            <a:ext cx="10192107" cy="5174306"/>
            <a:chOff x="878001" y="3284093"/>
            <a:chExt cx="9708884" cy="3327084"/>
          </a:xfrm>
        </p:grpSpPr>
        <p:sp>
          <p:nvSpPr>
            <p:cNvPr id="33" name="矩形 32"/>
            <p:cNvSpPr/>
            <p:nvPr/>
          </p:nvSpPr>
          <p:spPr>
            <a:xfrm>
              <a:off x="878002" y="3844526"/>
              <a:ext cx="9708883" cy="2766651"/>
            </a:xfrm>
            <a:prstGeom prst="rect">
              <a:avLst/>
            </a:prstGeom>
          </p:spPr>
          <p:txBody>
            <a:bodyPr wrap="square">
              <a:spAutoFit/>
              <a:scene3d>
                <a:camera prst="orthographicFront"/>
                <a:lightRig rig="threePt" dir="t"/>
              </a:scene3d>
              <a:sp3d contourW="12700"/>
            </a:bodyPr>
            <a:lstStyle/>
            <a:p>
              <a:pPr algn="just">
                <a:lnSpc>
                  <a:spcPct val="120000"/>
                </a:lnSpc>
              </a:pPr>
              <a:r>
                <a:rPr lang="zh-CN" altLang="zh-CN" sz="2000" dirty="0"/>
                <a:t>任意一个实对称矩阵都可以获得一组标准正交的特征向量</a:t>
              </a:r>
              <a:r>
                <a:rPr lang="zh-CN" altLang="zh-CN" sz="2000" dirty="0" smtClean="0"/>
                <a:t>。</a:t>
              </a:r>
              <a:endParaRPr lang="en-US" altLang="zh-CN" sz="2000" dirty="0" smtClean="0"/>
            </a:p>
            <a:p>
              <a:pPr algn="just">
                <a:lnSpc>
                  <a:spcPct val="120000"/>
                </a:lnSpc>
              </a:pPr>
              <a:endParaRPr lang="en-US" altLang="zh-CN" sz="2000" dirty="0"/>
            </a:p>
            <a:p>
              <a:pPr algn="just">
                <a:lnSpc>
                  <a:spcPct val="120000"/>
                </a:lnSpc>
              </a:pPr>
              <a:r>
                <a:rPr lang="zh-CN" altLang="zh-CN" sz="2000" dirty="0"/>
                <a:t>首先，实对称矩阵</a:t>
              </a:r>
              <a:r>
                <a:rPr lang="en-US" altLang="zh-CN" sz="2000" b="1" i="1" dirty="0"/>
                <a:t>S</a:t>
              </a:r>
              <a:r>
                <a:rPr lang="zh-CN" altLang="zh-CN" sz="2000" dirty="0"/>
                <a:t>一定能够被</a:t>
              </a:r>
              <a:r>
                <a:rPr lang="zh-CN" altLang="zh-CN" sz="2000" dirty="0" smtClean="0"/>
                <a:t>对角化</a:t>
              </a:r>
              <a:r>
                <a:rPr lang="zh-CN" altLang="en-US" sz="2000" dirty="0" smtClean="0"/>
                <a:t>，</a:t>
              </a:r>
              <a:r>
                <a:rPr lang="zh-CN" altLang="zh-CN" sz="2000" dirty="0"/>
                <a:t>可以被写</a:t>
              </a:r>
              <a:r>
                <a:rPr lang="zh-CN" altLang="zh-CN" sz="2000" dirty="0" smtClean="0"/>
                <a:t>成的</a:t>
              </a:r>
              <a:r>
                <a:rPr lang="en-US" altLang="zh-CN" sz="2000" dirty="0"/>
                <a:t>                    </a:t>
              </a:r>
              <a:r>
                <a:rPr lang="zh-CN" altLang="zh-CN" sz="2000" dirty="0" smtClean="0"/>
                <a:t>形式</a:t>
              </a:r>
              <a:r>
                <a:rPr lang="zh-CN" altLang="zh-CN" sz="2000" dirty="0"/>
                <a:t>，其中</a:t>
              </a:r>
              <a:r>
                <a:rPr lang="zh-CN" altLang="zh-CN" sz="2000" dirty="0" smtClean="0"/>
                <a:t>对角矩阵</a:t>
              </a:r>
              <a:endParaRPr lang="en-US" altLang="zh-CN" sz="2000" dirty="0" smtClean="0"/>
            </a:p>
            <a:p>
              <a:pPr algn="just">
                <a:lnSpc>
                  <a:spcPct val="120000"/>
                </a:lnSpc>
              </a:pPr>
              <a:r>
                <a:rPr lang="en-US" altLang="zh-CN" sz="2000" dirty="0" smtClean="0"/>
                <a:t>    </a:t>
              </a:r>
              <a:r>
                <a:rPr lang="zh-CN" altLang="zh-CN" sz="2000" dirty="0" smtClean="0"/>
                <a:t>的</a:t>
              </a:r>
              <a:r>
                <a:rPr lang="zh-CN" altLang="zh-CN" sz="2000" dirty="0"/>
                <a:t>各元素一定均由实数构成，并且最为关键的一点是任何一个对称矩阵分解得到的特征向量矩阵都可以是标准正交矩阵</a:t>
              </a:r>
              <a:r>
                <a:rPr lang="zh-CN" altLang="zh-CN" sz="2000" dirty="0" smtClean="0"/>
                <a:t>。</a:t>
              </a:r>
              <a:endParaRPr lang="en-US" altLang="zh-CN" sz="2000" dirty="0" smtClean="0"/>
            </a:p>
            <a:p>
              <a:pPr algn="just">
                <a:lnSpc>
                  <a:spcPct val="120000"/>
                </a:lnSpc>
              </a:pPr>
              <a:endParaRPr lang="en-US" altLang="zh-CN" sz="2000" dirty="0"/>
            </a:p>
            <a:p>
              <a:pPr algn="just">
                <a:lnSpc>
                  <a:spcPct val="120000"/>
                </a:lnSpc>
              </a:pPr>
              <a:r>
                <a:rPr lang="zh-CN" altLang="en-US" sz="2000" dirty="0" smtClean="0"/>
                <a:t>推导过程：</a:t>
              </a:r>
              <a:endParaRPr lang="en-US" altLang="zh-CN" sz="2000" dirty="0"/>
            </a:p>
            <a:p>
              <a:pPr algn="just">
                <a:lnSpc>
                  <a:spcPct val="120000"/>
                </a:lnSpc>
              </a:pPr>
              <a:endParaRPr lang="en-US" altLang="zh-CN" sz="2000" dirty="0" smtClean="0"/>
            </a:p>
            <a:p>
              <a:pPr algn="just">
                <a:lnSpc>
                  <a:spcPct val="120000"/>
                </a:lnSpc>
              </a:pPr>
              <a:endParaRPr lang="en-US" altLang="zh-CN" sz="1600" dirty="0"/>
            </a:p>
            <a:p>
              <a:pPr algn="just">
                <a:lnSpc>
                  <a:spcPct val="120000"/>
                </a:lnSpc>
              </a:pPr>
              <a:endParaRPr lang="en-US" altLang="zh-CN" sz="2000" dirty="0"/>
            </a:p>
            <a:p>
              <a:pPr algn="just">
                <a:lnSpc>
                  <a:spcPct val="120000"/>
                </a:lnSpc>
              </a:pPr>
              <a:endParaRPr lang="zh-CN" altLang="zh-CN" sz="1600" dirty="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78001" y="3284093"/>
              <a:ext cx="4874278" cy="344347"/>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5.1.3  </a:t>
              </a:r>
              <a:r>
                <a:rPr lang="zh-CN" altLang="en-US" sz="2400" b="1" dirty="0">
                  <a:solidFill>
                    <a:srgbClr val="1C75BC"/>
                  </a:solidFill>
                  <a:latin typeface="迷你简准圆" panose="03000509000000000000" pitchFamily="65" charset="-122"/>
                  <a:ea typeface="迷你简准圆" panose="03000509000000000000" pitchFamily="65" charset="-122"/>
                </a:rPr>
                <a:t>特征向量标准正交</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8"/>
          <p:cNvSpPr>
            <a:spLocks noChangeArrowheads="1"/>
          </p:cNvSpPr>
          <p:nvPr/>
        </p:nvSpPr>
        <p:spPr bwMode="auto">
          <a:xfrm>
            <a:off x="0" y="238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3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3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94259043"/>
              </p:ext>
            </p:extLst>
          </p:nvPr>
        </p:nvGraphicFramePr>
        <p:xfrm>
          <a:off x="1261230" y="3254457"/>
          <a:ext cx="218501" cy="232157"/>
        </p:xfrm>
        <a:graphic>
          <a:graphicData uri="http://schemas.openxmlformats.org/presentationml/2006/ole">
            <mc:AlternateContent xmlns:mc="http://schemas.openxmlformats.org/markup-compatibility/2006">
              <mc:Choice xmlns:v="urn:schemas-microsoft-com:vml" Requires="v">
                <p:oleObj spid="_x0000_s81008" r:id="rId6" imgW="152280" imgH="164880" progId="Equation.KSEE3">
                  <p:embed/>
                </p:oleObj>
              </mc:Choice>
              <mc:Fallback>
                <p:oleObj r:id="rId6" imgW="152280" imgH="164880" progId="Equation.KSEE3">
                  <p:embed/>
                  <p:pic>
                    <p:nvPicPr>
                      <p:cNvPr id="0" name="对象 9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61230" y="3254457"/>
                        <a:ext cx="218501" cy="232157"/>
                      </a:xfrm>
                      <a:prstGeom prst="rect">
                        <a:avLst/>
                      </a:prstGeom>
                      <a:noFill/>
                    </p:spPr>
                  </p:pic>
                </p:oleObj>
              </mc:Fallback>
            </mc:AlternateContent>
          </a:graphicData>
        </a:graphic>
      </p:graphicFrame>
      <p:sp>
        <p:nvSpPr>
          <p:cNvPr id="13"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8"/>
          <p:cNvSpPr>
            <a:spLocks noChangeArrowheads="1"/>
          </p:cNvSpPr>
          <p:nvPr/>
        </p:nvSpPr>
        <p:spPr bwMode="auto">
          <a:xfrm>
            <a:off x="0" y="2000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5" name="图片 14"/>
          <p:cNvPicPr>
            <a:picLocks noChangeAspect="1"/>
          </p:cNvPicPr>
          <p:nvPr/>
        </p:nvPicPr>
        <p:blipFill>
          <a:blip r:embed="rId8"/>
          <a:stretch>
            <a:fillRect/>
          </a:stretch>
        </p:blipFill>
        <p:spPr>
          <a:xfrm>
            <a:off x="7269992" y="2822405"/>
            <a:ext cx="1224013" cy="341902"/>
          </a:xfrm>
          <a:prstGeom prst="rect">
            <a:avLst/>
          </a:prstGeom>
        </p:spPr>
      </p:pic>
      <p:sp>
        <p:nvSpPr>
          <p:cNvPr id="16" name="Rectangle 1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对象 16"/>
          <p:cNvGraphicFramePr>
            <a:graphicFrameLocks noChangeAspect="1"/>
          </p:cNvGraphicFramePr>
          <p:nvPr>
            <p:extLst>
              <p:ext uri="{D42A27DB-BD31-4B8C-83A1-F6EECF244321}">
                <p14:modId xmlns:p14="http://schemas.microsoft.com/office/powerpoint/2010/main" val="3115507670"/>
              </p:ext>
            </p:extLst>
          </p:nvPr>
        </p:nvGraphicFramePr>
        <p:xfrm>
          <a:off x="2606344" y="4252510"/>
          <a:ext cx="4401695" cy="473725"/>
        </p:xfrm>
        <a:graphic>
          <a:graphicData uri="http://schemas.openxmlformats.org/presentationml/2006/ole">
            <mc:AlternateContent xmlns:mc="http://schemas.openxmlformats.org/markup-compatibility/2006">
              <mc:Choice xmlns:v="urn:schemas-microsoft-com:vml" Requires="v">
                <p:oleObj spid="_x0000_s81009" r:id="rId9" imgW="2120760" imgH="228600" progId="Equation.KSEE3">
                  <p:embed/>
                </p:oleObj>
              </mc:Choice>
              <mc:Fallback>
                <p:oleObj r:id="rId9" imgW="2120760" imgH="228600" progId="Equation.KSEE3">
                  <p:embed/>
                  <p:pic>
                    <p:nvPicPr>
                      <p:cNvPr id="0" name="对象 9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06344" y="4252510"/>
                        <a:ext cx="4401695" cy="473725"/>
                      </a:xfrm>
                      <a:prstGeom prst="rect">
                        <a:avLst/>
                      </a:prstGeom>
                      <a:noFill/>
                    </p:spPr>
                  </p:pic>
                </p:oleObj>
              </mc:Fallback>
            </mc:AlternateContent>
          </a:graphicData>
        </a:graphic>
      </p:graphicFrame>
      <p:sp>
        <p:nvSpPr>
          <p:cNvPr id="18" name="矩形 17"/>
          <p:cNvSpPr/>
          <p:nvPr/>
        </p:nvSpPr>
        <p:spPr>
          <a:xfrm>
            <a:off x="1261230" y="5118618"/>
            <a:ext cx="5827236" cy="400110"/>
          </a:xfrm>
          <a:prstGeom prst="rect">
            <a:avLst/>
          </a:prstGeom>
        </p:spPr>
        <p:txBody>
          <a:bodyPr wrap="none">
            <a:spAutoFit/>
          </a:bodyPr>
          <a:lstStyle/>
          <a:p>
            <a:r>
              <a:rPr lang="zh-CN" altLang="zh-CN" sz="2000" dirty="0">
                <a:latin typeface="+mn-ea"/>
                <a:cs typeface="Times New Roman" panose="02020603050405020304" pitchFamily="18" charset="0"/>
              </a:rPr>
              <a:t>实对称矩阵的对角化过程变换成更好的形式，写作</a:t>
            </a:r>
            <a:endParaRPr lang="zh-CN" altLang="en-US" sz="2000" dirty="0">
              <a:latin typeface="+mn-ea"/>
            </a:endParaRPr>
          </a:p>
        </p:txBody>
      </p:sp>
      <p:sp>
        <p:nvSpPr>
          <p:cNvPr id="19" name="Rectangle 1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 name="对象 19"/>
          <p:cNvGraphicFramePr>
            <a:graphicFrameLocks noChangeAspect="1"/>
          </p:cNvGraphicFramePr>
          <p:nvPr>
            <p:extLst>
              <p:ext uri="{D42A27DB-BD31-4B8C-83A1-F6EECF244321}">
                <p14:modId xmlns:p14="http://schemas.microsoft.com/office/powerpoint/2010/main" val="2271217694"/>
              </p:ext>
            </p:extLst>
          </p:nvPr>
        </p:nvGraphicFramePr>
        <p:xfrm>
          <a:off x="7336093" y="5118618"/>
          <a:ext cx="2600782" cy="469314"/>
        </p:xfrm>
        <a:graphic>
          <a:graphicData uri="http://schemas.openxmlformats.org/presentationml/2006/ole">
            <mc:AlternateContent xmlns:mc="http://schemas.openxmlformats.org/markup-compatibility/2006">
              <mc:Choice xmlns:v="urn:schemas-microsoft-com:vml" Requires="v">
                <p:oleObj spid="_x0000_s81010" r:id="rId11" imgW="1269720" imgH="228600" progId="Equation.KSEE3">
                  <p:embed/>
                </p:oleObj>
              </mc:Choice>
              <mc:Fallback>
                <p:oleObj r:id="rId11" imgW="1269720" imgH="228600" progId="Equation.KSEE3">
                  <p:embed/>
                  <p:pic>
                    <p:nvPicPr>
                      <p:cNvPr id="0" name="对象 9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36093" y="5118618"/>
                        <a:ext cx="2600782" cy="469314"/>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25973088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1" y="245644"/>
            <a:ext cx="9232540" cy="765650"/>
            <a:chOff x="2973602" y="332266"/>
            <a:chExt cx="6273822"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5.1  </a:t>
              </a:r>
              <a:r>
                <a:rPr lang="zh-CN" altLang="en-US" sz="3200" dirty="0"/>
                <a:t>最重要的矩阵：对称矩阵</a:t>
              </a:r>
              <a:endParaRPr lang="zh-CN" altLang="en-US" sz="3200" dirty="0"/>
            </a:p>
          </p:txBody>
        </p:sp>
        <p:pic>
          <p:nvPicPr>
            <p:cNvPr id="31" name="图片 30"/>
            <p:cNvPicPr>
              <a:picLocks noChangeAspect="1"/>
            </p:cNvPicPr>
            <p:nvPr/>
          </p:nvPicPr>
          <p:blipFill>
            <a:blip r:embed="rId5"/>
            <a:stretch>
              <a:fillRect/>
            </a:stretch>
          </p:blipFill>
          <p:spPr>
            <a:xfrm flipH="1">
              <a:off x="8590691" y="691167"/>
              <a:ext cx="656733" cy="406749"/>
            </a:xfrm>
            <a:prstGeom prst="rect">
              <a:avLst/>
            </a:prstGeom>
          </p:spPr>
        </p:pic>
      </p:grpSp>
      <p:grpSp>
        <p:nvGrpSpPr>
          <p:cNvPr id="32" name="组合 31"/>
          <p:cNvGrpSpPr/>
          <p:nvPr/>
        </p:nvGrpSpPr>
        <p:grpSpPr>
          <a:xfrm>
            <a:off x="1120960" y="1149226"/>
            <a:ext cx="10192107" cy="3253781"/>
            <a:chOff x="878001" y="3284093"/>
            <a:chExt cx="9708884" cy="2092184"/>
          </a:xfrm>
        </p:grpSpPr>
        <p:sp>
          <p:nvSpPr>
            <p:cNvPr id="33" name="矩形 32"/>
            <p:cNvSpPr/>
            <p:nvPr/>
          </p:nvSpPr>
          <p:spPr>
            <a:xfrm>
              <a:off x="878002" y="3844526"/>
              <a:ext cx="9708883" cy="1531751"/>
            </a:xfrm>
            <a:prstGeom prst="rect">
              <a:avLst/>
            </a:prstGeom>
          </p:spPr>
          <p:txBody>
            <a:bodyPr wrap="square">
              <a:spAutoFit/>
              <a:scene3d>
                <a:camera prst="orthographicFront"/>
                <a:lightRig rig="threePt" dir="t"/>
              </a:scene3d>
              <a:sp3d contourW="12700"/>
            </a:bodyPr>
            <a:lstStyle/>
            <a:p>
              <a:pPr algn="just">
                <a:lnSpc>
                  <a:spcPct val="120000"/>
                </a:lnSpc>
              </a:pPr>
              <a:endParaRPr lang="en-US" altLang="zh-CN" sz="2000" dirty="0" smtClean="0"/>
            </a:p>
            <a:p>
              <a:pPr algn="just">
                <a:lnSpc>
                  <a:spcPct val="120000"/>
                </a:lnSpc>
              </a:pPr>
              <a:r>
                <a:rPr lang="zh-CN" altLang="zh-CN" sz="2000" dirty="0"/>
                <a:t>对称矩阵</a:t>
              </a:r>
              <a:r>
                <a:rPr lang="en-US" altLang="zh-CN" sz="2000" b="1" i="1" dirty="0"/>
                <a:t>S</a:t>
              </a:r>
              <a:r>
                <a:rPr lang="zh-CN" altLang="zh-CN" sz="2000" dirty="0"/>
                <a:t>一定可以得到由一组标准正交特征向量所构成的特征矩阵</a:t>
              </a:r>
              <a:r>
                <a:rPr lang="en-US" altLang="zh-CN" sz="2000" b="1" i="1" dirty="0"/>
                <a:t>Q</a:t>
              </a:r>
              <a:r>
                <a:rPr lang="zh-CN" altLang="zh-CN" sz="2000" dirty="0"/>
                <a:t>。即，矩阵</a:t>
              </a:r>
              <a:r>
                <a:rPr lang="en-US" altLang="zh-CN" sz="2000" b="1" i="1" dirty="0"/>
                <a:t>Q</a:t>
              </a:r>
              <a:r>
                <a:rPr lang="zh-CN" altLang="zh-CN" sz="2000" dirty="0"/>
                <a:t>可以表示</a:t>
              </a:r>
              <a:r>
                <a:rPr lang="zh-CN" altLang="zh-CN" sz="2000" dirty="0" smtClean="0"/>
                <a:t>成</a:t>
              </a:r>
              <a:r>
                <a:rPr lang="en-US" altLang="zh-CN" sz="2000" dirty="0" smtClean="0"/>
                <a:t>                                  </a:t>
              </a:r>
              <a:r>
                <a:rPr lang="zh-CN" altLang="zh-CN" sz="2000" dirty="0" smtClean="0"/>
                <a:t>的</a:t>
              </a:r>
              <a:r>
                <a:rPr lang="zh-CN" altLang="zh-CN" sz="2000" dirty="0"/>
                <a:t>形式</a:t>
              </a:r>
              <a:r>
                <a:rPr lang="zh-CN" altLang="en-US" sz="2000" dirty="0" smtClean="0"/>
                <a:t>。</a:t>
              </a:r>
              <a:endParaRPr lang="en-US" altLang="zh-CN" sz="2000" dirty="0" smtClean="0"/>
            </a:p>
            <a:p>
              <a:pPr algn="just">
                <a:lnSpc>
                  <a:spcPct val="120000"/>
                </a:lnSpc>
              </a:pPr>
              <a:endParaRPr lang="en-US" altLang="zh-CN" sz="1600" dirty="0"/>
            </a:p>
            <a:p>
              <a:pPr algn="just">
                <a:lnSpc>
                  <a:spcPct val="120000"/>
                </a:lnSpc>
              </a:pPr>
              <a:endParaRPr lang="en-US" altLang="zh-CN" sz="1600" dirty="0"/>
            </a:p>
            <a:p>
              <a:pPr algn="just">
                <a:lnSpc>
                  <a:spcPct val="120000"/>
                </a:lnSpc>
              </a:pPr>
              <a:endParaRPr lang="zh-CN" altLang="zh-CN" sz="1600" dirty="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78001" y="3284093"/>
              <a:ext cx="4874278" cy="344347"/>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5.1.4  </a:t>
              </a:r>
              <a:r>
                <a:rPr lang="zh-CN" altLang="en-US" sz="2400" b="1" dirty="0">
                  <a:solidFill>
                    <a:srgbClr val="1C75BC"/>
                  </a:solidFill>
                  <a:latin typeface="迷你简准圆" panose="03000509000000000000" pitchFamily="65" charset="-122"/>
                  <a:ea typeface="迷你简准圆" panose="03000509000000000000" pitchFamily="65" charset="-122"/>
                </a:rPr>
                <a:t>对称矩阵的分解形式</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8"/>
          <p:cNvSpPr>
            <a:spLocks noChangeArrowheads="1"/>
          </p:cNvSpPr>
          <p:nvPr/>
        </p:nvSpPr>
        <p:spPr bwMode="auto">
          <a:xfrm>
            <a:off x="0" y="238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3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3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1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869909402"/>
              </p:ext>
            </p:extLst>
          </p:nvPr>
        </p:nvGraphicFramePr>
        <p:xfrm>
          <a:off x="1823495" y="2801992"/>
          <a:ext cx="2175627" cy="372965"/>
        </p:xfrm>
        <a:graphic>
          <a:graphicData uri="http://schemas.openxmlformats.org/presentationml/2006/ole">
            <mc:AlternateContent xmlns:mc="http://schemas.openxmlformats.org/markup-compatibility/2006">
              <mc:Choice xmlns:v="urn:schemas-microsoft-com:vml" Requires="v">
                <p:oleObj spid="_x0000_s82062" r:id="rId6" imgW="1333440" imgH="228600" progId="Equation.KSEE3">
                  <p:embed/>
                </p:oleObj>
              </mc:Choice>
              <mc:Fallback>
                <p:oleObj r:id="rId6" imgW="1333440" imgH="228600" progId="Equation.KSEE3">
                  <p:embed/>
                  <p:pic>
                    <p:nvPicPr>
                      <p:cNvPr id="0" name="对象 15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3495" y="2801992"/>
                        <a:ext cx="2175627" cy="372965"/>
                      </a:xfrm>
                      <a:prstGeom prst="rect">
                        <a:avLst/>
                      </a:prstGeom>
                      <a:noFill/>
                    </p:spPr>
                  </p:pic>
                </p:oleObj>
              </mc:Fallback>
            </mc:AlternateContent>
          </a:graphicData>
        </a:graphic>
      </p:graphicFrame>
      <p:sp>
        <p:nvSpPr>
          <p:cNvPr id="13" name="Rectangle 17"/>
          <p:cNvSpPr>
            <a:spLocks noChangeArrowheads="1"/>
          </p:cNvSpPr>
          <p:nvPr/>
        </p:nvSpPr>
        <p:spPr bwMode="auto">
          <a:xfrm>
            <a:off x="1485715" y="3841832"/>
            <a:ext cx="2023870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1318578494"/>
              </p:ext>
            </p:extLst>
          </p:nvPr>
        </p:nvGraphicFramePr>
        <p:xfrm>
          <a:off x="1485715" y="3841833"/>
          <a:ext cx="1683522" cy="561174"/>
        </p:xfrm>
        <a:graphic>
          <a:graphicData uri="http://schemas.openxmlformats.org/presentationml/2006/ole">
            <mc:AlternateContent xmlns:mc="http://schemas.openxmlformats.org/markup-compatibility/2006">
              <mc:Choice xmlns:v="urn:schemas-microsoft-com:vml" Requires="v">
                <p:oleObj spid="_x0000_s82063" r:id="rId8" imgW="685800" imgH="228600" progId="Equation.KSEE3">
                  <p:embed/>
                </p:oleObj>
              </mc:Choice>
              <mc:Fallback>
                <p:oleObj r:id="rId8" imgW="685800" imgH="228600" progId="Equation.KSEE3">
                  <p:embed/>
                  <p:pic>
                    <p:nvPicPr>
                      <p:cNvPr id="0" name="对象 94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85715" y="3841833"/>
                        <a:ext cx="1683522" cy="561174"/>
                      </a:xfrm>
                      <a:prstGeom prst="rect">
                        <a:avLst/>
                      </a:prstGeom>
                      <a:noFill/>
                    </p:spPr>
                  </p:pic>
                </p:oleObj>
              </mc:Fallback>
            </mc:AlternateContent>
          </a:graphicData>
        </a:graphic>
      </p:graphicFrame>
      <p:sp>
        <p:nvSpPr>
          <p:cNvPr id="15" name="Rectangle 19"/>
          <p:cNvSpPr>
            <a:spLocks noChangeArrowheads="1"/>
          </p:cNvSpPr>
          <p:nvPr/>
        </p:nvSpPr>
        <p:spPr bwMode="auto">
          <a:xfrm>
            <a:off x="5984"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2087214484"/>
              </p:ext>
            </p:extLst>
          </p:nvPr>
        </p:nvGraphicFramePr>
        <p:xfrm>
          <a:off x="5644613" y="3211911"/>
          <a:ext cx="5067658" cy="1849620"/>
        </p:xfrm>
        <a:graphic>
          <a:graphicData uri="http://schemas.openxmlformats.org/presentationml/2006/ole">
            <mc:AlternateContent xmlns:mc="http://schemas.openxmlformats.org/markup-compatibility/2006">
              <mc:Choice xmlns:v="urn:schemas-microsoft-com:vml" Requires="v">
                <p:oleObj spid="_x0000_s82064" r:id="rId10" imgW="3213000" imgH="1168200" progId="Equation.KSEE3">
                  <p:embed/>
                </p:oleObj>
              </mc:Choice>
              <mc:Fallback>
                <p:oleObj r:id="rId10" imgW="3213000" imgH="1168200" progId="Equation.KSEE3">
                  <p:embed/>
                  <p:pic>
                    <p:nvPicPr>
                      <p:cNvPr id="0" name="对象 15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44613" y="3211911"/>
                        <a:ext cx="5067658" cy="1849620"/>
                      </a:xfrm>
                      <a:prstGeom prst="rect">
                        <a:avLst/>
                      </a:prstGeom>
                      <a:noFill/>
                    </p:spPr>
                  </p:pic>
                </p:oleObj>
              </mc:Fallback>
            </mc:AlternateContent>
          </a:graphicData>
        </a:graphic>
      </p:graphicFrame>
      <p:sp>
        <p:nvSpPr>
          <p:cNvPr id="17" name="右箭头 16"/>
          <p:cNvSpPr/>
          <p:nvPr/>
        </p:nvSpPr>
        <p:spPr>
          <a:xfrm>
            <a:off x="3679398" y="4030133"/>
            <a:ext cx="1445758" cy="2370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Rectangle 2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val="3674837557"/>
              </p:ext>
            </p:extLst>
          </p:nvPr>
        </p:nvGraphicFramePr>
        <p:xfrm>
          <a:off x="4132719" y="5728406"/>
          <a:ext cx="7135193" cy="663122"/>
        </p:xfrm>
        <a:graphic>
          <a:graphicData uri="http://schemas.openxmlformats.org/presentationml/2006/ole">
            <mc:AlternateContent xmlns:mc="http://schemas.openxmlformats.org/markup-compatibility/2006">
              <mc:Choice xmlns:v="urn:schemas-microsoft-com:vml" Requires="v">
                <p:oleObj spid="_x0000_s82065" r:id="rId12" imgW="2565360" imgH="241200" progId="Equation.KSEE3">
                  <p:embed/>
                </p:oleObj>
              </mc:Choice>
              <mc:Fallback>
                <p:oleObj r:id="rId12" imgW="2565360" imgH="241200" progId="Equation.KSEE3">
                  <p:embed/>
                  <p:pic>
                    <p:nvPicPr>
                      <p:cNvPr id="0" name="对象 94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32719" y="5728406"/>
                        <a:ext cx="7135193" cy="663122"/>
                      </a:xfrm>
                      <a:prstGeom prst="rect">
                        <a:avLst/>
                      </a:prstGeom>
                      <a:noFill/>
                    </p:spPr>
                  </p:pic>
                </p:oleObj>
              </mc:Fallback>
            </mc:AlternateContent>
          </a:graphicData>
        </a:graphic>
      </p:graphicFrame>
      <p:sp>
        <p:nvSpPr>
          <p:cNvPr id="20" name="下箭头 19"/>
          <p:cNvSpPr/>
          <p:nvPr/>
        </p:nvSpPr>
        <p:spPr>
          <a:xfrm>
            <a:off x="8048978" y="5204113"/>
            <a:ext cx="259644" cy="5242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extLst>
      <p:ext uri="{BB962C8B-B14F-4D97-AF65-F5344CB8AC3E}">
        <p14:creationId xmlns:p14="http://schemas.microsoft.com/office/powerpoint/2010/main" val="22649788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1" y="245644"/>
            <a:ext cx="9232540" cy="765650"/>
            <a:chOff x="2973602" y="332266"/>
            <a:chExt cx="6273822"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5.1  </a:t>
              </a:r>
              <a:r>
                <a:rPr lang="zh-CN" altLang="en-US" sz="3200" dirty="0"/>
                <a:t>最重要的矩阵：对称矩阵</a:t>
              </a:r>
              <a:endParaRPr lang="zh-CN" altLang="en-US" sz="3200" dirty="0"/>
            </a:p>
          </p:txBody>
        </p:sp>
        <p:pic>
          <p:nvPicPr>
            <p:cNvPr id="31" name="图片 30"/>
            <p:cNvPicPr>
              <a:picLocks noChangeAspect="1"/>
            </p:cNvPicPr>
            <p:nvPr/>
          </p:nvPicPr>
          <p:blipFill>
            <a:blip r:embed="rId5"/>
            <a:stretch>
              <a:fillRect/>
            </a:stretch>
          </p:blipFill>
          <p:spPr>
            <a:xfrm flipH="1">
              <a:off x="8590691" y="691167"/>
              <a:ext cx="656733" cy="406749"/>
            </a:xfrm>
            <a:prstGeom prst="rect">
              <a:avLst/>
            </a:prstGeom>
          </p:spPr>
        </p:pic>
      </p:grpSp>
      <p:grpSp>
        <p:nvGrpSpPr>
          <p:cNvPr id="32" name="组合 31"/>
          <p:cNvGrpSpPr/>
          <p:nvPr/>
        </p:nvGrpSpPr>
        <p:grpSpPr>
          <a:xfrm>
            <a:off x="1109943" y="1147068"/>
            <a:ext cx="10192107" cy="3992444"/>
            <a:chOff x="878001" y="3284093"/>
            <a:chExt cx="9708884" cy="2567145"/>
          </a:xfrm>
        </p:grpSpPr>
        <p:sp>
          <p:nvSpPr>
            <p:cNvPr id="33" name="矩形 32"/>
            <p:cNvSpPr/>
            <p:nvPr/>
          </p:nvSpPr>
          <p:spPr>
            <a:xfrm>
              <a:off x="878002" y="3844526"/>
              <a:ext cx="9708883" cy="2006712"/>
            </a:xfrm>
            <a:prstGeom prst="rect">
              <a:avLst/>
            </a:prstGeom>
          </p:spPr>
          <p:txBody>
            <a:bodyPr wrap="square">
              <a:spAutoFit/>
              <a:scene3d>
                <a:camera prst="orthographicFront"/>
                <a:lightRig rig="threePt" dir="t"/>
              </a:scene3d>
              <a:sp3d contourW="12700"/>
            </a:bodyPr>
            <a:lstStyle/>
            <a:p>
              <a:pPr algn="just">
                <a:lnSpc>
                  <a:spcPct val="120000"/>
                </a:lnSpc>
              </a:pPr>
              <a:r>
                <a:rPr lang="zh-CN" altLang="zh-CN" sz="2000" dirty="0"/>
                <a:t>对于任意一个</a:t>
              </a:r>
              <a:r>
                <a:rPr lang="en-US" altLang="zh-CN" sz="2000" dirty="0"/>
                <a:t>m</a:t>
              </a:r>
              <a:r>
                <a:rPr lang="zh-CN" altLang="zh-CN" sz="2000" dirty="0"/>
                <a:t>×</a:t>
              </a:r>
              <a:r>
                <a:rPr lang="en-US" altLang="zh-CN" sz="2000" dirty="0"/>
                <a:t>n</a:t>
              </a:r>
              <a:r>
                <a:rPr lang="zh-CN" altLang="zh-CN" sz="2000" dirty="0"/>
                <a:t>形状的矩阵</a:t>
              </a:r>
              <a:r>
                <a:rPr lang="en-US" altLang="zh-CN" sz="2000" b="1" i="1" dirty="0"/>
                <a:t>A</a:t>
              </a:r>
              <a:r>
                <a:rPr lang="zh-CN" altLang="zh-CN" sz="2000" dirty="0"/>
                <a:t>，他的列向量中线性无关向量的个数等于其行向量中线性无关向量的</a:t>
              </a:r>
              <a:r>
                <a:rPr lang="zh-CN" altLang="zh-CN" sz="2000" dirty="0" smtClean="0"/>
                <a:t>个数</a:t>
              </a:r>
              <a:r>
                <a:rPr lang="zh-CN" altLang="en-US" sz="2000" dirty="0" smtClean="0"/>
                <a:t>。</a:t>
              </a:r>
              <a:endParaRPr lang="en-US" altLang="zh-CN" sz="2000" dirty="0" smtClean="0"/>
            </a:p>
            <a:p>
              <a:pPr algn="just">
                <a:lnSpc>
                  <a:spcPct val="120000"/>
                </a:lnSpc>
              </a:pPr>
              <a:endParaRPr lang="en-US" altLang="zh-CN" sz="2000" dirty="0"/>
            </a:p>
            <a:p>
              <a:pPr algn="just">
                <a:lnSpc>
                  <a:spcPct val="120000"/>
                </a:lnSpc>
              </a:pPr>
              <a:r>
                <a:rPr lang="zh-CN" altLang="zh-CN" sz="2000" dirty="0"/>
                <a:t>我们再看看矩阵</a:t>
              </a:r>
              <a:r>
                <a:rPr lang="en-US" altLang="zh-CN" sz="2000" b="1" i="1" dirty="0"/>
                <a:t>A</a:t>
              </a:r>
              <a:r>
                <a:rPr lang="zh-CN" altLang="zh-CN" sz="2000" dirty="0" smtClean="0"/>
                <a:t>和</a:t>
              </a:r>
              <a:r>
                <a:rPr lang="en-US" altLang="zh-CN" sz="2000" dirty="0" smtClean="0"/>
                <a:t>       </a:t>
              </a:r>
              <a:r>
                <a:rPr lang="zh-CN" altLang="zh-CN" sz="2000" dirty="0" smtClean="0"/>
                <a:t>的</a:t>
              </a:r>
              <a:r>
                <a:rPr lang="zh-CN" altLang="zh-CN" sz="2000" dirty="0"/>
                <a:t>秩之间的关系：</a:t>
              </a:r>
              <a:endParaRPr lang="en-US" altLang="zh-CN" sz="2000" dirty="0"/>
            </a:p>
            <a:p>
              <a:pPr algn="just">
                <a:lnSpc>
                  <a:spcPct val="120000"/>
                </a:lnSpc>
              </a:pPr>
              <a:endParaRPr lang="en-US" altLang="zh-CN" sz="2000" dirty="0" smtClean="0"/>
            </a:p>
            <a:p>
              <a:pPr algn="just">
                <a:lnSpc>
                  <a:spcPct val="120000"/>
                </a:lnSpc>
              </a:pPr>
              <a:endParaRPr lang="en-US" altLang="zh-CN" sz="1600" dirty="0"/>
            </a:p>
            <a:p>
              <a:pPr algn="just">
                <a:lnSpc>
                  <a:spcPct val="120000"/>
                </a:lnSpc>
              </a:pPr>
              <a:endParaRPr lang="en-US" altLang="zh-CN" sz="1600" dirty="0"/>
            </a:p>
            <a:p>
              <a:pPr algn="just">
                <a:lnSpc>
                  <a:spcPct val="120000"/>
                </a:lnSpc>
              </a:pPr>
              <a:endParaRPr lang="zh-CN" altLang="zh-CN" sz="1600" dirty="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78001" y="3284093"/>
              <a:ext cx="4874278" cy="344347"/>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smtClean="0">
                  <a:solidFill>
                    <a:srgbClr val="1C75BC"/>
                  </a:solidFill>
                  <a:latin typeface="迷你简准圆" panose="03000509000000000000" pitchFamily="65" charset="-122"/>
                  <a:ea typeface="迷你简准圆" panose="03000509000000000000" pitchFamily="65" charset="-122"/>
                </a:rPr>
                <a:t>5.1.5         </a:t>
              </a:r>
              <a:r>
                <a:rPr lang="zh-CN" altLang="en-US" sz="2400" b="1" dirty="0" smtClean="0">
                  <a:solidFill>
                    <a:srgbClr val="1C75BC"/>
                  </a:solidFill>
                  <a:latin typeface="迷你简准圆" panose="03000509000000000000" pitchFamily="65" charset="-122"/>
                  <a:ea typeface="迷你简准圆" panose="03000509000000000000" pitchFamily="65" charset="-122"/>
                </a:rPr>
                <a:t>与        的</a:t>
              </a:r>
              <a:r>
                <a:rPr lang="zh-CN" altLang="en-US" sz="2400" b="1" dirty="0">
                  <a:solidFill>
                    <a:srgbClr val="1C75BC"/>
                  </a:solidFill>
                  <a:latin typeface="迷你简准圆" panose="03000509000000000000" pitchFamily="65" charset="-122"/>
                  <a:ea typeface="迷你简准圆" panose="03000509000000000000" pitchFamily="65" charset="-122"/>
                </a:rPr>
                <a:t>秩</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8"/>
          <p:cNvSpPr>
            <a:spLocks noChangeArrowheads="1"/>
          </p:cNvSpPr>
          <p:nvPr/>
        </p:nvSpPr>
        <p:spPr bwMode="auto">
          <a:xfrm>
            <a:off x="0" y="238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3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3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1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395876691"/>
              </p:ext>
            </p:extLst>
          </p:nvPr>
        </p:nvGraphicFramePr>
        <p:xfrm>
          <a:off x="1810553" y="1247649"/>
          <a:ext cx="509470" cy="318419"/>
        </p:xfrm>
        <a:graphic>
          <a:graphicData uri="http://schemas.openxmlformats.org/presentationml/2006/ole">
            <mc:AlternateContent xmlns:mc="http://schemas.openxmlformats.org/markup-compatibility/2006">
              <mc:Choice xmlns:v="urn:schemas-microsoft-com:vml" Requires="v">
                <p:oleObj spid="_x0000_s83178" r:id="rId6" imgW="304560" imgH="190440" progId="Equation.KSEE3">
                  <p:embed/>
                </p:oleObj>
              </mc:Choice>
              <mc:Fallback>
                <p:oleObj r:id="rId6" imgW="304560" imgH="190440" progId="Equation.KSEE3">
                  <p:embed/>
                  <p:pic>
                    <p:nvPicPr>
                      <p:cNvPr id="0" name="对象 94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10553" y="1247649"/>
                        <a:ext cx="509470" cy="318419"/>
                      </a:xfrm>
                      <a:prstGeom prst="rect">
                        <a:avLst/>
                      </a:prstGeom>
                      <a:noFill/>
                    </p:spPr>
                  </p:pic>
                </p:oleObj>
              </mc:Fallback>
            </mc:AlternateContent>
          </a:graphicData>
        </a:graphic>
      </p:graphicFrame>
      <p:sp>
        <p:nvSpPr>
          <p:cNvPr id="13" name="Rectangle 2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398122910"/>
              </p:ext>
            </p:extLst>
          </p:nvPr>
        </p:nvGraphicFramePr>
        <p:xfrm>
          <a:off x="2757202" y="1260112"/>
          <a:ext cx="504827" cy="305956"/>
        </p:xfrm>
        <a:graphic>
          <a:graphicData uri="http://schemas.openxmlformats.org/presentationml/2006/ole">
            <mc:AlternateContent xmlns:mc="http://schemas.openxmlformats.org/markup-compatibility/2006">
              <mc:Choice xmlns:v="urn:schemas-microsoft-com:vml" Requires="v">
                <p:oleObj spid="_x0000_s83179" r:id="rId8" imgW="317160" imgH="190440" progId="Equation.KSEE3">
                  <p:embed/>
                </p:oleObj>
              </mc:Choice>
              <mc:Fallback>
                <p:oleObj r:id="rId8" imgW="317160" imgH="190440" progId="Equation.KSEE3">
                  <p:embed/>
                  <p:pic>
                    <p:nvPicPr>
                      <p:cNvPr id="0" name="对象 94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7202" y="1260112"/>
                        <a:ext cx="504827" cy="305956"/>
                      </a:xfrm>
                      <a:prstGeom prst="rect">
                        <a:avLst/>
                      </a:prstGeom>
                      <a:noFill/>
                    </p:spPr>
                  </p:pic>
                </p:oleObj>
              </mc:Fallback>
            </mc:AlternateContent>
          </a:graphicData>
        </a:graphic>
      </p:graphicFrame>
      <p:sp>
        <p:nvSpPr>
          <p:cNvPr id="15" name="Rectangle 2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2932196343"/>
              </p:ext>
            </p:extLst>
          </p:nvPr>
        </p:nvGraphicFramePr>
        <p:xfrm>
          <a:off x="3376090" y="3222196"/>
          <a:ext cx="490831" cy="297473"/>
        </p:xfrm>
        <a:graphic>
          <a:graphicData uri="http://schemas.openxmlformats.org/presentationml/2006/ole">
            <mc:AlternateContent xmlns:mc="http://schemas.openxmlformats.org/markup-compatibility/2006">
              <mc:Choice xmlns:v="urn:schemas-microsoft-com:vml" Requires="v">
                <p:oleObj spid="_x0000_s83180" r:id="rId10" imgW="317160" imgH="190440" progId="Equation.KSEE3">
                  <p:embed/>
                </p:oleObj>
              </mc:Choice>
              <mc:Fallback>
                <p:oleObj r:id="rId10" imgW="317160" imgH="190440" progId="Equation.KSEE3">
                  <p:embed/>
                  <p:pic>
                    <p:nvPicPr>
                      <p:cNvPr id="0" name="对象 94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76090" y="3222196"/>
                        <a:ext cx="490831" cy="297473"/>
                      </a:xfrm>
                      <a:prstGeom prst="rect">
                        <a:avLst/>
                      </a:prstGeom>
                      <a:noFill/>
                    </p:spPr>
                  </p:pic>
                </p:oleObj>
              </mc:Fallback>
            </mc:AlternateContent>
          </a:graphicData>
        </a:graphic>
      </p:graphicFrame>
      <p:sp>
        <p:nvSpPr>
          <p:cNvPr id="17" name="Rectangle 2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176229876"/>
              </p:ext>
            </p:extLst>
          </p:nvPr>
        </p:nvGraphicFramePr>
        <p:xfrm>
          <a:off x="1323650" y="4290054"/>
          <a:ext cx="973805" cy="393666"/>
        </p:xfrm>
        <a:graphic>
          <a:graphicData uri="http://schemas.openxmlformats.org/presentationml/2006/ole">
            <mc:AlternateContent xmlns:mc="http://schemas.openxmlformats.org/markup-compatibility/2006">
              <mc:Choice xmlns:v="urn:schemas-microsoft-com:vml" Requires="v">
                <p:oleObj spid="_x0000_s83181" r:id="rId12" imgW="444240" imgH="177480" progId="Equation.KSEE3">
                  <p:embed/>
                </p:oleObj>
              </mc:Choice>
              <mc:Fallback>
                <p:oleObj r:id="rId12" imgW="444240" imgH="177480" progId="Equation.KSEE3">
                  <p:embed/>
                  <p:pic>
                    <p:nvPicPr>
                      <p:cNvPr id="0" name="对象 95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23650" y="4290054"/>
                        <a:ext cx="973805" cy="393666"/>
                      </a:xfrm>
                      <a:prstGeom prst="rect">
                        <a:avLst/>
                      </a:prstGeom>
                      <a:noFill/>
                    </p:spPr>
                  </p:pic>
                </p:oleObj>
              </mc:Fallback>
            </mc:AlternateContent>
          </a:graphicData>
        </a:graphic>
      </p:graphicFrame>
      <p:sp>
        <p:nvSpPr>
          <p:cNvPr id="19" name="Rectangle 26"/>
          <p:cNvSpPr>
            <a:spLocks noChangeArrowheads="1"/>
          </p:cNvSpPr>
          <p:nvPr/>
        </p:nvSpPr>
        <p:spPr bwMode="auto">
          <a:xfrm>
            <a:off x="0" y="4561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 name="对象 19"/>
          <p:cNvGraphicFramePr>
            <a:graphicFrameLocks noChangeAspect="1"/>
          </p:cNvGraphicFramePr>
          <p:nvPr>
            <p:extLst>
              <p:ext uri="{D42A27DB-BD31-4B8C-83A1-F6EECF244321}">
                <p14:modId xmlns:p14="http://schemas.microsoft.com/office/powerpoint/2010/main" val="641547677"/>
              </p:ext>
            </p:extLst>
          </p:nvPr>
        </p:nvGraphicFramePr>
        <p:xfrm>
          <a:off x="2963287" y="4345039"/>
          <a:ext cx="903398" cy="291867"/>
        </p:xfrm>
        <a:graphic>
          <a:graphicData uri="http://schemas.openxmlformats.org/presentationml/2006/ole">
            <mc:AlternateContent xmlns:mc="http://schemas.openxmlformats.org/markup-compatibility/2006">
              <mc:Choice xmlns:v="urn:schemas-microsoft-com:vml" Requires="v">
                <p:oleObj spid="_x0000_s83182" r:id="rId14" imgW="622080" imgH="203040" progId="Equation.KSEE3">
                  <p:embed/>
                </p:oleObj>
              </mc:Choice>
              <mc:Fallback>
                <p:oleObj r:id="rId14" imgW="622080" imgH="203040" progId="Equation.KSEE3">
                  <p:embed/>
                  <p:pic>
                    <p:nvPicPr>
                      <p:cNvPr id="0" name="对象 96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63287" y="4345039"/>
                        <a:ext cx="903398" cy="291867"/>
                      </a:xfrm>
                      <a:prstGeom prst="rect">
                        <a:avLst/>
                      </a:prstGeom>
                      <a:noFill/>
                    </p:spPr>
                  </p:pic>
                </p:oleObj>
              </mc:Fallback>
            </mc:AlternateContent>
          </a:graphicData>
        </a:graphic>
      </p:graphicFrame>
      <p:sp>
        <p:nvSpPr>
          <p:cNvPr id="21" name="文本框 20"/>
          <p:cNvSpPr txBox="1"/>
          <p:nvPr/>
        </p:nvSpPr>
        <p:spPr>
          <a:xfrm>
            <a:off x="2320023" y="4290054"/>
            <a:ext cx="555379" cy="369332"/>
          </a:xfrm>
          <a:prstGeom prst="rect">
            <a:avLst/>
          </a:prstGeom>
          <a:noFill/>
        </p:spPr>
        <p:txBody>
          <a:bodyPr wrap="square" rtlCol="0">
            <a:spAutoFit/>
          </a:bodyPr>
          <a:lstStyle/>
          <a:p>
            <a:r>
              <a:rPr lang="zh-CN" altLang="en-US" dirty="0" smtClean="0"/>
              <a:t>和</a:t>
            </a:r>
            <a:endParaRPr lang="zh-CN" altLang="en-US" dirty="0"/>
          </a:p>
        </p:txBody>
      </p:sp>
      <p:sp>
        <p:nvSpPr>
          <p:cNvPr id="22" name="文本框 21"/>
          <p:cNvSpPr txBox="1"/>
          <p:nvPr/>
        </p:nvSpPr>
        <p:spPr>
          <a:xfrm>
            <a:off x="3966072" y="4290054"/>
            <a:ext cx="1311008" cy="369332"/>
          </a:xfrm>
          <a:prstGeom prst="rect">
            <a:avLst/>
          </a:prstGeom>
          <a:noFill/>
        </p:spPr>
        <p:txBody>
          <a:bodyPr wrap="square" rtlCol="0">
            <a:spAutoFit/>
          </a:bodyPr>
          <a:lstStyle/>
          <a:p>
            <a:r>
              <a:rPr lang="zh-CN" altLang="en-US" dirty="0" smtClean="0"/>
              <a:t>同解。</a:t>
            </a:r>
            <a:endParaRPr lang="zh-CN" altLang="en-US" dirty="0"/>
          </a:p>
        </p:txBody>
      </p:sp>
      <p:sp>
        <p:nvSpPr>
          <p:cNvPr id="23" name="矩形 22"/>
          <p:cNvSpPr/>
          <p:nvPr/>
        </p:nvSpPr>
        <p:spPr>
          <a:xfrm>
            <a:off x="1264486" y="5013483"/>
            <a:ext cx="1659429" cy="400110"/>
          </a:xfrm>
          <a:prstGeom prst="rect">
            <a:avLst/>
          </a:prstGeom>
        </p:spPr>
        <p:txBody>
          <a:bodyPr wrap="none">
            <a:spAutoFit/>
          </a:bodyPr>
          <a:lstStyle/>
          <a:p>
            <a:r>
              <a:rPr lang="zh-CN" altLang="zh-CN" sz="2000" dirty="0">
                <a:latin typeface="+mn-ea"/>
                <a:cs typeface="Times New Roman" panose="02020603050405020304" pitchFamily="18" charset="0"/>
              </a:rPr>
              <a:t>矩阵</a:t>
            </a:r>
            <a:r>
              <a:rPr lang="en-US" altLang="zh-CN" sz="2000" b="1" i="1" dirty="0">
                <a:latin typeface="+mn-ea"/>
              </a:rPr>
              <a:t>A</a:t>
            </a:r>
            <a:r>
              <a:rPr lang="zh-CN" altLang="zh-CN" sz="2000" dirty="0">
                <a:latin typeface="+mn-ea"/>
                <a:cs typeface="Times New Roman" panose="02020603050405020304" pitchFamily="18" charset="0"/>
              </a:rPr>
              <a:t>和矩阵</a:t>
            </a:r>
            <a:endParaRPr lang="zh-CN" altLang="en-US" sz="2000" dirty="0">
              <a:latin typeface="+mn-ea"/>
            </a:endParaRPr>
          </a:p>
        </p:txBody>
      </p:sp>
      <p:sp>
        <p:nvSpPr>
          <p:cNvPr id="24" name="Rectangle 2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6" name="对象 25"/>
          <p:cNvGraphicFramePr>
            <a:graphicFrameLocks noChangeAspect="1"/>
          </p:cNvGraphicFramePr>
          <p:nvPr>
            <p:extLst>
              <p:ext uri="{D42A27DB-BD31-4B8C-83A1-F6EECF244321}">
                <p14:modId xmlns:p14="http://schemas.microsoft.com/office/powerpoint/2010/main" val="1235437311"/>
              </p:ext>
            </p:extLst>
          </p:nvPr>
        </p:nvGraphicFramePr>
        <p:xfrm>
          <a:off x="2875402" y="5087132"/>
          <a:ext cx="404303" cy="245032"/>
        </p:xfrm>
        <a:graphic>
          <a:graphicData uri="http://schemas.openxmlformats.org/presentationml/2006/ole">
            <mc:AlternateContent xmlns:mc="http://schemas.openxmlformats.org/markup-compatibility/2006">
              <mc:Choice xmlns:v="urn:schemas-microsoft-com:vml" Requires="v">
                <p:oleObj spid="_x0000_s83183" r:id="rId16" imgW="317160" imgH="190440" progId="Equation.KSEE3">
                  <p:embed/>
                </p:oleObj>
              </mc:Choice>
              <mc:Fallback>
                <p:oleObj r:id="rId16" imgW="317160" imgH="190440" progId="Equation.KSEE3">
                  <p:embed/>
                  <p:pic>
                    <p:nvPicPr>
                      <p:cNvPr id="0" name="对象 123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75402" y="5087132"/>
                        <a:ext cx="404303" cy="245032"/>
                      </a:xfrm>
                      <a:prstGeom prst="rect">
                        <a:avLst/>
                      </a:prstGeom>
                      <a:noFill/>
                    </p:spPr>
                  </p:pic>
                </p:oleObj>
              </mc:Fallback>
            </mc:AlternateContent>
          </a:graphicData>
        </a:graphic>
      </p:graphicFrame>
      <p:sp>
        <p:nvSpPr>
          <p:cNvPr id="27" name="矩形 26"/>
          <p:cNvSpPr/>
          <p:nvPr/>
        </p:nvSpPr>
        <p:spPr>
          <a:xfrm>
            <a:off x="3376090" y="4983177"/>
            <a:ext cx="3928093" cy="400110"/>
          </a:xfrm>
          <a:prstGeom prst="rect">
            <a:avLst/>
          </a:prstGeom>
        </p:spPr>
        <p:txBody>
          <a:bodyPr wrap="square">
            <a:spAutoFit/>
          </a:bodyPr>
          <a:lstStyle/>
          <a:p>
            <a:r>
              <a:rPr lang="zh-CN" altLang="zh-CN" sz="2000" dirty="0">
                <a:latin typeface="+mn-ea"/>
                <a:cs typeface="Times New Roman" panose="02020603050405020304" pitchFamily="18" charset="0"/>
              </a:rPr>
              <a:t>这两个矩阵拥有相同的</a:t>
            </a:r>
            <a:r>
              <a:rPr lang="zh-CN" altLang="zh-CN" sz="2000" dirty="0" smtClean="0">
                <a:latin typeface="+mn-ea"/>
                <a:cs typeface="Times New Roman" panose="02020603050405020304" pitchFamily="18" charset="0"/>
              </a:rPr>
              <a:t>零空间</a:t>
            </a:r>
            <a:r>
              <a:rPr lang="zh-CN" altLang="en-US" sz="2000" dirty="0" smtClean="0">
                <a:latin typeface="+mn-ea"/>
                <a:cs typeface="Times New Roman" panose="02020603050405020304" pitchFamily="18" charset="0"/>
              </a:rPr>
              <a:t>。</a:t>
            </a:r>
            <a:endParaRPr lang="zh-CN" altLang="en-US" sz="2000" dirty="0">
              <a:latin typeface="+mn-ea"/>
              <a:cs typeface="Times New Roman" panose="02020603050405020304" pitchFamily="18" charset="0"/>
            </a:endParaRPr>
          </a:p>
        </p:txBody>
      </p:sp>
      <p:sp>
        <p:nvSpPr>
          <p:cNvPr id="28" name="文本框 27"/>
          <p:cNvSpPr txBox="1"/>
          <p:nvPr/>
        </p:nvSpPr>
        <p:spPr>
          <a:xfrm>
            <a:off x="1479731" y="5982159"/>
            <a:ext cx="1117981" cy="369332"/>
          </a:xfrm>
          <a:prstGeom prst="rect">
            <a:avLst/>
          </a:prstGeom>
          <a:noFill/>
        </p:spPr>
        <p:txBody>
          <a:bodyPr wrap="square" rtlCol="0">
            <a:spAutoFit/>
          </a:bodyPr>
          <a:lstStyle/>
          <a:p>
            <a:r>
              <a:rPr lang="zh-CN" altLang="en-US" dirty="0" smtClean="0"/>
              <a:t>如下结论：</a:t>
            </a:r>
            <a:endParaRPr lang="zh-CN" altLang="en-US" dirty="0"/>
          </a:p>
        </p:txBody>
      </p:sp>
      <p:sp>
        <p:nvSpPr>
          <p:cNvPr id="35" name="Rectangle 3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6" name="对象 35"/>
          <p:cNvGraphicFramePr>
            <a:graphicFrameLocks noChangeAspect="1"/>
          </p:cNvGraphicFramePr>
          <p:nvPr>
            <p:extLst>
              <p:ext uri="{D42A27DB-BD31-4B8C-83A1-F6EECF244321}">
                <p14:modId xmlns:p14="http://schemas.microsoft.com/office/powerpoint/2010/main" val="2768450274"/>
              </p:ext>
            </p:extLst>
          </p:nvPr>
        </p:nvGraphicFramePr>
        <p:xfrm>
          <a:off x="3160649" y="5938225"/>
          <a:ext cx="3702175" cy="413266"/>
        </p:xfrm>
        <a:graphic>
          <a:graphicData uri="http://schemas.openxmlformats.org/presentationml/2006/ole">
            <mc:AlternateContent xmlns:mc="http://schemas.openxmlformats.org/markup-compatibility/2006">
              <mc:Choice xmlns:v="urn:schemas-microsoft-com:vml" Requires="v">
                <p:oleObj spid="_x0000_s83184" r:id="rId18" imgW="2044440" imgH="228600" progId="Equation.KSEE3">
                  <p:embed/>
                </p:oleObj>
              </mc:Choice>
              <mc:Fallback>
                <p:oleObj r:id="rId18" imgW="2044440" imgH="228600" progId="Equation.KSEE3">
                  <p:embed/>
                  <p:pic>
                    <p:nvPicPr>
                      <p:cNvPr id="0" name="对象 96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160649" y="5938225"/>
                        <a:ext cx="3702175" cy="413266"/>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29305963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1" y="245644"/>
            <a:ext cx="9232540" cy="765650"/>
            <a:chOff x="2973602" y="332266"/>
            <a:chExt cx="6273822"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5.1  </a:t>
              </a:r>
              <a:r>
                <a:rPr lang="zh-CN" altLang="en-US" sz="3200" dirty="0"/>
                <a:t>最重要的矩阵：对称矩阵</a:t>
              </a:r>
              <a:endParaRPr lang="zh-CN" altLang="en-US" sz="3200" dirty="0"/>
            </a:p>
          </p:txBody>
        </p:sp>
        <p:pic>
          <p:nvPicPr>
            <p:cNvPr id="31" name="图片 30"/>
            <p:cNvPicPr>
              <a:picLocks noChangeAspect="1"/>
            </p:cNvPicPr>
            <p:nvPr/>
          </p:nvPicPr>
          <p:blipFill>
            <a:blip r:embed="rId5"/>
            <a:stretch>
              <a:fillRect/>
            </a:stretch>
          </p:blipFill>
          <p:spPr>
            <a:xfrm flipH="1">
              <a:off x="8590691" y="691167"/>
              <a:ext cx="656733" cy="406749"/>
            </a:xfrm>
            <a:prstGeom prst="rect">
              <a:avLst/>
            </a:prstGeom>
          </p:spPr>
        </p:pic>
      </p:grpSp>
      <p:grpSp>
        <p:nvGrpSpPr>
          <p:cNvPr id="32" name="组合 31"/>
          <p:cNvGrpSpPr/>
          <p:nvPr/>
        </p:nvGrpSpPr>
        <p:grpSpPr>
          <a:xfrm>
            <a:off x="1120960" y="1149226"/>
            <a:ext cx="10192107" cy="6023770"/>
            <a:chOff x="878001" y="3284093"/>
            <a:chExt cx="9708884" cy="3873290"/>
          </a:xfrm>
        </p:grpSpPr>
        <p:sp>
          <p:nvSpPr>
            <p:cNvPr id="33" name="矩形 32"/>
            <p:cNvSpPr/>
            <p:nvPr/>
          </p:nvSpPr>
          <p:spPr>
            <a:xfrm>
              <a:off x="878002" y="3844526"/>
              <a:ext cx="9708883" cy="3312857"/>
            </a:xfrm>
            <a:prstGeom prst="rect">
              <a:avLst/>
            </a:prstGeom>
          </p:spPr>
          <p:txBody>
            <a:bodyPr wrap="square">
              <a:spAutoFit/>
              <a:scene3d>
                <a:camera prst="orthographicFront"/>
                <a:lightRig rig="threePt" dir="t"/>
              </a:scene3d>
              <a:sp3d contourW="12700"/>
            </a:bodyPr>
            <a:lstStyle/>
            <a:p>
              <a:r>
                <a:rPr lang="zh-CN" altLang="zh-CN" sz="2000" dirty="0"/>
                <a:t>如果一个矩阵的所有特征值都为正，我们称他是“正定的”矩阵，如果均为非负（即，最小的特征值为</a:t>
              </a:r>
              <a:r>
                <a:rPr lang="en-US" altLang="zh-CN" sz="2000" dirty="0"/>
                <a:t>0</a:t>
              </a:r>
              <a:r>
                <a:rPr lang="zh-CN" altLang="zh-CN" sz="2000" dirty="0"/>
                <a:t>），相当于结论上稍稍弱了一些，我们称之为“半正定的”矩阵，如果他含有负的特征值，那么显然，他是非正定的。</a:t>
              </a:r>
            </a:p>
            <a:p>
              <a:pPr algn="just">
                <a:lnSpc>
                  <a:spcPct val="120000"/>
                </a:lnSpc>
              </a:pPr>
              <a:endParaRPr lang="en-US" altLang="zh-CN" sz="2000" dirty="0"/>
            </a:p>
            <a:p>
              <a:pPr algn="just">
                <a:lnSpc>
                  <a:spcPct val="120000"/>
                </a:lnSpc>
              </a:pPr>
              <a:endParaRPr lang="en-US" altLang="zh-CN" sz="2000" dirty="0"/>
            </a:p>
            <a:p>
              <a:pPr algn="just">
                <a:lnSpc>
                  <a:spcPct val="120000"/>
                </a:lnSpc>
              </a:pPr>
              <a:r>
                <a:rPr lang="zh-CN" altLang="zh-CN" sz="2000" dirty="0"/>
                <a:t>就正定性而言，一般的对称矩阵其实没有太多的特殊性</a:t>
              </a:r>
              <a:r>
                <a:rPr lang="zh-CN" altLang="zh-CN" sz="2000" dirty="0"/>
                <a:t>，</a:t>
              </a:r>
              <a:r>
                <a:rPr lang="zh-CN" altLang="zh-CN" sz="2000" dirty="0"/>
                <a:t>他的特征值一定是非负的，换句话说，他至少是半正定的</a:t>
              </a:r>
              <a:r>
                <a:rPr lang="zh-CN" altLang="zh-CN" sz="2000" dirty="0"/>
                <a:t>。</a:t>
              </a:r>
              <a:endParaRPr lang="en-US" altLang="zh-CN" sz="2000" dirty="0"/>
            </a:p>
            <a:p>
              <a:pPr algn="just">
                <a:lnSpc>
                  <a:spcPct val="120000"/>
                </a:lnSpc>
              </a:pPr>
              <a:endParaRPr lang="en-US" altLang="zh-CN" sz="2000" dirty="0"/>
            </a:p>
            <a:p>
              <a:pPr algn="just">
                <a:lnSpc>
                  <a:spcPct val="120000"/>
                </a:lnSpc>
              </a:pPr>
              <a:endParaRPr lang="en-US" altLang="zh-CN" sz="2000" dirty="0"/>
            </a:p>
            <a:p>
              <a:pPr algn="just">
                <a:lnSpc>
                  <a:spcPct val="120000"/>
                </a:lnSpc>
              </a:pPr>
              <a:r>
                <a:rPr lang="zh-CN" altLang="zh-CN" sz="2000" dirty="0"/>
                <a:t>实对称矩阵中非零特征值的个数等于该矩阵的秩。这个结论非常明显：因为矩阵</a:t>
              </a:r>
              <a:r>
                <a:rPr lang="en-US" altLang="zh-CN" sz="2000" dirty="0"/>
                <a:t>A</a:t>
              </a:r>
              <a:r>
                <a:rPr lang="zh-CN" altLang="zh-CN" sz="2000" dirty="0"/>
                <a:t>与相似对角化后的</a:t>
              </a:r>
              <a:r>
                <a:rPr lang="zh-CN" altLang="zh-CN" sz="2000" dirty="0"/>
                <a:t>矩阵</a:t>
              </a:r>
              <a:r>
                <a:rPr lang="en-US" altLang="zh-CN" sz="2000" dirty="0"/>
                <a:t>  </a:t>
              </a:r>
              <a:r>
                <a:rPr lang="en-US" altLang="zh-CN" sz="2000" dirty="0" smtClean="0"/>
                <a:t>  </a:t>
              </a:r>
              <a:r>
                <a:rPr lang="zh-CN" altLang="zh-CN" sz="2000" dirty="0" smtClean="0"/>
                <a:t>拥有</a:t>
              </a:r>
              <a:r>
                <a:rPr lang="zh-CN" altLang="zh-CN" sz="2000" dirty="0"/>
                <a:t>相同的特征值，同时由于相似性可知：这两个矩阵的秩</a:t>
              </a:r>
              <a:r>
                <a:rPr lang="zh-CN" altLang="zh-CN" sz="2000" dirty="0" smtClean="0"/>
                <a:t>相等</a:t>
              </a:r>
              <a:r>
                <a:rPr lang="zh-CN" altLang="en-US" sz="2000" dirty="0" smtClean="0"/>
                <a:t>。</a:t>
              </a:r>
              <a:endParaRPr lang="zh-CN" altLang="zh-CN" sz="2000" dirty="0"/>
            </a:p>
            <a:p>
              <a:pPr algn="just">
                <a:lnSpc>
                  <a:spcPct val="120000"/>
                </a:lnSpc>
              </a:pPr>
              <a:endParaRPr lang="en-US" altLang="zh-CN" sz="1600" dirty="0"/>
            </a:p>
            <a:p>
              <a:pPr algn="just">
                <a:lnSpc>
                  <a:spcPct val="120000"/>
                </a:lnSpc>
              </a:pPr>
              <a:endParaRPr lang="en-US" altLang="zh-CN" sz="1600" dirty="0"/>
            </a:p>
            <a:p>
              <a:pPr algn="just">
                <a:lnSpc>
                  <a:spcPct val="120000"/>
                </a:lnSpc>
              </a:pPr>
              <a:endParaRPr lang="zh-CN" altLang="zh-CN" sz="1600" dirty="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78001" y="3284093"/>
              <a:ext cx="4874278" cy="344347"/>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smtClean="0">
                  <a:solidFill>
                    <a:srgbClr val="1C75BC"/>
                  </a:solidFill>
                  <a:latin typeface="迷你简准圆" panose="03000509000000000000" pitchFamily="65" charset="-122"/>
                  <a:ea typeface="迷你简准圆" panose="03000509000000000000" pitchFamily="65" charset="-122"/>
                </a:rPr>
                <a:t>5.1.6         </a:t>
              </a:r>
              <a:r>
                <a:rPr lang="zh-CN" altLang="en-US" sz="2400" b="1" dirty="0" smtClean="0">
                  <a:solidFill>
                    <a:srgbClr val="1C75BC"/>
                  </a:solidFill>
                  <a:latin typeface="迷你简准圆" panose="03000509000000000000" pitchFamily="65" charset="-122"/>
                  <a:ea typeface="迷你简准圆" panose="03000509000000000000" pitchFamily="65" charset="-122"/>
                </a:rPr>
                <a:t>对称矩阵</a:t>
              </a:r>
              <a:r>
                <a:rPr lang="zh-CN" altLang="en-US" sz="2400" b="1" dirty="0">
                  <a:solidFill>
                    <a:srgbClr val="1C75BC"/>
                  </a:solidFill>
                  <a:latin typeface="迷你简准圆" panose="03000509000000000000" pitchFamily="65" charset="-122"/>
                  <a:ea typeface="迷你简准圆" panose="03000509000000000000" pitchFamily="65" charset="-122"/>
                </a:rPr>
                <a:t>的正定性描述</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8"/>
          <p:cNvSpPr>
            <a:spLocks noChangeArrowheads="1"/>
          </p:cNvSpPr>
          <p:nvPr/>
        </p:nvSpPr>
        <p:spPr bwMode="auto">
          <a:xfrm>
            <a:off x="0" y="238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3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3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230818125"/>
              </p:ext>
            </p:extLst>
          </p:nvPr>
        </p:nvGraphicFramePr>
        <p:xfrm>
          <a:off x="1874818" y="1237557"/>
          <a:ext cx="428416" cy="259646"/>
        </p:xfrm>
        <a:graphic>
          <a:graphicData uri="http://schemas.openxmlformats.org/presentationml/2006/ole">
            <mc:AlternateContent xmlns:mc="http://schemas.openxmlformats.org/markup-compatibility/2006">
              <mc:Choice xmlns:v="urn:schemas-microsoft-com:vml" Requires="v">
                <p:oleObj spid="_x0000_s84049" r:id="rId6" imgW="317160" imgH="190440" progId="Equation.KSEE3">
                  <p:embed/>
                </p:oleObj>
              </mc:Choice>
              <mc:Fallback>
                <p:oleObj r:id="rId6" imgW="317160" imgH="190440" progId="Equation.KSEE3">
                  <p:embed/>
                  <p:pic>
                    <p:nvPicPr>
                      <p:cNvPr id="0" name="对象 96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74818" y="1237557"/>
                        <a:ext cx="428416" cy="259646"/>
                      </a:xfrm>
                      <a:prstGeom prst="rect">
                        <a:avLst/>
                      </a:prstGeom>
                      <a:noFill/>
                    </p:spPr>
                  </p:pic>
                </p:oleObj>
              </mc:Fallback>
            </mc:AlternateContent>
          </a:graphicData>
        </a:graphic>
      </p:graphicFrame>
      <p:sp>
        <p:nvSpPr>
          <p:cNvPr id="13" name="Rectangle 2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2756864590"/>
              </p:ext>
            </p:extLst>
          </p:nvPr>
        </p:nvGraphicFramePr>
        <p:xfrm>
          <a:off x="3023415" y="5596568"/>
          <a:ext cx="237577" cy="252426"/>
        </p:xfrm>
        <a:graphic>
          <a:graphicData uri="http://schemas.openxmlformats.org/presentationml/2006/ole">
            <mc:AlternateContent xmlns:mc="http://schemas.openxmlformats.org/markup-compatibility/2006">
              <mc:Choice xmlns:v="urn:schemas-microsoft-com:vml" Requires="v">
                <p:oleObj spid="_x0000_s84050" r:id="rId8" imgW="152280" imgH="164880" progId="Equation.KSEE3">
                  <p:embed/>
                </p:oleObj>
              </mc:Choice>
              <mc:Fallback>
                <p:oleObj r:id="rId8" imgW="152280" imgH="164880" progId="Equation.KSEE3">
                  <p:embed/>
                  <p:pic>
                    <p:nvPicPr>
                      <p:cNvPr id="0" name="对象 98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23415" y="5596568"/>
                        <a:ext cx="237577" cy="252426"/>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11897061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1" y="245644"/>
            <a:ext cx="9232540" cy="765650"/>
            <a:chOff x="2973602" y="332266"/>
            <a:chExt cx="6273822"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5.1  </a:t>
              </a:r>
              <a:r>
                <a:rPr lang="zh-CN" altLang="en-US" sz="3200" dirty="0"/>
                <a:t>最重要的矩阵：对称矩阵</a:t>
              </a:r>
              <a:endParaRPr lang="zh-CN" altLang="en-US" sz="3200" dirty="0"/>
            </a:p>
          </p:txBody>
        </p:sp>
        <p:pic>
          <p:nvPicPr>
            <p:cNvPr id="31" name="图片 30"/>
            <p:cNvPicPr>
              <a:picLocks noChangeAspect="1"/>
            </p:cNvPicPr>
            <p:nvPr/>
          </p:nvPicPr>
          <p:blipFill>
            <a:blip r:embed="rId5"/>
            <a:stretch>
              <a:fillRect/>
            </a:stretch>
          </p:blipFill>
          <p:spPr>
            <a:xfrm flipH="1">
              <a:off x="8590691" y="691167"/>
              <a:ext cx="656733" cy="406749"/>
            </a:xfrm>
            <a:prstGeom prst="rect">
              <a:avLst/>
            </a:prstGeom>
          </p:spPr>
        </p:pic>
      </p:grpSp>
      <p:grpSp>
        <p:nvGrpSpPr>
          <p:cNvPr id="32" name="组合 31"/>
          <p:cNvGrpSpPr/>
          <p:nvPr/>
        </p:nvGrpSpPr>
        <p:grpSpPr>
          <a:xfrm>
            <a:off x="1108481" y="1237556"/>
            <a:ext cx="10192107" cy="4804974"/>
            <a:chOff x="878001" y="3284093"/>
            <a:chExt cx="9708884" cy="3089603"/>
          </a:xfrm>
        </p:grpSpPr>
        <p:sp>
          <p:nvSpPr>
            <p:cNvPr id="33" name="矩形 32"/>
            <p:cNvSpPr/>
            <p:nvPr/>
          </p:nvSpPr>
          <p:spPr>
            <a:xfrm>
              <a:off x="878002" y="3844526"/>
              <a:ext cx="9708883" cy="2529170"/>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000" dirty="0" smtClean="0"/>
                <a:t>          </a:t>
              </a:r>
              <a:r>
                <a:rPr lang="zh-CN" altLang="en-US" sz="2000" dirty="0" smtClean="0"/>
                <a:t>和      </a:t>
              </a:r>
              <a:r>
                <a:rPr lang="zh-CN" altLang="zh-CN" sz="2000" dirty="0" smtClean="0"/>
                <a:t>拥有</a:t>
              </a:r>
              <a:r>
                <a:rPr lang="zh-CN" altLang="zh-CN" sz="2000" dirty="0"/>
                <a:t>完全一样的非零特征值。</a:t>
              </a:r>
              <a:endParaRPr lang="en-US" altLang="zh-CN" sz="2000" dirty="0"/>
            </a:p>
            <a:p>
              <a:pPr algn="just">
                <a:lnSpc>
                  <a:spcPct val="120000"/>
                </a:lnSpc>
              </a:pPr>
              <a:endParaRPr lang="en-US" altLang="zh-CN" sz="2000" dirty="0" smtClean="0"/>
            </a:p>
            <a:p>
              <a:pPr algn="just">
                <a:lnSpc>
                  <a:spcPct val="120000"/>
                </a:lnSpc>
              </a:pPr>
              <a:r>
                <a:rPr lang="zh-CN" altLang="en-US" sz="2000" dirty="0" smtClean="0"/>
                <a:t>证明的</a:t>
              </a:r>
              <a:r>
                <a:rPr lang="zh-CN" altLang="zh-CN" sz="2000" dirty="0" smtClean="0"/>
                <a:t>两</a:t>
              </a:r>
              <a:r>
                <a:rPr lang="zh-CN" altLang="zh-CN" sz="2000" dirty="0"/>
                <a:t>个</a:t>
              </a:r>
              <a:r>
                <a:rPr lang="zh-CN" altLang="zh-CN" sz="2000" dirty="0" smtClean="0"/>
                <a:t>方向</a:t>
              </a:r>
              <a:r>
                <a:rPr lang="zh-CN" altLang="en-US" sz="2000" dirty="0" smtClean="0"/>
                <a:t>：</a:t>
              </a:r>
              <a:endParaRPr lang="en-US" altLang="zh-CN" sz="2000" dirty="0" smtClean="0"/>
            </a:p>
            <a:p>
              <a:pPr algn="just">
                <a:lnSpc>
                  <a:spcPct val="120000"/>
                </a:lnSpc>
              </a:pPr>
              <a:endParaRPr lang="en-US" altLang="zh-CN" sz="2000" dirty="0"/>
            </a:p>
            <a:p>
              <a:pPr algn="just">
                <a:lnSpc>
                  <a:spcPct val="120000"/>
                </a:lnSpc>
              </a:pPr>
              <a:r>
                <a:rPr lang="en-US" altLang="zh-CN" sz="2000" dirty="0" smtClean="0"/>
                <a:t>1</a:t>
              </a:r>
              <a:r>
                <a:rPr lang="zh-CN" altLang="en-US" sz="2000" dirty="0" smtClean="0"/>
                <a:t>、</a:t>
              </a:r>
              <a:r>
                <a:rPr lang="zh-CN" altLang="zh-CN" sz="2000" dirty="0" smtClean="0"/>
                <a:t>说明如果</a:t>
              </a:r>
              <a:r>
                <a:rPr lang="en-US" altLang="zh-CN" sz="2000" dirty="0" smtClean="0"/>
                <a:t>      </a:t>
              </a:r>
              <a:r>
                <a:rPr lang="zh-CN" altLang="zh-CN" sz="2000" dirty="0" smtClean="0"/>
                <a:t>是矩阵</a:t>
              </a:r>
              <a:r>
                <a:rPr lang="en-US" altLang="zh-CN" sz="2000" dirty="0" smtClean="0"/>
                <a:t>      </a:t>
              </a:r>
              <a:r>
                <a:rPr lang="zh-CN" altLang="zh-CN" sz="2000" dirty="0" smtClean="0"/>
                <a:t>的</a:t>
              </a:r>
              <a:r>
                <a:rPr lang="zh-CN" altLang="zh-CN" sz="2000" dirty="0"/>
                <a:t>特征值，那么他也是</a:t>
              </a:r>
              <a:r>
                <a:rPr lang="zh-CN" altLang="zh-CN" sz="2000" dirty="0" smtClean="0"/>
                <a:t>矩阵</a:t>
              </a:r>
              <a:r>
                <a:rPr lang="en-US" altLang="zh-CN" sz="2000" dirty="0" smtClean="0"/>
                <a:t>         </a:t>
              </a:r>
              <a:r>
                <a:rPr lang="zh-CN" altLang="zh-CN" sz="2000" dirty="0" smtClean="0"/>
                <a:t>的</a:t>
              </a:r>
              <a:r>
                <a:rPr lang="zh-CN" altLang="zh-CN" sz="2000" dirty="0"/>
                <a:t>特征值</a:t>
              </a:r>
              <a:r>
                <a:rPr lang="zh-CN" altLang="zh-CN" sz="2000" dirty="0" smtClean="0"/>
                <a:t>；</a:t>
              </a:r>
              <a:endParaRPr lang="en-US" altLang="zh-CN" sz="2000" dirty="0" smtClean="0"/>
            </a:p>
            <a:p>
              <a:pPr algn="just">
                <a:lnSpc>
                  <a:spcPct val="120000"/>
                </a:lnSpc>
              </a:pPr>
              <a:endParaRPr lang="en-US" altLang="zh-CN" sz="2000" dirty="0" smtClean="0"/>
            </a:p>
            <a:p>
              <a:pPr algn="just">
                <a:lnSpc>
                  <a:spcPct val="120000"/>
                </a:lnSpc>
              </a:pPr>
              <a:endParaRPr lang="en-US" altLang="zh-CN" sz="2000" dirty="0"/>
            </a:p>
            <a:p>
              <a:pPr algn="just">
                <a:lnSpc>
                  <a:spcPct val="120000"/>
                </a:lnSpc>
              </a:pPr>
              <a:r>
                <a:rPr lang="en-US" altLang="zh-CN" sz="2000" dirty="0" smtClean="0"/>
                <a:t>2</a:t>
              </a:r>
              <a:r>
                <a:rPr lang="zh-CN" altLang="en-US" sz="2000" dirty="0" smtClean="0"/>
                <a:t>、</a:t>
              </a:r>
              <a:r>
                <a:rPr lang="zh-CN" altLang="zh-CN" sz="2000" dirty="0" smtClean="0"/>
                <a:t>反过来</a:t>
              </a:r>
              <a:r>
                <a:rPr lang="zh-CN" altLang="zh-CN" sz="2000" dirty="0"/>
                <a:t>，</a:t>
              </a:r>
              <a:r>
                <a:rPr lang="zh-CN" altLang="zh-CN" sz="2000" dirty="0" smtClean="0"/>
                <a:t>如果</a:t>
              </a:r>
              <a:r>
                <a:rPr lang="en-US" altLang="zh-CN" sz="2000" dirty="0" smtClean="0"/>
                <a:t>     </a:t>
              </a:r>
              <a:r>
                <a:rPr lang="zh-CN" altLang="zh-CN" sz="2000" dirty="0" smtClean="0"/>
                <a:t>是矩阵</a:t>
              </a:r>
              <a:r>
                <a:rPr lang="en-US" altLang="zh-CN" sz="2000" dirty="0" smtClean="0"/>
                <a:t>         </a:t>
              </a:r>
              <a:r>
                <a:rPr lang="zh-CN" altLang="zh-CN" sz="2000" dirty="0" smtClean="0"/>
                <a:t>的</a:t>
              </a:r>
              <a:r>
                <a:rPr lang="zh-CN" altLang="zh-CN" sz="2000" dirty="0"/>
                <a:t>特征值，那么他同样也是</a:t>
              </a:r>
              <a:r>
                <a:rPr lang="zh-CN" altLang="zh-CN" sz="2000" dirty="0" smtClean="0"/>
                <a:t>矩阵</a:t>
              </a:r>
              <a:r>
                <a:rPr lang="en-US" altLang="zh-CN" sz="2000" dirty="0" smtClean="0"/>
                <a:t>        </a:t>
              </a:r>
              <a:r>
                <a:rPr lang="zh-CN" altLang="zh-CN" sz="2000" dirty="0" smtClean="0"/>
                <a:t>的</a:t>
              </a:r>
              <a:r>
                <a:rPr lang="zh-CN" altLang="zh-CN" sz="2000" dirty="0"/>
                <a:t>特征值。</a:t>
              </a:r>
              <a:endParaRPr lang="en-US" altLang="zh-CN" sz="2000" dirty="0"/>
            </a:p>
            <a:p>
              <a:pPr algn="just">
                <a:lnSpc>
                  <a:spcPct val="120000"/>
                </a:lnSpc>
              </a:pPr>
              <a:endParaRPr lang="en-US" altLang="zh-CN" sz="1600" dirty="0"/>
            </a:p>
            <a:p>
              <a:pPr algn="just">
                <a:lnSpc>
                  <a:spcPct val="120000"/>
                </a:lnSpc>
              </a:pPr>
              <a:endParaRPr lang="zh-CN" altLang="zh-CN" sz="1600" dirty="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878001" y="3284093"/>
              <a:ext cx="4874278" cy="344347"/>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smtClean="0">
                  <a:solidFill>
                    <a:srgbClr val="1C75BC"/>
                  </a:solidFill>
                  <a:latin typeface="迷你简准圆" panose="03000509000000000000" pitchFamily="65" charset="-122"/>
                  <a:ea typeface="迷你简准圆" panose="03000509000000000000" pitchFamily="65" charset="-122"/>
                </a:rPr>
                <a:t>5.1.7         </a:t>
              </a:r>
              <a:r>
                <a:rPr lang="zh-CN" altLang="en-US" sz="2400" b="1" dirty="0" smtClean="0">
                  <a:solidFill>
                    <a:srgbClr val="1C75BC"/>
                  </a:solidFill>
                  <a:latin typeface="迷你简准圆" panose="03000509000000000000" pitchFamily="65" charset="-122"/>
                  <a:ea typeface="迷你简准圆" panose="03000509000000000000" pitchFamily="65" charset="-122"/>
                </a:rPr>
                <a:t>与           的</a:t>
              </a:r>
              <a:r>
                <a:rPr lang="zh-CN" altLang="en-US" sz="2400" b="1" dirty="0">
                  <a:solidFill>
                    <a:srgbClr val="1C75BC"/>
                  </a:solidFill>
                  <a:latin typeface="迷你简准圆" panose="03000509000000000000" pitchFamily="65" charset="-122"/>
                  <a:ea typeface="迷你简准圆" panose="03000509000000000000" pitchFamily="65" charset="-122"/>
                </a:rPr>
                <a:t>特征值</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8"/>
          <p:cNvSpPr>
            <a:spLocks noChangeArrowheads="1"/>
          </p:cNvSpPr>
          <p:nvPr/>
        </p:nvSpPr>
        <p:spPr bwMode="auto">
          <a:xfrm>
            <a:off x="0" y="238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3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3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1962953" y="1237557"/>
            <a:ext cx="543739" cy="369332"/>
          </a:xfrm>
          <a:prstGeom prst="rect">
            <a:avLst/>
          </a:prstGeom>
        </p:spPr>
        <p:txBody>
          <a:bodyPr wrap="square">
            <a:spAutoFit/>
          </a:bodyPr>
          <a:lstStyle/>
          <a:p>
            <a:r>
              <a:rPr lang="zh-CN" altLang="en-US" dirty="0"/>
              <a:t> </a:t>
            </a:r>
            <a:r>
              <a:rPr lang="zh-CN" altLang="en-US" dirty="0" smtClean="0"/>
              <a:t> </a:t>
            </a:r>
            <a:endParaRPr lang="zh-CN" altLang="en-US" dirty="0"/>
          </a:p>
        </p:txBody>
      </p:sp>
      <p:sp>
        <p:nvSpPr>
          <p:cNvPr id="13" name="Rectangle 2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1361588487"/>
              </p:ext>
            </p:extLst>
          </p:nvPr>
        </p:nvGraphicFramePr>
        <p:xfrm>
          <a:off x="1865412" y="1269106"/>
          <a:ext cx="470493" cy="285147"/>
        </p:xfrm>
        <a:graphic>
          <a:graphicData uri="http://schemas.openxmlformats.org/presentationml/2006/ole">
            <mc:AlternateContent xmlns:mc="http://schemas.openxmlformats.org/markup-compatibility/2006">
              <mc:Choice xmlns:v="urn:schemas-microsoft-com:vml" Requires="v">
                <p:oleObj spid="_x0000_s85295" r:id="rId6" imgW="317160" imgH="190440" progId="Equation.KSEE3">
                  <p:embed/>
                </p:oleObj>
              </mc:Choice>
              <mc:Fallback>
                <p:oleObj r:id="rId6" imgW="317160" imgH="190440" progId="Equation.KSEE3">
                  <p:embed/>
                  <p:pic>
                    <p:nvPicPr>
                      <p:cNvPr id="0" name="对象 98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65412" y="1269106"/>
                        <a:ext cx="470493" cy="285147"/>
                      </a:xfrm>
                      <a:prstGeom prst="rect">
                        <a:avLst/>
                      </a:prstGeom>
                      <a:noFill/>
                    </p:spPr>
                  </p:pic>
                </p:oleObj>
              </mc:Fallback>
            </mc:AlternateContent>
          </a:graphicData>
        </a:graphic>
      </p:graphicFrame>
      <p:sp>
        <p:nvSpPr>
          <p:cNvPr id="15" name="Rectangle 2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2305275435"/>
              </p:ext>
            </p:extLst>
          </p:nvPr>
        </p:nvGraphicFramePr>
        <p:xfrm>
          <a:off x="2873097" y="1271699"/>
          <a:ext cx="475587" cy="297242"/>
        </p:xfrm>
        <a:graphic>
          <a:graphicData uri="http://schemas.openxmlformats.org/presentationml/2006/ole">
            <mc:AlternateContent xmlns:mc="http://schemas.openxmlformats.org/markup-compatibility/2006">
              <mc:Choice xmlns:v="urn:schemas-microsoft-com:vml" Requires="v">
                <p:oleObj spid="_x0000_s85296" r:id="rId8" imgW="304560" imgH="190440" progId="Equation.KSEE3">
                  <p:embed/>
                </p:oleObj>
              </mc:Choice>
              <mc:Fallback>
                <p:oleObj r:id="rId8" imgW="304560" imgH="190440" progId="Equation.KSEE3">
                  <p:embed/>
                  <p:pic>
                    <p:nvPicPr>
                      <p:cNvPr id="0" name="对象 99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73097" y="1271699"/>
                        <a:ext cx="475587" cy="297242"/>
                      </a:xfrm>
                      <a:prstGeom prst="rect">
                        <a:avLst/>
                      </a:prstGeom>
                      <a:noFill/>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1834821125"/>
              </p:ext>
            </p:extLst>
          </p:nvPr>
        </p:nvGraphicFramePr>
        <p:xfrm>
          <a:off x="1394919" y="2089763"/>
          <a:ext cx="470493" cy="285147"/>
        </p:xfrm>
        <a:graphic>
          <a:graphicData uri="http://schemas.openxmlformats.org/presentationml/2006/ole">
            <mc:AlternateContent xmlns:mc="http://schemas.openxmlformats.org/markup-compatibility/2006">
              <mc:Choice xmlns:v="urn:schemas-microsoft-com:vml" Requires="v">
                <p:oleObj spid="_x0000_s85297" r:id="rId10" imgW="317160" imgH="190440" progId="Equation.KSEE3">
                  <p:embed/>
                </p:oleObj>
              </mc:Choice>
              <mc:Fallback>
                <p:oleObj r:id="rId10" imgW="317160" imgH="190440" progId="Equation.KSEE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4919" y="2089763"/>
                        <a:ext cx="470493" cy="285147"/>
                      </a:xfrm>
                      <a:prstGeom prst="rect">
                        <a:avLst/>
                      </a:prstGeom>
                      <a:noFill/>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3117563778"/>
              </p:ext>
            </p:extLst>
          </p:nvPr>
        </p:nvGraphicFramePr>
        <p:xfrm>
          <a:off x="2139370" y="2141301"/>
          <a:ext cx="475587" cy="297242"/>
        </p:xfrm>
        <a:graphic>
          <a:graphicData uri="http://schemas.openxmlformats.org/presentationml/2006/ole">
            <mc:AlternateContent xmlns:mc="http://schemas.openxmlformats.org/markup-compatibility/2006">
              <mc:Choice xmlns:v="urn:schemas-microsoft-com:vml" Requires="v">
                <p:oleObj spid="_x0000_s85298" r:id="rId11" imgW="304560" imgH="190440" progId="Equation.KSEE3">
                  <p:embed/>
                </p:oleObj>
              </mc:Choice>
              <mc:Fallback>
                <p:oleObj r:id="rId11" imgW="304560" imgH="190440" progId="Equation.KSEE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39370" y="2141301"/>
                        <a:ext cx="475587" cy="297242"/>
                      </a:xfrm>
                      <a:prstGeom prst="rect">
                        <a:avLst/>
                      </a:prstGeom>
                      <a:noFill/>
                    </p:spPr>
                  </p:pic>
                </p:oleObj>
              </mc:Fallback>
            </mc:AlternateContent>
          </a:graphicData>
        </a:graphic>
      </p:graphicFrame>
      <p:sp>
        <p:nvSpPr>
          <p:cNvPr id="17" name="Rectangle 3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3632111466"/>
              </p:ext>
            </p:extLst>
          </p:nvPr>
        </p:nvGraphicFramePr>
        <p:xfrm>
          <a:off x="2614957" y="3652286"/>
          <a:ext cx="258140" cy="326977"/>
        </p:xfrm>
        <a:graphic>
          <a:graphicData uri="http://schemas.openxmlformats.org/presentationml/2006/ole">
            <mc:AlternateContent xmlns:mc="http://schemas.openxmlformats.org/markup-compatibility/2006">
              <mc:Choice xmlns:v="urn:schemas-microsoft-com:vml" Requires="v">
                <p:oleObj spid="_x0000_s85299" r:id="rId12" imgW="139680" imgH="177480" progId="Equation.KSEE3">
                  <p:embed/>
                </p:oleObj>
              </mc:Choice>
              <mc:Fallback>
                <p:oleObj r:id="rId12" imgW="139680" imgH="177480" progId="Equation.KSEE3">
                  <p:embed/>
                  <p:pic>
                    <p:nvPicPr>
                      <p:cNvPr id="0" name="对象 99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14957" y="3652286"/>
                        <a:ext cx="258140" cy="326977"/>
                      </a:xfrm>
                      <a:prstGeom prst="rect">
                        <a:avLst/>
                      </a:prstGeom>
                      <a:noFill/>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2108651764"/>
              </p:ext>
            </p:extLst>
          </p:nvPr>
        </p:nvGraphicFramePr>
        <p:xfrm>
          <a:off x="3778209" y="3644107"/>
          <a:ext cx="475587" cy="297242"/>
        </p:xfrm>
        <a:graphic>
          <a:graphicData uri="http://schemas.openxmlformats.org/presentationml/2006/ole">
            <mc:AlternateContent xmlns:mc="http://schemas.openxmlformats.org/markup-compatibility/2006">
              <mc:Choice xmlns:v="urn:schemas-microsoft-com:vml" Requires="v">
                <p:oleObj spid="_x0000_s85300" r:id="rId14" imgW="304560" imgH="190440" progId="Equation.KSEE3">
                  <p:embed/>
                </p:oleObj>
              </mc:Choice>
              <mc:Fallback>
                <p:oleObj r:id="rId14" imgW="304560" imgH="190440" progId="Equation.KSEE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78209" y="3644107"/>
                        <a:ext cx="475587" cy="297242"/>
                      </a:xfrm>
                      <a:prstGeom prst="rect">
                        <a:avLst/>
                      </a:prstGeom>
                      <a:noFill/>
                    </p:spPr>
                  </p:pic>
                </p:oleObj>
              </mc:Fallback>
            </mc:AlternateContent>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val="2107524434"/>
              </p:ext>
            </p:extLst>
          </p:nvPr>
        </p:nvGraphicFramePr>
        <p:xfrm>
          <a:off x="7306698" y="3694116"/>
          <a:ext cx="470493" cy="285147"/>
        </p:xfrm>
        <a:graphic>
          <a:graphicData uri="http://schemas.openxmlformats.org/presentationml/2006/ole">
            <mc:AlternateContent xmlns:mc="http://schemas.openxmlformats.org/markup-compatibility/2006">
              <mc:Choice xmlns:v="urn:schemas-microsoft-com:vml" Requires="v">
                <p:oleObj spid="_x0000_s85301" r:id="rId15" imgW="317160" imgH="190440" progId="Equation.KSEE3">
                  <p:embed/>
                </p:oleObj>
              </mc:Choice>
              <mc:Fallback>
                <p:oleObj r:id="rId15" imgW="317160" imgH="190440" progId="Equation.KSEE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06698" y="3694116"/>
                        <a:ext cx="470493" cy="285147"/>
                      </a:xfrm>
                      <a:prstGeom prst="rect">
                        <a:avLst/>
                      </a:prstGeom>
                      <a:noFill/>
                    </p:spPr>
                  </p:pic>
                </p:oleObj>
              </mc:Fallback>
            </mc:AlternateContent>
          </a:graphicData>
        </a:graphic>
      </p:graphicFrame>
      <p:graphicFrame>
        <p:nvGraphicFramePr>
          <p:cNvPr id="36" name="对象 35"/>
          <p:cNvGraphicFramePr>
            <a:graphicFrameLocks noChangeAspect="1"/>
          </p:cNvGraphicFramePr>
          <p:nvPr>
            <p:extLst>
              <p:ext uri="{D42A27DB-BD31-4B8C-83A1-F6EECF244321}">
                <p14:modId xmlns:p14="http://schemas.microsoft.com/office/powerpoint/2010/main" val="1207754233"/>
              </p:ext>
            </p:extLst>
          </p:nvPr>
        </p:nvGraphicFramePr>
        <p:xfrm>
          <a:off x="3110890" y="4752136"/>
          <a:ext cx="258140" cy="326977"/>
        </p:xfrm>
        <a:graphic>
          <a:graphicData uri="http://schemas.openxmlformats.org/presentationml/2006/ole">
            <mc:AlternateContent xmlns:mc="http://schemas.openxmlformats.org/markup-compatibility/2006">
              <mc:Choice xmlns:v="urn:schemas-microsoft-com:vml" Requires="v">
                <p:oleObj spid="_x0000_s85302" r:id="rId16" imgW="139680" imgH="177480" progId="Equation.KSEE3">
                  <p:embed/>
                </p:oleObj>
              </mc:Choice>
              <mc:Fallback>
                <p:oleObj r:id="rId16" imgW="139680" imgH="177480" progId="Equation.KSEE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10890" y="4752136"/>
                        <a:ext cx="258140" cy="326977"/>
                      </a:xfrm>
                      <a:prstGeom prst="rect">
                        <a:avLst/>
                      </a:prstGeom>
                      <a:noFill/>
                    </p:spPr>
                  </p:pic>
                </p:oleObj>
              </mc:Fallback>
            </mc:AlternateContent>
          </a:graphicData>
        </a:graphic>
      </p:graphicFrame>
      <p:graphicFrame>
        <p:nvGraphicFramePr>
          <p:cNvPr id="37" name="对象 36"/>
          <p:cNvGraphicFramePr>
            <a:graphicFrameLocks noChangeAspect="1"/>
          </p:cNvGraphicFramePr>
          <p:nvPr>
            <p:extLst>
              <p:ext uri="{D42A27DB-BD31-4B8C-83A1-F6EECF244321}">
                <p14:modId xmlns:p14="http://schemas.microsoft.com/office/powerpoint/2010/main" val="1369550824"/>
              </p:ext>
            </p:extLst>
          </p:nvPr>
        </p:nvGraphicFramePr>
        <p:xfrm>
          <a:off x="4253796" y="4752136"/>
          <a:ext cx="470493" cy="285147"/>
        </p:xfrm>
        <a:graphic>
          <a:graphicData uri="http://schemas.openxmlformats.org/presentationml/2006/ole">
            <mc:AlternateContent xmlns:mc="http://schemas.openxmlformats.org/markup-compatibility/2006">
              <mc:Choice xmlns:v="urn:schemas-microsoft-com:vml" Requires="v">
                <p:oleObj spid="_x0000_s85303" r:id="rId17" imgW="317160" imgH="190440" progId="Equation.KSEE3">
                  <p:embed/>
                </p:oleObj>
              </mc:Choice>
              <mc:Fallback>
                <p:oleObj r:id="rId17" imgW="317160" imgH="190440" progId="Equation.KSEE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53796" y="4752136"/>
                        <a:ext cx="470493" cy="285147"/>
                      </a:xfrm>
                      <a:prstGeom prst="rect">
                        <a:avLst/>
                      </a:prstGeom>
                      <a:noFill/>
                    </p:spPr>
                  </p:pic>
                </p:oleObj>
              </mc:Fallback>
            </mc:AlternateContent>
          </a:graphicData>
        </a:graphic>
      </p:graphicFrame>
      <p:graphicFrame>
        <p:nvGraphicFramePr>
          <p:cNvPr id="38" name="对象 37"/>
          <p:cNvGraphicFramePr>
            <a:graphicFrameLocks noChangeAspect="1"/>
          </p:cNvGraphicFramePr>
          <p:nvPr>
            <p:extLst>
              <p:ext uri="{D42A27DB-BD31-4B8C-83A1-F6EECF244321}">
                <p14:modId xmlns:p14="http://schemas.microsoft.com/office/powerpoint/2010/main" val="2292799687"/>
              </p:ext>
            </p:extLst>
          </p:nvPr>
        </p:nvGraphicFramePr>
        <p:xfrm>
          <a:off x="8425491" y="4781871"/>
          <a:ext cx="475587" cy="297242"/>
        </p:xfrm>
        <a:graphic>
          <a:graphicData uri="http://schemas.openxmlformats.org/presentationml/2006/ole">
            <mc:AlternateContent xmlns:mc="http://schemas.openxmlformats.org/markup-compatibility/2006">
              <mc:Choice xmlns:v="urn:schemas-microsoft-com:vml" Requires="v">
                <p:oleObj spid="_x0000_s85304" r:id="rId18" imgW="304560" imgH="190440" progId="Equation.KSEE3">
                  <p:embed/>
                </p:oleObj>
              </mc:Choice>
              <mc:Fallback>
                <p:oleObj r:id="rId18" imgW="304560" imgH="190440" progId="Equation.KSEE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25491" y="4781871"/>
                        <a:ext cx="475587" cy="297242"/>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7120723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11.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12.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13.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14.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15.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16.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17.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18.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19.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2.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20.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21.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22.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23.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24.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25.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26.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27.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28.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29.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3.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30.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4.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5.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6.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7.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8.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9.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heme/theme1.xml><?xml version="1.0" encoding="utf-8"?>
<a:theme xmlns:a="http://schemas.openxmlformats.org/drawingml/2006/main" name="包图主题2">
  <a:themeElements>
    <a:clrScheme name="自定义 54">
      <a:dk1>
        <a:sysClr val="windowText" lastClr="000000"/>
      </a:dk1>
      <a:lt1>
        <a:sysClr val="window" lastClr="FFFFFF"/>
      </a:lt1>
      <a:dk2>
        <a:srgbClr val="44546A"/>
      </a:dk2>
      <a:lt2>
        <a:srgbClr val="E7E6E6"/>
      </a:lt2>
      <a:accent1>
        <a:srgbClr val="1C75BC"/>
      </a:accent1>
      <a:accent2>
        <a:srgbClr val="1C75BC"/>
      </a:accent2>
      <a:accent3>
        <a:srgbClr val="1C75BC"/>
      </a:accent3>
      <a:accent4>
        <a:srgbClr val="1C75BC"/>
      </a:accent4>
      <a:accent5>
        <a:srgbClr val="1C75BC"/>
      </a:accent5>
      <a:accent6>
        <a:srgbClr val="1C75BC"/>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3397</TotalTime>
  <Words>2414</Words>
  <Application>Microsoft Office PowerPoint</Application>
  <PresentationFormat>宽屏</PresentationFormat>
  <Paragraphs>297</Paragraphs>
  <Slides>31</Slides>
  <Notes>31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31</vt:i4>
      </vt:variant>
    </vt:vector>
  </HeadingPairs>
  <TitlesOfParts>
    <vt:vector size="43" baseType="lpstr">
      <vt:lpstr>等线</vt:lpstr>
      <vt:lpstr>汉仪趣黑W</vt:lpstr>
      <vt:lpstr>黑体</vt:lpstr>
      <vt:lpstr>迷你简准圆</vt:lpstr>
      <vt:lpstr>宋体</vt:lpstr>
      <vt:lpstr>微软雅黑</vt:lpstr>
      <vt:lpstr>Arial</vt:lpstr>
      <vt:lpstr>Consolas</vt:lpstr>
      <vt:lpstr>Times New Roman</vt:lpstr>
      <vt:lpstr>包图主题2</vt:lpstr>
      <vt:lpstr>Equation.KSEE3</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liu chunhua</cp:lastModifiedBy>
  <cp:revision>164</cp:revision>
  <dcterms:created xsi:type="dcterms:W3CDTF">2017-07-06T07:15:09Z</dcterms:created>
  <dcterms:modified xsi:type="dcterms:W3CDTF">2020-09-06T09:12:00Z</dcterms:modified>
</cp:coreProperties>
</file>