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70" r:id="rId4"/>
    <p:sldId id="336" r:id="rId5"/>
    <p:sldId id="353" r:id="rId6"/>
    <p:sldId id="354" r:id="rId7"/>
    <p:sldId id="355" r:id="rId8"/>
    <p:sldId id="356" r:id="rId9"/>
    <p:sldId id="357" r:id="rId10"/>
    <p:sldId id="337" r:id="rId11"/>
    <p:sldId id="358" r:id="rId12"/>
    <p:sldId id="359" r:id="rId13"/>
    <p:sldId id="360" r:id="rId14"/>
    <p:sldId id="361" r:id="rId15"/>
    <p:sldId id="36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2" autoAdjust="0"/>
    <p:restoredTop sz="91831" autoAdjust="0"/>
  </p:normalViewPr>
  <p:slideViewPr>
    <p:cSldViewPr snapToGrid="0" showGuides="1">
      <p:cViewPr varScale="1">
        <p:scale>
          <a:sx n="106" d="100"/>
          <a:sy n="106" d="100"/>
        </p:scale>
        <p:origin x="930"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1786828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344226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152300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201785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2758535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230363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1383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204017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314408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186344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164996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957284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0.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2.emf"/><Relationship Id="rId5" Type="http://schemas.openxmlformats.org/officeDocument/2006/relationships/image" Target="../media/image21.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oleObject" Target="../embeddings/oleObject13.bin"/><Relationship Id="rId5" Type="http://schemas.openxmlformats.org/officeDocument/2006/relationships/image" Target="../media/image6.emf"/><Relationship Id="rId4" Type="http://schemas.openxmlformats.org/officeDocument/2006/relationships/notesSlide" Target="../notesSlides/notesSlide12.xml"/><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1.wmf"/><Relationship Id="rId18" Type="http://schemas.openxmlformats.org/officeDocument/2006/relationships/oleObject" Target="../embeddings/oleObject7.bin"/><Relationship Id="rId26" Type="http://schemas.openxmlformats.org/officeDocument/2006/relationships/image" Target="../media/image17.wmf"/><Relationship Id="rId3" Type="http://schemas.openxmlformats.org/officeDocument/2006/relationships/slideLayout" Target="../slideLayouts/slideLayout2.xml"/><Relationship Id="rId21" Type="http://schemas.openxmlformats.org/officeDocument/2006/relationships/oleObject" Target="../embeddings/oleObject9.bin"/><Relationship Id="rId7" Type="http://schemas.openxmlformats.org/officeDocument/2006/relationships/image" Target="../media/image8.wmf"/><Relationship Id="rId12" Type="http://schemas.openxmlformats.org/officeDocument/2006/relationships/oleObject" Target="../embeddings/oleObject4.bin"/><Relationship Id="rId17" Type="http://schemas.openxmlformats.org/officeDocument/2006/relationships/image" Target="../media/image13.wmf"/><Relationship Id="rId25" Type="http://schemas.openxmlformats.org/officeDocument/2006/relationships/oleObject" Target="../embeddings/oleObject11.bin"/><Relationship Id="rId2" Type="http://schemas.openxmlformats.org/officeDocument/2006/relationships/tags" Target="../tags/tag6.xml"/><Relationship Id="rId16" Type="http://schemas.openxmlformats.org/officeDocument/2006/relationships/oleObject" Target="../embeddings/oleObject6.bin"/><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0.wmf"/><Relationship Id="rId24" Type="http://schemas.openxmlformats.org/officeDocument/2006/relationships/image" Target="../media/image16.wmf"/><Relationship Id="rId5" Type="http://schemas.openxmlformats.org/officeDocument/2006/relationships/image" Target="../media/image6.emf"/><Relationship Id="rId15" Type="http://schemas.openxmlformats.org/officeDocument/2006/relationships/image" Target="../media/image12.wmf"/><Relationship Id="rId23" Type="http://schemas.openxmlformats.org/officeDocument/2006/relationships/oleObject" Target="../embeddings/oleObject10.bin"/><Relationship Id="rId28" Type="http://schemas.openxmlformats.org/officeDocument/2006/relationships/image" Target="../media/image18.wmf"/><Relationship Id="rId10" Type="http://schemas.openxmlformats.org/officeDocument/2006/relationships/oleObject" Target="../embeddings/oleObject3.bin"/><Relationship Id="rId19" Type="http://schemas.openxmlformats.org/officeDocument/2006/relationships/image" Target="../media/image14.wmf"/><Relationship Id="rId4" Type="http://schemas.openxmlformats.org/officeDocument/2006/relationships/notesSlide" Target="../notesSlides/notesSlide7.xml"/><Relationship Id="rId9" Type="http://schemas.openxmlformats.org/officeDocument/2006/relationships/image" Target="../media/image9.wmf"/><Relationship Id="rId14" Type="http://schemas.openxmlformats.org/officeDocument/2006/relationships/oleObject" Target="../embeddings/oleObject5.bin"/><Relationship Id="rId22" Type="http://schemas.openxmlformats.org/officeDocument/2006/relationships/image" Target="../media/image15.wmf"/><Relationship Id="rId27"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9.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19705" y="3283330"/>
            <a:ext cx="8028817" cy="707886"/>
          </a:xfrm>
          <a:prstGeom prst="rect">
            <a:avLst/>
          </a:prstGeom>
          <a:noFill/>
        </p:spPr>
        <p:txBody>
          <a:bodyPr wrap="square" rtlCol="0">
            <a:spAutoFit/>
            <a:scene3d>
              <a:camera prst="orthographicFront"/>
              <a:lightRig rig="threePt" dir="t"/>
            </a:scene3d>
            <a:sp3d contourW="12700"/>
          </a:bodyPr>
          <a:lstStyle/>
          <a:p>
            <a:pPr algn="ctr"/>
            <a:r>
              <a:rPr lang="zh-CN" altLang="en-US" sz="4000" dirty="0">
                <a:solidFill>
                  <a:srgbClr val="1C75BC"/>
                </a:solidFill>
                <a:latin typeface="汉仪趣黑W" panose="00020600040101010101" pitchFamily="18" charset="-122"/>
                <a:ea typeface="汉仪趣黑W" panose="00020600040101010101" pitchFamily="18" charset="-122"/>
              </a:rPr>
              <a:t>第</a:t>
            </a:r>
            <a:r>
              <a:rPr lang="en-US" altLang="zh-CN" sz="4000" dirty="0">
                <a:solidFill>
                  <a:srgbClr val="1C75BC"/>
                </a:solidFill>
                <a:latin typeface="汉仪趣黑W" panose="00020600040101010101" pitchFamily="18" charset="-122"/>
                <a:ea typeface="汉仪趣黑W" panose="00020600040101010101" pitchFamily="18" charset="-122"/>
              </a:rPr>
              <a:t>6</a:t>
            </a:r>
            <a:r>
              <a:rPr lang="zh-CN" altLang="en-US" sz="4000" dirty="0">
                <a:solidFill>
                  <a:srgbClr val="1C75BC"/>
                </a:solidFill>
                <a:latin typeface="汉仪趣黑W" panose="00020600040101010101" pitchFamily="18" charset="-122"/>
                <a:ea typeface="汉仪趣黑W" panose="00020600040101010101" pitchFamily="18" charset="-122"/>
              </a:rPr>
              <a:t>章 </a:t>
            </a:r>
            <a:r>
              <a:rPr lang="zh-CN" altLang="en-US" sz="4000" dirty="0" smtClean="0">
                <a:solidFill>
                  <a:srgbClr val="1C75BC"/>
                </a:solidFill>
                <a:latin typeface="汉仪趣黑W" panose="00020600040101010101" pitchFamily="18" charset="-122"/>
                <a:ea typeface="汉仪趣黑W" panose="00020600040101010101" pitchFamily="18" charset="-122"/>
              </a:rPr>
              <a:t>实践</a:t>
            </a:r>
            <a:r>
              <a:rPr lang="zh-CN" altLang="en-US" sz="4000" dirty="0">
                <a:solidFill>
                  <a:srgbClr val="1C75BC"/>
                </a:solidFill>
                <a:latin typeface="汉仪趣黑W" panose="00020600040101010101" pitchFamily="18" charset="-122"/>
                <a:ea typeface="汉仪趣黑W" panose="00020600040101010101" pitchFamily="18" charset="-122"/>
              </a:rPr>
              <a:t>与应用：线代用起来</a:t>
            </a:r>
            <a:endParaRPr lang="zh-CN" altLang="en-US" sz="4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2429835"/>
            <a:chOff x="878002" y="3291433"/>
            <a:chExt cx="9708883" cy="1562386"/>
          </a:xfrm>
        </p:grpSpPr>
        <p:sp>
          <p:nvSpPr>
            <p:cNvPr id="33" name="矩形 32"/>
            <p:cNvSpPr/>
            <p:nvPr/>
          </p:nvSpPr>
          <p:spPr>
            <a:xfrm>
              <a:off x="878002" y="3844526"/>
              <a:ext cx="9708883" cy="1009293"/>
            </a:xfrm>
            <a:prstGeom prst="rect">
              <a:avLst/>
            </a:prstGeom>
          </p:spPr>
          <p:txBody>
            <a:bodyPr wrap="square">
              <a:spAutoFit/>
              <a:scene3d>
                <a:camera prst="orthographicFront"/>
                <a:lightRig rig="threePt" dir="t"/>
              </a:scene3d>
              <a:sp3d contourW="12700"/>
            </a:bodyPr>
            <a:lstStyle/>
            <a:p>
              <a:r>
                <a:rPr lang="zh-CN" altLang="en-US" sz="2000" dirty="0"/>
                <a:t>如何基于奇异值分解的</a:t>
              </a:r>
              <a:r>
                <a:rPr lang="zh-CN" altLang="en-US" sz="2000" dirty="0" smtClean="0"/>
                <a:t>方法</a:t>
              </a:r>
              <a:endParaRPr lang="en-US" altLang="zh-CN" sz="2000" dirty="0" smtClean="0"/>
            </a:p>
            <a:p>
              <a:r>
                <a:rPr lang="zh-CN" altLang="en-US" sz="2000" dirty="0" smtClean="0"/>
                <a:t>进行</a:t>
              </a:r>
              <a:r>
                <a:rPr lang="zh-CN" altLang="en-US" sz="2000" dirty="0"/>
                <a:t>彩色图像的压缩处理</a:t>
              </a:r>
              <a:r>
                <a:rPr lang="zh-CN" altLang="en-US" sz="2000" dirty="0" smtClean="0"/>
                <a:t>。</a:t>
              </a:r>
              <a:endParaRPr lang="en-US" altLang="zh-CN" sz="2000" dirty="0" smtClean="0"/>
            </a:p>
            <a:p>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en-US" altLang="zh-CN" sz="2000" dirty="0" smtClean="0">
                  <a:solidFill>
                    <a:schemeClr val="tx1">
                      <a:lumMod val="50000"/>
                      <a:lumOff val="50000"/>
                    </a:schemeClr>
                  </a:solidFill>
                  <a:latin typeface="迷你简准圆" panose="03000509000000000000" pitchFamily="65" charset="-122"/>
                  <a:ea typeface="迷你简准圆" panose="03000509000000000000" pitchFamily="65" charset="-122"/>
                </a:rPr>
                <a:t>Python</a:t>
              </a:r>
              <a:r>
                <a:rPr lang="zh-CN" altLang="en-US" sz="2000" dirty="0" smtClean="0">
                  <a:solidFill>
                    <a:schemeClr val="tx1">
                      <a:lumMod val="50000"/>
                      <a:lumOff val="50000"/>
                    </a:schemeClr>
                  </a:solidFill>
                  <a:latin typeface="迷你简准圆" panose="03000509000000000000" pitchFamily="65" charset="-122"/>
                  <a:ea typeface="迷你简准圆" panose="03000509000000000000" pitchFamily="65" charset="-122"/>
                </a:rPr>
                <a:t>源代码：</a:t>
              </a:r>
              <a:endParaRPr lang="en-US" altLang="zh-CN" sz="20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6.2.1  </a:t>
              </a:r>
              <a:r>
                <a:rPr lang="zh-CN" altLang="en-US" sz="2400" b="1" dirty="0">
                  <a:solidFill>
                    <a:srgbClr val="1C75BC"/>
                  </a:solidFill>
                  <a:latin typeface="迷你简准圆" panose="03000509000000000000" pitchFamily="65" charset="-122"/>
                  <a:ea typeface="迷你简准圆" panose="03000509000000000000" pitchFamily="65" charset="-122"/>
                </a:rPr>
                <a:t>完整源码展示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5659947" y="788536"/>
            <a:ext cx="6136342" cy="6438960"/>
          </a:xfrm>
          <a:prstGeom prst="rect">
            <a:avLst/>
          </a:prstGeom>
        </p:spPr>
      </p:pic>
    </p:spTree>
    <p:custDataLst>
      <p:tags r:id="rId1"/>
    </p:custDataLst>
    <p:extLst>
      <p:ext uri="{BB962C8B-B14F-4D97-AF65-F5344CB8AC3E}">
        <p14:creationId xmlns:p14="http://schemas.microsoft.com/office/powerpoint/2010/main" val="295408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9"/>
            <a:ext cx="10192106" cy="1247972"/>
            <a:chOff x="878002" y="3291433"/>
            <a:chExt cx="9708883" cy="802447"/>
          </a:xfrm>
        </p:grpSpPr>
        <p:sp>
          <p:nvSpPr>
            <p:cNvPr id="33" name="矩形 32"/>
            <p:cNvSpPr/>
            <p:nvPr/>
          </p:nvSpPr>
          <p:spPr>
            <a:xfrm>
              <a:off x="878002" y="3844526"/>
              <a:ext cx="9708883" cy="249354"/>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6.2.2  </a:t>
              </a:r>
              <a:r>
                <a:rPr lang="zh-CN" altLang="en-US" sz="2400" b="1" dirty="0">
                  <a:solidFill>
                    <a:srgbClr val="1C75BC"/>
                  </a:solidFill>
                  <a:latin typeface="迷你简准圆" panose="03000509000000000000" pitchFamily="65" charset="-122"/>
                  <a:ea typeface="迷你简准圆" panose="03000509000000000000" pitchFamily="65" charset="-122"/>
                </a:rPr>
                <a:t>图像的数据表示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22" name="图片 1581" descr="原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446" y="2152549"/>
            <a:ext cx="2870200" cy="287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图片 2"/>
          <p:cNvPicPr>
            <a:picLocks noChangeAspect="1"/>
          </p:cNvPicPr>
          <p:nvPr/>
        </p:nvPicPr>
        <p:blipFill>
          <a:blip r:embed="rId6"/>
          <a:stretch>
            <a:fillRect/>
          </a:stretch>
        </p:blipFill>
        <p:spPr>
          <a:xfrm>
            <a:off x="4598978" y="2238131"/>
            <a:ext cx="8746132" cy="2641687"/>
          </a:xfrm>
          <a:prstGeom prst="rect">
            <a:avLst/>
          </a:prstGeom>
        </p:spPr>
      </p:pic>
    </p:spTree>
    <p:custDataLst>
      <p:tags r:id="rId1"/>
    </p:custDataLst>
    <p:extLst>
      <p:ext uri="{BB962C8B-B14F-4D97-AF65-F5344CB8AC3E}">
        <p14:creationId xmlns:p14="http://schemas.microsoft.com/office/powerpoint/2010/main" val="3699132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41"/>
            <a:ext cx="10192106" cy="4766911"/>
            <a:chOff x="878002" y="3291433"/>
            <a:chExt cx="9708883" cy="3065128"/>
          </a:xfrm>
        </p:grpSpPr>
        <p:sp>
          <p:nvSpPr>
            <p:cNvPr id="33" name="矩形 32"/>
            <p:cNvSpPr/>
            <p:nvPr/>
          </p:nvSpPr>
          <p:spPr>
            <a:xfrm>
              <a:off x="878002" y="3732399"/>
              <a:ext cx="9708883" cy="2624162"/>
            </a:xfrm>
            <a:prstGeom prst="rect">
              <a:avLst/>
            </a:prstGeom>
          </p:spPr>
          <p:txBody>
            <a:bodyPr wrap="square">
              <a:spAutoFit/>
              <a:scene3d>
                <a:camera prst="orthographicFront"/>
                <a:lightRig rig="threePt" dir="t"/>
              </a:scene3d>
              <a:sp3d contourW="12700"/>
            </a:bodyPr>
            <a:lstStyle/>
            <a:p>
              <a:r>
                <a:rPr lang="zh-CN" altLang="zh-CN" sz="2000" dirty="0"/>
                <a:t>灰度图的压缩过程比较简单</a:t>
              </a:r>
              <a:r>
                <a:rPr lang="zh-CN" altLang="zh-CN" sz="2000" dirty="0" smtClean="0"/>
                <a:t>直观。</a:t>
              </a:r>
              <a:r>
                <a:rPr lang="zh-CN" altLang="zh-CN" sz="2000" dirty="0"/>
                <a:t>灰度图说的更直白一些就是我们原来常见的黑白图片。在这种情况下，颜色通道只用一维就可以了，通过</a:t>
              </a:r>
              <a:r>
                <a:rPr lang="en-US" altLang="zh-CN" sz="2000" dirty="0"/>
                <a:t>0-255</a:t>
              </a:r>
              <a:r>
                <a:rPr lang="zh-CN" altLang="zh-CN" sz="2000" dirty="0"/>
                <a:t>范围内的不同取值，用来表示白</a:t>
              </a:r>
              <a:r>
                <a:rPr lang="en-US" altLang="zh-CN" sz="2000" dirty="0"/>
                <a:t>-</a:t>
              </a:r>
              <a:r>
                <a:rPr lang="zh-CN" altLang="zh-CN" sz="2000" dirty="0"/>
                <a:t>灰</a:t>
              </a:r>
              <a:r>
                <a:rPr lang="en-US" altLang="zh-CN" sz="2000" dirty="0"/>
                <a:t>-</a:t>
              </a:r>
              <a:r>
                <a:rPr lang="zh-CN" altLang="zh-CN" sz="2000" dirty="0"/>
                <a:t>黑的深浅程度。</a:t>
              </a:r>
            </a:p>
            <a:p>
              <a:r>
                <a:rPr lang="zh-CN" altLang="zh-CN" sz="2000" dirty="0" smtClean="0"/>
                <a:t>原来</a:t>
              </a:r>
              <a:r>
                <a:rPr lang="zh-CN" altLang="zh-CN" sz="2000" dirty="0"/>
                <a:t>的</a:t>
              </a:r>
              <a:r>
                <a:rPr lang="en-US" altLang="zh-CN" sz="2000" dirty="0"/>
                <a:t>3D</a:t>
              </a:r>
              <a:r>
                <a:rPr lang="zh-CN" altLang="zh-CN" sz="2000" dirty="0"/>
                <a:t>张量退化成了一个简单的矩阵（我们称其为</a:t>
              </a:r>
              <a:r>
                <a:rPr lang="en-US" altLang="zh-CN" sz="2000" b="1" i="1" dirty="0" err="1"/>
                <a:t>img</a:t>
              </a:r>
              <a:r>
                <a:rPr lang="zh-CN" altLang="zh-CN" sz="2000" dirty="0"/>
                <a:t>矩阵），</a:t>
              </a:r>
              <a:r>
                <a:rPr lang="en-US" altLang="zh-CN" sz="2000" b="1" i="1" dirty="0" err="1"/>
                <a:t>img</a:t>
              </a:r>
              <a:r>
                <a:rPr lang="zh-CN" altLang="zh-CN" sz="2000" dirty="0"/>
                <a:t>矩阵的形状就是用图像的高×宽来进行描述的，而矩阵的元素值就是对应像素的灰度值（取值</a:t>
              </a:r>
              <a:r>
                <a:rPr lang="en-US" altLang="zh-CN" sz="2000" dirty="0"/>
                <a:t>0-255</a:t>
              </a:r>
              <a:r>
                <a:rPr lang="zh-CN" altLang="zh-CN" sz="2000" dirty="0"/>
                <a:t>）</a:t>
              </a:r>
              <a:r>
                <a:rPr lang="zh-CN" altLang="zh-CN" sz="2000" dirty="0" smtClean="0"/>
                <a:t>。</a:t>
              </a:r>
              <a:endParaRPr lang="en-US" altLang="zh-CN" sz="2000" dirty="0" smtClean="0"/>
            </a:p>
            <a:p>
              <a:endParaRPr lang="en-US" altLang="zh-CN" sz="2000" dirty="0"/>
            </a:p>
            <a:p>
              <a:r>
                <a:rPr lang="zh-CN" altLang="zh-CN" sz="2000" dirty="0"/>
                <a:t>得到了用来表示灰度图像的</a:t>
              </a:r>
              <a:r>
                <a:rPr lang="en-US" altLang="zh-CN" sz="2000" b="1" i="1" dirty="0" err="1"/>
                <a:t>img</a:t>
              </a:r>
              <a:r>
                <a:rPr lang="zh-CN" altLang="zh-CN" sz="2000" dirty="0"/>
                <a:t>矩阵，接下来的处理过程就非常简单了，我们通过对</a:t>
              </a:r>
              <a:r>
                <a:rPr lang="en-US" altLang="zh-CN" sz="2000" b="1" i="1" dirty="0" err="1"/>
                <a:t>img</a:t>
              </a:r>
              <a:r>
                <a:rPr lang="zh-CN" altLang="zh-CN" sz="2000" dirty="0"/>
                <a:t>矩阵进行奇异值分解，获取了</a:t>
              </a:r>
              <a:r>
                <a:rPr lang="en-US" altLang="zh-CN" sz="2000" b="1" i="1" dirty="0"/>
                <a:t>U</a:t>
              </a:r>
              <a:r>
                <a:rPr lang="zh-CN" altLang="zh-CN" sz="2000" dirty="0"/>
                <a:t>，</a:t>
              </a:r>
              <a:r>
                <a:rPr lang="en-US" altLang="zh-CN" sz="2000" b="1" i="1" dirty="0"/>
                <a:t>sigma</a:t>
              </a:r>
              <a:r>
                <a:rPr lang="zh-CN" altLang="zh-CN" sz="2000" dirty="0" smtClean="0"/>
                <a:t>，</a:t>
              </a:r>
              <a:r>
                <a:rPr lang="en-US" altLang="zh-CN" sz="2000" dirty="0" smtClean="0"/>
                <a:t>   </a:t>
              </a:r>
              <a:r>
                <a:rPr lang="zh-CN" altLang="zh-CN" sz="2000" dirty="0" smtClean="0"/>
                <a:t>三</a:t>
              </a:r>
              <a:r>
                <a:rPr lang="zh-CN" altLang="zh-CN" sz="2000" dirty="0"/>
                <a:t>个核心矩阵要素，按照压缩的实际需要，我们取前</a:t>
              </a:r>
              <a:r>
                <a:rPr lang="en-US" altLang="zh-CN" sz="2000" dirty="0"/>
                <a:t>k</a:t>
              </a:r>
              <a:r>
                <a:rPr lang="zh-CN" altLang="zh-CN" sz="2000" dirty="0"/>
                <a:t>个奇异值以及相对应的左、右特征向量，就能通过下面的公式完成图像的压缩重建过程</a:t>
              </a:r>
              <a:r>
                <a:rPr lang="zh-CN" altLang="zh-CN" sz="2000" dirty="0" smtClean="0"/>
                <a:t>：</a:t>
              </a:r>
              <a:endParaRPr lang="en-US" altLang="zh-CN" sz="2000" dirty="0" smtClean="0"/>
            </a:p>
            <a:p>
              <a:endParaRPr lang="zh-CN"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6.2.3  </a:t>
              </a:r>
              <a:r>
                <a:rPr lang="zh-CN" altLang="en-US" sz="2400" b="1" dirty="0">
                  <a:solidFill>
                    <a:srgbClr val="1C75BC"/>
                  </a:solidFill>
                  <a:latin typeface="迷你简准圆" panose="03000509000000000000" pitchFamily="65" charset="-122"/>
                  <a:ea typeface="迷你简准圆" panose="03000509000000000000" pitchFamily="65" charset="-122"/>
                </a:rPr>
                <a:t>先谈谈灰度图的处理</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506300158"/>
              </p:ext>
            </p:extLst>
          </p:nvPr>
        </p:nvGraphicFramePr>
        <p:xfrm>
          <a:off x="5888685" y="4083113"/>
          <a:ext cx="321380" cy="293434"/>
        </p:xfrm>
        <a:graphic>
          <a:graphicData uri="http://schemas.openxmlformats.org/presentationml/2006/ole">
            <mc:AlternateContent xmlns:mc="http://schemas.openxmlformats.org/markup-compatibility/2006">
              <mc:Choice xmlns:v="urn:schemas-microsoft-com:vml" Requires="v">
                <p:oleObj spid="_x0000_s82965" r:id="rId6" imgW="215640" imgH="203040" progId="Equation.KSEE3">
                  <p:embed/>
                </p:oleObj>
              </mc:Choice>
              <mc:Fallback>
                <p:oleObj r:id="rId6" imgW="215640" imgH="203040" progId="Equation.KSEE3">
                  <p:embed/>
                  <p:pic>
                    <p:nvPicPr>
                      <p:cNvPr id="0" name="对象 13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8685" y="4083113"/>
                        <a:ext cx="321380" cy="293434"/>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41223995"/>
              </p:ext>
            </p:extLst>
          </p:nvPr>
        </p:nvGraphicFramePr>
        <p:xfrm>
          <a:off x="2245259" y="5016110"/>
          <a:ext cx="6963550" cy="606581"/>
        </p:xfrm>
        <a:graphic>
          <a:graphicData uri="http://schemas.openxmlformats.org/presentationml/2006/ole">
            <mc:AlternateContent xmlns:mc="http://schemas.openxmlformats.org/markup-compatibility/2006">
              <mc:Choice xmlns:v="urn:schemas-microsoft-com:vml" Requires="v">
                <p:oleObj spid="_x0000_s82966" r:id="rId8" imgW="2730240" imgH="241200" progId="Equation.KSEE3">
                  <p:embed/>
                </p:oleObj>
              </mc:Choice>
              <mc:Fallback>
                <p:oleObj r:id="rId8" imgW="2730240" imgH="241200" progId="Equation.KSEE3">
                  <p:embed/>
                  <p:pic>
                    <p:nvPicPr>
                      <p:cNvPr id="0" name="对象 13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259" y="5016110"/>
                        <a:ext cx="6963550" cy="60658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02844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5998016"/>
            <a:chOff x="878002" y="3291433"/>
            <a:chExt cx="9708883" cy="3856729"/>
          </a:xfrm>
        </p:grpSpPr>
        <p:sp>
          <p:nvSpPr>
            <p:cNvPr id="33" name="矩形 32"/>
            <p:cNvSpPr/>
            <p:nvPr/>
          </p:nvSpPr>
          <p:spPr>
            <a:xfrm>
              <a:off x="878002" y="3732398"/>
              <a:ext cx="9708883" cy="3415764"/>
            </a:xfrm>
            <a:prstGeom prst="rect">
              <a:avLst/>
            </a:prstGeom>
          </p:spPr>
          <p:txBody>
            <a:bodyPr wrap="square">
              <a:spAutoFit/>
              <a:scene3d>
                <a:camera prst="orthographicFront"/>
                <a:lightRig rig="threePt" dir="t"/>
              </a:scene3d>
              <a:sp3d contourW="12700"/>
            </a:bodyPr>
            <a:lstStyle/>
            <a:p>
              <a:r>
                <a:rPr lang="zh-CN" altLang="zh-CN" sz="2000" dirty="0"/>
                <a:t>我们的解决思路分为三步</a:t>
              </a:r>
              <a:r>
                <a:rPr lang="zh-CN" altLang="zh-CN" sz="2000" dirty="0" smtClean="0"/>
                <a:t>：</a:t>
              </a:r>
              <a:endParaRPr lang="en-US" altLang="zh-CN" sz="2000" dirty="0" smtClean="0"/>
            </a:p>
            <a:p>
              <a:endParaRPr lang="zh-CN" altLang="zh-CN" sz="2000" dirty="0"/>
            </a:p>
            <a:p>
              <a:r>
                <a:rPr lang="zh-CN" altLang="zh-CN" sz="2000" dirty="0"/>
                <a:t>第一步：通道分离。</a:t>
              </a:r>
            </a:p>
            <a:p>
              <a:r>
                <a:rPr lang="zh-CN" altLang="zh-CN" sz="2000" dirty="0"/>
                <a:t>对于</a:t>
              </a:r>
              <a:r>
                <a:rPr lang="en-US" altLang="zh-CN" sz="2000" dirty="0" err="1"/>
                <a:t>png</a:t>
              </a:r>
              <a:r>
                <a:rPr lang="zh-CN" altLang="zh-CN" sz="2000" dirty="0"/>
                <a:t>格式的彩色图片，拥有四个颜色通道</a:t>
              </a:r>
              <a:r>
                <a:rPr lang="en-US" altLang="zh-CN" sz="2000" dirty="0"/>
                <a:t>R</a:t>
              </a:r>
              <a:r>
                <a:rPr lang="zh-CN" altLang="zh-CN" sz="2000" dirty="0"/>
                <a:t>，</a:t>
              </a:r>
              <a:r>
                <a:rPr lang="en-US" altLang="zh-CN" sz="2000" dirty="0"/>
                <a:t>G</a:t>
              </a:r>
              <a:r>
                <a:rPr lang="zh-CN" altLang="zh-CN" sz="2000" dirty="0"/>
                <a:t>，</a:t>
              </a:r>
              <a:r>
                <a:rPr lang="en-US" altLang="zh-CN" sz="2000" dirty="0"/>
                <a:t>B</a:t>
              </a:r>
              <a:r>
                <a:rPr lang="zh-CN" altLang="zh-CN" sz="2000" dirty="0"/>
                <a:t>，</a:t>
              </a:r>
              <a:r>
                <a:rPr lang="en-US" altLang="zh-CN" sz="2000" dirty="0"/>
                <a:t>A</a:t>
              </a:r>
              <a:r>
                <a:rPr lang="zh-CN" altLang="zh-CN" sz="2000" dirty="0"/>
                <a:t>，那我们可以尝试着先将每个颜色通道进行分离，产生四个形状一样，均为图像高×宽的单通道矩阵： </a:t>
              </a:r>
              <a:r>
                <a:rPr lang="en-US" altLang="zh-CN" sz="2000" b="1" i="1" dirty="0" err="1"/>
                <a:t>imgR</a:t>
              </a:r>
              <a:r>
                <a:rPr lang="zh-CN" altLang="zh-CN" sz="2000" dirty="0"/>
                <a:t>、</a:t>
              </a:r>
              <a:r>
                <a:rPr lang="en-US" altLang="zh-CN" sz="2000" b="1" i="1" dirty="0" err="1"/>
                <a:t>imgG</a:t>
              </a:r>
              <a:r>
                <a:rPr lang="zh-CN" altLang="zh-CN" sz="2000" dirty="0"/>
                <a:t>、</a:t>
              </a:r>
              <a:r>
                <a:rPr lang="en-US" altLang="zh-CN" sz="2000" b="1" i="1" dirty="0" err="1"/>
                <a:t>imgB</a:t>
              </a:r>
              <a:r>
                <a:rPr lang="zh-CN" altLang="zh-CN" sz="2000" dirty="0"/>
                <a:t>、</a:t>
              </a:r>
              <a:r>
                <a:rPr lang="en-US" altLang="zh-CN" sz="2000" b="1" i="1" dirty="0" err="1"/>
                <a:t>imgA</a:t>
              </a:r>
              <a:r>
                <a:rPr lang="zh-CN" altLang="zh-CN" sz="2000" dirty="0" smtClean="0"/>
                <a:t>。</a:t>
              </a:r>
              <a:endParaRPr lang="en-US" altLang="zh-CN" sz="2000" dirty="0" smtClean="0"/>
            </a:p>
            <a:p>
              <a:endParaRPr lang="zh-CN" altLang="zh-CN" sz="2000" dirty="0"/>
            </a:p>
            <a:p>
              <a:r>
                <a:rPr lang="zh-CN" altLang="zh-CN" sz="2000" dirty="0"/>
                <a:t>第二步：矩阵压缩。</a:t>
              </a:r>
            </a:p>
            <a:p>
              <a:r>
                <a:rPr lang="zh-CN" altLang="zh-CN" sz="2000" dirty="0"/>
                <a:t>我们对每个单通道矩阵进行奇异值分解，按照压缩的实际需要取前</a:t>
              </a:r>
              <a:r>
                <a:rPr lang="en-US" altLang="zh-CN" sz="2000" dirty="0"/>
                <a:t>k</a:t>
              </a:r>
              <a:r>
                <a:rPr lang="zh-CN" altLang="zh-CN" sz="2000" dirty="0"/>
                <a:t>个奇异值，进行四个单通道矩阵的压缩近似，各自的处理过程同灰度图的处理过程完全一样。最后分别形成四个压缩后的矩阵：</a:t>
              </a:r>
              <a:r>
                <a:rPr lang="en-US" altLang="zh-CN" sz="2000" b="1" i="1" dirty="0" err="1"/>
                <a:t>imgRC</a:t>
              </a:r>
              <a:r>
                <a:rPr lang="zh-CN" altLang="zh-CN" sz="2000" dirty="0"/>
                <a:t>、</a:t>
              </a:r>
              <a:r>
                <a:rPr lang="en-US" altLang="zh-CN" sz="2000" b="1" i="1" dirty="0" err="1"/>
                <a:t>imgGC</a:t>
              </a:r>
              <a:r>
                <a:rPr lang="zh-CN" altLang="zh-CN" sz="2000" dirty="0"/>
                <a:t>、</a:t>
              </a:r>
              <a:r>
                <a:rPr lang="en-US" altLang="zh-CN" sz="2000" b="1" i="1" dirty="0" err="1"/>
                <a:t>imgBC</a:t>
              </a:r>
              <a:r>
                <a:rPr lang="zh-CN" altLang="zh-CN" sz="2000" dirty="0"/>
                <a:t>、</a:t>
              </a:r>
              <a:r>
                <a:rPr lang="en-US" altLang="zh-CN" sz="2000" b="1" i="1" dirty="0" err="1"/>
                <a:t>imgAC</a:t>
              </a:r>
              <a:r>
                <a:rPr lang="zh-CN" altLang="zh-CN" sz="2000" dirty="0" smtClean="0"/>
                <a:t>。</a:t>
              </a:r>
              <a:endParaRPr lang="en-US" altLang="zh-CN" sz="2000" dirty="0" smtClean="0"/>
            </a:p>
            <a:p>
              <a:endParaRPr lang="zh-CN" altLang="zh-CN" sz="2000" dirty="0"/>
            </a:p>
            <a:p>
              <a:r>
                <a:rPr lang="zh-CN" altLang="zh-CN" sz="2000" dirty="0"/>
                <a:t>第三步：图像重建。</a:t>
              </a:r>
            </a:p>
            <a:p>
              <a:r>
                <a:rPr lang="zh-CN" altLang="zh-CN" sz="2000" dirty="0"/>
                <a:t>我们将四个压缩后的单通道矩阵合并形成表示</a:t>
              </a:r>
              <a:r>
                <a:rPr lang="en-US" altLang="zh-CN" sz="2000" dirty="0" err="1"/>
                <a:t>png</a:t>
              </a:r>
              <a:r>
                <a:rPr lang="zh-CN" altLang="zh-CN" sz="2000" dirty="0"/>
                <a:t>格式的</a:t>
              </a:r>
              <a:r>
                <a:rPr lang="en-US" altLang="zh-CN" sz="2000" dirty="0"/>
                <a:t>3D</a:t>
              </a:r>
              <a:r>
                <a:rPr lang="zh-CN" altLang="zh-CN" sz="2000" dirty="0"/>
                <a:t>张量，通过该</a:t>
              </a:r>
              <a:r>
                <a:rPr lang="en-US" altLang="zh-CN" sz="2000" dirty="0"/>
                <a:t>3D</a:t>
              </a:r>
              <a:r>
                <a:rPr lang="zh-CN" altLang="zh-CN" sz="2000" dirty="0"/>
                <a:t>张量来重构出压缩后的彩色图像。</a:t>
              </a:r>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6.2.4  </a:t>
              </a:r>
              <a:r>
                <a:rPr lang="zh-CN" altLang="en-US" sz="2400" b="1" dirty="0">
                  <a:solidFill>
                    <a:srgbClr val="1C75BC"/>
                  </a:solidFill>
                  <a:latin typeface="迷你简准圆" panose="03000509000000000000" pitchFamily="65" charset="-122"/>
                  <a:ea typeface="迷你简准圆" panose="03000509000000000000" pitchFamily="65" charset="-122"/>
                </a:rPr>
                <a:t>彩色图像的压缩处理思路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714273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43"/>
            <a:ext cx="10192106" cy="3753275"/>
            <a:chOff x="878002" y="3291433"/>
            <a:chExt cx="9708883" cy="2413357"/>
          </a:xfrm>
        </p:grpSpPr>
        <p:sp>
          <p:nvSpPr>
            <p:cNvPr id="33" name="矩形 32"/>
            <p:cNvSpPr/>
            <p:nvPr/>
          </p:nvSpPr>
          <p:spPr>
            <a:xfrm>
              <a:off x="878002" y="3844526"/>
              <a:ext cx="9708883" cy="1860264"/>
            </a:xfrm>
            <a:prstGeom prst="rect">
              <a:avLst/>
            </a:prstGeom>
          </p:spPr>
          <p:txBody>
            <a:bodyPr wrap="square">
              <a:spAutoFit/>
              <a:scene3d>
                <a:camera prst="orthographicFront"/>
                <a:lightRig rig="threePt" dir="t"/>
              </a:scene3d>
              <a:sp3d contourW="12700"/>
            </a:bodyPr>
            <a:lstStyle/>
            <a:p>
              <a:r>
                <a:rPr lang="zh-CN" altLang="zh-CN" sz="2000" dirty="0"/>
                <a:t>第一步：通道分离的实现过程</a:t>
              </a:r>
              <a:r>
                <a:rPr lang="zh-CN" altLang="zh-CN" sz="2000" dirty="0" smtClean="0"/>
                <a:t>。</a:t>
              </a:r>
              <a:endParaRPr lang="en-US" altLang="zh-CN" sz="2000" dirty="0" smtClean="0"/>
            </a:p>
            <a:p>
              <a:r>
                <a:rPr lang="zh-CN" altLang="zh-CN" sz="1600" dirty="0"/>
                <a:t>代码如下：</a:t>
              </a:r>
            </a:p>
            <a:p>
              <a:r>
                <a:rPr lang="en-US" altLang="zh-CN" sz="1600" dirty="0"/>
                <a:t>R = </a:t>
              </a:r>
              <a:r>
                <a:rPr lang="en-US" altLang="zh-CN" sz="1600" dirty="0" err="1"/>
                <a:t>imgArray</a:t>
              </a:r>
              <a:r>
                <a:rPr lang="en-US" altLang="zh-CN" sz="1600" dirty="0"/>
                <a:t>[:, :, 0]</a:t>
              </a:r>
              <a:endParaRPr lang="zh-CN" altLang="zh-CN" sz="1600" dirty="0"/>
            </a:p>
            <a:p>
              <a:r>
                <a:rPr lang="en-US" altLang="zh-CN" sz="1600" dirty="0"/>
                <a:t>G = </a:t>
              </a:r>
              <a:r>
                <a:rPr lang="en-US" altLang="zh-CN" sz="1600" dirty="0" err="1"/>
                <a:t>imgArray</a:t>
              </a:r>
              <a:r>
                <a:rPr lang="en-US" altLang="zh-CN" sz="1600" dirty="0"/>
                <a:t>[:, :, 1]</a:t>
              </a:r>
              <a:endParaRPr lang="zh-CN" altLang="zh-CN" sz="1600" dirty="0"/>
            </a:p>
            <a:p>
              <a:r>
                <a:rPr lang="en-US" altLang="zh-CN" sz="1600" dirty="0"/>
                <a:t>B = </a:t>
              </a:r>
              <a:r>
                <a:rPr lang="en-US" altLang="zh-CN" sz="1600" dirty="0" err="1"/>
                <a:t>imgArray</a:t>
              </a:r>
              <a:r>
                <a:rPr lang="en-US" altLang="zh-CN" sz="1600" dirty="0"/>
                <a:t>[:, :, 2]</a:t>
              </a:r>
              <a:endParaRPr lang="zh-CN" altLang="zh-CN" sz="1600" dirty="0"/>
            </a:p>
            <a:p>
              <a:r>
                <a:rPr lang="en-US" altLang="zh-CN" sz="1600" dirty="0"/>
                <a:t>A = </a:t>
              </a:r>
              <a:r>
                <a:rPr lang="en-US" altLang="zh-CN" sz="1600" dirty="0" err="1"/>
                <a:t>imgArray</a:t>
              </a:r>
              <a:r>
                <a:rPr lang="en-US" altLang="zh-CN" sz="1600" dirty="0"/>
                <a:t>[:, :, 3]</a:t>
              </a:r>
              <a:endParaRPr lang="zh-CN" altLang="zh-CN" sz="1600" dirty="0"/>
            </a:p>
            <a:p>
              <a:r>
                <a:rPr lang="en-US" altLang="zh-CN" sz="1600" dirty="0"/>
                <a:t>print(R)</a:t>
              </a:r>
              <a:endParaRPr lang="zh-CN" altLang="zh-CN" sz="1600" dirty="0"/>
            </a:p>
            <a:p>
              <a:r>
                <a:rPr lang="en-US" altLang="zh-CN" sz="1600" dirty="0"/>
                <a:t>print(G)</a:t>
              </a:r>
              <a:endParaRPr lang="zh-CN" altLang="zh-CN" sz="1600" dirty="0"/>
            </a:p>
            <a:p>
              <a:r>
                <a:rPr lang="en-US" altLang="zh-CN" sz="1600" dirty="0"/>
                <a:t>print(B)</a:t>
              </a:r>
              <a:endParaRPr lang="zh-CN" altLang="zh-CN" sz="1600" dirty="0"/>
            </a:p>
            <a:p>
              <a:r>
                <a:rPr lang="en-US" altLang="zh-CN" sz="1600" dirty="0"/>
                <a:t>print(A)</a:t>
              </a:r>
              <a:endParaRPr lang="zh-CN" altLang="zh-CN" sz="1600" dirty="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6.2.5  </a:t>
              </a:r>
              <a:r>
                <a:rPr lang="zh-CN" altLang="en-US" sz="2400" b="1" dirty="0">
                  <a:solidFill>
                    <a:srgbClr val="1C75BC"/>
                  </a:solidFill>
                  <a:latin typeface="迷你简准圆" panose="03000509000000000000" pitchFamily="65" charset="-122"/>
                  <a:ea typeface="迷你简准圆" panose="03000509000000000000" pitchFamily="65" charset="-122"/>
                </a:rPr>
                <a:t>代码实现及试验结果</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850717" y="2924398"/>
            <a:ext cx="7526419" cy="3693319"/>
          </a:xfrm>
          <a:prstGeom prst="rect">
            <a:avLst/>
          </a:prstGeom>
        </p:spPr>
        <p:txBody>
          <a:bodyPr wrap="none">
            <a:spAutoFit/>
          </a:bodyPr>
          <a:lstStyle/>
          <a:p>
            <a:r>
              <a:rPr lang="en-US" altLang="zh-CN" dirty="0" err="1"/>
              <a:t>def</a:t>
            </a:r>
            <a:r>
              <a:rPr lang="en-US" altLang="zh-CN" dirty="0"/>
              <a:t> </a:t>
            </a:r>
            <a:r>
              <a:rPr lang="en-US" altLang="zh-CN" dirty="0" err="1"/>
              <a:t>imgCompress</a:t>
            </a:r>
            <a:r>
              <a:rPr lang="en-US" altLang="zh-CN" dirty="0"/>
              <a:t>(</a:t>
            </a:r>
            <a:r>
              <a:rPr lang="en-US" altLang="zh-CN" dirty="0" err="1"/>
              <a:t>channel,percent</a:t>
            </a:r>
            <a:r>
              <a:rPr lang="en-US" altLang="zh-CN" dirty="0"/>
              <a:t>):</a:t>
            </a:r>
            <a:endParaRPr lang="zh-CN" altLang="zh-CN" dirty="0"/>
          </a:p>
          <a:p>
            <a:r>
              <a:rPr lang="en-US" altLang="zh-CN" dirty="0"/>
              <a:t>    U, sigma, V_T = </a:t>
            </a:r>
            <a:r>
              <a:rPr lang="en-US" altLang="zh-CN" dirty="0" err="1"/>
              <a:t>np.linalg.svd</a:t>
            </a:r>
            <a:r>
              <a:rPr lang="en-US" altLang="zh-CN" dirty="0"/>
              <a:t>(channel)</a:t>
            </a:r>
            <a:endParaRPr lang="zh-CN" altLang="zh-CN" dirty="0"/>
          </a:p>
          <a:p>
            <a:r>
              <a:rPr lang="en-US" altLang="zh-CN" dirty="0"/>
              <a:t>    m = </a:t>
            </a:r>
            <a:r>
              <a:rPr lang="en-US" altLang="zh-CN" dirty="0" err="1"/>
              <a:t>U.shape</a:t>
            </a:r>
            <a:r>
              <a:rPr lang="en-US" altLang="zh-CN" dirty="0"/>
              <a:t>[0]</a:t>
            </a:r>
            <a:endParaRPr lang="zh-CN" altLang="zh-CN" dirty="0"/>
          </a:p>
          <a:p>
            <a:r>
              <a:rPr lang="en-US" altLang="zh-CN" dirty="0"/>
              <a:t>    n = </a:t>
            </a:r>
            <a:r>
              <a:rPr lang="en-US" altLang="zh-CN" dirty="0" err="1"/>
              <a:t>V_T.shape</a:t>
            </a:r>
            <a:r>
              <a:rPr lang="en-US" altLang="zh-CN" dirty="0"/>
              <a:t>[0]</a:t>
            </a:r>
            <a:endParaRPr lang="zh-CN" altLang="zh-CN" dirty="0"/>
          </a:p>
          <a:p>
            <a:r>
              <a:rPr lang="en-US" altLang="zh-CN" dirty="0"/>
              <a:t>    </a:t>
            </a:r>
            <a:r>
              <a:rPr lang="en-US" altLang="zh-CN" dirty="0" err="1"/>
              <a:t>reChannel</a:t>
            </a:r>
            <a:r>
              <a:rPr lang="en-US" altLang="zh-CN" dirty="0"/>
              <a:t> = </a:t>
            </a:r>
            <a:r>
              <a:rPr lang="en-US" altLang="zh-CN" dirty="0" err="1"/>
              <a:t>np.zeros</a:t>
            </a:r>
            <a:r>
              <a:rPr lang="en-US" altLang="zh-CN" dirty="0"/>
              <a:t>((</a:t>
            </a:r>
            <a:r>
              <a:rPr lang="en-US" altLang="zh-CN" dirty="0" err="1"/>
              <a:t>m,n</a:t>
            </a:r>
            <a:r>
              <a:rPr lang="en-US" altLang="zh-CN" dirty="0"/>
              <a:t>))</a:t>
            </a:r>
            <a:endParaRPr lang="zh-CN" altLang="zh-CN" dirty="0"/>
          </a:p>
          <a:p>
            <a:r>
              <a:rPr lang="en-US" altLang="zh-CN" dirty="0"/>
              <a:t>    for k in range(</a:t>
            </a:r>
            <a:r>
              <a:rPr lang="en-US" altLang="zh-CN" dirty="0" err="1"/>
              <a:t>len</a:t>
            </a:r>
            <a:r>
              <a:rPr lang="en-US" altLang="zh-CN" dirty="0"/>
              <a:t>(sigma)):</a:t>
            </a:r>
            <a:endParaRPr lang="zh-CN" altLang="zh-CN" dirty="0"/>
          </a:p>
          <a:p>
            <a:r>
              <a:rPr lang="en-US" altLang="zh-CN" dirty="0"/>
              <a:t>        </a:t>
            </a:r>
            <a:r>
              <a:rPr lang="en-US" altLang="zh-CN" dirty="0" err="1"/>
              <a:t>reChannel</a:t>
            </a:r>
            <a:r>
              <a:rPr lang="en-US" altLang="zh-CN" dirty="0"/>
              <a:t> = </a:t>
            </a:r>
            <a:endParaRPr lang="zh-CN" altLang="zh-CN" dirty="0"/>
          </a:p>
          <a:p>
            <a:r>
              <a:rPr lang="en-US" altLang="zh-CN" dirty="0" err="1"/>
              <a:t>reChannel</a:t>
            </a:r>
            <a:r>
              <a:rPr lang="en-US" altLang="zh-CN" dirty="0"/>
              <a:t> + sigma[k]* np.dot(U[:,k].reshape(m,1),V_T[k,:].reshape(1,n))</a:t>
            </a:r>
            <a:endParaRPr lang="zh-CN" altLang="zh-CN" dirty="0"/>
          </a:p>
          <a:p>
            <a:r>
              <a:rPr lang="en-US" altLang="zh-CN" dirty="0"/>
              <a:t>        if float(k)/</a:t>
            </a:r>
            <a:r>
              <a:rPr lang="en-US" altLang="zh-CN" dirty="0" err="1"/>
              <a:t>len</a:t>
            </a:r>
            <a:r>
              <a:rPr lang="en-US" altLang="zh-CN" dirty="0"/>
              <a:t>(sigma) &gt; percent:</a:t>
            </a:r>
            <a:endParaRPr lang="zh-CN" altLang="zh-CN" dirty="0"/>
          </a:p>
          <a:p>
            <a:r>
              <a:rPr lang="en-US" altLang="zh-CN" dirty="0"/>
              <a:t>            </a:t>
            </a:r>
            <a:r>
              <a:rPr lang="en-US" altLang="zh-CN" dirty="0" err="1"/>
              <a:t>reChannel</a:t>
            </a:r>
            <a:r>
              <a:rPr lang="en-US" altLang="zh-CN" dirty="0"/>
              <a:t>[</a:t>
            </a:r>
            <a:r>
              <a:rPr lang="en-US" altLang="zh-CN" dirty="0" err="1"/>
              <a:t>reChannel</a:t>
            </a:r>
            <a:r>
              <a:rPr lang="en-US" altLang="zh-CN" dirty="0"/>
              <a:t> &lt; 0] = 0</a:t>
            </a:r>
            <a:endParaRPr lang="zh-CN" altLang="zh-CN" dirty="0"/>
          </a:p>
          <a:p>
            <a:r>
              <a:rPr lang="en-US" altLang="zh-CN" dirty="0"/>
              <a:t>            </a:t>
            </a:r>
            <a:r>
              <a:rPr lang="en-US" altLang="zh-CN" dirty="0" err="1"/>
              <a:t>reChannel</a:t>
            </a:r>
            <a:r>
              <a:rPr lang="en-US" altLang="zh-CN" dirty="0"/>
              <a:t>[</a:t>
            </a:r>
            <a:r>
              <a:rPr lang="en-US" altLang="zh-CN" dirty="0" err="1"/>
              <a:t>reChannel</a:t>
            </a:r>
            <a:r>
              <a:rPr lang="en-US" altLang="zh-CN" dirty="0"/>
              <a:t> &gt; 255] = 255</a:t>
            </a:r>
            <a:endParaRPr lang="zh-CN" altLang="zh-CN" dirty="0"/>
          </a:p>
          <a:p>
            <a:r>
              <a:rPr lang="en-US" altLang="zh-CN" dirty="0"/>
              <a:t>            break</a:t>
            </a:r>
            <a:endParaRPr lang="zh-CN" altLang="zh-CN" dirty="0"/>
          </a:p>
          <a:p>
            <a:r>
              <a:rPr lang="en-US" altLang="zh-CN" dirty="0"/>
              <a:t>    return </a:t>
            </a:r>
            <a:r>
              <a:rPr lang="en-US" altLang="zh-CN" dirty="0" err="1"/>
              <a:t>np.rint</a:t>
            </a:r>
            <a:r>
              <a:rPr lang="en-US" altLang="zh-CN" dirty="0"/>
              <a:t>(</a:t>
            </a:r>
            <a:r>
              <a:rPr lang="en-US" altLang="zh-CN" dirty="0" err="1"/>
              <a:t>reChannel</a:t>
            </a:r>
            <a:r>
              <a:rPr lang="en-US" altLang="zh-CN" dirty="0"/>
              <a:t>).</a:t>
            </a:r>
            <a:r>
              <a:rPr lang="en-US" altLang="zh-CN" dirty="0" err="1"/>
              <a:t>astype</a:t>
            </a:r>
            <a:r>
              <a:rPr lang="en-US" altLang="zh-CN" dirty="0"/>
              <a:t>("uint8")</a:t>
            </a:r>
            <a:endParaRPr lang="zh-CN" altLang="zh-CN" dirty="0"/>
          </a:p>
        </p:txBody>
      </p:sp>
      <p:sp>
        <p:nvSpPr>
          <p:cNvPr id="4" name="矩形 3"/>
          <p:cNvSpPr/>
          <p:nvPr/>
        </p:nvSpPr>
        <p:spPr>
          <a:xfrm>
            <a:off x="4850717" y="2438240"/>
            <a:ext cx="3775393" cy="400110"/>
          </a:xfrm>
          <a:prstGeom prst="rect">
            <a:avLst/>
          </a:prstGeom>
        </p:spPr>
        <p:txBody>
          <a:bodyPr wrap="none">
            <a:spAutoFit/>
          </a:bodyPr>
          <a:lstStyle/>
          <a:p>
            <a:r>
              <a:rPr lang="zh-CN" altLang="zh-CN" sz="2000" dirty="0">
                <a:latin typeface="+mn-ea"/>
                <a:cs typeface="Times New Roman" panose="02020603050405020304" pitchFamily="18" charset="0"/>
              </a:rPr>
              <a:t>第二步：矩阵压缩的具体实现。</a:t>
            </a:r>
            <a:endParaRPr lang="zh-CN" altLang="en-US" sz="2000" dirty="0">
              <a:latin typeface="+mn-ea"/>
            </a:endParaRPr>
          </a:p>
        </p:txBody>
      </p:sp>
    </p:spTree>
    <p:custDataLst>
      <p:tags r:id="rId1"/>
    </p:custDataLst>
    <p:extLst>
      <p:ext uri="{BB962C8B-B14F-4D97-AF65-F5344CB8AC3E}">
        <p14:creationId xmlns:p14="http://schemas.microsoft.com/office/powerpoint/2010/main" val="2739297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6.2  </a:t>
              </a:r>
              <a:r>
                <a:rPr lang="zh-CN" altLang="en-US" sz="3200" dirty="0"/>
                <a:t>利用</a:t>
              </a:r>
              <a:r>
                <a:rPr lang="en-US" altLang="zh-CN" sz="3200" dirty="0"/>
                <a:t>SVD</a:t>
              </a:r>
              <a:r>
                <a:rPr lang="zh-CN" altLang="en-US" sz="3200" dirty="0"/>
                <a:t>进行彩色图片压缩</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sp>
        <p:nvSpPr>
          <p:cNvPr id="34" name="矩形 33"/>
          <p:cNvSpPr/>
          <p:nvPr/>
        </p:nvSpPr>
        <p:spPr>
          <a:xfrm>
            <a:off x="1120961" y="1160642"/>
            <a:ext cx="4767724" cy="5170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6.2.5  </a:t>
            </a:r>
            <a:r>
              <a:rPr lang="zh-CN" altLang="en-US" sz="2400" b="1" dirty="0">
                <a:solidFill>
                  <a:srgbClr val="1C75BC"/>
                </a:solidFill>
                <a:latin typeface="迷你简准圆" panose="03000509000000000000" pitchFamily="65" charset="-122"/>
                <a:ea typeface="迷你简准圆" panose="03000509000000000000" pitchFamily="65" charset="-122"/>
              </a:rPr>
              <a:t>代码实现及试验结果</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57474" y="2523744"/>
            <a:ext cx="7340471" cy="3693319"/>
          </a:xfrm>
          <a:prstGeom prst="rect">
            <a:avLst/>
          </a:prstGeom>
        </p:spPr>
        <p:txBody>
          <a:bodyPr wrap="none">
            <a:spAutoFit/>
          </a:bodyPr>
          <a:lstStyle/>
          <a:p>
            <a:r>
              <a:rPr lang="en-US" altLang="zh-CN" dirty="0"/>
              <a:t>for p in [0.001,0.005,0.01,0.02,0.03,0.04,0.05,0.1,0.2,0.3,0.4,0.5,</a:t>
            </a:r>
            <a:endParaRPr lang="zh-CN" altLang="zh-CN" dirty="0"/>
          </a:p>
          <a:p>
            <a:r>
              <a:rPr lang="en-US" altLang="zh-CN" dirty="0"/>
              <a:t>0.6,0.7,0.8,0.9]:</a:t>
            </a:r>
            <a:endParaRPr lang="zh-CN" altLang="zh-CN" dirty="0"/>
          </a:p>
          <a:p>
            <a:r>
              <a:rPr lang="en-US" altLang="zh-CN" dirty="0"/>
              <a:t>    </a:t>
            </a:r>
            <a:r>
              <a:rPr lang="en-US" altLang="zh-CN" dirty="0" err="1"/>
              <a:t>reR</a:t>
            </a:r>
            <a:r>
              <a:rPr lang="en-US" altLang="zh-CN" dirty="0"/>
              <a:t> = </a:t>
            </a:r>
            <a:r>
              <a:rPr lang="en-US" altLang="zh-CN" dirty="0" err="1"/>
              <a:t>imgCompress</a:t>
            </a:r>
            <a:r>
              <a:rPr lang="en-US" altLang="zh-CN" dirty="0"/>
              <a:t>(R, p)</a:t>
            </a:r>
            <a:endParaRPr lang="zh-CN" altLang="zh-CN" dirty="0"/>
          </a:p>
          <a:p>
            <a:r>
              <a:rPr lang="en-US" altLang="zh-CN" dirty="0"/>
              <a:t>    </a:t>
            </a:r>
            <a:r>
              <a:rPr lang="en-US" altLang="zh-CN" dirty="0" err="1"/>
              <a:t>reG</a:t>
            </a:r>
            <a:r>
              <a:rPr lang="en-US" altLang="zh-CN" dirty="0"/>
              <a:t> = </a:t>
            </a:r>
            <a:r>
              <a:rPr lang="en-US" altLang="zh-CN" dirty="0" err="1"/>
              <a:t>imgCompress</a:t>
            </a:r>
            <a:r>
              <a:rPr lang="en-US" altLang="zh-CN" dirty="0"/>
              <a:t>(G, p)</a:t>
            </a:r>
            <a:endParaRPr lang="zh-CN" altLang="zh-CN" dirty="0"/>
          </a:p>
          <a:p>
            <a:r>
              <a:rPr lang="en-US" altLang="zh-CN" dirty="0"/>
              <a:t>    </a:t>
            </a:r>
            <a:r>
              <a:rPr lang="en-US" altLang="zh-CN" dirty="0" err="1"/>
              <a:t>reB</a:t>
            </a:r>
            <a:r>
              <a:rPr lang="en-US" altLang="zh-CN" dirty="0"/>
              <a:t> = </a:t>
            </a:r>
            <a:r>
              <a:rPr lang="en-US" altLang="zh-CN" dirty="0" err="1"/>
              <a:t>imgCompress</a:t>
            </a:r>
            <a:r>
              <a:rPr lang="en-US" altLang="zh-CN" dirty="0"/>
              <a:t>(B, p)</a:t>
            </a:r>
            <a:endParaRPr lang="zh-CN" altLang="zh-CN" dirty="0"/>
          </a:p>
          <a:p>
            <a:r>
              <a:rPr lang="en-US" altLang="zh-CN" dirty="0"/>
              <a:t>    </a:t>
            </a:r>
            <a:r>
              <a:rPr lang="en-US" altLang="zh-CN" dirty="0" err="1"/>
              <a:t>reA</a:t>
            </a:r>
            <a:r>
              <a:rPr lang="en-US" altLang="zh-CN" dirty="0"/>
              <a:t> = </a:t>
            </a:r>
            <a:r>
              <a:rPr lang="en-US" altLang="zh-CN" dirty="0" err="1"/>
              <a:t>imgCompress</a:t>
            </a:r>
            <a:r>
              <a:rPr lang="en-US" altLang="zh-CN" dirty="0"/>
              <a:t>(A, p)</a:t>
            </a:r>
            <a:endParaRPr lang="zh-CN" altLang="zh-CN" dirty="0"/>
          </a:p>
          <a:p>
            <a:r>
              <a:rPr lang="en-US" altLang="zh-CN" dirty="0"/>
              <a:t>    </a:t>
            </a:r>
            <a:r>
              <a:rPr lang="en-US" altLang="zh-CN" dirty="0" err="1"/>
              <a:t>reI</a:t>
            </a:r>
            <a:r>
              <a:rPr lang="en-US" altLang="zh-CN" dirty="0"/>
              <a:t> = </a:t>
            </a:r>
            <a:r>
              <a:rPr lang="en-US" altLang="zh-CN" dirty="0" err="1"/>
              <a:t>np.stack</a:t>
            </a:r>
            <a:r>
              <a:rPr lang="en-US" altLang="zh-CN" dirty="0"/>
              <a:t>((</a:t>
            </a:r>
            <a:r>
              <a:rPr lang="en-US" altLang="zh-CN" dirty="0" err="1"/>
              <a:t>reR</a:t>
            </a:r>
            <a:r>
              <a:rPr lang="en-US" altLang="zh-CN" dirty="0"/>
              <a:t>, </a:t>
            </a:r>
            <a:r>
              <a:rPr lang="en-US" altLang="zh-CN" dirty="0" err="1"/>
              <a:t>reG</a:t>
            </a:r>
            <a:r>
              <a:rPr lang="en-US" altLang="zh-CN" dirty="0"/>
              <a:t>, </a:t>
            </a:r>
            <a:r>
              <a:rPr lang="en-US" altLang="zh-CN" dirty="0" err="1"/>
              <a:t>reB</a:t>
            </a:r>
            <a:r>
              <a:rPr lang="en-US" altLang="zh-CN" dirty="0"/>
              <a:t>, </a:t>
            </a:r>
            <a:r>
              <a:rPr lang="en-US" altLang="zh-CN" dirty="0" err="1"/>
              <a:t>reA</a:t>
            </a:r>
            <a:r>
              <a:rPr lang="en-US" altLang="zh-CN" dirty="0"/>
              <a:t>), 2)</a:t>
            </a:r>
            <a:endParaRPr lang="zh-CN" altLang="zh-CN" dirty="0"/>
          </a:p>
          <a:p>
            <a:r>
              <a:rPr lang="en-US" altLang="zh-CN" dirty="0"/>
              <a:t>    </a:t>
            </a:r>
            <a:r>
              <a:rPr lang="en-US" altLang="zh-CN" dirty="0" err="1"/>
              <a:t>Image.fromarray</a:t>
            </a:r>
            <a:r>
              <a:rPr lang="en-US" altLang="zh-CN" dirty="0"/>
              <a:t>(</a:t>
            </a:r>
            <a:r>
              <a:rPr lang="en-US" altLang="zh-CN" dirty="0" err="1"/>
              <a:t>reI</a:t>
            </a:r>
            <a:r>
              <a:rPr lang="en-US" altLang="zh-CN" dirty="0"/>
              <a:t>).save("{}".format(p)+"img.png</a:t>
            </a:r>
            <a:r>
              <a:rPr lang="en-US" altLang="zh-CN" dirty="0" smtClean="0"/>
              <a:t>")</a:t>
            </a:r>
          </a:p>
          <a:p>
            <a:endParaRPr lang="en-US" altLang="zh-CN" dirty="0"/>
          </a:p>
          <a:p>
            <a:endParaRPr lang="en-US" altLang="zh-CN" dirty="0" smtClean="0"/>
          </a:p>
          <a:p>
            <a:endParaRPr lang="en-US" altLang="zh-CN" dirty="0"/>
          </a:p>
          <a:p>
            <a:r>
              <a:rPr lang="zh-CN" altLang="zh-CN" dirty="0"/>
              <a:t>这就是利用奇异值分解方法对彩色图像进行压缩的思路和操作全过程。</a:t>
            </a:r>
          </a:p>
          <a:p>
            <a:endParaRPr lang="zh-CN" altLang="zh-CN" dirty="0"/>
          </a:p>
        </p:txBody>
      </p:sp>
      <p:sp>
        <p:nvSpPr>
          <p:cNvPr id="6" name="矩形 5"/>
          <p:cNvSpPr/>
          <p:nvPr/>
        </p:nvSpPr>
        <p:spPr>
          <a:xfrm>
            <a:off x="1285592" y="2015373"/>
            <a:ext cx="4436197" cy="297517"/>
          </a:xfrm>
          <a:prstGeom prst="rect">
            <a:avLst/>
          </a:prstGeom>
        </p:spPr>
        <p:txBody>
          <a:bodyPr wrap="square">
            <a:spAutoFit/>
          </a:bodyPr>
          <a:lstStyle/>
          <a:p>
            <a:pPr indent="266700" algn="just">
              <a:lnSpc>
                <a:spcPts val="1570"/>
              </a:lnSpc>
              <a:spcAft>
                <a:spcPts val="0"/>
              </a:spcAft>
            </a:pPr>
            <a:r>
              <a:rPr lang="zh-CN" altLang="zh-CN" sz="2000" dirty="0">
                <a:latin typeface="+mn-ea"/>
              </a:rPr>
              <a:t>第三步：通道重建的具体实现。</a:t>
            </a:r>
            <a:endParaRPr lang="zh-CN" altLang="zh-CN" sz="2000" dirty="0">
              <a:effectLst/>
              <a:latin typeface="+mn-ea"/>
            </a:endParaRPr>
          </a:p>
        </p:txBody>
      </p:sp>
    </p:spTree>
    <p:custDataLst>
      <p:tags r:id="rId1"/>
    </p:custDataLst>
    <p:extLst>
      <p:ext uri="{BB962C8B-B14F-4D97-AF65-F5344CB8AC3E}">
        <p14:creationId xmlns:p14="http://schemas.microsoft.com/office/powerpoint/2010/main" val="1908522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23" name="组合 22"/>
          <p:cNvGrpSpPr/>
          <p:nvPr/>
        </p:nvGrpSpPr>
        <p:grpSpPr>
          <a:xfrm>
            <a:off x="5480541" y="3409250"/>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 </a:t>
                </a:r>
                <a:r>
                  <a:rPr lang="zh-CN" altLang="en-US" b="0" dirty="0">
                    <a:latin typeface="汉仪趣黑W" panose="00020600040101010101" pitchFamily="18" charset="-122"/>
                    <a:ea typeface="汉仪趣黑W" panose="00020600040101010101" pitchFamily="18" charset="-122"/>
                  </a:rPr>
                  <a:t> 利用</a:t>
                </a:r>
                <a:r>
                  <a:rPr lang="en-US" altLang="zh-CN" b="0" dirty="0">
                    <a:latin typeface="汉仪趣黑W" panose="00020600040101010101" pitchFamily="18" charset="-122"/>
                    <a:ea typeface="汉仪趣黑W" panose="00020600040101010101" pitchFamily="18" charset="-122"/>
                  </a:rPr>
                  <a:t>SVD</a:t>
                </a:r>
                <a:r>
                  <a:rPr lang="zh-CN" altLang="en-US" b="0" dirty="0">
                    <a:latin typeface="汉仪趣黑W" panose="00020600040101010101" pitchFamily="18" charset="-122"/>
                    <a:ea typeface="汉仪趣黑W" panose="00020600040101010101" pitchFamily="18" charset="-122"/>
                  </a:rPr>
                  <a:t>进行彩色图片压缩</a:t>
                </a:r>
                <a:endParaRPr lang="zh-CN" altLang="en-US" b="0" dirty="0">
                  <a:latin typeface="汉仪趣黑W" panose="00020600040101010101" pitchFamily="18" charset="-122"/>
                  <a:ea typeface="汉仪趣黑W" panose="00020600040101010101" pitchFamily="18" charset="-122"/>
                </a:endParaRP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394625" y="2139270"/>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 </a:t>
                </a:r>
                <a:r>
                  <a:rPr lang="en-US" altLang="zh-CN" b="0" dirty="0">
                    <a:latin typeface="汉仪趣黑W" panose="00020600040101010101" pitchFamily="18" charset="-122"/>
                    <a:ea typeface="汉仪趣黑W" panose="00020600040101010101" pitchFamily="18" charset="-122"/>
                  </a:rPr>
                  <a:t>SVD</a:t>
                </a:r>
                <a:r>
                  <a:rPr lang="zh-CN" altLang="en-US" b="0" dirty="0">
                    <a:latin typeface="汉仪趣黑W" panose="00020600040101010101" pitchFamily="18" charset="-122"/>
                    <a:ea typeface="汉仪趣黑W" panose="00020600040101010101" pitchFamily="18" charset="-122"/>
                  </a:rPr>
                  <a:t>在推荐系统中的应用</a:t>
                </a:r>
                <a:endParaRPr lang="zh-CN" altLang="en-US" b="0" dirty="0">
                  <a:latin typeface="汉仪趣黑W" panose="00020600040101010101" pitchFamily="18" charset="-122"/>
                  <a:ea typeface="汉仪趣黑W" panose="00020600040101010101" pitchFamily="18" charset="-122"/>
                </a:endParaRP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505344" y="386243"/>
            <a:ext cx="8266096" cy="779978"/>
            <a:chOff x="3301968" y="332266"/>
            <a:chExt cx="5617091" cy="779978"/>
          </a:xfrm>
        </p:grpSpPr>
        <p:pic>
          <p:nvPicPr>
            <p:cNvPr id="29" name="图片 28"/>
            <p:cNvPicPr>
              <a:picLocks noChangeAspect="1"/>
            </p:cNvPicPr>
            <p:nvPr/>
          </p:nvPicPr>
          <p:blipFill>
            <a:blip r:embed="rId4"/>
            <a:stretch>
              <a:fillRect/>
            </a:stretch>
          </p:blipFill>
          <p:spPr>
            <a:xfrm>
              <a:off x="3565580" y="705495"/>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7987783" y="690567"/>
              <a:ext cx="656733" cy="406749"/>
            </a:xfrm>
            <a:prstGeom prst="rect">
              <a:avLst/>
            </a:prstGeom>
          </p:spPr>
        </p:pic>
      </p:grpSp>
      <p:grpSp>
        <p:nvGrpSpPr>
          <p:cNvPr id="32" name="组合 31"/>
          <p:cNvGrpSpPr/>
          <p:nvPr/>
        </p:nvGrpSpPr>
        <p:grpSpPr>
          <a:xfrm>
            <a:off x="1175280" y="1202974"/>
            <a:ext cx="4021409" cy="4936376"/>
            <a:chOff x="877999" y="3284093"/>
            <a:chExt cx="10045334" cy="3174097"/>
          </a:xfrm>
        </p:grpSpPr>
        <p:sp>
          <p:nvSpPr>
            <p:cNvPr id="33" name="矩形 32"/>
            <p:cNvSpPr/>
            <p:nvPr/>
          </p:nvSpPr>
          <p:spPr>
            <a:xfrm>
              <a:off x="897838" y="3675705"/>
              <a:ext cx="10025495" cy="2782485"/>
            </a:xfrm>
            <a:prstGeom prst="rect">
              <a:avLst/>
            </a:prstGeom>
          </p:spPr>
          <p:txBody>
            <a:bodyPr wrap="square">
              <a:spAutoFit/>
              <a:scene3d>
                <a:camera prst="orthographicFront"/>
                <a:lightRig rig="threePt" dir="t"/>
              </a:scene3d>
              <a:sp3d contourW="12700"/>
            </a:bodyPr>
            <a:lstStyle/>
            <a:p>
              <a:r>
                <a:rPr lang="zh-CN" altLang="zh-CN" sz="1600" dirty="0"/>
                <a:t>有一个风味美食</a:t>
              </a:r>
              <a:r>
                <a:rPr lang="zh-CN" altLang="zh-CN" sz="1600" dirty="0" smtClean="0"/>
                <a:t>平台</a:t>
              </a:r>
              <a:r>
                <a:rPr lang="zh-CN" altLang="en-US" sz="1600" dirty="0" smtClean="0"/>
                <a:t>，</a:t>
              </a:r>
              <a:r>
                <a:rPr lang="zh-CN" altLang="zh-CN" sz="1600" dirty="0" smtClean="0"/>
                <a:t>经营</a:t>
              </a:r>
              <a:r>
                <a:rPr lang="zh-CN" altLang="zh-CN" sz="1600" dirty="0"/>
                <a:t>着多种不同风味儿的地方特色</a:t>
              </a:r>
              <a:r>
                <a:rPr lang="zh-CN" altLang="zh-CN" sz="1600" dirty="0" smtClean="0"/>
                <a:t>美食</a:t>
              </a:r>
              <a:r>
                <a:rPr lang="zh-CN" altLang="en-US" sz="1600" dirty="0" smtClean="0"/>
                <a:t>。</a:t>
              </a:r>
              <a:endParaRPr lang="en-US" altLang="zh-CN" sz="1600" dirty="0" smtClean="0"/>
            </a:p>
            <a:p>
              <a:endParaRPr lang="en-US" altLang="zh-CN" sz="1600" dirty="0"/>
            </a:p>
            <a:p>
              <a:r>
                <a:rPr lang="zh-CN" altLang="zh-CN" sz="1600" dirty="0" smtClean="0"/>
                <a:t>在</a:t>
              </a:r>
              <a:r>
                <a:rPr lang="zh-CN" altLang="zh-CN" sz="1600" dirty="0"/>
                <a:t>系统中维护着一个原始的打分表，其中表中的行表示各个</a:t>
              </a:r>
              <a:r>
                <a:rPr lang="zh-CN" altLang="zh-CN" sz="1600" dirty="0" smtClean="0"/>
                <a:t>用户</a:t>
              </a:r>
              <a:r>
                <a:rPr lang="zh-CN" altLang="en-US" sz="1600" dirty="0" smtClean="0"/>
                <a:t>。</a:t>
              </a:r>
              <a:endParaRPr lang="en-US" altLang="zh-CN" sz="1600" dirty="0" smtClean="0"/>
            </a:p>
            <a:p>
              <a:endParaRPr lang="en-US" altLang="zh-CN" sz="1600" dirty="0" smtClean="0"/>
            </a:p>
            <a:p>
              <a:r>
                <a:rPr lang="zh-CN" altLang="zh-CN" sz="1600" dirty="0" smtClean="0"/>
                <a:t>列表</a:t>
              </a:r>
              <a:r>
                <a:rPr lang="zh-CN" altLang="zh-CN" sz="1600" dirty="0"/>
                <a:t>示各种菜品，每一个用户在对一个菜品消费之后都会对</a:t>
              </a:r>
              <a:r>
                <a:rPr lang="zh-CN" altLang="zh-CN" sz="1600" dirty="0" smtClean="0"/>
                <a:t>其进行</a:t>
              </a:r>
              <a:r>
                <a:rPr lang="zh-CN" altLang="zh-CN" sz="1600" dirty="0"/>
                <a:t>打分，分数为</a:t>
              </a:r>
              <a:r>
                <a:rPr lang="en-US" altLang="zh-CN" sz="1600" dirty="0"/>
                <a:t>1</a:t>
              </a:r>
              <a:r>
                <a:rPr lang="zh-CN" altLang="zh-CN" sz="1600" dirty="0"/>
                <a:t>分</a:t>
              </a:r>
              <a:r>
                <a:rPr lang="en-US" altLang="zh-CN" sz="1600" dirty="0"/>
                <a:t>~5</a:t>
              </a:r>
              <a:r>
                <a:rPr lang="zh-CN" altLang="zh-CN" sz="1600" dirty="0"/>
                <a:t>分，分数越高表示评价越高</a:t>
              </a:r>
              <a:r>
                <a:rPr lang="zh-CN" altLang="zh-CN" sz="1600" dirty="0" smtClean="0"/>
                <a:t>。</a:t>
              </a:r>
              <a:endParaRPr lang="en-US" altLang="zh-CN" sz="1600" dirty="0" smtClean="0"/>
            </a:p>
            <a:p>
              <a:endParaRPr lang="en-US" altLang="zh-CN" sz="1600" dirty="0" smtClean="0"/>
            </a:p>
            <a:p>
              <a:r>
                <a:rPr lang="zh-CN" altLang="zh-CN" sz="1600" dirty="0" smtClean="0"/>
                <a:t>如果</a:t>
              </a:r>
              <a:r>
                <a:rPr lang="zh-CN" altLang="zh-CN" sz="1600" dirty="0"/>
                <a:t>该用户没有消费某道菜品，则分数值默认为</a:t>
              </a:r>
              <a:r>
                <a:rPr lang="en-US" altLang="zh-CN" sz="1600" dirty="0"/>
                <a:t>0</a:t>
              </a:r>
              <a:r>
                <a:rPr lang="zh-CN" altLang="zh-CN" sz="1600" dirty="0"/>
                <a:t>分</a:t>
              </a:r>
              <a:r>
                <a:rPr lang="zh-CN" altLang="zh-CN" sz="1600" dirty="0" smtClean="0"/>
                <a:t>。</a:t>
              </a:r>
              <a:endParaRPr lang="en-US" altLang="zh-CN" sz="1600" dirty="0" smtClean="0"/>
            </a:p>
            <a:p>
              <a:endParaRPr lang="zh-CN" altLang="zh-CN" sz="1600" dirty="0"/>
            </a:p>
            <a:p>
              <a:r>
                <a:rPr lang="zh-CN" altLang="zh-CN" sz="1600" dirty="0"/>
                <a:t>在我们的例子中，一共有</a:t>
              </a:r>
              <a:r>
                <a:rPr lang="en-US" altLang="zh-CN" sz="1600" dirty="0"/>
                <a:t>18</a:t>
              </a:r>
              <a:r>
                <a:rPr lang="zh-CN" altLang="zh-CN" sz="1600" dirty="0"/>
                <a:t>名用户对</a:t>
              </a:r>
              <a:r>
                <a:rPr lang="en-US" altLang="zh-CN" sz="1600" dirty="0"/>
                <a:t>11</a:t>
              </a:r>
              <a:r>
                <a:rPr lang="zh-CN" altLang="zh-CN" sz="1600" dirty="0"/>
                <a:t>个不同的菜</a:t>
              </a:r>
              <a:r>
                <a:rPr lang="zh-CN" altLang="zh-CN" sz="1600" dirty="0" smtClean="0"/>
                <a:t>品进行</a:t>
              </a:r>
              <a:r>
                <a:rPr lang="zh-CN" altLang="zh-CN" sz="1600" dirty="0"/>
                <a:t>了打分评价，原始的打分数据如下：</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7999" y="3284093"/>
              <a:ext cx="5861515"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6.1.1  </a:t>
              </a:r>
              <a:r>
                <a:rPr lang="zh-CN" altLang="en-US" sz="2400" b="1" dirty="0">
                  <a:solidFill>
                    <a:srgbClr val="1C75BC"/>
                  </a:solidFill>
                  <a:latin typeface="迷你简准圆" panose="03000509000000000000" pitchFamily="65" charset="-122"/>
                  <a:ea typeface="迷你简准圆" panose="03000509000000000000" pitchFamily="65" charset="-122"/>
                </a:rPr>
                <a:t>应用背景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5"/>
          <a:stretch>
            <a:fillRect/>
          </a:stretch>
        </p:blipFill>
        <p:spPr>
          <a:xfrm>
            <a:off x="5753813" y="-170685"/>
            <a:ext cx="5227221" cy="7128273"/>
          </a:xfrm>
          <a:prstGeom prst="rect">
            <a:avLst/>
          </a:prstGeom>
        </p:spPr>
      </p:pic>
    </p:spTree>
    <p:custDataLst>
      <p:tags r:id="rId1"/>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4616648"/>
            <a:chOff x="878002" y="3347791"/>
            <a:chExt cx="9708883" cy="2968505"/>
          </a:xfrm>
        </p:grpSpPr>
        <p:sp>
          <p:nvSpPr>
            <p:cNvPr id="33" name="矩形 32"/>
            <p:cNvSpPr/>
            <p:nvPr/>
          </p:nvSpPr>
          <p:spPr>
            <a:xfrm>
              <a:off x="878002" y="3692138"/>
              <a:ext cx="9708883" cy="2624158"/>
            </a:xfrm>
            <a:prstGeom prst="rect">
              <a:avLst/>
            </a:prstGeom>
          </p:spPr>
          <p:txBody>
            <a:bodyPr wrap="square">
              <a:spAutoFit/>
              <a:scene3d>
                <a:camera prst="orthographicFront"/>
                <a:lightRig rig="threePt" dir="t"/>
              </a:scene3d>
              <a:sp3d contourW="12700"/>
            </a:bodyPr>
            <a:lstStyle/>
            <a:p>
              <a:r>
                <a:rPr lang="zh-CN" altLang="zh-CN" sz="2000" dirty="0"/>
                <a:t>推荐系统到底应该推荐什么。答案很简单：就是聚焦用户没有消费过的菜品（也就是没有打过分的那些菜品），通过模型评估，分析出某个具体用户可能会喜欢的菜品，然后推荐给他，达到最大可能引导消费的目的</a:t>
              </a:r>
              <a:r>
                <a:rPr lang="zh-CN" altLang="zh-CN" sz="2000" dirty="0" smtClean="0"/>
                <a:t>。</a:t>
              </a:r>
              <a:endParaRPr lang="en-US" altLang="zh-CN" sz="2000" dirty="0" smtClean="0"/>
            </a:p>
            <a:p>
              <a:endParaRPr lang="en-US" altLang="zh-CN" sz="2000" dirty="0" smtClean="0"/>
            </a:p>
            <a:p>
              <a:endParaRPr lang="en-US" altLang="zh-CN" sz="2000" dirty="0"/>
            </a:p>
            <a:p>
              <a:r>
                <a:rPr lang="zh-CN" altLang="zh-CN" sz="2000" dirty="0" smtClean="0"/>
                <a:t>那么</a:t>
              </a:r>
              <a:r>
                <a:rPr lang="zh-CN" altLang="zh-CN" sz="2000" dirty="0"/>
                <a:t>归结起来这里面关键的技术点有三条：</a:t>
              </a:r>
            </a:p>
            <a:p>
              <a:r>
                <a:rPr lang="zh-CN" altLang="zh-CN" sz="2000" dirty="0"/>
                <a:t>（</a:t>
              </a:r>
              <a:r>
                <a:rPr lang="en-US" altLang="zh-CN" sz="2000" dirty="0"/>
                <a:t>1</a:t>
              </a:r>
              <a:r>
                <a:rPr lang="zh-CN" altLang="zh-CN" sz="2000" dirty="0"/>
                <a:t>）衡量菜品之间的相似性</a:t>
              </a:r>
            </a:p>
            <a:p>
              <a:r>
                <a:rPr lang="zh-CN" altLang="zh-CN" sz="2000" dirty="0"/>
                <a:t>（</a:t>
              </a:r>
              <a:r>
                <a:rPr lang="en-US" altLang="zh-CN" sz="2000" dirty="0"/>
                <a:t>2</a:t>
              </a:r>
              <a:r>
                <a:rPr lang="zh-CN" altLang="zh-CN" sz="2000" dirty="0"/>
                <a:t>）评分估计</a:t>
              </a:r>
            </a:p>
            <a:p>
              <a:r>
                <a:rPr lang="zh-CN" altLang="zh-CN" sz="2000" dirty="0"/>
                <a:t>（</a:t>
              </a:r>
              <a:r>
                <a:rPr lang="en-US" altLang="zh-CN" sz="2000" dirty="0"/>
                <a:t>3</a:t>
              </a:r>
              <a:r>
                <a:rPr lang="zh-CN" altLang="zh-CN" sz="2000" dirty="0"/>
                <a:t>）稀疏评分矩阵的</a:t>
              </a:r>
              <a:r>
                <a:rPr lang="zh-CN" altLang="zh-CN" sz="2000" dirty="0" smtClean="0"/>
                <a:t>处理</a:t>
              </a:r>
              <a:endParaRPr lang="en-US" altLang="zh-CN" sz="2000" dirty="0" smtClean="0"/>
            </a:p>
            <a:p>
              <a:endParaRPr lang="en-US" altLang="zh-CN" sz="2000" dirty="0"/>
            </a:p>
            <a:p>
              <a:r>
                <a:rPr lang="en-US" altLang="zh-CN" sz="2000" dirty="0" smtClean="0"/>
                <a:t>Python</a:t>
              </a:r>
              <a:r>
                <a:rPr lang="zh-CN" altLang="en-US" sz="2000" dirty="0" smtClean="0"/>
                <a:t>源代码讲解：</a:t>
              </a:r>
              <a:endParaRPr lang="zh-CN"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6.1.2  </a:t>
              </a:r>
              <a:r>
                <a:rPr lang="zh-CN" altLang="en-US" sz="2400" b="1" dirty="0">
                  <a:solidFill>
                    <a:srgbClr val="1C75BC"/>
                  </a:solidFill>
                  <a:latin typeface="迷你简准圆" panose="03000509000000000000" pitchFamily="65" charset="-122"/>
                  <a:ea typeface="迷你简准圆" panose="03000509000000000000" pitchFamily="65" charset="-122"/>
                </a:rPr>
                <a:t>整体思路及源码展示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55061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88"/>
            <a:ext cx="10192106" cy="5450730"/>
            <a:chOff x="878002" y="3347791"/>
            <a:chExt cx="9708883" cy="3504824"/>
          </a:xfrm>
        </p:grpSpPr>
        <p:sp>
          <p:nvSpPr>
            <p:cNvPr id="33" name="矩形 32"/>
            <p:cNvSpPr/>
            <p:nvPr/>
          </p:nvSpPr>
          <p:spPr>
            <a:xfrm>
              <a:off x="878002" y="3844526"/>
              <a:ext cx="9708883" cy="3008089"/>
            </a:xfrm>
            <a:prstGeom prst="rect">
              <a:avLst/>
            </a:prstGeom>
          </p:spPr>
          <p:txBody>
            <a:bodyPr wrap="square">
              <a:spAutoFit/>
              <a:scene3d>
                <a:camera prst="orthographicFront"/>
                <a:lightRig rig="threePt" dir="t"/>
              </a:scene3d>
              <a:sp3d contourW="12700"/>
            </a:bodyPr>
            <a:lstStyle/>
            <a:p>
              <a:r>
                <a:rPr lang="zh-CN" altLang="zh-CN" sz="1600" dirty="0"/>
                <a:t>两个菜品，我们通过不同用户对其的打分，将其量化成一个分数向量，然后通过对两个菜品的分数向量进行分析比较，定量的进行两个菜品的相似度计算。计算相似度的方法有很多，例如，有欧式距离、皮尔逊相关系数、余弦相似度等等。</a:t>
              </a:r>
            </a:p>
            <a:p>
              <a:r>
                <a:rPr lang="zh-CN" altLang="zh-CN" sz="1600" dirty="0"/>
                <a:t>这里，我们采用余弦相似度的方法，来定量分析两个商品的相似</a:t>
              </a:r>
              <a:r>
                <a:rPr lang="zh-CN" altLang="zh-CN" sz="1600" dirty="0" smtClean="0"/>
                <a:t>程度</a:t>
              </a:r>
              <a:r>
                <a:rPr lang="zh-CN" altLang="en-US" sz="1600" dirty="0" smtClean="0"/>
                <a:t>。</a:t>
              </a:r>
              <a:endParaRPr lang="en-US" altLang="zh-CN" sz="1600" dirty="0" smtClean="0"/>
            </a:p>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en-US" altLang="zh-CN" sz="1600" dirty="0"/>
                <a:t>import </a:t>
              </a:r>
              <a:r>
                <a:rPr lang="en-US" altLang="zh-CN" sz="1600" dirty="0" err="1"/>
                <a:t>numpy</a:t>
              </a:r>
              <a:r>
                <a:rPr lang="en-US" altLang="zh-CN" sz="1600" dirty="0"/>
                <a:t> as np</a:t>
              </a:r>
              <a:endParaRPr lang="zh-CN" altLang="zh-CN" sz="1600" dirty="0"/>
            </a:p>
            <a:p>
              <a:r>
                <a:rPr lang="en-US" altLang="zh-CN" sz="1600" dirty="0"/>
                <a:t> </a:t>
              </a:r>
              <a:endParaRPr lang="zh-CN" altLang="zh-CN" sz="1600" dirty="0"/>
            </a:p>
            <a:p>
              <a:r>
                <a:rPr lang="en-US" altLang="zh-CN" sz="1600" dirty="0" err="1"/>
                <a:t>scoreTable</a:t>
              </a:r>
              <a:r>
                <a:rPr lang="en-US" altLang="zh-CN" sz="1600" dirty="0"/>
                <a:t> = </a:t>
              </a:r>
              <a:r>
                <a:rPr lang="en-US" altLang="zh-CN" sz="1600" dirty="0" err="1"/>
                <a:t>np.mat</a:t>
              </a:r>
              <a:r>
                <a:rPr lang="en-US" altLang="zh-CN" sz="1600" dirty="0"/>
                <a:t>([[5,1,4],</a:t>
              </a:r>
              <a:endParaRPr lang="zh-CN" altLang="zh-CN" sz="1600" dirty="0"/>
            </a:p>
            <a:p>
              <a:r>
                <a:rPr lang="en-US" altLang="zh-CN" sz="1600" dirty="0"/>
                <a:t>                      [1,5,2],</a:t>
              </a:r>
              <a:endParaRPr lang="zh-CN" altLang="zh-CN" sz="1600" dirty="0"/>
            </a:p>
            <a:p>
              <a:r>
                <a:rPr lang="en-US" altLang="zh-CN" sz="1600" dirty="0"/>
                <a:t>                      [5,2,4],</a:t>
              </a:r>
              <a:endParaRPr lang="zh-CN" altLang="zh-CN" sz="1600" dirty="0"/>
            </a:p>
            <a:p>
              <a:r>
                <a:rPr lang="en-US" altLang="zh-CN" sz="1600" dirty="0"/>
                <a:t>                      [4,1,4],</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err="1"/>
                <a:t>def</a:t>
              </a:r>
              <a:r>
                <a:rPr lang="en-US" altLang="zh-CN" sz="1600" dirty="0"/>
                <a:t> </a:t>
              </a:r>
              <a:r>
                <a:rPr lang="en-US" altLang="zh-CN" sz="1600" dirty="0" err="1"/>
                <a:t>cosSim</a:t>
              </a:r>
              <a:r>
                <a:rPr lang="en-US" altLang="zh-CN" sz="1600" dirty="0"/>
                <a:t>(vec_1, vec_2):</a:t>
              </a:r>
              <a:endParaRPr lang="zh-CN" altLang="zh-CN" sz="1600" dirty="0"/>
            </a:p>
            <a:p>
              <a:r>
                <a:rPr lang="en-US" altLang="zh-CN" sz="1600" dirty="0"/>
                <a:t>    </a:t>
              </a:r>
              <a:r>
                <a:rPr lang="en-US" altLang="zh-CN" sz="1600" dirty="0" err="1"/>
                <a:t>dotProd</a:t>
              </a:r>
              <a:r>
                <a:rPr lang="en-US" altLang="zh-CN" sz="1600" dirty="0"/>
                <a:t> = float(np.dot(vec_1.T, vec_2))</a:t>
              </a:r>
              <a:endParaRPr lang="zh-CN" altLang="zh-CN" sz="1600" dirty="0"/>
            </a:p>
            <a:p>
              <a:r>
                <a:rPr lang="en-US" altLang="zh-CN" sz="1600" dirty="0"/>
                <a:t>    </a:t>
              </a:r>
              <a:r>
                <a:rPr lang="en-US" altLang="zh-CN" sz="1600" dirty="0" err="1"/>
                <a:t>normProd</a:t>
              </a:r>
              <a:r>
                <a:rPr lang="en-US" altLang="zh-CN" sz="1600" dirty="0"/>
                <a:t> = </a:t>
              </a:r>
              <a:r>
                <a:rPr lang="en-US" altLang="zh-CN" sz="1600" dirty="0" err="1"/>
                <a:t>np.linalg.norm</a:t>
              </a:r>
              <a:r>
                <a:rPr lang="en-US" altLang="zh-CN" sz="1600" dirty="0"/>
                <a:t>(vec_1)*</a:t>
              </a:r>
              <a:r>
                <a:rPr lang="en-US" altLang="zh-CN" sz="1600" dirty="0" err="1"/>
                <a:t>np.linalg.norm</a:t>
              </a:r>
              <a:r>
                <a:rPr lang="en-US" altLang="zh-CN" sz="1600" dirty="0"/>
                <a:t>(vec_2)</a:t>
              </a:r>
              <a:endParaRPr lang="zh-CN" altLang="zh-CN" sz="1600" dirty="0"/>
            </a:p>
            <a:p>
              <a:r>
                <a:rPr lang="en-US" altLang="zh-CN" sz="1600" dirty="0"/>
                <a:t>return 0.5+0.5*(</a:t>
              </a:r>
              <a:r>
                <a:rPr lang="en-US" altLang="zh-CN" sz="1600" dirty="0" err="1"/>
                <a:t>dotProd</a:t>
              </a:r>
              <a:r>
                <a:rPr lang="en-US" altLang="zh-CN" sz="1600" dirty="0"/>
                <a:t>/</a:t>
              </a:r>
              <a:r>
                <a:rPr lang="en-US" altLang="zh-CN" sz="1600" dirty="0" err="1"/>
                <a:t>normProd</a:t>
              </a:r>
              <a:r>
                <a:rPr lang="en-US" altLang="zh-CN" sz="1600" dirty="0"/>
                <a:t>)</a:t>
              </a:r>
              <a:endParaRPr lang="zh-CN" altLang="zh-CN" sz="1600" dirty="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6.1.3  </a:t>
              </a:r>
              <a:r>
                <a:rPr lang="zh-CN" altLang="en-US" sz="2400" b="1" dirty="0">
                  <a:solidFill>
                    <a:srgbClr val="1C75BC"/>
                  </a:solidFill>
                  <a:latin typeface="迷你简准圆" panose="03000509000000000000" pitchFamily="65" charset="-122"/>
                  <a:ea typeface="迷你简准圆" panose="03000509000000000000" pitchFamily="65" charset="-122"/>
                </a:rPr>
                <a:t>如何衡量菜品之间的相似性</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3476995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91"/>
            <a:ext cx="10192106" cy="1160324"/>
            <a:chOff x="878002" y="3347791"/>
            <a:chExt cx="9708883" cy="746089"/>
          </a:xfrm>
        </p:grpSpPr>
        <p:sp>
          <p:nvSpPr>
            <p:cNvPr id="33" name="矩形 32"/>
            <p:cNvSpPr/>
            <p:nvPr/>
          </p:nvSpPr>
          <p:spPr>
            <a:xfrm>
              <a:off x="878002" y="3844526"/>
              <a:ext cx="9708883" cy="249354"/>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6.1.4  </a:t>
              </a:r>
              <a:r>
                <a:rPr lang="zh-CN" altLang="en-US" sz="2400" b="1" dirty="0">
                  <a:solidFill>
                    <a:srgbClr val="1C75BC"/>
                  </a:solidFill>
                  <a:latin typeface="迷你简准圆" panose="03000509000000000000" pitchFamily="65" charset="-122"/>
                  <a:ea typeface="迷你简准圆" panose="03000509000000000000" pitchFamily="65" charset="-122"/>
                </a:rPr>
                <a:t>真实稀疏数据矩阵的降维处理</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635659" y="1905382"/>
            <a:ext cx="9889402" cy="4524315"/>
          </a:xfrm>
          <a:prstGeom prst="rect">
            <a:avLst/>
          </a:prstGeom>
        </p:spPr>
        <p:txBody>
          <a:bodyPr wrap="square">
            <a:spAutoFit/>
          </a:bodyPr>
          <a:lstStyle/>
          <a:p>
            <a:r>
              <a:rPr lang="zh-CN" altLang="en-US" dirty="0"/>
              <a:t>我们在计算每两道菜之间的余弦相似度的时候，必须要求找到同时吃过这两道菜的所有顾客为其所打的分值，换句话说，就是参与相似度计算的分数向量的每个元素都必须非零，且来自于相同的几个顾客</a:t>
            </a:r>
            <a:r>
              <a:rPr lang="zh-CN" altLang="en-US" dirty="0" smtClean="0"/>
              <a:t>。</a:t>
            </a:r>
            <a:endParaRPr lang="en-US" altLang="zh-CN" dirty="0" smtClean="0"/>
          </a:p>
          <a:p>
            <a:endParaRPr lang="en-US" altLang="zh-CN" dirty="0"/>
          </a:p>
          <a:p>
            <a:r>
              <a:rPr lang="zh-CN" altLang="zh-CN" dirty="0"/>
              <a:t>是否依据数据矩阵的实际打分情况，按行对原始打分矩阵进行压缩降维，将其处理成一个低维的矩阵，然后再对其进行余弦相似度的处理呢，这样就能避免上面描述的稀疏矩阵的一些不足</a:t>
            </a:r>
            <a:r>
              <a:rPr lang="zh-CN" altLang="zh-CN" dirty="0" smtClean="0"/>
              <a:t>。</a:t>
            </a:r>
            <a:endParaRPr lang="en-US" altLang="zh-CN" dirty="0" smtClean="0"/>
          </a:p>
          <a:p>
            <a:endParaRPr lang="en-US" altLang="zh-CN" dirty="0"/>
          </a:p>
          <a:p>
            <a:r>
              <a:rPr lang="zh-CN" altLang="zh-CN" dirty="0"/>
              <a:t>我们通过行压缩的方式，对矩阵进行行压缩，在行压缩的基础上，推荐算法中通常还需要再乘以奇异值方阵，赋予其对应的权重值，最终获取降维后规模为</a:t>
            </a:r>
            <a:r>
              <a:rPr lang="en-US" altLang="zh-CN" dirty="0"/>
              <a:t>6</a:t>
            </a:r>
            <a:r>
              <a:rPr lang="zh-CN" altLang="zh-CN" dirty="0"/>
              <a:t>×</a:t>
            </a:r>
            <a:r>
              <a:rPr lang="en-US" altLang="zh-CN" dirty="0"/>
              <a:t>11</a:t>
            </a:r>
            <a:r>
              <a:rPr lang="zh-CN" altLang="zh-CN" dirty="0"/>
              <a:t>行压缩</a:t>
            </a:r>
            <a:r>
              <a:rPr lang="zh-CN" altLang="zh-CN" dirty="0" smtClean="0"/>
              <a:t>矩阵</a:t>
            </a:r>
            <a:r>
              <a:rPr lang="en-US" altLang="zh-CN" dirty="0" err="1"/>
              <a:t>scoreDataRC</a:t>
            </a:r>
            <a:r>
              <a:rPr lang="en-US" altLang="zh-CN" dirty="0"/>
              <a:t> </a:t>
            </a:r>
            <a:r>
              <a:rPr lang="zh-CN" altLang="en-US" dirty="0" smtClean="0"/>
              <a:t>。</a:t>
            </a:r>
            <a:endParaRPr lang="en-US" altLang="zh-CN" dirty="0" smtClean="0"/>
          </a:p>
          <a:p>
            <a:endParaRPr lang="en-US" altLang="zh-CN" dirty="0"/>
          </a:p>
          <a:p>
            <a:r>
              <a:rPr lang="zh-CN" altLang="zh-CN" dirty="0"/>
              <a:t>代码如下：</a:t>
            </a:r>
          </a:p>
          <a:p>
            <a:r>
              <a:rPr lang="en-US" altLang="zh-CN" dirty="0" err="1"/>
              <a:t>sigma_K</a:t>
            </a:r>
            <a:r>
              <a:rPr lang="en-US" altLang="zh-CN" dirty="0"/>
              <a:t> = </a:t>
            </a:r>
            <a:r>
              <a:rPr lang="en-US" altLang="zh-CN" dirty="0" err="1"/>
              <a:t>np.mat</a:t>
            </a:r>
            <a:r>
              <a:rPr lang="en-US" altLang="zh-CN" dirty="0"/>
              <a:t>(</a:t>
            </a:r>
            <a:r>
              <a:rPr lang="en-US" altLang="zh-CN" dirty="0" err="1"/>
              <a:t>np.eye</a:t>
            </a:r>
            <a:r>
              <a:rPr lang="en-US" altLang="zh-CN" dirty="0"/>
              <a:t>(6)*sigma[:6])</a:t>
            </a:r>
            <a:endParaRPr lang="zh-CN" altLang="zh-CN" dirty="0"/>
          </a:p>
          <a:p>
            <a:r>
              <a:rPr lang="en-US" altLang="zh-CN" dirty="0" err="1"/>
              <a:t>scoreDataRC</a:t>
            </a:r>
            <a:r>
              <a:rPr lang="en-US" altLang="zh-CN" dirty="0"/>
              <a:t> = </a:t>
            </a:r>
            <a:r>
              <a:rPr lang="en-US" altLang="zh-CN" dirty="0" err="1"/>
              <a:t>sigma_K</a:t>
            </a:r>
            <a:r>
              <a:rPr lang="en-US" altLang="zh-CN" dirty="0"/>
              <a:t> * U.T[:6,:] * </a:t>
            </a:r>
            <a:r>
              <a:rPr lang="en-US" altLang="zh-CN" dirty="0" err="1"/>
              <a:t>scoreData</a:t>
            </a:r>
            <a:endParaRPr lang="zh-CN" altLang="zh-CN" dirty="0"/>
          </a:p>
          <a:p>
            <a:r>
              <a:rPr lang="en-US" altLang="zh-CN" dirty="0"/>
              <a:t>print(</a:t>
            </a:r>
            <a:r>
              <a:rPr lang="en-US" altLang="zh-CN" dirty="0" err="1"/>
              <a:t>scoreDataRC</a:t>
            </a:r>
            <a:r>
              <a:rPr lang="en-US" altLang="zh-CN" dirty="0"/>
              <a:t>)</a:t>
            </a:r>
            <a:endParaRPr lang="zh-CN" altLang="zh-CN" dirty="0"/>
          </a:p>
          <a:p>
            <a:endParaRPr lang="en-US" altLang="zh-CN" dirty="0" smtClean="0"/>
          </a:p>
          <a:p>
            <a:endParaRPr lang="zh-CN" altLang="en-US" dirty="0"/>
          </a:p>
        </p:txBody>
      </p:sp>
    </p:spTree>
    <p:custDataLst>
      <p:tags r:id="rId1"/>
    </p:custDataLst>
    <p:extLst>
      <p:ext uri="{BB962C8B-B14F-4D97-AF65-F5344CB8AC3E}">
        <p14:creationId xmlns:p14="http://schemas.microsoft.com/office/powerpoint/2010/main" val="3440580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03959" y="1098673"/>
            <a:ext cx="10192106" cy="2049402"/>
            <a:chOff x="810814" y="3205485"/>
            <a:chExt cx="9708883" cy="1317766"/>
          </a:xfrm>
        </p:grpSpPr>
        <p:sp>
          <p:nvSpPr>
            <p:cNvPr id="33" name="矩形 32"/>
            <p:cNvSpPr/>
            <p:nvPr/>
          </p:nvSpPr>
          <p:spPr>
            <a:xfrm>
              <a:off x="810814" y="3672279"/>
              <a:ext cx="9708883" cy="850972"/>
            </a:xfrm>
            <a:prstGeom prst="rect">
              <a:avLst/>
            </a:prstGeom>
          </p:spPr>
          <p:txBody>
            <a:bodyPr wrap="square">
              <a:spAutoFit/>
              <a:scene3d>
                <a:camera prst="orthographicFront"/>
                <a:lightRig rig="threePt" dir="t"/>
              </a:scene3d>
              <a:sp3d contourW="12700"/>
            </a:bodyPr>
            <a:lstStyle/>
            <a:p>
              <a:r>
                <a:rPr lang="zh-CN" altLang="zh-CN" sz="2000" dirty="0" smtClean="0"/>
                <a:t>我们</a:t>
              </a:r>
              <a:r>
                <a:rPr lang="zh-CN" altLang="zh-CN" sz="2000" dirty="0"/>
                <a:t>顺利的得到菜品之间两两相似度的值时，我们就可以基于此进行某顾客未购菜品的评分估计了。</a:t>
              </a:r>
            </a:p>
            <a:p>
              <a:r>
                <a:rPr lang="zh-CN" altLang="zh-CN" sz="2000" dirty="0"/>
                <a:t>基本思想就是，利用该顾客已经评过分的菜品分值，来估计某个未评分菜品的分值，令我们要估计的菜品为</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25309" y="3205485"/>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6.1.5  </a:t>
              </a:r>
              <a:r>
                <a:rPr lang="zh-CN" altLang="en-US" sz="2400" b="1" dirty="0">
                  <a:solidFill>
                    <a:srgbClr val="1C75BC"/>
                  </a:solidFill>
                  <a:latin typeface="迷你简准圆" panose="03000509000000000000" pitchFamily="65" charset="-122"/>
                  <a:ea typeface="迷你简准圆" panose="03000509000000000000" pitchFamily="65" charset="-122"/>
                </a:rPr>
                <a:t>评分估计</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3421504"/>
              </p:ext>
            </p:extLst>
          </p:nvPr>
        </p:nvGraphicFramePr>
        <p:xfrm>
          <a:off x="3222800" y="2766977"/>
          <a:ext cx="353085" cy="403526"/>
        </p:xfrm>
        <a:graphic>
          <a:graphicData uri="http://schemas.openxmlformats.org/presentationml/2006/ole">
            <mc:AlternateContent xmlns:mc="http://schemas.openxmlformats.org/markup-compatibility/2006">
              <mc:Choice xmlns:v="urn:schemas-microsoft-com:vml" Requires="v">
                <p:oleObj spid="_x0000_s79009" r:id="rId6" imgW="203040" imgH="228600" progId="Equation.KSEE3">
                  <p:embed/>
                </p:oleObj>
              </mc:Choice>
              <mc:Fallback>
                <p:oleObj r:id="rId6" imgW="203040" imgH="228600" progId="Equation.KSEE3">
                  <p:embed/>
                  <p:pic>
                    <p:nvPicPr>
                      <p:cNvPr id="0" name="对象 13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2800" y="2766977"/>
                        <a:ext cx="353085" cy="403526"/>
                      </a:xfrm>
                      <a:prstGeom prst="rect">
                        <a:avLst/>
                      </a:prstGeom>
                      <a:noFill/>
                    </p:spPr>
                  </p:pic>
                </p:oleObj>
              </mc:Fallback>
            </mc:AlternateContent>
          </a:graphicData>
        </a:graphic>
      </p:graphicFrame>
      <p:sp>
        <p:nvSpPr>
          <p:cNvPr id="6" name="矩形 5"/>
          <p:cNvSpPr/>
          <p:nvPr/>
        </p:nvSpPr>
        <p:spPr>
          <a:xfrm>
            <a:off x="3760703" y="2847304"/>
            <a:ext cx="6982243" cy="369332"/>
          </a:xfrm>
          <a:prstGeom prst="rect">
            <a:avLst/>
          </a:prstGeom>
        </p:spPr>
        <p:txBody>
          <a:bodyPr wrap="square">
            <a:spAutoFit/>
          </a:bodyPr>
          <a:lstStyle/>
          <a:p>
            <a:r>
              <a:rPr lang="zh-CN" altLang="zh-CN" dirty="0">
                <a:latin typeface="+mn-ea"/>
                <a:cs typeface="Times New Roman" panose="02020603050405020304" pitchFamily="18" charset="0"/>
              </a:rPr>
              <a:t>该顾客已经评过分的菜品为</a:t>
            </a:r>
            <a:endParaRPr lang="zh-CN" altLang="en-US"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7837724"/>
              </p:ext>
            </p:extLst>
          </p:nvPr>
        </p:nvGraphicFramePr>
        <p:xfrm>
          <a:off x="6720500" y="2922488"/>
          <a:ext cx="200025" cy="228600"/>
        </p:xfrm>
        <a:graphic>
          <a:graphicData uri="http://schemas.openxmlformats.org/presentationml/2006/ole">
            <mc:AlternateContent xmlns:mc="http://schemas.openxmlformats.org/markup-compatibility/2006">
              <mc:Choice xmlns:v="urn:schemas-microsoft-com:vml" Requires="v">
                <p:oleObj spid="_x0000_s79010" r:id="rId8" imgW="203040" imgH="228600" progId="Equation.KSEE3">
                  <p:embed/>
                </p:oleObj>
              </mc:Choice>
              <mc:Fallback>
                <p:oleObj r:id="rId8" imgW="203040" imgH="228600" progId="Equation.KSEE3">
                  <p:embed/>
                  <p:pic>
                    <p:nvPicPr>
                      <p:cNvPr id="0" name="对象 13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0500" y="2922488"/>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5954003"/>
              </p:ext>
            </p:extLst>
          </p:nvPr>
        </p:nvGraphicFramePr>
        <p:xfrm>
          <a:off x="7057374" y="2875243"/>
          <a:ext cx="200025" cy="228600"/>
        </p:xfrm>
        <a:graphic>
          <a:graphicData uri="http://schemas.openxmlformats.org/presentationml/2006/ole">
            <mc:AlternateContent xmlns:mc="http://schemas.openxmlformats.org/markup-compatibility/2006">
              <mc:Choice xmlns:v="urn:schemas-microsoft-com:vml" Requires="v">
                <p:oleObj spid="_x0000_s79011" r:id="rId10" imgW="203040" imgH="228600" progId="Equation.KSEE3">
                  <p:embed/>
                </p:oleObj>
              </mc:Choice>
              <mc:Fallback>
                <p:oleObj r:id="rId10" imgW="203040" imgH="228600" progId="Equation.KSEE3">
                  <p:embed/>
                  <p:pic>
                    <p:nvPicPr>
                      <p:cNvPr id="0" name="对象 13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57374" y="2875243"/>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30006082"/>
              </p:ext>
            </p:extLst>
          </p:nvPr>
        </p:nvGraphicFramePr>
        <p:xfrm>
          <a:off x="7373632" y="2871607"/>
          <a:ext cx="190500" cy="228600"/>
        </p:xfrm>
        <a:graphic>
          <a:graphicData uri="http://schemas.openxmlformats.org/presentationml/2006/ole">
            <mc:AlternateContent xmlns:mc="http://schemas.openxmlformats.org/markup-compatibility/2006">
              <mc:Choice xmlns:v="urn:schemas-microsoft-com:vml" Requires="v">
                <p:oleObj spid="_x0000_s79012" r:id="rId12" imgW="190440" imgH="228600" progId="Equation.KSEE3">
                  <p:embed/>
                </p:oleObj>
              </mc:Choice>
              <mc:Fallback>
                <p:oleObj r:id="rId12" imgW="190440" imgH="228600" progId="Equation.KSEE3">
                  <p:embed/>
                  <p:pic>
                    <p:nvPicPr>
                      <p:cNvPr id="0" name="对象 13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73632" y="2871607"/>
                        <a:ext cx="190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p:cNvSpPr>
            <a:spLocks noChangeArrowheads="1"/>
          </p:cNvSpPr>
          <p:nvPr/>
        </p:nvSpPr>
        <p:spPr bwMode="auto">
          <a:xfrm>
            <a:off x="0" y="13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p:cNvSpPr>
            <a:spLocks noChangeArrowheads="1"/>
          </p:cNvSpPr>
          <p:nvPr/>
        </p:nvSpPr>
        <p:spPr bwMode="auto">
          <a:xfrm>
            <a:off x="0" y="8171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7748950" y="2843115"/>
            <a:ext cx="2723823" cy="369332"/>
          </a:xfrm>
          <a:prstGeom prst="rect">
            <a:avLst/>
          </a:prstGeom>
        </p:spPr>
        <p:txBody>
          <a:bodyPr wrap="none">
            <a:spAutoFit/>
          </a:bodyPr>
          <a:lstStyle/>
          <a:p>
            <a:r>
              <a:rPr lang="zh-CN" altLang="zh-CN" dirty="0">
                <a:latin typeface="+mn-ea"/>
                <a:cs typeface="Times New Roman" panose="02020603050405020304" pitchFamily="18" charset="0"/>
              </a:rPr>
              <a:t>评过的分数分别对应为</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2868586025"/>
              </p:ext>
            </p:extLst>
          </p:nvPr>
        </p:nvGraphicFramePr>
        <p:xfrm>
          <a:off x="10309616" y="2922488"/>
          <a:ext cx="447675" cy="228600"/>
        </p:xfrm>
        <a:graphic>
          <a:graphicData uri="http://schemas.openxmlformats.org/presentationml/2006/ole">
            <mc:AlternateContent xmlns:mc="http://schemas.openxmlformats.org/markup-compatibility/2006">
              <mc:Choice xmlns:v="urn:schemas-microsoft-com:vml" Requires="v">
                <p:oleObj spid="_x0000_s79013" r:id="rId14" imgW="444240" imgH="228600" progId="Equation.KSEE3">
                  <p:embed/>
                </p:oleObj>
              </mc:Choice>
              <mc:Fallback>
                <p:oleObj r:id="rId14" imgW="444240" imgH="228600" progId="Equation.KSEE3">
                  <p:embed/>
                  <p:pic>
                    <p:nvPicPr>
                      <p:cNvPr id="0" name="对象 13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09616" y="2922488"/>
                        <a:ext cx="4476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767659532"/>
              </p:ext>
            </p:extLst>
          </p:nvPr>
        </p:nvGraphicFramePr>
        <p:xfrm>
          <a:off x="10893939" y="2896722"/>
          <a:ext cx="447675" cy="228600"/>
        </p:xfrm>
        <a:graphic>
          <a:graphicData uri="http://schemas.openxmlformats.org/presentationml/2006/ole">
            <mc:AlternateContent xmlns:mc="http://schemas.openxmlformats.org/markup-compatibility/2006">
              <mc:Choice xmlns:v="urn:schemas-microsoft-com:vml" Requires="v">
                <p:oleObj spid="_x0000_s79014" r:id="rId16" imgW="444240" imgH="228600" progId="Equation.KSEE3">
                  <p:embed/>
                </p:oleObj>
              </mc:Choice>
              <mc:Fallback>
                <p:oleObj r:id="rId16" imgW="444240" imgH="228600" progId="Equation.KSEE3">
                  <p:embed/>
                  <p:pic>
                    <p:nvPicPr>
                      <p:cNvPr id="0" name="对象 13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893939" y="2896722"/>
                        <a:ext cx="4476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877262059"/>
              </p:ext>
            </p:extLst>
          </p:nvPr>
        </p:nvGraphicFramePr>
        <p:xfrm>
          <a:off x="1339622" y="3390297"/>
          <a:ext cx="428625" cy="228600"/>
        </p:xfrm>
        <a:graphic>
          <a:graphicData uri="http://schemas.openxmlformats.org/presentationml/2006/ole">
            <mc:AlternateContent xmlns:mc="http://schemas.openxmlformats.org/markup-compatibility/2006">
              <mc:Choice xmlns:v="urn:schemas-microsoft-com:vml" Requires="v">
                <p:oleObj spid="_x0000_s79015" r:id="rId18" imgW="431640" imgH="228600" progId="Equation.KSEE3">
                  <p:embed/>
                </p:oleObj>
              </mc:Choice>
              <mc:Fallback>
                <p:oleObj r:id="rId18" imgW="431640" imgH="228600" progId="Equation.KSEE3">
                  <p:embed/>
                  <p:pic>
                    <p:nvPicPr>
                      <p:cNvPr id="0" name="对象 13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39622" y="3390297"/>
                        <a:ext cx="4286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矩形 25"/>
          <p:cNvSpPr/>
          <p:nvPr/>
        </p:nvSpPr>
        <p:spPr>
          <a:xfrm>
            <a:off x="1858276" y="3315621"/>
            <a:ext cx="1569660" cy="369332"/>
          </a:xfrm>
          <a:prstGeom prst="rect">
            <a:avLst/>
          </a:prstGeom>
        </p:spPr>
        <p:txBody>
          <a:bodyPr wrap="none">
            <a:spAutoFit/>
          </a:bodyPr>
          <a:lstStyle/>
          <a:p>
            <a:r>
              <a:rPr lang="zh-CN" altLang="zh-CN" dirty="0">
                <a:latin typeface="+mn-ea"/>
                <a:cs typeface="Times New Roman" panose="02020603050405020304" pitchFamily="18" charset="0"/>
              </a:rPr>
              <a:t>这三件菜品与</a:t>
            </a:r>
            <a:endParaRPr lang="zh-CN" altLang="en-US" dirty="0">
              <a:latin typeface="+mn-ea"/>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2726856531"/>
              </p:ext>
            </p:extLst>
          </p:nvPr>
        </p:nvGraphicFramePr>
        <p:xfrm>
          <a:off x="3366229" y="3308445"/>
          <a:ext cx="353085" cy="403526"/>
        </p:xfrm>
        <a:graphic>
          <a:graphicData uri="http://schemas.openxmlformats.org/presentationml/2006/ole">
            <mc:AlternateContent xmlns:mc="http://schemas.openxmlformats.org/markup-compatibility/2006">
              <mc:Choice xmlns:v="urn:schemas-microsoft-com:vml" Requires="v">
                <p:oleObj spid="_x0000_s79016" r:id="rId20" imgW="203040" imgH="228600" progId="Equation.KSEE3">
                  <p:embed/>
                </p:oleObj>
              </mc:Choice>
              <mc:Fallback>
                <p:oleObj r:id="rId20" imgW="203040" imgH="22860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6229" y="3308445"/>
                        <a:ext cx="353085" cy="403526"/>
                      </a:xfrm>
                      <a:prstGeom prst="rect">
                        <a:avLst/>
                      </a:prstGeom>
                      <a:noFill/>
                    </p:spPr>
                  </p:pic>
                </p:oleObj>
              </mc:Fallback>
            </mc:AlternateContent>
          </a:graphicData>
        </a:graphic>
      </p:graphicFrame>
      <p:sp>
        <p:nvSpPr>
          <p:cNvPr id="27" name="矩形 26"/>
          <p:cNvSpPr/>
          <p:nvPr/>
        </p:nvSpPr>
        <p:spPr>
          <a:xfrm>
            <a:off x="3760703" y="3303378"/>
            <a:ext cx="2031325" cy="369332"/>
          </a:xfrm>
          <a:prstGeom prst="rect">
            <a:avLst/>
          </a:prstGeom>
        </p:spPr>
        <p:txBody>
          <a:bodyPr wrap="none">
            <a:spAutoFit/>
          </a:bodyPr>
          <a:lstStyle/>
          <a:p>
            <a:r>
              <a:rPr lang="zh-CN" altLang="zh-CN" dirty="0">
                <a:latin typeface="+mn-ea"/>
                <a:cs typeface="Times New Roman" panose="02020603050405020304" pitchFamily="18" charset="0"/>
              </a:rPr>
              <a:t>的相似度分别为：</a:t>
            </a:r>
            <a:endParaRPr lang="zh-CN" altLang="en-US" dirty="0">
              <a:latin typeface="+mn-ea"/>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338704144"/>
              </p:ext>
            </p:extLst>
          </p:nvPr>
        </p:nvGraphicFramePr>
        <p:xfrm>
          <a:off x="5636470" y="3362305"/>
          <a:ext cx="413321" cy="283420"/>
        </p:xfrm>
        <a:graphic>
          <a:graphicData uri="http://schemas.openxmlformats.org/presentationml/2006/ole">
            <mc:AlternateContent xmlns:mc="http://schemas.openxmlformats.org/markup-compatibility/2006">
              <mc:Choice xmlns:v="urn:schemas-microsoft-com:vml" Requires="v">
                <p:oleObj spid="_x0000_s79017" r:id="rId21" imgW="330120" imgH="228600" progId="Equation.KSEE3">
                  <p:embed/>
                </p:oleObj>
              </mc:Choice>
              <mc:Fallback>
                <p:oleObj r:id="rId21" imgW="330120" imgH="228600" progId="Equation.KSEE3">
                  <p:embed/>
                  <p:pic>
                    <p:nvPicPr>
                      <p:cNvPr id="0" name="对象 13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6470" y="3362305"/>
                        <a:ext cx="413321" cy="283420"/>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434828083"/>
              </p:ext>
            </p:extLst>
          </p:nvPr>
        </p:nvGraphicFramePr>
        <p:xfrm>
          <a:off x="6150497" y="3358979"/>
          <a:ext cx="412147" cy="282615"/>
        </p:xfrm>
        <a:graphic>
          <a:graphicData uri="http://schemas.openxmlformats.org/presentationml/2006/ole">
            <mc:AlternateContent xmlns:mc="http://schemas.openxmlformats.org/markup-compatibility/2006">
              <mc:Choice xmlns:v="urn:schemas-microsoft-com:vml" Requires="v">
                <p:oleObj spid="_x0000_s79018" r:id="rId23" imgW="330120" imgH="228600" progId="Equation.KSEE3">
                  <p:embed/>
                </p:oleObj>
              </mc:Choice>
              <mc:Fallback>
                <p:oleObj r:id="rId23" imgW="330120" imgH="228600" progId="Equation.KSEE3">
                  <p:embed/>
                  <p:pic>
                    <p:nvPicPr>
                      <p:cNvPr id="0" name="对象 13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0497" y="3358979"/>
                        <a:ext cx="412147" cy="282615"/>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519790797"/>
              </p:ext>
            </p:extLst>
          </p:nvPr>
        </p:nvGraphicFramePr>
        <p:xfrm>
          <a:off x="6763362" y="3398960"/>
          <a:ext cx="314325" cy="228600"/>
        </p:xfrm>
        <a:graphic>
          <a:graphicData uri="http://schemas.openxmlformats.org/presentationml/2006/ole">
            <mc:AlternateContent xmlns:mc="http://schemas.openxmlformats.org/markup-compatibility/2006">
              <mc:Choice xmlns:v="urn:schemas-microsoft-com:vml" Requires="v">
                <p:oleObj spid="_x0000_s79019" r:id="rId25" imgW="317160" imgH="228600" progId="Equation.KSEE3">
                  <p:embed/>
                </p:oleObj>
              </mc:Choice>
              <mc:Fallback>
                <p:oleObj r:id="rId25" imgW="317160" imgH="228600" progId="Equation.KSEE3">
                  <p:embed/>
                  <p:pic>
                    <p:nvPicPr>
                      <p:cNvPr id="0" name="对象 13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63362" y="3398960"/>
                        <a:ext cx="3143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矩形 41"/>
          <p:cNvSpPr/>
          <p:nvPr/>
        </p:nvSpPr>
        <p:spPr>
          <a:xfrm>
            <a:off x="7448170" y="3339231"/>
            <a:ext cx="3877985" cy="369332"/>
          </a:xfrm>
          <a:prstGeom prst="rect">
            <a:avLst/>
          </a:prstGeom>
        </p:spPr>
        <p:txBody>
          <a:bodyPr wrap="none">
            <a:spAutoFit/>
          </a:bodyPr>
          <a:lstStyle/>
          <a:p>
            <a:r>
              <a:rPr lang="zh-CN" altLang="zh-CN" dirty="0">
                <a:latin typeface="+mn-ea"/>
                <a:cs typeface="Times New Roman" panose="02020603050405020304" pitchFamily="18" charset="0"/>
              </a:rPr>
              <a:t>由此，我们利用相似度加权的方式，</a:t>
            </a:r>
            <a:endParaRPr lang="zh-CN" altLang="en-US" dirty="0">
              <a:latin typeface="+mn-ea"/>
            </a:endParaRPr>
          </a:p>
        </p:txBody>
      </p:sp>
      <p:sp>
        <p:nvSpPr>
          <p:cNvPr id="43" name="Rectangle 28"/>
          <p:cNvSpPr>
            <a:spLocks noChangeArrowheads="1"/>
          </p:cNvSpPr>
          <p:nvPr/>
        </p:nvSpPr>
        <p:spPr bwMode="auto">
          <a:xfrm>
            <a:off x="2809686" y="42248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val="1787302305"/>
              </p:ext>
            </p:extLst>
          </p:nvPr>
        </p:nvGraphicFramePr>
        <p:xfrm>
          <a:off x="725544" y="4193172"/>
          <a:ext cx="5281369" cy="701067"/>
        </p:xfrm>
        <a:graphic>
          <a:graphicData uri="http://schemas.openxmlformats.org/presentationml/2006/ole">
            <mc:AlternateContent xmlns:mc="http://schemas.openxmlformats.org/markup-compatibility/2006">
              <mc:Choice xmlns:v="urn:schemas-microsoft-com:vml" Requires="v">
                <p:oleObj spid="_x0000_s79020" r:id="rId27" imgW="3225600" imgH="431640" progId="Equation.KSEE3">
                  <p:embed/>
                </p:oleObj>
              </mc:Choice>
              <mc:Fallback>
                <p:oleObj r:id="rId27" imgW="3225600" imgH="431640" progId="Equation.KSEE3">
                  <p:embed/>
                  <p:pic>
                    <p:nvPicPr>
                      <p:cNvPr id="0" name="对象 13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5544" y="4193172"/>
                        <a:ext cx="5281369" cy="701067"/>
                      </a:xfrm>
                      <a:prstGeom prst="rect">
                        <a:avLst/>
                      </a:prstGeom>
                      <a:noFill/>
                    </p:spPr>
                  </p:pic>
                </p:oleObj>
              </mc:Fallback>
            </mc:AlternateContent>
          </a:graphicData>
        </a:graphic>
      </p:graphicFrame>
      <p:sp>
        <p:nvSpPr>
          <p:cNvPr id="45" name="矩形 44"/>
          <p:cNvSpPr/>
          <p:nvPr/>
        </p:nvSpPr>
        <p:spPr>
          <a:xfrm>
            <a:off x="6096000" y="3745447"/>
            <a:ext cx="6096000" cy="3093154"/>
          </a:xfrm>
          <a:prstGeom prst="rect">
            <a:avLst/>
          </a:prstGeom>
        </p:spPr>
        <p:txBody>
          <a:bodyPr>
            <a:spAutoFit/>
          </a:bodyPr>
          <a:lstStyle/>
          <a:p>
            <a:pPr marL="266700" algn="just">
              <a:lnSpc>
                <a:spcPts val="1300"/>
              </a:lnSpc>
              <a:spcAft>
                <a:spcPts val="0"/>
              </a:spcAft>
            </a:pPr>
            <a:r>
              <a:rPr lang="en-US" altLang="zh-CN" dirty="0" err="1">
                <a:latin typeface="Consolas" panose="020B0609020204030204" pitchFamily="49" charset="0"/>
                <a:ea typeface="黑体" panose="02010609060101010101" pitchFamily="49" charset="-122"/>
                <a:cs typeface="Consolas" panose="020B0609020204030204" pitchFamily="49" charset="0"/>
              </a:rPr>
              <a:t>def</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estScore</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scoreData,scoreDataRC,userIndex,itemIndex</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n = </a:t>
            </a:r>
            <a:r>
              <a:rPr lang="en-US" altLang="zh-CN" dirty="0" err="1">
                <a:latin typeface="Consolas" panose="020B0609020204030204" pitchFamily="49" charset="0"/>
                <a:ea typeface="黑体" panose="02010609060101010101" pitchFamily="49" charset="-122"/>
                <a:cs typeface="Consolas" panose="020B0609020204030204" pitchFamily="49" charset="0"/>
              </a:rPr>
              <a:t>np.shape</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scoreData</a:t>
            </a:r>
            <a:r>
              <a:rPr lang="en-US" altLang="zh-CN" dirty="0">
                <a:latin typeface="Consolas" panose="020B0609020204030204" pitchFamily="49" charset="0"/>
                <a:ea typeface="黑体" panose="02010609060101010101" pitchFamily="49" charset="-122"/>
                <a:cs typeface="Consolas" panose="020B0609020204030204" pitchFamily="49" charset="0"/>
              </a:rPr>
              <a:t>)[1]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simSum</a:t>
            </a:r>
            <a:r>
              <a:rPr lang="en-US" altLang="zh-CN" dirty="0">
                <a:latin typeface="Consolas" panose="020B0609020204030204" pitchFamily="49" charset="0"/>
                <a:ea typeface="黑体" panose="02010609060101010101" pitchFamily="49" charset="-122"/>
                <a:cs typeface="Consolas" panose="020B0609020204030204" pitchFamily="49" charset="0"/>
              </a:rPr>
              <a:t> =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simSumScore</a:t>
            </a:r>
            <a:r>
              <a:rPr lang="en-US" altLang="zh-CN" dirty="0">
                <a:latin typeface="Consolas" panose="020B0609020204030204" pitchFamily="49" charset="0"/>
                <a:ea typeface="黑体" panose="02010609060101010101" pitchFamily="49" charset="-122"/>
                <a:cs typeface="Consolas" panose="020B0609020204030204" pitchFamily="49" charset="0"/>
              </a:rPr>
              <a:t> =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for </a:t>
            </a:r>
            <a:r>
              <a:rPr lang="en-US" altLang="zh-CN" dirty="0" err="1">
                <a:latin typeface="Consolas" panose="020B0609020204030204" pitchFamily="49" charset="0"/>
                <a:ea typeface="黑体" panose="02010609060101010101" pitchFamily="49" charset="-122"/>
                <a:cs typeface="Consolas" panose="020B0609020204030204" pitchFamily="49" charset="0"/>
              </a:rPr>
              <a:t>i</a:t>
            </a:r>
            <a:r>
              <a:rPr lang="en-US" altLang="zh-CN" dirty="0">
                <a:latin typeface="Consolas" panose="020B0609020204030204" pitchFamily="49" charset="0"/>
                <a:ea typeface="黑体" panose="02010609060101010101" pitchFamily="49" charset="-122"/>
                <a:cs typeface="Consolas" panose="020B0609020204030204" pitchFamily="49" charset="0"/>
              </a:rPr>
              <a:t> in range(n):</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userScore</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scoreData</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userIndex,i</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if </a:t>
            </a:r>
            <a:r>
              <a:rPr lang="en-US" altLang="zh-CN" dirty="0" err="1">
                <a:latin typeface="Consolas" panose="020B0609020204030204" pitchFamily="49" charset="0"/>
                <a:ea typeface="黑体" panose="02010609060101010101" pitchFamily="49" charset="-122"/>
                <a:cs typeface="Consolas" panose="020B0609020204030204" pitchFamily="49" charset="0"/>
              </a:rPr>
              <a:t>userScore</a:t>
            </a:r>
            <a:r>
              <a:rPr lang="en-US" altLang="zh-CN" dirty="0">
                <a:latin typeface="Consolas" panose="020B0609020204030204" pitchFamily="49" charset="0"/>
                <a:ea typeface="黑体" panose="02010609060101010101" pitchFamily="49" charset="-122"/>
                <a:cs typeface="Consolas" panose="020B0609020204030204" pitchFamily="49" charset="0"/>
              </a:rPr>
              <a:t> == 0 or </a:t>
            </a:r>
            <a:r>
              <a:rPr lang="en-US" altLang="zh-CN" dirty="0" err="1">
                <a:latin typeface="Consolas" panose="020B0609020204030204" pitchFamily="49" charset="0"/>
                <a:ea typeface="黑体" panose="02010609060101010101" pitchFamily="49" charset="-122"/>
                <a:cs typeface="Consolas" panose="020B0609020204030204" pitchFamily="49" charset="0"/>
              </a:rPr>
              <a:t>i</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itemIndex</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continue</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sim</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cosSim</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scoreDataRC</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i</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scoreDataRC</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itemIndex</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simSum</a:t>
            </a:r>
            <a:r>
              <a:rPr lang="en-US" altLang="zh-CN" dirty="0">
                <a:latin typeface="Consolas" panose="020B0609020204030204" pitchFamily="49" charset="0"/>
                <a:ea typeface="黑体" panose="02010609060101010101" pitchFamily="49" charset="-122"/>
                <a:cs typeface="Consolas" panose="020B0609020204030204" pitchFamily="49" charset="0"/>
              </a:rPr>
              <a:t> = float(</a:t>
            </a:r>
            <a:r>
              <a:rPr lang="en-US" altLang="zh-CN" dirty="0" err="1">
                <a:latin typeface="Consolas" panose="020B0609020204030204" pitchFamily="49" charset="0"/>
                <a:ea typeface="黑体" panose="02010609060101010101" pitchFamily="49" charset="-122"/>
                <a:cs typeface="Consolas" panose="020B0609020204030204" pitchFamily="49" charset="0"/>
              </a:rPr>
              <a:t>simSum</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sim</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simSumScore</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simSumScore</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userScore</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sim</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if </a:t>
            </a:r>
            <a:r>
              <a:rPr lang="en-US" altLang="zh-CN" dirty="0" err="1">
                <a:latin typeface="Consolas" panose="020B0609020204030204" pitchFamily="49" charset="0"/>
                <a:ea typeface="黑体" panose="02010609060101010101" pitchFamily="49" charset="-122"/>
                <a:cs typeface="Consolas" panose="020B0609020204030204" pitchFamily="49" charset="0"/>
              </a:rPr>
              <a:t>simSum</a:t>
            </a:r>
            <a:r>
              <a:rPr lang="en-US" altLang="zh-CN" dirty="0">
                <a:latin typeface="Consolas" panose="020B0609020204030204" pitchFamily="49" charset="0"/>
                <a:ea typeface="黑体" panose="02010609060101010101" pitchFamily="49" charset="-122"/>
                <a:cs typeface="Consolas" panose="020B0609020204030204" pitchFamily="49" charset="0"/>
              </a:rPr>
              <a:t> ==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return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return </a:t>
            </a:r>
            <a:r>
              <a:rPr lang="en-US" altLang="zh-CN" dirty="0" err="1">
                <a:latin typeface="Consolas" panose="020B0609020204030204" pitchFamily="49" charset="0"/>
                <a:ea typeface="黑体" panose="02010609060101010101" pitchFamily="49" charset="-122"/>
                <a:cs typeface="Consolas" panose="020B0609020204030204" pitchFamily="49" charset="0"/>
              </a:rPr>
              <a:t>simSumScore</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simSum</a:t>
            </a:r>
            <a:endParaRPr lang="zh-CN" altLang="zh-CN" dirty="0">
              <a:effectLst/>
              <a:latin typeface="Arial" panose="020B060402020202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1382631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89"/>
            <a:ext cx="10192106" cy="3930314"/>
            <a:chOff x="878002" y="3347791"/>
            <a:chExt cx="9708883" cy="2527195"/>
          </a:xfrm>
        </p:grpSpPr>
        <p:sp>
          <p:nvSpPr>
            <p:cNvPr id="33" name="矩形 32"/>
            <p:cNvSpPr/>
            <p:nvPr/>
          </p:nvSpPr>
          <p:spPr>
            <a:xfrm>
              <a:off x="878002" y="3844526"/>
              <a:ext cx="9708883" cy="2030460"/>
            </a:xfrm>
            <a:prstGeom prst="rect">
              <a:avLst/>
            </a:prstGeom>
          </p:spPr>
          <p:txBody>
            <a:bodyPr wrap="square">
              <a:spAutoFit/>
              <a:scene3d>
                <a:camera prst="orthographicFront"/>
                <a:lightRig rig="threePt" dir="t"/>
              </a:scene3d>
              <a:sp3d contourW="12700"/>
            </a:bodyPr>
            <a:lstStyle/>
            <a:p>
              <a:r>
                <a:rPr lang="zh-CN" altLang="en-US" sz="2000" dirty="0"/>
                <a:t>代码如下：</a:t>
              </a:r>
            </a:p>
            <a:p>
              <a:r>
                <a:rPr lang="en-US" altLang="zh-CN" sz="2000" dirty="0"/>
                <a:t>n = </a:t>
              </a:r>
              <a:r>
                <a:rPr lang="en-US" altLang="zh-CN" sz="2000" dirty="0" err="1"/>
                <a:t>np.shape</a:t>
              </a:r>
              <a:r>
                <a:rPr lang="en-US" altLang="zh-CN" sz="2000" dirty="0"/>
                <a:t>(</a:t>
              </a:r>
              <a:r>
                <a:rPr lang="en-US" altLang="zh-CN" sz="2000" dirty="0" err="1"/>
                <a:t>scoreData</a:t>
              </a:r>
              <a:r>
                <a:rPr lang="en-US" altLang="zh-CN" sz="2000" dirty="0"/>
                <a:t>)[1]</a:t>
              </a:r>
            </a:p>
            <a:p>
              <a:r>
                <a:rPr lang="en-US" altLang="zh-CN" sz="2000" dirty="0" err="1"/>
                <a:t>userIndex</a:t>
              </a:r>
              <a:r>
                <a:rPr lang="en-US" altLang="zh-CN" sz="2000" dirty="0"/>
                <a:t> = 17</a:t>
              </a:r>
            </a:p>
            <a:p>
              <a:endParaRPr lang="en-US" altLang="zh-CN" sz="2000" dirty="0"/>
            </a:p>
            <a:p>
              <a:r>
                <a:rPr lang="en-US" altLang="zh-CN" sz="2000" dirty="0"/>
                <a:t>for </a:t>
              </a:r>
              <a:r>
                <a:rPr lang="en-US" altLang="zh-CN" sz="2000" dirty="0" err="1"/>
                <a:t>i</a:t>
              </a:r>
              <a:r>
                <a:rPr lang="en-US" altLang="zh-CN" sz="2000" dirty="0"/>
                <a:t> in range(n):</a:t>
              </a:r>
            </a:p>
            <a:p>
              <a:r>
                <a:rPr lang="en-US" altLang="zh-CN" sz="2000" dirty="0"/>
                <a:t>    </a:t>
              </a:r>
              <a:r>
                <a:rPr lang="en-US" altLang="zh-CN" sz="2000" dirty="0" err="1"/>
                <a:t>userScore</a:t>
              </a:r>
              <a:r>
                <a:rPr lang="en-US" altLang="zh-CN" sz="2000" dirty="0"/>
                <a:t> = </a:t>
              </a:r>
              <a:r>
                <a:rPr lang="en-US" altLang="zh-CN" sz="2000" dirty="0" err="1"/>
                <a:t>scoreData</a:t>
              </a:r>
              <a:r>
                <a:rPr lang="en-US" altLang="zh-CN" sz="2000" dirty="0"/>
                <a:t>[17, </a:t>
              </a:r>
              <a:r>
                <a:rPr lang="en-US" altLang="zh-CN" sz="2000" dirty="0" err="1"/>
                <a:t>i</a:t>
              </a:r>
              <a:r>
                <a:rPr lang="en-US" altLang="zh-CN" sz="2000" dirty="0"/>
                <a:t>]</a:t>
              </a:r>
            </a:p>
            <a:p>
              <a:r>
                <a:rPr lang="en-US" altLang="zh-CN" sz="2000" dirty="0"/>
                <a:t>    if </a:t>
              </a:r>
              <a:r>
                <a:rPr lang="en-US" altLang="zh-CN" sz="2000" dirty="0" err="1"/>
                <a:t>userScore</a:t>
              </a:r>
              <a:r>
                <a:rPr lang="en-US" altLang="zh-CN" sz="2000" dirty="0"/>
                <a:t> != 0:</a:t>
              </a:r>
            </a:p>
            <a:p>
              <a:r>
                <a:rPr lang="en-US" altLang="zh-CN" sz="2000" dirty="0"/>
                <a:t>        continue</a:t>
              </a:r>
            </a:p>
            <a:p>
              <a:r>
                <a:rPr lang="en-US" altLang="zh-CN" sz="2000" dirty="0"/>
                <a:t>    print("index:{},score:{}".format(</a:t>
              </a:r>
              <a:r>
                <a:rPr lang="en-US" altLang="zh-CN" sz="2000" dirty="0" err="1"/>
                <a:t>i</a:t>
              </a:r>
              <a:r>
                <a:rPr lang="en-US" altLang="zh-CN" sz="2000" dirty="0"/>
                <a:t>, </a:t>
              </a:r>
              <a:r>
                <a:rPr lang="en-US" altLang="zh-CN" sz="2000" dirty="0" err="1"/>
                <a:t>estScore</a:t>
              </a:r>
              <a:r>
                <a:rPr lang="en-US" altLang="zh-CN" sz="2000" dirty="0"/>
                <a:t>(</a:t>
              </a:r>
              <a:r>
                <a:rPr lang="en-US" altLang="zh-CN" sz="2000" dirty="0" err="1"/>
                <a:t>scoreData</a:t>
              </a:r>
              <a:r>
                <a:rPr lang="en-US" altLang="zh-CN" sz="2000" dirty="0"/>
                <a:t>, </a:t>
              </a:r>
              <a:r>
                <a:rPr lang="en-US" altLang="zh-CN" sz="2000" dirty="0" err="1"/>
                <a:t>scoreDataRC</a:t>
              </a:r>
              <a:r>
                <a:rPr lang="en-US" altLang="zh-CN" sz="2000" dirty="0"/>
                <a:t>, </a:t>
              </a:r>
              <a:r>
                <a:rPr lang="en-US" altLang="zh-CN" sz="2000" dirty="0" err="1"/>
                <a:t>userIndex</a:t>
              </a:r>
              <a:r>
                <a:rPr lang="en-US" altLang="zh-CN" sz="2000" dirty="0"/>
                <a:t>, </a:t>
              </a:r>
              <a:r>
                <a:rPr lang="en-US" altLang="zh-CN" sz="2000" dirty="0" err="1"/>
                <a:t>i</a:t>
              </a:r>
              <a:r>
                <a:rPr lang="en-US" altLang="zh-CN" sz="2000" dirty="0"/>
                <a:t>)))</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6.1.6  </a:t>
              </a:r>
              <a:r>
                <a:rPr lang="zh-CN" altLang="en-US" sz="2400" b="1" dirty="0">
                  <a:solidFill>
                    <a:srgbClr val="1C75BC"/>
                  </a:solidFill>
                  <a:latin typeface="迷你简准圆" panose="03000509000000000000" pitchFamily="65" charset="-122"/>
                  <a:ea typeface="迷你简准圆" panose="03000509000000000000" pitchFamily="65" charset="-122"/>
                </a:rPr>
                <a:t>菜品推荐结果</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627564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6.1  SVD</a:t>
              </a:r>
              <a:r>
                <a:rPr lang="zh-CN" altLang="en-US" sz="3200" dirty="0"/>
                <a:t>在推荐系统中的应用</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91"/>
            <a:ext cx="10192106" cy="1160324"/>
            <a:chOff x="878002" y="3347791"/>
            <a:chExt cx="9708883" cy="746089"/>
          </a:xfrm>
        </p:grpSpPr>
        <p:sp>
          <p:nvSpPr>
            <p:cNvPr id="33" name="矩形 32"/>
            <p:cNvSpPr/>
            <p:nvPr/>
          </p:nvSpPr>
          <p:spPr>
            <a:xfrm>
              <a:off x="878002" y="3844526"/>
              <a:ext cx="9708883" cy="249354"/>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6.1.7  </a:t>
              </a:r>
              <a:r>
                <a:rPr lang="zh-CN" altLang="en-US" sz="2400" b="1" dirty="0">
                  <a:solidFill>
                    <a:srgbClr val="1C75BC"/>
                  </a:solidFill>
                  <a:latin typeface="迷你简准圆" panose="03000509000000000000" pitchFamily="65" charset="-122"/>
                  <a:ea typeface="迷你简准圆" panose="03000509000000000000" pitchFamily="65" charset="-122"/>
                </a:rPr>
                <a:t>方法小结</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1280290" y="1783821"/>
            <a:ext cx="10537529" cy="4792469"/>
          </a:xfrm>
          <a:prstGeom prst="rect">
            <a:avLst/>
          </a:prstGeom>
        </p:spPr>
      </p:pic>
    </p:spTree>
    <p:custDataLst>
      <p:tags r:id="rId1"/>
    </p:custDataLst>
    <p:extLst>
      <p:ext uri="{BB962C8B-B14F-4D97-AF65-F5344CB8AC3E}">
        <p14:creationId xmlns:p14="http://schemas.microsoft.com/office/powerpoint/2010/main" val="3644163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3184</TotalTime>
  <Words>1550</Words>
  <Application>Microsoft Office PowerPoint</Application>
  <PresentationFormat>宽屏</PresentationFormat>
  <Paragraphs>178</Paragraphs>
  <Slides>15</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6" baseType="lpstr">
      <vt:lpstr>等线</vt:lpstr>
      <vt:lpstr>汉仪趣黑W</vt:lpstr>
      <vt:lpstr>黑体</vt:lpstr>
      <vt:lpstr>迷你简准圆</vt:lpstr>
      <vt:lpstr>宋体</vt:lpstr>
      <vt:lpstr>微软雅黑</vt:lpstr>
      <vt:lpstr>Arial</vt:lpstr>
      <vt:lpstr>Consolas</vt:lpstr>
      <vt:lpstr>Times New Roman</vt:lpstr>
      <vt:lpstr>包图主题2</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147</cp:revision>
  <dcterms:created xsi:type="dcterms:W3CDTF">2017-07-06T07:15:09Z</dcterms:created>
  <dcterms:modified xsi:type="dcterms:W3CDTF">2020-09-06T10:01:19Z</dcterms:modified>
</cp:coreProperties>
</file>