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60" r:id="rId3"/>
    <p:sldId id="336" r:id="rId4"/>
    <p:sldId id="365" r:id="rId5"/>
    <p:sldId id="371" r:id="rId6"/>
    <p:sldId id="366" r:id="rId7"/>
    <p:sldId id="367" r:id="rId8"/>
    <p:sldId id="368" r:id="rId9"/>
    <p:sldId id="369" r:id="rId10"/>
    <p:sldId id="370" r:id="rId11"/>
    <p:sldId id="372" r:id="rId12"/>
    <p:sldId id="373" r:id="rId13"/>
    <p:sldId id="380" r:id="rId14"/>
    <p:sldId id="375" r:id="rId15"/>
    <p:sldId id="382" r:id="rId16"/>
    <p:sldId id="381" r:id="rId17"/>
    <p:sldId id="376" r:id="rId18"/>
    <p:sldId id="377" r:id="rId19"/>
    <p:sldId id="378" r:id="rId20"/>
    <p:sldId id="379"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75BC"/>
    <a:srgbClr val="FCFD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52" autoAdjust="0"/>
    <p:restoredTop sz="91831" autoAdjust="0"/>
  </p:normalViewPr>
  <p:slideViewPr>
    <p:cSldViewPr snapToGrid="0" showGuides="1">
      <p:cViewPr varScale="1">
        <p:scale>
          <a:sx n="106" d="100"/>
          <a:sy n="106" d="100"/>
        </p:scale>
        <p:origin x="930" y="11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5" Type="http://schemas.openxmlformats.org/officeDocument/2006/relationships/image" Target="../media/image43.wmf"/><Relationship Id="rId4"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681936-0126-4B19-827D-FC14AB6022AE}" type="datetimeFigureOut">
              <a:rPr lang="zh-CN" altLang="en-US" smtClean="0"/>
              <a:t>2020/9/7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4F23A-B445-4766-B800-5CA2484B1721}" type="slidenum">
              <a:rPr lang="zh-CN" altLang="en-US" smtClean="0"/>
              <a:t>‹#›</a:t>
            </a:fld>
            <a:endParaRPr lang="zh-CN" altLang="en-US"/>
          </a:p>
        </p:txBody>
      </p:sp>
    </p:spTree>
    <p:extLst>
      <p:ext uri="{BB962C8B-B14F-4D97-AF65-F5344CB8AC3E}">
        <p14:creationId xmlns:p14="http://schemas.microsoft.com/office/powerpoint/2010/main" val="2672352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a:t>
            </a:fld>
            <a:endParaRPr lang="zh-CN" altLang="en-US"/>
          </a:p>
        </p:txBody>
      </p:sp>
    </p:spTree>
    <p:extLst>
      <p:ext uri="{BB962C8B-B14F-4D97-AF65-F5344CB8AC3E}">
        <p14:creationId xmlns:p14="http://schemas.microsoft.com/office/powerpoint/2010/main" val="1017810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10</a:t>
            </a:fld>
            <a:endParaRPr lang="zh-CN" altLang="en-US"/>
          </a:p>
        </p:txBody>
      </p:sp>
    </p:spTree>
    <p:extLst>
      <p:ext uri="{BB962C8B-B14F-4D97-AF65-F5344CB8AC3E}">
        <p14:creationId xmlns:p14="http://schemas.microsoft.com/office/powerpoint/2010/main" val="2873963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11</a:t>
            </a:fld>
            <a:endParaRPr lang="zh-CN" altLang="en-US"/>
          </a:p>
        </p:txBody>
      </p:sp>
    </p:spTree>
    <p:extLst>
      <p:ext uri="{BB962C8B-B14F-4D97-AF65-F5344CB8AC3E}">
        <p14:creationId xmlns:p14="http://schemas.microsoft.com/office/powerpoint/2010/main" val="3538684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12</a:t>
            </a:fld>
            <a:endParaRPr lang="zh-CN" altLang="en-US"/>
          </a:p>
        </p:txBody>
      </p:sp>
    </p:spTree>
    <p:extLst>
      <p:ext uri="{BB962C8B-B14F-4D97-AF65-F5344CB8AC3E}">
        <p14:creationId xmlns:p14="http://schemas.microsoft.com/office/powerpoint/2010/main" val="2278508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13</a:t>
            </a:fld>
            <a:endParaRPr lang="zh-CN" altLang="en-US"/>
          </a:p>
        </p:txBody>
      </p:sp>
    </p:spTree>
    <p:extLst>
      <p:ext uri="{BB962C8B-B14F-4D97-AF65-F5344CB8AC3E}">
        <p14:creationId xmlns:p14="http://schemas.microsoft.com/office/powerpoint/2010/main" val="3944008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14</a:t>
            </a:fld>
            <a:endParaRPr lang="zh-CN" altLang="en-US"/>
          </a:p>
        </p:txBody>
      </p:sp>
    </p:spTree>
    <p:extLst>
      <p:ext uri="{BB962C8B-B14F-4D97-AF65-F5344CB8AC3E}">
        <p14:creationId xmlns:p14="http://schemas.microsoft.com/office/powerpoint/2010/main" val="1577869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15</a:t>
            </a:fld>
            <a:endParaRPr lang="zh-CN" altLang="en-US"/>
          </a:p>
        </p:txBody>
      </p:sp>
    </p:spTree>
    <p:extLst>
      <p:ext uri="{BB962C8B-B14F-4D97-AF65-F5344CB8AC3E}">
        <p14:creationId xmlns:p14="http://schemas.microsoft.com/office/powerpoint/2010/main" val="2357201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16</a:t>
            </a:fld>
            <a:endParaRPr lang="zh-CN" altLang="en-US"/>
          </a:p>
        </p:txBody>
      </p:sp>
    </p:spTree>
    <p:extLst>
      <p:ext uri="{BB962C8B-B14F-4D97-AF65-F5344CB8AC3E}">
        <p14:creationId xmlns:p14="http://schemas.microsoft.com/office/powerpoint/2010/main" val="1790659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17</a:t>
            </a:fld>
            <a:endParaRPr lang="zh-CN" altLang="en-US"/>
          </a:p>
        </p:txBody>
      </p:sp>
    </p:spTree>
    <p:extLst>
      <p:ext uri="{BB962C8B-B14F-4D97-AF65-F5344CB8AC3E}">
        <p14:creationId xmlns:p14="http://schemas.microsoft.com/office/powerpoint/2010/main" val="2634123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18</a:t>
            </a:fld>
            <a:endParaRPr lang="zh-CN" altLang="en-US"/>
          </a:p>
        </p:txBody>
      </p:sp>
    </p:spTree>
    <p:extLst>
      <p:ext uri="{BB962C8B-B14F-4D97-AF65-F5344CB8AC3E}">
        <p14:creationId xmlns:p14="http://schemas.microsoft.com/office/powerpoint/2010/main" val="3355490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19</a:t>
            </a:fld>
            <a:endParaRPr lang="zh-CN" altLang="en-US"/>
          </a:p>
        </p:txBody>
      </p:sp>
    </p:spTree>
    <p:extLst>
      <p:ext uri="{BB962C8B-B14F-4D97-AF65-F5344CB8AC3E}">
        <p14:creationId xmlns:p14="http://schemas.microsoft.com/office/powerpoint/2010/main" val="4289842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2</a:t>
            </a:fld>
            <a:endParaRPr lang="zh-CN" altLang="en-US"/>
          </a:p>
        </p:txBody>
      </p:sp>
    </p:spTree>
    <p:extLst>
      <p:ext uri="{BB962C8B-B14F-4D97-AF65-F5344CB8AC3E}">
        <p14:creationId xmlns:p14="http://schemas.microsoft.com/office/powerpoint/2010/main" val="19566247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20</a:t>
            </a:fld>
            <a:endParaRPr lang="zh-CN" altLang="en-US"/>
          </a:p>
        </p:txBody>
      </p:sp>
    </p:spTree>
    <p:extLst>
      <p:ext uri="{BB962C8B-B14F-4D97-AF65-F5344CB8AC3E}">
        <p14:creationId xmlns:p14="http://schemas.microsoft.com/office/powerpoint/2010/main" val="861649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3</a:t>
            </a:fld>
            <a:endParaRPr lang="zh-CN" altLang="en-US"/>
          </a:p>
        </p:txBody>
      </p:sp>
    </p:spTree>
    <p:extLst>
      <p:ext uri="{BB962C8B-B14F-4D97-AF65-F5344CB8AC3E}">
        <p14:creationId xmlns:p14="http://schemas.microsoft.com/office/powerpoint/2010/main" val="1383267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4</a:t>
            </a:fld>
            <a:endParaRPr lang="zh-CN" altLang="en-US"/>
          </a:p>
        </p:txBody>
      </p:sp>
    </p:spTree>
    <p:extLst>
      <p:ext uri="{BB962C8B-B14F-4D97-AF65-F5344CB8AC3E}">
        <p14:creationId xmlns:p14="http://schemas.microsoft.com/office/powerpoint/2010/main" val="3000401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5</a:t>
            </a:fld>
            <a:endParaRPr lang="zh-CN" altLang="en-US"/>
          </a:p>
        </p:txBody>
      </p:sp>
    </p:spTree>
    <p:extLst>
      <p:ext uri="{BB962C8B-B14F-4D97-AF65-F5344CB8AC3E}">
        <p14:creationId xmlns:p14="http://schemas.microsoft.com/office/powerpoint/2010/main" val="263153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6</a:t>
            </a:fld>
            <a:endParaRPr lang="zh-CN" altLang="en-US"/>
          </a:p>
        </p:txBody>
      </p:sp>
    </p:spTree>
    <p:extLst>
      <p:ext uri="{BB962C8B-B14F-4D97-AF65-F5344CB8AC3E}">
        <p14:creationId xmlns:p14="http://schemas.microsoft.com/office/powerpoint/2010/main" val="3850354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7</a:t>
            </a:fld>
            <a:endParaRPr lang="zh-CN" altLang="en-US"/>
          </a:p>
        </p:txBody>
      </p:sp>
    </p:spTree>
    <p:extLst>
      <p:ext uri="{BB962C8B-B14F-4D97-AF65-F5344CB8AC3E}">
        <p14:creationId xmlns:p14="http://schemas.microsoft.com/office/powerpoint/2010/main" val="3558515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8</a:t>
            </a:fld>
            <a:endParaRPr lang="zh-CN" altLang="en-US"/>
          </a:p>
        </p:txBody>
      </p:sp>
    </p:spTree>
    <p:extLst>
      <p:ext uri="{BB962C8B-B14F-4D97-AF65-F5344CB8AC3E}">
        <p14:creationId xmlns:p14="http://schemas.microsoft.com/office/powerpoint/2010/main" val="1090241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4F23A-B445-4766-B800-5CA2484B1721}" type="slidenum">
              <a:rPr lang="zh-CN" altLang="en-US" smtClean="0"/>
              <a:t>9</a:t>
            </a:fld>
            <a:endParaRPr lang="zh-CN" altLang="en-US"/>
          </a:p>
        </p:txBody>
      </p:sp>
    </p:spTree>
    <p:extLst>
      <p:ext uri="{BB962C8B-B14F-4D97-AF65-F5344CB8AC3E}">
        <p14:creationId xmlns:p14="http://schemas.microsoft.com/office/powerpoint/2010/main" val="35497665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4" name="图片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79591" y="243464"/>
            <a:ext cx="9632817" cy="6371072"/>
          </a:xfrm>
          <a:prstGeom prst="rect">
            <a:avLst/>
          </a:prstGeom>
        </p:spPr>
      </p:pic>
    </p:spTree>
    <p:extLst>
      <p:ext uri="{BB962C8B-B14F-4D97-AF65-F5344CB8AC3E}">
        <p14:creationId xmlns:p14="http://schemas.microsoft.com/office/powerpoint/2010/main" val="17076786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79405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2933701" y="2844802"/>
            <a:ext cx="3141663" cy="3141663"/>
          </a:xfrm>
          <a:custGeom>
            <a:avLst/>
            <a:gdLst>
              <a:gd name="connsiteX0" fmla="*/ 1570832 w 3141663"/>
              <a:gd name="connsiteY0" fmla="*/ 0 h 3141663"/>
              <a:gd name="connsiteX1" fmla="*/ 3141663 w 3141663"/>
              <a:gd name="connsiteY1" fmla="*/ 1570832 h 3141663"/>
              <a:gd name="connsiteX2" fmla="*/ 1570832 w 3141663"/>
              <a:gd name="connsiteY2" fmla="*/ 3141663 h 3141663"/>
              <a:gd name="connsiteX3" fmla="*/ 0 w 3141663"/>
              <a:gd name="connsiteY3" fmla="*/ 1570832 h 3141663"/>
            </a:gdLst>
            <a:ahLst/>
            <a:cxnLst>
              <a:cxn ang="0">
                <a:pos x="connsiteX0" y="connsiteY0"/>
              </a:cxn>
              <a:cxn ang="0">
                <a:pos x="connsiteX1" y="connsiteY1"/>
              </a:cxn>
              <a:cxn ang="0">
                <a:pos x="connsiteX2" y="connsiteY2"/>
              </a:cxn>
              <a:cxn ang="0">
                <a:pos x="connsiteX3" y="connsiteY3"/>
              </a:cxn>
            </a:cxnLst>
            <a:rect l="l" t="t" r="r" b="b"/>
            <a:pathLst>
              <a:path w="3141663" h="3141663">
                <a:moveTo>
                  <a:pt x="1570832" y="0"/>
                </a:moveTo>
                <a:lnTo>
                  <a:pt x="3141663" y="1570832"/>
                </a:lnTo>
                <a:lnTo>
                  <a:pt x="1570832" y="3141663"/>
                </a:lnTo>
                <a:lnTo>
                  <a:pt x="0" y="1570832"/>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5383214" y="2838450"/>
            <a:ext cx="1512887" cy="1512888"/>
          </a:xfrm>
          <a:custGeom>
            <a:avLst/>
            <a:gdLst>
              <a:gd name="connsiteX0" fmla="*/ 756444 w 1512887"/>
              <a:gd name="connsiteY0" fmla="*/ 0 h 1512888"/>
              <a:gd name="connsiteX1" fmla="*/ 1512887 w 1512887"/>
              <a:gd name="connsiteY1" fmla="*/ 756444 h 1512888"/>
              <a:gd name="connsiteX2" fmla="*/ 756444 w 1512887"/>
              <a:gd name="connsiteY2" fmla="*/ 1512888 h 1512888"/>
              <a:gd name="connsiteX3" fmla="*/ 0 w 1512887"/>
              <a:gd name="connsiteY3" fmla="*/ 756444 h 1512888"/>
            </a:gdLst>
            <a:ahLst/>
            <a:cxnLst>
              <a:cxn ang="0">
                <a:pos x="connsiteX0" y="connsiteY0"/>
              </a:cxn>
              <a:cxn ang="0">
                <a:pos x="connsiteX1" y="connsiteY1"/>
              </a:cxn>
              <a:cxn ang="0">
                <a:pos x="connsiteX2" y="connsiteY2"/>
              </a:cxn>
              <a:cxn ang="0">
                <a:pos x="connsiteX3" y="connsiteY3"/>
              </a:cxn>
            </a:cxnLst>
            <a:rect l="l" t="t" r="r" b="b"/>
            <a:pathLst>
              <a:path w="1512887" h="1512888">
                <a:moveTo>
                  <a:pt x="756444" y="0"/>
                </a:moveTo>
                <a:lnTo>
                  <a:pt x="1512887" y="756444"/>
                </a:lnTo>
                <a:lnTo>
                  <a:pt x="756444" y="1512888"/>
                </a:lnTo>
                <a:lnTo>
                  <a:pt x="0" y="756444"/>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5383214" y="4487863"/>
            <a:ext cx="1512887" cy="1511300"/>
          </a:xfrm>
          <a:custGeom>
            <a:avLst/>
            <a:gdLst>
              <a:gd name="connsiteX0" fmla="*/ 756444 w 1512887"/>
              <a:gd name="connsiteY0" fmla="*/ 0 h 1511300"/>
              <a:gd name="connsiteX1" fmla="*/ 1512887 w 1512887"/>
              <a:gd name="connsiteY1" fmla="*/ 755650 h 1511300"/>
              <a:gd name="connsiteX2" fmla="*/ 756444 w 1512887"/>
              <a:gd name="connsiteY2" fmla="*/ 1511300 h 1511300"/>
              <a:gd name="connsiteX3" fmla="*/ 0 w 1512887"/>
              <a:gd name="connsiteY3" fmla="*/ 755650 h 1511300"/>
            </a:gdLst>
            <a:ahLst/>
            <a:cxnLst>
              <a:cxn ang="0">
                <a:pos x="connsiteX0" y="connsiteY0"/>
              </a:cxn>
              <a:cxn ang="0">
                <a:pos x="connsiteX1" y="connsiteY1"/>
              </a:cxn>
              <a:cxn ang="0">
                <a:pos x="connsiteX2" y="connsiteY2"/>
              </a:cxn>
              <a:cxn ang="0">
                <a:pos x="connsiteX3" y="connsiteY3"/>
              </a:cxn>
            </a:cxnLst>
            <a:rect l="l" t="t" r="r" b="b"/>
            <a:pathLst>
              <a:path w="1512887" h="1511300">
                <a:moveTo>
                  <a:pt x="756444" y="0"/>
                </a:moveTo>
                <a:lnTo>
                  <a:pt x="1512887" y="755650"/>
                </a:lnTo>
                <a:lnTo>
                  <a:pt x="756444" y="1511300"/>
                </a:lnTo>
                <a:lnTo>
                  <a:pt x="0" y="755650"/>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6197601" y="2844802"/>
            <a:ext cx="3140075" cy="3141663"/>
          </a:xfrm>
          <a:custGeom>
            <a:avLst/>
            <a:gdLst>
              <a:gd name="connsiteX0" fmla="*/ 1570038 w 3140075"/>
              <a:gd name="connsiteY0" fmla="*/ 0 h 3141663"/>
              <a:gd name="connsiteX1" fmla="*/ 3140075 w 3140075"/>
              <a:gd name="connsiteY1" fmla="*/ 1570832 h 3141663"/>
              <a:gd name="connsiteX2" fmla="*/ 1570038 w 3140075"/>
              <a:gd name="connsiteY2" fmla="*/ 3141663 h 3141663"/>
              <a:gd name="connsiteX3" fmla="*/ 0 w 3140075"/>
              <a:gd name="connsiteY3" fmla="*/ 1570832 h 3141663"/>
            </a:gdLst>
            <a:ahLst/>
            <a:cxnLst>
              <a:cxn ang="0">
                <a:pos x="connsiteX0" y="connsiteY0"/>
              </a:cxn>
              <a:cxn ang="0">
                <a:pos x="connsiteX1" y="connsiteY1"/>
              </a:cxn>
              <a:cxn ang="0">
                <a:pos x="connsiteX2" y="connsiteY2"/>
              </a:cxn>
              <a:cxn ang="0">
                <a:pos x="connsiteX3" y="connsiteY3"/>
              </a:cxn>
            </a:cxnLst>
            <a:rect l="l" t="t" r="r" b="b"/>
            <a:pathLst>
              <a:path w="3140075" h="3141663">
                <a:moveTo>
                  <a:pt x="1570038" y="0"/>
                </a:moveTo>
                <a:lnTo>
                  <a:pt x="3140075" y="1570832"/>
                </a:lnTo>
                <a:lnTo>
                  <a:pt x="1570038" y="3141663"/>
                </a:lnTo>
                <a:lnTo>
                  <a:pt x="0" y="1570832"/>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322342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454137" y="1990105"/>
            <a:ext cx="2191992" cy="2191990"/>
          </a:xfrm>
          <a:custGeom>
            <a:avLst/>
            <a:gdLst>
              <a:gd name="connsiteX0" fmla="*/ 1095996 w 2191992"/>
              <a:gd name="connsiteY0" fmla="*/ 0 h 2191990"/>
              <a:gd name="connsiteX1" fmla="*/ 2191992 w 2191992"/>
              <a:gd name="connsiteY1" fmla="*/ 1095995 h 2191990"/>
              <a:gd name="connsiteX2" fmla="*/ 1095996 w 2191992"/>
              <a:gd name="connsiteY2" fmla="*/ 2191990 h 2191990"/>
              <a:gd name="connsiteX3" fmla="*/ 0 w 2191992"/>
              <a:gd name="connsiteY3" fmla="*/ 1095995 h 2191990"/>
              <a:gd name="connsiteX4" fmla="*/ 1095996 w 2191992"/>
              <a:gd name="connsiteY4" fmla="*/ 0 h 2191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1992" h="2191990">
                <a:moveTo>
                  <a:pt x="1095996" y="0"/>
                </a:moveTo>
                <a:cubicBezTo>
                  <a:pt x="1701298" y="0"/>
                  <a:pt x="2191992" y="490694"/>
                  <a:pt x="2191992" y="1095995"/>
                </a:cubicBezTo>
                <a:cubicBezTo>
                  <a:pt x="2191992" y="1701296"/>
                  <a:pt x="1701298" y="2191990"/>
                  <a:pt x="1095996" y="2191990"/>
                </a:cubicBezTo>
                <a:cubicBezTo>
                  <a:pt x="490694" y="2191990"/>
                  <a:pt x="0" y="1701296"/>
                  <a:pt x="0" y="1095995"/>
                </a:cubicBezTo>
                <a:cubicBezTo>
                  <a:pt x="0" y="490694"/>
                  <a:pt x="490694" y="0"/>
                  <a:pt x="1095996"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840978" y="1831079"/>
            <a:ext cx="2510046" cy="2510044"/>
          </a:xfrm>
          <a:custGeom>
            <a:avLst/>
            <a:gdLst>
              <a:gd name="connsiteX0" fmla="*/ 1255023 w 2510046"/>
              <a:gd name="connsiteY0" fmla="*/ 0 h 2510044"/>
              <a:gd name="connsiteX1" fmla="*/ 2510046 w 2510046"/>
              <a:gd name="connsiteY1" fmla="*/ 1255022 h 2510044"/>
              <a:gd name="connsiteX2" fmla="*/ 1255023 w 2510046"/>
              <a:gd name="connsiteY2" fmla="*/ 2510044 h 2510044"/>
              <a:gd name="connsiteX3" fmla="*/ 0 w 2510046"/>
              <a:gd name="connsiteY3" fmla="*/ 1255022 h 2510044"/>
              <a:gd name="connsiteX4" fmla="*/ 1255023 w 2510046"/>
              <a:gd name="connsiteY4" fmla="*/ 0 h 251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0046" h="2510044">
                <a:moveTo>
                  <a:pt x="1255023" y="0"/>
                </a:moveTo>
                <a:cubicBezTo>
                  <a:pt x="1948153" y="0"/>
                  <a:pt x="2510046" y="561892"/>
                  <a:pt x="2510046" y="1255022"/>
                </a:cubicBezTo>
                <a:cubicBezTo>
                  <a:pt x="2510046" y="1948152"/>
                  <a:pt x="1948153" y="2510044"/>
                  <a:pt x="1255023" y="2510044"/>
                </a:cubicBezTo>
                <a:cubicBezTo>
                  <a:pt x="561893" y="2510044"/>
                  <a:pt x="0" y="1948152"/>
                  <a:pt x="0" y="1255022"/>
                </a:cubicBezTo>
                <a:cubicBezTo>
                  <a:pt x="0" y="561892"/>
                  <a:pt x="561893" y="0"/>
                  <a:pt x="1255023"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545872" y="1990105"/>
            <a:ext cx="2191992" cy="2191990"/>
          </a:xfrm>
          <a:custGeom>
            <a:avLst/>
            <a:gdLst>
              <a:gd name="connsiteX0" fmla="*/ 1095996 w 2191992"/>
              <a:gd name="connsiteY0" fmla="*/ 0 h 2191990"/>
              <a:gd name="connsiteX1" fmla="*/ 2191992 w 2191992"/>
              <a:gd name="connsiteY1" fmla="*/ 1095995 h 2191990"/>
              <a:gd name="connsiteX2" fmla="*/ 1095996 w 2191992"/>
              <a:gd name="connsiteY2" fmla="*/ 2191990 h 2191990"/>
              <a:gd name="connsiteX3" fmla="*/ 0 w 2191992"/>
              <a:gd name="connsiteY3" fmla="*/ 1095995 h 2191990"/>
              <a:gd name="connsiteX4" fmla="*/ 1095996 w 2191992"/>
              <a:gd name="connsiteY4" fmla="*/ 0 h 2191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1992" h="2191990">
                <a:moveTo>
                  <a:pt x="1095996" y="0"/>
                </a:moveTo>
                <a:cubicBezTo>
                  <a:pt x="1701298" y="0"/>
                  <a:pt x="2191992" y="490694"/>
                  <a:pt x="2191992" y="1095995"/>
                </a:cubicBezTo>
                <a:cubicBezTo>
                  <a:pt x="2191992" y="1701296"/>
                  <a:pt x="1701298" y="2191990"/>
                  <a:pt x="1095996" y="2191990"/>
                </a:cubicBezTo>
                <a:cubicBezTo>
                  <a:pt x="490694" y="2191990"/>
                  <a:pt x="0" y="1701296"/>
                  <a:pt x="0" y="1095995"/>
                </a:cubicBezTo>
                <a:cubicBezTo>
                  <a:pt x="0" y="490694"/>
                  <a:pt x="490694" y="0"/>
                  <a:pt x="1095996"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9686047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266903" y="1554400"/>
            <a:ext cx="3236782" cy="4498744"/>
          </a:xfrm>
          <a:custGeom>
            <a:avLst/>
            <a:gdLst>
              <a:gd name="connsiteX0" fmla="*/ 2873925 w 3236782"/>
              <a:gd name="connsiteY0" fmla="*/ 986969 h 4498744"/>
              <a:gd name="connsiteX1" fmla="*/ 3236782 w 3236782"/>
              <a:gd name="connsiteY1" fmla="*/ 1349826 h 4498744"/>
              <a:gd name="connsiteX2" fmla="*/ 3236782 w 3236782"/>
              <a:gd name="connsiteY2" fmla="*/ 3892666 h 4498744"/>
              <a:gd name="connsiteX3" fmla="*/ 2873925 w 3236782"/>
              <a:gd name="connsiteY3" fmla="*/ 4255523 h 4498744"/>
              <a:gd name="connsiteX4" fmla="*/ 2511068 w 3236782"/>
              <a:gd name="connsiteY4" fmla="*/ 3892666 h 4498744"/>
              <a:gd name="connsiteX5" fmla="*/ 2511068 w 3236782"/>
              <a:gd name="connsiteY5" fmla="*/ 1349826 h 4498744"/>
              <a:gd name="connsiteX6" fmla="*/ 2873925 w 3236782"/>
              <a:gd name="connsiteY6" fmla="*/ 986969 h 4498744"/>
              <a:gd name="connsiteX7" fmla="*/ 1199880 w 3236782"/>
              <a:gd name="connsiteY7" fmla="*/ 907240 h 4498744"/>
              <a:gd name="connsiteX8" fmla="*/ 1562737 w 3236782"/>
              <a:gd name="connsiteY8" fmla="*/ 1270097 h 4498744"/>
              <a:gd name="connsiteX9" fmla="*/ 1562737 w 3236782"/>
              <a:gd name="connsiteY9" fmla="*/ 4135887 h 4498744"/>
              <a:gd name="connsiteX10" fmla="*/ 1199880 w 3236782"/>
              <a:gd name="connsiteY10" fmla="*/ 4498744 h 4498744"/>
              <a:gd name="connsiteX11" fmla="*/ 837023 w 3236782"/>
              <a:gd name="connsiteY11" fmla="*/ 4135887 h 4498744"/>
              <a:gd name="connsiteX12" fmla="*/ 837023 w 3236782"/>
              <a:gd name="connsiteY12" fmla="*/ 1270097 h 4498744"/>
              <a:gd name="connsiteX13" fmla="*/ 1199880 w 3236782"/>
              <a:gd name="connsiteY13" fmla="*/ 907240 h 4498744"/>
              <a:gd name="connsiteX14" fmla="*/ 362857 w 3236782"/>
              <a:gd name="connsiteY14" fmla="*/ 330237 h 4498744"/>
              <a:gd name="connsiteX15" fmla="*/ 725714 w 3236782"/>
              <a:gd name="connsiteY15" fmla="*/ 693094 h 4498744"/>
              <a:gd name="connsiteX16" fmla="*/ 725714 w 3236782"/>
              <a:gd name="connsiteY16" fmla="*/ 3133652 h 4498744"/>
              <a:gd name="connsiteX17" fmla="*/ 362857 w 3236782"/>
              <a:gd name="connsiteY17" fmla="*/ 3496509 h 4498744"/>
              <a:gd name="connsiteX18" fmla="*/ 0 w 3236782"/>
              <a:gd name="connsiteY18" fmla="*/ 3133652 h 4498744"/>
              <a:gd name="connsiteX19" fmla="*/ 0 w 3236782"/>
              <a:gd name="connsiteY19" fmla="*/ 693094 h 4498744"/>
              <a:gd name="connsiteX20" fmla="*/ 362857 w 3236782"/>
              <a:gd name="connsiteY20" fmla="*/ 330237 h 4498744"/>
              <a:gd name="connsiteX21" fmla="*/ 2036903 w 3236782"/>
              <a:gd name="connsiteY21" fmla="*/ 0 h 4498744"/>
              <a:gd name="connsiteX22" fmla="*/ 2399760 w 3236782"/>
              <a:gd name="connsiteY22" fmla="*/ 362857 h 4498744"/>
              <a:gd name="connsiteX23" fmla="*/ 2399760 w 3236782"/>
              <a:gd name="connsiteY23" fmla="*/ 3736754 h 4498744"/>
              <a:gd name="connsiteX24" fmla="*/ 2036903 w 3236782"/>
              <a:gd name="connsiteY24" fmla="*/ 4099611 h 4498744"/>
              <a:gd name="connsiteX25" fmla="*/ 1674046 w 3236782"/>
              <a:gd name="connsiteY25" fmla="*/ 3736754 h 4498744"/>
              <a:gd name="connsiteX26" fmla="*/ 1674046 w 3236782"/>
              <a:gd name="connsiteY26" fmla="*/ 362857 h 4498744"/>
              <a:gd name="connsiteX27" fmla="*/ 2036903 w 3236782"/>
              <a:gd name="connsiteY27" fmla="*/ 0 h 4498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236782" h="4498744">
                <a:moveTo>
                  <a:pt x="2873925" y="986969"/>
                </a:moveTo>
                <a:cubicBezTo>
                  <a:pt x="3074325" y="986969"/>
                  <a:pt x="3236782" y="1149426"/>
                  <a:pt x="3236782" y="1349826"/>
                </a:cubicBezTo>
                <a:lnTo>
                  <a:pt x="3236782" y="3892666"/>
                </a:lnTo>
                <a:cubicBezTo>
                  <a:pt x="3236782" y="4093066"/>
                  <a:pt x="3074325" y="4255523"/>
                  <a:pt x="2873925" y="4255523"/>
                </a:cubicBezTo>
                <a:cubicBezTo>
                  <a:pt x="2673525" y="4255523"/>
                  <a:pt x="2511068" y="4093066"/>
                  <a:pt x="2511068" y="3892666"/>
                </a:cubicBezTo>
                <a:lnTo>
                  <a:pt x="2511068" y="1349826"/>
                </a:lnTo>
                <a:cubicBezTo>
                  <a:pt x="2511068" y="1149426"/>
                  <a:pt x="2673525" y="986969"/>
                  <a:pt x="2873925" y="986969"/>
                </a:cubicBezTo>
                <a:close/>
                <a:moveTo>
                  <a:pt x="1199880" y="907240"/>
                </a:moveTo>
                <a:cubicBezTo>
                  <a:pt x="1400280" y="907240"/>
                  <a:pt x="1562737" y="1069697"/>
                  <a:pt x="1562737" y="1270097"/>
                </a:cubicBezTo>
                <a:lnTo>
                  <a:pt x="1562737" y="4135887"/>
                </a:lnTo>
                <a:cubicBezTo>
                  <a:pt x="1562737" y="4336287"/>
                  <a:pt x="1400280" y="4498744"/>
                  <a:pt x="1199880" y="4498744"/>
                </a:cubicBezTo>
                <a:cubicBezTo>
                  <a:pt x="999480" y="4498744"/>
                  <a:pt x="837023" y="4336287"/>
                  <a:pt x="837023" y="4135887"/>
                </a:cubicBezTo>
                <a:lnTo>
                  <a:pt x="837023" y="1270097"/>
                </a:lnTo>
                <a:cubicBezTo>
                  <a:pt x="837023" y="1069697"/>
                  <a:pt x="999480" y="907240"/>
                  <a:pt x="1199880" y="907240"/>
                </a:cubicBezTo>
                <a:close/>
                <a:moveTo>
                  <a:pt x="362857" y="330237"/>
                </a:moveTo>
                <a:cubicBezTo>
                  <a:pt x="563257" y="330237"/>
                  <a:pt x="725714" y="492694"/>
                  <a:pt x="725714" y="693094"/>
                </a:cubicBezTo>
                <a:lnTo>
                  <a:pt x="725714" y="3133652"/>
                </a:lnTo>
                <a:cubicBezTo>
                  <a:pt x="725714" y="3334052"/>
                  <a:pt x="563257" y="3496509"/>
                  <a:pt x="362857" y="3496509"/>
                </a:cubicBezTo>
                <a:cubicBezTo>
                  <a:pt x="162457" y="3496509"/>
                  <a:pt x="0" y="3334052"/>
                  <a:pt x="0" y="3133652"/>
                </a:cubicBezTo>
                <a:lnTo>
                  <a:pt x="0" y="693094"/>
                </a:lnTo>
                <a:cubicBezTo>
                  <a:pt x="0" y="492694"/>
                  <a:pt x="162457" y="330237"/>
                  <a:pt x="362857" y="330237"/>
                </a:cubicBezTo>
                <a:close/>
                <a:moveTo>
                  <a:pt x="2036903" y="0"/>
                </a:moveTo>
                <a:cubicBezTo>
                  <a:pt x="2237303" y="0"/>
                  <a:pt x="2399760" y="162457"/>
                  <a:pt x="2399760" y="362857"/>
                </a:cubicBezTo>
                <a:lnTo>
                  <a:pt x="2399760" y="3736754"/>
                </a:lnTo>
                <a:cubicBezTo>
                  <a:pt x="2399760" y="3937154"/>
                  <a:pt x="2237303" y="4099611"/>
                  <a:pt x="2036903" y="4099611"/>
                </a:cubicBezTo>
                <a:cubicBezTo>
                  <a:pt x="1836503" y="4099611"/>
                  <a:pt x="1674046" y="3937154"/>
                  <a:pt x="1674046" y="3736754"/>
                </a:cubicBezTo>
                <a:lnTo>
                  <a:pt x="1674046" y="362857"/>
                </a:lnTo>
                <a:cubicBezTo>
                  <a:pt x="1674046" y="162457"/>
                  <a:pt x="1836503" y="0"/>
                  <a:pt x="203690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102435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3420323" y="2137796"/>
            <a:ext cx="1335914" cy="1326649"/>
          </a:xfrm>
          <a:custGeom>
            <a:avLst/>
            <a:gdLst>
              <a:gd name="connsiteX0" fmla="*/ 623589 w 1335914"/>
              <a:gd name="connsiteY0" fmla="*/ 1931 h 1326649"/>
              <a:gd name="connsiteX1" fmla="*/ 758729 w 1335914"/>
              <a:gd name="connsiteY1" fmla="*/ 5291 h 1326649"/>
              <a:gd name="connsiteX2" fmla="*/ 1329602 w 1335914"/>
              <a:gd name="connsiteY2" fmla="*/ 746399 h 1326649"/>
              <a:gd name="connsiteX3" fmla="*/ 577187 w 1335914"/>
              <a:gd name="connsiteY3" fmla="*/ 1321359 h 1326649"/>
              <a:gd name="connsiteX4" fmla="*/ 6313 w 1335914"/>
              <a:gd name="connsiteY4" fmla="*/ 580251 h 1326649"/>
              <a:gd name="connsiteX5" fmla="*/ 623589 w 1335914"/>
              <a:gd name="connsiteY5" fmla="*/ 1931 h 132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914" h="1326649">
                <a:moveTo>
                  <a:pt x="623589" y="1931"/>
                </a:moveTo>
                <a:cubicBezTo>
                  <a:pt x="667855" y="-1438"/>
                  <a:pt x="713070" y="-447"/>
                  <a:pt x="758729" y="5291"/>
                </a:cubicBezTo>
                <a:cubicBezTo>
                  <a:pt x="1124000" y="51201"/>
                  <a:pt x="1379909" y="383497"/>
                  <a:pt x="1329602" y="746399"/>
                </a:cubicBezTo>
                <a:cubicBezTo>
                  <a:pt x="1279295" y="1109301"/>
                  <a:pt x="942458" y="1367268"/>
                  <a:pt x="577187" y="1321359"/>
                </a:cubicBezTo>
                <a:cubicBezTo>
                  <a:pt x="211915" y="1275450"/>
                  <a:pt x="-43994" y="945340"/>
                  <a:pt x="6313" y="580251"/>
                </a:cubicBezTo>
                <a:cubicBezTo>
                  <a:pt x="50332" y="262712"/>
                  <a:pt x="313725" y="25513"/>
                  <a:pt x="623589" y="1931"/>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6159214" y="2137796"/>
            <a:ext cx="1335914" cy="1326649"/>
          </a:xfrm>
          <a:custGeom>
            <a:avLst/>
            <a:gdLst>
              <a:gd name="connsiteX0" fmla="*/ 623589 w 1335914"/>
              <a:gd name="connsiteY0" fmla="*/ 1931 h 1326649"/>
              <a:gd name="connsiteX1" fmla="*/ 758729 w 1335914"/>
              <a:gd name="connsiteY1" fmla="*/ 5291 h 1326649"/>
              <a:gd name="connsiteX2" fmla="*/ 1329602 w 1335914"/>
              <a:gd name="connsiteY2" fmla="*/ 746399 h 1326649"/>
              <a:gd name="connsiteX3" fmla="*/ 577187 w 1335914"/>
              <a:gd name="connsiteY3" fmla="*/ 1321359 h 1326649"/>
              <a:gd name="connsiteX4" fmla="*/ 6313 w 1335914"/>
              <a:gd name="connsiteY4" fmla="*/ 580251 h 1326649"/>
              <a:gd name="connsiteX5" fmla="*/ 623589 w 1335914"/>
              <a:gd name="connsiteY5" fmla="*/ 1931 h 132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914" h="1326649">
                <a:moveTo>
                  <a:pt x="623589" y="1931"/>
                </a:moveTo>
                <a:cubicBezTo>
                  <a:pt x="667855" y="-1438"/>
                  <a:pt x="713070" y="-447"/>
                  <a:pt x="758729" y="5291"/>
                </a:cubicBezTo>
                <a:cubicBezTo>
                  <a:pt x="1124000" y="51201"/>
                  <a:pt x="1379909" y="383497"/>
                  <a:pt x="1329602" y="746399"/>
                </a:cubicBezTo>
                <a:cubicBezTo>
                  <a:pt x="1279295" y="1109301"/>
                  <a:pt x="942458" y="1367268"/>
                  <a:pt x="577187" y="1321359"/>
                </a:cubicBezTo>
                <a:cubicBezTo>
                  <a:pt x="211915" y="1275450"/>
                  <a:pt x="-43994" y="945340"/>
                  <a:pt x="6313" y="580251"/>
                </a:cubicBezTo>
                <a:cubicBezTo>
                  <a:pt x="50332" y="262712"/>
                  <a:pt x="313725" y="25513"/>
                  <a:pt x="623589" y="1931"/>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4789771" y="4061424"/>
            <a:ext cx="1335913" cy="1326648"/>
          </a:xfrm>
          <a:custGeom>
            <a:avLst/>
            <a:gdLst>
              <a:gd name="connsiteX0" fmla="*/ 623588 w 1335913"/>
              <a:gd name="connsiteY0" fmla="*/ 1931 h 1326648"/>
              <a:gd name="connsiteX1" fmla="*/ 758728 w 1335913"/>
              <a:gd name="connsiteY1" fmla="*/ 5291 h 1326648"/>
              <a:gd name="connsiteX2" fmla="*/ 1329601 w 1335913"/>
              <a:gd name="connsiteY2" fmla="*/ 746399 h 1326648"/>
              <a:gd name="connsiteX3" fmla="*/ 577186 w 1335913"/>
              <a:gd name="connsiteY3" fmla="*/ 1321358 h 1326648"/>
              <a:gd name="connsiteX4" fmla="*/ 6313 w 1335913"/>
              <a:gd name="connsiteY4" fmla="*/ 580251 h 1326648"/>
              <a:gd name="connsiteX5" fmla="*/ 623588 w 1335913"/>
              <a:gd name="connsiteY5" fmla="*/ 1931 h 132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913" h="1326648">
                <a:moveTo>
                  <a:pt x="623588" y="1931"/>
                </a:moveTo>
                <a:cubicBezTo>
                  <a:pt x="667855" y="-1438"/>
                  <a:pt x="713069" y="-447"/>
                  <a:pt x="758728" y="5291"/>
                </a:cubicBezTo>
                <a:cubicBezTo>
                  <a:pt x="1124000" y="51201"/>
                  <a:pt x="1379908" y="383497"/>
                  <a:pt x="1329601" y="746399"/>
                </a:cubicBezTo>
                <a:cubicBezTo>
                  <a:pt x="1279295" y="1109301"/>
                  <a:pt x="942458" y="1367267"/>
                  <a:pt x="577186" y="1321358"/>
                </a:cubicBezTo>
                <a:cubicBezTo>
                  <a:pt x="211915" y="1275449"/>
                  <a:pt x="-43994" y="945339"/>
                  <a:pt x="6313" y="580251"/>
                </a:cubicBezTo>
                <a:cubicBezTo>
                  <a:pt x="50332" y="262712"/>
                  <a:pt x="313725" y="25513"/>
                  <a:pt x="623588" y="1931"/>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7528661" y="4061424"/>
            <a:ext cx="1335913" cy="1326648"/>
          </a:xfrm>
          <a:custGeom>
            <a:avLst/>
            <a:gdLst>
              <a:gd name="connsiteX0" fmla="*/ 623588 w 1335913"/>
              <a:gd name="connsiteY0" fmla="*/ 1931 h 1326648"/>
              <a:gd name="connsiteX1" fmla="*/ 758728 w 1335913"/>
              <a:gd name="connsiteY1" fmla="*/ 5291 h 1326648"/>
              <a:gd name="connsiteX2" fmla="*/ 1329601 w 1335913"/>
              <a:gd name="connsiteY2" fmla="*/ 746399 h 1326648"/>
              <a:gd name="connsiteX3" fmla="*/ 577186 w 1335913"/>
              <a:gd name="connsiteY3" fmla="*/ 1321358 h 1326648"/>
              <a:gd name="connsiteX4" fmla="*/ 6313 w 1335913"/>
              <a:gd name="connsiteY4" fmla="*/ 580251 h 1326648"/>
              <a:gd name="connsiteX5" fmla="*/ 623588 w 1335913"/>
              <a:gd name="connsiteY5" fmla="*/ 1931 h 132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913" h="1326648">
                <a:moveTo>
                  <a:pt x="623588" y="1931"/>
                </a:moveTo>
                <a:cubicBezTo>
                  <a:pt x="667855" y="-1438"/>
                  <a:pt x="713069" y="-447"/>
                  <a:pt x="758728" y="5291"/>
                </a:cubicBezTo>
                <a:cubicBezTo>
                  <a:pt x="1123999" y="51201"/>
                  <a:pt x="1379908" y="383497"/>
                  <a:pt x="1329601" y="746399"/>
                </a:cubicBezTo>
                <a:cubicBezTo>
                  <a:pt x="1279294" y="1109301"/>
                  <a:pt x="942457" y="1367267"/>
                  <a:pt x="577186" y="1321358"/>
                </a:cubicBezTo>
                <a:cubicBezTo>
                  <a:pt x="211915" y="1275449"/>
                  <a:pt x="-43994" y="945339"/>
                  <a:pt x="6313" y="580251"/>
                </a:cubicBezTo>
                <a:cubicBezTo>
                  <a:pt x="50332" y="262712"/>
                  <a:pt x="313725" y="25513"/>
                  <a:pt x="623588" y="1931"/>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7036811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4533426" y="1712930"/>
            <a:ext cx="1788845" cy="1592636"/>
          </a:xfrm>
          <a:custGeom>
            <a:avLst/>
            <a:gdLst>
              <a:gd name="connsiteX0" fmla="*/ 1051700 w 1788845"/>
              <a:gd name="connsiteY0" fmla="*/ 0 h 1592636"/>
              <a:gd name="connsiteX1" fmla="*/ 1089295 w 1788845"/>
              <a:gd name="connsiteY1" fmla="*/ 2895 h 1592636"/>
              <a:gd name="connsiteX2" fmla="*/ 1126737 w 1788845"/>
              <a:gd name="connsiteY2" fmla="*/ 7352 h 1592636"/>
              <a:gd name="connsiteX3" fmla="*/ 1162311 w 1788845"/>
              <a:gd name="connsiteY3" fmla="*/ 14781 h 1592636"/>
              <a:gd name="connsiteX4" fmla="*/ 1199371 w 1788845"/>
              <a:gd name="connsiteY4" fmla="*/ 23143 h 1592636"/>
              <a:gd name="connsiteX5" fmla="*/ 1233858 w 1788845"/>
              <a:gd name="connsiteY5" fmla="*/ 33619 h 1592636"/>
              <a:gd name="connsiteX6" fmla="*/ 1269048 w 1788845"/>
              <a:gd name="connsiteY6" fmla="*/ 44955 h 1592636"/>
              <a:gd name="connsiteX7" fmla="*/ 1303152 w 1788845"/>
              <a:gd name="connsiteY7" fmla="*/ 59336 h 1592636"/>
              <a:gd name="connsiteX8" fmla="*/ 1335539 w 1788845"/>
              <a:gd name="connsiteY8" fmla="*/ 75128 h 1592636"/>
              <a:gd name="connsiteX9" fmla="*/ 1368555 w 1788845"/>
              <a:gd name="connsiteY9" fmla="*/ 92559 h 1592636"/>
              <a:gd name="connsiteX10" fmla="*/ 1400559 w 1788845"/>
              <a:gd name="connsiteY10" fmla="*/ 112256 h 1592636"/>
              <a:gd name="connsiteX11" fmla="*/ 1431629 w 1788845"/>
              <a:gd name="connsiteY11" fmla="*/ 133440 h 1592636"/>
              <a:gd name="connsiteX12" fmla="*/ 1461135 w 1788845"/>
              <a:gd name="connsiteY12" fmla="*/ 154470 h 1592636"/>
              <a:gd name="connsiteX13" fmla="*/ 1490337 w 1788845"/>
              <a:gd name="connsiteY13" fmla="*/ 178625 h 1592636"/>
              <a:gd name="connsiteX14" fmla="*/ 1517821 w 1788845"/>
              <a:gd name="connsiteY14" fmla="*/ 204189 h 1592636"/>
              <a:gd name="connsiteX15" fmla="*/ 1545934 w 1788845"/>
              <a:gd name="connsiteY15" fmla="*/ 231392 h 1592636"/>
              <a:gd name="connsiteX16" fmla="*/ 1570767 w 1788845"/>
              <a:gd name="connsiteY16" fmla="*/ 259851 h 1592636"/>
              <a:gd name="connsiteX17" fmla="*/ 1596306 w 1788845"/>
              <a:gd name="connsiteY17" fmla="*/ 289167 h 1592636"/>
              <a:gd name="connsiteX18" fmla="*/ 1619347 w 1788845"/>
              <a:gd name="connsiteY18" fmla="*/ 319817 h 1592636"/>
              <a:gd name="connsiteX19" fmla="*/ 1642234 w 1788845"/>
              <a:gd name="connsiteY19" fmla="*/ 352028 h 1592636"/>
              <a:gd name="connsiteX20" fmla="*/ 1663406 w 1788845"/>
              <a:gd name="connsiteY20" fmla="*/ 385649 h 1592636"/>
              <a:gd name="connsiteX21" fmla="*/ 1683643 w 1788845"/>
              <a:gd name="connsiteY21" fmla="*/ 420756 h 1592636"/>
              <a:gd name="connsiteX22" fmla="*/ 1703098 w 1788845"/>
              <a:gd name="connsiteY22" fmla="*/ 455786 h 1592636"/>
              <a:gd name="connsiteX23" fmla="*/ 1720837 w 1788845"/>
              <a:gd name="connsiteY23" fmla="*/ 492225 h 1592636"/>
              <a:gd name="connsiteX24" fmla="*/ 1736782 w 1788845"/>
              <a:gd name="connsiteY24" fmla="*/ 530854 h 1592636"/>
              <a:gd name="connsiteX25" fmla="*/ 1751870 w 1788845"/>
              <a:gd name="connsiteY25" fmla="*/ 570189 h 1592636"/>
              <a:gd name="connsiteX26" fmla="*/ 1764690 w 1788845"/>
              <a:gd name="connsiteY26" fmla="*/ 608511 h 1592636"/>
              <a:gd name="connsiteX27" fmla="*/ 1773524 w 1788845"/>
              <a:gd name="connsiteY27" fmla="*/ 647233 h 1592636"/>
              <a:gd name="connsiteX28" fmla="*/ 1781577 w 1788845"/>
              <a:gd name="connsiteY28" fmla="*/ 685877 h 1592636"/>
              <a:gd name="connsiteX29" fmla="*/ 1786504 w 1788845"/>
              <a:gd name="connsiteY29" fmla="*/ 724217 h 1592636"/>
              <a:gd name="connsiteX30" fmla="*/ 1788456 w 1788845"/>
              <a:gd name="connsiteY30" fmla="*/ 760686 h 1592636"/>
              <a:gd name="connsiteX31" fmla="*/ 1788845 w 1788845"/>
              <a:gd name="connsiteY31" fmla="*/ 797003 h 1592636"/>
              <a:gd name="connsiteX32" fmla="*/ 1786032 w 1788845"/>
              <a:gd name="connsiteY32" fmla="*/ 833794 h 1592636"/>
              <a:gd name="connsiteX33" fmla="*/ 1782513 w 1788845"/>
              <a:gd name="connsiteY33" fmla="*/ 869728 h 1592636"/>
              <a:gd name="connsiteX34" fmla="*/ 1775867 w 1788845"/>
              <a:gd name="connsiteY34" fmla="*/ 905356 h 1592636"/>
              <a:gd name="connsiteX35" fmla="*/ 1766172 w 1788845"/>
              <a:gd name="connsiteY35" fmla="*/ 939896 h 1592636"/>
              <a:gd name="connsiteX36" fmla="*/ 1755770 w 1788845"/>
              <a:gd name="connsiteY36" fmla="*/ 973578 h 1592636"/>
              <a:gd name="connsiteX37" fmla="*/ 1743103 w 1788845"/>
              <a:gd name="connsiteY37" fmla="*/ 1006249 h 1592636"/>
              <a:gd name="connsiteX38" fmla="*/ 1728088 w 1788845"/>
              <a:gd name="connsiteY38" fmla="*/ 1038691 h 1592636"/>
              <a:gd name="connsiteX39" fmla="*/ 1712292 w 1788845"/>
              <a:gd name="connsiteY39" fmla="*/ 1071055 h 1592636"/>
              <a:gd name="connsiteX40" fmla="*/ 1693446 w 1788845"/>
              <a:gd name="connsiteY40" fmla="*/ 1102333 h 1592636"/>
              <a:gd name="connsiteX41" fmla="*/ 1673114 w 1788845"/>
              <a:gd name="connsiteY41" fmla="*/ 1132676 h 1592636"/>
              <a:gd name="connsiteX42" fmla="*/ 1651294 w 1788845"/>
              <a:gd name="connsiteY42" fmla="*/ 1162084 h 1592636"/>
              <a:gd name="connsiteX43" fmla="*/ 1628769 w 1788845"/>
              <a:gd name="connsiteY43" fmla="*/ 1190635 h 1592636"/>
              <a:gd name="connsiteX44" fmla="*/ 1603119 w 1788845"/>
              <a:gd name="connsiteY44" fmla="*/ 1218881 h 1592636"/>
              <a:gd name="connsiteX45" fmla="*/ 1576839 w 1788845"/>
              <a:gd name="connsiteY45" fmla="*/ 1245486 h 1592636"/>
              <a:gd name="connsiteX46" fmla="*/ 1549072 w 1788845"/>
              <a:gd name="connsiteY46" fmla="*/ 1271158 h 1592636"/>
              <a:gd name="connsiteX47" fmla="*/ 1520523 w 1788845"/>
              <a:gd name="connsiteY47" fmla="*/ 1296753 h 1592636"/>
              <a:gd name="connsiteX48" fmla="*/ 1489783 w 1788845"/>
              <a:gd name="connsiteY48" fmla="*/ 1320556 h 1592636"/>
              <a:gd name="connsiteX49" fmla="*/ 1457403 w 1788845"/>
              <a:gd name="connsiteY49" fmla="*/ 1344987 h 1592636"/>
              <a:gd name="connsiteX50" fmla="*/ 1425328 w 1788845"/>
              <a:gd name="connsiteY50" fmla="*/ 1366293 h 1592636"/>
              <a:gd name="connsiteX51" fmla="*/ 1390910 w 1788845"/>
              <a:gd name="connsiteY51" fmla="*/ 1387369 h 1592636"/>
              <a:gd name="connsiteX52" fmla="*/ 1355786 w 1788845"/>
              <a:gd name="connsiteY52" fmla="*/ 1407587 h 1592636"/>
              <a:gd name="connsiteX53" fmla="*/ 1319955 w 1788845"/>
              <a:gd name="connsiteY53" fmla="*/ 1426948 h 1592636"/>
              <a:gd name="connsiteX54" fmla="*/ 1284202 w 1788845"/>
              <a:gd name="connsiteY54" fmla="*/ 1445528 h 1592636"/>
              <a:gd name="connsiteX55" fmla="*/ 1245553 w 1788845"/>
              <a:gd name="connsiteY55" fmla="*/ 1461458 h 1592636"/>
              <a:gd name="connsiteX56" fmla="*/ 1207761 w 1788845"/>
              <a:gd name="connsiteY56" fmla="*/ 1476683 h 1592636"/>
              <a:gd name="connsiteX57" fmla="*/ 1168405 w 1788845"/>
              <a:gd name="connsiteY57" fmla="*/ 1491756 h 1592636"/>
              <a:gd name="connsiteX58" fmla="*/ 1128345 w 1788845"/>
              <a:gd name="connsiteY58" fmla="*/ 1505971 h 1592636"/>
              <a:gd name="connsiteX59" fmla="*/ 1088515 w 1788845"/>
              <a:gd name="connsiteY59" fmla="*/ 1517841 h 1592636"/>
              <a:gd name="connsiteX60" fmla="*/ 1047044 w 1788845"/>
              <a:gd name="connsiteY60" fmla="*/ 1530340 h 1592636"/>
              <a:gd name="connsiteX61" fmla="*/ 1004869 w 1788845"/>
              <a:gd name="connsiteY61" fmla="*/ 1541981 h 1592636"/>
              <a:gd name="connsiteX62" fmla="*/ 962063 w 1788845"/>
              <a:gd name="connsiteY62" fmla="*/ 1551984 h 1592636"/>
              <a:gd name="connsiteX63" fmla="*/ 920194 w 1788845"/>
              <a:gd name="connsiteY63" fmla="*/ 1560500 h 1592636"/>
              <a:gd name="connsiteX64" fmla="*/ 876684 w 1788845"/>
              <a:gd name="connsiteY64" fmla="*/ 1569644 h 1592636"/>
              <a:gd name="connsiteX65" fmla="*/ 834262 w 1788845"/>
              <a:gd name="connsiteY65" fmla="*/ 1575741 h 1592636"/>
              <a:gd name="connsiteX66" fmla="*/ 790982 w 1788845"/>
              <a:gd name="connsiteY66" fmla="*/ 1582541 h 1592636"/>
              <a:gd name="connsiteX67" fmla="*/ 748008 w 1788845"/>
              <a:gd name="connsiteY67" fmla="*/ 1586218 h 1592636"/>
              <a:gd name="connsiteX68" fmla="*/ 705033 w 1788845"/>
              <a:gd name="connsiteY68" fmla="*/ 1589894 h 1592636"/>
              <a:gd name="connsiteX69" fmla="*/ 662212 w 1788845"/>
              <a:gd name="connsiteY69" fmla="*/ 1592008 h 1592636"/>
              <a:gd name="connsiteX70" fmla="*/ 620326 w 1788845"/>
              <a:gd name="connsiteY70" fmla="*/ 1592636 h 1592636"/>
              <a:gd name="connsiteX71" fmla="*/ 577811 w 1788845"/>
              <a:gd name="connsiteY71" fmla="*/ 1591626 h 1592636"/>
              <a:gd name="connsiteX72" fmla="*/ 537012 w 1788845"/>
              <a:gd name="connsiteY72" fmla="*/ 1589206 h 1592636"/>
              <a:gd name="connsiteX73" fmla="*/ 497148 w 1788845"/>
              <a:gd name="connsiteY73" fmla="*/ 1585301 h 1592636"/>
              <a:gd name="connsiteX74" fmla="*/ 455949 w 1788845"/>
              <a:gd name="connsiteY74" fmla="*/ 1578899 h 1592636"/>
              <a:gd name="connsiteX75" fmla="*/ 418031 w 1788845"/>
              <a:gd name="connsiteY75" fmla="*/ 1571239 h 1592636"/>
              <a:gd name="connsiteX76" fmla="*/ 380190 w 1788845"/>
              <a:gd name="connsiteY76" fmla="*/ 1562800 h 1592636"/>
              <a:gd name="connsiteX77" fmla="*/ 343435 w 1788845"/>
              <a:gd name="connsiteY77" fmla="*/ 1551313 h 1592636"/>
              <a:gd name="connsiteX78" fmla="*/ 308397 w 1788845"/>
              <a:gd name="connsiteY78" fmla="*/ 1538416 h 1592636"/>
              <a:gd name="connsiteX79" fmla="*/ 274369 w 1788845"/>
              <a:gd name="connsiteY79" fmla="*/ 1523252 h 1592636"/>
              <a:gd name="connsiteX80" fmla="*/ 240573 w 1788845"/>
              <a:gd name="connsiteY80" fmla="*/ 1505744 h 1592636"/>
              <a:gd name="connsiteX81" fmla="*/ 209197 w 1788845"/>
              <a:gd name="connsiteY81" fmla="*/ 1487687 h 1592636"/>
              <a:gd name="connsiteX82" fmla="*/ 180548 w 1788845"/>
              <a:gd name="connsiteY82" fmla="*/ 1465952 h 1592636"/>
              <a:gd name="connsiteX83" fmla="*/ 166615 w 1788845"/>
              <a:gd name="connsiteY83" fmla="*/ 1455122 h 1592636"/>
              <a:gd name="connsiteX84" fmla="*/ 152835 w 1788845"/>
              <a:gd name="connsiteY84" fmla="*/ 1442731 h 1592636"/>
              <a:gd name="connsiteX85" fmla="*/ 139912 w 1788845"/>
              <a:gd name="connsiteY85" fmla="*/ 1429635 h 1592636"/>
              <a:gd name="connsiteX86" fmla="*/ 126914 w 1788845"/>
              <a:gd name="connsiteY86" fmla="*/ 1417321 h 1592636"/>
              <a:gd name="connsiteX87" fmla="*/ 114143 w 1788845"/>
              <a:gd name="connsiteY87" fmla="*/ 1402662 h 1592636"/>
              <a:gd name="connsiteX88" fmla="*/ 102080 w 1788845"/>
              <a:gd name="connsiteY88" fmla="*/ 1388862 h 1592636"/>
              <a:gd name="connsiteX89" fmla="*/ 90950 w 1788845"/>
              <a:gd name="connsiteY89" fmla="*/ 1373575 h 1592636"/>
              <a:gd name="connsiteX90" fmla="*/ 80602 w 1788845"/>
              <a:gd name="connsiteY90" fmla="*/ 1358366 h 1592636"/>
              <a:gd name="connsiteX91" fmla="*/ 70407 w 1788845"/>
              <a:gd name="connsiteY91" fmla="*/ 1341593 h 1592636"/>
              <a:gd name="connsiteX92" fmla="*/ 60136 w 1788845"/>
              <a:gd name="connsiteY92" fmla="*/ 1325602 h 1592636"/>
              <a:gd name="connsiteX93" fmla="*/ 51581 w 1788845"/>
              <a:gd name="connsiteY93" fmla="*/ 1308202 h 1592636"/>
              <a:gd name="connsiteX94" fmla="*/ 43884 w 1788845"/>
              <a:gd name="connsiteY94" fmla="*/ 1290097 h 1592636"/>
              <a:gd name="connsiteX95" fmla="*/ 34700 w 1788845"/>
              <a:gd name="connsiteY95" fmla="*/ 1271058 h 1592636"/>
              <a:gd name="connsiteX96" fmla="*/ 28720 w 1788845"/>
              <a:gd name="connsiteY96" fmla="*/ 1251545 h 1592636"/>
              <a:gd name="connsiteX97" fmla="*/ 21176 w 1788845"/>
              <a:gd name="connsiteY97" fmla="*/ 1231877 h 1592636"/>
              <a:gd name="connsiteX98" fmla="*/ 16054 w 1788845"/>
              <a:gd name="connsiteY98" fmla="*/ 1211659 h 1592636"/>
              <a:gd name="connsiteX99" fmla="*/ 10931 w 1788845"/>
              <a:gd name="connsiteY99" fmla="*/ 1191440 h 1592636"/>
              <a:gd name="connsiteX100" fmla="*/ 7449 w 1788845"/>
              <a:gd name="connsiteY100" fmla="*/ 1170595 h 1592636"/>
              <a:gd name="connsiteX101" fmla="*/ 4824 w 1788845"/>
              <a:gd name="connsiteY101" fmla="*/ 1149043 h 1592636"/>
              <a:gd name="connsiteX102" fmla="*/ 2200 w 1788845"/>
              <a:gd name="connsiteY102" fmla="*/ 1127492 h 1592636"/>
              <a:gd name="connsiteX103" fmla="*/ 1920 w 1788845"/>
              <a:gd name="connsiteY103" fmla="*/ 1106170 h 1592636"/>
              <a:gd name="connsiteX104" fmla="*/ 0 w 1788845"/>
              <a:gd name="connsiteY104" fmla="*/ 1085477 h 1592636"/>
              <a:gd name="connsiteX105" fmla="*/ 1437 w 1788845"/>
              <a:gd name="connsiteY105" fmla="*/ 1062746 h 1592636"/>
              <a:gd name="connsiteX106" fmla="*/ 1940 w 1788845"/>
              <a:gd name="connsiteY106" fmla="*/ 1041502 h 1592636"/>
              <a:gd name="connsiteX107" fmla="*/ 4081 w 1788845"/>
              <a:gd name="connsiteY107" fmla="*/ 1019629 h 1592636"/>
              <a:gd name="connsiteX108" fmla="*/ 6376 w 1788845"/>
              <a:gd name="connsiteY108" fmla="*/ 996194 h 1592636"/>
              <a:gd name="connsiteX109" fmla="*/ 14644 w 1788845"/>
              <a:gd name="connsiteY109" fmla="*/ 952051 h 1592636"/>
              <a:gd name="connsiteX110" fmla="*/ 23924 w 1788845"/>
              <a:gd name="connsiteY110" fmla="*/ 905640 h 1592636"/>
              <a:gd name="connsiteX111" fmla="*/ 37741 w 1788845"/>
              <a:gd name="connsiteY111" fmla="*/ 861251 h 1592636"/>
              <a:gd name="connsiteX112" fmla="*/ 52569 w 1788845"/>
              <a:gd name="connsiteY112" fmla="*/ 814595 h 1592636"/>
              <a:gd name="connsiteX113" fmla="*/ 69665 w 1788845"/>
              <a:gd name="connsiteY113" fmla="*/ 768950 h 1592636"/>
              <a:gd name="connsiteX114" fmla="*/ 90669 w 1788845"/>
              <a:gd name="connsiteY114" fmla="*/ 723688 h 1592636"/>
              <a:gd name="connsiteX115" fmla="*/ 113314 w 1788845"/>
              <a:gd name="connsiteY115" fmla="*/ 677799 h 1592636"/>
              <a:gd name="connsiteX116" fmla="*/ 137445 w 1788845"/>
              <a:gd name="connsiteY116" fmla="*/ 632843 h 1592636"/>
              <a:gd name="connsiteX117" fmla="*/ 162986 w 1788845"/>
              <a:gd name="connsiteY117" fmla="*/ 589602 h 1592636"/>
              <a:gd name="connsiteX118" fmla="*/ 191807 w 1788845"/>
              <a:gd name="connsiteY118" fmla="*/ 545107 h 1592636"/>
              <a:gd name="connsiteX119" fmla="*/ 221257 w 1788845"/>
              <a:gd name="connsiteY119" fmla="*/ 502249 h 1592636"/>
              <a:gd name="connsiteX120" fmla="*/ 252193 w 1788845"/>
              <a:gd name="connsiteY120" fmla="*/ 460327 h 1592636"/>
              <a:gd name="connsiteX121" fmla="*/ 285321 w 1788845"/>
              <a:gd name="connsiteY121" fmla="*/ 420195 h 1592636"/>
              <a:gd name="connsiteX122" fmla="*/ 319231 w 1788845"/>
              <a:gd name="connsiteY122" fmla="*/ 380141 h 1592636"/>
              <a:gd name="connsiteX123" fmla="*/ 354629 w 1788845"/>
              <a:gd name="connsiteY123" fmla="*/ 341022 h 1592636"/>
              <a:gd name="connsiteX124" fmla="*/ 391359 w 1788845"/>
              <a:gd name="connsiteY124" fmla="*/ 304399 h 1592636"/>
              <a:gd name="connsiteX125" fmla="*/ 427937 w 1788845"/>
              <a:gd name="connsiteY125" fmla="*/ 269338 h 1592636"/>
              <a:gd name="connsiteX126" fmla="*/ 465219 w 1788845"/>
              <a:gd name="connsiteY126" fmla="*/ 235135 h 1592636"/>
              <a:gd name="connsiteX127" fmla="*/ 503836 w 1788845"/>
              <a:gd name="connsiteY127" fmla="*/ 203427 h 1592636"/>
              <a:gd name="connsiteX128" fmla="*/ 543082 w 1788845"/>
              <a:gd name="connsiteY128" fmla="*/ 173360 h 1592636"/>
              <a:gd name="connsiteX129" fmla="*/ 582879 w 1788845"/>
              <a:gd name="connsiteY129" fmla="*/ 145713 h 1592636"/>
              <a:gd name="connsiteX130" fmla="*/ 622524 w 1788845"/>
              <a:gd name="connsiteY130" fmla="*/ 119628 h 1592636"/>
              <a:gd name="connsiteX131" fmla="*/ 662643 w 1788845"/>
              <a:gd name="connsiteY131" fmla="*/ 96745 h 1592636"/>
              <a:gd name="connsiteX132" fmla="*/ 702458 w 1788845"/>
              <a:gd name="connsiteY132" fmla="*/ 76985 h 1592636"/>
              <a:gd name="connsiteX133" fmla="*/ 742119 w 1788845"/>
              <a:gd name="connsiteY133" fmla="*/ 58788 h 1592636"/>
              <a:gd name="connsiteX134" fmla="*/ 781475 w 1788845"/>
              <a:gd name="connsiteY134" fmla="*/ 43716 h 1592636"/>
              <a:gd name="connsiteX135" fmla="*/ 821535 w 1788845"/>
              <a:gd name="connsiteY135" fmla="*/ 29502 h 1592636"/>
              <a:gd name="connsiteX136" fmla="*/ 860432 w 1788845"/>
              <a:gd name="connsiteY136" fmla="*/ 19117 h 1592636"/>
              <a:gd name="connsiteX137" fmla="*/ 899879 w 1788845"/>
              <a:gd name="connsiteY137" fmla="*/ 11151 h 1592636"/>
              <a:gd name="connsiteX138" fmla="*/ 938317 w 1788845"/>
              <a:gd name="connsiteY138" fmla="*/ 5454 h 1592636"/>
              <a:gd name="connsiteX139" fmla="*/ 976524 w 1788845"/>
              <a:gd name="connsiteY139" fmla="*/ 2099 h 1592636"/>
              <a:gd name="connsiteX140" fmla="*/ 1013797 w 1788845"/>
              <a:gd name="connsiteY140" fmla="*/ 230 h 1592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1788845" h="1592636">
                <a:moveTo>
                  <a:pt x="1051700" y="0"/>
                </a:moveTo>
                <a:lnTo>
                  <a:pt x="1089295" y="2895"/>
                </a:lnTo>
                <a:lnTo>
                  <a:pt x="1126737" y="7352"/>
                </a:lnTo>
                <a:lnTo>
                  <a:pt x="1162311" y="14781"/>
                </a:lnTo>
                <a:lnTo>
                  <a:pt x="1199371" y="23143"/>
                </a:lnTo>
                <a:lnTo>
                  <a:pt x="1233858" y="33619"/>
                </a:lnTo>
                <a:lnTo>
                  <a:pt x="1269048" y="44955"/>
                </a:lnTo>
                <a:lnTo>
                  <a:pt x="1303152" y="59336"/>
                </a:lnTo>
                <a:lnTo>
                  <a:pt x="1335539" y="75128"/>
                </a:lnTo>
                <a:lnTo>
                  <a:pt x="1368555" y="92559"/>
                </a:lnTo>
                <a:lnTo>
                  <a:pt x="1400559" y="112256"/>
                </a:lnTo>
                <a:lnTo>
                  <a:pt x="1431629" y="133440"/>
                </a:lnTo>
                <a:lnTo>
                  <a:pt x="1461135" y="154470"/>
                </a:lnTo>
                <a:lnTo>
                  <a:pt x="1490337" y="178625"/>
                </a:lnTo>
                <a:lnTo>
                  <a:pt x="1517821" y="204189"/>
                </a:lnTo>
                <a:lnTo>
                  <a:pt x="1545934" y="231392"/>
                </a:lnTo>
                <a:lnTo>
                  <a:pt x="1570767" y="259851"/>
                </a:lnTo>
                <a:lnTo>
                  <a:pt x="1596306" y="289167"/>
                </a:lnTo>
                <a:lnTo>
                  <a:pt x="1619347" y="319817"/>
                </a:lnTo>
                <a:lnTo>
                  <a:pt x="1642234" y="352028"/>
                </a:lnTo>
                <a:lnTo>
                  <a:pt x="1663406" y="385649"/>
                </a:lnTo>
                <a:lnTo>
                  <a:pt x="1683643" y="420756"/>
                </a:lnTo>
                <a:lnTo>
                  <a:pt x="1703098" y="455786"/>
                </a:lnTo>
                <a:lnTo>
                  <a:pt x="1720837" y="492225"/>
                </a:lnTo>
                <a:lnTo>
                  <a:pt x="1736782" y="530854"/>
                </a:lnTo>
                <a:lnTo>
                  <a:pt x="1751870" y="570189"/>
                </a:lnTo>
                <a:lnTo>
                  <a:pt x="1764690" y="608511"/>
                </a:lnTo>
                <a:lnTo>
                  <a:pt x="1773524" y="647233"/>
                </a:lnTo>
                <a:lnTo>
                  <a:pt x="1781577" y="685877"/>
                </a:lnTo>
                <a:lnTo>
                  <a:pt x="1786504" y="724217"/>
                </a:lnTo>
                <a:lnTo>
                  <a:pt x="1788456" y="760686"/>
                </a:lnTo>
                <a:lnTo>
                  <a:pt x="1788845" y="797003"/>
                </a:lnTo>
                <a:lnTo>
                  <a:pt x="1786032" y="833794"/>
                </a:lnTo>
                <a:lnTo>
                  <a:pt x="1782513" y="869728"/>
                </a:lnTo>
                <a:lnTo>
                  <a:pt x="1775867" y="905356"/>
                </a:lnTo>
                <a:lnTo>
                  <a:pt x="1766172" y="939896"/>
                </a:lnTo>
                <a:lnTo>
                  <a:pt x="1755770" y="973578"/>
                </a:lnTo>
                <a:lnTo>
                  <a:pt x="1743103" y="1006249"/>
                </a:lnTo>
                <a:lnTo>
                  <a:pt x="1728088" y="1038691"/>
                </a:lnTo>
                <a:lnTo>
                  <a:pt x="1712292" y="1071055"/>
                </a:lnTo>
                <a:lnTo>
                  <a:pt x="1693446" y="1102333"/>
                </a:lnTo>
                <a:lnTo>
                  <a:pt x="1673114" y="1132676"/>
                </a:lnTo>
                <a:lnTo>
                  <a:pt x="1651294" y="1162084"/>
                </a:lnTo>
                <a:lnTo>
                  <a:pt x="1628769" y="1190635"/>
                </a:lnTo>
                <a:lnTo>
                  <a:pt x="1603119" y="1218881"/>
                </a:lnTo>
                <a:lnTo>
                  <a:pt x="1576839" y="1245486"/>
                </a:lnTo>
                <a:lnTo>
                  <a:pt x="1549072" y="1271158"/>
                </a:lnTo>
                <a:lnTo>
                  <a:pt x="1520523" y="1296753"/>
                </a:lnTo>
                <a:lnTo>
                  <a:pt x="1489783" y="1320556"/>
                </a:lnTo>
                <a:lnTo>
                  <a:pt x="1457403" y="1344987"/>
                </a:lnTo>
                <a:lnTo>
                  <a:pt x="1425328" y="1366293"/>
                </a:lnTo>
                <a:lnTo>
                  <a:pt x="1390910" y="1387369"/>
                </a:lnTo>
                <a:lnTo>
                  <a:pt x="1355786" y="1407587"/>
                </a:lnTo>
                <a:lnTo>
                  <a:pt x="1319955" y="1426948"/>
                </a:lnTo>
                <a:lnTo>
                  <a:pt x="1284202" y="1445528"/>
                </a:lnTo>
                <a:lnTo>
                  <a:pt x="1245553" y="1461458"/>
                </a:lnTo>
                <a:lnTo>
                  <a:pt x="1207761" y="1476683"/>
                </a:lnTo>
                <a:lnTo>
                  <a:pt x="1168405" y="1491756"/>
                </a:lnTo>
                <a:lnTo>
                  <a:pt x="1128345" y="1505971"/>
                </a:lnTo>
                <a:lnTo>
                  <a:pt x="1088515" y="1517841"/>
                </a:lnTo>
                <a:lnTo>
                  <a:pt x="1047044" y="1530340"/>
                </a:lnTo>
                <a:lnTo>
                  <a:pt x="1004869" y="1541981"/>
                </a:lnTo>
                <a:lnTo>
                  <a:pt x="962063" y="1551984"/>
                </a:lnTo>
                <a:lnTo>
                  <a:pt x="920194" y="1560500"/>
                </a:lnTo>
                <a:lnTo>
                  <a:pt x="876684" y="1569644"/>
                </a:lnTo>
                <a:lnTo>
                  <a:pt x="834262" y="1575741"/>
                </a:lnTo>
                <a:lnTo>
                  <a:pt x="790982" y="1582541"/>
                </a:lnTo>
                <a:lnTo>
                  <a:pt x="748008" y="1586218"/>
                </a:lnTo>
                <a:lnTo>
                  <a:pt x="705033" y="1589894"/>
                </a:lnTo>
                <a:lnTo>
                  <a:pt x="662212" y="1592008"/>
                </a:lnTo>
                <a:lnTo>
                  <a:pt x="620326" y="1592636"/>
                </a:lnTo>
                <a:lnTo>
                  <a:pt x="577811" y="1591626"/>
                </a:lnTo>
                <a:lnTo>
                  <a:pt x="537012" y="1589206"/>
                </a:lnTo>
                <a:lnTo>
                  <a:pt x="497148" y="1585301"/>
                </a:lnTo>
                <a:lnTo>
                  <a:pt x="455949" y="1578899"/>
                </a:lnTo>
                <a:lnTo>
                  <a:pt x="418031" y="1571239"/>
                </a:lnTo>
                <a:lnTo>
                  <a:pt x="380190" y="1562800"/>
                </a:lnTo>
                <a:lnTo>
                  <a:pt x="343435" y="1551313"/>
                </a:lnTo>
                <a:lnTo>
                  <a:pt x="308397" y="1538416"/>
                </a:lnTo>
                <a:lnTo>
                  <a:pt x="274369" y="1523252"/>
                </a:lnTo>
                <a:lnTo>
                  <a:pt x="240573" y="1505744"/>
                </a:lnTo>
                <a:lnTo>
                  <a:pt x="209197" y="1487687"/>
                </a:lnTo>
                <a:lnTo>
                  <a:pt x="180548" y="1465952"/>
                </a:lnTo>
                <a:lnTo>
                  <a:pt x="166615" y="1455122"/>
                </a:lnTo>
                <a:lnTo>
                  <a:pt x="152835" y="1442731"/>
                </a:lnTo>
                <a:lnTo>
                  <a:pt x="139912" y="1429635"/>
                </a:lnTo>
                <a:lnTo>
                  <a:pt x="126914" y="1417321"/>
                </a:lnTo>
                <a:lnTo>
                  <a:pt x="114143" y="1402662"/>
                </a:lnTo>
                <a:lnTo>
                  <a:pt x="102080" y="1388862"/>
                </a:lnTo>
                <a:lnTo>
                  <a:pt x="90950" y="1373575"/>
                </a:lnTo>
                <a:lnTo>
                  <a:pt x="80602" y="1358366"/>
                </a:lnTo>
                <a:lnTo>
                  <a:pt x="70407" y="1341593"/>
                </a:lnTo>
                <a:lnTo>
                  <a:pt x="60136" y="1325602"/>
                </a:lnTo>
                <a:lnTo>
                  <a:pt x="51581" y="1308202"/>
                </a:lnTo>
                <a:lnTo>
                  <a:pt x="43884" y="1290097"/>
                </a:lnTo>
                <a:lnTo>
                  <a:pt x="34700" y="1271058"/>
                </a:lnTo>
                <a:lnTo>
                  <a:pt x="28720" y="1251545"/>
                </a:lnTo>
                <a:lnTo>
                  <a:pt x="21176" y="1231877"/>
                </a:lnTo>
                <a:lnTo>
                  <a:pt x="16054" y="1211659"/>
                </a:lnTo>
                <a:lnTo>
                  <a:pt x="10931" y="1191440"/>
                </a:lnTo>
                <a:lnTo>
                  <a:pt x="7449" y="1170595"/>
                </a:lnTo>
                <a:lnTo>
                  <a:pt x="4824" y="1149043"/>
                </a:lnTo>
                <a:lnTo>
                  <a:pt x="2200" y="1127492"/>
                </a:lnTo>
                <a:lnTo>
                  <a:pt x="1920" y="1106170"/>
                </a:lnTo>
                <a:lnTo>
                  <a:pt x="0" y="1085477"/>
                </a:lnTo>
                <a:lnTo>
                  <a:pt x="1437" y="1062746"/>
                </a:lnTo>
                <a:lnTo>
                  <a:pt x="1940" y="1041502"/>
                </a:lnTo>
                <a:lnTo>
                  <a:pt x="4081" y="1019629"/>
                </a:lnTo>
                <a:lnTo>
                  <a:pt x="6376" y="996194"/>
                </a:lnTo>
                <a:lnTo>
                  <a:pt x="14644" y="952051"/>
                </a:lnTo>
                <a:lnTo>
                  <a:pt x="23924" y="905640"/>
                </a:lnTo>
                <a:lnTo>
                  <a:pt x="37741" y="861251"/>
                </a:lnTo>
                <a:lnTo>
                  <a:pt x="52569" y="814595"/>
                </a:lnTo>
                <a:lnTo>
                  <a:pt x="69665" y="768950"/>
                </a:lnTo>
                <a:lnTo>
                  <a:pt x="90669" y="723688"/>
                </a:lnTo>
                <a:lnTo>
                  <a:pt x="113314" y="677799"/>
                </a:lnTo>
                <a:lnTo>
                  <a:pt x="137445" y="632843"/>
                </a:lnTo>
                <a:lnTo>
                  <a:pt x="162986" y="589602"/>
                </a:lnTo>
                <a:lnTo>
                  <a:pt x="191807" y="545107"/>
                </a:lnTo>
                <a:lnTo>
                  <a:pt x="221257" y="502249"/>
                </a:lnTo>
                <a:lnTo>
                  <a:pt x="252193" y="460327"/>
                </a:lnTo>
                <a:lnTo>
                  <a:pt x="285321" y="420195"/>
                </a:lnTo>
                <a:lnTo>
                  <a:pt x="319231" y="380141"/>
                </a:lnTo>
                <a:lnTo>
                  <a:pt x="354629" y="341022"/>
                </a:lnTo>
                <a:lnTo>
                  <a:pt x="391359" y="304399"/>
                </a:lnTo>
                <a:lnTo>
                  <a:pt x="427937" y="269338"/>
                </a:lnTo>
                <a:lnTo>
                  <a:pt x="465219" y="235135"/>
                </a:lnTo>
                <a:lnTo>
                  <a:pt x="503836" y="203427"/>
                </a:lnTo>
                <a:lnTo>
                  <a:pt x="543082" y="173360"/>
                </a:lnTo>
                <a:lnTo>
                  <a:pt x="582879" y="145713"/>
                </a:lnTo>
                <a:lnTo>
                  <a:pt x="622524" y="119628"/>
                </a:lnTo>
                <a:lnTo>
                  <a:pt x="662643" y="96745"/>
                </a:lnTo>
                <a:lnTo>
                  <a:pt x="702458" y="76985"/>
                </a:lnTo>
                <a:lnTo>
                  <a:pt x="742119" y="58788"/>
                </a:lnTo>
                <a:lnTo>
                  <a:pt x="781475" y="43716"/>
                </a:lnTo>
                <a:lnTo>
                  <a:pt x="821535" y="29502"/>
                </a:lnTo>
                <a:lnTo>
                  <a:pt x="860432" y="19117"/>
                </a:lnTo>
                <a:lnTo>
                  <a:pt x="899879" y="11151"/>
                </a:lnTo>
                <a:lnTo>
                  <a:pt x="938317" y="5454"/>
                </a:lnTo>
                <a:lnTo>
                  <a:pt x="976524" y="2099"/>
                </a:lnTo>
                <a:lnTo>
                  <a:pt x="1013797" y="230"/>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6075966" y="2529079"/>
            <a:ext cx="1615596" cy="1623945"/>
          </a:xfrm>
          <a:custGeom>
            <a:avLst/>
            <a:gdLst>
              <a:gd name="connsiteX0" fmla="*/ 881903 w 1615596"/>
              <a:gd name="connsiteY0" fmla="*/ 0 h 1623945"/>
              <a:gd name="connsiteX1" fmla="*/ 922803 w 1615596"/>
              <a:gd name="connsiteY1" fmla="*/ 525 h 1623945"/>
              <a:gd name="connsiteX2" fmla="*/ 962501 w 1615596"/>
              <a:gd name="connsiteY2" fmla="*/ 4421 h 1623945"/>
              <a:gd name="connsiteX3" fmla="*/ 981488 w 1615596"/>
              <a:gd name="connsiteY3" fmla="*/ 6285 h 1623945"/>
              <a:gd name="connsiteX4" fmla="*/ 1001085 w 1615596"/>
              <a:gd name="connsiteY4" fmla="*/ 10824 h 1623945"/>
              <a:gd name="connsiteX5" fmla="*/ 1019987 w 1615596"/>
              <a:gd name="connsiteY5" fmla="*/ 13552 h 1623945"/>
              <a:gd name="connsiteX6" fmla="*/ 1037688 w 1615596"/>
              <a:gd name="connsiteY6" fmla="*/ 19651 h 1623945"/>
              <a:gd name="connsiteX7" fmla="*/ 1074037 w 1615596"/>
              <a:gd name="connsiteY7" fmla="*/ 31069 h 1623945"/>
              <a:gd name="connsiteX8" fmla="*/ 1109186 w 1615596"/>
              <a:gd name="connsiteY8" fmla="*/ 45858 h 1623945"/>
              <a:gd name="connsiteX9" fmla="*/ 1143219 w 1615596"/>
              <a:gd name="connsiteY9" fmla="*/ 63155 h 1623945"/>
              <a:gd name="connsiteX10" fmla="*/ 1176220 w 1615596"/>
              <a:gd name="connsiteY10" fmla="*/ 82094 h 1623945"/>
              <a:gd name="connsiteX11" fmla="*/ 1206209 w 1615596"/>
              <a:gd name="connsiteY11" fmla="*/ 105101 h 1623945"/>
              <a:gd name="connsiteX12" fmla="*/ 1236976 w 1615596"/>
              <a:gd name="connsiteY12" fmla="*/ 129055 h 1623945"/>
              <a:gd name="connsiteX13" fmla="*/ 1266628 w 1615596"/>
              <a:gd name="connsiteY13" fmla="*/ 155517 h 1623945"/>
              <a:gd name="connsiteX14" fmla="*/ 1293521 w 1615596"/>
              <a:gd name="connsiteY14" fmla="*/ 183453 h 1623945"/>
              <a:gd name="connsiteX15" fmla="*/ 1321025 w 1615596"/>
              <a:gd name="connsiteY15" fmla="*/ 214065 h 1623945"/>
              <a:gd name="connsiteX16" fmla="*/ 1345770 w 1615596"/>
              <a:gd name="connsiteY16" fmla="*/ 246153 h 1623945"/>
              <a:gd name="connsiteX17" fmla="*/ 1370346 w 1615596"/>
              <a:gd name="connsiteY17" fmla="*/ 279967 h 1623945"/>
              <a:gd name="connsiteX18" fmla="*/ 1393111 w 1615596"/>
              <a:gd name="connsiteY18" fmla="*/ 314476 h 1623945"/>
              <a:gd name="connsiteX19" fmla="*/ 1415539 w 1615596"/>
              <a:gd name="connsiteY19" fmla="*/ 352442 h 1623945"/>
              <a:gd name="connsiteX20" fmla="*/ 1435463 w 1615596"/>
              <a:gd name="connsiteY20" fmla="*/ 389289 h 1623945"/>
              <a:gd name="connsiteX21" fmla="*/ 1454269 w 1615596"/>
              <a:gd name="connsiteY21" fmla="*/ 428644 h 1623945"/>
              <a:gd name="connsiteX22" fmla="*/ 1472992 w 1615596"/>
              <a:gd name="connsiteY22" fmla="*/ 468862 h 1623945"/>
              <a:gd name="connsiteX23" fmla="*/ 1490765 w 1615596"/>
              <a:gd name="connsiteY23" fmla="*/ 509859 h 1623945"/>
              <a:gd name="connsiteX24" fmla="*/ 1506730 w 1615596"/>
              <a:gd name="connsiteY24" fmla="*/ 551552 h 1623945"/>
              <a:gd name="connsiteX25" fmla="*/ 1521831 w 1615596"/>
              <a:gd name="connsiteY25" fmla="*/ 593160 h 1623945"/>
              <a:gd name="connsiteX26" fmla="*/ 1535900 w 1615596"/>
              <a:gd name="connsiteY26" fmla="*/ 636411 h 1623945"/>
              <a:gd name="connsiteX27" fmla="*/ 1548158 w 1615596"/>
              <a:gd name="connsiteY27" fmla="*/ 680356 h 1623945"/>
              <a:gd name="connsiteX28" fmla="*/ 1559470 w 1615596"/>
              <a:gd name="connsiteY28" fmla="*/ 725081 h 1623945"/>
              <a:gd name="connsiteX29" fmla="*/ 1570865 w 1615596"/>
              <a:gd name="connsiteY29" fmla="*/ 768943 h 1623945"/>
              <a:gd name="connsiteX30" fmla="*/ 1579672 w 1615596"/>
              <a:gd name="connsiteY30" fmla="*/ 812549 h 1623945"/>
              <a:gd name="connsiteX31" fmla="*/ 1588394 w 1615596"/>
              <a:gd name="connsiteY31" fmla="*/ 857020 h 1623945"/>
              <a:gd name="connsiteX32" fmla="*/ 1596337 w 1615596"/>
              <a:gd name="connsiteY32" fmla="*/ 900542 h 1623945"/>
              <a:gd name="connsiteX33" fmla="*/ 1601692 w 1615596"/>
              <a:gd name="connsiteY33" fmla="*/ 943811 h 1623945"/>
              <a:gd name="connsiteX34" fmla="*/ 1607046 w 1615596"/>
              <a:gd name="connsiteY34" fmla="*/ 987079 h 1623945"/>
              <a:gd name="connsiteX35" fmla="*/ 1610759 w 1615596"/>
              <a:gd name="connsiteY35" fmla="*/ 1029313 h 1623945"/>
              <a:gd name="connsiteX36" fmla="*/ 1612746 w 1615596"/>
              <a:gd name="connsiteY36" fmla="*/ 1071379 h 1623945"/>
              <a:gd name="connsiteX37" fmla="*/ 1615596 w 1615596"/>
              <a:gd name="connsiteY37" fmla="*/ 1113528 h 1623945"/>
              <a:gd name="connsiteX38" fmla="*/ 1614552 w 1615596"/>
              <a:gd name="connsiteY38" fmla="*/ 1150935 h 1623945"/>
              <a:gd name="connsiteX39" fmla="*/ 1611699 w 1615596"/>
              <a:gd name="connsiteY39" fmla="*/ 1189036 h 1623945"/>
              <a:gd name="connsiteX40" fmla="*/ 1605646 w 1615596"/>
              <a:gd name="connsiteY40" fmla="*/ 1224206 h 1623945"/>
              <a:gd name="connsiteX41" fmla="*/ 1597174 w 1615596"/>
              <a:gd name="connsiteY41" fmla="*/ 1257395 h 1623945"/>
              <a:gd name="connsiteX42" fmla="*/ 1586113 w 1615596"/>
              <a:gd name="connsiteY42" fmla="*/ 1290328 h 1623945"/>
              <a:gd name="connsiteX43" fmla="*/ 1574357 w 1615596"/>
              <a:gd name="connsiteY43" fmla="*/ 1321450 h 1623945"/>
              <a:gd name="connsiteX44" fmla="*/ 1558371 w 1615596"/>
              <a:gd name="connsiteY44" fmla="*/ 1351285 h 1623945"/>
              <a:gd name="connsiteX45" fmla="*/ 1539880 w 1615596"/>
              <a:gd name="connsiteY45" fmla="*/ 1379999 h 1623945"/>
              <a:gd name="connsiteX46" fmla="*/ 1520695 w 1615596"/>
              <a:gd name="connsiteY46" fmla="*/ 1406904 h 1623945"/>
              <a:gd name="connsiteX47" fmla="*/ 1499953 w 1615596"/>
              <a:gd name="connsiteY47" fmla="*/ 1431909 h 1623945"/>
              <a:gd name="connsiteX48" fmla="*/ 1474980 w 1615596"/>
              <a:gd name="connsiteY48" fmla="*/ 1455627 h 1623945"/>
              <a:gd name="connsiteX49" fmla="*/ 1451040 w 1615596"/>
              <a:gd name="connsiteY49" fmla="*/ 1477701 h 1623945"/>
              <a:gd name="connsiteX50" fmla="*/ 1422869 w 1615596"/>
              <a:gd name="connsiteY50" fmla="*/ 1498489 h 1623945"/>
              <a:gd name="connsiteX51" fmla="*/ 1394782 w 1615596"/>
              <a:gd name="connsiteY51" fmla="*/ 1518413 h 1623945"/>
              <a:gd name="connsiteX52" fmla="*/ 1364443 w 1615596"/>
              <a:gd name="connsiteY52" fmla="*/ 1534625 h 1623945"/>
              <a:gd name="connsiteX53" fmla="*/ 1334105 w 1615596"/>
              <a:gd name="connsiteY53" fmla="*/ 1550840 h 1623945"/>
              <a:gd name="connsiteX54" fmla="*/ 1302209 w 1615596"/>
              <a:gd name="connsiteY54" fmla="*/ 1565155 h 1623945"/>
              <a:gd name="connsiteX55" fmla="*/ 1267810 w 1615596"/>
              <a:gd name="connsiteY55" fmla="*/ 1578353 h 1623945"/>
              <a:gd name="connsiteX56" fmla="*/ 1234442 w 1615596"/>
              <a:gd name="connsiteY56" fmla="*/ 1589908 h 1623945"/>
              <a:gd name="connsiteX57" fmla="*/ 1198654 w 1615596"/>
              <a:gd name="connsiteY57" fmla="*/ 1599479 h 1623945"/>
              <a:gd name="connsiteX58" fmla="*/ 1162171 w 1615596"/>
              <a:gd name="connsiteY58" fmla="*/ 1607239 h 1623945"/>
              <a:gd name="connsiteX59" fmla="*/ 1124911 w 1615596"/>
              <a:gd name="connsiteY59" fmla="*/ 1614050 h 1623945"/>
              <a:gd name="connsiteX60" fmla="*/ 1088682 w 1615596"/>
              <a:gd name="connsiteY60" fmla="*/ 1619217 h 1623945"/>
              <a:gd name="connsiteX61" fmla="*/ 1050033 w 1615596"/>
              <a:gd name="connsiteY61" fmla="*/ 1622403 h 1623945"/>
              <a:gd name="connsiteX62" fmla="*/ 1012416 w 1615596"/>
              <a:gd name="connsiteY62" fmla="*/ 1623945 h 1623945"/>
              <a:gd name="connsiteX63" fmla="*/ 973242 w 1615596"/>
              <a:gd name="connsiteY63" fmla="*/ 1623590 h 1623945"/>
              <a:gd name="connsiteX64" fmla="*/ 934153 w 1615596"/>
              <a:gd name="connsiteY64" fmla="*/ 1622371 h 1623945"/>
              <a:gd name="connsiteX65" fmla="*/ 895148 w 1615596"/>
              <a:gd name="connsiteY65" fmla="*/ 1620287 h 1623945"/>
              <a:gd name="connsiteX66" fmla="*/ 857343 w 1615596"/>
              <a:gd name="connsiteY66" fmla="*/ 1614833 h 1623945"/>
              <a:gd name="connsiteX67" fmla="*/ 818759 w 1615596"/>
              <a:gd name="connsiteY67" fmla="*/ 1608430 h 1623945"/>
              <a:gd name="connsiteX68" fmla="*/ 780431 w 1615596"/>
              <a:gd name="connsiteY68" fmla="*/ 1599435 h 1623945"/>
              <a:gd name="connsiteX69" fmla="*/ 742101 w 1615596"/>
              <a:gd name="connsiteY69" fmla="*/ 1590439 h 1623945"/>
              <a:gd name="connsiteX70" fmla="*/ 665086 w 1615596"/>
              <a:gd name="connsiteY70" fmla="*/ 1567180 h 1623945"/>
              <a:gd name="connsiteX71" fmla="*/ 589102 w 1615596"/>
              <a:gd name="connsiteY71" fmla="*/ 1542277 h 1623945"/>
              <a:gd name="connsiteX72" fmla="*/ 553006 w 1615596"/>
              <a:gd name="connsiteY72" fmla="*/ 1528267 h 1623945"/>
              <a:gd name="connsiteX73" fmla="*/ 516910 w 1615596"/>
              <a:gd name="connsiteY73" fmla="*/ 1514257 h 1623945"/>
              <a:gd name="connsiteX74" fmla="*/ 480119 w 1615596"/>
              <a:gd name="connsiteY74" fmla="*/ 1498434 h 1623945"/>
              <a:gd name="connsiteX75" fmla="*/ 446003 w 1615596"/>
              <a:gd name="connsiteY75" fmla="*/ 1482001 h 1623945"/>
              <a:gd name="connsiteX76" fmla="*/ 411884 w 1615596"/>
              <a:gd name="connsiteY76" fmla="*/ 1465569 h 1623945"/>
              <a:gd name="connsiteX77" fmla="*/ 378716 w 1615596"/>
              <a:gd name="connsiteY77" fmla="*/ 1448356 h 1623945"/>
              <a:gd name="connsiteX78" fmla="*/ 346493 w 1615596"/>
              <a:gd name="connsiteY78" fmla="*/ 1430365 h 1623945"/>
              <a:gd name="connsiteX79" fmla="*/ 314439 w 1615596"/>
              <a:gd name="connsiteY79" fmla="*/ 1410646 h 1623945"/>
              <a:gd name="connsiteX80" fmla="*/ 284976 w 1615596"/>
              <a:gd name="connsiteY80" fmla="*/ 1391180 h 1623945"/>
              <a:gd name="connsiteX81" fmla="*/ 256459 w 1615596"/>
              <a:gd name="connsiteY81" fmla="*/ 1370936 h 1623945"/>
              <a:gd name="connsiteX82" fmla="*/ 228112 w 1615596"/>
              <a:gd name="connsiteY82" fmla="*/ 1348963 h 1623945"/>
              <a:gd name="connsiteX83" fmla="*/ 201574 w 1615596"/>
              <a:gd name="connsiteY83" fmla="*/ 1326296 h 1623945"/>
              <a:gd name="connsiteX84" fmla="*/ 176848 w 1615596"/>
              <a:gd name="connsiteY84" fmla="*/ 1302934 h 1623945"/>
              <a:gd name="connsiteX85" fmla="*/ 152900 w 1615596"/>
              <a:gd name="connsiteY85" fmla="*/ 1280521 h 1623945"/>
              <a:gd name="connsiteX86" fmla="*/ 131016 w 1615596"/>
              <a:gd name="connsiteY86" fmla="*/ 1254822 h 1623945"/>
              <a:gd name="connsiteX87" fmla="*/ 110164 w 1615596"/>
              <a:gd name="connsiteY87" fmla="*/ 1227479 h 1623945"/>
              <a:gd name="connsiteX88" fmla="*/ 90089 w 1615596"/>
              <a:gd name="connsiteY88" fmla="*/ 1201085 h 1623945"/>
              <a:gd name="connsiteX89" fmla="*/ 73637 w 1615596"/>
              <a:gd name="connsiteY89" fmla="*/ 1173300 h 1623945"/>
              <a:gd name="connsiteX90" fmla="*/ 57269 w 1615596"/>
              <a:gd name="connsiteY90" fmla="*/ 1144654 h 1623945"/>
              <a:gd name="connsiteX91" fmla="*/ 42796 w 1615596"/>
              <a:gd name="connsiteY91" fmla="*/ 1114447 h 1623945"/>
              <a:gd name="connsiteX92" fmla="*/ 31943 w 1615596"/>
              <a:gd name="connsiteY92" fmla="*/ 1082852 h 1623945"/>
              <a:gd name="connsiteX93" fmla="*/ 20228 w 1615596"/>
              <a:gd name="connsiteY93" fmla="*/ 1051172 h 1623945"/>
              <a:gd name="connsiteX94" fmla="*/ 13083 w 1615596"/>
              <a:gd name="connsiteY94" fmla="*/ 1017323 h 1623945"/>
              <a:gd name="connsiteX95" fmla="*/ 6019 w 1615596"/>
              <a:gd name="connsiteY95" fmla="*/ 982610 h 1623945"/>
              <a:gd name="connsiteX96" fmla="*/ 3357 w 1615596"/>
              <a:gd name="connsiteY96" fmla="*/ 947457 h 1623945"/>
              <a:gd name="connsiteX97" fmla="*/ 0 w 1615596"/>
              <a:gd name="connsiteY97" fmla="*/ 910492 h 1623945"/>
              <a:gd name="connsiteX98" fmla="*/ 1044 w 1615596"/>
              <a:gd name="connsiteY98" fmla="*/ 873084 h 1623945"/>
              <a:gd name="connsiteX99" fmla="*/ 4150 w 1615596"/>
              <a:gd name="connsiteY99" fmla="*/ 832391 h 1623945"/>
              <a:gd name="connsiteX100" fmla="*/ 9153 w 1615596"/>
              <a:gd name="connsiteY100" fmla="*/ 790140 h 1623945"/>
              <a:gd name="connsiteX101" fmla="*/ 17607 w 1615596"/>
              <a:gd name="connsiteY101" fmla="*/ 748227 h 1623945"/>
              <a:gd name="connsiteX102" fmla="*/ 29512 w 1615596"/>
              <a:gd name="connsiteY102" fmla="*/ 706652 h 1623945"/>
              <a:gd name="connsiteX103" fmla="*/ 42366 w 1615596"/>
              <a:gd name="connsiteY103" fmla="*/ 664298 h 1623945"/>
              <a:gd name="connsiteX104" fmla="*/ 58587 w 1615596"/>
              <a:gd name="connsiteY104" fmla="*/ 623148 h 1623945"/>
              <a:gd name="connsiteX105" fmla="*/ 76450 w 1615596"/>
              <a:gd name="connsiteY105" fmla="*/ 583030 h 1623945"/>
              <a:gd name="connsiteX106" fmla="*/ 97850 w 1615596"/>
              <a:gd name="connsiteY106" fmla="*/ 542388 h 1623945"/>
              <a:gd name="connsiteX107" fmla="*/ 120891 w 1615596"/>
              <a:gd name="connsiteY107" fmla="*/ 502780 h 1623945"/>
              <a:gd name="connsiteX108" fmla="*/ 145658 w 1615596"/>
              <a:gd name="connsiteY108" fmla="*/ 463339 h 1623945"/>
              <a:gd name="connsiteX109" fmla="*/ 172846 w 1615596"/>
              <a:gd name="connsiteY109" fmla="*/ 425882 h 1623945"/>
              <a:gd name="connsiteX110" fmla="*/ 200811 w 1615596"/>
              <a:gd name="connsiteY110" fmla="*/ 389373 h 1623945"/>
              <a:gd name="connsiteX111" fmla="*/ 230503 w 1615596"/>
              <a:gd name="connsiteY111" fmla="*/ 353033 h 1623945"/>
              <a:gd name="connsiteX112" fmla="*/ 262615 w 1615596"/>
              <a:gd name="connsiteY112" fmla="*/ 318675 h 1623945"/>
              <a:gd name="connsiteX113" fmla="*/ 295590 w 1615596"/>
              <a:gd name="connsiteY113" fmla="*/ 284402 h 1623945"/>
              <a:gd name="connsiteX114" fmla="*/ 330122 w 1615596"/>
              <a:gd name="connsiteY114" fmla="*/ 252028 h 1623945"/>
              <a:gd name="connsiteX115" fmla="*/ 366211 w 1615596"/>
              <a:gd name="connsiteY115" fmla="*/ 221550 h 1623945"/>
              <a:gd name="connsiteX116" fmla="*/ 402131 w 1615596"/>
              <a:gd name="connsiteY116" fmla="*/ 192800 h 1623945"/>
              <a:gd name="connsiteX117" fmla="*/ 438830 w 1615596"/>
              <a:gd name="connsiteY117" fmla="*/ 164998 h 1623945"/>
              <a:gd name="connsiteX118" fmla="*/ 477950 w 1615596"/>
              <a:gd name="connsiteY118" fmla="*/ 139179 h 1623945"/>
              <a:gd name="connsiteX119" fmla="*/ 516900 w 1615596"/>
              <a:gd name="connsiteY119" fmla="*/ 115088 h 1623945"/>
              <a:gd name="connsiteX120" fmla="*/ 556460 w 1615596"/>
              <a:gd name="connsiteY120" fmla="*/ 93674 h 1623945"/>
              <a:gd name="connsiteX121" fmla="*/ 597576 w 1615596"/>
              <a:gd name="connsiteY121" fmla="*/ 74157 h 1623945"/>
              <a:gd name="connsiteX122" fmla="*/ 636883 w 1615596"/>
              <a:gd name="connsiteY122" fmla="*/ 55335 h 1623945"/>
              <a:gd name="connsiteX123" fmla="*/ 679303 w 1615596"/>
              <a:gd name="connsiteY123" fmla="*/ 40306 h 1623945"/>
              <a:gd name="connsiteX124" fmla="*/ 719829 w 1615596"/>
              <a:gd name="connsiteY124" fmla="*/ 26839 h 1623945"/>
              <a:gd name="connsiteX125" fmla="*/ 760880 w 1615596"/>
              <a:gd name="connsiteY125" fmla="*/ 16910 h 1623945"/>
              <a:gd name="connsiteX126" fmla="*/ 801677 w 1615596"/>
              <a:gd name="connsiteY126" fmla="*/ 9573 h 1623945"/>
              <a:gd name="connsiteX127" fmla="*/ 842390 w 1615596"/>
              <a:gd name="connsiteY127" fmla="*/ 3102 h 1623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1615596" h="1623945">
                <a:moveTo>
                  <a:pt x="881903" y="0"/>
                </a:moveTo>
                <a:lnTo>
                  <a:pt x="922803" y="525"/>
                </a:lnTo>
                <a:lnTo>
                  <a:pt x="962501" y="4421"/>
                </a:lnTo>
                <a:lnTo>
                  <a:pt x="981488" y="6285"/>
                </a:lnTo>
                <a:lnTo>
                  <a:pt x="1001085" y="10824"/>
                </a:lnTo>
                <a:lnTo>
                  <a:pt x="1019987" y="13552"/>
                </a:lnTo>
                <a:lnTo>
                  <a:pt x="1037688" y="19651"/>
                </a:lnTo>
                <a:lnTo>
                  <a:pt x="1074037" y="31069"/>
                </a:lnTo>
                <a:lnTo>
                  <a:pt x="1109186" y="45858"/>
                </a:lnTo>
                <a:lnTo>
                  <a:pt x="1143219" y="63155"/>
                </a:lnTo>
                <a:lnTo>
                  <a:pt x="1176220" y="82094"/>
                </a:lnTo>
                <a:lnTo>
                  <a:pt x="1206209" y="105101"/>
                </a:lnTo>
                <a:lnTo>
                  <a:pt x="1236976" y="129055"/>
                </a:lnTo>
                <a:lnTo>
                  <a:pt x="1266628" y="155517"/>
                </a:lnTo>
                <a:lnTo>
                  <a:pt x="1293521" y="183453"/>
                </a:lnTo>
                <a:lnTo>
                  <a:pt x="1321025" y="214065"/>
                </a:lnTo>
                <a:lnTo>
                  <a:pt x="1345770" y="246153"/>
                </a:lnTo>
                <a:lnTo>
                  <a:pt x="1370346" y="279967"/>
                </a:lnTo>
                <a:lnTo>
                  <a:pt x="1393111" y="314476"/>
                </a:lnTo>
                <a:lnTo>
                  <a:pt x="1415539" y="352442"/>
                </a:lnTo>
                <a:lnTo>
                  <a:pt x="1435463" y="389289"/>
                </a:lnTo>
                <a:lnTo>
                  <a:pt x="1454269" y="428644"/>
                </a:lnTo>
                <a:lnTo>
                  <a:pt x="1472992" y="468862"/>
                </a:lnTo>
                <a:lnTo>
                  <a:pt x="1490765" y="509859"/>
                </a:lnTo>
                <a:lnTo>
                  <a:pt x="1506730" y="551552"/>
                </a:lnTo>
                <a:lnTo>
                  <a:pt x="1521831" y="593160"/>
                </a:lnTo>
                <a:lnTo>
                  <a:pt x="1535900" y="636411"/>
                </a:lnTo>
                <a:lnTo>
                  <a:pt x="1548158" y="680356"/>
                </a:lnTo>
                <a:lnTo>
                  <a:pt x="1559470" y="725081"/>
                </a:lnTo>
                <a:lnTo>
                  <a:pt x="1570865" y="768943"/>
                </a:lnTo>
                <a:lnTo>
                  <a:pt x="1579672" y="812549"/>
                </a:lnTo>
                <a:lnTo>
                  <a:pt x="1588394" y="857020"/>
                </a:lnTo>
                <a:lnTo>
                  <a:pt x="1596337" y="900542"/>
                </a:lnTo>
                <a:lnTo>
                  <a:pt x="1601692" y="943811"/>
                </a:lnTo>
                <a:lnTo>
                  <a:pt x="1607046" y="987079"/>
                </a:lnTo>
                <a:lnTo>
                  <a:pt x="1610759" y="1029313"/>
                </a:lnTo>
                <a:lnTo>
                  <a:pt x="1612746" y="1071379"/>
                </a:lnTo>
                <a:lnTo>
                  <a:pt x="1615596" y="1113528"/>
                </a:lnTo>
                <a:lnTo>
                  <a:pt x="1614552" y="1150935"/>
                </a:lnTo>
                <a:lnTo>
                  <a:pt x="1611699" y="1189036"/>
                </a:lnTo>
                <a:lnTo>
                  <a:pt x="1605646" y="1224206"/>
                </a:lnTo>
                <a:lnTo>
                  <a:pt x="1597174" y="1257395"/>
                </a:lnTo>
                <a:lnTo>
                  <a:pt x="1586113" y="1290328"/>
                </a:lnTo>
                <a:lnTo>
                  <a:pt x="1574357" y="1321450"/>
                </a:lnTo>
                <a:lnTo>
                  <a:pt x="1558371" y="1351285"/>
                </a:lnTo>
                <a:lnTo>
                  <a:pt x="1539880" y="1379999"/>
                </a:lnTo>
                <a:lnTo>
                  <a:pt x="1520695" y="1406904"/>
                </a:lnTo>
                <a:lnTo>
                  <a:pt x="1499953" y="1431909"/>
                </a:lnTo>
                <a:lnTo>
                  <a:pt x="1474980" y="1455627"/>
                </a:lnTo>
                <a:lnTo>
                  <a:pt x="1451040" y="1477701"/>
                </a:lnTo>
                <a:lnTo>
                  <a:pt x="1422869" y="1498489"/>
                </a:lnTo>
                <a:lnTo>
                  <a:pt x="1394782" y="1518413"/>
                </a:lnTo>
                <a:lnTo>
                  <a:pt x="1364443" y="1534625"/>
                </a:lnTo>
                <a:lnTo>
                  <a:pt x="1334105" y="1550840"/>
                </a:lnTo>
                <a:lnTo>
                  <a:pt x="1302209" y="1565155"/>
                </a:lnTo>
                <a:lnTo>
                  <a:pt x="1267810" y="1578353"/>
                </a:lnTo>
                <a:lnTo>
                  <a:pt x="1234442" y="1589908"/>
                </a:lnTo>
                <a:lnTo>
                  <a:pt x="1198654" y="1599479"/>
                </a:lnTo>
                <a:lnTo>
                  <a:pt x="1162171" y="1607239"/>
                </a:lnTo>
                <a:lnTo>
                  <a:pt x="1124911" y="1614050"/>
                </a:lnTo>
                <a:lnTo>
                  <a:pt x="1088682" y="1619217"/>
                </a:lnTo>
                <a:lnTo>
                  <a:pt x="1050033" y="1622403"/>
                </a:lnTo>
                <a:lnTo>
                  <a:pt x="1012416" y="1623945"/>
                </a:lnTo>
                <a:lnTo>
                  <a:pt x="973242" y="1623590"/>
                </a:lnTo>
                <a:lnTo>
                  <a:pt x="934153" y="1622371"/>
                </a:lnTo>
                <a:lnTo>
                  <a:pt x="895148" y="1620287"/>
                </a:lnTo>
                <a:lnTo>
                  <a:pt x="857343" y="1614833"/>
                </a:lnTo>
                <a:lnTo>
                  <a:pt x="818759" y="1608430"/>
                </a:lnTo>
                <a:lnTo>
                  <a:pt x="780431" y="1599435"/>
                </a:lnTo>
                <a:lnTo>
                  <a:pt x="742101" y="1590439"/>
                </a:lnTo>
                <a:lnTo>
                  <a:pt x="665086" y="1567180"/>
                </a:lnTo>
                <a:lnTo>
                  <a:pt x="589102" y="1542277"/>
                </a:lnTo>
                <a:lnTo>
                  <a:pt x="553006" y="1528267"/>
                </a:lnTo>
                <a:lnTo>
                  <a:pt x="516910" y="1514257"/>
                </a:lnTo>
                <a:lnTo>
                  <a:pt x="480119" y="1498434"/>
                </a:lnTo>
                <a:lnTo>
                  <a:pt x="446003" y="1482001"/>
                </a:lnTo>
                <a:lnTo>
                  <a:pt x="411884" y="1465569"/>
                </a:lnTo>
                <a:lnTo>
                  <a:pt x="378716" y="1448356"/>
                </a:lnTo>
                <a:lnTo>
                  <a:pt x="346493" y="1430365"/>
                </a:lnTo>
                <a:lnTo>
                  <a:pt x="314439" y="1410646"/>
                </a:lnTo>
                <a:lnTo>
                  <a:pt x="284976" y="1391180"/>
                </a:lnTo>
                <a:lnTo>
                  <a:pt x="256459" y="1370936"/>
                </a:lnTo>
                <a:lnTo>
                  <a:pt x="228112" y="1348963"/>
                </a:lnTo>
                <a:lnTo>
                  <a:pt x="201574" y="1326296"/>
                </a:lnTo>
                <a:lnTo>
                  <a:pt x="176848" y="1302934"/>
                </a:lnTo>
                <a:lnTo>
                  <a:pt x="152900" y="1280521"/>
                </a:lnTo>
                <a:lnTo>
                  <a:pt x="131016" y="1254822"/>
                </a:lnTo>
                <a:lnTo>
                  <a:pt x="110164" y="1227479"/>
                </a:lnTo>
                <a:lnTo>
                  <a:pt x="90089" y="1201085"/>
                </a:lnTo>
                <a:lnTo>
                  <a:pt x="73637" y="1173300"/>
                </a:lnTo>
                <a:lnTo>
                  <a:pt x="57269" y="1144654"/>
                </a:lnTo>
                <a:lnTo>
                  <a:pt x="42796" y="1114447"/>
                </a:lnTo>
                <a:lnTo>
                  <a:pt x="31943" y="1082852"/>
                </a:lnTo>
                <a:lnTo>
                  <a:pt x="20228" y="1051172"/>
                </a:lnTo>
                <a:lnTo>
                  <a:pt x="13083" y="1017323"/>
                </a:lnTo>
                <a:lnTo>
                  <a:pt x="6019" y="982610"/>
                </a:lnTo>
                <a:lnTo>
                  <a:pt x="3357" y="947457"/>
                </a:lnTo>
                <a:lnTo>
                  <a:pt x="0" y="910492"/>
                </a:lnTo>
                <a:lnTo>
                  <a:pt x="1044" y="873084"/>
                </a:lnTo>
                <a:lnTo>
                  <a:pt x="4150" y="832391"/>
                </a:lnTo>
                <a:lnTo>
                  <a:pt x="9153" y="790140"/>
                </a:lnTo>
                <a:lnTo>
                  <a:pt x="17607" y="748227"/>
                </a:lnTo>
                <a:lnTo>
                  <a:pt x="29512" y="706652"/>
                </a:lnTo>
                <a:lnTo>
                  <a:pt x="42366" y="664298"/>
                </a:lnTo>
                <a:lnTo>
                  <a:pt x="58587" y="623148"/>
                </a:lnTo>
                <a:lnTo>
                  <a:pt x="76450" y="583030"/>
                </a:lnTo>
                <a:lnTo>
                  <a:pt x="97850" y="542388"/>
                </a:lnTo>
                <a:lnTo>
                  <a:pt x="120891" y="502780"/>
                </a:lnTo>
                <a:lnTo>
                  <a:pt x="145658" y="463339"/>
                </a:lnTo>
                <a:lnTo>
                  <a:pt x="172846" y="425882"/>
                </a:lnTo>
                <a:lnTo>
                  <a:pt x="200811" y="389373"/>
                </a:lnTo>
                <a:lnTo>
                  <a:pt x="230503" y="353033"/>
                </a:lnTo>
                <a:lnTo>
                  <a:pt x="262615" y="318675"/>
                </a:lnTo>
                <a:lnTo>
                  <a:pt x="295590" y="284402"/>
                </a:lnTo>
                <a:lnTo>
                  <a:pt x="330122" y="252028"/>
                </a:lnTo>
                <a:lnTo>
                  <a:pt x="366211" y="221550"/>
                </a:lnTo>
                <a:lnTo>
                  <a:pt x="402131" y="192800"/>
                </a:lnTo>
                <a:lnTo>
                  <a:pt x="438830" y="164998"/>
                </a:lnTo>
                <a:lnTo>
                  <a:pt x="477950" y="139179"/>
                </a:lnTo>
                <a:lnTo>
                  <a:pt x="516900" y="115088"/>
                </a:lnTo>
                <a:lnTo>
                  <a:pt x="556460" y="93674"/>
                </a:lnTo>
                <a:lnTo>
                  <a:pt x="597576" y="74157"/>
                </a:lnTo>
                <a:lnTo>
                  <a:pt x="636883" y="55335"/>
                </a:lnTo>
                <a:lnTo>
                  <a:pt x="679303" y="40306"/>
                </a:lnTo>
                <a:lnTo>
                  <a:pt x="719829" y="26839"/>
                </a:lnTo>
                <a:lnTo>
                  <a:pt x="760880" y="16910"/>
                </a:lnTo>
                <a:lnTo>
                  <a:pt x="801677" y="9573"/>
                </a:lnTo>
                <a:lnTo>
                  <a:pt x="842390" y="3102"/>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4295471" y="3405757"/>
            <a:ext cx="1784671" cy="1626032"/>
          </a:xfrm>
          <a:custGeom>
            <a:avLst/>
            <a:gdLst>
              <a:gd name="connsiteX0" fmla="*/ 984013 w 1784671"/>
              <a:gd name="connsiteY0" fmla="*/ 0 h 1626032"/>
              <a:gd name="connsiteX1" fmla="*/ 1025356 w 1784671"/>
              <a:gd name="connsiteY1" fmla="*/ 896 h 1626032"/>
              <a:gd name="connsiteX2" fmla="*/ 1065055 w 1784671"/>
              <a:gd name="connsiteY2" fmla="*/ 121 h 1626032"/>
              <a:gd name="connsiteX3" fmla="*/ 1143055 w 1784671"/>
              <a:gd name="connsiteY3" fmla="*/ 3127 h 1626032"/>
              <a:gd name="connsiteX4" fmla="*/ 1181036 w 1784671"/>
              <a:gd name="connsiteY4" fmla="*/ 5879 h 1626032"/>
              <a:gd name="connsiteX5" fmla="*/ 1217350 w 1784671"/>
              <a:gd name="connsiteY5" fmla="*/ 8694 h 1626032"/>
              <a:gd name="connsiteX6" fmla="*/ 1253320 w 1784671"/>
              <a:gd name="connsiteY6" fmla="*/ 12214 h 1626032"/>
              <a:gd name="connsiteX7" fmla="*/ 1289609 w 1784671"/>
              <a:gd name="connsiteY7" fmla="*/ 16762 h 1626032"/>
              <a:gd name="connsiteX8" fmla="*/ 1324550 w 1784671"/>
              <a:gd name="connsiteY8" fmla="*/ 22398 h 1626032"/>
              <a:gd name="connsiteX9" fmla="*/ 1358141 w 1784671"/>
              <a:gd name="connsiteY9" fmla="*/ 29124 h 1626032"/>
              <a:gd name="connsiteX10" fmla="*/ 1391389 w 1784671"/>
              <a:gd name="connsiteY10" fmla="*/ 36556 h 1626032"/>
              <a:gd name="connsiteX11" fmla="*/ 1422969 w 1784671"/>
              <a:gd name="connsiteY11" fmla="*/ 44049 h 1626032"/>
              <a:gd name="connsiteX12" fmla="*/ 1453519 w 1784671"/>
              <a:gd name="connsiteY12" fmla="*/ 53658 h 1626032"/>
              <a:gd name="connsiteX13" fmla="*/ 1484387 w 1784671"/>
              <a:gd name="connsiteY13" fmla="*/ 64295 h 1626032"/>
              <a:gd name="connsiteX14" fmla="*/ 1512583 w 1784671"/>
              <a:gd name="connsiteY14" fmla="*/ 75378 h 1626032"/>
              <a:gd name="connsiteX15" fmla="*/ 1540091 w 1784671"/>
              <a:gd name="connsiteY15" fmla="*/ 87871 h 1626032"/>
              <a:gd name="connsiteX16" fmla="*/ 1566593 w 1784671"/>
              <a:gd name="connsiteY16" fmla="*/ 100749 h 1626032"/>
              <a:gd name="connsiteX17" fmla="*/ 1592066 w 1784671"/>
              <a:gd name="connsiteY17" fmla="*/ 115743 h 1626032"/>
              <a:gd name="connsiteX18" fmla="*/ 1615846 w 1784671"/>
              <a:gd name="connsiteY18" fmla="*/ 132531 h 1626032"/>
              <a:gd name="connsiteX19" fmla="*/ 1638620 w 1784671"/>
              <a:gd name="connsiteY19" fmla="*/ 149704 h 1626032"/>
              <a:gd name="connsiteX20" fmla="*/ 1660046 w 1784671"/>
              <a:gd name="connsiteY20" fmla="*/ 167965 h 1626032"/>
              <a:gd name="connsiteX21" fmla="*/ 1679092 w 1784671"/>
              <a:gd name="connsiteY21" fmla="*/ 189432 h 1626032"/>
              <a:gd name="connsiteX22" fmla="*/ 1697156 w 1784671"/>
              <a:gd name="connsiteY22" fmla="*/ 209549 h 1626032"/>
              <a:gd name="connsiteX23" fmla="*/ 1714167 w 1784671"/>
              <a:gd name="connsiteY23" fmla="*/ 233517 h 1626032"/>
              <a:gd name="connsiteX24" fmla="*/ 1728846 w 1784671"/>
              <a:gd name="connsiteY24" fmla="*/ 257224 h 1626032"/>
              <a:gd name="connsiteX25" fmla="*/ 1742153 w 1784671"/>
              <a:gd name="connsiteY25" fmla="*/ 283753 h 1626032"/>
              <a:gd name="connsiteX26" fmla="*/ 1753448 w 1784671"/>
              <a:gd name="connsiteY26" fmla="*/ 311050 h 1626032"/>
              <a:gd name="connsiteX27" fmla="*/ 1763369 w 1784671"/>
              <a:gd name="connsiteY27" fmla="*/ 341168 h 1626032"/>
              <a:gd name="connsiteX28" fmla="*/ 1771279 w 1784671"/>
              <a:gd name="connsiteY28" fmla="*/ 372054 h 1626032"/>
              <a:gd name="connsiteX29" fmla="*/ 1777497 w 1784671"/>
              <a:gd name="connsiteY29" fmla="*/ 404734 h 1626032"/>
              <a:gd name="connsiteX30" fmla="*/ 1781703 w 1784671"/>
              <a:gd name="connsiteY30" fmla="*/ 438183 h 1626032"/>
              <a:gd name="connsiteX31" fmla="*/ 1783530 w 1784671"/>
              <a:gd name="connsiteY31" fmla="*/ 474835 h 1626032"/>
              <a:gd name="connsiteX32" fmla="*/ 1784671 w 1784671"/>
              <a:gd name="connsiteY32" fmla="*/ 512900 h 1626032"/>
              <a:gd name="connsiteX33" fmla="*/ 1782106 w 1784671"/>
              <a:gd name="connsiteY33" fmla="*/ 553527 h 1626032"/>
              <a:gd name="connsiteX34" fmla="*/ 1779200 w 1784671"/>
              <a:gd name="connsiteY34" fmla="*/ 594860 h 1626032"/>
              <a:gd name="connsiteX35" fmla="*/ 1773276 w 1784671"/>
              <a:gd name="connsiteY35" fmla="*/ 637341 h 1626032"/>
              <a:gd name="connsiteX36" fmla="*/ 1766665 w 1784671"/>
              <a:gd name="connsiteY36" fmla="*/ 681237 h 1626032"/>
              <a:gd name="connsiteX37" fmla="*/ 1757723 w 1784671"/>
              <a:gd name="connsiteY37" fmla="*/ 724871 h 1626032"/>
              <a:gd name="connsiteX38" fmla="*/ 1746770 w 1784671"/>
              <a:gd name="connsiteY38" fmla="*/ 769271 h 1626032"/>
              <a:gd name="connsiteX39" fmla="*/ 1734466 w 1784671"/>
              <a:gd name="connsiteY39" fmla="*/ 814761 h 1626032"/>
              <a:gd name="connsiteX40" fmla="*/ 1721501 w 1784671"/>
              <a:gd name="connsiteY40" fmla="*/ 859929 h 1626032"/>
              <a:gd name="connsiteX41" fmla="*/ 1706181 w 1784671"/>
              <a:gd name="connsiteY41" fmla="*/ 906570 h 1626032"/>
              <a:gd name="connsiteX42" fmla="*/ 1689878 w 1784671"/>
              <a:gd name="connsiteY42" fmla="*/ 951862 h 1626032"/>
              <a:gd name="connsiteX43" fmla="*/ 1670902 w 1784671"/>
              <a:gd name="connsiteY43" fmla="*/ 997599 h 1626032"/>
              <a:gd name="connsiteX44" fmla="*/ 1651606 w 1784671"/>
              <a:gd name="connsiteY44" fmla="*/ 1042309 h 1626032"/>
              <a:gd name="connsiteX45" fmla="*/ 1631305 w 1784671"/>
              <a:gd name="connsiteY45" fmla="*/ 1087401 h 1626032"/>
              <a:gd name="connsiteX46" fmla="*/ 1608353 w 1784671"/>
              <a:gd name="connsiteY46" fmla="*/ 1131207 h 1626032"/>
              <a:gd name="connsiteX47" fmla="*/ 1585426 w 1784671"/>
              <a:gd name="connsiteY47" fmla="*/ 1173279 h 1626032"/>
              <a:gd name="connsiteX48" fmla="*/ 1561149 w 1784671"/>
              <a:gd name="connsiteY48" fmla="*/ 1216440 h 1626032"/>
              <a:gd name="connsiteX49" fmla="*/ 1535570 w 1784671"/>
              <a:gd name="connsiteY49" fmla="*/ 1257226 h 1626032"/>
              <a:gd name="connsiteX50" fmla="*/ 1507686 w 1784671"/>
              <a:gd name="connsiteY50" fmla="*/ 1296016 h 1626032"/>
              <a:gd name="connsiteX51" fmla="*/ 1480463 w 1784671"/>
              <a:gd name="connsiteY51" fmla="*/ 1335130 h 1626032"/>
              <a:gd name="connsiteX52" fmla="*/ 1450615 w 1784671"/>
              <a:gd name="connsiteY52" fmla="*/ 1371223 h 1626032"/>
              <a:gd name="connsiteX53" fmla="*/ 1419785 w 1784671"/>
              <a:gd name="connsiteY53" fmla="*/ 1405966 h 1626032"/>
              <a:gd name="connsiteX54" fmla="*/ 1389664 w 1784671"/>
              <a:gd name="connsiteY54" fmla="*/ 1437564 h 1626032"/>
              <a:gd name="connsiteX55" fmla="*/ 1357213 w 1784671"/>
              <a:gd name="connsiteY55" fmla="*/ 1468903 h 1626032"/>
              <a:gd name="connsiteX56" fmla="*/ 1325130 w 1784671"/>
              <a:gd name="connsiteY56" fmla="*/ 1497804 h 1626032"/>
              <a:gd name="connsiteX57" fmla="*/ 1290763 w 1784671"/>
              <a:gd name="connsiteY57" fmla="*/ 1522977 h 1626032"/>
              <a:gd name="connsiteX58" fmla="*/ 1256420 w 1784671"/>
              <a:gd name="connsiteY58" fmla="*/ 1546418 h 1626032"/>
              <a:gd name="connsiteX59" fmla="*/ 1238586 w 1784671"/>
              <a:gd name="connsiteY59" fmla="*/ 1557817 h 1626032"/>
              <a:gd name="connsiteX60" fmla="*/ 1221440 w 1784671"/>
              <a:gd name="connsiteY60" fmla="*/ 1567804 h 1626032"/>
              <a:gd name="connsiteX61" fmla="*/ 1203310 w 1784671"/>
              <a:gd name="connsiteY61" fmla="*/ 1576443 h 1626032"/>
              <a:gd name="connsiteX62" fmla="*/ 1184176 w 1784671"/>
              <a:gd name="connsiteY62" fmla="*/ 1585464 h 1626032"/>
              <a:gd name="connsiteX63" fmla="*/ 1166732 w 1784671"/>
              <a:gd name="connsiteY63" fmla="*/ 1592691 h 1626032"/>
              <a:gd name="connsiteX64" fmla="*/ 1147941 w 1784671"/>
              <a:gd name="connsiteY64" fmla="*/ 1601007 h 1626032"/>
              <a:gd name="connsiteX65" fmla="*/ 1129197 w 1784671"/>
              <a:gd name="connsiteY65" fmla="*/ 1605857 h 1626032"/>
              <a:gd name="connsiteX66" fmla="*/ 1110430 w 1784671"/>
              <a:gd name="connsiteY66" fmla="*/ 1612440 h 1626032"/>
              <a:gd name="connsiteX67" fmla="*/ 1092029 w 1784671"/>
              <a:gd name="connsiteY67" fmla="*/ 1616585 h 1626032"/>
              <a:gd name="connsiteX68" fmla="*/ 1072304 w 1784671"/>
              <a:gd name="connsiteY68" fmla="*/ 1620086 h 1626032"/>
              <a:gd name="connsiteX69" fmla="*/ 1053928 w 1784671"/>
              <a:gd name="connsiteY69" fmla="*/ 1622497 h 1626032"/>
              <a:gd name="connsiteX70" fmla="*/ 1034545 w 1784671"/>
              <a:gd name="connsiteY70" fmla="*/ 1625293 h 1626032"/>
              <a:gd name="connsiteX71" fmla="*/ 1014524 w 1784671"/>
              <a:gd name="connsiteY71" fmla="*/ 1626032 h 1626032"/>
              <a:gd name="connsiteX72" fmla="*/ 995190 w 1784671"/>
              <a:gd name="connsiteY72" fmla="*/ 1625362 h 1626032"/>
              <a:gd name="connsiteX73" fmla="*/ 975513 w 1784671"/>
              <a:gd name="connsiteY73" fmla="*/ 1625396 h 1626032"/>
              <a:gd name="connsiteX74" fmla="*/ 955859 w 1784671"/>
              <a:gd name="connsiteY74" fmla="*/ 1623698 h 1626032"/>
              <a:gd name="connsiteX75" fmla="*/ 934881 w 1784671"/>
              <a:gd name="connsiteY75" fmla="*/ 1621355 h 1626032"/>
              <a:gd name="connsiteX76" fmla="*/ 914588 w 1784671"/>
              <a:gd name="connsiteY76" fmla="*/ 1617602 h 1626032"/>
              <a:gd name="connsiteX77" fmla="*/ 893314 w 1784671"/>
              <a:gd name="connsiteY77" fmla="*/ 1612500 h 1626032"/>
              <a:gd name="connsiteX78" fmla="*/ 872703 w 1784671"/>
              <a:gd name="connsiteY78" fmla="*/ 1607719 h 1626032"/>
              <a:gd name="connsiteX79" fmla="*/ 852435 w 1784671"/>
              <a:gd name="connsiteY79" fmla="*/ 1602233 h 1626032"/>
              <a:gd name="connsiteX80" fmla="*/ 831185 w 1784671"/>
              <a:gd name="connsiteY80" fmla="*/ 1595398 h 1626032"/>
              <a:gd name="connsiteX81" fmla="*/ 788046 w 1784671"/>
              <a:gd name="connsiteY81" fmla="*/ 1579671 h 1626032"/>
              <a:gd name="connsiteX82" fmla="*/ 744613 w 1784671"/>
              <a:gd name="connsiteY82" fmla="*/ 1561184 h 1626032"/>
              <a:gd name="connsiteX83" fmla="*/ 701227 w 1784671"/>
              <a:gd name="connsiteY83" fmla="*/ 1539231 h 1626032"/>
              <a:gd name="connsiteX84" fmla="*/ 659190 w 1784671"/>
              <a:gd name="connsiteY84" fmla="*/ 1516189 h 1626032"/>
              <a:gd name="connsiteX85" fmla="*/ 615533 w 1784671"/>
              <a:gd name="connsiteY85" fmla="*/ 1489743 h 1626032"/>
              <a:gd name="connsiteX86" fmla="*/ 572243 w 1784671"/>
              <a:gd name="connsiteY86" fmla="*/ 1460858 h 1626032"/>
              <a:gd name="connsiteX87" fmla="*/ 529984 w 1784671"/>
              <a:gd name="connsiteY87" fmla="*/ 1429856 h 1626032"/>
              <a:gd name="connsiteX88" fmla="*/ 488091 w 1784671"/>
              <a:gd name="connsiteY88" fmla="*/ 1396416 h 1626032"/>
              <a:gd name="connsiteX89" fmla="*/ 447548 w 1784671"/>
              <a:gd name="connsiteY89" fmla="*/ 1361886 h 1626032"/>
              <a:gd name="connsiteX90" fmla="*/ 406365 w 1784671"/>
              <a:gd name="connsiteY90" fmla="*/ 1325302 h 1626032"/>
              <a:gd name="connsiteX91" fmla="*/ 367881 w 1784671"/>
              <a:gd name="connsiteY91" fmla="*/ 1286540 h 1626032"/>
              <a:gd name="connsiteX92" fmla="*/ 329398 w 1784671"/>
              <a:gd name="connsiteY92" fmla="*/ 1247778 h 1626032"/>
              <a:gd name="connsiteX93" fmla="*/ 292607 w 1784671"/>
              <a:gd name="connsiteY93" fmla="*/ 1207221 h 1626032"/>
              <a:gd name="connsiteX94" fmla="*/ 257827 w 1784671"/>
              <a:gd name="connsiteY94" fmla="*/ 1165896 h 1626032"/>
              <a:gd name="connsiteX95" fmla="*/ 224420 w 1784671"/>
              <a:gd name="connsiteY95" fmla="*/ 1121749 h 1626032"/>
              <a:gd name="connsiteX96" fmla="*/ 192658 w 1784671"/>
              <a:gd name="connsiteY96" fmla="*/ 1079273 h 1626032"/>
              <a:gd name="connsiteX97" fmla="*/ 162588 w 1784671"/>
              <a:gd name="connsiteY97" fmla="*/ 1035004 h 1626032"/>
              <a:gd name="connsiteX98" fmla="*/ 134530 w 1784671"/>
              <a:gd name="connsiteY98" fmla="*/ 989967 h 1626032"/>
              <a:gd name="connsiteX99" fmla="*/ 108483 w 1784671"/>
              <a:gd name="connsiteY99" fmla="*/ 944162 h 1626032"/>
              <a:gd name="connsiteX100" fmla="*/ 85087 w 1784671"/>
              <a:gd name="connsiteY100" fmla="*/ 899646 h 1626032"/>
              <a:gd name="connsiteX101" fmla="*/ 64709 w 1784671"/>
              <a:gd name="connsiteY101" fmla="*/ 853978 h 1626032"/>
              <a:gd name="connsiteX102" fmla="*/ 45999 w 1784671"/>
              <a:gd name="connsiteY102" fmla="*/ 808249 h 1626032"/>
              <a:gd name="connsiteX103" fmla="*/ 30281 w 1784671"/>
              <a:gd name="connsiteY103" fmla="*/ 763101 h 1626032"/>
              <a:gd name="connsiteX104" fmla="*/ 23577 w 1784671"/>
              <a:gd name="connsiteY104" fmla="*/ 741523 h 1626032"/>
              <a:gd name="connsiteX105" fmla="*/ 18540 w 1784671"/>
              <a:gd name="connsiteY105" fmla="*/ 719885 h 1626032"/>
              <a:gd name="connsiteX106" fmla="*/ 13185 w 1784671"/>
              <a:gd name="connsiteY106" fmla="*/ 697220 h 1626032"/>
              <a:gd name="connsiteX107" fmla="*/ 8148 w 1784671"/>
              <a:gd name="connsiteY107" fmla="*/ 675581 h 1626032"/>
              <a:gd name="connsiteX108" fmla="*/ 5786 w 1784671"/>
              <a:gd name="connsiteY108" fmla="*/ 653496 h 1626032"/>
              <a:gd name="connsiteX109" fmla="*/ 2075 w 1784671"/>
              <a:gd name="connsiteY109" fmla="*/ 632502 h 1626032"/>
              <a:gd name="connsiteX110" fmla="*/ 375 w 1784671"/>
              <a:gd name="connsiteY110" fmla="*/ 610740 h 1626032"/>
              <a:gd name="connsiteX111" fmla="*/ 0 w 1784671"/>
              <a:gd name="connsiteY111" fmla="*/ 589622 h 1626032"/>
              <a:gd name="connsiteX112" fmla="*/ 288 w 1784671"/>
              <a:gd name="connsiteY112" fmla="*/ 568826 h 1626032"/>
              <a:gd name="connsiteX113" fmla="*/ 576 w 1784671"/>
              <a:gd name="connsiteY113" fmla="*/ 548029 h 1626032"/>
              <a:gd name="connsiteX114" fmla="*/ 2852 w 1784671"/>
              <a:gd name="connsiteY114" fmla="*/ 528199 h 1626032"/>
              <a:gd name="connsiteX115" fmla="*/ 5470 w 1784671"/>
              <a:gd name="connsiteY115" fmla="*/ 507663 h 1626032"/>
              <a:gd name="connsiteX116" fmla="*/ 8409 w 1784671"/>
              <a:gd name="connsiteY116" fmla="*/ 488155 h 1626032"/>
              <a:gd name="connsiteX117" fmla="*/ 12672 w 1784671"/>
              <a:gd name="connsiteY117" fmla="*/ 469290 h 1626032"/>
              <a:gd name="connsiteX118" fmla="*/ 18260 w 1784671"/>
              <a:gd name="connsiteY118" fmla="*/ 451069 h 1626032"/>
              <a:gd name="connsiteX119" fmla="*/ 24511 w 1784671"/>
              <a:gd name="connsiteY119" fmla="*/ 433171 h 1626032"/>
              <a:gd name="connsiteX120" fmla="*/ 30762 w 1784671"/>
              <a:gd name="connsiteY120" fmla="*/ 415271 h 1626032"/>
              <a:gd name="connsiteX121" fmla="*/ 37652 w 1784671"/>
              <a:gd name="connsiteY121" fmla="*/ 399428 h 1626032"/>
              <a:gd name="connsiteX122" fmla="*/ 45891 w 1784671"/>
              <a:gd name="connsiteY122" fmla="*/ 382495 h 1626032"/>
              <a:gd name="connsiteX123" fmla="*/ 54792 w 1784671"/>
              <a:gd name="connsiteY123" fmla="*/ 365883 h 1626032"/>
              <a:gd name="connsiteX124" fmla="*/ 64356 w 1784671"/>
              <a:gd name="connsiteY124" fmla="*/ 349594 h 1626032"/>
              <a:gd name="connsiteX125" fmla="*/ 73233 w 1784671"/>
              <a:gd name="connsiteY125" fmla="*/ 334717 h 1626032"/>
              <a:gd name="connsiteX126" fmla="*/ 84785 w 1784671"/>
              <a:gd name="connsiteY126" fmla="*/ 319393 h 1626032"/>
              <a:gd name="connsiteX127" fmla="*/ 96656 w 1784671"/>
              <a:gd name="connsiteY127" fmla="*/ 305097 h 1626032"/>
              <a:gd name="connsiteX128" fmla="*/ 108184 w 1784671"/>
              <a:gd name="connsiteY128" fmla="*/ 291507 h 1626032"/>
              <a:gd name="connsiteX129" fmla="*/ 120398 w 1784671"/>
              <a:gd name="connsiteY129" fmla="*/ 276506 h 1626032"/>
              <a:gd name="connsiteX130" fmla="*/ 134256 w 1784671"/>
              <a:gd name="connsiteY130" fmla="*/ 263175 h 1626032"/>
              <a:gd name="connsiteX131" fmla="*/ 147771 w 1784671"/>
              <a:gd name="connsiteY131" fmla="*/ 250550 h 1626032"/>
              <a:gd name="connsiteX132" fmla="*/ 177132 w 1784671"/>
              <a:gd name="connsiteY132" fmla="*/ 225562 h 1626032"/>
              <a:gd name="connsiteX133" fmla="*/ 207795 w 1784671"/>
              <a:gd name="connsiteY133" fmla="*/ 202950 h 1626032"/>
              <a:gd name="connsiteX134" fmla="*/ 240446 w 1784671"/>
              <a:gd name="connsiteY134" fmla="*/ 181303 h 1626032"/>
              <a:gd name="connsiteX135" fmla="*/ 274764 w 1784671"/>
              <a:gd name="connsiteY135" fmla="*/ 159595 h 1626032"/>
              <a:gd name="connsiteX136" fmla="*/ 311046 w 1784671"/>
              <a:gd name="connsiteY136" fmla="*/ 140587 h 1626032"/>
              <a:gd name="connsiteX137" fmla="*/ 347966 w 1784671"/>
              <a:gd name="connsiteY137" fmla="*/ 123632 h 1626032"/>
              <a:gd name="connsiteX138" fmla="*/ 386212 w 1784671"/>
              <a:gd name="connsiteY138" fmla="*/ 107322 h 1626032"/>
              <a:gd name="connsiteX139" fmla="*/ 426789 w 1784671"/>
              <a:gd name="connsiteY139" fmla="*/ 91272 h 1626032"/>
              <a:gd name="connsiteX140" fmla="*/ 467319 w 1784671"/>
              <a:gd name="connsiteY140" fmla="*/ 78688 h 1626032"/>
              <a:gd name="connsiteX141" fmla="*/ 508510 w 1784671"/>
              <a:gd name="connsiteY141" fmla="*/ 66426 h 1626032"/>
              <a:gd name="connsiteX142" fmla="*/ 552695 w 1784671"/>
              <a:gd name="connsiteY142" fmla="*/ 54746 h 1626032"/>
              <a:gd name="connsiteX143" fmla="*/ 595530 w 1784671"/>
              <a:gd name="connsiteY143" fmla="*/ 44156 h 1626032"/>
              <a:gd name="connsiteX144" fmla="*/ 639005 w 1784671"/>
              <a:gd name="connsiteY144" fmla="*/ 35619 h 1626032"/>
              <a:gd name="connsiteX145" fmla="*/ 682136 w 1784671"/>
              <a:gd name="connsiteY145" fmla="*/ 27789 h 1626032"/>
              <a:gd name="connsiteX146" fmla="*/ 725929 w 1784671"/>
              <a:gd name="connsiteY146" fmla="*/ 20280 h 1626032"/>
              <a:gd name="connsiteX147" fmla="*/ 770362 w 1784671"/>
              <a:gd name="connsiteY147" fmla="*/ 14827 h 1626032"/>
              <a:gd name="connsiteX148" fmla="*/ 814451 w 1784671"/>
              <a:gd name="connsiteY148" fmla="*/ 10079 h 1626032"/>
              <a:gd name="connsiteX149" fmla="*/ 857191 w 1784671"/>
              <a:gd name="connsiteY149" fmla="*/ 6420 h 1626032"/>
              <a:gd name="connsiteX150" fmla="*/ 900250 w 1784671"/>
              <a:gd name="connsiteY150" fmla="*/ 3789 h 1626032"/>
              <a:gd name="connsiteX151" fmla="*/ 942965 w 1784671"/>
              <a:gd name="connsiteY151" fmla="*/ 1863 h 162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1784671" h="1626032">
                <a:moveTo>
                  <a:pt x="984013" y="0"/>
                </a:moveTo>
                <a:lnTo>
                  <a:pt x="1025356" y="896"/>
                </a:lnTo>
                <a:lnTo>
                  <a:pt x="1065055" y="121"/>
                </a:lnTo>
                <a:lnTo>
                  <a:pt x="1143055" y="3127"/>
                </a:lnTo>
                <a:lnTo>
                  <a:pt x="1181036" y="5879"/>
                </a:lnTo>
                <a:lnTo>
                  <a:pt x="1217350" y="8694"/>
                </a:lnTo>
                <a:lnTo>
                  <a:pt x="1253320" y="12214"/>
                </a:lnTo>
                <a:lnTo>
                  <a:pt x="1289609" y="16762"/>
                </a:lnTo>
                <a:lnTo>
                  <a:pt x="1324550" y="22398"/>
                </a:lnTo>
                <a:lnTo>
                  <a:pt x="1358141" y="29124"/>
                </a:lnTo>
                <a:lnTo>
                  <a:pt x="1391389" y="36556"/>
                </a:lnTo>
                <a:lnTo>
                  <a:pt x="1422969" y="44049"/>
                </a:lnTo>
                <a:lnTo>
                  <a:pt x="1453519" y="53658"/>
                </a:lnTo>
                <a:lnTo>
                  <a:pt x="1484387" y="64295"/>
                </a:lnTo>
                <a:lnTo>
                  <a:pt x="1512583" y="75378"/>
                </a:lnTo>
                <a:lnTo>
                  <a:pt x="1540091" y="87871"/>
                </a:lnTo>
                <a:lnTo>
                  <a:pt x="1566593" y="100749"/>
                </a:lnTo>
                <a:lnTo>
                  <a:pt x="1592066" y="115743"/>
                </a:lnTo>
                <a:lnTo>
                  <a:pt x="1615846" y="132531"/>
                </a:lnTo>
                <a:lnTo>
                  <a:pt x="1638620" y="149704"/>
                </a:lnTo>
                <a:lnTo>
                  <a:pt x="1660046" y="167965"/>
                </a:lnTo>
                <a:lnTo>
                  <a:pt x="1679092" y="189432"/>
                </a:lnTo>
                <a:lnTo>
                  <a:pt x="1697156" y="209549"/>
                </a:lnTo>
                <a:lnTo>
                  <a:pt x="1714167" y="233517"/>
                </a:lnTo>
                <a:lnTo>
                  <a:pt x="1728846" y="257224"/>
                </a:lnTo>
                <a:lnTo>
                  <a:pt x="1742153" y="283753"/>
                </a:lnTo>
                <a:lnTo>
                  <a:pt x="1753448" y="311050"/>
                </a:lnTo>
                <a:lnTo>
                  <a:pt x="1763369" y="341168"/>
                </a:lnTo>
                <a:lnTo>
                  <a:pt x="1771279" y="372054"/>
                </a:lnTo>
                <a:lnTo>
                  <a:pt x="1777497" y="404734"/>
                </a:lnTo>
                <a:lnTo>
                  <a:pt x="1781703" y="438183"/>
                </a:lnTo>
                <a:lnTo>
                  <a:pt x="1783530" y="474835"/>
                </a:lnTo>
                <a:lnTo>
                  <a:pt x="1784671" y="512900"/>
                </a:lnTo>
                <a:lnTo>
                  <a:pt x="1782106" y="553527"/>
                </a:lnTo>
                <a:lnTo>
                  <a:pt x="1779200" y="594860"/>
                </a:lnTo>
                <a:lnTo>
                  <a:pt x="1773276" y="637341"/>
                </a:lnTo>
                <a:lnTo>
                  <a:pt x="1766665" y="681237"/>
                </a:lnTo>
                <a:lnTo>
                  <a:pt x="1757723" y="724871"/>
                </a:lnTo>
                <a:lnTo>
                  <a:pt x="1746770" y="769271"/>
                </a:lnTo>
                <a:lnTo>
                  <a:pt x="1734466" y="814761"/>
                </a:lnTo>
                <a:lnTo>
                  <a:pt x="1721501" y="859929"/>
                </a:lnTo>
                <a:lnTo>
                  <a:pt x="1706181" y="906570"/>
                </a:lnTo>
                <a:lnTo>
                  <a:pt x="1689878" y="951862"/>
                </a:lnTo>
                <a:lnTo>
                  <a:pt x="1670902" y="997599"/>
                </a:lnTo>
                <a:lnTo>
                  <a:pt x="1651606" y="1042309"/>
                </a:lnTo>
                <a:lnTo>
                  <a:pt x="1631305" y="1087401"/>
                </a:lnTo>
                <a:lnTo>
                  <a:pt x="1608353" y="1131207"/>
                </a:lnTo>
                <a:lnTo>
                  <a:pt x="1585426" y="1173279"/>
                </a:lnTo>
                <a:lnTo>
                  <a:pt x="1561149" y="1216440"/>
                </a:lnTo>
                <a:lnTo>
                  <a:pt x="1535570" y="1257226"/>
                </a:lnTo>
                <a:lnTo>
                  <a:pt x="1507686" y="1296016"/>
                </a:lnTo>
                <a:lnTo>
                  <a:pt x="1480463" y="1335130"/>
                </a:lnTo>
                <a:lnTo>
                  <a:pt x="1450615" y="1371223"/>
                </a:lnTo>
                <a:lnTo>
                  <a:pt x="1419785" y="1405966"/>
                </a:lnTo>
                <a:lnTo>
                  <a:pt x="1389664" y="1437564"/>
                </a:lnTo>
                <a:lnTo>
                  <a:pt x="1357213" y="1468903"/>
                </a:lnTo>
                <a:lnTo>
                  <a:pt x="1325130" y="1497804"/>
                </a:lnTo>
                <a:lnTo>
                  <a:pt x="1290763" y="1522977"/>
                </a:lnTo>
                <a:lnTo>
                  <a:pt x="1256420" y="1546418"/>
                </a:lnTo>
                <a:lnTo>
                  <a:pt x="1238586" y="1557817"/>
                </a:lnTo>
                <a:lnTo>
                  <a:pt x="1221440" y="1567804"/>
                </a:lnTo>
                <a:lnTo>
                  <a:pt x="1203310" y="1576443"/>
                </a:lnTo>
                <a:lnTo>
                  <a:pt x="1184176" y="1585464"/>
                </a:lnTo>
                <a:lnTo>
                  <a:pt x="1166732" y="1592691"/>
                </a:lnTo>
                <a:lnTo>
                  <a:pt x="1147941" y="1601007"/>
                </a:lnTo>
                <a:lnTo>
                  <a:pt x="1129197" y="1605857"/>
                </a:lnTo>
                <a:lnTo>
                  <a:pt x="1110430" y="1612440"/>
                </a:lnTo>
                <a:lnTo>
                  <a:pt x="1092029" y="1616585"/>
                </a:lnTo>
                <a:lnTo>
                  <a:pt x="1072304" y="1620086"/>
                </a:lnTo>
                <a:lnTo>
                  <a:pt x="1053928" y="1622497"/>
                </a:lnTo>
                <a:lnTo>
                  <a:pt x="1034545" y="1625293"/>
                </a:lnTo>
                <a:lnTo>
                  <a:pt x="1014524" y="1626032"/>
                </a:lnTo>
                <a:lnTo>
                  <a:pt x="995190" y="1625362"/>
                </a:lnTo>
                <a:lnTo>
                  <a:pt x="975513" y="1625396"/>
                </a:lnTo>
                <a:lnTo>
                  <a:pt x="955859" y="1623698"/>
                </a:lnTo>
                <a:lnTo>
                  <a:pt x="934881" y="1621355"/>
                </a:lnTo>
                <a:lnTo>
                  <a:pt x="914588" y="1617602"/>
                </a:lnTo>
                <a:lnTo>
                  <a:pt x="893314" y="1612500"/>
                </a:lnTo>
                <a:lnTo>
                  <a:pt x="872703" y="1607719"/>
                </a:lnTo>
                <a:lnTo>
                  <a:pt x="852435" y="1602233"/>
                </a:lnTo>
                <a:lnTo>
                  <a:pt x="831185" y="1595398"/>
                </a:lnTo>
                <a:lnTo>
                  <a:pt x="788046" y="1579671"/>
                </a:lnTo>
                <a:lnTo>
                  <a:pt x="744613" y="1561184"/>
                </a:lnTo>
                <a:lnTo>
                  <a:pt x="701227" y="1539231"/>
                </a:lnTo>
                <a:lnTo>
                  <a:pt x="659190" y="1516189"/>
                </a:lnTo>
                <a:lnTo>
                  <a:pt x="615533" y="1489743"/>
                </a:lnTo>
                <a:lnTo>
                  <a:pt x="572243" y="1460858"/>
                </a:lnTo>
                <a:lnTo>
                  <a:pt x="529984" y="1429856"/>
                </a:lnTo>
                <a:lnTo>
                  <a:pt x="488091" y="1396416"/>
                </a:lnTo>
                <a:lnTo>
                  <a:pt x="447548" y="1361886"/>
                </a:lnTo>
                <a:lnTo>
                  <a:pt x="406365" y="1325302"/>
                </a:lnTo>
                <a:lnTo>
                  <a:pt x="367881" y="1286540"/>
                </a:lnTo>
                <a:lnTo>
                  <a:pt x="329398" y="1247778"/>
                </a:lnTo>
                <a:lnTo>
                  <a:pt x="292607" y="1207221"/>
                </a:lnTo>
                <a:lnTo>
                  <a:pt x="257827" y="1165896"/>
                </a:lnTo>
                <a:lnTo>
                  <a:pt x="224420" y="1121749"/>
                </a:lnTo>
                <a:lnTo>
                  <a:pt x="192658" y="1079273"/>
                </a:lnTo>
                <a:lnTo>
                  <a:pt x="162588" y="1035004"/>
                </a:lnTo>
                <a:lnTo>
                  <a:pt x="134530" y="989967"/>
                </a:lnTo>
                <a:lnTo>
                  <a:pt x="108483" y="944162"/>
                </a:lnTo>
                <a:lnTo>
                  <a:pt x="85087" y="899646"/>
                </a:lnTo>
                <a:lnTo>
                  <a:pt x="64709" y="853978"/>
                </a:lnTo>
                <a:lnTo>
                  <a:pt x="45999" y="808249"/>
                </a:lnTo>
                <a:lnTo>
                  <a:pt x="30281" y="763101"/>
                </a:lnTo>
                <a:lnTo>
                  <a:pt x="23577" y="741523"/>
                </a:lnTo>
                <a:lnTo>
                  <a:pt x="18540" y="719885"/>
                </a:lnTo>
                <a:lnTo>
                  <a:pt x="13185" y="697220"/>
                </a:lnTo>
                <a:lnTo>
                  <a:pt x="8148" y="675581"/>
                </a:lnTo>
                <a:lnTo>
                  <a:pt x="5786" y="653496"/>
                </a:lnTo>
                <a:lnTo>
                  <a:pt x="2075" y="632502"/>
                </a:lnTo>
                <a:lnTo>
                  <a:pt x="375" y="610740"/>
                </a:lnTo>
                <a:lnTo>
                  <a:pt x="0" y="589622"/>
                </a:lnTo>
                <a:lnTo>
                  <a:pt x="288" y="568826"/>
                </a:lnTo>
                <a:lnTo>
                  <a:pt x="576" y="548029"/>
                </a:lnTo>
                <a:lnTo>
                  <a:pt x="2852" y="528199"/>
                </a:lnTo>
                <a:lnTo>
                  <a:pt x="5470" y="507663"/>
                </a:lnTo>
                <a:lnTo>
                  <a:pt x="8409" y="488155"/>
                </a:lnTo>
                <a:lnTo>
                  <a:pt x="12672" y="469290"/>
                </a:lnTo>
                <a:lnTo>
                  <a:pt x="18260" y="451069"/>
                </a:lnTo>
                <a:lnTo>
                  <a:pt x="24511" y="433171"/>
                </a:lnTo>
                <a:lnTo>
                  <a:pt x="30762" y="415271"/>
                </a:lnTo>
                <a:lnTo>
                  <a:pt x="37652" y="399428"/>
                </a:lnTo>
                <a:lnTo>
                  <a:pt x="45891" y="382495"/>
                </a:lnTo>
                <a:lnTo>
                  <a:pt x="54792" y="365883"/>
                </a:lnTo>
                <a:lnTo>
                  <a:pt x="64356" y="349594"/>
                </a:lnTo>
                <a:lnTo>
                  <a:pt x="73233" y="334717"/>
                </a:lnTo>
                <a:lnTo>
                  <a:pt x="84785" y="319393"/>
                </a:lnTo>
                <a:lnTo>
                  <a:pt x="96656" y="305097"/>
                </a:lnTo>
                <a:lnTo>
                  <a:pt x="108184" y="291507"/>
                </a:lnTo>
                <a:lnTo>
                  <a:pt x="120398" y="276506"/>
                </a:lnTo>
                <a:lnTo>
                  <a:pt x="134256" y="263175"/>
                </a:lnTo>
                <a:lnTo>
                  <a:pt x="147771" y="250550"/>
                </a:lnTo>
                <a:lnTo>
                  <a:pt x="177132" y="225562"/>
                </a:lnTo>
                <a:lnTo>
                  <a:pt x="207795" y="202950"/>
                </a:lnTo>
                <a:lnTo>
                  <a:pt x="240446" y="181303"/>
                </a:lnTo>
                <a:lnTo>
                  <a:pt x="274764" y="159595"/>
                </a:lnTo>
                <a:lnTo>
                  <a:pt x="311046" y="140587"/>
                </a:lnTo>
                <a:lnTo>
                  <a:pt x="347966" y="123632"/>
                </a:lnTo>
                <a:lnTo>
                  <a:pt x="386212" y="107322"/>
                </a:lnTo>
                <a:lnTo>
                  <a:pt x="426789" y="91272"/>
                </a:lnTo>
                <a:lnTo>
                  <a:pt x="467319" y="78688"/>
                </a:lnTo>
                <a:lnTo>
                  <a:pt x="508510" y="66426"/>
                </a:lnTo>
                <a:lnTo>
                  <a:pt x="552695" y="54746"/>
                </a:lnTo>
                <a:lnTo>
                  <a:pt x="595530" y="44156"/>
                </a:lnTo>
                <a:lnTo>
                  <a:pt x="639005" y="35619"/>
                </a:lnTo>
                <a:lnTo>
                  <a:pt x="682136" y="27789"/>
                </a:lnTo>
                <a:lnTo>
                  <a:pt x="725929" y="20280"/>
                </a:lnTo>
                <a:lnTo>
                  <a:pt x="770362" y="14827"/>
                </a:lnTo>
                <a:lnTo>
                  <a:pt x="814451" y="10079"/>
                </a:lnTo>
                <a:lnTo>
                  <a:pt x="857191" y="6420"/>
                </a:lnTo>
                <a:lnTo>
                  <a:pt x="900250" y="3789"/>
                </a:lnTo>
                <a:lnTo>
                  <a:pt x="942965" y="1863"/>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5693983" y="4232341"/>
            <a:ext cx="1788845" cy="1592634"/>
          </a:xfrm>
          <a:custGeom>
            <a:avLst/>
            <a:gdLst>
              <a:gd name="connsiteX0" fmla="*/ 1051700 w 1788845"/>
              <a:gd name="connsiteY0" fmla="*/ 0 h 1592634"/>
              <a:gd name="connsiteX1" fmla="*/ 1089295 w 1788845"/>
              <a:gd name="connsiteY1" fmla="*/ 2895 h 1592634"/>
              <a:gd name="connsiteX2" fmla="*/ 1126737 w 1788845"/>
              <a:gd name="connsiteY2" fmla="*/ 7352 h 1592634"/>
              <a:gd name="connsiteX3" fmla="*/ 1162311 w 1788845"/>
              <a:gd name="connsiteY3" fmla="*/ 14781 h 1592634"/>
              <a:gd name="connsiteX4" fmla="*/ 1199371 w 1788845"/>
              <a:gd name="connsiteY4" fmla="*/ 23143 h 1592634"/>
              <a:gd name="connsiteX5" fmla="*/ 1233858 w 1788845"/>
              <a:gd name="connsiteY5" fmla="*/ 33620 h 1592634"/>
              <a:gd name="connsiteX6" fmla="*/ 1269048 w 1788845"/>
              <a:gd name="connsiteY6" fmla="*/ 44955 h 1592634"/>
              <a:gd name="connsiteX7" fmla="*/ 1303152 w 1788845"/>
              <a:gd name="connsiteY7" fmla="*/ 59337 h 1592634"/>
              <a:gd name="connsiteX8" fmla="*/ 1335539 w 1788845"/>
              <a:gd name="connsiteY8" fmla="*/ 75128 h 1592634"/>
              <a:gd name="connsiteX9" fmla="*/ 1368555 w 1788845"/>
              <a:gd name="connsiteY9" fmla="*/ 92559 h 1592634"/>
              <a:gd name="connsiteX10" fmla="*/ 1400559 w 1788845"/>
              <a:gd name="connsiteY10" fmla="*/ 112256 h 1592634"/>
              <a:gd name="connsiteX11" fmla="*/ 1431629 w 1788845"/>
              <a:gd name="connsiteY11" fmla="*/ 133440 h 1592634"/>
              <a:gd name="connsiteX12" fmla="*/ 1461135 w 1788845"/>
              <a:gd name="connsiteY12" fmla="*/ 154470 h 1592634"/>
              <a:gd name="connsiteX13" fmla="*/ 1490337 w 1788845"/>
              <a:gd name="connsiteY13" fmla="*/ 178624 h 1592634"/>
              <a:gd name="connsiteX14" fmla="*/ 1517821 w 1788845"/>
              <a:gd name="connsiteY14" fmla="*/ 204189 h 1592634"/>
              <a:gd name="connsiteX15" fmla="*/ 1545934 w 1788845"/>
              <a:gd name="connsiteY15" fmla="*/ 231392 h 1592634"/>
              <a:gd name="connsiteX16" fmla="*/ 1570767 w 1788845"/>
              <a:gd name="connsiteY16" fmla="*/ 259851 h 1592634"/>
              <a:gd name="connsiteX17" fmla="*/ 1596306 w 1788845"/>
              <a:gd name="connsiteY17" fmla="*/ 289167 h 1592634"/>
              <a:gd name="connsiteX18" fmla="*/ 1619347 w 1788845"/>
              <a:gd name="connsiteY18" fmla="*/ 319817 h 1592634"/>
              <a:gd name="connsiteX19" fmla="*/ 1642234 w 1788845"/>
              <a:gd name="connsiteY19" fmla="*/ 352028 h 1592634"/>
              <a:gd name="connsiteX20" fmla="*/ 1663406 w 1788845"/>
              <a:gd name="connsiteY20" fmla="*/ 385648 h 1592634"/>
              <a:gd name="connsiteX21" fmla="*/ 1683643 w 1788845"/>
              <a:gd name="connsiteY21" fmla="*/ 420755 h 1592634"/>
              <a:gd name="connsiteX22" fmla="*/ 1703098 w 1788845"/>
              <a:gd name="connsiteY22" fmla="*/ 455786 h 1592634"/>
              <a:gd name="connsiteX23" fmla="*/ 1720837 w 1788845"/>
              <a:gd name="connsiteY23" fmla="*/ 492225 h 1592634"/>
              <a:gd name="connsiteX24" fmla="*/ 1736782 w 1788845"/>
              <a:gd name="connsiteY24" fmla="*/ 530853 h 1592634"/>
              <a:gd name="connsiteX25" fmla="*/ 1751870 w 1788845"/>
              <a:gd name="connsiteY25" fmla="*/ 570188 h 1592634"/>
              <a:gd name="connsiteX26" fmla="*/ 1764690 w 1788845"/>
              <a:gd name="connsiteY26" fmla="*/ 608510 h 1592634"/>
              <a:gd name="connsiteX27" fmla="*/ 1773524 w 1788845"/>
              <a:gd name="connsiteY27" fmla="*/ 647232 h 1592634"/>
              <a:gd name="connsiteX28" fmla="*/ 1781577 w 1788845"/>
              <a:gd name="connsiteY28" fmla="*/ 685877 h 1592634"/>
              <a:gd name="connsiteX29" fmla="*/ 1786504 w 1788845"/>
              <a:gd name="connsiteY29" fmla="*/ 724216 h 1592634"/>
              <a:gd name="connsiteX30" fmla="*/ 1788456 w 1788845"/>
              <a:gd name="connsiteY30" fmla="*/ 760685 h 1592634"/>
              <a:gd name="connsiteX31" fmla="*/ 1788845 w 1788845"/>
              <a:gd name="connsiteY31" fmla="*/ 797002 h 1592634"/>
              <a:gd name="connsiteX32" fmla="*/ 1786032 w 1788845"/>
              <a:gd name="connsiteY32" fmla="*/ 833793 h 1592634"/>
              <a:gd name="connsiteX33" fmla="*/ 1782513 w 1788845"/>
              <a:gd name="connsiteY33" fmla="*/ 869727 h 1592634"/>
              <a:gd name="connsiteX34" fmla="*/ 1775867 w 1788845"/>
              <a:gd name="connsiteY34" fmla="*/ 905355 h 1592634"/>
              <a:gd name="connsiteX35" fmla="*/ 1766172 w 1788845"/>
              <a:gd name="connsiteY35" fmla="*/ 939895 h 1592634"/>
              <a:gd name="connsiteX36" fmla="*/ 1755770 w 1788845"/>
              <a:gd name="connsiteY36" fmla="*/ 973577 h 1592634"/>
              <a:gd name="connsiteX37" fmla="*/ 1743103 w 1788845"/>
              <a:gd name="connsiteY37" fmla="*/ 1006248 h 1592634"/>
              <a:gd name="connsiteX38" fmla="*/ 1728088 w 1788845"/>
              <a:gd name="connsiteY38" fmla="*/ 1038689 h 1592634"/>
              <a:gd name="connsiteX39" fmla="*/ 1712292 w 1788845"/>
              <a:gd name="connsiteY39" fmla="*/ 1071054 h 1592634"/>
              <a:gd name="connsiteX40" fmla="*/ 1693446 w 1788845"/>
              <a:gd name="connsiteY40" fmla="*/ 1102331 h 1592634"/>
              <a:gd name="connsiteX41" fmla="*/ 1673114 w 1788845"/>
              <a:gd name="connsiteY41" fmla="*/ 1132675 h 1592634"/>
              <a:gd name="connsiteX42" fmla="*/ 1651294 w 1788845"/>
              <a:gd name="connsiteY42" fmla="*/ 1162083 h 1592634"/>
              <a:gd name="connsiteX43" fmla="*/ 1628769 w 1788845"/>
              <a:gd name="connsiteY43" fmla="*/ 1190634 h 1592634"/>
              <a:gd name="connsiteX44" fmla="*/ 1603119 w 1788845"/>
              <a:gd name="connsiteY44" fmla="*/ 1218880 h 1592634"/>
              <a:gd name="connsiteX45" fmla="*/ 1576839 w 1788845"/>
              <a:gd name="connsiteY45" fmla="*/ 1245484 h 1592634"/>
              <a:gd name="connsiteX46" fmla="*/ 1549072 w 1788845"/>
              <a:gd name="connsiteY46" fmla="*/ 1271157 h 1592634"/>
              <a:gd name="connsiteX47" fmla="*/ 1520523 w 1788845"/>
              <a:gd name="connsiteY47" fmla="*/ 1296751 h 1592634"/>
              <a:gd name="connsiteX48" fmla="*/ 1489783 w 1788845"/>
              <a:gd name="connsiteY48" fmla="*/ 1320555 h 1592634"/>
              <a:gd name="connsiteX49" fmla="*/ 1457403 w 1788845"/>
              <a:gd name="connsiteY49" fmla="*/ 1344985 h 1592634"/>
              <a:gd name="connsiteX50" fmla="*/ 1425328 w 1788845"/>
              <a:gd name="connsiteY50" fmla="*/ 1366291 h 1592634"/>
              <a:gd name="connsiteX51" fmla="*/ 1390910 w 1788845"/>
              <a:gd name="connsiteY51" fmla="*/ 1387367 h 1592634"/>
              <a:gd name="connsiteX52" fmla="*/ 1355786 w 1788845"/>
              <a:gd name="connsiteY52" fmla="*/ 1407586 h 1592634"/>
              <a:gd name="connsiteX53" fmla="*/ 1319955 w 1788845"/>
              <a:gd name="connsiteY53" fmla="*/ 1426947 h 1592634"/>
              <a:gd name="connsiteX54" fmla="*/ 1284202 w 1788845"/>
              <a:gd name="connsiteY54" fmla="*/ 1445526 h 1592634"/>
              <a:gd name="connsiteX55" fmla="*/ 1245553 w 1788845"/>
              <a:gd name="connsiteY55" fmla="*/ 1461456 h 1592634"/>
              <a:gd name="connsiteX56" fmla="*/ 1207761 w 1788845"/>
              <a:gd name="connsiteY56" fmla="*/ 1476681 h 1592634"/>
              <a:gd name="connsiteX57" fmla="*/ 1168405 w 1788845"/>
              <a:gd name="connsiteY57" fmla="*/ 1491754 h 1592634"/>
              <a:gd name="connsiteX58" fmla="*/ 1128345 w 1788845"/>
              <a:gd name="connsiteY58" fmla="*/ 1505969 h 1592634"/>
              <a:gd name="connsiteX59" fmla="*/ 1088515 w 1788845"/>
              <a:gd name="connsiteY59" fmla="*/ 1517839 h 1592634"/>
              <a:gd name="connsiteX60" fmla="*/ 1047044 w 1788845"/>
              <a:gd name="connsiteY60" fmla="*/ 1530338 h 1592634"/>
              <a:gd name="connsiteX61" fmla="*/ 1004869 w 1788845"/>
              <a:gd name="connsiteY61" fmla="*/ 1541979 h 1592634"/>
              <a:gd name="connsiteX62" fmla="*/ 962063 w 1788845"/>
              <a:gd name="connsiteY62" fmla="*/ 1551982 h 1592634"/>
              <a:gd name="connsiteX63" fmla="*/ 920194 w 1788845"/>
              <a:gd name="connsiteY63" fmla="*/ 1560498 h 1592634"/>
              <a:gd name="connsiteX64" fmla="*/ 876684 w 1788845"/>
              <a:gd name="connsiteY64" fmla="*/ 1569642 h 1592634"/>
              <a:gd name="connsiteX65" fmla="*/ 834262 w 1788845"/>
              <a:gd name="connsiteY65" fmla="*/ 1575739 h 1592634"/>
              <a:gd name="connsiteX66" fmla="*/ 790982 w 1788845"/>
              <a:gd name="connsiteY66" fmla="*/ 1582539 h 1592634"/>
              <a:gd name="connsiteX67" fmla="*/ 748008 w 1788845"/>
              <a:gd name="connsiteY67" fmla="*/ 1586216 h 1592634"/>
              <a:gd name="connsiteX68" fmla="*/ 705033 w 1788845"/>
              <a:gd name="connsiteY68" fmla="*/ 1589892 h 1592634"/>
              <a:gd name="connsiteX69" fmla="*/ 662212 w 1788845"/>
              <a:gd name="connsiteY69" fmla="*/ 1592006 h 1592634"/>
              <a:gd name="connsiteX70" fmla="*/ 620326 w 1788845"/>
              <a:gd name="connsiteY70" fmla="*/ 1592634 h 1592634"/>
              <a:gd name="connsiteX71" fmla="*/ 577811 w 1788845"/>
              <a:gd name="connsiteY71" fmla="*/ 1591624 h 1592634"/>
              <a:gd name="connsiteX72" fmla="*/ 537012 w 1788845"/>
              <a:gd name="connsiteY72" fmla="*/ 1589204 h 1592634"/>
              <a:gd name="connsiteX73" fmla="*/ 497148 w 1788845"/>
              <a:gd name="connsiteY73" fmla="*/ 1585299 h 1592634"/>
              <a:gd name="connsiteX74" fmla="*/ 455949 w 1788845"/>
              <a:gd name="connsiteY74" fmla="*/ 1578897 h 1592634"/>
              <a:gd name="connsiteX75" fmla="*/ 418031 w 1788845"/>
              <a:gd name="connsiteY75" fmla="*/ 1571237 h 1592634"/>
              <a:gd name="connsiteX76" fmla="*/ 380190 w 1788845"/>
              <a:gd name="connsiteY76" fmla="*/ 1562798 h 1592634"/>
              <a:gd name="connsiteX77" fmla="*/ 343435 w 1788845"/>
              <a:gd name="connsiteY77" fmla="*/ 1551311 h 1592634"/>
              <a:gd name="connsiteX78" fmla="*/ 308397 w 1788845"/>
              <a:gd name="connsiteY78" fmla="*/ 1538414 h 1592634"/>
              <a:gd name="connsiteX79" fmla="*/ 274369 w 1788845"/>
              <a:gd name="connsiteY79" fmla="*/ 1523251 h 1592634"/>
              <a:gd name="connsiteX80" fmla="*/ 240573 w 1788845"/>
              <a:gd name="connsiteY80" fmla="*/ 1505743 h 1592634"/>
              <a:gd name="connsiteX81" fmla="*/ 209197 w 1788845"/>
              <a:gd name="connsiteY81" fmla="*/ 1487685 h 1592634"/>
              <a:gd name="connsiteX82" fmla="*/ 180548 w 1788845"/>
              <a:gd name="connsiteY82" fmla="*/ 1465950 h 1592634"/>
              <a:gd name="connsiteX83" fmla="*/ 166615 w 1788845"/>
              <a:gd name="connsiteY83" fmla="*/ 1455120 h 1592634"/>
              <a:gd name="connsiteX84" fmla="*/ 152835 w 1788845"/>
              <a:gd name="connsiteY84" fmla="*/ 1442729 h 1592634"/>
              <a:gd name="connsiteX85" fmla="*/ 139912 w 1788845"/>
              <a:gd name="connsiteY85" fmla="*/ 1429633 h 1592634"/>
              <a:gd name="connsiteX86" fmla="*/ 126914 w 1788845"/>
              <a:gd name="connsiteY86" fmla="*/ 1417319 h 1592634"/>
              <a:gd name="connsiteX87" fmla="*/ 114143 w 1788845"/>
              <a:gd name="connsiteY87" fmla="*/ 1402661 h 1592634"/>
              <a:gd name="connsiteX88" fmla="*/ 102080 w 1788845"/>
              <a:gd name="connsiteY88" fmla="*/ 1388860 h 1592634"/>
              <a:gd name="connsiteX89" fmla="*/ 90950 w 1788845"/>
              <a:gd name="connsiteY89" fmla="*/ 1373573 h 1592634"/>
              <a:gd name="connsiteX90" fmla="*/ 80602 w 1788845"/>
              <a:gd name="connsiteY90" fmla="*/ 1358364 h 1592634"/>
              <a:gd name="connsiteX91" fmla="*/ 70407 w 1788845"/>
              <a:gd name="connsiteY91" fmla="*/ 1341591 h 1592634"/>
              <a:gd name="connsiteX92" fmla="*/ 60136 w 1788845"/>
              <a:gd name="connsiteY92" fmla="*/ 1325601 h 1592634"/>
              <a:gd name="connsiteX93" fmla="*/ 51581 w 1788845"/>
              <a:gd name="connsiteY93" fmla="*/ 1308200 h 1592634"/>
              <a:gd name="connsiteX94" fmla="*/ 43884 w 1788845"/>
              <a:gd name="connsiteY94" fmla="*/ 1290095 h 1592634"/>
              <a:gd name="connsiteX95" fmla="*/ 34700 w 1788845"/>
              <a:gd name="connsiteY95" fmla="*/ 1271057 h 1592634"/>
              <a:gd name="connsiteX96" fmla="*/ 28720 w 1788845"/>
              <a:gd name="connsiteY96" fmla="*/ 1251543 h 1592634"/>
              <a:gd name="connsiteX97" fmla="*/ 21176 w 1788845"/>
              <a:gd name="connsiteY97" fmla="*/ 1231876 h 1592634"/>
              <a:gd name="connsiteX98" fmla="*/ 16054 w 1788845"/>
              <a:gd name="connsiteY98" fmla="*/ 1211657 h 1592634"/>
              <a:gd name="connsiteX99" fmla="*/ 10931 w 1788845"/>
              <a:gd name="connsiteY99" fmla="*/ 1191439 h 1592634"/>
              <a:gd name="connsiteX100" fmla="*/ 7449 w 1788845"/>
              <a:gd name="connsiteY100" fmla="*/ 1170593 h 1592634"/>
              <a:gd name="connsiteX101" fmla="*/ 4824 w 1788845"/>
              <a:gd name="connsiteY101" fmla="*/ 1149041 h 1592634"/>
              <a:gd name="connsiteX102" fmla="*/ 2200 w 1788845"/>
              <a:gd name="connsiteY102" fmla="*/ 1127490 h 1592634"/>
              <a:gd name="connsiteX103" fmla="*/ 1920 w 1788845"/>
              <a:gd name="connsiteY103" fmla="*/ 1106169 h 1592634"/>
              <a:gd name="connsiteX104" fmla="*/ 0 w 1788845"/>
              <a:gd name="connsiteY104" fmla="*/ 1085475 h 1592634"/>
              <a:gd name="connsiteX105" fmla="*/ 1437 w 1788845"/>
              <a:gd name="connsiteY105" fmla="*/ 1062745 h 1592634"/>
              <a:gd name="connsiteX106" fmla="*/ 1940 w 1788845"/>
              <a:gd name="connsiteY106" fmla="*/ 1041501 h 1592634"/>
              <a:gd name="connsiteX107" fmla="*/ 4081 w 1788845"/>
              <a:gd name="connsiteY107" fmla="*/ 1019628 h 1592634"/>
              <a:gd name="connsiteX108" fmla="*/ 6376 w 1788845"/>
              <a:gd name="connsiteY108" fmla="*/ 996193 h 1592634"/>
              <a:gd name="connsiteX109" fmla="*/ 14644 w 1788845"/>
              <a:gd name="connsiteY109" fmla="*/ 952050 h 1592634"/>
              <a:gd name="connsiteX110" fmla="*/ 23924 w 1788845"/>
              <a:gd name="connsiteY110" fmla="*/ 905639 h 1592634"/>
              <a:gd name="connsiteX111" fmla="*/ 37741 w 1788845"/>
              <a:gd name="connsiteY111" fmla="*/ 861250 h 1592634"/>
              <a:gd name="connsiteX112" fmla="*/ 52569 w 1788845"/>
              <a:gd name="connsiteY112" fmla="*/ 814594 h 1592634"/>
              <a:gd name="connsiteX113" fmla="*/ 69665 w 1788845"/>
              <a:gd name="connsiteY113" fmla="*/ 768949 h 1592634"/>
              <a:gd name="connsiteX114" fmla="*/ 90669 w 1788845"/>
              <a:gd name="connsiteY114" fmla="*/ 723687 h 1592634"/>
              <a:gd name="connsiteX115" fmla="*/ 113314 w 1788845"/>
              <a:gd name="connsiteY115" fmla="*/ 677798 h 1592634"/>
              <a:gd name="connsiteX116" fmla="*/ 137445 w 1788845"/>
              <a:gd name="connsiteY116" fmla="*/ 632842 h 1592634"/>
              <a:gd name="connsiteX117" fmla="*/ 162986 w 1788845"/>
              <a:gd name="connsiteY117" fmla="*/ 589602 h 1592634"/>
              <a:gd name="connsiteX118" fmla="*/ 191807 w 1788845"/>
              <a:gd name="connsiteY118" fmla="*/ 545106 h 1592634"/>
              <a:gd name="connsiteX119" fmla="*/ 221257 w 1788845"/>
              <a:gd name="connsiteY119" fmla="*/ 502248 h 1592634"/>
              <a:gd name="connsiteX120" fmla="*/ 252193 w 1788845"/>
              <a:gd name="connsiteY120" fmla="*/ 460327 h 1592634"/>
              <a:gd name="connsiteX121" fmla="*/ 285321 w 1788845"/>
              <a:gd name="connsiteY121" fmla="*/ 420195 h 1592634"/>
              <a:gd name="connsiteX122" fmla="*/ 319231 w 1788845"/>
              <a:gd name="connsiteY122" fmla="*/ 380141 h 1592634"/>
              <a:gd name="connsiteX123" fmla="*/ 354629 w 1788845"/>
              <a:gd name="connsiteY123" fmla="*/ 341022 h 1592634"/>
              <a:gd name="connsiteX124" fmla="*/ 391359 w 1788845"/>
              <a:gd name="connsiteY124" fmla="*/ 304399 h 1592634"/>
              <a:gd name="connsiteX125" fmla="*/ 427937 w 1788845"/>
              <a:gd name="connsiteY125" fmla="*/ 269338 h 1592634"/>
              <a:gd name="connsiteX126" fmla="*/ 465219 w 1788845"/>
              <a:gd name="connsiteY126" fmla="*/ 235135 h 1592634"/>
              <a:gd name="connsiteX127" fmla="*/ 503836 w 1788845"/>
              <a:gd name="connsiteY127" fmla="*/ 203427 h 1592634"/>
              <a:gd name="connsiteX128" fmla="*/ 543082 w 1788845"/>
              <a:gd name="connsiteY128" fmla="*/ 173360 h 1592634"/>
              <a:gd name="connsiteX129" fmla="*/ 582879 w 1788845"/>
              <a:gd name="connsiteY129" fmla="*/ 145713 h 1592634"/>
              <a:gd name="connsiteX130" fmla="*/ 622524 w 1788845"/>
              <a:gd name="connsiteY130" fmla="*/ 119628 h 1592634"/>
              <a:gd name="connsiteX131" fmla="*/ 662643 w 1788845"/>
              <a:gd name="connsiteY131" fmla="*/ 96745 h 1592634"/>
              <a:gd name="connsiteX132" fmla="*/ 702458 w 1788845"/>
              <a:gd name="connsiteY132" fmla="*/ 76985 h 1592634"/>
              <a:gd name="connsiteX133" fmla="*/ 742119 w 1788845"/>
              <a:gd name="connsiteY133" fmla="*/ 58788 h 1592634"/>
              <a:gd name="connsiteX134" fmla="*/ 781475 w 1788845"/>
              <a:gd name="connsiteY134" fmla="*/ 43716 h 1592634"/>
              <a:gd name="connsiteX135" fmla="*/ 821535 w 1788845"/>
              <a:gd name="connsiteY135" fmla="*/ 29502 h 1592634"/>
              <a:gd name="connsiteX136" fmla="*/ 860432 w 1788845"/>
              <a:gd name="connsiteY136" fmla="*/ 19117 h 1592634"/>
              <a:gd name="connsiteX137" fmla="*/ 899879 w 1788845"/>
              <a:gd name="connsiteY137" fmla="*/ 11151 h 1592634"/>
              <a:gd name="connsiteX138" fmla="*/ 938317 w 1788845"/>
              <a:gd name="connsiteY138" fmla="*/ 5454 h 1592634"/>
              <a:gd name="connsiteX139" fmla="*/ 976524 w 1788845"/>
              <a:gd name="connsiteY139" fmla="*/ 2099 h 1592634"/>
              <a:gd name="connsiteX140" fmla="*/ 1013797 w 1788845"/>
              <a:gd name="connsiteY140" fmla="*/ 230 h 159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1788845" h="1592634">
                <a:moveTo>
                  <a:pt x="1051700" y="0"/>
                </a:moveTo>
                <a:lnTo>
                  <a:pt x="1089295" y="2895"/>
                </a:lnTo>
                <a:lnTo>
                  <a:pt x="1126737" y="7352"/>
                </a:lnTo>
                <a:lnTo>
                  <a:pt x="1162311" y="14781"/>
                </a:lnTo>
                <a:lnTo>
                  <a:pt x="1199371" y="23143"/>
                </a:lnTo>
                <a:lnTo>
                  <a:pt x="1233858" y="33620"/>
                </a:lnTo>
                <a:lnTo>
                  <a:pt x="1269048" y="44955"/>
                </a:lnTo>
                <a:lnTo>
                  <a:pt x="1303152" y="59337"/>
                </a:lnTo>
                <a:lnTo>
                  <a:pt x="1335539" y="75128"/>
                </a:lnTo>
                <a:lnTo>
                  <a:pt x="1368555" y="92559"/>
                </a:lnTo>
                <a:lnTo>
                  <a:pt x="1400559" y="112256"/>
                </a:lnTo>
                <a:lnTo>
                  <a:pt x="1431629" y="133440"/>
                </a:lnTo>
                <a:lnTo>
                  <a:pt x="1461135" y="154470"/>
                </a:lnTo>
                <a:lnTo>
                  <a:pt x="1490337" y="178624"/>
                </a:lnTo>
                <a:lnTo>
                  <a:pt x="1517821" y="204189"/>
                </a:lnTo>
                <a:lnTo>
                  <a:pt x="1545934" y="231392"/>
                </a:lnTo>
                <a:lnTo>
                  <a:pt x="1570767" y="259851"/>
                </a:lnTo>
                <a:lnTo>
                  <a:pt x="1596306" y="289167"/>
                </a:lnTo>
                <a:lnTo>
                  <a:pt x="1619347" y="319817"/>
                </a:lnTo>
                <a:lnTo>
                  <a:pt x="1642234" y="352028"/>
                </a:lnTo>
                <a:lnTo>
                  <a:pt x="1663406" y="385648"/>
                </a:lnTo>
                <a:lnTo>
                  <a:pt x="1683643" y="420755"/>
                </a:lnTo>
                <a:lnTo>
                  <a:pt x="1703098" y="455786"/>
                </a:lnTo>
                <a:lnTo>
                  <a:pt x="1720837" y="492225"/>
                </a:lnTo>
                <a:lnTo>
                  <a:pt x="1736782" y="530853"/>
                </a:lnTo>
                <a:lnTo>
                  <a:pt x="1751870" y="570188"/>
                </a:lnTo>
                <a:lnTo>
                  <a:pt x="1764690" y="608510"/>
                </a:lnTo>
                <a:lnTo>
                  <a:pt x="1773524" y="647232"/>
                </a:lnTo>
                <a:lnTo>
                  <a:pt x="1781577" y="685877"/>
                </a:lnTo>
                <a:lnTo>
                  <a:pt x="1786504" y="724216"/>
                </a:lnTo>
                <a:lnTo>
                  <a:pt x="1788456" y="760685"/>
                </a:lnTo>
                <a:lnTo>
                  <a:pt x="1788845" y="797002"/>
                </a:lnTo>
                <a:lnTo>
                  <a:pt x="1786032" y="833793"/>
                </a:lnTo>
                <a:lnTo>
                  <a:pt x="1782513" y="869727"/>
                </a:lnTo>
                <a:lnTo>
                  <a:pt x="1775867" y="905355"/>
                </a:lnTo>
                <a:lnTo>
                  <a:pt x="1766172" y="939895"/>
                </a:lnTo>
                <a:lnTo>
                  <a:pt x="1755770" y="973577"/>
                </a:lnTo>
                <a:lnTo>
                  <a:pt x="1743103" y="1006248"/>
                </a:lnTo>
                <a:lnTo>
                  <a:pt x="1728088" y="1038689"/>
                </a:lnTo>
                <a:lnTo>
                  <a:pt x="1712292" y="1071054"/>
                </a:lnTo>
                <a:lnTo>
                  <a:pt x="1693446" y="1102331"/>
                </a:lnTo>
                <a:lnTo>
                  <a:pt x="1673114" y="1132675"/>
                </a:lnTo>
                <a:lnTo>
                  <a:pt x="1651294" y="1162083"/>
                </a:lnTo>
                <a:lnTo>
                  <a:pt x="1628769" y="1190634"/>
                </a:lnTo>
                <a:lnTo>
                  <a:pt x="1603119" y="1218880"/>
                </a:lnTo>
                <a:lnTo>
                  <a:pt x="1576839" y="1245484"/>
                </a:lnTo>
                <a:lnTo>
                  <a:pt x="1549072" y="1271157"/>
                </a:lnTo>
                <a:lnTo>
                  <a:pt x="1520523" y="1296751"/>
                </a:lnTo>
                <a:lnTo>
                  <a:pt x="1489783" y="1320555"/>
                </a:lnTo>
                <a:lnTo>
                  <a:pt x="1457403" y="1344985"/>
                </a:lnTo>
                <a:lnTo>
                  <a:pt x="1425328" y="1366291"/>
                </a:lnTo>
                <a:lnTo>
                  <a:pt x="1390910" y="1387367"/>
                </a:lnTo>
                <a:lnTo>
                  <a:pt x="1355786" y="1407586"/>
                </a:lnTo>
                <a:lnTo>
                  <a:pt x="1319955" y="1426947"/>
                </a:lnTo>
                <a:lnTo>
                  <a:pt x="1284202" y="1445526"/>
                </a:lnTo>
                <a:lnTo>
                  <a:pt x="1245553" y="1461456"/>
                </a:lnTo>
                <a:lnTo>
                  <a:pt x="1207761" y="1476681"/>
                </a:lnTo>
                <a:lnTo>
                  <a:pt x="1168405" y="1491754"/>
                </a:lnTo>
                <a:lnTo>
                  <a:pt x="1128345" y="1505969"/>
                </a:lnTo>
                <a:lnTo>
                  <a:pt x="1088515" y="1517839"/>
                </a:lnTo>
                <a:lnTo>
                  <a:pt x="1047044" y="1530338"/>
                </a:lnTo>
                <a:lnTo>
                  <a:pt x="1004869" y="1541979"/>
                </a:lnTo>
                <a:lnTo>
                  <a:pt x="962063" y="1551982"/>
                </a:lnTo>
                <a:lnTo>
                  <a:pt x="920194" y="1560498"/>
                </a:lnTo>
                <a:lnTo>
                  <a:pt x="876684" y="1569642"/>
                </a:lnTo>
                <a:lnTo>
                  <a:pt x="834262" y="1575739"/>
                </a:lnTo>
                <a:lnTo>
                  <a:pt x="790982" y="1582539"/>
                </a:lnTo>
                <a:lnTo>
                  <a:pt x="748008" y="1586216"/>
                </a:lnTo>
                <a:lnTo>
                  <a:pt x="705033" y="1589892"/>
                </a:lnTo>
                <a:lnTo>
                  <a:pt x="662212" y="1592006"/>
                </a:lnTo>
                <a:lnTo>
                  <a:pt x="620326" y="1592634"/>
                </a:lnTo>
                <a:lnTo>
                  <a:pt x="577811" y="1591624"/>
                </a:lnTo>
                <a:lnTo>
                  <a:pt x="537012" y="1589204"/>
                </a:lnTo>
                <a:lnTo>
                  <a:pt x="497148" y="1585299"/>
                </a:lnTo>
                <a:lnTo>
                  <a:pt x="455949" y="1578897"/>
                </a:lnTo>
                <a:lnTo>
                  <a:pt x="418031" y="1571237"/>
                </a:lnTo>
                <a:lnTo>
                  <a:pt x="380190" y="1562798"/>
                </a:lnTo>
                <a:lnTo>
                  <a:pt x="343435" y="1551311"/>
                </a:lnTo>
                <a:lnTo>
                  <a:pt x="308397" y="1538414"/>
                </a:lnTo>
                <a:lnTo>
                  <a:pt x="274369" y="1523251"/>
                </a:lnTo>
                <a:lnTo>
                  <a:pt x="240573" y="1505743"/>
                </a:lnTo>
                <a:lnTo>
                  <a:pt x="209197" y="1487685"/>
                </a:lnTo>
                <a:lnTo>
                  <a:pt x="180548" y="1465950"/>
                </a:lnTo>
                <a:lnTo>
                  <a:pt x="166615" y="1455120"/>
                </a:lnTo>
                <a:lnTo>
                  <a:pt x="152835" y="1442729"/>
                </a:lnTo>
                <a:lnTo>
                  <a:pt x="139912" y="1429633"/>
                </a:lnTo>
                <a:lnTo>
                  <a:pt x="126914" y="1417319"/>
                </a:lnTo>
                <a:lnTo>
                  <a:pt x="114143" y="1402661"/>
                </a:lnTo>
                <a:lnTo>
                  <a:pt x="102080" y="1388860"/>
                </a:lnTo>
                <a:lnTo>
                  <a:pt x="90950" y="1373573"/>
                </a:lnTo>
                <a:lnTo>
                  <a:pt x="80602" y="1358364"/>
                </a:lnTo>
                <a:lnTo>
                  <a:pt x="70407" y="1341591"/>
                </a:lnTo>
                <a:lnTo>
                  <a:pt x="60136" y="1325601"/>
                </a:lnTo>
                <a:lnTo>
                  <a:pt x="51581" y="1308200"/>
                </a:lnTo>
                <a:lnTo>
                  <a:pt x="43884" y="1290095"/>
                </a:lnTo>
                <a:lnTo>
                  <a:pt x="34700" y="1271057"/>
                </a:lnTo>
                <a:lnTo>
                  <a:pt x="28720" y="1251543"/>
                </a:lnTo>
                <a:lnTo>
                  <a:pt x="21176" y="1231876"/>
                </a:lnTo>
                <a:lnTo>
                  <a:pt x="16054" y="1211657"/>
                </a:lnTo>
                <a:lnTo>
                  <a:pt x="10931" y="1191439"/>
                </a:lnTo>
                <a:lnTo>
                  <a:pt x="7449" y="1170593"/>
                </a:lnTo>
                <a:lnTo>
                  <a:pt x="4824" y="1149041"/>
                </a:lnTo>
                <a:lnTo>
                  <a:pt x="2200" y="1127490"/>
                </a:lnTo>
                <a:lnTo>
                  <a:pt x="1920" y="1106169"/>
                </a:lnTo>
                <a:lnTo>
                  <a:pt x="0" y="1085475"/>
                </a:lnTo>
                <a:lnTo>
                  <a:pt x="1437" y="1062745"/>
                </a:lnTo>
                <a:lnTo>
                  <a:pt x="1940" y="1041501"/>
                </a:lnTo>
                <a:lnTo>
                  <a:pt x="4081" y="1019628"/>
                </a:lnTo>
                <a:lnTo>
                  <a:pt x="6376" y="996193"/>
                </a:lnTo>
                <a:lnTo>
                  <a:pt x="14644" y="952050"/>
                </a:lnTo>
                <a:lnTo>
                  <a:pt x="23924" y="905639"/>
                </a:lnTo>
                <a:lnTo>
                  <a:pt x="37741" y="861250"/>
                </a:lnTo>
                <a:lnTo>
                  <a:pt x="52569" y="814594"/>
                </a:lnTo>
                <a:lnTo>
                  <a:pt x="69665" y="768949"/>
                </a:lnTo>
                <a:lnTo>
                  <a:pt x="90669" y="723687"/>
                </a:lnTo>
                <a:lnTo>
                  <a:pt x="113314" y="677798"/>
                </a:lnTo>
                <a:lnTo>
                  <a:pt x="137445" y="632842"/>
                </a:lnTo>
                <a:lnTo>
                  <a:pt x="162986" y="589602"/>
                </a:lnTo>
                <a:lnTo>
                  <a:pt x="191807" y="545106"/>
                </a:lnTo>
                <a:lnTo>
                  <a:pt x="221257" y="502248"/>
                </a:lnTo>
                <a:lnTo>
                  <a:pt x="252193" y="460327"/>
                </a:lnTo>
                <a:lnTo>
                  <a:pt x="285321" y="420195"/>
                </a:lnTo>
                <a:lnTo>
                  <a:pt x="319231" y="380141"/>
                </a:lnTo>
                <a:lnTo>
                  <a:pt x="354629" y="341022"/>
                </a:lnTo>
                <a:lnTo>
                  <a:pt x="391359" y="304399"/>
                </a:lnTo>
                <a:lnTo>
                  <a:pt x="427937" y="269338"/>
                </a:lnTo>
                <a:lnTo>
                  <a:pt x="465219" y="235135"/>
                </a:lnTo>
                <a:lnTo>
                  <a:pt x="503836" y="203427"/>
                </a:lnTo>
                <a:lnTo>
                  <a:pt x="543082" y="173360"/>
                </a:lnTo>
                <a:lnTo>
                  <a:pt x="582879" y="145713"/>
                </a:lnTo>
                <a:lnTo>
                  <a:pt x="622524" y="119628"/>
                </a:lnTo>
                <a:lnTo>
                  <a:pt x="662643" y="96745"/>
                </a:lnTo>
                <a:lnTo>
                  <a:pt x="702458" y="76985"/>
                </a:lnTo>
                <a:lnTo>
                  <a:pt x="742119" y="58788"/>
                </a:lnTo>
                <a:lnTo>
                  <a:pt x="781475" y="43716"/>
                </a:lnTo>
                <a:lnTo>
                  <a:pt x="821535" y="29502"/>
                </a:lnTo>
                <a:lnTo>
                  <a:pt x="860432" y="19117"/>
                </a:lnTo>
                <a:lnTo>
                  <a:pt x="899879" y="11151"/>
                </a:lnTo>
                <a:lnTo>
                  <a:pt x="938317" y="5454"/>
                </a:lnTo>
                <a:lnTo>
                  <a:pt x="976524" y="2099"/>
                </a:lnTo>
                <a:lnTo>
                  <a:pt x="1013797" y="23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847398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524003" y="1836500"/>
            <a:ext cx="2467016" cy="2464846"/>
          </a:xfrm>
          <a:custGeom>
            <a:avLst/>
            <a:gdLst>
              <a:gd name="connsiteX0" fmla="*/ 1233508 w 2467016"/>
              <a:gd name="connsiteY0" fmla="*/ 0 h 2464846"/>
              <a:gd name="connsiteX1" fmla="*/ 2467016 w 2467016"/>
              <a:gd name="connsiteY1" fmla="*/ 1232423 h 2464846"/>
              <a:gd name="connsiteX2" fmla="*/ 1233508 w 2467016"/>
              <a:gd name="connsiteY2" fmla="*/ 2464846 h 2464846"/>
              <a:gd name="connsiteX3" fmla="*/ 0 w 2467016"/>
              <a:gd name="connsiteY3" fmla="*/ 1232423 h 2464846"/>
              <a:gd name="connsiteX4" fmla="*/ 1233508 w 2467016"/>
              <a:gd name="connsiteY4" fmla="*/ 0 h 2464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016" h="2464846">
                <a:moveTo>
                  <a:pt x="1233508" y="0"/>
                </a:moveTo>
                <a:cubicBezTo>
                  <a:pt x="1914756" y="0"/>
                  <a:pt x="2467016" y="551775"/>
                  <a:pt x="2467016" y="1232423"/>
                </a:cubicBezTo>
                <a:cubicBezTo>
                  <a:pt x="2467016" y="1913071"/>
                  <a:pt x="1914756" y="2464846"/>
                  <a:pt x="1233508" y="2464846"/>
                </a:cubicBezTo>
                <a:cubicBezTo>
                  <a:pt x="552260" y="2464846"/>
                  <a:pt x="0" y="1913071"/>
                  <a:pt x="0" y="1232423"/>
                </a:cubicBezTo>
                <a:cubicBezTo>
                  <a:pt x="0" y="551775"/>
                  <a:pt x="552260" y="0"/>
                  <a:pt x="1233508"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862494" y="1836500"/>
            <a:ext cx="2467016" cy="2464846"/>
          </a:xfrm>
          <a:custGeom>
            <a:avLst/>
            <a:gdLst>
              <a:gd name="connsiteX0" fmla="*/ 1233508 w 2467016"/>
              <a:gd name="connsiteY0" fmla="*/ 0 h 2464846"/>
              <a:gd name="connsiteX1" fmla="*/ 2467016 w 2467016"/>
              <a:gd name="connsiteY1" fmla="*/ 1232423 h 2464846"/>
              <a:gd name="connsiteX2" fmla="*/ 1233508 w 2467016"/>
              <a:gd name="connsiteY2" fmla="*/ 2464846 h 2464846"/>
              <a:gd name="connsiteX3" fmla="*/ 0 w 2467016"/>
              <a:gd name="connsiteY3" fmla="*/ 1232423 h 2464846"/>
              <a:gd name="connsiteX4" fmla="*/ 1233508 w 2467016"/>
              <a:gd name="connsiteY4" fmla="*/ 0 h 2464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016" h="2464846">
                <a:moveTo>
                  <a:pt x="1233508" y="0"/>
                </a:moveTo>
                <a:cubicBezTo>
                  <a:pt x="1914756" y="0"/>
                  <a:pt x="2467016" y="551775"/>
                  <a:pt x="2467016" y="1232423"/>
                </a:cubicBezTo>
                <a:cubicBezTo>
                  <a:pt x="2467016" y="1913071"/>
                  <a:pt x="1914756" y="2464846"/>
                  <a:pt x="1233508" y="2464846"/>
                </a:cubicBezTo>
                <a:cubicBezTo>
                  <a:pt x="552260" y="2464846"/>
                  <a:pt x="0" y="1913071"/>
                  <a:pt x="0" y="1232423"/>
                </a:cubicBezTo>
                <a:cubicBezTo>
                  <a:pt x="0" y="551775"/>
                  <a:pt x="552260" y="0"/>
                  <a:pt x="1233508"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200986" y="1836500"/>
            <a:ext cx="2467016" cy="2464846"/>
          </a:xfrm>
          <a:custGeom>
            <a:avLst/>
            <a:gdLst>
              <a:gd name="connsiteX0" fmla="*/ 1233508 w 2467016"/>
              <a:gd name="connsiteY0" fmla="*/ 0 h 2464846"/>
              <a:gd name="connsiteX1" fmla="*/ 2467016 w 2467016"/>
              <a:gd name="connsiteY1" fmla="*/ 1232423 h 2464846"/>
              <a:gd name="connsiteX2" fmla="*/ 1233508 w 2467016"/>
              <a:gd name="connsiteY2" fmla="*/ 2464846 h 2464846"/>
              <a:gd name="connsiteX3" fmla="*/ 0 w 2467016"/>
              <a:gd name="connsiteY3" fmla="*/ 1232423 h 2464846"/>
              <a:gd name="connsiteX4" fmla="*/ 1233508 w 2467016"/>
              <a:gd name="connsiteY4" fmla="*/ 0 h 2464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016" h="2464846">
                <a:moveTo>
                  <a:pt x="1233508" y="0"/>
                </a:moveTo>
                <a:cubicBezTo>
                  <a:pt x="1914756" y="0"/>
                  <a:pt x="2467016" y="551775"/>
                  <a:pt x="2467016" y="1232423"/>
                </a:cubicBezTo>
                <a:cubicBezTo>
                  <a:pt x="2467016" y="1913071"/>
                  <a:pt x="1914756" y="2464846"/>
                  <a:pt x="1233508" y="2464846"/>
                </a:cubicBezTo>
                <a:cubicBezTo>
                  <a:pt x="552260" y="2464846"/>
                  <a:pt x="0" y="1913071"/>
                  <a:pt x="0" y="1232423"/>
                </a:cubicBezTo>
                <a:cubicBezTo>
                  <a:pt x="0" y="551775"/>
                  <a:pt x="552260" y="0"/>
                  <a:pt x="1233508"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6909976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图片 2"/>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18164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67" r:id="rId4"/>
    <p:sldLayoutId id="2147483666" r:id="rId5"/>
    <p:sldLayoutId id="2147483665" r:id="rId6"/>
    <p:sldLayoutId id="2147483664" r:id="rId7"/>
    <p:sldLayoutId id="2147483663"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slideLayout" Target="../slideLayouts/slideLayout2.xml"/><Relationship Id="rId7" Type="http://schemas.openxmlformats.org/officeDocument/2006/relationships/image" Target="../media/image32.wmf"/><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oleObject" Target="../embeddings/oleObject27.bin"/><Relationship Id="rId11" Type="http://schemas.openxmlformats.org/officeDocument/2006/relationships/image" Target="../media/image34.wmf"/><Relationship Id="rId5" Type="http://schemas.openxmlformats.org/officeDocument/2006/relationships/image" Target="../media/image11.emf"/><Relationship Id="rId10" Type="http://schemas.openxmlformats.org/officeDocument/2006/relationships/oleObject" Target="../embeddings/oleObject29.bin"/><Relationship Id="rId4" Type="http://schemas.openxmlformats.org/officeDocument/2006/relationships/notesSlide" Target="../notesSlides/notesSlide10.xml"/><Relationship Id="rId9" Type="http://schemas.openxmlformats.org/officeDocument/2006/relationships/image" Target="../media/image33.wmf"/></Relationships>
</file>

<file path=ppt/slides/_rels/slide11.xml.rels><?xml version="1.0" encoding="UTF-8" standalone="yes"?>
<Relationships xmlns="http://schemas.openxmlformats.org/package/2006/relationships"><Relationship Id="rId8" Type="http://schemas.openxmlformats.org/officeDocument/2006/relationships/package" Target="../embeddings/Microsoft_Visio___2.vsdx"/><Relationship Id="rId3" Type="http://schemas.openxmlformats.org/officeDocument/2006/relationships/slideLayout" Target="../slideLayouts/slideLayout2.xml"/><Relationship Id="rId7" Type="http://schemas.openxmlformats.org/officeDocument/2006/relationships/image" Target="../media/image35.wmf"/><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oleObject" Target="../embeddings/oleObject30.bin"/><Relationship Id="rId5" Type="http://schemas.openxmlformats.org/officeDocument/2006/relationships/image" Target="../media/image11.emf"/><Relationship Id="rId4" Type="http://schemas.openxmlformats.org/officeDocument/2006/relationships/notesSlide" Target="../notesSlides/notesSlide11.xml"/><Relationship Id="rId9" Type="http://schemas.openxmlformats.org/officeDocument/2006/relationships/image" Target="../media/image36.e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slideLayout" Target="../slideLayouts/slideLayout2.xml"/><Relationship Id="rId7" Type="http://schemas.openxmlformats.org/officeDocument/2006/relationships/image" Target="../media/image37.wmf"/><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oleObject" Target="../embeddings/oleObject31.bin"/><Relationship Id="rId5" Type="http://schemas.openxmlformats.org/officeDocument/2006/relationships/image" Target="../media/image11.emf"/><Relationship Id="rId4" Type="http://schemas.openxmlformats.org/officeDocument/2006/relationships/notesSlide" Target="../notesSlides/notesSlide12.xml"/><Relationship Id="rId9" Type="http://schemas.openxmlformats.org/officeDocument/2006/relationships/image" Target="../media/image38.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42.wmf"/><Relationship Id="rId3" Type="http://schemas.openxmlformats.org/officeDocument/2006/relationships/slideLayout" Target="../slideLayouts/slideLayout2.xml"/><Relationship Id="rId7" Type="http://schemas.openxmlformats.org/officeDocument/2006/relationships/image" Target="../media/image39.wmf"/><Relationship Id="rId12" Type="http://schemas.openxmlformats.org/officeDocument/2006/relationships/oleObject" Target="../embeddings/oleObject36.bin"/><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oleObject" Target="../embeddings/oleObject33.bin"/><Relationship Id="rId11" Type="http://schemas.openxmlformats.org/officeDocument/2006/relationships/image" Target="../media/image41.wmf"/><Relationship Id="rId5" Type="http://schemas.openxmlformats.org/officeDocument/2006/relationships/image" Target="../media/image11.emf"/><Relationship Id="rId15" Type="http://schemas.openxmlformats.org/officeDocument/2006/relationships/image" Target="../media/image43.wmf"/><Relationship Id="rId10" Type="http://schemas.openxmlformats.org/officeDocument/2006/relationships/oleObject" Target="../embeddings/oleObject35.bin"/><Relationship Id="rId4" Type="http://schemas.openxmlformats.org/officeDocument/2006/relationships/notesSlide" Target="../notesSlides/notesSlide13.xml"/><Relationship Id="rId9" Type="http://schemas.openxmlformats.org/officeDocument/2006/relationships/image" Target="../media/image40.wmf"/><Relationship Id="rId14" Type="http://schemas.openxmlformats.org/officeDocument/2006/relationships/oleObject" Target="../embeddings/oleObject37.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slideLayout" Target="../slideLayouts/slideLayout2.xml"/><Relationship Id="rId7" Type="http://schemas.openxmlformats.org/officeDocument/2006/relationships/image" Target="../media/image44.wmf"/><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oleObject" Target="../embeddings/oleObject38.bin"/><Relationship Id="rId5" Type="http://schemas.openxmlformats.org/officeDocument/2006/relationships/image" Target="../media/image11.emf"/><Relationship Id="rId4" Type="http://schemas.openxmlformats.org/officeDocument/2006/relationships/notesSlide" Target="../notesSlides/notesSlide14.xml"/><Relationship Id="rId9" Type="http://schemas.openxmlformats.org/officeDocument/2006/relationships/image" Target="../media/image45.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slideLayout" Target="../slideLayouts/slideLayout2.xml"/><Relationship Id="rId7" Type="http://schemas.openxmlformats.org/officeDocument/2006/relationships/image" Target="../media/image46.wmf"/><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oleObject" Target="../embeddings/oleObject40.bin"/><Relationship Id="rId5" Type="http://schemas.openxmlformats.org/officeDocument/2006/relationships/image" Target="../media/image11.emf"/><Relationship Id="rId4" Type="http://schemas.openxmlformats.org/officeDocument/2006/relationships/notesSlide" Target="../notesSlides/notesSlide15.xml"/><Relationship Id="rId9" Type="http://schemas.openxmlformats.org/officeDocument/2006/relationships/image" Target="../media/image47.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51.wmf"/><Relationship Id="rId3" Type="http://schemas.openxmlformats.org/officeDocument/2006/relationships/slideLayout" Target="../slideLayouts/slideLayout2.xml"/><Relationship Id="rId7" Type="http://schemas.openxmlformats.org/officeDocument/2006/relationships/image" Target="../media/image48.wmf"/><Relationship Id="rId12" Type="http://schemas.openxmlformats.org/officeDocument/2006/relationships/oleObject" Target="../embeddings/oleObject45.bin"/><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oleObject" Target="../embeddings/oleObject42.bin"/><Relationship Id="rId11" Type="http://schemas.openxmlformats.org/officeDocument/2006/relationships/image" Target="../media/image50.wmf"/><Relationship Id="rId5" Type="http://schemas.openxmlformats.org/officeDocument/2006/relationships/image" Target="../media/image11.emf"/><Relationship Id="rId10" Type="http://schemas.openxmlformats.org/officeDocument/2006/relationships/oleObject" Target="../embeddings/oleObject44.bin"/><Relationship Id="rId4" Type="http://schemas.openxmlformats.org/officeDocument/2006/relationships/notesSlide" Target="../notesSlides/notesSlide16.xml"/><Relationship Id="rId9" Type="http://schemas.openxmlformats.org/officeDocument/2006/relationships/image" Target="../media/image49.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slideLayout" Target="../slideLayouts/slideLayout2.xml"/><Relationship Id="rId7" Type="http://schemas.openxmlformats.org/officeDocument/2006/relationships/image" Target="../media/image52.wmf"/><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oleObject" Target="../embeddings/oleObject46.bin"/><Relationship Id="rId11" Type="http://schemas.openxmlformats.org/officeDocument/2006/relationships/image" Target="../media/image54.wmf"/><Relationship Id="rId5" Type="http://schemas.openxmlformats.org/officeDocument/2006/relationships/image" Target="../media/image11.emf"/><Relationship Id="rId10" Type="http://schemas.openxmlformats.org/officeDocument/2006/relationships/oleObject" Target="../embeddings/oleObject48.bin"/><Relationship Id="rId4" Type="http://schemas.openxmlformats.org/officeDocument/2006/relationships/notesSlide" Target="../notesSlides/notesSlide17.xml"/><Relationship Id="rId9" Type="http://schemas.openxmlformats.org/officeDocument/2006/relationships/image" Target="../media/image53.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slideLayout" Target="../slideLayouts/slideLayout2.xml"/><Relationship Id="rId7" Type="http://schemas.openxmlformats.org/officeDocument/2006/relationships/image" Target="../media/image55.wmf"/><Relationship Id="rId2" Type="http://schemas.openxmlformats.org/officeDocument/2006/relationships/tags" Target="../tags/tag18.xml"/><Relationship Id="rId1" Type="http://schemas.openxmlformats.org/officeDocument/2006/relationships/vmlDrawing" Target="../drawings/vmlDrawing16.vml"/><Relationship Id="rId6" Type="http://schemas.openxmlformats.org/officeDocument/2006/relationships/oleObject" Target="../embeddings/oleObject49.bin"/><Relationship Id="rId5" Type="http://schemas.openxmlformats.org/officeDocument/2006/relationships/image" Target="../media/image11.emf"/><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1.e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9.emf"/><Relationship Id="rId3" Type="http://schemas.openxmlformats.org/officeDocument/2006/relationships/slideLayout" Target="../slideLayouts/slideLayout2.xml"/><Relationship Id="rId7" Type="http://schemas.openxmlformats.org/officeDocument/2006/relationships/image" Target="../media/image6.wmf"/><Relationship Id="rId12" Type="http://schemas.openxmlformats.org/officeDocument/2006/relationships/package" Target="../embeddings/Microsoft_Visio___1.vsdx"/><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8.wmf"/><Relationship Id="rId5" Type="http://schemas.openxmlformats.org/officeDocument/2006/relationships/image" Target="../media/image11.emf"/><Relationship Id="rId15" Type="http://schemas.openxmlformats.org/officeDocument/2006/relationships/image" Target="../media/image10.wmf"/><Relationship Id="rId10" Type="http://schemas.openxmlformats.org/officeDocument/2006/relationships/oleObject" Target="../embeddings/oleObject3.bin"/><Relationship Id="rId4" Type="http://schemas.openxmlformats.org/officeDocument/2006/relationships/notesSlide" Target="../notesSlides/notesSlide3.xml"/><Relationship Id="rId9" Type="http://schemas.openxmlformats.org/officeDocument/2006/relationships/image" Target="../media/image7.wmf"/><Relationship Id="rId1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slideLayout" Target="../slideLayouts/slideLayout2.xml"/><Relationship Id="rId7" Type="http://schemas.openxmlformats.org/officeDocument/2006/relationships/image" Target="../media/image12.w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14.wmf"/><Relationship Id="rId5" Type="http://schemas.openxmlformats.org/officeDocument/2006/relationships/image" Target="../media/image11.emf"/><Relationship Id="rId10" Type="http://schemas.openxmlformats.org/officeDocument/2006/relationships/oleObject" Target="../embeddings/oleObject7.bin"/><Relationship Id="rId4" Type="http://schemas.openxmlformats.org/officeDocument/2006/relationships/notesSlide" Target="../notesSlides/notesSlide4.xml"/><Relationship Id="rId9" Type="http://schemas.openxmlformats.org/officeDocument/2006/relationships/image" Target="../media/image13.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slideLayout" Target="../slideLayouts/slideLayout2.xml"/><Relationship Id="rId7" Type="http://schemas.openxmlformats.org/officeDocument/2006/relationships/image" Target="../media/image15.wmf"/><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oleObject" Target="../embeddings/oleObject8.bin"/><Relationship Id="rId11" Type="http://schemas.openxmlformats.org/officeDocument/2006/relationships/image" Target="../media/image17.wmf"/><Relationship Id="rId5" Type="http://schemas.openxmlformats.org/officeDocument/2006/relationships/image" Target="../media/image11.emf"/><Relationship Id="rId10" Type="http://schemas.openxmlformats.org/officeDocument/2006/relationships/oleObject" Target="../embeddings/oleObject10.bin"/><Relationship Id="rId4" Type="http://schemas.openxmlformats.org/officeDocument/2006/relationships/notesSlide" Target="../notesSlides/notesSlide5.xml"/><Relationship Id="rId9" Type="http://schemas.openxmlformats.org/officeDocument/2006/relationships/image" Target="../media/image16.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21.wmf"/><Relationship Id="rId18" Type="http://schemas.openxmlformats.org/officeDocument/2006/relationships/oleObject" Target="../embeddings/oleObject17.bin"/><Relationship Id="rId3" Type="http://schemas.openxmlformats.org/officeDocument/2006/relationships/slideLayout" Target="../slideLayouts/slideLayout2.xml"/><Relationship Id="rId7" Type="http://schemas.openxmlformats.org/officeDocument/2006/relationships/image" Target="../media/image18.wmf"/><Relationship Id="rId12" Type="http://schemas.openxmlformats.org/officeDocument/2006/relationships/oleObject" Target="../embeddings/oleObject14.bin"/><Relationship Id="rId17" Type="http://schemas.openxmlformats.org/officeDocument/2006/relationships/image" Target="../media/image23.wmf"/><Relationship Id="rId2" Type="http://schemas.openxmlformats.org/officeDocument/2006/relationships/tags" Target="../tags/tag5.xml"/><Relationship Id="rId16" Type="http://schemas.openxmlformats.org/officeDocument/2006/relationships/oleObject" Target="../embeddings/oleObject16.bin"/><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20.wmf"/><Relationship Id="rId5" Type="http://schemas.openxmlformats.org/officeDocument/2006/relationships/image" Target="../media/image11.emf"/><Relationship Id="rId15" Type="http://schemas.openxmlformats.org/officeDocument/2006/relationships/image" Target="../media/image22.wmf"/><Relationship Id="rId10" Type="http://schemas.openxmlformats.org/officeDocument/2006/relationships/oleObject" Target="../embeddings/oleObject13.bin"/><Relationship Id="rId19" Type="http://schemas.openxmlformats.org/officeDocument/2006/relationships/oleObject" Target="../embeddings/oleObject18.bin"/><Relationship Id="rId4" Type="http://schemas.openxmlformats.org/officeDocument/2006/relationships/notesSlide" Target="../notesSlides/notesSlide6.xml"/><Relationship Id="rId9" Type="http://schemas.openxmlformats.org/officeDocument/2006/relationships/image" Target="../media/image19.wmf"/><Relationship Id="rId14" Type="http://schemas.openxmlformats.org/officeDocument/2006/relationships/oleObject" Target="../embeddings/oleObject15.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27.wmf"/><Relationship Id="rId3" Type="http://schemas.openxmlformats.org/officeDocument/2006/relationships/slideLayout" Target="../slideLayouts/slideLayout2.xml"/><Relationship Id="rId7" Type="http://schemas.openxmlformats.org/officeDocument/2006/relationships/image" Target="../media/image24.wmf"/><Relationship Id="rId12" Type="http://schemas.openxmlformats.org/officeDocument/2006/relationships/oleObject" Target="../embeddings/oleObject22.bin"/><Relationship Id="rId17" Type="http://schemas.openxmlformats.org/officeDocument/2006/relationships/image" Target="../media/image29.wmf"/><Relationship Id="rId2" Type="http://schemas.openxmlformats.org/officeDocument/2006/relationships/tags" Target="../tags/tag6.xml"/><Relationship Id="rId16" Type="http://schemas.openxmlformats.org/officeDocument/2006/relationships/oleObject" Target="../embeddings/oleObject24.bin"/><Relationship Id="rId1" Type="http://schemas.openxmlformats.org/officeDocument/2006/relationships/vmlDrawing" Target="../drawings/vmlDrawing5.vml"/><Relationship Id="rId6" Type="http://schemas.openxmlformats.org/officeDocument/2006/relationships/oleObject" Target="../embeddings/oleObject19.bin"/><Relationship Id="rId11" Type="http://schemas.openxmlformats.org/officeDocument/2006/relationships/image" Target="../media/image26.wmf"/><Relationship Id="rId5" Type="http://schemas.openxmlformats.org/officeDocument/2006/relationships/image" Target="../media/image11.emf"/><Relationship Id="rId15" Type="http://schemas.openxmlformats.org/officeDocument/2006/relationships/image" Target="../media/image28.wmf"/><Relationship Id="rId10" Type="http://schemas.openxmlformats.org/officeDocument/2006/relationships/oleObject" Target="../embeddings/oleObject21.bin"/><Relationship Id="rId4" Type="http://schemas.openxmlformats.org/officeDocument/2006/relationships/notesSlide" Target="../notesSlides/notesSlide7.xml"/><Relationship Id="rId9" Type="http://schemas.openxmlformats.org/officeDocument/2006/relationships/image" Target="../media/image25.wmf"/><Relationship Id="rId14" Type="http://schemas.openxmlformats.org/officeDocument/2006/relationships/oleObject" Target="../embeddings/oleObject23.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0.wmf"/><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oleObject" Target="../embeddings/oleObject25.bin"/><Relationship Id="rId5" Type="http://schemas.openxmlformats.org/officeDocument/2006/relationships/image" Target="../media/image11.emf"/><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1.wmf"/><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oleObject" Target="../embeddings/oleObject26.bin"/><Relationship Id="rId5" Type="http://schemas.openxmlformats.org/officeDocument/2006/relationships/image" Target="../media/image11.emf"/><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073245" y="3283330"/>
            <a:ext cx="8175278" cy="707886"/>
          </a:xfrm>
          <a:prstGeom prst="rect">
            <a:avLst/>
          </a:prstGeom>
          <a:noFill/>
        </p:spPr>
        <p:txBody>
          <a:bodyPr wrap="square" rtlCol="0">
            <a:spAutoFit/>
            <a:scene3d>
              <a:camera prst="orthographicFront"/>
              <a:lightRig rig="threePt" dir="t"/>
            </a:scene3d>
            <a:sp3d contourW="12700"/>
          </a:bodyPr>
          <a:lstStyle/>
          <a:p>
            <a:pPr algn="ctr"/>
            <a:r>
              <a:rPr lang="zh-CN" altLang="en-US" sz="4000" dirty="0">
                <a:solidFill>
                  <a:srgbClr val="1C75BC"/>
                </a:solidFill>
                <a:latin typeface="汉仪趣黑W" panose="00020600040101010101" pitchFamily="18" charset="-122"/>
                <a:ea typeface="汉仪趣黑W" panose="00020600040101010101" pitchFamily="18" charset="-122"/>
              </a:rPr>
              <a:t>第</a:t>
            </a:r>
            <a:r>
              <a:rPr lang="en-US" altLang="zh-CN" sz="4000" dirty="0">
                <a:solidFill>
                  <a:srgbClr val="1C75BC"/>
                </a:solidFill>
                <a:latin typeface="汉仪趣黑W" panose="00020600040101010101" pitchFamily="18" charset="-122"/>
                <a:ea typeface="汉仪趣黑W" panose="00020600040101010101" pitchFamily="18" charset="-122"/>
              </a:rPr>
              <a:t>7</a:t>
            </a:r>
            <a:r>
              <a:rPr lang="zh-CN" altLang="en-US" sz="4000" dirty="0">
                <a:solidFill>
                  <a:srgbClr val="1C75BC"/>
                </a:solidFill>
                <a:latin typeface="汉仪趣黑W" panose="00020600040101010101" pitchFamily="18" charset="-122"/>
                <a:ea typeface="汉仪趣黑W" panose="00020600040101010101" pitchFamily="18" charset="-122"/>
              </a:rPr>
              <a:t>章 </a:t>
            </a:r>
            <a:r>
              <a:rPr lang="zh-CN" altLang="en-US" sz="4000" dirty="0" smtClean="0">
                <a:solidFill>
                  <a:srgbClr val="1C75BC"/>
                </a:solidFill>
                <a:latin typeface="汉仪趣黑W" panose="00020600040101010101" pitchFamily="18" charset="-122"/>
                <a:ea typeface="汉仪趣黑W" panose="00020600040101010101" pitchFamily="18" charset="-122"/>
              </a:rPr>
              <a:t>函数</a:t>
            </a:r>
            <a:r>
              <a:rPr lang="zh-CN" altLang="en-US" sz="4000" dirty="0">
                <a:solidFill>
                  <a:srgbClr val="1C75BC"/>
                </a:solidFill>
                <a:latin typeface="汉仪趣黑W" panose="00020600040101010101" pitchFamily="18" charset="-122"/>
                <a:ea typeface="汉仪趣黑W" panose="00020600040101010101" pitchFamily="18" charset="-122"/>
              </a:rPr>
              <a:t>与复域：概念的延伸</a:t>
            </a:r>
            <a:endParaRPr lang="zh-CN" altLang="en-US" sz="4000" dirty="0">
              <a:solidFill>
                <a:srgbClr val="1C75BC"/>
              </a:solidFill>
              <a:latin typeface="汉仪趣黑W" panose="00020600040101010101" pitchFamily="18" charset="-122"/>
              <a:ea typeface="汉仪趣黑W" panose="00020600040101010101" pitchFamily="18" charset="-122"/>
            </a:endParaRPr>
          </a:p>
        </p:txBody>
      </p:sp>
    </p:spTree>
    <p:extLst>
      <p:ext uri="{BB962C8B-B14F-4D97-AF65-F5344CB8AC3E}">
        <p14:creationId xmlns:p14="http://schemas.microsoft.com/office/powerpoint/2010/main" val="217673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750" fill="hold"/>
                                        <p:tgtEl>
                                          <p:spTgt spid="6"/>
                                        </p:tgtEl>
                                        <p:attrNameLst>
                                          <p:attrName>ppt_w</p:attrName>
                                        </p:attrNameLst>
                                      </p:cBhvr>
                                      <p:tavLst>
                                        <p:tav tm="0">
                                          <p:val>
                                            <p:fltVal val="0"/>
                                          </p:val>
                                        </p:tav>
                                        <p:tav tm="100000">
                                          <p:val>
                                            <p:strVal val="#ppt_w"/>
                                          </p:val>
                                        </p:tav>
                                      </p:tavLst>
                                    </p:anim>
                                    <p:anim calcmode="lin" valueType="num">
                                      <p:cBhvr>
                                        <p:cTn id="8" dur="750" fill="hold"/>
                                        <p:tgtEl>
                                          <p:spTgt spid="6"/>
                                        </p:tgtEl>
                                        <p:attrNameLst>
                                          <p:attrName>ppt_h</p:attrName>
                                        </p:attrNameLst>
                                      </p:cBhvr>
                                      <p:tavLst>
                                        <p:tav tm="0">
                                          <p:val>
                                            <p:fltVal val="0"/>
                                          </p:val>
                                        </p:tav>
                                        <p:tav tm="100000">
                                          <p:val>
                                            <p:strVal val="#ppt_h"/>
                                          </p:val>
                                        </p:tav>
                                      </p:tavLst>
                                    </p:anim>
                                    <p:animEffect transition="in" filter="fade">
                                      <p:cBhvr>
                                        <p:cTn id="9" dur="750"/>
                                        <p:tgtEl>
                                          <p:spTgt spid="6"/>
                                        </p:tgtEl>
                                      </p:cBhvr>
                                    </p:animEffect>
                                    <p:anim calcmode="lin" valueType="num">
                                      <p:cBhvr>
                                        <p:cTn id="10" dur="750" fill="hold"/>
                                        <p:tgtEl>
                                          <p:spTgt spid="6"/>
                                        </p:tgtEl>
                                        <p:attrNameLst>
                                          <p:attrName>ppt_x</p:attrName>
                                        </p:attrNameLst>
                                      </p:cBhvr>
                                      <p:tavLst>
                                        <p:tav tm="0">
                                          <p:val>
                                            <p:fltVal val="0.5"/>
                                          </p:val>
                                        </p:tav>
                                        <p:tav tm="100000">
                                          <p:val>
                                            <p:strVal val="#ppt_x"/>
                                          </p:val>
                                        </p:tav>
                                      </p:tavLst>
                                    </p:anim>
                                    <p:anim calcmode="lin" valueType="num">
                                      <p:cBhvr>
                                        <p:cTn id="11" dur="75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8288959"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7.2  </a:t>
              </a:r>
              <a:r>
                <a:rPr lang="zh-CN" altLang="en-US" sz="3200" dirty="0"/>
                <a:t>复数域中的向量和矩阵</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470555" y="1248297"/>
            <a:ext cx="9842511" cy="6286541"/>
            <a:chOff x="878002" y="3347791"/>
            <a:chExt cx="9708883" cy="3247736"/>
          </a:xfrm>
        </p:grpSpPr>
        <p:sp>
          <p:nvSpPr>
            <p:cNvPr id="33" name="矩形 32"/>
            <p:cNvSpPr/>
            <p:nvPr/>
          </p:nvSpPr>
          <p:spPr>
            <a:xfrm>
              <a:off x="878002" y="3692138"/>
              <a:ext cx="9708883" cy="2903389"/>
            </a:xfrm>
            <a:prstGeom prst="rect">
              <a:avLst/>
            </a:prstGeom>
          </p:spPr>
          <p:txBody>
            <a:bodyPr wrap="square">
              <a:spAutoFit/>
              <a:scene3d>
                <a:camera prst="orthographicFront"/>
                <a:lightRig rig="threePt" dir="t"/>
              </a:scene3d>
              <a:sp3d contourW="12700"/>
            </a:bodyPr>
            <a:lstStyle/>
            <a:p>
              <a:r>
                <a:rPr lang="en-US" altLang="zh-CN" sz="2000" dirty="0" smtClean="0"/>
                <a:t>1</a:t>
              </a:r>
              <a:r>
                <a:rPr lang="zh-CN" altLang="en-US" sz="2000" dirty="0" smtClean="0"/>
                <a:t>、</a:t>
              </a:r>
              <a:r>
                <a:rPr lang="zh-CN" altLang="zh-CN" sz="2000" dirty="0" smtClean="0"/>
                <a:t>虚数</a:t>
              </a:r>
              <a:r>
                <a:rPr lang="zh-CN" altLang="en-US" sz="2000" dirty="0" smtClean="0"/>
                <a:t>，</a:t>
              </a:r>
              <a:r>
                <a:rPr lang="zh-CN" altLang="zh-CN" sz="2000" dirty="0"/>
                <a:t>虚数的平方</a:t>
              </a:r>
              <a:r>
                <a:rPr lang="zh-CN" altLang="zh-CN" sz="2000" dirty="0" smtClean="0"/>
                <a:t>运算</a:t>
              </a:r>
              <a:endParaRPr lang="en-US" altLang="zh-CN" sz="2000" dirty="0" smtClean="0"/>
            </a:p>
            <a:p>
              <a:endParaRPr lang="en-US" altLang="zh-CN" sz="2000" dirty="0"/>
            </a:p>
            <a:p>
              <a:r>
                <a:rPr lang="en-US" altLang="zh-CN" sz="2000" dirty="0" smtClean="0"/>
                <a:t>2</a:t>
              </a:r>
              <a:r>
                <a:rPr lang="zh-CN" altLang="en-US" sz="2000" dirty="0" smtClean="0"/>
                <a:t>、</a:t>
              </a:r>
              <a:r>
                <a:rPr lang="zh-CN" altLang="zh-CN" sz="2000" dirty="0" smtClean="0"/>
                <a:t>复数</a:t>
              </a:r>
              <a:r>
                <a:rPr lang="zh-CN" altLang="en-US" sz="2000" dirty="0" smtClean="0"/>
                <a:t>，</a:t>
              </a:r>
              <a:r>
                <a:rPr lang="zh-CN" altLang="zh-CN" sz="2000" dirty="0"/>
                <a:t>复数的加法</a:t>
              </a:r>
              <a:r>
                <a:rPr lang="zh-CN" altLang="zh-CN" sz="2000" dirty="0" smtClean="0"/>
                <a:t>运算</a:t>
              </a:r>
              <a:r>
                <a:rPr lang="zh-CN" altLang="en-US" sz="2000" dirty="0" smtClean="0"/>
                <a:t>，</a:t>
              </a:r>
              <a:r>
                <a:rPr lang="zh-CN" altLang="zh-CN" sz="2000" dirty="0"/>
                <a:t>复数的乘法</a:t>
              </a:r>
              <a:r>
                <a:rPr lang="zh-CN" altLang="zh-CN" sz="2000" dirty="0" smtClean="0"/>
                <a:t>运算</a:t>
              </a:r>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r>
                <a:rPr lang="en-US" altLang="zh-CN" sz="2000" dirty="0" smtClean="0"/>
                <a:t>3</a:t>
              </a:r>
              <a:r>
                <a:rPr lang="zh-CN" altLang="en-US" sz="2000" dirty="0" smtClean="0"/>
                <a:t>、</a:t>
              </a:r>
              <a:r>
                <a:rPr lang="zh-CN" altLang="zh-CN" sz="2000" dirty="0"/>
                <a:t>复数的</a:t>
              </a:r>
              <a:r>
                <a:rPr lang="zh-CN" altLang="zh-CN" sz="2000" dirty="0" smtClean="0"/>
                <a:t>模</a:t>
              </a:r>
              <a:endParaRPr lang="en-US" altLang="zh-CN" sz="2000" dirty="0" smtClean="0"/>
            </a:p>
            <a:p>
              <a:endParaRPr lang="en-US" altLang="zh-CN" sz="2000" dirty="0"/>
            </a:p>
            <a:p>
              <a:r>
                <a:rPr lang="en-US" altLang="zh-CN" sz="2000" dirty="0" smtClean="0"/>
                <a:t>4</a:t>
              </a:r>
              <a:r>
                <a:rPr lang="zh-CN" altLang="en-US" sz="2000" dirty="0" smtClean="0"/>
                <a:t>、</a:t>
              </a:r>
              <a:r>
                <a:rPr lang="zh-CN" altLang="zh-CN" sz="2000" dirty="0"/>
                <a:t>共轭的</a:t>
              </a:r>
              <a:r>
                <a:rPr lang="zh-CN" altLang="zh-CN" sz="2000" dirty="0" smtClean="0"/>
                <a:t>概念</a:t>
              </a:r>
              <a:endParaRPr lang="en-US" altLang="zh-CN" sz="2000" dirty="0" smtClean="0"/>
            </a:p>
            <a:p>
              <a:endParaRPr lang="en-US" altLang="zh-CN" sz="2000" dirty="0"/>
            </a:p>
            <a:p>
              <a:r>
                <a:rPr lang="en-US" altLang="zh-CN" sz="2000" dirty="0" smtClean="0"/>
                <a:t>5</a:t>
              </a:r>
              <a:r>
                <a:rPr lang="zh-CN" altLang="en-US" sz="2000" dirty="0" smtClean="0"/>
                <a:t>、</a:t>
              </a:r>
              <a:r>
                <a:rPr lang="zh-CN" altLang="zh-CN" sz="2000" dirty="0"/>
                <a:t>欧拉</a:t>
              </a:r>
              <a:r>
                <a:rPr lang="zh-CN" altLang="zh-CN" sz="2000" dirty="0" smtClean="0"/>
                <a:t>公式</a:t>
              </a:r>
              <a:r>
                <a:rPr lang="zh-CN" altLang="en-US" sz="2000" dirty="0" smtClean="0"/>
                <a:t>：</a:t>
              </a:r>
              <a:endParaRPr lang="en-US" altLang="zh-CN" sz="2000" dirty="0" smtClean="0"/>
            </a:p>
            <a:p>
              <a:endParaRPr lang="en-US" altLang="zh-CN" sz="2000" dirty="0"/>
            </a:p>
            <a:p>
              <a:endParaRPr lang="en-US" altLang="zh-CN" sz="2000" dirty="0" smtClean="0"/>
            </a:p>
            <a:p>
              <a:endParaRPr lang="en-US" altLang="zh-CN" sz="2000" dirty="0"/>
            </a:p>
            <a:p>
              <a:endParaRPr lang="zh-CN" altLang="zh-CN" sz="20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1029777" y="3347791"/>
              <a:ext cx="5688416"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7.2.1  </a:t>
              </a:r>
              <a:r>
                <a:rPr lang="zh-CN" altLang="en-US" sz="2400" b="1" dirty="0">
                  <a:solidFill>
                    <a:srgbClr val="1C75BC"/>
                  </a:solidFill>
                  <a:latin typeface="迷你简准圆" panose="03000509000000000000" pitchFamily="65" charset="-122"/>
                  <a:ea typeface="迷你简准圆" panose="03000509000000000000" pitchFamily="65" charset="-122"/>
                </a:rPr>
                <a:t>回顾：复数和复平面</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4246682590"/>
              </p:ext>
            </p:extLst>
          </p:nvPr>
        </p:nvGraphicFramePr>
        <p:xfrm>
          <a:off x="1470556" y="2959699"/>
          <a:ext cx="5591002" cy="512712"/>
        </p:xfrm>
        <a:graphic>
          <a:graphicData uri="http://schemas.openxmlformats.org/presentationml/2006/ole">
            <mc:AlternateContent xmlns:mc="http://schemas.openxmlformats.org/markup-compatibility/2006">
              <mc:Choice xmlns:v="urn:schemas-microsoft-com:vml" Requires="v">
                <p:oleObj spid="_x0000_s91176" r:id="rId6" imgW="2184120" imgH="203040" progId="Equation.KSEE3">
                  <p:embed/>
                </p:oleObj>
              </mc:Choice>
              <mc:Fallback>
                <p:oleObj r:id="rId6" imgW="2184120" imgH="203040" progId="Equation.KSEE3">
                  <p:embed/>
                  <p:pic>
                    <p:nvPicPr>
                      <p:cNvPr id="0" name="对象 14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0556" y="2959699"/>
                        <a:ext cx="5591002" cy="512712"/>
                      </a:xfrm>
                      <a:prstGeom prst="rect">
                        <a:avLst/>
                      </a:prstGeom>
                      <a:noFill/>
                    </p:spPr>
                  </p:pic>
                </p:oleObj>
              </mc:Fallback>
            </mc:AlternateContent>
          </a:graphicData>
        </a:graphic>
      </p:graphicFrame>
      <p:sp>
        <p:nvSpPr>
          <p:cNvPr id="9"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168672353"/>
              </p:ext>
            </p:extLst>
          </p:nvPr>
        </p:nvGraphicFramePr>
        <p:xfrm>
          <a:off x="1479729" y="3578841"/>
          <a:ext cx="8760377" cy="540486"/>
        </p:xfrm>
        <a:graphic>
          <a:graphicData uri="http://schemas.openxmlformats.org/presentationml/2006/ole">
            <mc:AlternateContent xmlns:mc="http://schemas.openxmlformats.org/markup-compatibility/2006">
              <mc:Choice xmlns:v="urn:schemas-microsoft-com:vml" Requires="v">
                <p:oleObj spid="_x0000_s91177" r:id="rId8" imgW="3708360" imgH="228600" progId="Equation.KSEE3">
                  <p:embed/>
                </p:oleObj>
              </mc:Choice>
              <mc:Fallback>
                <p:oleObj r:id="rId8" imgW="3708360" imgH="228600" progId="Equation.KSEE3">
                  <p:embed/>
                  <p:pic>
                    <p:nvPicPr>
                      <p:cNvPr id="0" name="对象 147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9729" y="3578841"/>
                        <a:ext cx="8760377" cy="540486"/>
                      </a:xfrm>
                      <a:prstGeom prst="rect">
                        <a:avLst/>
                      </a:prstGeom>
                      <a:noFill/>
                    </p:spPr>
                  </p:pic>
                </p:oleObj>
              </mc:Fallback>
            </mc:AlternateContent>
          </a:graphicData>
        </a:graphic>
      </p:graphicFrame>
      <p:sp>
        <p:nvSpPr>
          <p:cNvPr id="11"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1261443578"/>
              </p:ext>
            </p:extLst>
          </p:nvPr>
        </p:nvGraphicFramePr>
        <p:xfrm>
          <a:off x="3418623" y="5595825"/>
          <a:ext cx="2525673" cy="438340"/>
        </p:xfrm>
        <a:graphic>
          <a:graphicData uri="http://schemas.openxmlformats.org/presentationml/2006/ole">
            <mc:AlternateContent xmlns:mc="http://schemas.openxmlformats.org/markup-compatibility/2006">
              <mc:Choice xmlns:v="urn:schemas-microsoft-com:vml" Requires="v">
                <p:oleObj spid="_x0000_s91178" r:id="rId10" imgW="1155600" imgH="203040" progId="Equation.KSEE3">
                  <p:embed/>
                </p:oleObj>
              </mc:Choice>
              <mc:Fallback>
                <p:oleObj r:id="rId10" imgW="1155600" imgH="203040" progId="Equation.KSEE3">
                  <p:embed/>
                  <p:pic>
                    <p:nvPicPr>
                      <p:cNvPr id="0" name="对象 160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18623" y="5595825"/>
                        <a:ext cx="2525673" cy="438340"/>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33133860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8288959"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7.2  </a:t>
              </a:r>
              <a:r>
                <a:rPr lang="zh-CN" altLang="en-US" sz="3200" dirty="0"/>
                <a:t>复数域中的向量和矩阵</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248294"/>
            <a:ext cx="10192106" cy="2462212"/>
            <a:chOff x="878002" y="3347791"/>
            <a:chExt cx="9708883" cy="1583203"/>
          </a:xfrm>
        </p:grpSpPr>
        <p:sp>
          <p:nvSpPr>
            <p:cNvPr id="33" name="矩形 32"/>
            <p:cNvSpPr/>
            <p:nvPr/>
          </p:nvSpPr>
          <p:spPr>
            <a:xfrm>
              <a:off x="878002" y="3692138"/>
              <a:ext cx="9708883" cy="1238856"/>
            </a:xfrm>
            <a:prstGeom prst="rect">
              <a:avLst/>
            </a:prstGeom>
          </p:spPr>
          <p:txBody>
            <a:bodyPr wrap="square">
              <a:spAutoFit/>
              <a:scene3d>
                <a:camera prst="orthographicFront"/>
                <a:lightRig rig="threePt" dir="t"/>
              </a:scene3d>
              <a:sp3d contourW="12700"/>
            </a:bodyPr>
            <a:lstStyle/>
            <a:p>
              <a:r>
                <a:rPr lang="en-US" altLang="zh-CN" sz="2000" dirty="0" smtClean="0"/>
                <a:t> </a:t>
              </a:r>
            </a:p>
            <a:p>
              <a:r>
                <a:rPr lang="en-US" altLang="zh-CN" sz="2000" dirty="0" smtClean="0"/>
                <a:t>6</a:t>
              </a:r>
              <a:r>
                <a:rPr lang="zh-CN" altLang="en-US" sz="2000" dirty="0" smtClean="0"/>
                <a:t>、</a:t>
              </a:r>
              <a:endParaRPr lang="en-US" altLang="zh-CN" sz="2000" dirty="0" smtClean="0"/>
            </a:p>
            <a:p>
              <a:endParaRPr lang="en-US" altLang="zh-CN" sz="2000" dirty="0" smtClean="0"/>
            </a:p>
            <a:p>
              <a:endParaRPr lang="en-US" altLang="zh-CN" sz="2000" dirty="0"/>
            </a:p>
            <a:p>
              <a:endParaRPr lang="zh-CN" altLang="zh-CN" sz="20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1029777" y="3347791"/>
              <a:ext cx="5688416"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7.2.1  </a:t>
              </a:r>
              <a:r>
                <a:rPr lang="zh-CN" altLang="en-US" sz="2400" b="1" dirty="0">
                  <a:solidFill>
                    <a:srgbClr val="1C75BC"/>
                  </a:solidFill>
                  <a:latin typeface="迷你简准圆" panose="03000509000000000000" pitchFamily="65" charset="-122"/>
                  <a:ea typeface="迷你简准圆" panose="03000509000000000000" pitchFamily="65" charset="-122"/>
                </a:rPr>
                <a:t>回顾：复数和复平面</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766378" y="1872155"/>
            <a:ext cx="193573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73173890"/>
              </p:ext>
            </p:extLst>
          </p:nvPr>
        </p:nvGraphicFramePr>
        <p:xfrm>
          <a:off x="1766378" y="2006203"/>
          <a:ext cx="1299015" cy="447202"/>
        </p:xfrm>
        <a:graphic>
          <a:graphicData uri="http://schemas.openxmlformats.org/presentationml/2006/ole">
            <mc:AlternateContent xmlns:mc="http://schemas.openxmlformats.org/markup-compatibility/2006">
              <mc:Choice xmlns:v="urn:schemas-microsoft-com:vml" Requires="v">
                <p:oleObj spid="_x0000_s92185" r:id="rId6" imgW="583920" imgH="203040" progId="Equation.KSEE3">
                  <p:embed/>
                </p:oleObj>
              </mc:Choice>
              <mc:Fallback>
                <p:oleObj r:id="rId6" imgW="583920" imgH="203040" progId="Equation.KSEE3">
                  <p:embed/>
                  <p:pic>
                    <p:nvPicPr>
                      <p:cNvPr id="0" name="对象 15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6378" y="2006203"/>
                        <a:ext cx="1299015" cy="447202"/>
                      </a:xfrm>
                      <a:prstGeom prst="rect">
                        <a:avLst/>
                      </a:prstGeom>
                      <a:noFill/>
                    </p:spPr>
                  </p:pic>
                </p:oleObj>
              </mc:Fallback>
            </mc:AlternateContent>
          </a:graphicData>
        </a:graphic>
      </p:graphicFrame>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136908028"/>
              </p:ext>
            </p:extLst>
          </p:nvPr>
        </p:nvGraphicFramePr>
        <p:xfrm>
          <a:off x="1280290" y="2703189"/>
          <a:ext cx="2991403" cy="2791142"/>
        </p:xfrm>
        <a:graphic>
          <a:graphicData uri="http://schemas.openxmlformats.org/presentationml/2006/ole">
            <mc:AlternateContent xmlns:mc="http://schemas.openxmlformats.org/markup-compatibility/2006">
              <mc:Choice xmlns:v="urn:schemas-microsoft-com:vml" Requires="v">
                <p:oleObj spid="_x0000_s92186" name="Visio" r:id="rId8" imgW="2400314" imgH="2238289" progId="Visio.Drawing.15">
                  <p:embed/>
                </p:oleObj>
              </mc:Choice>
              <mc:Fallback>
                <p:oleObj name="Visio" r:id="rId8" imgW="2400314" imgH="2238289" progId="Visio.Drawing.15">
                  <p:embed/>
                  <p:pic>
                    <p:nvPicPr>
                      <p:cNvPr id="0" name="对象 165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0290" y="2703189"/>
                        <a:ext cx="2991403" cy="2791142"/>
                      </a:xfrm>
                      <a:prstGeom prst="rect">
                        <a:avLst/>
                      </a:prstGeom>
                      <a:noFill/>
                    </p:spPr>
                  </p:pic>
                </p:oleObj>
              </mc:Fallback>
            </mc:AlternateContent>
          </a:graphicData>
        </a:graphic>
      </p:graphicFrame>
      <p:sp>
        <p:nvSpPr>
          <p:cNvPr id="8" name="矩形 7"/>
          <p:cNvSpPr/>
          <p:nvPr/>
        </p:nvSpPr>
        <p:spPr>
          <a:xfrm>
            <a:off x="6507833" y="2274879"/>
            <a:ext cx="4538858" cy="3170099"/>
          </a:xfrm>
          <a:prstGeom prst="rect">
            <a:avLst/>
          </a:prstGeom>
        </p:spPr>
        <p:txBody>
          <a:bodyPr wrap="square">
            <a:spAutoFit/>
          </a:bodyPr>
          <a:lstStyle/>
          <a:p>
            <a:r>
              <a:rPr lang="en-US" altLang="zh-CN" sz="2000" dirty="0" smtClean="0">
                <a:latin typeface="+mn-ea"/>
              </a:rPr>
              <a:t>7</a:t>
            </a:r>
            <a:r>
              <a:rPr lang="zh-CN" altLang="en-US" sz="2000" dirty="0" smtClean="0">
                <a:latin typeface="+mn-ea"/>
              </a:rPr>
              <a:t>、</a:t>
            </a:r>
            <a:r>
              <a:rPr lang="en-US" altLang="zh-CN" sz="2000" dirty="0">
                <a:latin typeface="+mn-ea"/>
              </a:rPr>
              <a:t>python</a:t>
            </a:r>
            <a:r>
              <a:rPr lang="zh-CN" altLang="zh-CN" sz="2000" dirty="0">
                <a:latin typeface="+mn-ea"/>
                <a:cs typeface="Arial" panose="020B0604020202020204" pitchFamily="34" charset="0"/>
              </a:rPr>
              <a:t>实现复数的常用基本运算</a:t>
            </a:r>
            <a:endParaRPr lang="zh-CN" altLang="en-US" sz="2000" dirty="0">
              <a:latin typeface="+mn-ea"/>
            </a:endParaRPr>
          </a:p>
          <a:p>
            <a:endParaRPr lang="en-US" altLang="zh-CN" dirty="0" smtClean="0"/>
          </a:p>
          <a:p>
            <a:r>
              <a:rPr lang="zh-CN" altLang="zh-CN" dirty="0" smtClean="0"/>
              <a:t>代码</a:t>
            </a:r>
            <a:r>
              <a:rPr lang="zh-CN" altLang="zh-CN" dirty="0"/>
              <a:t>如下：</a:t>
            </a:r>
          </a:p>
          <a:p>
            <a:r>
              <a:rPr lang="en-US" altLang="zh-CN" dirty="0" smtClean="0"/>
              <a:t>z1 </a:t>
            </a:r>
            <a:r>
              <a:rPr lang="en-US" altLang="zh-CN" dirty="0"/>
              <a:t>= 2 + 1j</a:t>
            </a:r>
            <a:endParaRPr lang="zh-CN" altLang="zh-CN" dirty="0"/>
          </a:p>
          <a:p>
            <a:r>
              <a:rPr lang="en-US" altLang="zh-CN" dirty="0"/>
              <a:t>z2 = 3 + 5j</a:t>
            </a:r>
            <a:endParaRPr lang="zh-CN" altLang="zh-CN" dirty="0"/>
          </a:p>
          <a:p>
            <a:r>
              <a:rPr lang="en-US" altLang="zh-CN" dirty="0"/>
              <a:t>print(z1.real)  #</a:t>
            </a:r>
            <a:r>
              <a:rPr lang="zh-CN" altLang="zh-CN" dirty="0"/>
              <a:t>实部</a:t>
            </a:r>
          </a:p>
          <a:p>
            <a:r>
              <a:rPr lang="en-US" altLang="zh-CN" dirty="0"/>
              <a:t>print(z2.imag)  #</a:t>
            </a:r>
            <a:r>
              <a:rPr lang="zh-CN" altLang="zh-CN" dirty="0"/>
              <a:t>虚部</a:t>
            </a:r>
          </a:p>
          <a:p>
            <a:r>
              <a:rPr lang="en-US" altLang="zh-CN" dirty="0"/>
              <a:t>print(z1+z2)    #</a:t>
            </a:r>
            <a:r>
              <a:rPr lang="zh-CN" altLang="zh-CN" dirty="0"/>
              <a:t>加法</a:t>
            </a:r>
          </a:p>
          <a:p>
            <a:r>
              <a:rPr lang="en-US" altLang="zh-CN" dirty="0"/>
              <a:t>print(z1*z2)    #</a:t>
            </a:r>
            <a:r>
              <a:rPr lang="zh-CN" altLang="zh-CN" dirty="0"/>
              <a:t>乘法</a:t>
            </a:r>
          </a:p>
          <a:p>
            <a:r>
              <a:rPr lang="en-US" altLang="zh-CN" dirty="0"/>
              <a:t>print(z1.conjugate())  #</a:t>
            </a:r>
            <a:r>
              <a:rPr lang="zh-CN" altLang="zh-CN" dirty="0"/>
              <a:t>共轭</a:t>
            </a:r>
          </a:p>
          <a:p>
            <a:r>
              <a:rPr lang="en-US" altLang="zh-CN" dirty="0"/>
              <a:t>print(abs(z1))  #</a:t>
            </a:r>
            <a:r>
              <a:rPr lang="zh-CN" altLang="zh-CN" dirty="0"/>
              <a:t>模</a:t>
            </a:r>
            <a:r>
              <a:rPr lang="zh-CN" altLang="zh-CN" dirty="0" smtClean="0"/>
              <a:t>长</a:t>
            </a:r>
            <a:endParaRPr lang="zh-CN" altLang="zh-CN" dirty="0"/>
          </a:p>
        </p:txBody>
      </p:sp>
    </p:spTree>
    <p:custDataLst>
      <p:tags r:id="rId2"/>
    </p:custDataLst>
    <p:extLst>
      <p:ext uri="{BB962C8B-B14F-4D97-AF65-F5344CB8AC3E}">
        <p14:creationId xmlns:p14="http://schemas.microsoft.com/office/powerpoint/2010/main" val="35867958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8288959"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7.2  </a:t>
              </a:r>
              <a:r>
                <a:rPr lang="zh-CN" altLang="en-US" sz="3200" dirty="0"/>
                <a:t>复数域中的向量和矩阵</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248295"/>
            <a:ext cx="10192106" cy="1538886"/>
            <a:chOff x="878002" y="3347791"/>
            <a:chExt cx="9708883" cy="989504"/>
          </a:xfrm>
        </p:grpSpPr>
        <p:sp>
          <p:nvSpPr>
            <p:cNvPr id="33" name="矩形 32"/>
            <p:cNvSpPr/>
            <p:nvPr/>
          </p:nvSpPr>
          <p:spPr>
            <a:xfrm>
              <a:off x="878002" y="3692139"/>
              <a:ext cx="9708883" cy="645156"/>
            </a:xfrm>
            <a:prstGeom prst="rect">
              <a:avLst/>
            </a:prstGeom>
          </p:spPr>
          <p:txBody>
            <a:bodyPr wrap="square">
              <a:spAutoFit/>
              <a:scene3d>
                <a:camera prst="orthographicFront"/>
                <a:lightRig rig="threePt" dir="t"/>
              </a:scene3d>
              <a:sp3d contourW="12700"/>
            </a:bodyPr>
            <a:lstStyle/>
            <a:p>
              <a:endParaRPr lang="en-US" altLang="zh-CN" sz="2000" dirty="0"/>
            </a:p>
            <a:p>
              <a:endParaRPr lang="zh-CN" altLang="zh-CN" sz="20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1029777" y="3347791"/>
              <a:ext cx="5688416"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7.2.2  </a:t>
              </a:r>
              <a:r>
                <a:rPr lang="zh-CN" altLang="en-US" sz="2400" b="1" dirty="0">
                  <a:solidFill>
                    <a:srgbClr val="1C75BC"/>
                  </a:solidFill>
                  <a:latin typeface="迷你简准圆" panose="03000509000000000000" pitchFamily="65" charset="-122"/>
                  <a:ea typeface="迷你简准圆" panose="03000509000000000000" pitchFamily="65" charset="-122"/>
                </a:rPr>
                <a:t>实数域的拓展：共轭转置</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402888896"/>
              </p:ext>
            </p:extLst>
          </p:nvPr>
        </p:nvGraphicFramePr>
        <p:xfrm>
          <a:off x="2767708" y="1783827"/>
          <a:ext cx="2996698" cy="2792378"/>
        </p:xfrm>
        <a:graphic>
          <a:graphicData uri="http://schemas.openxmlformats.org/presentationml/2006/ole">
            <mc:AlternateContent xmlns:mc="http://schemas.openxmlformats.org/markup-compatibility/2006">
              <mc:Choice xmlns:v="urn:schemas-microsoft-com:vml" Requires="v">
                <p:oleObj spid="_x0000_s93205" r:id="rId6" imgW="1257120" imgH="1168200" progId="Equation.KSEE3">
                  <p:embed/>
                </p:oleObj>
              </mc:Choice>
              <mc:Fallback>
                <p:oleObj r:id="rId6" imgW="1257120" imgH="1168200" progId="Equation.KSEE3">
                  <p:embed/>
                  <p:pic>
                    <p:nvPicPr>
                      <p:cNvPr id="0" name="对象 15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7708" y="1783827"/>
                        <a:ext cx="2996698" cy="2792378"/>
                      </a:xfrm>
                      <a:prstGeom prst="rect">
                        <a:avLst/>
                      </a:prstGeom>
                      <a:noFill/>
                    </p:spPr>
                  </p:pic>
                </p:oleObj>
              </mc:Fallback>
            </mc:AlternateContent>
          </a:graphicData>
        </a:graphic>
      </p:graphicFrame>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184220787"/>
              </p:ext>
            </p:extLst>
          </p:nvPr>
        </p:nvGraphicFramePr>
        <p:xfrm>
          <a:off x="1191746" y="5463149"/>
          <a:ext cx="8868229" cy="637899"/>
        </p:xfrm>
        <a:graphic>
          <a:graphicData uri="http://schemas.openxmlformats.org/presentationml/2006/ole">
            <mc:AlternateContent xmlns:mc="http://schemas.openxmlformats.org/markup-compatibility/2006">
              <mc:Choice xmlns:v="urn:schemas-microsoft-com:vml" Requires="v">
                <p:oleObj spid="_x0000_s93206" r:id="rId8" imgW="4216320" imgH="241200" progId="Equation.KSEE3">
                  <p:embed/>
                </p:oleObj>
              </mc:Choice>
              <mc:Fallback>
                <p:oleObj r:id="rId8" imgW="4216320" imgH="241200" progId="Equation.KSEE3">
                  <p:embed/>
                  <p:pic>
                    <p:nvPicPr>
                      <p:cNvPr id="0" name="对象 154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91746" y="5463149"/>
                        <a:ext cx="8868229" cy="637899"/>
                      </a:xfrm>
                      <a:prstGeom prst="rect">
                        <a:avLst/>
                      </a:prstGeom>
                      <a:noFill/>
                    </p:spPr>
                  </p:pic>
                </p:oleObj>
              </mc:Fallback>
            </mc:AlternateContent>
          </a:graphicData>
        </a:graphic>
      </p:graphicFrame>
      <p:sp>
        <p:nvSpPr>
          <p:cNvPr id="9" name="文本框 8"/>
          <p:cNvSpPr txBox="1"/>
          <p:nvPr/>
        </p:nvSpPr>
        <p:spPr>
          <a:xfrm>
            <a:off x="1191746" y="2670772"/>
            <a:ext cx="1451866" cy="369332"/>
          </a:xfrm>
          <a:prstGeom prst="rect">
            <a:avLst/>
          </a:prstGeom>
          <a:noFill/>
        </p:spPr>
        <p:txBody>
          <a:bodyPr wrap="square" rtlCol="0">
            <a:spAutoFit/>
          </a:bodyPr>
          <a:lstStyle/>
          <a:p>
            <a:r>
              <a:rPr lang="zh-CN" altLang="en-US" dirty="0" smtClean="0"/>
              <a:t>复数：</a:t>
            </a:r>
            <a:endParaRPr lang="zh-CN" altLang="en-US" dirty="0"/>
          </a:p>
        </p:txBody>
      </p:sp>
      <p:sp>
        <p:nvSpPr>
          <p:cNvPr id="17" name="文本框 16"/>
          <p:cNvSpPr txBox="1"/>
          <p:nvPr/>
        </p:nvSpPr>
        <p:spPr>
          <a:xfrm>
            <a:off x="1191746" y="4835011"/>
            <a:ext cx="1451866" cy="369332"/>
          </a:xfrm>
          <a:prstGeom prst="rect">
            <a:avLst/>
          </a:prstGeom>
          <a:noFill/>
        </p:spPr>
        <p:txBody>
          <a:bodyPr wrap="square" rtlCol="0">
            <a:spAutoFit/>
          </a:bodyPr>
          <a:lstStyle/>
          <a:p>
            <a:r>
              <a:rPr lang="zh-CN" altLang="en-US" dirty="0"/>
              <a:t>共轭转置</a:t>
            </a:r>
            <a:r>
              <a:rPr lang="zh-CN" altLang="en-US" dirty="0" smtClean="0"/>
              <a:t>：</a:t>
            </a:r>
            <a:endParaRPr lang="zh-CN" altLang="en-US" dirty="0"/>
          </a:p>
        </p:txBody>
      </p:sp>
    </p:spTree>
    <p:custDataLst>
      <p:tags r:id="rId2"/>
    </p:custDataLst>
    <p:extLst>
      <p:ext uri="{BB962C8B-B14F-4D97-AF65-F5344CB8AC3E}">
        <p14:creationId xmlns:p14="http://schemas.microsoft.com/office/powerpoint/2010/main" val="33962595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8288959"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7.2  </a:t>
              </a:r>
              <a:r>
                <a:rPr lang="zh-CN" altLang="en-US" sz="3200" dirty="0"/>
                <a:t>复数域中的向量和矩阵</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248295"/>
            <a:ext cx="10192106" cy="1538886"/>
            <a:chOff x="878002" y="3347791"/>
            <a:chExt cx="9708883" cy="989504"/>
          </a:xfrm>
        </p:grpSpPr>
        <p:sp>
          <p:nvSpPr>
            <p:cNvPr id="33" name="矩形 32"/>
            <p:cNvSpPr/>
            <p:nvPr/>
          </p:nvSpPr>
          <p:spPr>
            <a:xfrm>
              <a:off x="878002" y="3692139"/>
              <a:ext cx="9708883" cy="645156"/>
            </a:xfrm>
            <a:prstGeom prst="rect">
              <a:avLst/>
            </a:prstGeom>
          </p:spPr>
          <p:txBody>
            <a:bodyPr wrap="square">
              <a:spAutoFit/>
              <a:scene3d>
                <a:camera prst="orthographicFront"/>
                <a:lightRig rig="threePt" dir="t"/>
              </a:scene3d>
              <a:sp3d contourW="12700"/>
            </a:bodyPr>
            <a:lstStyle/>
            <a:p>
              <a:endParaRPr lang="en-US" altLang="zh-CN" sz="2000" dirty="0"/>
            </a:p>
            <a:p>
              <a:endParaRPr lang="zh-CN" altLang="zh-CN" sz="20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1029777" y="3347791"/>
              <a:ext cx="5688416"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7.2.2  </a:t>
              </a:r>
              <a:r>
                <a:rPr lang="zh-CN" altLang="en-US" sz="2400" b="1" dirty="0">
                  <a:solidFill>
                    <a:srgbClr val="1C75BC"/>
                  </a:solidFill>
                  <a:latin typeface="迷你简准圆" panose="03000509000000000000" pitchFamily="65" charset="-122"/>
                  <a:ea typeface="迷你简准圆" panose="03000509000000000000" pitchFamily="65" charset="-122"/>
                </a:rPr>
                <a:t>实数域的拓展：共轭转置</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1479730" y="1967209"/>
            <a:ext cx="3518912" cy="3170099"/>
          </a:xfrm>
          <a:prstGeom prst="rect">
            <a:avLst/>
          </a:prstGeom>
        </p:spPr>
        <p:txBody>
          <a:bodyPr wrap="none">
            <a:spAutoFit/>
          </a:bodyPr>
          <a:lstStyle/>
          <a:p>
            <a:r>
              <a:rPr lang="zh-CN" altLang="zh-CN" sz="2000" dirty="0">
                <a:latin typeface="+mn-ea"/>
                <a:cs typeface="Times New Roman" panose="02020603050405020304" pitchFamily="18" charset="0"/>
              </a:rPr>
              <a:t>复数向量长度</a:t>
            </a:r>
            <a:r>
              <a:rPr lang="zh-CN" altLang="zh-CN" sz="2000" dirty="0" smtClean="0">
                <a:latin typeface="+mn-ea"/>
                <a:cs typeface="Times New Roman" panose="02020603050405020304" pitchFamily="18" charset="0"/>
              </a:rPr>
              <a:t>平方</a:t>
            </a:r>
            <a:r>
              <a:rPr lang="zh-CN" altLang="en-US" sz="2000" dirty="0" smtClean="0">
                <a:latin typeface="+mn-ea"/>
                <a:cs typeface="Times New Roman" panose="02020603050405020304" pitchFamily="18" charset="0"/>
              </a:rPr>
              <a:t>：</a:t>
            </a:r>
            <a:endParaRPr lang="en-US" altLang="zh-CN" sz="2000" dirty="0" smtClean="0">
              <a:latin typeface="+mn-ea"/>
              <a:cs typeface="Times New Roman" panose="02020603050405020304" pitchFamily="18" charset="0"/>
            </a:endParaRPr>
          </a:p>
          <a:p>
            <a:endParaRPr lang="en-US" altLang="zh-CN" sz="2000" dirty="0">
              <a:latin typeface="+mn-ea"/>
              <a:cs typeface="Times New Roman" panose="02020603050405020304" pitchFamily="18" charset="0"/>
            </a:endParaRPr>
          </a:p>
          <a:p>
            <a:endParaRPr lang="en-US" altLang="zh-CN" sz="2000" dirty="0" smtClean="0">
              <a:latin typeface="+mn-ea"/>
              <a:cs typeface="Times New Roman" panose="02020603050405020304" pitchFamily="18" charset="0"/>
            </a:endParaRPr>
          </a:p>
          <a:p>
            <a:endParaRPr lang="en-US" altLang="zh-CN" sz="2000" dirty="0">
              <a:latin typeface="+mn-ea"/>
              <a:cs typeface="Times New Roman" panose="02020603050405020304" pitchFamily="18" charset="0"/>
            </a:endParaRPr>
          </a:p>
          <a:p>
            <a:endParaRPr lang="en-US" altLang="zh-CN" sz="2000" dirty="0" smtClean="0"/>
          </a:p>
          <a:p>
            <a:r>
              <a:rPr lang="zh-CN" altLang="zh-CN" sz="2000" dirty="0" smtClean="0"/>
              <a:t>向量</a:t>
            </a:r>
            <a:r>
              <a:rPr lang="zh-CN" altLang="zh-CN" sz="2000" dirty="0"/>
              <a:t>中各个成分的模长平方和</a:t>
            </a:r>
            <a:endParaRPr lang="en-US" altLang="zh-CN" sz="2000" dirty="0" smtClean="0">
              <a:latin typeface="+mn-ea"/>
            </a:endParaRPr>
          </a:p>
          <a:p>
            <a:endParaRPr lang="en-US" altLang="zh-CN" sz="2000" dirty="0">
              <a:latin typeface="+mn-ea"/>
            </a:endParaRPr>
          </a:p>
          <a:p>
            <a:endParaRPr lang="en-US" altLang="zh-CN" sz="2000" dirty="0" smtClean="0">
              <a:latin typeface="+mn-ea"/>
            </a:endParaRPr>
          </a:p>
          <a:p>
            <a:endParaRPr lang="en-US" altLang="zh-CN" sz="2000" dirty="0">
              <a:latin typeface="+mn-ea"/>
            </a:endParaRPr>
          </a:p>
          <a:p>
            <a:r>
              <a:rPr lang="zh-CN" altLang="zh-CN" sz="2000" dirty="0" smtClean="0">
                <a:latin typeface="+mn-ea"/>
              </a:rPr>
              <a:t>内积</a:t>
            </a:r>
            <a:endParaRPr lang="zh-CN" altLang="en-US" sz="2000" dirty="0">
              <a:latin typeface="+mn-ea"/>
            </a:endParaRPr>
          </a:p>
        </p:txBody>
      </p:sp>
      <p:sp>
        <p:nvSpPr>
          <p:cNvPr id="9"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690300481"/>
              </p:ext>
            </p:extLst>
          </p:nvPr>
        </p:nvGraphicFramePr>
        <p:xfrm>
          <a:off x="1586138" y="1865886"/>
          <a:ext cx="7115734" cy="1793515"/>
        </p:xfrm>
        <a:graphic>
          <a:graphicData uri="http://schemas.openxmlformats.org/presentationml/2006/ole">
            <mc:AlternateContent xmlns:mc="http://schemas.openxmlformats.org/markup-compatibility/2006">
              <mc:Choice xmlns:v="urn:schemas-microsoft-com:vml" Requires="v">
                <p:oleObj spid="_x0000_s94259" r:id="rId6" imgW="4647960" imgH="1168200" progId="Equation.KSEE3">
                  <p:embed/>
                </p:oleObj>
              </mc:Choice>
              <mc:Fallback>
                <p:oleObj r:id="rId6" imgW="4647960" imgH="1168200" progId="Equation.KSEE3">
                  <p:embed/>
                  <p:pic>
                    <p:nvPicPr>
                      <p:cNvPr id="0" name="对象 15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6138" y="1865886"/>
                        <a:ext cx="7115734" cy="1793515"/>
                      </a:xfrm>
                      <a:prstGeom prst="rect">
                        <a:avLst/>
                      </a:prstGeom>
                      <a:noFill/>
                    </p:spPr>
                  </p:pic>
                </p:oleObj>
              </mc:Fallback>
            </mc:AlternateContent>
          </a:graphicData>
        </a:graphic>
      </p:graphicFrame>
      <p:sp>
        <p:nvSpPr>
          <p:cNvPr id="11" name="Rectangle 4"/>
          <p:cNvSpPr>
            <a:spLocks noChangeArrowheads="1"/>
          </p:cNvSpPr>
          <p:nvPr/>
        </p:nvSpPr>
        <p:spPr bwMode="auto">
          <a:xfrm>
            <a:off x="1696384" y="4463896"/>
            <a:ext cx="265585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1938345448"/>
              </p:ext>
            </p:extLst>
          </p:nvPr>
        </p:nvGraphicFramePr>
        <p:xfrm>
          <a:off x="1630952" y="3760724"/>
          <a:ext cx="2635105" cy="933698"/>
        </p:xfrm>
        <a:graphic>
          <a:graphicData uri="http://schemas.openxmlformats.org/presentationml/2006/ole">
            <mc:AlternateContent xmlns:mc="http://schemas.openxmlformats.org/markup-compatibility/2006">
              <mc:Choice xmlns:v="urn:schemas-microsoft-com:vml" Requires="v">
                <p:oleObj spid="_x0000_s94260" r:id="rId8" imgW="1206360" imgH="431640" progId="Equation.KSEE3">
                  <p:embed/>
                </p:oleObj>
              </mc:Choice>
              <mc:Fallback>
                <p:oleObj r:id="rId8" imgW="1206360" imgH="431640" progId="Equation.KSEE3">
                  <p:embed/>
                  <p:pic>
                    <p:nvPicPr>
                      <p:cNvPr id="0" name="对象 15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30952" y="3760724"/>
                        <a:ext cx="2635105" cy="933698"/>
                      </a:xfrm>
                      <a:prstGeom prst="rect">
                        <a:avLst/>
                      </a:prstGeom>
                      <a:noFill/>
                    </p:spPr>
                  </p:pic>
                </p:oleObj>
              </mc:Fallback>
            </mc:AlternateContent>
          </a:graphicData>
        </a:graphic>
      </p:graphicFrame>
      <p:sp>
        <p:nvSpPr>
          <p:cNvPr id="13"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1146598089"/>
              </p:ext>
            </p:extLst>
          </p:nvPr>
        </p:nvGraphicFramePr>
        <p:xfrm>
          <a:off x="2131628" y="4872465"/>
          <a:ext cx="930799" cy="2008566"/>
        </p:xfrm>
        <a:graphic>
          <a:graphicData uri="http://schemas.openxmlformats.org/presentationml/2006/ole">
            <mc:AlternateContent xmlns:mc="http://schemas.openxmlformats.org/markup-compatibility/2006">
              <mc:Choice xmlns:v="urn:schemas-microsoft-com:vml" Requires="v">
                <p:oleObj spid="_x0000_s94261" r:id="rId10" imgW="545760" imgH="1168200" progId="Equation.KSEE3">
                  <p:embed/>
                </p:oleObj>
              </mc:Choice>
              <mc:Fallback>
                <p:oleObj r:id="rId10" imgW="545760" imgH="1168200" progId="Equation.KSEE3">
                  <p:embed/>
                  <p:pic>
                    <p:nvPicPr>
                      <p:cNvPr id="0" name="对象 155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31628" y="4872465"/>
                        <a:ext cx="930799" cy="2008566"/>
                      </a:xfrm>
                      <a:prstGeom prst="rect">
                        <a:avLst/>
                      </a:prstGeom>
                      <a:noFill/>
                    </p:spPr>
                  </p:pic>
                </p:oleObj>
              </mc:Fallback>
            </mc:AlternateContent>
          </a:graphicData>
        </a:graphic>
      </p:graphicFrame>
      <p:sp>
        <p:nvSpPr>
          <p:cNvPr id="15" name="Rectangle 8"/>
          <p:cNvSpPr>
            <a:spLocks noChangeArrowheads="1"/>
          </p:cNvSpPr>
          <p:nvPr/>
        </p:nvSpPr>
        <p:spPr bwMode="auto">
          <a:xfrm>
            <a:off x="218063" y="767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4132624574"/>
              </p:ext>
            </p:extLst>
          </p:nvPr>
        </p:nvGraphicFramePr>
        <p:xfrm>
          <a:off x="3658765" y="4872464"/>
          <a:ext cx="894762" cy="1965281"/>
        </p:xfrm>
        <a:graphic>
          <a:graphicData uri="http://schemas.openxmlformats.org/presentationml/2006/ole">
            <mc:AlternateContent xmlns:mc="http://schemas.openxmlformats.org/markup-compatibility/2006">
              <mc:Choice xmlns:v="urn:schemas-microsoft-com:vml" Requires="v">
                <p:oleObj spid="_x0000_s94262" r:id="rId12" imgW="533160" imgH="1168200" progId="Equation.KSEE3">
                  <p:embed/>
                </p:oleObj>
              </mc:Choice>
              <mc:Fallback>
                <p:oleObj r:id="rId12" imgW="533160" imgH="1168200" progId="Equation.KSEE3">
                  <p:embed/>
                  <p:pic>
                    <p:nvPicPr>
                      <p:cNvPr id="0" name="对象 155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58765" y="4872464"/>
                        <a:ext cx="894762" cy="1965281"/>
                      </a:xfrm>
                      <a:prstGeom prst="rect">
                        <a:avLst/>
                      </a:prstGeom>
                      <a:noFill/>
                    </p:spPr>
                  </p:pic>
                </p:oleObj>
              </mc:Fallback>
            </mc:AlternateContent>
          </a:graphicData>
        </a:graphic>
      </p:graphicFrame>
      <p:sp>
        <p:nvSpPr>
          <p:cNvPr id="17"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2858925440"/>
              </p:ext>
            </p:extLst>
          </p:nvPr>
        </p:nvGraphicFramePr>
        <p:xfrm>
          <a:off x="5149864" y="4568281"/>
          <a:ext cx="7006265" cy="2066596"/>
        </p:xfrm>
        <a:graphic>
          <a:graphicData uri="http://schemas.openxmlformats.org/presentationml/2006/ole">
            <mc:AlternateContent xmlns:mc="http://schemas.openxmlformats.org/markup-compatibility/2006">
              <mc:Choice xmlns:v="urn:schemas-microsoft-com:vml" Requires="v">
                <p:oleObj spid="_x0000_s94263" r:id="rId14" imgW="3974760" imgH="1168200" progId="Equation.KSEE3">
                  <p:embed/>
                </p:oleObj>
              </mc:Choice>
              <mc:Fallback>
                <p:oleObj r:id="rId14" imgW="3974760" imgH="1168200" progId="Equation.KSEE3">
                  <p:embed/>
                  <p:pic>
                    <p:nvPicPr>
                      <p:cNvPr id="0" name="对象 155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49864" y="4568281"/>
                        <a:ext cx="7006265" cy="2066596"/>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22865114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8288959"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7.2  </a:t>
              </a:r>
              <a:r>
                <a:rPr lang="zh-CN" altLang="en-US" sz="3200" dirty="0"/>
                <a:t>复数域中的向量和矩阵</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248296"/>
            <a:ext cx="10192106" cy="1846661"/>
            <a:chOff x="878002" y="3347791"/>
            <a:chExt cx="9708883" cy="1187403"/>
          </a:xfrm>
        </p:grpSpPr>
        <p:sp>
          <p:nvSpPr>
            <p:cNvPr id="33" name="矩形 32"/>
            <p:cNvSpPr/>
            <p:nvPr/>
          </p:nvSpPr>
          <p:spPr>
            <a:xfrm>
              <a:off x="878002" y="3692138"/>
              <a:ext cx="9708883" cy="843056"/>
            </a:xfrm>
            <a:prstGeom prst="rect">
              <a:avLst/>
            </a:prstGeom>
          </p:spPr>
          <p:txBody>
            <a:bodyPr wrap="square">
              <a:spAutoFit/>
              <a:scene3d>
                <a:camera prst="orthographicFront"/>
                <a:lightRig rig="threePt" dir="t"/>
              </a:scene3d>
              <a:sp3d contourW="12700"/>
            </a:bodyPr>
            <a:lstStyle/>
            <a:p>
              <a:endParaRPr lang="en-US" altLang="zh-CN" sz="2000" dirty="0" smtClean="0"/>
            </a:p>
            <a:p>
              <a:endParaRPr lang="en-US" altLang="zh-CN" sz="2000" dirty="0"/>
            </a:p>
            <a:p>
              <a:endParaRPr lang="zh-CN" altLang="zh-CN" sz="20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1029777" y="3347791"/>
              <a:ext cx="5688416"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7.2.3  </a:t>
              </a:r>
              <a:r>
                <a:rPr lang="zh-CN" altLang="en-US" sz="2400" b="1" dirty="0">
                  <a:solidFill>
                    <a:srgbClr val="1C75BC"/>
                  </a:solidFill>
                  <a:latin typeface="迷你简准圆" panose="03000509000000000000" pitchFamily="65" charset="-122"/>
                  <a:ea typeface="迷你简准圆" panose="03000509000000000000" pitchFamily="65" charset="-122"/>
                </a:rPr>
                <a:t>厄米特矩阵</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1329308" y="2319359"/>
            <a:ext cx="180040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718149689"/>
              </p:ext>
            </p:extLst>
          </p:nvPr>
        </p:nvGraphicFramePr>
        <p:xfrm>
          <a:off x="1329309" y="2319360"/>
          <a:ext cx="3512688" cy="2171159"/>
        </p:xfrm>
        <a:graphic>
          <a:graphicData uri="http://schemas.openxmlformats.org/presentationml/2006/ole">
            <mc:AlternateContent xmlns:mc="http://schemas.openxmlformats.org/markup-compatibility/2006">
              <mc:Choice xmlns:v="urn:schemas-microsoft-com:vml" Requires="v">
                <p:oleObj spid="_x0000_s95251" r:id="rId6" imgW="1892160" imgH="1168200" progId="Equation.KSEE3">
                  <p:embed/>
                </p:oleObj>
              </mc:Choice>
              <mc:Fallback>
                <p:oleObj r:id="rId6" imgW="1892160" imgH="1168200" progId="Equation.KSEE3">
                  <p:embed/>
                  <p:pic>
                    <p:nvPicPr>
                      <p:cNvPr id="0" name="对象 15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9309" y="2319360"/>
                        <a:ext cx="3512688" cy="2171159"/>
                      </a:xfrm>
                      <a:prstGeom prst="rect">
                        <a:avLst/>
                      </a:prstGeom>
                      <a:noFill/>
                    </p:spPr>
                  </p:pic>
                </p:oleObj>
              </mc:Fallback>
            </mc:AlternateContent>
          </a:graphicData>
        </a:graphic>
      </p:graphicFrame>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657040925"/>
              </p:ext>
            </p:extLst>
          </p:nvPr>
        </p:nvGraphicFramePr>
        <p:xfrm>
          <a:off x="6273652" y="2315252"/>
          <a:ext cx="3607760" cy="2175267"/>
        </p:xfrm>
        <a:graphic>
          <a:graphicData uri="http://schemas.openxmlformats.org/presentationml/2006/ole">
            <mc:AlternateContent xmlns:mc="http://schemas.openxmlformats.org/markup-compatibility/2006">
              <mc:Choice xmlns:v="urn:schemas-microsoft-com:vml" Requires="v">
                <p:oleObj spid="_x0000_s95252" r:id="rId8" imgW="1942920" imgH="1168200" progId="Equation.KSEE3">
                  <p:embed/>
                </p:oleObj>
              </mc:Choice>
              <mc:Fallback>
                <p:oleObj r:id="rId8" imgW="1942920" imgH="1168200" progId="Equation.KSEE3">
                  <p:embed/>
                  <p:pic>
                    <p:nvPicPr>
                      <p:cNvPr id="0" name="对象 15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73652" y="2315252"/>
                        <a:ext cx="3607760" cy="2175267"/>
                      </a:xfrm>
                      <a:prstGeom prst="rect">
                        <a:avLst/>
                      </a:prstGeom>
                      <a:noFill/>
                    </p:spPr>
                  </p:pic>
                </p:oleObj>
              </mc:Fallback>
            </mc:AlternateContent>
          </a:graphicData>
        </a:graphic>
      </p:graphicFrame>
      <p:sp>
        <p:nvSpPr>
          <p:cNvPr id="8" name="矩形 7"/>
          <p:cNvSpPr/>
          <p:nvPr/>
        </p:nvSpPr>
        <p:spPr>
          <a:xfrm>
            <a:off x="1280290" y="5162963"/>
            <a:ext cx="9221455" cy="913070"/>
          </a:xfrm>
          <a:prstGeom prst="rect">
            <a:avLst/>
          </a:prstGeom>
        </p:spPr>
        <p:txBody>
          <a:bodyPr wrap="square">
            <a:spAutoFit/>
          </a:bodyPr>
          <a:lstStyle/>
          <a:p>
            <a:pPr indent="266700" algn="just">
              <a:lnSpc>
                <a:spcPts val="1570"/>
              </a:lnSpc>
              <a:spcAft>
                <a:spcPts val="0"/>
              </a:spcAft>
            </a:pPr>
            <a:r>
              <a:rPr lang="zh-CN" altLang="zh-CN" sz="2000" dirty="0">
                <a:latin typeface="+mn-ea"/>
              </a:rPr>
              <a:t>实数域内的转置操作就是复数域中共轭转置的一种特殊情况</a:t>
            </a:r>
            <a:r>
              <a:rPr lang="zh-CN" altLang="zh-CN" sz="2000" dirty="0" smtClean="0">
                <a:latin typeface="+mn-ea"/>
              </a:rPr>
              <a:t>。</a:t>
            </a:r>
            <a:endParaRPr lang="en-US" altLang="zh-CN" sz="2000" dirty="0" smtClean="0">
              <a:latin typeface="+mn-ea"/>
            </a:endParaRPr>
          </a:p>
          <a:p>
            <a:pPr indent="266700" algn="just">
              <a:lnSpc>
                <a:spcPts val="1570"/>
              </a:lnSpc>
              <a:spcAft>
                <a:spcPts val="0"/>
              </a:spcAft>
            </a:pPr>
            <a:endParaRPr lang="en-US" altLang="zh-CN" sz="2000" dirty="0" smtClean="0">
              <a:latin typeface="+mn-ea"/>
            </a:endParaRPr>
          </a:p>
          <a:p>
            <a:pPr indent="266700" algn="just">
              <a:lnSpc>
                <a:spcPts val="1570"/>
              </a:lnSpc>
              <a:spcAft>
                <a:spcPts val="0"/>
              </a:spcAft>
            </a:pPr>
            <a:endParaRPr lang="en-US" altLang="zh-CN" sz="2000" dirty="0">
              <a:effectLst/>
              <a:latin typeface="+mn-ea"/>
            </a:endParaRPr>
          </a:p>
          <a:p>
            <a:pPr indent="266700" algn="just">
              <a:lnSpc>
                <a:spcPts val="1570"/>
              </a:lnSpc>
              <a:spcAft>
                <a:spcPts val="0"/>
              </a:spcAft>
            </a:pPr>
            <a:r>
              <a:rPr lang="zh-CN" altLang="zh-CN" sz="2000" dirty="0">
                <a:latin typeface="+mn-ea"/>
              </a:rPr>
              <a:t>引出复数域中的一个极其重要的矩阵：厄米特矩阵，又称为自共轭矩阵。</a:t>
            </a:r>
            <a:endParaRPr lang="zh-CN" altLang="zh-CN" sz="2000" dirty="0">
              <a:effectLst/>
              <a:latin typeface="+mn-ea"/>
            </a:endParaRPr>
          </a:p>
        </p:txBody>
      </p:sp>
    </p:spTree>
    <p:custDataLst>
      <p:tags r:id="rId2"/>
    </p:custDataLst>
    <p:extLst>
      <p:ext uri="{BB962C8B-B14F-4D97-AF65-F5344CB8AC3E}">
        <p14:creationId xmlns:p14="http://schemas.microsoft.com/office/powerpoint/2010/main" val="21478204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8288959"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7.2  </a:t>
              </a:r>
              <a:r>
                <a:rPr lang="zh-CN" altLang="en-US" sz="3200" dirty="0"/>
                <a:t>复数域中的向量和矩阵</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248296"/>
            <a:ext cx="10192106" cy="1846661"/>
            <a:chOff x="878002" y="3347791"/>
            <a:chExt cx="9708883" cy="1187403"/>
          </a:xfrm>
        </p:grpSpPr>
        <p:sp>
          <p:nvSpPr>
            <p:cNvPr id="33" name="矩形 32"/>
            <p:cNvSpPr/>
            <p:nvPr/>
          </p:nvSpPr>
          <p:spPr>
            <a:xfrm>
              <a:off x="878002" y="3692138"/>
              <a:ext cx="9708883" cy="843056"/>
            </a:xfrm>
            <a:prstGeom prst="rect">
              <a:avLst/>
            </a:prstGeom>
          </p:spPr>
          <p:txBody>
            <a:bodyPr wrap="square">
              <a:spAutoFit/>
              <a:scene3d>
                <a:camera prst="orthographicFront"/>
                <a:lightRig rig="threePt" dir="t"/>
              </a:scene3d>
              <a:sp3d contourW="12700"/>
            </a:bodyPr>
            <a:lstStyle/>
            <a:p>
              <a:endParaRPr lang="en-US" altLang="zh-CN" sz="2000" dirty="0" smtClean="0"/>
            </a:p>
            <a:p>
              <a:endParaRPr lang="en-US" altLang="zh-CN" sz="2000" dirty="0"/>
            </a:p>
            <a:p>
              <a:endParaRPr lang="zh-CN" altLang="zh-CN" sz="20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1029777" y="3347791"/>
              <a:ext cx="5688416"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7.2.3  </a:t>
              </a:r>
              <a:r>
                <a:rPr lang="zh-CN" altLang="en-US" sz="2400" b="1" dirty="0">
                  <a:solidFill>
                    <a:srgbClr val="1C75BC"/>
                  </a:solidFill>
                  <a:latin typeface="迷你简准圆" panose="03000509000000000000" pitchFamily="65" charset="-122"/>
                  <a:ea typeface="迷你简准圆" panose="03000509000000000000" pitchFamily="65" charset="-122"/>
                </a:rPr>
                <a:t>厄米特矩阵</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1209272" y="2041192"/>
            <a:ext cx="4044697" cy="707886"/>
          </a:xfrm>
          <a:prstGeom prst="rect">
            <a:avLst/>
          </a:prstGeom>
        </p:spPr>
        <p:txBody>
          <a:bodyPr wrap="none">
            <a:spAutoFit/>
          </a:bodyPr>
          <a:lstStyle/>
          <a:p>
            <a:pPr indent="266700" algn="just">
              <a:lnSpc>
                <a:spcPts val="1570"/>
              </a:lnSpc>
              <a:spcAft>
                <a:spcPts val="0"/>
              </a:spcAft>
            </a:pPr>
            <a:r>
              <a:rPr lang="zh-CN" altLang="zh-CN" sz="2000" dirty="0" smtClean="0">
                <a:latin typeface="+mn-ea"/>
              </a:rPr>
              <a:t>举</a:t>
            </a:r>
            <a:r>
              <a:rPr lang="zh-CN" altLang="zh-CN" sz="2000" dirty="0">
                <a:latin typeface="+mn-ea"/>
              </a:rPr>
              <a:t>一个复数域内的厄米特</a:t>
            </a:r>
            <a:r>
              <a:rPr lang="zh-CN" altLang="zh-CN" sz="2000" dirty="0" smtClean="0">
                <a:latin typeface="+mn-ea"/>
              </a:rPr>
              <a:t>矩阵：</a:t>
            </a:r>
            <a:endParaRPr lang="en-US" altLang="zh-CN" sz="2000" dirty="0" smtClean="0">
              <a:latin typeface="+mn-ea"/>
            </a:endParaRPr>
          </a:p>
          <a:p>
            <a:pPr indent="266700" algn="just">
              <a:lnSpc>
                <a:spcPts val="1570"/>
              </a:lnSpc>
              <a:spcAft>
                <a:spcPts val="0"/>
              </a:spcAft>
            </a:pPr>
            <a:endParaRPr lang="en-US" altLang="zh-CN" dirty="0">
              <a:effectLst/>
              <a:latin typeface="Times New Roman" panose="02020603050405020304" pitchFamily="18" charset="0"/>
              <a:ea typeface="宋体" panose="02010600030101010101" pitchFamily="2" charset="-122"/>
            </a:endParaRPr>
          </a:p>
          <a:p>
            <a:pPr indent="266700" algn="just">
              <a:lnSpc>
                <a:spcPts val="1570"/>
              </a:lnSpc>
              <a:spcAft>
                <a:spcPts val="0"/>
              </a:spcAft>
            </a:pPr>
            <a:endParaRPr lang="zh-CN" altLang="zh-CN" dirty="0">
              <a:effectLst/>
              <a:latin typeface="Times New Roman" panose="02020603050405020304" pitchFamily="18" charset="0"/>
              <a:ea typeface="宋体" panose="02010600030101010101" pitchFamily="2" charset="-122"/>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564934293"/>
              </p:ext>
            </p:extLst>
          </p:nvPr>
        </p:nvGraphicFramePr>
        <p:xfrm>
          <a:off x="1688339" y="2718985"/>
          <a:ext cx="2688589" cy="1222086"/>
        </p:xfrm>
        <a:graphic>
          <a:graphicData uri="http://schemas.openxmlformats.org/presentationml/2006/ole">
            <mc:AlternateContent xmlns:mc="http://schemas.openxmlformats.org/markup-compatibility/2006">
              <mc:Choice xmlns:v="urn:schemas-microsoft-com:vml" Requires="v">
                <p:oleObj spid="_x0000_s96273" r:id="rId6" imgW="1574640" imgH="711000" progId="Equation.KSEE3">
                  <p:embed/>
                </p:oleObj>
              </mc:Choice>
              <mc:Fallback>
                <p:oleObj r:id="rId6" imgW="1574640" imgH="711000" progId="Equation.KSEE3">
                  <p:embed/>
                  <p:pic>
                    <p:nvPicPr>
                      <p:cNvPr id="0" name="对象 15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8339" y="2718985"/>
                        <a:ext cx="2688589" cy="1222086"/>
                      </a:xfrm>
                      <a:prstGeom prst="rect">
                        <a:avLst/>
                      </a:prstGeom>
                      <a:noFill/>
                    </p:spPr>
                  </p:pic>
                </p:oleObj>
              </mc:Fallback>
            </mc:AlternateContent>
          </a:graphicData>
        </a:graphic>
      </p:graphicFrame>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618851574"/>
              </p:ext>
            </p:extLst>
          </p:nvPr>
        </p:nvGraphicFramePr>
        <p:xfrm>
          <a:off x="6217014" y="3030208"/>
          <a:ext cx="1235247" cy="508631"/>
        </p:xfrm>
        <a:graphic>
          <a:graphicData uri="http://schemas.openxmlformats.org/presentationml/2006/ole">
            <mc:AlternateContent xmlns:mc="http://schemas.openxmlformats.org/markup-compatibility/2006">
              <mc:Choice xmlns:v="urn:schemas-microsoft-com:vml" Requires="v">
                <p:oleObj spid="_x0000_s96274" r:id="rId8" imgW="482400" imgH="203040" progId="Equation.KSEE3">
                  <p:embed/>
                </p:oleObj>
              </mc:Choice>
              <mc:Fallback>
                <p:oleObj r:id="rId8" imgW="482400" imgH="203040" progId="Equation.KSEE3">
                  <p:embed/>
                  <p:pic>
                    <p:nvPicPr>
                      <p:cNvPr id="0" name="对象 156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17014" y="3030208"/>
                        <a:ext cx="1235247" cy="508631"/>
                      </a:xfrm>
                      <a:prstGeom prst="rect">
                        <a:avLst/>
                      </a:prstGeom>
                      <a:noFill/>
                    </p:spPr>
                  </p:pic>
                </p:oleObj>
              </mc:Fallback>
            </mc:AlternateContent>
          </a:graphicData>
        </a:graphic>
      </p:graphicFrame>
      <p:sp>
        <p:nvSpPr>
          <p:cNvPr id="9" name="矩形 8"/>
          <p:cNvSpPr/>
          <p:nvPr/>
        </p:nvSpPr>
        <p:spPr>
          <a:xfrm>
            <a:off x="4903530" y="3073824"/>
            <a:ext cx="1639686" cy="400110"/>
          </a:xfrm>
          <a:prstGeom prst="rect">
            <a:avLst/>
          </a:prstGeom>
        </p:spPr>
        <p:txBody>
          <a:bodyPr wrap="square">
            <a:spAutoFit/>
          </a:bodyPr>
          <a:lstStyle/>
          <a:p>
            <a:r>
              <a:rPr lang="zh-CN" altLang="zh-CN" sz="2000" dirty="0">
                <a:latin typeface="+mn-ea"/>
                <a:cs typeface="Times New Roman" panose="02020603050405020304" pitchFamily="18" charset="0"/>
              </a:rPr>
              <a:t>矩阵</a:t>
            </a:r>
            <a:r>
              <a:rPr lang="en-US" altLang="zh-CN" sz="2000" b="1" i="1" dirty="0">
                <a:latin typeface="+mn-ea"/>
              </a:rPr>
              <a:t>S</a:t>
            </a:r>
            <a:r>
              <a:rPr lang="zh-CN" altLang="zh-CN" sz="2000" dirty="0">
                <a:latin typeface="+mn-ea"/>
                <a:cs typeface="Times New Roman" panose="02020603050405020304" pitchFamily="18" charset="0"/>
              </a:rPr>
              <a:t>满足</a:t>
            </a:r>
            <a:endParaRPr lang="zh-CN" altLang="en-US" sz="2000" dirty="0">
              <a:latin typeface="+mn-ea"/>
            </a:endParaRPr>
          </a:p>
        </p:txBody>
      </p:sp>
      <p:sp>
        <p:nvSpPr>
          <p:cNvPr id="10" name="矩形 9"/>
          <p:cNvSpPr/>
          <p:nvPr/>
        </p:nvSpPr>
        <p:spPr>
          <a:xfrm>
            <a:off x="1592890" y="4130638"/>
            <a:ext cx="10131348" cy="400110"/>
          </a:xfrm>
          <a:prstGeom prst="rect">
            <a:avLst/>
          </a:prstGeom>
        </p:spPr>
        <p:txBody>
          <a:bodyPr wrap="square">
            <a:spAutoFit/>
          </a:bodyPr>
          <a:lstStyle/>
          <a:p>
            <a:r>
              <a:rPr lang="zh-CN" altLang="zh-CN" sz="2000" dirty="0">
                <a:latin typeface="+mn-ea"/>
                <a:cs typeface="Times New Roman" panose="02020603050405020304" pitchFamily="18" charset="0"/>
              </a:rPr>
              <a:t>共轭转置矩阵等于他自身，矩阵</a:t>
            </a:r>
            <a:r>
              <a:rPr lang="en-US" altLang="zh-CN" sz="2000" b="1" i="1" dirty="0">
                <a:latin typeface="+mn-ea"/>
              </a:rPr>
              <a:t>S</a:t>
            </a:r>
            <a:r>
              <a:rPr lang="zh-CN" altLang="zh-CN" sz="2000" dirty="0">
                <a:latin typeface="+mn-ea"/>
                <a:cs typeface="Times New Roman" panose="02020603050405020304" pitchFamily="18" charset="0"/>
              </a:rPr>
              <a:t>就是一个厄米特矩阵，他的对角线上的元素必须是实数。</a:t>
            </a:r>
            <a:endParaRPr lang="zh-CN" altLang="en-US" sz="2000" dirty="0">
              <a:latin typeface="+mn-ea"/>
            </a:endParaRPr>
          </a:p>
        </p:txBody>
      </p:sp>
      <p:sp>
        <p:nvSpPr>
          <p:cNvPr id="11" name="矩形 10"/>
          <p:cNvSpPr/>
          <p:nvPr/>
        </p:nvSpPr>
        <p:spPr>
          <a:xfrm>
            <a:off x="1592890" y="4733152"/>
            <a:ext cx="8545929" cy="2215991"/>
          </a:xfrm>
          <a:prstGeom prst="rect">
            <a:avLst/>
          </a:prstGeom>
        </p:spPr>
        <p:txBody>
          <a:bodyPr wrap="none">
            <a:spAutoFit/>
          </a:bodyPr>
          <a:lstStyle/>
          <a:p>
            <a:r>
              <a:rPr lang="zh-CN" altLang="zh-CN" sz="2000" dirty="0">
                <a:latin typeface="+mn-ea"/>
                <a:cs typeface="Times New Roman" panose="02020603050405020304" pitchFamily="18" charset="0"/>
              </a:rPr>
              <a:t>厄米特</a:t>
            </a:r>
            <a:r>
              <a:rPr lang="zh-CN" altLang="zh-CN" sz="2000" dirty="0" smtClean="0">
                <a:latin typeface="+mn-ea"/>
                <a:cs typeface="Times New Roman" panose="02020603050405020304" pitchFamily="18" charset="0"/>
              </a:rPr>
              <a:t>矩阵性质</a:t>
            </a:r>
            <a:r>
              <a:rPr lang="zh-CN" altLang="en-US" sz="2000" dirty="0" smtClean="0">
                <a:latin typeface="+mn-ea"/>
                <a:cs typeface="Times New Roman" panose="02020603050405020304" pitchFamily="18" charset="0"/>
              </a:rPr>
              <a:t>：</a:t>
            </a:r>
            <a:endParaRPr lang="en-US" altLang="zh-CN" sz="2000" dirty="0" smtClean="0">
              <a:latin typeface="+mn-ea"/>
              <a:cs typeface="Times New Roman" panose="02020603050405020304" pitchFamily="18" charset="0"/>
            </a:endParaRPr>
          </a:p>
          <a:p>
            <a:endParaRPr lang="en-US" altLang="zh-CN" sz="2000" dirty="0">
              <a:latin typeface="+mn-ea"/>
              <a:cs typeface="Times New Roman" panose="02020603050405020304" pitchFamily="18" charset="0"/>
            </a:endParaRPr>
          </a:p>
          <a:p>
            <a:r>
              <a:rPr lang="zh-CN" altLang="zh-CN" sz="2000" dirty="0">
                <a:latin typeface="+mn-ea"/>
              </a:rPr>
              <a:t>第一个性质：厄米特矩阵</a:t>
            </a:r>
            <a:r>
              <a:rPr lang="en-US" altLang="zh-CN" sz="2000" b="1" i="1" dirty="0">
                <a:latin typeface="+mn-ea"/>
              </a:rPr>
              <a:t>S</a:t>
            </a:r>
            <a:r>
              <a:rPr lang="zh-CN" altLang="zh-CN" sz="2000" dirty="0">
                <a:latin typeface="+mn-ea"/>
              </a:rPr>
              <a:t>的特征值一定是实数。</a:t>
            </a:r>
          </a:p>
          <a:p>
            <a:endParaRPr lang="en-US" altLang="zh-CN" sz="2000" dirty="0" smtClean="0">
              <a:latin typeface="+mn-ea"/>
            </a:endParaRPr>
          </a:p>
          <a:p>
            <a:endParaRPr lang="en-US" altLang="zh-CN" sz="2000" dirty="0">
              <a:latin typeface="+mn-ea"/>
            </a:endParaRPr>
          </a:p>
          <a:p>
            <a:r>
              <a:rPr lang="zh-CN" altLang="zh-CN" sz="2000" dirty="0">
                <a:latin typeface="+mn-ea"/>
              </a:rPr>
              <a:t>第二个性质：厄米特矩阵</a:t>
            </a:r>
            <a:r>
              <a:rPr lang="en-US" altLang="zh-CN" sz="2000" b="1" i="1" dirty="0">
                <a:latin typeface="+mn-ea"/>
              </a:rPr>
              <a:t>S</a:t>
            </a:r>
            <a:r>
              <a:rPr lang="zh-CN" altLang="zh-CN" sz="2000" dirty="0">
                <a:latin typeface="+mn-ea"/>
              </a:rPr>
              <a:t>中，不同特征值对应的特征向量满足彼此正交。</a:t>
            </a:r>
          </a:p>
          <a:p>
            <a:endParaRPr lang="zh-CN" altLang="en-US" dirty="0"/>
          </a:p>
        </p:txBody>
      </p:sp>
    </p:spTree>
    <p:custDataLst>
      <p:tags r:id="rId2"/>
    </p:custDataLst>
    <p:extLst>
      <p:ext uri="{BB962C8B-B14F-4D97-AF65-F5344CB8AC3E}">
        <p14:creationId xmlns:p14="http://schemas.microsoft.com/office/powerpoint/2010/main" val="40482829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8288959"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7.2  </a:t>
              </a:r>
              <a:r>
                <a:rPr lang="zh-CN" altLang="en-US" sz="3200" dirty="0"/>
                <a:t>复数域中的向量和矩阵</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248296"/>
            <a:ext cx="10192106" cy="1846661"/>
            <a:chOff x="878002" y="3347791"/>
            <a:chExt cx="9708883" cy="1187403"/>
          </a:xfrm>
        </p:grpSpPr>
        <p:sp>
          <p:nvSpPr>
            <p:cNvPr id="33" name="矩形 32"/>
            <p:cNvSpPr/>
            <p:nvPr/>
          </p:nvSpPr>
          <p:spPr>
            <a:xfrm>
              <a:off x="878002" y="3692138"/>
              <a:ext cx="9708883" cy="843056"/>
            </a:xfrm>
            <a:prstGeom prst="rect">
              <a:avLst/>
            </a:prstGeom>
          </p:spPr>
          <p:txBody>
            <a:bodyPr wrap="square">
              <a:spAutoFit/>
              <a:scene3d>
                <a:camera prst="orthographicFront"/>
                <a:lightRig rig="threePt" dir="t"/>
              </a:scene3d>
              <a:sp3d contourW="12700"/>
            </a:bodyPr>
            <a:lstStyle/>
            <a:p>
              <a:endParaRPr lang="en-US" altLang="zh-CN" sz="2000" dirty="0" smtClean="0"/>
            </a:p>
            <a:p>
              <a:endParaRPr lang="en-US" altLang="zh-CN" sz="2000" dirty="0"/>
            </a:p>
            <a:p>
              <a:endParaRPr lang="zh-CN" altLang="zh-CN" sz="20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1029777" y="3347791"/>
              <a:ext cx="5688416"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7.2.4  </a:t>
              </a:r>
              <a:r>
                <a:rPr lang="zh-CN" altLang="en-US" sz="2400" b="1" dirty="0">
                  <a:solidFill>
                    <a:srgbClr val="1C75BC"/>
                  </a:solidFill>
                  <a:latin typeface="迷你简准圆" panose="03000509000000000000" pitchFamily="65" charset="-122"/>
                  <a:ea typeface="迷你简准圆" panose="03000509000000000000" pitchFamily="65" charset="-122"/>
                </a:rPr>
                <a:t>酉矩阵</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1400268" y="1996194"/>
            <a:ext cx="9092697" cy="707886"/>
          </a:xfrm>
          <a:prstGeom prst="rect">
            <a:avLst/>
          </a:prstGeom>
        </p:spPr>
        <p:txBody>
          <a:bodyPr wrap="square">
            <a:spAutoFit/>
          </a:bodyPr>
          <a:lstStyle/>
          <a:p>
            <a:r>
              <a:rPr lang="zh-CN" altLang="zh-CN" sz="2000" dirty="0">
                <a:latin typeface="+mn-ea"/>
                <a:cs typeface="Times New Roman" panose="02020603050405020304" pitchFamily="18" charset="0"/>
              </a:rPr>
              <a:t>矩阵</a:t>
            </a:r>
            <a:r>
              <a:rPr lang="en-US" altLang="zh-CN" sz="2000" b="1" i="1" dirty="0">
                <a:latin typeface="+mn-ea"/>
              </a:rPr>
              <a:t>Q</a:t>
            </a:r>
            <a:r>
              <a:rPr lang="zh-CN" altLang="zh-CN" sz="2000" dirty="0">
                <a:latin typeface="+mn-ea"/>
                <a:cs typeface="Times New Roman" panose="02020603050405020304" pitchFamily="18" charset="0"/>
              </a:rPr>
              <a:t>是一个方阵，他的各</a:t>
            </a:r>
            <a:r>
              <a:rPr lang="zh-CN" altLang="zh-CN" sz="2000" dirty="0" smtClean="0">
                <a:latin typeface="+mn-ea"/>
                <a:cs typeface="Times New Roman" panose="02020603050405020304" pitchFamily="18" charset="0"/>
              </a:rPr>
              <a:t>列</a:t>
            </a:r>
            <a:r>
              <a:rPr lang="en-US" altLang="zh-CN" sz="2000" dirty="0" smtClean="0">
                <a:latin typeface="+mn-ea"/>
                <a:cs typeface="Times New Roman" panose="02020603050405020304" pitchFamily="18" charset="0"/>
              </a:rPr>
              <a:t> </a:t>
            </a:r>
            <a:r>
              <a:rPr lang="zh-CN" altLang="zh-CN" sz="2000" dirty="0" smtClean="0">
                <a:latin typeface="+mn-ea"/>
                <a:cs typeface="Times New Roman" panose="02020603050405020304" pitchFamily="18" charset="0"/>
              </a:rPr>
              <a:t>由</a:t>
            </a:r>
            <a:r>
              <a:rPr lang="zh-CN" altLang="zh-CN" sz="2000" dirty="0">
                <a:latin typeface="+mn-ea"/>
                <a:cs typeface="Times New Roman" panose="02020603050405020304" pitchFamily="18" charset="0"/>
              </a:rPr>
              <a:t>一组标准正交</a:t>
            </a:r>
            <a:r>
              <a:rPr lang="zh-CN" altLang="zh-CN" sz="2000" dirty="0" smtClean="0">
                <a:latin typeface="+mn-ea"/>
                <a:cs typeface="Times New Roman" panose="02020603050405020304" pitchFamily="18" charset="0"/>
              </a:rPr>
              <a:t>向量</a:t>
            </a:r>
            <a:r>
              <a:rPr lang="en-US" altLang="zh-CN" sz="2000" dirty="0" smtClean="0">
                <a:latin typeface="+mn-ea"/>
                <a:cs typeface="Times New Roman" panose="02020603050405020304" pitchFamily="18" charset="0"/>
              </a:rPr>
              <a:t>                </a:t>
            </a:r>
            <a:r>
              <a:rPr lang="zh-CN" altLang="zh-CN" sz="2000" dirty="0" smtClean="0">
                <a:latin typeface="+mn-ea"/>
                <a:cs typeface="Times New Roman" panose="02020603050405020304" pitchFamily="18" charset="0"/>
              </a:rPr>
              <a:t>所</a:t>
            </a:r>
            <a:r>
              <a:rPr lang="zh-CN" altLang="zh-CN" sz="2000" dirty="0">
                <a:latin typeface="+mn-ea"/>
                <a:cs typeface="Times New Roman" panose="02020603050405020304" pitchFamily="18" charset="0"/>
              </a:rPr>
              <a:t>构成，方阵</a:t>
            </a:r>
            <a:r>
              <a:rPr lang="en-US" altLang="zh-CN" sz="2000" b="1" i="1" dirty="0">
                <a:latin typeface="+mn-ea"/>
              </a:rPr>
              <a:t>Q</a:t>
            </a:r>
            <a:r>
              <a:rPr lang="zh-CN" altLang="zh-CN" sz="2000" dirty="0">
                <a:latin typeface="+mn-ea"/>
                <a:cs typeface="Times New Roman" panose="02020603050405020304" pitchFamily="18" charset="0"/>
              </a:rPr>
              <a:t>满足的</a:t>
            </a:r>
            <a:r>
              <a:rPr lang="zh-CN" altLang="zh-CN" sz="2000" dirty="0" smtClean="0">
                <a:latin typeface="+mn-ea"/>
                <a:cs typeface="Times New Roman" panose="02020603050405020304" pitchFamily="18" charset="0"/>
              </a:rPr>
              <a:t>等式</a:t>
            </a:r>
            <a:r>
              <a:rPr lang="en-US" altLang="zh-CN" sz="2000" dirty="0" smtClean="0">
                <a:latin typeface="+mn-ea"/>
                <a:cs typeface="Times New Roman" panose="02020603050405020304" pitchFamily="18" charset="0"/>
              </a:rPr>
              <a:t>           </a:t>
            </a:r>
            <a:r>
              <a:rPr lang="zh-CN" altLang="zh-CN" sz="2000" dirty="0" smtClean="0">
                <a:latin typeface="+mn-ea"/>
                <a:cs typeface="Times New Roman" panose="02020603050405020304" pitchFamily="18" charset="0"/>
              </a:rPr>
              <a:t>关系</a:t>
            </a:r>
            <a:r>
              <a:rPr lang="zh-CN" altLang="zh-CN" sz="2000" dirty="0">
                <a:latin typeface="+mn-ea"/>
                <a:cs typeface="Times New Roman" panose="02020603050405020304" pitchFamily="18" charset="0"/>
              </a:rPr>
              <a:t>，我们称之为</a:t>
            </a:r>
            <a:r>
              <a:rPr lang="zh-CN" altLang="zh-CN" sz="2000" dirty="0" smtClean="0">
                <a:latin typeface="+mn-ea"/>
                <a:cs typeface="Times New Roman" panose="02020603050405020304" pitchFamily="18" charset="0"/>
              </a:rPr>
              <a:t>正交矩阵</a:t>
            </a:r>
            <a:r>
              <a:rPr lang="zh-CN" altLang="en-US" sz="2000" dirty="0" smtClean="0">
                <a:latin typeface="+mn-ea"/>
                <a:cs typeface="Times New Roman" panose="02020603050405020304" pitchFamily="18" charset="0"/>
              </a:rPr>
              <a:t>。</a:t>
            </a:r>
            <a:endParaRPr lang="zh-CN" altLang="en-US" sz="2000" dirty="0">
              <a:latin typeface="+mn-ea"/>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272517284"/>
              </p:ext>
            </p:extLst>
          </p:nvPr>
        </p:nvGraphicFramePr>
        <p:xfrm>
          <a:off x="7116022" y="2059140"/>
          <a:ext cx="1122631" cy="289711"/>
        </p:xfrm>
        <a:graphic>
          <a:graphicData uri="http://schemas.openxmlformats.org/presentationml/2006/ole">
            <mc:AlternateContent xmlns:mc="http://schemas.openxmlformats.org/markup-compatibility/2006">
              <mc:Choice xmlns:v="urn:schemas-microsoft-com:vml" Requires="v">
                <p:oleObj spid="_x0000_s97309" r:id="rId6" imgW="888840" imgH="228600" progId="Equation.KSEE3">
                  <p:embed/>
                </p:oleObj>
              </mc:Choice>
              <mc:Fallback>
                <p:oleObj r:id="rId6" imgW="888840" imgH="228600" progId="Equation.KSEE3">
                  <p:embed/>
                  <p:pic>
                    <p:nvPicPr>
                      <p:cNvPr id="0" name="对象 159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6022" y="2059140"/>
                        <a:ext cx="1122631" cy="289711"/>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460043160"/>
              </p:ext>
            </p:extLst>
          </p:nvPr>
        </p:nvGraphicFramePr>
        <p:xfrm>
          <a:off x="2498756" y="2367449"/>
          <a:ext cx="796705" cy="324083"/>
        </p:xfrm>
        <a:graphic>
          <a:graphicData uri="http://schemas.openxmlformats.org/presentationml/2006/ole">
            <mc:AlternateContent xmlns:mc="http://schemas.openxmlformats.org/markup-compatibility/2006">
              <mc:Choice xmlns:v="urn:schemas-microsoft-com:vml" Requires="v">
                <p:oleObj spid="_x0000_s97310" r:id="rId8" imgW="558720" imgH="228600" progId="Equation.KSEE3">
                  <p:embed/>
                </p:oleObj>
              </mc:Choice>
              <mc:Fallback>
                <p:oleObj r:id="rId8" imgW="558720" imgH="228600" progId="Equation.KSEE3">
                  <p:embed/>
                  <p:pic>
                    <p:nvPicPr>
                      <p:cNvPr id="0" name="对象 159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98756" y="2367449"/>
                        <a:ext cx="796705" cy="324083"/>
                      </a:xfrm>
                      <a:prstGeom prst="rect">
                        <a:avLst/>
                      </a:prstGeom>
                      <a:noFill/>
                    </p:spPr>
                  </p:pic>
                </p:oleObj>
              </mc:Fallback>
            </mc:AlternateContent>
          </a:graphicData>
        </a:graphic>
      </p:graphicFrame>
      <p:sp>
        <p:nvSpPr>
          <p:cNvPr id="7"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228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1449550" y="3125311"/>
            <a:ext cx="9301589" cy="1015663"/>
          </a:xfrm>
          <a:prstGeom prst="rect">
            <a:avLst/>
          </a:prstGeom>
        </p:spPr>
        <p:txBody>
          <a:bodyPr wrap="square">
            <a:spAutoFit/>
          </a:bodyPr>
          <a:lstStyle/>
          <a:p>
            <a:r>
              <a:rPr lang="zh-CN" altLang="zh-CN" sz="2000" dirty="0">
                <a:latin typeface="+mn-ea"/>
                <a:cs typeface="Times New Roman" panose="02020603050405020304" pitchFamily="18" charset="0"/>
              </a:rPr>
              <a:t>在复数域中各列满足标准正交的方阵</a:t>
            </a:r>
            <a:r>
              <a:rPr lang="en-US" altLang="zh-CN" sz="2000" b="1" i="1" dirty="0">
                <a:latin typeface="+mn-ea"/>
              </a:rPr>
              <a:t>Q</a:t>
            </a:r>
            <a:r>
              <a:rPr lang="zh-CN" altLang="zh-CN" sz="2000" dirty="0">
                <a:latin typeface="+mn-ea"/>
                <a:cs typeface="Times New Roman" panose="02020603050405020304" pitchFamily="18" charset="0"/>
              </a:rPr>
              <a:t>我们也给他起了一个新名字，叫酉矩阵。很显然，基于复数向量内积的定义，这里实矩阵的转置操作就应该变成复数矩阵的共轭转置操作，即</a:t>
            </a:r>
            <a:endParaRPr lang="zh-CN" altLang="en-US" sz="2000" dirty="0">
              <a:latin typeface="+mn-ea"/>
            </a:endParaRPr>
          </a:p>
        </p:txBody>
      </p:sp>
      <p:sp>
        <p:nvSpPr>
          <p:cNvPr id="10"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358322942"/>
              </p:ext>
            </p:extLst>
          </p:nvPr>
        </p:nvGraphicFramePr>
        <p:xfrm>
          <a:off x="3557278" y="3791544"/>
          <a:ext cx="915136" cy="322989"/>
        </p:xfrm>
        <a:graphic>
          <a:graphicData uri="http://schemas.openxmlformats.org/presentationml/2006/ole">
            <mc:AlternateContent xmlns:mc="http://schemas.openxmlformats.org/markup-compatibility/2006">
              <mc:Choice xmlns:v="urn:schemas-microsoft-com:vml" Requires="v">
                <p:oleObj spid="_x0000_s97311" r:id="rId10" imgW="647640" imgH="228600" progId="Equation.KSEE3">
                  <p:embed/>
                </p:oleObj>
              </mc:Choice>
              <mc:Fallback>
                <p:oleObj r:id="rId10" imgW="647640" imgH="228600" progId="Equation.KSEE3">
                  <p:embed/>
                  <p:pic>
                    <p:nvPicPr>
                      <p:cNvPr id="0" name="对象 159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57278" y="3791544"/>
                        <a:ext cx="915136" cy="322989"/>
                      </a:xfrm>
                      <a:prstGeom prst="rect">
                        <a:avLst/>
                      </a:prstGeom>
                      <a:noFill/>
                    </p:spPr>
                  </p:pic>
                </p:oleObj>
              </mc:Fallback>
            </mc:AlternateContent>
          </a:graphicData>
        </a:graphic>
      </p:graphicFrame>
      <p:sp>
        <p:nvSpPr>
          <p:cNvPr id="12" name="矩形 11"/>
          <p:cNvSpPr/>
          <p:nvPr/>
        </p:nvSpPr>
        <p:spPr>
          <a:xfrm>
            <a:off x="1479730" y="4694410"/>
            <a:ext cx="3282393" cy="400110"/>
          </a:xfrm>
          <a:prstGeom prst="rect">
            <a:avLst/>
          </a:prstGeom>
        </p:spPr>
        <p:txBody>
          <a:bodyPr wrap="square">
            <a:spAutoFit/>
          </a:bodyPr>
          <a:lstStyle/>
          <a:p>
            <a:r>
              <a:rPr lang="zh-CN" altLang="zh-CN" sz="2000" dirty="0">
                <a:latin typeface="+mn-ea"/>
                <a:cs typeface="Times New Roman" panose="02020603050405020304" pitchFamily="18" charset="0"/>
              </a:rPr>
              <a:t>酉矩阵</a:t>
            </a:r>
            <a:r>
              <a:rPr lang="en-US" altLang="zh-CN" sz="2000" b="1" i="1" dirty="0">
                <a:latin typeface="+mn-ea"/>
              </a:rPr>
              <a:t>Q</a:t>
            </a:r>
            <a:r>
              <a:rPr lang="zh-CN" altLang="zh-CN" sz="2000" dirty="0">
                <a:latin typeface="+mn-ea"/>
                <a:cs typeface="Times New Roman" panose="02020603050405020304" pitchFamily="18" charset="0"/>
              </a:rPr>
              <a:t>是一个方阵</a:t>
            </a:r>
            <a:r>
              <a:rPr lang="zh-CN" altLang="zh-CN" sz="2000" dirty="0" smtClean="0">
                <a:latin typeface="+mn-ea"/>
                <a:cs typeface="Times New Roman" panose="02020603050405020304" pitchFamily="18" charset="0"/>
              </a:rPr>
              <a:t>，</a:t>
            </a:r>
            <a:r>
              <a:rPr lang="zh-CN" altLang="en-US" sz="2000" dirty="0" smtClean="0">
                <a:latin typeface="+mn-ea"/>
                <a:cs typeface="Times New Roman" panose="02020603050405020304" pitchFamily="18" charset="0"/>
              </a:rPr>
              <a:t>满足</a:t>
            </a:r>
            <a:endParaRPr lang="zh-CN" altLang="en-US" sz="2000" dirty="0">
              <a:latin typeface="+mn-ea"/>
            </a:endParaRPr>
          </a:p>
        </p:txBody>
      </p:sp>
      <p:sp>
        <p:nvSpPr>
          <p:cNvPr id="13" name="Rectangle 8"/>
          <p:cNvSpPr>
            <a:spLocks noChangeArrowheads="1"/>
          </p:cNvSpPr>
          <p:nvPr/>
        </p:nvSpPr>
        <p:spPr bwMode="auto">
          <a:xfrm>
            <a:off x="4209862" y="39626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2589078835"/>
              </p:ext>
            </p:extLst>
          </p:nvPr>
        </p:nvGraphicFramePr>
        <p:xfrm>
          <a:off x="4845414" y="4749702"/>
          <a:ext cx="2068908" cy="344818"/>
        </p:xfrm>
        <a:graphic>
          <a:graphicData uri="http://schemas.openxmlformats.org/presentationml/2006/ole">
            <mc:AlternateContent xmlns:mc="http://schemas.openxmlformats.org/markup-compatibility/2006">
              <mc:Choice xmlns:v="urn:schemas-microsoft-com:vml" Requires="v">
                <p:oleObj spid="_x0000_s97312" r:id="rId12" imgW="1371600" imgH="228600" progId="Equation.KSEE3">
                  <p:embed/>
                </p:oleObj>
              </mc:Choice>
              <mc:Fallback>
                <p:oleObj r:id="rId12" imgW="1371600" imgH="228600" progId="Equation.KSEE3">
                  <p:embed/>
                  <p:pic>
                    <p:nvPicPr>
                      <p:cNvPr id="0" name="对象 159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45414" y="4749702"/>
                        <a:ext cx="2068908" cy="344818"/>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36723272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8288959"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7.2  </a:t>
              </a:r>
              <a:r>
                <a:rPr lang="zh-CN" altLang="en-US" sz="3200" dirty="0"/>
                <a:t>复数域中的向量和矩阵</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66229" y="1248295"/>
            <a:ext cx="10192106" cy="3928956"/>
            <a:chOff x="921124" y="3347791"/>
            <a:chExt cx="9708883" cy="2526319"/>
          </a:xfrm>
        </p:grpSpPr>
        <p:sp>
          <p:nvSpPr>
            <p:cNvPr id="33" name="矩形 32"/>
            <p:cNvSpPr/>
            <p:nvPr/>
          </p:nvSpPr>
          <p:spPr>
            <a:xfrm>
              <a:off x="921124" y="5031055"/>
              <a:ext cx="9708883" cy="843055"/>
            </a:xfrm>
            <a:prstGeom prst="rect">
              <a:avLst/>
            </a:prstGeom>
          </p:spPr>
          <p:txBody>
            <a:bodyPr wrap="square">
              <a:spAutoFit/>
              <a:scene3d>
                <a:camera prst="orthographicFront"/>
                <a:lightRig rig="threePt" dir="t"/>
              </a:scene3d>
              <a:sp3d contourW="12700"/>
            </a:bodyPr>
            <a:lstStyle/>
            <a:p>
              <a:endParaRPr lang="en-US" altLang="zh-CN" sz="2000" dirty="0" smtClean="0"/>
            </a:p>
            <a:p>
              <a:endParaRPr lang="en-US" altLang="zh-CN" sz="2000" dirty="0"/>
            </a:p>
            <a:p>
              <a:endParaRPr lang="zh-CN" altLang="zh-CN" sz="20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1029777" y="3347791"/>
              <a:ext cx="5688416"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smtClean="0">
                  <a:solidFill>
                    <a:srgbClr val="1C75BC"/>
                  </a:solidFill>
                  <a:latin typeface="迷你简准圆" panose="03000509000000000000" pitchFamily="65" charset="-122"/>
                  <a:ea typeface="迷你简准圆" panose="03000509000000000000" pitchFamily="65" charset="-122"/>
                </a:rPr>
                <a:t>7.2.5  </a:t>
              </a:r>
              <a:r>
                <a:rPr lang="zh-CN" altLang="en-US" sz="2400" b="1" dirty="0">
                  <a:solidFill>
                    <a:srgbClr val="1C75BC"/>
                  </a:solidFill>
                  <a:latin typeface="迷你简准圆" panose="03000509000000000000" pitchFamily="65" charset="-122"/>
                  <a:ea typeface="迷你简准圆" panose="03000509000000000000" pitchFamily="65" charset="-122"/>
                </a:rPr>
                <a:t>傅里叶矩阵与离散傅里叶变换</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947325000"/>
              </p:ext>
            </p:extLst>
          </p:nvPr>
        </p:nvGraphicFramePr>
        <p:xfrm>
          <a:off x="3736853" y="1993968"/>
          <a:ext cx="4118743" cy="1872156"/>
        </p:xfrm>
        <a:graphic>
          <a:graphicData uri="http://schemas.openxmlformats.org/presentationml/2006/ole">
            <mc:AlternateContent xmlns:mc="http://schemas.openxmlformats.org/markup-compatibility/2006">
              <mc:Choice xmlns:v="urn:schemas-microsoft-com:vml" Requires="v">
                <p:oleObj spid="_x0000_s98320" r:id="rId6" imgW="2514600" imgH="1143000" progId="Equation.KSEE3">
                  <p:embed/>
                </p:oleObj>
              </mc:Choice>
              <mc:Fallback>
                <p:oleObj r:id="rId6" imgW="2514600" imgH="1143000" progId="Equation.KSEE3">
                  <p:embed/>
                  <p:pic>
                    <p:nvPicPr>
                      <p:cNvPr id="0" name="对象 16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6853" y="1993968"/>
                        <a:ext cx="4118743" cy="1872156"/>
                      </a:xfrm>
                      <a:prstGeom prst="rect">
                        <a:avLst/>
                      </a:prstGeom>
                      <a:noFill/>
                    </p:spPr>
                  </p:pic>
                </p:oleObj>
              </mc:Fallback>
            </mc:AlternateContent>
          </a:graphicData>
        </a:graphic>
      </p:graphicFrame>
      <p:sp>
        <p:nvSpPr>
          <p:cNvPr id="6" name="矩形 5"/>
          <p:cNvSpPr/>
          <p:nvPr/>
        </p:nvSpPr>
        <p:spPr>
          <a:xfrm>
            <a:off x="1677990" y="2616546"/>
            <a:ext cx="1736373" cy="369332"/>
          </a:xfrm>
          <a:prstGeom prst="rect">
            <a:avLst/>
          </a:prstGeom>
        </p:spPr>
        <p:txBody>
          <a:bodyPr wrap="none">
            <a:spAutoFit/>
          </a:bodyPr>
          <a:lstStyle/>
          <a:p>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N</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n</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rPr>
              <a:t>傅</a:t>
            </a:r>
            <a:r>
              <a:rPr lang="zh-CN" altLang="zh-CN" dirty="0">
                <a:latin typeface="Times New Roman" panose="02020603050405020304" pitchFamily="18" charset="0"/>
                <a:ea typeface="宋体" panose="02010600030101010101" pitchFamily="2" charset="-122"/>
                <a:cs typeface="Times New Roman" panose="02020603050405020304" pitchFamily="18" charset="0"/>
              </a:rPr>
              <a:t>里叶矩阵</a:t>
            </a:r>
            <a:endParaRPr lang="zh-CN" altLang="en-US" dirty="0"/>
          </a:p>
        </p:txBody>
      </p:sp>
      <p:sp>
        <p:nvSpPr>
          <p:cNvPr id="7" name="矩形 6"/>
          <p:cNvSpPr/>
          <p:nvPr/>
        </p:nvSpPr>
        <p:spPr>
          <a:xfrm>
            <a:off x="1575303" y="4269325"/>
            <a:ext cx="2525917" cy="369332"/>
          </a:xfrm>
          <a:prstGeom prst="rect">
            <a:avLst/>
          </a:prstGeom>
        </p:spPr>
        <p:txBody>
          <a:bodyPr wrap="squar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几个实际的例子</a:t>
            </a:r>
            <a:endParaRPr lang="zh-CN" altLang="en-US" dirty="0"/>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4279307984"/>
              </p:ext>
            </p:extLst>
          </p:nvPr>
        </p:nvGraphicFramePr>
        <p:xfrm>
          <a:off x="3736853" y="4035005"/>
          <a:ext cx="3998412" cy="888536"/>
        </p:xfrm>
        <a:graphic>
          <a:graphicData uri="http://schemas.openxmlformats.org/presentationml/2006/ole">
            <mc:AlternateContent xmlns:mc="http://schemas.openxmlformats.org/markup-compatibility/2006">
              <mc:Choice xmlns:v="urn:schemas-microsoft-com:vml" Requires="v">
                <p:oleObj spid="_x0000_s98321" r:id="rId8" imgW="2057400" imgH="457200" progId="Equation.KSEE3">
                  <p:embed/>
                </p:oleObj>
              </mc:Choice>
              <mc:Fallback>
                <p:oleObj r:id="rId8" imgW="2057400" imgH="457200" progId="Equation.KSEE3">
                  <p:embed/>
                  <p:pic>
                    <p:nvPicPr>
                      <p:cNvPr id="0" name="对象 16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6853" y="4035005"/>
                        <a:ext cx="3998412" cy="888536"/>
                      </a:xfrm>
                      <a:prstGeom prst="rect">
                        <a:avLst/>
                      </a:prstGeom>
                      <a:noFill/>
                    </p:spPr>
                  </p:pic>
                </p:oleObj>
              </mc:Fallback>
            </mc:AlternateContent>
          </a:graphicData>
        </a:graphic>
      </p:graphicFrame>
      <p:sp>
        <p:nvSpPr>
          <p:cNvPr id="10"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879417706"/>
              </p:ext>
            </p:extLst>
          </p:nvPr>
        </p:nvGraphicFramePr>
        <p:xfrm>
          <a:off x="3642786" y="5269260"/>
          <a:ext cx="4906427" cy="1559407"/>
        </p:xfrm>
        <a:graphic>
          <a:graphicData uri="http://schemas.openxmlformats.org/presentationml/2006/ole">
            <mc:AlternateContent xmlns:mc="http://schemas.openxmlformats.org/markup-compatibility/2006">
              <mc:Choice xmlns:v="urn:schemas-microsoft-com:vml" Requires="v">
                <p:oleObj spid="_x0000_s98322" r:id="rId10" imgW="3682800" imgH="1168200" progId="Equation.KSEE3">
                  <p:embed/>
                </p:oleObj>
              </mc:Choice>
              <mc:Fallback>
                <p:oleObj r:id="rId10" imgW="3682800" imgH="1168200" progId="Equation.KSEE3">
                  <p:embed/>
                  <p:pic>
                    <p:nvPicPr>
                      <p:cNvPr id="0" name="对象 16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42786" y="5269260"/>
                        <a:ext cx="4906427" cy="1559407"/>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18444999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8288959" cy="765650"/>
            <a:chOff x="2973602" y="332266"/>
            <a:chExt cx="6273823" cy="765650"/>
          </a:xfrm>
        </p:grpSpPr>
        <p:pic>
          <p:nvPicPr>
            <p:cNvPr id="29" name="图片 28"/>
            <p:cNvPicPr>
              <a:picLocks noChangeAspect="1"/>
            </p:cNvPicPr>
            <p:nvPr/>
          </p:nvPicPr>
          <p:blipFill>
            <a:blip r:embed="rId4"/>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7.2  </a:t>
              </a:r>
              <a:r>
                <a:rPr lang="zh-CN" altLang="en-US" sz="3200" dirty="0"/>
                <a:t>复数域中的向量和矩阵</a:t>
              </a:r>
              <a:endParaRPr lang="zh-CN" altLang="en-US" sz="3200" dirty="0"/>
            </a:p>
          </p:txBody>
        </p:sp>
        <p:pic>
          <p:nvPicPr>
            <p:cNvPr id="31" name="图片 30"/>
            <p:cNvPicPr>
              <a:picLocks noChangeAspect="1"/>
            </p:cNvPicPr>
            <p:nvPr/>
          </p:nvPicPr>
          <p:blipFill>
            <a:blip r:embed="rId4"/>
            <a:stretch>
              <a:fillRect/>
            </a:stretch>
          </p:blipFill>
          <p:spPr>
            <a:xfrm flipH="1">
              <a:off x="8590692" y="691167"/>
              <a:ext cx="656733" cy="406749"/>
            </a:xfrm>
            <a:prstGeom prst="rect">
              <a:avLst/>
            </a:prstGeom>
          </p:spPr>
        </p:pic>
      </p:grpSp>
      <p:grpSp>
        <p:nvGrpSpPr>
          <p:cNvPr id="32" name="组合 31"/>
          <p:cNvGrpSpPr/>
          <p:nvPr/>
        </p:nvGrpSpPr>
        <p:grpSpPr>
          <a:xfrm>
            <a:off x="1120961" y="1248298"/>
            <a:ext cx="10192106" cy="5232202"/>
            <a:chOff x="878002" y="3347791"/>
            <a:chExt cx="9708883" cy="3364303"/>
          </a:xfrm>
        </p:grpSpPr>
        <p:sp>
          <p:nvSpPr>
            <p:cNvPr id="33" name="矩形 32"/>
            <p:cNvSpPr/>
            <p:nvPr/>
          </p:nvSpPr>
          <p:spPr>
            <a:xfrm>
              <a:off x="878002" y="3692138"/>
              <a:ext cx="9708883" cy="3019956"/>
            </a:xfrm>
            <a:prstGeom prst="rect">
              <a:avLst/>
            </a:prstGeom>
          </p:spPr>
          <p:txBody>
            <a:bodyPr wrap="square">
              <a:spAutoFit/>
              <a:scene3d>
                <a:camera prst="orthographicFront"/>
                <a:lightRig rig="threePt" dir="t"/>
              </a:scene3d>
              <a:sp3d contourW="12700"/>
            </a:bodyPr>
            <a:lstStyle/>
            <a:p>
              <a:r>
                <a:rPr lang="zh-CN" altLang="zh-CN" sz="2000" dirty="0"/>
                <a:t>傅里叶矩阵</a:t>
              </a:r>
              <a:r>
                <a:rPr lang="zh-CN" altLang="zh-CN" sz="2000" dirty="0" smtClean="0"/>
                <a:t>的用处</a:t>
              </a:r>
              <a:r>
                <a:rPr lang="zh-CN" altLang="en-US" sz="2000" dirty="0" smtClean="0"/>
                <a:t>：</a:t>
              </a:r>
              <a:endParaRPr lang="en-US" altLang="zh-CN" sz="2000" dirty="0" smtClean="0"/>
            </a:p>
            <a:p>
              <a:r>
                <a:rPr lang="zh-CN" altLang="zh-CN" sz="2000" dirty="0" smtClean="0"/>
                <a:t>傅</a:t>
              </a:r>
              <a:r>
                <a:rPr lang="zh-CN" altLang="zh-CN" sz="2000" dirty="0"/>
                <a:t>里叶矩阵是用来辅助计算机进行傅里叶变换</a:t>
              </a:r>
              <a:r>
                <a:rPr lang="zh-CN" altLang="zh-CN" sz="2000" dirty="0" smtClean="0"/>
                <a:t>的</a:t>
              </a:r>
              <a:r>
                <a:rPr lang="zh-CN" altLang="en-US" sz="2000" dirty="0" smtClean="0"/>
                <a:t>。</a:t>
              </a:r>
              <a:endParaRPr lang="en-US" altLang="zh-CN" sz="2000" dirty="0" smtClean="0"/>
            </a:p>
            <a:p>
              <a:endParaRPr lang="en-US" altLang="zh-CN" sz="2000" dirty="0" smtClean="0"/>
            </a:p>
            <a:p>
              <a:r>
                <a:rPr lang="zh-CN" altLang="zh-CN" sz="2000" dirty="0" smtClean="0"/>
                <a:t>机器</a:t>
              </a:r>
              <a:r>
                <a:rPr lang="zh-CN" altLang="zh-CN" sz="2000" dirty="0"/>
                <a:t>能够处理什么样的信号？一方面是有限长度的信号，另一方面是离散的信号，这里的离散包含两个方面，一个是傅里叶变换前时域的信号必须离散，另一个是变换后频域里的频谱也必须离散</a:t>
              </a:r>
              <a:r>
                <a:rPr lang="zh-CN" altLang="zh-CN" sz="2000" dirty="0" smtClean="0"/>
                <a:t>。</a:t>
              </a:r>
              <a:endParaRPr lang="en-US" altLang="zh-CN" sz="2000" dirty="0" smtClean="0"/>
            </a:p>
            <a:p>
              <a:endParaRPr lang="zh-CN" altLang="zh-CN" sz="2000" dirty="0"/>
            </a:p>
            <a:p>
              <a:r>
                <a:rPr lang="zh-CN" altLang="zh-CN" sz="2000" dirty="0"/>
                <a:t>要想使用机器来进行傅里叶变换，就必须满足这三个条件，这称之为离散傅里叶变换（</a:t>
              </a:r>
              <a:r>
                <a:rPr lang="en-US" altLang="zh-CN" sz="2000" b="1" i="1" dirty="0"/>
                <a:t>DFT</a:t>
              </a:r>
              <a:r>
                <a:rPr lang="zh-CN" altLang="zh-CN" sz="2000" dirty="0"/>
                <a:t>）。</a:t>
              </a:r>
              <a:endParaRPr lang="en-US" altLang="zh-CN" sz="2000" dirty="0" smtClean="0"/>
            </a:p>
            <a:p>
              <a:endParaRPr lang="en-US" altLang="zh-CN" sz="2000" dirty="0" smtClean="0"/>
            </a:p>
            <a:p>
              <a:endParaRPr lang="en-US" altLang="zh-CN" sz="2000" dirty="0"/>
            </a:p>
            <a:p>
              <a:r>
                <a:rPr lang="zh-CN" altLang="zh-CN" sz="2000" dirty="0"/>
                <a:t>傅里叶矩阵是离散傅里叶变换中的核心数据结构，而通过针对矩阵结构进行优化设计而形成的高速、优化的算法，我们称之为快速傅里叶变换，也就是我们常听说的</a:t>
              </a:r>
              <a:r>
                <a:rPr lang="en-US" altLang="zh-CN" sz="2000" dirty="0"/>
                <a:t>FFT</a:t>
              </a:r>
              <a:r>
                <a:rPr lang="zh-CN" altLang="zh-CN" sz="2000" dirty="0"/>
                <a:t>。</a:t>
              </a:r>
              <a:endParaRPr lang="en-US" altLang="zh-CN" sz="2000" dirty="0"/>
            </a:p>
            <a:p>
              <a:endParaRPr lang="zh-CN" altLang="zh-CN" sz="20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1029777" y="3347791"/>
              <a:ext cx="5688416"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7.2.5  </a:t>
              </a:r>
              <a:r>
                <a:rPr lang="zh-CN" altLang="en-US" sz="2400" b="1" dirty="0">
                  <a:solidFill>
                    <a:srgbClr val="1C75BC"/>
                  </a:solidFill>
                  <a:latin typeface="迷你简准圆" panose="03000509000000000000" pitchFamily="65" charset="-122"/>
                  <a:ea typeface="迷你简准圆" panose="03000509000000000000" pitchFamily="65" charset="-122"/>
                </a:rPr>
                <a:t>傅里叶矩阵与离散傅里叶变换</a:t>
              </a: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16013262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8288959"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7.2  </a:t>
              </a:r>
              <a:r>
                <a:rPr lang="zh-CN" altLang="en-US" sz="3200" dirty="0"/>
                <a:t>复数域中的向量和矩阵</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248296"/>
            <a:ext cx="10192106" cy="2462213"/>
            <a:chOff x="878002" y="3347791"/>
            <a:chExt cx="9708883" cy="1583203"/>
          </a:xfrm>
        </p:grpSpPr>
        <p:sp>
          <p:nvSpPr>
            <p:cNvPr id="33" name="矩形 32"/>
            <p:cNvSpPr/>
            <p:nvPr/>
          </p:nvSpPr>
          <p:spPr>
            <a:xfrm>
              <a:off x="878002" y="3692138"/>
              <a:ext cx="9708883" cy="1238856"/>
            </a:xfrm>
            <a:prstGeom prst="rect">
              <a:avLst/>
            </a:prstGeom>
          </p:spPr>
          <p:txBody>
            <a:bodyPr wrap="square">
              <a:spAutoFit/>
              <a:scene3d>
                <a:camera prst="orthographicFront"/>
                <a:lightRig rig="threePt" dir="t"/>
              </a:scene3d>
              <a:sp3d contourW="12700"/>
            </a:bodyPr>
            <a:lstStyle/>
            <a:p>
              <a:r>
                <a:rPr lang="zh-CN" altLang="zh-CN" sz="2000" dirty="0"/>
                <a:t>最后我们利用</a:t>
              </a:r>
              <a:r>
                <a:rPr lang="en-US" altLang="zh-CN" sz="2000" dirty="0"/>
                <a:t>python</a:t>
              </a:r>
              <a:r>
                <a:rPr lang="zh-CN" altLang="zh-CN" sz="2000" dirty="0"/>
                <a:t>语言来实际进行离散傅里叶变换的处理，首先我们来看看我们要处理的时域信号：</a:t>
              </a:r>
            </a:p>
            <a:p>
              <a:endParaRPr lang="en-US" altLang="zh-CN" sz="2000" dirty="0" smtClean="0"/>
            </a:p>
            <a:p>
              <a:endParaRPr lang="en-US" altLang="zh-CN" sz="2000" dirty="0"/>
            </a:p>
            <a:p>
              <a:endParaRPr lang="zh-CN" altLang="zh-CN" sz="20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1029777" y="3347791"/>
              <a:ext cx="5688416"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7.2.5  </a:t>
              </a:r>
              <a:r>
                <a:rPr lang="zh-CN" altLang="en-US" sz="2400" b="1" dirty="0">
                  <a:solidFill>
                    <a:srgbClr val="1C75BC"/>
                  </a:solidFill>
                  <a:latin typeface="迷你简准圆" panose="03000509000000000000" pitchFamily="65" charset="-122"/>
                  <a:ea typeface="迷你简准圆" panose="03000509000000000000" pitchFamily="65" charset="-122"/>
                </a:rPr>
                <a:t>傅里叶矩阵与离散傅里叶变换</a:t>
              </a: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458787801"/>
              </p:ext>
            </p:extLst>
          </p:nvPr>
        </p:nvGraphicFramePr>
        <p:xfrm>
          <a:off x="2490620" y="2556362"/>
          <a:ext cx="7452787" cy="537830"/>
        </p:xfrm>
        <a:graphic>
          <a:graphicData uri="http://schemas.openxmlformats.org/presentationml/2006/ole">
            <mc:AlternateContent xmlns:mc="http://schemas.openxmlformats.org/markup-compatibility/2006">
              <mc:Choice xmlns:v="urn:schemas-microsoft-com:vml" Requires="v">
                <p:oleObj spid="_x0000_s99333" r:id="rId6" imgW="2768400" imgH="203040" progId="Equation.KSEE3">
                  <p:embed/>
                </p:oleObj>
              </mc:Choice>
              <mc:Fallback>
                <p:oleObj r:id="rId6" imgW="2768400" imgH="203040" progId="Equation.KSEE3">
                  <p:embed/>
                  <p:pic>
                    <p:nvPicPr>
                      <p:cNvPr id="0" name="对象 16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0620" y="2556362"/>
                        <a:ext cx="7452787" cy="537830"/>
                      </a:xfrm>
                      <a:prstGeom prst="rect">
                        <a:avLst/>
                      </a:prstGeom>
                      <a:noFill/>
                    </p:spPr>
                  </p:pic>
                </p:oleObj>
              </mc:Fallback>
            </mc:AlternateContent>
          </a:graphicData>
        </a:graphic>
      </p:graphicFrame>
      <p:sp>
        <p:nvSpPr>
          <p:cNvPr id="8" name="文本框 7"/>
          <p:cNvSpPr txBox="1"/>
          <p:nvPr/>
        </p:nvSpPr>
        <p:spPr>
          <a:xfrm>
            <a:off x="1479730" y="3621386"/>
            <a:ext cx="3273339" cy="707886"/>
          </a:xfrm>
          <a:prstGeom prst="rect">
            <a:avLst/>
          </a:prstGeom>
          <a:noFill/>
        </p:spPr>
        <p:txBody>
          <a:bodyPr wrap="square" rtlCol="0">
            <a:spAutoFit/>
          </a:bodyPr>
          <a:lstStyle/>
          <a:p>
            <a:r>
              <a:rPr lang="zh-CN" altLang="en-US" sz="2000" dirty="0" smtClean="0">
                <a:latin typeface="+mn-ea"/>
              </a:rPr>
              <a:t>用</a:t>
            </a:r>
            <a:r>
              <a:rPr lang="en-US" altLang="zh-CN" sz="2000" dirty="0" smtClean="0">
                <a:latin typeface="+mn-ea"/>
              </a:rPr>
              <a:t>Python</a:t>
            </a:r>
            <a:r>
              <a:rPr lang="zh-CN" altLang="en-US" sz="2000" dirty="0" smtClean="0">
                <a:latin typeface="+mn-ea"/>
              </a:rPr>
              <a:t>工具实现：</a:t>
            </a:r>
            <a:endParaRPr lang="en-US" altLang="zh-CN" sz="2000" dirty="0" smtClean="0">
              <a:latin typeface="+mn-ea"/>
            </a:endParaRPr>
          </a:p>
          <a:p>
            <a:r>
              <a:rPr lang="zh-CN" altLang="en-US" sz="2000" dirty="0" smtClean="0">
                <a:latin typeface="+mn-ea"/>
              </a:rPr>
              <a:t>结果如右图</a:t>
            </a:r>
            <a:r>
              <a:rPr lang="zh-CN" altLang="en-US" dirty="0" smtClean="0"/>
              <a:t>：</a:t>
            </a:r>
            <a:endParaRPr lang="zh-CN" altLang="en-US" dirty="0"/>
          </a:p>
        </p:txBody>
      </p:sp>
      <p:pic>
        <p:nvPicPr>
          <p:cNvPr id="99331" name="图片 1660" descr="图7.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3069" y="3431263"/>
            <a:ext cx="3826481" cy="2873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ustDataLst>
      <p:tags r:id="rId2"/>
    </p:custDataLst>
    <p:extLst>
      <p:ext uri="{BB962C8B-B14F-4D97-AF65-F5344CB8AC3E}">
        <p14:creationId xmlns:p14="http://schemas.microsoft.com/office/powerpoint/2010/main" val="16005004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18673" y="345691"/>
            <a:ext cx="2954655" cy="923330"/>
          </a:xfrm>
          <a:prstGeom prst="rect">
            <a:avLst/>
          </a:prstGeom>
          <a:noFill/>
        </p:spPr>
        <p:txBody>
          <a:bodyPr wrap="none" rtlCol="0">
            <a:spAutoFit/>
            <a:scene3d>
              <a:camera prst="orthographicFront"/>
              <a:lightRig rig="threePt" dir="t"/>
            </a:scene3d>
            <a:sp3d contourW="12700"/>
          </a:bodyPr>
          <a:lstStyle/>
          <a:p>
            <a:pPr algn="ctr"/>
            <a:r>
              <a:rPr lang="zh-CN" altLang="en-US" sz="5400" dirty="0" smtClean="0">
                <a:solidFill>
                  <a:schemeClr val="tx1">
                    <a:lumMod val="65000"/>
                    <a:lumOff val="35000"/>
                  </a:schemeClr>
                </a:solidFill>
                <a:latin typeface="汉仪趣黑W" panose="00020600040101010101" pitchFamily="18" charset="-122"/>
                <a:ea typeface="汉仪趣黑W" panose="00020600040101010101" pitchFamily="18" charset="-122"/>
              </a:rPr>
              <a:t>主要内容</a:t>
            </a:r>
            <a:endParaRPr lang="zh-CN" altLang="en-US" sz="5400" dirty="0">
              <a:solidFill>
                <a:schemeClr val="tx1">
                  <a:lumMod val="65000"/>
                  <a:lumOff val="35000"/>
                </a:schemeClr>
              </a:solidFill>
              <a:latin typeface="汉仪趣黑W" panose="00020600040101010101" pitchFamily="18" charset="-122"/>
              <a:ea typeface="汉仪趣黑W" panose="00020600040101010101" pitchFamily="18" charset="-122"/>
            </a:endParaRPr>
          </a:p>
        </p:txBody>
      </p:sp>
      <p:pic>
        <p:nvPicPr>
          <p:cNvPr id="32" name="图片 31"/>
          <p:cNvPicPr>
            <a:picLocks noChangeAspect="1"/>
          </p:cNvPicPr>
          <p:nvPr/>
        </p:nvPicPr>
        <p:blipFill>
          <a:blip r:embed="rId3"/>
          <a:stretch>
            <a:fillRect/>
          </a:stretch>
        </p:blipFill>
        <p:spPr>
          <a:xfrm>
            <a:off x="1140237" y="2020006"/>
            <a:ext cx="3473110" cy="3278131"/>
          </a:xfrm>
          <a:prstGeom prst="rect">
            <a:avLst/>
          </a:prstGeom>
        </p:spPr>
      </p:pic>
      <p:grpSp>
        <p:nvGrpSpPr>
          <p:cNvPr id="23" name="组合 22"/>
          <p:cNvGrpSpPr/>
          <p:nvPr/>
        </p:nvGrpSpPr>
        <p:grpSpPr>
          <a:xfrm>
            <a:off x="5480541" y="3409250"/>
            <a:ext cx="6580091" cy="904863"/>
            <a:chOff x="5682779" y="1750228"/>
            <a:chExt cx="5226670" cy="904863"/>
          </a:xfrm>
        </p:grpSpPr>
        <p:grpSp>
          <p:nvGrpSpPr>
            <p:cNvPr id="24" name="组合 23"/>
            <p:cNvGrpSpPr/>
            <p:nvPr/>
          </p:nvGrpSpPr>
          <p:grpSpPr>
            <a:xfrm>
              <a:off x="5682779" y="1750228"/>
              <a:ext cx="5226670" cy="904863"/>
              <a:chOff x="129140" y="2179064"/>
              <a:chExt cx="6833637" cy="1183070"/>
            </a:xfrm>
          </p:grpSpPr>
          <p:sp>
            <p:nvSpPr>
              <p:cNvPr id="26" name="文本框 25"/>
              <p:cNvSpPr txBox="1"/>
              <p:nvPr/>
            </p:nvSpPr>
            <p:spPr>
              <a:xfrm>
                <a:off x="1347426" y="2419785"/>
                <a:ext cx="5615351" cy="700184"/>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l"/>
                <a:r>
                  <a:rPr lang="zh-CN" altLang="en-US" b="0" dirty="0">
                    <a:latin typeface="汉仪趣黑W" panose="00020600040101010101" pitchFamily="18" charset="-122"/>
                    <a:ea typeface="汉仪趣黑W" panose="00020600040101010101" pitchFamily="18" charset="-122"/>
                  </a:rPr>
                  <a:t>复数域中的向量和矩阵</a:t>
                </a:r>
                <a:endParaRPr lang="zh-CN" altLang="en-US" b="0" dirty="0">
                  <a:latin typeface="汉仪趣黑W" panose="00020600040101010101" pitchFamily="18" charset="-122"/>
                  <a:ea typeface="汉仪趣黑W" panose="00020600040101010101" pitchFamily="18" charset="-122"/>
                </a:endParaRPr>
              </a:p>
            </p:txBody>
          </p:sp>
          <p:sp>
            <p:nvSpPr>
              <p:cNvPr id="27" name="文本框 26"/>
              <p:cNvSpPr txBox="1"/>
              <p:nvPr/>
            </p:nvSpPr>
            <p:spPr>
              <a:xfrm>
                <a:off x="129140" y="2179064"/>
                <a:ext cx="1386123" cy="1183070"/>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r"/>
                <a:r>
                  <a:rPr lang="en-US" altLang="zh-CN" sz="4400" b="0" dirty="0" smtClean="0">
                    <a:latin typeface="汉仪趣黑W" panose="00020600040101010101" pitchFamily="18" charset="-122"/>
                    <a:ea typeface="汉仪趣黑W" panose="00020600040101010101" pitchFamily="18" charset="-122"/>
                  </a:rPr>
                  <a:t>02.</a:t>
                </a:r>
                <a:endParaRPr lang="zh-CN" altLang="en-US" sz="4400" b="0" dirty="0">
                  <a:latin typeface="汉仪趣黑W" panose="00020600040101010101" pitchFamily="18" charset="-122"/>
                  <a:ea typeface="汉仪趣黑W" panose="00020600040101010101" pitchFamily="18" charset="-122"/>
                </a:endParaRPr>
              </a:p>
            </p:txBody>
          </p:sp>
        </p:grpSp>
        <p:sp>
          <p:nvSpPr>
            <p:cNvPr id="25" name="任意多边形 24"/>
            <p:cNvSpPr/>
            <p:nvPr/>
          </p:nvSpPr>
          <p:spPr>
            <a:xfrm>
              <a:off x="5745824" y="1913966"/>
              <a:ext cx="4459635" cy="578221"/>
            </a:xfrm>
            <a:custGeom>
              <a:avLst/>
              <a:gdLst>
                <a:gd name="connsiteX0" fmla="*/ 128954 w 6722970"/>
                <a:gd name="connsiteY0" fmla="*/ 13620 h 837912"/>
                <a:gd name="connsiteX1" fmla="*/ 820616 w 6722970"/>
                <a:gd name="connsiteY1" fmla="*/ 1897 h 837912"/>
                <a:gd name="connsiteX2" fmla="*/ 2121877 w 6722970"/>
                <a:gd name="connsiteY2" fmla="*/ 48789 h 837912"/>
                <a:gd name="connsiteX3" fmla="*/ 3692769 w 6722970"/>
                <a:gd name="connsiteY3" fmla="*/ 13620 h 837912"/>
                <a:gd name="connsiteX4" fmla="*/ 4794739 w 6722970"/>
                <a:gd name="connsiteY4" fmla="*/ 25343 h 837912"/>
                <a:gd name="connsiteX5" fmla="*/ 6260123 w 6722970"/>
                <a:gd name="connsiteY5" fmla="*/ 25343 h 837912"/>
                <a:gd name="connsiteX6" fmla="*/ 6658708 w 6722970"/>
                <a:gd name="connsiteY6" fmla="*/ 60512 h 837912"/>
                <a:gd name="connsiteX7" fmla="*/ 6717323 w 6722970"/>
                <a:gd name="connsiteY7" fmla="*/ 423928 h 837912"/>
                <a:gd name="connsiteX8" fmla="*/ 6682154 w 6722970"/>
                <a:gd name="connsiteY8" fmla="*/ 775620 h 837912"/>
                <a:gd name="connsiteX9" fmla="*/ 6377354 w 6722970"/>
                <a:gd name="connsiteY9" fmla="*/ 787343 h 837912"/>
                <a:gd name="connsiteX10" fmla="*/ 5638800 w 6722970"/>
                <a:gd name="connsiteY10" fmla="*/ 822512 h 837912"/>
                <a:gd name="connsiteX11" fmla="*/ 4806462 w 6722970"/>
                <a:gd name="connsiteY11" fmla="*/ 810789 h 837912"/>
                <a:gd name="connsiteX12" fmla="*/ 3528646 w 6722970"/>
                <a:gd name="connsiteY12" fmla="*/ 810789 h 837912"/>
                <a:gd name="connsiteX13" fmla="*/ 2602523 w 6722970"/>
                <a:gd name="connsiteY13" fmla="*/ 799066 h 837912"/>
                <a:gd name="connsiteX14" fmla="*/ 1559169 w 6722970"/>
                <a:gd name="connsiteY14" fmla="*/ 822512 h 837912"/>
                <a:gd name="connsiteX15" fmla="*/ 269631 w 6722970"/>
                <a:gd name="connsiteY15" fmla="*/ 834235 h 837912"/>
                <a:gd name="connsiteX16" fmla="*/ 46893 w 6722970"/>
                <a:gd name="connsiteY16" fmla="*/ 822512 h 837912"/>
                <a:gd name="connsiteX17" fmla="*/ 11723 w 6722970"/>
                <a:gd name="connsiteY17" fmla="*/ 681835 h 837912"/>
                <a:gd name="connsiteX18" fmla="*/ 0 w 6722970"/>
                <a:gd name="connsiteY18" fmla="*/ 365312 h 837912"/>
                <a:gd name="connsiteX19" fmla="*/ 11723 w 6722970"/>
                <a:gd name="connsiteY19" fmla="*/ 83959 h 8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2970" h="837912">
                  <a:moveTo>
                    <a:pt x="128954" y="13620"/>
                  </a:moveTo>
                  <a:cubicBezTo>
                    <a:pt x="308708" y="4828"/>
                    <a:pt x="488462" y="-3964"/>
                    <a:pt x="820616" y="1897"/>
                  </a:cubicBezTo>
                  <a:cubicBezTo>
                    <a:pt x="1152770" y="7758"/>
                    <a:pt x="1643185" y="46835"/>
                    <a:pt x="2121877" y="48789"/>
                  </a:cubicBezTo>
                  <a:cubicBezTo>
                    <a:pt x="2600569" y="50743"/>
                    <a:pt x="3692769" y="13620"/>
                    <a:pt x="3692769" y="13620"/>
                  </a:cubicBezTo>
                  <a:lnTo>
                    <a:pt x="4794739" y="25343"/>
                  </a:lnTo>
                  <a:lnTo>
                    <a:pt x="6260123" y="25343"/>
                  </a:lnTo>
                  <a:cubicBezTo>
                    <a:pt x="6570785" y="31205"/>
                    <a:pt x="6582508" y="-5919"/>
                    <a:pt x="6658708" y="60512"/>
                  </a:cubicBezTo>
                  <a:cubicBezTo>
                    <a:pt x="6734908" y="126943"/>
                    <a:pt x="6713415" y="304743"/>
                    <a:pt x="6717323" y="423928"/>
                  </a:cubicBezTo>
                  <a:cubicBezTo>
                    <a:pt x="6721231" y="543113"/>
                    <a:pt x="6738815" y="715051"/>
                    <a:pt x="6682154" y="775620"/>
                  </a:cubicBezTo>
                  <a:cubicBezTo>
                    <a:pt x="6625493" y="836189"/>
                    <a:pt x="6377354" y="787343"/>
                    <a:pt x="6377354" y="787343"/>
                  </a:cubicBezTo>
                  <a:lnTo>
                    <a:pt x="5638800" y="822512"/>
                  </a:lnTo>
                  <a:lnTo>
                    <a:pt x="4806462" y="810789"/>
                  </a:lnTo>
                  <a:lnTo>
                    <a:pt x="3528646" y="810789"/>
                  </a:lnTo>
                  <a:cubicBezTo>
                    <a:pt x="3161323" y="808835"/>
                    <a:pt x="2930769" y="797112"/>
                    <a:pt x="2602523" y="799066"/>
                  </a:cubicBezTo>
                  <a:cubicBezTo>
                    <a:pt x="2274277" y="801020"/>
                    <a:pt x="1559169" y="822512"/>
                    <a:pt x="1559169" y="822512"/>
                  </a:cubicBezTo>
                  <a:lnTo>
                    <a:pt x="269631" y="834235"/>
                  </a:lnTo>
                  <a:cubicBezTo>
                    <a:pt x="17585" y="834235"/>
                    <a:pt x="89878" y="847912"/>
                    <a:pt x="46893" y="822512"/>
                  </a:cubicBezTo>
                  <a:cubicBezTo>
                    <a:pt x="3908" y="797112"/>
                    <a:pt x="19538" y="758035"/>
                    <a:pt x="11723" y="681835"/>
                  </a:cubicBezTo>
                  <a:cubicBezTo>
                    <a:pt x="3907" y="605635"/>
                    <a:pt x="0" y="464958"/>
                    <a:pt x="0" y="365312"/>
                  </a:cubicBezTo>
                  <a:cubicBezTo>
                    <a:pt x="0" y="265666"/>
                    <a:pt x="5861" y="174812"/>
                    <a:pt x="11723" y="83959"/>
                  </a:cubicBezTo>
                </a:path>
              </a:pathLst>
            </a:custGeom>
            <a:noFill/>
            <a:ln w="25400">
              <a:solidFill>
                <a:srgbClr val="1C75B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45" name="组合 44"/>
          <p:cNvGrpSpPr/>
          <p:nvPr/>
        </p:nvGrpSpPr>
        <p:grpSpPr>
          <a:xfrm>
            <a:off x="5394625" y="2139270"/>
            <a:ext cx="6580091" cy="904863"/>
            <a:chOff x="5682779" y="1750228"/>
            <a:chExt cx="5226670" cy="904863"/>
          </a:xfrm>
        </p:grpSpPr>
        <p:grpSp>
          <p:nvGrpSpPr>
            <p:cNvPr id="48" name="组合 47"/>
            <p:cNvGrpSpPr/>
            <p:nvPr/>
          </p:nvGrpSpPr>
          <p:grpSpPr>
            <a:xfrm>
              <a:off x="5682779" y="1750228"/>
              <a:ext cx="5226670" cy="904863"/>
              <a:chOff x="129140" y="2179064"/>
              <a:chExt cx="6833637" cy="1183070"/>
            </a:xfrm>
          </p:grpSpPr>
          <p:sp>
            <p:nvSpPr>
              <p:cNvPr id="52" name="文本框 51"/>
              <p:cNvSpPr txBox="1"/>
              <p:nvPr/>
            </p:nvSpPr>
            <p:spPr>
              <a:xfrm>
                <a:off x="1258706" y="2419785"/>
                <a:ext cx="5704071" cy="700184"/>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l"/>
                <a:r>
                  <a:rPr lang="zh-CN" altLang="en-US" b="0" dirty="0">
                    <a:latin typeface="汉仪趣黑W" panose="00020600040101010101" pitchFamily="18" charset="-122"/>
                    <a:ea typeface="汉仪趣黑W" panose="00020600040101010101" pitchFamily="18" charset="-122"/>
                  </a:rPr>
                  <a:t>傅里叶级数：从向量的角度看函数</a:t>
                </a:r>
                <a:endParaRPr lang="zh-CN" altLang="en-US" b="0" dirty="0">
                  <a:latin typeface="汉仪趣黑W" panose="00020600040101010101" pitchFamily="18" charset="-122"/>
                  <a:ea typeface="汉仪趣黑W" panose="00020600040101010101" pitchFamily="18" charset="-122"/>
                </a:endParaRPr>
              </a:p>
            </p:txBody>
          </p:sp>
          <p:sp>
            <p:nvSpPr>
              <p:cNvPr id="53" name="文本框 52"/>
              <p:cNvSpPr txBox="1"/>
              <p:nvPr/>
            </p:nvSpPr>
            <p:spPr>
              <a:xfrm>
                <a:off x="129140" y="2179064"/>
                <a:ext cx="1386123" cy="1183070"/>
              </a:xfrm>
              <a:prstGeom prst="rect">
                <a:avLst/>
              </a:prstGeom>
            </p:spPr>
            <p:txBody>
              <a:bodyPr wrap="square">
                <a:spAutoFit/>
                <a:scene3d>
                  <a:camera prst="orthographicFront"/>
                  <a:lightRig rig="threePt" dir="t"/>
                </a:scene3d>
                <a:sp3d contourW="12700"/>
              </a:bodyPr>
              <a:lstStyle>
                <a:defPPr>
                  <a:defRPr lang="zh-CN"/>
                </a:defPPr>
                <a:lvl1pPr algn="just">
                  <a:lnSpc>
                    <a:spcPct val="120000"/>
                  </a:lnSpc>
                  <a:defRPr sz="2400" b="1">
                    <a:solidFill>
                      <a:srgbClr val="1C75BC"/>
                    </a:solidFill>
                    <a:latin typeface="迷你简准圆" panose="03000509000000000000" pitchFamily="65" charset="-122"/>
                    <a:ea typeface="迷你简准圆" panose="03000509000000000000" pitchFamily="65" charset="-122"/>
                  </a:defRPr>
                </a:lvl1pPr>
              </a:lstStyle>
              <a:p>
                <a:pPr algn="r"/>
                <a:r>
                  <a:rPr lang="en-US" altLang="zh-CN" sz="4400" b="0" dirty="0" smtClean="0">
                    <a:latin typeface="汉仪趣黑W" panose="00020600040101010101" pitchFamily="18" charset="-122"/>
                    <a:ea typeface="汉仪趣黑W" panose="00020600040101010101" pitchFamily="18" charset="-122"/>
                  </a:rPr>
                  <a:t>01.</a:t>
                </a:r>
                <a:endParaRPr lang="zh-CN" altLang="en-US" sz="4400" b="0" dirty="0">
                  <a:latin typeface="汉仪趣黑W" panose="00020600040101010101" pitchFamily="18" charset="-122"/>
                  <a:ea typeface="汉仪趣黑W" panose="00020600040101010101" pitchFamily="18" charset="-122"/>
                </a:endParaRPr>
              </a:p>
            </p:txBody>
          </p:sp>
        </p:grpSp>
        <p:sp>
          <p:nvSpPr>
            <p:cNvPr id="51" name="任意多边形 50"/>
            <p:cNvSpPr/>
            <p:nvPr/>
          </p:nvSpPr>
          <p:spPr>
            <a:xfrm>
              <a:off x="5745824" y="1913966"/>
              <a:ext cx="4459635" cy="578221"/>
            </a:xfrm>
            <a:custGeom>
              <a:avLst/>
              <a:gdLst>
                <a:gd name="connsiteX0" fmla="*/ 128954 w 6722970"/>
                <a:gd name="connsiteY0" fmla="*/ 13620 h 837912"/>
                <a:gd name="connsiteX1" fmla="*/ 820616 w 6722970"/>
                <a:gd name="connsiteY1" fmla="*/ 1897 h 837912"/>
                <a:gd name="connsiteX2" fmla="*/ 2121877 w 6722970"/>
                <a:gd name="connsiteY2" fmla="*/ 48789 h 837912"/>
                <a:gd name="connsiteX3" fmla="*/ 3692769 w 6722970"/>
                <a:gd name="connsiteY3" fmla="*/ 13620 h 837912"/>
                <a:gd name="connsiteX4" fmla="*/ 4794739 w 6722970"/>
                <a:gd name="connsiteY4" fmla="*/ 25343 h 837912"/>
                <a:gd name="connsiteX5" fmla="*/ 6260123 w 6722970"/>
                <a:gd name="connsiteY5" fmla="*/ 25343 h 837912"/>
                <a:gd name="connsiteX6" fmla="*/ 6658708 w 6722970"/>
                <a:gd name="connsiteY6" fmla="*/ 60512 h 837912"/>
                <a:gd name="connsiteX7" fmla="*/ 6717323 w 6722970"/>
                <a:gd name="connsiteY7" fmla="*/ 423928 h 837912"/>
                <a:gd name="connsiteX8" fmla="*/ 6682154 w 6722970"/>
                <a:gd name="connsiteY8" fmla="*/ 775620 h 837912"/>
                <a:gd name="connsiteX9" fmla="*/ 6377354 w 6722970"/>
                <a:gd name="connsiteY9" fmla="*/ 787343 h 837912"/>
                <a:gd name="connsiteX10" fmla="*/ 5638800 w 6722970"/>
                <a:gd name="connsiteY10" fmla="*/ 822512 h 837912"/>
                <a:gd name="connsiteX11" fmla="*/ 4806462 w 6722970"/>
                <a:gd name="connsiteY11" fmla="*/ 810789 h 837912"/>
                <a:gd name="connsiteX12" fmla="*/ 3528646 w 6722970"/>
                <a:gd name="connsiteY12" fmla="*/ 810789 h 837912"/>
                <a:gd name="connsiteX13" fmla="*/ 2602523 w 6722970"/>
                <a:gd name="connsiteY13" fmla="*/ 799066 h 837912"/>
                <a:gd name="connsiteX14" fmla="*/ 1559169 w 6722970"/>
                <a:gd name="connsiteY14" fmla="*/ 822512 h 837912"/>
                <a:gd name="connsiteX15" fmla="*/ 269631 w 6722970"/>
                <a:gd name="connsiteY15" fmla="*/ 834235 h 837912"/>
                <a:gd name="connsiteX16" fmla="*/ 46893 w 6722970"/>
                <a:gd name="connsiteY16" fmla="*/ 822512 h 837912"/>
                <a:gd name="connsiteX17" fmla="*/ 11723 w 6722970"/>
                <a:gd name="connsiteY17" fmla="*/ 681835 h 837912"/>
                <a:gd name="connsiteX18" fmla="*/ 0 w 6722970"/>
                <a:gd name="connsiteY18" fmla="*/ 365312 h 837912"/>
                <a:gd name="connsiteX19" fmla="*/ 11723 w 6722970"/>
                <a:gd name="connsiteY19" fmla="*/ 83959 h 8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22970" h="837912">
                  <a:moveTo>
                    <a:pt x="128954" y="13620"/>
                  </a:moveTo>
                  <a:cubicBezTo>
                    <a:pt x="308708" y="4828"/>
                    <a:pt x="488462" y="-3964"/>
                    <a:pt x="820616" y="1897"/>
                  </a:cubicBezTo>
                  <a:cubicBezTo>
                    <a:pt x="1152770" y="7758"/>
                    <a:pt x="1643185" y="46835"/>
                    <a:pt x="2121877" y="48789"/>
                  </a:cubicBezTo>
                  <a:cubicBezTo>
                    <a:pt x="2600569" y="50743"/>
                    <a:pt x="3692769" y="13620"/>
                    <a:pt x="3692769" y="13620"/>
                  </a:cubicBezTo>
                  <a:lnTo>
                    <a:pt x="4794739" y="25343"/>
                  </a:lnTo>
                  <a:lnTo>
                    <a:pt x="6260123" y="25343"/>
                  </a:lnTo>
                  <a:cubicBezTo>
                    <a:pt x="6570785" y="31205"/>
                    <a:pt x="6582508" y="-5919"/>
                    <a:pt x="6658708" y="60512"/>
                  </a:cubicBezTo>
                  <a:cubicBezTo>
                    <a:pt x="6734908" y="126943"/>
                    <a:pt x="6713415" y="304743"/>
                    <a:pt x="6717323" y="423928"/>
                  </a:cubicBezTo>
                  <a:cubicBezTo>
                    <a:pt x="6721231" y="543113"/>
                    <a:pt x="6738815" y="715051"/>
                    <a:pt x="6682154" y="775620"/>
                  </a:cubicBezTo>
                  <a:cubicBezTo>
                    <a:pt x="6625493" y="836189"/>
                    <a:pt x="6377354" y="787343"/>
                    <a:pt x="6377354" y="787343"/>
                  </a:cubicBezTo>
                  <a:lnTo>
                    <a:pt x="5638800" y="822512"/>
                  </a:lnTo>
                  <a:lnTo>
                    <a:pt x="4806462" y="810789"/>
                  </a:lnTo>
                  <a:lnTo>
                    <a:pt x="3528646" y="810789"/>
                  </a:lnTo>
                  <a:cubicBezTo>
                    <a:pt x="3161323" y="808835"/>
                    <a:pt x="2930769" y="797112"/>
                    <a:pt x="2602523" y="799066"/>
                  </a:cubicBezTo>
                  <a:cubicBezTo>
                    <a:pt x="2274277" y="801020"/>
                    <a:pt x="1559169" y="822512"/>
                    <a:pt x="1559169" y="822512"/>
                  </a:cubicBezTo>
                  <a:lnTo>
                    <a:pt x="269631" y="834235"/>
                  </a:lnTo>
                  <a:cubicBezTo>
                    <a:pt x="17585" y="834235"/>
                    <a:pt x="89878" y="847912"/>
                    <a:pt x="46893" y="822512"/>
                  </a:cubicBezTo>
                  <a:cubicBezTo>
                    <a:pt x="3908" y="797112"/>
                    <a:pt x="19538" y="758035"/>
                    <a:pt x="11723" y="681835"/>
                  </a:cubicBezTo>
                  <a:cubicBezTo>
                    <a:pt x="3907" y="605635"/>
                    <a:pt x="0" y="464958"/>
                    <a:pt x="0" y="365312"/>
                  </a:cubicBezTo>
                  <a:cubicBezTo>
                    <a:pt x="0" y="265666"/>
                    <a:pt x="5861" y="174812"/>
                    <a:pt x="11723" y="83959"/>
                  </a:cubicBezTo>
                </a:path>
              </a:pathLst>
            </a:custGeom>
            <a:noFill/>
            <a:ln w="25400">
              <a:solidFill>
                <a:srgbClr val="1C75B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Tree>
    <p:extLst>
      <p:ext uri="{BB962C8B-B14F-4D97-AF65-F5344CB8AC3E}">
        <p14:creationId xmlns:p14="http://schemas.microsoft.com/office/powerpoint/2010/main" val="25827088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ppt_x</p:attrName>
                                        </p:attrNameLst>
                                      </p:cBhvr>
                                      <p:tavLst>
                                        <p:tav tm="0">
                                          <p:val>
                                            <p:strVal val="#ppt_x-#ppt_w*1.125000"/>
                                          </p:val>
                                        </p:tav>
                                        <p:tav tm="100000">
                                          <p:val>
                                            <p:strVal val="#ppt_x"/>
                                          </p:val>
                                        </p:tav>
                                      </p:tavLst>
                                    </p:anim>
                                    <p:animEffect transition="in" filter="wipe(right)">
                                      <p:cBhvr>
                                        <p:cTn id="8" dur="500"/>
                                        <p:tgtEl>
                                          <p:spTgt spid="45"/>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p:tgtEl>
                                          <p:spTgt spid="23"/>
                                        </p:tgtEl>
                                        <p:attrNameLst>
                                          <p:attrName>ppt_x</p:attrName>
                                        </p:attrNameLst>
                                      </p:cBhvr>
                                      <p:tavLst>
                                        <p:tav tm="0">
                                          <p:val>
                                            <p:strVal val="#ppt_x-#ppt_w*1.125000"/>
                                          </p:val>
                                        </p:tav>
                                        <p:tav tm="100000">
                                          <p:val>
                                            <p:strVal val="#ppt_x"/>
                                          </p:val>
                                        </p:tav>
                                      </p:tavLst>
                                    </p:anim>
                                    <p:animEffect transition="in" filter="wipe(right)">
                                      <p:cBhvr>
                                        <p:cTn id="13" dur="500"/>
                                        <p:tgtEl>
                                          <p:spTgt spid="23"/>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8288959" cy="765650"/>
            <a:chOff x="2973602" y="332266"/>
            <a:chExt cx="6273823" cy="765650"/>
          </a:xfrm>
        </p:grpSpPr>
        <p:pic>
          <p:nvPicPr>
            <p:cNvPr id="29" name="图片 28"/>
            <p:cNvPicPr>
              <a:picLocks noChangeAspect="1"/>
            </p:cNvPicPr>
            <p:nvPr/>
          </p:nvPicPr>
          <p:blipFill>
            <a:blip r:embed="rId4"/>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7.2  </a:t>
              </a:r>
              <a:r>
                <a:rPr lang="zh-CN" altLang="en-US" sz="3200" dirty="0"/>
                <a:t>复数域中的向量和矩阵</a:t>
              </a:r>
              <a:endParaRPr lang="zh-CN" altLang="en-US" sz="3200" dirty="0"/>
            </a:p>
          </p:txBody>
        </p:sp>
        <p:pic>
          <p:nvPicPr>
            <p:cNvPr id="31" name="图片 30"/>
            <p:cNvPicPr>
              <a:picLocks noChangeAspect="1"/>
            </p:cNvPicPr>
            <p:nvPr/>
          </p:nvPicPr>
          <p:blipFill>
            <a:blip r:embed="rId4"/>
            <a:stretch>
              <a:fillRect/>
            </a:stretch>
          </p:blipFill>
          <p:spPr>
            <a:xfrm flipH="1">
              <a:off x="8590692" y="691167"/>
              <a:ext cx="656733" cy="406749"/>
            </a:xfrm>
            <a:prstGeom prst="rect">
              <a:avLst/>
            </a:prstGeom>
          </p:spPr>
        </p:pic>
      </p:grpSp>
      <p:grpSp>
        <p:nvGrpSpPr>
          <p:cNvPr id="32" name="组合 31"/>
          <p:cNvGrpSpPr/>
          <p:nvPr/>
        </p:nvGrpSpPr>
        <p:grpSpPr>
          <a:xfrm>
            <a:off x="1120961" y="1248297"/>
            <a:ext cx="10192106" cy="3385544"/>
            <a:chOff x="878002" y="3347791"/>
            <a:chExt cx="9708883" cy="2176904"/>
          </a:xfrm>
        </p:grpSpPr>
        <p:sp>
          <p:nvSpPr>
            <p:cNvPr id="33" name="矩形 32"/>
            <p:cNvSpPr/>
            <p:nvPr/>
          </p:nvSpPr>
          <p:spPr>
            <a:xfrm>
              <a:off x="878002" y="3692138"/>
              <a:ext cx="9708883" cy="1832557"/>
            </a:xfrm>
            <a:prstGeom prst="rect">
              <a:avLst/>
            </a:prstGeom>
          </p:spPr>
          <p:txBody>
            <a:bodyPr wrap="square">
              <a:spAutoFit/>
              <a:scene3d>
                <a:camera prst="orthographicFront"/>
                <a:lightRig rig="threePt" dir="t"/>
              </a:scene3d>
              <a:sp3d contourW="12700"/>
            </a:bodyPr>
            <a:lstStyle/>
            <a:p>
              <a:endParaRPr lang="en-US" altLang="zh-CN" sz="2000" dirty="0" smtClean="0"/>
            </a:p>
            <a:p>
              <a:endParaRPr lang="en-US" altLang="zh-CN" sz="2000" dirty="0"/>
            </a:p>
            <a:p>
              <a:r>
                <a:rPr lang="zh-CN" altLang="zh-CN" sz="2000" dirty="0" smtClean="0"/>
                <a:t>通过</a:t>
              </a:r>
              <a:r>
                <a:rPr lang="zh-CN" altLang="zh-CN" sz="2000" dirty="0"/>
                <a:t>这一节内容的讨论，我们将思维和视野做了另一个维度的拓展，即从实数域拓展到了复数域，并将实数域中的一些重要矩阵和定理法则相应的做了类比分析，最终将实数域和复数域的向量与矩阵概念进行了统一和整合，从而探索出线性代数更为广阔的应用舞台。</a:t>
              </a:r>
            </a:p>
            <a:p>
              <a:endParaRPr lang="en-US" altLang="zh-CN" sz="2000" dirty="0" smtClean="0"/>
            </a:p>
            <a:p>
              <a:endParaRPr lang="en-US" altLang="zh-CN" sz="2000" dirty="0"/>
            </a:p>
            <a:p>
              <a:endParaRPr lang="zh-CN" altLang="zh-CN" sz="20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1029777" y="3347791"/>
              <a:ext cx="5688416"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7.2.6  </a:t>
              </a:r>
              <a:r>
                <a:rPr lang="zh-CN" altLang="en-US" sz="2400" b="1" dirty="0">
                  <a:solidFill>
                    <a:srgbClr val="1C75BC"/>
                  </a:solidFill>
                  <a:latin typeface="迷你简准圆" panose="03000509000000000000" pitchFamily="65" charset="-122"/>
                  <a:ea typeface="迷你简准圆" panose="03000509000000000000" pitchFamily="65" charset="-122"/>
                </a:rPr>
                <a:t>思维拓展分析</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37613585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7.1  </a:t>
              </a:r>
              <a:r>
                <a:rPr lang="zh-CN" altLang="en-US" sz="3200" dirty="0"/>
                <a:t>傅里叶级数：从向量的角度看函数</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248295"/>
            <a:ext cx="10192106" cy="2782300"/>
            <a:chOff x="878002" y="3347791"/>
            <a:chExt cx="9708883" cy="1789020"/>
          </a:xfrm>
        </p:grpSpPr>
        <p:sp>
          <p:nvSpPr>
            <p:cNvPr id="33" name="矩形 32"/>
            <p:cNvSpPr/>
            <p:nvPr/>
          </p:nvSpPr>
          <p:spPr>
            <a:xfrm>
              <a:off x="878002" y="3692138"/>
              <a:ext cx="9708883" cy="1444673"/>
            </a:xfrm>
            <a:prstGeom prst="rect">
              <a:avLst/>
            </a:prstGeom>
          </p:spPr>
          <p:txBody>
            <a:bodyPr wrap="square">
              <a:spAutoFit/>
              <a:scene3d>
                <a:camera prst="orthographicFront"/>
                <a:lightRig rig="threePt" dir="t"/>
              </a:scene3d>
              <a:sp3d contourW="12700"/>
            </a:bodyPr>
            <a:lstStyle/>
            <a:p>
              <a:r>
                <a:rPr lang="zh-CN" altLang="zh-CN" sz="2000" dirty="0"/>
                <a:t>函数反映的是自变量和因变量之间的一种映射关系，如果我们给定自变量元素</a:t>
              </a:r>
              <a:r>
                <a:rPr lang="en-US" altLang="zh-CN" sz="2000" b="1" i="1" dirty="0"/>
                <a:t>x</a:t>
              </a:r>
              <a:r>
                <a:rPr lang="zh-CN" altLang="zh-CN" sz="2000" dirty="0"/>
                <a:t>，对他施加映射规则</a:t>
              </a:r>
              <a:r>
                <a:rPr lang="en-US" altLang="zh-CN" sz="2000" b="1" i="1" dirty="0"/>
                <a:t>f</a:t>
              </a:r>
              <a:r>
                <a:rPr lang="zh-CN" altLang="zh-CN" sz="2000" dirty="0"/>
                <a:t>，就得到了因变量元素</a:t>
              </a:r>
              <a:r>
                <a:rPr lang="en-US" altLang="zh-CN" sz="2000" b="1" i="1" dirty="0"/>
                <a:t>y</a:t>
              </a:r>
              <a:r>
                <a:rPr lang="zh-CN" altLang="zh-CN" sz="2000" dirty="0"/>
                <a:t>，即我们所熟悉的表示方法：</a:t>
              </a:r>
              <a:endParaRPr lang="en-US" altLang="zh-CN" sz="2000" dirty="0" smtClean="0"/>
            </a:p>
            <a:p>
              <a:endParaRPr lang="en-US" altLang="zh-CN" sz="2000" dirty="0" smtClean="0"/>
            </a:p>
            <a:p>
              <a:r>
                <a:rPr lang="zh-CN" altLang="zh-CN" sz="2000" dirty="0" smtClean="0"/>
                <a:t>回顾</a:t>
              </a:r>
              <a:r>
                <a:rPr lang="zh-CN" altLang="zh-CN" sz="2000" dirty="0"/>
                <a:t>一下我们绘制一条函数曲线的过程，我们会对应的在坐标系中对各个自变量的取值进行描点，然后将这些点连接成函数曲线</a:t>
              </a:r>
              <a:r>
                <a:rPr lang="zh-CN" altLang="zh-CN" sz="2000" dirty="0" smtClean="0"/>
                <a:t>。</a:t>
              </a:r>
              <a:endParaRPr lang="en-US" altLang="zh-CN" sz="2000" dirty="0" smtClean="0"/>
            </a:p>
            <a:p>
              <a:endParaRPr lang="en-US" altLang="zh-CN" sz="2000" dirty="0" smtClean="0"/>
            </a:p>
            <a:p>
              <a:r>
                <a:rPr lang="zh-CN" altLang="zh-CN" sz="2000" dirty="0" smtClean="0"/>
                <a:t>我们</a:t>
              </a:r>
              <a:r>
                <a:rPr lang="zh-CN" altLang="zh-CN" sz="2000" dirty="0"/>
                <a:t>对函数曲线依照的</a:t>
              </a:r>
              <a:r>
                <a:rPr lang="zh-CN" altLang="zh-CN" sz="2000" dirty="0" smtClean="0"/>
                <a:t>间隔</a:t>
              </a:r>
              <a:r>
                <a:rPr lang="en-US" altLang="zh-CN" sz="2000" dirty="0" smtClean="0"/>
                <a:t>    </a:t>
              </a:r>
              <a:r>
                <a:rPr lang="zh-CN" altLang="zh-CN" sz="2000" dirty="0" smtClean="0"/>
                <a:t>进行</a:t>
              </a:r>
              <a:r>
                <a:rPr lang="zh-CN" altLang="zh-CN" sz="2000" dirty="0"/>
                <a:t>均匀</a:t>
              </a:r>
              <a:r>
                <a:rPr lang="zh-CN" altLang="zh-CN" sz="2000" dirty="0" smtClean="0"/>
                <a:t>采样</a:t>
              </a:r>
              <a:r>
                <a:rPr lang="zh-CN" altLang="en-US" sz="2000" dirty="0" smtClean="0"/>
                <a:t>，</a:t>
              </a:r>
              <a:r>
                <a:rPr lang="zh-CN" altLang="zh-CN" sz="2000" dirty="0"/>
                <a:t>得到一组采样值</a:t>
              </a:r>
              <a:endParaRPr lang="zh-CN" altLang="en-US" sz="2000" dirty="0"/>
            </a:p>
          </p:txBody>
        </p:sp>
        <p:sp>
          <p:nvSpPr>
            <p:cNvPr id="34" name="矩形 33"/>
            <p:cNvSpPr/>
            <p:nvPr/>
          </p:nvSpPr>
          <p:spPr>
            <a:xfrm>
              <a:off x="1029777" y="3347791"/>
              <a:ext cx="5688416"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7.1.1  </a:t>
              </a:r>
              <a:r>
                <a:rPr lang="zh-CN" altLang="en-US" sz="2400" b="1" dirty="0">
                  <a:solidFill>
                    <a:srgbClr val="1C75BC"/>
                  </a:solidFill>
                  <a:latin typeface="迷你简准圆" panose="03000509000000000000" pitchFamily="65" charset="-122"/>
                  <a:ea typeface="迷你简准圆" panose="03000509000000000000" pitchFamily="65" charset="-122"/>
                </a:rPr>
                <a:t>函数：无穷维向量</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659415233"/>
              </p:ext>
            </p:extLst>
          </p:nvPr>
        </p:nvGraphicFramePr>
        <p:xfrm>
          <a:off x="8474044" y="2157781"/>
          <a:ext cx="858964" cy="295709"/>
        </p:xfrm>
        <a:graphic>
          <a:graphicData uri="http://schemas.openxmlformats.org/presentationml/2006/ole">
            <mc:AlternateContent xmlns:mc="http://schemas.openxmlformats.org/markup-compatibility/2006">
              <mc:Choice xmlns:v="urn:schemas-microsoft-com:vml" Requires="v">
                <p:oleObj spid="_x0000_s84068" r:id="rId6" imgW="583920" imgH="203040" progId="Equation.KSEE3">
                  <p:embed/>
                </p:oleObj>
              </mc:Choice>
              <mc:Fallback>
                <p:oleObj r:id="rId6" imgW="583920" imgH="203040" progId="Equation.KSEE3">
                  <p:embed/>
                  <p:pic>
                    <p:nvPicPr>
                      <p:cNvPr id="0" name="对象 13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74044" y="2157781"/>
                        <a:ext cx="858964" cy="295709"/>
                      </a:xfrm>
                      <a:prstGeom prst="rect">
                        <a:avLst/>
                      </a:prstGeom>
                      <a:noFill/>
                    </p:spPr>
                  </p:pic>
                </p:oleObj>
              </mc:Fallback>
            </mc:AlternateContent>
          </a:graphicData>
        </a:graphic>
      </p:graphicFrame>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631749139"/>
              </p:ext>
            </p:extLst>
          </p:nvPr>
        </p:nvGraphicFramePr>
        <p:xfrm>
          <a:off x="4229843" y="3648546"/>
          <a:ext cx="328784" cy="271604"/>
        </p:xfrm>
        <a:graphic>
          <a:graphicData uri="http://schemas.openxmlformats.org/presentationml/2006/ole">
            <mc:AlternateContent xmlns:mc="http://schemas.openxmlformats.org/markup-compatibility/2006">
              <mc:Choice xmlns:v="urn:schemas-microsoft-com:vml" Requires="v">
                <p:oleObj spid="_x0000_s84069" r:id="rId8" imgW="215640" imgH="177480" progId="Equation.KSEE3">
                  <p:embed/>
                </p:oleObj>
              </mc:Choice>
              <mc:Fallback>
                <p:oleObj r:id="rId8" imgW="215640" imgH="177480" progId="Equation.KSEE3">
                  <p:embed/>
                  <p:pic>
                    <p:nvPicPr>
                      <p:cNvPr id="0" name="对象 134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9843" y="3648546"/>
                        <a:ext cx="328784" cy="271604"/>
                      </a:xfrm>
                      <a:prstGeom prst="rect">
                        <a:avLst/>
                      </a:prstGeom>
                      <a:noFill/>
                    </p:spPr>
                  </p:pic>
                </p:oleObj>
              </mc:Fallback>
            </mc:AlternateContent>
          </a:graphicData>
        </a:graphic>
      </p:graphicFrame>
      <p:sp>
        <p:nvSpPr>
          <p:cNvPr id="9"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1130841675"/>
              </p:ext>
            </p:extLst>
          </p:nvPr>
        </p:nvGraphicFramePr>
        <p:xfrm>
          <a:off x="8130012" y="3589994"/>
          <a:ext cx="1728284" cy="384063"/>
        </p:xfrm>
        <a:graphic>
          <a:graphicData uri="http://schemas.openxmlformats.org/presentationml/2006/ole">
            <mc:AlternateContent xmlns:mc="http://schemas.openxmlformats.org/markup-compatibility/2006">
              <mc:Choice xmlns:v="urn:schemas-microsoft-com:vml" Requires="v">
                <p:oleObj spid="_x0000_s84070" r:id="rId10" imgW="1028520" imgH="228600" progId="Equation.KSEE3">
                  <p:embed/>
                </p:oleObj>
              </mc:Choice>
              <mc:Fallback>
                <p:oleObj r:id="rId10" imgW="1028520" imgH="228600" progId="Equation.KSEE3">
                  <p:embed/>
                  <p:pic>
                    <p:nvPicPr>
                      <p:cNvPr id="0" name="对象 13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30012" y="3589994"/>
                        <a:ext cx="1728284" cy="384063"/>
                      </a:xfrm>
                      <a:prstGeom prst="rect">
                        <a:avLst/>
                      </a:prstGeom>
                      <a:noFill/>
                    </p:spPr>
                  </p:pic>
                </p:oleObj>
              </mc:Fallback>
            </mc:AlternateContent>
          </a:graphicData>
        </a:graphic>
      </p:graphicFrame>
      <p:sp>
        <p:nvSpPr>
          <p:cNvPr id="11"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590740686"/>
              </p:ext>
            </p:extLst>
          </p:nvPr>
        </p:nvGraphicFramePr>
        <p:xfrm>
          <a:off x="1756371" y="3920150"/>
          <a:ext cx="3232088" cy="3168961"/>
        </p:xfrm>
        <a:graphic>
          <a:graphicData uri="http://schemas.openxmlformats.org/presentationml/2006/ole">
            <mc:AlternateContent xmlns:mc="http://schemas.openxmlformats.org/markup-compatibility/2006">
              <mc:Choice xmlns:v="urn:schemas-microsoft-com:vml" Requires="v">
                <p:oleObj spid="_x0000_s84071" name="Visio" r:id="rId12" imgW="3114578" imgH="3057538" progId="Visio.Drawing.15">
                  <p:embed/>
                </p:oleObj>
              </mc:Choice>
              <mc:Fallback>
                <p:oleObj name="Visio" r:id="rId12" imgW="3114578" imgH="3057538" progId="Visio.Drawing.15">
                  <p:embed/>
                  <p:pic>
                    <p:nvPicPr>
                      <p:cNvPr id="0" name="对象 164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56371" y="3920150"/>
                        <a:ext cx="3232088" cy="3168961"/>
                      </a:xfrm>
                      <a:prstGeom prst="rect">
                        <a:avLst/>
                      </a:prstGeom>
                      <a:noFill/>
                    </p:spPr>
                  </p:pic>
                </p:oleObj>
              </mc:Fallback>
            </mc:AlternateContent>
          </a:graphicData>
        </a:graphic>
      </p:graphicFrame>
      <p:sp>
        <p:nvSpPr>
          <p:cNvPr id="13" name="Rectangle 1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3019447264"/>
              </p:ext>
            </p:extLst>
          </p:nvPr>
        </p:nvGraphicFramePr>
        <p:xfrm>
          <a:off x="7179398" y="4030594"/>
          <a:ext cx="878186" cy="2810195"/>
        </p:xfrm>
        <a:graphic>
          <a:graphicData uri="http://schemas.openxmlformats.org/presentationml/2006/ole">
            <mc:AlternateContent xmlns:mc="http://schemas.openxmlformats.org/markup-compatibility/2006">
              <mc:Choice xmlns:v="urn:schemas-microsoft-com:vml" Requires="v">
                <p:oleObj spid="_x0000_s84072" r:id="rId14" imgW="431640" imgH="1371600" progId="Equation.KSEE3">
                  <p:embed/>
                </p:oleObj>
              </mc:Choice>
              <mc:Fallback>
                <p:oleObj r:id="rId14" imgW="431640" imgH="1371600" progId="Equation.KSEE3">
                  <p:embed/>
                  <p:pic>
                    <p:nvPicPr>
                      <p:cNvPr id="0" name="对象 134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79398" y="4030594"/>
                        <a:ext cx="878186" cy="2810195"/>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2550610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7.1  </a:t>
              </a:r>
              <a:r>
                <a:rPr lang="zh-CN" altLang="en-US" sz="3200" dirty="0"/>
                <a:t>傅里叶级数：从向量的角度看函数</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248297"/>
            <a:ext cx="10192106" cy="2154437"/>
            <a:chOff x="878002" y="3347791"/>
            <a:chExt cx="9708883" cy="1385303"/>
          </a:xfrm>
        </p:grpSpPr>
        <p:sp>
          <p:nvSpPr>
            <p:cNvPr id="33" name="矩形 32"/>
            <p:cNvSpPr/>
            <p:nvPr/>
          </p:nvSpPr>
          <p:spPr>
            <a:xfrm>
              <a:off x="878002" y="3692138"/>
              <a:ext cx="9708883" cy="1040956"/>
            </a:xfrm>
            <a:prstGeom prst="rect">
              <a:avLst/>
            </a:prstGeom>
          </p:spPr>
          <p:txBody>
            <a:bodyPr wrap="square">
              <a:spAutoFit/>
              <a:scene3d>
                <a:camera prst="orthographicFront"/>
                <a:lightRig rig="threePt" dir="t"/>
              </a:scene3d>
              <a:sp3d contourW="12700"/>
            </a:bodyPr>
            <a:lstStyle/>
            <a:p>
              <a:r>
                <a:rPr lang="zh-CN" altLang="zh-CN" sz="2000" dirty="0"/>
                <a:t>两个</a:t>
              </a:r>
              <a:r>
                <a:rPr lang="en-US" altLang="zh-CN" sz="2000" dirty="0"/>
                <a:t>n</a:t>
              </a:r>
              <a:r>
                <a:rPr lang="zh-CN" altLang="zh-CN" sz="2000" dirty="0"/>
                <a:t>维向量</a:t>
              </a:r>
              <a:r>
                <a:rPr lang="en-US" altLang="zh-CN" sz="2000" b="1" i="1" dirty="0"/>
                <a:t>u</a:t>
              </a:r>
              <a:r>
                <a:rPr lang="zh-CN" altLang="zh-CN" sz="2000" dirty="0"/>
                <a:t>和</a:t>
              </a:r>
              <a:r>
                <a:rPr lang="en-US" altLang="zh-CN" sz="2000" b="1" i="1" dirty="0"/>
                <a:t>v</a:t>
              </a:r>
              <a:r>
                <a:rPr lang="zh-CN" altLang="zh-CN" sz="2000" dirty="0"/>
                <a:t>进行内积运算的运算法则</a:t>
              </a:r>
              <a:r>
                <a:rPr lang="zh-CN" altLang="zh-CN" sz="2000" dirty="0" smtClean="0"/>
                <a:t>：</a:t>
              </a:r>
              <a:endParaRPr lang="en-US" altLang="zh-CN" sz="2000" dirty="0" smtClean="0"/>
            </a:p>
            <a:p>
              <a:endParaRPr lang="en-US" altLang="zh-CN" sz="2000" dirty="0" smtClean="0"/>
            </a:p>
            <a:p>
              <a:endParaRPr lang="en-US" altLang="zh-CN" sz="2000" dirty="0"/>
            </a:p>
            <a:p>
              <a:endParaRPr lang="zh-CN" altLang="zh-CN" sz="20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1029777" y="3347791"/>
              <a:ext cx="5688416"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7.1.2  </a:t>
              </a:r>
              <a:r>
                <a:rPr lang="zh-CN" altLang="en-US" sz="2400" b="1" dirty="0">
                  <a:solidFill>
                    <a:srgbClr val="1C75BC"/>
                  </a:solidFill>
                  <a:latin typeface="迷你简准圆" panose="03000509000000000000" pitchFamily="65" charset="-122"/>
                  <a:ea typeface="迷你简准圆" panose="03000509000000000000" pitchFamily="65" charset="-122"/>
                </a:rPr>
                <a:t>寻找一组正交的基函数</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759774498"/>
              </p:ext>
            </p:extLst>
          </p:nvPr>
        </p:nvGraphicFramePr>
        <p:xfrm>
          <a:off x="1204111" y="2499113"/>
          <a:ext cx="5101138" cy="1782500"/>
        </p:xfrm>
        <a:graphic>
          <a:graphicData uri="http://schemas.openxmlformats.org/presentationml/2006/ole">
            <mc:AlternateContent xmlns:mc="http://schemas.openxmlformats.org/markup-compatibility/2006">
              <mc:Choice xmlns:v="urn:schemas-microsoft-com:vml" Requires="v">
                <p:oleObj spid="_x0000_s85049" r:id="rId6" imgW="3352680" imgH="1168200" progId="Equation.KSEE3">
                  <p:embed/>
                </p:oleObj>
              </mc:Choice>
              <mc:Fallback>
                <p:oleObj r:id="rId6" imgW="3352680" imgH="1168200" progId="Equation.KSEE3">
                  <p:embed/>
                  <p:pic>
                    <p:nvPicPr>
                      <p:cNvPr id="0" name="对象 13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4111" y="2499113"/>
                        <a:ext cx="5101138" cy="1782500"/>
                      </a:xfrm>
                      <a:prstGeom prst="rect">
                        <a:avLst/>
                      </a:prstGeom>
                      <a:noFill/>
                    </p:spPr>
                  </p:pic>
                </p:oleObj>
              </mc:Fallback>
            </mc:AlternateContent>
          </a:graphicData>
        </a:graphic>
      </p:graphicFrame>
      <p:sp>
        <p:nvSpPr>
          <p:cNvPr id="6" name="矩形 5"/>
          <p:cNvSpPr/>
          <p:nvPr/>
        </p:nvSpPr>
        <p:spPr>
          <a:xfrm>
            <a:off x="1029077" y="4538590"/>
            <a:ext cx="6096000" cy="2154436"/>
          </a:xfrm>
          <a:prstGeom prst="rect">
            <a:avLst/>
          </a:prstGeom>
        </p:spPr>
        <p:txBody>
          <a:bodyPr>
            <a:spAutoFit/>
          </a:bodyPr>
          <a:lstStyle/>
          <a:p>
            <a:r>
              <a:rPr lang="zh-CN" altLang="zh-CN" sz="2000" dirty="0"/>
              <a:t>如果要满足向量</a:t>
            </a:r>
            <a:r>
              <a:rPr lang="en-US" altLang="zh-CN" sz="2000" dirty="0"/>
              <a:t>u</a:t>
            </a:r>
            <a:r>
              <a:rPr lang="zh-CN" altLang="zh-CN" sz="2000" dirty="0"/>
              <a:t>和向量</a:t>
            </a:r>
            <a:r>
              <a:rPr lang="en-US" altLang="zh-CN" sz="2000" dirty="0"/>
              <a:t>v</a:t>
            </a:r>
            <a:r>
              <a:rPr lang="zh-CN" altLang="zh-CN" sz="2000" dirty="0"/>
              <a:t>之间彼此正交，则他们的内积运算结果必须为</a:t>
            </a:r>
            <a:r>
              <a:rPr lang="en-US" altLang="zh-CN" sz="2000" dirty="0"/>
              <a:t>0</a:t>
            </a:r>
            <a:r>
              <a:rPr lang="zh-CN" altLang="en-US" sz="2000" dirty="0"/>
              <a:t>。</a:t>
            </a:r>
            <a:endParaRPr lang="en-US" altLang="zh-CN" sz="2000" dirty="0"/>
          </a:p>
          <a:p>
            <a:endParaRPr lang="en-US" altLang="zh-CN" dirty="0">
              <a:latin typeface="Times New Roman" panose="02020603050405020304" pitchFamily="18" charset="0"/>
              <a:ea typeface="宋体" panose="02010600030101010101" pitchFamily="2" charset="-122"/>
            </a:endParaRPr>
          </a:p>
          <a:p>
            <a:endParaRPr lang="en-US" altLang="zh-CN" sz="2000" dirty="0"/>
          </a:p>
          <a:p>
            <a:r>
              <a:rPr lang="zh-CN" altLang="en-US" sz="2000" dirty="0"/>
              <a:t>两</a:t>
            </a:r>
            <a:r>
              <a:rPr lang="zh-CN" altLang="en-US" sz="2000" dirty="0"/>
              <a:t>个函数内积的表示方法：</a:t>
            </a:r>
            <a:endParaRPr lang="en-US" altLang="zh-CN" sz="2000" dirty="0"/>
          </a:p>
          <a:p>
            <a:endParaRPr lang="en-US" altLang="zh-CN" dirty="0"/>
          </a:p>
          <a:p>
            <a:endParaRPr lang="zh-CN" altLang="en-US" dirty="0"/>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152738819"/>
              </p:ext>
            </p:extLst>
          </p:nvPr>
        </p:nvGraphicFramePr>
        <p:xfrm>
          <a:off x="3551976" y="4879453"/>
          <a:ext cx="1050202" cy="383728"/>
        </p:xfrm>
        <a:graphic>
          <a:graphicData uri="http://schemas.openxmlformats.org/presentationml/2006/ole">
            <mc:AlternateContent xmlns:mc="http://schemas.openxmlformats.org/markup-compatibility/2006">
              <mc:Choice xmlns:v="urn:schemas-microsoft-com:vml" Requires="v">
                <p:oleObj spid="_x0000_s85050" r:id="rId8" imgW="495000" imgH="177480" progId="Equation.KSEE3">
                  <p:embed/>
                </p:oleObj>
              </mc:Choice>
              <mc:Fallback>
                <p:oleObj r:id="rId8" imgW="495000" imgH="177480" progId="Equation.KSEE3">
                  <p:embed/>
                  <p:pic>
                    <p:nvPicPr>
                      <p:cNvPr id="0" name="对象 139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51976" y="4879453"/>
                        <a:ext cx="1050202" cy="383728"/>
                      </a:xfrm>
                      <a:prstGeom prst="rect">
                        <a:avLst/>
                      </a:prstGeom>
                      <a:noFill/>
                    </p:spPr>
                  </p:pic>
                </p:oleObj>
              </mc:Fallback>
            </mc:AlternateContent>
          </a:graphicData>
        </a:graphic>
      </p:graphicFrame>
      <p:sp>
        <p:nvSpPr>
          <p:cNvPr id="9"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1507314552"/>
              </p:ext>
            </p:extLst>
          </p:nvPr>
        </p:nvGraphicFramePr>
        <p:xfrm>
          <a:off x="1573635" y="6060261"/>
          <a:ext cx="3127798" cy="524313"/>
        </p:xfrm>
        <a:graphic>
          <a:graphicData uri="http://schemas.openxmlformats.org/presentationml/2006/ole">
            <mc:AlternateContent xmlns:mc="http://schemas.openxmlformats.org/markup-compatibility/2006">
              <mc:Choice xmlns:v="urn:schemas-microsoft-com:vml" Requires="v">
                <p:oleObj spid="_x0000_s85051" r:id="rId10" imgW="1650960" imgH="279360" progId="Equation.KSEE3">
                  <p:embed/>
                </p:oleObj>
              </mc:Choice>
              <mc:Fallback>
                <p:oleObj r:id="rId10" imgW="1650960" imgH="279360" progId="Equation.KSEE3">
                  <p:embed/>
                  <p:pic>
                    <p:nvPicPr>
                      <p:cNvPr id="0" name="对象 135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73635" y="6060261"/>
                        <a:ext cx="3127798" cy="524313"/>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39474130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7.1  </a:t>
              </a:r>
              <a:r>
                <a:rPr lang="zh-CN" altLang="en-US" sz="3200" dirty="0"/>
                <a:t>傅里叶级数：从向量的角度看函数</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248303"/>
            <a:ext cx="10192106" cy="4001096"/>
            <a:chOff x="878002" y="3347791"/>
            <a:chExt cx="9708883" cy="2572703"/>
          </a:xfrm>
        </p:grpSpPr>
        <p:sp>
          <p:nvSpPr>
            <p:cNvPr id="33" name="矩形 32"/>
            <p:cNvSpPr/>
            <p:nvPr/>
          </p:nvSpPr>
          <p:spPr>
            <a:xfrm>
              <a:off x="878002" y="3692138"/>
              <a:ext cx="9708883" cy="2228356"/>
            </a:xfrm>
            <a:prstGeom prst="rect">
              <a:avLst/>
            </a:prstGeom>
          </p:spPr>
          <p:txBody>
            <a:bodyPr wrap="square">
              <a:spAutoFit/>
              <a:scene3d>
                <a:camera prst="orthographicFront"/>
                <a:lightRig rig="threePt" dir="t"/>
              </a:scene3d>
              <a:sp3d contourW="12700"/>
            </a:bodyPr>
            <a:lstStyle/>
            <a:p>
              <a:r>
                <a:rPr lang="zh-CN" altLang="zh-CN" sz="2000" dirty="0"/>
                <a:t>一个实际的例子，计算一下我们熟悉的正弦</a:t>
              </a:r>
              <a:r>
                <a:rPr lang="zh-CN" altLang="zh-CN" sz="2000" dirty="0" smtClean="0"/>
                <a:t>函数</a:t>
              </a:r>
              <a:r>
                <a:rPr lang="en-US" altLang="zh-CN" sz="2000" dirty="0" smtClean="0"/>
                <a:t>       </a:t>
              </a:r>
              <a:r>
                <a:rPr lang="zh-CN" altLang="zh-CN" sz="2000" dirty="0" smtClean="0"/>
                <a:t>和</a:t>
              </a:r>
              <a:r>
                <a:rPr lang="zh-CN" altLang="zh-CN" sz="2000" dirty="0"/>
                <a:t>余弦</a:t>
              </a:r>
              <a:r>
                <a:rPr lang="zh-CN" altLang="zh-CN" sz="2000" dirty="0" smtClean="0"/>
                <a:t>函数</a:t>
              </a:r>
              <a:r>
                <a:rPr lang="en-US" altLang="zh-CN" sz="2000" dirty="0" smtClean="0"/>
                <a:t>        </a:t>
              </a:r>
              <a:r>
                <a:rPr lang="zh-CN" altLang="zh-CN" sz="2000" dirty="0" smtClean="0"/>
                <a:t>的</a:t>
              </a:r>
              <a:r>
                <a:rPr lang="zh-CN" altLang="zh-CN" sz="2000" dirty="0"/>
                <a:t>内积</a:t>
              </a:r>
              <a:r>
                <a:rPr lang="zh-CN" altLang="zh-CN" sz="2000" dirty="0" smtClean="0"/>
                <a:t>：</a:t>
              </a:r>
              <a:endParaRPr lang="en-US" altLang="zh-CN" sz="2000" dirty="0" smtClean="0"/>
            </a:p>
            <a:p>
              <a:endParaRPr lang="en-US" altLang="zh-CN" sz="2000" dirty="0" smtClean="0"/>
            </a:p>
            <a:p>
              <a:r>
                <a:rPr lang="en-US" altLang="zh-CN" sz="2000" dirty="0" smtClean="0"/>
                <a:t>from </a:t>
              </a:r>
              <a:r>
                <a:rPr lang="en-US" altLang="zh-CN" sz="2000" dirty="0" err="1"/>
                <a:t>sympy</a:t>
              </a:r>
              <a:r>
                <a:rPr lang="en-US" altLang="zh-CN" sz="2000" dirty="0"/>
                <a:t> import integrate, cos, sin</a:t>
              </a:r>
              <a:endParaRPr lang="zh-CN" altLang="zh-CN" sz="2000" dirty="0"/>
            </a:p>
            <a:p>
              <a:r>
                <a:rPr lang="en-US" altLang="zh-CN" sz="2000" dirty="0"/>
                <a:t>from </a:t>
              </a:r>
              <a:r>
                <a:rPr lang="en-US" altLang="zh-CN" sz="2000" dirty="0" err="1"/>
                <a:t>sympy.abc</a:t>
              </a:r>
              <a:r>
                <a:rPr lang="en-US" altLang="zh-CN" sz="2000" dirty="0"/>
                <a:t> import x</a:t>
              </a:r>
              <a:endParaRPr lang="zh-CN" altLang="zh-CN" sz="2000" dirty="0"/>
            </a:p>
            <a:p>
              <a:r>
                <a:rPr lang="en-US" altLang="zh-CN" sz="2000" dirty="0"/>
                <a:t>import </a:t>
              </a:r>
              <a:r>
                <a:rPr lang="en-US" altLang="zh-CN" sz="2000" dirty="0" err="1"/>
                <a:t>numpy</a:t>
              </a:r>
              <a:r>
                <a:rPr lang="en-US" altLang="zh-CN" sz="2000" dirty="0"/>
                <a:t> as np</a:t>
              </a:r>
              <a:endParaRPr lang="zh-CN" altLang="zh-CN" sz="2000" dirty="0"/>
            </a:p>
            <a:p>
              <a:r>
                <a:rPr lang="en-US" altLang="zh-CN" sz="2000" dirty="0"/>
                <a:t>e = integrate(sin(x)*cos(x), (x, 0, 2*</a:t>
              </a:r>
              <a:r>
                <a:rPr lang="en-US" altLang="zh-CN" sz="2000" dirty="0" err="1"/>
                <a:t>np.pi</a:t>
              </a:r>
              <a:r>
                <a:rPr lang="en-US" altLang="zh-CN" sz="2000" dirty="0"/>
                <a:t>))</a:t>
              </a:r>
              <a:endParaRPr lang="zh-CN" altLang="zh-CN" sz="2000" dirty="0"/>
            </a:p>
            <a:p>
              <a:r>
                <a:rPr lang="en-US" altLang="zh-CN" sz="2000" dirty="0"/>
                <a:t>print(</a:t>
              </a:r>
              <a:r>
                <a:rPr lang="en-US" altLang="zh-CN" sz="2000" dirty="0" err="1"/>
                <a:t>e.evalf</a:t>
              </a:r>
              <a:r>
                <a:rPr lang="en-US" altLang="zh-CN" sz="2000" dirty="0"/>
                <a:t>())</a:t>
              </a:r>
              <a:endParaRPr lang="zh-CN" altLang="zh-CN" sz="2000" dirty="0"/>
            </a:p>
            <a:p>
              <a:endParaRPr lang="en-US" altLang="zh-CN" sz="2000" dirty="0" smtClean="0"/>
            </a:p>
            <a:p>
              <a:endParaRPr lang="en-US" altLang="zh-CN" sz="2000" dirty="0"/>
            </a:p>
            <a:p>
              <a:endParaRPr lang="zh-CN" altLang="zh-CN" sz="20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1029777" y="3347791"/>
              <a:ext cx="5688416"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7.1.2  </a:t>
              </a:r>
              <a:r>
                <a:rPr lang="zh-CN" altLang="en-US" sz="2400" b="1" dirty="0">
                  <a:solidFill>
                    <a:srgbClr val="1C75BC"/>
                  </a:solidFill>
                  <a:latin typeface="迷你简准圆" panose="03000509000000000000" pitchFamily="65" charset="-122"/>
                  <a:ea typeface="迷你简准圆" panose="03000509000000000000" pitchFamily="65" charset="-122"/>
                </a:rPr>
                <a:t>寻找一组正交的基函数</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1120961" y="4167398"/>
            <a:ext cx="6096000" cy="677108"/>
          </a:xfrm>
          <a:prstGeom prst="rect">
            <a:avLst/>
          </a:prstGeom>
        </p:spPr>
        <p:txBody>
          <a:bodyPr>
            <a:spAutoFit/>
          </a:bodyPr>
          <a:lstStyle/>
          <a:p>
            <a:r>
              <a:rPr lang="zh-CN" altLang="zh-CN" sz="2000" dirty="0"/>
              <a:t>一组满足彼此之间两两正交的无穷序列作为基函数</a:t>
            </a:r>
            <a:endParaRPr lang="en-US" altLang="zh-CN" dirty="0"/>
          </a:p>
          <a:p>
            <a:endParaRPr lang="zh-CN" altLang="en-US" dirty="0"/>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882503306"/>
              </p:ext>
            </p:extLst>
          </p:nvPr>
        </p:nvGraphicFramePr>
        <p:xfrm>
          <a:off x="6491334" y="1818916"/>
          <a:ext cx="570369" cy="309629"/>
        </p:xfrm>
        <a:graphic>
          <a:graphicData uri="http://schemas.openxmlformats.org/presentationml/2006/ole">
            <mc:AlternateContent xmlns:mc="http://schemas.openxmlformats.org/markup-compatibility/2006">
              <mc:Choice xmlns:v="urn:schemas-microsoft-com:vml" Requires="v">
                <p:oleObj spid="_x0000_s86073" r:id="rId6" imgW="330120" imgH="177480" progId="Equation.KSEE3">
                  <p:embed/>
                </p:oleObj>
              </mc:Choice>
              <mc:Fallback>
                <p:oleObj r:id="rId6" imgW="330120" imgH="177480" progId="Equation.KSEE3">
                  <p:embed/>
                  <p:pic>
                    <p:nvPicPr>
                      <p:cNvPr id="0" name="对象 139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91334" y="1818916"/>
                        <a:ext cx="570369" cy="309629"/>
                      </a:xfrm>
                      <a:prstGeom prst="rect">
                        <a:avLst/>
                      </a:prstGeom>
                      <a:noFill/>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013365609"/>
              </p:ext>
            </p:extLst>
          </p:nvPr>
        </p:nvGraphicFramePr>
        <p:xfrm>
          <a:off x="8265813" y="1860603"/>
          <a:ext cx="643061" cy="267942"/>
        </p:xfrm>
        <a:graphic>
          <a:graphicData uri="http://schemas.openxmlformats.org/presentationml/2006/ole">
            <mc:AlternateContent xmlns:mc="http://schemas.openxmlformats.org/markup-compatibility/2006">
              <mc:Choice xmlns:v="urn:schemas-microsoft-com:vml" Requires="v">
                <p:oleObj spid="_x0000_s86074" r:id="rId8" imgW="342720" imgH="139680" progId="Equation.KSEE3">
                  <p:embed/>
                </p:oleObj>
              </mc:Choice>
              <mc:Fallback>
                <p:oleObj r:id="rId8" imgW="342720" imgH="139680" progId="Equation.KSEE3">
                  <p:embed/>
                  <p:pic>
                    <p:nvPicPr>
                      <p:cNvPr id="0" name="对象 139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65813" y="1860603"/>
                        <a:ext cx="643061" cy="267942"/>
                      </a:xfrm>
                      <a:prstGeom prst="rect">
                        <a:avLst/>
                      </a:prstGeom>
                      <a:noFill/>
                    </p:spPr>
                  </p:pic>
                </p:oleObj>
              </mc:Fallback>
            </mc:AlternateContent>
          </a:graphicData>
        </a:graphic>
      </p:graphicFrame>
      <p:sp>
        <p:nvSpPr>
          <p:cNvPr id="18"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9"/>
          <p:cNvSpPr>
            <a:spLocks noChangeArrowheads="1"/>
          </p:cNvSpPr>
          <p:nvPr/>
        </p:nvSpPr>
        <p:spPr bwMode="auto">
          <a:xfrm>
            <a:off x="0" y="180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3527607817"/>
              </p:ext>
            </p:extLst>
          </p:nvPr>
        </p:nvGraphicFramePr>
        <p:xfrm>
          <a:off x="1280290" y="4844506"/>
          <a:ext cx="9747901" cy="481661"/>
        </p:xfrm>
        <a:graphic>
          <a:graphicData uri="http://schemas.openxmlformats.org/presentationml/2006/ole">
            <mc:AlternateContent xmlns:mc="http://schemas.openxmlformats.org/markup-compatibility/2006">
              <mc:Choice xmlns:v="urn:schemas-microsoft-com:vml" Requires="v">
                <p:oleObj spid="_x0000_s86075" r:id="rId10" imgW="4051080" imgH="203040" progId="Equation.KSEE3">
                  <p:embed/>
                </p:oleObj>
              </mc:Choice>
              <mc:Fallback>
                <p:oleObj r:id="rId10" imgW="4051080" imgH="203040" progId="Equation.KSEE3">
                  <p:embed/>
                  <p:pic>
                    <p:nvPicPr>
                      <p:cNvPr id="0" name="对象 14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80290" y="4844506"/>
                        <a:ext cx="9747901" cy="481661"/>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12064868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7.1  </a:t>
              </a:r>
              <a:r>
                <a:rPr lang="zh-CN" altLang="en-US" sz="3200" dirty="0"/>
                <a:t>傅里叶级数：从向量的角度看函数</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248296"/>
            <a:ext cx="10192106" cy="1846661"/>
            <a:chOff x="878002" y="3347791"/>
            <a:chExt cx="9708883" cy="1187403"/>
          </a:xfrm>
        </p:grpSpPr>
        <p:sp>
          <p:nvSpPr>
            <p:cNvPr id="33" name="矩形 32"/>
            <p:cNvSpPr/>
            <p:nvPr/>
          </p:nvSpPr>
          <p:spPr>
            <a:xfrm>
              <a:off x="878002" y="3692138"/>
              <a:ext cx="9708883" cy="843056"/>
            </a:xfrm>
            <a:prstGeom prst="rect">
              <a:avLst/>
            </a:prstGeom>
          </p:spPr>
          <p:txBody>
            <a:bodyPr wrap="square">
              <a:spAutoFit/>
              <a:scene3d>
                <a:camera prst="orthographicFront"/>
                <a:lightRig rig="threePt" dir="t"/>
              </a:scene3d>
              <a:sp3d contourW="12700"/>
            </a:bodyPr>
            <a:lstStyle/>
            <a:p>
              <a:endParaRPr lang="en-US" altLang="zh-CN" sz="2000" dirty="0" smtClean="0"/>
            </a:p>
            <a:p>
              <a:endParaRPr lang="en-US" altLang="zh-CN" sz="2000" dirty="0"/>
            </a:p>
            <a:p>
              <a:endParaRPr lang="zh-CN" altLang="zh-CN" sz="20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1029777" y="3347791"/>
              <a:ext cx="5688416"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7.1.3  </a:t>
              </a:r>
              <a:r>
                <a:rPr lang="zh-CN" altLang="en-US" sz="2400" b="1" dirty="0">
                  <a:solidFill>
                    <a:srgbClr val="1C75BC"/>
                  </a:solidFill>
                  <a:latin typeface="迷你简准圆" panose="03000509000000000000" pitchFamily="65" charset="-122"/>
                  <a:ea typeface="迷你简准圆" panose="03000509000000000000" pitchFamily="65" charset="-122"/>
                </a:rPr>
                <a:t>周期函数与傅里叶级数</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623688313"/>
              </p:ext>
            </p:extLst>
          </p:nvPr>
        </p:nvGraphicFramePr>
        <p:xfrm>
          <a:off x="1602464" y="1925913"/>
          <a:ext cx="10093394" cy="491362"/>
        </p:xfrm>
        <a:graphic>
          <a:graphicData uri="http://schemas.openxmlformats.org/presentationml/2006/ole">
            <mc:AlternateContent xmlns:mc="http://schemas.openxmlformats.org/markup-compatibility/2006">
              <mc:Choice xmlns:v="urn:schemas-microsoft-com:vml" Requires="v">
                <p:oleObj spid="_x0000_s87181" r:id="rId6" imgW="4698720" imgH="228600" progId="Equation.KSEE3">
                  <p:embed/>
                </p:oleObj>
              </mc:Choice>
              <mc:Fallback>
                <p:oleObj r:id="rId6" imgW="4698720" imgH="228600" progId="Equation.KSEE3">
                  <p:embed/>
                  <p:pic>
                    <p:nvPicPr>
                      <p:cNvPr id="0" name="对象 140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2464" y="1925913"/>
                        <a:ext cx="10093394" cy="491362"/>
                      </a:xfrm>
                      <a:prstGeom prst="rect">
                        <a:avLst/>
                      </a:prstGeom>
                      <a:noFill/>
                    </p:spPr>
                  </p:pic>
                </p:oleObj>
              </mc:Fallback>
            </mc:AlternateContent>
          </a:graphicData>
        </a:graphic>
      </p:graphicFrame>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882637674"/>
              </p:ext>
            </p:extLst>
          </p:nvPr>
        </p:nvGraphicFramePr>
        <p:xfrm>
          <a:off x="3820562" y="3094957"/>
          <a:ext cx="4100927" cy="805859"/>
        </p:xfrm>
        <a:graphic>
          <a:graphicData uri="http://schemas.openxmlformats.org/presentationml/2006/ole">
            <mc:AlternateContent xmlns:mc="http://schemas.openxmlformats.org/markup-compatibility/2006">
              <mc:Choice xmlns:v="urn:schemas-microsoft-com:vml" Requires="v">
                <p:oleObj spid="_x0000_s87182" r:id="rId8" imgW="2184120" imgH="431640" progId="Equation.KSEE3">
                  <p:embed/>
                </p:oleObj>
              </mc:Choice>
              <mc:Fallback>
                <p:oleObj r:id="rId8" imgW="2184120" imgH="431640" progId="Equation.KSEE3">
                  <p:embed/>
                  <p:pic>
                    <p:nvPicPr>
                      <p:cNvPr id="0" name="对象 14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20562" y="3094957"/>
                        <a:ext cx="4100927" cy="805859"/>
                      </a:xfrm>
                      <a:prstGeom prst="rect">
                        <a:avLst/>
                      </a:prstGeom>
                      <a:noFill/>
                    </p:spPr>
                  </p:pic>
                </p:oleObj>
              </mc:Fallback>
            </mc:AlternateContent>
          </a:graphicData>
        </a:graphic>
      </p:graphicFrame>
      <p:sp>
        <p:nvSpPr>
          <p:cNvPr id="8" name="矩形 7"/>
          <p:cNvSpPr/>
          <p:nvPr/>
        </p:nvSpPr>
        <p:spPr>
          <a:xfrm>
            <a:off x="1543105" y="4216796"/>
            <a:ext cx="10407471" cy="2585323"/>
          </a:xfrm>
          <a:prstGeom prst="rect">
            <a:avLst/>
          </a:prstGeom>
        </p:spPr>
        <p:txBody>
          <a:bodyPr wrap="square">
            <a:spAutoFit/>
          </a:bodyPr>
          <a:lstStyle/>
          <a:p>
            <a:r>
              <a:rPr lang="zh-CN" altLang="zh-CN" dirty="0"/>
              <a:t>周期</a:t>
            </a:r>
            <a:r>
              <a:rPr lang="zh-CN" altLang="zh-CN" dirty="0" smtClean="0"/>
              <a:t>为</a:t>
            </a:r>
            <a:r>
              <a:rPr lang="en-US" altLang="zh-CN" dirty="0" smtClean="0"/>
              <a:t>      </a:t>
            </a:r>
            <a:r>
              <a:rPr lang="zh-CN" altLang="zh-CN" dirty="0" smtClean="0"/>
              <a:t>的</a:t>
            </a:r>
            <a:r>
              <a:rPr lang="zh-CN" altLang="zh-CN" dirty="0"/>
              <a:t>函数的</a:t>
            </a:r>
            <a:r>
              <a:rPr lang="zh-CN" altLang="zh-CN" dirty="0" smtClean="0"/>
              <a:t>傅里叶级数</a:t>
            </a:r>
            <a:r>
              <a:rPr lang="en-US" altLang="zh-CN" dirty="0" smtClean="0"/>
              <a:t>      </a:t>
            </a:r>
            <a:r>
              <a:rPr lang="zh-CN" altLang="zh-CN" dirty="0" smtClean="0"/>
              <a:t>，</a:t>
            </a:r>
            <a:r>
              <a:rPr lang="zh-CN" altLang="zh-CN" dirty="0"/>
              <a:t>这里有几点我们需要注意一下：</a:t>
            </a:r>
            <a:endParaRPr lang="en-US" altLang="zh-CN" dirty="0"/>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smtClean="0"/>
              <a:t>1</a:t>
            </a:r>
            <a:r>
              <a:rPr lang="zh-CN" altLang="en-US" dirty="0" smtClean="0"/>
              <a:t>、</a:t>
            </a:r>
            <a:r>
              <a:rPr lang="zh-CN" altLang="zh-CN" dirty="0" smtClean="0"/>
              <a:t>周期为</a:t>
            </a:r>
            <a:r>
              <a:rPr lang="en-US" altLang="zh-CN" dirty="0" smtClean="0"/>
              <a:t>        </a:t>
            </a:r>
            <a:r>
              <a:rPr lang="zh-CN" altLang="zh-CN" dirty="0" smtClean="0"/>
              <a:t>的函数</a:t>
            </a:r>
            <a:r>
              <a:rPr lang="en-US" altLang="zh-CN" dirty="0" smtClean="0"/>
              <a:t>      </a:t>
            </a:r>
            <a:r>
              <a:rPr lang="zh-CN" altLang="zh-CN" dirty="0" smtClean="0"/>
              <a:t>被</a:t>
            </a:r>
            <a:r>
              <a:rPr lang="zh-CN" altLang="zh-CN" dirty="0"/>
              <a:t>表示成了正弦</a:t>
            </a:r>
            <a:r>
              <a:rPr lang="zh-CN" altLang="zh-CN" dirty="0" smtClean="0"/>
              <a:t>函数</a:t>
            </a:r>
            <a:r>
              <a:rPr lang="en-US" altLang="zh-CN" dirty="0" smtClean="0"/>
              <a:t>        </a:t>
            </a:r>
            <a:r>
              <a:rPr lang="zh-CN" altLang="zh-CN" dirty="0" smtClean="0"/>
              <a:t>和</a:t>
            </a:r>
            <a:r>
              <a:rPr lang="zh-CN" altLang="zh-CN" dirty="0"/>
              <a:t>余弦</a:t>
            </a:r>
            <a:r>
              <a:rPr lang="zh-CN" altLang="zh-CN" dirty="0" smtClean="0"/>
              <a:t>函数</a:t>
            </a:r>
            <a:r>
              <a:rPr lang="en-US" altLang="zh-CN" dirty="0" smtClean="0"/>
              <a:t>        </a:t>
            </a:r>
            <a:r>
              <a:rPr lang="zh-CN" altLang="zh-CN" dirty="0" smtClean="0"/>
              <a:t>所</a:t>
            </a:r>
            <a:r>
              <a:rPr lang="zh-CN" altLang="zh-CN" dirty="0"/>
              <a:t>构成的基函数的线性组合，</a:t>
            </a:r>
            <a:r>
              <a:rPr lang="zh-CN" altLang="zh-CN" dirty="0" smtClean="0"/>
              <a:t>并</a:t>
            </a:r>
            <a:endParaRPr lang="en-US" altLang="zh-CN" dirty="0" smtClean="0"/>
          </a:p>
          <a:p>
            <a:endParaRPr lang="en-US" altLang="zh-CN" dirty="0"/>
          </a:p>
          <a:p>
            <a:r>
              <a:rPr lang="zh-CN" altLang="zh-CN" dirty="0" smtClean="0"/>
              <a:t>且</a:t>
            </a:r>
            <a:r>
              <a:rPr lang="zh-CN" altLang="zh-CN" dirty="0"/>
              <a:t>在通常的情况下，基函数的个数是无穷多个</a:t>
            </a:r>
            <a:r>
              <a:rPr lang="zh-CN" altLang="zh-CN" dirty="0" smtClean="0"/>
              <a:t>。</a:t>
            </a:r>
            <a:endParaRPr lang="en-US" altLang="zh-CN" dirty="0" smtClean="0"/>
          </a:p>
          <a:p>
            <a:endParaRPr lang="en-US" altLang="zh-CN" dirty="0" smtClean="0"/>
          </a:p>
          <a:p>
            <a:r>
              <a:rPr lang="en-US" altLang="zh-CN" dirty="0" smtClean="0"/>
              <a:t>2</a:t>
            </a:r>
            <a:r>
              <a:rPr lang="zh-CN" altLang="en-US" dirty="0" smtClean="0"/>
              <a:t>、</a:t>
            </a:r>
            <a:r>
              <a:rPr lang="zh-CN" altLang="zh-CN" dirty="0" smtClean="0"/>
              <a:t>这</a:t>
            </a:r>
            <a:r>
              <a:rPr lang="zh-CN" altLang="zh-CN" dirty="0"/>
              <a:t>一组基函数是彼此</a:t>
            </a:r>
            <a:r>
              <a:rPr lang="zh-CN" altLang="zh-CN" dirty="0" smtClean="0"/>
              <a:t>正交的</a:t>
            </a:r>
            <a:endParaRPr lang="en-US" altLang="zh-CN" dirty="0" smtClean="0"/>
          </a:p>
          <a:p>
            <a:endParaRPr lang="en-US" altLang="zh-CN" dirty="0"/>
          </a:p>
          <a:p>
            <a:r>
              <a:rPr lang="en-US" altLang="zh-CN" dirty="0" smtClean="0"/>
              <a:t>3</a:t>
            </a:r>
            <a:r>
              <a:rPr lang="zh-CN" altLang="en-US" dirty="0" smtClean="0"/>
              <a:t>、</a:t>
            </a:r>
            <a:r>
              <a:rPr lang="zh-CN" altLang="zh-CN" dirty="0" smtClean="0"/>
              <a:t>第三</a:t>
            </a:r>
            <a:r>
              <a:rPr lang="zh-CN" altLang="zh-CN" dirty="0"/>
              <a:t>：按照傅里叶级数对函数进行展开的操作，其物理意义是非常重大的</a:t>
            </a:r>
            <a:endParaRPr lang="zh-CN" altLang="en-US" dirty="0"/>
          </a:p>
        </p:txBody>
      </p:sp>
      <p:graphicFrame>
        <p:nvGraphicFramePr>
          <p:cNvPr id="9" name="对象 8"/>
          <p:cNvGraphicFramePr>
            <a:graphicFrameLocks noChangeAspect="1"/>
          </p:cNvGraphicFramePr>
          <p:nvPr>
            <p:extLst>
              <p:ext uri="{D42A27DB-BD31-4B8C-83A1-F6EECF244321}">
                <p14:modId xmlns:p14="http://schemas.microsoft.com/office/powerpoint/2010/main" val="784434846"/>
              </p:ext>
            </p:extLst>
          </p:nvPr>
        </p:nvGraphicFramePr>
        <p:xfrm>
          <a:off x="2662851" y="4775995"/>
          <a:ext cx="407929" cy="322944"/>
        </p:xfrm>
        <a:graphic>
          <a:graphicData uri="http://schemas.openxmlformats.org/presentationml/2006/ole">
            <mc:AlternateContent xmlns:mc="http://schemas.openxmlformats.org/markup-compatibility/2006">
              <mc:Choice xmlns:v="urn:schemas-microsoft-com:vml" Requires="v">
                <p:oleObj spid="_x0000_s87183" r:id="rId10" imgW="228600" imgH="177480" progId="Equation.KSEE3">
                  <p:embed/>
                </p:oleObj>
              </mc:Choice>
              <mc:Fallback>
                <p:oleObj r:id="rId10" imgW="228600" imgH="177480" progId="Equation.KSEE3">
                  <p:embed/>
                  <p:pic>
                    <p:nvPicPr>
                      <p:cNvPr id="0" name="对象 14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2851" y="4775995"/>
                        <a:ext cx="407929" cy="322944"/>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996195622"/>
              </p:ext>
            </p:extLst>
          </p:nvPr>
        </p:nvGraphicFramePr>
        <p:xfrm>
          <a:off x="4762122" y="4299431"/>
          <a:ext cx="415025" cy="242098"/>
        </p:xfrm>
        <a:graphic>
          <a:graphicData uri="http://schemas.openxmlformats.org/presentationml/2006/ole">
            <mc:AlternateContent xmlns:mc="http://schemas.openxmlformats.org/markup-compatibility/2006">
              <mc:Choice xmlns:v="urn:schemas-microsoft-com:vml" Requires="v">
                <p:oleObj spid="_x0000_s87184" r:id="rId12" imgW="342720" imgH="203040" progId="Equation.KSEE3">
                  <p:embed/>
                </p:oleObj>
              </mc:Choice>
              <mc:Fallback>
                <p:oleObj r:id="rId12" imgW="342720" imgH="203040" progId="Equation.KSEE3">
                  <p:embed/>
                  <p:pic>
                    <p:nvPicPr>
                      <p:cNvPr id="0" name="对象 14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62122" y="4299431"/>
                        <a:ext cx="415025" cy="242098"/>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517965089"/>
              </p:ext>
            </p:extLst>
          </p:nvPr>
        </p:nvGraphicFramePr>
        <p:xfrm>
          <a:off x="6192870" y="4737505"/>
          <a:ext cx="579585" cy="275303"/>
        </p:xfrm>
        <a:graphic>
          <a:graphicData uri="http://schemas.openxmlformats.org/presentationml/2006/ole">
            <mc:AlternateContent xmlns:mc="http://schemas.openxmlformats.org/markup-compatibility/2006">
              <mc:Choice xmlns:v="urn:schemas-microsoft-com:vml" Requires="v">
                <p:oleObj spid="_x0000_s87185" r:id="rId14" imgW="380880" imgH="177480" progId="Equation.KSEE3">
                  <p:embed/>
                </p:oleObj>
              </mc:Choice>
              <mc:Fallback>
                <p:oleObj r:id="rId14" imgW="380880" imgH="177480" progId="Equation.KSEE3">
                  <p:embed/>
                  <p:pic>
                    <p:nvPicPr>
                      <p:cNvPr id="0" name="对象 14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92870" y="4737505"/>
                        <a:ext cx="579585" cy="275303"/>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681758555"/>
              </p:ext>
            </p:extLst>
          </p:nvPr>
        </p:nvGraphicFramePr>
        <p:xfrm>
          <a:off x="7921489" y="4806871"/>
          <a:ext cx="509456" cy="225108"/>
        </p:xfrm>
        <a:graphic>
          <a:graphicData uri="http://schemas.openxmlformats.org/presentationml/2006/ole">
            <mc:AlternateContent xmlns:mc="http://schemas.openxmlformats.org/markup-compatibility/2006">
              <mc:Choice xmlns:v="urn:schemas-microsoft-com:vml" Requires="v">
                <p:oleObj spid="_x0000_s87186" r:id="rId16" imgW="406080" imgH="177480" progId="Equation.KSEE3">
                  <p:embed/>
                </p:oleObj>
              </mc:Choice>
              <mc:Fallback>
                <p:oleObj r:id="rId16" imgW="406080" imgH="177480" progId="Equation.KSEE3">
                  <p:embed/>
                  <p:pic>
                    <p:nvPicPr>
                      <p:cNvPr id="0" name="对象 14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21489" y="4806871"/>
                        <a:ext cx="509456" cy="225108"/>
                      </a:xfrm>
                      <a:prstGeom prst="rect">
                        <a:avLst/>
                      </a:prstGeom>
                      <a:noFill/>
                    </p:spPr>
                  </p:pic>
                </p:oleObj>
              </mc:Fallback>
            </mc:AlternateContent>
          </a:graphicData>
        </a:graphic>
      </p:graphicFrame>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0"/>
          <p:cNvSpPr>
            <a:spLocks noChangeArrowheads="1"/>
          </p:cNvSpPr>
          <p:nvPr/>
        </p:nvSpPr>
        <p:spPr bwMode="auto">
          <a:xfrm>
            <a:off x="0" y="180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1"/>
          <p:cNvSpPr>
            <a:spLocks noChangeArrowheads="1"/>
          </p:cNvSpPr>
          <p:nvPr/>
        </p:nvSpPr>
        <p:spPr bwMode="auto">
          <a:xfrm>
            <a:off x="0" y="381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2"/>
          <p:cNvSpPr>
            <a:spLocks noChangeArrowheads="1"/>
          </p:cNvSpPr>
          <p:nvPr/>
        </p:nvSpPr>
        <p:spPr bwMode="auto">
          <a:xfrm>
            <a:off x="0" y="561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862537527"/>
              </p:ext>
            </p:extLst>
          </p:nvPr>
        </p:nvGraphicFramePr>
        <p:xfrm>
          <a:off x="3838877" y="4770710"/>
          <a:ext cx="415025" cy="242098"/>
        </p:xfrm>
        <a:graphic>
          <a:graphicData uri="http://schemas.openxmlformats.org/presentationml/2006/ole">
            <mc:AlternateContent xmlns:mc="http://schemas.openxmlformats.org/markup-compatibility/2006">
              <mc:Choice xmlns:v="urn:schemas-microsoft-com:vml" Requires="v">
                <p:oleObj spid="_x0000_s87187" r:id="rId18" imgW="342720" imgH="203040" progId="Equation.KSEE3">
                  <p:embed/>
                </p:oleObj>
              </mc:Choice>
              <mc:Fallback>
                <p:oleObj r:id="rId18" imgW="342720" imgH="203040" progId="Equation.KSEE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38877" y="4770710"/>
                        <a:ext cx="415025" cy="242098"/>
                      </a:xfrm>
                      <a:prstGeom prst="rect">
                        <a:avLst/>
                      </a:prstGeom>
                      <a:noFill/>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827323845"/>
              </p:ext>
            </p:extLst>
          </p:nvPr>
        </p:nvGraphicFramePr>
        <p:xfrm>
          <a:off x="2332744" y="4218585"/>
          <a:ext cx="407929" cy="322944"/>
        </p:xfrm>
        <a:graphic>
          <a:graphicData uri="http://schemas.openxmlformats.org/presentationml/2006/ole">
            <mc:AlternateContent xmlns:mc="http://schemas.openxmlformats.org/markup-compatibility/2006">
              <mc:Choice xmlns:v="urn:schemas-microsoft-com:vml" Requires="v">
                <p:oleObj spid="_x0000_s87188" r:id="rId19" imgW="228600" imgH="177480" progId="Equation.KSEE3">
                  <p:embed/>
                </p:oleObj>
              </mc:Choice>
              <mc:Fallback>
                <p:oleObj r:id="rId19" imgW="228600" imgH="177480" progId="Equation.KSEE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32744" y="4218585"/>
                        <a:ext cx="407929" cy="322944"/>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7571869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7.1  </a:t>
              </a:r>
              <a:r>
                <a:rPr lang="zh-CN" altLang="en-US" sz="3200" dirty="0"/>
                <a:t>傅里叶级数：从向量的角度看函数</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298755" y="1262482"/>
            <a:ext cx="10192106" cy="4985981"/>
            <a:chOff x="878002" y="3347791"/>
            <a:chExt cx="9708883" cy="3205983"/>
          </a:xfrm>
        </p:grpSpPr>
        <p:sp>
          <p:nvSpPr>
            <p:cNvPr id="33" name="矩形 32"/>
            <p:cNvSpPr/>
            <p:nvPr/>
          </p:nvSpPr>
          <p:spPr>
            <a:xfrm>
              <a:off x="878002" y="3692138"/>
              <a:ext cx="9708883" cy="2861636"/>
            </a:xfrm>
            <a:prstGeom prst="rect">
              <a:avLst/>
            </a:prstGeom>
          </p:spPr>
          <p:txBody>
            <a:bodyPr wrap="square">
              <a:spAutoFit/>
              <a:scene3d>
                <a:camera prst="orthographicFront"/>
                <a:lightRig rig="threePt" dir="t"/>
              </a:scene3d>
              <a:sp3d contourW="12700"/>
            </a:bodyPr>
            <a:lstStyle/>
            <a:p>
              <a:endParaRPr lang="en-US" altLang="zh-CN" sz="2000" dirty="0" smtClean="0"/>
            </a:p>
            <a:p>
              <a:endParaRPr lang="en-US" altLang="zh-CN" sz="2000" dirty="0"/>
            </a:p>
            <a:p>
              <a:r>
                <a:rPr lang="zh-CN" altLang="en-US" sz="2000" dirty="0" smtClean="0"/>
                <a:t>架</a:t>
              </a:r>
              <a:r>
                <a:rPr lang="zh-CN" altLang="en-US" sz="2000" dirty="0"/>
                <a:t>起了时域和频域之间的联通桥梁，从一个随着时间 不断变化的函数曲线中提取出了他的</a:t>
              </a:r>
              <a:r>
                <a:rPr lang="zh-CN" altLang="en-US" sz="2000" dirty="0" smtClean="0"/>
                <a:t>频谱。</a:t>
              </a:r>
              <a:r>
                <a:rPr lang="zh-CN" altLang="zh-CN" sz="2000" dirty="0"/>
                <a:t>傅里叶级数中</a:t>
              </a:r>
              <a:r>
                <a:rPr lang="zh-CN" altLang="zh-CN" sz="2000" dirty="0" smtClean="0"/>
                <a:t>的</a:t>
              </a:r>
              <a:r>
                <a:rPr lang="en-US" altLang="zh-CN" sz="2000" dirty="0" smtClean="0"/>
                <a:t>                                              </a:t>
              </a:r>
              <a:r>
                <a:rPr lang="zh-CN" altLang="zh-CN" sz="2000" dirty="0" smtClean="0"/>
                <a:t>等</a:t>
              </a:r>
              <a:r>
                <a:rPr lang="zh-CN" altLang="zh-CN" sz="2000" dirty="0"/>
                <a:t>称之为</a:t>
              </a:r>
              <a:r>
                <a:rPr lang="zh-CN" altLang="zh-CN" sz="2000" dirty="0" smtClean="0"/>
                <a:t>傅里叶系数</a:t>
              </a:r>
              <a:r>
                <a:rPr lang="zh-CN" altLang="en-US" sz="2000" dirty="0" smtClean="0"/>
                <a:t>。</a:t>
              </a:r>
              <a:endParaRPr lang="en-US" altLang="zh-CN" sz="2000" dirty="0" smtClean="0"/>
            </a:p>
            <a:p>
              <a:endParaRPr lang="en-US" altLang="zh-CN" sz="2000" dirty="0"/>
            </a:p>
            <a:p>
              <a:r>
                <a:rPr lang="zh-CN" altLang="zh-CN" sz="2000" dirty="0"/>
                <a:t>各个基函数彼此之间满足正交的</a:t>
              </a:r>
              <a:r>
                <a:rPr lang="zh-CN" altLang="zh-CN" sz="2000" dirty="0" smtClean="0"/>
                <a:t>特性</a:t>
              </a:r>
              <a:r>
                <a:rPr lang="zh-CN" altLang="en-US" sz="2000" dirty="0" smtClean="0"/>
                <a:t>：</a:t>
              </a:r>
              <a:endParaRPr lang="en-US" altLang="zh-CN" sz="2000" dirty="0"/>
            </a:p>
            <a:p>
              <a:endParaRPr lang="en-US" altLang="zh-CN" sz="2000" dirty="0" smtClean="0"/>
            </a:p>
            <a:p>
              <a:r>
                <a:rPr lang="zh-CN" altLang="en-US" sz="2000" dirty="0" smtClean="0"/>
                <a:t>系数</a:t>
              </a:r>
              <a:endParaRPr lang="en-US" altLang="zh-CN" sz="2000" dirty="0" smtClean="0"/>
            </a:p>
            <a:p>
              <a:endParaRPr lang="en-US" altLang="zh-CN" sz="2000" dirty="0"/>
            </a:p>
            <a:p>
              <a:endParaRPr lang="en-US" altLang="zh-CN" sz="2000" dirty="0" smtClean="0"/>
            </a:p>
            <a:p>
              <a:endParaRPr lang="en-US" altLang="zh-CN" sz="2000" dirty="0"/>
            </a:p>
            <a:p>
              <a:endParaRPr lang="zh-CN" altLang="zh-CN" sz="2000" dirty="0"/>
            </a:p>
            <a:p>
              <a:pPr algn="just">
                <a:lnSpc>
                  <a:spcPct val="120000"/>
                </a:lnSpc>
              </a:pPr>
              <a:r>
                <a:rPr lang="zh-CN" altLang="en-US" sz="2000" dirty="0"/>
                <a:t>系数</a:t>
              </a:r>
              <a:endParaRPr lang="en-US" altLang="zh-CN" sz="20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1029777" y="3347791"/>
              <a:ext cx="5688416"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7.1.4  </a:t>
              </a:r>
              <a:r>
                <a:rPr lang="zh-CN" altLang="en-US" sz="2400" b="1" dirty="0">
                  <a:solidFill>
                    <a:srgbClr val="1C75BC"/>
                  </a:solidFill>
                  <a:latin typeface="迷你简准圆" panose="03000509000000000000" pitchFamily="65" charset="-122"/>
                  <a:ea typeface="迷你简准圆" panose="03000509000000000000" pitchFamily="65" charset="-122"/>
                </a:rPr>
                <a:t>傅里叶级数中的系数</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194523911"/>
              </p:ext>
            </p:extLst>
          </p:nvPr>
        </p:nvGraphicFramePr>
        <p:xfrm>
          <a:off x="1280290" y="1764446"/>
          <a:ext cx="3983161" cy="658979"/>
        </p:xfrm>
        <a:graphic>
          <a:graphicData uri="http://schemas.openxmlformats.org/presentationml/2006/ole">
            <mc:AlternateContent xmlns:mc="http://schemas.openxmlformats.org/markup-compatibility/2006">
              <mc:Choice xmlns:v="urn:schemas-microsoft-com:vml" Requires="v">
                <p:oleObj spid="_x0000_s88157" r:id="rId6" imgW="2590560" imgH="431640" progId="Equation.KSEE3">
                  <p:embed/>
                </p:oleObj>
              </mc:Choice>
              <mc:Fallback>
                <p:oleObj r:id="rId6" imgW="2590560" imgH="431640" progId="Equation.KSEE3">
                  <p:embed/>
                  <p:pic>
                    <p:nvPicPr>
                      <p:cNvPr id="0" name="对象 14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0290" y="1764446"/>
                        <a:ext cx="3983161" cy="658979"/>
                      </a:xfrm>
                      <a:prstGeom prst="rect">
                        <a:avLst/>
                      </a:prstGeom>
                      <a:noFill/>
                    </p:spPr>
                  </p:pic>
                </p:oleObj>
              </mc:Fallback>
            </mc:AlternateContent>
          </a:graphicData>
        </a:graphic>
      </p:graphicFrame>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109415214"/>
              </p:ext>
            </p:extLst>
          </p:nvPr>
        </p:nvGraphicFramePr>
        <p:xfrm>
          <a:off x="3779181" y="2693660"/>
          <a:ext cx="3118445" cy="502300"/>
        </p:xfrm>
        <a:graphic>
          <a:graphicData uri="http://schemas.openxmlformats.org/presentationml/2006/ole">
            <mc:AlternateContent xmlns:mc="http://schemas.openxmlformats.org/markup-compatibility/2006">
              <mc:Choice xmlns:v="urn:schemas-microsoft-com:vml" Requires="v">
                <p:oleObj spid="_x0000_s88158" r:id="rId8" imgW="1422360" imgH="228600" progId="Equation.KSEE3">
                  <p:embed/>
                </p:oleObj>
              </mc:Choice>
              <mc:Fallback>
                <p:oleObj r:id="rId8" imgW="1422360" imgH="228600" progId="Equation.KSEE3">
                  <p:embed/>
                  <p:pic>
                    <p:nvPicPr>
                      <p:cNvPr id="0" name="对象 14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9181" y="2693660"/>
                        <a:ext cx="3118445" cy="502300"/>
                      </a:xfrm>
                      <a:prstGeom prst="rect">
                        <a:avLst/>
                      </a:prstGeom>
                      <a:noFill/>
                    </p:spPr>
                  </p:pic>
                </p:oleObj>
              </mc:Fallback>
            </mc:AlternateContent>
          </a:graphicData>
        </a:graphic>
      </p:graphicFrame>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938229425"/>
              </p:ext>
            </p:extLst>
          </p:nvPr>
        </p:nvGraphicFramePr>
        <p:xfrm>
          <a:off x="1912741" y="3976616"/>
          <a:ext cx="276548" cy="349324"/>
        </p:xfrm>
        <a:graphic>
          <a:graphicData uri="http://schemas.openxmlformats.org/presentationml/2006/ole">
            <mc:AlternateContent xmlns:mc="http://schemas.openxmlformats.org/markup-compatibility/2006">
              <mc:Choice xmlns:v="urn:schemas-microsoft-com:vml" Requires="v">
                <p:oleObj spid="_x0000_s88159" r:id="rId10" imgW="177480" imgH="228600" progId="Equation.KSEE3">
                  <p:embed/>
                </p:oleObj>
              </mc:Choice>
              <mc:Fallback>
                <p:oleObj r:id="rId10" imgW="177480" imgH="228600" progId="Equation.KSEE3">
                  <p:embed/>
                  <p:pic>
                    <p:nvPicPr>
                      <p:cNvPr id="0" name="对象 144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12741" y="3976616"/>
                        <a:ext cx="276548" cy="349324"/>
                      </a:xfrm>
                      <a:prstGeom prst="rect">
                        <a:avLst/>
                      </a:prstGeom>
                      <a:noFill/>
                    </p:spPr>
                  </p:pic>
                </p:oleObj>
              </mc:Fallback>
            </mc:AlternateContent>
          </a:graphicData>
        </a:graphic>
      </p:graphicFrame>
      <p:sp>
        <p:nvSpPr>
          <p:cNvPr id="12"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1088915190"/>
              </p:ext>
            </p:extLst>
          </p:nvPr>
        </p:nvGraphicFramePr>
        <p:xfrm>
          <a:off x="2803275" y="3904590"/>
          <a:ext cx="6978797" cy="1167823"/>
        </p:xfrm>
        <a:graphic>
          <a:graphicData uri="http://schemas.openxmlformats.org/presentationml/2006/ole">
            <mc:AlternateContent xmlns:mc="http://schemas.openxmlformats.org/markup-compatibility/2006">
              <mc:Choice xmlns:v="urn:schemas-microsoft-com:vml" Requires="v">
                <p:oleObj spid="_x0000_s88160" r:id="rId12" imgW="4724280" imgH="787320" progId="Equation.KSEE3">
                  <p:embed/>
                </p:oleObj>
              </mc:Choice>
              <mc:Fallback>
                <p:oleObj r:id="rId12" imgW="4724280" imgH="787320" progId="Equation.KSEE3">
                  <p:embed/>
                  <p:pic>
                    <p:nvPicPr>
                      <p:cNvPr id="0" name="对象 14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03275" y="3904590"/>
                        <a:ext cx="6978797" cy="1167823"/>
                      </a:xfrm>
                      <a:prstGeom prst="rect">
                        <a:avLst/>
                      </a:prstGeom>
                      <a:noFill/>
                    </p:spPr>
                  </p:pic>
                </p:oleObj>
              </mc:Fallback>
            </mc:AlternateContent>
          </a:graphicData>
        </a:graphic>
      </p:graphicFrame>
      <p:sp>
        <p:nvSpPr>
          <p:cNvPr id="14" name="Rectangle 12"/>
          <p:cNvSpPr>
            <a:spLocks noChangeArrowheads="1"/>
          </p:cNvSpPr>
          <p:nvPr/>
        </p:nvSpPr>
        <p:spPr bwMode="auto">
          <a:xfrm>
            <a:off x="1912741" y="5519630"/>
            <a:ext cx="14225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3830241267"/>
              </p:ext>
            </p:extLst>
          </p:nvPr>
        </p:nvGraphicFramePr>
        <p:xfrm>
          <a:off x="2633177" y="5302536"/>
          <a:ext cx="6615533" cy="1118308"/>
        </p:xfrm>
        <a:graphic>
          <a:graphicData uri="http://schemas.openxmlformats.org/presentationml/2006/ole">
            <mc:AlternateContent xmlns:mc="http://schemas.openxmlformats.org/markup-compatibility/2006">
              <mc:Choice xmlns:v="urn:schemas-microsoft-com:vml" Requires="v">
                <p:oleObj spid="_x0000_s88161" r:id="rId14" imgW="4673520" imgH="787320" progId="Equation.KSEE3">
                  <p:embed/>
                </p:oleObj>
              </mc:Choice>
              <mc:Fallback>
                <p:oleObj r:id="rId14" imgW="4673520" imgH="787320" progId="Equation.KSEE3">
                  <p:embed/>
                  <p:pic>
                    <p:nvPicPr>
                      <p:cNvPr id="0" name="对象 144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33177" y="5302536"/>
                        <a:ext cx="6615533" cy="1118308"/>
                      </a:xfrm>
                      <a:prstGeom prst="rect">
                        <a:avLst/>
                      </a:prstGeom>
                      <a:noFill/>
                    </p:spPr>
                  </p:pic>
                </p:oleObj>
              </mc:Fallback>
            </mc:AlternateContent>
          </a:graphicData>
        </a:graphic>
      </p:graphicFrame>
      <p:sp>
        <p:nvSpPr>
          <p:cNvPr id="16" name="Rectangle 1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266821351"/>
              </p:ext>
            </p:extLst>
          </p:nvPr>
        </p:nvGraphicFramePr>
        <p:xfrm>
          <a:off x="1912741" y="5519630"/>
          <a:ext cx="276548" cy="390421"/>
        </p:xfrm>
        <a:graphic>
          <a:graphicData uri="http://schemas.openxmlformats.org/presentationml/2006/ole">
            <mc:AlternateContent xmlns:mc="http://schemas.openxmlformats.org/markup-compatibility/2006">
              <mc:Choice xmlns:v="urn:schemas-microsoft-com:vml" Requires="v">
                <p:oleObj spid="_x0000_s88162" r:id="rId16" imgW="164880" imgH="228600" progId="Equation.KSEE3">
                  <p:embed/>
                </p:oleObj>
              </mc:Choice>
              <mc:Fallback>
                <p:oleObj r:id="rId16" imgW="164880" imgH="228600" progId="Equation.KSEE3">
                  <p:embed/>
                  <p:pic>
                    <p:nvPicPr>
                      <p:cNvPr id="0" name="对象 144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12741" y="5519630"/>
                        <a:ext cx="276548" cy="390421"/>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28400032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7.1  </a:t>
              </a:r>
              <a:r>
                <a:rPr lang="zh-CN" altLang="en-US" sz="3200" dirty="0"/>
                <a:t>傅里叶级数：从向量的角度看函数</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1120961" y="1248296"/>
            <a:ext cx="10192106" cy="2462213"/>
            <a:chOff x="878002" y="3347791"/>
            <a:chExt cx="9708883" cy="1583203"/>
          </a:xfrm>
        </p:grpSpPr>
        <p:sp>
          <p:nvSpPr>
            <p:cNvPr id="33" name="矩形 32"/>
            <p:cNvSpPr/>
            <p:nvPr/>
          </p:nvSpPr>
          <p:spPr>
            <a:xfrm>
              <a:off x="878002" y="3692138"/>
              <a:ext cx="9708883" cy="1238856"/>
            </a:xfrm>
            <a:prstGeom prst="rect">
              <a:avLst/>
            </a:prstGeom>
          </p:spPr>
          <p:txBody>
            <a:bodyPr wrap="square">
              <a:spAutoFit/>
              <a:scene3d>
                <a:camera prst="orthographicFront"/>
                <a:lightRig rig="threePt" dir="t"/>
              </a:scene3d>
              <a:sp3d contourW="12700"/>
            </a:bodyPr>
            <a:lstStyle/>
            <a:p>
              <a:r>
                <a:rPr lang="zh-CN" altLang="zh-CN" sz="2000" dirty="0"/>
                <a:t>傅里叶级数系数的表达式：</a:t>
              </a:r>
            </a:p>
            <a:p>
              <a:endParaRPr lang="en-US" altLang="zh-CN" sz="2000" dirty="0" smtClean="0"/>
            </a:p>
            <a:p>
              <a:endParaRPr lang="en-US" altLang="zh-CN" sz="2000" dirty="0" smtClean="0"/>
            </a:p>
            <a:p>
              <a:endParaRPr lang="en-US" altLang="zh-CN" sz="2000" dirty="0"/>
            </a:p>
            <a:p>
              <a:endParaRPr lang="zh-CN" altLang="zh-CN" sz="20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1029777" y="3347791"/>
              <a:ext cx="5688416"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7.1.4  </a:t>
              </a:r>
              <a:r>
                <a:rPr lang="zh-CN" altLang="en-US" sz="2400" b="1" dirty="0">
                  <a:solidFill>
                    <a:srgbClr val="1C75BC"/>
                  </a:solidFill>
                  <a:latin typeface="迷你简准圆" panose="03000509000000000000" pitchFamily="65" charset="-122"/>
                  <a:ea typeface="迷你简准圆" panose="03000509000000000000" pitchFamily="65" charset="-122"/>
                </a:rPr>
                <a:t>傅里叶级数中的系数</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69040475"/>
              </p:ext>
            </p:extLst>
          </p:nvPr>
        </p:nvGraphicFramePr>
        <p:xfrm>
          <a:off x="3960984" y="2502630"/>
          <a:ext cx="4021253" cy="2775539"/>
        </p:xfrm>
        <a:graphic>
          <a:graphicData uri="http://schemas.openxmlformats.org/presentationml/2006/ole">
            <mc:AlternateContent xmlns:mc="http://schemas.openxmlformats.org/markup-compatibility/2006">
              <mc:Choice xmlns:v="urn:schemas-microsoft-com:vml" Requires="v">
                <p:oleObj spid="_x0000_s89103" r:id="rId6" imgW="1752480" imgH="1206360" progId="Equation.KSEE3">
                  <p:embed/>
                </p:oleObj>
              </mc:Choice>
              <mc:Fallback>
                <p:oleObj r:id="rId6" imgW="1752480" imgH="1206360" progId="Equation.KSEE3">
                  <p:embed/>
                  <p:pic>
                    <p:nvPicPr>
                      <p:cNvPr id="0" name="对象 14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0984" y="2502630"/>
                        <a:ext cx="4021253" cy="2775539"/>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9418669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479730" y="245644"/>
            <a:ext cx="9232540" cy="765650"/>
            <a:chOff x="2973602" y="332266"/>
            <a:chExt cx="6273823" cy="765650"/>
          </a:xfrm>
        </p:grpSpPr>
        <p:pic>
          <p:nvPicPr>
            <p:cNvPr id="29" name="图片 28"/>
            <p:cNvPicPr>
              <a:picLocks noChangeAspect="1"/>
            </p:cNvPicPr>
            <p:nvPr/>
          </p:nvPicPr>
          <p:blipFill>
            <a:blip r:embed="rId5"/>
            <a:stretch>
              <a:fillRect/>
            </a:stretch>
          </p:blipFill>
          <p:spPr>
            <a:xfrm>
              <a:off x="2973602" y="671784"/>
              <a:ext cx="656733" cy="406749"/>
            </a:xfrm>
            <a:prstGeom prst="rect">
              <a:avLst/>
            </a:prstGeom>
          </p:spPr>
        </p:pic>
        <p:sp>
          <p:nvSpPr>
            <p:cNvPr id="30" name="文本框 29"/>
            <p:cNvSpPr txBox="1"/>
            <p:nvPr/>
          </p:nvSpPr>
          <p:spPr>
            <a:xfrm>
              <a:off x="3301968" y="332266"/>
              <a:ext cx="5617091" cy="657937"/>
            </a:xfrm>
            <a:prstGeom prst="rect">
              <a:avLst/>
            </a:prstGeom>
          </p:spPr>
          <p:txBody>
            <a:bodyPr wrap="square">
              <a:spAutoFit/>
              <a:scene3d>
                <a:camera prst="orthographicFront"/>
                <a:lightRig rig="threePt" dir="t"/>
              </a:scene3d>
              <a:sp3d contourW="12700"/>
            </a:bodyPr>
            <a:lstStyle>
              <a:defPPr>
                <a:defRPr lang="zh-CN"/>
              </a:defPPr>
              <a:lvl1pPr>
                <a:lnSpc>
                  <a:spcPct val="120000"/>
                </a:lnSpc>
                <a:defRPr sz="3600" b="0">
                  <a:solidFill>
                    <a:srgbClr val="1C75BC"/>
                  </a:solidFill>
                  <a:latin typeface="汉仪趣黑W" panose="00020600040101010101" pitchFamily="18" charset="-122"/>
                  <a:ea typeface="汉仪趣黑W" panose="00020600040101010101" pitchFamily="18" charset="-122"/>
                </a:defRPr>
              </a:lvl1pPr>
            </a:lstStyle>
            <a:p>
              <a:pPr algn="ctr"/>
              <a:r>
                <a:rPr lang="en-US" altLang="zh-CN" sz="3200" dirty="0"/>
                <a:t>7.1  </a:t>
              </a:r>
              <a:r>
                <a:rPr lang="zh-CN" altLang="en-US" sz="3200" dirty="0"/>
                <a:t>傅里叶级数：从向量的角度看函数</a:t>
              </a:r>
              <a:endParaRPr lang="zh-CN" altLang="en-US" sz="3200" dirty="0"/>
            </a:p>
          </p:txBody>
        </p:sp>
        <p:pic>
          <p:nvPicPr>
            <p:cNvPr id="31" name="图片 30"/>
            <p:cNvPicPr>
              <a:picLocks noChangeAspect="1"/>
            </p:cNvPicPr>
            <p:nvPr/>
          </p:nvPicPr>
          <p:blipFill>
            <a:blip r:embed="rId5"/>
            <a:stretch>
              <a:fillRect/>
            </a:stretch>
          </p:blipFill>
          <p:spPr>
            <a:xfrm flipH="1">
              <a:off x="8590692" y="691167"/>
              <a:ext cx="656733" cy="406749"/>
            </a:xfrm>
            <a:prstGeom prst="rect">
              <a:avLst/>
            </a:prstGeom>
          </p:spPr>
        </p:pic>
      </p:grpSp>
      <p:grpSp>
        <p:nvGrpSpPr>
          <p:cNvPr id="32" name="组合 31"/>
          <p:cNvGrpSpPr/>
          <p:nvPr/>
        </p:nvGrpSpPr>
        <p:grpSpPr>
          <a:xfrm>
            <a:off x="999946" y="1375279"/>
            <a:ext cx="10192106" cy="2788180"/>
            <a:chOff x="762725" y="3347791"/>
            <a:chExt cx="9708883" cy="1792800"/>
          </a:xfrm>
        </p:grpSpPr>
        <p:sp>
          <p:nvSpPr>
            <p:cNvPr id="33" name="矩形 32"/>
            <p:cNvSpPr/>
            <p:nvPr/>
          </p:nvSpPr>
          <p:spPr>
            <a:xfrm>
              <a:off x="762725" y="4099635"/>
              <a:ext cx="9708883" cy="1040956"/>
            </a:xfrm>
            <a:prstGeom prst="rect">
              <a:avLst/>
            </a:prstGeom>
          </p:spPr>
          <p:txBody>
            <a:bodyPr wrap="square">
              <a:spAutoFit/>
              <a:scene3d>
                <a:camera prst="orthographicFront"/>
                <a:lightRig rig="threePt" dir="t"/>
              </a:scene3d>
              <a:sp3d contourW="12700"/>
            </a:bodyPr>
            <a:lstStyle/>
            <a:p>
              <a:r>
                <a:rPr lang="zh-CN" altLang="zh-CN" sz="2000" dirty="0"/>
                <a:t>把非周期函数看做是周期无穷大的周期函数，因此，频率</a:t>
              </a:r>
              <a:r>
                <a:rPr lang="zh-CN" altLang="zh-CN" sz="2000" dirty="0" smtClean="0"/>
                <a:t>间隔</a:t>
              </a:r>
              <a:r>
                <a:rPr lang="en-US" altLang="zh-CN" sz="2000" dirty="0" smtClean="0"/>
                <a:t>                    </a:t>
              </a:r>
              <a:r>
                <a:rPr lang="zh-CN" altLang="zh-CN" sz="2000" dirty="0" smtClean="0"/>
                <a:t>谱线</a:t>
              </a:r>
              <a:r>
                <a:rPr lang="zh-CN" altLang="zh-CN" sz="2000" dirty="0"/>
                <a:t>越来越密，最终由离散谱变成了</a:t>
              </a:r>
              <a:r>
                <a:rPr lang="zh-CN" altLang="zh-CN" sz="2000" dirty="0" smtClean="0"/>
                <a:t>连续谱</a:t>
              </a:r>
              <a:r>
                <a:rPr lang="zh-CN" altLang="en-US" sz="2000" dirty="0" smtClean="0"/>
                <a:t>。</a:t>
              </a:r>
              <a:endParaRPr lang="en-US" altLang="zh-CN" sz="2000" dirty="0" smtClean="0"/>
            </a:p>
            <a:p>
              <a:endParaRPr lang="en-US" altLang="zh-CN" sz="2000" dirty="0"/>
            </a:p>
            <a:p>
              <a:endParaRPr lang="zh-CN" altLang="zh-CN" sz="2000" dirty="0"/>
            </a:p>
            <a:p>
              <a:pPr algn="just">
                <a:lnSpc>
                  <a:spcPct val="120000"/>
                </a:lnSpc>
              </a:pPr>
              <a:endParaRPr lang="zh-CN" altLang="en-US" sz="1600" dirty="0">
                <a:solidFill>
                  <a:schemeClr val="tx1">
                    <a:lumMod val="50000"/>
                    <a:lumOff val="50000"/>
                  </a:schemeClr>
                </a:solidFill>
                <a:latin typeface="迷你简准圆" panose="03000509000000000000" pitchFamily="65" charset="-122"/>
                <a:ea typeface="迷你简准圆" panose="03000509000000000000" pitchFamily="65" charset="-122"/>
              </a:endParaRPr>
            </a:p>
          </p:txBody>
        </p:sp>
        <p:sp>
          <p:nvSpPr>
            <p:cNvPr id="34" name="矩形 33"/>
            <p:cNvSpPr/>
            <p:nvPr/>
          </p:nvSpPr>
          <p:spPr>
            <a:xfrm>
              <a:off x="1029777" y="3347791"/>
              <a:ext cx="5688416" cy="34434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7.1.5  </a:t>
              </a:r>
              <a:r>
                <a:rPr lang="zh-CN" altLang="en-US" sz="2400" b="1" dirty="0">
                  <a:solidFill>
                    <a:srgbClr val="1C75BC"/>
                  </a:solidFill>
                  <a:latin typeface="迷你简准圆" panose="03000509000000000000" pitchFamily="65" charset="-122"/>
                  <a:ea typeface="迷你简准圆" panose="03000509000000000000" pitchFamily="65" charset="-122"/>
                </a:rPr>
                <a:t>非周期函数与傅里叶变换</a:t>
              </a: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719667868"/>
              </p:ext>
            </p:extLst>
          </p:nvPr>
        </p:nvGraphicFramePr>
        <p:xfrm>
          <a:off x="8066637" y="2417571"/>
          <a:ext cx="1131683" cy="521337"/>
        </p:xfrm>
        <a:graphic>
          <a:graphicData uri="http://schemas.openxmlformats.org/presentationml/2006/ole">
            <mc:AlternateContent xmlns:mc="http://schemas.openxmlformats.org/markup-compatibility/2006">
              <mc:Choice xmlns:v="urn:schemas-microsoft-com:vml" Requires="v">
                <p:oleObj spid="_x0000_s90130" r:id="rId6" imgW="850680" imgH="393480" progId="Equation.KSEE3">
                  <p:embed/>
                </p:oleObj>
              </mc:Choice>
              <mc:Fallback>
                <p:oleObj r:id="rId6" imgW="850680" imgH="393480" progId="Equation.KSEE3">
                  <p:embed/>
                  <p:pic>
                    <p:nvPicPr>
                      <p:cNvPr id="0" name="对象 14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66637" y="2417571"/>
                        <a:ext cx="1131683" cy="521337"/>
                      </a:xfrm>
                      <a:prstGeom prst="rect">
                        <a:avLst/>
                      </a:prstGeom>
                      <a:noFill/>
                    </p:spPr>
                  </p:pic>
                </p:oleObj>
              </mc:Fallback>
            </mc:AlternateContent>
          </a:graphicData>
        </a:graphic>
      </p:graphicFrame>
      <p:sp>
        <p:nvSpPr>
          <p:cNvPr id="16" name="矩形 15"/>
          <p:cNvSpPr/>
          <p:nvPr/>
        </p:nvSpPr>
        <p:spPr>
          <a:xfrm>
            <a:off x="999946" y="3754910"/>
            <a:ext cx="10452688" cy="2899255"/>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solidFill>
                  <a:srgbClr val="1C75BC"/>
                </a:solidFill>
                <a:latin typeface="迷你简准圆" panose="03000509000000000000" pitchFamily="65" charset="-122"/>
                <a:ea typeface="迷你简准圆" panose="03000509000000000000" pitchFamily="65" charset="-122"/>
              </a:rPr>
              <a:t>7.1.6  </a:t>
            </a:r>
            <a:r>
              <a:rPr lang="zh-CN" altLang="en-US" sz="2400" b="1" dirty="0">
                <a:solidFill>
                  <a:srgbClr val="1C75BC"/>
                </a:solidFill>
                <a:latin typeface="迷你简准圆" panose="03000509000000000000" pitchFamily="65" charset="-122"/>
                <a:ea typeface="迷你简准圆" panose="03000509000000000000" pitchFamily="65" charset="-122"/>
              </a:rPr>
              <a:t>思维拓展</a:t>
            </a:r>
            <a:r>
              <a:rPr lang="zh-CN" altLang="en-US" sz="2400" b="1" dirty="0" smtClean="0">
                <a:solidFill>
                  <a:srgbClr val="1C75BC"/>
                </a:solidFill>
                <a:latin typeface="迷你简准圆" panose="03000509000000000000" pitchFamily="65" charset="-122"/>
                <a:ea typeface="迷你简准圆" panose="03000509000000000000" pitchFamily="65" charset="-122"/>
              </a:rPr>
              <a:t>分析</a:t>
            </a:r>
            <a:endParaRPr lang="en-US" altLang="zh-CN" sz="2400" b="1" dirty="0" smtClean="0">
              <a:solidFill>
                <a:srgbClr val="1C75BC"/>
              </a:solidFill>
              <a:latin typeface="迷你简准圆" panose="03000509000000000000" pitchFamily="65" charset="-122"/>
              <a:ea typeface="迷你简准圆" panose="03000509000000000000" pitchFamily="65" charset="-122"/>
            </a:endParaRPr>
          </a:p>
          <a:p>
            <a:pPr algn="just">
              <a:lnSpc>
                <a:spcPct val="120000"/>
              </a:lnSpc>
            </a:pPr>
            <a:endParaRPr lang="en-US" altLang="zh-CN" sz="2400" b="1" dirty="0" smtClean="0">
              <a:solidFill>
                <a:srgbClr val="1C75BC"/>
              </a:solidFill>
              <a:latin typeface="迷你简准圆" panose="03000509000000000000" pitchFamily="65" charset="-122"/>
              <a:ea typeface="迷你简准圆" panose="03000509000000000000" pitchFamily="65" charset="-122"/>
            </a:endParaRPr>
          </a:p>
          <a:p>
            <a:pPr algn="just">
              <a:lnSpc>
                <a:spcPct val="120000"/>
              </a:lnSpc>
            </a:pPr>
            <a:r>
              <a:rPr lang="zh-CN" altLang="zh-CN" sz="2000" dirty="0"/>
              <a:t>通过</a:t>
            </a:r>
            <a:r>
              <a:rPr lang="zh-CN" altLang="zh-CN" sz="2000" dirty="0"/>
              <a:t>这一节内容的讨论，主要目的是对我们的思维进行拓展，把线性代数的一些运算方法和处理思想从传统的向量空间拓展到无穷维的函数空间中去。我们通过把向量的内积、正交等运算概念进行类比引入，实现对正交的函数基的概念定义和方法运用，巧妙的连接起时域和频域，这非常有助于我们去体会向量与函数的共通之处，当然这也是本章内容的写作初衷。</a:t>
            </a:r>
          </a:p>
          <a:p>
            <a:pPr algn="just">
              <a:lnSpc>
                <a:spcPct val="120000"/>
              </a:lnSpc>
            </a:pPr>
            <a:endParaRPr lang="zh-CN" altLang="en-US" sz="2400" b="1" dirty="0">
              <a:solidFill>
                <a:srgbClr val="1C75BC"/>
              </a:solidFill>
              <a:latin typeface="迷你简准圆" panose="03000509000000000000" pitchFamily="65" charset="-122"/>
              <a:ea typeface="迷你简准圆" panose="03000509000000000000" pitchFamily="65" charset="-122"/>
            </a:endParaRPr>
          </a:p>
        </p:txBody>
      </p:sp>
    </p:spTree>
    <p:custDataLst>
      <p:tags r:id="rId2"/>
    </p:custDataLst>
    <p:extLst>
      <p:ext uri="{BB962C8B-B14F-4D97-AF65-F5344CB8AC3E}">
        <p14:creationId xmlns:p14="http://schemas.microsoft.com/office/powerpoint/2010/main" val="1610266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1.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3.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4.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5.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6.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7.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8.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19.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4.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5.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6.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7.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8.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ags/tag9.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LiuChBZh#"/>
  <p:tag name="MH_LAYOUT" val="SubTitleText"/>
  <p:tag name="MH" val="20170706155126"/>
  <p:tag name="MH_LIBRARY" val="GRAPHIC"/>
</p:tagLst>
</file>

<file path=ppt/theme/theme1.xml><?xml version="1.0" encoding="utf-8"?>
<a:theme xmlns:a="http://schemas.openxmlformats.org/drawingml/2006/main" name="包图主题2">
  <a:themeElements>
    <a:clrScheme name="自定义 54">
      <a:dk1>
        <a:sysClr val="windowText" lastClr="000000"/>
      </a:dk1>
      <a:lt1>
        <a:sysClr val="window" lastClr="FFFFFF"/>
      </a:lt1>
      <a:dk2>
        <a:srgbClr val="44546A"/>
      </a:dk2>
      <a:lt2>
        <a:srgbClr val="E7E6E6"/>
      </a:lt2>
      <a:accent1>
        <a:srgbClr val="1C75BC"/>
      </a:accent1>
      <a:accent2>
        <a:srgbClr val="1C75BC"/>
      </a:accent2>
      <a:accent3>
        <a:srgbClr val="1C75BC"/>
      </a:accent3>
      <a:accent4>
        <a:srgbClr val="1C75BC"/>
      </a:accent4>
      <a:accent5>
        <a:srgbClr val="1C75BC"/>
      </a:accent5>
      <a:accent6>
        <a:srgbClr val="1C75BC"/>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3503</TotalTime>
  <Words>1315</Words>
  <Application>Microsoft Office PowerPoint</Application>
  <PresentationFormat>宽屏</PresentationFormat>
  <Paragraphs>206</Paragraphs>
  <Slides>20</Slides>
  <Notes>20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20</vt:i4>
      </vt:variant>
    </vt:vector>
  </HeadingPairs>
  <TitlesOfParts>
    <vt:vector size="30" baseType="lpstr">
      <vt:lpstr>等线</vt:lpstr>
      <vt:lpstr>汉仪趣黑W</vt:lpstr>
      <vt:lpstr>迷你简准圆</vt:lpstr>
      <vt:lpstr>宋体</vt:lpstr>
      <vt:lpstr>微软雅黑</vt:lpstr>
      <vt:lpstr>Arial</vt:lpstr>
      <vt:lpstr>Times New Roman</vt:lpstr>
      <vt:lpstr>包图主题2</vt:lpstr>
      <vt:lpstr>Equation.KSEE3</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liu chunhua</cp:lastModifiedBy>
  <cp:revision>166</cp:revision>
  <dcterms:created xsi:type="dcterms:W3CDTF">2017-07-06T07:15:09Z</dcterms:created>
  <dcterms:modified xsi:type="dcterms:W3CDTF">2020-09-07T04:23:03Z</dcterms:modified>
</cp:coreProperties>
</file>