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73" r:id="rId2"/>
    <p:sldId id="281" r:id="rId3"/>
    <p:sldId id="270" r:id="rId4"/>
    <p:sldId id="282" r:id="rId5"/>
    <p:sldId id="285" r:id="rId6"/>
    <p:sldId id="283" r:id="rId7"/>
    <p:sldId id="284" r:id="rId8"/>
    <p:sldId id="278" r:id="rId9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" id="{E75E278A-FF0E-49A4-B170-79828D63BBAD}">
          <p14:sldIdLst>
            <p14:sldId id="273"/>
          </p14:sldIdLst>
        </p14:section>
        <p14:section name="命令, 批注, 团队合作, 选择窗格, 登录" id="{B9B51309-D148-4332-87C2-07BE32FBCA3B}">
          <p14:sldIdLst>
            <p14:sldId id="281"/>
            <p14:sldId id="270"/>
            <p14:sldId id="282"/>
            <p14:sldId id="285"/>
            <p14:sldId id="283"/>
            <p14:sldId id="284"/>
            <p14:sldId id="278"/>
          </p14:sldIdLst>
        </p14:section>
        <p14:section name="了解详细信息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C3E5"/>
    <a:srgbClr val="FAD8C1"/>
    <a:srgbClr val="D24726"/>
    <a:srgbClr val="EBEBEB"/>
    <a:srgbClr val="F8F8F8"/>
    <a:srgbClr val="D2B4A6"/>
    <a:srgbClr val="734F29"/>
    <a:srgbClr val="DD462F"/>
    <a:srgbClr val="AEB785"/>
    <a:srgbClr val="EFD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 autoAdjust="0"/>
    <p:restoredTop sz="94274" autoAdjust="0"/>
  </p:normalViewPr>
  <p:slideViewPr>
    <p:cSldViewPr snapToGrid="0">
      <p:cViewPr varScale="1">
        <p:scale>
          <a:sx n="119" d="100"/>
          <a:sy n="119" d="100"/>
        </p:scale>
        <p:origin x="216" y="6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A33CDF6-CC3F-41B1-8979-AF0AC31794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9CA17CF-163C-499D-A480-07F9EEC56C0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44022C-5079-4642-AC6E-7894F9978BBA}" type="datetime2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2023年7月5日 Wednesday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4FD741-ECD4-468A-8F85-031E765AA1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63D4AA-8819-45EA-BDFB-441DA124CC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E3BD5-D202-4020-A93E-A1AA1A84DE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63759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0747F27-0AFF-49DE-ABD2-AA502995B8AE}" type="datetime2">
              <a:rPr lang="zh-CN" altLang="en-US" smtClean="0"/>
              <a:pPr/>
              <a:t>2023年7月5日 Wednesday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F61EA0F-A667-4B49-8422-0062BC55E2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altLang="zh-CN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20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942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55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10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01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01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sz="18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 rtlCol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4B3CDE5-BC73-4849-8D92-CB00948283D7}" type="datetime2">
              <a:rPr lang="zh-CN" altLang="en-US" smtClean="0"/>
              <a:pPr/>
              <a:t>2023年7月5日 Wednesday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31E3292-D461-4042-A5EB-629C7A8279A7}" type="datetime2">
              <a:rPr lang="zh-CN" altLang="en-US" smtClean="0"/>
              <a:pPr/>
              <a:t>2023年7月5日 Wednesday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860EDB8-5305-433F-BE41-D7A86D811DB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9582736" cy="2389365"/>
          </a:xfrm>
        </p:spPr>
        <p:txBody>
          <a:bodyPr rtlCol="0">
            <a:normAutofit/>
          </a:bodyPr>
          <a:lstStyle/>
          <a:p>
            <a:pPr rtl="0"/>
            <a:r>
              <a:rPr lang="en" altLang="zh-CN" sz="4600" dirty="0" err="1">
                <a:solidFill>
                  <a:schemeClr val="bg1"/>
                </a:solidFill>
                <a:cs typeface="Arial" panose="020B0604020202020204" pitchFamily="34" charset="0"/>
              </a:rPr>
              <a:t>LangChain</a:t>
            </a:r>
            <a:r>
              <a:rPr lang="zh-CN" altLang="en-US" sz="4600" dirty="0">
                <a:solidFill>
                  <a:schemeClr val="bg1"/>
                </a:solidFill>
                <a:cs typeface="Arial" panose="020B0604020202020204" pitchFamily="34" charset="0"/>
              </a:rPr>
              <a:t>实战开发</a:t>
            </a:r>
            <a:endParaRPr lang="zh-cn" altLang="en-US" sz="46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828726" y="2933105"/>
            <a:ext cx="9582736" cy="1133856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zh-CN" sz="2400" dirty="0">
                <a:solidFill>
                  <a:schemeClr val="bg1"/>
                </a:solidFill>
                <a:cs typeface="Arial" panose="020B0604020202020204" pitchFamily="34" charset="0"/>
              </a:rPr>
              <a:t>AIGC</a:t>
            </a:r>
            <a:r>
              <a:rPr lang="zh-CN" altLang="en-US" sz="2400" dirty="0">
                <a:solidFill>
                  <a:schemeClr val="bg1"/>
                </a:solidFill>
                <a:cs typeface="Arial" panose="020B0604020202020204" pitchFamily="34" charset="0"/>
              </a:rPr>
              <a:t>时代搞定大语言模型</a:t>
            </a:r>
            <a:endParaRPr lang="zh-cn" sz="24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108962D-D86C-0AF5-72F7-3052AB8C89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529" y="2714411"/>
            <a:ext cx="3265713" cy="378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400" dirty="0">
                <a:cs typeface="Arial" panose="020B0604020202020204" pitchFamily="34" charset="0"/>
              </a:rPr>
              <a:t>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06702" y="1817590"/>
            <a:ext cx="3633491" cy="4440086"/>
          </a:xfrm>
        </p:spPr>
        <p:txBody>
          <a:bodyPr vert="horz" lIns="91440" tIns="45720" rIns="91440" bIns="45720" rtlCol="0">
            <a:noAutofit/>
          </a:bodyPr>
          <a:lstStyle/>
          <a:p>
            <a:pPr marL="285750" indent="-285750" rtl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" dirty="0">
                <a:cs typeface="Arial" panose="020B0604020202020204" pitchFamily="34" charset="0"/>
              </a:rPr>
              <a:t>什么</a:t>
            </a:r>
            <a:r>
              <a:rPr lang="zh-CN" altLang="en-US" dirty="0">
                <a:cs typeface="Arial" panose="020B0604020202020204" pitchFamily="34" charset="0"/>
              </a:rPr>
              <a:t>是大语言模型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285750" indent="-285750" rtl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cs typeface="Arial" panose="020B0604020202020204" pitchFamily="34" charset="0"/>
              </a:rPr>
              <a:t>大语言模型的特点</a:t>
            </a:r>
          </a:p>
          <a:p>
            <a:pPr marL="285750" indent="-285750" rtl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cs typeface="Arial" panose="020B0604020202020204" pitchFamily="34" charset="0"/>
              </a:rPr>
              <a:t>大语言模型的优势</a:t>
            </a:r>
            <a:endParaRPr lang="en-US" altLang="zh-CN" dirty="0">
              <a:cs typeface="Arial" panose="020B0604020202020204" pitchFamily="34" charset="0"/>
            </a:endParaRPr>
          </a:p>
          <a:p>
            <a:pPr marL="285750" indent="-285750" rtl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cs typeface="Arial" panose="020B0604020202020204" pitchFamily="34" charset="0"/>
              </a:rPr>
              <a:t>大语言模型的</a:t>
            </a:r>
            <a:r>
              <a:rPr lang="zh-CN" altLang="en-US">
                <a:cs typeface="Arial" panose="020B0604020202020204" pitchFamily="34" charset="0"/>
              </a:rPr>
              <a:t>训练过程</a:t>
            </a:r>
            <a:endParaRPr lang="en-US" altLang="zh-CN" dirty="0"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4DF655D-094A-708F-BE80-D4B1EA92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00718"/>
            <a:ext cx="4594802" cy="287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36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400" dirty="0">
                <a:cs typeface="Arial" panose="020B0604020202020204" pitchFamily="34" charset="0"/>
              </a:rPr>
              <a:t>什么是大语言模型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1739" y="2313152"/>
            <a:ext cx="3728439" cy="3517493"/>
          </a:xfrm>
        </p:spPr>
        <p:txBody>
          <a:bodyPr vert="horz" lIns="91440" tIns="45720" rIns="91440" bIns="45720" rtlCol="0">
            <a:noAutofit/>
          </a:bodyPr>
          <a:lstStyle/>
          <a:p>
            <a:pPr marL="285750" indent="-285750" rtl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cs typeface="Arial" panose="020B0604020202020204" pitchFamily="34" charset="0"/>
              </a:rPr>
              <a:t>机器学习：提供数据，机器找规律，预测新数据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285750" indent="-285750" rtl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cs typeface="Arial" panose="020B0604020202020204" pitchFamily="34" charset="0"/>
              </a:rPr>
              <a:t>深度学习：模拟人脑，多层神经网络，输入数据，权重（修正），偏执量（修正），损失函数。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285750" indent="-285750" rtl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cs typeface="Arial" panose="020B0604020202020204" pitchFamily="34" charset="0"/>
              </a:rPr>
              <a:t>大语言模型：海量的文本，训练</a:t>
            </a:r>
            <a:r>
              <a:rPr lang="en-US" altLang="zh-CN" dirty="0">
                <a:cs typeface="Arial" panose="020B0604020202020204" pitchFamily="34" charset="0"/>
              </a:rPr>
              <a:t>+</a:t>
            </a:r>
            <a:r>
              <a:rPr lang="zh-CN" altLang="en-US" dirty="0">
                <a:cs typeface="Arial" panose="020B0604020202020204" pitchFamily="34" charset="0"/>
              </a:rPr>
              <a:t>微调，让机器理解和生成人类的语言。</a:t>
            </a:r>
            <a:endParaRPr lang="zh-CN" altLang="en-US" sz="1600" dirty="0"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2B5CA6-713B-354A-FD12-113D9727D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350" y="2510877"/>
            <a:ext cx="6118408" cy="316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400" dirty="0">
                <a:cs typeface="Arial" panose="020B0604020202020204" pitchFamily="34" charset="0"/>
              </a:rPr>
              <a:t>什么是大语言模型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3314" y="2579370"/>
            <a:ext cx="3636251" cy="2756559"/>
          </a:xfrm>
        </p:spPr>
        <p:txBody>
          <a:bodyPr vert="horz" lIns="91440" tIns="45720" rIns="91440" bIns="45720" rtlCol="0">
            <a:noAutofit/>
          </a:bodyPr>
          <a:lstStyle/>
          <a:p>
            <a:pPr marL="285750" indent="-285750" rtl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cs typeface="Arial" panose="020B0604020202020204" pitchFamily="34" charset="0"/>
              </a:rPr>
              <a:t>理解、生成人类语言</a:t>
            </a:r>
            <a:endParaRPr lang="en-US" altLang="zh-CN" dirty="0">
              <a:cs typeface="Arial" panose="020B0604020202020204" pitchFamily="34" charset="0"/>
            </a:endParaRPr>
          </a:p>
          <a:p>
            <a:pPr marL="285750" indent="-285750" rtl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cs typeface="Arial" panose="020B0604020202020204" pitchFamily="34" charset="0"/>
              </a:rPr>
              <a:t>总结，翻译，情感分析</a:t>
            </a:r>
            <a:endParaRPr lang="en-US" altLang="zh-CN" sz="1600" dirty="0">
              <a:cs typeface="Arial" panose="020B0604020202020204" pitchFamily="34" charset="0"/>
            </a:endParaRPr>
          </a:p>
          <a:p>
            <a:pPr marL="285750" indent="-285750" rtl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1600" dirty="0">
                <a:cs typeface="Arial" panose="020B0604020202020204" pitchFamily="34" charset="0"/>
              </a:rPr>
              <a:t>简而言之就是</a:t>
            </a:r>
            <a:r>
              <a:rPr lang="zh-CN" altLang="en-US" sz="1800" b="1" dirty="0">
                <a:solidFill>
                  <a:srgbClr val="FF0000"/>
                </a:solidFill>
                <a:cs typeface="Arial" panose="020B0604020202020204" pitchFamily="34" charset="0"/>
              </a:rPr>
              <a:t>预测文本</a:t>
            </a:r>
            <a:endParaRPr lang="en-US" altLang="zh-CN" sz="1600" b="1" dirty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0A2B58-9B15-6FFA-13DF-EC3BE2223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131" y="2255279"/>
            <a:ext cx="7722101" cy="327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81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400" dirty="0">
                <a:cs typeface="Arial" panose="020B0604020202020204" pitchFamily="34" charset="0"/>
              </a:rPr>
              <a:t>什么是大语言模型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643313"/>
            <a:ext cx="5428490" cy="3811876"/>
          </a:xfrm>
        </p:spPr>
        <p:txBody>
          <a:bodyPr vert="horz" lIns="91440" tIns="45720" rIns="91440" bIns="45720" rtlCol="0">
            <a:noAutofit/>
          </a:bodyPr>
          <a:lstStyle/>
          <a:p>
            <a:pPr marL="742950" marR="45720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LLM </a:t>
            </a:r>
            <a:r>
              <a:rPr lang="zh-CN" altLang="zh-CN" sz="18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是</a:t>
            </a:r>
            <a:r>
              <a:rPr lang="en-US" altLang="zh-CN" sz="18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Large Language Model</a:t>
            </a:r>
            <a:r>
              <a:rPr lang="zh-CN" altLang="zh-CN" sz="18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的缩写。</a:t>
            </a:r>
            <a:endParaRPr lang="en-US" altLang="zh-CN" sz="1800" dirty="0">
              <a:solidFill>
                <a:srgbClr val="404040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marR="45720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zh-CN" sz="18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人工智能模型</a:t>
            </a:r>
            <a:endParaRPr lang="en-US" altLang="zh-CN" sz="1800" dirty="0">
              <a:solidFill>
                <a:srgbClr val="404040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marR="45720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zh-CN" sz="18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理解和生成人类语言</a:t>
            </a:r>
            <a:endParaRPr lang="en-US" altLang="zh-CN" sz="1800" dirty="0">
              <a:solidFill>
                <a:srgbClr val="404040"/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marR="45720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zh-CN" sz="18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通过大量的文本的训练</a:t>
            </a:r>
            <a:r>
              <a:rPr lang="zh-CN" altLang="en-US" sz="18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完成多种</a:t>
            </a:r>
            <a:r>
              <a:rPr lang="zh-CN" altLang="zh-CN" sz="18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任务</a:t>
            </a:r>
            <a:endParaRPr lang="en-US" altLang="zh-CN" sz="1800" dirty="0">
              <a:solidFill>
                <a:srgbClr val="40404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742950" marR="45720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zh-CN" altLang="zh-CN" sz="18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文本总结、翻译、情感分析</a:t>
            </a:r>
          </a:p>
        </p:txBody>
      </p:sp>
      <p:pic>
        <p:nvPicPr>
          <p:cNvPr id="1026" name="Picture 2" descr="基础模型">
            <a:extLst>
              <a:ext uri="{FF2B5EF4-FFF2-40B4-BE49-F238E27FC236}">
                <a16:creationId xmlns:a16="http://schemas.microsoft.com/office/drawing/2014/main" id="{C783841F-1FF7-0EF8-4EE1-0CE8ECA3B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621" y="1494971"/>
            <a:ext cx="6955811" cy="479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853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400" dirty="0">
                <a:cs typeface="Arial" panose="020B0604020202020204" pitchFamily="34" charset="0"/>
              </a:rPr>
              <a:t>大语言模型的特点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3834" y="2092491"/>
            <a:ext cx="4177365" cy="2771708"/>
          </a:xfrm>
        </p:spPr>
        <p:txBody>
          <a:bodyPr vert="horz" lIns="91440" tIns="45720" rIns="91440" bIns="45720" rtlCol="0">
            <a:noAutofit/>
          </a:bodyPr>
          <a:lstStyle/>
          <a:p>
            <a:pPr marL="285750" indent="-285750" rtl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cs typeface="Arial" panose="020B0604020202020204" pitchFamily="34" charset="0"/>
              </a:rPr>
              <a:t>GPT 3 </a:t>
            </a:r>
            <a:r>
              <a:rPr lang="zh-CN" altLang="en-US" dirty="0">
                <a:cs typeface="Arial" panose="020B0604020202020204" pitchFamily="34" charset="0"/>
              </a:rPr>
              <a:t>训练数据</a:t>
            </a:r>
            <a:r>
              <a:rPr lang="en-US" altLang="zh-CN" dirty="0">
                <a:cs typeface="Arial" panose="020B0604020202020204" pitchFamily="34" charset="0"/>
              </a:rPr>
              <a:t>=45 TB</a:t>
            </a:r>
          </a:p>
          <a:p>
            <a:pPr marL="285750" indent="-285750" rtl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zh-CN" dirty="0">
                <a:cs typeface="Arial" panose="020B0604020202020204" pitchFamily="34" charset="0"/>
              </a:rPr>
              <a:t>维基百科的数据</a:t>
            </a:r>
            <a:r>
              <a:rPr lang="en-US" altLang="zh-CN" dirty="0">
                <a:cs typeface="Arial" panose="020B0604020202020204" pitchFamily="34" charset="0"/>
              </a:rPr>
              <a:t>=GPT3</a:t>
            </a:r>
            <a:r>
              <a:rPr lang="zh-CN" altLang="zh-CN" dirty="0">
                <a:cs typeface="Arial" panose="020B0604020202020204" pitchFamily="34" charset="0"/>
              </a:rPr>
              <a:t>训练数据的</a:t>
            </a:r>
            <a:r>
              <a:rPr lang="en-US" altLang="zh-CN" dirty="0">
                <a:cs typeface="Arial" panose="020B0604020202020204" pitchFamily="34" charset="0"/>
              </a:rPr>
              <a:t> 0. 6%</a:t>
            </a:r>
          </a:p>
          <a:p>
            <a:pPr marL="285750" indent="-285750" rtl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cs typeface="Arial" panose="020B0604020202020204" pitchFamily="34" charset="0"/>
              </a:rPr>
              <a:t>GPT3.5</a:t>
            </a:r>
            <a:r>
              <a:rPr lang="zh-CN" altLang="en-US" dirty="0">
                <a:cs typeface="Arial" panose="020B0604020202020204" pitchFamily="34" charset="0"/>
              </a:rPr>
              <a:t> 参数</a:t>
            </a:r>
            <a:r>
              <a:rPr lang="en-US" altLang="zh-CN" dirty="0">
                <a:cs typeface="Arial" panose="020B0604020202020204" pitchFamily="34" charset="0"/>
              </a:rPr>
              <a:t>=1750</a:t>
            </a:r>
            <a:r>
              <a:rPr lang="zh-CN" altLang="en-US" dirty="0">
                <a:cs typeface="Arial" panose="020B0604020202020204" pitchFamily="34" charset="0"/>
              </a:rPr>
              <a:t> 亿</a:t>
            </a:r>
            <a:endParaRPr lang="en-US" altLang="zh-CN" dirty="0">
              <a:cs typeface="Arial" panose="020B0604020202020204" pitchFamily="34" charset="0"/>
            </a:endParaRPr>
          </a:p>
          <a:p>
            <a:pPr marL="285750" indent="-285750" rtl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cs typeface="Arial" panose="020B0604020202020204" pitchFamily="34" charset="0"/>
              </a:rPr>
              <a:t>权重</a:t>
            </a:r>
            <a:r>
              <a:rPr lang="en-US" altLang="zh-CN" dirty="0">
                <a:cs typeface="Arial" panose="020B0604020202020204" pitchFamily="34" charset="0"/>
              </a:rPr>
              <a:t>+</a:t>
            </a:r>
            <a:r>
              <a:rPr lang="zh-CN" altLang="en-US" dirty="0">
                <a:cs typeface="Arial" panose="020B0604020202020204" pitchFamily="34" charset="0"/>
              </a:rPr>
              <a:t>偏执</a:t>
            </a:r>
            <a:r>
              <a:rPr lang="zh-CN" altLang="zh-CN" dirty="0">
                <a:cs typeface="Arial" panose="020B0604020202020204" pitchFamily="34" charset="0"/>
              </a:rPr>
              <a:t> 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2E5C9A-6F6A-F53A-35A3-F1AC11CAC8D2}"/>
              </a:ext>
            </a:extLst>
          </p:cNvPr>
          <p:cNvSpPr/>
          <p:nvPr/>
        </p:nvSpPr>
        <p:spPr>
          <a:xfrm>
            <a:off x="3620394" y="3788989"/>
            <a:ext cx="1588672" cy="571627"/>
          </a:xfrm>
          <a:prstGeom prst="rect">
            <a:avLst/>
          </a:prstGeom>
          <a:solidFill>
            <a:srgbClr val="D247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大语言模型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E02B1B5-31E0-8986-9216-AB0AC4F5E012}"/>
              </a:ext>
            </a:extLst>
          </p:cNvPr>
          <p:cNvSpPr/>
          <p:nvPr/>
        </p:nvSpPr>
        <p:spPr>
          <a:xfrm>
            <a:off x="5910804" y="4779451"/>
            <a:ext cx="2056437" cy="571627"/>
          </a:xfrm>
          <a:prstGeom prst="rect">
            <a:avLst/>
          </a:prstGeom>
          <a:solidFill>
            <a:srgbClr val="D247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General-purpose</a:t>
            </a:r>
          </a:p>
          <a:p>
            <a:pPr algn="ctr"/>
            <a:r>
              <a:rPr kumimoji="1" lang="zh-CN" altLang="en-US" dirty="0"/>
              <a:t>通用性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6ACD1C-CF97-2731-7BAD-909514E94B8D}"/>
              </a:ext>
            </a:extLst>
          </p:cNvPr>
          <p:cNvSpPr/>
          <p:nvPr/>
        </p:nvSpPr>
        <p:spPr>
          <a:xfrm>
            <a:off x="5910803" y="2829545"/>
            <a:ext cx="2056437" cy="571627"/>
          </a:xfrm>
          <a:prstGeom prst="rect">
            <a:avLst/>
          </a:prstGeom>
          <a:solidFill>
            <a:srgbClr val="D247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特别大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8E7F569-6E89-1816-B69D-857D25E6ADC6}"/>
              </a:ext>
            </a:extLst>
          </p:cNvPr>
          <p:cNvSpPr/>
          <p:nvPr/>
        </p:nvSpPr>
        <p:spPr>
          <a:xfrm>
            <a:off x="9297364" y="2257918"/>
            <a:ext cx="2056437" cy="571627"/>
          </a:xfrm>
          <a:prstGeom prst="rect">
            <a:avLst/>
          </a:prstGeom>
          <a:solidFill>
            <a:srgbClr val="D247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数据集大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268D7EF-75BC-5AD9-1C96-A7E4C54794BF}"/>
              </a:ext>
            </a:extLst>
          </p:cNvPr>
          <p:cNvSpPr/>
          <p:nvPr/>
        </p:nvSpPr>
        <p:spPr>
          <a:xfrm>
            <a:off x="9297363" y="3266845"/>
            <a:ext cx="2056437" cy="571627"/>
          </a:xfrm>
          <a:prstGeom prst="rect">
            <a:avLst/>
          </a:prstGeom>
          <a:solidFill>
            <a:srgbClr val="D247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参数多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4E37DB-56BE-4301-45D5-AB622F9F829D}"/>
              </a:ext>
            </a:extLst>
          </p:cNvPr>
          <p:cNvSpPr/>
          <p:nvPr/>
        </p:nvSpPr>
        <p:spPr>
          <a:xfrm>
            <a:off x="9297362" y="4377319"/>
            <a:ext cx="2056437" cy="571627"/>
          </a:xfrm>
          <a:prstGeom prst="rect">
            <a:avLst/>
          </a:prstGeom>
          <a:solidFill>
            <a:srgbClr val="D247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处理人类语言共性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0044048-2BE6-3F6F-CB57-2E1B79E45152}"/>
              </a:ext>
            </a:extLst>
          </p:cNvPr>
          <p:cNvSpPr/>
          <p:nvPr/>
        </p:nvSpPr>
        <p:spPr>
          <a:xfrm>
            <a:off x="9297361" y="5586104"/>
            <a:ext cx="2056437" cy="571627"/>
          </a:xfrm>
          <a:prstGeom prst="rect">
            <a:avLst/>
          </a:prstGeom>
          <a:solidFill>
            <a:srgbClr val="D2472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资源限制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语料</a:t>
            </a:r>
            <a:r>
              <a:rPr kumimoji="1" lang="en-US" altLang="zh-CN" dirty="0"/>
              <a:t>+</a:t>
            </a:r>
            <a:r>
              <a:rPr kumimoji="1" lang="zh-CN" altLang="en-US" dirty="0"/>
              <a:t>算力</a:t>
            </a: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F30F8A8-41F9-4364-24A0-42280422E8BF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7967240" y="2543732"/>
            <a:ext cx="1330124" cy="571627"/>
          </a:xfrm>
          <a:prstGeom prst="straightConnector1">
            <a:avLst/>
          </a:prstGeom>
          <a:ln w="381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C6D3A62-9378-A9B5-B319-3E440902D833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7967240" y="3115359"/>
            <a:ext cx="1330123" cy="437300"/>
          </a:xfrm>
          <a:prstGeom prst="straightConnector1">
            <a:avLst/>
          </a:prstGeom>
          <a:ln w="381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867D603F-38A5-EEA3-AC0F-48D9834A749A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7967241" y="4663133"/>
            <a:ext cx="1330121" cy="402132"/>
          </a:xfrm>
          <a:prstGeom prst="straightConnector1">
            <a:avLst/>
          </a:prstGeom>
          <a:ln w="381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1D3B4A46-7B08-381B-538A-720CB9DFF7F1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7967241" y="5065265"/>
            <a:ext cx="1330120" cy="806653"/>
          </a:xfrm>
          <a:prstGeom prst="straightConnector1">
            <a:avLst/>
          </a:prstGeom>
          <a:ln w="381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BAC80EE0-7CB2-F7F5-F931-0A7078AE24CC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5209066" y="3115359"/>
            <a:ext cx="701737" cy="959444"/>
          </a:xfrm>
          <a:prstGeom prst="straightConnector1">
            <a:avLst/>
          </a:prstGeom>
          <a:ln w="381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A9F84C4E-3A65-D3DA-78FF-7AA16077B58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209066" y="4074803"/>
            <a:ext cx="701738" cy="990462"/>
          </a:xfrm>
          <a:prstGeom prst="straightConnector1">
            <a:avLst/>
          </a:prstGeom>
          <a:ln w="381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22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3400" dirty="0">
                <a:cs typeface="Arial" panose="020B0604020202020204" pitchFamily="34" charset="0"/>
              </a:rPr>
              <a:t>大语言模型的优势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EEB956C-EE3A-A3D4-41B4-662F80A16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531" y="1380223"/>
            <a:ext cx="9823171" cy="3250379"/>
          </a:xfrm>
          <a:prstGeom prst="rect">
            <a:avLst/>
          </a:prstGeom>
        </p:spPr>
      </p:pic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50760321-2814-A331-6BC7-437EA9C37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362" y="4518829"/>
            <a:ext cx="2944948" cy="1856122"/>
          </a:xfrm>
        </p:spPr>
        <p:txBody>
          <a:bodyPr vert="horz" lIns="91440" tIns="45720" rIns="91440" bIns="45720" rtlCol="0">
            <a:noAutofit/>
          </a:bodyPr>
          <a:lstStyle/>
          <a:p>
            <a:pPr marL="285750" indent="-285750" rtl="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cs typeface="Arial" panose="020B0604020202020204" pitchFamily="34" charset="0"/>
              </a:rPr>
              <a:t>1</a:t>
            </a:r>
            <a:r>
              <a:rPr lang="zh-CN" altLang="en-US" dirty="0">
                <a:cs typeface="Arial" panose="020B0604020202020204" pitchFamily="34" charset="0"/>
              </a:rPr>
              <a:t> 单一模型可用于不同任务</a:t>
            </a:r>
            <a:endParaRPr lang="en-US" altLang="zh-CN" dirty="0">
              <a:cs typeface="Arial" panose="020B0604020202020204" pitchFamily="34" charset="0"/>
            </a:endParaRPr>
          </a:p>
          <a:p>
            <a:pPr marL="971550" lvl="1" indent="-285750"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>
                <a:cs typeface="Arial" panose="020B0604020202020204" pitchFamily="34" charset="0"/>
              </a:rPr>
              <a:t>通用能力</a:t>
            </a:r>
            <a:endParaRPr lang="en-US" altLang="zh-CN" dirty="0">
              <a:cs typeface="Arial" panose="020B0604020202020204" pitchFamily="34" charset="0"/>
            </a:endParaRPr>
          </a:p>
          <a:p>
            <a:pPr marL="971550" lvl="1" indent="-285750"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>
                <a:cs typeface="Arial" panose="020B0604020202020204" pitchFamily="34" charset="0"/>
              </a:rPr>
              <a:t>通才</a:t>
            </a:r>
            <a:r>
              <a:rPr lang="en-US" altLang="zh-CN" dirty="0">
                <a:cs typeface="Arial" panose="020B0604020202020204" pitchFamily="34" charset="0"/>
              </a:rPr>
              <a:t>+</a:t>
            </a:r>
            <a:r>
              <a:rPr lang="zh-CN" altLang="en-US" dirty="0">
                <a:cs typeface="Arial" panose="020B0604020202020204" pitchFamily="34" charset="0"/>
              </a:rPr>
              <a:t>专才</a:t>
            </a: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2A2C1989-2A06-CE3B-C21A-59CB5909A4BF}"/>
              </a:ext>
            </a:extLst>
          </p:cNvPr>
          <p:cNvSpPr txBox="1">
            <a:spLocks/>
          </p:cNvSpPr>
          <p:nvPr/>
        </p:nvSpPr>
        <p:spPr>
          <a:xfrm>
            <a:off x="4417583" y="4523715"/>
            <a:ext cx="2944948" cy="18561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cs typeface="Arial" panose="020B0604020202020204" pitchFamily="34" charset="0"/>
              </a:rPr>
              <a:t>2</a:t>
            </a:r>
            <a:r>
              <a:rPr lang="zh-CN" altLang="en-US" dirty="0">
                <a:cs typeface="Arial" panose="020B0604020202020204" pitchFamily="34" charset="0"/>
              </a:rPr>
              <a:t> 少量数据进行微调</a:t>
            </a:r>
            <a:endParaRPr lang="en-US" altLang="zh-CN" dirty="0">
              <a:cs typeface="Arial" panose="020B0604020202020204" pitchFamily="34" charset="0"/>
            </a:endParaRPr>
          </a:p>
          <a:p>
            <a:pPr marL="971550" lvl="1" indent="-285750"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>
                <a:cs typeface="Arial" panose="020B0604020202020204" pitchFamily="34" charset="0"/>
              </a:rPr>
              <a:t>相对预训练数据</a:t>
            </a:r>
            <a:endParaRPr lang="en-US" altLang="zh-CN" dirty="0">
              <a:cs typeface="Arial" panose="020B0604020202020204" pitchFamily="34" charset="0"/>
            </a:endParaRPr>
          </a:p>
          <a:p>
            <a:pPr marL="971550" lvl="1" indent="-285750">
              <a:lnSpc>
                <a:spcPct val="150000"/>
              </a:lnSpc>
              <a:spcAft>
                <a:spcPts val="1200"/>
              </a:spcAft>
            </a:pPr>
            <a:endParaRPr lang="en-US" altLang="zh-CN" dirty="0">
              <a:cs typeface="Arial" panose="020B0604020202020204" pitchFamily="34" charset="0"/>
            </a:endParaRP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2F85CEC7-3CA9-D136-AE5D-F9F11F62808D}"/>
              </a:ext>
            </a:extLst>
          </p:cNvPr>
          <p:cNvSpPr txBox="1">
            <a:spLocks/>
          </p:cNvSpPr>
          <p:nvPr/>
        </p:nvSpPr>
        <p:spPr>
          <a:xfrm>
            <a:off x="7605804" y="4518829"/>
            <a:ext cx="4310426" cy="17513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2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30000"/>
              </a:lnSpc>
              <a:spcBef>
                <a:spcPct val="30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1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cs typeface="Arial" panose="020B0604020202020204" pitchFamily="34" charset="0"/>
              </a:rPr>
              <a:t>3</a:t>
            </a:r>
            <a:r>
              <a:rPr lang="zh-CN" altLang="en-US" dirty="0">
                <a:cs typeface="Arial" panose="020B0604020202020204" pitchFamily="34" charset="0"/>
              </a:rPr>
              <a:t> 数据集、参数越多，性能持续提升</a:t>
            </a:r>
            <a:endParaRPr lang="en-US" altLang="zh-CN" dirty="0">
              <a:cs typeface="Arial" panose="020B0604020202020204" pitchFamily="34" charset="0"/>
            </a:endParaRPr>
          </a:p>
          <a:p>
            <a:pPr marL="971550" lvl="1" indent="-285750"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>
                <a:cs typeface="Arial" panose="020B0604020202020204" pitchFamily="34" charset="0"/>
              </a:rPr>
              <a:t>数据集提升</a:t>
            </a:r>
            <a:endParaRPr lang="en-US" altLang="zh-CN" dirty="0">
              <a:cs typeface="Arial" panose="020B0604020202020204" pitchFamily="34" charset="0"/>
            </a:endParaRPr>
          </a:p>
          <a:p>
            <a:pPr marL="971550" lvl="1" indent="-285750"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>
                <a:cs typeface="Arial" panose="020B0604020202020204" pitchFamily="34" charset="0"/>
              </a:rPr>
              <a:t>参数提升</a:t>
            </a:r>
            <a:endParaRPr lang="en-US" altLang="zh-CN" dirty="0">
              <a:cs typeface="Arial" panose="020B0604020202020204" pitchFamily="34" charset="0"/>
            </a:endParaRPr>
          </a:p>
          <a:p>
            <a:pPr marL="971550" lvl="1" indent="-285750"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>
                <a:cs typeface="Arial" panose="020B0604020202020204" pitchFamily="34" charset="0"/>
              </a:rPr>
              <a:t>性能提升</a:t>
            </a:r>
            <a:endParaRPr lang="en-US" altLang="zh-CN" dirty="0">
              <a:cs typeface="Arial" panose="020B0604020202020204" pitchFamily="34" charset="0"/>
            </a:endParaRPr>
          </a:p>
          <a:p>
            <a:pPr marL="971550" lvl="1" indent="-285750">
              <a:lnSpc>
                <a:spcPct val="150000"/>
              </a:lnSpc>
              <a:spcAft>
                <a:spcPts val="1200"/>
              </a:spcAft>
            </a:pPr>
            <a:endParaRPr lang="en-US" altLang="zh-CN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0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646" y="0"/>
            <a:ext cx="10749367" cy="1208868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 sz="3400" dirty="0">
                <a:cs typeface="Arial" panose="020B0604020202020204" pitchFamily="34" charset="0"/>
              </a:rPr>
              <a:t>大语言模型的训练过程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9FDFA1-F353-9FE6-671A-4CE075B63493}"/>
              </a:ext>
            </a:extLst>
          </p:cNvPr>
          <p:cNvSpPr/>
          <p:nvPr/>
        </p:nvSpPr>
        <p:spPr>
          <a:xfrm>
            <a:off x="1936759" y="2382245"/>
            <a:ext cx="2742575" cy="12088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预训练阶段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706FF949-38CC-3563-07A4-434A7B0412F1}"/>
              </a:ext>
            </a:extLst>
          </p:cNvPr>
          <p:cNvSpPr/>
          <p:nvPr/>
        </p:nvSpPr>
        <p:spPr>
          <a:xfrm>
            <a:off x="1997811" y="5235390"/>
            <a:ext cx="1588672" cy="571627"/>
          </a:xfrm>
          <a:prstGeom prst="rect">
            <a:avLst/>
          </a:prstGeom>
          <a:solidFill>
            <a:srgbClr val="AFC3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数据收集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D5A06F1-C19F-0377-9ECE-EF426C0C1351}"/>
              </a:ext>
            </a:extLst>
          </p:cNvPr>
          <p:cNvSpPr/>
          <p:nvPr/>
        </p:nvSpPr>
        <p:spPr>
          <a:xfrm>
            <a:off x="6801008" y="2382245"/>
            <a:ext cx="2742575" cy="12088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微调阶段</a:t>
            </a: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2C1D1660-3A0B-74B1-FE6D-CCBD69F13BCC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4679334" y="2986679"/>
            <a:ext cx="2121674" cy="0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任意形状 20">
            <a:extLst>
              <a:ext uri="{FF2B5EF4-FFF2-40B4-BE49-F238E27FC236}">
                <a16:creationId xmlns:a16="http://schemas.microsoft.com/office/drawing/2014/main" id="{B96BCE36-884A-F6B7-E972-F9D061E69419}"/>
              </a:ext>
            </a:extLst>
          </p:cNvPr>
          <p:cNvSpPr/>
          <p:nvPr/>
        </p:nvSpPr>
        <p:spPr>
          <a:xfrm>
            <a:off x="1948160" y="3754934"/>
            <a:ext cx="7910286" cy="1480456"/>
          </a:xfrm>
          <a:custGeom>
            <a:avLst/>
            <a:gdLst>
              <a:gd name="connsiteX0" fmla="*/ 0 w 7620000"/>
              <a:gd name="connsiteY0" fmla="*/ 0 h 1669143"/>
              <a:gd name="connsiteX1" fmla="*/ 2743200 w 7620000"/>
              <a:gd name="connsiteY1" fmla="*/ 14514 h 1669143"/>
              <a:gd name="connsiteX2" fmla="*/ 7620000 w 7620000"/>
              <a:gd name="connsiteY2" fmla="*/ 1669143 h 1669143"/>
              <a:gd name="connsiteX3" fmla="*/ 14515 w 7620000"/>
              <a:gd name="connsiteY3" fmla="*/ 1611085 h 1669143"/>
              <a:gd name="connsiteX4" fmla="*/ 0 w 7620000"/>
              <a:gd name="connsiteY4" fmla="*/ 0 h 16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0" h="1669143">
                <a:moveTo>
                  <a:pt x="0" y="0"/>
                </a:moveTo>
                <a:lnTo>
                  <a:pt x="2743200" y="14514"/>
                </a:lnTo>
                <a:lnTo>
                  <a:pt x="7620000" y="1669143"/>
                </a:lnTo>
                <a:lnTo>
                  <a:pt x="14515" y="1611085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54D1F158-466C-9701-C07E-4442CC4C7BDA}"/>
              </a:ext>
            </a:extLst>
          </p:cNvPr>
          <p:cNvSpPr/>
          <p:nvPr/>
        </p:nvSpPr>
        <p:spPr>
          <a:xfrm>
            <a:off x="3646192" y="5235390"/>
            <a:ext cx="1588672" cy="571627"/>
          </a:xfrm>
          <a:prstGeom prst="rect">
            <a:avLst/>
          </a:prstGeom>
          <a:solidFill>
            <a:srgbClr val="AFC3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预处理数据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9F3F01D-1C49-B857-BD02-D6A53DF9C709}"/>
              </a:ext>
            </a:extLst>
          </p:cNvPr>
          <p:cNvSpPr/>
          <p:nvPr/>
        </p:nvSpPr>
        <p:spPr>
          <a:xfrm>
            <a:off x="5280059" y="5235389"/>
            <a:ext cx="1588672" cy="571627"/>
          </a:xfrm>
          <a:prstGeom prst="rect">
            <a:avLst/>
          </a:prstGeom>
          <a:solidFill>
            <a:srgbClr val="AFC3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选择模型架构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1EDAC83-039D-72C8-E97D-8326472B5D72}"/>
              </a:ext>
            </a:extLst>
          </p:cNvPr>
          <p:cNvSpPr/>
          <p:nvPr/>
        </p:nvSpPr>
        <p:spPr>
          <a:xfrm>
            <a:off x="6928438" y="5235388"/>
            <a:ext cx="1588672" cy="571627"/>
          </a:xfrm>
          <a:prstGeom prst="rect">
            <a:avLst/>
          </a:prstGeom>
          <a:solidFill>
            <a:srgbClr val="AFC3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训练模型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E6C2442-4E62-0579-27CE-492D7E762D3D}"/>
              </a:ext>
            </a:extLst>
          </p:cNvPr>
          <p:cNvSpPr/>
          <p:nvPr/>
        </p:nvSpPr>
        <p:spPr>
          <a:xfrm>
            <a:off x="8582925" y="5235387"/>
            <a:ext cx="1588672" cy="571627"/>
          </a:xfrm>
          <a:prstGeom prst="rect">
            <a:avLst/>
          </a:prstGeom>
          <a:solidFill>
            <a:srgbClr val="AFC3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评估模型</a:t>
            </a:r>
          </a:p>
        </p:txBody>
      </p:sp>
    </p:spTree>
    <p:extLst>
      <p:ext uri="{BB962C8B-B14F-4D97-AF65-F5344CB8AC3E}">
        <p14:creationId xmlns:p14="http://schemas.microsoft.com/office/powerpoint/2010/main" val="2540553997"/>
      </p:ext>
    </p:extLst>
  </p:cSld>
  <p:clrMapOvr>
    <a:masterClrMapping/>
  </p:clrMapOvr>
</p:sld>
</file>

<file path=ppt/theme/theme1.xml><?xml version="1.0" encoding="utf-8"?>
<a:theme xmlns:a="http://schemas.openxmlformats.org/drawingml/2006/main" name="欢迎文档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7622686_TF16391504" id="{42763C58-D974-4751-A3AE-468BA3C9D01C}" vid="{F6D5F0C1-16C0-4482-B2A1-CE2232936AA8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欢迎文档</Template>
  <TotalTime>8175</TotalTime>
  <Words>286</Words>
  <Application>Microsoft Macintosh PowerPoint</Application>
  <PresentationFormat>宽屏</PresentationFormat>
  <Paragraphs>61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Microsoft YaHei UI</vt:lpstr>
      <vt:lpstr>Arial</vt:lpstr>
      <vt:lpstr>欢迎文档</vt:lpstr>
      <vt:lpstr>LangChain实战开发</vt:lpstr>
      <vt:lpstr>内容</vt:lpstr>
      <vt:lpstr>什么是大语言模型</vt:lpstr>
      <vt:lpstr>什么是大语言模型 </vt:lpstr>
      <vt:lpstr>什么是大语言模型</vt:lpstr>
      <vt:lpstr>大语言模型的特点</vt:lpstr>
      <vt:lpstr>大语言模型的优势</vt:lpstr>
      <vt:lpstr>大语言模型的训练过程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欢迎使用 PowerPoint for Mac</dc:title>
  <dc:subject/>
  <dc:creator>Microsoft Office User</dc:creator>
  <cp:keywords/>
  <dc:description/>
  <cp:lastModifiedBy>Microsoft Office User</cp:lastModifiedBy>
  <cp:revision>35</cp:revision>
  <dcterms:created xsi:type="dcterms:W3CDTF">2023-07-03T02:31:49Z</dcterms:created>
  <dcterms:modified xsi:type="dcterms:W3CDTF">2023-07-09T12:18:18Z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v-rimour@microsoft.com</vt:lpwstr>
  </property>
  <property fmtid="{D5CDD505-2E9C-101B-9397-08002B2CF9AE}" pid="5" name="MSIP_Label_f42aa342-8706-4288-bd11-ebb85995028c_SetDate">
    <vt:lpwstr>2018-02-19T06:21:30.1318915Z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