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1" r:id="rId2"/>
    <p:sldId id="270" r:id="rId3"/>
    <p:sldId id="282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/>
        </p14:section>
        <p14:section name="命令, 批注, 团队合作, 选择窗格, 登录" id="{B9B51309-D148-4332-87C2-07BE32FBCA3B}">
          <p14:sldIdLst>
            <p14:sldId id="281"/>
            <p14:sldId id="270"/>
            <p14:sldId id="282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C3E5"/>
    <a:srgbClr val="FAD8C1"/>
    <a:srgbClr val="D24726"/>
    <a:srgbClr val="EBEBEB"/>
    <a:srgbClr val="F8F8F8"/>
    <a:srgbClr val="D2B4A6"/>
    <a:srgbClr val="734F29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27" autoAdjust="0"/>
    <p:restoredTop sz="94274" autoAdjust="0"/>
  </p:normalViewPr>
  <p:slideViewPr>
    <p:cSldViewPr snapToGrid="0">
      <p:cViewPr varScale="1">
        <p:scale>
          <a:sx n="85" d="100"/>
          <a:sy n="85" d="100"/>
        </p:scale>
        <p:origin x="176" y="1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A18CA-F572-5D43-B1E6-8C33A1F44232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1FBA6C-19D5-6C49-834F-EC8E9DAC6961}">
      <dgm:prSet phldrT="[文本]"/>
      <dgm:spPr/>
      <dgm:t>
        <a:bodyPr/>
        <a:lstStyle/>
        <a:p>
          <a:r>
            <a:rPr lang="zh-CN" altLang="en-US" dirty="0"/>
            <a:t>适应特定任务</a:t>
          </a:r>
        </a:p>
      </dgm:t>
    </dgm:pt>
    <dgm:pt modelId="{389B832B-36E0-D949-B0E0-E9C7486096A3}" type="parTrans" cxnId="{5A9B4FD6-DAA0-1B48-BE40-600695C46521}">
      <dgm:prSet/>
      <dgm:spPr/>
      <dgm:t>
        <a:bodyPr/>
        <a:lstStyle/>
        <a:p>
          <a:endParaRPr lang="zh-CN" altLang="en-US"/>
        </a:p>
      </dgm:t>
    </dgm:pt>
    <dgm:pt modelId="{4334E078-3BD5-F145-AFA1-B9C13A7C9536}" type="sibTrans" cxnId="{5A9B4FD6-DAA0-1B48-BE40-600695C46521}">
      <dgm:prSet/>
      <dgm:spPr/>
      <dgm:t>
        <a:bodyPr/>
        <a:lstStyle/>
        <a:p>
          <a:endParaRPr lang="zh-CN" altLang="en-US"/>
        </a:p>
      </dgm:t>
    </dgm:pt>
    <dgm:pt modelId="{BEC388CC-DD35-9B4D-8AA6-312238C95E62}">
      <dgm:prSet phldrT="[文本]"/>
      <dgm:spPr/>
      <dgm:t>
        <a:bodyPr/>
        <a:lstStyle/>
        <a:p>
          <a:r>
            <a:rPr lang="zh-CN" altLang="en-US" dirty="0"/>
            <a:t>模型可解释性</a:t>
          </a:r>
        </a:p>
      </dgm:t>
    </dgm:pt>
    <dgm:pt modelId="{39759C1F-8603-2943-B1BD-E259B2B296A1}" type="parTrans" cxnId="{6D869524-E922-E342-9216-AD3777BA0243}">
      <dgm:prSet/>
      <dgm:spPr/>
      <dgm:t>
        <a:bodyPr/>
        <a:lstStyle/>
        <a:p>
          <a:endParaRPr lang="zh-CN" altLang="en-US"/>
        </a:p>
      </dgm:t>
    </dgm:pt>
    <dgm:pt modelId="{B46211A8-0FD5-3A41-BBF0-5BCE889A8D71}" type="sibTrans" cxnId="{6D869524-E922-E342-9216-AD3777BA0243}">
      <dgm:prSet/>
      <dgm:spPr/>
      <dgm:t>
        <a:bodyPr/>
        <a:lstStyle/>
        <a:p>
          <a:endParaRPr lang="zh-CN" altLang="en-US"/>
        </a:p>
      </dgm:t>
    </dgm:pt>
    <dgm:pt modelId="{D3310F0E-9A32-D448-AC0F-F39BBBC979D9}">
      <dgm:prSet phldrT="[文本]"/>
      <dgm:spPr/>
      <dgm:t>
        <a:bodyPr/>
        <a:lstStyle/>
        <a:p>
          <a:r>
            <a:rPr lang="zh-CN" altLang="en-US" dirty="0"/>
            <a:t>改善模型性能</a:t>
          </a:r>
        </a:p>
      </dgm:t>
    </dgm:pt>
    <dgm:pt modelId="{AF391E1C-73A7-0E4C-8DF7-9ADF384C8110}" type="parTrans" cxnId="{C8F87789-C582-BA4B-9B9D-3FCDD3A31284}">
      <dgm:prSet/>
      <dgm:spPr/>
      <dgm:t>
        <a:bodyPr/>
        <a:lstStyle/>
        <a:p>
          <a:endParaRPr lang="zh-CN" altLang="en-US"/>
        </a:p>
      </dgm:t>
    </dgm:pt>
    <dgm:pt modelId="{27B2114D-D1D6-F04D-BFEE-4C5A17B909E1}" type="sibTrans" cxnId="{C8F87789-C582-BA4B-9B9D-3FCDD3A31284}">
      <dgm:prSet/>
      <dgm:spPr/>
      <dgm:t>
        <a:bodyPr/>
        <a:lstStyle/>
        <a:p>
          <a:endParaRPr lang="zh-CN" altLang="en-US"/>
        </a:p>
      </dgm:t>
    </dgm:pt>
    <dgm:pt modelId="{E4B81067-E7E5-9649-AC53-72C339361553}">
      <dgm:prSet phldrT="[文本]"/>
      <dgm:spPr/>
      <dgm:t>
        <a:bodyPr/>
        <a:lstStyle/>
        <a:p>
          <a:r>
            <a:rPr lang="zh-CN" altLang="en-US" dirty="0"/>
            <a:t>控制模型输出</a:t>
          </a:r>
        </a:p>
      </dgm:t>
    </dgm:pt>
    <dgm:pt modelId="{3B1DB993-0159-E042-A924-F1FC3C0E6AA1}" type="parTrans" cxnId="{E1CD1DD2-BE13-494F-9182-199F3C2D0C36}">
      <dgm:prSet/>
      <dgm:spPr/>
      <dgm:t>
        <a:bodyPr/>
        <a:lstStyle/>
        <a:p>
          <a:endParaRPr lang="zh-CN" altLang="en-US"/>
        </a:p>
      </dgm:t>
    </dgm:pt>
    <dgm:pt modelId="{9A804C23-25A1-824E-8C60-E9C31C0AC59D}" type="sibTrans" cxnId="{E1CD1DD2-BE13-494F-9182-199F3C2D0C36}">
      <dgm:prSet/>
      <dgm:spPr/>
      <dgm:t>
        <a:bodyPr/>
        <a:lstStyle/>
        <a:p>
          <a:endParaRPr lang="zh-CN" altLang="en-US"/>
        </a:p>
      </dgm:t>
    </dgm:pt>
    <dgm:pt modelId="{972716BE-9C1D-1043-9B5D-188426407F09}">
      <dgm:prSet phldrT="[文本]"/>
      <dgm:spPr/>
      <dgm:t>
        <a:bodyPr/>
        <a:lstStyle/>
        <a:p>
          <a:r>
            <a:rPr lang="zh-CN" altLang="en-US" dirty="0"/>
            <a:t>数据安全性</a:t>
          </a:r>
        </a:p>
      </dgm:t>
    </dgm:pt>
    <dgm:pt modelId="{13B4BFE3-C06B-894E-882F-510268C4FE3C}" type="parTrans" cxnId="{26238FEF-DAD1-CF42-B3FE-2E7BE8C6066F}">
      <dgm:prSet/>
      <dgm:spPr/>
      <dgm:t>
        <a:bodyPr/>
        <a:lstStyle/>
        <a:p>
          <a:endParaRPr lang="zh-CN" altLang="en-US"/>
        </a:p>
      </dgm:t>
    </dgm:pt>
    <dgm:pt modelId="{DE303B18-6090-DC49-9FB0-99D3950ADA77}" type="sibTrans" cxnId="{26238FEF-DAD1-CF42-B3FE-2E7BE8C6066F}">
      <dgm:prSet/>
      <dgm:spPr/>
      <dgm:t>
        <a:bodyPr/>
        <a:lstStyle/>
        <a:p>
          <a:endParaRPr lang="zh-CN" altLang="en-US"/>
        </a:p>
      </dgm:t>
    </dgm:pt>
    <dgm:pt modelId="{7E9A0D82-BE5F-384D-AAAD-94F22D257369}" type="pres">
      <dgm:prSet presAssocID="{EC6A18CA-F572-5D43-B1E6-8C33A1F44232}" presName="linear" presStyleCnt="0">
        <dgm:presLayoutVars>
          <dgm:dir/>
          <dgm:animLvl val="lvl"/>
          <dgm:resizeHandles val="exact"/>
        </dgm:presLayoutVars>
      </dgm:prSet>
      <dgm:spPr/>
    </dgm:pt>
    <dgm:pt modelId="{841536F8-1761-BB40-9645-AD0E3DD71E45}" type="pres">
      <dgm:prSet presAssocID="{031FBA6C-19D5-6C49-834F-EC8E9DAC6961}" presName="parentLin" presStyleCnt="0"/>
      <dgm:spPr/>
    </dgm:pt>
    <dgm:pt modelId="{5AEAAC81-1650-BC4C-8129-F9009DAD956E}" type="pres">
      <dgm:prSet presAssocID="{031FBA6C-19D5-6C49-834F-EC8E9DAC6961}" presName="parentLeftMargin" presStyleLbl="node1" presStyleIdx="0" presStyleCnt="5"/>
      <dgm:spPr/>
    </dgm:pt>
    <dgm:pt modelId="{FFC3E305-24FA-9640-AF63-71C3444F2BA2}" type="pres">
      <dgm:prSet presAssocID="{031FBA6C-19D5-6C49-834F-EC8E9DAC696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04CA64F-B527-0E4C-9DAC-50EE4EAD326A}" type="pres">
      <dgm:prSet presAssocID="{031FBA6C-19D5-6C49-834F-EC8E9DAC6961}" presName="negativeSpace" presStyleCnt="0"/>
      <dgm:spPr/>
    </dgm:pt>
    <dgm:pt modelId="{A1D55DA5-EC16-9341-9BC6-757FF513CFFA}" type="pres">
      <dgm:prSet presAssocID="{031FBA6C-19D5-6C49-834F-EC8E9DAC6961}" presName="childText" presStyleLbl="conFgAcc1" presStyleIdx="0" presStyleCnt="5">
        <dgm:presLayoutVars>
          <dgm:bulletEnabled val="1"/>
        </dgm:presLayoutVars>
      </dgm:prSet>
      <dgm:spPr/>
    </dgm:pt>
    <dgm:pt modelId="{5844D022-5D9C-D340-9425-CC4CE7D85A96}" type="pres">
      <dgm:prSet presAssocID="{4334E078-3BD5-F145-AFA1-B9C13A7C9536}" presName="spaceBetweenRectangles" presStyleCnt="0"/>
      <dgm:spPr/>
    </dgm:pt>
    <dgm:pt modelId="{460239C4-A7A2-D847-9B00-0866BC05F2B0}" type="pres">
      <dgm:prSet presAssocID="{D3310F0E-9A32-D448-AC0F-F39BBBC979D9}" presName="parentLin" presStyleCnt="0"/>
      <dgm:spPr/>
    </dgm:pt>
    <dgm:pt modelId="{26883EC4-87F5-9142-9CCF-8B97559C3745}" type="pres">
      <dgm:prSet presAssocID="{D3310F0E-9A32-D448-AC0F-F39BBBC979D9}" presName="parentLeftMargin" presStyleLbl="node1" presStyleIdx="0" presStyleCnt="5"/>
      <dgm:spPr/>
    </dgm:pt>
    <dgm:pt modelId="{22095002-6CA8-6347-9D76-550E6D77E04C}" type="pres">
      <dgm:prSet presAssocID="{D3310F0E-9A32-D448-AC0F-F39BBBC979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0C74AB1-8755-5642-8A20-7B14906A102E}" type="pres">
      <dgm:prSet presAssocID="{D3310F0E-9A32-D448-AC0F-F39BBBC979D9}" presName="negativeSpace" presStyleCnt="0"/>
      <dgm:spPr/>
    </dgm:pt>
    <dgm:pt modelId="{91E4B955-973E-F04D-B075-1B6991ED70FA}" type="pres">
      <dgm:prSet presAssocID="{D3310F0E-9A32-D448-AC0F-F39BBBC979D9}" presName="childText" presStyleLbl="conFgAcc1" presStyleIdx="1" presStyleCnt="5">
        <dgm:presLayoutVars>
          <dgm:bulletEnabled val="1"/>
        </dgm:presLayoutVars>
      </dgm:prSet>
      <dgm:spPr/>
    </dgm:pt>
    <dgm:pt modelId="{103A57C1-D471-7C4E-8AEC-AA15DF9A4037}" type="pres">
      <dgm:prSet presAssocID="{27B2114D-D1D6-F04D-BFEE-4C5A17B909E1}" presName="spaceBetweenRectangles" presStyleCnt="0"/>
      <dgm:spPr/>
    </dgm:pt>
    <dgm:pt modelId="{6ADF7C08-C868-B240-90FC-B5D31A0ACF47}" type="pres">
      <dgm:prSet presAssocID="{E4B81067-E7E5-9649-AC53-72C339361553}" presName="parentLin" presStyleCnt="0"/>
      <dgm:spPr/>
    </dgm:pt>
    <dgm:pt modelId="{FD9B625C-31BE-D64C-8827-8A659744FA17}" type="pres">
      <dgm:prSet presAssocID="{E4B81067-E7E5-9649-AC53-72C339361553}" presName="parentLeftMargin" presStyleLbl="node1" presStyleIdx="1" presStyleCnt="5"/>
      <dgm:spPr/>
    </dgm:pt>
    <dgm:pt modelId="{9764D32C-0E88-A949-9E15-2B921CE51573}" type="pres">
      <dgm:prSet presAssocID="{E4B81067-E7E5-9649-AC53-72C33936155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314F0EE-9F8A-3342-A15E-DED47317F509}" type="pres">
      <dgm:prSet presAssocID="{E4B81067-E7E5-9649-AC53-72C339361553}" presName="negativeSpace" presStyleCnt="0"/>
      <dgm:spPr/>
    </dgm:pt>
    <dgm:pt modelId="{4E59B586-2796-3646-B31D-663DFCACA763}" type="pres">
      <dgm:prSet presAssocID="{E4B81067-E7E5-9649-AC53-72C339361553}" presName="childText" presStyleLbl="conFgAcc1" presStyleIdx="2" presStyleCnt="5">
        <dgm:presLayoutVars>
          <dgm:bulletEnabled val="1"/>
        </dgm:presLayoutVars>
      </dgm:prSet>
      <dgm:spPr/>
    </dgm:pt>
    <dgm:pt modelId="{E46A9F31-F7BE-AF4A-9BA8-E2A9C1159B77}" type="pres">
      <dgm:prSet presAssocID="{9A804C23-25A1-824E-8C60-E9C31C0AC59D}" presName="spaceBetweenRectangles" presStyleCnt="0"/>
      <dgm:spPr/>
    </dgm:pt>
    <dgm:pt modelId="{07C8491F-326F-2C47-BD76-179A4E105C2C}" type="pres">
      <dgm:prSet presAssocID="{972716BE-9C1D-1043-9B5D-188426407F09}" presName="parentLin" presStyleCnt="0"/>
      <dgm:spPr/>
    </dgm:pt>
    <dgm:pt modelId="{09D1645A-AE3A-CB41-A316-A0106D876A38}" type="pres">
      <dgm:prSet presAssocID="{972716BE-9C1D-1043-9B5D-188426407F09}" presName="parentLeftMargin" presStyleLbl="node1" presStyleIdx="2" presStyleCnt="5"/>
      <dgm:spPr/>
    </dgm:pt>
    <dgm:pt modelId="{8F2A34F3-C031-C543-8543-EB04996C1910}" type="pres">
      <dgm:prSet presAssocID="{972716BE-9C1D-1043-9B5D-188426407F0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01E4011-2C90-884B-B17F-2F8DF3C6D984}" type="pres">
      <dgm:prSet presAssocID="{972716BE-9C1D-1043-9B5D-188426407F09}" presName="negativeSpace" presStyleCnt="0"/>
      <dgm:spPr/>
    </dgm:pt>
    <dgm:pt modelId="{2C5E4DB8-6807-524E-9998-9C992D0EC50D}" type="pres">
      <dgm:prSet presAssocID="{972716BE-9C1D-1043-9B5D-188426407F09}" presName="childText" presStyleLbl="conFgAcc1" presStyleIdx="3" presStyleCnt="5">
        <dgm:presLayoutVars>
          <dgm:bulletEnabled val="1"/>
        </dgm:presLayoutVars>
      </dgm:prSet>
      <dgm:spPr/>
    </dgm:pt>
    <dgm:pt modelId="{B0811AD5-F980-CA45-81F0-311183A39B8F}" type="pres">
      <dgm:prSet presAssocID="{DE303B18-6090-DC49-9FB0-99D3950ADA77}" presName="spaceBetweenRectangles" presStyleCnt="0"/>
      <dgm:spPr/>
    </dgm:pt>
    <dgm:pt modelId="{015B7531-EBF9-CA44-90B5-DDC106408209}" type="pres">
      <dgm:prSet presAssocID="{BEC388CC-DD35-9B4D-8AA6-312238C95E62}" presName="parentLin" presStyleCnt="0"/>
      <dgm:spPr/>
    </dgm:pt>
    <dgm:pt modelId="{1C2CECBD-49E5-CF49-ABC0-05B8D86D093C}" type="pres">
      <dgm:prSet presAssocID="{BEC388CC-DD35-9B4D-8AA6-312238C95E62}" presName="parentLeftMargin" presStyleLbl="node1" presStyleIdx="3" presStyleCnt="5"/>
      <dgm:spPr/>
    </dgm:pt>
    <dgm:pt modelId="{9BDBF66F-181B-884F-9456-A105B9827794}" type="pres">
      <dgm:prSet presAssocID="{BEC388CC-DD35-9B4D-8AA6-312238C95E6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DA620AB-AA6E-7B43-855C-5AF3BCC457D9}" type="pres">
      <dgm:prSet presAssocID="{BEC388CC-DD35-9B4D-8AA6-312238C95E62}" presName="negativeSpace" presStyleCnt="0"/>
      <dgm:spPr/>
    </dgm:pt>
    <dgm:pt modelId="{1BFD6EA8-5B1F-0746-B21A-F8BE4E3D26AF}" type="pres">
      <dgm:prSet presAssocID="{BEC388CC-DD35-9B4D-8AA6-312238C95E6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0A3FA05-E291-1948-A307-A10F3961D703}" type="presOf" srcId="{031FBA6C-19D5-6C49-834F-EC8E9DAC6961}" destId="{5AEAAC81-1650-BC4C-8129-F9009DAD956E}" srcOrd="0" destOrd="0" presId="urn:microsoft.com/office/officeart/2005/8/layout/list1"/>
    <dgm:cxn modelId="{FA62A010-6A94-024A-A011-C340E292C76E}" type="presOf" srcId="{E4B81067-E7E5-9649-AC53-72C339361553}" destId="{9764D32C-0E88-A949-9E15-2B921CE51573}" srcOrd="1" destOrd="0" presId="urn:microsoft.com/office/officeart/2005/8/layout/list1"/>
    <dgm:cxn modelId="{6C19461B-9431-2043-8CB4-66570CA4962F}" type="presOf" srcId="{BEC388CC-DD35-9B4D-8AA6-312238C95E62}" destId="{9BDBF66F-181B-884F-9456-A105B9827794}" srcOrd="1" destOrd="0" presId="urn:microsoft.com/office/officeart/2005/8/layout/list1"/>
    <dgm:cxn modelId="{6D869524-E922-E342-9216-AD3777BA0243}" srcId="{EC6A18CA-F572-5D43-B1E6-8C33A1F44232}" destId="{BEC388CC-DD35-9B4D-8AA6-312238C95E62}" srcOrd="4" destOrd="0" parTransId="{39759C1F-8603-2943-B1BD-E259B2B296A1}" sibTransId="{B46211A8-0FD5-3A41-BBF0-5BCE889A8D71}"/>
    <dgm:cxn modelId="{63FE4652-9889-4740-AC95-819DA393D8DD}" type="presOf" srcId="{972716BE-9C1D-1043-9B5D-188426407F09}" destId="{09D1645A-AE3A-CB41-A316-A0106D876A38}" srcOrd="0" destOrd="0" presId="urn:microsoft.com/office/officeart/2005/8/layout/list1"/>
    <dgm:cxn modelId="{2830D07F-3230-AB40-9294-B4D2E2D623F6}" type="presOf" srcId="{031FBA6C-19D5-6C49-834F-EC8E9DAC6961}" destId="{FFC3E305-24FA-9640-AF63-71C3444F2BA2}" srcOrd="1" destOrd="0" presId="urn:microsoft.com/office/officeart/2005/8/layout/list1"/>
    <dgm:cxn modelId="{C8F87789-C582-BA4B-9B9D-3FCDD3A31284}" srcId="{EC6A18CA-F572-5D43-B1E6-8C33A1F44232}" destId="{D3310F0E-9A32-D448-AC0F-F39BBBC979D9}" srcOrd="1" destOrd="0" parTransId="{AF391E1C-73A7-0E4C-8DF7-9ADF384C8110}" sibTransId="{27B2114D-D1D6-F04D-BFEE-4C5A17B909E1}"/>
    <dgm:cxn modelId="{21338199-FDA9-5F45-9304-C75F0D628675}" type="presOf" srcId="{D3310F0E-9A32-D448-AC0F-F39BBBC979D9}" destId="{22095002-6CA8-6347-9D76-550E6D77E04C}" srcOrd="1" destOrd="0" presId="urn:microsoft.com/office/officeart/2005/8/layout/list1"/>
    <dgm:cxn modelId="{14D39DBD-18C6-3B40-86C8-886827C39482}" type="presOf" srcId="{E4B81067-E7E5-9649-AC53-72C339361553}" destId="{FD9B625C-31BE-D64C-8827-8A659744FA17}" srcOrd="0" destOrd="0" presId="urn:microsoft.com/office/officeart/2005/8/layout/list1"/>
    <dgm:cxn modelId="{920BEAC1-D500-9D46-BCD7-FF108721CCF5}" type="presOf" srcId="{BEC388CC-DD35-9B4D-8AA6-312238C95E62}" destId="{1C2CECBD-49E5-CF49-ABC0-05B8D86D093C}" srcOrd="0" destOrd="0" presId="urn:microsoft.com/office/officeart/2005/8/layout/list1"/>
    <dgm:cxn modelId="{6B5E21D1-465E-864B-83DD-9DB80A5BF1D8}" type="presOf" srcId="{972716BE-9C1D-1043-9B5D-188426407F09}" destId="{8F2A34F3-C031-C543-8543-EB04996C1910}" srcOrd="1" destOrd="0" presId="urn:microsoft.com/office/officeart/2005/8/layout/list1"/>
    <dgm:cxn modelId="{E1CD1DD2-BE13-494F-9182-199F3C2D0C36}" srcId="{EC6A18CA-F572-5D43-B1E6-8C33A1F44232}" destId="{E4B81067-E7E5-9649-AC53-72C339361553}" srcOrd="2" destOrd="0" parTransId="{3B1DB993-0159-E042-A924-F1FC3C0E6AA1}" sibTransId="{9A804C23-25A1-824E-8C60-E9C31C0AC59D}"/>
    <dgm:cxn modelId="{5A9B4FD6-DAA0-1B48-BE40-600695C46521}" srcId="{EC6A18CA-F572-5D43-B1E6-8C33A1F44232}" destId="{031FBA6C-19D5-6C49-834F-EC8E9DAC6961}" srcOrd="0" destOrd="0" parTransId="{389B832B-36E0-D949-B0E0-E9C7486096A3}" sibTransId="{4334E078-3BD5-F145-AFA1-B9C13A7C9536}"/>
    <dgm:cxn modelId="{26238FEF-DAD1-CF42-B3FE-2E7BE8C6066F}" srcId="{EC6A18CA-F572-5D43-B1E6-8C33A1F44232}" destId="{972716BE-9C1D-1043-9B5D-188426407F09}" srcOrd="3" destOrd="0" parTransId="{13B4BFE3-C06B-894E-882F-510268C4FE3C}" sibTransId="{DE303B18-6090-DC49-9FB0-99D3950ADA77}"/>
    <dgm:cxn modelId="{646350F3-AE44-ED42-9B29-5E20BDAEC6F4}" type="presOf" srcId="{EC6A18CA-F572-5D43-B1E6-8C33A1F44232}" destId="{7E9A0D82-BE5F-384D-AAAD-94F22D257369}" srcOrd="0" destOrd="0" presId="urn:microsoft.com/office/officeart/2005/8/layout/list1"/>
    <dgm:cxn modelId="{9D97B9FC-D2A4-114A-A9E6-A79B2F162881}" type="presOf" srcId="{D3310F0E-9A32-D448-AC0F-F39BBBC979D9}" destId="{26883EC4-87F5-9142-9CCF-8B97559C3745}" srcOrd="0" destOrd="0" presId="urn:microsoft.com/office/officeart/2005/8/layout/list1"/>
    <dgm:cxn modelId="{BA6EC361-B86B-314E-AEA4-A2ED516EEA36}" type="presParOf" srcId="{7E9A0D82-BE5F-384D-AAAD-94F22D257369}" destId="{841536F8-1761-BB40-9645-AD0E3DD71E45}" srcOrd="0" destOrd="0" presId="urn:microsoft.com/office/officeart/2005/8/layout/list1"/>
    <dgm:cxn modelId="{D801FA70-8AF2-9348-90DC-DF8539DFF5A8}" type="presParOf" srcId="{841536F8-1761-BB40-9645-AD0E3DD71E45}" destId="{5AEAAC81-1650-BC4C-8129-F9009DAD956E}" srcOrd="0" destOrd="0" presId="urn:microsoft.com/office/officeart/2005/8/layout/list1"/>
    <dgm:cxn modelId="{B0C9449F-C5FF-F942-916C-1ABB93CA3195}" type="presParOf" srcId="{841536F8-1761-BB40-9645-AD0E3DD71E45}" destId="{FFC3E305-24FA-9640-AF63-71C3444F2BA2}" srcOrd="1" destOrd="0" presId="urn:microsoft.com/office/officeart/2005/8/layout/list1"/>
    <dgm:cxn modelId="{FE2C0D0A-CC06-4F4E-8C84-D30512A99129}" type="presParOf" srcId="{7E9A0D82-BE5F-384D-AAAD-94F22D257369}" destId="{F04CA64F-B527-0E4C-9DAC-50EE4EAD326A}" srcOrd="1" destOrd="0" presId="urn:microsoft.com/office/officeart/2005/8/layout/list1"/>
    <dgm:cxn modelId="{C424B47F-0887-5C42-BBD8-3AB503E02BFD}" type="presParOf" srcId="{7E9A0D82-BE5F-384D-AAAD-94F22D257369}" destId="{A1D55DA5-EC16-9341-9BC6-757FF513CFFA}" srcOrd="2" destOrd="0" presId="urn:microsoft.com/office/officeart/2005/8/layout/list1"/>
    <dgm:cxn modelId="{AC90C089-8AD8-9940-9FF8-5A6A2A840CBA}" type="presParOf" srcId="{7E9A0D82-BE5F-384D-AAAD-94F22D257369}" destId="{5844D022-5D9C-D340-9425-CC4CE7D85A96}" srcOrd="3" destOrd="0" presId="urn:microsoft.com/office/officeart/2005/8/layout/list1"/>
    <dgm:cxn modelId="{F54589B6-0BAD-EE48-95C5-289F905DC8FE}" type="presParOf" srcId="{7E9A0D82-BE5F-384D-AAAD-94F22D257369}" destId="{460239C4-A7A2-D847-9B00-0866BC05F2B0}" srcOrd="4" destOrd="0" presId="urn:microsoft.com/office/officeart/2005/8/layout/list1"/>
    <dgm:cxn modelId="{A0CBB458-27C0-3341-ABD8-0D69683BAF5F}" type="presParOf" srcId="{460239C4-A7A2-D847-9B00-0866BC05F2B0}" destId="{26883EC4-87F5-9142-9CCF-8B97559C3745}" srcOrd="0" destOrd="0" presId="urn:microsoft.com/office/officeart/2005/8/layout/list1"/>
    <dgm:cxn modelId="{EF7CE678-C070-D042-B176-841428BC6791}" type="presParOf" srcId="{460239C4-A7A2-D847-9B00-0866BC05F2B0}" destId="{22095002-6CA8-6347-9D76-550E6D77E04C}" srcOrd="1" destOrd="0" presId="urn:microsoft.com/office/officeart/2005/8/layout/list1"/>
    <dgm:cxn modelId="{16AE080A-5037-E249-B727-A387C7134252}" type="presParOf" srcId="{7E9A0D82-BE5F-384D-AAAD-94F22D257369}" destId="{30C74AB1-8755-5642-8A20-7B14906A102E}" srcOrd="5" destOrd="0" presId="urn:microsoft.com/office/officeart/2005/8/layout/list1"/>
    <dgm:cxn modelId="{D756357A-EC1E-074A-B25B-FBE7913FADC8}" type="presParOf" srcId="{7E9A0D82-BE5F-384D-AAAD-94F22D257369}" destId="{91E4B955-973E-F04D-B075-1B6991ED70FA}" srcOrd="6" destOrd="0" presId="urn:microsoft.com/office/officeart/2005/8/layout/list1"/>
    <dgm:cxn modelId="{92AA46BB-702A-A041-8FAA-B91CBF9F70BF}" type="presParOf" srcId="{7E9A0D82-BE5F-384D-AAAD-94F22D257369}" destId="{103A57C1-D471-7C4E-8AEC-AA15DF9A4037}" srcOrd="7" destOrd="0" presId="urn:microsoft.com/office/officeart/2005/8/layout/list1"/>
    <dgm:cxn modelId="{E372AD75-8DF4-644A-9421-047BA814C370}" type="presParOf" srcId="{7E9A0D82-BE5F-384D-AAAD-94F22D257369}" destId="{6ADF7C08-C868-B240-90FC-B5D31A0ACF47}" srcOrd="8" destOrd="0" presId="urn:microsoft.com/office/officeart/2005/8/layout/list1"/>
    <dgm:cxn modelId="{856E6E52-0D45-9043-94ED-036A405E5CA2}" type="presParOf" srcId="{6ADF7C08-C868-B240-90FC-B5D31A0ACF47}" destId="{FD9B625C-31BE-D64C-8827-8A659744FA17}" srcOrd="0" destOrd="0" presId="urn:microsoft.com/office/officeart/2005/8/layout/list1"/>
    <dgm:cxn modelId="{1C6418FD-8FC3-DF43-BD8C-F92715B1DE88}" type="presParOf" srcId="{6ADF7C08-C868-B240-90FC-B5D31A0ACF47}" destId="{9764D32C-0E88-A949-9E15-2B921CE51573}" srcOrd="1" destOrd="0" presId="urn:microsoft.com/office/officeart/2005/8/layout/list1"/>
    <dgm:cxn modelId="{1FA558C6-50B9-4949-B73E-7E797DA98CCC}" type="presParOf" srcId="{7E9A0D82-BE5F-384D-AAAD-94F22D257369}" destId="{E314F0EE-9F8A-3342-A15E-DED47317F509}" srcOrd="9" destOrd="0" presId="urn:microsoft.com/office/officeart/2005/8/layout/list1"/>
    <dgm:cxn modelId="{05D630D5-D20D-6B46-9942-DF212A13D8F6}" type="presParOf" srcId="{7E9A0D82-BE5F-384D-AAAD-94F22D257369}" destId="{4E59B586-2796-3646-B31D-663DFCACA763}" srcOrd="10" destOrd="0" presId="urn:microsoft.com/office/officeart/2005/8/layout/list1"/>
    <dgm:cxn modelId="{A39E6C40-EA4A-A441-8F85-213DEB97C559}" type="presParOf" srcId="{7E9A0D82-BE5F-384D-AAAD-94F22D257369}" destId="{E46A9F31-F7BE-AF4A-9BA8-E2A9C1159B77}" srcOrd="11" destOrd="0" presId="urn:microsoft.com/office/officeart/2005/8/layout/list1"/>
    <dgm:cxn modelId="{B536FF2E-AB44-A246-95AF-5A8DAA3FE6C7}" type="presParOf" srcId="{7E9A0D82-BE5F-384D-AAAD-94F22D257369}" destId="{07C8491F-326F-2C47-BD76-179A4E105C2C}" srcOrd="12" destOrd="0" presId="urn:microsoft.com/office/officeart/2005/8/layout/list1"/>
    <dgm:cxn modelId="{3F1C0FB1-5372-D547-9348-12AAD320BE8D}" type="presParOf" srcId="{07C8491F-326F-2C47-BD76-179A4E105C2C}" destId="{09D1645A-AE3A-CB41-A316-A0106D876A38}" srcOrd="0" destOrd="0" presId="urn:microsoft.com/office/officeart/2005/8/layout/list1"/>
    <dgm:cxn modelId="{D493D4FF-E068-7046-B37E-18BA7DABE823}" type="presParOf" srcId="{07C8491F-326F-2C47-BD76-179A4E105C2C}" destId="{8F2A34F3-C031-C543-8543-EB04996C1910}" srcOrd="1" destOrd="0" presId="urn:microsoft.com/office/officeart/2005/8/layout/list1"/>
    <dgm:cxn modelId="{52D10154-D5F7-E642-A85A-BBF554C9655B}" type="presParOf" srcId="{7E9A0D82-BE5F-384D-AAAD-94F22D257369}" destId="{701E4011-2C90-884B-B17F-2F8DF3C6D984}" srcOrd="13" destOrd="0" presId="urn:microsoft.com/office/officeart/2005/8/layout/list1"/>
    <dgm:cxn modelId="{898B37F2-BF41-9043-B247-17EBBAC5E571}" type="presParOf" srcId="{7E9A0D82-BE5F-384D-AAAD-94F22D257369}" destId="{2C5E4DB8-6807-524E-9998-9C992D0EC50D}" srcOrd="14" destOrd="0" presId="urn:microsoft.com/office/officeart/2005/8/layout/list1"/>
    <dgm:cxn modelId="{16056C6E-213A-4247-92C1-59BBA717443E}" type="presParOf" srcId="{7E9A0D82-BE5F-384D-AAAD-94F22D257369}" destId="{B0811AD5-F980-CA45-81F0-311183A39B8F}" srcOrd="15" destOrd="0" presId="urn:microsoft.com/office/officeart/2005/8/layout/list1"/>
    <dgm:cxn modelId="{E9E5AB91-756D-7246-A178-D8496730B92F}" type="presParOf" srcId="{7E9A0D82-BE5F-384D-AAAD-94F22D257369}" destId="{015B7531-EBF9-CA44-90B5-DDC106408209}" srcOrd="16" destOrd="0" presId="urn:microsoft.com/office/officeart/2005/8/layout/list1"/>
    <dgm:cxn modelId="{FD01DBA3-6978-B249-B07A-F12D534CE8D4}" type="presParOf" srcId="{015B7531-EBF9-CA44-90B5-DDC106408209}" destId="{1C2CECBD-49E5-CF49-ABC0-05B8D86D093C}" srcOrd="0" destOrd="0" presId="urn:microsoft.com/office/officeart/2005/8/layout/list1"/>
    <dgm:cxn modelId="{BC147DFB-286E-AD48-9419-606656366587}" type="presParOf" srcId="{015B7531-EBF9-CA44-90B5-DDC106408209}" destId="{9BDBF66F-181B-884F-9456-A105B9827794}" srcOrd="1" destOrd="0" presId="urn:microsoft.com/office/officeart/2005/8/layout/list1"/>
    <dgm:cxn modelId="{1D4D0FC8-6A54-7A48-9439-A24A63696A00}" type="presParOf" srcId="{7E9A0D82-BE5F-384D-AAAD-94F22D257369}" destId="{ADA620AB-AA6E-7B43-855C-5AF3BCC457D9}" srcOrd="17" destOrd="0" presId="urn:microsoft.com/office/officeart/2005/8/layout/list1"/>
    <dgm:cxn modelId="{26D3995D-57DC-914F-9FCE-CB7EBB68AB2C}" type="presParOf" srcId="{7E9A0D82-BE5F-384D-AAAD-94F22D257369}" destId="{1BFD6EA8-5B1F-0746-B21A-F8BE4E3D26A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55DA5-EC16-9341-9BC6-757FF513CFFA}">
      <dsp:nvSpPr>
        <dsp:cNvPr id="0" name=""/>
        <dsp:cNvSpPr/>
      </dsp:nvSpPr>
      <dsp:spPr>
        <a:xfrm>
          <a:off x="0" y="352809"/>
          <a:ext cx="416718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3E305-24FA-9640-AF63-71C3444F2BA2}">
      <dsp:nvSpPr>
        <dsp:cNvPr id="0" name=""/>
        <dsp:cNvSpPr/>
      </dsp:nvSpPr>
      <dsp:spPr>
        <a:xfrm>
          <a:off x="208359" y="72369"/>
          <a:ext cx="2917031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57" tIns="0" rIns="1102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适应特定任务</a:t>
          </a:r>
        </a:p>
      </dsp:txBody>
      <dsp:txXfrm>
        <a:off x="235739" y="99749"/>
        <a:ext cx="2862271" cy="506119"/>
      </dsp:txXfrm>
    </dsp:sp>
    <dsp:sp modelId="{91E4B955-973E-F04D-B075-1B6991ED70FA}">
      <dsp:nvSpPr>
        <dsp:cNvPr id="0" name=""/>
        <dsp:cNvSpPr/>
      </dsp:nvSpPr>
      <dsp:spPr>
        <a:xfrm>
          <a:off x="0" y="1214649"/>
          <a:ext cx="416718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95002-6CA8-6347-9D76-550E6D77E04C}">
      <dsp:nvSpPr>
        <dsp:cNvPr id="0" name=""/>
        <dsp:cNvSpPr/>
      </dsp:nvSpPr>
      <dsp:spPr>
        <a:xfrm>
          <a:off x="208359" y="934209"/>
          <a:ext cx="2917031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57" tIns="0" rIns="1102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改善模型性能</a:t>
          </a:r>
        </a:p>
      </dsp:txBody>
      <dsp:txXfrm>
        <a:off x="235739" y="961589"/>
        <a:ext cx="2862271" cy="506119"/>
      </dsp:txXfrm>
    </dsp:sp>
    <dsp:sp modelId="{4E59B586-2796-3646-B31D-663DFCACA763}">
      <dsp:nvSpPr>
        <dsp:cNvPr id="0" name=""/>
        <dsp:cNvSpPr/>
      </dsp:nvSpPr>
      <dsp:spPr>
        <a:xfrm>
          <a:off x="0" y="2076489"/>
          <a:ext cx="416718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4D32C-0E88-A949-9E15-2B921CE51573}">
      <dsp:nvSpPr>
        <dsp:cNvPr id="0" name=""/>
        <dsp:cNvSpPr/>
      </dsp:nvSpPr>
      <dsp:spPr>
        <a:xfrm>
          <a:off x="208359" y="1796049"/>
          <a:ext cx="2917031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57" tIns="0" rIns="1102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控制模型输出</a:t>
          </a:r>
        </a:p>
      </dsp:txBody>
      <dsp:txXfrm>
        <a:off x="235739" y="1823429"/>
        <a:ext cx="2862271" cy="506119"/>
      </dsp:txXfrm>
    </dsp:sp>
    <dsp:sp modelId="{2C5E4DB8-6807-524E-9998-9C992D0EC50D}">
      <dsp:nvSpPr>
        <dsp:cNvPr id="0" name=""/>
        <dsp:cNvSpPr/>
      </dsp:nvSpPr>
      <dsp:spPr>
        <a:xfrm>
          <a:off x="0" y="2938329"/>
          <a:ext cx="416718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A34F3-C031-C543-8543-EB04996C1910}">
      <dsp:nvSpPr>
        <dsp:cNvPr id="0" name=""/>
        <dsp:cNvSpPr/>
      </dsp:nvSpPr>
      <dsp:spPr>
        <a:xfrm>
          <a:off x="208359" y="2657889"/>
          <a:ext cx="2917031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57" tIns="0" rIns="1102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数据安全性</a:t>
          </a:r>
        </a:p>
      </dsp:txBody>
      <dsp:txXfrm>
        <a:off x="235739" y="2685269"/>
        <a:ext cx="2862271" cy="506119"/>
      </dsp:txXfrm>
    </dsp:sp>
    <dsp:sp modelId="{1BFD6EA8-5B1F-0746-B21A-F8BE4E3D26AF}">
      <dsp:nvSpPr>
        <dsp:cNvPr id="0" name=""/>
        <dsp:cNvSpPr/>
      </dsp:nvSpPr>
      <dsp:spPr>
        <a:xfrm>
          <a:off x="0" y="3800169"/>
          <a:ext cx="416718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BF66F-181B-884F-9456-A105B9827794}">
      <dsp:nvSpPr>
        <dsp:cNvPr id="0" name=""/>
        <dsp:cNvSpPr/>
      </dsp:nvSpPr>
      <dsp:spPr>
        <a:xfrm>
          <a:off x="208359" y="3519729"/>
          <a:ext cx="2917031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57" tIns="0" rIns="1102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模型可解释性</a:t>
          </a:r>
        </a:p>
      </dsp:txBody>
      <dsp:txXfrm>
        <a:off x="235739" y="3547109"/>
        <a:ext cx="2862271" cy="50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2023年7月11日 Tuesday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2023年7月11日 Tuesday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0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5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2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2023年7月11日 Tuesday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2023年7月11日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dapterhub.m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3400" dirty="0">
                <a:cs typeface="Arial" panose="020B0604020202020204" pitchFamily="34" charset="0"/>
              </a:rPr>
              <a:t>1-3</a:t>
            </a:r>
            <a:r>
              <a:rPr lang="zh-CN" altLang="en-US" sz="3400" dirty="0">
                <a:cs typeface="Arial" panose="020B0604020202020204" pitchFamily="34" charset="0"/>
              </a:rPr>
              <a:t> 大语言模型的微调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6702" y="1817590"/>
            <a:ext cx="3633491" cy="4440086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Arial" panose="020B0604020202020204" pitchFamily="34" charset="0"/>
              </a:rPr>
              <a:t>大语言模型为什么需要微调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有哪些微调方式？</a:t>
            </a:r>
            <a:endParaRPr lang="zh-CN" altLang="en-US" sz="1600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大语言模型的优势</a:t>
            </a:r>
            <a:endParaRPr lang="en-US" altLang="zh-CN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大语言模型的训练过程</a:t>
            </a:r>
            <a:endParaRPr lang="en-US" altLang="zh-CN" dirty="0"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DF655D-094A-708F-BE80-D4B1EA9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0718"/>
            <a:ext cx="4594802" cy="287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68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540" y="1560310"/>
            <a:ext cx="10399358" cy="5297690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为什么需要模型调优：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适应</a:t>
            </a:r>
            <a:r>
              <a:rPr lang="zh-CN" altLang="en-US" sz="18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任务</a:t>
            </a:r>
            <a:r>
              <a:rPr lang="zh-C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，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改善性能</a:t>
            </a:r>
            <a:r>
              <a:rPr lang="zh-CN" altLang="en-US" sz="18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，控制输出，安全性，可解释性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基于特征的调优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cs typeface="Arial" panose="020B0604020202020204" pitchFamily="34" charset="0"/>
              </a:rPr>
              <a:t>基于特征的方法（</a:t>
            </a:r>
            <a:r>
              <a:rPr lang="en-US" altLang="zh-CN" dirty="0">
                <a:cs typeface="Arial" panose="020B0604020202020204" pitchFamily="34" charset="0"/>
              </a:rPr>
              <a:t>Feature-Base Approach</a:t>
            </a:r>
            <a:r>
              <a:rPr lang="zh-CN" altLang="en-US" dirty="0">
                <a:cs typeface="Arial" panose="020B0604020202020204" pitchFamily="34" charset="0"/>
              </a:rPr>
              <a:t>）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cs typeface="Arial" panose="020B0604020202020204" pitchFamily="34" charset="0"/>
              </a:rPr>
              <a:t>基于输出层更新的微调（</a:t>
            </a:r>
            <a:r>
              <a:rPr lang="en-US" altLang="zh-CN" dirty="0">
                <a:cs typeface="Arial" panose="020B0604020202020204" pitchFamily="34" charset="0"/>
              </a:rPr>
              <a:t>Finetuning</a:t>
            </a:r>
            <a:r>
              <a:rPr lang="zh-CN" altLang="en-US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cs typeface="Arial" panose="020B0604020202020204" pitchFamily="34" charset="0"/>
              </a:rPr>
              <a:t>I</a:t>
            </a:r>
            <a:r>
              <a:rPr lang="zh-CN" altLang="en-US" dirty="0">
                <a:cs typeface="Arial" panose="020B0604020202020204" pitchFamily="34" charset="0"/>
              </a:rPr>
              <a:t>）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cs typeface="Arial" panose="020B0604020202020204" pitchFamily="34" charset="0"/>
              </a:rPr>
              <a:t>面向所有层更新的微调（</a:t>
            </a:r>
            <a:r>
              <a:rPr lang="en-US" altLang="zh-CN" dirty="0">
                <a:cs typeface="Arial" panose="020B0604020202020204" pitchFamily="34" charset="0"/>
              </a:rPr>
              <a:t>Finetuning</a:t>
            </a:r>
            <a:r>
              <a:rPr lang="zh-CN" altLang="en-US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cs typeface="Arial" panose="020B0604020202020204" pitchFamily="34" charset="0"/>
              </a:rPr>
              <a:t>II</a:t>
            </a:r>
            <a:r>
              <a:rPr lang="zh-CN" altLang="en-US" dirty="0">
                <a:cs typeface="Arial" panose="020B0604020202020204" pitchFamily="34" charset="0"/>
              </a:rPr>
              <a:t>）</a:t>
            </a:r>
            <a:endParaRPr lang="en-US" altLang="zh-CN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参数高效调优 </a:t>
            </a:r>
            <a:r>
              <a:rPr lang="en-US" altLang="zh-CN" dirty="0">
                <a:cs typeface="Arial" panose="020B0604020202020204" pitchFamily="34" charset="0"/>
              </a:rPr>
              <a:t>Parameter-Efficient Fine-tuning</a:t>
            </a:r>
            <a:r>
              <a:rPr lang="zh-CN" altLang="zh-CN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PEFT</a:t>
            </a:r>
            <a:r>
              <a:rPr lang="zh-CN" altLang="zh-CN" dirty="0">
                <a:cs typeface="Arial" panose="020B0604020202020204" pitchFamily="34" charset="0"/>
              </a:rPr>
              <a:t>）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cs typeface="Arial" panose="020B0604020202020204" pitchFamily="34" charset="0"/>
              </a:rPr>
              <a:t>蒸馏（</a:t>
            </a:r>
            <a:r>
              <a:rPr lang="en-US" altLang="zh-CN" dirty="0">
                <a:cs typeface="Arial" panose="020B0604020202020204" pitchFamily="34" charset="0"/>
              </a:rPr>
              <a:t>Distillation</a:t>
            </a:r>
            <a:r>
              <a:rPr lang="zh-CN" altLang="en-US" dirty="0">
                <a:cs typeface="Arial" panose="020B0604020202020204" pitchFamily="34" charset="0"/>
              </a:rPr>
              <a:t>）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cs typeface="Arial" panose="020B0604020202020204" pitchFamily="34" charset="0"/>
              </a:rPr>
              <a:t>适配器训练（</a:t>
            </a:r>
            <a:r>
              <a:rPr lang="en-US" altLang="zh-CN" dirty="0">
                <a:cs typeface="Arial" panose="020B0604020202020204" pitchFamily="34" charset="0"/>
              </a:rPr>
              <a:t>Adapter</a:t>
            </a:r>
            <a:r>
              <a:rPr lang="zh-CN" altLang="en-US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cs typeface="Arial" panose="020B0604020202020204" pitchFamily="34" charset="0"/>
              </a:rPr>
              <a:t>Training</a:t>
            </a:r>
            <a:r>
              <a:rPr lang="zh-CN" altLang="en-US" dirty="0">
                <a:cs typeface="Arial" panose="020B0604020202020204" pitchFamily="34" charset="0"/>
              </a:rPr>
              <a:t>）</a:t>
            </a:r>
            <a:endParaRPr lang="en-US" altLang="zh-CN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提示调优 </a:t>
            </a:r>
            <a:r>
              <a:rPr lang="en-US" altLang="zh-CN" dirty="0">
                <a:cs typeface="Arial" panose="020B0604020202020204" pitchFamily="34" charset="0"/>
              </a:rPr>
              <a:t>prompt-tuning</a:t>
            </a:r>
          </a:p>
        </p:txBody>
      </p:sp>
    </p:spTree>
    <p:extLst>
      <p:ext uri="{BB962C8B-B14F-4D97-AF65-F5344CB8AC3E}">
        <p14:creationId xmlns:p14="http://schemas.microsoft.com/office/powerpoint/2010/main" val="97573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大语言模型为什么需要的微调？</a:t>
            </a: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129BED1D-8751-DE1B-522E-7832A3AE5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978040"/>
              </p:ext>
            </p:extLst>
          </p:nvPr>
        </p:nvGraphicFramePr>
        <p:xfrm>
          <a:off x="604434" y="1893002"/>
          <a:ext cx="416718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大语言模型爆火引发大厂产品潮，为什么百度能做出文心一言？_财富号_东方财富网">
            <a:extLst>
              <a:ext uri="{FF2B5EF4-FFF2-40B4-BE49-F238E27FC236}">
                <a16:creationId xmlns:a16="http://schemas.microsoft.com/office/drawing/2014/main" id="{9D864F7B-7AD7-135F-56B4-B8803D117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37" y="1893002"/>
            <a:ext cx="6007411" cy="399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大语言模型的微调分类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3481" y="1560310"/>
            <a:ext cx="7055107" cy="5297690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基于特征的调优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cs typeface="Arial" panose="020B0604020202020204" pitchFamily="34" charset="0"/>
              </a:rPr>
              <a:t>基于特征的方法（</a:t>
            </a:r>
            <a:r>
              <a:rPr lang="en-US" altLang="zh-CN" dirty="0">
                <a:cs typeface="Arial" panose="020B0604020202020204" pitchFamily="34" charset="0"/>
              </a:rPr>
              <a:t>Feature-Base Approach</a:t>
            </a:r>
            <a:r>
              <a:rPr lang="zh-CN" altLang="en-US" dirty="0">
                <a:cs typeface="Arial" panose="020B0604020202020204" pitchFamily="34" charset="0"/>
              </a:rPr>
              <a:t>）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cs typeface="Arial" panose="020B0604020202020204" pitchFamily="34" charset="0"/>
              </a:rPr>
              <a:t>基于输出层更新的微调（</a:t>
            </a:r>
            <a:r>
              <a:rPr lang="en-US" altLang="zh-CN" dirty="0">
                <a:cs typeface="Arial" panose="020B0604020202020204" pitchFamily="34" charset="0"/>
              </a:rPr>
              <a:t>Finetuning</a:t>
            </a:r>
            <a:r>
              <a:rPr lang="zh-CN" altLang="en-US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cs typeface="Arial" panose="020B0604020202020204" pitchFamily="34" charset="0"/>
              </a:rPr>
              <a:t>I</a:t>
            </a:r>
            <a:r>
              <a:rPr lang="zh-CN" altLang="en-US" dirty="0">
                <a:cs typeface="Arial" panose="020B0604020202020204" pitchFamily="34" charset="0"/>
              </a:rPr>
              <a:t>）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cs typeface="Arial" panose="020B0604020202020204" pitchFamily="34" charset="0"/>
              </a:rPr>
              <a:t>面向所有层更新的微调（</a:t>
            </a:r>
            <a:r>
              <a:rPr lang="en-US" altLang="zh-CN" dirty="0">
                <a:cs typeface="Arial" panose="020B0604020202020204" pitchFamily="34" charset="0"/>
              </a:rPr>
              <a:t>Finetuning</a:t>
            </a:r>
            <a:r>
              <a:rPr lang="zh-CN" altLang="en-US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cs typeface="Arial" panose="020B0604020202020204" pitchFamily="34" charset="0"/>
              </a:rPr>
              <a:t>II</a:t>
            </a:r>
            <a:r>
              <a:rPr lang="zh-CN" altLang="en-US" dirty="0">
                <a:cs typeface="Arial" panose="020B0604020202020204" pitchFamily="34" charset="0"/>
              </a:rPr>
              <a:t>）</a:t>
            </a:r>
            <a:endParaRPr lang="en-US" altLang="zh-CN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参数高效微调 </a:t>
            </a:r>
            <a:r>
              <a:rPr lang="en-US" altLang="zh-CN" dirty="0">
                <a:cs typeface="Arial" panose="020B0604020202020204" pitchFamily="34" charset="0"/>
              </a:rPr>
              <a:t>Parameter-Efficient Fine-tuning</a:t>
            </a:r>
            <a:r>
              <a:rPr lang="zh-CN" altLang="zh-CN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PEFT</a:t>
            </a:r>
            <a:r>
              <a:rPr lang="zh-CN" altLang="zh-CN" dirty="0">
                <a:cs typeface="Arial" panose="020B0604020202020204" pitchFamily="34" charset="0"/>
              </a:rPr>
              <a:t>）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cs typeface="Arial" panose="020B0604020202020204" pitchFamily="34" charset="0"/>
              </a:rPr>
              <a:t>蒸馏（</a:t>
            </a:r>
            <a:r>
              <a:rPr lang="en-US" altLang="zh-CN" dirty="0">
                <a:cs typeface="Arial" panose="020B0604020202020204" pitchFamily="34" charset="0"/>
              </a:rPr>
              <a:t>Distillation</a:t>
            </a:r>
            <a:r>
              <a:rPr lang="zh-CN" altLang="en-US" dirty="0">
                <a:cs typeface="Arial" panose="020B0604020202020204" pitchFamily="34" charset="0"/>
              </a:rPr>
              <a:t>）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cs typeface="Arial" panose="020B0604020202020204" pitchFamily="34" charset="0"/>
              </a:rPr>
              <a:t>适配器训练（</a:t>
            </a:r>
            <a:r>
              <a:rPr lang="en-US" altLang="zh-CN" dirty="0">
                <a:cs typeface="Arial" panose="020B0604020202020204" pitchFamily="34" charset="0"/>
              </a:rPr>
              <a:t>Adapter</a:t>
            </a:r>
            <a:r>
              <a:rPr lang="zh-CN" altLang="en-US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cs typeface="Arial" panose="020B0604020202020204" pitchFamily="34" charset="0"/>
              </a:rPr>
              <a:t>Training</a:t>
            </a:r>
            <a:r>
              <a:rPr lang="zh-CN" altLang="en-US" dirty="0">
                <a:cs typeface="Arial" panose="020B0604020202020204" pitchFamily="34" charset="0"/>
              </a:rPr>
              <a:t>）</a:t>
            </a:r>
            <a:endParaRPr lang="en-US" altLang="zh-CN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提示调优 </a:t>
            </a:r>
            <a:r>
              <a:rPr lang="en-US" altLang="zh-CN" dirty="0">
                <a:cs typeface="Arial" panose="020B0604020202020204" pitchFamily="34" charset="0"/>
              </a:rPr>
              <a:t>prompt-tuning</a:t>
            </a:r>
          </a:p>
        </p:txBody>
      </p:sp>
    </p:spTree>
    <p:extLst>
      <p:ext uri="{BB962C8B-B14F-4D97-AF65-F5344CB8AC3E}">
        <p14:creationId xmlns:p14="http://schemas.microsoft.com/office/powerpoint/2010/main" val="292668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大语言模型的微调分类 </a:t>
            </a:r>
            <a:r>
              <a:rPr lang="en-US" altLang="zh-CN" sz="3400" dirty="0">
                <a:cs typeface="Arial" panose="020B0604020202020204" pitchFamily="34" charset="0"/>
              </a:rPr>
              <a:t>--</a:t>
            </a:r>
            <a:r>
              <a:rPr lang="zh-CN" altLang="en-US" sz="3600" dirty="0">
                <a:cs typeface="Arial" panose="020B0604020202020204" pitchFamily="34" charset="0"/>
              </a:rPr>
              <a:t>特征调优</a:t>
            </a:r>
            <a:endParaRPr lang="zh-CN" altLang="en-US" sz="3400" dirty="0">
              <a:cs typeface="Arial" panose="020B06040202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E11DDC-18EF-99A5-5981-5DAA2891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218" y="2411145"/>
            <a:ext cx="4438878" cy="29257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标记数据集进行训练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预训练模型参数不变（冻结）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加入分类器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特征数据输入到分类器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通过分类器进行预测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AA323C-1FD7-8DFD-8BB4-C648D33D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533" y="1660562"/>
            <a:ext cx="4724400" cy="3898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73CA6A-A7B3-B47A-C9D0-48870DE7E1BC}"/>
              </a:ext>
            </a:extLst>
          </p:cNvPr>
          <p:cNvSpPr txBox="1"/>
          <p:nvPr/>
        </p:nvSpPr>
        <p:spPr>
          <a:xfrm>
            <a:off x="316735" y="5841160"/>
            <a:ext cx="10611998" cy="538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457200">
              <a:lnSpc>
                <a:spcPct val="107000"/>
              </a:lnSpc>
              <a:spcAft>
                <a:spcPts val="800"/>
              </a:spcAft>
            </a:pPr>
            <a:r>
              <a:rPr lang="zh-CN" altLang="zh-CN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这就像一个厨师使用他的经验（预训练模型）来制作新的糕点，但他</a:t>
            </a:r>
            <a:r>
              <a:rPr lang="zh-CN" altLang="zh-CN" sz="1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不会改变</a:t>
            </a:r>
            <a:r>
              <a:rPr lang="zh-CN" altLang="zh-CN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他的基本烹饪技巧（</a:t>
            </a:r>
            <a:r>
              <a:rPr lang="zh-CN" altLang="zh-CN" sz="1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模型参数</a:t>
            </a:r>
            <a:r>
              <a:rPr lang="zh-CN" altLang="zh-CN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），而是使用他的经验来</a:t>
            </a:r>
            <a:r>
              <a:rPr lang="zh-CN" altLang="zh-CN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选择</a:t>
            </a:r>
            <a:r>
              <a:rPr lang="zh-CN" altLang="zh-CN" sz="14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最好的配方</a:t>
            </a:r>
            <a:r>
              <a:rPr lang="zh-CN" altLang="zh-CN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（特征）。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706128-2A96-0ACA-FA8D-EE0855BFC4A4}"/>
              </a:ext>
            </a:extLst>
          </p:cNvPr>
          <p:cNvSpPr txBox="1"/>
          <p:nvPr/>
        </p:nvSpPr>
        <p:spPr>
          <a:xfrm>
            <a:off x="770264" y="1906914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cs typeface="Arial" panose="020B0604020202020204" pitchFamily="34" charset="0"/>
              </a:rPr>
              <a:t>基于特征的方法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Feature-Base Approach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23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大语言模型的微调分类 </a:t>
            </a:r>
            <a:r>
              <a:rPr lang="en-US" altLang="zh-CN" sz="3400" dirty="0">
                <a:cs typeface="Arial" panose="020B0604020202020204" pitchFamily="34" charset="0"/>
              </a:rPr>
              <a:t>--</a:t>
            </a:r>
            <a:r>
              <a:rPr lang="zh-CN" altLang="en-US" sz="3600" dirty="0">
                <a:cs typeface="Arial" panose="020B0604020202020204" pitchFamily="34" charset="0"/>
              </a:rPr>
              <a:t>特征调优</a:t>
            </a:r>
            <a:endParaRPr lang="zh-CN" altLang="en-US" sz="3400" dirty="0">
              <a:cs typeface="Arial" panose="020B06040202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E11DDC-18EF-99A5-5981-5DAA2891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218" y="2411145"/>
            <a:ext cx="4438878" cy="29257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越来的模型参数不变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多加了几层神经网络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调整新层的参数（权重</a:t>
            </a:r>
            <a:r>
              <a:rPr lang="en-US" altLang="zh-CN" dirty="0"/>
              <a:t>+</a:t>
            </a:r>
            <a:r>
              <a:rPr lang="zh-CN" altLang="en-US" dirty="0"/>
              <a:t>偏执量）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73CA6A-A7B3-B47A-C9D0-48870DE7E1BC}"/>
              </a:ext>
            </a:extLst>
          </p:cNvPr>
          <p:cNvSpPr txBox="1"/>
          <p:nvPr/>
        </p:nvSpPr>
        <p:spPr>
          <a:xfrm>
            <a:off x="316735" y="5841160"/>
            <a:ext cx="10611998" cy="538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457200">
              <a:lnSpc>
                <a:spcPct val="107000"/>
              </a:lnSpc>
              <a:spcAft>
                <a:spcPts val="800"/>
              </a:spcAft>
            </a:pPr>
            <a:r>
              <a:rPr lang="zh-CN" altLang="zh-CN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这就像一个厨师使用他的经验（预训练模型）来制作新的糕点，但他会根据</a:t>
            </a:r>
            <a:r>
              <a:rPr lang="zh-CN" altLang="zh-CN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新的糕点的特性</a:t>
            </a:r>
            <a:r>
              <a:rPr lang="zh-CN" altLang="zh-CN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（新的输出层）来</a:t>
            </a:r>
            <a:r>
              <a:rPr lang="zh-CN" altLang="zh-CN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调整技巧</a:t>
            </a:r>
            <a:r>
              <a:rPr lang="zh-CN" altLang="zh-CN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（输出层的参数）。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D51B6E-6688-D81A-37A5-BB28F6CEA9A4}"/>
              </a:ext>
            </a:extLst>
          </p:cNvPr>
          <p:cNvSpPr txBox="1"/>
          <p:nvPr/>
        </p:nvSpPr>
        <p:spPr>
          <a:xfrm>
            <a:off x="849218" y="1901156"/>
            <a:ext cx="6097836" cy="3691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zh-cn"/>
            </a:defPPr>
            <a:lvl1pPr>
              <a:defRPr>
                <a:cs typeface="Arial" panose="020B0604020202020204" pitchFamily="34" charset="0"/>
              </a:defRPr>
            </a:lvl1pPr>
          </a:lstStyle>
          <a:p>
            <a:r>
              <a:rPr lang="zh-CN" altLang="zh-CN" dirty="0"/>
              <a:t>基于输出层更新的微调（</a:t>
            </a:r>
            <a:r>
              <a:rPr lang="en-US" altLang="zh-CN" dirty="0"/>
              <a:t>Finetuning I</a:t>
            </a:r>
            <a:r>
              <a:rPr lang="zh-CN" altLang="zh-CN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CB1C0C-EBA5-11DD-00FD-0E74735FF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321" y="1520633"/>
            <a:ext cx="4673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1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大语言模型的微调分类 </a:t>
            </a:r>
            <a:r>
              <a:rPr lang="en-US" altLang="zh-CN" sz="3400" dirty="0">
                <a:cs typeface="Arial" panose="020B0604020202020204" pitchFamily="34" charset="0"/>
              </a:rPr>
              <a:t>--</a:t>
            </a:r>
            <a:r>
              <a:rPr lang="zh-CN" altLang="en-US" sz="3600" dirty="0">
                <a:cs typeface="Arial" panose="020B0604020202020204" pitchFamily="34" charset="0"/>
              </a:rPr>
              <a:t>特征调优</a:t>
            </a:r>
            <a:endParaRPr lang="zh-CN" altLang="en-US" sz="3400" dirty="0">
              <a:cs typeface="Arial" panose="020B06040202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E11DDC-18EF-99A5-5981-5DAA2891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218" y="2411145"/>
            <a:ext cx="4438878" cy="29257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所有层都修改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所有的参数进行修改（权重</a:t>
            </a:r>
            <a:r>
              <a:rPr lang="en-US" altLang="zh-CN" dirty="0"/>
              <a:t>+</a:t>
            </a:r>
            <a:r>
              <a:rPr lang="zh-CN" altLang="en-US" dirty="0"/>
              <a:t>偏执量）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73CA6A-A7B3-B47A-C9D0-48870DE7E1BC}"/>
              </a:ext>
            </a:extLst>
          </p:cNvPr>
          <p:cNvSpPr txBox="1"/>
          <p:nvPr/>
        </p:nvSpPr>
        <p:spPr>
          <a:xfrm>
            <a:off x="316735" y="5841160"/>
            <a:ext cx="10611998" cy="538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457200">
              <a:lnSpc>
                <a:spcPct val="107000"/>
              </a:lnSpc>
              <a:spcAft>
                <a:spcPts val="800"/>
              </a:spcAft>
            </a:pPr>
            <a:r>
              <a:rPr lang="zh-CN" altLang="zh-CN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这就像一个厨师使用他的经验（预训练模型）来制作新的糕点，但他会根据新的糕点的特性（新的任务）来</a:t>
            </a:r>
            <a:r>
              <a:rPr lang="zh-CN" altLang="zh-CN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调整他的所有烹饪技巧</a:t>
            </a:r>
            <a:r>
              <a:rPr lang="zh-CN" altLang="zh-CN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（所有的参数）。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D51B6E-6688-D81A-37A5-BB28F6CEA9A4}"/>
              </a:ext>
            </a:extLst>
          </p:cNvPr>
          <p:cNvSpPr txBox="1"/>
          <p:nvPr/>
        </p:nvSpPr>
        <p:spPr>
          <a:xfrm>
            <a:off x="849218" y="1901156"/>
            <a:ext cx="6097836" cy="3691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zh-cn"/>
            </a:defPPr>
            <a:lvl1pPr>
              <a:defRPr>
                <a:cs typeface="Arial" panose="020B0604020202020204" pitchFamily="34" charset="0"/>
              </a:defRPr>
            </a:lvl1pPr>
          </a:lstStyle>
          <a:p>
            <a:r>
              <a:rPr lang="zh-CN" altLang="zh-CN" dirty="0"/>
              <a:t>基于输出层更新的微调（</a:t>
            </a:r>
            <a:r>
              <a:rPr lang="en-US" altLang="zh-CN" dirty="0"/>
              <a:t>Finetuning I</a:t>
            </a:r>
            <a:r>
              <a:rPr lang="zh-CN" altLang="zh-CN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AA25D9-647B-62E3-B4D4-134D79C2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77" y="1901156"/>
            <a:ext cx="42037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1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大语言模型的微调分类 </a:t>
            </a:r>
            <a:r>
              <a:rPr lang="en-US" altLang="zh-CN" sz="3400" dirty="0">
                <a:cs typeface="Arial" panose="020B0604020202020204" pitchFamily="34" charset="0"/>
              </a:rPr>
              <a:t>--</a:t>
            </a:r>
            <a:r>
              <a:rPr lang="zh-CN" altLang="en-US" sz="3400" dirty="0">
                <a:cs typeface="Arial" panose="020B0604020202020204" pitchFamily="34" charset="0"/>
              </a:rPr>
              <a:t>参数高效微调 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E11DDC-18EF-99A5-5981-5DAA2891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218" y="2411145"/>
            <a:ext cx="4438878" cy="29257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通过大模型训练小模型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大模型老师模型（层数多，参数多）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小模型学生模型（层数少，参数少）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7B813D-6282-04C0-2E50-863BF9EF9A32}"/>
              </a:ext>
            </a:extLst>
          </p:cNvPr>
          <p:cNvSpPr txBox="1"/>
          <p:nvPr/>
        </p:nvSpPr>
        <p:spPr>
          <a:xfrm>
            <a:off x="849218" y="1789890"/>
            <a:ext cx="6097836" cy="3691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zh-cn"/>
            </a:defPPr>
            <a:lvl1pPr>
              <a:defRPr>
                <a:cs typeface="Arial" panose="020B0604020202020204" pitchFamily="34" charset="0"/>
              </a:defRPr>
            </a:lvl1pPr>
          </a:lstStyle>
          <a:p>
            <a:r>
              <a:rPr lang="zh-CN" altLang="zh-CN" dirty="0"/>
              <a:t>蒸馏（</a:t>
            </a:r>
            <a:r>
              <a:rPr lang="en-US" altLang="zh-CN" dirty="0"/>
              <a:t>Distillation</a:t>
            </a:r>
            <a:r>
              <a:rPr lang="zh-CN" altLang="zh-CN" dirty="0"/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29B1F3-949C-63C0-DCCF-DF4381451D5A}"/>
              </a:ext>
            </a:extLst>
          </p:cNvPr>
          <p:cNvSpPr/>
          <p:nvPr/>
        </p:nvSpPr>
        <p:spPr>
          <a:xfrm>
            <a:off x="6384528" y="2125331"/>
            <a:ext cx="2056437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大模型（老师）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B242D66-E547-A6C4-E685-F561B3117D6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412747" y="2696958"/>
            <a:ext cx="0" cy="1464085"/>
          </a:xfrm>
          <a:prstGeom prst="straightConnector1">
            <a:avLst/>
          </a:prstGeom>
          <a:ln w="381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149C4AD-9B2F-4413-4530-3F7FF5F94677}"/>
              </a:ext>
            </a:extLst>
          </p:cNvPr>
          <p:cNvSpPr/>
          <p:nvPr/>
        </p:nvSpPr>
        <p:spPr>
          <a:xfrm>
            <a:off x="6384528" y="4161043"/>
            <a:ext cx="2056437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小模型（学生）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189FF4-4CD3-29DC-7A10-5AE922D8EA57}"/>
              </a:ext>
            </a:extLst>
          </p:cNvPr>
          <p:cNvSpPr txBox="1"/>
          <p:nvPr/>
        </p:nvSpPr>
        <p:spPr>
          <a:xfrm>
            <a:off x="7603691" y="3258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教学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4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大语言模型的微调分类 </a:t>
            </a:r>
            <a:r>
              <a:rPr lang="en-US" altLang="zh-CN" sz="3400" dirty="0">
                <a:cs typeface="Arial" panose="020B0604020202020204" pitchFamily="34" charset="0"/>
              </a:rPr>
              <a:t>--</a:t>
            </a:r>
            <a:r>
              <a:rPr lang="zh-CN" altLang="en-US" sz="3400" dirty="0">
                <a:cs typeface="Arial" panose="020B0604020202020204" pitchFamily="34" charset="0"/>
              </a:rPr>
              <a:t>参数高效微调 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E11DDC-18EF-99A5-5981-5DAA2891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03" y="2696958"/>
            <a:ext cx="4438878" cy="29257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大语言模型参数不变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适配器微调参数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适配器扩展能力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hlinkClick r:id="rId3"/>
              </a:rPr>
              <a:t>https://adapterhub.ml/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7B813D-6282-04C0-2E50-863BF9EF9A32}"/>
              </a:ext>
            </a:extLst>
          </p:cNvPr>
          <p:cNvSpPr txBox="1"/>
          <p:nvPr/>
        </p:nvSpPr>
        <p:spPr>
          <a:xfrm>
            <a:off x="286692" y="1849998"/>
            <a:ext cx="6097836" cy="3691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zh-cn"/>
            </a:defPPr>
            <a:lvl1pPr>
              <a:defRPr>
                <a:cs typeface="Arial" panose="020B0604020202020204" pitchFamily="34" charset="0"/>
              </a:defRPr>
            </a:lvl1pPr>
          </a:lstStyle>
          <a:p>
            <a:pPr lvl="1"/>
            <a:r>
              <a:rPr lang="zh-CN" altLang="en-US" dirty="0"/>
              <a:t>适配器训练（</a:t>
            </a:r>
            <a:r>
              <a:rPr lang="en-US" altLang="zh-CN" dirty="0"/>
              <a:t>Adapter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29B1F3-949C-63C0-DCCF-DF4381451D5A}"/>
              </a:ext>
            </a:extLst>
          </p:cNvPr>
          <p:cNvSpPr/>
          <p:nvPr/>
        </p:nvSpPr>
        <p:spPr>
          <a:xfrm>
            <a:off x="5067781" y="3677494"/>
            <a:ext cx="2056437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大语言模型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B242D66-E547-A6C4-E685-F561B3117D6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124218" y="2022048"/>
            <a:ext cx="587439" cy="1941260"/>
          </a:xfrm>
          <a:prstGeom prst="straightConnector1">
            <a:avLst/>
          </a:prstGeom>
          <a:ln w="381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149C4AD-9B2F-4413-4530-3F7FF5F94677}"/>
              </a:ext>
            </a:extLst>
          </p:cNvPr>
          <p:cNvSpPr/>
          <p:nvPr/>
        </p:nvSpPr>
        <p:spPr>
          <a:xfrm>
            <a:off x="7711657" y="1736234"/>
            <a:ext cx="2056437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小模型：翻译专才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D5555F-1BA3-D300-DF8A-91BD64B35591}"/>
              </a:ext>
            </a:extLst>
          </p:cNvPr>
          <p:cNvSpPr/>
          <p:nvPr/>
        </p:nvSpPr>
        <p:spPr>
          <a:xfrm>
            <a:off x="9180654" y="2211332"/>
            <a:ext cx="1174879" cy="587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Adapter</a:t>
            </a:r>
          </a:p>
          <a:p>
            <a:pPr algn="ctr"/>
            <a:r>
              <a:rPr kumimoji="1" lang="zh-CN" altLang="en-US" dirty="0"/>
              <a:t>适配器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F65A44-7F40-4D3C-8141-0C2BD6A356A8}"/>
              </a:ext>
            </a:extLst>
          </p:cNvPr>
          <p:cNvSpPr/>
          <p:nvPr/>
        </p:nvSpPr>
        <p:spPr>
          <a:xfrm>
            <a:off x="7711657" y="3669389"/>
            <a:ext cx="2056437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小模型：摘要专才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EA98A2-31CC-6D62-F1AC-6E1E92C3A4B4}"/>
              </a:ext>
            </a:extLst>
          </p:cNvPr>
          <p:cNvSpPr/>
          <p:nvPr/>
        </p:nvSpPr>
        <p:spPr>
          <a:xfrm>
            <a:off x="9180654" y="4144487"/>
            <a:ext cx="1174879" cy="587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Adapter</a:t>
            </a:r>
          </a:p>
          <a:p>
            <a:pPr algn="ctr"/>
            <a:r>
              <a:rPr kumimoji="1" lang="zh-CN" altLang="en-US" dirty="0"/>
              <a:t>适配器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96611EC-5DA5-2650-7FA5-A8BA2BEA18BA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7124218" y="3955203"/>
            <a:ext cx="587439" cy="8105"/>
          </a:xfrm>
          <a:prstGeom prst="straightConnector1">
            <a:avLst/>
          </a:prstGeom>
          <a:ln w="381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DADA245-EE1F-A422-B5B5-1DB17DEEE799}"/>
              </a:ext>
            </a:extLst>
          </p:cNvPr>
          <p:cNvSpPr/>
          <p:nvPr/>
        </p:nvSpPr>
        <p:spPr>
          <a:xfrm>
            <a:off x="7711657" y="5336928"/>
            <a:ext cx="2056437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小模型：故事专才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654D9E0-12AB-DB85-DF5F-53D6C66ABCD9}"/>
              </a:ext>
            </a:extLst>
          </p:cNvPr>
          <p:cNvSpPr/>
          <p:nvPr/>
        </p:nvSpPr>
        <p:spPr>
          <a:xfrm>
            <a:off x="9180654" y="5812026"/>
            <a:ext cx="1174879" cy="587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Adapter</a:t>
            </a:r>
          </a:p>
          <a:p>
            <a:pPr algn="ctr"/>
            <a:r>
              <a:rPr kumimoji="1" lang="zh-CN" altLang="en-US" dirty="0"/>
              <a:t>适配器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C2A82D0-4AE2-329D-1D20-D6174FF75462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7124218" y="3963308"/>
            <a:ext cx="587439" cy="1659434"/>
          </a:xfrm>
          <a:prstGeom prst="straightConnector1">
            <a:avLst/>
          </a:prstGeom>
          <a:ln w="381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6B5101C-C4BC-5541-4F68-5371AF687666}"/>
              </a:ext>
            </a:extLst>
          </p:cNvPr>
          <p:cNvSpPr txBox="1"/>
          <p:nvPr/>
        </p:nvSpPr>
        <p:spPr>
          <a:xfrm>
            <a:off x="302901" y="5048685"/>
            <a:ext cx="6093500" cy="1554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457200">
              <a:lnSpc>
                <a:spcPct val="107000"/>
              </a:lnSpc>
              <a:spcAft>
                <a:spcPts val="800"/>
              </a:spcAft>
            </a:pPr>
            <a:r>
              <a:rPr lang="zh-CN" altLang="en-US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有一个大语言模型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，我们想要将其用于</a:t>
            </a:r>
            <a:r>
              <a:rPr lang="zh-CN" altLang="en-US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翻译专才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。我们没有足够的资源来对整个模型进行微调。我们在模型中添加一个小型的神经网络</a:t>
            </a:r>
            <a:r>
              <a:rPr lang="zh-CN" altLang="en-US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作为适配器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，对这个小型网络进行微调。在保持模型参数不变的情况下，将模型适应到新的任务。</a:t>
            </a:r>
          </a:p>
        </p:txBody>
      </p:sp>
    </p:spTree>
    <p:extLst>
      <p:ext uri="{BB962C8B-B14F-4D97-AF65-F5344CB8AC3E}">
        <p14:creationId xmlns:p14="http://schemas.microsoft.com/office/powerpoint/2010/main" val="22842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大语言模型的微调分类 </a:t>
            </a:r>
            <a:r>
              <a:rPr lang="en-US" altLang="zh-CN" sz="3400" dirty="0">
                <a:cs typeface="Arial" panose="020B0604020202020204" pitchFamily="34" charset="0"/>
              </a:rPr>
              <a:t>–Prompt</a:t>
            </a:r>
            <a:r>
              <a:rPr lang="zh-CN" altLang="en-US" sz="3400" dirty="0">
                <a:cs typeface="Arial" panose="020B0604020202020204" pitchFamily="34" charset="0"/>
              </a:rPr>
              <a:t> 调优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E11DDC-18EF-99A5-5981-5DAA2891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03" y="2696958"/>
            <a:ext cx="4438878" cy="29257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其他模型修改参数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调试调优修改输入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成本低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提示模版</a:t>
            </a:r>
            <a:endParaRPr lang="en-US" altLang="zh-CN" sz="1800" dirty="0"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提供示例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7B813D-6282-04C0-2E50-863BF9EF9A32}"/>
              </a:ext>
            </a:extLst>
          </p:cNvPr>
          <p:cNvSpPr txBox="1"/>
          <p:nvPr/>
        </p:nvSpPr>
        <p:spPr>
          <a:xfrm>
            <a:off x="286692" y="1849998"/>
            <a:ext cx="6097836" cy="3691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zh-cn"/>
            </a:defPPr>
            <a:lvl1pPr>
              <a:defRPr>
                <a:cs typeface="Arial" panose="020B0604020202020204" pitchFamily="34" charset="0"/>
              </a:defRPr>
            </a:lvl1pPr>
          </a:lstStyle>
          <a:p>
            <a:pPr lvl="1"/>
            <a:r>
              <a:rPr lang="zh-CN" altLang="en-US" dirty="0"/>
              <a:t>提示调优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29B1F3-949C-63C0-DCCF-DF4381451D5A}"/>
              </a:ext>
            </a:extLst>
          </p:cNvPr>
          <p:cNvSpPr/>
          <p:nvPr/>
        </p:nvSpPr>
        <p:spPr>
          <a:xfrm>
            <a:off x="7346285" y="5622742"/>
            <a:ext cx="2056437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大语言模型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6BC97A-F33E-7696-49EF-5E5EAE4432F8}"/>
              </a:ext>
            </a:extLst>
          </p:cNvPr>
          <p:cNvSpPr txBox="1"/>
          <p:nvPr/>
        </p:nvSpPr>
        <p:spPr>
          <a:xfrm>
            <a:off x="4527023" y="57312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我很高兴</a:t>
            </a: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36EBA2B5-DD00-7DD9-43BA-E554FDC149F5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5635019" y="5908556"/>
            <a:ext cx="1711266" cy="7340"/>
          </a:xfrm>
          <a:prstGeom prst="straightConnector1">
            <a:avLst/>
          </a:prstGeom>
          <a:ln w="381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AF45125-A914-355E-4F7D-16C62F17E6A8}"/>
              </a:ext>
            </a:extLst>
          </p:cNvPr>
          <p:cNvSpPr txBox="1"/>
          <p:nvPr/>
        </p:nvSpPr>
        <p:spPr>
          <a:xfrm>
            <a:off x="10799803" y="57238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正面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6C8FD418-D6E5-D848-F4C8-23367547DDC2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9402722" y="5908555"/>
            <a:ext cx="1397081" cy="1"/>
          </a:xfrm>
          <a:prstGeom prst="straightConnector1">
            <a:avLst/>
          </a:prstGeom>
          <a:ln w="381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3EA19E5-AE5C-2609-45B7-A540A8474EEA}"/>
              </a:ext>
            </a:extLst>
          </p:cNvPr>
          <p:cNvSpPr txBox="1"/>
          <p:nvPr/>
        </p:nvSpPr>
        <p:spPr>
          <a:xfrm>
            <a:off x="7474256" y="63783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任务：情感分析</a:t>
            </a: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647797E7-50F4-49CD-6DC3-4CD929417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17367"/>
              </p:ext>
            </p:extLst>
          </p:nvPr>
        </p:nvGraphicFramePr>
        <p:xfrm>
          <a:off x="5121930" y="2327626"/>
          <a:ext cx="6505147" cy="158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256">
                  <a:extLst>
                    <a:ext uri="{9D8B030D-6E8A-4147-A177-3AD203B41FA5}">
                      <a16:colId xmlns:a16="http://schemas.microsoft.com/office/drawing/2014/main" val="138393781"/>
                    </a:ext>
                  </a:extLst>
                </a:gridCol>
                <a:gridCol w="1892891">
                  <a:extLst>
                    <a:ext uri="{9D8B030D-6E8A-4147-A177-3AD203B41FA5}">
                      <a16:colId xmlns:a16="http://schemas.microsoft.com/office/drawing/2014/main" val="94481723"/>
                    </a:ext>
                  </a:extLst>
                </a:gridCol>
              </a:tblGrid>
              <a:tr h="39570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今天天气真好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正面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6277"/>
                  </a:ext>
                </a:extLst>
              </a:tr>
              <a:tr h="39570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今天运气不好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负面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67239"/>
                  </a:ext>
                </a:extLst>
              </a:tr>
              <a:tr h="395704">
                <a:tc>
                  <a:txBody>
                    <a:bodyPr/>
                    <a:lstStyle/>
                    <a:p>
                      <a:r>
                        <a:rPr lang="zh-CN" altLang="en-US" dirty="0"/>
                        <a:t>花儿真美丽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22886"/>
                  </a:ext>
                </a:extLst>
              </a:tr>
              <a:tr h="39570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我好累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负面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41480"/>
                  </a:ext>
                </a:extLst>
              </a:tr>
            </a:tbl>
          </a:graphicData>
        </a:graphic>
      </p:graphicFrame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32533D6-4819-9E44-40A2-C2EE1CFEF73A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>
            <a:off x="8374503" y="3910442"/>
            <a:ext cx="1" cy="1712300"/>
          </a:xfrm>
          <a:prstGeom prst="straightConnector1">
            <a:avLst/>
          </a:prstGeom>
          <a:ln w="381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89BD091-2528-E81A-F383-476EA7A7AAEB}"/>
              </a:ext>
            </a:extLst>
          </p:cNvPr>
          <p:cNvSpPr txBox="1"/>
          <p:nvPr/>
        </p:nvSpPr>
        <p:spPr>
          <a:xfrm>
            <a:off x="8531602" y="44577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作为输入</a:t>
            </a:r>
            <a:endParaRPr kumimoji="1" lang="en-US" altLang="zh-CN" dirty="0"/>
          </a:p>
          <a:p>
            <a:r>
              <a:rPr kumimoji="1" lang="zh-CN" altLang="en-US" dirty="0"/>
              <a:t>唤醒模型</a:t>
            </a:r>
          </a:p>
        </p:txBody>
      </p:sp>
    </p:spTree>
    <p:extLst>
      <p:ext uri="{BB962C8B-B14F-4D97-AF65-F5344CB8AC3E}">
        <p14:creationId xmlns:p14="http://schemas.microsoft.com/office/powerpoint/2010/main" val="1822256416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10644</TotalTime>
  <Words>717</Words>
  <Application>Microsoft Macintosh PowerPoint</Application>
  <PresentationFormat>宽屏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Microsoft YaHei UI</vt:lpstr>
      <vt:lpstr>Söhne</vt:lpstr>
      <vt:lpstr>Arial</vt:lpstr>
      <vt:lpstr>欢迎文档</vt:lpstr>
      <vt:lpstr>1-3 大语言模型的微调</vt:lpstr>
      <vt:lpstr>大语言模型为什么需要的微调？</vt:lpstr>
      <vt:lpstr>大语言模型的微调分类 </vt:lpstr>
      <vt:lpstr>大语言模型的微调分类 --特征调优</vt:lpstr>
      <vt:lpstr>大语言模型的微调分类 --特征调优</vt:lpstr>
      <vt:lpstr>大语言模型的微调分类 --特征调优</vt:lpstr>
      <vt:lpstr>大语言模型的微调分类 --参数高效微调 </vt:lpstr>
      <vt:lpstr>大语言模型的微调分类 --参数高效微调 </vt:lpstr>
      <vt:lpstr>大语言模型的微调分类 –Prompt 调优</vt:lpstr>
      <vt:lpstr>总结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 for Mac</dc:title>
  <dc:subject/>
  <dc:creator>Microsoft Office User</dc:creator>
  <cp:keywords/>
  <dc:description/>
  <cp:lastModifiedBy>Microsoft Office User</cp:lastModifiedBy>
  <cp:revision>70</cp:revision>
  <dcterms:created xsi:type="dcterms:W3CDTF">2023-07-03T02:31:49Z</dcterms:created>
  <dcterms:modified xsi:type="dcterms:W3CDTF">2023-07-13T01:08:09Z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