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8" r:id="rId4"/>
    <p:sldId id="330" r:id="rId5"/>
    <p:sldId id="412" r:id="rId6"/>
    <p:sldId id="453" r:id="rId7"/>
    <p:sldId id="332" r:id="rId8"/>
    <p:sldId id="457" r:id="rId9"/>
    <p:sldId id="363" r:id="rId10"/>
    <p:sldId id="378" r:id="rId11"/>
    <p:sldId id="473" r:id="rId12"/>
    <p:sldId id="507" r:id="rId13"/>
    <p:sldId id="508" r:id="rId14"/>
    <p:sldId id="491" r:id="rId15"/>
    <p:sldId id="496" r:id="rId16"/>
    <p:sldId id="366" r:id="rId17"/>
    <p:sldId id="433" r:id="rId18"/>
    <p:sldId id="371" r:id="rId19"/>
    <p:sldId id="369" r:id="rId20"/>
    <p:sldId id="368" r:id="rId21"/>
    <p:sldId id="374" r:id="rId22"/>
    <p:sldId id="373" r:id="rId23"/>
    <p:sldId id="375" r:id="rId24"/>
    <p:sldId id="376" r:id="rId25"/>
    <p:sldId id="46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JMN 10th Anniversary, 2016 September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1" y="365126"/>
            <a:ext cx="7886712" cy="58118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JMN 10th Anniversary, 2016 September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JMN 10th Anniversary, 2016 September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JMN 10th Anniversary, 2016 September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JMN 10th Anniversary, 2016 September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778441"/>
            <a:ext cx="3655186" cy="82391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2665383"/>
            <a:ext cx="3655186" cy="35242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778441"/>
            <a:ext cx="3673187" cy="82391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2665383"/>
            <a:ext cx="3673187" cy="35242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JMN 10th Anniversary, 2016 September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JMN 10th Anniversary, 2016 September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JMN 10th Anniversary, 2016 September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3124016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457202"/>
            <a:ext cx="4629157" cy="5403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3124016" cy="3811594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JMN 10th Anniversary, 2016 September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JMN 10th Anniversary, 2016 September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JMN 10th Anniversary, 2016 September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9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22.GI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85" y="2684145"/>
            <a:ext cx="9144000" cy="1847215"/>
          </a:xfrm>
          <a:solidFill>
            <a:schemeClr val="bg1"/>
          </a:solidFill>
        </p:spPr>
        <p:txBody>
          <a:bodyPr/>
          <a:p>
            <a:r>
              <a:rPr lang="en-US" altLang="zh-CN" sz="4000">
                <a:latin typeface="Times New Roman" panose="02020603050405020304" charset="0"/>
              </a:rPr>
              <a:t>The role of hippocampal neuron degeneration, dendritic atrophy, and neurogenesis in depression onset and rescue</a:t>
            </a:r>
            <a:endParaRPr lang="en-US" altLang="zh-CN" sz="4000">
              <a:latin typeface="Times New Roman" panose="02020603050405020304" charset="0"/>
            </a:endParaRPr>
          </a:p>
        </p:txBody>
      </p:sp>
      <p:pic>
        <p:nvPicPr>
          <p:cNvPr id="9" name="图片 8" descr="BCF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315" y="766445"/>
            <a:ext cx="2329180" cy="1152525"/>
          </a:xfrm>
          <a:prstGeom prst="rect">
            <a:avLst/>
          </a:prstGeom>
        </p:spPr>
      </p:pic>
      <p:pic>
        <p:nvPicPr>
          <p:cNvPr id="10" name="图片 9" descr="University_of_Strasbourg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" y="766445"/>
            <a:ext cx="2329815" cy="1074420"/>
          </a:xfrm>
          <a:prstGeom prst="rect">
            <a:avLst/>
          </a:prstGeom>
          <a:ln>
            <a:noFill/>
          </a:ln>
        </p:spPr>
      </p:pic>
      <p:pic>
        <p:nvPicPr>
          <p:cNvPr id="11" name="图片 10" descr="nest-simul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55" y="766445"/>
            <a:ext cx="2557145" cy="10744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18415" y="160655"/>
            <a:ext cx="91440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</a:rPr>
              <a:t>Joint Master in Neuroscience, 10</a:t>
            </a:r>
            <a:r>
              <a:rPr lang="en-US" altLang="zh-CN" sz="2000" b="1" baseline="30000">
                <a:solidFill>
                  <a:schemeClr val="tx2"/>
                </a:solidFill>
                <a:latin typeface="Times New Roman" panose="02020603050405020304" charset="0"/>
              </a:rPr>
              <a:t>th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</a:rPr>
              <a:t> Anniversary, University of Strasbourg, 2016</a:t>
            </a:r>
            <a:endParaRPr lang="en-US" altLang="zh-CN" sz="2000" b="1">
              <a:solidFill>
                <a:schemeClr val="tx2"/>
              </a:solidFill>
              <a:latin typeface="Times New Roman" panose="0202060305040502030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7310" y="4733290"/>
            <a:ext cx="904621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70125" y="4998720"/>
            <a:ext cx="4566920" cy="112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Times New Roman" panose="02020603050405020304" charset="0"/>
                <a:sym typeface="+mn-ea"/>
              </a:rPr>
              <a:t>LU Han</a:t>
            </a:r>
            <a:endParaRPr lang="en-US" altLang="zh-CN" sz="2800" b="1">
              <a:latin typeface="Times New Roman" panose="02020603050405020304" charset="0"/>
              <a:sym typeface="+mn-ea"/>
            </a:endParaRPr>
          </a:p>
          <a:p>
            <a:pPr algn="ctr"/>
            <a:r>
              <a:rPr lang="en-US" altLang="zh-CN" sz="2000">
                <a:latin typeface="Times New Roman" panose="02020603050405020304" charset="0"/>
                <a:sym typeface="+mn-ea"/>
              </a:rPr>
              <a:t>Tutor:  Julia Gallinaro</a:t>
            </a:r>
            <a:endParaRPr lang="en-US" altLang="zh-CN" sz="2000">
              <a:latin typeface="Times New Roman" panose="02020603050405020304" charset="0"/>
              <a:sym typeface="+mn-ea"/>
            </a:endParaRPr>
          </a:p>
          <a:p>
            <a:pPr algn="ctr"/>
            <a:r>
              <a:rPr lang="en-US" altLang="zh-CN" sz="2000">
                <a:latin typeface="Times New Roman" panose="02020603050405020304" charset="0"/>
                <a:sym typeface="+mn-ea"/>
              </a:rPr>
              <a:t>Supervisor:  Prof. Stefan Rotter</a:t>
            </a:r>
            <a:endParaRPr lang="en-US" altLang="zh-CN" sz="2000"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28" name="标题 1"/>
          <p:cNvSpPr>
            <a:spLocks noGrp="1"/>
          </p:cNvSpPr>
          <p:nvPr/>
        </p:nvSpPr>
        <p:spPr>
          <a:xfrm>
            <a:off x="755651" y="825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Methods</a:t>
            </a:r>
            <a:endParaRPr lang="en-US" altLang="zh-CN" b="1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</a:rPr>
              <a:t>the numeric models</a:t>
            </a:r>
            <a:endParaRPr lang="en-US" altLang="zh-CN" sz="2600">
              <a:latin typeface="Times New Roman" panose="02020603050405020304" charset="0"/>
            </a:endParaRPr>
          </a:p>
        </p:txBody>
      </p:sp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484495" y="191008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48625" y="191008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02195" y="191008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115050" y="191008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7030" y="191008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69010" y="2248535"/>
            <a:ext cx="782955" cy="80899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91585" y="5162550"/>
            <a:ext cx="466725" cy="466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909695" y="4450715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465320" y="469646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338320" y="4107180"/>
            <a:ext cx="466725" cy="4660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376420" y="5403215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017770" y="4916805"/>
            <a:ext cx="466725" cy="4660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17770" y="4230370"/>
            <a:ext cx="466725" cy="4660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17770" y="5495925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648960" y="516255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648325" y="457327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484495" y="3984625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805045" y="364109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99085" y="1635760"/>
            <a:ext cx="212344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Entorhinal Cortex</a:t>
            </a:r>
            <a:endParaRPr lang="en-US" altLang="zh-CN" sz="2000">
              <a:latin typeface="Times New Roman" panose="0202060305040502030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068830" y="2583180"/>
            <a:ext cx="3231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095500" y="2701925"/>
            <a:ext cx="1885950" cy="1384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68195" y="210820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||  ||     |   |  |||   ||        ||||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 rot="2220000">
            <a:off x="1602740" y="3464560"/>
            <a:ext cx="258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|    |||         |   |||||</a:t>
            </a:r>
            <a:endParaRPr lang="en-US" altLang="zh-CN">
              <a:latin typeface="Times New Roman" panose="02020603050405020304" charset="0"/>
            </a:endParaRPr>
          </a:p>
        </p:txBody>
      </p:sp>
      <p:cxnSp>
        <p:nvCxnSpPr>
          <p:cNvPr id="31" name="直接连接符 30"/>
          <p:cNvCxnSpPr>
            <a:stCxn id="13" idx="7"/>
            <a:endCxn id="15" idx="3"/>
          </p:cNvCxnSpPr>
          <p:nvPr/>
        </p:nvCxnSpPr>
        <p:spPr>
          <a:xfrm flipV="1">
            <a:off x="4307840" y="4505325"/>
            <a:ext cx="99060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3" idx="4"/>
            <a:endCxn id="17" idx="7"/>
          </p:cNvCxnSpPr>
          <p:nvPr/>
        </p:nvCxnSpPr>
        <p:spPr>
          <a:xfrm flipH="1">
            <a:off x="5415915" y="4450715"/>
            <a:ext cx="302260" cy="534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4" idx="4"/>
            <a:endCxn id="16" idx="0"/>
          </p:cNvCxnSpPr>
          <p:nvPr/>
        </p:nvCxnSpPr>
        <p:spPr>
          <a:xfrm flipH="1">
            <a:off x="4610100" y="5162550"/>
            <a:ext cx="88900" cy="240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2" idx="4"/>
            <a:endCxn id="21" idx="0"/>
          </p:cNvCxnSpPr>
          <p:nvPr/>
        </p:nvCxnSpPr>
        <p:spPr>
          <a:xfrm>
            <a:off x="5882005" y="5039360"/>
            <a:ext cx="635" cy="123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7"/>
            <a:endCxn id="14" idx="3"/>
          </p:cNvCxnSpPr>
          <p:nvPr/>
        </p:nvCxnSpPr>
        <p:spPr>
          <a:xfrm flipV="1">
            <a:off x="4189730" y="5094605"/>
            <a:ext cx="344170" cy="135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5" idx="6"/>
            <a:endCxn id="18" idx="2"/>
          </p:cNvCxnSpPr>
          <p:nvPr/>
        </p:nvCxnSpPr>
        <p:spPr>
          <a:xfrm>
            <a:off x="4805045" y="4340225"/>
            <a:ext cx="212725" cy="1231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271770" y="3907790"/>
            <a:ext cx="281305" cy="178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9" idx="0"/>
            <a:endCxn id="17" idx="4"/>
          </p:cNvCxnSpPr>
          <p:nvPr/>
        </p:nvCxnSpPr>
        <p:spPr>
          <a:xfrm flipV="1">
            <a:off x="5251450" y="5382895"/>
            <a:ext cx="0" cy="113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6" idx="6"/>
            <a:endCxn id="19" idx="2"/>
          </p:cNvCxnSpPr>
          <p:nvPr/>
        </p:nvCxnSpPr>
        <p:spPr>
          <a:xfrm>
            <a:off x="4843145" y="5636260"/>
            <a:ext cx="174625" cy="9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9" idx="4"/>
            <a:endCxn id="23" idx="7"/>
          </p:cNvCxnSpPr>
          <p:nvPr/>
        </p:nvCxnSpPr>
        <p:spPr>
          <a:xfrm flipH="1">
            <a:off x="5882640" y="2376170"/>
            <a:ext cx="466090" cy="167640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6" idx="4"/>
            <a:endCxn id="24" idx="0"/>
          </p:cNvCxnSpPr>
          <p:nvPr/>
        </p:nvCxnSpPr>
        <p:spPr>
          <a:xfrm flipH="1">
            <a:off x="5038725" y="2376170"/>
            <a:ext cx="679450" cy="126492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7" idx="4"/>
            <a:endCxn id="21" idx="7"/>
          </p:cNvCxnSpPr>
          <p:nvPr/>
        </p:nvCxnSpPr>
        <p:spPr>
          <a:xfrm flipH="1">
            <a:off x="6047105" y="2376170"/>
            <a:ext cx="2235200" cy="28543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0" idx="4"/>
            <a:endCxn id="23" idx="7"/>
          </p:cNvCxnSpPr>
          <p:nvPr/>
        </p:nvCxnSpPr>
        <p:spPr>
          <a:xfrm flipH="1">
            <a:off x="5882640" y="2376170"/>
            <a:ext cx="1068070" cy="1676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8" idx="4"/>
            <a:endCxn id="22" idx="7"/>
          </p:cNvCxnSpPr>
          <p:nvPr/>
        </p:nvCxnSpPr>
        <p:spPr>
          <a:xfrm flipH="1">
            <a:off x="6046470" y="2376170"/>
            <a:ext cx="1589405" cy="22650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951220" y="1445895"/>
            <a:ext cx="212344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Dentate Gyrus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718175" y="5869305"/>
            <a:ext cx="208407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CA3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99085" y="4340225"/>
            <a:ext cx="466725" cy="4660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99085" y="498475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99085" y="5628640"/>
            <a:ext cx="466725" cy="4660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51865" y="4398645"/>
            <a:ext cx="2399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Poisson generator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69010" y="5017135"/>
            <a:ext cx="2399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excitatory neuron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69010" y="5636260"/>
            <a:ext cx="2399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inhibitory neuron</a:t>
            </a:r>
            <a:endParaRPr lang="en-US" altLang="zh-CN">
              <a:latin typeface="Times New Roman" panose="02020603050405020304" charset="0"/>
            </a:endParaRPr>
          </a:p>
        </p:txBody>
      </p:sp>
      <p:cxnSp>
        <p:nvCxnSpPr>
          <p:cNvPr id="57" name="直接连接符 56"/>
          <p:cNvCxnSpPr>
            <a:stCxn id="17" idx="3"/>
            <a:endCxn id="19" idx="1"/>
          </p:cNvCxnSpPr>
          <p:nvPr/>
        </p:nvCxnSpPr>
        <p:spPr>
          <a:xfrm>
            <a:off x="5086350" y="5314950"/>
            <a:ext cx="0" cy="248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4" idx="7"/>
            <a:endCxn id="18" idx="3"/>
          </p:cNvCxnSpPr>
          <p:nvPr/>
        </p:nvCxnSpPr>
        <p:spPr>
          <a:xfrm flipV="1">
            <a:off x="4863465" y="4628515"/>
            <a:ext cx="222885" cy="135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4" idx="6"/>
            <a:endCxn id="18" idx="4"/>
          </p:cNvCxnSpPr>
          <p:nvPr/>
        </p:nvCxnSpPr>
        <p:spPr>
          <a:xfrm flipV="1">
            <a:off x="4932045" y="4696460"/>
            <a:ext cx="319405" cy="233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28" name="标题 1"/>
          <p:cNvSpPr>
            <a:spLocks noGrp="1"/>
          </p:cNvSpPr>
          <p:nvPr/>
        </p:nvSpPr>
        <p:spPr>
          <a:xfrm>
            <a:off x="755651" y="825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Methods</a:t>
            </a:r>
            <a:endParaRPr lang="en-US" altLang="zh-CN" b="1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</a:rPr>
              <a:t>the numeric models</a:t>
            </a:r>
            <a:endParaRPr lang="en-US" altLang="zh-CN" sz="2600">
              <a:latin typeface="Times New Roman" panose="02020603050405020304" charset="0"/>
            </a:endParaRPr>
          </a:p>
        </p:txBody>
      </p:sp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484495" y="191008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115050" y="191008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7030" y="191008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69010" y="2248535"/>
            <a:ext cx="782955" cy="80899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91585" y="5162550"/>
            <a:ext cx="466725" cy="466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909695" y="4450715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465320" y="469646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338320" y="4107180"/>
            <a:ext cx="466725" cy="4660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376420" y="5403215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017770" y="4916805"/>
            <a:ext cx="466725" cy="4660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17770" y="4230370"/>
            <a:ext cx="466725" cy="4660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17770" y="5495925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648960" y="516255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648325" y="457327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484495" y="3984625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805045" y="364109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99085" y="1635760"/>
            <a:ext cx="212344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Entorhinal Cortex</a:t>
            </a:r>
            <a:endParaRPr lang="en-US" altLang="zh-CN" sz="2000">
              <a:latin typeface="Times New Roman" panose="0202060305040502030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068830" y="2583180"/>
            <a:ext cx="3231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095500" y="2701925"/>
            <a:ext cx="1885950" cy="1384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68195" y="210820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||  ||     |   |  |||   ||        ||||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 rot="2220000">
            <a:off x="1602740" y="3464560"/>
            <a:ext cx="258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|    |||         |   |||||</a:t>
            </a:r>
            <a:endParaRPr lang="en-US" altLang="zh-CN">
              <a:latin typeface="Times New Roman" panose="02020603050405020304" charset="0"/>
            </a:endParaRPr>
          </a:p>
        </p:txBody>
      </p:sp>
      <p:cxnSp>
        <p:nvCxnSpPr>
          <p:cNvPr id="31" name="直接连接符 30"/>
          <p:cNvCxnSpPr>
            <a:stCxn id="13" idx="7"/>
            <a:endCxn id="15" idx="3"/>
          </p:cNvCxnSpPr>
          <p:nvPr/>
        </p:nvCxnSpPr>
        <p:spPr>
          <a:xfrm flipV="1">
            <a:off x="4307840" y="4505325"/>
            <a:ext cx="99060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3" idx="4"/>
            <a:endCxn id="17" idx="7"/>
          </p:cNvCxnSpPr>
          <p:nvPr/>
        </p:nvCxnSpPr>
        <p:spPr>
          <a:xfrm flipH="1">
            <a:off x="5415915" y="4450715"/>
            <a:ext cx="302260" cy="534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4" idx="4"/>
            <a:endCxn id="16" idx="0"/>
          </p:cNvCxnSpPr>
          <p:nvPr/>
        </p:nvCxnSpPr>
        <p:spPr>
          <a:xfrm flipH="1">
            <a:off x="4610100" y="5162550"/>
            <a:ext cx="88900" cy="240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2" idx="4"/>
            <a:endCxn id="21" idx="0"/>
          </p:cNvCxnSpPr>
          <p:nvPr/>
        </p:nvCxnSpPr>
        <p:spPr>
          <a:xfrm>
            <a:off x="5882005" y="5039360"/>
            <a:ext cx="635" cy="123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7"/>
            <a:endCxn id="14" idx="3"/>
          </p:cNvCxnSpPr>
          <p:nvPr/>
        </p:nvCxnSpPr>
        <p:spPr>
          <a:xfrm flipV="1">
            <a:off x="4189730" y="5094605"/>
            <a:ext cx="344170" cy="135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5" idx="6"/>
            <a:endCxn id="18" idx="2"/>
          </p:cNvCxnSpPr>
          <p:nvPr/>
        </p:nvCxnSpPr>
        <p:spPr>
          <a:xfrm>
            <a:off x="4805045" y="4340225"/>
            <a:ext cx="212725" cy="1231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271770" y="3907790"/>
            <a:ext cx="281305" cy="178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9" idx="0"/>
            <a:endCxn id="17" idx="4"/>
          </p:cNvCxnSpPr>
          <p:nvPr/>
        </p:nvCxnSpPr>
        <p:spPr>
          <a:xfrm flipV="1">
            <a:off x="5251450" y="5382895"/>
            <a:ext cx="0" cy="113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6" idx="6"/>
            <a:endCxn id="19" idx="2"/>
          </p:cNvCxnSpPr>
          <p:nvPr/>
        </p:nvCxnSpPr>
        <p:spPr>
          <a:xfrm>
            <a:off x="4843145" y="5636260"/>
            <a:ext cx="174625" cy="9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9" idx="4"/>
            <a:endCxn id="23" idx="7"/>
          </p:cNvCxnSpPr>
          <p:nvPr/>
        </p:nvCxnSpPr>
        <p:spPr>
          <a:xfrm flipH="1">
            <a:off x="5882640" y="2376170"/>
            <a:ext cx="466090" cy="167640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8" idx="4"/>
            <a:endCxn id="22" idx="7"/>
          </p:cNvCxnSpPr>
          <p:nvPr/>
        </p:nvCxnSpPr>
        <p:spPr>
          <a:xfrm flipH="1">
            <a:off x="6046470" y="2376170"/>
            <a:ext cx="1589405" cy="22650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951220" y="1445895"/>
            <a:ext cx="212344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Dentate Gyrus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718175" y="5869305"/>
            <a:ext cx="208407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CA3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99085" y="4340225"/>
            <a:ext cx="466725" cy="4660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99085" y="498475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99085" y="5628640"/>
            <a:ext cx="466725" cy="4660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51865" y="4398645"/>
            <a:ext cx="2399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Poisson generator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69010" y="5017135"/>
            <a:ext cx="2399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excitatory neuron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69010" y="5636260"/>
            <a:ext cx="2399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inhibitory neuron</a:t>
            </a:r>
            <a:endParaRPr lang="en-US" altLang="zh-CN">
              <a:latin typeface="Times New Roman" panose="02020603050405020304" charset="0"/>
            </a:endParaRPr>
          </a:p>
        </p:txBody>
      </p:sp>
      <p:cxnSp>
        <p:nvCxnSpPr>
          <p:cNvPr id="57" name="直接连接符 56"/>
          <p:cNvCxnSpPr>
            <a:stCxn id="17" idx="3"/>
            <a:endCxn id="19" idx="1"/>
          </p:cNvCxnSpPr>
          <p:nvPr/>
        </p:nvCxnSpPr>
        <p:spPr>
          <a:xfrm>
            <a:off x="5086350" y="5314950"/>
            <a:ext cx="0" cy="248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4" idx="7"/>
            <a:endCxn id="18" idx="3"/>
          </p:cNvCxnSpPr>
          <p:nvPr/>
        </p:nvCxnSpPr>
        <p:spPr>
          <a:xfrm flipV="1">
            <a:off x="4863465" y="4628515"/>
            <a:ext cx="222885" cy="135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4" idx="6"/>
            <a:endCxn id="18" idx="4"/>
          </p:cNvCxnSpPr>
          <p:nvPr/>
        </p:nvCxnSpPr>
        <p:spPr>
          <a:xfrm flipV="1">
            <a:off x="4932045" y="4696460"/>
            <a:ext cx="319405" cy="233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300345" y="1791335"/>
            <a:ext cx="3442335" cy="10020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82305" y="3827145"/>
            <a:ext cx="84074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J_2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50" name="左箭头 49"/>
          <p:cNvSpPr/>
          <p:nvPr/>
        </p:nvSpPr>
        <p:spPr>
          <a:xfrm>
            <a:off x="7305040" y="3837305"/>
            <a:ext cx="777875" cy="355600"/>
          </a:xfrm>
          <a:prstGeom prst="left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516495" y="3221355"/>
            <a:ext cx="2541905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>
                <a:latin typeface="Times New Roman" panose="02020603050405020304" charset="0"/>
              </a:rPr>
              <a:t>(kill 60 neuorns/6s)</a:t>
            </a:r>
            <a:endParaRPr lang="en-US" altLang="zh-CN" sz="1500">
              <a:latin typeface="Times New Roman" panose="020206030504050203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282305" y="2812415"/>
            <a:ext cx="84074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N_gc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051040" y="4252595"/>
            <a:ext cx="2541905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>
                <a:latin typeface="Times New Roman" panose="02020603050405020304" charset="0"/>
              </a:rPr>
              <a:t>(decrease to 90% per 6s)</a:t>
            </a:r>
            <a:endParaRPr lang="en-US" altLang="zh-CN" sz="1500">
              <a:latin typeface="Times New Roman" panose="02020603050405020304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8048625" y="1910080"/>
            <a:ext cx="466725" cy="466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7402195" y="1910080"/>
            <a:ext cx="466725" cy="466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flipH="1">
            <a:off x="6047105" y="2376170"/>
            <a:ext cx="2235200" cy="28543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038725" y="2376170"/>
            <a:ext cx="679450" cy="1264920"/>
          </a:xfrm>
          <a:prstGeom prst="line">
            <a:avLst/>
          </a:prstGeom>
          <a:ln w="63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882640" y="2376170"/>
            <a:ext cx="1042670" cy="16764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28" name="标题 1"/>
          <p:cNvSpPr>
            <a:spLocks noGrp="1"/>
          </p:cNvSpPr>
          <p:nvPr/>
        </p:nvSpPr>
        <p:spPr>
          <a:xfrm>
            <a:off x="755651" y="825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Methods</a:t>
            </a:r>
            <a:endParaRPr lang="en-US" altLang="zh-CN" b="1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</a:rPr>
              <a:t>the numeric models</a:t>
            </a:r>
            <a:endParaRPr lang="en-US" altLang="zh-CN" sz="2600">
              <a:latin typeface="Times New Roman" panose="02020603050405020304" charset="0"/>
            </a:endParaRPr>
          </a:p>
        </p:txBody>
      </p:sp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484495" y="191008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115050" y="191008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7030" y="191008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69010" y="2248535"/>
            <a:ext cx="782955" cy="80899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91585" y="5162550"/>
            <a:ext cx="466725" cy="466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909695" y="4450715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465320" y="469646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338320" y="4107180"/>
            <a:ext cx="466725" cy="4660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376420" y="5403215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017770" y="4916805"/>
            <a:ext cx="466725" cy="4660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17770" y="4230370"/>
            <a:ext cx="466725" cy="4660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17770" y="5495925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648960" y="516255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648325" y="457327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484495" y="3984625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805045" y="364109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99085" y="1635760"/>
            <a:ext cx="212344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Entorhinal Cortex</a:t>
            </a:r>
            <a:endParaRPr lang="en-US" altLang="zh-CN" sz="2000">
              <a:latin typeface="Times New Roman" panose="0202060305040502030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068830" y="2583180"/>
            <a:ext cx="32315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095500" y="2701925"/>
            <a:ext cx="1885950" cy="1384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68195" y="210820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||  ||     |   |  |||   ||        ||||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 rot="2220000">
            <a:off x="1602740" y="3464560"/>
            <a:ext cx="258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|    |||         |   |||||</a:t>
            </a:r>
            <a:endParaRPr lang="en-US" altLang="zh-CN">
              <a:latin typeface="Times New Roman" panose="02020603050405020304" charset="0"/>
            </a:endParaRPr>
          </a:p>
        </p:txBody>
      </p:sp>
      <p:cxnSp>
        <p:nvCxnSpPr>
          <p:cNvPr id="31" name="直接连接符 30"/>
          <p:cNvCxnSpPr>
            <a:stCxn id="13" idx="7"/>
            <a:endCxn id="15" idx="3"/>
          </p:cNvCxnSpPr>
          <p:nvPr/>
        </p:nvCxnSpPr>
        <p:spPr>
          <a:xfrm flipV="1">
            <a:off x="4307840" y="4505325"/>
            <a:ext cx="99060" cy="13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3" idx="4"/>
            <a:endCxn id="17" idx="7"/>
          </p:cNvCxnSpPr>
          <p:nvPr/>
        </p:nvCxnSpPr>
        <p:spPr>
          <a:xfrm flipH="1">
            <a:off x="5415915" y="4450715"/>
            <a:ext cx="302260" cy="534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4" idx="4"/>
            <a:endCxn id="16" idx="0"/>
          </p:cNvCxnSpPr>
          <p:nvPr/>
        </p:nvCxnSpPr>
        <p:spPr>
          <a:xfrm flipH="1">
            <a:off x="4610100" y="5162550"/>
            <a:ext cx="88900" cy="240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2" idx="4"/>
            <a:endCxn id="21" idx="0"/>
          </p:cNvCxnSpPr>
          <p:nvPr/>
        </p:nvCxnSpPr>
        <p:spPr>
          <a:xfrm>
            <a:off x="5882005" y="5039360"/>
            <a:ext cx="635" cy="123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7"/>
            <a:endCxn id="14" idx="3"/>
          </p:cNvCxnSpPr>
          <p:nvPr/>
        </p:nvCxnSpPr>
        <p:spPr>
          <a:xfrm flipV="1">
            <a:off x="4189730" y="5094605"/>
            <a:ext cx="344170" cy="135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5" idx="6"/>
            <a:endCxn id="18" idx="2"/>
          </p:cNvCxnSpPr>
          <p:nvPr/>
        </p:nvCxnSpPr>
        <p:spPr>
          <a:xfrm>
            <a:off x="4805045" y="4340225"/>
            <a:ext cx="212725" cy="1231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271770" y="3907790"/>
            <a:ext cx="281305" cy="178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9" idx="0"/>
            <a:endCxn id="17" idx="4"/>
          </p:cNvCxnSpPr>
          <p:nvPr/>
        </p:nvCxnSpPr>
        <p:spPr>
          <a:xfrm flipV="1">
            <a:off x="5251450" y="5382895"/>
            <a:ext cx="0" cy="113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6" idx="6"/>
            <a:endCxn id="19" idx="2"/>
          </p:cNvCxnSpPr>
          <p:nvPr/>
        </p:nvCxnSpPr>
        <p:spPr>
          <a:xfrm>
            <a:off x="4843145" y="5636260"/>
            <a:ext cx="174625" cy="92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9" idx="4"/>
            <a:endCxn id="23" idx="7"/>
          </p:cNvCxnSpPr>
          <p:nvPr/>
        </p:nvCxnSpPr>
        <p:spPr>
          <a:xfrm flipH="1">
            <a:off x="5882640" y="2376170"/>
            <a:ext cx="466090" cy="167640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8" idx="4"/>
            <a:endCxn id="22" idx="7"/>
          </p:cNvCxnSpPr>
          <p:nvPr/>
        </p:nvCxnSpPr>
        <p:spPr>
          <a:xfrm flipH="1">
            <a:off x="6046470" y="2376170"/>
            <a:ext cx="1589405" cy="22650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951220" y="1445895"/>
            <a:ext cx="212344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Dentate Gyrus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718175" y="5869305"/>
            <a:ext cx="208407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CA3</a:t>
            </a:r>
            <a:endParaRPr lang="en-US" altLang="zh-CN" sz="2000">
              <a:latin typeface="Times New Roman" panose="0202060305040502030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5882640" y="2376170"/>
            <a:ext cx="466090" cy="167640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299085" y="4340225"/>
            <a:ext cx="466725" cy="46609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99085" y="498475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99085" y="5628640"/>
            <a:ext cx="466725" cy="4660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51865" y="4398645"/>
            <a:ext cx="2399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Poisson generator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69010" y="5017135"/>
            <a:ext cx="2399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excitatory neuron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69010" y="5636260"/>
            <a:ext cx="2399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inhibitory neuron</a:t>
            </a:r>
            <a:endParaRPr lang="en-US" altLang="zh-CN">
              <a:latin typeface="Times New Roman" panose="02020603050405020304" charset="0"/>
            </a:endParaRPr>
          </a:p>
        </p:txBody>
      </p:sp>
      <p:cxnSp>
        <p:nvCxnSpPr>
          <p:cNvPr id="57" name="直接连接符 56"/>
          <p:cNvCxnSpPr>
            <a:stCxn id="17" idx="3"/>
            <a:endCxn id="19" idx="1"/>
          </p:cNvCxnSpPr>
          <p:nvPr/>
        </p:nvCxnSpPr>
        <p:spPr>
          <a:xfrm>
            <a:off x="5086350" y="5314950"/>
            <a:ext cx="0" cy="248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4" idx="7"/>
            <a:endCxn id="18" idx="3"/>
          </p:cNvCxnSpPr>
          <p:nvPr/>
        </p:nvCxnSpPr>
        <p:spPr>
          <a:xfrm flipV="1">
            <a:off x="4863465" y="4628515"/>
            <a:ext cx="222885" cy="135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4" idx="6"/>
            <a:endCxn id="18" idx="4"/>
          </p:cNvCxnSpPr>
          <p:nvPr/>
        </p:nvCxnSpPr>
        <p:spPr>
          <a:xfrm flipV="1">
            <a:off x="4932045" y="4696460"/>
            <a:ext cx="319405" cy="233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300345" y="1791335"/>
            <a:ext cx="3442335" cy="10020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8048625" y="1910080"/>
            <a:ext cx="466725" cy="466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7402195" y="1910080"/>
            <a:ext cx="466725" cy="466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flipH="1">
            <a:off x="6047105" y="2376170"/>
            <a:ext cx="2235200" cy="28543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038725" y="2376170"/>
            <a:ext cx="679450" cy="1264920"/>
          </a:xfrm>
          <a:prstGeom prst="line">
            <a:avLst/>
          </a:prstGeom>
          <a:ln w="63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882640" y="2376170"/>
            <a:ext cx="1042670" cy="16764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8642350" y="1910080"/>
            <a:ext cx="466725" cy="466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cxnSp>
        <p:nvCxnSpPr>
          <p:cNvPr id="41" name="直接连接符 40"/>
          <p:cNvCxnSpPr>
            <a:stCxn id="7" idx="3"/>
            <a:endCxn id="22" idx="7"/>
          </p:cNvCxnSpPr>
          <p:nvPr/>
        </p:nvCxnSpPr>
        <p:spPr>
          <a:xfrm flipH="1">
            <a:off x="6046470" y="2308225"/>
            <a:ext cx="2664460" cy="23329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757795" y="3221355"/>
            <a:ext cx="2541905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>
                <a:latin typeface="Times New Roman" panose="02020603050405020304" charset="0"/>
              </a:rPr>
              <a:t>(100 neuorns/6s)</a:t>
            </a:r>
            <a:endParaRPr lang="en-US" altLang="zh-CN" sz="1500">
              <a:latin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51040" y="4252595"/>
            <a:ext cx="2541905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>
                <a:latin typeface="Times New Roman" panose="02020603050405020304" charset="0"/>
              </a:rPr>
              <a:t>(with larger J_2)</a:t>
            </a:r>
            <a:endParaRPr lang="en-US" altLang="zh-CN" sz="1500">
              <a:latin typeface="Times New Roman" panose="020206030504050203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282305" y="3827145"/>
            <a:ext cx="84074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J_2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48" name="左箭头 47"/>
          <p:cNvSpPr/>
          <p:nvPr/>
        </p:nvSpPr>
        <p:spPr>
          <a:xfrm>
            <a:off x="7305040" y="3837305"/>
            <a:ext cx="777875" cy="355600"/>
          </a:xfrm>
          <a:prstGeom prst="left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282305" y="2812415"/>
            <a:ext cx="84074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N_gc</a:t>
            </a:r>
            <a:endParaRPr lang="en-US" altLang="zh-CN" sz="2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图片 17" descr="simulation timeline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" y="1324610"/>
            <a:ext cx="8382635" cy="485076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  <p:sp>
        <p:nvSpPr>
          <p:cNvPr id="28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Methods</a:t>
            </a:r>
            <a:endParaRPr lang="en-US" altLang="zh-CN" b="1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  <a:sym typeface="+mn-ea"/>
              </a:rPr>
              <a:t>the simulation timeline</a:t>
            </a:r>
            <a:endParaRPr lang="zh-CN" altLang="en-US" sz="2600">
              <a:latin typeface="Times New Roman" panose="02020603050405020304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89880" y="1056640"/>
            <a:ext cx="3560445" cy="5299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图片 17" descr="simulation timeline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" y="1324610"/>
            <a:ext cx="8382635" cy="485076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  <p:sp>
        <p:nvSpPr>
          <p:cNvPr id="28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Methods</a:t>
            </a:r>
            <a:endParaRPr lang="en-US" altLang="zh-CN" b="1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  <a:sym typeface="+mn-ea"/>
              </a:rPr>
              <a:t>the simulation timeline</a:t>
            </a:r>
            <a:endParaRPr lang="zh-CN" altLang="en-US" sz="26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4" name="图片 3" descr="figure_13"/>
          <p:cNvPicPr>
            <a:picLocks noChangeAspect="1"/>
          </p:cNvPicPr>
          <p:nvPr/>
        </p:nvPicPr>
        <p:blipFill>
          <a:blip r:embed="rId1"/>
          <a:srcRect l="2286" t="6843" r="5767" b="1571"/>
          <a:stretch>
            <a:fillRect/>
          </a:stretch>
        </p:blipFill>
        <p:spPr>
          <a:xfrm>
            <a:off x="25400" y="1790065"/>
            <a:ext cx="5523865" cy="4147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9005" y="1442720"/>
            <a:ext cx="232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</a:rPr>
              <a:t>raster plot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825" y="5902960"/>
            <a:ext cx="5001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</a:rPr>
              <a:t>Peri-Stimulus-Time-Histogram (PSTH)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16880" y="1733550"/>
            <a:ext cx="3776980" cy="2898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charset="0"/>
              </a:rPr>
              <a:t>Activity</a:t>
            </a:r>
            <a:endParaRPr lang="en-US" altLang="zh-CN" sz="24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latin typeface="Times New Roman" panose="02020603050405020304" charset="0"/>
              </a:rPr>
              <a:t>Firing rate</a:t>
            </a:r>
            <a:endParaRPr lang="en-US" altLang="zh-CN" sz="24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latin typeface="Times New Roman" panose="02020603050405020304" charset="0"/>
              </a:rPr>
              <a:t>Correlation Coefficient (CC)</a:t>
            </a:r>
            <a:endParaRPr lang="en-US" altLang="zh-CN" sz="24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1600">
              <a:latin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650" y="6363335"/>
            <a:ext cx="205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bin size = 2ms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Methods</a:t>
            </a:r>
            <a:endParaRPr lang="en-US" altLang="zh-CN" b="1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</a:rPr>
              <a:t>analysis of CA3 activities and plasticity</a:t>
            </a:r>
            <a:endParaRPr lang="en-US" altLang="zh-CN" sz="2600">
              <a:latin typeface="Times New Roman" panose="02020603050405020304" charset="0"/>
            </a:endParaRPr>
          </a:p>
        </p:txBody>
      </p:sp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4" name="图片 3" descr="figure_13"/>
          <p:cNvPicPr>
            <a:picLocks noChangeAspect="1"/>
          </p:cNvPicPr>
          <p:nvPr/>
        </p:nvPicPr>
        <p:blipFill>
          <a:blip r:embed="rId1"/>
          <a:srcRect l="2286" t="6843" r="5767" b="1571"/>
          <a:stretch>
            <a:fillRect/>
          </a:stretch>
        </p:blipFill>
        <p:spPr>
          <a:xfrm>
            <a:off x="25400" y="1790065"/>
            <a:ext cx="5523865" cy="4147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9005" y="1442720"/>
            <a:ext cx="232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</a:rPr>
              <a:t>raster plot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825" y="5902960"/>
            <a:ext cx="5001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</a:rPr>
              <a:t>Peri-Stimulus-Time-Histogram (PSTH)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16880" y="1733550"/>
            <a:ext cx="3776980" cy="4483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charset="0"/>
              </a:rPr>
              <a:t>Activity</a:t>
            </a:r>
            <a:endParaRPr lang="en-US" altLang="zh-CN" sz="24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latin typeface="Times New Roman" panose="02020603050405020304" charset="0"/>
              </a:rPr>
              <a:t>Firing rate</a:t>
            </a:r>
            <a:endParaRPr lang="en-US" altLang="zh-CN" sz="24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latin typeface="Times New Roman" panose="02020603050405020304" charset="0"/>
              </a:rPr>
              <a:t>Correlation Coefficient (CC)</a:t>
            </a:r>
            <a:endParaRPr lang="en-US" altLang="zh-CN" sz="24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4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charset="0"/>
              </a:rPr>
              <a:t>Plasticity</a:t>
            </a:r>
            <a:endParaRPr lang="en-US" altLang="zh-CN" sz="2400" b="1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latin typeface="Times New Roman" panose="02020603050405020304" charset="0"/>
              </a:rPr>
              <a:t>synaptic weights of excitatory neurons</a:t>
            </a:r>
            <a:endParaRPr lang="en-US" altLang="zh-CN" sz="1600">
              <a:latin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650" y="6363335"/>
            <a:ext cx="205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bin size = 2ms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Methods</a:t>
            </a:r>
            <a:endParaRPr lang="en-US" altLang="zh-CN" b="1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</a:rPr>
              <a:t>analysis of CA3 activities and plasticity</a:t>
            </a:r>
            <a:endParaRPr lang="en-US" altLang="zh-CN" sz="2600">
              <a:latin typeface="Times New Roman" panose="02020603050405020304" charset="0"/>
            </a:endParaRPr>
          </a:p>
        </p:txBody>
      </p:sp>
      <p:pic>
        <p:nvPicPr>
          <p:cNvPr id="12" name="图片 11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230" y="3424555"/>
            <a:ext cx="1590675" cy="16668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001510" y="4542790"/>
            <a:ext cx="226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post-synaptic current</a:t>
            </a:r>
            <a:endParaRPr lang="en-US" altLang="zh-CN">
              <a:latin typeface="Times New Roman" panose="02020603050405020304" charset="0"/>
            </a:endParaRPr>
          </a:p>
        </p:txBody>
      </p:sp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movie_static_ons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960" y="1316355"/>
            <a:ext cx="6545580" cy="493395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33401" y="90171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Results</a:t>
            </a:r>
            <a:endParaRPr lang="en-US" altLang="zh-CN" b="1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</a:rPr>
              <a:t>neuron degeneration &amp; dendritic atrophy </a:t>
            </a:r>
            <a:endParaRPr lang="en-US" altLang="zh-CN" sz="26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</a:rPr>
              <a:t>influence CA3 dynamics</a:t>
            </a:r>
            <a:endParaRPr lang="en-US" altLang="zh-CN" sz="2600">
              <a:latin typeface="Times New Roman" panose="02020603050405020304" charset="0"/>
            </a:endParaRPr>
          </a:p>
        </p:txBody>
      </p:sp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4635" y="6020435"/>
            <a:ext cx="379857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example: neuron degeneration</a:t>
            </a:r>
            <a:endParaRPr lang="en-US" altLang="zh-CN" sz="2000">
              <a:latin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</a:rPr>
              <a:t>100 neurons recorded</a:t>
            </a:r>
            <a:endParaRPr lang="en-US" altLang="zh-CN" sz="2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28" name="标题 1"/>
          <p:cNvSpPr>
            <a:spLocks noGrp="1"/>
          </p:cNvSpPr>
          <p:nvPr/>
        </p:nvSpPr>
        <p:spPr>
          <a:xfrm>
            <a:off x="412751" y="7048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Results</a:t>
            </a:r>
            <a:endParaRPr lang="en-US" altLang="zh-CN" b="1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</a:rPr>
              <a:t>neuron degeneration &amp; dendritic atrophy</a:t>
            </a:r>
            <a:endParaRPr lang="en-US" altLang="zh-CN" sz="26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</a:rPr>
              <a:t>influence CA3 dynamics</a:t>
            </a:r>
            <a:endParaRPr lang="en-US" altLang="zh-CN" sz="2600">
              <a:latin typeface="Times New Roman" panose="02020603050405020304" charset="0"/>
            </a:endParaRPr>
          </a:p>
        </p:txBody>
      </p:sp>
      <p:pic>
        <p:nvPicPr>
          <p:cNvPr id="2" name="图片 1" descr="static_onset"/>
          <p:cNvPicPr>
            <a:picLocks noChangeAspect="1"/>
          </p:cNvPicPr>
          <p:nvPr/>
        </p:nvPicPr>
        <p:blipFill>
          <a:blip r:embed="rId2"/>
          <a:srcRect l="7626" t="5843" r="7980"/>
          <a:stretch>
            <a:fillRect/>
          </a:stretch>
        </p:blipFill>
        <p:spPr>
          <a:xfrm>
            <a:off x="-130175" y="1437005"/>
            <a:ext cx="9403080" cy="417131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1893570" y="1396365"/>
            <a:ext cx="210820" cy="5670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6609715" y="1396365"/>
            <a:ext cx="210820" cy="5670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0895" y="20955"/>
            <a:ext cx="1989455" cy="984885"/>
          </a:xfrm>
          <a:prstGeom prst="rect">
            <a:avLst/>
          </a:prstGeom>
        </p:spPr>
      </p:pic>
      <p:pic>
        <p:nvPicPr>
          <p:cNvPr id="8" name="图片 7" descr="BCF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0895" y="-4445"/>
            <a:ext cx="1989455" cy="98488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pic>
        <p:nvPicPr>
          <p:cNvPr id="3" name="图片 2" descr="plastic_onset"/>
          <p:cNvPicPr>
            <a:picLocks noChangeAspect="1"/>
          </p:cNvPicPr>
          <p:nvPr/>
        </p:nvPicPr>
        <p:blipFill>
          <a:blip r:embed="rId2"/>
          <a:srcRect l="-257" t="6831" r="6525"/>
          <a:stretch>
            <a:fillRect/>
          </a:stretch>
        </p:blipFill>
        <p:spPr>
          <a:xfrm>
            <a:off x="-22860" y="1498600"/>
            <a:ext cx="6384290" cy="47828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82055" y="1845945"/>
            <a:ext cx="2724785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sz="2000">
              <a:latin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</a:rPr>
              <a:t>CA3</a:t>
            </a:r>
            <a:endParaRPr lang="en-US" altLang="zh-CN" sz="2000">
              <a:latin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</a:rPr>
              <a:t>recurrent synapses</a:t>
            </a:r>
            <a:endParaRPr lang="en-US" altLang="zh-CN" sz="2000">
              <a:latin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</a:rPr>
              <a:t>100 excitatory neurons</a:t>
            </a:r>
            <a:endParaRPr lang="en-US" altLang="zh-CN" sz="2000">
              <a:latin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</a:rPr>
              <a:t>STDP synapse model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2769870" y="1396365"/>
            <a:ext cx="210820" cy="5670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730251" y="3746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Results</a:t>
            </a:r>
            <a:endParaRPr lang="en-US" altLang="zh-CN" b="1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</a:rPr>
              <a:t>neuron degeneration &amp; dendritic atrophy</a:t>
            </a:r>
            <a:endParaRPr lang="en-US" altLang="zh-CN" sz="26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</a:rPr>
              <a:t>influence CA3 plasticity</a:t>
            </a:r>
            <a:endParaRPr lang="en-US" altLang="zh-CN" sz="26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6056630" y="3550285"/>
            <a:ext cx="2026920" cy="18110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panose="02020603050405020304" charset="0"/>
              </a:rPr>
              <a:t>DEPRESSION</a:t>
            </a:r>
            <a:endParaRPr lang="en-US" altLang="zh-CN" sz="2000" b="1">
              <a:latin typeface="Times New Roman" panose="0202060305040502030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62007" y="3557275"/>
            <a:ext cx="1895475" cy="18034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charset="0"/>
              </a:rPr>
              <a:t>HEALTHY</a:t>
            </a:r>
            <a:endParaRPr lang="en-US" altLang="zh-CN" sz="20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746375" y="4429760"/>
            <a:ext cx="3226435" cy="2794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图片 21" descr="IMG_1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0" y="2834640"/>
            <a:ext cx="1581150" cy="158115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87332" y="5514345"/>
            <a:ext cx="2136140" cy="5816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Times New Roman" panose="02020603050405020304" charset="0"/>
              </a:rPr>
              <a:t>Lopez-Leon at al., 2008;</a:t>
            </a:r>
            <a:endParaRPr lang="en-US" altLang="zh-CN" sz="1600">
              <a:latin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</a:rPr>
              <a:t>Kendler et al., 2003</a:t>
            </a:r>
            <a:endParaRPr lang="en-US" altLang="zh-CN" sz="1600">
              <a:latin typeface="Times New Roman" panose="02020603050405020304" charset="0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87326" y="825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Scientific Background</a:t>
            </a:r>
            <a:br>
              <a:rPr lang="en-US" altLang="zh-CN">
                <a:latin typeface="Times New Roman" panose="02020603050405020304" charset="0"/>
              </a:rPr>
            </a:br>
            <a:r>
              <a:rPr lang="en-US" altLang="zh-CN" sz="2600">
                <a:latin typeface="Times New Roman" panose="02020603050405020304" charset="0"/>
              </a:rPr>
              <a:t>Depression</a:t>
            </a:r>
            <a:endParaRPr lang="en-US" altLang="zh-CN" sz="2600">
              <a:latin typeface="Times New Roman" panose="02020603050405020304" charset="0"/>
            </a:endParaRPr>
          </a:p>
        </p:txBody>
      </p:sp>
      <p:pic>
        <p:nvPicPr>
          <p:cNvPr id="9" name="图片 8" descr="BCF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15690" y="1859915"/>
            <a:ext cx="2357120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genes,</a:t>
            </a:r>
            <a:endParaRPr lang="en-US" altLang="zh-CN" sz="2000">
              <a:latin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</a:rPr>
              <a:t>stressors...</a:t>
            </a:r>
            <a:endParaRPr lang="en-US" altLang="zh-CN" sz="2000">
              <a:latin typeface="Times New Roman" panose="02020603050405020304" charset="0"/>
            </a:endParaRPr>
          </a:p>
        </p:txBody>
      </p:sp>
      <p:pic>
        <p:nvPicPr>
          <p:cNvPr id="8" name="图片 7" descr="Military-Sword-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60000" flipH="1">
            <a:off x="4775200" y="1859280"/>
            <a:ext cx="867410" cy="867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movie_rescue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1142365"/>
            <a:ext cx="6916420" cy="521398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55651" y="3746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Results</a:t>
            </a:r>
            <a:endParaRPr lang="en-US" altLang="zh-CN" b="1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</a:rPr>
              <a:t>neurogenesis rescues CA3 dynamics</a:t>
            </a:r>
            <a:endParaRPr lang="en-US" altLang="zh-CN" sz="26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600">
              <a:latin typeface="Times New Roman" panose="02020603050405020304" charset="0"/>
            </a:endParaRPr>
          </a:p>
        </p:txBody>
      </p:sp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7010" y="6103620"/>
            <a:ext cx="54991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example: rescued from neuron degeneration</a:t>
            </a:r>
            <a:endParaRPr lang="en-US" altLang="zh-CN" sz="2000">
              <a:latin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</a:rPr>
              <a:t>100 neurons recorded</a:t>
            </a:r>
            <a:endParaRPr lang="en-US" altLang="zh-CN" sz="2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pic>
        <p:nvPicPr>
          <p:cNvPr id="2" name="图片 1" descr="figure_1"/>
          <p:cNvPicPr>
            <a:picLocks noChangeAspect="1"/>
          </p:cNvPicPr>
          <p:nvPr/>
        </p:nvPicPr>
        <p:blipFill>
          <a:blip r:embed="rId1"/>
          <a:srcRect l="8434" t="6814" r="8396" b="2105"/>
          <a:stretch>
            <a:fillRect/>
          </a:stretch>
        </p:blipFill>
        <p:spPr>
          <a:xfrm>
            <a:off x="105410" y="1324610"/>
            <a:ext cx="8932545" cy="4577080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1779270" y="4291965"/>
            <a:ext cx="210820" cy="5670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6495415" y="4609465"/>
            <a:ext cx="210820" cy="5670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55651" y="3746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Results</a:t>
            </a:r>
            <a:endParaRPr lang="en-US" altLang="zh-CN" b="1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</a:rPr>
              <a:t>neurogenesis rescues CA3 dynamics</a:t>
            </a:r>
            <a:endParaRPr lang="en-US" altLang="zh-CN" sz="26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600">
              <a:latin typeface="Times New Roman" panose="02020603050405020304" charset="0"/>
            </a:endParaRPr>
          </a:p>
        </p:txBody>
      </p:sp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pic>
        <p:nvPicPr>
          <p:cNvPr id="3" name="图片 2" descr="figure_2"/>
          <p:cNvPicPr>
            <a:picLocks noChangeAspect="1"/>
          </p:cNvPicPr>
          <p:nvPr/>
        </p:nvPicPr>
        <p:blipFill>
          <a:blip r:embed="rId1"/>
          <a:srcRect l="1368" t="5208" r="6474" b="647"/>
          <a:stretch>
            <a:fillRect/>
          </a:stretch>
        </p:blipFill>
        <p:spPr>
          <a:xfrm>
            <a:off x="8890" y="1429385"/>
            <a:ext cx="6282690" cy="4837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2055" y="1845945"/>
            <a:ext cx="2724785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sz="2000">
              <a:latin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</a:rPr>
              <a:t>CA3</a:t>
            </a:r>
            <a:endParaRPr lang="en-US" altLang="zh-CN" sz="2000">
              <a:latin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</a:rPr>
              <a:t>recurrent synapses</a:t>
            </a:r>
            <a:endParaRPr lang="en-US" altLang="zh-CN" sz="2000">
              <a:latin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</a:rPr>
              <a:t>100 excitatory neurons</a:t>
            </a:r>
            <a:endParaRPr lang="en-US" altLang="zh-CN" sz="2000">
              <a:latin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</a:rPr>
              <a:t>STDP synapse model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2769870" y="3974465"/>
            <a:ext cx="210820" cy="5670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755651" y="3746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Results</a:t>
            </a:r>
            <a:endParaRPr lang="en-US" altLang="zh-CN" b="1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</a:rPr>
              <a:t>neurogenesis rescues CA3 plasticity</a:t>
            </a:r>
            <a:endParaRPr lang="en-US" altLang="zh-CN" sz="2600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600">
              <a:latin typeface="Times New Roman" panose="02020603050405020304" charset="0"/>
            </a:endParaRPr>
          </a:p>
        </p:txBody>
      </p:sp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28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>
                <a:latin typeface="Times New Roman" panose="02020603050405020304" charset="0"/>
              </a:rPr>
              <a:t>Summary</a:t>
            </a:r>
            <a:endParaRPr lang="en-US" altLang="zh-CN" b="1">
              <a:latin typeface="Times New Roman" panose="02020603050405020304" charset="0"/>
            </a:endParaRPr>
          </a:p>
          <a:p>
            <a:endParaRPr lang="en-US" altLang="zh-CN" sz="2600" b="1">
              <a:latin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9625" y="1111885"/>
            <a:ext cx="4530725" cy="4602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</a:rPr>
              <a:t>Our Results</a:t>
            </a:r>
            <a:endParaRPr lang="en-US" altLang="zh-CN" sz="2400" b="1">
              <a:latin typeface="Times New Roman" panose="02020603050405020304" charset="0"/>
            </a:endParaRPr>
          </a:p>
          <a:p>
            <a:r>
              <a:rPr lang="en-US" altLang="zh-CN" sz="2400" b="1">
                <a:latin typeface="Times New Roman" panose="02020603050405020304" charset="0"/>
              </a:rPr>
              <a:t>Input strength</a:t>
            </a:r>
            <a:r>
              <a:rPr lang="en-US" altLang="zh-CN" sz="2400">
                <a:latin typeface="Times New Roman" panose="02020603050405020304" charset="0"/>
              </a:rPr>
              <a:t> from DG to CA3 influence CA3 network activities and plasticity.</a:t>
            </a:r>
            <a:endParaRPr lang="en-US" altLang="zh-CN" sz="2400">
              <a:latin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</a:endParaRPr>
          </a:p>
          <a:p>
            <a:r>
              <a:rPr lang="en-US" altLang="zh-CN" sz="2400" b="1">
                <a:latin typeface="Times New Roman" panose="02020603050405020304" charset="0"/>
              </a:rPr>
              <a:t>Empirical Evidence of Depression</a:t>
            </a:r>
            <a:endParaRPr lang="en-US" altLang="zh-CN" sz="2400">
              <a:latin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</a:rPr>
              <a:t>Onset: activation abnormality in the hippocampus</a:t>
            </a:r>
            <a:r>
              <a:rPr lang="en-US" altLang="zh-CN" sz="1600">
                <a:latin typeface="Times New Roman" panose="02020603050405020304" charset="0"/>
              </a:rPr>
              <a:t> (</a:t>
            </a:r>
            <a:r>
              <a:rPr lang="en-US" altLang="zh-CN" sz="1600">
                <a:latin typeface="Times New Roman" panose="02020603050405020304" charset="0"/>
                <a:sym typeface="+mn-ea"/>
              </a:rPr>
              <a:t>Milne et al., 2012) </a:t>
            </a:r>
            <a:endParaRPr lang="en-US" altLang="zh-CN" sz="1600">
              <a:latin typeface="Times New Roman" panose="02020603050405020304" charset="0"/>
              <a:sym typeface="+mn-ea"/>
            </a:endParaRPr>
          </a:p>
          <a:p>
            <a:endParaRPr lang="en-US" altLang="zh-CN" sz="1600">
              <a:latin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</a:rPr>
              <a:t>Rescue: enhancing activation in DG</a:t>
            </a:r>
            <a:endParaRPr lang="en-US" altLang="zh-CN" sz="2400">
              <a:latin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</a:rPr>
              <a:t>(Henke, 1989)</a:t>
            </a:r>
            <a:endParaRPr lang="en-US" altLang="zh-CN" sz="2400">
              <a:latin typeface="Times New Roman" panose="02020603050405020304" charset="0"/>
            </a:endParaRPr>
          </a:p>
        </p:txBody>
      </p:sp>
      <p:pic>
        <p:nvPicPr>
          <p:cNvPr id="2" name="图片 1" descr="hippocampal_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324610"/>
            <a:ext cx="4274820" cy="38417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01930" y="5302885"/>
            <a:ext cx="369189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pp: perforant path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mf: mossy fiber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rc: recurrent collaterals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97530" y="2829560"/>
            <a:ext cx="67310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(DG)</a:t>
            </a:r>
            <a:endParaRPr lang="en-US" altLang="zh-CN" sz="1600"/>
          </a:p>
        </p:txBody>
      </p:sp>
      <p:sp>
        <p:nvSpPr>
          <p:cNvPr id="13" name="文本框 12"/>
          <p:cNvSpPr txBox="1"/>
          <p:nvPr/>
        </p:nvSpPr>
        <p:spPr>
          <a:xfrm>
            <a:off x="646430" y="2829560"/>
            <a:ext cx="67310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(EC)</a:t>
            </a:r>
            <a:endParaRPr lang="en-US" altLang="zh-CN" sz="1600"/>
          </a:p>
        </p:txBody>
      </p:sp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umblr_inline_o218jrPSNM1sndsvm_5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942465"/>
            <a:ext cx="4942205" cy="2776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20285" y="3489325"/>
            <a:ext cx="4298950" cy="819150"/>
          </a:xfrm>
          <a:solidFill>
            <a:schemeClr val="bg1"/>
          </a:solidFill>
        </p:spPr>
        <p:txBody>
          <a:bodyPr>
            <a:normAutofit fontScale="90000"/>
          </a:bodyPr>
          <a:p>
            <a:r>
              <a:rPr lang="en-US" altLang="zh-CN" sz="30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</a:rPr>
              <a:t>The role of hippocampal neuron degeneration, dendritic atrophy, and neurogenesis in depression onset and rescue</a:t>
            </a:r>
            <a:endParaRPr lang="en-US" altLang="zh-CN" sz="300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</a:endParaRPr>
          </a:p>
        </p:txBody>
      </p:sp>
      <p:pic>
        <p:nvPicPr>
          <p:cNvPr id="9" name="图片 8" descr="BCF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140" y="766445"/>
            <a:ext cx="1612900" cy="798195"/>
          </a:xfrm>
          <a:prstGeom prst="rect">
            <a:avLst/>
          </a:prstGeom>
        </p:spPr>
      </p:pic>
      <p:pic>
        <p:nvPicPr>
          <p:cNvPr id="10" name="图片 9" descr="University_of_Strasbourg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5" y="766445"/>
            <a:ext cx="1729105" cy="797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 descr="nest-simul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150" y="766445"/>
            <a:ext cx="1898015" cy="7975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18415" y="160655"/>
            <a:ext cx="91440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</a:rPr>
              <a:t>Joint Master in Neuroscience, 10</a:t>
            </a:r>
            <a:r>
              <a:rPr lang="en-US" altLang="zh-CN" sz="2000" b="1" baseline="30000">
                <a:solidFill>
                  <a:schemeClr val="tx2"/>
                </a:solidFill>
                <a:latin typeface="Times New Roman" panose="02020603050405020304" charset="0"/>
              </a:rPr>
              <a:t>th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</a:rPr>
              <a:t> Anniversary, University of Strasbourg, 2016</a:t>
            </a:r>
            <a:endParaRPr lang="en-US" altLang="zh-CN" sz="2000" b="1">
              <a:solidFill>
                <a:schemeClr val="tx2"/>
              </a:solidFill>
              <a:latin typeface="Times New Roman" panose="0202060305040502030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6035" y="4821555"/>
            <a:ext cx="9086850" cy="1778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545965" y="5478145"/>
            <a:ext cx="456692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sym typeface="+mn-ea"/>
              </a:rPr>
              <a:t>LU Han</a:t>
            </a:r>
            <a:endParaRPr lang="en-US" altLang="zh-CN" sz="1600" b="1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sym typeface="+mn-ea"/>
            </a:endParaRP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sym typeface="+mn-ea"/>
              </a:rPr>
              <a:t>Tutor:  Julia Gallinaro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sym typeface="+mn-ea"/>
            </a:endParaRPr>
          </a:p>
          <a:p>
            <a:pPr algn="ctr"/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sym typeface="+mn-ea"/>
              </a:rPr>
              <a:t>Supervisor:  Prof. Stefan Rotter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</a:rPr>
            </a:fld>
            <a:endParaRPr lang="zh-CN" altLang="en-US" smtClean="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</a:rPr>
              <a:t>JMN 10th Anniversary, 2016 September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0" y="5276215"/>
            <a:ext cx="3823970" cy="110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>
                <a:solidFill>
                  <a:schemeClr val="accent2"/>
                </a:solidFill>
                <a:latin typeface="Impact" panose="020B0806030902050204" charset="0"/>
              </a:rPr>
              <a:t>Thank you!</a:t>
            </a:r>
            <a:endParaRPr lang="en-US" altLang="zh-CN" sz="6600">
              <a:solidFill>
                <a:schemeClr val="accent2"/>
              </a:solidFill>
              <a:latin typeface="Impact" panose="020B080603090205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5422" y="5428620"/>
            <a:ext cx="30314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</a:rPr>
              <a:t>Pittenger and Duman, 2008</a:t>
            </a:r>
            <a:endParaRPr lang="en-US" altLang="zh-CN" sz="1600">
              <a:latin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</a:rPr>
              <a:t>Santarelli et al., 2003</a:t>
            </a:r>
            <a:endParaRPr lang="en-US" altLang="zh-CN" sz="1600">
              <a:latin typeface="Times New Roman" panose="02020603050405020304" charset="0"/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4918082" y="4258950"/>
            <a:ext cx="487680" cy="609600"/>
          </a:xfrm>
          <a:prstGeom prst="upArrow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Times New Roman" panose="02020603050405020304" charset="0"/>
            </a:endParaRPr>
          </a:p>
        </p:txBody>
      </p:sp>
      <p:sp>
        <p:nvSpPr>
          <p:cNvPr id="9" name="上箭头 8"/>
          <p:cNvSpPr/>
          <p:nvPr/>
        </p:nvSpPr>
        <p:spPr>
          <a:xfrm rot="10800000">
            <a:off x="4900302" y="1999620"/>
            <a:ext cx="487680" cy="609600"/>
          </a:xfrm>
          <a:prstGeom prst="up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06297" y="1574805"/>
            <a:ext cx="18897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stressors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264917" y="3276605"/>
            <a:ext cx="472440" cy="1828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34437" y="2926085"/>
            <a:ext cx="48133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+/-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300991" y="-4444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Scientific Background</a:t>
            </a:r>
            <a:br>
              <a:rPr lang="en-US" altLang="zh-CN">
                <a:latin typeface="Times New Roman" panose="02020603050405020304" charset="0"/>
              </a:rPr>
            </a:br>
            <a:r>
              <a:rPr lang="en-US" altLang="zh-CN" sz="2600">
                <a:latin typeface="Times New Roman" panose="02020603050405020304" charset="0"/>
              </a:rPr>
              <a:t>Depression &amp; Neuroplasticity in the hippocampus</a:t>
            </a:r>
            <a:endParaRPr lang="en-US" altLang="zh-CN" sz="2600">
              <a:latin typeface="Times New Roman" panose="0202060305040502030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57695" y="2472690"/>
            <a:ext cx="2104390" cy="178625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panose="02020603050405020304" charset="0"/>
              </a:rPr>
              <a:t>DEPRESSION</a:t>
            </a:r>
            <a:endParaRPr lang="en-US" altLang="zh-CN" sz="2000" b="1">
              <a:latin typeface="Times New Roman" panose="02020603050405020304" charset="0"/>
            </a:endParaRPr>
          </a:p>
        </p:txBody>
      </p:sp>
      <p:pic>
        <p:nvPicPr>
          <p:cNvPr id="3" name="图片 2" descr="HippocampalRegi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" y="2398395"/>
            <a:ext cx="3822065" cy="2041525"/>
          </a:xfrm>
          <a:prstGeom prst="rect">
            <a:avLst/>
          </a:prstGeom>
        </p:spPr>
      </p:pic>
      <p:pic>
        <p:nvPicPr>
          <p:cNvPr id="13" name="图片 12" descr="BCF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224020" y="2750820"/>
            <a:ext cx="1875790" cy="1356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panose="02020603050405020304" charset="0"/>
              </a:rPr>
              <a:t>neuroplasticity</a:t>
            </a:r>
            <a:endParaRPr lang="en-US" altLang="zh-CN" sz="2000" b="1">
              <a:latin typeface="Times New Roman" panose="02020603050405020304" charset="0"/>
            </a:endParaRPr>
          </a:p>
        </p:txBody>
      </p:sp>
      <p:pic>
        <p:nvPicPr>
          <p:cNvPr id="20" name="图片 19" descr="HippocampalRegi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" y="2421255"/>
            <a:ext cx="3822065" cy="2041525"/>
          </a:xfrm>
          <a:prstGeom prst="rect">
            <a:avLst/>
          </a:prstGeom>
        </p:spPr>
      </p:pic>
      <p:pic>
        <p:nvPicPr>
          <p:cNvPr id="21" name="图片 20" descr="pills"/>
          <p:cNvPicPr>
            <a:picLocks noChangeAspect="1"/>
          </p:cNvPicPr>
          <p:nvPr/>
        </p:nvPicPr>
        <p:blipFill>
          <a:blip r:embed="rId3"/>
          <a:srcRect t="21459"/>
          <a:stretch>
            <a:fillRect/>
          </a:stretch>
        </p:blipFill>
        <p:spPr>
          <a:xfrm>
            <a:off x="3663950" y="5387340"/>
            <a:ext cx="1565275" cy="820420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22" name="图片 21" descr="tdy_mara_ect_1308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975" y="5334635"/>
            <a:ext cx="1552575" cy="8731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606297" y="4808860"/>
            <a:ext cx="18897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treatments</a:t>
            </a:r>
            <a:endParaRPr lang="en-US" altLang="zh-CN" sz="2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13" name="图片 12" descr="BCF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/>
        </p:nvSpPr>
        <p:spPr>
          <a:xfrm>
            <a:off x="300991" y="-4444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Scientific Background</a:t>
            </a:r>
            <a:br>
              <a:rPr lang="en-US" altLang="zh-CN">
                <a:latin typeface="Times New Roman" panose="02020603050405020304" charset="0"/>
              </a:rPr>
            </a:br>
            <a:r>
              <a:rPr lang="en-US" altLang="zh-CN" sz="2600">
                <a:latin typeface="Times New Roman" panose="02020603050405020304" charset="0"/>
              </a:rPr>
              <a:t>Depression &amp; Neuroplasticity in the hippocampus</a:t>
            </a:r>
            <a:endParaRPr lang="en-US" altLang="zh-CN" sz="2600">
              <a:latin typeface="Times New Roman" panose="02020603050405020304" charset="0"/>
            </a:endParaRPr>
          </a:p>
        </p:txBody>
      </p:sp>
      <p:pic>
        <p:nvPicPr>
          <p:cNvPr id="21" name="图片 20" descr="pills"/>
          <p:cNvPicPr>
            <a:picLocks noChangeAspect="1"/>
          </p:cNvPicPr>
          <p:nvPr/>
        </p:nvPicPr>
        <p:blipFill>
          <a:blip r:embed="rId2"/>
          <a:srcRect t="21459"/>
          <a:stretch>
            <a:fillRect/>
          </a:stretch>
        </p:blipFill>
        <p:spPr>
          <a:xfrm>
            <a:off x="4184650" y="5387340"/>
            <a:ext cx="1565275" cy="820420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22" name="图片 21" descr="tdy_mara_ect_1308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75" y="5334635"/>
            <a:ext cx="1552575" cy="8731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126997" y="4808860"/>
            <a:ext cx="18897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treatments</a:t>
            </a:r>
            <a:endParaRPr lang="en-US" altLang="zh-CN" sz="2000">
              <a:latin typeface="Times New Roman" panose="02020603050405020304" charset="0"/>
            </a:endParaRPr>
          </a:p>
        </p:txBody>
      </p:sp>
      <p:pic>
        <p:nvPicPr>
          <p:cNvPr id="18" name="图片 17" descr="HippocampalRegion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665" y="2618105"/>
            <a:ext cx="2553970" cy="136398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482465" y="2559050"/>
            <a:ext cx="2553970" cy="135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charset="0"/>
              </a:rPr>
              <a:t>neuroplasticity</a:t>
            </a:r>
            <a:endParaRPr lang="en-US" altLang="zh-CN" sz="2800" b="1">
              <a:solidFill>
                <a:schemeClr val="bg1"/>
              </a:solidFill>
              <a:latin typeface="Times New Roman" panose="02020603050405020304" charset="0"/>
            </a:endParaRPr>
          </a:p>
        </p:txBody>
      </p:sp>
      <p:sp>
        <p:nvSpPr>
          <p:cNvPr id="24" name="上箭头 23"/>
          <p:cNvSpPr/>
          <p:nvPr/>
        </p:nvSpPr>
        <p:spPr>
          <a:xfrm rot="10800000">
            <a:off x="5515617" y="1772290"/>
            <a:ext cx="487680" cy="609600"/>
          </a:xfrm>
          <a:prstGeom prst="up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95272" y="1309375"/>
            <a:ext cx="18897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stressors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7100577" y="3199770"/>
            <a:ext cx="472440" cy="1828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25012" y="2804800"/>
            <a:ext cx="4845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+/-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687945" y="2738120"/>
            <a:ext cx="1355090" cy="110553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panose="02020603050405020304" charset="0"/>
              </a:rPr>
              <a:t>DEPRESSION</a:t>
            </a:r>
            <a:endParaRPr lang="en-US" altLang="zh-CN" sz="1200" b="1">
              <a:latin typeface="Times New Roman" panose="02020603050405020304" charset="0"/>
            </a:endParaRPr>
          </a:p>
        </p:txBody>
      </p:sp>
      <p:sp>
        <p:nvSpPr>
          <p:cNvPr id="29" name="内容占位符 2"/>
          <p:cNvSpPr>
            <a:spLocks noGrp="1"/>
          </p:cNvSpPr>
          <p:nvPr/>
        </p:nvSpPr>
        <p:spPr>
          <a:xfrm>
            <a:off x="88265" y="1771650"/>
            <a:ext cx="684974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>
                <a:latin typeface="Times New Roman" panose="02020603050405020304" charset="0"/>
              </a:rPr>
              <a:t>hippocampal </a:t>
            </a:r>
            <a:r>
              <a:rPr lang="en-US" altLang="zh-CN" sz="2200" b="1">
                <a:latin typeface="Times New Roman" panose="02020603050405020304" charset="0"/>
              </a:rPr>
              <a:t>volume</a:t>
            </a:r>
            <a:endParaRPr lang="en-US" altLang="zh-CN" sz="2200">
              <a:latin typeface="Times New Roman" panose="02020603050405020304" charset="0"/>
            </a:endParaRPr>
          </a:p>
          <a:p>
            <a:endParaRPr lang="en-US" altLang="zh-CN" sz="2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200" b="1">
                <a:latin typeface="Times New Roman" panose="02020603050405020304" charset="0"/>
              </a:rPr>
              <a:t>synaptic </a:t>
            </a:r>
            <a:r>
              <a:rPr lang="en-US" altLang="zh-CN" sz="2200">
                <a:latin typeface="Times New Roman" panose="02020603050405020304" charset="0"/>
              </a:rPr>
              <a:t>change</a:t>
            </a:r>
            <a:endParaRPr lang="en-US" altLang="zh-CN" sz="2200">
              <a:latin typeface="Times New Roman" panose="02020603050405020304" charset="0"/>
            </a:endParaRPr>
          </a:p>
          <a:p>
            <a:endParaRPr lang="en-US" altLang="zh-CN" sz="2200">
              <a:latin typeface="Times New Roman" panose="0202060305040502030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200" b="1">
                <a:latin typeface="Times New Roman" panose="02020603050405020304" charset="0"/>
                <a:cs typeface="Arial" panose="020B0604020202020204" pitchFamily="34" charset="0"/>
              </a:rPr>
              <a:t>dendritic </a:t>
            </a:r>
            <a:r>
              <a:rPr lang="en-US" altLang="zh-CN" sz="2200">
                <a:latin typeface="Times New Roman" panose="02020603050405020304" charset="0"/>
                <a:cs typeface="Arial" panose="020B0604020202020204" pitchFamily="34" charset="0"/>
              </a:rPr>
              <a:t>morphology</a:t>
            </a:r>
            <a:endParaRPr lang="en-US" altLang="zh-CN" sz="2200">
              <a:latin typeface="Times New Roman" panose="02020603050405020304" charset="0"/>
              <a:cs typeface="Arial" panose="020B0604020202020204" pitchFamily="34" charset="0"/>
            </a:endParaRPr>
          </a:p>
          <a:p>
            <a:endParaRPr lang="en-US" altLang="zh-CN" sz="2200">
              <a:latin typeface="Times New Roman" panose="0202060305040502030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200" b="1">
                <a:latin typeface="Times New Roman" panose="02020603050405020304" charset="0"/>
                <a:cs typeface="Arial" panose="020B0604020202020204" pitchFamily="34" charset="0"/>
              </a:rPr>
              <a:t>neurogenesis </a:t>
            </a:r>
            <a:r>
              <a:rPr lang="en-US" altLang="zh-CN" sz="2200">
                <a:latin typeface="Times New Roman" panose="02020603050405020304" charset="0"/>
                <a:cs typeface="Arial" panose="020B0604020202020204" pitchFamily="34" charset="0"/>
              </a:rPr>
              <a:t>&amp; degeneration</a:t>
            </a:r>
            <a:endParaRPr lang="en-US" altLang="zh-CN" sz="2200">
              <a:latin typeface="Times New Roman" panose="02020603050405020304" charset="0"/>
              <a:cs typeface="Arial" panose="020B0604020202020204" pitchFamily="34" charset="0"/>
            </a:endParaRPr>
          </a:p>
        </p:txBody>
      </p:sp>
      <p:sp>
        <p:nvSpPr>
          <p:cNvPr id="30" name="右大括号 29"/>
          <p:cNvSpPr/>
          <p:nvPr/>
        </p:nvSpPr>
        <p:spPr>
          <a:xfrm>
            <a:off x="3641725" y="2019300"/>
            <a:ext cx="764540" cy="25368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5490217" y="4114170"/>
            <a:ext cx="487680" cy="609600"/>
          </a:xfrm>
          <a:prstGeom prst="upArrow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椭圆 31"/>
          <p:cNvSpPr/>
          <p:nvPr/>
        </p:nvSpPr>
        <p:spPr>
          <a:xfrm>
            <a:off x="535940" y="1433830"/>
            <a:ext cx="4470400" cy="4470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7871467" y="4486280"/>
            <a:ext cx="487680" cy="609600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9" name="上箭头 8"/>
          <p:cNvSpPr/>
          <p:nvPr/>
        </p:nvSpPr>
        <p:spPr>
          <a:xfrm rot="10800000">
            <a:off x="7815587" y="2022480"/>
            <a:ext cx="487680" cy="609600"/>
          </a:xfrm>
          <a:prstGeom prst="up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30702" y="5109215"/>
            <a:ext cx="2788285" cy="703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Times New Roman" panose="02020603050405020304" charset="0"/>
              </a:rPr>
              <a:t>treatments</a:t>
            </a:r>
            <a:endParaRPr lang="en-US" altLang="zh-CN" sz="2000">
              <a:latin typeface="Times New Roman" panose="02020603050405020304" charset="0"/>
            </a:endParaRPr>
          </a:p>
          <a:p>
            <a:pPr algn="ctr"/>
            <a:endParaRPr lang="en-US" altLang="zh-CN" sz="2000">
              <a:latin typeface="Times New Roman" panose="0202060305040502030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864225" y="4941570"/>
            <a:ext cx="1885315" cy="254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4" idx="3"/>
          </p:cNvCxnSpPr>
          <p:nvPr/>
        </p:nvCxnSpPr>
        <p:spPr>
          <a:xfrm flipV="1">
            <a:off x="5784215" y="2311400"/>
            <a:ext cx="1839595" cy="82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559047" y="1585600"/>
            <a:ext cx="1889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</a:rPr>
              <a:t>stressors</a:t>
            </a:r>
            <a:endParaRPr lang="en-US" altLang="zh-CN" sz="2000">
              <a:latin typeface="Times New Roman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9" name="标题 1"/>
          <p:cNvSpPr>
            <a:spLocks noGrp="1"/>
          </p:cNvSpPr>
          <p:nvPr/>
        </p:nvSpPr>
        <p:spPr>
          <a:xfrm>
            <a:off x="3492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Scientific Background</a:t>
            </a:r>
            <a:br>
              <a:rPr lang="en-US" altLang="zh-CN">
                <a:latin typeface="Times New Roman" panose="02020603050405020304" charset="0"/>
              </a:rPr>
            </a:br>
            <a:r>
              <a:rPr lang="en-US" altLang="zh-CN" sz="2600">
                <a:latin typeface="Times New Roman" panose="02020603050405020304" charset="0"/>
              </a:rPr>
              <a:t>Depression &amp; Neuroplasticity in the hippocampus</a:t>
            </a:r>
            <a:endParaRPr lang="en-US" altLang="zh-CN" sz="2600"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810" y="5735320"/>
            <a:ext cx="2689860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Times New Roman" panose="02020603050405020304" charset="0"/>
              </a:rPr>
              <a:t>Santarelli </a:t>
            </a:r>
            <a:r>
              <a:rPr lang="en-US" altLang="zh-CN" sz="1600">
                <a:latin typeface="Times New Roman" panose="02020603050405020304" charset="0"/>
              </a:rPr>
              <a:t>et al., 2000</a:t>
            </a:r>
            <a:endParaRPr lang="en-US" altLang="zh-CN" sz="1600">
              <a:latin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</a:rPr>
              <a:t>Vyas et al., 2002</a:t>
            </a:r>
            <a:endParaRPr lang="en-US" altLang="zh-CN" sz="1600">
              <a:latin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</a:rPr>
              <a:t>Holderbach et al., 2007</a:t>
            </a:r>
            <a:endParaRPr lang="en-US" altLang="zh-CN" sz="1600">
              <a:latin typeface="Times New Roman" panose="02020603050405020304" charset="0"/>
            </a:endParaRPr>
          </a:p>
        </p:txBody>
      </p:sp>
      <p:pic>
        <p:nvPicPr>
          <p:cNvPr id="21" name="图片 20" descr="pills"/>
          <p:cNvPicPr>
            <a:picLocks noChangeAspect="1"/>
          </p:cNvPicPr>
          <p:nvPr/>
        </p:nvPicPr>
        <p:blipFill>
          <a:blip r:embed="rId1"/>
          <a:srcRect t="21459"/>
          <a:stretch>
            <a:fillRect/>
          </a:stretch>
        </p:blipFill>
        <p:spPr>
          <a:xfrm>
            <a:off x="6686550" y="5608955"/>
            <a:ext cx="1185545" cy="621665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22" name="图片 21" descr="tdy_mara_ect_1308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785" y="5608955"/>
            <a:ext cx="1104900" cy="621665"/>
          </a:xfrm>
          <a:prstGeom prst="rect">
            <a:avLst/>
          </a:prstGeom>
        </p:spPr>
      </p:pic>
      <p:pic>
        <p:nvPicPr>
          <p:cNvPr id="5" name="图片 4" descr="HippocampalRegion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2878455"/>
            <a:ext cx="2553970" cy="13639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61150" y="2797175"/>
            <a:ext cx="2553970" cy="135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charset="0"/>
              </a:rPr>
              <a:t>neuroplasticity</a:t>
            </a:r>
            <a:endParaRPr lang="en-US" altLang="zh-CN" sz="2800" b="1">
              <a:solidFill>
                <a:schemeClr val="bg1"/>
              </a:solidFill>
              <a:latin typeface="Times New Roman" panose="02020603050405020304" charset="0"/>
            </a:endParaRPr>
          </a:p>
        </p:txBody>
      </p:sp>
      <p:pic>
        <p:nvPicPr>
          <p:cNvPr id="12" name="图片 11" descr="BCF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2500630" y="1806575"/>
            <a:ext cx="3283585" cy="1025525"/>
            <a:chOff x="3088" y="3125"/>
            <a:chExt cx="5171" cy="1615"/>
          </a:xfrm>
        </p:grpSpPr>
        <p:sp>
          <p:nvSpPr>
            <p:cNvPr id="24" name="矩形 23"/>
            <p:cNvSpPr/>
            <p:nvPr/>
          </p:nvSpPr>
          <p:spPr>
            <a:xfrm>
              <a:off x="3088" y="3125"/>
              <a:ext cx="5171" cy="16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275" y="3429"/>
              <a:ext cx="4741" cy="1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dendritic atrophy in CA3 &amp;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neuron pool reduction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733040" y="4352925"/>
            <a:ext cx="2804160" cy="1174750"/>
            <a:chOff x="3167" y="6174"/>
            <a:chExt cx="4416" cy="1850"/>
          </a:xfrm>
        </p:grpSpPr>
        <p:sp>
          <p:nvSpPr>
            <p:cNvPr id="25" name="矩形 24"/>
            <p:cNvSpPr/>
            <p:nvPr/>
          </p:nvSpPr>
          <p:spPr>
            <a:xfrm>
              <a:off x="3167" y="6174"/>
              <a:ext cx="4416" cy="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305" y="6541"/>
              <a:ext cx="3981" cy="1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neurogenesis in the dentate gyrus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01650" y="-1270"/>
            <a:ext cx="84074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  <a:sym typeface="+mn-ea"/>
              </a:rPr>
              <a:t>Objectives &amp; Hypotheses </a:t>
            </a:r>
            <a:br>
              <a:rPr lang="en-US" altLang="zh-CN">
                <a:latin typeface="Times New Roman" panose="02020603050405020304" charset="0"/>
              </a:rPr>
            </a:br>
            <a:r>
              <a:rPr lang="en-US" altLang="zh-CN" sz="2600">
                <a:latin typeface="Times New Roman" panose="02020603050405020304" charset="0"/>
                <a:sym typeface="+mn-ea"/>
              </a:rPr>
              <a:t>computational neuroscience: network dynamics</a:t>
            </a:r>
            <a:endParaRPr lang="en-US" altLang="zh-CN" sz="2600">
              <a:latin typeface="Times New Roman" panose="02020603050405020304" charset="0"/>
            </a:endParaRPr>
          </a:p>
        </p:txBody>
      </p:sp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  <p:pic>
        <p:nvPicPr>
          <p:cNvPr id="45" name="图片 44" descr="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245870"/>
            <a:ext cx="7470140" cy="497967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2891790" y="5525770"/>
            <a:ext cx="3653155" cy="396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</a:rPr>
              <a:t>inputs, size, connection strength...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 descr="hippocampal_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2011045"/>
            <a:ext cx="4627245" cy="415734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0430" y="3667760"/>
            <a:ext cx="67310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(DG)</a:t>
            </a:r>
            <a:endParaRPr lang="en-US" altLang="zh-CN" sz="1600"/>
          </a:p>
        </p:txBody>
      </p:sp>
      <p:sp>
        <p:nvSpPr>
          <p:cNvPr id="13" name="文本框 12"/>
          <p:cNvSpPr txBox="1"/>
          <p:nvPr/>
        </p:nvSpPr>
        <p:spPr>
          <a:xfrm>
            <a:off x="760730" y="3667760"/>
            <a:ext cx="67310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(EC)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382270" y="5530215"/>
            <a:ext cx="20701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            excitatory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     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            inhibitory</a:t>
            </a:r>
            <a:endParaRPr lang="en-US" altLang="zh-CN">
              <a:latin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6225" y="5701665"/>
            <a:ext cx="633095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6225" y="6222365"/>
            <a:ext cx="633095" cy="75565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576195" y="2011045"/>
            <a:ext cx="369189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pp: perforant path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mf: mossy fiber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rc: recurrent collaterals</a:t>
            </a:r>
            <a:endParaRPr lang="en-US" altLang="zh-CN">
              <a:latin typeface="Times New Roman" panose="02020603050405020304" charset="0"/>
            </a:endParaRPr>
          </a:p>
        </p:txBody>
      </p:sp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501650" y="-1270"/>
            <a:ext cx="84074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  <a:sym typeface="+mn-ea"/>
              </a:rPr>
              <a:t>Objectives &amp; Hypotheses </a:t>
            </a:r>
            <a:br>
              <a:rPr lang="en-US" altLang="zh-CN">
                <a:latin typeface="Times New Roman" panose="02020603050405020304" charset="0"/>
              </a:rPr>
            </a:br>
            <a:r>
              <a:rPr lang="en-US" altLang="zh-CN" sz="2600">
                <a:latin typeface="Times New Roman" panose="02020603050405020304" charset="0"/>
                <a:sym typeface="+mn-ea"/>
              </a:rPr>
              <a:t>computational neuroscience: network dynamics</a:t>
            </a:r>
            <a:endParaRPr lang="en-US" altLang="zh-CN" sz="26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 descr="hippocampal_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2011045"/>
            <a:ext cx="4627245" cy="415734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4145" y="2113280"/>
            <a:ext cx="3831590" cy="4184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dendritic atrophy &amp; neuron degeneration 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influence </a:t>
            </a:r>
            <a:r>
              <a:rPr lang="en-US" altLang="zh-CN" sz="3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dynamics and plasticity</a:t>
            </a:r>
            <a:endParaRPr lang="en-US" altLang="zh-CN" sz="3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3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in CA3</a:t>
            </a:r>
            <a:endParaRPr lang="en-US" altLang="zh-CN" sz="3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  <a:p>
            <a:pPr algn="l"/>
            <a:endParaRPr lang="en-US" altLang="zh-CN" sz="3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 sz="3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neurogenesis in DG 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rescues </a:t>
            </a:r>
            <a:r>
              <a:rPr lang="en-US" altLang="zh-CN" sz="30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dynamics and plasticity in CA3</a:t>
            </a:r>
            <a:endParaRPr lang="en-US" altLang="zh-CN" sz="3000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0430" y="3667760"/>
            <a:ext cx="67310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(DG)</a:t>
            </a:r>
            <a:endParaRPr lang="en-US" altLang="zh-CN" sz="1600"/>
          </a:p>
        </p:txBody>
      </p:sp>
      <p:sp>
        <p:nvSpPr>
          <p:cNvPr id="12" name="右箭头 11"/>
          <p:cNvSpPr/>
          <p:nvPr/>
        </p:nvSpPr>
        <p:spPr>
          <a:xfrm rot="8040000">
            <a:off x="4288155" y="4639310"/>
            <a:ext cx="434975" cy="18478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0730" y="3667760"/>
            <a:ext cx="67310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(EC)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382270" y="5530215"/>
            <a:ext cx="20701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            excitatory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     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            inhibitory</a:t>
            </a:r>
            <a:endParaRPr lang="en-US" altLang="zh-CN">
              <a:latin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6225" y="5701665"/>
            <a:ext cx="633095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6225" y="6222365"/>
            <a:ext cx="633095" cy="75565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576195" y="2011045"/>
            <a:ext cx="369189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pp: perforant path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mf: mossy fiber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rc: recurrent collaterals</a:t>
            </a:r>
            <a:endParaRPr lang="en-US" altLang="zh-CN">
              <a:latin typeface="Times New Roman" panose="02020603050405020304" charset="0"/>
            </a:endParaRPr>
          </a:p>
        </p:txBody>
      </p:sp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501650" y="-1270"/>
            <a:ext cx="84074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  <a:sym typeface="+mn-ea"/>
              </a:rPr>
              <a:t>Objectives &amp; Hypotheses </a:t>
            </a:r>
            <a:br>
              <a:rPr lang="en-US" altLang="zh-CN">
                <a:latin typeface="Times New Roman" panose="02020603050405020304" charset="0"/>
              </a:rPr>
            </a:br>
            <a:r>
              <a:rPr lang="en-US" altLang="zh-CN" sz="2600">
                <a:latin typeface="Times New Roman" panose="02020603050405020304" charset="0"/>
                <a:sym typeface="+mn-ea"/>
              </a:rPr>
              <a:t>computational neuroscience: network dynamics</a:t>
            </a:r>
            <a:endParaRPr lang="en-US" altLang="zh-CN" sz="26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>
                <a:latin typeface="Times New Roman" panose="02020603050405020304" charset="0"/>
              </a:rPr>
            </a:fld>
            <a:endParaRPr lang="zh-CN" altLang="en-US" smtClean="0">
              <a:latin typeface="Times New Roman" panose="020206030504050203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JMN 10th Anniversary, 2016 September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8" name="标题 1"/>
          <p:cNvSpPr>
            <a:spLocks noGrp="1"/>
          </p:cNvSpPr>
          <p:nvPr/>
        </p:nvSpPr>
        <p:spPr>
          <a:xfrm>
            <a:off x="755651" y="-1269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</a:pPr>
            <a:r>
              <a:rPr lang="en-US" altLang="zh-CN" sz="4000" b="1">
                <a:latin typeface="Times New Roman" panose="02020603050405020304" charset="0"/>
              </a:rPr>
              <a:t>Methods</a:t>
            </a:r>
            <a:endParaRPr lang="en-US" altLang="zh-CN" b="1">
              <a:latin typeface="Times New Roman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600">
                <a:latin typeface="Times New Roman" panose="02020603050405020304" charset="0"/>
              </a:rPr>
              <a:t>the numeric models</a:t>
            </a:r>
            <a:endParaRPr lang="en-US" altLang="zh-CN" sz="2600">
              <a:latin typeface="Times New Roman" panose="02020603050405020304" charset="0"/>
            </a:endParaRPr>
          </a:p>
        </p:txBody>
      </p:sp>
      <p:pic>
        <p:nvPicPr>
          <p:cNvPr id="8" name="图片 7" descr="parameters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" y="1754505"/>
            <a:ext cx="4805680" cy="30111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10810" y="1722120"/>
            <a:ext cx="3775710" cy="4057015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</a:rPr>
              <a:t>Neuron model</a:t>
            </a:r>
            <a:endParaRPr lang="en-US" altLang="zh-CN" sz="2400" b="1">
              <a:latin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</a:rPr>
              <a:t>leaky integrate and fire model</a:t>
            </a:r>
            <a:endParaRPr lang="en-US" altLang="zh-CN" sz="2000">
              <a:latin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</a:endParaRPr>
          </a:p>
          <a:p>
            <a:r>
              <a:rPr lang="en-US" altLang="zh-CN" sz="2400" b="1">
                <a:latin typeface="Times New Roman" panose="02020603050405020304" charset="0"/>
              </a:rPr>
              <a:t>Network model</a:t>
            </a:r>
            <a:endParaRPr lang="en-US" altLang="zh-CN" sz="2400" b="1">
              <a:latin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</a:rPr>
              <a:t>CA3: Brunel model</a:t>
            </a:r>
            <a:endParaRPr lang="en-US" altLang="zh-CN" sz="2000">
              <a:latin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</a:rPr>
              <a:t>(balanced recurrent network)</a:t>
            </a:r>
            <a:endParaRPr lang="en-US" altLang="zh-CN" sz="2000">
              <a:latin typeface="Times New Roman" panose="02020603050405020304" charset="0"/>
            </a:endParaRPr>
          </a:p>
          <a:p>
            <a:endParaRPr lang="en-US" altLang="zh-CN" sz="2400">
              <a:latin typeface="Times New Roman" panose="02020603050405020304" charset="0"/>
            </a:endParaRPr>
          </a:p>
          <a:p>
            <a:r>
              <a:rPr lang="en-US" altLang="zh-CN" sz="2400" b="1">
                <a:latin typeface="Times New Roman" panose="02020603050405020304" charset="0"/>
              </a:rPr>
              <a:t>Synapse model</a:t>
            </a:r>
            <a:endParaRPr lang="en-US" altLang="zh-CN" sz="2400" b="1">
              <a:latin typeface="Times New Roman" panose="02020603050405020304" charset="0"/>
            </a:endParaRPr>
          </a:p>
          <a:p>
            <a:r>
              <a:rPr lang="en-US" altLang="zh-CN" sz="2000" b="1">
                <a:latin typeface="Times New Roman" panose="02020603050405020304" charset="0"/>
              </a:rPr>
              <a:t>recurrent </a:t>
            </a:r>
            <a:r>
              <a:rPr lang="en-US" altLang="zh-CN" sz="2000">
                <a:latin typeface="Times New Roman" panose="02020603050405020304" charset="0"/>
              </a:rPr>
              <a:t>synapses:</a:t>
            </a:r>
            <a:endParaRPr lang="en-US" altLang="zh-CN" sz="2000">
              <a:latin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</a:rPr>
              <a:t>static model</a:t>
            </a:r>
            <a:endParaRPr lang="en-US" altLang="zh-CN" sz="2000">
              <a:latin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</a:rPr>
              <a:t>spike-timing-dependent plasticity</a:t>
            </a:r>
            <a:endParaRPr lang="en-US" altLang="zh-CN" sz="2000">
              <a:latin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</a:rPr>
              <a:t>(STDP) model</a:t>
            </a:r>
            <a:endParaRPr lang="en-US" altLang="zh-CN" sz="2000">
              <a:latin typeface="Times New Roman" panose="02020603050405020304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 descr="nest-simul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" y="4100200"/>
            <a:ext cx="2401570" cy="1009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4800" y="5274310"/>
            <a:ext cx="370586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J: synaptic weight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</a:rPr>
              <a:t>P: firing rate of Poisson generator (PG) </a:t>
            </a:r>
            <a:endParaRPr lang="en-US" altLang="zh-CN">
              <a:latin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Calibri" panose="020F0502020204030204" charset="0"/>
              </a:rPr>
              <a:t>ε: connection probability</a:t>
            </a:r>
            <a:endParaRPr lang="en-US" altLang="zh-CN">
              <a:latin typeface="Times New Roman" panose="02020603050405020304" charset="0"/>
              <a:cs typeface="Calibri" panose="020F0502020204030204" charset="0"/>
            </a:endParaRPr>
          </a:p>
          <a:p>
            <a:r>
              <a:rPr lang="en-US" altLang="zh-CN">
                <a:latin typeface="Times New Roman" panose="02020603050405020304" charset="0"/>
                <a:cs typeface="Calibri" panose="020F0502020204030204" charset="0"/>
              </a:rPr>
              <a:t>N: population size</a:t>
            </a:r>
            <a:endParaRPr lang="en-US" altLang="zh-CN">
              <a:latin typeface="Times New Roman" panose="02020603050405020304" charset="0"/>
              <a:cs typeface="Calibri" panose="020F0502020204030204" charset="0"/>
            </a:endParaRPr>
          </a:p>
          <a:p>
            <a:r>
              <a:rPr lang="en-US" altLang="zh-CN">
                <a:latin typeface="Times New Roman" panose="02020603050405020304" charset="0"/>
                <a:cs typeface="Calibri" panose="020F0502020204030204" charset="0"/>
              </a:rPr>
              <a:t>DG: the dentate gyrus</a:t>
            </a:r>
            <a:endParaRPr lang="en-US" altLang="zh-CN">
              <a:latin typeface="Times New Roman" panose="02020603050405020304" charset="0"/>
              <a:cs typeface="Calibri" panose="020F0502020204030204" charset="0"/>
            </a:endParaRPr>
          </a:p>
        </p:txBody>
      </p:sp>
      <p:pic>
        <p:nvPicPr>
          <p:cNvPr id="20" name="图片 19" descr="BCF-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895" y="8255"/>
            <a:ext cx="1989455" cy="984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4983</Words>
  <Application>WPS 演示</Application>
  <PresentationFormat>宽屏</PresentationFormat>
  <Paragraphs>420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Calibri</vt:lpstr>
      <vt:lpstr>Impact</vt:lpstr>
      <vt:lpstr>微软雅黑</vt:lpstr>
      <vt:lpstr>Calibri Light</vt:lpstr>
      <vt:lpstr>Office 主题</vt:lpstr>
      <vt:lpstr>Equation.KSEE3</vt:lpstr>
      <vt:lpstr>The role of hippocampal neuron degeneration, dendritic atrophy, and neurogenesis in depression onset and rescue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role of hippocampal neuron degeneration, dendritic atrophy, and neurogenesis in depression onset and rescue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LU</dc:creator>
  <cp:lastModifiedBy>Han LU</cp:lastModifiedBy>
  <cp:revision>293</cp:revision>
  <dcterms:created xsi:type="dcterms:W3CDTF">2016-03-04T09:54:00Z</dcterms:created>
  <dcterms:modified xsi:type="dcterms:W3CDTF">2016-09-28T07:57:20Z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