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3"/>
    <p:sldId id="257" r:id="rId4"/>
    <p:sldId id="258" r:id="rId5"/>
    <p:sldId id="330" r:id="rId6"/>
    <p:sldId id="412" r:id="rId7"/>
    <p:sldId id="391" r:id="rId8"/>
    <p:sldId id="291" r:id="rId9"/>
    <p:sldId id="332" r:id="rId10"/>
    <p:sldId id="363" r:id="rId11"/>
    <p:sldId id="378" r:id="rId12"/>
    <p:sldId id="364" r:id="rId13"/>
    <p:sldId id="379" r:id="rId14"/>
    <p:sldId id="380" r:id="rId15"/>
    <p:sldId id="366" r:id="rId16"/>
    <p:sldId id="433" r:id="rId17"/>
    <p:sldId id="369" r:id="rId18"/>
    <p:sldId id="371" r:id="rId19"/>
    <p:sldId id="368" r:id="rId20"/>
    <p:sldId id="373" r:id="rId21"/>
    <p:sldId id="381" r:id="rId22"/>
    <p:sldId id="374" r:id="rId23"/>
    <p:sldId id="375" r:id="rId24"/>
    <p:sldId id="376" r:id="rId25"/>
    <p:sldId id="446" r:id="rId26"/>
    <p:sldId id="408" r:id="rId27"/>
    <p:sldId id="409" r:id="rId28"/>
    <p:sldId id="410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1122365"/>
            <a:ext cx="685801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3602043"/>
            <a:ext cx="6858010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Joint Master in Neuroscience, 2016 Defense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1" y="365126"/>
            <a:ext cx="7886712" cy="58118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Joint Master in Neuroscience, 2016 Defense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Joint Master in Neuroscience, 2016 Defense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12" cy="285274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12" cy="150018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Joint Master in Neuroscience, 2016 Defense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1" y="1825628"/>
            <a:ext cx="3886206" cy="43513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7" y="1825628"/>
            <a:ext cx="3886206" cy="43513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Joint Master in Neuroscience, 2016 Defense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12" cy="13255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778441"/>
            <a:ext cx="3655186" cy="82391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2665383"/>
            <a:ext cx="3655186" cy="352428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11" y="1778441"/>
            <a:ext cx="3673187" cy="82391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11" y="2665383"/>
            <a:ext cx="3673187" cy="352428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Joint Master in Neuroscience, 2016 Defense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Joint Master in Neuroscience, 2016 Defense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Joint Master in Neuroscience, 2016 Defense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3124016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457202"/>
            <a:ext cx="4629157" cy="54038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3124016" cy="3811594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Joint Master in Neuroscience, 2016 Defense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85" y="365126"/>
            <a:ext cx="1971678" cy="581184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34" cy="581184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Joint Master in Neuroscience, 2016 Defense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1" y="1825628"/>
            <a:ext cx="7886712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1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5" y="6356359"/>
            <a:ext cx="3086105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Joint Master in Neuroscience, 2016 Defense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60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2.wmf"/><Relationship Id="rId6" Type="http://schemas.openxmlformats.org/officeDocument/2006/relationships/oleObject" Target="../embeddings/oleObject4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20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19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7.wmf"/><Relationship Id="rId6" Type="http://schemas.openxmlformats.org/officeDocument/2006/relationships/oleObject" Target="../embeddings/oleObject7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6.bin"/><Relationship Id="rId3" Type="http://schemas.openxmlformats.org/officeDocument/2006/relationships/image" Target="../media/image25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263" y="2407608"/>
            <a:ext cx="9144000" cy="2387600"/>
          </a:xfrm>
        </p:spPr>
        <p:txBody>
          <a:bodyPr/>
          <a:p>
            <a:r>
              <a:rPr lang="en-US" altLang="zh-CN" sz="4000">
                <a:latin typeface="+mn-lt"/>
              </a:rPr>
              <a:t>The role of hippocampal neuron degeneration, dendritic atrophy, and neurogenesis in depression onset and rescue</a:t>
            </a:r>
            <a:endParaRPr lang="en-US" altLang="zh-CN" sz="4000">
              <a:latin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680" y="4862195"/>
            <a:ext cx="9144000" cy="568325"/>
          </a:xfrm>
        </p:spPr>
        <p:txBody>
          <a:bodyPr/>
          <a:p>
            <a:r>
              <a:rPr lang="en-US" altLang="zh-CN"/>
              <a:t>A numeric study</a:t>
            </a:r>
            <a:endParaRPr lang="en-US" altLang="zh-CN"/>
          </a:p>
        </p:txBody>
      </p:sp>
      <p:pic>
        <p:nvPicPr>
          <p:cNvPr id="9" name="图片 8" descr="BCF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0442" y="956950"/>
            <a:ext cx="2891790" cy="1597660"/>
          </a:xfrm>
          <a:prstGeom prst="rect">
            <a:avLst/>
          </a:prstGeom>
        </p:spPr>
      </p:pic>
      <p:pic>
        <p:nvPicPr>
          <p:cNvPr id="10" name="图片 9" descr="University_of_Strasbourg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7" y="951870"/>
            <a:ext cx="3091180" cy="1424940"/>
          </a:xfrm>
          <a:prstGeom prst="rect">
            <a:avLst/>
          </a:prstGeom>
        </p:spPr>
      </p:pic>
      <p:pic>
        <p:nvPicPr>
          <p:cNvPr id="11" name="图片 10" descr="nest-simul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187" y="1220475"/>
            <a:ext cx="2401570" cy="100901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51560" y="74930"/>
            <a:ext cx="7066915" cy="703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/>
              <a:t>Joint Master in Neuroscience, University of Strasbourg </a:t>
            </a:r>
            <a:endParaRPr lang="en-US" altLang="zh-CN" sz="2000" b="1"/>
          </a:p>
          <a:p>
            <a:pPr algn="ctr"/>
            <a:r>
              <a:rPr lang="en-US" altLang="zh-CN" sz="2000" b="1"/>
              <a:t>Master Defense, 16/06/2016</a:t>
            </a:r>
            <a:endParaRPr lang="en-US" altLang="zh-CN" sz="2000" b="1"/>
          </a:p>
        </p:txBody>
      </p:sp>
      <p:cxnSp>
        <p:nvCxnSpPr>
          <p:cNvPr id="13" name="直接连接符 12"/>
          <p:cNvCxnSpPr/>
          <p:nvPr/>
        </p:nvCxnSpPr>
        <p:spPr>
          <a:xfrm>
            <a:off x="80010" y="5253990"/>
            <a:ext cx="904621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362200" y="5354320"/>
            <a:ext cx="4566920" cy="1131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ym typeface="+mn-ea"/>
              </a:rPr>
              <a:t>Han LU</a:t>
            </a:r>
            <a:endParaRPr lang="en-US" altLang="zh-CN" sz="2800" b="1">
              <a:sym typeface="+mn-ea"/>
            </a:endParaRPr>
          </a:p>
          <a:p>
            <a:pPr algn="ctr"/>
            <a:r>
              <a:rPr lang="en-US" altLang="zh-CN" sz="2000">
                <a:sym typeface="+mn-ea"/>
              </a:rPr>
              <a:t>Tutor:  Julia Gallinaro</a:t>
            </a:r>
            <a:endParaRPr lang="en-US" altLang="zh-CN" sz="2000">
              <a:sym typeface="+mn-ea"/>
            </a:endParaRPr>
          </a:p>
          <a:p>
            <a:pPr algn="ctr"/>
            <a:r>
              <a:rPr lang="en-US" altLang="zh-CN" sz="2000">
                <a:sym typeface="+mn-ea"/>
              </a:rPr>
              <a:t>Supervisor:  Prof. Stefan Rotter</a:t>
            </a:r>
            <a:endParaRPr lang="en-US" altLang="zh-CN" sz="2000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Joint Master in Neuroscience, 2016 Defense</a:t>
            </a:r>
            <a:endParaRPr lang="zh-CN" altLang="en-US"/>
          </a:p>
        </p:txBody>
      </p:sp>
      <p:sp>
        <p:nvSpPr>
          <p:cNvPr id="28" name="标题 1"/>
          <p:cNvSpPr>
            <a:spLocks noGrp="1"/>
          </p:cNvSpPr>
          <p:nvPr/>
        </p:nvSpPr>
        <p:spPr>
          <a:xfrm>
            <a:off x="755651" y="-1269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+mn-lt"/>
              </a:rPr>
              <a:t>Methods</a:t>
            </a:r>
            <a:endParaRPr lang="en-US" altLang="zh-CN" b="1">
              <a:latin typeface="+mn-lt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600">
                <a:latin typeface="+mn-lt"/>
              </a:rPr>
              <a:t>the numeric models</a:t>
            </a:r>
            <a:endParaRPr lang="en-US" altLang="zh-CN" sz="2600">
              <a:latin typeface="+mn-lt"/>
            </a:endParaRPr>
          </a:p>
        </p:txBody>
      </p:sp>
      <p:pic>
        <p:nvPicPr>
          <p:cNvPr id="8" name="图片 7" descr="parameters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" y="1754505"/>
            <a:ext cx="4805680" cy="30111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210810" y="1722120"/>
            <a:ext cx="3775710" cy="4057015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altLang="zh-CN" sz="2400" b="1"/>
              <a:t>Neuron model</a:t>
            </a:r>
            <a:endParaRPr lang="en-US" altLang="zh-CN" sz="2400" b="1"/>
          </a:p>
          <a:p>
            <a:r>
              <a:rPr lang="en-US" altLang="zh-CN" sz="2000"/>
              <a:t>leaky integrate and fire model</a:t>
            </a:r>
            <a:endParaRPr lang="en-US" altLang="zh-CN" sz="2000"/>
          </a:p>
          <a:p>
            <a:endParaRPr lang="en-US" altLang="zh-CN" sz="2400"/>
          </a:p>
          <a:p>
            <a:r>
              <a:rPr lang="en-US" altLang="zh-CN" sz="2400" b="1"/>
              <a:t>Network model</a:t>
            </a:r>
            <a:endParaRPr lang="en-US" altLang="zh-CN" sz="2400" b="1"/>
          </a:p>
          <a:p>
            <a:r>
              <a:rPr lang="en-US" altLang="zh-CN" sz="2000"/>
              <a:t>CA3: Brunel model</a:t>
            </a:r>
            <a:endParaRPr lang="en-US" altLang="zh-CN" sz="2000"/>
          </a:p>
          <a:p>
            <a:r>
              <a:rPr lang="en-US" altLang="zh-CN" sz="2000"/>
              <a:t>(balanced recurrent network)</a:t>
            </a:r>
            <a:endParaRPr lang="en-US" altLang="zh-CN" sz="2000"/>
          </a:p>
          <a:p>
            <a:endParaRPr lang="en-US" altLang="zh-CN" sz="2400"/>
          </a:p>
          <a:p>
            <a:r>
              <a:rPr lang="en-US" altLang="zh-CN" sz="2400" b="1"/>
              <a:t>Synapse model</a:t>
            </a:r>
            <a:endParaRPr lang="en-US" altLang="zh-CN" sz="2400" b="1"/>
          </a:p>
          <a:p>
            <a:r>
              <a:rPr lang="en-US" altLang="zh-CN" sz="2000" b="1"/>
              <a:t>recurrent </a:t>
            </a:r>
            <a:r>
              <a:rPr lang="en-US" altLang="zh-CN" sz="2000"/>
              <a:t>synapses:</a:t>
            </a:r>
            <a:endParaRPr lang="en-US" altLang="zh-CN" sz="2000"/>
          </a:p>
          <a:p>
            <a:r>
              <a:rPr lang="en-US" altLang="zh-CN" sz="2000"/>
              <a:t>static model</a:t>
            </a:r>
            <a:endParaRPr lang="en-US" altLang="zh-CN" sz="2000"/>
          </a:p>
          <a:p>
            <a:r>
              <a:rPr lang="en-US" altLang="zh-CN" sz="2000"/>
              <a:t>spike-timing-dependent plasticity</a:t>
            </a:r>
            <a:endParaRPr lang="en-US" altLang="zh-CN" sz="2000"/>
          </a:p>
          <a:p>
            <a:r>
              <a:rPr lang="en-US" altLang="zh-CN" sz="2000"/>
              <a:t>(STDP) model</a:t>
            </a:r>
            <a:endParaRPr lang="en-US" altLang="zh-CN" sz="2000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 descr="nest-simul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872" y="315600"/>
            <a:ext cx="2401570" cy="10090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4800" y="5274310"/>
            <a:ext cx="3705860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J: synaptic weight</a:t>
            </a:r>
            <a:endParaRPr lang="en-US" altLang="zh-CN"/>
          </a:p>
          <a:p>
            <a:r>
              <a:rPr lang="en-US" altLang="zh-CN"/>
              <a:t>P: firing rate of Poisson generator (PG) </a:t>
            </a:r>
            <a:endParaRPr lang="en-US" altLang="zh-CN"/>
          </a:p>
          <a:p>
            <a:r>
              <a:rPr lang="en-US" altLang="zh-CN">
                <a:cs typeface="Calibri" panose="020F0502020204030204" charset="0"/>
              </a:rPr>
              <a:t>ε: connection probability</a:t>
            </a:r>
            <a:endParaRPr lang="en-US" altLang="zh-CN">
              <a:cs typeface="Calibri" panose="020F0502020204030204" charset="0"/>
            </a:endParaRPr>
          </a:p>
          <a:p>
            <a:r>
              <a:rPr lang="en-US" altLang="zh-CN">
                <a:cs typeface="Calibri" panose="020F0502020204030204" charset="0"/>
              </a:rPr>
              <a:t>N: population size</a:t>
            </a:r>
            <a:endParaRPr lang="en-US" altLang="zh-CN"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Joint Master in Neuroscience, 2016 Defense</a:t>
            </a:r>
            <a:endParaRPr lang="zh-CN" altLang="en-US"/>
          </a:p>
        </p:txBody>
      </p:sp>
      <p:pic>
        <p:nvPicPr>
          <p:cNvPr id="8" name="图片 7" descr="parameters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" y="1754505"/>
            <a:ext cx="4805680" cy="301117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2711450" y="2616200"/>
            <a:ext cx="590550" cy="3486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10810" y="1722120"/>
            <a:ext cx="3775710" cy="4057015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altLang="zh-CN" sz="2400" b="1"/>
              <a:t>Neuron model</a:t>
            </a:r>
            <a:endParaRPr lang="en-US" altLang="zh-CN" sz="2400" b="1"/>
          </a:p>
          <a:p>
            <a:r>
              <a:rPr lang="en-US" altLang="zh-CN" sz="2000"/>
              <a:t>leaky integrate and fire model</a:t>
            </a:r>
            <a:endParaRPr lang="en-US" altLang="zh-CN" sz="2000"/>
          </a:p>
          <a:p>
            <a:endParaRPr lang="en-US" altLang="zh-CN" sz="2400"/>
          </a:p>
          <a:p>
            <a:r>
              <a:rPr lang="en-US" altLang="zh-CN" sz="2400" b="1"/>
              <a:t>Network model</a:t>
            </a:r>
            <a:endParaRPr lang="en-US" altLang="zh-CN" sz="2400" b="1"/>
          </a:p>
          <a:p>
            <a:r>
              <a:rPr lang="en-US" altLang="zh-CN" sz="2000"/>
              <a:t>CA3: Brunel model</a:t>
            </a:r>
            <a:endParaRPr lang="en-US" altLang="zh-CN" sz="2000"/>
          </a:p>
          <a:p>
            <a:r>
              <a:rPr lang="en-US" altLang="zh-CN" sz="2000"/>
              <a:t>(balanced recurrent network)</a:t>
            </a:r>
            <a:endParaRPr lang="en-US" altLang="zh-CN" sz="2000"/>
          </a:p>
          <a:p>
            <a:endParaRPr lang="en-US" altLang="zh-CN" sz="2400"/>
          </a:p>
          <a:p>
            <a:r>
              <a:rPr lang="en-US" altLang="zh-CN" sz="2400" b="1"/>
              <a:t>Synapse model</a:t>
            </a:r>
            <a:endParaRPr lang="en-US" altLang="zh-CN" sz="2400" b="1"/>
          </a:p>
          <a:p>
            <a:r>
              <a:rPr lang="en-US" altLang="zh-CN" sz="2000" b="1"/>
              <a:t>recurrent </a:t>
            </a:r>
            <a:r>
              <a:rPr lang="en-US" altLang="zh-CN" sz="2000"/>
              <a:t>synapses:</a:t>
            </a:r>
            <a:endParaRPr lang="en-US" altLang="zh-CN" sz="2000"/>
          </a:p>
          <a:p>
            <a:r>
              <a:rPr lang="en-US" altLang="zh-CN" sz="2000"/>
              <a:t>static model</a:t>
            </a:r>
            <a:endParaRPr lang="en-US" altLang="zh-CN" sz="2000"/>
          </a:p>
          <a:p>
            <a:r>
              <a:rPr lang="en-US" altLang="zh-CN" sz="2000"/>
              <a:t>spike-timing-dependent plasticity</a:t>
            </a:r>
            <a:endParaRPr lang="en-US" altLang="zh-CN" sz="2000"/>
          </a:p>
          <a:p>
            <a:r>
              <a:rPr lang="en-US" altLang="zh-CN" sz="2000"/>
              <a:t>(STDP) model</a:t>
            </a:r>
            <a:endParaRPr lang="en-US" altLang="zh-CN" sz="2000"/>
          </a:p>
        </p:txBody>
      </p:sp>
      <p:sp>
        <p:nvSpPr>
          <p:cNvPr id="6" name="右箭头 5"/>
          <p:cNvSpPr/>
          <p:nvPr/>
        </p:nvSpPr>
        <p:spPr>
          <a:xfrm rot="5400000">
            <a:off x="4196715" y="1358265"/>
            <a:ext cx="590550" cy="3486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 descr="nest-simul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872" y="315600"/>
            <a:ext cx="2401570" cy="10090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04800" y="5274310"/>
            <a:ext cx="3705860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J: synaptic weight</a:t>
            </a:r>
            <a:endParaRPr lang="en-US" altLang="zh-CN"/>
          </a:p>
          <a:p>
            <a:r>
              <a:rPr lang="en-US" altLang="zh-CN"/>
              <a:t>P: firing rate of Poisson generator (PG)</a:t>
            </a:r>
            <a:endParaRPr lang="en-US" altLang="zh-CN"/>
          </a:p>
          <a:p>
            <a:r>
              <a:rPr lang="en-US" altLang="zh-CN">
                <a:cs typeface="Calibri" panose="020F0502020204030204" charset="0"/>
              </a:rPr>
              <a:t>ε: connection probability</a:t>
            </a:r>
            <a:endParaRPr lang="en-US" altLang="zh-CN">
              <a:cs typeface="Calibri" panose="020F0502020204030204" charset="0"/>
            </a:endParaRPr>
          </a:p>
          <a:p>
            <a:r>
              <a:rPr lang="en-US" altLang="zh-CN">
                <a:cs typeface="Calibri" panose="020F0502020204030204" charset="0"/>
              </a:rPr>
              <a:t>N: population size</a:t>
            </a:r>
            <a:endParaRPr lang="en-US" altLang="zh-CN">
              <a:cs typeface="Calibri" panose="020F0502020204030204" charset="0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755651" y="-1269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+mn-lt"/>
              </a:rPr>
              <a:t>Methods</a:t>
            </a:r>
            <a:endParaRPr lang="en-US" altLang="zh-CN" b="1">
              <a:latin typeface="+mn-lt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600">
                <a:latin typeface="+mn-lt"/>
              </a:rPr>
              <a:t>the numeric models</a:t>
            </a:r>
            <a:endParaRPr lang="en-US" altLang="zh-CN" sz="2600"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dn"/>
          <p:cNvPicPr>
            <a:picLocks noChangeAspect="1"/>
          </p:cNvPicPr>
          <p:nvPr/>
        </p:nvPicPr>
        <p:blipFill>
          <a:blip r:embed="rId1"/>
          <a:srcRect l="5871" t="7408" r="7942" b="1025"/>
          <a:stretch>
            <a:fillRect/>
          </a:stretch>
        </p:blipFill>
        <p:spPr>
          <a:xfrm>
            <a:off x="184150" y="1030605"/>
            <a:ext cx="8669020" cy="54470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065" y="6320155"/>
            <a:ext cx="9126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N_gc: granule cells in the dentate gyrus            J2: synaptic weights from DG to CA3</a:t>
            </a:r>
            <a:endParaRPr lang="en-US" altLang="zh-CN" sz="2000"/>
          </a:p>
        </p:txBody>
      </p:sp>
      <p:sp>
        <p:nvSpPr>
          <p:cNvPr id="10" name="文本框 9"/>
          <p:cNvSpPr txBox="1"/>
          <p:nvPr/>
        </p:nvSpPr>
        <p:spPr>
          <a:xfrm>
            <a:off x="1155065" y="5158105"/>
            <a:ext cx="3284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60 neurons degenerate each 6s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118100" y="5201920"/>
            <a:ext cx="2527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reduced to 90% each 6s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755651" y="-1269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+mn-lt"/>
              </a:rPr>
              <a:t>Methods</a:t>
            </a:r>
            <a:endParaRPr lang="en-US" altLang="zh-CN" b="1">
              <a:latin typeface="+mn-lt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600">
                <a:latin typeface="+mn-lt"/>
              </a:rPr>
              <a:t>neuron degeneration &amp; dendritic atrophy (since 120s)</a:t>
            </a:r>
            <a:endParaRPr lang="zh-CN" altLang="en-US" sz="2600"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cell_pop"/>
          <p:cNvPicPr>
            <a:picLocks noChangeAspect="1"/>
          </p:cNvPicPr>
          <p:nvPr/>
        </p:nvPicPr>
        <p:blipFill>
          <a:blip r:embed="rId1"/>
          <a:srcRect l="4823" t="7748" r="6105" b="3341"/>
          <a:stretch>
            <a:fillRect/>
          </a:stretch>
        </p:blipFill>
        <p:spPr>
          <a:xfrm>
            <a:off x="530225" y="1029335"/>
            <a:ext cx="7786370" cy="55225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0965" y="6447155"/>
            <a:ext cx="9126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N_gc: granule cells in the dentate gyrus            J2: synaptic weights from DG to CA3</a:t>
            </a:r>
            <a:endParaRPr lang="en-US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1216660" y="2437130"/>
            <a:ext cx="224028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generate 100 neurons each 6s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089015" y="1799590"/>
            <a:ext cx="201993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synaptic weights of </a:t>
            </a:r>
            <a:r>
              <a:rPr lang="en-US" altLang="zh-CN" b="1"/>
              <a:t>new </a:t>
            </a:r>
            <a:r>
              <a:rPr lang="en-US" altLang="zh-CN"/>
              <a:t>granule cells: 0.1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755651" y="-1269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+mn-lt"/>
              </a:rPr>
              <a:t>Methods</a:t>
            </a:r>
            <a:endParaRPr lang="en-US" altLang="zh-CN" b="1">
              <a:latin typeface="+mn-lt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600">
                <a:latin typeface="+mn-lt"/>
              </a:rPr>
              <a:t>neurogenesis (since 120s)</a:t>
            </a:r>
            <a:endParaRPr lang="en-US" altLang="zh-CN" sz="2600"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Joint Master in Neuroscience, 2016 Defense</a:t>
            </a:r>
            <a:endParaRPr lang="zh-CN" altLang="en-US"/>
          </a:p>
        </p:txBody>
      </p:sp>
      <p:pic>
        <p:nvPicPr>
          <p:cNvPr id="4" name="图片 3" descr="figure_13"/>
          <p:cNvPicPr>
            <a:picLocks noChangeAspect="1"/>
          </p:cNvPicPr>
          <p:nvPr/>
        </p:nvPicPr>
        <p:blipFill>
          <a:blip r:embed="rId1"/>
          <a:srcRect l="2286" t="6843" r="5767" b="1571"/>
          <a:stretch>
            <a:fillRect/>
          </a:stretch>
        </p:blipFill>
        <p:spPr>
          <a:xfrm>
            <a:off x="25400" y="1790065"/>
            <a:ext cx="5523865" cy="4147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99005" y="1442720"/>
            <a:ext cx="2328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raster plot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631825" y="5902960"/>
            <a:ext cx="5001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Peri-Stimulus-Time-Histogram (PSTH)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5516880" y="1733550"/>
            <a:ext cx="3776980" cy="2898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en-US" altLang="zh-CN" sz="2400" b="1"/>
              <a:t>Activity</a:t>
            </a:r>
            <a:endParaRPr lang="en-US" altLang="zh-CN" sz="2400"/>
          </a:p>
          <a:p>
            <a:pPr fontAlgn="auto">
              <a:lnSpc>
                <a:spcPct val="100000"/>
              </a:lnSpc>
            </a:pPr>
            <a:r>
              <a:rPr lang="en-US" altLang="zh-CN" sz="2400"/>
              <a:t>Firing rate</a:t>
            </a:r>
            <a:endParaRPr lang="en-US" altLang="zh-CN" sz="2400"/>
          </a:p>
          <a:p>
            <a:pPr fontAlgn="auto">
              <a:lnSpc>
                <a:spcPct val="100000"/>
              </a:lnSpc>
            </a:pPr>
            <a:r>
              <a:rPr lang="en-US" altLang="zh-CN" sz="2400"/>
              <a:t>Correlation Coefficient (CC)</a:t>
            </a:r>
            <a:endParaRPr lang="en-US" altLang="zh-CN" sz="2400"/>
          </a:p>
          <a:p>
            <a:pPr fontAlgn="auto">
              <a:lnSpc>
                <a:spcPct val="100000"/>
              </a:lnSpc>
            </a:pPr>
            <a:endParaRPr lang="en-US" altLang="zh-CN" sz="2400"/>
          </a:p>
          <a:p>
            <a:pPr fontAlgn="auto">
              <a:lnSpc>
                <a:spcPct val="100000"/>
              </a:lnSpc>
            </a:pPr>
            <a:endParaRPr lang="en-US" altLang="zh-CN" sz="2400"/>
          </a:p>
          <a:p>
            <a:pPr fontAlgn="auto">
              <a:lnSpc>
                <a:spcPct val="100000"/>
              </a:lnSpc>
            </a:pPr>
            <a:endParaRPr lang="en-US" altLang="zh-CN" sz="2400"/>
          </a:p>
          <a:p>
            <a:pPr fontAlgn="auto">
              <a:lnSpc>
                <a:spcPct val="100000"/>
              </a:lnSpc>
            </a:pPr>
            <a:endParaRPr lang="en-US" altLang="zh-CN" sz="2400"/>
          </a:p>
          <a:p>
            <a:pPr fontAlgn="auto">
              <a:lnSpc>
                <a:spcPct val="100000"/>
              </a:lnSpc>
            </a:pPr>
            <a:endParaRPr lang="en-US" altLang="zh-CN" sz="1600"/>
          </a:p>
        </p:txBody>
      </p:sp>
      <p:sp>
        <p:nvSpPr>
          <p:cNvPr id="9" name="文本框 8"/>
          <p:cNvSpPr txBox="1"/>
          <p:nvPr/>
        </p:nvSpPr>
        <p:spPr>
          <a:xfrm>
            <a:off x="755650" y="6363335"/>
            <a:ext cx="205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bin size = 2ms</a:t>
            </a:r>
            <a:endParaRPr lang="en-US" altLang="zh-CN"/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755651" y="-1269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+mn-lt"/>
              </a:rPr>
              <a:t>Methods</a:t>
            </a:r>
            <a:endParaRPr lang="en-US" altLang="zh-CN" b="1">
              <a:latin typeface="+mn-lt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600">
                <a:latin typeface="+mn-lt"/>
              </a:rPr>
              <a:t>analysis of CA3 activities and plasticity</a:t>
            </a:r>
            <a:endParaRPr lang="en-US" altLang="zh-CN" sz="2600">
              <a:latin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Joint Master in Neuroscience, 2016 Defense</a:t>
            </a:r>
            <a:endParaRPr lang="zh-CN" altLang="en-US"/>
          </a:p>
        </p:txBody>
      </p:sp>
      <p:pic>
        <p:nvPicPr>
          <p:cNvPr id="4" name="图片 3" descr="figure_13"/>
          <p:cNvPicPr>
            <a:picLocks noChangeAspect="1"/>
          </p:cNvPicPr>
          <p:nvPr/>
        </p:nvPicPr>
        <p:blipFill>
          <a:blip r:embed="rId1"/>
          <a:srcRect l="2286" t="6843" r="5767" b="1571"/>
          <a:stretch>
            <a:fillRect/>
          </a:stretch>
        </p:blipFill>
        <p:spPr>
          <a:xfrm>
            <a:off x="25400" y="1790065"/>
            <a:ext cx="5523865" cy="4147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99005" y="1442720"/>
            <a:ext cx="2328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raster plot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631825" y="5902960"/>
            <a:ext cx="5001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Peri-Stimulus-Time-Histogram (PSTH)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5516880" y="1733550"/>
            <a:ext cx="3776980" cy="4483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en-US" altLang="zh-CN" sz="2400" b="1"/>
              <a:t>Activity</a:t>
            </a:r>
            <a:endParaRPr lang="en-US" altLang="zh-CN" sz="2400"/>
          </a:p>
          <a:p>
            <a:pPr fontAlgn="auto">
              <a:lnSpc>
                <a:spcPct val="100000"/>
              </a:lnSpc>
            </a:pPr>
            <a:r>
              <a:rPr lang="en-US" altLang="zh-CN" sz="2400"/>
              <a:t>Firing rate</a:t>
            </a:r>
            <a:endParaRPr lang="en-US" altLang="zh-CN" sz="2400"/>
          </a:p>
          <a:p>
            <a:pPr fontAlgn="auto">
              <a:lnSpc>
                <a:spcPct val="100000"/>
              </a:lnSpc>
            </a:pPr>
            <a:r>
              <a:rPr lang="en-US" altLang="zh-CN" sz="2400"/>
              <a:t>Correlation Coefficient (CC)</a:t>
            </a:r>
            <a:endParaRPr lang="en-US" altLang="zh-CN" sz="2400"/>
          </a:p>
          <a:p>
            <a:pPr fontAlgn="auto">
              <a:lnSpc>
                <a:spcPct val="100000"/>
              </a:lnSpc>
            </a:pPr>
            <a:endParaRPr lang="en-US" altLang="zh-CN" sz="2400"/>
          </a:p>
          <a:p>
            <a:pPr fontAlgn="auto">
              <a:lnSpc>
                <a:spcPct val="100000"/>
              </a:lnSpc>
            </a:pPr>
            <a:endParaRPr lang="en-US" altLang="zh-CN" sz="2400"/>
          </a:p>
          <a:p>
            <a:pPr fontAlgn="auto">
              <a:lnSpc>
                <a:spcPct val="100000"/>
              </a:lnSpc>
            </a:pPr>
            <a:endParaRPr lang="en-US" altLang="zh-CN" sz="2400"/>
          </a:p>
          <a:p>
            <a:pPr fontAlgn="auto">
              <a:lnSpc>
                <a:spcPct val="100000"/>
              </a:lnSpc>
            </a:pPr>
            <a:endParaRPr lang="en-US" altLang="zh-CN" sz="2400"/>
          </a:p>
          <a:p>
            <a:pPr fontAlgn="auto">
              <a:lnSpc>
                <a:spcPct val="100000"/>
              </a:lnSpc>
            </a:pPr>
            <a:endParaRPr lang="en-US" altLang="zh-CN" sz="2400"/>
          </a:p>
          <a:p>
            <a:pPr fontAlgn="auto">
              <a:lnSpc>
                <a:spcPct val="100000"/>
              </a:lnSpc>
            </a:pPr>
            <a:endParaRPr lang="en-US" altLang="zh-CN" sz="2400"/>
          </a:p>
          <a:p>
            <a:pPr fontAlgn="auto">
              <a:lnSpc>
                <a:spcPct val="100000"/>
              </a:lnSpc>
            </a:pPr>
            <a:r>
              <a:rPr lang="en-US" altLang="zh-CN" sz="2400" b="1"/>
              <a:t>Plasticity</a:t>
            </a:r>
            <a:endParaRPr lang="en-US" altLang="zh-CN" sz="2400" b="1"/>
          </a:p>
          <a:p>
            <a:pPr fontAlgn="auto">
              <a:lnSpc>
                <a:spcPct val="100000"/>
              </a:lnSpc>
            </a:pPr>
            <a:r>
              <a:rPr lang="en-US" altLang="zh-CN" sz="2400"/>
              <a:t>synaptic weights of excitatory neurons</a:t>
            </a:r>
            <a:endParaRPr lang="en-US" altLang="zh-CN" sz="1600"/>
          </a:p>
        </p:txBody>
      </p:sp>
      <p:sp>
        <p:nvSpPr>
          <p:cNvPr id="9" name="文本框 8"/>
          <p:cNvSpPr txBox="1"/>
          <p:nvPr/>
        </p:nvSpPr>
        <p:spPr>
          <a:xfrm>
            <a:off x="755650" y="6363335"/>
            <a:ext cx="205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bin size = 2ms</a:t>
            </a:r>
            <a:endParaRPr lang="en-US" altLang="zh-CN"/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755651" y="-1269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+mn-lt"/>
              </a:rPr>
              <a:t>Methods</a:t>
            </a:r>
            <a:endParaRPr lang="en-US" altLang="zh-CN" b="1">
              <a:latin typeface="+mn-lt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600">
                <a:latin typeface="+mn-lt"/>
              </a:rPr>
              <a:t>analysis of CA3 activities and plasticity</a:t>
            </a:r>
            <a:endParaRPr lang="en-US" altLang="zh-CN" sz="2600">
              <a:latin typeface="+mn-lt"/>
            </a:endParaRPr>
          </a:p>
        </p:txBody>
      </p:sp>
      <p:pic>
        <p:nvPicPr>
          <p:cNvPr id="12" name="图片 11" descr="无标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230" y="3424555"/>
            <a:ext cx="1590675" cy="16668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001510" y="4542790"/>
            <a:ext cx="2261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post-synaptic current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Joint Master in Neuroscience, 2016 Defense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28" name="标题 1"/>
          <p:cNvSpPr>
            <a:spLocks noGrp="1"/>
          </p:cNvSpPr>
          <p:nvPr/>
        </p:nvSpPr>
        <p:spPr>
          <a:xfrm>
            <a:off x="755651" y="3746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+mn-lt"/>
              </a:rPr>
              <a:t>Results</a:t>
            </a:r>
            <a:endParaRPr lang="en-US" altLang="zh-CN" b="1">
              <a:latin typeface="+mn-lt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600">
                <a:latin typeface="+mn-lt"/>
              </a:rPr>
              <a:t>neuron degeneration &amp; dendritic atrophy influence CA3 dynamics</a:t>
            </a:r>
            <a:endParaRPr lang="en-US" altLang="zh-CN" sz="2600">
              <a:latin typeface="+mn-lt"/>
            </a:endParaRPr>
          </a:p>
        </p:txBody>
      </p:sp>
      <p:pic>
        <p:nvPicPr>
          <p:cNvPr id="2" name="图片 1" descr="static_onset"/>
          <p:cNvPicPr>
            <a:picLocks noChangeAspect="1"/>
          </p:cNvPicPr>
          <p:nvPr/>
        </p:nvPicPr>
        <p:blipFill>
          <a:blip r:embed="rId1"/>
          <a:srcRect l="7626" t="5843" r="7980"/>
          <a:stretch>
            <a:fillRect/>
          </a:stretch>
        </p:blipFill>
        <p:spPr>
          <a:xfrm>
            <a:off x="-130175" y="1437005"/>
            <a:ext cx="9403080" cy="4171315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>
            <a:off x="1893570" y="1396365"/>
            <a:ext cx="210820" cy="567055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6609715" y="1396365"/>
            <a:ext cx="210820" cy="567055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Joint Master in Neuroscience, 2016 Defense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3400" y="5582920"/>
            <a:ext cx="4041775" cy="703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time window: 297s-300s</a:t>
            </a:r>
            <a:endParaRPr lang="en-US" altLang="zh-CN" sz="2000"/>
          </a:p>
          <a:p>
            <a:r>
              <a:rPr lang="en-US" altLang="zh-CN" sz="2000"/>
              <a:t>100 neuron recorded</a:t>
            </a:r>
            <a:endParaRPr lang="en-US" altLang="zh-CN" sz="2000"/>
          </a:p>
        </p:txBody>
      </p:sp>
      <p:pic>
        <p:nvPicPr>
          <p:cNvPr id="2" name="图片 1" descr="so"/>
          <p:cNvPicPr>
            <a:picLocks noChangeAspect="1"/>
          </p:cNvPicPr>
          <p:nvPr/>
        </p:nvPicPr>
        <p:blipFill>
          <a:blip r:embed="rId1"/>
          <a:srcRect l="7841" t="3645" r="8131"/>
          <a:stretch>
            <a:fillRect/>
          </a:stretch>
        </p:blipFill>
        <p:spPr>
          <a:xfrm>
            <a:off x="25400" y="1337310"/>
            <a:ext cx="9044305" cy="4257040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/>
        </p:nvSpPr>
        <p:spPr>
          <a:xfrm>
            <a:off x="755651" y="3746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+mn-lt"/>
              </a:rPr>
              <a:t>Results</a:t>
            </a:r>
            <a:endParaRPr lang="en-US" altLang="zh-CN" b="1">
              <a:latin typeface="+mn-lt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600">
                <a:latin typeface="+mn-lt"/>
              </a:rPr>
              <a:t>neuron degeneration &amp; dendritic atrophy influence CA3 dynamics</a:t>
            </a:r>
            <a:endParaRPr lang="en-US" altLang="zh-CN" sz="2600">
              <a:latin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Joint Master in Neuroscience, 2016 Defense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 descr="plastic_onset"/>
          <p:cNvPicPr>
            <a:picLocks noChangeAspect="1"/>
          </p:cNvPicPr>
          <p:nvPr/>
        </p:nvPicPr>
        <p:blipFill>
          <a:blip r:embed="rId1"/>
          <a:srcRect l="-257" t="6831" r="6525"/>
          <a:stretch>
            <a:fillRect/>
          </a:stretch>
        </p:blipFill>
        <p:spPr>
          <a:xfrm>
            <a:off x="-22860" y="1498600"/>
            <a:ext cx="6384290" cy="47828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82055" y="1845945"/>
            <a:ext cx="2724785" cy="2377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endParaRPr lang="en-US" altLang="zh-CN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CA3</a:t>
            </a:r>
            <a:endParaRPr lang="en-US" altLang="zh-CN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recurrent synapses</a:t>
            </a:r>
            <a:endParaRPr lang="en-US" altLang="zh-CN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100 excitatory neurons</a:t>
            </a:r>
            <a:endParaRPr lang="en-US" altLang="zh-CN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STDP synapse model</a:t>
            </a:r>
            <a:endParaRPr lang="en-US" altLang="zh-CN" sz="2000"/>
          </a:p>
        </p:txBody>
      </p:sp>
      <p:sp>
        <p:nvSpPr>
          <p:cNvPr id="2" name="下箭头 1"/>
          <p:cNvSpPr/>
          <p:nvPr/>
        </p:nvSpPr>
        <p:spPr>
          <a:xfrm>
            <a:off x="2769870" y="1396365"/>
            <a:ext cx="210820" cy="567055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755651" y="3746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+mn-lt"/>
              </a:rPr>
              <a:t>Results</a:t>
            </a:r>
            <a:endParaRPr lang="en-US" altLang="zh-CN" b="1">
              <a:latin typeface="+mn-lt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600">
                <a:latin typeface="+mn-lt"/>
              </a:rPr>
              <a:t>neuron degeneration &amp; dendritic atrophy influence CA3 plasticity</a:t>
            </a:r>
            <a:endParaRPr lang="en-US" altLang="zh-CN" sz="2600"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Joint Master in Neuroscience, 2016 Defense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 descr="figure_1"/>
          <p:cNvPicPr>
            <a:picLocks noChangeAspect="1"/>
          </p:cNvPicPr>
          <p:nvPr/>
        </p:nvPicPr>
        <p:blipFill>
          <a:blip r:embed="rId1"/>
          <a:srcRect l="8434" t="6814" r="8396" b="2105"/>
          <a:stretch>
            <a:fillRect/>
          </a:stretch>
        </p:blipFill>
        <p:spPr>
          <a:xfrm>
            <a:off x="105410" y="1324610"/>
            <a:ext cx="8932545" cy="4577080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1779270" y="4291965"/>
            <a:ext cx="210820" cy="567055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6495415" y="4609465"/>
            <a:ext cx="210820" cy="567055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755651" y="3746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+mn-lt"/>
              </a:rPr>
              <a:t>Results</a:t>
            </a:r>
            <a:endParaRPr lang="en-US" altLang="zh-CN" b="1">
              <a:latin typeface="+mn-lt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600">
                <a:latin typeface="+mn-lt"/>
              </a:rPr>
              <a:t>neurogenesis rescues CA3 dynamics</a:t>
            </a:r>
            <a:endParaRPr lang="en-US" altLang="zh-CN" sz="2600">
              <a:latin typeface="+mn-lt"/>
            </a:endParaRPr>
          </a:p>
          <a:p>
            <a:pPr fontAlgn="auto">
              <a:lnSpc>
                <a:spcPct val="100000"/>
              </a:lnSpc>
            </a:pPr>
            <a:endParaRPr lang="en-US" altLang="zh-CN" sz="260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5081"/>
            <a:ext cx="7886712" cy="1325565"/>
          </a:xfrm>
        </p:spPr>
        <p:txBody>
          <a:bodyPr/>
          <a:p>
            <a:r>
              <a:rPr lang="en-US" altLang="zh-CN" b="1">
                <a:latin typeface="+mn-lt"/>
              </a:rPr>
              <a:t>OUTLINE</a:t>
            </a:r>
            <a:endParaRPr lang="en-US" altLang="zh-CN" b="1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fontAlgn="auto">
              <a:lnSpc>
                <a:spcPct val="150000"/>
              </a:lnSpc>
            </a:pPr>
            <a:r>
              <a:rPr lang="en-US" altLang="zh-CN" sz="3600"/>
              <a:t>Scientific Background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 sz="3600"/>
              <a:t>Objectives and Hypotheses</a:t>
            </a:r>
            <a:endParaRPr lang="en-US" altLang="zh-CN" sz="3600"/>
          </a:p>
          <a:p>
            <a:pPr fontAlgn="auto">
              <a:lnSpc>
                <a:spcPct val="150000"/>
              </a:lnSpc>
            </a:pPr>
            <a:r>
              <a:rPr lang="en-US" altLang="zh-CN" sz="3600"/>
              <a:t>Methods</a:t>
            </a:r>
            <a:endParaRPr lang="en-US" altLang="zh-CN" sz="3600"/>
          </a:p>
          <a:p>
            <a:pPr fontAlgn="auto">
              <a:lnSpc>
                <a:spcPct val="150000"/>
              </a:lnSpc>
            </a:pPr>
            <a:r>
              <a:rPr lang="en-US" altLang="zh-CN" sz="3600"/>
              <a:t>Results</a:t>
            </a:r>
            <a:endParaRPr lang="en-US" altLang="zh-CN" sz="36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Joint Master in Neuroscience, 2016 Defense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figure_1"/>
          <p:cNvPicPr>
            <a:picLocks noChangeAspect="1"/>
          </p:cNvPicPr>
          <p:nvPr/>
        </p:nvPicPr>
        <p:blipFill>
          <a:blip r:embed="rId1"/>
          <a:srcRect l="8434" t="6814" r="8396" b="2105"/>
          <a:stretch>
            <a:fillRect/>
          </a:stretch>
        </p:blipFill>
        <p:spPr>
          <a:xfrm>
            <a:off x="105410" y="1311910"/>
            <a:ext cx="8932545" cy="4577080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Joint Master in Neuroscience, 2016 Defense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2" name="左箭头 1"/>
          <p:cNvSpPr/>
          <p:nvPr/>
        </p:nvSpPr>
        <p:spPr>
          <a:xfrm rot="2460000">
            <a:off x="2780665" y="3711575"/>
            <a:ext cx="923290" cy="65087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箭头 5"/>
          <p:cNvSpPr/>
          <p:nvPr/>
        </p:nvSpPr>
        <p:spPr>
          <a:xfrm rot="14100000">
            <a:off x="6184900" y="2859405"/>
            <a:ext cx="923290" cy="65087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4190" y="5877560"/>
            <a:ext cx="7646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time point: 175s</a:t>
            </a:r>
            <a:endParaRPr lang="en-US" altLang="zh-CN" sz="200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755651" y="3746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+mn-lt"/>
              </a:rPr>
              <a:t>Results</a:t>
            </a:r>
            <a:endParaRPr lang="en-US" altLang="zh-CN" b="1">
              <a:latin typeface="+mn-lt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600">
                <a:latin typeface="+mn-lt"/>
              </a:rPr>
              <a:t>neurogenesis rescues CA3 dynamics</a:t>
            </a:r>
            <a:endParaRPr lang="en-US" altLang="zh-CN" sz="2600">
              <a:latin typeface="+mn-lt"/>
            </a:endParaRPr>
          </a:p>
          <a:p>
            <a:pPr fontAlgn="auto">
              <a:lnSpc>
                <a:spcPct val="100000"/>
              </a:lnSpc>
            </a:pPr>
            <a:endParaRPr lang="en-US" altLang="zh-CN" sz="2600">
              <a:latin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Joint Master in Neuroscience, 2016 Defense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3400" y="5494020"/>
            <a:ext cx="4041775" cy="703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time window: 175s-178s</a:t>
            </a:r>
            <a:endParaRPr lang="en-US" altLang="zh-CN" sz="2000"/>
          </a:p>
          <a:p>
            <a:r>
              <a:rPr lang="en-US" altLang="zh-CN" sz="2000"/>
              <a:t>100 neurons recorded</a:t>
            </a:r>
            <a:endParaRPr lang="en-US" altLang="zh-CN" sz="2000"/>
          </a:p>
        </p:txBody>
      </p:sp>
      <p:pic>
        <p:nvPicPr>
          <p:cNvPr id="7" name="图片 6" descr="sr"/>
          <p:cNvPicPr>
            <a:picLocks noChangeAspect="1"/>
          </p:cNvPicPr>
          <p:nvPr/>
        </p:nvPicPr>
        <p:blipFill>
          <a:blip r:embed="rId1"/>
          <a:srcRect l="7639" t="614" r="8132" b="-970"/>
          <a:stretch>
            <a:fillRect/>
          </a:stretch>
        </p:blipFill>
        <p:spPr>
          <a:xfrm>
            <a:off x="18415" y="1337310"/>
            <a:ext cx="9059545" cy="3441065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/>
        </p:nvSpPr>
        <p:spPr>
          <a:xfrm>
            <a:off x="755651" y="3746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+mn-lt"/>
              </a:rPr>
              <a:t>Results</a:t>
            </a:r>
            <a:endParaRPr lang="en-US" altLang="zh-CN" b="1">
              <a:latin typeface="+mn-lt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600">
                <a:latin typeface="+mn-lt"/>
              </a:rPr>
              <a:t>neurogenesis rescues CA3 dynamics</a:t>
            </a:r>
            <a:endParaRPr lang="en-US" altLang="zh-CN" sz="2600">
              <a:latin typeface="+mn-lt"/>
            </a:endParaRPr>
          </a:p>
          <a:p>
            <a:pPr fontAlgn="auto">
              <a:lnSpc>
                <a:spcPct val="100000"/>
              </a:lnSpc>
            </a:pPr>
            <a:endParaRPr lang="en-US" altLang="zh-CN" sz="2600">
              <a:latin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Joint Master in Neuroscience, 2016 Defense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 descr="figure_2"/>
          <p:cNvPicPr>
            <a:picLocks noChangeAspect="1"/>
          </p:cNvPicPr>
          <p:nvPr/>
        </p:nvPicPr>
        <p:blipFill>
          <a:blip r:embed="rId1"/>
          <a:srcRect l="1368" t="5208" r="6474" b="647"/>
          <a:stretch>
            <a:fillRect/>
          </a:stretch>
        </p:blipFill>
        <p:spPr>
          <a:xfrm>
            <a:off x="8890" y="1429385"/>
            <a:ext cx="6282690" cy="48374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82055" y="1845945"/>
            <a:ext cx="2724785" cy="2377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endParaRPr lang="en-US" altLang="zh-CN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CA3</a:t>
            </a:r>
            <a:endParaRPr lang="en-US" altLang="zh-CN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recurrent synapses</a:t>
            </a:r>
            <a:endParaRPr lang="en-US" altLang="zh-CN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100 excitatory neurons</a:t>
            </a:r>
            <a:endParaRPr lang="en-US" altLang="zh-CN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STDP synapse model</a:t>
            </a:r>
            <a:endParaRPr lang="en-US" altLang="zh-CN" sz="2000"/>
          </a:p>
        </p:txBody>
      </p:sp>
      <p:sp>
        <p:nvSpPr>
          <p:cNvPr id="2" name="下箭头 1"/>
          <p:cNvSpPr/>
          <p:nvPr/>
        </p:nvSpPr>
        <p:spPr>
          <a:xfrm>
            <a:off x="2769870" y="3974465"/>
            <a:ext cx="210820" cy="567055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755651" y="3746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+mn-lt"/>
              </a:rPr>
              <a:t>Results</a:t>
            </a:r>
            <a:endParaRPr lang="en-US" altLang="zh-CN" b="1">
              <a:latin typeface="+mn-lt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600">
                <a:latin typeface="+mn-lt"/>
              </a:rPr>
              <a:t>neurogenesis rescues CA3 plasticity</a:t>
            </a:r>
            <a:endParaRPr lang="en-US" altLang="zh-CN" sz="2600">
              <a:latin typeface="+mn-lt"/>
            </a:endParaRPr>
          </a:p>
          <a:p>
            <a:pPr fontAlgn="auto">
              <a:lnSpc>
                <a:spcPct val="100000"/>
              </a:lnSpc>
            </a:pPr>
            <a:endParaRPr lang="en-US" altLang="zh-CN" sz="2600">
              <a:latin typeface="+mn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Joint Master in Neuroscience, 2016 Defense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28" name="标题 1"/>
          <p:cNvSpPr>
            <a:spLocks noGrp="1"/>
          </p:cNvSpPr>
          <p:nvPr/>
        </p:nvSpPr>
        <p:spPr>
          <a:xfrm>
            <a:off x="755651" y="-1269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>
                <a:latin typeface="+mn-lt"/>
              </a:rPr>
              <a:t>Summary</a:t>
            </a:r>
            <a:endParaRPr lang="en-US" altLang="zh-CN" b="1">
              <a:latin typeface="+mn-lt"/>
            </a:endParaRPr>
          </a:p>
          <a:p>
            <a:endParaRPr lang="en-US" altLang="zh-CN" sz="2600">
              <a:latin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65345" y="1257300"/>
            <a:ext cx="4530725" cy="704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Our Results</a:t>
            </a:r>
            <a:endParaRPr lang="en-US" altLang="zh-CN" sz="2400" b="1"/>
          </a:p>
          <a:p>
            <a:r>
              <a:rPr lang="en-US" altLang="zh-CN" sz="2400" b="1"/>
              <a:t>Input strength</a:t>
            </a:r>
            <a:r>
              <a:rPr lang="en-US" altLang="zh-CN" sz="2400"/>
              <a:t> from DG to CA3 influence CA3 network activities and plasticity.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 b="1"/>
              <a:t>Empirical Evidence of Depression</a:t>
            </a:r>
            <a:endParaRPr lang="en-US" altLang="zh-CN" sz="2400"/>
          </a:p>
          <a:p>
            <a:r>
              <a:rPr lang="en-US" altLang="zh-CN" sz="2400"/>
              <a:t>Onset: activation abnormality in the hippocampus</a:t>
            </a:r>
            <a:r>
              <a:rPr lang="en-US" altLang="zh-CN" sz="1600"/>
              <a:t> (</a:t>
            </a:r>
            <a:r>
              <a:rPr lang="en-US" altLang="zh-CN" sz="1600">
                <a:sym typeface="+mn-ea"/>
              </a:rPr>
              <a:t>Milne et al., 2012) </a:t>
            </a:r>
            <a:r>
              <a:rPr lang="en-US" altLang="zh-CN" sz="2400">
                <a:sym typeface="+mn-ea"/>
              </a:rPr>
              <a:t>Immature dentate gyrus </a:t>
            </a:r>
            <a:r>
              <a:rPr lang="en-US" altLang="zh-CN" sz="1600">
                <a:sym typeface="+mn-ea"/>
              </a:rPr>
              <a:t>(Hagihara et al., 2013)</a:t>
            </a:r>
            <a:endParaRPr lang="en-US" altLang="zh-CN" sz="1600">
              <a:sym typeface="+mn-ea"/>
            </a:endParaRPr>
          </a:p>
          <a:p>
            <a:endParaRPr lang="en-US" altLang="zh-CN" sz="1600"/>
          </a:p>
          <a:p>
            <a:r>
              <a:rPr lang="en-US" altLang="zh-CN" sz="2400"/>
              <a:t>Rescue: enhancing activation in DG</a:t>
            </a:r>
            <a:endParaRPr lang="en-US" altLang="zh-CN" sz="2400"/>
          </a:p>
          <a:p>
            <a:r>
              <a:rPr lang="en-US" altLang="zh-CN" sz="1600"/>
              <a:t>(Henke, 1989)</a:t>
            </a:r>
            <a:endParaRPr lang="en-US" altLang="zh-CN" sz="1600"/>
          </a:p>
          <a:p>
            <a:endParaRPr lang="en-US" altLang="zh-CN" sz="2400" b="1"/>
          </a:p>
          <a:p>
            <a:r>
              <a:rPr lang="en-US" altLang="zh-CN" sz="2400" b="1"/>
              <a:t>Simplified Model</a:t>
            </a:r>
            <a:endParaRPr lang="en-US" altLang="zh-CN" sz="2400" b="1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</p:txBody>
      </p:sp>
      <p:pic>
        <p:nvPicPr>
          <p:cNvPr id="2" name="图片 1" descr="hippocampal_stru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" y="1324610"/>
            <a:ext cx="4274820" cy="38417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01930" y="5302885"/>
            <a:ext cx="369189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pp: perforant path</a:t>
            </a:r>
            <a:endParaRPr lang="en-US" altLang="zh-CN"/>
          </a:p>
          <a:p>
            <a:r>
              <a:rPr lang="en-US" altLang="zh-CN"/>
              <a:t>mf: mossy fiber</a:t>
            </a:r>
            <a:endParaRPr lang="en-US" altLang="zh-CN"/>
          </a:p>
          <a:p>
            <a:r>
              <a:rPr lang="en-US" altLang="zh-CN"/>
              <a:t>rc: recurrent collaterals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097530" y="2829560"/>
            <a:ext cx="67310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(DG)</a:t>
            </a:r>
            <a:endParaRPr lang="en-US" altLang="zh-CN" sz="1600"/>
          </a:p>
        </p:txBody>
      </p:sp>
      <p:sp>
        <p:nvSpPr>
          <p:cNvPr id="13" name="文本框 12"/>
          <p:cNvSpPr txBox="1"/>
          <p:nvPr/>
        </p:nvSpPr>
        <p:spPr>
          <a:xfrm>
            <a:off x="646430" y="2829560"/>
            <a:ext cx="67310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(EC)</a:t>
            </a:r>
            <a:endParaRPr lang="en-US" altLang="zh-CN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Joint Master in Neuroscience, 2016 Defense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Joint Master in Neuroscience, 2016 Defense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28" name="标题 1"/>
          <p:cNvSpPr>
            <a:spLocks noGrp="1"/>
          </p:cNvSpPr>
          <p:nvPr/>
        </p:nvSpPr>
        <p:spPr>
          <a:xfrm>
            <a:off x="755651" y="5016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>
                <a:latin typeface="+mn-lt"/>
              </a:rPr>
              <a:t>Neuron Model</a:t>
            </a:r>
            <a:endParaRPr lang="en-US" altLang="zh-CN" b="1">
              <a:latin typeface="+mn-lt"/>
            </a:endParaRPr>
          </a:p>
          <a:p>
            <a:pPr algn="ctr"/>
            <a:r>
              <a:rPr lang="en-US" altLang="zh-CN" sz="2400" b="1">
                <a:latin typeface="+mn-lt"/>
              </a:rPr>
              <a:t>leaky integrate and fire neuron model</a:t>
            </a:r>
            <a:endParaRPr lang="en-US" altLang="zh-CN" sz="2400" b="1">
              <a:latin typeface="+mn-lt"/>
            </a:endParaRPr>
          </a:p>
          <a:p>
            <a:endParaRPr lang="en-US" altLang="zh-CN" sz="2400" b="1">
              <a:latin typeface="+mn-lt"/>
            </a:endParaRPr>
          </a:p>
        </p:txBody>
      </p:sp>
      <p:pic>
        <p:nvPicPr>
          <p:cNvPr id="2" name="内容占位符 1" descr="img9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2220" y="1107440"/>
            <a:ext cx="6665595" cy="2445385"/>
          </a:xfrm>
          <a:prstGeom prst="rect">
            <a:avLst/>
          </a:prstGeom>
        </p:spPr>
      </p:pic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52220" y="3818890"/>
          <a:ext cx="274447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130300" imgH="393700" progId="Equation.KSEE3">
                  <p:embed/>
                </p:oleObj>
              </mc:Choice>
              <mc:Fallback>
                <p:oleObj name="" r:id="rId2" imgW="11303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2220" y="3818890"/>
                        <a:ext cx="2744470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52220" y="4844415"/>
          <a:ext cx="3655060" cy="1110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1295400" imgH="393700" progId="Equation.KSEE3">
                  <p:embed/>
                </p:oleObj>
              </mc:Choice>
              <mc:Fallback>
                <p:oleObj name="" r:id="rId4" imgW="1295400" imgH="393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2220" y="4844415"/>
                        <a:ext cx="3655060" cy="1110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5625" y="5217795"/>
          <a:ext cx="1263015" cy="51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6" imgW="558800" imgH="228600" progId="Equation.KSEE3">
                  <p:embed/>
                </p:oleObj>
              </mc:Choice>
              <mc:Fallback>
                <p:oleObj name="" r:id="rId6" imgW="5588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35625" y="5217795"/>
                        <a:ext cx="1263015" cy="516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572125" y="4074160"/>
            <a:ext cx="2581275" cy="1191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I(t): membrane current</a:t>
            </a:r>
            <a:endParaRPr lang="en-US" altLang="zh-CN"/>
          </a:p>
          <a:p>
            <a:r>
              <a:rPr lang="en-US" altLang="zh-CN"/>
              <a:t>u(t): membrane potential</a:t>
            </a:r>
            <a:endParaRPr lang="en-US" altLang="zh-CN"/>
          </a:p>
          <a:p>
            <a:r>
              <a:rPr lang="en-US" altLang="zh-CN"/>
              <a:t>R: membrane resistance</a:t>
            </a:r>
            <a:endParaRPr lang="en-US" altLang="zh-CN"/>
          </a:p>
          <a:p>
            <a:r>
              <a:rPr lang="en-US" altLang="zh-CN"/>
              <a:t>C: membrane capacitance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Joint Master in Neuroscience, 2016 Defense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28" name="标题 1"/>
          <p:cNvSpPr>
            <a:spLocks noGrp="1"/>
          </p:cNvSpPr>
          <p:nvPr/>
        </p:nvSpPr>
        <p:spPr>
          <a:xfrm>
            <a:off x="755651" y="-1269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>
                <a:latin typeface="+mn-lt"/>
              </a:rPr>
              <a:t>Network Model</a:t>
            </a:r>
            <a:endParaRPr lang="en-US" altLang="zh-CN" b="1">
              <a:latin typeface="+mn-lt"/>
            </a:endParaRPr>
          </a:p>
          <a:p>
            <a:pPr algn="ctr"/>
            <a:r>
              <a:rPr lang="en-US" altLang="zh-CN" sz="2400" b="1">
                <a:latin typeface="+mn-lt"/>
              </a:rPr>
              <a:t>random balanced recurrent network</a:t>
            </a:r>
            <a:endParaRPr lang="en-US" altLang="zh-CN" sz="2400" b="1">
              <a:latin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21590" y="1253490"/>
            <a:ext cx="5233035" cy="5429885"/>
            <a:chOff x="-114" y="1974"/>
            <a:chExt cx="8241" cy="8551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71" y="2493"/>
              <a:ext cx="6856" cy="677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641" y="9558"/>
              <a:ext cx="208" cy="2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641" y="10178"/>
              <a:ext cx="208" cy="2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10" y="9345"/>
              <a:ext cx="29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excitatory synapse</a:t>
              </a:r>
              <a:endParaRPr lang="en-US" altLang="zh-CN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30" y="9945"/>
              <a:ext cx="294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inhibitory synapse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005" y="1974"/>
              <a:ext cx="1602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/>
                <a:t>source</a:t>
              </a:r>
              <a:endParaRPr lang="en-US" altLang="zh-CN" sz="2400" b="1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-114" y="6027"/>
              <a:ext cx="1452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/>
                <a:t>target</a:t>
              </a:r>
              <a:endParaRPr lang="en-US" altLang="zh-CN" sz="2400" b="1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299710" y="1730375"/>
            <a:ext cx="3355340" cy="41179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en-US" altLang="zh-CN" sz="2400"/>
              <a:t>N</a:t>
            </a:r>
            <a:r>
              <a:rPr lang="en-US" altLang="zh-CN" sz="2400" baseline="-25000"/>
              <a:t>ex</a:t>
            </a:r>
            <a:r>
              <a:rPr lang="en-US" altLang="zh-CN" sz="2400"/>
              <a:t> = 10000</a:t>
            </a:r>
            <a:endParaRPr lang="en-US" altLang="zh-CN" sz="2400"/>
          </a:p>
          <a:p>
            <a:pPr fontAlgn="auto">
              <a:lnSpc>
                <a:spcPct val="100000"/>
              </a:lnSpc>
            </a:pPr>
            <a:r>
              <a:rPr lang="en-US" altLang="zh-CN" sz="2400"/>
              <a:t>N</a:t>
            </a:r>
            <a:r>
              <a:rPr lang="en-US" altLang="zh-CN" sz="2400" baseline="-25000"/>
              <a:t>in</a:t>
            </a:r>
            <a:r>
              <a:rPr lang="en-US" altLang="zh-CN" sz="2400"/>
              <a:t> = 2500</a:t>
            </a:r>
            <a:endParaRPr lang="en-US" altLang="zh-CN" sz="2400"/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cs typeface="Calibri" panose="020F0502020204030204" charset="0"/>
              </a:rPr>
              <a:t>ε = 0.1 (connection probability)</a:t>
            </a:r>
            <a:endParaRPr lang="en-US" altLang="zh-CN" sz="2400">
              <a:cs typeface="Calibri" panose="020F0502020204030204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cs typeface="Calibri" panose="020F0502020204030204" charset="0"/>
              </a:rPr>
              <a:t>J = 0.1</a:t>
            </a:r>
            <a:endParaRPr lang="en-US" altLang="zh-CN" sz="2400">
              <a:cs typeface="Calibri" panose="020F0502020204030204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cs typeface="Calibri" panose="020F0502020204030204" charset="0"/>
              </a:rPr>
              <a:t>g = 8 (inhibition level)</a:t>
            </a:r>
            <a:endParaRPr lang="en-US" altLang="zh-CN" sz="2400">
              <a:cs typeface="Calibri" panose="020F0502020204030204" charset="0"/>
            </a:endParaRPr>
          </a:p>
          <a:p>
            <a:pPr fontAlgn="auto">
              <a:lnSpc>
                <a:spcPct val="100000"/>
              </a:lnSpc>
            </a:pPr>
            <a:endParaRPr lang="en-US" altLang="zh-CN" sz="2400">
              <a:cs typeface="Calibri" panose="020F0502020204030204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cs typeface="Calibri" panose="020F0502020204030204" charset="0"/>
              </a:rPr>
              <a:t>J</a:t>
            </a:r>
            <a:r>
              <a:rPr lang="en-US" altLang="zh-CN" sz="2400" baseline="-25000">
                <a:cs typeface="Calibri" panose="020F0502020204030204" charset="0"/>
              </a:rPr>
              <a:t>ex</a:t>
            </a:r>
            <a:r>
              <a:rPr lang="en-US" altLang="zh-CN" sz="2400">
                <a:cs typeface="Calibri" panose="020F0502020204030204" charset="0"/>
              </a:rPr>
              <a:t> = J</a:t>
            </a:r>
            <a:endParaRPr lang="en-US" altLang="zh-CN" sz="2400">
              <a:cs typeface="Calibri" panose="020F0502020204030204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cs typeface="Calibri" panose="020F0502020204030204" charset="0"/>
              </a:rPr>
              <a:t>J</a:t>
            </a:r>
            <a:r>
              <a:rPr lang="en-US" altLang="zh-CN" sz="2400" baseline="-25000">
                <a:cs typeface="Calibri" panose="020F0502020204030204" charset="0"/>
              </a:rPr>
              <a:t>in</a:t>
            </a:r>
            <a:r>
              <a:rPr lang="en-US" altLang="zh-CN" sz="2400">
                <a:cs typeface="Calibri" panose="020F0502020204030204" charset="0"/>
              </a:rPr>
              <a:t> = -g*J</a:t>
            </a:r>
            <a:endParaRPr lang="en-US" altLang="zh-CN" sz="2400">
              <a:cs typeface="Calibri" panose="020F0502020204030204" charset="0"/>
            </a:endParaRPr>
          </a:p>
          <a:p>
            <a:pPr fontAlgn="auto">
              <a:lnSpc>
                <a:spcPct val="100000"/>
              </a:lnSpc>
            </a:pPr>
            <a:endParaRPr lang="en-US" altLang="zh-CN" sz="2400">
              <a:cs typeface="Calibri" panose="020F0502020204030204" charset="0"/>
            </a:endParaRPr>
          </a:p>
          <a:p>
            <a:pPr fontAlgn="auto">
              <a:lnSpc>
                <a:spcPct val="100000"/>
              </a:lnSpc>
            </a:pPr>
            <a:endParaRPr lang="en-US" altLang="zh-CN" sz="2400"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Joint Master in Neuroscience, 2016 Defense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28" name="标题 1"/>
          <p:cNvSpPr>
            <a:spLocks noGrp="1"/>
          </p:cNvSpPr>
          <p:nvPr/>
        </p:nvSpPr>
        <p:spPr>
          <a:xfrm>
            <a:off x="755651" y="5016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>
                <a:latin typeface="+mn-lt"/>
              </a:rPr>
              <a:t>Synapse Model</a:t>
            </a:r>
            <a:endParaRPr lang="en-US" altLang="zh-CN" b="1">
              <a:latin typeface="+mn-lt"/>
            </a:endParaRPr>
          </a:p>
          <a:p>
            <a:pPr algn="ctr"/>
            <a:r>
              <a:rPr lang="en-US" altLang="zh-CN" sz="2400" b="1">
                <a:latin typeface="+mn-lt"/>
              </a:rPr>
              <a:t>spike-timing-dependent plasticity model</a:t>
            </a:r>
            <a:endParaRPr lang="en-US" altLang="zh-CN" sz="2400" b="1">
              <a:latin typeface="+mn-lt"/>
            </a:endParaRPr>
          </a:p>
          <a:p>
            <a:endParaRPr lang="en-US" altLang="zh-CN" sz="2600">
              <a:latin typeface="+mn-lt"/>
            </a:endParaRPr>
          </a:p>
        </p:txBody>
      </p:sp>
      <p:pic>
        <p:nvPicPr>
          <p:cNvPr id="2" name="内容占位符 1" descr="stdp_bi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7965" y="1273810"/>
            <a:ext cx="4699670" cy="4176000"/>
          </a:xfrm>
          <a:prstGeom prst="rect">
            <a:avLst/>
          </a:prstGeom>
        </p:spPr>
      </p:pic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4100" y="5731510"/>
          <a:ext cx="3082925" cy="62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002665" imgH="203200" progId="Equation.KSEE3">
                  <p:embed/>
                </p:oleObj>
              </mc:Choice>
              <mc:Fallback>
                <p:oleObj name="" r:id="rId2" imgW="10026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4100" y="5731510"/>
                        <a:ext cx="3082925" cy="624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85765" y="1887220"/>
          <a:ext cx="3303905" cy="1008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1206500" imgH="368300" progId="Equation.KSEE3">
                  <p:embed/>
                </p:oleObj>
              </mc:Choice>
              <mc:Fallback>
                <p:oleObj name="" r:id="rId4" imgW="1206500" imgH="368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5765" y="1887220"/>
                        <a:ext cx="3303905" cy="1008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27345" y="3589020"/>
          <a:ext cx="3547745" cy="1008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6" imgW="1295400" imgH="368300" progId="Equation.KSEE3">
                  <p:embed/>
                </p:oleObj>
              </mc:Choice>
              <mc:Fallback>
                <p:oleObj name="" r:id="rId6" imgW="1295400" imgH="368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27345" y="3589020"/>
                        <a:ext cx="3547745" cy="1008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椭圆 24"/>
          <p:cNvSpPr/>
          <p:nvPr/>
        </p:nvSpPr>
        <p:spPr>
          <a:xfrm>
            <a:off x="2609850" y="1956435"/>
            <a:ext cx="906145" cy="906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574037" y="4217040"/>
            <a:ext cx="1895475" cy="18034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DEPRESSION</a:t>
            </a:r>
            <a:endParaRPr lang="en-US" altLang="zh-CN" sz="2000" b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Joint Master in Neuroscience, 2016 Defense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99020" y="4279900"/>
            <a:ext cx="1617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somatic...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7404735" y="4864735"/>
            <a:ext cx="2139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cognitive...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381875" y="5404485"/>
            <a:ext cx="2263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depressed mood</a:t>
            </a:r>
            <a:endParaRPr lang="en-US" altLang="zh-CN"/>
          </a:p>
        </p:txBody>
      </p:sp>
      <p:cxnSp>
        <p:nvCxnSpPr>
          <p:cNvPr id="17" name="直接连接符 16"/>
          <p:cNvCxnSpPr/>
          <p:nvPr/>
        </p:nvCxnSpPr>
        <p:spPr>
          <a:xfrm>
            <a:off x="7458075" y="4580890"/>
            <a:ext cx="1129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463790" y="5183505"/>
            <a:ext cx="1129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470775" y="5706745"/>
            <a:ext cx="1129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127007" y="4224025"/>
            <a:ext cx="1895475" cy="180340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HEALTHY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20" idx="3"/>
            <a:endCxn id="4" idx="1"/>
          </p:cNvCxnSpPr>
          <p:nvPr/>
        </p:nvCxnSpPr>
        <p:spPr>
          <a:xfrm flipV="1">
            <a:off x="2022475" y="5118735"/>
            <a:ext cx="3551555" cy="698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图片 21" descr="IMG_11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5205" y="4409440"/>
            <a:ext cx="673100" cy="6731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2720975" y="2193290"/>
            <a:ext cx="9055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genes</a:t>
            </a:r>
            <a:endParaRPr lang="en-US" altLang="zh-CN" sz="2000"/>
          </a:p>
        </p:txBody>
      </p:sp>
      <p:sp>
        <p:nvSpPr>
          <p:cNvPr id="26" name="椭圆 25"/>
          <p:cNvSpPr/>
          <p:nvPr/>
        </p:nvSpPr>
        <p:spPr>
          <a:xfrm>
            <a:off x="4017010" y="1936750"/>
            <a:ext cx="906145" cy="906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928110" y="2186940"/>
            <a:ext cx="11976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stressors</a:t>
            </a:r>
            <a:endParaRPr lang="en-US" altLang="zh-CN" sz="2000"/>
          </a:p>
        </p:txBody>
      </p:sp>
      <p:sp>
        <p:nvSpPr>
          <p:cNvPr id="28" name="文本框 27"/>
          <p:cNvSpPr txBox="1"/>
          <p:nvPr/>
        </p:nvSpPr>
        <p:spPr>
          <a:xfrm>
            <a:off x="3557270" y="2163445"/>
            <a:ext cx="292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+</a:t>
            </a:r>
            <a:endParaRPr lang="en-US" altLang="zh-CN" sz="240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117215" y="2908935"/>
            <a:ext cx="655320" cy="135191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3912235" y="2869565"/>
            <a:ext cx="558165" cy="136588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36532" y="6181095"/>
            <a:ext cx="2136140" cy="5816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Lopez-Leon at al., 2008;</a:t>
            </a:r>
            <a:endParaRPr lang="en-US" altLang="zh-CN" sz="1600"/>
          </a:p>
          <a:p>
            <a:r>
              <a:rPr lang="en-US" altLang="zh-CN" sz="1600"/>
              <a:t>Kendler et al., 2003</a:t>
            </a:r>
            <a:endParaRPr lang="en-US" altLang="zh-CN" sz="1600"/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755651" y="-1269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+mn-lt"/>
              </a:rPr>
              <a:t>Scientific Background</a:t>
            </a:r>
            <a:br>
              <a:rPr lang="en-US" altLang="zh-CN">
                <a:latin typeface="+mn-lt"/>
              </a:rPr>
            </a:br>
            <a:r>
              <a:rPr lang="en-US" altLang="zh-CN" sz="2600">
                <a:latin typeface="+mn-lt"/>
              </a:rPr>
              <a:t>Depression</a:t>
            </a:r>
            <a:endParaRPr lang="en-US" altLang="zh-CN" sz="26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9897" y="5698495"/>
            <a:ext cx="3031490" cy="581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Pittenger and Duman, 2008</a:t>
            </a:r>
            <a:endParaRPr lang="en-US" altLang="zh-CN" sz="1600"/>
          </a:p>
          <a:p>
            <a:r>
              <a:rPr lang="en-US" altLang="zh-CN" sz="1600"/>
              <a:t>Santarelli et al., 2003</a:t>
            </a:r>
            <a:endParaRPr lang="en-US" altLang="zh-CN" sz="1600"/>
          </a:p>
        </p:txBody>
      </p:sp>
      <p:sp>
        <p:nvSpPr>
          <p:cNvPr id="5" name="矩形 4"/>
          <p:cNvSpPr/>
          <p:nvPr/>
        </p:nvSpPr>
        <p:spPr>
          <a:xfrm>
            <a:off x="4467225" y="3341370"/>
            <a:ext cx="1875790" cy="1356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 b="1"/>
              <a:t>neuroplasticity</a:t>
            </a:r>
            <a:endParaRPr lang="en-US" altLang="zh-CN" sz="2000" b="1"/>
          </a:p>
        </p:txBody>
      </p:sp>
      <p:sp>
        <p:nvSpPr>
          <p:cNvPr id="8" name="上箭头 7"/>
          <p:cNvSpPr/>
          <p:nvPr/>
        </p:nvSpPr>
        <p:spPr>
          <a:xfrm>
            <a:off x="5133982" y="4850135"/>
            <a:ext cx="487680" cy="609600"/>
          </a:xfrm>
          <a:prstGeom prst="upArrow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9" name="上箭头 8"/>
          <p:cNvSpPr/>
          <p:nvPr/>
        </p:nvSpPr>
        <p:spPr>
          <a:xfrm rot="10800000">
            <a:off x="5078102" y="2466345"/>
            <a:ext cx="487680" cy="609600"/>
          </a:xfrm>
          <a:prstGeom prst="up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4935862" y="1945010"/>
            <a:ext cx="1889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Stress</a:t>
            </a:r>
            <a:endParaRPr lang="en-US" altLang="zh-CN" sz="2000"/>
          </a:p>
        </p:txBody>
      </p:sp>
      <p:sp>
        <p:nvSpPr>
          <p:cNvPr id="11" name="文本框 10"/>
          <p:cNvSpPr txBox="1"/>
          <p:nvPr/>
        </p:nvSpPr>
        <p:spPr>
          <a:xfrm>
            <a:off x="3947795" y="5601970"/>
            <a:ext cx="2959735" cy="703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antidepressants electroconvulsive therapy</a:t>
            </a:r>
            <a:endParaRPr lang="en-US" altLang="zh-CN" sz="2000"/>
          </a:p>
        </p:txBody>
      </p:sp>
      <p:sp>
        <p:nvSpPr>
          <p:cNvPr id="12" name="右箭头 11"/>
          <p:cNvSpPr/>
          <p:nvPr/>
        </p:nvSpPr>
        <p:spPr>
          <a:xfrm>
            <a:off x="6480817" y="3890015"/>
            <a:ext cx="472440" cy="1828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14" name="文本框 13"/>
          <p:cNvSpPr txBox="1"/>
          <p:nvPr/>
        </p:nvSpPr>
        <p:spPr>
          <a:xfrm>
            <a:off x="6450337" y="3539495"/>
            <a:ext cx="4845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+/-</a:t>
            </a:r>
            <a:endParaRPr lang="en-US" altLang="zh-CN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Joint Master in Neuroscience, 2016 Defense</a:t>
            </a:r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/>
        </p:nvSpPr>
        <p:spPr>
          <a:xfrm>
            <a:off x="755651" y="-1269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+mn-lt"/>
              </a:rPr>
              <a:t>Scientific Background</a:t>
            </a:r>
            <a:br>
              <a:rPr lang="en-US" altLang="zh-CN">
                <a:latin typeface="+mn-lt"/>
              </a:rPr>
            </a:br>
            <a:r>
              <a:rPr lang="en-US" altLang="zh-CN" sz="2600">
                <a:latin typeface="+mn-lt"/>
              </a:rPr>
              <a:t>Depression &amp; Neuroplasticity in the hippocampus</a:t>
            </a:r>
            <a:endParaRPr lang="en-US" altLang="zh-CN" sz="2600">
              <a:latin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173602" y="3068960"/>
            <a:ext cx="1895475" cy="18034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DEPRESSION</a:t>
            </a:r>
            <a:endParaRPr lang="en-US" altLang="zh-CN" sz="2000" b="1"/>
          </a:p>
        </p:txBody>
      </p:sp>
      <p:pic>
        <p:nvPicPr>
          <p:cNvPr id="3" name="图片 2" descr="HippocampalRegion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90" y="3011805"/>
            <a:ext cx="3822065" cy="2041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9897" y="5698495"/>
            <a:ext cx="3031490" cy="581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Pittenger and Duman, 2008</a:t>
            </a:r>
            <a:endParaRPr lang="en-US" altLang="zh-CN" sz="1600"/>
          </a:p>
          <a:p>
            <a:r>
              <a:rPr lang="en-US" altLang="zh-CN" sz="1600"/>
              <a:t>Santarelli et al., 2003</a:t>
            </a:r>
            <a:endParaRPr lang="en-US" altLang="zh-CN" sz="1600"/>
          </a:p>
        </p:txBody>
      </p:sp>
      <p:sp>
        <p:nvSpPr>
          <p:cNvPr id="5" name="矩形 4"/>
          <p:cNvSpPr/>
          <p:nvPr/>
        </p:nvSpPr>
        <p:spPr>
          <a:xfrm>
            <a:off x="4467225" y="3341370"/>
            <a:ext cx="1875790" cy="1356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 b="1"/>
              <a:t>neuroplasticity</a:t>
            </a:r>
            <a:endParaRPr lang="en-US" altLang="zh-CN" sz="2000" b="1"/>
          </a:p>
        </p:txBody>
      </p:sp>
      <p:sp>
        <p:nvSpPr>
          <p:cNvPr id="9" name="上箭头 8"/>
          <p:cNvSpPr/>
          <p:nvPr/>
        </p:nvSpPr>
        <p:spPr>
          <a:xfrm rot="10800000">
            <a:off x="5078102" y="2466345"/>
            <a:ext cx="487680" cy="609600"/>
          </a:xfrm>
          <a:prstGeom prst="up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4935862" y="1945010"/>
            <a:ext cx="1889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Stress</a:t>
            </a:r>
            <a:endParaRPr lang="en-US" altLang="zh-CN" sz="2000"/>
          </a:p>
        </p:txBody>
      </p:sp>
      <p:sp>
        <p:nvSpPr>
          <p:cNvPr id="11" name="文本框 10"/>
          <p:cNvSpPr txBox="1"/>
          <p:nvPr/>
        </p:nvSpPr>
        <p:spPr>
          <a:xfrm>
            <a:off x="3947795" y="5601970"/>
            <a:ext cx="2959735" cy="703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antidepressants electroconvulsive therapy</a:t>
            </a:r>
            <a:endParaRPr lang="en-US" altLang="zh-CN" sz="2000"/>
          </a:p>
        </p:txBody>
      </p:sp>
      <p:sp>
        <p:nvSpPr>
          <p:cNvPr id="12" name="右箭头 11"/>
          <p:cNvSpPr/>
          <p:nvPr/>
        </p:nvSpPr>
        <p:spPr>
          <a:xfrm>
            <a:off x="6480817" y="3890015"/>
            <a:ext cx="472440" cy="1828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14" name="文本框 13"/>
          <p:cNvSpPr txBox="1"/>
          <p:nvPr/>
        </p:nvSpPr>
        <p:spPr>
          <a:xfrm>
            <a:off x="6450337" y="3539495"/>
            <a:ext cx="4845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+/-</a:t>
            </a:r>
            <a:endParaRPr lang="en-US" altLang="zh-CN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Joint Master in Neuroscience, 2016 Defense</a:t>
            </a:r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/>
        </p:nvSpPr>
        <p:spPr>
          <a:xfrm>
            <a:off x="755651" y="-1269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+mn-lt"/>
              </a:rPr>
              <a:t>Scientific Background</a:t>
            </a:r>
            <a:br>
              <a:rPr lang="en-US" altLang="zh-CN">
                <a:latin typeface="+mn-lt"/>
              </a:rPr>
            </a:br>
            <a:r>
              <a:rPr lang="en-US" altLang="zh-CN" sz="2600">
                <a:latin typeface="+mn-lt"/>
              </a:rPr>
              <a:t>Depression &amp; Neuroplasticity in the hippocampus</a:t>
            </a:r>
            <a:endParaRPr lang="en-US" altLang="zh-CN" sz="2600">
              <a:latin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173602" y="3068960"/>
            <a:ext cx="1895475" cy="18034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DEPRESSION</a:t>
            </a:r>
            <a:endParaRPr lang="en-US" altLang="zh-CN" sz="2000" b="1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6195" y="2652395"/>
            <a:ext cx="684974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/>
              <a:t>hippocampal volume deficit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synaptic change</a:t>
            </a:r>
            <a:endParaRPr lang="en-US" altLang="zh-CN" sz="2000"/>
          </a:p>
          <a:p>
            <a:endParaRPr lang="en-US" altLang="zh-CN" sz="2000">
              <a:cs typeface="Arial" panose="020B0604020202020204" pitchFamily="34" charset="0"/>
            </a:endParaRPr>
          </a:p>
          <a:p>
            <a:r>
              <a:rPr lang="en-US" altLang="zh-CN" sz="2000">
                <a:cs typeface="Arial" panose="020B0604020202020204" pitchFamily="34" charset="0"/>
              </a:rPr>
              <a:t>dendritic morphological change</a:t>
            </a:r>
            <a:endParaRPr lang="en-US" altLang="zh-CN" sz="2000">
              <a:cs typeface="Arial" panose="020B0604020202020204" pitchFamily="34" charset="0"/>
            </a:endParaRPr>
          </a:p>
          <a:p>
            <a:endParaRPr lang="en-US" altLang="zh-CN" sz="2000">
              <a:cs typeface="Arial" panose="020B0604020202020204" pitchFamily="34" charset="0"/>
            </a:endParaRPr>
          </a:p>
          <a:p>
            <a:r>
              <a:rPr lang="en-US" altLang="zh-CN" sz="2000">
                <a:cs typeface="Arial" panose="020B0604020202020204" pitchFamily="34" charset="0"/>
              </a:rPr>
              <a:t>neurogenesis &amp; degeneration</a:t>
            </a:r>
            <a:endParaRPr lang="en-US" altLang="zh-CN" sz="2000">
              <a:cs typeface="Arial" panose="020B0604020202020204" pitchFamily="34" charset="0"/>
            </a:endParaRPr>
          </a:p>
        </p:txBody>
      </p:sp>
      <p:sp>
        <p:nvSpPr>
          <p:cNvPr id="19" name="右大括号 18"/>
          <p:cNvSpPr/>
          <p:nvPr/>
        </p:nvSpPr>
        <p:spPr>
          <a:xfrm>
            <a:off x="3434080" y="2765425"/>
            <a:ext cx="948055" cy="253682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5133982" y="4850135"/>
            <a:ext cx="487680" cy="609600"/>
          </a:xfrm>
          <a:prstGeom prst="upArrow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pic>
        <p:nvPicPr>
          <p:cNvPr id="8" name="图片 7" descr="HippocampalRegion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7995" y="1450340"/>
            <a:ext cx="2251075" cy="12020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椭圆 14"/>
          <p:cNvSpPr/>
          <p:nvPr/>
        </p:nvSpPr>
        <p:spPr>
          <a:xfrm>
            <a:off x="859162" y="1849760"/>
            <a:ext cx="4130040" cy="41300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7871467" y="4486280"/>
            <a:ext cx="487680" cy="609600"/>
          </a:xfrm>
          <a:prstGeom prst="up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 rot="10800000">
            <a:off x="7815587" y="2022480"/>
            <a:ext cx="487680" cy="609600"/>
          </a:xfrm>
          <a:prstGeom prst="up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09392" y="5238120"/>
            <a:ext cx="2788285" cy="1008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antidepressants, electroconvulsive therapy</a:t>
            </a:r>
            <a:endParaRPr lang="en-US" altLang="zh-CN" sz="2000"/>
          </a:p>
        </p:txBody>
      </p:sp>
      <p:sp>
        <p:nvSpPr>
          <p:cNvPr id="14" name="文本框 13"/>
          <p:cNvSpPr txBox="1"/>
          <p:nvPr/>
        </p:nvSpPr>
        <p:spPr>
          <a:xfrm>
            <a:off x="3018162" y="4587880"/>
            <a:ext cx="2330450" cy="703580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 sz="2000"/>
              <a:t>neurogenesis in the dentate gyrus</a:t>
            </a:r>
            <a:endParaRPr lang="en-US" altLang="zh-CN" sz="2000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5458460" y="4931410"/>
            <a:ext cx="2291080" cy="1016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5245107" y="2311405"/>
            <a:ext cx="2378710" cy="1651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749547" y="1484000"/>
            <a:ext cx="1889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Stress</a:t>
            </a:r>
            <a:endParaRPr lang="en-US" altLang="zh-CN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Joint Master in Neuroscience, 2016 Defense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160895" y="2901315"/>
            <a:ext cx="1875790" cy="1356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 b="1"/>
              <a:t>neuroplasticity</a:t>
            </a:r>
            <a:endParaRPr lang="en-US" altLang="zh-CN" sz="2000" b="1"/>
          </a:p>
        </p:txBody>
      </p:sp>
      <p:sp>
        <p:nvSpPr>
          <p:cNvPr id="29" name="标题 1"/>
          <p:cNvSpPr>
            <a:spLocks noGrp="1"/>
          </p:cNvSpPr>
          <p:nvPr/>
        </p:nvSpPr>
        <p:spPr>
          <a:xfrm>
            <a:off x="755651" y="-1269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+mn-lt"/>
              </a:rPr>
              <a:t>Scientific Background</a:t>
            </a:r>
            <a:br>
              <a:rPr lang="en-US" altLang="zh-CN">
                <a:latin typeface="+mn-lt"/>
              </a:rPr>
            </a:br>
            <a:r>
              <a:rPr lang="en-US" altLang="zh-CN" sz="2600">
                <a:latin typeface="+mn-lt"/>
              </a:rPr>
              <a:t>Depression &amp; Neuroplasticity in the hippocampus</a:t>
            </a:r>
            <a:endParaRPr lang="en-US" altLang="zh-CN" sz="2600"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0810" y="5735320"/>
            <a:ext cx="2689860" cy="825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Santarelli </a:t>
            </a:r>
            <a:r>
              <a:rPr lang="en-US" altLang="zh-CN" sz="1600"/>
              <a:t>et al., 2000</a:t>
            </a:r>
            <a:endParaRPr lang="en-US" altLang="zh-CN" sz="1600"/>
          </a:p>
          <a:p>
            <a:r>
              <a:rPr lang="en-US" altLang="zh-CN" sz="1600"/>
              <a:t>Vyas et al., 2002</a:t>
            </a:r>
            <a:endParaRPr lang="en-US" altLang="zh-CN" sz="1600"/>
          </a:p>
          <a:p>
            <a:r>
              <a:rPr lang="en-US" altLang="zh-CN" sz="1600"/>
              <a:t>Holderbach et al., 2007</a:t>
            </a:r>
            <a:endParaRPr lang="en-US" altLang="zh-CN" sz="1600"/>
          </a:p>
        </p:txBody>
      </p:sp>
      <p:sp>
        <p:nvSpPr>
          <p:cNvPr id="10" name="文本框 9"/>
          <p:cNvSpPr txBox="1"/>
          <p:nvPr/>
        </p:nvSpPr>
        <p:spPr>
          <a:xfrm>
            <a:off x="38100" y="3571875"/>
            <a:ext cx="2350135" cy="10083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altLang="zh-CN" sz="2000"/>
              <a:t>LTD facilitation in CA1 pyramidal neurons </a:t>
            </a:r>
            <a:endParaRPr lang="en-US" altLang="zh-CN" sz="2000"/>
          </a:p>
        </p:txBody>
      </p:sp>
      <p:sp>
        <p:nvSpPr>
          <p:cNvPr id="16" name="文本框 15"/>
          <p:cNvSpPr txBox="1"/>
          <p:nvPr/>
        </p:nvSpPr>
        <p:spPr>
          <a:xfrm>
            <a:off x="2881630" y="1900555"/>
            <a:ext cx="2821305" cy="131318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p>
            <a:r>
              <a:rPr lang="en-US" altLang="zh-CN" sz="2000"/>
              <a:t>dendritic atrophy in CA3 pyramidal neurons &amp;</a:t>
            </a:r>
            <a:endParaRPr lang="en-US" altLang="zh-CN" sz="2000"/>
          </a:p>
          <a:p>
            <a:r>
              <a:rPr lang="en-US" altLang="zh-CN" sz="2000"/>
              <a:t>neuron population reduction</a:t>
            </a:r>
            <a:endParaRPr lang="en-US" altLang="zh-CN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直接箭头连接符 17"/>
          <p:cNvCxnSpPr/>
          <p:nvPr/>
        </p:nvCxnSpPr>
        <p:spPr>
          <a:xfrm flipV="1">
            <a:off x="5245107" y="2311405"/>
            <a:ext cx="2378710" cy="1651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859162" y="1849760"/>
            <a:ext cx="4130040" cy="41300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7871467" y="4486280"/>
            <a:ext cx="487680" cy="609600"/>
          </a:xfrm>
          <a:prstGeom prst="up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 rot="10800000">
            <a:off x="7815587" y="2022480"/>
            <a:ext cx="487680" cy="609600"/>
          </a:xfrm>
          <a:prstGeom prst="up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09392" y="5238120"/>
            <a:ext cx="2788285" cy="1008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antidepressants, electroconvulsive therapy</a:t>
            </a:r>
            <a:endParaRPr lang="en-US" altLang="zh-CN" sz="2000"/>
          </a:p>
        </p:txBody>
      </p:sp>
      <p:sp>
        <p:nvSpPr>
          <p:cNvPr id="19" name="文本框 18"/>
          <p:cNvSpPr txBox="1"/>
          <p:nvPr/>
        </p:nvSpPr>
        <p:spPr>
          <a:xfrm>
            <a:off x="7749547" y="1484000"/>
            <a:ext cx="1889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Stress</a:t>
            </a:r>
            <a:endParaRPr lang="en-US" altLang="zh-CN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Joint Master in Neuroscience, 2016 Defense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160895" y="2901315"/>
            <a:ext cx="1875790" cy="1356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 b="1"/>
              <a:t>neuroplasticity</a:t>
            </a:r>
            <a:endParaRPr lang="en-US" altLang="zh-CN" sz="2000" b="1"/>
          </a:p>
        </p:txBody>
      </p:sp>
      <p:sp>
        <p:nvSpPr>
          <p:cNvPr id="29" name="标题 1"/>
          <p:cNvSpPr>
            <a:spLocks noGrp="1"/>
          </p:cNvSpPr>
          <p:nvPr/>
        </p:nvSpPr>
        <p:spPr>
          <a:xfrm>
            <a:off x="755651" y="-1269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+mn-lt"/>
              </a:rPr>
              <a:t>Scientific Background</a:t>
            </a:r>
            <a:br>
              <a:rPr lang="en-US" altLang="zh-CN">
                <a:latin typeface="+mn-lt"/>
              </a:rPr>
            </a:br>
            <a:r>
              <a:rPr lang="en-US" altLang="zh-CN" sz="2600">
                <a:latin typeface="+mn-lt"/>
              </a:rPr>
              <a:t>Depression &amp; Neuroplasticity in the hippocampus</a:t>
            </a:r>
            <a:endParaRPr lang="en-US" altLang="zh-CN" sz="2600"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0810" y="5735320"/>
            <a:ext cx="2689860" cy="825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Santarelli </a:t>
            </a:r>
            <a:r>
              <a:rPr lang="en-US" altLang="zh-CN" sz="1600"/>
              <a:t>et al., 2000</a:t>
            </a:r>
            <a:endParaRPr lang="en-US" altLang="zh-CN" sz="1600"/>
          </a:p>
          <a:p>
            <a:r>
              <a:rPr lang="en-US" altLang="zh-CN" sz="1600"/>
              <a:t>Vyas et al., 2002</a:t>
            </a:r>
            <a:endParaRPr lang="en-US" altLang="zh-CN" sz="1600"/>
          </a:p>
          <a:p>
            <a:r>
              <a:rPr lang="en-US" altLang="zh-CN" sz="1600"/>
              <a:t>Holderbach et al., 2007</a:t>
            </a:r>
            <a:endParaRPr lang="en-US" altLang="zh-CN" sz="1600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5017135" y="3256280"/>
            <a:ext cx="2670175" cy="1477010"/>
          </a:xfrm>
          <a:prstGeom prst="straightConnector1">
            <a:avLst/>
          </a:prstGeom>
          <a:ln>
            <a:prstDash val="sysDot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4989195" y="2531110"/>
            <a:ext cx="2553335" cy="2049145"/>
          </a:xfrm>
          <a:prstGeom prst="straightConnector1">
            <a:avLst/>
          </a:prstGeom>
          <a:ln>
            <a:prstDash val="sysDot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5458460" y="4931410"/>
            <a:ext cx="2291080" cy="1016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018162" y="4587880"/>
            <a:ext cx="2330450" cy="703580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 sz="2000"/>
              <a:t>neurogenesis in the dentate gyrus</a:t>
            </a:r>
            <a:endParaRPr lang="en-US" altLang="zh-CN" sz="2000"/>
          </a:p>
        </p:txBody>
      </p:sp>
      <p:sp>
        <p:nvSpPr>
          <p:cNvPr id="17" name="文本框 16"/>
          <p:cNvSpPr txBox="1"/>
          <p:nvPr/>
        </p:nvSpPr>
        <p:spPr>
          <a:xfrm>
            <a:off x="38100" y="3571875"/>
            <a:ext cx="2350135" cy="100838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altLang="zh-CN" sz="2000"/>
              <a:t>LTD facilitation in CA1 pyramidal neurons </a:t>
            </a:r>
            <a:endParaRPr lang="en-US" altLang="zh-CN" sz="2000"/>
          </a:p>
        </p:txBody>
      </p:sp>
      <p:sp>
        <p:nvSpPr>
          <p:cNvPr id="12" name="文本框 11"/>
          <p:cNvSpPr txBox="1"/>
          <p:nvPr/>
        </p:nvSpPr>
        <p:spPr>
          <a:xfrm>
            <a:off x="2881630" y="1900555"/>
            <a:ext cx="2821305" cy="131318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p>
            <a:r>
              <a:rPr lang="en-US" altLang="zh-CN" sz="2000"/>
              <a:t>dendritic atrophy in CA3 pyramidal neurons &amp;</a:t>
            </a:r>
            <a:endParaRPr lang="en-US" altLang="zh-CN" sz="2000"/>
          </a:p>
          <a:p>
            <a:r>
              <a:rPr lang="en-US" altLang="zh-CN" sz="2000"/>
              <a:t>neuron population reduction</a:t>
            </a:r>
            <a:endParaRPr lang="en-US" altLang="zh-CN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 descr="hippocampal_stru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" y="2011045"/>
            <a:ext cx="4627245" cy="415734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Joint Master in Neuroscience, 2016 Defense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2270" y="5530215"/>
            <a:ext cx="2070100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excitatory</a:t>
            </a:r>
            <a:endParaRPr lang="en-US" altLang="zh-CN"/>
          </a:p>
          <a:p>
            <a:r>
              <a:rPr lang="en-US" altLang="zh-CN"/>
              <a:t>     </a:t>
            </a:r>
            <a:endParaRPr lang="en-US" altLang="zh-CN"/>
          </a:p>
          <a:p>
            <a:r>
              <a:rPr lang="en-US" altLang="zh-CN"/>
              <a:t>            inhibitory</a:t>
            </a:r>
            <a:endParaRPr lang="en-US" altLang="zh-CN"/>
          </a:p>
          <a:p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76225" y="5701665"/>
            <a:ext cx="633095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76225" y="6222365"/>
            <a:ext cx="633095" cy="75565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40430" y="3667760"/>
            <a:ext cx="67310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(DG)</a:t>
            </a:r>
            <a:endParaRPr lang="en-US" altLang="zh-CN" sz="1600"/>
          </a:p>
        </p:txBody>
      </p:sp>
      <p:sp>
        <p:nvSpPr>
          <p:cNvPr id="13" name="文本框 12"/>
          <p:cNvSpPr txBox="1"/>
          <p:nvPr/>
        </p:nvSpPr>
        <p:spPr>
          <a:xfrm>
            <a:off x="760730" y="3667760"/>
            <a:ext cx="67310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(EC)</a:t>
            </a:r>
            <a:endParaRPr lang="en-US" altLang="zh-CN" sz="1600"/>
          </a:p>
        </p:txBody>
      </p:sp>
      <p:sp>
        <p:nvSpPr>
          <p:cNvPr id="7" name="文本框 6"/>
          <p:cNvSpPr txBox="1"/>
          <p:nvPr/>
        </p:nvSpPr>
        <p:spPr>
          <a:xfrm>
            <a:off x="2576195" y="2011045"/>
            <a:ext cx="369189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pp: perforant path</a:t>
            </a:r>
            <a:endParaRPr lang="en-US" altLang="zh-CN"/>
          </a:p>
          <a:p>
            <a:r>
              <a:rPr lang="en-US" altLang="zh-CN"/>
              <a:t>mf: mossy fiber</a:t>
            </a:r>
            <a:endParaRPr lang="en-US" altLang="zh-CN"/>
          </a:p>
          <a:p>
            <a:r>
              <a:rPr lang="en-US" altLang="zh-CN"/>
              <a:t>rc: recurrent collaterals</a:t>
            </a:r>
            <a:endParaRPr lang="en-US" altLang="zh-CN"/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755650" y="-1270"/>
            <a:ext cx="84074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+mn-lt"/>
                <a:sym typeface="+mn-ea"/>
              </a:rPr>
              <a:t>Objectives &amp; Hypotheses </a:t>
            </a:r>
            <a:br>
              <a:rPr lang="en-US" altLang="zh-CN">
                <a:latin typeface="+mn-lt"/>
              </a:rPr>
            </a:br>
            <a:r>
              <a:rPr lang="en-US" altLang="zh-CN" sz="2600">
                <a:latin typeface="+mn-lt"/>
                <a:sym typeface="+mn-ea"/>
              </a:rPr>
              <a:t>computational neuroscience: dynamics of neural network</a:t>
            </a:r>
            <a:endParaRPr lang="en-US" altLang="zh-CN" sz="2600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图片 15" descr="hippocampal_stru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" y="2011045"/>
            <a:ext cx="4627245" cy="415734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Joint Master in Neuroscience, 2016 Defense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24145" y="2113280"/>
            <a:ext cx="3831590" cy="41846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000">
                <a:solidFill>
                  <a:schemeClr val="tx1"/>
                </a:solidFill>
                <a:sym typeface="+mn-ea"/>
              </a:rPr>
              <a:t>Dendritic atrophy &amp; neuron degeneration </a:t>
            </a:r>
            <a:r>
              <a:rPr lang="en-US" altLang="zh-CN" sz="3000" b="1">
                <a:solidFill>
                  <a:srgbClr val="FF0000"/>
                </a:solidFill>
                <a:sym typeface="+mn-ea"/>
              </a:rPr>
              <a:t>influence </a:t>
            </a:r>
            <a:r>
              <a:rPr lang="en-US" altLang="zh-CN" sz="3000">
                <a:solidFill>
                  <a:schemeClr val="tx1"/>
                </a:solidFill>
                <a:sym typeface="+mn-ea"/>
              </a:rPr>
              <a:t>dynamics and plasticity</a:t>
            </a:r>
            <a:endParaRPr lang="en-US" altLang="zh-CN" sz="3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3000">
                <a:solidFill>
                  <a:schemeClr val="tx1"/>
                </a:solidFill>
                <a:sym typeface="+mn-ea"/>
              </a:rPr>
              <a:t>in CA3</a:t>
            </a:r>
            <a:endParaRPr lang="en-US" altLang="zh-CN" sz="3000">
              <a:solidFill>
                <a:schemeClr val="tx1"/>
              </a:solidFill>
              <a:sym typeface="+mn-ea"/>
            </a:endParaRPr>
          </a:p>
          <a:p>
            <a:pPr algn="l"/>
            <a:endParaRPr lang="en-US" altLang="zh-CN" sz="3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3000">
                <a:solidFill>
                  <a:schemeClr val="tx1"/>
                </a:solidFill>
                <a:sym typeface="+mn-ea"/>
              </a:rPr>
              <a:t>Neurogenesis in DG </a:t>
            </a:r>
            <a:r>
              <a:rPr lang="en-US" altLang="zh-CN" sz="3000" b="1">
                <a:solidFill>
                  <a:srgbClr val="FF0000"/>
                </a:solidFill>
                <a:sym typeface="+mn-ea"/>
              </a:rPr>
              <a:t>rescues </a:t>
            </a:r>
            <a:r>
              <a:rPr lang="en-US" altLang="zh-CN" sz="3000">
                <a:solidFill>
                  <a:schemeClr val="tx1"/>
                </a:solidFill>
                <a:sym typeface="+mn-ea"/>
              </a:rPr>
              <a:t>dynamics and plasticity in CA3</a:t>
            </a:r>
            <a:endParaRPr lang="en-US" altLang="zh-CN" sz="3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40430" y="3667760"/>
            <a:ext cx="67310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(DG)</a:t>
            </a:r>
            <a:endParaRPr lang="en-US" altLang="zh-CN" sz="1600"/>
          </a:p>
        </p:txBody>
      </p:sp>
      <p:sp>
        <p:nvSpPr>
          <p:cNvPr id="12" name="右箭头 11"/>
          <p:cNvSpPr/>
          <p:nvPr/>
        </p:nvSpPr>
        <p:spPr>
          <a:xfrm rot="8040000">
            <a:off x="4288155" y="4639310"/>
            <a:ext cx="434975" cy="18478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60730" y="3667760"/>
            <a:ext cx="67310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(EC)</a:t>
            </a:r>
            <a:endParaRPr lang="en-US" altLang="zh-CN" sz="1600"/>
          </a:p>
        </p:txBody>
      </p:sp>
      <p:sp>
        <p:nvSpPr>
          <p:cNvPr id="7" name="文本框 6"/>
          <p:cNvSpPr txBox="1"/>
          <p:nvPr/>
        </p:nvSpPr>
        <p:spPr>
          <a:xfrm>
            <a:off x="382270" y="5530215"/>
            <a:ext cx="2070100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excitatory</a:t>
            </a:r>
            <a:endParaRPr lang="en-US" altLang="zh-CN"/>
          </a:p>
          <a:p>
            <a:r>
              <a:rPr lang="en-US" altLang="zh-CN"/>
              <a:t>     </a:t>
            </a:r>
            <a:endParaRPr lang="en-US" altLang="zh-CN"/>
          </a:p>
          <a:p>
            <a:r>
              <a:rPr lang="en-US" altLang="zh-CN"/>
              <a:t>            inhibitory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76225" y="5701665"/>
            <a:ext cx="633095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76225" y="6222365"/>
            <a:ext cx="633095" cy="75565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576195" y="2011045"/>
            <a:ext cx="369189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pp: perforant path</a:t>
            </a:r>
            <a:endParaRPr lang="en-US" altLang="zh-CN"/>
          </a:p>
          <a:p>
            <a:r>
              <a:rPr lang="en-US" altLang="zh-CN"/>
              <a:t>mf: mossy fiber</a:t>
            </a:r>
            <a:endParaRPr lang="en-US" altLang="zh-CN"/>
          </a:p>
          <a:p>
            <a:r>
              <a:rPr lang="en-US" altLang="zh-CN"/>
              <a:t>rc: recurrent collaterals</a:t>
            </a:r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755650" y="-1270"/>
            <a:ext cx="84074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+mn-lt"/>
                <a:sym typeface="+mn-ea"/>
              </a:rPr>
              <a:t>Objectives &amp; Hypotheses</a:t>
            </a:r>
            <a:br>
              <a:rPr lang="en-US" altLang="zh-CN">
                <a:latin typeface="+mn-lt"/>
              </a:rPr>
            </a:br>
            <a:r>
              <a:rPr lang="en-US" altLang="zh-CN" sz="2600">
                <a:latin typeface="+mn-lt"/>
                <a:sym typeface="+mn-ea"/>
              </a:rPr>
              <a:t>computational neuroscience: dynamics of neural network</a:t>
            </a:r>
            <a:endParaRPr lang="en-US" altLang="zh-CN" sz="260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5948</Words>
  <Application>WPS 演示</Application>
  <PresentationFormat>宽屏</PresentationFormat>
  <Paragraphs>452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微软雅黑</vt:lpstr>
      <vt:lpstr>Calibri Light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The role of hippocampal neuron degeneration, dendritic atrophy, and neurogenesis in depression onset and rescue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LU</dc:creator>
  <cp:lastModifiedBy>Han LU</cp:lastModifiedBy>
  <cp:revision>198</cp:revision>
  <dcterms:created xsi:type="dcterms:W3CDTF">2016-03-04T09:54:00Z</dcterms:created>
  <dcterms:modified xsi:type="dcterms:W3CDTF">2016-09-25T18:14:21Z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