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5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A51E"/>
    <a:srgbClr val="E6AF0C"/>
    <a:srgbClr val="E4392E"/>
    <a:srgbClr val="F47E62"/>
    <a:srgbClr val="F7903D"/>
    <a:srgbClr val="59A95A"/>
    <a:srgbClr val="4D858D"/>
    <a:srgbClr val="FC8A61"/>
    <a:srgbClr val="67C2A3"/>
    <a:srgbClr val="E88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1914" y="72"/>
      </p:cViewPr>
      <p:guideLst>
        <p:guide orient="horz" pos="445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B54DE-3F2F-4EBB-991F-48489FC120BD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64523-9893-49AD-960D-F770E04F7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828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64523-9893-49AD-960D-F770E04F7BD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80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590-75A4-4CDB-B52B-51E85E8BEFB6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71D1-4D5D-4EEF-98D6-87AB4BE2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28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590-75A4-4CDB-B52B-51E85E8BEFB6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71D1-4D5D-4EEF-98D6-87AB4BE2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0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590-75A4-4CDB-B52B-51E85E8BEFB6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71D1-4D5D-4EEF-98D6-87AB4BE2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9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590-75A4-4CDB-B52B-51E85E8BEFB6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71D1-4D5D-4EEF-98D6-87AB4BE2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1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590-75A4-4CDB-B52B-51E85E8BEFB6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71D1-4D5D-4EEF-98D6-87AB4BE2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56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590-75A4-4CDB-B52B-51E85E8BEFB6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71D1-4D5D-4EEF-98D6-87AB4BE2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02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590-75A4-4CDB-B52B-51E85E8BEFB6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71D1-4D5D-4EEF-98D6-87AB4BE2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53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590-75A4-4CDB-B52B-51E85E8BEFB6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71D1-4D5D-4EEF-98D6-87AB4BE2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7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590-75A4-4CDB-B52B-51E85E8BEFB6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71D1-4D5D-4EEF-98D6-87AB4BE2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0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590-75A4-4CDB-B52B-51E85E8BEFB6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71D1-4D5D-4EEF-98D6-87AB4BE2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5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590-75A4-4CDB-B52B-51E85E8BEFB6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71D1-4D5D-4EEF-98D6-87AB4BE2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3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AB590-75A4-4CDB-B52B-51E85E8BEFB6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271D1-4D5D-4EEF-98D6-87AB4BE2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6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139">
            <a:extLst>
              <a:ext uri="{FF2B5EF4-FFF2-40B4-BE49-F238E27FC236}">
                <a16:creationId xmlns:a16="http://schemas.microsoft.com/office/drawing/2014/main" id="{115114E5-723D-D01A-BF37-D6419C249186}"/>
              </a:ext>
            </a:extLst>
          </p:cNvPr>
          <p:cNvSpPr/>
          <p:nvPr/>
        </p:nvSpPr>
        <p:spPr>
          <a:xfrm>
            <a:off x="2470624" y="4588882"/>
            <a:ext cx="1940170" cy="1996805"/>
          </a:xfrm>
          <a:prstGeom prst="rect">
            <a:avLst/>
          </a:prstGeom>
          <a:solidFill>
            <a:srgbClr val="78A51E">
              <a:alpha val="30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22AAC753-9DBE-F3D4-DE84-C829D64B9311}"/>
              </a:ext>
            </a:extLst>
          </p:cNvPr>
          <p:cNvSpPr/>
          <p:nvPr/>
        </p:nvSpPr>
        <p:spPr>
          <a:xfrm>
            <a:off x="2924175" y="5646382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全局上下文信息与局部信息的结合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2B03313-21C9-C8C1-0135-00E51E926750}"/>
              </a:ext>
            </a:extLst>
          </p:cNvPr>
          <p:cNvSpPr txBox="1"/>
          <p:nvPr/>
        </p:nvSpPr>
        <p:spPr>
          <a:xfrm>
            <a:off x="2447137" y="5002396"/>
            <a:ext cx="492443" cy="932307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latin typeface="Arial" panose="020B0604020202020204" pitchFamily="34" charset="0"/>
                <a:ea typeface="微软雅黑 Light" panose="020B0502040204020203" pitchFamily="34" charset="-122"/>
              </a:rPr>
              <a:t>  异物检测算法</a:t>
            </a:r>
            <a:endParaRPr lang="en-US" altLang="zh-CN" sz="10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r>
              <a:rPr lang="zh-CN" altLang="en-US" sz="1000" dirty="0">
                <a:latin typeface="Arial" panose="020B0604020202020204" pitchFamily="34" charset="0"/>
                <a:ea typeface="微软雅黑 Light" panose="020B0502040204020203" pitchFamily="34" charset="-122"/>
              </a:rPr>
              <a:t>         第四章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02BAB278-8DCA-A699-D025-4DBCADD92FD8}"/>
              </a:ext>
            </a:extLst>
          </p:cNvPr>
          <p:cNvSpPr/>
          <p:nvPr/>
        </p:nvSpPr>
        <p:spPr>
          <a:xfrm>
            <a:off x="215987" y="6969984"/>
            <a:ext cx="6299112" cy="799579"/>
          </a:xfrm>
          <a:prstGeom prst="rect">
            <a:avLst/>
          </a:prstGeom>
          <a:solidFill>
            <a:srgbClr val="78A51E">
              <a:alpha val="20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B04F3755-C755-52BD-7E37-9718115CF294}"/>
              </a:ext>
            </a:extLst>
          </p:cNvPr>
          <p:cNvSpPr txBox="1"/>
          <p:nvPr/>
        </p:nvSpPr>
        <p:spPr>
          <a:xfrm>
            <a:off x="209171" y="7049713"/>
            <a:ext cx="338554" cy="477054"/>
          </a:xfrm>
          <a:prstGeom prst="rect">
            <a:avLst/>
          </a:prstGeom>
          <a:noFill/>
          <a:ln>
            <a:noFill/>
          </a:ln>
        </p:spPr>
        <p:txBody>
          <a:bodyPr vert="eaVert" wrap="none" rtlCol="0">
            <a:spAutoFit/>
          </a:bodyPr>
          <a:lstStyle/>
          <a:p>
            <a:r>
              <a:rPr lang="zh-CN" altLang="en-US" sz="1000" dirty="0">
                <a:latin typeface="Arial" panose="020B0604020202020204" pitchFamily="34" charset="0"/>
                <a:ea typeface="微软雅黑 Light" panose="020B0502040204020203" pitchFamily="34" charset="-122"/>
              </a:rPr>
              <a:t>第六章</a:t>
            </a: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892CD680-EEA5-F156-8BB6-611748CD8B06}"/>
              </a:ext>
            </a:extLst>
          </p:cNvPr>
          <p:cNvSpPr/>
          <p:nvPr/>
        </p:nvSpPr>
        <p:spPr>
          <a:xfrm>
            <a:off x="215986" y="8041101"/>
            <a:ext cx="6299112" cy="767190"/>
          </a:xfrm>
          <a:prstGeom prst="rect">
            <a:avLst/>
          </a:prstGeom>
          <a:solidFill>
            <a:srgbClr val="E6AF0C">
              <a:alpha val="9804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A0F3072E-F0D9-C28C-F731-5A7218194390}"/>
              </a:ext>
            </a:extLst>
          </p:cNvPr>
          <p:cNvSpPr txBox="1"/>
          <p:nvPr/>
        </p:nvSpPr>
        <p:spPr>
          <a:xfrm>
            <a:off x="3027775" y="808162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Arial" panose="020B0604020202020204" pitchFamily="34" charset="0"/>
                <a:ea typeface="微软雅黑 Light" panose="020B0502040204020203" pitchFamily="34" charset="-122"/>
              </a:rPr>
              <a:t>总结与展望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F1548661-8FA2-269A-167B-ADB95E7A5DA8}"/>
              </a:ext>
            </a:extLst>
          </p:cNvPr>
          <p:cNvSpPr txBox="1"/>
          <p:nvPr/>
        </p:nvSpPr>
        <p:spPr>
          <a:xfrm>
            <a:off x="1435414" y="7008567"/>
            <a:ext cx="3775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Arial" panose="020B0604020202020204" pitchFamily="34" charset="0"/>
                <a:ea typeface="微软雅黑 Light" panose="020B0502040204020203" pitchFamily="34" charset="-122"/>
              </a:rPr>
              <a:t>全自动运行系统中地铁屏蔽门与列车门间异物检测应用总体设计</a:t>
            </a: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8F8A3591-578F-5291-D7F6-624779F62B54}"/>
              </a:ext>
            </a:extLst>
          </p:cNvPr>
          <p:cNvSpPr txBox="1"/>
          <p:nvPr/>
        </p:nvSpPr>
        <p:spPr>
          <a:xfrm>
            <a:off x="4439881" y="66984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Arial" panose="020B0604020202020204" pitchFamily="34" charset="0"/>
                <a:ea typeface="微软雅黑 Light" panose="020B0502040204020203" pitchFamily="34" charset="-122"/>
              </a:rPr>
              <a:t>关键支撑</a:t>
            </a: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D0330787-39FE-F0DC-91D3-B3732EB9C89B}"/>
              </a:ext>
            </a:extLst>
          </p:cNvPr>
          <p:cNvSpPr/>
          <p:nvPr/>
        </p:nvSpPr>
        <p:spPr>
          <a:xfrm>
            <a:off x="2924175" y="6146951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实验与结果分析</a:t>
            </a: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82A94FA0-6833-2C3B-DC3C-867B938D1377}"/>
              </a:ext>
            </a:extLst>
          </p:cNvPr>
          <p:cNvSpPr/>
          <p:nvPr/>
        </p:nvSpPr>
        <p:spPr>
          <a:xfrm>
            <a:off x="2937347" y="4687642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改进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Focus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模块</a:t>
            </a: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008BE316-092C-A44E-ADBC-D7ED1C3CE3E3}"/>
              </a:ext>
            </a:extLst>
          </p:cNvPr>
          <p:cNvSpPr/>
          <p:nvPr/>
        </p:nvSpPr>
        <p:spPr>
          <a:xfrm>
            <a:off x="2937347" y="5142906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全局上下文信息</a:t>
            </a:r>
            <a:endParaRPr lang="en-US" altLang="zh-CN" sz="1000" dirty="0">
              <a:solidFill>
                <a:schemeClr val="tx1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的引入</a:t>
            </a: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622520A5-1D63-659E-6672-2A86E721A862}"/>
              </a:ext>
            </a:extLst>
          </p:cNvPr>
          <p:cNvSpPr/>
          <p:nvPr/>
        </p:nvSpPr>
        <p:spPr>
          <a:xfrm>
            <a:off x="4458015" y="4588882"/>
            <a:ext cx="1940170" cy="1996805"/>
          </a:xfrm>
          <a:prstGeom prst="rect">
            <a:avLst/>
          </a:prstGeom>
          <a:solidFill>
            <a:srgbClr val="78A51E">
              <a:alpha val="30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D26B9CB9-B4A9-43B9-DDC1-DE3ED988E7AA}"/>
              </a:ext>
            </a:extLst>
          </p:cNvPr>
          <p:cNvSpPr/>
          <p:nvPr/>
        </p:nvSpPr>
        <p:spPr>
          <a:xfrm>
            <a:off x="4911566" y="5646382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实验与结果分析</a:t>
            </a: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E170C765-230F-6896-0AAA-42D81952A246}"/>
              </a:ext>
            </a:extLst>
          </p:cNvPr>
          <p:cNvSpPr txBox="1"/>
          <p:nvPr/>
        </p:nvSpPr>
        <p:spPr>
          <a:xfrm>
            <a:off x="4434541" y="5002396"/>
            <a:ext cx="492443" cy="127245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latin typeface="Arial" panose="020B0604020202020204" pitchFamily="34" charset="0"/>
                <a:ea typeface="微软雅黑 Light" panose="020B0502040204020203" pitchFamily="34" charset="-122"/>
              </a:rPr>
              <a:t>  轻量化与实际部署</a:t>
            </a:r>
            <a:endParaRPr lang="en-US" altLang="zh-CN" sz="10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r>
              <a:rPr lang="zh-CN" altLang="en-US" sz="1000" dirty="0">
                <a:latin typeface="Arial" panose="020B0604020202020204" pitchFamily="34" charset="0"/>
                <a:ea typeface="微软雅黑 Light" panose="020B0502040204020203" pitchFamily="34" charset="-122"/>
              </a:rPr>
              <a:t>         第五章</a:t>
            </a: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9692CA13-794A-0253-EBEA-926B2F4262ED}"/>
              </a:ext>
            </a:extLst>
          </p:cNvPr>
          <p:cNvSpPr/>
          <p:nvPr/>
        </p:nvSpPr>
        <p:spPr>
          <a:xfrm>
            <a:off x="4911566" y="6146951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模型的实际部署</a:t>
            </a: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788AE54-86B9-5400-E960-87204A12E628}"/>
              </a:ext>
            </a:extLst>
          </p:cNvPr>
          <p:cNvSpPr/>
          <p:nvPr/>
        </p:nvSpPr>
        <p:spPr>
          <a:xfrm>
            <a:off x="4924738" y="4687642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高效的结构设计</a:t>
            </a: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64B75742-B42A-7122-B590-5C30912AF283}"/>
              </a:ext>
            </a:extLst>
          </p:cNvPr>
          <p:cNvSpPr/>
          <p:nvPr/>
        </p:nvSpPr>
        <p:spPr>
          <a:xfrm>
            <a:off x="4924738" y="5142906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模型压缩</a:t>
            </a: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DD5AD987-EAAD-982A-D508-C35476FA0493}"/>
              </a:ext>
            </a:extLst>
          </p:cNvPr>
          <p:cNvSpPr/>
          <p:nvPr/>
        </p:nvSpPr>
        <p:spPr>
          <a:xfrm>
            <a:off x="215987" y="4495127"/>
            <a:ext cx="1940170" cy="2191410"/>
          </a:xfrm>
          <a:prstGeom prst="rect">
            <a:avLst/>
          </a:prstGeom>
          <a:solidFill>
            <a:srgbClr val="78A51E">
              <a:alpha val="30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46778F30-4C74-EA8C-DC62-7CB9FB11467A}"/>
              </a:ext>
            </a:extLst>
          </p:cNvPr>
          <p:cNvSpPr/>
          <p:nvPr/>
        </p:nvSpPr>
        <p:spPr>
          <a:xfrm>
            <a:off x="669538" y="5738029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数据集的建立</a:t>
            </a: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4543767D-04AC-16FD-48D6-883473B0ECE3}"/>
              </a:ext>
            </a:extLst>
          </p:cNvPr>
          <p:cNvSpPr txBox="1"/>
          <p:nvPr/>
        </p:nvSpPr>
        <p:spPr>
          <a:xfrm>
            <a:off x="192520" y="4998793"/>
            <a:ext cx="492443" cy="12723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latin typeface="Arial" panose="020B0604020202020204" pitchFamily="34" charset="0"/>
                <a:ea typeface="微软雅黑 Light" panose="020B0502040204020203" pitchFamily="34" charset="-122"/>
              </a:rPr>
              <a:t>  数据集构建与标注</a:t>
            </a:r>
            <a:endParaRPr lang="en-US" altLang="zh-CN" sz="10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r>
              <a:rPr lang="zh-CN" altLang="en-US" sz="1000" dirty="0">
                <a:latin typeface="Arial" panose="020B0604020202020204" pitchFamily="34" charset="0"/>
                <a:ea typeface="微软雅黑 Light" panose="020B0502040204020203" pitchFamily="34" charset="-122"/>
              </a:rPr>
              <a:t>         第三章</a:t>
            </a: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798F96C8-A96B-131C-2137-76A32320FFFE}"/>
              </a:ext>
            </a:extLst>
          </p:cNvPr>
          <p:cNvSpPr/>
          <p:nvPr/>
        </p:nvSpPr>
        <p:spPr>
          <a:xfrm>
            <a:off x="669538" y="6133823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半自动标注工具</a:t>
            </a:r>
            <a:endParaRPr lang="en-US" altLang="zh-CN" sz="1000" dirty="0">
              <a:solidFill>
                <a:schemeClr val="tx1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的设计</a:t>
            </a: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EE924226-D9E2-F1C2-457B-7BAF1D0A475B}"/>
              </a:ext>
            </a:extLst>
          </p:cNvPr>
          <p:cNvSpPr/>
          <p:nvPr/>
        </p:nvSpPr>
        <p:spPr>
          <a:xfrm>
            <a:off x="682710" y="4741189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图像样本的获取</a:t>
            </a: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DC344320-D27D-5D1C-8744-B971EB9B4388}"/>
              </a:ext>
            </a:extLst>
          </p:cNvPr>
          <p:cNvSpPr/>
          <p:nvPr/>
        </p:nvSpPr>
        <p:spPr>
          <a:xfrm>
            <a:off x="682710" y="5110728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数据增强</a:t>
            </a: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3FD6ADC2-C5E0-5483-AAF6-85D9A8713DF7}"/>
              </a:ext>
            </a:extLst>
          </p:cNvPr>
          <p:cNvSpPr/>
          <p:nvPr/>
        </p:nvSpPr>
        <p:spPr>
          <a:xfrm>
            <a:off x="618490" y="4691200"/>
            <a:ext cx="1490042" cy="808332"/>
          </a:xfrm>
          <a:prstGeom prst="rect">
            <a:avLst/>
          </a:prstGeom>
          <a:noFill/>
          <a:ln w="9525">
            <a:solidFill>
              <a:srgbClr val="FF0000">
                <a:alpha val="52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6D3E5AF9-5E6E-4778-1665-43BDD0F36FA9}"/>
              </a:ext>
            </a:extLst>
          </p:cNvPr>
          <p:cNvSpPr/>
          <p:nvPr/>
        </p:nvSpPr>
        <p:spPr>
          <a:xfrm>
            <a:off x="618490" y="5692667"/>
            <a:ext cx="1490042" cy="808332"/>
          </a:xfrm>
          <a:prstGeom prst="rect">
            <a:avLst/>
          </a:prstGeom>
          <a:noFill/>
          <a:ln w="9525">
            <a:solidFill>
              <a:srgbClr val="FF0000">
                <a:alpha val="52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C71FFD44-8120-5996-DCBA-5A7438ACFBCC}"/>
              </a:ext>
            </a:extLst>
          </p:cNvPr>
          <p:cNvSpPr/>
          <p:nvPr/>
        </p:nvSpPr>
        <p:spPr>
          <a:xfrm>
            <a:off x="282395" y="3107427"/>
            <a:ext cx="6166294" cy="1012953"/>
          </a:xfrm>
          <a:prstGeom prst="rect">
            <a:avLst/>
          </a:prstGeom>
          <a:solidFill>
            <a:srgbClr val="E6AF0C">
              <a:alpha val="9804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56E2CB57-CCF3-3FF8-5ACD-2F95926731BF}"/>
              </a:ext>
            </a:extLst>
          </p:cNvPr>
          <p:cNvSpPr/>
          <p:nvPr/>
        </p:nvSpPr>
        <p:spPr>
          <a:xfrm>
            <a:off x="4121641" y="3259985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数据集的建立</a:t>
            </a: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8E144D0C-40D7-466C-25BB-9DA388BE8D55}"/>
              </a:ext>
            </a:extLst>
          </p:cNvPr>
          <p:cNvSpPr txBox="1"/>
          <p:nvPr/>
        </p:nvSpPr>
        <p:spPr>
          <a:xfrm>
            <a:off x="206660" y="3141750"/>
            <a:ext cx="492443" cy="12723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latin typeface="Arial" panose="020B0604020202020204" pitchFamily="34" charset="0"/>
                <a:ea typeface="微软雅黑 Light" panose="020B0502040204020203" pitchFamily="34" charset="-122"/>
              </a:rPr>
              <a:t>       相关理论</a:t>
            </a:r>
            <a:endParaRPr lang="en-US" altLang="zh-CN" sz="10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r>
              <a:rPr lang="zh-CN" altLang="en-US" sz="1000" dirty="0">
                <a:latin typeface="Arial" panose="020B0604020202020204" pitchFamily="34" charset="0"/>
                <a:ea typeface="微软雅黑 Light" panose="020B0502040204020203" pitchFamily="34" charset="-122"/>
              </a:rPr>
              <a:t>         第二章</a:t>
            </a: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9B62B352-EA65-797C-243E-21C939D5E854}"/>
              </a:ext>
            </a:extLst>
          </p:cNvPr>
          <p:cNvSpPr/>
          <p:nvPr/>
        </p:nvSpPr>
        <p:spPr>
          <a:xfrm>
            <a:off x="4121641" y="3655779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半自动标注工具</a:t>
            </a:r>
            <a:endParaRPr lang="en-US" altLang="zh-CN" sz="1000" dirty="0">
              <a:solidFill>
                <a:schemeClr val="tx1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的设计</a:t>
            </a: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98AFC523-75EF-1506-AE62-ADC1095AEF4E}"/>
              </a:ext>
            </a:extLst>
          </p:cNvPr>
          <p:cNvSpPr/>
          <p:nvPr/>
        </p:nvSpPr>
        <p:spPr>
          <a:xfrm>
            <a:off x="1596184" y="3264612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图像样本的获取</a:t>
            </a: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545FF5C6-4735-C8F3-ACCD-E2D5813E0CB9}"/>
              </a:ext>
            </a:extLst>
          </p:cNvPr>
          <p:cNvSpPr/>
          <p:nvPr/>
        </p:nvSpPr>
        <p:spPr>
          <a:xfrm>
            <a:off x="1596184" y="3634151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数据增强</a:t>
            </a: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599E5E42-0A93-D68B-4E87-0B240805D15F}"/>
              </a:ext>
            </a:extLst>
          </p:cNvPr>
          <p:cNvSpPr/>
          <p:nvPr/>
        </p:nvSpPr>
        <p:spPr>
          <a:xfrm>
            <a:off x="1531964" y="3214623"/>
            <a:ext cx="1490042" cy="808332"/>
          </a:xfrm>
          <a:prstGeom prst="rect">
            <a:avLst/>
          </a:prstGeom>
          <a:noFill/>
          <a:ln w="9525">
            <a:solidFill>
              <a:srgbClr val="FF0000">
                <a:alpha val="52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4ADEF229-51F8-786C-0BC3-EE6C6A5F1AAD}"/>
              </a:ext>
            </a:extLst>
          </p:cNvPr>
          <p:cNvSpPr/>
          <p:nvPr/>
        </p:nvSpPr>
        <p:spPr>
          <a:xfrm>
            <a:off x="4070593" y="3214623"/>
            <a:ext cx="1490042" cy="808332"/>
          </a:xfrm>
          <a:prstGeom prst="rect">
            <a:avLst/>
          </a:prstGeom>
          <a:noFill/>
          <a:ln w="9525">
            <a:solidFill>
              <a:srgbClr val="FF0000">
                <a:alpha val="52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F0310681-8448-1315-285F-24034069B41E}"/>
              </a:ext>
            </a:extLst>
          </p:cNvPr>
          <p:cNvSpPr/>
          <p:nvPr/>
        </p:nvSpPr>
        <p:spPr>
          <a:xfrm>
            <a:off x="2399986" y="4507805"/>
            <a:ext cx="4115113" cy="217873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61038F2B-026A-221F-6DF2-C49F567DD884}"/>
              </a:ext>
            </a:extLst>
          </p:cNvPr>
          <p:cNvCxnSpPr>
            <a:cxnSpLocks/>
            <a:stCxn id="274" idx="2"/>
          </p:cNvCxnSpPr>
          <p:nvPr/>
        </p:nvCxnSpPr>
        <p:spPr>
          <a:xfrm>
            <a:off x="4457543" y="6686537"/>
            <a:ext cx="0" cy="305558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79BA62D4-46DF-2A3A-5D4A-F84080F5C84C}"/>
              </a:ext>
            </a:extLst>
          </p:cNvPr>
          <p:cNvCxnSpPr>
            <a:cxnSpLocks/>
            <a:stCxn id="181" idx="2"/>
            <a:endCxn id="190" idx="0"/>
          </p:cNvCxnSpPr>
          <p:nvPr/>
        </p:nvCxnSpPr>
        <p:spPr>
          <a:xfrm flipH="1">
            <a:off x="3365542" y="7769563"/>
            <a:ext cx="1" cy="271538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E14C2102-626D-4F61-709B-AB8AE0AB9D1C}"/>
              </a:ext>
            </a:extLst>
          </p:cNvPr>
          <p:cNvCxnSpPr>
            <a:stCxn id="245" idx="3"/>
            <a:endCxn id="274" idx="1"/>
          </p:cNvCxnSpPr>
          <p:nvPr/>
        </p:nvCxnSpPr>
        <p:spPr>
          <a:xfrm>
            <a:off x="2156157" y="5590832"/>
            <a:ext cx="243829" cy="6339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EC525205-9AB2-C1C9-2126-E8157EAD55A6}"/>
              </a:ext>
            </a:extLst>
          </p:cNvPr>
          <p:cNvCxnSpPr>
            <a:cxnSpLocks/>
          </p:cNvCxnSpPr>
          <p:nvPr/>
        </p:nvCxnSpPr>
        <p:spPr>
          <a:xfrm>
            <a:off x="1168587" y="4105597"/>
            <a:ext cx="472" cy="398230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647E72A7-3FED-5663-BCA1-602C5386230D}"/>
              </a:ext>
            </a:extLst>
          </p:cNvPr>
          <p:cNvCxnSpPr>
            <a:cxnSpLocks/>
          </p:cNvCxnSpPr>
          <p:nvPr/>
        </p:nvCxnSpPr>
        <p:spPr>
          <a:xfrm>
            <a:off x="4485597" y="4127110"/>
            <a:ext cx="0" cy="367141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矩形 297">
            <a:extLst>
              <a:ext uri="{FF2B5EF4-FFF2-40B4-BE49-F238E27FC236}">
                <a16:creationId xmlns:a16="http://schemas.microsoft.com/office/drawing/2014/main" id="{76CEDB8F-D394-F97B-15F9-02864C63A2D5}"/>
              </a:ext>
            </a:extLst>
          </p:cNvPr>
          <p:cNvSpPr/>
          <p:nvPr/>
        </p:nvSpPr>
        <p:spPr>
          <a:xfrm>
            <a:off x="282395" y="8347733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本文总结</a:t>
            </a: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E1FEA18F-A43E-A83F-46D3-8DE0E022622B}"/>
              </a:ext>
            </a:extLst>
          </p:cNvPr>
          <p:cNvSpPr/>
          <p:nvPr/>
        </p:nvSpPr>
        <p:spPr>
          <a:xfrm>
            <a:off x="2757018" y="8347518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本文创新</a:t>
            </a: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3C766D16-ECD1-97C7-DDFB-E80867B6415F}"/>
              </a:ext>
            </a:extLst>
          </p:cNvPr>
          <p:cNvSpPr/>
          <p:nvPr/>
        </p:nvSpPr>
        <p:spPr>
          <a:xfrm>
            <a:off x="5081309" y="8350894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未来展望</a:t>
            </a:r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02D062A5-1040-0ED9-EF36-2797D1BF7983}"/>
              </a:ext>
            </a:extLst>
          </p:cNvPr>
          <p:cNvSpPr/>
          <p:nvPr/>
        </p:nvSpPr>
        <p:spPr>
          <a:xfrm>
            <a:off x="535973" y="7344348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需求分析</a:t>
            </a: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92AAE235-7D97-11B0-EA9D-2EB94D9F7EF3}"/>
              </a:ext>
            </a:extLst>
          </p:cNvPr>
          <p:cNvSpPr/>
          <p:nvPr/>
        </p:nvSpPr>
        <p:spPr>
          <a:xfrm>
            <a:off x="2061620" y="7343429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应用设计</a:t>
            </a: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8CF80C9B-C44A-4647-39A3-5C8E222FAD25}"/>
              </a:ext>
            </a:extLst>
          </p:cNvPr>
          <p:cNvSpPr/>
          <p:nvPr/>
        </p:nvSpPr>
        <p:spPr>
          <a:xfrm>
            <a:off x="3544911" y="7343429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总体架构</a:t>
            </a:r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7676D788-7070-DC63-CD7D-C857CC315318}"/>
              </a:ext>
            </a:extLst>
          </p:cNvPr>
          <p:cNvSpPr/>
          <p:nvPr/>
        </p:nvSpPr>
        <p:spPr>
          <a:xfrm>
            <a:off x="5028202" y="7343429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功能架构</a:t>
            </a:r>
            <a:endParaRPr lang="en-US" altLang="zh-CN" sz="1000" dirty="0">
              <a:solidFill>
                <a:schemeClr val="tx1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610FEAF5-0DDF-3934-A2F7-9A4E6AFE2A61}"/>
              </a:ext>
            </a:extLst>
          </p:cNvPr>
          <p:cNvSpPr/>
          <p:nvPr/>
        </p:nvSpPr>
        <p:spPr>
          <a:xfrm>
            <a:off x="282395" y="228601"/>
            <a:ext cx="6166294" cy="2598400"/>
          </a:xfrm>
          <a:prstGeom prst="rect">
            <a:avLst/>
          </a:prstGeom>
          <a:solidFill>
            <a:srgbClr val="E6AF0C">
              <a:alpha val="9804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8F597973-E121-B64B-AAFC-75F531F071CF}"/>
              </a:ext>
            </a:extLst>
          </p:cNvPr>
          <p:cNvSpPr/>
          <p:nvPr/>
        </p:nvSpPr>
        <p:spPr>
          <a:xfrm>
            <a:off x="1583012" y="344376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检测区域及</a:t>
            </a:r>
            <a:endParaRPr lang="en-US" altLang="zh-CN" sz="1000" dirty="0">
              <a:solidFill>
                <a:schemeClr val="tx1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异物的定义</a:t>
            </a: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6F2E32E3-DCF2-9677-4832-66424D011EA8}"/>
              </a:ext>
            </a:extLst>
          </p:cNvPr>
          <p:cNvSpPr/>
          <p:nvPr/>
        </p:nvSpPr>
        <p:spPr>
          <a:xfrm>
            <a:off x="1583012" y="740170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地铁环境特点</a:t>
            </a:r>
            <a:endParaRPr lang="en-US" altLang="zh-CN" sz="1000" dirty="0">
              <a:solidFill>
                <a:schemeClr val="tx1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分析</a:t>
            </a: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A3B8009-E3AD-2D4D-CECF-5C2DDBC88954}"/>
              </a:ext>
            </a:extLst>
          </p:cNvPr>
          <p:cNvSpPr/>
          <p:nvPr/>
        </p:nvSpPr>
        <p:spPr>
          <a:xfrm>
            <a:off x="1596184" y="1351806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异物检测系统</a:t>
            </a:r>
            <a:endParaRPr lang="en-US" altLang="zh-CN" sz="1000" dirty="0">
              <a:solidFill>
                <a:schemeClr val="tx1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应用现状</a:t>
            </a: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BF3AC2C3-5C87-85C9-FFF2-A3103F65603F}"/>
              </a:ext>
            </a:extLst>
          </p:cNvPr>
          <p:cNvSpPr/>
          <p:nvPr/>
        </p:nvSpPr>
        <p:spPr>
          <a:xfrm>
            <a:off x="1596184" y="1721345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基于深度学习的</a:t>
            </a:r>
            <a:endParaRPr lang="en-US" altLang="zh-CN" sz="1000" dirty="0">
              <a:solidFill>
                <a:schemeClr val="tx1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异物检测现状</a:t>
            </a:r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445482F1-389A-2CE8-681F-8BD496E6F804}"/>
              </a:ext>
            </a:extLst>
          </p:cNvPr>
          <p:cNvSpPr/>
          <p:nvPr/>
        </p:nvSpPr>
        <p:spPr>
          <a:xfrm>
            <a:off x="1531964" y="1301817"/>
            <a:ext cx="1490042" cy="808332"/>
          </a:xfrm>
          <a:prstGeom prst="rect">
            <a:avLst/>
          </a:prstGeom>
          <a:noFill/>
          <a:ln w="9525">
            <a:solidFill>
              <a:srgbClr val="FF0000">
                <a:alpha val="52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7F555259-486E-AF5D-D6B9-4C0F0E995284}"/>
              </a:ext>
            </a:extLst>
          </p:cNvPr>
          <p:cNvSpPr/>
          <p:nvPr/>
        </p:nvSpPr>
        <p:spPr>
          <a:xfrm>
            <a:off x="1531964" y="299014"/>
            <a:ext cx="1490042" cy="808332"/>
          </a:xfrm>
          <a:prstGeom prst="rect">
            <a:avLst/>
          </a:prstGeom>
          <a:noFill/>
          <a:ln w="9525">
            <a:solidFill>
              <a:srgbClr val="FF0000">
                <a:alpha val="52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7F82902E-39AE-B586-AEC8-A166306D1DDA}"/>
              </a:ext>
            </a:extLst>
          </p:cNvPr>
          <p:cNvSpPr txBox="1"/>
          <p:nvPr/>
        </p:nvSpPr>
        <p:spPr>
          <a:xfrm>
            <a:off x="215986" y="784261"/>
            <a:ext cx="492443" cy="12723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latin typeface="Arial" panose="020B0604020202020204" pitchFamily="34" charset="0"/>
                <a:ea typeface="微软雅黑 Light" panose="020B0502040204020203" pitchFamily="34" charset="-122"/>
              </a:rPr>
              <a:t>           绪论</a:t>
            </a:r>
            <a:endParaRPr lang="en-US" altLang="zh-CN" sz="10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r>
              <a:rPr lang="zh-CN" altLang="en-US" sz="1000" dirty="0">
                <a:latin typeface="Arial" panose="020B0604020202020204" pitchFamily="34" charset="0"/>
                <a:ea typeface="微软雅黑 Light" panose="020B0502040204020203" pitchFamily="34" charset="-122"/>
              </a:rPr>
              <a:t>         第一章</a:t>
            </a:r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9393FEAE-1D2A-246A-8D63-F1CABB2775C4}"/>
              </a:ext>
            </a:extLst>
          </p:cNvPr>
          <p:cNvSpPr/>
          <p:nvPr/>
        </p:nvSpPr>
        <p:spPr>
          <a:xfrm>
            <a:off x="1596184" y="2388781"/>
            <a:ext cx="3238226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研究目标与内容</a:t>
            </a:r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id="{380ACED3-1E03-7CD2-2EA8-69AAED93ACBD}"/>
              </a:ext>
            </a:extLst>
          </p:cNvPr>
          <p:cNvSpPr/>
          <p:nvPr/>
        </p:nvSpPr>
        <p:spPr>
          <a:xfrm>
            <a:off x="3467030" y="535572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需求分析</a:t>
            </a:r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45971AEF-E489-814B-A784-93B2E4298051}"/>
              </a:ext>
            </a:extLst>
          </p:cNvPr>
          <p:cNvSpPr/>
          <p:nvPr/>
        </p:nvSpPr>
        <p:spPr>
          <a:xfrm>
            <a:off x="3467030" y="1538375"/>
            <a:ext cx="1367380" cy="335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存在问题</a:t>
            </a:r>
          </a:p>
        </p:txBody>
      </p: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52A4366B-F86E-8520-7CB7-5EA6F5BB7D16}"/>
              </a:ext>
            </a:extLst>
          </p:cNvPr>
          <p:cNvCxnSpPr>
            <a:cxnSpLocks/>
            <a:stCxn id="322" idx="3"/>
            <a:endCxn id="334" idx="1"/>
          </p:cNvCxnSpPr>
          <p:nvPr/>
        </p:nvCxnSpPr>
        <p:spPr>
          <a:xfrm>
            <a:off x="3022006" y="1705983"/>
            <a:ext cx="445024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42571F4E-1EF3-BE2F-F495-2D5561D10300}"/>
              </a:ext>
            </a:extLst>
          </p:cNvPr>
          <p:cNvCxnSpPr>
            <a:stCxn id="323" idx="3"/>
            <a:endCxn id="333" idx="1"/>
          </p:cNvCxnSpPr>
          <p:nvPr/>
        </p:nvCxnSpPr>
        <p:spPr>
          <a:xfrm>
            <a:off x="3022006" y="703180"/>
            <a:ext cx="445024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ABD12236-5BEA-3581-7E75-BFED76D4CD18}"/>
              </a:ext>
            </a:extLst>
          </p:cNvPr>
          <p:cNvCxnSpPr>
            <a:stCxn id="322" idx="2"/>
          </p:cNvCxnSpPr>
          <p:nvPr/>
        </p:nvCxnSpPr>
        <p:spPr>
          <a:xfrm flipH="1">
            <a:off x="2276475" y="2110149"/>
            <a:ext cx="510" cy="278632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>
            <a:extLst>
              <a:ext uri="{FF2B5EF4-FFF2-40B4-BE49-F238E27FC236}">
                <a16:creationId xmlns:a16="http://schemas.microsoft.com/office/drawing/2014/main" id="{E3FE04C1-5DBD-03D1-704D-5B225128363E}"/>
              </a:ext>
            </a:extLst>
          </p:cNvPr>
          <p:cNvCxnSpPr>
            <a:endCxn id="334" idx="0"/>
          </p:cNvCxnSpPr>
          <p:nvPr/>
        </p:nvCxnSpPr>
        <p:spPr>
          <a:xfrm>
            <a:off x="4150210" y="869546"/>
            <a:ext cx="510" cy="668829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>
            <a:extLst>
              <a:ext uri="{FF2B5EF4-FFF2-40B4-BE49-F238E27FC236}">
                <a16:creationId xmlns:a16="http://schemas.microsoft.com/office/drawing/2014/main" id="{9E3EF930-88AD-4844-38E5-7BAD3DE62B5C}"/>
              </a:ext>
            </a:extLst>
          </p:cNvPr>
          <p:cNvCxnSpPr>
            <a:stCxn id="334" idx="2"/>
          </p:cNvCxnSpPr>
          <p:nvPr/>
        </p:nvCxnSpPr>
        <p:spPr>
          <a:xfrm flipH="1">
            <a:off x="4150210" y="1873591"/>
            <a:ext cx="510" cy="515190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>
            <a:extLst>
              <a:ext uri="{FF2B5EF4-FFF2-40B4-BE49-F238E27FC236}">
                <a16:creationId xmlns:a16="http://schemas.microsoft.com/office/drawing/2014/main" id="{67853E46-1BE2-F061-4F9C-440C3258BBF7}"/>
              </a:ext>
            </a:extLst>
          </p:cNvPr>
          <p:cNvCxnSpPr>
            <a:endCxn id="323" idx="2"/>
          </p:cNvCxnSpPr>
          <p:nvPr/>
        </p:nvCxnSpPr>
        <p:spPr>
          <a:xfrm flipV="1">
            <a:off x="2276475" y="1107346"/>
            <a:ext cx="510" cy="194471"/>
          </a:xfrm>
          <a:prstGeom prst="straightConnector1">
            <a:avLst/>
          </a:prstGeom>
          <a:ln w="6350">
            <a:solidFill>
              <a:schemeClr val="tx1"/>
            </a:solidFill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5B96D58F-4FBF-BDDC-E4F2-3B532E6CB660}"/>
              </a:ext>
            </a:extLst>
          </p:cNvPr>
          <p:cNvCxnSpPr>
            <a:stCxn id="317" idx="2"/>
            <a:endCxn id="266" idx="0"/>
          </p:cNvCxnSpPr>
          <p:nvPr/>
        </p:nvCxnSpPr>
        <p:spPr>
          <a:xfrm>
            <a:off x="3365542" y="2827001"/>
            <a:ext cx="0" cy="280426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7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162</Words>
  <Application>Microsoft Office PowerPoint</Application>
  <PresentationFormat>A4 纸张(210x297 毫米)</PresentationFormat>
  <Paragraphs>52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a阿毛毛</dc:creator>
  <cp:lastModifiedBy>a阿毛毛</cp:lastModifiedBy>
  <cp:revision>172</cp:revision>
  <dcterms:created xsi:type="dcterms:W3CDTF">2022-12-12T13:33:00Z</dcterms:created>
  <dcterms:modified xsi:type="dcterms:W3CDTF">2022-12-13T07:12:03Z</dcterms:modified>
</cp:coreProperties>
</file>