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4" r:id="rId8"/>
    <p:sldId id="261"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9" d="100"/>
          <a:sy n="59" d="100"/>
        </p:scale>
        <p:origin x="4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1C32C-3221-4FAF-A808-6F47DD1CF87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147D46-E8C9-44F2-B234-1D4BF983E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6D93465-79C8-4EAD-A128-31BE24538099}"/>
              </a:ext>
            </a:extLst>
          </p:cNvPr>
          <p:cNvSpPr>
            <a:spLocks noGrp="1"/>
          </p:cNvSpPr>
          <p:nvPr>
            <p:ph type="dt" sz="half" idx="10"/>
          </p:nvPr>
        </p:nvSpPr>
        <p:spPr/>
        <p:txBody>
          <a:bodyPr/>
          <a:lstStyle/>
          <a:p>
            <a:fld id="{363FBB96-366B-43E5-A3A4-84752E26841C}"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86E89609-468F-4E8F-AF04-0032E21364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54FE07-3749-44C4-A702-2CA3F0569E8D}"/>
              </a:ext>
            </a:extLst>
          </p:cNvPr>
          <p:cNvSpPr>
            <a:spLocks noGrp="1"/>
          </p:cNvSpPr>
          <p:nvPr>
            <p:ph type="sldNum" sz="quarter" idx="12"/>
          </p:nvPr>
        </p:nvSpPr>
        <p:spPr/>
        <p:txBody>
          <a:body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373784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7099D8-950C-4A74-983F-D5D7FE073C5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DE7972A-DE2A-4CF3-883B-21BC39586A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BF8F4D-EA65-4D5D-8F24-1CE60C5594EA}"/>
              </a:ext>
            </a:extLst>
          </p:cNvPr>
          <p:cNvSpPr>
            <a:spLocks noGrp="1"/>
          </p:cNvSpPr>
          <p:nvPr>
            <p:ph type="dt" sz="half" idx="10"/>
          </p:nvPr>
        </p:nvSpPr>
        <p:spPr/>
        <p:txBody>
          <a:bodyPr/>
          <a:lstStyle/>
          <a:p>
            <a:fld id="{363FBB96-366B-43E5-A3A4-84752E26841C}"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C99B8F94-F4B5-47E5-8B81-B0C42280E6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817724-76F2-4AB0-911B-FA000E4EFA8B}"/>
              </a:ext>
            </a:extLst>
          </p:cNvPr>
          <p:cNvSpPr>
            <a:spLocks noGrp="1"/>
          </p:cNvSpPr>
          <p:nvPr>
            <p:ph type="sldNum" sz="quarter" idx="12"/>
          </p:nvPr>
        </p:nvSpPr>
        <p:spPr/>
        <p:txBody>
          <a:body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212935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5503D74-FE54-494E-B0FE-E93E667AED9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883EAC-CB89-46F3-A172-918F316D14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26B8C6-533F-46CE-BEC5-6AFBC72C6DF5}"/>
              </a:ext>
            </a:extLst>
          </p:cNvPr>
          <p:cNvSpPr>
            <a:spLocks noGrp="1"/>
          </p:cNvSpPr>
          <p:nvPr>
            <p:ph type="dt" sz="half" idx="10"/>
          </p:nvPr>
        </p:nvSpPr>
        <p:spPr/>
        <p:txBody>
          <a:bodyPr/>
          <a:lstStyle/>
          <a:p>
            <a:fld id="{363FBB96-366B-43E5-A3A4-84752E26841C}"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A6C78974-2F79-476D-8354-EDC1CA1EB7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83F532-D307-4AA8-B8FE-B573D321C75C}"/>
              </a:ext>
            </a:extLst>
          </p:cNvPr>
          <p:cNvSpPr>
            <a:spLocks noGrp="1"/>
          </p:cNvSpPr>
          <p:nvPr>
            <p:ph type="sldNum" sz="quarter" idx="12"/>
          </p:nvPr>
        </p:nvSpPr>
        <p:spPr/>
        <p:txBody>
          <a:body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327696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D9F996-CFDB-4151-95FE-E7BBE39870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144038-A40B-40C3-B3C6-9F8B1BDBDAD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0F5146-8C86-4287-AFF0-79D3E2DF4BDF}"/>
              </a:ext>
            </a:extLst>
          </p:cNvPr>
          <p:cNvSpPr>
            <a:spLocks noGrp="1"/>
          </p:cNvSpPr>
          <p:nvPr>
            <p:ph type="dt" sz="half" idx="10"/>
          </p:nvPr>
        </p:nvSpPr>
        <p:spPr/>
        <p:txBody>
          <a:bodyPr/>
          <a:lstStyle/>
          <a:p>
            <a:fld id="{363FBB96-366B-43E5-A3A4-84752E26841C}"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F7A61E8A-04E1-42C6-AE8D-B772918800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528940-55F5-4CD0-8344-C594248AFA7E}"/>
              </a:ext>
            </a:extLst>
          </p:cNvPr>
          <p:cNvSpPr>
            <a:spLocks noGrp="1"/>
          </p:cNvSpPr>
          <p:nvPr>
            <p:ph type="sldNum" sz="quarter" idx="12"/>
          </p:nvPr>
        </p:nvSpPr>
        <p:spPr/>
        <p:txBody>
          <a:body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48263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22018-D3CF-49E0-9375-85230D70394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F6FA2E-101F-4DF2-A979-61087E4727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1F9F233-2512-457A-A495-2E114B7D7CB2}"/>
              </a:ext>
            </a:extLst>
          </p:cNvPr>
          <p:cNvSpPr>
            <a:spLocks noGrp="1"/>
          </p:cNvSpPr>
          <p:nvPr>
            <p:ph type="dt" sz="half" idx="10"/>
          </p:nvPr>
        </p:nvSpPr>
        <p:spPr/>
        <p:txBody>
          <a:bodyPr/>
          <a:lstStyle/>
          <a:p>
            <a:fld id="{363FBB96-366B-43E5-A3A4-84752E26841C}"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FD118EFA-A52F-4482-BE0E-B894B6945F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86F593-6CFE-4D71-8082-167D3D74C1C1}"/>
              </a:ext>
            </a:extLst>
          </p:cNvPr>
          <p:cNvSpPr>
            <a:spLocks noGrp="1"/>
          </p:cNvSpPr>
          <p:nvPr>
            <p:ph type="sldNum" sz="quarter" idx="12"/>
          </p:nvPr>
        </p:nvSpPr>
        <p:spPr/>
        <p:txBody>
          <a:body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115134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AA8BB-929A-483C-82E4-FC6B7DDA859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F858D0-CE7C-47FE-B142-C7720328A61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DE52919-3410-4466-BBC5-7A2298A1F91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8AB2B10-157E-4B08-A986-1E7C5AE657B9}"/>
              </a:ext>
            </a:extLst>
          </p:cNvPr>
          <p:cNvSpPr>
            <a:spLocks noGrp="1"/>
          </p:cNvSpPr>
          <p:nvPr>
            <p:ph type="dt" sz="half" idx="10"/>
          </p:nvPr>
        </p:nvSpPr>
        <p:spPr/>
        <p:txBody>
          <a:bodyPr/>
          <a:lstStyle/>
          <a:p>
            <a:fld id="{363FBB96-366B-43E5-A3A4-84752E26841C}" type="datetimeFigureOut">
              <a:rPr kumimoji="1" lang="ja-JP" altLang="en-US" smtClean="0"/>
              <a:t>2019/7/19</a:t>
            </a:fld>
            <a:endParaRPr kumimoji="1" lang="ja-JP" altLang="en-US"/>
          </a:p>
        </p:txBody>
      </p:sp>
      <p:sp>
        <p:nvSpPr>
          <p:cNvPr id="6" name="フッター プレースホルダー 5">
            <a:extLst>
              <a:ext uri="{FF2B5EF4-FFF2-40B4-BE49-F238E27FC236}">
                <a16:creationId xmlns:a16="http://schemas.microsoft.com/office/drawing/2014/main" id="{D0EABFAB-8117-4AA5-90B9-9E579B25A1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A67C14-E2CC-42F5-AFA4-16D9C487F38E}"/>
              </a:ext>
            </a:extLst>
          </p:cNvPr>
          <p:cNvSpPr>
            <a:spLocks noGrp="1"/>
          </p:cNvSpPr>
          <p:nvPr>
            <p:ph type="sldNum" sz="quarter" idx="12"/>
          </p:nvPr>
        </p:nvSpPr>
        <p:spPr/>
        <p:txBody>
          <a:body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22538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ED7FA-683D-40E9-BA68-1377B86CE02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6D0663-DD24-4A2E-B9AF-020157467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7A4B20C-ADF8-4373-93CD-BA326C3F65E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DE913A6-61B8-4E0F-A829-61B9D97B8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3502BEC-8874-456A-8A77-44AB52617C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1BF4416-CECC-49A2-96F3-88AB351FDCC0}"/>
              </a:ext>
            </a:extLst>
          </p:cNvPr>
          <p:cNvSpPr>
            <a:spLocks noGrp="1"/>
          </p:cNvSpPr>
          <p:nvPr>
            <p:ph type="dt" sz="half" idx="10"/>
          </p:nvPr>
        </p:nvSpPr>
        <p:spPr/>
        <p:txBody>
          <a:bodyPr/>
          <a:lstStyle/>
          <a:p>
            <a:fld id="{363FBB96-366B-43E5-A3A4-84752E26841C}" type="datetimeFigureOut">
              <a:rPr kumimoji="1" lang="ja-JP" altLang="en-US" smtClean="0"/>
              <a:t>2019/7/19</a:t>
            </a:fld>
            <a:endParaRPr kumimoji="1" lang="ja-JP" altLang="en-US"/>
          </a:p>
        </p:txBody>
      </p:sp>
      <p:sp>
        <p:nvSpPr>
          <p:cNvPr id="8" name="フッター プレースホルダー 7">
            <a:extLst>
              <a:ext uri="{FF2B5EF4-FFF2-40B4-BE49-F238E27FC236}">
                <a16:creationId xmlns:a16="http://schemas.microsoft.com/office/drawing/2014/main" id="{672733B1-ADF7-4441-AAC9-2389B0CFD42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4543B7A-9D27-4B19-B892-8EA12E43EE95}"/>
              </a:ext>
            </a:extLst>
          </p:cNvPr>
          <p:cNvSpPr>
            <a:spLocks noGrp="1"/>
          </p:cNvSpPr>
          <p:nvPr>
            <p:ph type="sldNum" sz="quarter" idx="12"/>
          </p:nvPr>
        </p:nvSpPr>
        <p:spPr/>
        <p:txBody>
          <a:body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154563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F55BEC-940E-4A5B-B3DE-E627CB7AB53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FE5786-1013-4445-A9CF-2BAB4E2017B5}"/>
              </a:ext>
            </a:extLst>
          </p:cNvPr>
          <p:cNvSpPr>
            <a:spLocks noGrp="1"/>
          </p:cNvSpPr>
          <p:nvPr>
            <p:ph type="dt" sz="half" idx="10"/>
          </p:nvPr>
        </p:nvSpPr>
        <p:spPr/>
        <p:txBody>
          <a:bodyPr/>
          <a:lstStyle/>
          <a:p>
            <a:fld id="{363FBB96-366B-43E5-A3A4-84752E26841C}" type="datetimeFigureOut">
              <a:rPr kumimoji="1" lang="ja-JP" altLang="en-US" smtClean="0"/>
              <a:t>2019/7/19</a:t>
            </a:fld>
            <a:endParaRPr kumimoji="1" lang="ja-JP" altLang="en-US"/>
          </a:p>
        </p:txBody>
      </p:sp>
      <p:sp>
        <p:nvSpPr>
          <p:cNvPr id="4" name="フッター プレースホルダー 3">
            <a:extLst>
              <a:ext uri="{FF2B5EF4-FFF2-40B4-BE49-F238E27FC236}">
                <a16:creationId xmlns:a16="http://schemas.microsoft.com/office/drawing/2014/main" id="{A30D346A-053F-4F36-8449-53DC2B1FEA1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B3BBDCC-A22A-4B51-A8FE-71E474895078}"/>
              </a:ext>
            </a:extLst>
          </p:cNvPr>
          <p:cNvSpPr>
            <a:spLocks noGrp="1"/>
          </p:cNvSpPr>
          <p:nvPr>
            <p:ph type="sldNum" sz="quarter" idx="12"/>
          </p:nvPr>
        </p:nvSpPr>
        <p:spPr/>
        <p:txBody>
          <a:body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368252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503744-4ECE-4326-B395-19B0C43043F1}"/>
              </a:ext>
            </a:extLst>
          </p:cNvPr>
          <p:cNvSpPr>
            <a:spLocks noGrp="1"/>
          </p:cNvSpPr>
          <p:nvPr>
            <p:ph type="dt" sz="half" idx="10"/>
          </p:nvPr>
        </p:nvSpPr>
        <p:spPr/>
        <p:txBody>
          <a:bodyPr/>
          <a:lstStyle/>
          <a:p>
            <a:fld id="{363FBB96-366B-43E5-A3A4-84752E26841C}" type="datetimeFigureOut">
              <a:rPr kumimoji="1" lang="ja-JP" altLang="en-US" smtClean="0"/>
              <a:t>2019/7/19</a:t>
            </a:fld>
            <a:endParaRPr kumimoji="1" lang="ja-JP" altLang="en-US"/>
          </a:p>
        </p:txBody>
      </p:sp>
      <p:sp>
        <p:nvSpPr>
          <p:cNvPr id="3" name="フッター プレースホルダー 2">
            <a:extLst>
              <a:ext uri="{FF2B5EF4-FFF2-40B4-BE49-F238E27FC236}">
                <a16:creationId xmlns:a16="http://schemas.microsoft.com/office/drawing/2014/main" id="{A50A5E83-9233-4197-A109-7BEB2FD9745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9685AB-BDFA-4025-BA15-6151E5DECD32}"/>
              </a:ext>
            </a:extLst>
          </p:cNvPr>
          <p:cNvSpPr>
            <a:spLocks noGrp="1"/>
          </p:cNvSpPr>
          <p:nvPr>
            <p:ph type="sldNum" sz="quarter" idx="12"/>
          </p:nvPr>
        </p:nvSpPr>
        <p:spPr/>
        <p:txBody>
          <a:body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218846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3AE24-428A-4156-8B5B-F281C19751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5C96E0-3DE8-45A2-B464-171F7AF9F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727FBDA-B8F8-44AC-A460-7E5B0568F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EFE016-B378-47B3-8B46-985ECE686ACA}"/>
              </a:ext>
            </a:extLst>
          </p:cNvPr>
          <p:cNvSpPr>
            <a:spLocks noGrp="1"/>
          </p:cNvSpPr>
          <p:nvPr>
            <p:ph type="dt" sz="half" idx="10"/>
          </p:nvPr>
        </p:nvSpPr>
        <p:spPr/>
        <p:txBody>
          <a:bodyPr/>
          <a:lstStyle/>
          <a:p>
            <a:fld id="{363FBB96-366B-43E5-A3A4-84752E26841C}" type="datetimeFigureOut">
              <a:rPr kumimoji="1" lang="ja-JP" altLang="en-US" smtClean="0"/>
              <a:t>2019/7/19</a:t>
            </a:fld>
            <a:endParaRPr kumimoji="1" lang="ja-JP" altLang="en-US"/>
          </a:p>
        </p:txBody>
      </p:sp>
      <p:sp>
        <p:nvSpPr>
          <p:cNvPr id="6" name="フッター プレースホルダー 5">
            <a:extLst>
              <a:ext uri="{FF2B5EF4-FFF2-40B4-BE49-F238E27FC236}">
                <a16:creationId xmlns:a16="http://schemas.microsoft.com/office/drawing/2014/main" id="{213C21DE-BD2B-4905-AC02-129260F1A6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2280F3-1CF1-43C1-9F1D-1281364A760C}"/>
              </a:ext>
            </a:extLst>
          </p:cNvPr>
          <p:cNvSpPr>
            <a:spLocks noGrp="1"/>
          </p:cNvSpPr>
          <p:nvPr>
            <p:ph type="sldNum" sz="quarter" idx="12"/>
          </p:nvPr>
        </p:nvSpPr>
        <p:spPr/>
        <p:txBody>
          <a:body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71529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6EF9A-EDCF-49B4-87B1-306D4D2874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956AC31-7138-4A29-BE80-63C96CE89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8D9E231-C4A7-4F72-A8DC-57BA7E371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896B3E-AB64-425E-9469-D555D060B9BC}"/>
              </a:ext>
            </a:extLst>
          </p:cNvPr>
          <p:cNvSpPr>
            <a:spLocks noGrp="1"/>
          </p:cNvSpPr>
          <p:nvPr>
            <p:ph type="dt" sz="half" idx="10"/>
          </p:nvPr>
        </p:nvSpPr>
        <p:spPr/>
        <p:txBody>
          <a:bodyPr/>
          <a:lstStyle/>
          <a:p>
            <a:fld id="{363FBB96-366B-43E5-A3A4-84752E26841C}" type="datetimeFigureOut">
              <a:rPr kumimoji="1" lang="ja-JP" altLang="en-US" smtClean="0"/>
              <a:t>2019/7/19</a:t>
            </a:fld>
            <a:endParaRPr kumimoji="1" lang="ja-JP" altLang="en-US"/>
          </a:p>
        </p:txBody>
      </p:sp>
      <p:sp>
        <p:nvSpPr>
          <p:cNvPr id="6" name="フッター プレースホルダー 5">
            <a:extLst>
              <a:ext uri="{FF2B5EF4-FFF2-40B4-BE49-F238E27FC236}">
                <a16:creationId xmlns:a16="http://schemas.microsoft.com/office/drawing/2014/main" id="{74410F5C-F1C9-4DFA-BBFD-016E5C83C1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C9B244-1884-4F07-8043-43EE08333CA5}"/>
              </a:ext>
            </a:extLst>
          </p:cNvPr>
          <p:cNvSpPr>
            <a:spLocks noGrp="1"/>
          </p:cNvSpPr>
          <p:nvPr>
            <p:ph type="sldNum" sz="quarter" idx="12"/>
          </p:nvPr>
        </p:nvSpPr>
        <p:spPr/>
        <p:txBody>
          <a:body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408297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4BCF52A-10C0-4701-876D-ED1807B61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8DF6C10-A90F-4976-95DA-E94101261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0AF339-5F7F-47D6-BC59-C3BD9DBCC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FBB96-366B-43E5-A3A4-84752E26841C}" type="datetimeFigureOut">
              <a:rPr kumimoji="1" lang="ja-JP" altLang="en-US" smtClean="0"/>
              <a:t>2019/7/19</a:t>
            </a:fld>
            <a:endParaRPr kumimoji="1" lang="ja-JP" altLang="en-US"/>
          </a:p>
        </p:txBody>
      </p:sp>
      <p:sp>
        <p:nvSpPr>
          <p:cNvPr id="5" name="フッター プレースホルダー 4">
            <a:extLst>
              <a:ext uri="{FF2B5EF4-FFF2-40B4-BE49-F238E27FC236}">
                <a16:creationId xmlns:a16="http://schemas.microsoft.com/office/drawing/2014/main" id="{52675D67-19F4-4C55-A368-4E07E22829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FCBEE2E-2C8E-4624-BD1D-14702E3F03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FA6BB-D606-47F5-BE64-E5FB3006653F}" type="slidenum">
              <a:rPr kumimoji="1" lang="ja-JP" altLang="en-US" smtClean="0"/>
              <a:t>‹#›</a:t>
            </a:fld>
            <a:endParaRPr kumimoji="1" lang="ja-JP" altLang="en-US"/>
          </a:p>
        </p:txBody>
      </p:sp>
    </p:spTree>
    <p:extLst>
      <p:ext uri="{BB962C8B-B14F-4D97-AF65-F5344CB8AC3E}">
        <p14:creationId xmlns:p14="http://schemas.microsoft.com/office/powerpoint/2010/main" val="4109908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242F97-5F2D-452D-9AA9-B8B6D3664EB1}"/>
              </a:ext>
            </a:extLst>
          </p:cNvPr>
          <p:cNvSpPr>
            <a:spLocks noGrp="1"/>
          </p:cNvSpPr>
          <p:nvPr>
            <p:ph type="ctrTitle"/>
          </p:nvPr>
        </p:nvSpPr>
        <p:spPr/>
        <p:txBody>
          <a:bodyPr/>
          <a:lstStyle/>
          <a:p>
            <a:r>
              <a:rPr lang="ja-JP" altLang="en-US" dirty="0"/>
              <a:t>ソケット</a:t>
            </a:r>
            <a:r>
              <a:rPr kumimoji="1" lang="ja-JP" altLang="en-US" dirty="0"/>
              <a:t>通信マッピング</a:t>
            </a:r>
          </a:p>
        </p:txBody>
      </p:sp>
      <p:sp>
        <p:nvSpPr>
          <p:cNvPr id="3" name="字幕 2">
            <a:extLst>
              <a:ext uri="{FF2B5EF4-FFF2-40B4-BE49-F238E27FC236}">
                <a16:creationId xmlns:a16="http://schemas.microsoft.com/office/drawing/2014/main" id="{DFCC75F0-C24E-471F-A780-B2066AC236FE}"/>
              </a:ext>
            </a:extLst>
          </p:cNvPr>
          <p:cNvSpPr>
            <a:spLocks noGrp="1"/>
          </p:cNvSpPr>
          <p:nvPr>
            <p:ph type="subTitle" idx="1"/>
          </p:nvPr>
        </p:nvSpPr>
        <p:spPr/>
        <p:txBody>
          <a:bodyPr/>
          <a:lstStyle/>
          <a:p>
            <a:r>
              <a:rPr kumimoji="1" lang="en-US" altLang="ja-JP" dirty="0"/>
              <a:t>17fi088</a:t>
            </a:r>
            <a:r>
              <a:rPr kumimoji="1" lang="ja-JP" altLang="en-US" dirty="0"/>
              <a:t>　堀井大雄</a:t>
            </a:r>
            <a:endParaRPr kumimoji="1" lang="en-US" altLang="ja-JP" dirty="0"/>
          </a:p>
          <a:p>
            <a:r>
              <a:rPr lang="en-US" altLang="ja-JP" dirty="0"/>
              <a:t>17fi080</a:t>
            </a:r>
            <a:r>
              <a:rPr lang="ja-JP" altLang="en-US" dirty="0"/>
              <a:t>　中村快</a:t>
            </a:r>
            <a:endParaRPr kumimoji="1" lang="ja-JP" altLang="en-US" dirty="0"/>
          </a:p>
        </p:txBody>
      </p:sp>
    </p:spTree>
    <p:extLst>
      <p:ext uri="{BB962C8B-B14F-4D97-AF65-F5344CB8AC3E}">
        <p14:creationId xmlns:p14="http://schemas.microsoft.com/office/powerpoint/2010/main" val="373184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3964B-11CE-4312-B6D7-679FD5212BFA}"/>
              </a:ext>
            </a:extLst>
          </p:cNvPr>
          <p:cNvSpPr>
            <a:spLocks noGrp="1"/>
          </p:cNvSpPr>
          <p:nvPr>
            <p:ph type="title"/>
          </p:nvPr>
        </p:nvSpPr>
        <p:spPr/>
        <p:txBody>
          <a:bodyPr/>
          <a:lstStyle/>
          <a:p>
            <a:r>
              <a:rPr kumimoji="1" lang="ja-JP" altLang="en-US" dirty="0"/>
              <a:t>何をするプログラムか</a:t>
            </a:r>
          </a:p>
        </p:txBody>
      </p:sp>
      <p:sp>
        <p:nvSpPr>
          <p:cNvPr id="3" name="コンテンツ プレースホルダー 2">
            <a:extLst>
              <a:ext uri="{FF2B5EF4-FFF2-40B4-BE49-F238E27FC236}">
                <a16:creationId xmlns:a16="http://schemas.microsoft.com/office/drawing/2014/main" id="{2F9A928F-4E30-43E6-B2B8-5303C00C5F11}"/>
              </a:ext>
            </a:extLst>
          </p:cNvPr>
          <p:cNvSpPr>
            <a:spLocks noGrp="1"/>
          </p:cNvSpPr>
          <p:nvPr>
            <p:ph idx="1"/>
          </p:nvPr>
        </p:nvSpPr>
        <p:spPr/>
        <p:txBody>
          <a:bodyPr/>
          <a:lstStyle/>
          <a:p>
            <a:r>
              <a:rPr lang="ja-JP" altLang="en-US" dirty="0"/>
              <a:t>ソケット</a:t>
            </a:r>
            <a:r>
              <a:rPr kumimoji="1" lang="ja-JP" altLang="en-US" dirty="0"/>
              <a:t>通信をキャプチャして</a:t>
            </a:r>
            <a:r>
              <a:rPr lang="en-US" altLang="ja-JP" dirty="0"/>
              <a:t>IP</a:t>
            </a:r>
            <a:r>
              <a:rPr kumimoji="1" lang="ja-JP" altLang="en-US" dirty="0"/>
              <a:t>を受け取り、どこからその通信が行われているか監視をするプログラム</a:t>
            </a:r>
            <a:endParaRPr kumimoji="1" lang="en-US" altLang="ja-JP" dirty="0"/>
          </a:p>
          <a:p>
            <a:endParaRPr lang="en-US" altLang="ja-JP" dirty="0"/>
          </a:p>
          <a:p>
            <a:r>
              <a:rPr lang="ja-JP" altLang="en-US" dirty="0"/>
              <a:t>最終的にページが生成されて</a:t>
            </a:r>
            <a:r>
              <a:rPr lang="en-US" altLang="ja-JP" dirty="0"/>
              <a:t>IP</a:t>
            </a:r>
            <a:r>
              <a:rPr lang="ja-JP" altLang="en-US" dirty="0"/>
              <a:t>と緯度経度が登録されているところにマッピングされる。</a:t>
            </a:r>
            <a:endParaRPr kumimoji="1" lang="ja-JP" altLang="en-US" dirty="0"/>
          </a:p>
        </p:txBody>
      </p:sp>
    </p:spTree>
    <p:extLst>
      <p:ext uri="{BB962C8B-B14F-4D97-AF65-F5344CB8AC3E}">
        <p14:creationId xmlns:p14="http://schemas.microsoft.com/office/powerpoint/2010/main" val="387078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397B9-C21D-423A-B561-C30DAAD77906}"/>
              </a:ext>
            </a:extLst>
          </p:cNvPr>
          <p:cNvSpPr>
            <a:spLocks noGrp="1"/>
          </p:cNvSpPr>
          <p:nvPr>
            <p:ph type="title"/>
          </p:nvPr>
        </p:nvSpPr>
        <p:spPr/>
        <p:txBody>
          <a:bodyPr/>
          <a:lstStyle/>
          <a:p>
            <a:r>
              <a:rPr kumimoji="1" lang="ja-JP" altLang="en-US" dirty="0"/>
              <a:t>役割分担</a:t>
            </a:r>
          </a:p>
        </p:txBody>
      </p:sp>
      <p:sp>
        <p:nvSpPr>
          <p:cNvPr id="3" name="コンテンツ プレースホルダー 2">
            <a:extLst>
              <a:ext uri="{FF2B5EF4-FFF2-40B4-BE49-F238E27FC236}">
                <a16:creationId xmlns:a16="http://schemas.microsoft.com/office/drawing/2014/main" id="{7DFE79E0-D2FD-4601-8493-BE95DE055183}"/>
              </a:ext>
            </a:extLst>
          </p:cNvPr>
          <p:cNvSpPr>
            <a:spLocks noGrp="1"/>
          </p:cNvSpPr>
          <p:nvPr>
            <p:ph idx="1"/>
          </p:nvPr>
        </p:nvSpPr>
        <p:spPr/>
        <p:txBody>
          <a:bodyPr/>
          <a:lstStyle/>
          <a:p>
            <a:r>
              <a:rPr kumimoji="1" lang="ja-JP" altLang="en-US" dirty="0"/>
              <a:t>堀井　パケットキャプチャ</a:t>
            </a:r>
            <a:r>
              <a:rPr kumimoji="1" lang="en-US" altLang="ja-JP" dirty="0"/>
              <a:t>(C)</a:t>
            </a:r>
            <a:r>
              <a:rPr kumimoji="1" lang="ja-JP" altLang="en-US" dirty="0"/>
              <a:t>、プログラム統合</a:t>
            </a:r>
            <a:r>
              <a:rPr kumimoji="1" lang="en-US" altLang="ja-JP" dirty="0"/>
              <a:t>(Python)</a:t>
            </a:r>
          </a:p>
          <a:p>
            <a:endParaRPr lang="en-US" altLang="ja-JP" dirty="0"/>
          </a:p>
          <a:p>
            <a:r>
              <a:rPr kumimoji="1" lang="ja-JP" altLang="en-US" dirty="0"/>
              <a:t>中村　</a:t>
            </a:r>
            <a:r>
              <a:rPr lang="ja-JP" altLang="en-US" dirty="0"/>
              <a:t>位置</a:t>
            </a:r>
            <a:r>
              <a:rPr kumimoji="1" lang="ja-JP" altLang="en-US" dirty="0"/>
              <a:t>マッピング</a:t>
            </a:r>
            <a:r>
              <a:rPr kumimoji="1" lang="en-US" altLang="ja-JP" dirty="0"/>
              <a:t>(Python)</a:t>
            </a:r>
            <a:endParaRPr kumimoji="1" lang="ja-JP" altLang="en-US" dirty="0"/>
          </a:p>
        </p:txBody>
      </p:sp>
    </p:spTree>
    <p:extLst>
      <p:ext uri="{BB962C8B-B14F-4D97-AF65-F5344CB8AC3E}">
        <p14:creationId xmlns:p14="http://schemas.microsoft.com/office/powerpoint/2010/main" val="318007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F572F-0A0B-41A3-9759-2250C727ECF0}"/>
              </a:ext>
            </a:extLst>
          </p:cNvPr>
          <p:cNvSpPr>
            <a:spLocks noGrp="1"/>
          </p:cNvSpPr>
          <p:nvPr>
            <p:ph type="title"/>
          </p:nvPr>
        </p:nvSpPr>
        <p:spPr/>
        <p:txBody>
          <a:bodyPr/>
          <a:lstStyle/>
          <a:p>
            <a:r>
              <a:rPr kumimoji="1" lang="ja-JP" altLang="en-US" dirty="0"/>
              <a:t>プログラムの流れ</a:t>
            </a:r>
          </a:p>
        </p:txBody>
      </p:sp>
      <p:sp>
        <p:nvSpPr>
          <p:cNvPr id="4" name="正方形/長方形 3">
            <a:extLst>
              <a:ext uri="{FF2B5EF4-FFF2-40B4-BE49-F238E27FC236}">
                <a16:creationId xmlns:a16="http://schemas.microsoft.com/office/drawing/2014/main" id="{0148C31A-E3FA-4C8C-8520-FD5D0F1CB6DC}"/>
              </a:ext>
            </a:extLst>
          </p:cNvPr>
          <p:cNvSpPr/>
          <p:nvPr/>
        </p:nvSpPr>
        <p:spPr>
          <a:xfrm>
            <a:off x="906236" y="2204357"/>
            <a:ext cx="2351315" cy="12246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8B5329-2296-4393-99BC-7FB04F160B03}"/>
              </a:ext>
            </a:extLst>
          </p:cNvPr>
          <p:cNvSpPr txBox="1"/>
          <p:nvPr/>
        </p:nvSpPr>
        <p:spPr>
          <a:xfrm>
            <a:off x="1551214" y="2637064"/>
            <a:ext cx="1387932" cy="369332"/>
          </a:xfrm>
          <a:prstGeom prst="rect">
            <a:avLst/>
          </a:prstGeom>
          <a:noFill/>
        </p:spPr>
        <p:txBody>
          <a:bodyPr wrap="square" rtlCol="0">
            <a:spAutoFit/>
          </a:bodyPr>
          <a:lstStyle/>
          <a:p>
            <a:r>
              <a:rPr lang="en-US" altLang="ja-JP" dirty="0" err="1"/>
              <a:t>s</a:t>
            </a:r>
            <a:r>
              <a:rPr kumimoji="1" lang="en-US" altLang="ja-JP" dirty="0" err="1"/>
              <a:t>niffer.c</a:t>
            </a:r>
            <a:endParaRPr kumimoji="1" lang="ja-JP" altLang="en-US" dirty="0"/>
          </a:p>
        </p:txBody>
      </p:sp>
      <p:sp>
        <p:nvSpPr>
          <p:cNvPr id="6" name="正方形/長方形 5">
            <a:extLst>
              <a:ext uri="{FF2B5EF4-FFF2-40B4-BE49-F238E27FC236}">
                <a16:creationId xmlns:a16="http://schemas.microsoft.com/office/drawing/2014/main" id="{978F64AD-E48E-4B2E-AC97-3F5645F79319}"/>
              </a:ext>
            </a:extLst>
          </p:cNvPr>
          <p:cNvSpPr/>
          <p:nvPr/>
        </p:nvSpPr>
        <p:spPr>
          <a:xfrm>
            <a:off x="4438651" y="2204356"/>
            <a:ext cx="2351315" cy="12246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777A3CE-B40A-410B-9616-78291BEA3041}"/>
              </a:ext>
            </a:extLst>
          </p:cNvPr>
          <p:cNvSpPr txBox="1"/>
          <p:nvPr/>
        </p:nvSpPr>
        <p:spPr>
          <a:xfrm>
            <a:off x="5177518" y="2632011"/>
            <a:ext cx="873580" cy="369332"/>
          </a:xfrm>
          <a:prstGeom prst="rect">
            <a:avLst/>
          </a:prstGeom>
          <a:noFill/>
        </p:spPr>
        <p:txBody>
          <a:bodyPr wrap="square" rtlCol="0">
            <a:spAutoFit/>
          </a:bodyPr>
          <a:lstStyle/>
          <a:p>
            <a:r>
              <a:rPr lang="en-US" altLang="ja-JP" dirty="0"/>
              <a:t>s</a:t>
            </a:r>
            <a:r>
              <a:rPr kumimoji="1" lang="en-US" altLang="ja-JP" dirty="0"/>
              <a:t>niff</a:t>
            </a:r>
            <a:endParaRPr kumimoji="1" lang="ja-JP" altLang="en-US" dirty="0"/>
          </a:p>
        </p:txBody>
      </p:sp>
      <p:sp>
        <p:nvSpPr>
          <p:cNvPr id="10" name="正方形/長方形 9">
            <a:extLst>
              <a:ext uri="{FF2B5EF4-FFF2-40B4-BE49-F238E27FC236}">
                <a16:creationId xmlns:a16="http://schemas.microsoft.com/office/drawing/2014/main" id="{8DE5613B-003C-4F74-A9E2-AE92D7E69BF3}"/>
              </a:ext>
            </a:extLst>
          </p:cNvPr>
          <p:cNvSpPr/>
          <p:nvPr/>
        </p:nvSpPr>
        <p:spPr>
          <a:xfrm>
            <a:off x="8289471" y="2204356"/>
            <a:ext cx="2351315" cy="12246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7BA50B9-4AF3-4B02-85DC-EEEF46D9C7AA}"/>
              </a:ext>
            </a:extLst>
          </p:cNvPr>
          <p:cNvSpPr txBox="1"/>
          <p:nvPr/>
        </p:nvSpPr>
        <p:spPr>
          <a:xfrm>
            <a:off x="9028337" y="2632011"/>
            <a:ext cx="1046391" cy="369332"/>
          </a:xfrm>
          <a:prstGeom prst="rect">
            <a:avLst/>
          </a:prstGeom>
          <a:noFill/>
        </p:spPr>
        <p:txBody>
          <a:bodyPr wrap="square" rtlCol="0">
            <a:spAutoFit/>
          </a:bodyPr>
          <a:lstStyle/>
          <a:p>
            <a:r>
              <a:rPr lang="en-US" altLang="ja-JP" dirty="0"/>
              <a:t>s</a:t>
            </a:r>
            <a:r>
              <a:rPr kumimoji="1" lang="en-US" altLang="ja-JP" dirty="0"/>
              <a:t>niff.py</a:t>
            </a:r>
            <a:endParaRPr kumimoji="1" lang="ja-JP" altLang="en-US" dirty="0"/>
          </a:p>
        </p:txBody>
      </p:sp>
      <p:sp>
        <p:nvSpPr>
          <p:cNvPr id="12" name="正方形/長方形 11">
            <a:extLst>
              <a:ext uri="{FF2B5EF4-FFF2-40B4-BE49-F238E27FC236}">
                <a16:creationId xmlns:a16="http://schemas.microsoft.com/office/drawing/2014/main" id="{528636DD-9F0F-4C41-894E-534A12BC78E0}"/>
              </a:ext>
            </a:extLst>
          </p:cNvPr>
          <p:cNvSpPr/>
          <p:nvPr/>
        </p:nvSpPr>
        <p:spPr>
          <a:xfrm>
            <a:off x="8289471" y="4879520"/>
            <a:ext cx="2351315" cy="12246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EDDD59A-9413-4738-8691-36E5791BBCBF}"/>
              </a:ext>
            </a:extLst>
          </p:cNvPr>
          <p:cNvSpPr/>
          <p:nvPr/>
        </p:nvSpPr>
        <p:spPr>
          <a:xfrm>
            <a:off x="4438650" y="4879519"/>
            <a:ext cx="2351315" cy="12246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E14E101-FA3E-4A3D-8E66-43CFA38BB32D}"/>
              </a:ext>
            </a:extLst>
          </p:cNvPr>
          <p:cNvSpPr txBox="1"/>
          <p:nvPr/>
        </p:nvSpPr>
        <p:spPr>
          <a:xfrm>
            <a:off x="8768780" y="5307174"/>
            <a:ext cx="1565504" cy="369332"/>
          </a:xfrm>
          <a:prstGeom prst="rect">
            <a:avLst/>
          </a:prstGeom>
          <a:noFill/>
        </p:spPr>
        <p:txBody>
          <a:bodyPr wrap="square" rtlCol="0">
            <a:spAutoFit/>
          </a:bodyPr>
          <a:lstStyle/>
          <a:p>
            <a:r>
              <a:rPr lang="en-US" altLang="ja-JP" dirty="0"/>
              <a:t>IP_search.py</a:t>
            </a:r>
            <a:endParaRPr kumimoji="1" lang="ja-JP" altLang="en-US" dirty="0"/>
          </a:p>
        </p:txBody>
      </p:sp>
      <p:sp>
        <p:nvSpPr>
          <p:cNvPr id="16" name="テキスト ボックス 15">
            <a:extLst>
              <a:ext uri="{FF2B5EF4-FFF2-40B4-BE49-F238E27FC236}">
                <a16:creationId xmlns:a16="http://schemas.microsoft.com/office/drawing/2014/main" id="{B58F3835-A535-4948-B163-58549C1B498D}"/>
              </a:ext>
            </a:extLst>
          </p:cNvPr>
          <p:cNvSpPr txBox="1"/>
          <p:nvPr/>
        </p:nvSpPr>
        <p:spPr>
          <a:xfrm>
            <a:off x="4757057" y="5307174"/>
            <a:ext cx="1651908" cy="369332"/>
          </a:xfrm>
          <a:prstGeom prst="rect">
            <a:avLst/>
          </a:prstGeom>
          <a:noFill/>
        </p:spPr>
        <p:txBody>
          <a:bodyPr wrap="square" rtlCol="0">
            <a:spAutoFit/>
          </a:bodyPr>
          <a:lstStyle/>
          <a:p>
            <a:r>
              <a:rPr lang="en-US" altLang="ja-JP" dirty="0"/>
              <a:t>html</a:t>
            </a:r>
            <a:r>
              <a:rPr lang="ja-JP" altLang="en-US" dirty="0"/>
              <a:t>ファイル</a:t>
            </a:r>
            <a:endParaRPr kumimoji="1" lang="ja-JP" altLang="en-US" dirty="0"/>
          </a:p>
        </p:txBody>
      </p:sp>
      <p:cxnSp>
        <p:nvCxnSpPr>
          <p:cNvPr id="18" name="直線矢印コネクタ 17">
            <a:extLst>
              <a:ext uri="{FF2B5EF4-FFF2-40B4-BE49-F238E27FC236}">
                <a16:creationId xmlns:a16="http://schemas.microsoft.com/office/drawing/2014/main" id="{CE01F8B1-3CDE-472A-8686-32D2AF180C06}"/>
              </a:ext>
            </a:extLst>
          </p:cNvPr>
          <p:cNvCxnSpPr>
            <a:stCxn id="4" idx="3"/>
            <a:endCxn id="6" idx="1"/>
          </p:cNvCxnSpPr>
          <p:nvPr/>
        </p:nvCxnSpPr>
        <p:spPr>
          <a:xfrm flipV="1">
            <a:off x="3257551" y="2816678"/>
            <a:ext cx="11811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414BDFC-4A5D-454C-B7FA-5F979956A6A3}"/>
              </a:ext>
            </a:extLst>
          </p:cNvPr>
          <p:cNvCxnSpPr>
            <a:stCxn id="6" idx="3"/>
            <a:endCxn id="10" idx="1"/>
          </p:cNvCxnSpPr>
          <p:nvPr/>
        </p:nvCxnSpPr>
        <p:spPr>
          <a:xfrm>
            <a:off x="6789966" y="2816678"/>
            <a:ext cx="1499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C4CC55E-F9E8-404F-A3C7-A1DB8C5EC513}"/>
              </a:ext>
            </a:extLst>
          </p:cNvPr>
          <p:cNvCxnSpPr>
            <a:stCxn id="10" idx="2"/>
            <a:endCxn id="12" idx="0"/>
          </p:cNvCxnSpPr>
          <p:nvPr/>
        </p:nvCxnSpPr>
        <p:spPr>
          <a:xfrm>
            <a:off x="9465129" y="3428999"/>
            <a:ext cx="0" cy="1450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D60EA01-E825-4064-B155-557E25A77368}"/>
              </a:ext>
            </a:extLst>
          </p:cNvPr>
          <p:cNvCxnSpPr>
            <a:stCxn id="12" idx="1"/>
            <a:endCxn id="13" idx="3"/>
          </p:cNvCxnSpPr>
          <p:nvPr/>
        </p:nvCxnSpPr>
        <p:spPr>
          <a:xfrm flipH="1" flipV="1">
            <a:off x="6789965" y="5491841"/>
            <a:ext cx="14995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8062F0B5-EE89-4466-B5BD-EF5CD541EEFC}"/>
              </a:ext>
            </a:extLst>
          </p:cNvPr>
          <p:cNvSpPr/>
          <p:nvPr/>
        </p:nvSpPr>
        <p:spPr>
          <a:xfrm>
            <a:off x="906235" y="4879519"/>
            <a:ext cx="2351315" cy="12246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D3FCB4B5-60FC-4971-9054-61C026117B4C}"/>
              </a:ext>
            </a:extLst>
          </p:cNvPr>
          <p:cNvCxnSpPr>
            <a:cxnSpLocks/>
            <a:stCxn id="13" idx="1"/>
          </p:cNvCxnSpPr>
          <p:nvPr/>
        </p:nvCxnSpPr>
        <p:spPr>
          <a:xfrm flipH="1">
            <a:off x="3208398" y="5491841"/>
            <a:ext cx="1230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0EDB54A-7A99-46E7-8911-DB1292E7FF2F}"/>
              </a:ext>
            </a:extLst>
          </p:cNvPr>
          <p:cNvSpPr txBox="1"/>
          <p:nvPr/>
        </p:nvSpPr>
        <p:spPr>
          <a:xfrm>
            <a:off x="1171574" y="5307174"/>
            <a:ext cx="2008415" cy="369332"/>
          </a:xfrm>
          <a:prstGeom prst="rect">
            <a:avLst/>
          </a:prstGeom>
          <a:noFill/>
        </p:spPr>
        <p:txBody>
          <a:bodyPr wrap="square" rtlCol="0">
            <a:spAutoFit/>
          </a:bodyPr>
          <a:lstStyle/>
          <a:p>
            <a:r>
              <a:rPr kumimoji="1" lang="ja-JP" altLang="en-US" dirty="0"/>
              <a:t>既定</a:t>
            </a:r>
            <a:r>
              <a:rPr lang="ja-JP" altLang="en-US" dirty="0"/>
              <a:t>のブラウザ</a:t>
            </a:r>
            <a:endParaRPr kumimoji="1" lang="ja-JP" altLang="en-US" dirty="0"/>
          </a:p>
        </p:txBody>
      </p:sp>
    </p:spTree>
    <p:extLst>
      <p:ext uri="{BB962C8B-B14F-4D97-AF65-F5344CB8AC3E}">
        <p14:creationId xmlns:p14="http://schemas.microsoft.com/office/powerpoint/2010/main" val="225211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C2AC9-3AC5-4B68-8F10-D71728323248}"/>
              </a:ext>
            </a:extLst>
          </p:cNvPr>
          <p:cNvSpPr>
            <a:spLocks noGrp="1"/>
          </p:cNvSpPr>
          <p:nvPr>
            <p:ph type="title"/>
          </p:nvPr>
        </p:nvSpPr>
        <p:spPr/>
        <p:txBody>
          <a:bodyPr/>
          <a:lstStyle/>
          <a:p>
            <a:r>
              <a:rPr lang="ja-JP" altLang="en-US" dirty="0"/>
              <a:t>プログラムの流れ</a:t>
            </a:r>
            <a:r>
              <a:rPr lang="en-US" altLang="ja-JP" dirty="0"/>
              <a:t>(</a:t>
            </a:r>
            <a:r>
              <a:rPr lang="ja-JP" altLang="en-US" dirty="0"/>
              <a:t>シーケンス図</a:t>
            </a:r>
            <a:r>
              <a:rPr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B2456D02-FA75-41ED-839D-FDC953FB0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257" y="1588595"/>
            <a:ext cx="10145486" cy="5064678"/>
          </a:xfrm>
        </p:spPr>
      </p:pic>
    </p:spTree>
    <p:extLst>
      <p:ext uri="{BB962C8B-B14F-4D97-AF65-F5344CB8AC3E}">
        <p14:creationId xmlns:p14="http://schemas.microsoft.com/office/powerpoint/2010/main" val="410980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9C744C-BA5B-44B3-9DF5-73EB0D69348D}"/>
              </a:ext>
            </a:extLst>
          </p:cNvPr>
          <p:cNvSpPr>
            <a:spLocks noGrp="1"/>
          </p:cNvSpPr>
          <p:nvPr>
            <p:ph type="title"/>
          </p:nvPr>
        </p:nvSpPr>
        <p:spPr/>
        <p:txBody>
          <a:bodyPr/>
          <a:lstStyle/>
          <a:p>
            <a:r>
              <a:rPr kumimoji="1" lang="ja-JP" altLang="en-US" dirty="0"/>
              <a:t>動作例</a:t>
            </a:r>
          </a:p>
        </p:txBody>
      </p:sp>
      <p:pic>
        <p:nvPicPr>
          <p:cNvPr id="5" name="図 4">
            <a:extLst>
              <a:ext uri="{FF2B5EF4-FFF2-40B4-BE49-F238E27FC236}">
                <a16:creationId xmlns:a16="http://schemas.microsoft.com/office/drawing/2014/main" id="{43A69E3E-EECF-4DE8-881C-A44305091645}"/>
              </a:ext>
            </a:extLst>
          </p:cNvPr>
          <p:cNvPicPr>
            <a:picLocks noChangeAspect="1"/>
          </p:cNvPicPr>
          <p:nvPr/>
        </p:nvPicPr>
        <p:blipFill>
          <a:blip r:embed="rId2"/>
          <a:stretch>
            <a:fillRect/>
          </a:stretch>
        </p:blipFill>
        <p:spPr>
          <a:xfrm>
            <a:off x="6113417" y="1387929"/>
            <a:ext cx="5982789" cy="3739242"/>
          </a:xfrm>
          <a:prstGeom prst="rect">
            <a:avLst/>
          </a:prstGeom>
        </p:spPr>
      </p:pic>
      <p:pic>
        <p:nvPicPr>
          <p:cNvPr id="6" name="図 5">
            <a:extLst>
              <a:ext uri="{FF2B5EF4-FFF2-40B4-BE49-F238E27FC236}">
                <a16:creationId xmlns:a16="http://schemas.microsoft.com/office/drawing/2014/main" id="{AD7957D3-A10E-432F-B2E2-D7475AD7B319}"/>
              </a:ext>
            </a:extLst>
          </p:cNvPr>
          <p:cNvPicPr>
            <a:picLocks noChangeAspect="1"/>
          </p:cNvPicPr>
          <p:nvPr/>
        </p:nvPicPr>
        <p:blipFill>
          <a:blip r:embed="rId3"/>
          <a:stretch>
            <a:fillRect/>
          </a:stretch>
        </p:blipFill>
        <p:spPr>
          <a:xfrm>
            <a:off x="130629" y="1387929"/>
            <a:ext cx="5982788" cy="3739242"/>
          </a:xfrm>
          <a:prstGeom prst="rect">
            <a:avLst/>
          </a:prstGeom>
        </p:spPr>
      </p:pic>
    </p:spTree>
    <p:extLst>
      <p:ext uri="{BB962C8B-B14F-4D97-AF65-F5344CB8AC3E}">
        <p14:creationId xmlns:p14="http://schemas.microsoft.com/office/powerpoint/2010/main" val="285138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F67E9-5A34-413D-B0AE-CF68A75C732F}"/>
              </a:ext>
            </a:extLst>
          </p:cNvPr>
          <p:cNvSpPr>
            <a:spLocks noGrp="1"/>
          </p:cNvSpPr>
          <p:nvPr>
            <p:ph type="title"/>
          </p:nvPr>
        </p:nvSpPr>
        <p:spPr/>
        <p:txBody>
          <a:bodyPr/>
          <a:lstStyle/>
          <a:p>
            <a:r>
              <a:rPr lang="ja-JP" altLang="en-US" dirty="0"/>
              <a:t>アピールポイント</a:t>
            </a:r>
            <a:endParaRPr kumimoji="1" lang="ja-JP" altLang="en-US" dirty="0"/>
          </a:p>
        </p:txBody>
      </p:sp>
      <p:sp>
        <p:nvSpPr>
          <p:cNvPr id="3" name="コンテンツ プレースホルダー 2">
            <a:extLst>
              <a:ext uri="{FF2B5EF4-FFF2-40B4-BE49-F238E27FC236}">
                <a16:creationId xmlns:a16="http://schemas.microsoft.com/office/drawing/2014/main" id="{9364DD23-59DD-4378-B7D2-338B3F2BD62F}"/>
              </a:ext>
            </a:extLst>
          </p:cNvPr>
          <p:cNvSpPr>
            <a:spLocks noGrp="1"/>
          </p:cNvSpPr>
          <p:nvPr>
            <p:ph idx="1"/>
          </p:nvPr>
        </p:nvSpPr>
        <p:spPr/>
        <p:txBody>
          <a:bodyPr>
            <a:normAutofit/>
          </a:bodyPr>
          <a:lstStyle/>
          <a:p>
            <a:r>
              <a:rPr lang="en-US" altLang="ja-JP" dirty="0"/>
              <a:t>Sniff</a:t>
            </a:r>
            <a:r>
              <a:rPr lang="ja-JP" altLang="en-US" dirty="0"/>
              <a:t>するインターフェースは稼働しているものを自動検知</a:t>
            </a:r>
            <a:endParaRPr kumimoji="1" lang="en-US" altLang="ja-JP" dirty="0"/>
          </a:p>
          <a:p>
            <a:r>
              <a:rPr kumimoji="1" lang="en-US" altLang="ja-JP" dirty="0"/>
              <a:t>C</a:t>
            </a:r>
            <a:r>
              <a:rPr kumimoji="1" lang="ja-JP" altLang="en-US" dirty="0"/>
              <a:t>のプログラムの方で</a:t>
            </a:r>
            <a:r>
              <a:rPr kumimoji="1" lang="en-US" altLang="ja-JP" dirty="0"/>
              <a:t>IP</a:t>
            </a:r>
            <a:r>
              <a:rPr kumimoji="1" lang="ja-JP" altLang="en-US" dirty="0"/>
              <a:t>ヘッダの長さを計算してくれるため、上位プロトコル</a:t>
            </a:r>
            <a:r>
              <a:rPr kumimoji="1" lang="en-US" altLang="ja-JP" dirty="0"/>
              <a:t>(TCP, UDP, </a:t>
            </a:r>
            <a:r>
              <a:rPr kumimoji="1" lang="ja-JP" altLang="en-US" dirty="0"/>
              <a:t>など</a:t>
            </a:r>
            <a:r>
              <a:rPr kumimoji="1" lang="en-US" altLang="ja-JP" dirty="0"/>
              <a:t>)</a:t>
            </a:r>
            <a:r>
              <a:rPr kumimoji="1" lang="ja-JP" altLang="en-US" dirty="0"/>
              <a:t>を自動で判別</a:t>
            </a:r>
            <a:r>
              <a:rPr lang="ja-JP" altLang="en-US" dirty="0"/>
              <a:t>する</a:t>
            </a:r>
            <a:endParaRPr kumimoji="1" lang="en-US" altLang="ja-JP" dirty="0"/>
          </a:p>
          <a:p>
            <a:pPr marL="0" indent="0">
              <a:buNone/>
            </a:pPr>
            <a:r>
              <a:rPr lang="en-US" altLang="ja-JP" dirty="0"/>
              <a:t>  -&gt;TCP</a:t>
            </a:r>
            <a:r>
              <a:rPr lang="ja-JP" altLang="en-US" dirty="0"/>
              <a:t>ならフラグ</a:t>
            </a:r>
            <a:r>
              <a:rPr lang="en-US" altLang="ja-JP" dirty="0"/>
              <a:t>(URG SYN ACK FIN RST PSH)</a:t>
            </a:r>
            <a:r>
              <a:rPr lang="ja-JP" altLang="en-US" dirty="0"/>
              <a:t>も判別する</a:t>
            </a:r>
            <a:endParaRPr lang="en-US" altLang="ja-JP" dirty="0"/>
          </a:p>
          <a:p>
            <a:pPr marL="0" indent="0">
              <a:buNone/>
            </a:pPr>
            <a:r>
              <a:rPr lang="en-US" altLang="ja-JP" dirty="0"/>
              <a:t>  -&gt;UDP</a:t>
            </a:r>
            <a:r>
              <a:rPr lang="ja-JP" altLang="en-US" dirty="0"/>
              <a:t>ならデータ長</a:t>
            </a:r>
            <a:endParaRPr lang="en-US" altLang="ja-JP" dirty="0"/>
          </a:p>
          <a:p>
            <a:r>
              <a:rPr lang="ja-JP" altLang="en-US" dirty="0"/>
              <a:t>通信内容を一意に管理し、送信者</a:t>
            </a:r>
            <a:r>
              <a:rPr lang="en-US" altLang="ja-JP" dirty="0"/>
              <a:t>(</a:t>
            </a:r>
            <a:r>
              <a:rPr lang="en-US" altLang="ja-JP" dirty="0" err="1"/>
              <a:t>src</a:t>
            </a:r>
            <a:r>
              <a:rPr lang="en-US" altLang="ja-JP" dirty="0"/>
              <a:t>)</a:t>
            </a:r>
            <a:r>
              <a:rPr lang="ja-JP" altLang="en-US" dirty="0"/>
              <a:t>及び送信先</a:t>
            </a:r>
            <a:r>
              <a:rPr lang="en-US" altLang="ja-JP" dirty="0"/>
              <a:t>(</a:t>
            </a:r>
            <a:r>
              <a:rPr lang="en-US" altLang="ja-JP" dirty="0" err="1"/>
              <a:t>dst</a:t>
            </a:r>
            <a:r>
              <a:rPr lang="en-US" altLang="ja-JP" dirty="0"/>
              <a:t>)</a:t>
            </a:r>
            <a:r>
              <a:rPr lang="ja-JP" altLang="en-US" dirty="0"/>
              <a:t>の</a:t>
            </a:r>
            <a:r>
              <a:rPr lang="en-US" altLang="ja-JP" dirty="0"/>
              <a:t>IP</a:t>
            </a:r>
            <a:r>
              <a:rPr lang="ja-JP" altLang="en-US" dirty="0"/>
              <a:t>から通信の方向が見えるように線を引いて視覚化</a:t>
            </a:r>
            <a:r>
              <a:rPr lang="en-US" altLang="ja-JP" dirty="0"/>
              <a:t>. </a:t>
            </a:r>
            <a:r>
              <a:rPr lang="ja-JP" altLang="en-US" dirty="0"/>
              <a:t>引かれた線は通信プロトコルの情報を保持</a:t>
            </a:r>
            <a:r>
              <a:rPr lang="en-US" altLang="ja-JP" dirty="0"/>
              <a:t>.</a:t>
            </a:r>
            <a:endParaRPr lang="ja-JP" altLang="en-US" dirty="0"/>
          </a:p>
          <a:p>
            <a:r>
              <a:rPr lang="ja-JP" altLang="en-US" dirty="0"/>
              <a:t>ライブラリ依存が少ない</a:t>
            </a:r>
            <a:r>
              <a:rPr lang="en-US" altLang="ja-JP" dirty="0"/>
              <a:t>. Folium, geoip2</a:t>
            </a:r>
            <a:r>
              <a:rPr lang="ja-JP" altLang="en-US" dirty="0"/>
              <a:t>の地理</a:t>
            </a:r>
            <a:r>
              <a:rPr lang="en-US" altLang="ja-JP" dirty="0"/>
              <a:t>DB</a:t>
            </a:r>
            <a:r>
              <a:rPr lang="ja-JP" altLang="en-US" dirty="0"/>
              <a:t>のみ</a:t>
            </a:r>
            <a:endParaRPr lang="en-US" altLang="ja-JP" dirty="0"/>
          </a:p>
        </p:txBody>
      </p:sp>
    </p:spTree>
    <p:extLst>
      <p:ext uri="{BB962C8B-B14F-4D97-AF65-F5344CB8AC3E}">
        <p14:creationId xmlns:p14="http://schemas.microsoft.com/office/powerpoint/2010/main" val="288953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B4F2B-64E1-4FE5-A359-B7761FB28750}"/>
              </a:ext>
            </a:extLst>
          </p:cNvPr>
          <p:cNvSpPr>
            <a:spLocks noGrp="1"/>
          </p:cNvSpPr>
          <p:nvPr>
            <p:ph type="title"/>
          </p:nvPr>
        </p:nvSpPr>
        <p:spPr/>
        <p:txBody>
          <a:bodyPr/>
          <a:lstStyle/>
          <a:p>
            <a:r>
              <a:rPr kumimoji="1" lang="ja-JP" altLang="en-US" dirty="0"/>
              <a:t>苦労した点</a:t>
            </a:r>
          </a:p>
        </p:txBody>
      </p:sp>
      <p:sp>
        <p:nvSpPr>
          <p:cNvPr id="3" name="コンテンツ プレースホルダー 2">
            <a:extLst>
              <a:ext uri="{FF2B5EF4-FFF2-40B4-BE49-F238E27FC236}">
                <a16:creationId xmlns:a16="http://schemas.microsoft.com/office/drawing/2014/main" id="{BB359A2D-63CD-4C25-A8FF-713C1E362D0F}"/>
              </a:ext>
            </a:extLst>
          </p:cNvPr>
          <p:cNvSpPr>
            <a:spLocks noGrp="1"/>
          </p:cNvSpPr>
          <p:nvPr>
            <p:ph idx="1"/>
          </p:nvPr>
        </p:nvSpPr>
        <p:spPr/>
        <p:txBody>
          <a:bodyPr/>
          <a:lstStyle/>
          <a:p>
            <a:r>
              <a:rPr kumimoji="1" lang="ja-JP" altLang="en-US" dirty="0"/>
              <a:t>動作環境が異なる</a:t>
            </a:r>
            <a:r>
              <a:rPr kumimoji="1" lang="en-US" altLang="ja-JP" dirty="0"/>
              <a:t>(Linux</a:t>
            </a:r>
            <a:r>
              <a:rPr kumimoji="1" lang="ja-JP" altLang="en-US" dirty="0"/>
              <a:t>と</a:t>
            </a:r>
            <a:r>
              <a:rPr kumimoji="1" lang="en-US" altLang="ja-JP" dirty="0"/>
              <a:t>Win10)</a:t>
            </a:r>
            <a:r>
              <a:rPr lang="ja-JP" altLang="en-US" dirty="0"/>
              <a:t>ため、</a:t>
            </a:r>
            <a:r>
              <a:rPr lang="en-US" altLang="ja-JP" dirty="0"/>
              <a:t>Linux</a:t>
            </a:r>
            <a:r>
              <a:rPr lang="ja-JP" altLang="en-US" dirty="0"/>
              <a:t>で動くプログラムが</a:t>
            </a:r>
            <a:r>
              <a:rPr lang="en-US" altLang="ja-JP" dirty="0"/>
              <a:t>Win10</a:t>
            </a:r>
            <a:r>
              <a:rPr lang="ja-JP" altLang="en-US" dirty="0"/>
              <a:t>だと動かない</a:t>
            </a:r>
            <a:endParaRPr lang="en-US" altLang="ja-JP" dirty="0"/>
          </a:p>
          <a:p>
            <a:pPr marL="0" indent="0">
              <a:buNone/>
            </a:pPr>
            <a:r>
              <a:rPr lang="ja-JP" altLang="en-US" dirty="0"/>
              <a:t>  </a:t>
            </a:r>
            <a:r>
              <a:rPr lang="en-US" altLang="ja-JP" dirty="0"/>
              <a:t>-&gt;</a:t>
            </a:r>
            <a:r>
              <a:rPr lang="ja-JP" altLang="en-US" dirty="0"/>
              <a:t>未解決</a:t>
            </a:r>
            <a:r>
              <a:rPr lang="en-US" altLang="ja-JP" dirty="0"/>
              <a:t>. </a:t>
            </a:r>
            <a:r>
              <a:rPr lang="en-US" altLang="ja-JP" dirty="0" err="1"/>
              <a:t>Winpcap</a:t>
            </a:r>
            <a:r>
              <a:rPr lang="ja-JP" altLang="en-US" dirty="0"/>
              <a:t>を使っていないためだと考えられる</a:t>
            </a:r>
            <a:r>
              <a:rPr lang="en-US" altLang="ja-JP" dirty="0"/>
              <a:t>.</a:t>
            </a:r>
            <a:endParaRPr kumimoji="1" lang="en-US" altLang="ja-JP" dirty="0"/>
          </a:p>
          <a:p>
            <a:pPr marL="0" indent="0">
              <a:buNone/>
            </a:pPr>
            <a:endParaRPr lang="en-US" altLang="ja-JP" dirty="0"/>
          </a:p>
          <a:p>
            <a:r>
              <a:rPr kumimoji="1" lang="en-US" altLang="ja-JP" dirty="0"/>
              <a:t>2</a:t>
            </a:r>
            <a:r>
              <a:rPr kumimoji="1" lang="ja-JP" altLang="en-US" dirty="0"/>
              <a:t>人が個別で制作したプログラムを統合させる際に</a:t>
            </a:r>
            <a:r>
              <a:rPr lang="ja-JP" altLang="en-US" dirty="0"/>
              <a:t>苦労した</a:t>
            </a:r>
            <a:endParaRPr lang="en-US" altLang="ja-JP" dirty="0"/>
          </a:p>
          <a:p>
            <a:pPr marL="0" indent="0">
              <a:buNone/>
            </a:pPr>
            <a:r>
              <a:rPr lang="en-US" altLang="ja-JP" dirty="0"/>
              <a:t>  -&gt;</a:t>
            </a:r>
            <a:r>
              <a:rPr lang="en-US" altLang="ja-JP" dirty="0" err="1"/>
              <a:t>github</a:t>
            </a:r>
            <a:r>
              <a:rPr lang="ja-JP" altLang="en-US" dirty="0"/>
              <a:t>で共有することでほぼ解決</a:t>
            </a:r>
            <a:endParaRPr lang="en-US" altLang="ja-JP" dirty="0"/>
          </a:p>
          <a:p>
            <a:endParaRPr kumimoji="1" lang="en-US" altLang="ja-JP" dirty="0"/>
          </a:p>
          <a:p>
            <a:r>
              <a:rPr kumimoji="1" lang="en-US" altLang="ja-JP" dirty="0"/>
              <a:t>http</a:t>
            </a:r>
            <a:r>
              <a:rPr lang="ja-JP" altLang="en-US" dirty="0"/>
              <a:t>ヘッダ</a:t>
            </a:r>
            <a:r>
              <a:rPr lang="en-US" altLang="ja-JP" dirty="0"/>
              <a:t>(GET, POST, PUT</a:t>
            </a:r>
            <a:r>
              <a:rPr lang="ja-JP" altLang="en-US" dirty="0"/>
              <a:t>や</a:t>
            </a:r>
            <a:r>
              <a:rPr lang="en-US" altLang="ja-JP" dirty="0"/>
              <a:t>content-type)</a:t>
            </a:r>
            <a:r>
              <a:rPr lang="ja-JP" altLang="en-US" dirty="0"/>
              <a:t>の判別には未対応</a:t>
            </a:r>
            <a:endParaRPr lang="en-US" altLang="ja-JP" dirty="0"/>
          </a:p>
        </p:txBody>
      </p:sp>
    </p:spTree>
    <p:extLst>
      <p:ext uri="{BB962C8B-B14F-4D97-AF65-F5344CB8AC3E}">
        <p14:creationId xmlns:p14="http://schemas.microsoft.com/office/powerpoint/2010/main" val="309537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F89AD-821B-4F3E-B857-5201315E31C9}"/>
              </a:ext>
            </a:extLst>
          </p:cNvPr>
          <p:cNvSpPr>
            <a:spLocks noGrp="1"/>
          </p:cNvSpPr>
          <p:nvPr>
            <p:ph type="title"/>
          </p:nvPr>
        </p:nvSpPr>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9705719E-8EE3-4401-B127-FB26DEE4F951}"/>
              </a:ext>
            </a:extLst>
          </p:cNvPr>
          <p:cNvSpPr>
            <a:spLocks noGrp="1"/>
          </p:cNvSpPr>
          <p:nvPr>
            <p:ph idx="1"/>
          </p:nvPr>
        </p:nvSpPr>
        <p:spPr/>
        <p:txBody>
          <a:bodyPr>
            <a:normAutofit fontScale="92500" lnSpcReduction="10000"/>
          </a:bodyPr>
          <a:lstStyle/>
          <a:p>
            <a:r>
              <a:rPr kumimoji="1" lang="en-US" altLang="ja-JP" dirty="0"/>
              <a:t>DB</a:t>
            </a:r>
            <a:r>
              <a:rPr kumimoji="1" lang="ja-JP" altLang="en-US" dirty="0"/>
              <a:t>が無料版の</a:t>
            </a:r>
            <a:r>
              <a:rPr kumimoji="1" lang="en-US" altLang="ja-JP" dirty="0"/>
              <a:t>GeoIP2</a:t>
            </a:r>
            <a:r>
              <a:rPr kumimoji="1" lang="ja-JP" altLang="en-US" dirty="0"/>
              <a:t>であると、詳細の緯度経度が登録されておらず、完璧に正確な場所をマッピングすることはできなかった。例：電大の場所が新宿（　＾</a:t>
            </a:r>
            <a:r>
              <a:rPr kumimoji="1" lang="en-US" altLang="ja-JP" dirty="0"/>
              <a:t>ω</a:t>
            </a:r>
            <a:r>
              <a:rPr kumimoji="1" lang="ja-JP" altLang="en-US" dirty="0"/>
              <a:t>＾）・・・</a:t>
            </a:r>
            <a:endParaRPr kumimoji="1" lang="en-US" altLang="ja-JP" dirty="0"/>
          </a:p>
          <a:p>
            <a:endParaRPr lang="en-US" altLang="ja-JP" dirty="0"/>
          </a:p>
          <a:p>
            <a:r>
              <a:rPr kumimoji="1" lang="ja-JP" altLang="en-US" dirty="0"/>
              <a:t>動的な変化に対応できないため</a:t>
            </a:r>
            <a:r>
              <a:rPr kumimoji="1" lang="en-US" altLang="ja-JP" dirty="0"/>
              <a:t>(HTML)</a:t>
            </a:r>
            <a:r>
              <a:rPr kumimoji="1" lang="ja-JP" altLang="en-US" dirty="0"/>
              <a:t>、動的な変化を表示し続けられるようなものを制作できるとよりよいと感じた。また、パケット通信量が表示出来たらよかった。</a:t>
            </a:r>
            <a:endParaRPr lang="en-US" altLang="ja-JP" dirty="0"/>
          </a:p>
          <a:p>
            <a:r>
              <a:rPr lang="ja-JP" altLang="en-US" dirty="0"/>
              <a:t>スニッフィング結果は</a:t>
            </a:r>
            <a:r>
              <a:rPr lang="en-US" altLang="ja-JP" dirty="0"/>
              <a:t>Python</a:t>
            </a:r>
            <a:r>
              <a:rPr lang="ja-JP" altLang="en-US" dirty="0"/>
              <a:t>からリアルタイムで取得出来ているため、マッピングを辞めて</a:t>
            </a:r>
            <a:r>
              <a:rPr lang="en-US" altLang="ja-JP" dirty="0"/>
              <a:t>Wireshark</a:t>
            </a:r>
            <a:r>
              <a:rPr lang="ja-JP" altLang="en-US" dirty="0"/>
              <a:t>のようにパケット長やセグメントなどを</a:t>
            </a:r>
            <a:r>
              <a:rPr lang="en-US" altLang="ja-JP" dirty="0"/>
              <a:t>GUI</a:t>
            </a:r>
            <a:r>
              <a:rPr lang="ja-JP" altLang="en-US" dirty="0"/>
              <a:t>で表示すると楽しいかも </a:t>
            </a:r>
            <a:r>
              <a:rPr lang="en-US" altLang="ja-JP" dirty="0"/>
              <a:t>(</a:t>
            </a:r>
            <a:r>
              <a:rPr lang="ja-JP" altLang="en-US" dirty="0"/>
              <a:t>コンソール上では</a:t>
            </a:r>
            <a:r>
              <a:rPr lang="en-US" altLang="ja-JP" dirty="0" err="1"/>
              <a:t>tcpdump</a:t>
            </a:r>
            <a:r>
              <a:rPr lang="ja-JP" altLang="en-US" dirty="0"/>
              <a:t>のようにバリバリ動く</a:t>
            </a:r>
            <a:r>
              <a:rPr lang="en-US" altLang="ja-JP" dirty="0"/>
              <a:t>)</a:t>
            </a:r>
            <a:endParaRPr kumimoji="1" lang="ja-JP" altLang="en-US" dirty="0"/>
          </a:p>
        </p:txBody>
      </p:sp>
    </p:spTree>
    <p:extLst>
      <p:ext uri="{BB962C8B-B14F-4D97-AF65-F5344CB8AC3E}">
        <p14:creationId xmlns:p14="http://schemas.microsoft.com/office/powerpoint/2010/main" val="7266506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314</Words>
  <Application>Microsoft Office PowerPoint</Application>
  <PresentationFormat>ワイド画面</PresentationFormat>
  <Paragraphs>40</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ソケット通信マッピング</vt:lpstr>
      <vt:lpstr>何をするプログラムか</vt:lpstr>
      <vt:lpstr>役割分担</vt:lpstr>
      <vt:lpstr>プログラムの流れ</vt:lpstr>
      <vt:lpstr>プログラムの流れ(シーケンス図)</vt:lpstr>
      <vt:lpstr>動作例</vt:lpstr>
      <vt:lpstr>アピールポイント</vt:lpstr>
      <vt:lpstr>苦労した点</vt:lpstr>
      <vt:lpstr>今後の展望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パケット通信マッピング</dc:title>
  <dc:creator>快 中村</dc:creator>
  <cp:lastModifiedBy>daiyu horii</cp:lastModifiedBy>
  <cp:revision>29</cp:revision>
  <dcterms:created xsi:type="dcterms:W3CDTF">2019-07-18T03:29:03Z</dcterms:created>
  <dcterms:modified xsi:type="dcterms:W3CDTF">2019-07-19T02:02:16Z</dcterms:modified>
</cp:coreProperties>
</file>