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9" r:id="rId2"/>
    <p:sldId id="265" r:id="rId3"/>
    <p:sldId id="285" r:id="rId4"/>
    <p:sldId id="315" r:id="rId5"/>
    <p:sldId id="287" r:id="rId6"/>
    <p:sldId id="319" r:id="rId7"/>
    <p:sldId id="317" r:id="rId8"/>
    <p:sldId id="320" r:id="rId9"/>
    <p:sldId id="288" r:id="rId10"/>
    <p:sldId id="321" r:id="rId11"/>
    <p:sldId id="322"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266" r:id="rId27"/>
    <p:sldId id="272" r:id="rId28"/>
    <p:sldId id="267" r:id="rId29"/>
    <p:sldId id="269" r:id="rId30"/>
    <p:sldId id="270" r:id="rId31"/>
    <p:sldId id="271" r:id="rId32"/>
    <p:sldId id="268" r:id="rId33"/>
    <p:sldId id="273" r:id="rId34"/>
    <p:sldId id="274" r:id="rId35"/>
    <p:sldId id="276" r:id="rId36"/>
    <p:sldId id="303" r:id="rId37"/>
    <p:sldId id="304" r:id="rId38"/>
    <p:sldId id="305" r:id="rId39"/>
    <p:sldId id="306" r:id="rId40"/>
    <p:sldId id="307" r:id="rId41"/>
    <p:sldId id="308" r:id="rId42"/>
    <p:sldId id="309" r:id="rId43"/>
    <p:sldId id="284" r:id="rId44"/>
    <p:sldId id="310" r:id="rId45"/>
    <p:sldId id="311" r:id="rId46"/>
    <p:sldId id="312" r:id="rId47"/>
    <p:sldId id="313" r:id="rId48"/>
    <p:sldId id="261" r:id="rId49"/>
    <p:sldId id="263" r:id="rId50"/>
    <p:sldId id="262" r:id="rId51"/>
    <p:sldId id="314" r:id="rId52"/>
    <p:sldId id="323" r:id="rId5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湯 易鑫" initials="湯" lastIdx="1" clrIdx="0">
    <p:extLst>
      <p:ext uri="{19B8F6BF-5375-455C-9EA6-DF929625EA0E}">
        <p15:presenceInfo xmlns:p15="http://schemas.microsoft.com/office/powerpoint/2012/main" userId="5c0759c14ad2f5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1B2022"/>
    <a:srgbClr val="FF914C"/>
    <a:srgbClr val="FFEDE2"/>
    <a:srgbClr val="FF6B0F"/>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82898" autoAdjust="0"/>
  </p:normalViewPr>
  <p:slideViewPr>
    <p:cSldViewPr snapToGrid="0">
      <p:cViewPr>
        <p:scale>
          <a:sx n="66" d="100"/>
          <a:sy n="66" d="100"/>
        </p:scale>
        <p:origin x="2466"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4E14A-4D95-4CBE-9DAE-C7B8D8B418A3}" type="datetimeFigureOut">
              <a:rPr lang="zh-TW" altLang="en-US" smtClean="0"/>
              <a:t>2024/8/16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F98BF-23EE-4200-8469-B7FD8CF0072B}" type="slidenum">
              <a:rPr lang="zh-TW" altLang="en-US" smtClean="0"/>
              <a:t>‹#›</a:t>
            </a:fld>
            <a:endParaRPr lang="zh-TW" altLang="en-US"/>
          </a:p>
        </p:txBody>
      </p:sp>
    </p:spTree>
    <p:extLst>
      <p:ext uri="{BB962C8B-B14F-4D97-AF65-F5344CB8AC3E}">
        <p14:creationId xmlns:p14="http://schemas.microsoft.com/office/powerpoint/2010/main" val="265639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1</a:t>
            </a:fld>
            <a:endParaRPr lang="zh-TW" altLang="en-US"/>
          </a:p>
        </p:txBody>
      </p:sp>
    </p:spTree>
    <p:extLst>
      <p:ext uri="{BB962C8B-B14F-4D97-AF65-F5344CB8AC3E}">
        <p14:creationId xmlns:p14="http://schemas.microsoft.com/office/powerpoint/2010/main" val="2536616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10</a:t>
            </a:fld>
            <a:endParaRPr lang="zh-TW" altLang="en-US"/>
          </a:p>
        </p:txBody>
      </p:sp>
    </p:spTree>
    <p:extLst>
      <p:ext uri="{BB962C8B-B14F-4D97-AF65-F5344CB8AC3E}">
        <p14:creationId xmlns:p14="http://schemas.microsoft.com/office/powerpoint/2010/main" val="314817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11</a:t>
            </a:fld>
            <a:endParaRPr lang="zh-TW" altLang="en-US"/>
          </a:p>
        </p:txBody>
      </p:sp>
    </p:spTree>
    <p:extLst>
      <p:ext uri="{BB962C8B-B14F-4D97-AF65-F5344CB8AC3E}">
        <p14:creationId xmlns:p14="http://schemas.microsoft.com/office/powerpoint/2010/main" val="964457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12</a:t>
            </a:fld>
            <a:endParaRPr lang="zh-TW" altLang="en-US"/>
          </a:p>
        </p:txBody>
      </p:sp>
    </p:spTree>
    <p:extLst>
      <p:ext uri="{BB962C8B-B14F-4D97-AF65-F5344CB8AC3E}">
        <p14:creationId xmlns:p14="http://schemas.microsoft.com/office/powerpoint/2010/main" val="3063341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13</a:t>
            </a:fld>
            <a:endParaRPr lang="zh-TW" altLang="en-US"/>
          </a:p>
        </p:txBody>
      </p:sp>
    </p:spTree>
    <p:extLst>
      <p:ext uri="{BB962C8B-B14F-4D97-AF65-F5344CB8AC3E}">
        <p14:creationId xmlns:p14="http://schemas.microsoft.com/office/powerpoint/2010/main" val="2505553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14</a:t>
            </a:fld>
            <a:endParaRPr lang="zh-TW" altLang="en-US"/>
          </a:p>
        </p:txBody>
      </p:sp>
    </p:spTree>
    <p:extLst>
      <p:ext uri="{BB962C8B-B14F-4D97-AF65-F5344CB8AC3E}">
        <p14:creationId xmlns:p14="http://schemas.microsoft.com/office/powerpoint/2010/main" val="2128744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15</a:t>
            </a:fld>
            <a:endParaRPr lang="zh-TW" altLang="en-US"/>
          </a:p>
        </p:txBody>
      </p:sp>
    </p:spTree>
    <p:extLst>
      <p:ext uri="{BB962C8B-B14F-4D97-AF65-F5344CB8AC3E}">
        <p14:creationId xmlns:p14="http://schemas.microsoft.com/office/powerpoint/2010/main" val="205459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16</a:t>
            </a:fld>
            <a:endParaRPr lang="zh-TW" altLang="en-US"/>
          </a:p>
        </p:txBody>
      </p:sp>
    </p:spTree>
    <p:extLst>
      <p:ext uri="{BB962C8B-B14F-4D97-AF65-F5344CB8AC3E}">
        <p14:creationId xmlns:p14="http://schemas.microsoft.com/office/powerpoint/2010/main" val="3826749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17</a:t>
            </a:fld>
            <a:endParaRPr lang="zh-TW" altLang="en-US"/>
          </a:p>
        </p:txBody>
      </p:sp>
    </p:spTree>
    <p:extLst>
      <p:ext uri="{BB962C8B-B14F-4D97-AF65-F5344CB8AC3E}">
        <p14:creationId xmlns:p14="http://schemas.microsoft.com/office/powerpoint/2010/main" val="1803124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18</a:t>
            </a:fld>
            <a:endParaRPr lang="zh-TW" altLang="en-US"/>
          </a:p>
        </p:txBody>
      </p:sp>
    </p:spTree>
    <p:extLst>
      <p:ext uri="{BB962C8B-B14F-4D97-AF65-F5344CB8AC3E}">
        <p14:creationId xmlns:p14="http://schemas.microsoft.com/office/powerpoint/2010/main" val="166921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19</a:t>
            </a:fld>
            <a:endParaRPr lang="zh-TW" altLang="en-US"/>
          </a:p>
        </p:txBody>
      </p:sp>
    </p:spTree>
    <p:extLst>
      <p:ext uri="{BB962C8B-B14F-4D97-AF65-F5344CB8AC3E}">
        <p14:creationId xmlns:p14="http://schemas.microsoft.com/office/powerpoint/2010/main" val="3823702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2</a:t>
            </a:fld>
            <a:endParaRPr lang="zh-TW" altLang="en-US"/>
          </a:p>
        </p:txBody>
      </p:sp>
    </p:spTree>
    <p:extLst>
      <p:ext uri="{BB962C8B-B14F-4D97-AF65-F5344CB8AC3E}">
        <p14:creationId xmlns:p14="http://schemas.microsoft.com/office/powerpoint/2010/main" val="406466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20</a:t>
            </a:fld>
            <a:endParaRPr lang="zh-TW" altLang="en-US"/>
          </a:p>
        </p:txBody>
      </p:sp>
    </p:spTree>
    <p:extLst>
      <p:ext uri="{BB962C8B-B14F-4D97-AF65-F5344CB8AC3E}">
        <p14:creationId xmlns:p14="http://schemas.microsoft.com/office/powerpoint/2010/main" val="730470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21</a:t>
            </a:fld>
            <a:endParaRPr lang="zh-TW" altLang="en-US"/>
          </a:p>
        </p:txBody>
      </p:sp>
    </p:spTree>
    <p:extLst>
      <p:ext uri="{BB962C8B-B14F-4D97-AF65-F5344CB8AC3E}">
        <p14:creationId xmlns:p14="http://schemas.microsoft.com/office/powerpoint/2010/main" val="2997432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22</a:t>
            </a:fld>
            <a:endParaRPr lang="zh-TW" altLang="en-US"/>
          </a:p>
        </p:txBody>
      </p:sp>
    </p:spTree>
    <p:extLst>
      <p:ext uri="{BB962C8B-B14F-4D97-AF65-F5344CB8AC3E}">
        <p14:creationId xmlns:p14="http://schemas.microsoft.com/office/powerpoint/2010/main" val="2647147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23</a:t>
            </a:fld>
            <a:endParaRPr lang="zh-TW" altLang="en-US"/>
          </a:p>
        </p:txBody>
      </p:sp>
    </p:spTree>
    <p:extLst>
      <p:ext uri="{BB962C8B-B14F-4D97-AF65-F5344CB8AC3E}">
        <p14:creationId xmlns:p14="http://schemas.microsoft.com/office/powerpoint/2010/main" val="438131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effectLst/>
                <a:latin typeface="gg sans"/>
              </a:rPr>
              <a:t>最後來講講優化的範例，今天我們有個人資的資料庫，裡面有</a:t>
            </a:r>
            <a:r>
              <a:rPr lang="en-US" altLang="zh-TW" b="0" i="0" dirty="0">
                <a:effectLst/>
                <a:latin typeface="gg sans"/>
              </a:rPr>
              <a:t>2</a:t>
            </a:r>
            <a:r>
              <a:rPr lang="zh-TW" altLang="en-US" b="0" i="0" dirty="0">
                <a:effectLst/>
                <a:latin typeface="gg sans"/>
              </a:rPr>
              <a:t>個</a:t>
            </a:r>
            <a:r>
              <a:rPr lang="en-US" altLang="zh-TW" b="0" i="0" dirty="0">
                <a:effectLst/>
                <a:latin typeface="gg sans"/>
              </a:rPr>
              <a:t>table</a:t>
            </a:r>
            <a:r>
              <a:rPr lang="zh-TW" altLang="en-US" b="0" i="0" dirty="0">
                <a:effectLst/>
                <a:latin typeface="gg sans"/>
              </a:rPr>
              <a:t>，一個是</a:t>
            </a:r>
            <a:r>
              <a:rPr lang="en-US" altLang="zh-TW" b="0" i="0" dirty="0">
                <a:effectLst/>
                <a:latin typeface="gg sans"/>
              </a:rPr>
              <a:t>department</a:t>
            </a:r>
            <a:r>
              <a:rPr lang="zh-TW" altLang="en-US" b="0" i="0" dirty="0">
                <a:effectLst/>
                <a:latin typeface="gg sans"/>
              </a:rPr>
              <a:t>，一個是 </a:t>
            </a:r>
            <a:r>
              <a:rPr lang="en-US" altLang="zh-TW" b="0" i="0" dirty="0">
                <a:effectLst/>
                <a:latin typeface="gg sans"/>
              </a:rPr>
              <a:t>employee</a:t>
            </a:r>
            <a:r>
              <a:rPr lang="zh-TW" altLang="en-US" b="0" i="0" dirty="0">
                <a:effectLst/>
                <a:latin typeface="gg sans"/>
              </a:rPr>
              <a:t>，分別有</a:t>
            </a:r>
            <a:r>
              <a:rPr lang="en-US" altLang="zh-TW" b="0" i="0" dirty="0">
                <a:effectLst/>
                <a:latin typeface="gg sans"/>
              </a:rPr>
              <a:t>10</a:t>
            </a:r>
            <a:r>
              <a:rPr lang="zh-TW" altLang="en-US" b="0" i="0" dirty="0">
                <a:effectLst/>
                <a:latin typeface="gg sans"/>
              </a:rPr>
              <a:t>個部門以及</a:t>
            </a:r>
            <a:r>
              <a:rPr lang="en-US" altLang="zh-TW" b="0" i="0" dirty="0">
                <a:effectLst/>
                <a:latin typeface="gg sans"/>
              </a:rPr>
              <a:t>10000</a:t>
            </a:r>
            <a:r>
              <a:rPr lang="zh-TW" altLang="en-US" b="0" i="0" dirty="0">
                <a:effectLst/>
                <a:latin typeface="gg sans"/>
              </a:rPr>
              <a:t>名員工，今天我想找跟員工名為</a:t>
            </a:r>
            <a:r>
              <a:rPr lang="en-US" altLang="zh-TW" b="0" i="0" dirty="0">
                <a:effectLst/>
                <a:latin typeface="gg sans"/>
              </a:rPr>
              <a:t>"Employee 5000"</a:t>
            </a:r>
            <a:r>
              <a:rPr lang="zh-TW" altLang="en-US" b="0" i="0" dirty="0">
                <a:effectLst/>
                <a:latin typeface="gg sans"/>
              </a:rPr>
              <a:t>同部門的所有員工資訊，這是我原本寫好的 </a:t>
            </a:r>
            <a:r>
              <a:rPr lang="en-US" altLang="zh-TW" b="0" i="0" dirty="0">
                <a:effectLst/>
                <a:latin typeface="gg sans"/>
              </a:rPr>
              <a:t>SELECT </a:t>
            </a:r>
            <a:r>
              <a:rPr lang="zh-TW" altLang="en-US" b="0" i="0" dirty="0">
                <a:effectLst/>
                <a:latin typeface="gg sans"/>
              </a:rPr>
              <a:t>語句，然後今天我們想看看這個</a:t>
            </a:r>
            <a:r>
              <a:rPr lang="en-US" altLang="zh-TW" b="0" i="0" dirty="0">
                <a:effectLst/>
                <a:latin typeface="gg sans"/>
              </a:rPr>
              <a:t>SELECT</a:t>
            </a:r>
            <a:r>
              <a:rPr lang="zh-TW" altLang="en-US" b="0" i="0" dirty="0">
                <a:effectLst/>
                <a:latin typeface="gg sans"/>
              </a:rPr>
              <a:t>語句的效能有沒有可以改善的地方，所以我們就在 </a:t>
            </a:r>
            <a:r>
              <a:rPr lang="en-US" altLang="zh-TW" b="0" i="0" dirty="0">
                <a:effectLst/>
                <a:latin typeface="gg sans"/>
              </a:rPr>
              <a:t>SELECT </a:t>
            </a:r>
            <a:r>
              <a:rPr lang="zh-TW" altLang="en-US" b="0" i="0" dirty="0">
                <a:effectLst/>
                <a:latin typeface="gg sans"/>
              </a:rPr>
              <a:t>前面加上 </a:t>
            </a:r>
            <a:r>
              <a:rPr lang="en-US" altLang="zh-TW" b="0" i="0" dirty="0">
                <a:effectLst/>
                <a:latin typeface="gg sans"/>
              </a:rPr>
              <a:t>EXPLAIN </a:t>
            </a:r>
            <a:r>
              <a:rPr lang="zh-TW" altLang="en-US" b="0" i="0" dirty="0">
                <a:effectLst/>
                <a:latin typeface="gg sans"/>
              </a:rPr>
              <a:t>來看看這個 </a:t>
            </a:r>
            <a:r>
              <a:rPr lang="en-US" altLang="zh-TW" b="0" i="0" dirty="0">
                <a:effectLst/>
                <a:latin typeface="gg sans"/>
              </a:rPr>
              <a:t>SELECT </a:t>
            </a:r>
            <a:r>
              <a:rPr lang="zh-TW" altLang="en-US" b="0" i="0" dirty="0">
                <a:effectLst/>
                <a:latin typeface="gg sans"/>
              </a:rPr>
              <a:t>語句的效能 </a:t>
            </a:r>
            <a:r>
              <a:rPr lang="en-US" altLang="zh-TW" b="0" i="0" dirty="0">
                <a:effectLst/>
                <a:latin typeface="gg sans"/>
              </a:rPr>
              <a:t>EXPLAIN </a:t>
            </a:r>
            <a:r>
              <a:rPr lang="zh-TW" altLang="en-US" b="0" i="0" dirty="0">
                <a:effectLst/>
                <a:latin typeface="gg sans"/>
              </a:rPr>
              <a:t>他可以發現在 </a:t>
            </a:r>
            <a:r>
              <a:rPr lang="en-US" altLang="zh-TW" b="0" i="0" dirty="0" err="1">
                <a:effectLst/>
                <a:latin typeface="gg sans"/>
              </a:rPr>
              <a:t>select_type</a:t>
            </a:r>
            <a:r>
              <a:rPr lang="en-US" altLang="zh-TW" b="0" i="0" dirty="0">
                <a:effectLst/>
                <a:latin typeface="gg sans"/>
              </a:rPr>
              <a:t> </a:t>
            </a:r>
            <a:r>
              <a:rPr lang="zh-TW" altLang="en-US" b="0" i="0" dirty="0">
                <a:effectLst/>
                <a:latin typeface="gg sans"/>
              </a:rPr>
              <a:t>是 </a:t>
            </a:r>
            <a:r>
              <a:rPr lang="en-US" altLang="zh-TW" b="0" i="0" dirty="0">
                <a:effectLst/>
                <a:latin typeface="gg sans"/>
              </a:rPr>
              <a:t>SUBQUERY </a:t>
            </a:r>
            <a:r>
              <a:rPr lang="zh-TW" altLang="en-US" b="0" i="0" dirty="0">
                <a:effectLst/>
                <a:latin typeface="gg sans"/>
              </a:rPr>
              <a:t>那列他的 </a:t>
            </a:r>
            <a:r>
              <a:rPr lang="en-US" altLang="zh-TW" b="0" i="0" dirty="0">
                <a:effectLst/>
                <a:latin typeface="gg sans"/>
              </a:rPr>
              <a:t>type </a:t>
            </a:r>
            <a:r>
              <a:rPr lang="zh-TW" altLang="en-US" b="0" i="0" dirty="0">
                <a:effectLst/>
                <a:latin typeface="gg sans"/>
              </a:rPr>
              <a:t>是 </a:t>
            </a:r>
            <a:r>
              <a:rPr lang="en-US" altLang="zh-TW" b="0" i="0" dirty="0">
                <a:effectLst/>
                <a:latin typeface="gg sans"/>
              </a:rPr>
              <a:t>ALL </a:t>
            </a:r>
            <a:r>
              <a:rPr lang="zh-TW" altLang="en-US" b="0" i="0" dirty="0">
                <a:effectLst/>
                <a:latin typeface="gg sans"/>
              </a:rPr>
              <a:t>，代表他是做全表掃描，然後 </a:t>
            </a:r>
            <a:r>
              <a:rPr lang="en-US" altLang="zh-TW" b="0" i="0" dirty="0">
                <a:effectLst/>
                <a:latin typeface="gg sans"/>
              </a:rPr>
              <a:t>filtered </a:t>
            </a:r>
            <a:r>
              <a:rPr lang="zh-TW" altLang="en-US" b="0" i="0" dirty="0">
                <a:effectLst/>
                <a:latin typeface="gg sans"/>
              </a:rPr>
              <a:t>那邊雖然是</a:t>
            </a:r>
            <a:r>
              <a:rPr lang="en-US" altLang="zh-TW" b="0" i="0" dirty="0">
                <a:effectLst/>
                <a:latin typeface="gg sans"/>
              </a:rPr>
              <a:t>10%</a:t>
            </a:r>
            <a:r>
              <a:rPr lang="zh-TW" altLang="en-US" b="0" i="0" dirty="0">
                <a:effectLst/>
                <a:latin typeface="gg sans"/>
              </a:rPr>
              <a:t>，代表他找了</a:t>
            </a:r>
            <a:r>
              <a:rPr lang="en-US" altLang="zh-TW" b="0" i="0" dirty="0">
                <a:effectLst/>
                <a:latin typeface="gg sans"/>
              </a:rPr>
              <a:t>10088</a:t>
            </a:r>
            <a:r>
              <a:rPr lang="zh-TW" altLang="en-US" b="0" i="0" dirty="0">
                <a:effectLst/>
                <a:latin typeface="gg sans"/>
              </a:rPr>
              <a:t>行，只有</a:t>
            </a:r>
            <a:r>
              <a:rPr lang="en-US" altLang="zh-TW" b="0" i="0" dirty="0">
                <a:effectLst/>
                <a:latin typeface="gg sans"/>
              </a:rPr>
              <a:t>10%</a:t>
            </a:r>
            <a:r>
              <a:rPr lang="zh-TW" altLang="en-US" b="0" i="0" dirty="0">
                <a:effectLst/>
                <a:latin typeface="gg sans"/>
              </a:rPr>
              <a:t>是滿足</a:t>
            </a:r>
            <a:r>
              <a:rPr lang="en-US" altLang="zh-TW" b="0" i="0" dirty="0">
                <a:effectLst/>
                <a:latin typeface="gg sans"/>
              </a:rPr>
              <a:t>where</a:t>
            </a:r>
            <a:r>
              <a:rPr lang="zh-TW" altLang="en-US" b="0" i="0" dirty="0">
                <a:effectLst/>
                <a:latin typeface="gg sans"/>
              </a:rPr>
              <a:t>條件的，如此可見搜尋效率很差 然後再看到我們</a:t>
            </a:r>
            <a:r>
              <a:rPr lang="en-US" altLang="zh-TW" b="0" i="0" dirty="0" err="1">
                <a:effectLst/>
                <a:latin typeface="gg sans"/>
              </a:rPr>
              <a:t>possible_keys</a:t>
            </a:r>
            <a:r>
              <a:rPr lang="zh-TW" altLang="en-US" b="0" i="0" dirty="0">
                <a:effectLst/>
                <a:latin typeface="gg sans"/>
              </a:rPr>
              <a:t>這邊是空的代表她其實沒有可以用的</a:t>
            </a:r>
            <a:r>
              <a:rPr lang="en-US" altLang="zh-TW" b="0" i="0" dirty="0">
                <a:effectLst/>
                <a:latin typeface="gg sans"/>
              </a:rPr>
              <a:t>index</a:t>
            </a:r>
            <a:r>
              <a:rPr lang="zh-TW" altLang="en-US" b="0" i="0" dirty="0">
                <a:effectLst/>
                <a:latin typeface="gg sans"/>
              </a:rPr>
              <a:t>，還有</a:t>
            </a:r>
            <a:r>
              <a:rPr lang="en-US" altLang="zh-TW" b="0" i="0" dirty="0">
                <a:effectLst/>
                <a:latin typeface="gg sans"/>
              </a:rPr>
              <a:t>key</a:t>
            </a:r>
            <a:r>
              <a:rPr lang="zh-TW" altLang="en-US" b="0" i="0" dirty="0">
                <a:effectLst/>
                <a:latin typeface="gg sans"/>
              </a:rPr>
              <a:t>這邊也是空的代表他沒有用到</a:t>
            </a:r>
            <a:r>
              <a:rPr lang="en-US" altLang="zh-TW" b="0" i="0" dirty="0">
                <a:effectLst/>
                <a:latin typeface="gg sans"/>
              </a:rPr>
              <a:t>index</a:t>
            </a:r>
            <a:r>
              <a:rPr lang="zh-TW" altLang="en-US" b="0" i="0" dirty="0">
                <a:effectLst/>
                <a:latin typeface="gg sans"/>
              </a:rPr>
              <a:t>，所以這時候我們就想在 </a:t>
            </a:r>
            <a:r>
              <a:rPr lang="en-US" altLang="zh-TW" b="0" i="0" dirty="0">
                <a:effectLst/>
                <a:latin typeface="gg sans"/>
              </a:rPr>
              <a:t>employee </a:t>
            </a:r>
            <a:r>
              <a:rPr lang="zh-TW" altLang="en-US" b="0" i="0" dirty="0">
                <a:effectLst/>
                <a:latin typeface="gg sans"/>
              </a:rPr>
              <a:t>的 </a:t>
            </a:r>
            <a:r>
              <a:rPr lang="en-US" altLang="zh-TW" b="0" i="0" dirty="0">
                <a:effectLst/>
                <a:latin typeface="gg sans"/>
              </a:rPr>
              <a:t>table </a:t>
            </a:r>
            <a:r>
              <a:rPr lang="zh-TW" altLang="en-US" b="0" i="0" dirty="0">
                <a:effectLst/>
                <a:latin typeface="gg sans"/>
              </a:rPr>
              <a:t>中，加入 </a:t>
            </a:r>
            <a:r>
              <a:rPr lang="en-US" altLang="zh-TW" b="0" i="0" dirty="0">
                <a:effectLst/>
                <a:latin typeface="gg sans"/>
              </a:rPr>
              <a:t>index </a:t>
            </a:r>
            <a:r>
              <a:rPr lang="zh-TW" altLang="en-US" b="0" i="0" dirty="0">
                <a:effectLst/>
                <a:latin typeface="gg sans"/>
              </a:rPr>
              <a:t>，那</a:t>
            </a:r>
            <a:r>
              <a:rPr lang="en-US" altLang="zh-TW" b="0" i="0" dirty="0">
                <a:effectLst/>
                <a:latin typeface="gg sans"/>
              </a:rPr>
              <a:t>index</a:t>
            </a:r>
            <a:r>
              <a:rPr lang="zh-TW" altLang="en-US" b="0" i="0" dirty="0">
                <a:effectLst/>
                <a:latin typeface="gg sans"/>
              </a:rPr>
              <a:t>要加在哪呢，我們可以看到在主查詢中 </a:t>
            </a:r>
            <a:r>
              <a:rPr lang="en-US" altLang="zh-TW" b="0" i="0" dirty="0" err="1">
                <a:effectLst/>
                <a:latin typeface="gg sans"/>
              </a:rPr>
              <a:t>department_id</a:t>
            </a:r>
            <a:r>
              <a:rPr lang="en-US" altLang="zh-TW" b="0" i="0" dirty="0">
                <a:effectLst/>
                <a:latin typeface="gg sans"/>
              </a:rPr>
              <a:t> </a:t>
            </a:r>
            <a:r>
              <a:rPr lang="zh-TW" altLang="en-US" b="0" i="0" dirty="0">
                <a:effectLst/>
                <a:latin typeface="gg sans"/>
              </a:rPr>
              <a:t>在查詢中被頻繁使用，所以我們可以加一個在這裡看看，在看到我們子查詢裡面，我們的</a:t>
            </a:r>
            <a:r>
              <a:rPr lang="en-US" altLang="zh-TW" b="0" i="0" dirty="0">
                <a:effectLst/>
                <a:latin typeface="gg sans"/>
              </a:rPr>
              <a:t>name</a:t>
            </a:r>
            <a:r>
              <a:rPr lang="zh-TW" altLang="en-US" b="0" i="0" dirty="0">
                <a:effectLst/>
                <a:latin typeface="gg sans"/>
              </a:rPr>
              <a:t>也是被頻繁使用，所以我們也在這邊加一個</a:t>
            </a:r>
            <a:r>
              <a:rPr lang="en-US" altLang="zh-TW" b="0" i="0" dirty="0">
                <a:effectLst/>
                <a:latin typeface="gg sans"/>
              </a:rPr>
              <a:t>index</a:t>
            </a:r>
            <a:r>
              <a:rPr lang="zh-TW" altLang="en-US" b="0" i="0" dirty="0">
                <a:effectLst/>
                <a:latin typeface="gg sans"/>
              </a:rPr>
              <a:t>，接著再執行一次同樣的語句，</a:t>
            </a:r>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24</a:t>
            </a:fld>
            <a:endParaRPr lang="zh-TW" altLang="en-US"/>
          </a:p>
        </p:txBody>
      </p:sp>
    </p:spTree>
    <p:extLst>
      <p:ext uri="{BB962C8B-B14F-4D97-AF65-F5344CB8AC3E}">
        <p14:creationId xmlns:p14="http://schemas.microsoft.com/office/powerpoint/2010/main" val="3107693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br>
              <a:rPr lang="zh-TW" altLang="en-US" b="0" i="0" dirty="0">
                <a:effectLst/>
                <a:latin typeface="gg sans"/>
              </a:rPr>
            </a:br>
            <a:r>
              <a:rPr lang="zh-TW" altLang="en-US" b="0" i="0" dirty="0">
                <a:effectLst/>
                <a:latin typeface="gg sans"/>
              </a:rPr>
              <a:t>這次可以看到，我們在子查詢確實不再做全表掃描了，然後子查詢這邊明顯可以看到因為加入了</a:t>
            </a:r>
            <a:r>
              <a:rPr lang="en-US" altLang="zh-TW" b="0" i="0" dirty="0">
                <a:effectLst/>
                <a:latin typeface="gg sans"/>
              </a:rPr>
              <a:t>index</a:t>
            </a:r>
            <a:r>
              <a:rPr lang="zh-TW" altLang="en-US" b="0" i="0" dirty="0">
                <a:effectLst/>
                <a:latin typeface="gg sans"/>
              </a:rPr>
              <a:t>，所以他只檢查一行就找到了，雖然實際上的執行時間體感可能沒感覺，但可以把執行時間印出來就非常有感了，這邊我們是用 </a:t>
            </a:r>
            <a:r>
              <a:rPr lang="en-US" altLang="zh-TW" b="0" i="0" dirty="0">
                <a:effectLst/>
                <a:latin typeface="gg sans"/>
              </a:rPr>
              <a:t>SET PROFILING = 1 </a:t>
            </a:r>
            <a:r>
              <a:rPr lang="zh-TW" altLang="en-US" b="0" i="0" dirty="0">
                <a:effectLst/>
                <a:latin typeface="gg sans"/>
              </a:rPr>
              <a:t>先將性能分析啟用，然後再用 </a:t>
            </a:r>
            <a:r>
              <a:rPr lang="en-US" altLang="zh-TW" b="0" i="0" dirty="0">
                <a:effectLst/>
                <a:latin typeface="gg sans"/>
              </a:rPr>
              <a:t>SHOW PROFILES </a:t>
            </a:r>
            <a:r>
              <a:rPr lang="zh-TW" altLang="en-US" b="0" i="0" dirty="0">
                <a:effectLst/>
                <a:latin typeface="gg sans"/>
              </a:rPr>
              <a:t>就可以印出最近執行的查詢的性能分析，在我們未插入</a:t>
            </a:r>
            <a:r>
              <a:rPr lang="en-US" altLang="zh-TW" b="0" i="0" dirty="0">
                <a:effectLst/>
                <a:latin typeface="gg sans"/>
              </a:rPr>
              <a:t>index</a:t>
            </a:r>
            <a:r>
              <a:rPr lang="zh-TW" altLang="en-US" b="0" i="0" dirty="0">
                <a:effectLst/>
                <a:latin typeface="gg sans"/>
              </a:rPr>
              <a:t>之前的執行時間是</a:t>
            </a:r>
            <a:r>
              <a:rPr lang="en-US" altLang="zh-TW" b="0" i="0" dirty="0">
                <a:effectLst/>
                <a:latin typeface="gg sans"/>
              </a:rPr>
              <a:t>0.004966</a:t>
            </a:r>
            <a:r>
              <a:rPr lang="zh-TW" altLang="en-US" b="0" i="0" dirty="0">
                <a:effectLst/>
                <a:latin typeface="gg sans"/>
              </a:rPr>
              <a:t>秒，在插入</a:t>
            </a:r>
            <a:r>
              <a:rPr lang="en-US" altLang="zh-TW" b="0" i="0" dirty="0">
                <a:effectLst/>
                <a:latin typeface="gg sans"/>
              </a:rPr>
              <a:t>index</a:t>
            </a:r>
            <a:r>
              <a:rPr lang="zh-TW" altLang="en-US" b="0" i="0" dirty="0">
                <a:effectLst/>
                <a:latin typeface="gg sans"/>
              </a:rPr>
              <a:t>之後，執行時間變成</a:t>
            </a:r>
            <a:r>
              <a:rPr lang="en-US" altLang="zh-TW" b="0" i="0" dirty="0">
                <a:effectLst/>
                <a:latin typeface="gg sans"/>
              </a:rPr>
              <a:t>0.00089375</a:t>
            </a:r>
            <a:r>
              <a:rPr lang="zh-TW" altLang="en-US" b="0" i="0" dirty="0">
                <a:effectLst/>
                <a:latin typeface="gg sans"/>
              </a:rPr>
              <a:t>秒，粗估就差了</a:t>
            </a:r>
            <a:r>
              <a:rPr lang="en-US" altLang="zh-TW" b="0" i="0" dirty="0">
                <a:effectLst/>
                <a:latin typeface="gg sans"/>
              </a:rPr>
              <a:t>5</a:t>
            </a:r>
            <a:r>
              <a:rPr lang="zh-TW" altLang="en-US" b="0" i="0" dirty="0">
                <a:effectLst/>
                <a:latin typeface="gg sans"/>
              </a:rPr>
              <a:t>倍之多，然後</a:t>
            </a:r>
            <a:r>
              <a:rPr lang="en-US" altLang="zh-TW" b="0" i="0" dirty="0">
                <a:effectLst/>
                <a:latin typeface="gg sans"/>
              </a:rPr>
              <a:t>EXPLAIN</a:t>
            </a:r>
            <a:r>
              <a:rPr lang="zh-TW" altLang="en-US" b="0" i="0" dirty="0">
                <a:effectLst/>
                <a:latin typeface="gg sans"/>
              </a:rPr>
              <a:t>就差不多介紹到這邊</a:t>
            </a:r>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25</a:t>
            </a:fld>
            <a:endParaRPr lang="zh-TW" altLang="en-US"/>
          </a:p>
        </p:txBody>
      </p:sp>
    </p:spTree>
    <p:extLst>
      <p:ext uri="{BB962C8B-B14F-4D97-AF65-F5344CB8AC3E}">
        <p14:creationId xmlns:p14="http://schemas.microsoft.com/office/powerpoint/2010/main" val="1324125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大家好，我是</a:t>
            </a:r>
            <a:r>
              <a:rPr lang="en-US" altLang="zh-TW" dirty="0"/>
              <a:t>backend</a:t>
            </a:r>
            <a:r>
              <a:rPr lang="zh-TW" altLang="en-US" dirty="0"/>
              <a:t>的湯易鑫，接下來由我介紹負載平衡演算法的概念與實作。</a:t>
            </a:r>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26</a:t>
            </a:fld>
            <a:endParaRPr lang="zh-TW" altLang="en-US"/>
          </a:p>
        </p:txBody>
      </p:sp>
    </p:spTree>
    <p:extLst>
      <p:ext uri="{BB962C8B-B14F-4D97-AF65-F5344CB8AC3E}">
        <p14:creationId xmlns:p14="http://schemas.microsoft.com/office/powerpoint/2010/main" val="630923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首先先介紹什麼是負載平衡器，它是一種位於使用者與伺服器群組之間的裝置，作為我們看不見的資源分配者，讓所有的伺服器都能被平均使用。</a:t>
            </a:r>
            <a:endParaRPr lang="en-US" altLang="zh-TW"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27</a:t>
            </a:fld>
            <a:endParaRPr lang="zh-TW" altLang="en-US"/>
          </a:p>
        </p:txBody>
      </p:sp>
    </p:spTree>
    <p:extLst>
      <p:ext uri="{BB962C8B-B14F-4D97-AF65-F5344CB8AC3E}">
        <p14:creationId xmlns:p14="http://schemas.microsoft.com/office/powerpoint/2010/main" val="1916145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它的優點首先是可用性，當我們的伺服器故障或維護時，會導致應用程式停機無法使用，進而降低用戶的使用者體驗，</a:t>
            </a:r>
            <a:r>
              <a:rPr lang="zh-TW" altLang="en-US" b="0" i="0" dirty="0">
                <a:solidFill>
                  <a:schemeClr val="bg1">
                    <a:lumMod val="95000"/>
                  </a:schemeClr>
                </a:solidFill>
                <a:effectLst/>
                <a:latin typeface="微軟正黑體" panose="020B0604030504040204" pitchFamily="34" charset="-120"/>
                <a:ea typeface="微軟正黑體" panose="020B0604030504040204" pitchFamily="34" charset="-120"/>
              </a:rPr>
              <a:t>負載平衡器則能夠資動偵測伺服器的問題，並將用戶端流量重新引導到目前可用的伺服器，提高系統的容錯能力。</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28</a:t>
            </a:fld>
            <a:endParaRPr lang="zh-TW" altLang="en-US"/>
          </a:p>
        </p:txBody>
      </p:sp>
    </p:spTree>
    <p:extLst>
      <p:ext uri="{BB962C8B-B14F-4D97-AF65-F5344CB8AC3E}">
        <p14:creationId xmlns:p14="http://schemas.microsoft.com/office/powerpoint/2010/main" val="1874683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另外當系統需要處理更多的請求時，也能通過增加伺服器的數量，擴展系統的處理能力，負載平衡器則可以自動將流量分配到新加入的伺服器上。</a:t>
            </a:r>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29</a:t>
            </a:fld>
            <a:endParaRPr lang="zh-TW" altLang="en-US"/>
          </a:p>
        </p:txBody>
      </p:sp>
    </p:spTree>
    <p:extLst>
      <p:ext uri="{BB962C8B-B14F-4D97-AF65-F5344CB8AC3E}">
        <p14:creationId xmlns:p14="http://schemas.microsoft.com/office/powerpoint/2010/main" val="3616813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3</a:t>
            </a:fld>
            <a:endParaRPr lang="zh-TW" altLang="en-US"/>
          </a:p>
        </p:txBody>
      </p:sp>
    </p:spTree>
    <p:extLst>
      <p:ext uri="{BB962C8B-B14F-4D97-AF65-F5344CB8AC3E}">
        <p14:creationId xmlns:p14="http://schemas.microsoft.com/office/powerpoint/2010/main" val="387297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接著是安全性，因為負載平衡器位於應用程式和客戶端之間，因此能夠保護伺服器抵擋惡意攻擊，例如</a:t>
            </a:r>
            <a:r>
              <a:rPr lang="en-US" altLang="zh-TW" dirty="0" err="1"/>
              <a:t>Ddos</a:t>
            </a:r>
            <a:r>
              <a:rPr lang="zh-TW" altLang="en-US" dirty="0"/>
              <a:t>，負載平衡器可以監視此類流量，識別它的數據內容，並在檢測到異常時，阻止異常流量。</a:t>
            </a:r>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30</a:t>
            </a:fld>
            <a:endParaRPr lang="zh-TW" altLang="en-US"/>
          </a:p>
        </p:txBody>
      </p:sp>
    </p:spTree>
    <p:extLst>
      <p:ext uri="{BB962C8B-B14F-4D97-AF65-F5344CB8AC3E}">
        <p14:creationId xmlns:p14="http://schemas.microsoft.com/office/powerpoint/2010/main" val="956087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最後是提升效能，透過流量的平衡，負載平衡器可以使得每台伺服器都承擔合理的工作負荷，避免因某一台伺服器過載而導致系統整體效能下降。</a:t>
            </a:r>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31</a:t>
            </a:fld>
            <a:endParaRPr lang="zh-TW" altLang="en-US"/>
          </a:p>
        </p:txBody>
      </p:sp>
    </p:spTree>
    <p:extLst>
      <p:ext uri="{BB962C8B-B14F-4D97-AF65-F5344CB8AC3E}">
        <p14:creationId xmlns:p14="http://schemas.microsoft.com/office/powerpoint/2010/main" val="12955640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32</a:t>
            </a:fld>
            <a:endParaRPr lang="zh-TW" altLang="en-US"/>
          </a:p>
        </p:txBody>
      </p:sp>
    </p:spTree>
    <p:extLst>
      <p:ext uri="{BB962C8B-B14F-4D97-AF65-F5344CB8AC3E}">
        <p14:creationId xmlns:p14="http://schemas.microsoft.com/office/powerpoint/2010/main" val="6772097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33</a:t>
            </a:fld>
            <a:endParaRPr lang="zh-TW" altLang="en-US"/>
          </a:p>
        </p:txBody>
      </p:sp>
    </p:spTree>
    <p:extLst>
      <p:ext uri="{BB962C8B-B14F-4D97-AF65-F5344CB8AC3E}">
        <p14:creationId xmlns:p14="http://schemas.microsoft.com/office/powerpoint/2010/main" val="1304346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34</a:t>
            </a:fld>
            <a:endParaRPr lang="zh-TW" altLang="en-US"/>
          </a:p>
        </p:txBody>
      </p:sp>
    </p:spTree>
    <p:extLst>
      <p:ext uri="{BB962C8B-B14F-4D97-AF65-F5344CB8AC3E}">
        <p14:creationId xmlns:p14="http://schemas.microsoft.com/office/powerpoint/2010/main" val="1970619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a:t>簡單直覺 </a:t>
            </a:r>
            <a:r>
              <a:rPr lang="en-US" altLang="zh-TW" b="1" dirty="0"/>
              <a:t>:</a:t>
            </a:r>
            <a:r>
              <a:rPr lang="zh-TW" altLang="en-US" b="1" dirty="0"/>
              <a:t> </a:t>
            </a:r>
            <a:r>
              <a:rPr lang="zh-TW" altLang="en-US" dirty="0"/>
              <a:t>實現非常簡單的負載平衡算法，易於配置和理解，適合基本的負載平衡需求。</a:t>
            </a:r>
            <a:endParaRPr lang="en-US" altLang="zh-TW" b="1" dirty="0"/>
          </a:p>
          <a:p>
            <a:r>
              <a:rPr lang="zh-TW" altLang="en-US" b="1" dirty="0"/>
              <a:t>公平性 </a:t>
            </a:r>
            <a:r>
              <a:rPr lang="en-US" altLang="zh-TW" b="1" dirty="0"/>
              <a:t>: </a:t>
            </a:r>
            <a:r>
              <a:rPr lang="zh-TW" altLang="en-US" dirty="0"/>
              <a:t>每台伺服器理論上會接收到相同數量的請求，這在伺服器能力相似的情況下，可以保證工作負載的均衡。</a:t>
            </a:r>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35</a:t>
            </a:fld>
            <a:endParaRPr lang="zh-TW" altLang="en-US"/>
          </a:p>
        </p:txBody>
      </p:sp>
    </p:spTree>
    <p:extLst>
      <p:ext uri="{BB962C8B-B14F-4D97-AF65-F5344CB8AC3E}">
        <p14:creationId xmlns:p14="http://schemas.microsoft.com/office/powerpoint/2010/main" val="40293578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a:t>考慮性能差異</a:t>
            </a:r>
            <a:r>
              <a:rPr lang="zh-TW" altLang="en-US" dirty="0"/>
              <a:t>：考慮了伺服器之間的性能差異，可以根據伺服器的實際處理能力來分配請求，避免性能較弱的伺服器過載。</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dirty="0">
                <a:solidFill>
                  <a:schemeClr val="bg1"/>
                </a:solidFill>
                <a:latin typeface="微軟正黑體" panose="020B0604030504040204" pitchFamily="34" charset="-120"/>
                <a:ea typeface="微軟正黑體" panose="020B0604030504040204" pitchFamily="34" charset="-120"/>
              </a:rPr>
              <a:t>無法因應動態負載變化 </a:t>
            </a:r>
            <a:r>
              <a:rPr lang="en-US" altLang="zh-TW" sz="1200" b="1" dirty="0">
                <a:solidFill>
                  <a:schemeClr val="bg1"/>
                </a:solidFill>
                <a:latin typeface="微軟正黑體" panose="020B0604030504040204" pitchFamily="34" charset="-120"/>
                <a:ea typeface="微軟正黑體" panose="020B0604030504040204" pitchFamily="34" charset="-120"/>
              </a:rPr>
              <a:t>: </a:t>
            </a:r>
            <a:r>
              <a:rPr lang="zh-TW" altLang="en-US" dirty="0"/>
              <a:t>在某些極端情況下（如流量突然增加），即使使用 </a:t>
            </a:r>
            <a:r>
              <a:rPr lang="en-US" altLang="zh-TW" dirty="0"/>
              <a:t>Weighted Round Robin</a:t>
            </a:r>
            <a:r>
              <a:rPr lang="zh-TW" altLang="en-US" dirty="0"/>
              <a:t>，也可能出現某些伺服器過載的情況，因為它並不動態監測伺服器的實時狀況。</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36</a:t>
            </a:fld>
            <a:endParaRPr lang="zh-TW" altLang="en-US"/>
          </a:p>
        </p:txBody>
      </p:sp>
    </p:spTree>
    <p:extLst>
      <p:ext uri="{BB962C8B-B14F-4D97-AF65-F5344CB8AC3E}">
        <p14:creationId xmlns:p14="http://schemas.microsoft.com/office/powerpoint/2010/main" val="9107821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Hash</a:t>
            </a:r>
            <a:r>
              <a:rPr lang="zh-TW" altLang="en-US" dirty="0"/>
              <a:t>的計算是一種通過特定的</a:t>
            </a:r>
            <a:r>
              <a:rPr lang="en-US" altLang="zh-TW" dirty="0"/>
              <a:t>hash</a:t>
            </a:r>
            <a:r>
              <a:rPr lang="zh-TW" altLang="en-US" dirty="0"/>
              <a:t>函數將輸入數據（例如客戶端的 </a:t>
            </a:r>
            <a:r>
              <a:rPr lang="en-US" altLang="zh-TW" dirty="0"/>
              <a:t>IP </a:t>
            </a:r>
            <a:r>
              <a:rPr lang="zh-TW" altLang="en-US" dirty="0"/>
              <a:t>位址）轉換為一個固定長度的數字或字串的過程，也因為</a:t>
            </a:r>
            <a:r>
              <a:rPr lang="en-US" altLang="zh-TW" dirty="0"/>
              <a:t>hash</a:t>
            </a:r>
            <a:r>
              <a:rPr lang="zh-TW" altLang="en-US" dirty="0"/>
              <a:t>計算的特性，所以相同的</a:t>
            </a:r>
            <a:r>
              <a:rPr lang="en-US" altLang="zh-TW" dirty="0"/>
              <a:t>IP</a:t>
            </a:r>
            <a:r>
              <a:rPr lang="zh-TW" altLang="en-US" dirty="0"/>
              <a:t>經過運算後，結果都會一致。</a:t>
            </a:r>
            <a:endParaRPr lang="en-US" altLang="zh-TW" dirty="0"/>
          </a:p>
          <a:p>
            <a:r>
              <a:rPr lang="zh-TW" altLang="en-US" dirty="0"/>
              <a:t>模運算又可稱為同餘運算，是一種特別的整數運算的系統。 這個系統要先指定一個整數 𝑚 做為模數，而系統裡的數值就會像是在 </a:t>
            </a:r>
            <a:r>
              <a:rPr lang="en-US" altLang="zh-TW" dirty="0"/>
              <a:t>0 </a:t>
            </a:r>
            <a:r>
              <a:rPr lang="zh-TW" altLang="en-US" dirty="0"/>
              <a:t>到 𝑚−</a:t>
            </a:r>
            <a:r>
              <a:rPr lang="en-US" altLang="zh-TW" dirty="0"/>
              <a:t>1 </a:t>
            </a:r>
            <a:r>
              <a:rPr lang="zh-TW" altLang="en-US" dirty="0"/>
              <a:t>的圈圈裡面一樣，如果互相運算後的數值超出了該範圍，就會回到原先定義的範圍內。</a:t>
            </a:r>
            <a:endParaRPr lang="en-US" altLang="zh-TW" dirty="0"/>
          </a:p>
          <a:p>
            <a:r>
              <a:rPr lang="zh-TW" altLang="en-US" dirty="0"/>
              <a:t>日常生活中，表示時刻周而復始的時候就很常應用模運算。 比如說 </a:t>
            </a:r>
            <a:r>
              <a:rPr lang="en-US" altLang="zh-TW" dirty="0"/>
              <a:t>22 </a:t>
            </a:r>
            <a:r>
              <a:rPr lang="zh-TW" altLang="en-US" dirty="0"/>
              <a:t>點過了 </a:t>
            </a:r>
            <a:r>
              <a:rPr lang="en-US" altLang="zh-TW" dirty="0"/>
              <a:t>8 </a:t>
            </a:r>
            <a:r>
              <a:rPr lang="zh-TW" altLang="en-US" dirty="0"/>
              <a:t>個小時之後會說是 </a:t>
            </a:r>
            <a:r>
              <a:rPr lang="en-US" altLang="zh-TW" dirty="0"/>
              <a:t>6 </a:t>
            </a:r>
            <a:r>
              <a:rPr lang="zh-TW" altLang="en-US" dirty="0"/>
              <a:t>點，而不會說是 </a:t>
            </a:r>
            <a:r>
              <a:rPr lang="en-US" altLang="zh-TW" dirty="0"/>
              <a:t>30 </a:t>
            </a:r>
            <a:r>
              <a:rPr lang="zh-TW" altLang="en-US" dirty="0"/>
              <a:t>點。 一天 </a:t>
            </a:r>
            <a:r>
              <a:rPr lang="en-US" altLang="zh-TW" dirty="0"/>
              <a:t>24 </a:t>
            </a:r>
            <a:r>
              <a:rPr lang="zh-TW" altLang="en-US" dirty="0"/>
              <a:t>小時，</a:t>
            </a:r>
            <a:r>
              <a:rPr lang="en-US" altLang="zh-TW" dirty="0"/>
              <a:t>24 </a:t>
            </a:r>
            <a:r>
              <a:rPr lang="zh-TW" altLang="en-US" dirty="0"/>
              <a:t>就是這裡的模數，而我們講「幾點」的時候只在乎它距離半夜的 </a:t>
            </a:r>
            <a:r>
              <a:rPr lang="en-US" altLang="zh-TW" dirty="0"/>
              <a:t>0 </a:t>
            </a:r>
            <a:r>
              <a:rPr lang="zh-TW" altLang="en-US" dirty="0"/>
              <a:t>點過了多少小時，這種觀點下的 </a:t>
            </a:r>
            <a:r>
              <a:rPr lang="en-US" altLang="zh-TW" dirty="0"/>
              <a:t>30 </a:t>
            </a:r>
            <a:r>
              <a:rPr lang="zh-TW" altLang="en-US" dirty="0"/>
              <a:t>跟 </a:t>
            </a:r>
            <a:r>
              <a:rPr lang="en-US" altLang="zh-TW" dirty="0"/>
              <a:t>6 </a:t>
            </a:r>
            <a:r>
              <a:rPr lang="zh-TW" altLang="en-US" dirty="0"/>
              <a:t>會是一樣的意思。</a:t>
            </a:r>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37</a:t>
            </a:fld>
            <a:endParaRPr lang="zh-TW" altLang="en-US"/>
          </a:p>
        </p:txBody>
      </p:sp>
    </p:spTree>
    <p:extLst>
      <p:ext uri="{BB962C8B-B14F-4D97-AF65-F5344CB8AC3E}">
        <p14:creationId xmlns:p14="http://schemas.microsoft.com/office/powerpoint/2010/main" val="1175174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dirty="0">
                <a:solidFill>
                  <a:schemeClr val="bg1"/>
                </a:solidFill>
                <a:latin typeface="微軟正黑體" panose="020B0604030504040204" pitchFamily="34" charset="-120"/>
                <a:ea typeface="微軟正黑體" panose="020B0604030504040204" pitchFamily="34" charset="-120"/>
              </a:rPr>
              <a:t>無法考慮伺服器當前狀態 </a:t>
            </a:r>
            <a:r>
              <a:rPr lang="en-US" altLang="zh-TW" sz="1200" b="1" dirty="0">
                <a:solidFill>
                  <a:schemeClr val="bg1"/>
                </a:solidFill>
                <a:latin typeface="微軟正黑體" panose="020B0604030504040204" pitchFamily="34" charset="-120"/>
                <a:ea typeface="微軟正黑體" panose="020B0604030504040204" pitchFamily="34" charset="-120"/>
              </a:rPr>
              <a:t>:</a:t>
            </a:r>
          </a:p>
          <a:p>
            <a:r>
              <a:rPr lang="en-US" altLang="zh-TW" dirty="0"/>
              <a:t>Random </a:t>
            </a:r>
            <a:r>
              <a:rPr lang="zh-TW" altLang="en-US" dirty="0"/>
              <a:t>算法不會考慮伺服器的當前狀態（如</a:t>
            </a:r>
            <a:r>
              <a:rPr lang="en-US" altLang="zh-TW" dirty="0"/>
              <a:t>CPU</a:t>
            </a:r>
            <a:r>
              <a:rPr lang="zh-TW" altLang="en-US" dirty="0"/>
              <a:t>使用率、內存使用量等），因此在伺服器性能差異明顯或負載動態變化較大的情況下，這種算法可能會導致效率下降。</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dirty="0">
                <a:solidFill>
                  <a:schemeClr val="bg1"/>
                </a:solidFill>
                <a:latin typeface="微軟正黑體" panose="020B0604030504040204" pitchFamily="34" charset="-120"/>
                <a:ea typeface="微軟正黑體" panose="020B0604030504040204" pitchFamily="34" charset="-120"/>
              </a:rPr>
              <a:t>無法實現 </a:t>
            </a:r>
            <a:r>
              <a:rPr lang="en-US" altLang="zh-TW" sz="1200" b="1" i="0" dirty="0">
                <a:solidFill>
                  <a:schemeClr val="bg1"/>
                </a:solidFill>
                <a:effectLst/>
                <a:latin typeface="微軟正黑體" panose="020B0604030504040204" pitchFamily="34" charset="-120"/>
                <a:ea typeface="微軟正黑體" panose="020B0604030504040204" pitchFamily="34" charset="-120"/>
              </a:rPr>
              <a:t>Sticky Sessions</a:t>
            </a:r>
            <a:r>
              <a:rPr lang="zh-TW" altLang="en-US" sz="1200" b="1" i="0" dirty="0">
                <a:solidFill>
                  <a:schemeClr val="bg1"/>
                </a:solidFill>
                <a:effectLst/>
                <a:latin typeface="微軟正黑體" panose="020B0604030504040204" pitchFamily="34" charset="-120"/>
                <a:ea typeface="微軟正黑體" panose="020B0604030504040204" pitchFamily="34" charset="-120"/>
              </a:rPr>
              <a:t> </a:t>
            </a:r>
            <a:r>
              <a:rPr lang="en-US" altLang="zh-TW" sz="1200" b="1" i="0" dirty="0">
                <a:solidFill>
                  <a:schemeClr val="bg1"/>
                </a:solidFill>
                <a:effectLst/>
                <a:latin typeface="微軟正黑體" panose="020B0604030504040204" pitchFamily="34" charset="-120"/>
                <a:ea typeface="微軟正黑體" panose="020B0604030504040204" pitchFamily="34" charset="-120"/>
              </a:rPr>
              <a:t>:</a:t>
            </a:r>
            <a:endParaRPr lang="en-US" altLang="zh-TW" b="1" dirty="0"/>
          </a:p>
          <a:p>
            <a:r>
              <a:rPr lang="en-US" altLang="zh-TW" dirty="0"/>
              <a:t>Random </a:t>
            </a:r>
            <a:r>
              <a:rPr lang="zh-TW" altLang="en-US" dirty="0"/>
              <a:t>算法不能保證同一客戶端的請求被分配到同一台伺服器，因此不適合需要會話保持（如用戶登入狀態、購物車等）的應用場景。</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38</a:t>
            </a:fld>
            <a:endParaRPr lang="zh-TW" altLang="en-US"/>
          </a:p>
        </p:txBody>
      </p:sp>
    </p:spTree>
    <p:extLst>
      <p:ext uri="{BB962C8B-B14F-4D97-AF65-F5344CB8AC3E}">
        <p14:creationId xmlns:p14="http://schemas.microsoft.com/office/powerpoint/2010/main" val="2164029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39</a:t>
            </a:fld>
            <a:endParaRPr lang="zh-TW" altLang="en-US"/>
          </a:p>
        </p:txBody>
      </p:sp>
    </p:spTree>
    <p:extLst>
      <p:ext uri="{BB962C8B-B14F-4D97-AF65-F5344CB8AC3E}">
        <p14:creationId xmlns:p14="http://schemas.microsoft.com/office/powerpoint/2010/main" val="898057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4</a:t>
            </a:fld>
            <a:endParaRPr lang="zh-TW" altLang="en-US"/>
          </a:p>
        </p:txBody>
      </p:sp>
    </p:spTree>
    <p:extLst>
      <p:ext uri="{BB962C8B-B14F-4D97-AF65-F5344CB8AC3E}">
        <p14:creationId xmlns:p14="http://schemas.microsoft.com/office/powerpoint/2010/main" val="3594963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40</a:t>
            </a:fld>
            <a:endParaRPr lang="zh-TW" altLang="en-US"/>
          </a:p>
        </p:txBody>
      </p:sp>
    </p:spTree>
    <p:extLst>
      <p:ext uri="{BB962C8B-B14F-4D97-AF65-F5344CB8AC3E}">
        <p14:creationId xmlns:p14="http://schemas.microsoft.com/office/powerpoint/2010/main" val="27139412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41</a:t>
            </a:fld>
            <a:endParaRPr lang="zh-TW" altLang="en-US"/>
          </a:p>
        </p:txBody>
      </p:sp>
    </p:spTree>
    <p:extLst>
      <p:ext uri="{BB962C8B-B14F-4D97-AF65-F5344CB8AC3E}">
        <p14:creationId xmlns:p14="http://schemas.microsoft.com/office/powerpoint/2010/main" val="60002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42</a:t>
            </a:fld>
            <a:endParaRPr lang="zh-TW" altLang="en-US"/>
          </a:p>
        </p:txBody>
      </p:sp>
    </p:spTree>
    <p:extLst>
      <p:ext uri="{BB962C8B-B14F-4D97-AF65-F5344CB8AC3E}">
        <p14:creationId xmlns:p14="http://schemas.microsoft.com/office/powerpoint/2010/main" val="35473501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43</a:t>
            </a:fld>
            <a:endParaRPr lang="zh-TW" altLang="en-US"/>
          </a:p>
        </p:txBody>
      </p:sp>
    </p:spTree>
    <p:extLst>
      <p:ext uri="{BB962C8B-B14F-4D97-AF65-F5344CB8AC3E}">
        <p14:creationId xmlns:p14="http://schemas.microsoft.com/office/powerpoint/2010/main" val="4787628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1E293B"/>
                </a:solidFill>
                <a:effectLst/>
                <a:latin typeface="Inter"/>
              </a:rPr>
              <a:t>為了因應大流量，一台 </a:t>
            </a:r>
            <a:r>
              <a:rPr lang="en-US" altLang="zh-TW" b="0" i="0" dirty="0">
                <a:solidFill>
                  <a:srgbClr val="1E293B"/>
                </a:solidFill>
                <a:effectLst/>
                <a:latin typeface="Inter"/>
              </a:rPr>
              <a:t>Server </a:t>
            </a:r>
            <a:r>
              <a:rPr lang="zh-TW" altLang="en-US" b="0" i="0" dirty="0">
                <a:solidFill>
                  <a:srgbClr val="1E293B"/>
                </a:solidFill>
                <a:effectLst/>
                <a:latin typeface="Inter"/>
              </a:rPr>
              <a:t>是無法應付的，因此會需要同時開多</a:t>
            </a:r>
            <a:r>
              <a:rPr lang="en-US" altLang="zh-TW" b="0" i="0" dirty="0">
                <a:solidFill>
                  <a:srgbClr val="1E293B"/>
                </a:solidFill>
                <a:effectLst/>
                <a:latin typeface="Inter"/>
              </a:rPr>
              <a:t>Server </a:t>
            </a:r>
            <a:r>
              <a:rPr lang="zh-TW" altLang="en-US" b="0" i="0" dirty="0">
                <a:solidFill>
                  <a:srgbClr val="1E293B"/>
                </a:solidFill>
                <a:effectLst/>
                <a:latin typeface="Inter"/>
              </a:rPr>
              <a:t>。而 </a:t>
            </a:r>
            <a:r>
              <a:rPr lang="en-US" altLang="zh-TW" b="0" i="0" dirty="0">
                <a:solidFill>
                  <a:srgbClr val="1E293B"/>
                </a:solidFill>
                <a:effectLst/>
                <a:latin typeface="Inter"/>
              </a:rPr>
              <a:t>Nginx </a:t>
            </a:r>
            <a:r>
              <a:rPr lang="zh-TW" altLang="en-US" b="0" i="0" dirty="0">
                <a:solidFill>
                  <a:srgbClr val="1E293B"/>
                </a:solidFill>
                <a:effectLst/>
                <a:latin typeface="Inter"/>
              </a:rPr>
              <a:t>能夠自動的將客戶端的請求分送到不同伺服器上，而分送的演算法可以自己設計，</a:t>
            </a:r>
            <a:endParaRPr lang="en-US" altLang="zh-TW" b="0" i="0" dirty="0">
              <a:solidFill>
                <a:srgbClr val="1E293B"/>
              </a:solidFill>
              <a:effectLst/>
              <a:latin typeface="Inter"/>
            </a:endParaRPr>
          </a:p>
          <a:p>
            <a:r>
              <a:rPr lang="zh-TW" altLang="en-US" b="0" i="0" dirty="0">
                <a:solidFill>
                  <a:srgbClr val="1E293B"/>
                </a:solidFill>
                <a:effectLst/>
                <a:latin typeface="Inter"/>
              </a:rPr>
              <a:t>最常使用的是 </a:t>
            </a:r>
            <a:r>
              <a:rPr lang="en-US" altLang="zh-TW" b="0" i="0" dirty="0">
                <a:solidFill>
                  <a:srgbClr val="1E293B"/>
                </a:solidFill>
                <a:effectLst/>
                <a:latin typeface="Inter"/>
              </a:rPr>
              <a:t>Round Robin </a:t>
            </a:r>
            <a:r>
              <a:rPr lang="zh-TW" altLang="en-US" b="0" i="0" dirty="0">
                <a:solidFill>
                  <a:srgbClr val="1E293B"/>
                </a:solidFill>
                <a:effectLst/>
                <a:latin typeface="Inter"/>
              </a:rPr>
              <a:t>演算法，而其他的演算法也包含 </a:t>
            </a:r>
            <a:r>
              <a:rPr lang="en-US" altLang="zh-TW" b="0" i="0" dirty="0">
                <a:solidFill>
                  <a:srgbClr val="1E293B"/>
                </a:solidFill>
                <a:effectLst/>
                <a:latin typeface="Inter"/>
              </a:rPr>
              <a:t>Least Connections </a:t>
            </a:r>
            <a:r>
              <a:rPr lang="zh-TW" altLang="en-US" b="0" i="0" dirty="0">
                <a:solidFill>
                  <a:srgbClr val="1E293B"/>
                </a:solidFill>
                <a:effectLst/>
                <a:latin typeface="Inter"/>
              </a:rPr>
              <a:t>、</a:t>
            </a:r>
            <a:r>
              <a:rPr lang="en-US" altLang="zh-TW" b="0" i="0" dirty="0">
                <a:solidFill>
                  <a:srgbClr val="1E293B"/>
                </a:solidFill>
                <a:effectLst/>
                <a:latin typeface="Inter"/>
              </a:rPr>
              <a:t>IP Hash </a:t>
            </a:r>
            <a:r>
              <a:rPr lang="zh-TW" altLang="en-US" b="0" i="0" dirty="0">
                <a:solidFill>
                  <a:srgbClr val="1E293B"/>
                </a:solidFill>
                <a:effectLst/>
                <a:latin typeface="Inter"/>
              </a:rPr>
              <a:t>等。</a:t>
            </a:r>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44</a:t>
            </a:fld>
            <a:endParaRPr lang="zh-TW" altLang="en-US"/>
          </a:p>
        </p:txBody>
      </p:sp>
    </p:spTree>
    <p:extLst>
      <p:ext uri="{BB962C8B-B14F-4D97-AF65-F5344CB8AC3E}">
        <p14:creationId xmlns:p14="http://schemas.microsoft.com/office/powerpoint/2010/main" val="19991733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45</a:t>
            </a:fld>
            <a:endParaRPr lang="zh-TW" altLang="en-US"/>
          </a:p>
        </p:txBody>
      </p:sp>
    </p:spTree>
    <p:extLst>
      <p:ext uri="{BB962C8B-B14F-4D97-AF65-F5344CB8AC3E}">
        <p14:creationId xmlns:p14="http://schemas.microsoft.com/office/powerpoint/2010/main" val="27025600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46</a:t>
            </a:fld>
            <a:endParaRPr lang="zh-TW" altLang="en-US"/>
          </a:p>
        </p:txBody>
      </p:sp>
    </p:spTree>
    <p:extLst>
      <p:ext uri="{BB962C8B-B14F-4D97-AF65-F5344CB8AC3E}">
        <p14:creationId xmlns:p14="http://schemas.microsoft.com/office/powerpoint/2010/main" val="25981012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47</a:t>
            </a:fld>
            <a:endParaRPr lang="zh-TW" altLang="en-US"/>
          </a:p>
        </p:txBody>
      </p:sp>
    </p:spTree>
    <p:extLst>
      <p:ext uri="{BB962C8B-B14F-4D97-AF65-F5344CB8AC3E}">
        <p14:creationId xmlns:p14="http://schemas.microsoft.com/office/powerpoint/2010/main" val="27330930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48</a:t>
            </a:fld>
            <a:endParaRPr lang="zh-TW" altLang="en-US"/>
          </a:p>
        </p:txBody>
      </p:sp>
    </p:spTree>
    <p:extLst>
      <p:ext uri="{BB962C8B-B14F-4D97-AF65-F5344CB8AC3E}">
        <p14:creationId xmlns:p14="http://schemas.microsoft.com/office/powerpoint/2010/main" val="27331849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49</a:t>
            </a:fld>
            <a:endParaRPr lang="zh-TW" altLang="en-US"/>
          </a:p>
        </p:txBody>
      </p:sp>
    </p:spTree>
    <p:extLst>
      <p:ext uri="{BB962C8B-B14F-4D97-AF65-F5344CB8AC3E}">
        <p14:creationId xmlns:p14="http://schemas.microsoft.com/office/powerpoint/2010/main" val="4226492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5</a:t>
            </a:fld>
            <a:endParaRPr lang="zh-TW" altLang="en-US"/>
          </a:p>
        </p:txBody>
      </p:sp>
    </p:spTree>
    <p:extLst>
      <p:ext uri="{BB962C8B-B14F-4D97-AF65-F5344CB8AC3E}">
        <p14:creationId xmlns:p14="http://schemas.microsoft.com/office/powerpoint/2010/main" val="29216764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50</a:t>
            </a:fld>
            <a:endParaRPr lang="zh-TW" altLang="en-US"/>
          </a:p>
        </p:txBody>
      </p:sp>
    </p:spTree>
    <p:extLst>
      <p:ext uri="{BB962C8B-B14F-4D97-AF65-F5344CB8AC3E}">
        <p14:creationId xmlns:p14="http://schemas.microsoft.com/office/powerpoint/2010/main" val="40099056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51</a:t>
            </a:fld>
            <a:endParaRPr lang="zh-TW" altLang="en-US"/>
          </a:p>
        </p:txBody>
      </p:sp>
    </p:spTree>
    <p:extLst>
      <p:ext uri="{BB962C8B-B14F-4D97-AF65-F5344CB8AC3E}">
        <p14:creationId xmlns:p14="http://schemas.microsoft.com/office/powerpoint/2010/main" val="15308775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52</a:t>
            </a:fld>
            <a:endParaRPr lang="zh-TW" altLang="en-US"/>
          </a:p>
        </p:txBody>
      </p:sp>
    </p:spTree>
    <p:extLst>
      <p:ext uri="{BB962C8B-B14F-4D97-AF65-F5344CB8AC3E}">
        <p14:creationId xmlns:p14="http://schemas.microsoft.com/office/powerpoint/2010/main" val="1054811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6</a:t>
            </a:fld>
            <a:endParaRPr lang="zh-TW" altLang="en-US"/>
          </a:p>
        </p:txBody>
      </p:sp>
    </p:spTree>
    <p:extLst>
      <p:ext uri="{BB962C8B-B14F-4D97-AF65-F5344CB8AC3E}">
        <p14:creationId xmlns:p14="http://schemas.microsoft.com/office/powerpoint/2010/main" val="3220185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7</a:t>
            </a:fld>
            <a:endParaRPr lang="zh-TW" altLang="en-US"/>
          </a:p>
        </p:txBody>
      </p:sp>
    </p:spTree>
    <p:extLst>
      <p:ext uri="{BB962C8B-B14F-4D97-AF65-F5344CB8AC3E}">
        <p14:creationId xmlns:p14="http://schemas.microsoft.com/office/powerpoint/2010/main" val="3508869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8</a:t>
            </a:fld>
            <a:endParaRPr lang="zh-TW" altLang="en-US"/>
          </a:p>
        </p:txBody>
      </p:sp>
    </p:spTree>
    <p:extLst>
      <p:ext uri="{BB962C8B-B14F-4D97-AF65-F5344CB8AC3E}">
        <p14:creationId xmlns:p14="http://schemas.microsoft.com/office/powerpoint/2010/main" val="315450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EF98BF-23EE-4200-8469-B7FD8CF0072B}" type="slidenum">
              <a:rPr lang="zh-TW" altLang="en-US" smtClean="0"/>
              <a:t>9</a:t>
            </a:fld>
            <a:endParaRPr lang="zh-TW" altLang="en-US"/>
          </a:p>
        </p:txBody>
      </p:sp>
    </p:spTree>
    <p:extLst>
      <p:ext uri="{BB962C8B-B14F-4D97-AF65-F5344CB8AC3E}">
        <p14:creationId xmlns:p14="http://schemas.microsoft.com/office/powerpoint/2010/main" val="2888485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0F9036-4AE4-4CBD-BB22-3F44D90A85A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798647C-CDC9-4069-A2AE-380477DB1D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22919A7-5A26-4ACE-B1ED-77A54562B685}"/>
              </a:ext>
            </a:extLst>
          </p:cNvPr>
          <p:cNvSpPr>
            <a:spLocks noGrp="1"/>
          </p:cNvSpPr>
          <p:nvPr>
            <p:ph type="dt" sz="half" idx="10"/>
          </p:nvPr>
        </p:nvSpPr>
        <p:spPr/>
        <p:txBody>
          <a:bodyPr/>
          <a:lstStyle/>
          <a:p>
            <a:fld id="{99A3D284-1B9E-4D38-9BF4-FE7EDED5EEA8}" type="datetimeFigureOut">
              <a:rPr lang="zh-TW" altLang="en-US" smtClean="0"/>
              <a:t>2024/8/16</a:t>
            </a:fld>
            <a:endParaRPr lang="zh-TW" altLang="en-US"/>
          </a:p>
        </p:txBody>
      </p:sp>
      <p:sp>
        <p:nvSpPr>
          <p:cNvPr id="5" name="頁尾版面配置區 4">
            <a:extLst>
              <a:ext uri="{FF2B5EF4-FFF2-40B4-BE49-F238E27FC236}">
                <a16:creationId xmlns:a16="http://schemas.microsoft.com/office/drawing/2014/main" id="{0DE05BE9-F9CF-4540-BF6D-FE1B07E0CC3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339E687-DCC0-453F-A71E-2632012101D5}"/>
              </a:ext>
            </a:extLst>
          </p:cNvPr>
          <p:cNvSpPr>
            <a:spLocks noGrp="1"/>
          </p:cNvSpPr>
          <p:nvPr>
            <p:ph type="sldNum" sz="quarter" idx="12"/>
          </p:nvPr>
        </p:nvSpPr>
        <p:spPr/>
        <p:txBody>
          <a:bodyPr/>
          <a:lstStyle/>
          <a:p>
            <a:fld id="{FF9240DB-E381-4677-9233-175D10BDC355}" type="slidenum">
              <a:rPr lang="zh-TW" altLang="en-US" smtClean="0"/>
              <a:t>‹#›</a:t>
            </a:fld>
            <a:endParaRPr lang="zh-TW" altLang="en-US"/>
          </a:p>
        </p:txBody>
      </p:sp>
    </p:spTree>
    <p:extLst>
      <p:ext uri="{BB962C8B-B14F-4D97-AF65-F5344CB8AC3E}">
        <p14:creationId xmlns:p14="http://schemas.microsoft.com/office/powerpoint/2010/main" val="63907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9678A9-2335-4869-AA0B-6FB048B367A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63C6B97-636A-4B95-A0FE-2003B9512CC1}"/>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5F3D6E6-2C6A-401F-B81E-A13DA51A2612}"/>
              </a:ext>
            </a:extLst>
          </p:cNvPr>
          <p:cNvSpPr>
            <a:spLocks noGrp="1"/>
          </p:cNvSpPr>
          <p:nvPr>
            <p:ph type="dt" sz="half" idx="10"/>
          </p:nvPr>
        </p:nvSpPr>
        <p:spPr/>
        <p:txBody>
          <a:bodyPr/>
          <a:lstStyle/>
          <a:p>
            <a:fld id="{99A3D284-1B9E-4D38-9BF4-FE7EDED5EEA8}" type="datetimeFigureOut">
              <a:rPr lang="zh-TW" altLang="en-US" smtClean="0"/>
              <a:t>2024/8/16</a:t>
            </a:fld>
            <a:endParaRPr lang="zh-TW" altLang="en-US"/>
          </a:p>
        </p:txBody>
      </p:sp>
      <p:sp>
        <p:nvSpPr>
          <p:cNvPr id="5" name="頁尾版面配置區 4">
            <a:extLst>
              <a:ext uri="{FF2B5EF4-FFF2-40B4-BE49-F238E27FC236}">
                <a16:creationId xmlns:a16="http://schemas.microsoft.com/office/drawing/2014/main" id="{4A7C14F1-D568-4E94-B793-CBB676F5B06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A293DC8-2429-4F44-8702-6340FA623E74}"/>
              </a:ext>
            </a:extLst>
          </p:cNvPr>
          <p:cNvSpPr>
            <a:spLocks noGrp="1"/>
          </p:cNvSpPr>
          <p:nvPr>
            <p:ph type="sldNum" sz="quarter" idx="12"/>
          </p:nvPr>
        </p:nvSpPr>
        <p:spPr/>
        <p:txBody>
          <a:bodyPr/>
          <a:lstStyle/>
          <a:p>
            <a:fld id="{FF9240DB-E381-4677-9233-175D10BDC355}" type="slidenum">
              <a:rPr lang="zh-TW" altLang="en-US" smtClean="0"/>
              <a:t>‹#›</a:t>
            </a:fld>
            <a:endParaRPr lang="zh-TW" altLang="en-US"/>
          </a:p>
        </p:txBody>
      </p:sp>
    </p:spTree>
    <p:extLst>
      <p:ext uri="{BB962C8B-B14F-4D97-AF65-F5344CB8AC3E}">
        <p14:creationId xmlns:p14="http://schemas.microsoft.com/office/powerpoint/2010/main" val="275338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600D775-DDD5-4754-B0C3-C6A15262935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867BB65-0194-4401-9D6A-8DBA2BE1BF19}"/>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EA275BD-4F99-40E5-A756-8E92545528DC}"/>
              </a:ext>
            </a:extLst>
          </p:cNvPr>
          <p:cNvSpPr>
            <a:spLocks noGrp="1"/>
          </p:cNvSpPr>
          <p:nvPr>
            <p:ph type="dt" sz="half" idx="10"/>
          </p:nvPr>
        </p:nvSpPr>
        <p:spPr/>
        <p:txBody>
          <a:bodyPr/>
          <a:lstStyle/>
          <a:p>
            <a:fld id="{99A3D284-1B9E-4D38-9BF4-FE7EDED5EEA8}" type="datetimeFigureOut">
              <a:rPr lang="zh-TW" altLang="en-US" smtClean="0"/>
              <a:t>2024/8/16</a:t>
            </a:fld>
            <a:endParaRPr lang="zh-TW" altLang="en-US"/>
          </a:p>
        </p:txBody>
      </p:sp>
      <p:sp>
        <p:nvSpPr>
          <p:cNvPr id="5" name="頁尾版面配置區 4">
            <a:extLst>
              <a:ext uri="{FF2B5EF4-FFF2-40B4-BE49-F238E27FC236}">
                <a16:creationId xmlns:a16="http://schemas.microsoft.com/office/drawing/2014/main" id="{B127B6B2-47B6-4C2E-ACA2-AC3C223B95B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BC6CC7F-E86E-463C-9182-5F4BF5FC7D03}"/>
              </a:ext>
            </a:extLst>
          </p:cNvPr>
          <p:cNvSpPr>
            <a:spLocks noGrp="1"/>
          </p:cNvSpPr>
          <p:nvPr>
            <p:ph type="sldNum" sz="quarter" idx="12"/>
          </p:nvPr>
        </p:nvSpPr>
        <p:spPr/>
        <p:txBody>
          <a:bodyPr/>
          <a:lstStyle/>
          <a:p>
            <a:fld id="{FF9240DB-E381-4677-9233-175D10BDC355}" type="slidenum">
              <a:rPr lang="zh-TW" altLang="en-US" smtClean="0"/>
              <a:t>‹#›</a:t>
            </a:fld>
            <a:endParaRPr lang="zh-TW" altLang="en-US"/>
          </a:p>
        </p:txBody>
      </p:sp>
    </p:spTree>
    <p:extLst>
      <p:ext uri="{BB962C8B-B14F-4D97-AF65-F5344CB8AC3E}">
        <p14:creationId xmlns:p14="http://schemas.microsoft.com/office/powerpoint/2010/main" val="300644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99DF60-C7B9-4B29-965E-3E2B8F3CCAA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09C2067-ED33-4802-A01A-FEAB611AA59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343C479-2067-484E-BD95-D0FD39233418}"/>
              </a:ext>
            </a:extLst>
          </p:cNvPr>
          <p:cNvSpPr>
            <a:spLocks noGrp="1"/>
          </p:cNvSpPr>
          <p:nvPr>
            <p:ph type="dt" sz="half" idx="10"/>
          </p:nvPr>
        </p:nvSpPr>
        <p:spPr/>
        <p:txBody>
          <a:bodyPr/>
          <a:lstStyle/>
          <a:p>
            <a:fld id="{99A3D284-1B9E-4D38-9BF4-FE7EDED5EEA8}" type="datetimeFigureOut">
              <a:rPr lang="zh-TW" altLang="en-US" smtClean="0"/>
              <a:t>2024/8/16</a:t>
            </a:fld>
            <a:endParaRPr lang="zh-TW" altLang="en-US"/>
          </a:p>
        </p:txBody>
      </p:sp>
      <p:sp>
        <p:nvSpPr>
          <p:cNvPr id="5" name="頁尾版面配置區 4">
            <a:extLst>
              <a:ext uri="{FF2B5EF4-FFF2-40B4-BE49-F238E27FC236}">
                <a16:creationId xmlns:a16="http://schemas.microsoft.com/office/drawing/2014/main" id="{6A5B8912-E41F-4697-8EFC-B05A50232BA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09D737C-F21A-4D6B-BF90-5F9D7BD3473C}"/>
              </a:ext>
            </a:extLst>
          </p:cNvPr>
          <p:cNvSpPr>
            <a:spLocks noGrp="1"/>
          </p:cNvSpPr>
          <p:nvPr>
            <p:ph type="sldNum" sz="quarter" idx="12"/>
          </p:nvPr>
        </p:nvSpPr>
        <p:spPr/>
        <p:txBody>
          <a:bodyPr/>
          <a:lstStyle/>
          <a:p>
            <a:fld id="{FF9240DB-E381-4677-9233-175D10BDC355}" type="slidenum">
              <a:rPr lang="zh-TW" altLang="en-US" smtClean="0"/>
              <a:t>‹#›</a:t>
            </a:fld>
            <a:endParaRPr lang="zh-TW" altLang="en-US"/>
          </a:p>
        </p:txBody>
      </p:sp>
    </p:spTree>
    <p:extLst>
      <p:ext uri="{BB962C8B-B14F-4D97-AF65-F5344CB8AC3E}">
        <p14:creationId xmlns:p14="http://schemas.microsoft.com/office/powerpoint/2010/main" val="355271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920FF3-3D4C-4187-BF84-E8AC3A8E6F9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B7F8016-6EE0-476D-8513-D8CE52ABD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DE355445-5934-4445-B6B5-273231C589C5}"/>
              </a:ext>
            </a:extLst>
          </p:cNvPr>
          <p:cNvSpPr>
            <a:spLocks noGrp="1"/>
          </p:cNvSpPr>
          <p:nvPr>
            <p:ph type="dt" sz="half" idx="10"/>
          </p:nvPr>
        </p:nvSpPr>
        <p:spPr/>
        <p:txBody>
          <a:bodyPr/>
          <a:lstStyle/>
          <a:p>
            <a:fld id="{99A3D284-1B9E-4D38-9BF4-FE7EDED5EEA8}" type="datetimeFigureOut">
              <a:rPr lang="zh-TW" altLang="en-US" smtClean="0"/>
              <a:t>2024/8/16</a:t>
            </a:fld>
            <a:endParaRPr lang="zh-TW" altLang="en-US"/>
          </a:p>
        </p:txBody>
      </p:sp>
      <p:sp>
        <p:nvSpPr>
          <p:cNvPr id="5" name="頁尾版面配置區 4">
            <a:extLst>
              <a:ext uri="{FF2B5EF4-FFF2-40B4-BE49-F238E27FC236}">
                <a16:creationId xmlns:a16="http://schemas.microsoft.com/office/drawing/2014/main" id="{490465E3-882B-4735-AD2C-7D87DA0F0FB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898FEB6-168F-4181-8356-681B29EDEDD1}"/>
              </a:ext>
            </a:extLst>
          </p:cNvPr>
          <p:cNvSpPr>
            <a:spLocks noGrp="1"/>
          </p:cNvSpPr>
          <p:nvPr>
            <p:ph type="sldNum" sz="quarter" idx="12"/>
          </p:nvPr>
        </p:nvSpPr>
        <p:spPr/>
        <p:txBody>
          <a:bodyPr/>
          <a:lstStyle/>
          <a:p>
            <a:fld id="{FF9240DB-E381-4677-9233-175D10BDC355}" type="slidenum">
              <a:rPr lang="zh-TW" altLang="en-US" smtClean="0"/>
              <a:t>‹#›</a:t>
            </a:fld>
            <a:endParaRPr lang="zh-TW" altLang="en-US"/>
          </a:p>
        </p:txBody>
      </p:sp>
    </p:spTree>
    <p:extLst>
      <p:ext uri="{BB962C8B-B14F-4D97-AF65-F5344CB8AC3E}">
        <p14:creationId xmlns:p14="http://schemas.microsoft.com/office/powerpoint/2010/main" val="3138838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6296F5-65DD-4B4E-922E-FA734E44645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D9E60AA-69A9-42BF-9403-1BEE525C914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35E1918-9349-441D-915D-7C648D9BD89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62D88FA-577E-496C-A10E-87B4B1FCC66A}"/>
              </a:ext>
            </a:extLst>
          </p:cNvPr>
          <p:cNvSpPr>
            <a:spLocks noGrp="1"/>
          </p:cNvSpPr>
          <p:nvPr>
            <p:ph type="dt" sz="half" idx="10"/>
          </p:nvPr>
        </p:nvSpPr>
        <p:spPr/>
        <p:txBody>
          <a:bodyPr/>
          <a:lstStyle/>
          <a:p>
            <a:fld id="{99A3D284-1B9E-4D38-9BF4-FE7EDED5EEA8}" type="datetimeFigureOut">
              <a:rPr lang="zh-TW" altLang="en-US" smtClean="0"/>
              <a:t>2024/8/16</a:t>
            </a:fld>
            <a:endParaRPr lang="zh-TW" altLang="en-US"/>
          </a:p>
        </p:txBody>
      </p:sp>
      <p:sp>
        <p:nvSpPr>
          <p:cNvPr id="6" name="頁尾版面配置區 5">
            <a:extLst>
              <a:ext uri="{FF2B5EF4-FFF2-40B4-BE49-F238E27FC236}">
                <a16:creationId xmlns:a16="http://schemas.microsoft.com/office/drawing/2014/main" id="{B07D1C93-535B-400E-8BDA-034E51E0966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BE65ECC-2DF6-471E-B6FA-28540938F124}"/>
              </a:ext>
            </a:extLst>
          </p:cNvPr>
          <p:cNvSpPr>
            <a:spLocks noGrp="1"/>
          </p:cNvSpPr>
          <p:nvPr>
            <p:ph type="sldNum" sz="quarter" idx="12"/>
          </p:nvPr>
        </p:nvSpPr>
        <p:spPr/>
        <p:txBody>
          <a:bodyPr/>
          <a:lstStyle/>
          <a:p>
            <a:fld id="{FF9240DB-E381-4677-9233-175D10BDC355}" type="slidenum">
              <a:rPr lang="zh-TW" altLang="en-US" smtClean="0"/>
              <a:t>‹#›</a:t>
            </a:fld>
            <a:endParaRPr lang="zh-TW" altLang="en-US"/>
          </a:p>
        </p:txBody>
      </p:sp>
    </p:spTree>
    <p:extLst>
      <p:ext uri="{BB962C8B-B14F-4D97-AF65-F5344CB8AC3E}">
        <p14:creationId xmlns:p14="http://schemas.microsoft.com/office/powerpoint/2010/main" val="193120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B524F5-49D5-41CF-9E10-E2D9F10117C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E4AB172-9A61-420A-A563-0A13649231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9EB35AD-D976-4C00-9DDD-A79B42917965}"/>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5E3F3EB-7CE6-48A3-98C3-0D3A33729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841561C-125D-433D-80B8-0E8C1D4C767F}"/>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342E981-22B8-4FC0-B002-D0B237762E90}"/>
              </a:ext>
            </a:extLst>
          </p:cNvPr>
          <p:cNvSpPr>
            <a:spLocks noGrp="1"/>
          </p:cNvSpPr>
          <p:nvPr>
            <p:ph type="dt" sz="half" idx="10"/>
          </p:nvPr>
        </p:nvSpPr>
        <p:spPr/>
        <p:txBody>
          <a:bodyPr/>
          <a:lstStyle/>
          <a:p>
            <a:fld id="{99A3D284-1B9E-4D38-9BF4-FE7EDED5EEA8}" type="datetimeFigureOut">
              <a:rPr lang="zh-TW" altLang="en-US" smtClean="0"/>
              <a:t>2024/8/16</a:t>
            </a:fld>
            <a:endParaRPr lang="zh-TW" altLang="en-US"/>
          </a:p>
        </p:txBody>
      </p:sp>
      <p:sp>
        <p:nvSpPr>
          <p:cNvPr id="8" name="頁尾版面配置區 7">
            <a:extLst>
              <a:ext uri="{FF2B5EF4-FFF2-40B4-BE49-F238E27FC236}">
                <a16:creationId xmlns:a16="http://schemas.microsoft.com/office/drawing/2014/main" id="{5EE89F6A-6F7A-4773-AE72-B29A3594DB5C}"/>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0605A34-D891-4BB0-B6E2-8A8AF574230B}"/>
              </a:ext>
            </a:extLst>
          </p:cNvPr>
          <p:cNvSpPr>
            <a:spLocks noGrp="1"/>
          </p:cNvSpPr>
          <p:nvPr>
            <p:ph type="sldNum" sz="quarter" idx="12"/>
          </p:nvPr>
        </p:nvSpPr>
        <p:spPr/>
        <p:txBody>
          <a:bodyPr/>
          <a:lstStyle/>
          <a:p>
            <a:fld id="{FF9240DB-E381-4677-9233-175D10BDC355}" type="slidenum">
              <a:rPr lang="zh-TW" altLang="en-US" smtClean="0"/>
              <a:t>‹#›</a:t>
            </a:fld>
            <a:endParaRPr lang="zh-TW" altLang="en-US"/>
          </a:p>
        </p:txBody>
      </p:sp>
    </p:spTree>
    <p:extLst>
      <p:ext uri="{BB962C8B-B14F-4D97-AF65-F5344CB8AC3E}">
        <p14:creationId xmlns:p14="http://schemas.microsoft.com/office/powerpoint/2010/main" val="4027982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793E86-3FD7-4E77-85BC-2B6EEE37F1D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FEB175A-4677-4981-A864-17A3C24F1645}"/>
              </a:ext>
            </a:extLst>
          </p:cNvPr>
          <p:cNvSpPr>
            <a:spLocks noGrp="1"/>
          </p:cNvSpPr>
          <p:nvPr>
            <p:ph type="dt" sz="half" idx="10"/>
          </p:nvPr>
        </p:nvSpPr>
        <p:spPr/>
        <p:txBody>
          <a:bodyPr/>
          <a:lstStyle/>
          <a:p>
            <a:fld id="{99A3D284-1B9E-4D38-9BF4-FE7EDED5EEA8}" type="datetimeFigureOut">
              <a:rPr lang="zh-TW" altLang="en-US" smtClean="0"/>
              <a:t>2024/8/16</a:t>
            </a:fld>
            <a:endParaRPr lang="zh-TW" altLang="en-US"/>
          </a:p>
        </p:txBody>
      </p:sp>
      <p:sp>
        <p:nvSpPr>
          <p:cNvPr id="4" name="頁尾版面配置區 3">
            <a:extLst>
              <a:ext uri="{FF2B5EF4-FFF2-40B4-BE49-F238E27FC236}">
                <a16:creationId xmlns:a16="http://schemas.microsoft.com/office/drawing/2014/main" id="{5C642646-652A-458A-89D7-88D4071DC58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6A9ADD6-C10A-48C8-B7C8-03A995F87FB1}"/>
              </a:ext>
            </a:extLst>
          </p:cNvPr>
          <p:cNvSpPr>
            <a:spLocks noGrp="1"/>
          </p:cNvSpPr>
          <p:nvPr>
            <p:ph type="sldNum" sz="quarter" idx="12"/>
          </p:nvPr>
        </p:nvSpPr>
        <p:spPr/>
        <p:txBody>
          <a:bodyPr/>
          <a:lstStyle/>
          <a:p>
            <a:fld id="{FF9240DB-E381-4677-9233-175D10BDC355}" type="slidenum">
              <a:rPr lang="zh-TW" altLang="en-US" smtClean="0"/>
              <a:t>‹#›</a:t>
            </a:fld>
            <a:endParaRPr lang="zh-TW" altLang="en-US"/>
          </a:p>
        </p:txBody>
      </p:sp>
    </p:spTree>
    <p:extLst>
      <p:ext uri="{BB962C8B-B14F-4D97-AF65-F5344CB8AC3E}">
        <p14:creationId xmlns:p14="http://schemas.microsoft.com/office/powerpoint/2010/main" val="52824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C7891EB-A44B-4C47-B59F-18C5519A05A3}"/>
              </a:ext>
            </a:extLst>
          </p:cNvPr>
          <p:cNvSpPr>
            <a:spLocks noGrp="1"/>
          </p:cNvSpPr>
          <p:nvPr>
            <p:ph type="dt" sz="half" idx="10"/>
          </p:nvPr>
        </p:nvSpPr>
        <p:spPr/>
        <p:txBody>
          <a:bodyPr/>
          <a:lstStyle/>
          <a:p>
            <a:fld id="{99A3D284-1B9E-4D38-9BF4-FE7EDED5EEA8}" type="datetimeFigureOut">
              <a:rPr lang="zh-TW" altLang="en-US" smtClean="0"/>
              <a:t>2024/8/16</a:t>
            </a:fld>
            <a:endParaRPr lang="zh-TW" altLang="en-US"/>
          </a:p>
        </p:txBody>
      </p:sp>
      <p:sp>
        <p:nvSpPr>
          <p:cNvPr id="3" name="頁尾版面配置區 2">
            <a:extLst>
              <a:ext uri="{FF2B5EF4-FFF2-40B4-BE49-F238E27FC236}">
                <a16:creationId xmlns:a16="http://schemas.microsoft.com/office/drawing/2014/main" id="{03A97E57-0800-4ECD-922D-F22683A9E63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7B95449-C59D-42C2-A9D6-A9647B192473}"/>
              </a:ext>
            </a:extLst>
          </p:cNvPr>
          <p:cNvSpPr>
            <a:spLocks noGrp="1"/>
          </p:cNvSpPr>
          <p:nvPr>
            <p:ph type="sldNum" sz="quarter" idx="12"/>
          </p:nvPr>
        </p:nvSpPr>
        <p:spPr/>
        <p:txBody>
          <a:bodyPr/>
          <a:lstStyle/>
          <a:p>
            <a:fld id="{FF9240DB-E381-4677-9233-175D10BDC355}" type="slidenum">
              <a:rPr lang="zh-TW" altLang="en-US" smtClean="0"/>
              <a:t>‹#›</a:t>
            </a:fld>
            <a:endParaRPr lang="zh-TW" altLang="en-US"/>
          </a:p>
        </p:txBody>
      </p:sp>
    </p:spTree>
    <p:extLst>
      <p:ext uri="{BB962C8B-B14F-4D97-AF65-F5344CB8AC3E}">
        <p14:creationId xmlns:p14="http://schemas.microsoft.com/office/powerpoint/2010/main" val="299039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441FEC-B0BD-4143-9753-43373344F1B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7CC8429-B431-436A-AE30-3243448BBE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21533B1-96CB-4BBD-B76C-42821B4E9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A55CCA8-A60F-4727-A2FA-339131EE9AB7}"/>
              </a:ext>
            </a:extLst>
          </p:cNvPr>
          <p:cNvSpPr>
            <a:spLocks noGrp="1"/>
          </p:cNvSpPr>
          <p:nvPr>
            <p:ph type="dt" sz="half" idx="10"/>
          </p:nvPr>
        </p:nvSpPr>
        <p:spPr/>
        <p:txBody>
          <a:bodyPr/>
          <a:lstStyle/>
          <a:p>
            <a:fld id="{99A3D284-1B9E-4D38-9BF4-FE7EDED5EEA8}" type="datetimeFigureOut">
              <a:rPr lang="zh-TW" altLang="en-US" smtClean="0"/>
              <a:t>2024/8/16</a:t>
            </a:fld>
            <a:endParaRPr lang="zh-TW" altLang="en-US"/>
          </a:p>
        </p:txBody>
      </p:sp>
      <p:sp>
        <p:nvSpPr>
          <p:cNvPr id="6" name="頁尾版面配置區 5">
            <a:extLst>
              <a:ext uri="{FF2B5EF4-FFF2-40B4-BE49-F238E27FC236}">
                <a16:creationId xmlns:a16="http://schemas.microsoft.com/office/drawing/2014/main" id="{96D50393-F5B9-45F8-A7BD-5C7391620AE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4C7790C-090A-495A-891F-E9FC3894E99F}"/>
              </a:ext>
            </a:extLst>
          </p:cNvPr>
          <p:cNvSpPr>
            <a:spLocks noGrp="1"/>
          </p:cNvSpPr>
          <p:nvPr>
            <p:ph type="sldNum" sz="quarter" idx="12"/>
          </p:nvPr>
        </p:nvSpPr>
        <p:spPr/>
        <p:txBody>
          <a:bodyPr/>
          <a:lstStyle/>
          <a:p>
            <a:fld id="{FF9240DB-E381-4677-9233-175D10BDC355}" type="slidenum">
              <a:rPr lang="zh-TW" altLang="en-US" smtClean="0"/>
              <a:t>‹#›</a:t>
            </a:fld>
            <a:endParaRPr lang="zh-TW" altLang="en-US"/>
          </a:p>
        </p:txBody>
      </p:sp>
    </p:spTree>
    <p:extLst>
      <p:ext uri="{BB962C8B-B14F-4D97-AF65-F5344CB8AC3E}">
        <p14:creationId xmlns:p14="http://schemas.microsoft.com/office/powerpoint/2010/main" val="1113328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BBE384-DBEC-431D-B4E9-B68825FAF89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EB9C632-D566-4E71-AAE2-505D7522B2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6157ABE-72D4-4FF2-A4D3-18C685B8E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8E68255-0510-450A-836C-F8BB6AD40B44}"/>
              </a:ext>
            </a:extLst>
          </p:cNvPr>
          <p:cNvSpPr>
            <a:spLocks noGrp="1"/>
          </p:cNvSpPr>
          <p:nvPr>
            <p:ph type="dt" sz="half" idx="10"/>
          </p:nvPr>
        </p:nvSpPr>
        <p:spPr/>
        <p:txBody>
          <a:bodyPr/>
          <a:lstStyle/>
          <a:p>
            <a:fld id="{99A3D284-1B9E-4D38-9BF4-FE7EDED5EEA8}" type="datetimeFigureOut">
              <a:rPr lang="zh-TW" altLang="en-US" smtClean="0"/>
              <a:t>2024/8/16</a:t>
            </a:fld>
            <a:endParaRPr lang="zh-TW" altLang="en-US"/>
          </a:p>
        </p:txBody>
      </p:sp>
      <p:sp>
        <p:nvSpPr>
          <p:cNvPr id="6" name="頁尾版面配置區 5">
            <a:extLst>
              <a:ext uri="{FF2B5EF4-FFF2-40B4-BE49-F238E27FC236}">
                <a16:creationId xmlns:a16="http://schemas.microsoft.com/office/drawing/2014/main" id="{9D634FE6-5F0C-46EA-9B38-A2912963FEA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06C48D2-8BD2-4A55-88BF-F59D8C9BBFAD}"/>
              </a:ext>
            </a:extLst>
          </p:cNvPr>
          <p:cNvSpPr>
            <a:spLocks noGrp="1"/>
          </p:cNvSpPr>
          <p:nvPr>
            <p:ph type="sldNum" sz="quarter" idx="12"/>
          </p:nvPr>
        </p:nvSpPr>
        <p:spPr/>
        <p:txBody>
          <a:bodyPr/>
          <a:lstStyle/>
          <a:p>
            <a:fld id="{FF9240DB-E381-4677-9233-175D10BDC355}" type="slidenum">
              <a:rPr lang="zh-TW" altLang="en-US" smtClean="0"/>
              <a:t>‹#›</a:t>
            </a:fld>
            <a:endParaRPr lang="zh-TW" altLang="en-US"/>
          </a:p>
        </p:txBody>
      </p:sp>
    </p:spTree>
    <p:extLst>
      <p:ext uri="{BB962C8B-B14F-4D97-AF65-F5344CB8AC3E}">
        <p14:creationId xmlns:p14="http://schemas.microsoft.com/office/powerpoint/2010/main" val="256821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D579BC3-6651-46FC-97C0-A80925F39D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584C1AC-943C-4CE5-8F1C-DCE9F429A8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A763066-1BB8-46CA-84EC-B4D05CF02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3D284-1B9E-4D38-9BF4-FE7EDED5EEA8}" type="datetimeFigureOut">
              <a:rPr lang="zh-TW" altLang="en-US" smtClean="0"/>
              <a:t>2024/8/16</a:t>
            </a:fld>
            <a:endParaRPr lang="zh-TW" altLang="en-US"/>
          </a:p>
        </p:txBody>
      </p:sp>
      <p:sp>
        <p:nvSpPr>
          <p:cNvPr id="5" name="頁尾版面配置區 4">
            <a:extLst>
              <a:ext uri="{FF2B5EF4-FFF2-40B4-BE49-F238E27FC236}">
                <a16:creationId xmlns:a16="http://schemas.microsoft.com/office/drawing/2014/main" id="{09E3BE6E-376E-43B2-8241-57CDD8178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6D55348-183B-4255-B1B9-6E1263F480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240DB-E381-4677-9233-175D10BDC355}" type="slidenum">
              <a:rPr lang="zh-TW" altLang="en-US" smtClean="0"/>
              <a:t>‹#›</a:t>
            </a:fld>
            <a:endParaRPr lang="zh-TW" altLang="en-US"/>
          </a:p>
        </p:txBody>
      </p:sp>
    </p:spTree>
    <p:extLst>
      <p:ext uri="{BB962C8B-B14F-4D97-AF65-F5344CB8AC3E}">
        <p14:creationId xmlns:p14="http://schemas.microsoft.com/office/powerpoint/2010/main" val="191042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grpSp>
        <p:nvGrpSpPr>
          <p:cNvPr id="32" name="群組 31">
            <a:extLst>
              <a:ext uri="{FF2B5EF4-FFF2-40B4-BE49-F238E27FC236}">
                <a16:creationId xmlns:a16="http://schemas.microsoft.com/office/drawing/2014/main" id="{1237CC89-C30A-483E-BC52-B62F2F7713BF}"/>
              </a:ext>
            </a:extLst>
          </p:cNvPr>
          <p:cNvGrpSpPr/>
          <p:nvPr/>
        </p:nvGrpSpPr>
        <p:grpSpPr>
          <a:xfrm>
            <a:off x="1317812" y="403412"/>
            <a:ext cx="9601200" cy="6051177"/>
            <a:chOff x="1193123" y="292168"/>
            <a:chExt cx="9601200" cy="6051177"/>
          </a:xfrm>
          <a:solidFill>
            <a:schemeClr val="bg1">
              <a:alpha val="90000"/>
            </a:schemeClr>
          </a:solidFill>
        </p:grpSpPr>
        <p:sp>
          <p:nvSpPr>
            <p:cNvPr id="26" name="矩形: 圓角 25">
              <a:extLst>
                <a:ext uri="{FF2B5EF4-FFF2-40B4-BE49-F238E27FC236}">
                  <a16:creationId xmlns:a16="http://schemas.microsoft.com/office/drawing/2014/main" id="{D6F693D0-CE82-4B4D-B6E4-4ED3E4DFF899}"/>
                </a:ext>
              </a:extLst>
            </p:cNvPr>
            <p:cNvSpPr/>
            <p:nvPr/>
          </p:nvSpPr>
          <p:spPr>
            <a:xfrm>
              <a:off x="1193123" y="292168"/>
              <a:ext cx="9601200" cy="6051177"/>
            </a:xfrm>
            <a:prstGeom prst="roundRect">
              <a:avLst>
                <a:gd name="adj" fmla="val 2243"/>
              </a:avLst>
            </a:prstGeom>
            <a:solidFill>
              <a:schemeClr val="bg1">
                <a:alpha val="94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10" name="群組 9">
              <a:extLst>
                <a:ext uri="{FF2B5EF4-FFF2-40B4-BE49-F238E27FC236}">
                  <a16:creationId xmlns:a16="http://schemas.microsoft.com/office/drawing/2014/main" id="{5947B1D1-6A7F-4A45-A234-C337DF6B58A1}"/>
                </a:ext>
              </a:extLst>
            </p:cNvPr>
            <p:cNvGrpSpPr/>
            <p:nvPr/>
          </p:nvGrpSpPr>
          <p:grpSpPr>
            <a:xfrm>
              <a:off x="2225966" y="1593984"/>
              <a:ext cx="7490690" cy="3382529"/>
              <a:chOff x="5732795" y="1056291"/>
              <a:chExt cx="7490690" cy="3382529"/>
            </a:xfrm>
            <a:grpFill/>
          </p:grpSpPr>
          <p:grpSp>
            <p:nvGrpSpPr>
              <p:cNvPr id="11" name="组合 39">
                <a:extLst>
                  <a:ext uri="{FF2B5EF4-FFF2-40B4-BE49-F238E27FC236}">
                    <a16:creationId xmlns:a16="http://schemas.microsoft.com/office/drawing/2014/main" id="{8611AEAC-C364-4192-9013-760562BB2CB2}"/>
                  </a:ext>
                </a:extLst>
              </p:cNvPr>
              <p:cNvGrpSpPr/>
              <p:nvPr/>
            </p:nvGrpSpPr>
            <p:grpSpPr>
              <a:xfrm>
                <a:off x="6643868" y="1063546"/>
                <a:ext cx="5945542" cy="307777"/>
                <a:chOff x="-923121" y="104380"/>
                <a:chExt cx="5945542" cy="307777"/>
              </a:xfrm>
              <a:grpFill/>
            </p:grpSpPr>
            <p:sp>
              <p:nvSpPr>
                <p:cNvPr id="19" name="矩形: 圆角 40">
                  <a:extLst>
                    <a:ext uri="{FF2B5EF4-FFF2-40B4-BE49-F238E27FC236}">
                      <a16:creationId xmlns:a16="http://schemas.microsoft.com/office/drawing/2014/main" id="{6292D721-F979-47B3-9A3C-04952C9013CD}"/>
                    </a:ext>
                  </a:extLst>
                </p:cNvPr>
                <p:cNvSpPr/>
                <p:nvPr/>
              </p:nvSpPr>
              <p:spPr>
                <a:xfrm>
                  <a:off x="2799286" y="104380"/>
                  <a:ext cx="2223135" cy="307777"/>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微軟正黑體" panose="020B0604030504040204" pitchFamily="34" charset="-120"/>
                      <a:ea typeface="微軟正黑體" panose="020B0604030504040204" pitchFamily="34" charset="-120"/>
                      <a:cs typeface="+mn-ea"/>
                      <a:sym typeface="+mn-lt"/>
                    </a:rPr>
                    <a:t>    </a:t>
                  </a:r>
                  <a:endParaRPr lang="en-US" altLang="zh-TW" dirty="0">
                    <a:solidFill>
                      <a:schemeClr val="tx1"/>
                    </a:solidFill>
                  </a:endParaRPr>
                </a:p>
                <a:p>
                  <a:pPr algn="ctr"/>
                  <a:endParaRPr lang="zh-CN" altLang="en-US" b="1" dirty="0">
                    <a:solidFill>
                      <a:schemeClr val="tx1"/>
                    </a:solidFill>
                    <a:latin typeface="微軟正黑體" panose="020B0604030504040204" pitchFamily="34" charset="-120"/>
                    <a:ea typeface="微軟正黑體" panose="020B0604030504040204" pitchFamily="34" charset="-120"/>
                    <a:cs typeface="+mn-ea"/>
                    <a:sym typeface="+mn-lt"/>
                  </a:endParaRPr>
                </a:p>
              </p:txBody>
            </p:sp>
            <p:cxnSp>
              <p:nvCxnSpPr>
                <p:cNvPr id="21" name="直接连接符 42">
                  <a:extLst>
                    <a:ext uri="{FF2B5EF4-FFF2-40B4-BE49-F238E27FC236}">
                      <a16:creationId xmlns:a16="http://schemas.microsoft.com/office/drawing/2014/main" id="{1678ABFD-C443-4977-9817-4D556ECA2F03}"/>
                    </a:ext>
                  </a:extLst>
                </p:cNvPr>
                <p:cNvCxnSpPr>
                  <a:cxnSpLocks/>
                </p:cNvCxnSpPr>
                <p:nvPr/>
              </p:nvCxnSpPr>
              <p:spPr>
                <a:xfrm>
                  <a:off x="-923121" y="202067"/>
                  <a:ext cx="213596" cy="0"/>
                </a:xfrm>
                <a:prstGeom prst="line">
                  <a:avLst/>
                </a:prstGeom>
                <a:grpFill/>
                <a:ln w="190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43">
                  <a:extLst>
                    <a:ext uri="{FF2B5EF4-FFF2-40B4-BE49-F238E27FC236}">
                      <a16:creationId xmlns:a16="http://schemas.microsoft.com/office/drawing/2014/main" id="{B3873897-3EC3-41E0-BE38-5A8AAAD25BB9}"/>
                    </a:ext>
                  </a:extLst>
                </p:cNvPr>
                <p:cNvCxnSpPr>
                  <a:cxnSpLocks/>
                </p:cNvCxnSpPr>
                <p:nvPr/>
              </p:nvCxnSpPr>
              <p:spPr>
                <a:xfrm>
                  <a:off x="-923121" y="272456"/>
                  <a:ext cx="151683" cy="0"/>
                </a:xfrm>
                <a:prstGeom prst="line">
                  <a:avLst/>
                </a:prstGeom>
                <a:grpFill/>
                <a:ln w="190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44">
                  <a:extLst>
                    <a:ext uri="{FF2B5EF4-FFF2-40B4-BE49-F238E27FC236}">
                      <a16:creationId xmlns:a16="http://schemas.microsoft.com/office/drawing/2014/main" id="{6AB477E4-B7CD-49EB-A192-996E0DFAC50B}"/>
                    </a:ext>
                  </a:extLst>
                </p:cNvPr>
                <p:cNvCxnSpPr>
                  <a:cxnSpLocks/>
                </p:cNvCxnSpPr>
                <p:nvPr/>
              </p:nvCxnSpPr>
              <p:spPr>
                <a:xfrm>
                  <a:off x="-923121" y="342845"/>
                  <a:ext cx="106798" cy="0"/>
                </a:xfrm>
                <a:prstGeom prst="line">
                  <a:avLst/>
                </a:prstGeom>
                <a:grpFill/>
                <a:ln w="1905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文字方塊 11">
                <a:extLst>
                  <a:ext uri="{FF2B5EF4-FFF2-40B4-BE49-F238E27FC236}">
                    <a16:creationId xmlns:a16="http://schemas.microsoft.com/office/drawing/2014/main" id="{BE5DB91E-9026-4A38-80BB-90B470067E44}"/>
                  </a:ext>
                </a:extLst>
              </p:cNvPr>
              <p:cNvSpPr txBox="1"/>
              <p:nvPr/>
            </p:nvSpPr>
            <p:spPr>
              <a:xfrm>
                <a:off x="5732795" y="1683339"/>
                <a:ext cx="7490690" cy="769441"/>
              </a:xfrm>
              <a:prstGeom prst="rect">
                <a:avLst/>
              </a:prstGeom>
              <a:noFill/>
            </p:spPr>
            <p:txBody>
              <a:bodyPr wrap="square" rtlCol="0">
                <a:spAutoFit/>
              </a:bodyPr>
              <a:lstStyle/>
              <a:p>
                <a:pPr algn="ctr"/>
                <a:r>
                  <a:rPr lang="en-US" altLang="zh-TW" sz="4400" b="1" dirty="0">
                    <a:latin typeface="微軟正黑體" panose="020B0604030504040204" pitchFamily="34" charset="-120"/>
                    <a:ea typeface="微軟正黑體" panose="020B0604030504040204" pitchFamily="34" charset="-120"/>
                  </a:rPr>
                  <a:t>Topic Discussion </a:t>
                </a:r>
                <a:endParaRPr lang="zh-TW" altLang="en-US" sz="4400" b="1" dirty="0">
                  <a:latin typeface="微軟正黑體" panose="020B0604030504040204" pitchFamily="34" charset="-120"/>
                  <a:ea typeface="微軟正黑體" panose="020B0604030504040204" pitchFamily="34" charset="-120"/>
                </a:endParaRPr>
              </a:p>
            </p:txBody>
          </p:sp>
          <p:sp>
            <p:nvSpPr>
              <p:cNvPr id="13" name="文字方塊 12">
                <a:extLst>
                  <a:ext uri="{FF2B5EF4-FFF2-40B4-BE49-F238E27FC236}">
                    <a16:creationId xmlns:a16="http://schemas.microsoft.com/office/drawing/2014/main" id="{A1C02F68-9D0D-420B-98BC-1834D4F039BC}"/>
                  </a:ext>
                </a:extLst>
              </p:cNvPr>
              <p:cNvSpPr txBox="1"/>
              <p:nvPr/>
            </p:nvSpPr>
            <p:spPr>
              <a:xfrm>
                <a:off x="6495906" y="2743881"/>
                <a:ext cx="6173397" cy="400110"/>
              </a:xfrm>
              <a:prstGeom prst="rect">
                <a:avLst/>
              </a:prstGeom>
              <a:noFill/>
            </p:spPr>
            <p:txBody>
              <a:bodyPr wrap="square" rtlCol="0">
                <a:spAutoFit/>
              </a:bodyPr>
              <a:lstStyle/>
              <a:p>
                <a:pPr algn="ctr"/>
                <a:endParaRPr lang="zh-TW" altLang="en-US" sz="2000" b="1" dirty="0">
                  <a:latin typeface="微軟正黑體" panose="020B0604030504040204" pitchFamily="34" charset="-120"/>
                  <a:ea typeface="微軟正黑體" panose="020B0604030504040204" pitchFamily="34" charset="-120"/>
                </a:endParaRPr>
              </a:p>
            </p:txBody>
          </p:sp>
          <p:sp>
            <p:nvSpPr>
              <p:cNvPr id="15" name="文字方塊 14">
                <a:extLst>
                  <a:ext uri="{FF2B5EF4-FFF2-40B4-BE49-F238E27FC236}">
                    <a16:creationId xmlns:a16="http://schemas.microsoft.com/office/drawing/2014/main" id="{457BC60B-4C77-4359-94E0-AF87E6CBF534}"/>
                  </a:ext>
                </a:extLst>
              </p:cNvPr>
              <p:cNvSpPr txBox="1"/>
              <p:nvPr/>
            </p:nvSpPr>
            <p:spPr>
              <a:xfrm>
                <a:off x="5732795" y="4100266"/>
                <a:ext cx="7490690" cy="338554"/>
              </a:xfrm>
              <a:prstGeom prst="rect">
                <a:avLst/>
              </a:prstGeom>
              <a:noFill/>
            </p:spPr>
            <p:txBody>
              <a:bodyPr wrap="square" rtlCol="0">
                <a:spAutoFit/>
              </a:bodyPr>
              <a:lstStyle/>
              <a:p>
                <a:pPr algn="ctr"/>
                <a:r>
                  <a:rPr lang="zh-TW" altLang="zh-TW" sz="1600" dirty="0">
                    <a:solidFill>
                      <a:srgbClr val="000000"/>
                    </a:solidFill>
                    <a:latin typeface="Microsoft JhengHei"/>
                    <a:ea typeface="Microsoft JhengHei"/>
                    <a:cs typeface="Microsoft JhengHei"/>
                    <a:sym typeface="Microsoft JhengHei"/>
                  </a:rPr>
                  <a:t>戴運維 湯易鑫 江煒彬 林采薇</a:t>
                </a:r>
                <a:endParaRPr lang="zh-TW" altLang="en-US" sz="1600"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5808F0D2-C799-4988-88BC-A82256B1F1A7}"/>
                  </a:ext>
                </a:extLst>
              </p:cNvPr>
              <p:cNvSpPr txBox="1"/>
              <p:nvPr/>
            </p:nvSpPr>
            <p:spPr>
              <a:xfrm>
                <a:off x="10366275" y="1056291"/>
                <a:ext cx="2223135" cy="307777"/>
              </a:xfrm>
              <a:prstGeom prst="rect">
                <a:avLst/>
              </a:prstGeom>
              <a:noFill/>
            </p:spPr>
            <p:txBody>
              <a:bodyPr wrap="square" rtlCol="0">
                <a:spAutoFit/>
              </a:bodyPr>
              <a:lstStyle/>
              <a:p>
                <a:pPr algn="ctr"/>
                <a:r>
                  <a:rPr lang="en-US" altLang="zh-TW" sz="1400" dirty="0">
                    <a:latin typeface="微軟正黑體" panose="020B0604030504040204" pitchFamily="34" charset="-120"/>
                    <a:ea typeface="微軟正黑體" panose="020B0604030504040204" pitchFamily="34" charset="-120"/>
                  </a:rPr>
                  <a:t>Group C</a:t>
                </a:r>
                <a:endParaRPr lang="zh-TW" altLang="en-US" sz="1400" dirty="0">
                  <a:latin typeface="微軟正黑體" panose="020B0604030504040204" pitchFamily="34" charset="-120"/>
                  <a:ea typeface="微軟正黑體" panose="020B0604030504040204" pitchFamily="34" charset="-120"/>
                </a:endParaRPr>
              </a:p>
            </p:txBody>
          </p:sp>
        </p:grpSp>
        <p:sp>
          <p:nvSpPr>
            <p:cNvPr id="29" name="文字方塊 28">
              <a:extLst>
                <a:ext uri="{FF2B5EF4-FFF2-40B4-BE49-F238E27FC236}">
                  <a16:creationId xmlns:a16="http://schemas.microsoft.com/office/drawing/2014/main" id="{E5A63506-2154-47B4-AB0A-A6D232114C4D}"/>
                </a:ext>
              </a:extLst>
            </p:cNvPr>
            <p:cNvSpPr txBox="1"/>
            <p:nvPr/>
          </p:nvSpPr>
          <p:spPr>
            <a:xfrm>
              <a:off x="3395981" y="1600038"/>
              <a:ext cx="3041187" cy="338554"/>
            </a:xfrm>
            <a:prstGeom prst="rect">
              <a:avLst/>
            </a:prstGeom>
            <a:noFill/>
          </p:spPr>
          <p:txBody>
            <a:bodyPr wrap="square" rtlCol="0">
              <a:spAutoFit/>
            </a:bodyPr>
            <a:lstStyle/>
            <a:p>
              <a:r>
                <a:rPr lang="en-US" altLang="zh-TW" sz="1600" dirty="0" err="1">
                  <a:latin typeface="微軟正黑體" panose="020B0604030504040204" pitchFamily="34" charset="-120"/>
                  <a:ea typeface="微軟正黑體" panose="020B0604030504040204" pitchFamily="34" charset="-120"/>
                </a:rPr>
                <a:t>AppWorks</a:t>
              </a:r>
              <a:r>
                <a:rPr lang="en-US" altLang="zh-TW" sz="1600" dirty="0">
                  <a:latin typeface="微軟正黑體" panose="020B0604030504040204" pitchFamily="34" charset="-120"/>
                  <a:ea typeface="微軟正黑體" panose="020B0604030504040204" pitchFamily="34" charset="-120"/>
                </a:rPr>
                <a:t> School Back-end  </a:t>
              </a:r>
              <a:endParaRPr lang="zh-TW" altLang="en-US" sz="1600" dirty="0">
                <a:latin typeface="微軟正黑體" panose="020B0604030504040204" pitchFamily="34" charset="-120"/>
                <a:ea typeface="微軟正黑體" panose="020B0604030504040204" pitchFamily="34" charset="-120"/>
              </a:endParaRPr>
            </a:p>
          </p:txBody>
        </p:sp>
        <p:sp>
          <p:nvSpPr>
            <p:cNvPr id="30" name="Rectangle 1">
              <a:extLst>
                <a:ext uri="{FF2B5EF4-FFF2-40B4-BE49-F238E27FC236}">
                  <a16:creationId xmlns:a16="http://schemas.microsoft.com/office/drawing/2014/main" id="{5BECBFCD-4F58-4793-96CE-C6364EF9E598}"/>
                </a:ext>
              </a:extLst>
            </p:cNvPr>
            <p:cNvSpPr>
              <a:spLocks noChangeArrowheads="1"/>
            </p:cNvSpPr>
            <p:nvPr/>
          </p:nvSpPr>
          <p:spPr bwMode="auto">
            <a:xfrm>
              <a:off x="2321888" y="3338221"/>
              <a:ext cx="6827798"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1"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rPr>
                <a:t>1. </a:t>
              </a:r>
              <a:r>
                <a:rPr kumimoji="0" lang="zh-TW" altLang="zh-TW" sz="1600" b="1"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rPr>
                <a:t>Index Mechanism and the Application of </a:t>
              </a:r>
              <a:r>
                <a:rPr lang="en-US" altLang="zh-TW" sz="1600" b="1" dirty="0">
                  <a:latin typeface="微軟正黑體" panose="020B0604030504040204" pitchFamily="34" charset="-120"/>
                  <a:ea typeface="微軟正黑體" panose="020B0604030504040204" pitchFamily="34" charset="-120"/>
                </a:rPr>
                <a:t>EXPLAIN</a:t>
              </a:r>
              <a:r>
                <a:rPr lang="zh-TW" altLang="zh-TW" sz="1600" b="1" dirty="0">
                  <a:latin typeface="微軟正黑體" panose="020B0604030504040204" pitchFamily="34" charset="-120"/>
                  <a:ea typeface="微軟正黑體" panose="020B0604030504040204" pitchFamily="34" charset="-120"/>
                </a:rPr>
                <a:t> </a:t>
              </a:r>
            </a:p>
          </p:txBody>
        </p:sp>
        <p:sp>
          <p:nvSpPr>
            <p:cNvPr id="31" name="Rectangle 1">
              <a:extLst>
                <a:ext uri="{FF2B5EF4-FFF2-40B4-BE49-F238E27FC236}">
                  <a16:creationId xmlns:a16="http://schemas.microsoft.com/office/drawing/2014/main" id="{61DB97D3-8001-44F8-B154-8CA8E8B4C613}"/>
                </a:ext>
              </a:extLst>
            </p:cNvPr>
            <p:cNvSpPr>
              <a:spLocks noChangeArrowheads="1"/>
            </p:cNvSpPr>
            <p:nvPr/>
          </p:nvSpPr>
          <p:spPr bwMode="auto">
            <a:xfrm>
              <a:off x="2684645" y="3951657"/>
              <a:ext cx="6545025"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zh-TW" sz="1600" b="1" dirty="0">
                  <a:latin typeface="微軟正黑體" panose="020B0604030504040204" pitchFamily="34" charset="-120"/>
                  <a:ea typeface="微軟正黑體" panose="020B0604030504040204" pitchFamily="34" charset="-120"/>
                </a:rPr>
                <a:t>        2</a:t>
              </a:r>
              <a:r>
                <a:rPr kumimoji="0" lang="en-US" altLang="zh-TW" sz="1600" b="1"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rPr>
                <a:t>. </a:t>
              </a:r>
              <a:r>
                <a:rPr lang="en-US" altLang="zh-TW" sz="1600" b="1" dirty="0">
                  <a:latin typeface="微軟正黑體" panose="020B0604030504040204" pitchFamily="34" charset="-120"/>
                  <a:ea typeface="微軟正黑體" panose="020B0604030504040204" pitchFamily="34" charset="-120"/>
                </a:rPr>
                <a:t>Concept and Implementation of Load Balancer Algorithms</a:t>
              </a:r>
              <a:endParaRPr lang="zh-TW" altLang="zh-TW" sz="1600" b="1" dirty="0">
                <a:latin typeface="微軟正黑體" panose="020B0604030504040204" pitchFamily="34" charset="-120"/>
                <a:ea typeface="微軟正黑體" panose="020B0604030504040204" pitchFamily="34" charset="-120"/>
              </a:endParaRPr>
            </a:p>
          </p:txBody>
        </p:sp>
      </p:grpSp>
      <p:pic>
        <p:nvPicPr>
          <p:cNvPr id="38" name="圖片 37">
            <a:extLst>
              <a:ext uri="{FF2B5EF4-FFF2-40B4-BE49-F238E27FC236}">
                <a16:creationId xmlns:a16="http://schemas.microsoft.com/office/drawing/2014/main" id="{3E1CDE96-E573-4D49-BCFD-825C88E02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242" y="1737418"/>
            <a:ext cx="266860" cy="266860"/>
          </a:xfrm>
          <a:prstGeom prst="rect">
            <a:avLst/>
          </a:prstGeom>
        </p:spPr>
      </p:pic>
      <p:grpSp>
        <p:nvGrpSpPr>
          <p:cNvPr id="44" name="群組 43">
            <a:extLst>
              <a:ext uri="{FF2B5EF4-FFF2-40B4-BE49-F238E27FC236}">
                <a16:creationId xmlns:a16="http://schemas.microsoft.com/office/drawing/2014/main" id="{8DAB15B7-B551-4B23-B742-DF731E804BC3}"/>
              </a:ext>
            </a:extLst>
          </p:cNvPr>
          <p:cNvGrpSpPr/>
          <p:nvPr/>
        </p:nvGrpSpPr>
        <p:grpSpPr>
          <a:xfrm>
            <a:off x="3262032" y="7028142"/>
            <a:ext cx="5667935" cy="1907616"/>
            <a:chOff x="2956112" y="1859340"/>
            <a:chExt cx="5667935" cy="1907616"/>
          </a:xfrm>
        </p:grpSpPr>
        <p:sp>
          <p:nvSpPr>
            <p:cNvPr id="45" name="文字方塊 44">
              <a:extLst>
                <a:ext uri="{FF2B5EF4-FFF2-40B4-BE49-F238E27FC236}">
                  <a16:creationId xmlns:a16="http://schemas.microsoft.com/office/drawing/2014/main" id="{BF18AED2-C65E-442E-A53E-FB7D96A07E18}"/>
                </a:ext>
              </a:extLst>
            </p:cNvPr>
            <p:cNvSpPr txBox="1"/>
            <p:nvPr/>
          </p:nvSpPr>
          <p:spPr>
            <a:xfrm>
              <a:off x="4670612" y="1859340"/>
              <a:ext cx="2339789" cy="1569660"/>
            </a:xfrm>
            <a:prstGeom prst="rect">
              <a:avLst/>
            </a:prstGeom>
            <a:noFill/>
          </p:spPr>
          <p:txBody>
            <a:bodyPr wrap="square" rtlCol="0">
              <a:spAutoFit/>
            </a:bodyPr>
            <a:lstStyle/>
            <a:p>
              <a:pPr algn="ctr"/>
              <a:r>
                <a:rPr lang="en-US" altLang="zh-TW" sz="9600" dirty="0">
                  <a:solidFill>
                    <a:schemeClr val="bg1">
                      <a:lumMod val="95000"/>
                    </a:schemeClr>
                  </a:solidFill>
                  <a:latin typeface="微軟正黑體" panose="020B0604030504040204" pitchFamily="34" charset="-120"/>
                  <a:ea typeface="微軟正黑體" panose="020B0604030504040204" pitchFamily="34" charset="-120"/>
                </a:rPr>
                <a:t>0 1</a:t>
              </a:r>
              <a:endParaRPr lang="zh-TW" altLang="en-US" sz="9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46" name="文字方塊 45">
              <a:extLst>
                <a:ext uri="{FF2B5EF4-FFF2-40B4-BE49-F238E27FC236}">
                  <a16:creationId xmlns:a16="http://schemas.microsoft.com/office/drawing/2014/main" id="{C41670B0-6957-457C-A00A-68CFA26A7E8F}"/>
                </a:ext>
              </a:extLst>
            </p:cNvPr>
            <p:cNvSpPr txBox="1"/>
            <p:nvPr/>
          </p:nvSpPr>
          <p:spPr>
            <a:xfrm>
              <a:off x="2956112" y="3397624"/>
              <a:ext cx="5667935" cy="369332"/>
            </a:xfrm>
            <a:prstGeom prst="rect">
              <a:avLst/>
            </a:prstGeom>
            <a:noFill/>
          </p:spPr>
          <p:txBody>
            <a:bodyPr wrap="square">
              <a:spAutoFit/>
            </a:bodyPr>
            <a:lstStyle/>
            <a:p>
              <a:pPr algn="ctr"/>
              <a:r>
                <a:rPr kumimoji="0" lang="zh-TW" altLang="zh-TW" b="1" i="0" u="none" strike="noStrike" cap="none" normalizeH="0" baseline="0" dirty="0">
                  <a:ln>
                    <a:noFill/>
                  </a:ln>
                  <a:solidFill>
                    <a:schemeClr val="bg1">
                      <a:lumMod val="95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Index Mechanism and the Application of </a:t>
              </a: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Times New Roman" panose="02020603050405020304" pitchFamily="18" charset="0"/>
                </a:rPr>
                <a:t>EXPLAIN</a:t>
              </a:r>
              <a:r>
                <a:rPr lang="zh-TW" altLang="zh-TW" b="1" dirty="0">
                  <a:solidFill>
                    <a:schemeClr val="bg1">
                      <a:lumMod val="95000"/>
                    </a:schemeClr>
                  </a:solidFill>
                  <a:latin typeface="微軟正黑體" panose="020B0604030504040204" pitchFamily="34" charset="-120"/>
                  <a:ea typeface="微軟正黑體" panose="020B0604030504040204" pitchFamily="34" charset="-120"/>
                  <a:cs typeface="Times New Roman" panose="02020603050405020304" pitchFamily="18" charset="0"/>
                </a:rPr>
                <a:t> </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grpSp>
    </p:spTree>
    <p:extLst>
      <p:ext uri="{BB962C8B-B14F-4D97-AF65-F5344CB8AC3E}">
        <p14:creationId xmlns:p14="http://schemas.microsoft.com/office/powerpoint/2010/main" val="226193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D4397991-7D8A-481D-A4AB-DF7A46877D35}"/>
              </a:ext>
            </a:extLst>
          </p:cNvPr>
          <p:cNvSpPr txBox="1"/>
          <p:nvPr/>
        </p:nvSpPr>
        <p:spPr>
          <a:xfrm>
            <a:off x="11582400" y="6349376"/>
            <a:ext cx="5737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10</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705B83EA-DE41-4C43-A309-1EEB6A4DC817}"/>
              </a:ext>
            </a:extLst>
          </p:cNvPr>
          <p:cNvSpPr txBox="1"/>
          <p:nvPr/>
        </p:nvSpPr>
        <p:spPr>
          <a:xfrm>
            <a:off x="2336427" y="620806"/>
            <a:ext cx="7519147" cy="646331"/>
          </a:xfrm>
          <a:prstGeom prst="rect">
            <a:avLst/>
          </a:prstGeom>
          <a:noFill/>
        </p:spPr>
        <p:txBody>
          <a:bodyPr wrap="square" rtlCol="0">
            <a:spAutoFit/>
          </a:bodyPr>
          <a:lstStyle/>
          <a:p>
            <a:pPr algn="ctr"/>
            <a:r>
              <a:rPr lang="en-US" altLang="zh-TW" sz="3600" b="1" dirty="0" err="1">
                <a:solidFill>
                  <a:schemeClr val="bg1">
                    <a:lumMod val="95000"/>
                  </a:schemeClr>
                </a:solidFill>
                <a:latin typeface="微軟正黑體" panose="020B0604030504040204" pitchFamily="34" charset="-120"/>
                <a:ea typeface="微軟正黑體" panose="020B0604030504040204" pitchFamily="34" charset="-120"/>
              </a:rPr>
              <a:t>B+Tree</a:t>
            </a:r>
            <a:r>
              <a:rPr lang="zh-TW" altLang="en-US" sz="3600" b="1" dirty="0">
                <a:solidFill>
                  <a:schemeClr val="bg1">
                    <a:lumMod val="95000"/>
                  </a:schemeClr>
                </a:solidFill>
                <a:latin typeface="微軟正黑體" panose="020B0604030504040204" pitchFamily="34" charset="-120"/>
                <a:ea typeface="微軟正黑體" panose="020B0604030504040204" pitchFamily="34" charset="-120"/>
              </a:rPr>
              <a:t> 查詢過程</a:t>
            </a:r>
          </a:p>
        </p:txBody>
      </p:sp>
      <p:sp>
        <p:nvSpPr>
          <p:cNvPr id="9" name="文字方塊 8">
            <a:extLst>
              <a:ext uri="{FF2B5EF4-FFF2-40B4-BE49-F238E27FC236}">
                <a16:creationId xmlns:a16="http://schemas.microsoft.com/office/drawing/2014/main" id="{4A1785E7-B207-452D-86EC-F678894241BD}"/>
              </a:ext>
            </a:extLst>
          </p:cNvPr>
          <p:cNvSpPr txBox="1"/>
          <p:nvPr/>
        </p:nvSpPr>
        <p:spPr>
          <a:xfrm>
            <a:off x="3205420" y="1855667"/>
            <a:ext cx="7152391" cy="414344"/>
          </a:xfrm>
          <a:prstGeom prst="rect">
            <a:avLst/>
          </a:prstGeom>
          <a:noFill/>
        </p:spPr>
        <p:txBody>
          <a:bodyPr wrap="square">
            <a:spAutoFit/>
          </a:bodyPr>
          <a:lstStyle/>
          <a:p>
            <a:pPr marL="169200" algn="just">
              <a:lnSpc>
                <a:spcPct val="114000"/>
              </a:lnSpc>
              <a:spcBef>
                <a:spcPts val="600"/>
              </a:spcBef>
            </a:pP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4208358" y="1198031"/>
            <a:ext cx="3775283" cy="923330"/>
          </a:xfrm>
          <a:prstGeom prst="rect">
            <a:avLst/>
          </a:prstGeom>
          <a:noFill/>
        </p:spPr>
        <p:txBody>
          <a:bodyPr wrap="square" rtlCol="0">
            <a:spAutoFit/>
          </a:bodyPr>
          <a:lstStyle/>
          <a:p>
            <a:r>
              <a:rPr lang="en-US" altLang="zh-TW" sz="5400" dirty="0">
                <a:solidFill>
                  <a:schemeClr val="accent2"/>
                </a:solidFill>
              </a:rPr>
              <a:t>1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內部節點查詢</a:t>
            </a:r>
          </a:p>
        </p:txBody>
      </p:sp>
      <p:cxnSp>
        <p:nvCxnSpPr>
          <p:cNvPr id="13" name="直線接點 12">
            <a:extLst>
              <a:ext uri="{FF2B5EF4-FFF2-40B4-BE49-F238E27FC236}">
                <a16:creationId xmlns:a16="http://schemas.microsoft.com/office/drawing/2014/main" id="{C4FC7CCD-CD96-415E-82A6-8B071C791DC0}"/>
              </a:ext>
            </a:extLst>
          </p:cNvPr>
          <p:cNvCxnSpPr>
            <a:cxnSpLocks/>
          </p:cNvCxnSpPr>
          <p:nvPr/>
        </p:nvCxnSpPr>
        <p:spPr>
          <a:xfrm flipV="1">
            <a:off x="1596000" y="2204971"/>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8" name="Google Shape;129;p22">
            <a:extLst>
              <a:ext uri="{FF2B5EF4-FFF2-40B4-BE49-F238E27FC236}">
                <a16:creationId xmlns:a16="http://schemas.microsoft.com/office/drawing/2014/main" id="{7D6AEEB3-25D1-4D4B-B8B7-95BA350C435F}"/>
              </a:ext>
            </a:extLst>
          </p:cNvPr>
          <p:cNvPicPr preferRelativeResize="0"/>
          <p:nvPr/>
        </p:nvPicPr>
        <p:blipFill>
          <a:blip r:embed="rId3">
            <a:alphaModFix/>
          </a:blip>
          <a:stretch>
            <a:fillRect/>
          </a:stretch>
        </p:blipFill>
        <p:spPr>
          <a:xfrm>
            <a:off x="1894214" y="2470665"/>
            <a:ext cx="8403572" cy="4148109"/>
          </a:xfrm>
          <a:prstGeom prst="rect">
            <a:avLst/>
          </a:prstGeom>
          <a:noFill/>
          <a:ln>
            <a:noFill/>
          </a:ln>
        </p:spPr>
      </p:pic>
      <p:sp>
        <p:nvSpPr>
          <p:cNvPr id="12" name="文字方塊 11">
            <a:extLst>
              <a:ext uri="{FF2B5EF4-FFF2-40B4-BE49-F238E27FC236}">
                <a16:creationId xmlns:a16="http://schemas.microsoft.com/office/drawing/2014/main" id="{203820ED-9138-4650-A81A-76B9540F87BC}"/>
              </a:ext>
            </a:extLst>
          </p:cNvPr>
          <p:cNvSpPr txBox="1"/>
          <p:nvPr/>
        </p:nvSpPr>
        <p:spPr>
          <a:xfrm>
            <a:off x="-3535466" y="1193348"/>
            <a:ext cx="3489532" cy="923330"/>
          </a:xfrm>
          <a:prstGeom prst="rect">
            <a:avLst/>
          </a:prstGeom>
          <a:noFill/>
        </p:spPr>
        <p:txBody>
          <a:bodyPr wrap="square" rtlCol="0">
            <a:spAutoFit/>
          </a:bodyPr>
          <a:lstStyle/>
          <a:p>
            <a:r>
              <a:rPr lang="en-US" altLang="zh-TW" sz="5400" dirty="0">
                <a:solidFill>
                  <a:schemeClr val="accent2"/>
                </a:solidFill>
              </a:rPr>
              <a:t>2</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葉節點查詢</a:t>
            </a:r>
          </a:p>
        </p:txBody>
      </p:sp>
      <p:sp>
        <p:nvSpPr>
          <p:cNvPr id="14" name="矩形 13">
            <a:extLst>
              <a:ext uri="{FF2B5EF4-FFF2-40B4-BE49-F238E27FC236}">
                <a16:creationId xmlns:a16="http://schemas.microsoft.com/office/drawing/2014/main" id="{13CE591B-B91A-4E2F-AB37-25B540ECFAB8}"/>
              </a:ext>
            </a:extLst>
          </p:cNvPr>
          <p:cNvSpPr/>
          <p:nvPr/>
        </p:nvSpPr>
        <p:spPr>
          <a:xfrm rot="5400000">
            <a:off x="5645327" y="1966319"/>
            <a:ext cx="901341" cy="8403570"/>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37258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2336427" y="620806"/>
            <a:ext cx="7519147" cy="646331"/>
          </a:xfrm>
          <a:prstGeom prst="rect">
            <a:avLst/>
          </a:prstGeom>
          <a:noFill/>
        </p:spPr>
        <p:txBody>
          <a:bodyPr wrap="square" rtlCol="0">
            <a:spAutoFit/>
          </a:bodyPr>
          <a:lstStyle/>
          <a:p>
            <a:pPr algn="ctr"/>
            <a:r>
              <a:rPr lang="en-US" altLang="zh-TW" sz="3600" b="1" dirty="0" err="1">
                <a:solidFill>
                  <a:schemeClr val="bg1">
                    <a:lumMod val="95000"/>
                  </a:schemeClr>
                </a:solidFill>
                <a:latin typeface="微軟正黑體" panose="020B0604030504040204" pitchFamily="34" charset="-120"/>
                <a:ea typeface="微軟正黑體" panose="020B0604030504040204" pitchFamily="34" charset="-120"/>
              </a:rPr>
              <a:t>B+Tree</a:t>
            </a:r>
            <a:r>
              <a:rPr lang="zh-TW" altLang="en-US" sz="3600" b="1" dirty="0">
                <a:solidFill>
                  <a:schemeClr val="bg1">
                    <a:lumMod val="95000"/>
                  </a:schemeClr>
                </a:solidFill>
                <a:latin typeface="微軟正黑體" panose="020B0604030504040204" pitchFamily="34" charset="-120"/>
                <a:ea typeface="微軟正黑體" panose="020B0604030504040204" pitchFamily="34" charset="-120"/>
              </a:rPr>
              <a:t> 查詢過程</a:t>
            </a:r>
          </a:p>
        </p:txBody>
      </p:sp>
      <p:sp>
        <p:nvSpPr>
          <p:cNvPr id="9" name="文字方塊 8">
            <a:extLst>
              <a:ext uri="{FF2B5EF4-FFF2-40B4-BE49-F238E27FC236}">
                <a16:creationId xmlns:a16="http://schemas.microsoft.com/office/drawing/2014/main" id="{4A1785E7-B207-452D-86EC-F678894241BD}"/>
              </a:ext>
            </a:extLst>
          </p:cNvPr>
          <p:cNvSpPr txBox="1"/>
          <p:nvPr/>
        </p:nvSpPr>
        <p:spPr>
          <a:xfrm>
            <a:off x="3205420" y="1855667"/>
            <a:ext cx="7152391" cy="414344"/>
          </a:xfrm>
          <a:prstGeom prst="rect">
            <a:avLst/>
          </a:prstGeom>
          <a:noFill/>
        </p:spPr>
        <p:txBody>
          <a:bodyPr wrap="square">
            <a:spAutoFit/>
          </a:bodyPr>
          <a:lstStyle/>
          <a:p>
            <a:pPr marL="169200" algn="just">
              <a:lnSpc>
                <a:spcPct val="114000"/>
              </a:lnSpc>
              <a:spcBef>
                <a:spcPts val="600"/>
              </a:spcBef>
            </a:pP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cxnSp>
        <p:nvCxnSpPr>
          <p:cNvPr id="13" name="直線接點 12">
            <a:extLst>
              <a:ext uri="{FF2B5EF4-FFF2-40B4-BE49-F238E27FC236}">
                <a16:creationId xmlns:a16="http://schemas.microsoft.com/office/drawing/2014/main" id="{C4FC7CCD-CD96-415E-82A6-8B071C791DC0}"/>
              </a:ext>
            </a:extLst>
          </p:cNvPr>
          <p:cNvCxnSpPr>
            <a:cxnSpLocks/>
          </p:cNvCxnSpPr>
          <p:nvPr/>
        </p:nvCxnSpPr>
        <p:spPr>
          <a:xfrm flipV="1">
            <a:off x="1596000" y="2204971"/>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8" name="Google Shape;129;p22">
            <a:extLst>
              <a:ext uri="{FF2B5EF4-FFF2-40B4-BE49-F238E27FC236}">
                <a16:creationId xmlns:a16="http://schemas.microsoft.com/office/drawing/2014/main" id="{7D6AEEB3-25D1-4D4B-B8B7-95BA350C435F}"/>
              </a:ext>
            </a:extLst>
          </p:cNvPr>
          <p:cNvPicPr preferRelativeResize="0"/>
          <p:nvPr/>
        </p:nvPicPr>
        <p:blipFill>
          <a:blip r:embed="rId3">
            <a:alphaModFix/>
          </a:blip>
          <a:stretch>
            <a:fillRect/>
          </a:stretch>
        </p:blipFill>
        <p:spPr>
          <a:xfrm>
            <a:off x="1894214" y="2470665"/>
            <a:ext cx="8403572" cy="4148109"/>
          </a:xfrm>
          <a:prstGeom prst="rect">
            <a:avLst/>
          </a:prstGeom>
          <a:noFill/>
          <a:ln>
            <a:noFill/>
          </a:ln>
        </p:spPr>
      </p:pic>
      <p:sp>
        <p:nvSpPr>
          <p:cNvPr id="11" name="文字方塊 10">
            <a:extLst>
              <a:ext uri="{FF2B5EF4-FFF2-40B4-BE49-F238E27FC236}">
                <a16:creationId xmlns:a16="http://schemas.microsoft.com/office/drawing/2014/main" id="{76E698A1-7419-4B77-97AA-9FBD0DAE9B39}"/>
              </a:ext>
            </a:extLst>
          </p:cNvPr>
          <p:cNvSpPr txBox="1"/>
          <p:nvPr/>
        </p:nvSpPr>
        <p:spPr>
          <a:xfrm>
            <a:off x="4351234" y="1193348"/>
            <a:ext cx="3489532" cy="923330"/>
          </a:xfrm>
          <a:prstGeom prst="rect">
            <a:avLst/>
          </a:prstGeom>
          <a:noFill/>
        </p:spPr>
        <p:txBody>
          <a:bodyPr wrap="square" rtlCol="0">
            <a:spAutoFit/>
          </a:bodyPr>
          <a:lstStyle/>
          <a:p>
            <a:r>
              <a:rPr lang="en-US" altLang="zh-TW" sz="5400" dirty="0">
                <a:solidFill>
                  <a:schemeClr val="accent2"/>
                </a:solidFill>
              </a:rPr>
              <a:t>2</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葉節點查詢</a:t>
            </a:r>
          </a:p>
        </p:txBody>
      </p:sp>
      <p:sp>
        <p:nvSpPr>
          <p:cNvPr id="12" name="文字方塊 11">
            <a:extLst>
              <a:ext uri="{FF2B5EF4-FFF2-40B4-BE49-F238E27FC236}">
                <a16:creationId xmlns:a16="http://schemas.microsoft.com/office/drawing/2014/main" id="{6E331DB9-54B9-4A61-B594-B27069532409}"/>
              </a:ext>
            </a:extLst>
          </p:cNvPr>
          <p:cNvSpPr txBox="1"/>
          <p:nvPr/>
        </p:nvSpPr>
        <p:spPr>
          <a:xfrm>
            <a:off x="12285558" y="1178981"/>
            <a:ext cx="3775283" cy="923330"/>
          </a:xfrm>
          <a:prstGeom prst="rect">
            <a:avLst/>
          </a:prstGeom>
          <a:noFill/>
        </p:spPr>
        <p:txBody>
          <a:bodyPr wrap="square" rtlCol="0">
            <a:spAutoFit/>
          </a:bodyPr>
          <a:lstStyle/>
          <a:p>
            <a:r>
              <a:rPr lang="en-US" altLang="zh-TW" sz="5400" dirty="0">
                <a:solidFill>
                  <a:schemeClr val="accent2"/>
                </a:solidFill>
              </a:rPr>
              <a:t>1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內部節點查詢</a:t>
            </a:r>
          </a:p>
        </p:txBody>
      </p:sp>
      <p:sp>
        <p:nvSpPr>
          <p:cNvPr id="14" name="矩形 13">
            <a:extLst>
              <a:ext uri="{FF2B5EF4-FFF2-40B4-BE49-F238E27FC236}">
                <a16:creationId xmlns:a16="http://schemas.microsoft.com/office/drawing/2014/main" id="{2B35FCC0-2A30-48CA-8D69-D3301AEACB99}"/>
              </a:ext>
            </a:extLst>
          </p:cNvPr>
          <p:cNvSpPr/>
          <p:nvPr/>
        </p:nvSpPr>
        <p:spPr>
          <a:xfrm rot="5400000">
            <a:off x="4468646" y="-95499"/>
            <a:ext cx="3254704" cy="8403570"/>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DA671C2E-22C9-4490-B0B5-73BBDEF628DB}"/>
              </a:ext>
            </a:extLst>
          </p:cNvPr>
          <p:cNvSpPr txBox="1"/>
          <p:nvPr/>
        </p:nvSpPr>
        <p:spPr>
          <a:xfrm>
            <a:off x="11582400" y="6349376"/>
            <a:ext cx="5737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11</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84694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2336427" y="1154206"/>
            <a:ext cx="7519147" cy="646331"/>
          </a:xfrm>
          <a:prstGeom prst="rect">
            <a:avLst/>
          </a:prstGeom>
          <a:noFill/>
        </p:spPr>
        <p:txBody>
          <a:bodyPr wrap="square" rtlCol="0">
            <a:spAutoFit/>
          </a:bodyPr>
          <a:lstStyle/>
          <a:p>
            <a:pPr algn="ctr"/>
            <a:r>
              <a:rPr lang="en-US" altLang="zh-TW" sz="3600" b="1" dirty="0" err="1">
                <a:solidFill>
                  <a:schemeClr val="bg1">
                    <a:lumMod val="95000"/>
                  </a:schemeClr>
                </a:solidFill>
                <a:latin typeface="微軟正黑體" panose="020B0604030504040204" pitchFamily="34" charset="-120"/>
                <a:ea typeface="微軟正黑體" panose="020B0604030504040204" pitchFamily="34" charset="-120"/>
              </a:rPr>
              <a:t>B+Tree</a:t>
            </a:r>
            <a:r>
              <a:rPr lang="zh-TW" altLang="en-US" sz="3600" b="1" dirty="0">
                <a:solidFill>
                  <a:schemeClr val="bg1">
                    <a:lumMod val="95000"/>
                  </a:schemeClr>
                </a:solidFill>
                <a:latin typeface="微軟正黑體" panose="020B0604030504040204" pitchFamily="34" charset="-120"/>
                <a:ea typeface="微軟正黑體" panose="020B0604030504040204" pitchFamily="34" charset="-120"/>
              </a:rPr>
              <a:t>的優點</a:t>
            </a:r>
          </a:p>
        </p:txBody>
      </p:sp>
      <p:grpSp>
        <p:nvGrpSpPr>
          <p:cNvPr id="17" name="群組 16">
            <a:extLst>
              <a:ext uri="{FF2B5EF4-FFF2-40B4-BE49-F238E27FC236}">
                <a16:creationId xmlns:a16="http://schemas.microsoft.com/office/drawing/2014/main" id="{8E440334-EB23-40DD-B026-30DA652DCAB7}"/>
              </a:ext>
            </a:extLst>
          </p:cNvPr>
          <p:cNvGrpSpPr/>
          <p:nvPr/>
        </p:nvGrpSpPr>
        <p:grpSpPr>
          <a:xfrm>
            <a:off x="1438732" y="1668302"/>
            <a:ext cx="9012126" cy="4460672"/>
            <a:chOff x="1438732" y="1668302"/>
            <a:chExt cx="9012126" cy="4460672"/>
          </a:xfrm>
        </p:grpSpPr>
        <p:sp>
          <p:nvSpPr>
            <p:cNvPr id="10" name="文字方塊 9">
              <a:extLst>
                <a:ext uri="{FF2B5EF4-FFF2-40B4-BE49-F238E27FC236}">
                  <a16:creationId xmlns:a16="http://schemas.microsoft.com/office/drawing/2014/main" id="{DBD56E23-87E5-4521-A441-DC35201EC2CB}"/>
                </a:ext>
              </a:extLst>
            </p:cNvPr>
            <p:cNvSpPr txBox="1"/>
            <p:nvPr/>
          </p:nvSpPr>
          <p:spPr>
            <a:xfrm>
              <a:off x="1450858" y="1668302"/>
              <a:ext cx="9000000" cy="923330"/>
            </a:xfrm>
            <a:prstGeom prst="rect">
              <a:avLst/>
            </a:prstGeom>
            <a:noFill/>
          </p:spPr>
          <p:txBody>
            <a:bodyPr wrap="square" rtlCol="0">
              <a:spAutoFit/>
            </a:bodyPr>
            <a:lstStyle/>
            <a:p>
              <a:r>
                <a:rPr lang="en-US" altLang="zh-TW" sz="5400" dirty="0">
                  <a:solidFill>
                    <a:schemeClr val="accent2"/>
                  </a:solidFill>
                </a:rPr>
                <a:t>1 </a:t>
              </a:r>
              <a:r>
                <a:rPr lang="zh-TW" altLang="en-US" sz="4000" b="1" dirty="0">
                  <a:solidFill>
                    <a:schemeClr val="bg1"/>
                  </a:solidFill>
                  <a:latin typeface="微軟正黑體" panose="020B0604030504040204" pitchFamily="34" charset="-120"/>
                  <a:ea typeface="微軟正黑體" panose="020B0604030504040204" pitchFamily="34" charset="-120"/>
                </a:rPr>
                <a:t>提升效率 </a:t>
              </a:r>
            </a:p>
          </p:txBody>
        </p:sp>
        <p:sp>
          <p:nvSpPr>
            <p:cNvPr id="11" name="文字方塊 10">
              <a:extLst>
                <a:ext uri="{FF2B5EF4-FFF2-40B4-BE49-F238E27FC236}">
                  <a16:creationId xmlns:a16="http://schemas.microsoft.com/office/drawing/2014/main" id="{F9DCD65D-4B83-41A0-81E6-82578D599F51}"/>
                </a:ext>
              </a:extLst>
            </p:cNvPr>
            <p:cNvSpPr txBox="1"/>
            <p:nvPr/>
          </p:nvSpPr>
          <p:spPr>
            <a:xfrm>
              <a:off x="1438732" y="3232056"/>
              <a:ext cx="8999999" cy="923330"/>
            </a:xfrm>
            <a:prstGeom prst="rect">
              <a:avLst/>
            </a:prstGeom>
            <a:noFill/>
          </p:spPr>
          <p:txBody>
            <a:bodyPr wrap="square" rtlCol="0">
              <a:spAutoFit/>
            </a:bodyPr>
            <a:lstStyle/>
            <a:p>
              <a:r>
                <a:rPr lang="en-US" altLang="zh-TW" sz="5400" dirty="0">
                  <a:solidFill>
                    <a:schemeClr val="accent2"/>
                  </a:solidFill>
                </a:rPr>
                <a:t>2</a:t>
              </a:r>
              <a:r>
                <a:rPr lang="zh-TW" altLang="en-US" sz="5400" dirty="0">
                  <a:solidFill>
                    <a:schemeClr val="accent2"/>
                  </a:solidFill>
                </a:rPr>
                <a:t> </a:t>
              </a:r>
              <a:r>
                <a:rPr lang="zh-TW" altLang="en-US" sz="4000" b="1" dirty="0">
                  <a:solidFill>
                    <a:schemeClr val="bg1"/>
                  </a:solidFill>
                  <a:latin typeface="微軟正黑體" panose="020B0604030504040204" pitchFamily="34" charset="-120"/>
                  <a:ea typeface="微軟正黑體" panose="020B0604030504040204" pitchFamily="34" charset="-120"/>
                </a:rPr>
                <a:t>確保所有關鍵字有相近的查找效率</a:t>
              </a:r>
            </a:p>
          </p:txBody>
        </p:sp>
        <p:sp>
          <p:nvSpPr>
            <p:cNvPr id="15" name="文字方塊 14">
              <a:extLst>
                <a:ext uri="{FF2B5EF4-FFF2-40B4-BE49-F238E27FC236}">
                  <a16:creationId xmlns:a16="http://schemas.microsoft.com/office/drawing/2014/main" id="{2019FEE4-B8AA-4B2B-BCF6-E63D4DC9FECD}"/>
                </a:ext>
              </a:extLst>
            </p:cNvPr>
            <p:cNvSpPr txBox="1"/>
            <p:nvPr/>
          </p:nvSpPr>
          <p:spPr>
            <a:xfrm>
              <a:off x="1450858" y="4808042"/>
              <a:ext cx="8999999" cy="923330"/>
            </a:xfrm>
            <a:prstGeom prst="rect">
              <a:avLst/>
            </a:prstGeom>
            <a:noFill/>
          </p:spPr>
          <p:txBody>
            <a:bodyPr wrap="square" rtlCol="0">
              <a:spAutoFit/>
            </a:bodyPr>
            <a:lstStyle/>
            <a:p>
              <a:r>
                <a:rPr lang="en-US" altLang="zh-TW" sz="5400" dirty="0">
                  <a:solidFill>
                    <a:schemeClr val="accent2"/>
                  </a:solidFill>
                </a:rPr>
                <a:t>3</a:t>
              </a:r>
              <a:r>
                <a:rPr lang="zh-TW" altLang="en-US" sz="5400" dirty="0">
                  <a:solidFill>
                    <a:schemeClr val="accent2"/>
                  </a:solidFill>
                </a:rPr>
                <a:t> </a:t>
              </a:r>
              <a:r>
                <a:rPr lang="zh-TW" altLang="en-US" sz="4000" b="1" dirty="0">
                  <a:solidFill>
                    <a:schemeClr val="bg1"/>
                  </a:solidFill>
                  <a:latin typeface="微軟正黑體" panose="020B0604030504040204" pitchFamily="34" charset="-120"/>
                  <a:ea typeface="微軟正黑體" panose="020B0604030504040204" pitchFamily="34" charset="-120"/>
                </a:rPr>
                <a:t>高效的篩選</a:t>
              </a:r>
            </a:p>
          </p:txBody>
        </p:sp>
        <p:sp>
          <p:nvSpPr>
            <p:cNvPr id="19" name="文字方塊 18">
              <a:extLst>
                <a:ext uri="{FF2B5EF4-FFF2-40B4-BE49-F238E27FC236}">
                  <a16:creationId xmlns:a16="http://schemas.microsoft.com/office/drawing/2014/main" id="{0BCD4431-F3CB-4462-9957-4DE38B5E94F4}"/>
                </a:ext>
              </a:extLst>
            </p:cNvPr>
            <p:cNvSpPr txBox="1"/>
            <p:nvPr/>
          </p:nvSpPr>
          <p:spPr>
            <a:xfrm>
              <a:off x="1450858" y="2543582"/>
              <a:ext cx="8114056" cy="461665"/>
            </a:xfrm>
            <a:prstGeom prst="rect">
              <a:avLst/>
            </a:prstGeom>
            <a:noFill/>
          </p:spPr>
          <p:txBody>
            <a:bodyPr wrap="square">
              <a:spAutoFit/>
            </a:bodyPr>
            <a:lstStyle/>
            <a:p>
              <a:r>
                <a:rPr lang="zh-TW" altLang="en-US" sz="2400" b="1" i="0" dirty="0">
                  <a:solidFill>
                    <a:schemeClr val="accent4">
                      <a:lumMod val="60000"/>
                      <a:lumOff val="40000"/>
                    </a:schemeClr>
                  </a:solidFill>
                  <a:effectLst/>
                  <a:latin typeface="微軟正黑體" panose="020B0604030504040204" pitchFamily="34" charset="-120"/>
                  <a:ea typeface="微軟正黑體" panose="020B0604030504040204" pitchFamily="34" charset="-120"/>
                </a:rPr>
                <a:t>每個節點可以有多個子節點（多於兩個），減少了樹的高度</a:t>
              </a:r>
              <a:endParaRPr lang="zh-TW" altLang="en-US" sz="2400" b="1" dirty="0">
                <a:solidFill>
                  <a:schemeClr val="accent4">
                    <a:lumMod val="60000"/>
                    <a:lumOff val="40000"/>
                  </a:schemeClr>
                </a:solidFill>
                <a:latin typeface="微軟正黑體" panose="020B0604030504040204" pitchFamily="34" charset="-120"/>
                <a:ea typeface="微軟正黑體" panose="020B0604030504040204" pitchFamily="34" charset="-120"/>
              </a:endParaRPr>
            </a:p>
          </p:txBody>
        </p:sp>
        <p:sp>
          <p:nvSpPr>
            <p:cNvPr id="20" name="文字方塊 19">
              <a:extLst>
                <a:ext uri="{FF2B5EF4-FFF2-40B4-BE49-F238E27FC236}">
                  <a16:creationId xmlns:a16="http://schemas.microsoft.com/office/drawing/2014/main" id="{8012EB49-58B0-4510-80E5-C0AE87782000}"/>
                </a:ext>
              </a:extLst>
            </p:cNvPr>
            <p:cNvSpPr txBox="1"/>
            <p:nvPr/>
          </p:nvSpPr>
          <p:spPr>
            <a:xfrm>
              <a:off x="1438732" y="4147407"/>
              <a:ext cx="8114056" cy="461665"/>
            </a:xfrm>
            <a:prstGeom prst="rect">
              <a:avLst/>
            </a:prstGeom>
            <a:noFill/>
          </p:spPr>
          <p:txBody>
            <a:bodyPr wrap="square">
              <a:spAutoFit/>
            </a:bodyPr>
            <a:lstStyle>
              <a:defPPr>
                <a:defRPr lang="zh-TW"/>
              </a:defPPr>
              <a:lvl1pPr>
                <a:defRPr sz="2400" b="1" i="0">
                  <a:solidFill>
                    <a:schemeClr val="bg1"/>
                  </a:solidFill>
                  <a:effectLst/>
                  <a:latin typeface="微軟正黑體" panose="020B0604030504040204" pitchFamily="34" charset="-120"/>
                  <a:ea typeface="微軟正黑體" panose="020B0604030504040204" pitchFamily="34" charset="-120"/>
                </a:defRPr>
              </a:lvl1pPr>
            </a:lstStyle>
            <a:p>
              <a:r>
                <a:rPr lang="zh-TW" altLang="en-US" dirty="0">
                  <a:solidFill>
                    <a:schemeClr val="accent4">
                      <a:lumMod val="60000"/>
                      <a:lumOff val="40000"/>
                    </a:schemeClr>
                  </a:solidFill>
                </a:rPr>
                <a:t>自平衡樹，保持所有葉子節點在同一個水平上</a:t>
              </a:r>
            </a:p>
          </p:txBody>
        </p:sp>
        <p:sp>
          <p:nvSpPr>
            <p:cNvPr id="21" name="文字方塊 20">
              <a:extLst>
                <a:ext uri="{FF2B5EF4-FFF2-40B4-BE49-F238E27FC236}">
                  <a16:creationId xmlns:a16="http://schemas.microsoft.com/office/drawing/2014/main" id="{75AC0DA0-D36B-4544-A0A8-CB07C7406FD9}"/>
                </a:ext>
              </a:extLst>
            </p:cNvPr>
            <p:cNvSpPr txBox="1"/>
            <p:nvPr/>
          </p:nvSpPr>
          <p:spPr>
            <a:xfrm>
              <a:off x="1450858" y="5667309"/>
              <a:ext cx="8114056" cy="461665"/>
            </a:xfrm>
            <a:prstGeom prst="rect">
              <a:avLst/>
            </a:prstGeom>
            <a:noFill/>
          </p:spPr>
          <p:txBody>
            <a:bodyPr wrap="square">
              <a:spAutoFit/>
            </a:bodyPr>
            <a:lstStyle>
              <a:defPPr>
                <a:defRPr lang="zh-TW"/>
              </a:defPPr>
              <a:lvl1pPr>
                <a:defRPr sz="2400" b="1" i="0">
                  <a:solidFill>
                    <a:schemeClr val="bg1"/>
                  </a:solidFill>
                  <a:effectLst/>
                  <a:latin typeface="微軟正黑體" panose="020B0604030504040204" pitchFamily="34" charset="-120"/>
                  <a:ea typeface="微軟正黑體" panose="020B0604030504040204" pitchFamily="34" charset="-120"/>
                </a:defRPr>
              </a:lvl1pPr>
            </a:lstStyle>
            <a:p>
              <a:r>
                <a:rPr lang="zh-TW" altLang="en-US" dirty="0">
                  <a:solidFill>
                    <a:schemeClr val="accent4">
                      <a:lumMod val="60000"/>
                      <a:lumOff val="40000"/>
                    </a:schemeClr>
                  </a:solidFill>
                </a:rPr>
                <a:t>節點中的鍵是有序的，特別適合於執行範圍查詢</a:t>
              </a:r>
            </a:p>
          </p:txBody>
        </p:sp>
      </p:grpSp>
      <p:sp>
        <p:nvSpPr>
          <p:cNvPr id="23" name="文字方塊 22">
            <a:extLst>
              <a:ext uri="{FF2B5EF4-FFF2-40B4-BE49-F238E27FC236}">
                <a16:creationId xmlns:a16="http://schemas.microsoft.com/office/drawing/2014/main" id="{FBCF93EE-7E51-4A98-AEAF-66F8959B01E5}"/>
              </a:ext>
            </a:extLst>
          </p:cNvPr>
          <p:cNvSpPr txBox="1"/>
          <p:nvPr/>
        </p:nvSpPr>
        <p:spPr>
          <a:xfrm>
            <a:off x="11582400" y="6349376"/>
            <a:ext cx="5737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12</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15088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2126877" y="2259106"/>
            <a:ext cx="7519147" cy="646331"/>
          </a:xfrm>
          <a:prstGeom prst="rect">
            <a:avLst/>
          </a:prstGeom>
          <a:noFill/>
        </p:spPr>
        <p:txBody>
          <a:bodyPr wrap="square" rtlCol="0">
            <a:spAutoFit/>
          </a:bodyPr>
          <a:lstStyle/>
          <a:p>
            <a:pPr algn="ct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EXPLAIN</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grpSp>
        <p:nvGrpSpPr>
          <p:cNvPr id="4" name="群組 3">
            <a:extLst>
              <a:ext uri="{FF2B5EF4-FFF2-40B4-BE49-F238E27FC236}">
                <a16:creationId xmlns:a16="http://schemas.microsoft.com/office/drawing/2014/main" id="{5BA7DEB7-8C9F-4EDB-AA1E-70BEAA1A02E9}"/>
              </a:ext>
            </a:extLst>
          </p:cNvPr>
          <p:cNvGrpSpPr/>
          <p:nvPr/>
        </p:nvGrpSpPr>
        <p:grpSpPr>
          <a:xfrm>
            <a:off x="1425369" y="3383448"/>
            <a:ext cx="9000000" cy="707886"/>
            <a:chOff x="614532" y="2245277"/>
            <a:chExt cx="9000000" cy="707886"/>
          </a:xfrm>
        </p:grpSpPr>
        <p:sp>
          <p:nvSpPr>
            <p:cNvPr id="9" name="文字方塊 8">
              <a:extLst>
                <a:ext uri="{FF2B5EF4-FFF2-40B4-BE49-F238E27FC236}">
                  <a16:creationId xmlns:a16="http://schemas.microsoft.com/office/drawing/2014/main" id="{4A1785E7-B207-452D-86EC-F678894241BD}"/>
                </a:ext>
              </a:extLst>
            </p:cNvPr>
            <p:cNvSpPr txBox="1"/>
            <p:nvPr/>
          </p:nvSpPr>
          <p:spPr>
            <a:xfrm>
              <a:off x="2185033" y="2355796"/>
              <a:ext cx="7152391" cy="414344"/>
            </a:xfrm>
            <a:prstGeom prst="rect">
              <a:avLst/>
            </a:prstGeom>
            <a:noFill/>
          </p:spPr>
          <p:txBody>
            <a:bodyPr wrap="square">
              <a:spAutoFit/>
            </a:bodyPr>
            <a:lstStyle/>
            <a:p>
              <a:pPr marL="169200" algn="just">
                <a:lnSpc>
                  <a:spcPct val="114000"/>
                </a:lnSpc>
                <a:spcBef>
                  <a:spcPts val="600"/>
                </a:spcBef>
              </a:pP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614532" y="2245277"/>
              <a:ext cx="9000000" cy="707886"/>
            </a:xfrm>
            <a:prstGeom prst="rect">
              <a:avLst/>
            </a:prstGeom>
            <a:noFill/>
          </p:spPr>
          <p:txBody>
            <a:bodyPr wrap="square" rtlCol="0">
              <a:spAutoFit/>
            </a:bodyPr>
            <a:lstStyle/>
            <a:p>
              <a:pPr algn="ct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分析 </a:t>
              </a:r>
              <a:r>
                <a:rPr lang="en-US" altLang="zh-TW" sz="4000" b="1" dirty="0">
                  <a:solidFill>
                    <a:schemeClr val="bg1">
                      <a:lumMod val="85000"/>
                    </a:schemeClr>
                  </a:solidFill>
                  <a:latin typeface="微軟正黑體" panose="020B0604030504040204" pitchFamily="34" charset="-120"/>
                  <a:ea typeface="微軟正黑體" panose="020B0604030504040204" pitchFamily="34" charset="-120"/>
                </a:rPr>
                <a:t>SELECT</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 語句的效能</a:t>
              </a:r>
            </a:p>
          </p:txBody>
        </p:sp>
      </p:grpSp>
      <p:sp>
        <p:nvSpPr>
          <p:cNvPr id="8" name="文字方塊 7">
            <a:extLst>
              <a:ext uri="{FF2B5EF4-FFF2-40B4-BE49-F238E27FC236}">
                <a16:creationId xmlns:a16="http://schemas.microsoft.com/office/drawing/2014/main" id="{BB558768-4EC9-4E4C-B072-8916110F8851}"/>
              </a:ext>
            </a:extLst>
          </p:cNvPr>
          <p:cNvSpPr txBox="1"/>
          <p:nvPr/>
        </p:nvSpPr>
        <p:spPr>
          <a:xfrm>
            <a:off x="11582400" y="6349376"/>
            <a:ext cx="5737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13</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68376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2336427" y="874588"/>
            <a:ext cx="7519147" cy="646331"/>
          </a:xfrm>
          <a:prstGeom prst="rect">
            <a:avLst/>
          </a:prstGeom>
          <a:noFill/>
        </p:spPr>
        <p:txBody>
          <a:bodyPr wrap="square" rtlCol="0">
            <a:spAutoFit/>
          </a:bodyPr>
          <a:lstStyle/>
          <a:p>
            <a:pPr algn="ct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EXPLAIN</a:t>
            </a:r>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輸出欄位</a:t>
            </a:r>
          </a:p>
        </p:txBody>
      </p:sp>
      <p:grpSp>
        <p:nvGrpSpPr>
          <p:cNvPr id="3" name="群組 2">
            <a:extLst>
              <a:ext uri="{FF2B5EF4-FFF2-40B4-BE49-F238E27FC236}">
                <a16:creationId xmlns:a16="http://schemas.microsoft.com/office/drawing/2014/main" id="{31066649-C9EB-4A56-B0AB-B1A477CCF47A}"/>
              </a:ext>
            </a:extLst>
          </p:cNvPr>
          <p:cNvGrpSpPr/>
          <p:nvPr/>
        </p:nvGrpSpPr>
        <p:grpSpPr>
          <a:xfrm>
            <a:off x="2326482" y="1617180"/>
            <a:ext cx="7539037" cy="4963028"/>
            <a:chOff x="2316537" y="1617180"/>
            <a:chExt cx="7539037" cy="4963028"/>
          </a:xfrm>
        </p:grpSpPr>
        <p:sp>
          <p:nvSpPr>
            <p:cNvPr id="11" name="文字方塊 10">
              <a:extLst>
                <a:ext uri="{FF2B5EF4-FFF2-40B4-BE49-F238E27FC236}">
                  <a16:creationId xmlns:a16="http://schemas.microsoft.com/office/drawing/2014/main" id="{48A34004-3DCD-4E18-9BDD-63D03FCDDE5D}"/>
                </a:ext>
              </a:extLst>
            </p:cNvPr>
            <p:cNvSpPr txBox="1"/>
            <p:nvPr/>
          </p:nvSpPr>
          <p:spPr>
            <a:xfrm>
              <a:off x="2336427" y="2317503"/>
              <a:ext cx="7519147" cy="4262705"/>
            </a:xfrm>
            <a:prstGeom prst="rect">
              <a:avLst/>
            </a:prstGeom>
            <a:noFill/>
          </p:spPr>
          <p:txBody>
            <a:bodyPr wrap="square" rtlCol="0">
              <a:spAutoFit/>
            </a:bodyPr>
            <a:lstStyle/>
            <a:p>
              <a:pPr marL="285750" indent="-28575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id</a:t>
              </a:r>
              <a:r>
                <a:rPr lang="zh-TW" altLang="en-US" dirty="0">
                  <a:solidFill>
                    <a:schemeClr val="bg1"/>
                  </a:solidFill>
                  <a:latin typeface="微軟正黑體" panose="020B0604030504040204" pitchFamily="34" charset="-120"/>
                  <a:ea typeface="微軟正黑體" panose="020B0604030504040204" pitchFamily="34" charset="-120"/>
                </a:rPr>
                <a:t>：查詢的執行順序</a:t>
              </a:r>
            </a:p>
            <a:p>
              <a:pPr marL="285750" indent="-285750" fontAlgn="base">
                <a:spcBef>
                  <a:spcPts val="600"/>
                </a:spcBef>
                <a:buFont typeface="Arial" panose="020B0604020202020204" pitchFamily="34" charset="0"/>
                <a:buChar char="•"/>
              </a:pPr>
              <a:r>
                <a:rPr lang="en-US" altLang="zh-TW" dirty="0" err="1">
                  <a:solidFill>
                    <a:schemeClr val="bg1"/>
                  </a:solidFill>
                  <a:latin typeface="微軟正黑體" panose="020B0604030504040204" pitchFamily="34" charset="-120"/>
                  <a:ea typeface="微軟正黑體" panose="020B0604030504040204" pitchFamily="34" charset="-120"/>
                </a:rPr>
                <a:t>select_type</a:t>
              </a:r>
              <a:r>
                <a:rPr lang="zh-TW" altLang="en-US" dirty="0">
                  <a:solidFill>
                    <a:schemeClr val="bg1"/>
                  </a:solidFill>
                  <a:latin typeface="微軟正黑體" panose="020B0604030504040204" pitchFamily="34" charset="-120"/>
                  <a:ea typeface="微軟正黑體" panose="020B0604030504040204" pitchFamily="34" charset="-120"/>
                </a:rPr>
                <a:t>：查詢類型</a:t>
              </a:r>
            </a:p>
            <a:p>
              <a:pPr marL="285750" indent="-28575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table</a:t>
              </a:r>
              <a:r>
                <a:rPr lang="zh-TW" altLang="en-US" dirty="0">
                  <a:solidFill>
                    <a:schemeClr val="bg1"/>
                  </a:solidFill>
                  <a:latin typeface="微軟正黑體" panose="020B0604030504040204" pitchFamily="34" charset="-120"/>
                  <a:ea typeface="微軟正黑體" panose="020B0604030504040204" pitchFamily="34" charset="-120"/>
                </a:rPr>
                <a:t>：查詢的表名</a:t>
              </a:r>
            </a:p>
            <a:p>
              <a:pPr marL="285750" indent="-28575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partitions</a:t>
              </a:r>
              <a:r>
                <a:rPr lang="zh-TW" altLang="en-US" dirty="0">
                  <a:solidFill>
                    <a:schemeClr val="bg1"/>
                  </a:solidFill>
                  <a:latin typeface="微軟正黑體" panose="020B0604030504040204" pitchFamily="34" charset="-120"/>
                  <a:ea typeface="微軟正黑體" panose="020B0604030504040204" pitchFamily="34" charset="-120"/>
                </a:rPr>
                <a:t>：資料匹配的分區</a:t>
              </a:r>
            </a:p>
            <a:p>
              <a:pPr marL="285750" indent="-285750" fontAlgn="base">
                <a:spcBef>
                  <a:spcPts val="600"/>
                </a:spcBef>
                <a:buFont typeface="Arial" panose="020B0604020202020204" pitchFamily="34" charset="0"/>
                <a:buChar char="•"/>
              </a:pPr>
              <a:r>
                <a:rPr lang="en-US" altLang="zh-TW" b="1" dirty="0">
                  <a:solidFill>
                    <a:schemeClr val="bg1"/>
                  </a:solidFill>
                  <a:latin typeface="微軟正黑體" panose="020B0604030504040204" pitchFamily="34" charset="-120"/>
                  <a:ea typeface="微軟正黑體" panose="020B0604030504040204" pitchFamily="34" charset="-120"/>
                </a:rPr>
                <a:t>type</a:t>
              </a:r>
              <a:r>
                <a:rPr lang="zh-TW" altLang="en-US" dirty="0">
                  <a:solidFill>
                    <a:schemeClr val="bg1"/>
                  </a:solidFill>
                  <a:latin typeface="微軟正黑體" panose="020B0604030504040204" pitchFamily="34" charset="-120"/>
                  <a:ea typeface="微軟正黑體" panose="020B0604030504040204" pitchFamily="34" charset="-120"/>
                </a:rPr>
                <a:t>：描述查詢時，</a:t>
              </a:r>
              <a:r>
                <a:rPr lang="en-US" altLang="zh-TW" dirty="0">
                  <a:solidFill>
                    <a:schemeClr val="bg1"/>
                  </a:solidFill>
                  <a:latin typeface="微軟正黑體" panose="020B0604030504040204" pitchFamily="34" charset="-120"/>
                  <a:ea typeface="微軟正黑體" panose="020B0604030504040204" pitchFamily="34" charset="-120"/>
                </a:rPr>
                <a:t>table</a:t>
              </a:r>
              <a:r>
                <a:rPr lang="zh-TW" altLang="en-US" dirty="0">
                  <a:solidFill>
                    <a:schemeClr val="bg1"/>
                  </a:solidFill>
                  <a:latin typeface="微軟正黑體" panose="020B0604030504040204" pitchFamily="34" charset="-120"/>
                  <a:ea typeface="微軟正黑體" panose="020B0604030504040204" pitchFamily="34" charset="-120"/>
                </a:rPr>
                <a:t>之間如何關聯和搜尋</a:t>
              </a:r>
            </a:p>
            <a:p>
              <a:pPr marL="285750" indent="-285750" fontAlgn="base">
                <a:spcBef>
                  <a:spcPts val="600"/>
                </a:spcBef>
                <a:buFont typeface="Arial" panose="020B0604020202020204" pitchFamily="34" charset="0"/>
                <a:buChar char="•"/>
              </a:pPr>
              <a:r>
                <a:rPr lang="en-US" altLang="zh-TW" dirty="0" err="1">
                  <a:solidFill>
                    <a:schemeClr val="bg1"/>
                  </a:solidFill>
                  <a:latin typeface="微軟正黑體" panose="020B0604030504040204" pitchFamily="34" charset="-120"/>
                  <a:ea typeface="微軟正黑體" panose="020B0604030504040204" pitchFamily="34" charset="-120"/>
                </a:rPr>
                <a:t>possible_keys</a:t>
              </a:r>
              <a:r>
                <a:rPr lang="zh-TW" altLang="en-US" dirty="0">
                  <a:solidFill>
                    <a:schemeClr val="bg1"/>
                  </a:solidFill>
                  <a:latin typeface="微軟正黑體" panose="020B0604030504040204" pitchFamily="34" charset="-120"/>
                  <a:ea typeface="微軟正黑體" panose="020B0604030504040204" pitchFamily="34" charset="-120"/>
                </a:rPr>
                <a:t>：可以使用的索引</a:t>
              </a:r>
              <a:endParaRPr lang="en-US" altLang="zh-TW" dirty="0">
                <a:solidFill>
                  <a:schemeClr val="bg1"/>
                </a:solidFill>
                <a:latin typeface="微軟正黑體" panose="020B0604030504040204" pitchFamily="34" charset="-120"/>
                <a:ea typeface="微軟正黑體" panose="020B0604030504040204" pitchFamily="34" charset="-120"/>
              </a:endParaRPr>
            </a:p>
            <a:p>
              <a:pPr marL="285750" indent="-28575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key</a:t>
              </a:r>
              <a:r>
                <a:rPr lang="zh-TW" altLang="en-US" dirty="0">
                  <a:solidFill>
                    <a:schemeClr val="bg1"/>
                  </a:solidFill>
                  <a:latin typeface="微軟正黑體" panose="020B0604030504040204" pitchFamily="34" charset="-120"/>
                  <a:ea typeface="微軟正黑體" panose="020B0604030504040204" pitchFamily="34" charset="-120"/>
                </a:rPr>
                <a:t>：實際</a:t>
              </a:r>
              <a:r>
                <a:rPr lang="zh-TW" altLang="en-US">
                  <a:solidFill>
                    <a:schemeClr val="bg1"/>
                  </a:solidFill>
                  <a:latin typeface="微軟正黑體" panose="020B0604030504040204" pitchFamily="34" charset="-120"/>
                  <a:ea typeface="微軟正黑體" panose="020B0604030504040204" pitchFamily="34" charset="-120"/>
                </a:rPr>
                <a:t>使用的索引</a:t>
              </a:r>
              <a:endParaRPr lang="en-US" altLang="zh-TW" dirty="0">
                <a:solidFill>
                  <a:schemeClr val="bg1"/>
                </a:solidFill>
                <a:latin typeface="微軟正黑體" panose="020B0604030504040204" pitchFamily="34" charset="-120"/>
                <a:ea typeface="微軟正黑體" panose="020B0604030504040204" pitchFamily="34" charset="-120"/>
              </a:endParaRPr>
            </a:p>
            <a:p>
              <a:pPr marL="285750" indent="-285750" fontAlgn="base">
                <a:spcBef>
                  <a:spcPts val="600"/>
                </a:spcBef>
                <a:buFont typeface="Arial" panose="020B0604020202020204" pitchFamily="34" charset="0"/>
                <a:buChar char="•"/>
              </a:pPr>
              <a:r>
                <a:rPr lang="en-US" altLang="zh-TW" dirty="0" err="1">
                  <a:solidFill>
                    <a:schemeClr val="bg1"/>
                  </a:solidFill>
                  <a:latin typeface="微軟正黑體" panose="020B0604030504040204" pitchFamily="34" charset="-120"/>
                  <a:ea typeface="微軟正黑體" panose="020B0604030504040204" pitchFamily="34" charset="-120"/>
                </a:rPr>
                <a:t>key_len</a:t>
              </a:r>
              <a:r>
                <a:rPr lang="zh-TW" altLang="en-US" dirty="0">
                  <a:solidFill>
                    <a:schemeClr val="bg1"/>
                  </a:solidFill>
                  <a:latin typeface="微軟正黑體" panose="020B0604030504040204" pitchFamily="34" charset="-120"/>
                  <a:ea typeface="微軟正黑體" panose="020B0604030504040204" pitchFamily="34" charset="-120"/>
                </a:rPr>
                <a:t>：索引的長度，在不損失精確性的情況下，長度越短越好</a:t>
              </a:r>
            </a:p>
            <a:p>
              <a:pPr marL="285750" indent="-28575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ref</a:t>
              </a:r>
              <a:r>
                <a:rPr lang="zh-TW" altLang="en-US" dirty="0">
                  <a:solidFill>
                    <a:schemeClr val="bg1"/>
                  </a:solidFill>
                  <a:latin typeface="微軟正黑體" panose="020B0604030504040204" pitchFamily="34" charset="-120"/>
                  <a:ea typeface="微軟正黑體" panose="020B0604030504040204" pitchFamily="34" charset="-120"/>
                </a:rPr>
                <a:t>：列出用來比對的</a:t>
              </a:r>
              <a:r>
                <a:rPr lang="en-US" altLang="zh-TW" dirty="0">
                  <a:solidFill>
                    <a:schemeClr val="bg1"/>
                  </a:solidFill>
                  <a:latin typeface="微軟正黑體" panose="020B0604030504040204" pitchFamily="34" charset="-120"/>
                  <a:ea typeface="微軟正黑體" panose="020B0604030504040204" pitchFamily="34" charset="-120"/>
                </a:rPr>
                <a:t>column</a:t>
              </a:r>
              <a:r>
                <a:rPr lang="zh-TW" altLang="en-US" dirty="0">
                  <a:solidFill>
                    <a:schemeClr val="bg1"/>
                  </a:solidFill>
                  <a:latin typeface="微軟正黑體" panose="020B0604030504040204" pitchFamily="34" charset="-120"/>
                  <a:ea typeface="微軟正黑體" panose="020B0604030504040204" pitchFamily="34" charset="-120"/>
                </a:rPr>
                <a:t>或</a:t>
              </a:r>
              <a:r>
                <a:rPr lang="en-US" altLang="zh-TW" dirty="0">
                  <a:solidFill>
                    <a:schemeClr val="bg1"/>
                  </a:solidFill>
                  <a:latin typeface="微軟正黑體" panose="020B0604030504040204" pitchFamily="34" charset="-120"/>
                  <a:ea typeface="微軟正黑體" panose="020B0604030504040204" pitchFamily="34" charset="-120"/>
                </a:rPr>
                <a:t>constants</a:t>
              </a:r>
              <a:r>
                <a:rPr lang="zh-TW" altLang="en-US" dirty="0">
                  <a:solidFill>
                    <a:schemeClr val="bg1"/>
                  </a:solidFill>
                  <a:latin typeface="微軟正黑體" panose="020B0604030504040204" pitchFamily="34" charset="-120"/>
                  <a:ea typeface="微軟正黑體" panose="020B0604030504040204" pitchFamily="34" charset="-120"/>
                </a:rPr>
                <a:t>中，有哪些使用了索引</a:t>
              </a:r>
            </a:p>
            <a:p>
              <a:pPr marL="285750" indent="-285750" fontAlgn="base">
                <a:spcBef>
                  <a:spcPts val="600"/>
                </a:spcBef>
                <a:buFont typeface="Arial" panose="020B0604020202020204" pitchFamily="34" charset="0"/>
                <a:buChar char="•"/>
              </a:pPr>
              <a:r>
                <a:rPr lang="en-US" altLang="zh-TW" b="1" dirty="0">
                  <a:solidFill>
                    <a:schemeClr val="bg1"/>
                  </a:solidFill>
                  <a:latin typeface="微軟正黑體" panose="020B0604030504040204" pitchFamily="34" charset="-120"/>
                  <a:ea typeface="微軟正黑體" panose="020B0604030504040204" pitchFamily="34" charset="-120"/>
                </a:rPr>
                <a:t>rows</a:t>
              </a:r>
              <a:r>
                <a:rPr lang="zh-TW" altLang="en-US" dirty="0">
                  <a:solidFill>
                    <a:schemeClr val="bg1"/>
                  </a:solidFill>
                  <a:latin typeface="微軟正黑體" panose="020B0604030504040204" pitchFamily="34" charset="-120"/>
                  <a:ea typeface="微軟正黑體" panose="020B0604030504040204" pitchFamily="34" charset="-120"/>
                </a:rPr>
                <a:t>：返回的結果的行數</a:t>
              </a:r>
            </a:p>
            <a:p>
              <a:pPr marL="285750" indent="-285750" fontAlgn="base">
                <a:spcBef>
                  <a:spcPts val="600"/>
                </a:spcBef>
                <a:buFont typeface="Arial" panose="020B0604020202020204" pitchFamily="34" charset="0"/>
                <a:buChar char="•"/>
              </a:pPr>
              <a:r>
                <a:rPr lang="en-US" altLang="zh-TW" b="1" dirty="0">
                  <a:solidFill>
                    <a:schemeClr val="bg1"/>
                  </a:solidFill>
                  <a:latin typeface="微軟正黑體" panose="020B0604030504040204" pitchFamily="34" charset="-120"/>
                  <a:ea typeface="微軟正黑體" panose="020B0604030504040204" pitchFamily="34" charset="-120"/>
                </a:rPr>
                <a:t>filtered</a:t>
              </a:r>
              <a:r>
                <a:rPr lang="zh-TW" altLang="en-US" dirty="0">
                  <a:solidFill>
                    <a:schemeClr val="bg1"/>
                  </a:solidFill>
                  <a:latin typeface="微軟正黑體" panose="020B0604030504040204" pitchFamily="34" charset="-120"/>
                  <a:ea typeface="微軟正黑體" panose="020B0604030504040204" pitchFamily="34" charset="-120"/>
                </a:rPr>
                <a:t>：百分之多少的資料被搜尋</a:t>
              </a:r>
            </a:p>
            <a:p>
              <a:pPr marL="285750" indent="-28575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Extra </a:t>
              </a:r>
              <a:r>
                <a:rPr lang="zh-TW" altLang="en-US" dirty="0">
                  <a:solidFill>
                    <a:schemeClr val="bg1"/>
                  </a:solidFill>
                  <a:latin typeface="微軟正黑體" panose="020B0604030504040204" pitchFamily="34" charset="-120"/>
                  <a:ea typeface="微軟正黑體" panose="020B0604030504040204" pitchFamily="34" charset="-120"/>
                </a:rPr>
                <a:t>：其他額外的資訊，使用了什麼方法查詢資料</a:t>
              </a:r>
              <a:r>
                <a:rPr lang="en-US" altLang="zh-TW" dirty="0">
                  <a:solidFill>
                    <a:schemeClr val="bg1"/>
                  </a:solidFill>
                  <a:latin typeface="微軟正黑體" panose="020B0604030504040204" pitchFamily="34" charset="-120"/>
                  <a:ea typeface="微軟正黑體" panose="020B0604030504040204" pitchFamily="34" charset="-120"/>
                </a:rPr>
                <a:t>( where</a:t>
              </a:r>
              <a:r>
                <a:rPr lang="zh-TW" altLang="en-US" dirty="0">
                  <a:solidFill>
                    <a:schemeClr val="bg1"/>
                  </a:solidFill>
                  <a:latin typeface="微軟正黑體" panose="020B0604030504040204" pitchFamily="34" charset="-120"/>
                  <a:ea typeface="微軟正黑體" panose="020B0604030504040204" pitchFamily="34" charset="-120"/>
                </a:rPr>
                <a:t>、</a:t>
              </a:r>
              <a:r>
                <a:rPr lang="en-US" altLang="zh-TW" dirty="0">
                  <a:solidFill>
                    <a:schemeClr val="bg1"/>
                  </a:solidFill>
                  <a:latin typeface="微軟正黑體" panose="020B0604030504040204" pitchFamily="34" charset="-120"/>
                  <a:ea typeface="微軟正黑體" panose="020B0604030504040204" pitchFamily="34" charset="-120"/>
                </a:rPr>
                <a:t>index )</a:t>
              </a:r>
            </a:p>
          </p:txBody>
        </p:sp>
        <p:pic>
          <p:nvPicPr>
            <p:cNvPr id="4100" name="Picture 4" descr="https://lh7-rt.googleusercontent.com/slidesz/AGV_vUf2B55Ue_fN5z-BTKRPX9HM_BhYYqCm4oEYiNuUJjM50tw3X_4lrDwoWtt2N6TbVxZTIWWsrsq0HtAc5SXw5H9B99qZrJ0AhW6hzZv1-g9d58rMWWFhnlsjm-6pQI1AxUf0NwQED6jBbEHLvzCEPKssK7ftNB9g=nw?key=2C1mBxlNjjAI_g8qLdYqTQ">
              <a:extLst>
                <a:ext uri="{FF2B5EF4-FFF2-40B4-BE49-F238E27FC236}">
                  <a16:creationId xmlns:a16="http://schemas.microsoft.com/office/drawing/2014/main" id="{2E62B33B-9649-4B95-8D8F-5E77A1F99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426" y="1617180"/>
              <a:ext cx="7432111" cy="36671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接點 6">
              <a:extLst>
                <a:ext uri="{FF2B5EF4-FFF2-40B4-BE49-F238E27FC236}">
                  <a16:creationId xmlns:a16="http://schemas.microsoft.com/office/drawing/2014/main" id="{77106D8D-FEE3-4E54-9676-E68DDE9BC836}"/>
                </a:ext>
              </a:extLst>
            </p:cNvPr>
            <p:cNvCxnSpPr>
              <a:cxnSpLocks/>
            </p:cNvCxnSpPr>
            <p:nvPr/>
          </p:nvCxnSpPr>
          <p:spPr>
            <a:xfrm flipV="1">
              <a:off x="2316537" y="2141120"/>
              <a:ext cx="7452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8" name="文字方塊 7">
            <a:extLst>
              <a:ext uri="{FF2B5EF4-FFF2-40B4-BE49-F238E27FC236}">
                <a16:creationId xmlns:a16="http://schemas.microsoft.com/office/drawing/2014/main" id="{C6F275A2-B2B5-4335-9B42-E9FFA9B384EB}"/>
              </a:ext>
            </a:extLst>
          </p:cNvPr>
          <p:cNvSpPr txBox="1"/>
          <p:nvPr/>
        </p:nvSpPr>
        <p:spPr>
          <a:xfrm>
            <a:off x="11582400" y="6349376"/>
            <a:ext cx="5737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14</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56860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2336427" y="1154206"/>
            <a:ext cx="7519147" cy="646331"/>
          </a:xfrm>
          <a:prstGeom prst="rect">
            <a:avLst/>
          </a:prstGeom>
          <a:noFill/>
        </p:spPr>
        <p:txBody>
          <a:bodyPr wrap="square" rtlCol="0">
            <a:spAutoFit/>
          </a:bodyPr>
          <a:lstStyle/>
          <a:p>
            <a:pPr algn="ctr"/>
            <a:r>
              <a:rPr lang="en-US" altLang="zh-TW" sz="3600" dirty="0" err="1">
                <a:solidFill>
                  <a:schemeClr val="bg1"/>
                </a:solidFill>
                <a:latin typeface="微軟正黑體" panose="020B0604030504040204" pitchFamily="34" charset="-120"/>
                <a:ea typeface="微軟正黑體" panose="020B0604030504040204" pitchFamily="34" charset="-120"/>
              </a:rPr>
              <a:t>select_type</a:t>
            </a:r>
            <a:r>
              <a:rPr lang="zh-TW" altLang="en-US" sz="3600" dirty="0">
                <a:solidFill>
                  <a:schemeClr val="bg1"/>
                </a:solidFill>
                <a:latin typeface="微軟正黑體" panose="020B0604030504040204" pitchFamily="34" charset="-120"/>
                <a:ea typeface="微軟正黑體" panose="020B0604030504040204" pitchFamily="34" charset="-120"/>
              </a:rPr>
              <a:t> 的查詢類型</a:t>
            </a:r>
          </a:p>
        </p:txBody>
      </p:sp>
      <p:sp>
        <p:nvSpPr>
          <p:cNvPr id="11" name="文字方塊 10">
            <a:extLst>
              <a:ext uri="{FF2B5EF4-FFF2-40B4-BE49-F238E27FC236}">
                <a16:creationId xmlns:a16="http://schemas.microsoft.com/office/drawing/2014/main" id="{48A34004-3DCD-4E18-9BDD-63D03FCDDE5D}"/>
              </a:ext>
            </a:extLst>
          </p:cNvPr>
          <p:cNvSpPr txBox="1"/>
          <p:nvPr/>
        </p:nvSpPr>
        <p:spPr>
          <a:xfrm>
            <a:off x="2336426" y="2086671"/>
            <a:ext cx="7519147" cy="4262705"/>
          </a:xfrm>
          <a:prstGeom prst="rect">
            <a:avLst/>
          </a:prstGeom>
          <a:noFill/>
        </p:spPr>
        <p:txBody>
          <a:bodyPr wrap="square" rtlCol="0">
            <a:spAutoFit/>
          </a:bodyPr>
          <a:lstStyle/>
          <a:p>
            <a:pPr marL="285750" indent="-21600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SIMPLE</a:t>
            </a:r>
          </a:p>
          <a:p>
            <a:pPr marL="285750" indent="-21600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PRIMARY</a:t>
            </a:r>
          </a:p>
          <a:p>
            <a:pPr marL="285750" indent="-21600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DEPENDENT SUBQUERY</a:t>
            </a:r>
          </a:p>
          <a:p>
            <a:pPr marL="285750" indent="-21600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UNION</a:t>
            </a:r>
          </a:p>
          <a:p>
            <a:pPr marL="285750" indent="-21600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UNION RESULT</a:t>
            </a:r>
          </a:p>
          <a:p>
            <a:pPr marL="285750" indent="-21600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DEPENDENT UNION</a:t>
            </a:r>
          </a:p>
          <a:p>
            <a:pPr marL="285750" indent="-21600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SUBQUERY</a:t>
            </a:r>
          </a:p>
          <a:p>
            <a:pPr marL="285750" indent="-21600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DERIVED</a:t>
            </a:r>
          </a:p>
          <a:p>
            <a:pPr marL="285750" indent="-21600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DEPENDENT DERIVED</a:t>
            </a:r>
          </a:p>
          <a:p>
            <a:pPr marL="285750" indent="-21600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MATERIALIZED</a:t>
            </a:r>
          </a:p>
          <a:p>
            <a:pPr marL="285750" indent="-21600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UNCACHEABLE SUBQUERY</a:t>
            </a:r>
          </a:p>
          <a:p>
            <a:pPr marL="285750" indent="-216000" fontAlgn="base">
              <a:spcBef>
                <a:spcPts val="600"/>
              </a:spcBef>
              <a:buFont typeface="Arial" panose="020B060402020202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UNCACHEABLE UNION</a:t>
            </a:r>
          </a:p>
        </p:txBody>
      </p:sp>
      <p:sp>
        <p:nvSpPr>
          <p:cNvPr id="5" name="文字方塊 4">
            <a:extLst>
              <a:ext uri="{FF2B5EF4-FFF2-40B4-BE49-F238E27FC236}">
                <a16:creationId xmlns:a16="http://schemas.microsoft.com/office/drawing/2014/main" id="{4531CB3D-AC65-44B1-B29E-CF6452FDF089}"/>
              </a:ext>
            </a:extLst>
          </p:cNvPr>
          <p:cNvSpPr txBox="1"/>
          <p:nvPr/>
        </p:nvSpPr>
        <p:spPr>
          <a:xfrm>
            <a:off x="11582400" y="6349376"/>
            <a:ext cx="5737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15</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71230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2336427" y="1154206"/>
            <a:ext cx="7519147" cy="646331"/>
          </a:xfrm>
          <a:prstGeom prst="rect">
            <a:avLst/>
          </a:prstGeom>
          <a:noFill/>
        </p:spPr>
        <p:txBody>
          <a:bodyPr wrap="square" rtlCol="0">
            <a:spAutoFit/>
          </a:bodyPr>
          <a:lstStyle/>
          <a:p>
            <a:pPr algn="ctr"/>
            <a:r>
              <a:rPr lang="en-US" altLang="zh-TW" sz="3600" dirty="0">
                <a:solidFill>
                  <a:schemeClr val="bg1"/>
                </a:solidFill>
                <a:latin typeface="微軟正黑體" panose="020B0604030504040204" pitchFamily="34" charset="-120"/>
                <a:ea typeface="微軟正黑體" panose="020B0604030504040204" pitchFamily="34" charset="-120"/>
              </a:rPr>
              <a:t>SIMPLE</a:t>
            </a:r>
            <a:endParaRPr lang="zh-TW" altLang="en-US" sz="3600" dirty="0">
              <a:solidFill>
                <a:schemeClr val="bg1"/>
              </a:solidFill>
              <a:latin typeface="微軟正黑體" panose="020B0604030504040204" pitchFamily="34" charset="-120"/>
              <a:ea typeface="微軟正黑體" panose="020B0604030504040204" pitchFamily="34" charset="-120"/>
            </a:endParaRPr>
          </a:p>
        </p:txBody>
      </p:sp>
      <p:grpSp>
        <p:nvGrpSpPr>
          <p:cNvPr id="4" name="群組 3">
            <a:extLst>
              <a:ext uri="{FF2B5EF4-FFF2-40B4-BE49-F238E27FC236}">
                <a16:creationId xmlns:a16="http://schemas.microsoft.com/office/drawing/2014/main" id="{5BA7DEB7-8C9F-4EDB-AA1E-70BEAA1A02E9}"/>
              </a:ext>
            </a:extLst>
          </p:cNvPr>
          <p:cNvGrpSpPr/>
          <p:nvPr/>
        </p:nvGrpSpPr>
        <p:grpSpPr>
          <a:xfrm>
            <a:off x="1596000" y="2278548"/>
            <a:ext cx="9038919" cy="1202878"/>
            <a:chOff x="575613" y="2245277"/>
            <a:chExt cx="9038919" cy="1202878"/>
          </a:xfrm>
        </p:grpSpPr>
        <p:sp>
          <p:nvSpPr>
            <p:cNvPr id="9" name="文字方塊 8">
              <a:extLst>
                <a:ext uri="{FF2B5EF4-FFF2-40B4-BE49-F238E27FC236}">
                  <a16:creationId xmlns:a16="http://schemas.microsoft.com/office/drawing/2014/main" id="{4A1785E7-B207-452D-86EC-F678894241BD}"/>
                </a:ext>
              </a:extLst>
            </p:cNvPr>
            <p:cNvSpPr txBox="1"/>
            <p:nvPr/>
          </p:nvSpPr>
          <p:spPr>
            <a:xfrm>
              <a:off x="2185033" y="2355796"/>
              <a:ext cx="7152391" cy="414344"/>
            </a:xfrm>
            <a:prstGeom prst="rect">
              <a:avLst/>
            </a:prstGeom>
            <a:noFill/>
          </p:spPr>
          <p:txBody>
            <a:bodyPr wrap="square">
              <a:spAutoFit/>
            </a:bodyPr>
            <a:lstStyle/>
            <a:p>
              <a:pPr marL="169200" algn="just">
                <a:lnSpc>
                  <a:spcPct val="114000"/>
                </a:lnSpc>
                <a:spcBef>
                  <a:spcPts val="600"/>
                </a:spcBef>
              </a:pP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614532" y="2245277"/>
              <a:ext cx="9000000" cy="707886"/>
            </a:xfrm>
            <a:prstGeom prst="rect">
              <a:avLst/>
            </a:prstGeom>
            <a:noFill/>
          </p:spPr>
          <p:txBody>
            <a:bodyPr wrap="square" rtlCol="0">
              <a:spAutoFit/>
            </a:bodyPr>
            <a:lstStyle/>
            <a:p>
              <a:pPr algn="ct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簡單</a:t>
              </a:r>
              <a:r>
                <a:rPr lang="en-US" altLang="zh-TW" sz="4000" b="1" dirty="0">
                  <a:solidFill>
                    <a:schemeClr val="bg1">
                      <a:lumMod val="85000"/>
                    </a:schemeClr>
                  </a:solidFill>
                  <a:latin typeface="微軟正黑體" panose="020B0604030504040204" pitchFamily="34" charset="-120"/>
                  <a:ea typeface="微軟正黑體" panose="020B0604030504040204" pitchFamily="34" charset="-120"/>
                </a:rPr>
                <a:t>SELECT</a:t>
              </a:r>
              <a:endParaRPr lang="zh-TW" altLang="en-US" sz="4000" b="1" dirty="0">
                <a:solidFill>
                  <a:schemeClr val="bg1">
                    <a:lumMod val="85000"/>
                  </a:schemeClr>
                </a:solidFill>
                <a:latin typeface="微軟正黑體" panose="020B0604030504040204" pitchFamily="34" charset="-120"/>
                <a:ea typeface="微軟正黑體" panose="020B0604030504040204" pitchFamily="34" charset="-120"/>
              </a:endParaRPr>
            </a:p>
          </p:txBody>
        </p:sp>
        <p:cxnSp>
          <p:nvCxnSpPr>
            <p:cNvPr id="13" name="直線接點 12">
              <a:extLst>
                <a:ext uri="{FF2B5EF4-FFF2-40B4-BE49-F238E27FC236}">
                  <a16:creationId xmlns:a16="http://schemas.microsoft.com/office/drawing/2014/main" id="{C4FC7CCD-CD96-415E-82A6-8B071C791DC0}"/>
                </a:ext>
              </a:extLst>
            </p:cNvPr>
            <p:cNvCxnSpPr>
              <a:cxnSpLocks/>
            </p:cNvCxnSpPr>
            <p:nvPr/>
          </p:nvCxnSpPr>
          <p:spPr>
            <a:xfrm flipV="1">
              <a:off x="575613" y="3429000"/>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8196" name="Picture 4" descr="https://lh7-rt.googleusercontent.com/slidesz/AGV_vUfZiT5NPJ_v2SYMq7tyM283HDI8NCRnknmOvIMTasWHyPtb-9qxxzDcVXa-H1D-4p6WjRcXv2szPzEw8VvTmlCDWwMdjY1El4Ncdn_Rr3zCdqIh7kktnNNgUoOxDWdqc9ErAF-bLCtwlEEWp_HgPXMwv6DoyNA=nw?key=2C1mBxlNjjAI_g8qLdYqTQ">
            <a:extLst>
              <a:ext uri="{FF2B5EF4-FFF2-40B4-BE49-F238E27FC236}">
                <a16:creationId xmlns:a16="http://schemas.microsoft.com/office/drawing/2014/main" id="{50AB71CE-B6AB-417A-A7A2-C9CB25688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981" y="3957263"/>
            <a:ext cx="6619875" cy="1133475"/>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10">
            <a:extLst>
              <a:ext uri="{FF2B5EF4-FFF2-40B4-BE49-F238E27FC236}">
                <a16:creationId xmlns:a16="http://schemas.microsoft.com/office/drawing/2014/main" id="{C001CDC9-9C08-4CFB-BDEC-909A4FC3848A}"/>
              </a:ext>
            </a:extLst>
          </p:cNvPr>
          <p:cNvSpPr txBox="1"/>
          <p:nvPr/>
        </p:nvSpPr>
        <p:spPr>
          <a:xfrm>
            <a:off x="11582400" y="6349376"/>
            <a:ext cx="5737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16</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83914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1784657" y="1154206"/>
            <a:ext cx="8573154" cy="646331"/>
          </a:xfrm>
          <a:prstGeom prst="rect">
            <a:avLst/>
          </a:prstGeom>
          <a:noFill/>
        </p:spPr>
        <p:txBody>
          <a:bodyPr wrap="square" rtlCol="0">
            <a:spAutoFit/>
          </a:bodyPr>
          <a:lstStyle/>
          <a:p>
            <a:pPr algn="ctr"/>
            <a:r>
              <a:rPr lang="en-US" altLang="zh-TW" sz="3600" dirty="0">
                <a:solidFill>
                  <a:schemeClr val="bg1"/>
                </a:solidFill>
                <a:latin typeface="微軟正黑體" panose="020B0604030504040204" pitchFamily="34" charset="-120"/>
                <a:ea typeface="微軟正黑體" panose="020B0604030504040204" pitchFamily="34" charset="-120"/>
              </a:rPr>
              <a:t>PRIMARY</a:t>
            </a:r>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 </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 DEPENDENT</a:t>
            </a:r>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 </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SUBQUERY</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grpSp>
        <p:nvGrpSpPr>
          <p:cNvPr id="4" name="群組 3">
            <a:extLst>
              <a:ext uri="{FF2B5EF4-FFF2-40B4-BE49-F238E27FC236}">
                <a16:creationId xmlns:a16="http://schemas.microsoft.com/office/drawing/2014/main" id="{5BA7DEB7-8C9F-4EDB-AA1E-70BEAA1A02E9}"/>
              </a:ext>
            </a:extLst>
          </p:cNvPr>
          <p:cNvGrpSpPr/>
          <p:nvPr/>
        </p:nvGrpSpPr>
        <p:grpSpPr>
          <a:xfrm>
            <a:off x="1596000" y="1950994"/>
            <a:ext cx="9458019" cy="1350786"/>
            <a:chOff x="575613" y="2283176"/>
            <a:chExt cx="9458019" cy="1350786"/>
          </a:xfrm>
        </p:grpSpPr>
        <p:sp>
          <p:nvSpPr>
            <p:cNvPr id="9" name="文字方塊 8">
              <a:extLst>
                <a:ext uri="{FF2B5EF4-FFF2-40B4-BE49-F238E27FC236}">
                  <a16:creationId xmlns:a16="http://schemas.microsoft.com/office/drawing/2014/main" id="{4A1785E7-B207-452D-86EC-F678894241BD}"/>
                </a:ext>
              </a:extLst>
            </p:cNvPr>
            <p:cNvSpPr txBox="1"/>
            <p:nvPr/>
          </p:nvSpPr>
          <p:spPr>
            <a:xfrm>
              <a:off x="2185033" y="2355796"/>
              <a:ext cx="7152391" cy="414344"/>
            </a:xfrm>
            <a:prstGeom prst="rect">
              <a:avLst/>
            </a:prstGeom>
            <a:noFill/>
          </p:spPr>
          <p:txBody>
            <a:bodyPr wrap="square">
              <a:spAutoFit/>
            </a:bodyPr>
            <a:lstStyle/>
            <a:p>
              <a:pPr marL="169200" algn="just">
                <a:lnSpc>
                  <a:spcPct val="114000"/>
                </a:lnSpc>
                <a:spcBef>
                  <a:spcPts val="600"/>
                </a:spcBef>
              </a:pP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1033632" y="2283176"/>
              <a:ext cx="9000000" cy="1200329"/>
            </a:xfrm>
            <a:prstGeom prst="rect">
              <a:avLst/>
            </a:prstGeom>
            <a:noFill/>
          </p:spPr>
          <p:txBody>
            <a:bodyPr wrap="square" rtlCol="0">
              <a:spAutoFit/>
            </a:bodyPr>
            <a:lstStyle>
              <a:defPPr>
                <a:defRPr lang="zh-TW"/>
              </a:defPPr>
              <a:lvl1pPr>
                <a:defRPr sz="2400">
                  <a:solidFill>
                    <a:schemeClr val="bg1"/>
                  </a:solidFill>
                  <a:latin typeface="微軟正黑體" panose="020B0604030504040204" pitchFamily="34" charset="-120"/>
                  <a:ea typeface="微軟正黑體" panose="020B0604030504040204" pitchFamily="34" charset="-120"/>
                </a:defRPr>
              </a:lvl1pPr>
            </a:lstStyle>
            <a:p>
              <a:r>
                <a:rPr lang="en-US" altLang="zh-TW" dirty="0"/>
                <a:t>PRIMARY : </a:t>
              </a:r>
              <a:r>
                <a:rPr lang="zh-TW" altLang="en-US" dirty="0"/>
                <a:t>最外層 </a:t>
              </a:r>
              <a:r>
                <a:rPr lang="en-US" altLang="zh-TW" dirty="0"/>
                <a:t>SELECT</a:t>
              </a:r>
            </a:p>
            <a:p>
              <a:r>
                <a:rPr lang="en-US" altLang="zh-TW" dirty="0"/>
                <a:t>DEPENDENT SUBQUERY : </a:t>
              </a:r>
              <a:br>
                <a:rPr lang="en-US" altLang="zh-TW" dirty="0"/>
              </a:br>
              <a:r>
                <a:rPr lang="zh-TW" altLang="en-US" dirty="0"/>
                <a:t>子查詢中的第一個</a:t>
              </a:r>
              <a:r>
                <a:rPr lang="en-US" altLang="zh-TW" dirty="0"/>
                <a:t>SELECT</a:t>
              </a:r>
              <a:r>
                <a:rPr lang="zh-TW" altLang="en-US" dirty="0"/>
                <a:t>，依賴於外部查詢</a:t>
              </a:r>
            </a:p>
          </p:txBody>
        </p:sp>
        <p:cxnSp>
          <p:nvCxnSpPr>
            <p:cNvPr id="13" name="直線接點 12">
              <a:extLst>
                <a:ext uri="{FF2B5EF4-FFF2-40B4-BE49-F238E27FC236}">
                  <a16:creationId xmlns:a16="http://schemas.microsoft.com/office/drawing/2014/main" id="{C4FC7CCD-CD96-415E-82A6-8B071C791DC0}"/>
                </a:ext>
              </a:extLst>
            </p:cNvPr>
            <p:cNvCxnSpPr>
              <a:cxnSpLocks/>
            </p:cNvCxnSpPr>
            <p:nvPr/>
          </p:nvCxnSpPr>
          <p:spPr>
            <a:xfrm flipV="1">
              <a:off x="575613" y="3614807"/>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10242" name="Picture 2" descr="https://lh7-rt.googleusercontent.com/slidesz/AGV_vUdst9NGU76HEImg4T1Z1oFqbX9H0gQ4dqGKddAy85J0Lqkgh5DsBVu055Yx0VGbcl1GEBP3YxviYOPOibhJP7Zby0WvmFeotAP7LktMmtIF9i-XuwVLyjw0zX0YhnKaZx3jaN-aU8PNEymx4bCAlfiChGTC-k8=nw?key=2C1mBxlNjjAI_g8qLdYqTQ">
            <a:extLst>
              <a:ext uri="{FF2B5EF4-FFF2-40B4-BE49-F238E27FC236}">
                <a16:creationId xmlns:a16="http://schemas.microsoft.com/office/drawing/2014/main" id="{42177786-42F5-45A7-BFDA-70AC1724C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525" y="3556221"/>
            <a:ext cx="8362950" cy="2781300"/>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10">
            <a:extLst>
              <a:ext uri="{FF2B5EF4-FFF2-40B4-BE49-F238E27FC236}">
                <a16:creationId xmlns:a16="http://schemas.microsoft.com/office/drawing/2014/main" id="{C7C9C3D8-08E4-4890-A430-4145537E0252}"/>
              </a:ext>
            </a:extLst>
          </p:cNvPr>
          <p:cNvSpPr txBox="1"/>
          <p:nvPr/>
        </p:nvSpPr>
        <p:spPr>
          <a:xfrm>
            <a:off x="11582400" y="6349376"/>
            <a:ext cx="5737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17</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29813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1784657" y="1154206"/>
            <a:ext cx="8573154" cy="646331"/>
          </a:xfrm>
          <a:prstGeom prst="rect">
            <a:avLst/>
          </a:prstGeom>
          <a:noFill/>
        </p:spPr>
        <p:txBody>
          <a:bodyPr wrap="square" rtlCol="0">
            <a:spAutoFit/>
          </a:bodyPr>
          <a:lstStyle/>
          <a:p>
            <a:pPr algn="ctr"/>
            <a:r>
              <a:rPr lang="en-US" altLang="zh-TW" sz="3600" dirty="0">
                <a:solidFill>
                  <a:schemeClr val="bg1"/>
                </a:solidFill>
                <a:latin typeface="微軟正黑體" panose="020B0604030504040204" pitchFamily="34" charset="-120"/>
                <a:ea typeface="微軟正黑體" panose="020B0604030504040204" pitchFamily="34" charset="-120"/>
              </a:rPr>
              <a:t>UNION</a:t>
            </a:r>
            <a:r>
              <a:rPr lang="zh-TW" altLang="en-US" sz="3600" dirty="0">
                <a:solidFill>
                  <a:schemeClr val="bg1"/>
                </a:solidFill>
                <a:latin typeface="微軟正黑體" panose="020B0604030504040204" pitchFamily="34" charset="-120"/>
                <a:ea typeface="微軟正黑體" panose="020B0604030504040204" pitchFamily="34" charset="-120"/>
              </a:rPr>
              <a:t> </a:t>
            </a:r>
            <a:r>
              <a:rPr lang="en-US" altLang="zh-TW" sz="3600" dirty="0">
                <a:solidFill>
                  <a:schemeClr val="bg1"/>
                </a:solidFill>
                <a:latin typeface="微軟正黑體" panose="020B0604030504040204" pitchFamily="34" charset="-120"/>
                <a:ea typeface="微軟正黑體" panose="020B0604030504040204" pitchFamily="34" charset="-120"/>
              </a:rPr>
              <a:t>, UNION</a:t>
            </a:r>
            <a:r>
              <a:rPr lang="zh-TW" altLang="en-US" sz="3600" dirty="0">
                <a:solidFill>
                  <a:schemeClr val="bg1"/>
                </a:solidFill>
                <a:latin typeface="微軟正黑體" panose="020B0604030504040204" pitchFamily="34" charset="-120"/>
                <a:ea typeface="微軟正黑體" panose="020B0604030504040204" pitchFamily="34" charset="-120"/>
              </a:rPr>
              <a:t> </a:t>
            </a:r>
            <a:r>
              <a:rPr lang="en-US" altLang="zh-TW" sz="3600" dirty="0">
                <a:solidFill>
                  <a:schemeClr val="bg1"/>
                </a:solidFill>
                <a:latin typeface="微軟正黑體" panose="020B0604030504040204" pitchFamily="34" charset="-120"/>
                <a:ea typeface="微軟正黑體" panose="020B0604030504040204" pitchFamily="34" charset="-120"/>
              </a:rPr>
              <a:t>RESULT</a:t>
            </a:r>
            <a:endParaRPr lang="zh-TW" altLang="en-US" sz="3600" dirty="0">
              <a:solidFill>
                <a:schemeClr val="bg1"/>
              </a:solidFill>
              <a:latin typeface="微軟正黑體" panose="020B0604030504040204" pitchFamily="34" charset="-120"/>
              <a:ea typeface="微軟正黑體" panose="020B0604030504040204" pitchFamily="34" charset="-120"/>
            </a:endParaRPr>
          </a:p>
        </p:txBody>
      </p:sp>
      <p:grpSp>
        <p:nvGrpSpPr>
          <p:cNvPr id="3" name="群組 2">
            <a:extLst>
              <a:ext uri="{FF2B5EF4-FFF2-40B4-BE49-F238E27FC236}">
                <a16:creationId xmlns:a16="http://schemas.microsoft.com/office/drawing/2014/main" id="{CFB637D4-B507-4236-9FA3-1171C7685995}"/>
              </a:ext>
            </a:extLst>
          </p:cNvPr>
          <p:cNvGrpSpPr/>
          <p:nvPr/>
        </p:nvGrpSpPr>
        <p:grpSpPr>
          <a:xfrm>
            <a:off x="1571234" y="2004002"/>
            <a:ext cx="9000000" cy="4130492"/>
            <a:chOff x="1571234" y="2004002"/>
            <a:chExt cx="9000000" cy="4130492"/>
          </a:xfrm>
        </p:grpSpPr>
        <p:grpSp>
          <p:nvGrpSpPr>
            <p:cNvPr id="4" name="群組 3">
              <a:extLst>
                <a:ext uri="{FF2B5EF4-FFF2-40B4-BE49-F238E27FC236}">
                  <a16:creationId xmlns:a16="http://schemas.microsoft.com/office/drawing/2014/main" id="{5BA7DEB7-8C9F-4EDB-AA1E-70BEAA1A02E9}"/>
                </a:ext>
              </a:extLst>
            </p:cNvPr>
            <p:cNvGrpSpPr/>
            <p:nvPr/>
          </p:nvGrpSpPr>
          <p:grpSpPr>
            <a:xfrm>
              <a:off x="1571234" y="2004002"/>
              <a:ext cx="9000000" cy="1053617"/>
              <a:chOff x="550847" y="2155209"/>
              <a:chExt cx="9000000" cy="1053617"/>
            </a:xfrm>
          </p:grpSpPr>
          <p:sp>
            <p:nvSpPr>
              <p:cNvPr id="9" name="文字方塊 8">
                <a:extLst>
                  <a:ext uri="{FF2B5EF4-FFF2-40B4-BE49-F238E27FC236}">
                    <a16:creationId xmlns:a16="http://schemas.microsoft.com/office/drawing/2014/main" id="{4A1785E7-B207-452D-86EC-F678894241BD}"/>
                  </a:ext>
                </a:extLst>
              </p:cNvPr>
              <p:cNvSpPr txBox="1"/>
              <p:nvPr/>
            </p:nvSpPr>
            <p:spPr>
              <a:xfrm>
                <a:off x="2185033" y="2355796"/>
                <a:ext cx="7152391" cy="414344"/>
              </a:xfrm>
              <a:prstGeom prst="rect">
                <a:avLst/>
              </a:prstGeom>
              <a:noFill/>
            </p:spPr>
            <p:txBody>
              <a:bodyPr wrap="square">
                <a:spAutoFit/>
              </a:bodyPr>
              <a:lstStyle/>
              <a:p>
                <a:pPr marL="169200" algn="just">
                  <a:lnSpc>
                    <a:spcPct val="114000"/>
                  </a:lnSpc>
                  <a:spcBef>
                    <a:spcPts val="600"/>
                  </a:spcBef>
                </a:pP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1900406" y="2155209"/>
                <a:ext cx="6556581" cy="830997"/>
              </a:xfrm>
              <a:prstGeom prst="rect">
                <a:avLst/>
              </a:prstGeom>
              <a:noFill/>
            </p:spPr>
            <p:txBody>
              <a:bodyPr wrap="square" rtlCol="0">
                <a:spAutoFit/>
              </a:bodyPr>
              <a:lstStyle/>
              <a:p>
                <a:r>
                  <a:rPr lang="en-US" altLang="zh-TW" sz="2400" dirty="0">
                    <a:solidFill>
                      <a:schemeClr val="bg1"/>
                    </a:solidFill>
                    <a:latin typeface="微軟正黑體" panose="020B0604030504040204" pitchFamily="34" charset="-120"/>
                    <a:ea typeface="微軟正黑體" panose="020B0604030504040204" pitchFamily="34" charset="-120"/>
                  </a:rPr>
                  <a:t>UNION : UNION </a:t>
                </a:r>
                <a:r>
                  <a:rPr lang="zh-TW" altLang="en-US" sz="2400" dirty="0">
                    <a:solidFill>
                      <a:schemeClr val="bg1"/>
                    </a:solidFill>
                    <a:latin typeface="微軟正黑體" panose="020B0604030504040204" pitchFamily="34" charset="-120"/>
                    <a:ea typeface="微軟正黑體" panose="020B0604030504040204" pitchFamily="34" charset="-120"/>
                  </a:rPr>
                  <a:t>中的第二個或後續的 </a:t>
                </a:r>
                <a:r>
                  <a:rPr lang="en-US" altLang="zh-TW" sz="2400" dirty="0">
                    <a:solidFill>
                      <a:schemeClr val="bg1"/>
                    </a:solidFill>
                    <a:latin typeface="微軟正黑體" panose="020B0604030504040204" pitchFamily="34" charset="-120"/>
                    <a:ea typeface="微軟正黑體" panose="020B0604030504040204" pitchFamily="34" charset="-120"/>
                  </a:rPr>
                  <a:t>SELECT </a:t>
                </a:r>
              </a:p>
              <a:p>
                <a:r>
                  <a:rPr lang="en-US" altLang="zh-TW" sz="2400" dirty="0">
                    <a:solidFill>
                      <a:schemeClr val="bg1"/>
                    </a:solidFill>
                    <a:latin typeface="微軟正黑體" panose="020B0604030504040204" pitchFamily="34" charset="-120"/>
                    <a:ea typeface="微軟正黑體" panose="020B0604030504040204" pitchFamily="34" charset="-120"/>
                  </a:rPr>
                  <a:t>UNION RESULT : UNION </a:t>
                </a:r>
                <a:r>
                  <a:rPr lang="zh-TW" altLang="en-US" sz="2400" dirty="0">
                    <a:solidFill>
                      <a:schemeClr val="bg1"/>
                    </a:solidFill>
                    <a:latin typeface="微軟正黑體" panose="020B0604030504040204" pitchFamily="34" charset="-120"/>
                    <a:ea typeface="微軟正黑體" panose="020B0604030504040204" pitchFamily="34" charset="-120"/>
                  </a:rPr>
                  <a:t>的結果</a:t>
                </a:r>
              </a:p>
            </p:txBody>
          </p:sp>
          <p:cxnSp>
            <p:nvCxnSpPr>
              <p:cNvPr id="13" name="直線接點 12">
                <a:extLst>
                  <a:ext uri="{FF2B5EF4-FFF2-40B4-BE49-F238E27FC236}">
                    <a16:creationId xmlns:a16="http://schemas.microsoft.com/office/drawing/2014/main" id="{C4FC7CCD-CD96-415E-82A6-8B071C791DC0}"/>
                  </a:ext>
                </a:extLst>
              </p:cNvPr>
              <p:cNvCxnSpPr>
                <a:cxnSpLocks/>
              </p:cNvCxnSpPr>
              <p:nvPr/>
            </p:nvCxnSpPr>
            <p:spPr>
              <a:xfrm flipV="1">
                <a:off x="550847" y="3189671"/>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11266" name="Picture 2" descr="https://lh7-rt.googleusercontent.com/slidesz/AGV_vUcx91LRnMafucOG6IKVTT66tUHs_8zHXGVB9WC6XNgsqVYlPU3yphR8Jw70FyO534vcudQuksQtPC_i6kZuQu_5e4H2aAw9xjW3NntFIiADJR1gzWGCtTHq8hvLf18dLitylY_P7PO14AHy6M_jM43JD4B55HKT=nw?key=2C1mBxlNjjAI_g8qLdYqTQ">
              <a:extLst>
                <a:ext uri="{FF2B5EF4-FFF2-40B4-BE49-F238E27FC236}">
                  <a16:creationId xmlns:a16="http://schemas.microsoft.com/office/drawing/2014/main" id="{071C19EA-8510-43FA-8481-E3E2F01CF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6259" y="3305569"/>
              <a:ext cx="7105650" cy="2828925"/>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文字方塊 10">
            <a:extLst>
              <a:ext uri="{FF2B5EF4-FFF2-40B4-BE49-F238E27FC236}">
                <a16:creationId xmlns:a16="http://schemas.microsoft.com/office/drawing/2014/main" id="{E0D9FAE2-A83F-4B4C-88B3-326D8710EAC9}"/>
              </a:ext>
            </a:extLst>
          </p:cNvPr>
          <p:cNvSpPr txBox="1"/>
          <p:nvPr/>
        </p:nvSpPr>
        <p:spPr>
          <a:xfrm>
            <a:off x="11582400" y="6349376"/>
            <a:ext cx="5737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18</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7047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2336427" y="1154206"/>
            <a:ext cx="7519147" cy="646331"/>
          </a:xfrm>
          <a:prstGeom prst="rect">
            <a:avLst/>
          </a:prstGeom>
          <a:noFill/>
        </p:spPr>
        <p:txBody>
          <a:bodyPr wrap="square" rtlCol="0">
            <a:spAutoFit/>
          </a:bodyPr>
          <a:lstStyle/>
          <a:p>
            <a:pPr algn="ctr"/>
            <a:r>
              <a:rPr lang="en-US" altLang="zh-TW" sz="3600" dirty="0">
                <a:solidFill>
                  <a:schemeClr val="bg1"/>
                </a:solidFill>
                <a:latin typeface="微軟正黑體" panose="020B0604030504040204" pitchFamily="34" charset="-120"/>
                <a:ea typeface="微軟正黑體" panose="020B0604030504040204" pitchFamily="34" charset="-120"/>
              </a:rPr>
              <a:t>type : </a:t>
            </a:r>
            <a:r>
              <a:rPr lang="zh-TW" altLang="en-US" sz="3600" dirty="0">
                <a:solidFill>
                  <a:schemeClr val="bg1"/>
                </a:solidFill>
                <a:latin typeface="微軟正黑體" panose="020B0604030504040204" pitchFamily="34" charset="-120"/>
                <a:ea typeface="微軟正黑體" panose="020B0604030504040204" pitchFamily="34" charset="-120"/>
              </a:rPr>
              <a:t>連接類型</a:t>
            </a:r>
          </a:p>
        </p:txBody>
      </p:sp>
      <p:grpSp>
        <p:nvGrpSpPr>
          <p:cNvPr id="5" name="群組 4">
            <a:extLst>
              <a:ext uri="{FF2B5EF4-FFF2-40B4-BE49-F238E27FC236}">
                <a16:creationId xmlns:a16="http://schemas.microsoft.com/office/drawing/2014/main" id="{5865C666-D333-491D-9EF8-EB7D2C76302E}"/>
              </a:ext>
            </a:extLst>
          </p:cNvPr>
          <p:cNvGrpSpPr/>
          <p:nvPr/>
        </p:nvGrpSpPr>
        <p:grpSpPr>
          <a:xfrm>
            <a:off x="1596000" y="2278548"/>
            <a:ext cx="9038919" cy="3652558"/>
            <a:chOff x="1596000" y="2278548"/>
            <a:chExt cx="9038919" cy="3652558"/>
          </a:xfrm>
        </p:grpSpPr>
        <p:grpSp>
          <p:nvGrpSpPr>
            <p:cNvPr id="4" name="群組 3">
              <a:extLst>
                <a:ext uri="{FF2B5EF4-FFF2-40B4-BE49-F238E27FC236}">
                  <a16:creationId xmlns:a16="http://schemas.microsoft.com/office/drawing/2014/main" id="{5BA7DEB7-8C9F-4EDB-AA1E-70BEAA1A02E9}"/>
                </a:ext>
              </a:extLst>
            </p:cNvPr>
            <p:cNvGrpSpPr/>
            <p:nvPr/>
          </p:nvGrpSpPr>
          <p:grpSpPr>
            <a:xfrm>
              <a:off x="1596000" y="2278548"/>
              <a:ext cx="9038919" cy="1202878"/>
              <a:chOff x="575613" y="2245277"/>
              <a:chExt cx="9038919" cy="1202878"/>
            </a:xfrm>
          </p:grpSpPr>
          <p:sp>
            <p:nvSpPr>
              <p:cNvPr id="9" name="文字方塊 8">
                <a:extLst>
                  <a:ext uri="{FF2B5EF4-FFF2-40B4-BE49-F238E27FC236}">
                    <a16:creationId xmlns:a16="http://schemas.microsoft.com/office/drawing/2014/main" id="{4A1785E7-B207-452D-86EC-F678894241BD}"/>
                  </a:ext>
                </a:extLst>
              </p:cNvPr>
              <p:cNvSpPr txBox="1"/>
              <p:nvPr/>
            </p:nvSpPr>
            <p:spPr>
              <a:xfrm>
                <a:off x="2185033" y="2355796"/>
                <a:ext cx="7152391" cy="414344"/>
              </a:xfrm>
              <a:prstGeom prst="rect">
                <a:avLst/>
              </a:prstGeom>
              <a:noFill/>
            </p:spPr>
            <p:txBody>
              <a:bodyPr wrap="square">
                <a:spAutoFit/>
              </a:bodyPr>
              <a:lstStyle/>
              <a:p>
                <a:pPr marL="169200" algn="just">
                  <a:lnSpc>
                    <a:spcPct val="114000"/>
                  </a:lnSpc>
                  <a:spcBef>
                    <a:spcPts val="600"/>
                  </a:spcBef>
                </a:pP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614532" y="2245277"/>
                <a:ext cx="9000000" cy="707886"/>
              </a:xfrm>
              <a:prstGeom prst="rect">
                <a:avLst/>
              </a:prstGeom>
              <a:noFill/>
            </p:spPr>
            <p:txBody>
              <a:bodyPr wrap="square" rtlCol="0">
                <a:spAutoFit/>
              </a:bodyPr>
              <a:lstStyle/>
              <a:p>
                <a:pPr algn="ct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效能的優劣依序為</a:t>
                </a:r>
              </a:p>
            </p:txBody>
          </p:sp>
          <p:cxnSp>
            <p:nvCxnSpPr>
              <p:cNvPr id="13" name="直線接點 12">
                <a:extLst>
                  <a:ext uri="{FF2B5EF4-FFF2-40B4-BE49-F238E27FC236}">
                    <a16:creationId xmlns:a16="http://schemas.microsoft.com/office/drawing/2014/main" id="{C4FC7CCD-CD96-415E-82A6-8B071C791DC0}"/>
                  </a:ext>
                </a:extLst>
              </p:cNvPr>
              <p:cNvCxnSpPr>
                <a:cxnSpLocks/>
              </p:cNvCxnSpPr>
              <p:nvPr/>
            </p:nvCxnSpPr>
            <p:spPr>
              <a:xfrm flipV="1">
                <a:off x="575613" y="3429000"/>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87468812-3870-46BB-9CF3-BD732687A553}"/>
                </a:ext>
              </a:extLst>
            </p:cNvPr>
            <p:cNvSpPr/>
            <p:nvPr/>
          </p:nvSpPr>
          <p:spPr>
            <a:xfrm>
              <a:off x="1596000" y="3713255"/>
              <a:ext cx="9000000" cy="2217851"/>
            </a:xfrm>
            <a:prstGeom prst="rect">
              <a:avLst/>
            </a:prstGeom>
          </p:spPr>
          <p:txBody>
            <a:bodyPr wrap="square">
              <a:spAutoFit/>
            </a:bodyPr>
            <a:lstStyle/>
            <a:p>
              <a:pPr algn="just">
                <a:lnSpc>
                  <a:spcPct val="150000"/>
                </a:lnSpc>
                <a:spcBef>
                  <a:spcPts val="600"/>
                </a:spcBef>
              </a:pPr>
              <a:r>
                <a:rPr lang="en-US" altLang="zh-TW" sz="3200" dirty="0">
                  <a:solidFill>
                    <a:schemeClr val="bg1"/>
                  </a:solidFill>
                  <a:latin typeface="微軟正黑體" panose="020B0604030504040204" pitchFamily="34" charset="-120"/>
                  <a:ea typeface="微軟正黑體" panose="020B0604030504040204" pitchFamily="34" charset="-120"/>
                </a:rPr>
                <a:t>system &gt; const &gt; </a:t>
              </a:r>
              <a:r>
                <a:rPr lang="en-US" altLang="zh-TW" sz="3200" dirty="0" err="1">
                  <a:solidFill>
                    <a:schemeClr val="bg1"/>
                  </a:solidFill>
                  <a:latin typeface="微軟正黑體" panose="020B0604030504040204" pitchFamily="34" charset="-120"/>
                  <a:ea typeface="微軟正黑體" panose="020B0604030504040204" pitchFamily="34" charset="-120"/>
                </a:rPr>
                <a:t>eq_ref</a:t>
              </a:r>
              <a:r>
                <a:rPr lang="en-US" altLang="zh-TW" sz="3200" dirty="0">
                  <a:solidFill>
                    <a:schemeClr val="bg1"/>
                  </a:solidFill>
                  <a:latin typeface="微軟正黑體" panose="020B0604030504040204" pitchFamily="34" charset="-120"/>
                  <a:ea typeface="微軟正黑體" panose="020B0604030504040204" pitchFamily="34" charset="-120"/>
                </a:rPr>
                <a:t> &gt; ref &gt; </a:t>
              </a:r>
              <a:r>
                <a:rPr lang="en-US" altLang="zh-TW" sz="3200" dirty="0" err="1">
                  <a:solidFill>
                    <a:schemeClr val="bg1"/>
                  </a:solidFill>
                  <a:latin typeface="微軟正黑體" panose="020B0604030504040204" pitchFamily="34" charset="-120"/>
                  <a:ea typeface="微軟正黑體" panose="020B0604030504040204" pitchFamily="34" charset="-120"/>
                </a:rPr>
                <a:t>fulltext</a:t>
              </a:r>
              <a:r>
                <a:rPr lang="en-US" altLang="zh-TW" sz="3200" dirty="0">
                  <a:solidFill>
                    <a:schemeClr val="bg1"/>
                  </a:solidFill>
                  <a:latin typeface="微軟正黑體" panose="020B0604030504040204" pitchFamily="34" charset="-120"/>
                  <a:ea typeface="微軟正黑體" panose="020B0604030504040204" pitchFamily="34" charset="-120"/>
                </a:rPr>
                <a:t> &gt; </a:t>
              </a:r>
              <a:r>
                <a:rPr lang="en-US" altLang="zh-TW" sz="3200" dirty="0" err="1">
                  <a:solidFill>
                    <a:schemeClr val="bg1"/>
                  </a:solidFill>
                  <a:latin typeface="微軟正黑體" panose="020B0604030504040204" pitchFamily="34" charset="-120"/>
                  <a:ea typeface="微軟正黑體" panose="020B0604030504040204" pitchFamily="34" charset="-120"/>
                </a:rPr>
                <a:t>ref_or_null</a:t>
              </a:r>
              <a:r>
                <a:rPr lang="en-US" altLang="zh-TW" sz="3200" dirty="0">
                  <a:solidFill>
                    <a:schemeClr val="bg1"/>
                  </a:solidFill>
                  <a:latin typeface="微軟正黑體" panose="020B0604030504040204" pitchFamily="34" charset="-120"/>
                  <a:ea typeface="微軟正黑體" panose="020B0604030504040204" pitchFamily="34" charset="-120"/>
                </a:rPr>
                <a:t> &gt; </a:t>
              </a:r>
              <a:r>
                <a:rPr lang="en-US" altLang="zh-TW" sz="3200" dirty="0" err="1">
                  <a:solidFill>
                    <a:schemeClr val="bg1"/>
                  </a:solidFill>
                  <a:latin typeface="微軟正黑體" panose="020B0604030504040204" pitchFamily="34" charset="-120"/>
                  <a:ea typeface="微軟正黑體" panose="020B0604030504040204" pitchFamily="34" charset="-120"/>
                </a:rPr>
                <a:t>index_merge</a:t>
              </a:r>
              <a:r>
                <a:rPr lang="en-US" altLang="zh-TW" sz="3200" dirty="0">
                  <a:solidFill>
                    <a:schemeClr val="bg1"/>
                  </a:solidFill>
                  <a:latin typeface="微軟正黑體" panose="020B0604030504040204" pitchFamily="34" charset="-120"/>
                  <a:ea typeface="微軟正黑體" panose="020B0604030504040204" pitchFamily="34" charset="-120"/>
                </a:rPr>
                <a:t> &gt; </a:t>
              </a:r>
              <a:r>
                <a:rPr lang="en-US" altLang="zh-TW" sz="3200" dirty="0" err="1">
                  <a:solidFill>
                    <a:schemeClr val="bg1"/>
                  </a:solidFill>
                  <a:latin typeface="微軟正黑體" panose="020B0604030504040204" pitchFamily="34" charset="-120"/>
                  <a:ea typeface="微軟正黑體" panose="020B0604030504040204" pitchFamily="34" charset="-120"/>
                </a:rPr>
                <a:t>unique_subquery</a:t>
              </a:r>
              <a:r>
                <a:rPr lang="en-US" altLang="zh-TW" sz="3200" dirty="0">
                  <a:solidFill>
                    <a:schemeClr val="bg1"/>
                  </a:solidFill>
                  <a:latin typeface="微軟正黑體" panose="020B0604030504040204" pitchFamily="34" charset="-120"/>
                  <a:ea typeface="微軟正黑體" panose="020B0604030504040204" pitchFamily="34" charset="-120"/>
                </a:rPr>
                <a:t> &gt; </a:t>
              </a:r>
              <a:r>
                <a:rPr lang="en-US" altLang="zh-TW" sz="3200" dirty="0" err="1">
                  <a:solidFill>
                    <a:schemeClr val="bg1"/>
                  </a:solidFill>
                  <a:latin typeface="微軟正黑體" panose="020B0604030504040204" pitchFamily="34" charset="-120"/>
                  <a:ea typeface="微軟正黑體" panose="020B0604030504040204" pitchFamily="34" charset="-120"/>
                </a:rPr>
                <a:t>index_subquery</a:t>
              </a:r>
              <a:r>
                <a:rPr lang="en-US" altLang="zh-TW" sz="3200" dirty="0">
                  <a:solidFill>
                    <a:schemeClr val="bg1"/>
                  </a:solidFill>
                  <a:latin typeface="微軟正黑體" panose="020B0604030504040204" pitchFamily="34" charset="-120"/>
                  <a:ea typeface="微軟正黑體" panose="020B0604030504040204" pitchFamily="34" charset="-120"/>
                </a:rPr>
                <a:t> &gt; range &gt;index &gt; ALL</a:t>
              </a:r>
              <a:endParaRPr lang="zh-TW" altLang="en-US" sz="3200" dirty="0">
                <a:solidFill>
                  <a:schemeClr val="bg1"/>
                </a:solidFill>
                <a:latin typeface="微軟正黑體" panose="020B0604030504040204" pitchFamily="34" charset="-120"/>
                <a:ea typeface="微軟正黑體" panose="020B0604030504040204" pitchFamily="34" charset="-120"/>
              </a:endParaRPr>
            </a:p>
          </p:txBody>
        </p:sp>
      </p:grpSp>
      <p:sp>
        <p:nvSpPr>
          <p:cNvPr id="11" name="文字方塊 10">
            <a:extLst>
              <a:ext uri="{FF2B5EF4-FFF2-40B4-BE49-F238E27FC236}">
                <a16:creationId xmlns:a16="http://schemas.microsoft.com/office/drawing/2014/main" id="{E7808DE6-64F4-49A1-BBF4-9348DBD35921}"/>
              </a:ext>
            </a:extLst>
          </p:cNvPr>
          <p:cNvSpPr txBox="1"/>
          <p:nvPr/>
        </p:nvSpPr>
        <p:spPr>
          <a:xfrm>
            <a:off x="11582400" y="6349376"/>
            <a:ext cx="5737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19</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63286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grpSp>
        <p:nvGrpSpPr>
          <p:cNvPr id="5" name="群組 4">
            <a:extLst>
              <a:ext uri="{FF2B5EF4-FFF2-40B4-BE49-F238E27FC236}">
                <a16:creationId xmlns:a16="http://schemas.microsoft.com/office/drawing/2014/main" id="{C0D6D9F2-6813-4932-8FA4-02DB2A97EC4D}"/>
              </a:ext>
            </a:extLst>
          </p:cNvPr>
          <p:cNvGrpSpPr/>
          <p:nvPr/>
        </p:nvGrpSpPr>
        <p:grpSpPr>
          <a:xfrm>
            <a:off x="3262032" y="2475192"/>
            <a:ext cx="5667935" cy="1907616"/>
            <a:chOff x="2956112" y="1859340"/>
            <a:chExt cx="5667935" cy="1907616"/>
          </a:xfrm>
        </p:grpSpPr>
        <p:sp>
          <p:nvSpPr>
            <p:cNvPr id="3" name="文字方塊 2">
              <a:extLst>
                <a:ext uri="{FF2B5EF4-FFF2-40B4-BE49-F238E27FC236}">
                  <a16:creationId xmlns:a16="http://schemas.microsoft.com/office/drawing/2014/main" id="{367F5172-887E-4376-BC07-FEF46C9EE443}"/>
                </a:ext>
              </a:extLst>
            </p:cNvPr>
            <p:cNvSpPr txBox="1"/>
            <p:nvPr/>
          </p:nvSpPr>
          <p:spPr>
            <a:xfrm>
              <a:off x="4670612" y="1859340"/>
              <a:ext cx="2339789" cy="1569660"/>
            </a:xfrm>
            <a:prstGeom prst="rect">
              <a:avLst/>
            </a:prstGeom>
            <a:noFill/>
          </p:spPr>
          <p:txBody>
            <a:bodyPr wrap="square" rtlCol="0">
              <a:spAutoFit/>
            </a:bodyPr>
            <a:lstStyle/>
            <a:p>
              <a:pPr algn="ctr"/>
              <a:r>
                <a:rPr lang="en-US" altLang="zh-TW" sz="9600" dirty="0">
                  <a:solidFill>
                    <a:schemeClr val="bg1">
                      <a:lumMod val="95000"/>
                    </a:schemeClr>
                  </a:solidFill>
                  <a:latin typeface="微軟正黑體" panose="020B0604030504040204" pitchFamily="34" charset="-120"/>
                  <a:ea typeface="微軟正黑體" panose="020B0604030504040204" pitchFamily="34" charset="-120"/>
                </a:rPr>
                <a:t>0 1</a:t>
              </a:r>
              <a:endParaRPr lang="zh-TW" altLang="en-US" sz="9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24" name="文字方塊 23">
              <a:extLst>
                <a:ext uri="{FF2B5EF4-FFF2-40B4-BE49-F238E27FC236}">
                  <a16:creationId xmlns:a16="http://schemas.microsoft.com/office/drawing/2014/main" id="{25D7D7B2-5166-45EF-B6C0-26C9C277F9EC}"/>
                </a:ext>
              </a:extLst>
            </p:cNvPr>
            <p:cNvSpPr txBox="1"/>
            <p:nvPr/>
          </p:nvSpPr>
          <p:spPr>
            <a:xfrm>
              <a:off x="2956112" y="3397624"/>
              <a:ext cx="5667935" cy="369332"/>
            </a:xfrm>
            <a:prstGeom prst="rect">
              <a:avLst/>
            </a:prstGeom>
            <a:noFill/>
          </p:spPr>
          <p:txBody>
            <a:bodyPr wrap="square">
              <a:spAutoFit/>
            </a:bodyPr>
            <a:lstStyle/>
            <a:p>
              <a:pPr algn="ctr"/>
              <a:r>
                <a:rPr kumimoji="0" lang="zh-TW" altLang="zh-TW" b="1" i="0" u="none" strike="noStrike" cap="none" normalizeH="0" baseline="0" dirty="0">
                  <a:ln>
                    <a:noFill/>
                  </a:ln>
                  <a:solidFill>
                    <a:schemeClr val="bg1">
                      <a:lumMod val="95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Index Mechanism and the Application of </a:t>
              </a: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Times New Roman" panose="02020603050405020304" pitchFamily="18" charset="0"/>
                </a:rPr>
                <a:t>EXPLAIN</a:t>
              </a:r>
              <a:r>
                <a:rPr lang="zh-TW" altLang="zh-TW" b="1" dirty="0">
                  <a:solidFill>
                    <a:schemeClr val="bg1">
                      <a:lumMod val="95000"/>
                    </a:schemeClr>
                  </a:solidFill>
                  <a:latin typeface="微軟正黑體" panose="020B0604030504040204" pitchFamily="34" charset="-120"/>
                  <a:ea typeface="微軟正黑體" panose="020B0604030504040204" pitchFamily="34" charset="-120"/>
                  <a:cs typeface="Times New Roman" panose="02020603050405020304" pitchFamily="18" charset="0"/>
                </a:rPr>
                <a:t> </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grpSp>
      <p:sp>
        <p:nvSpPr>
          <p:cNvPr id="6" name="文字方塊 5">
            <a:extLst>
              <a:ext uri="{FF2B5EF4-FFF2-40B4-BE49-F238E27FC236}">
                <a16:creationId xmlns:a16="http://schemas.microsoft.com/office/drawing/2014/main" id="{D4397991-7D8A-481D-A4AB-DF7A46877D35}"/>
              </a:ext>
            </a:extLst>
          </p:cNvPr>
          <p:cNvSpPr txBox="1"/>
          <p:nvPr/>
        </p:nvSpPr>
        <p:spPr>
          <a:xfrm>
            <a:off x="11764254" y="6349376"/>
            <a:ext cx="391886"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2</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83452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D4397991-7D8A-481D-A4AB-DF7A46877D35}"/>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20</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705B83EA-DE41-4C43-A309-1EEB6A4DC817}"/>
              </a:ext>
            </a:extLst>
          </p:cNvPr>
          <p:cNvSpPr txBox="1"/>
          <p:nvPr/>
        </p:nvSpPr>
        <p:spPr>
          <a:xfrm>
            <a:off x="1784657" y="1154206"/>
            <a:ext cx="8573154" cy="646331"/>
          </a:xfrm>
          <a:prstGeom prst="rect">
            <a:avLst/>
          </a:prstGeom>
          <a:noFill/>
        </p:spPr>
        <p:txBody>
          <a:bodyPr wrap="square" rtlCol="0">
            <a:spAutoFit/>
          </a:bodyPr>
          <a:lstStyle/>
          <a:p>
            <a:pPr algn="ctr"/>
            <a:r>
              <a:rPr lang="en-US" altLang="zh-TW" sz="3600" b="1" dirty="0">
                <a:solidFill>
                  <a:schemeClr val="bg1"/>
                </a:solidFill>
                <a:latin typeface="微軟正黑體" panose="020B0604030504040204" pitchFamily="34" charset="-120"/>
                <a:ea typeface="微軟正黑體" panose="020B0604030504040204" pitchFamily="34" charset="-120"/>
              </a:rPr>
              <a:t>const</a:t>
            </a:r>
            <a:endParaRPr lang="zh-TW" altLang="en-US" sz="3600" b="1" dirty="0">
              <a:solidFill>
                <a:schemeClr val="bg1"/>
              </a:solidFill>
              <a:latin typeface="微軟正黑體" panose="020B0604030504040204" pitchFamily="34" charset="-120"/>
              <a:ea typeface="微軟正黑體" panose="020B0604030504040204" pitchFamily="34" charset="-120"/>
            </a:endParaRPr>
          </a:p>
        </p:txBody>
      </p:sp>
      <p:grpSp>
        <p:nvGrpSpPr>
          <p:cNvPr id="3" name="群組 2">
            <a:extLst>
              <a:ext uri="{FF2B5EF4-FFF2-40B4-BE49-F238E27FC236}">
                <a16:creationId xmlns:a16="http://schemas.microsoft.com/office/drawing/2014/main" id="{A5AB7A10-6A08-48C1-BCE7-2B170219123F}"/>
              </a:ext>
            </a:extLst>
          </p:cNvPr>
          <p:cNvGrpSpPr/>
          <p:nvPr/>
        </p:nvGrpSpPr>
        <p:grpSpPr>
          <a:xfrm>
            <a:off x="1583617" y="2195064"/>
            <a:ext cx="9024766" cy="3102840"/>
            <a:chOff x="1571234" y="2204589"/>
            <a:chExt cx="9024766" cy="3102840"/>
          </a:xfrm>
        </p:grpSpPr>
        <p:grpSp>
          <p:nvGrpSpPr>
            <p:cNvPr id="4" name="群組 3">
              <a:extLst>
                <a:ext uri="{FF2B5EF4-FFF2-40B4-BE49-F238E27FC236}">
                  <a16:creationId xmlns:a16="http://schemas.microsoft.com/office/drawing/2014/main" id="{5BA7DEB7-8C9F-4EDB-AA1E-70BEAA1A02E9}"/>
                </a:ext>
              </a:extLst>
            </p:cNvPr>
            <p:cNvGrpSpPr/>
            <p:nvPr/>
          </p:nvGrpSpPr>
          <p:grpSpPr>
            <a:xfrm>
              <a:off x="1571234" y="2204589"/>
              <a:ext cx="9024766" cy="1166193"/>
              <a:chOff x="550847" y="2355796"/>
              <a:chExt cx="9024766" cy="1166193"/>
            </a:xfrm>
          </p:grpSpPr>
          <p:sp>
            <p:nvSpPr>
              <p:cNvPr id="9" name="文字方塊 8">
                <a:extLst>
                  <a:ext uri="{FF2B5EF4-FFF2-40B4-BE49-F238E27FC236}">
                    <a16:creationId xmlns:a16="http://schemas.microsoft.com/office/drawing/2014/main" id="{4A1785E7-B207-452D-86EC-F678894241BD}"/>
                  </a:ext>
                </a:extLst>
              </p:cNvPr>
              <p:cNvSpPr txBox="1"/>
              <p:nvPr/>
            </p:nvSpPr>
            <p:spPr>
              <a:xfrm>
                <a:off x="2185033" y="2355796"/>
                <a:ext cx="7152391" cy="414344"/>
              </a:xfrm>
              <a:prstGeom prst="rect">
                <a:avLst/>
              </a:prstGeom>
              <a:noFill/>
            </p:spPr>
            <p:txBody>
              <a:bodyPr wrap="square">
                <a:spAutoFit/>
              </a:bodyPr>
              <a:lstStyle/>
              <a:p>
                <a:pPr marL="169200" algn="just">
                  <a:lnSpc>
                    <a:spcPct val="114000"/>
                  </a:lnSpc>
                  <a:spcBef>
                    <a:spcPts val="600"/>
                  </a:spcBef>
                </a:pP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550847" y="2411788"/>
                <a:ext cx="9000000" cy="830997"/>
              </a:xfrm>
              <a:prstGeom prst="rect">
                <a:avLst/>
              </a:prstGeom>
              <a:noFill/>
            </p:spPr>
            <p:txBody>
              <a:bodyPr wrap="square" rtlCol="0">
                <a:spAutoFit/>
              </a:bodyPr>
              <a:lstStyle/>
              <a:p>
                <a:pPr algn="just"/>
                <a:r>
                  <a:rPr lang="zh-TW" altLang="en-US" sz="2400" dirty="0">
                    <a:solidFill>
                      <a:schemeClr val="bg1"/>
                    </a:solidFill>
                    <a:latin typeface="微軟正黑體" panose="020B0604030504040204" pitchFamily="34" charset="-120"/>
                    <a:ea typeface="微軟正黑體" panose="020B0604030504040204" pitchFamily="34" charset="-120"/>
                  </a:rPr>
                  <a:t>當</a:t>
                </a:r>
                <a:r>
                  <a:rPr lang="en-US" altLang="zh-TW" sz="2400" dirty="0">
                    <a:solidFill>
                      <a:schemeClr val="bg1"/>
                    </a:solidFill>
                    <a:latin typeface="微軟正黑體" panose="020B0604030504040204" pitchFamily="34" charset="-120"/>
                    <a:ea typeface="微軟正黑體" panose="020B0604030504040204" pitchFamily="34" charset="-120"/>
                  </a:rPr>
                  <a:t>query</a:t>
                </a:r>
                <a:r>
                  <a:rPr lang="zh-TW" altLang="en-US" sz="2400" dirty="0">
                    <a:solidFill>
                      <a:schemeClr val="bg1"/>
                    </a:solidFill>
                    <a:latin typeface="微軟正黑體" panose="020B0604030504040204" pitchFamily="34" charset="-120"/>
                    <a:ea typeface="微軟正黑體" panose="020B0604030504040204" pitchFamily="34" charset="-120"/>
                  </a:rPr>
                  <a:t>的結果只有一筆資料時，這種情況通常發生於</a:t>
                </a:r>
                <a:br>
                  <a:rPr lang="en-US" altLang="zh-TW" sz="2400" dirty="0">
                    <a:solidFill>
                      <a:schemeClr val="bg1"/>
                    </a:solidFill>
                    <a:latin typeface="微軟正黑體" panose="020B0604030504040204" pitchFamily="34" charset="-120"/>
                    <a:ea typeface="微軟正黑體" panose="020B0604030504040204" pitchFamily="34" charset="-120"/>
                  </a:rPr>
                </a:br>
                <a:r>
                  <a:rPr lang="en-US" altLang="zh-TW" sz="2400" dirty="0">
                    <a:solidFill>
                      <a:schemeClr val="bg1"/>
                    </a:solidFill>
                    <a:latin typeface="微軟正黑體" panose="020B0604030504040204" pitchFamily="34" charset="-120"/>
                    <a:ea typeface="微軟正黑體" panose="020B0604030504040204" pitchFamily="34" charset="-120"/>
                  </a:rPr>
                  <a:t>where</a:t>
                </a:r>
                <a:r>
                  <a:rPr lang="zh-TW" altLang="en-US" sz="2400" dirty="0">
                    <a:solidFill>
                      <a:schemeClr val="bg1"/>
                    </a:solidFill>
                    <a:latin typeface="微軟正黑體" panose="020B0604030504040204" pitchFamily="34" charset="-120"/>
                    <a:ea typeface="微軟正黑體" panose="020B0604030504040204" pitchFamily="34" charset="-120"/>
                  </a:rPr>
                  <a:t>條件用</a:t>
                </a:r>
                <a:r>
                  <a:rPr lang="en-US" altLang="zh-TW" sz="2400" dirty="0">
                    <a:solidFill>
                      <a:schemeClr val="bg1"/>
                    </a:solidFill>
                    <a:latin typeface="微軟正黑體" panose="020B0604030504040204" pitchFamily="34" charset="-120"/>
                    <a:ea typeface="微軟正黑體" panose="020B0604030504040204" pitchFamily="34" charset="-120"/>
                  </a:rPr>
                  <a:t>PRIMARY KEY</a:t>
                </a:r>
                <a:r>
                  <a:rPr lang="zh-TW" altLang="en-US" sz="2400" dirty="0">
                    <a:solidFill>
                      <a:schemeClr val="bg1"/>
                    </a:solidFill>
                    <a:latin typeface="微軟正黑體" panose="020B0604030504040204" pitchFamily="34" charset="-120"/>
                    <a:ea typeface="微軟正黑體" panose="020B0604030504040204" pitchFamily="34" charset="-120"/>
                  </a:rPr>
                  <a:t>或</a:t>
                </a:r>
                <a:r>
                  <a:rPr lang="en-US" altLang="zh-TW" sz="2400" dirty="0">
                    <a:solidFill>
                      <a:schemeClr val="bg1"/>
                    </a:solidFill>
                    <a:latin typeface="微軟正黑體" panose="020B0604030504040204" pitchFamily="34" charset="-120"/>
                    <a:ea typeface="微軟正黑體" panose="020B0604030504040204" pitchFamily="34" charset="-120"/>
                  </a:rPr>
                  <a:t>UNIQUE</a:t>
                </a:r>
                <a:r>
                  <a:rPr lang="zh-TW" altLang="en-US" sz="2400" dirty="0">
                    <a:solidFill>
                      <a:schemeClr val="bg1"/>
                    </a:solidFill>
                    <a:latin typeface="微軟正黑體" panose="020B0604030504040204" pitchFamily="34" charset="-120"/>
                    <a:ea typeface="微軟正黑體" panose="020B0604030504040204" pitchFamily="34" charset="-120"/>
                  </a:rPr>
                  <a:t>的欄位做限制時發生。</a:t>
                </a:r>
              </a:p>
            </p:txBody>
          </p:sp>
          <p:cxnSp>
            <p:nvCxnSpPr>
              <p:cNvPr id="13" name="直線接點 12">
                <a:extLst>
                  <a:ext uri="{FF2B5EF4-FFF2-40B4-BE49-F238E27FC236}">
                    <a16:creationId xmlns:a16="http://schemas.microsoft.com/office/drawing/2014/main" id="{C4FC7CCD-CD96-415E-82A6-8B071C791DC0}"/>
                  </a:ext>
                </a:extLst>
              </p:cNvPr>
              <p:cNvCxnSpPr>
                <a:cxnSpLocks/>
              </p:cNvCxnSpPr>
              <p:nvPr/>
            </p:nvCxnSpPr>
            <p:spPr>
              <a:xfrm flipV="1">
                <a:off x="575613" y="3502834"/>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12290" name="Picture 2" descr="https://lh7-rt.googleusercontent.com/slidesz/AGV_vUf_GSs9TcE_uVvZ03lBZc_eky7chTtruQ1mdnWiRp01ycPQZ_nYTmr4HRvqmLHT4eMKKtWA5ubNqAogY96uQrGqGWlHwqbCd7zKDatTRnLiAblLvpFp5HVcfV1oBe6K9pUehizy6st7t73vXI5YwWJCxrAlFXg=nw?key=2C1mBxlNjjAI_g8qLdYqTQ">
              <a:extLst>
                <a:ext uri="{FF2B5EF4-FFF2-40B4-BE49-F238E27FC236}">
                  <a16:creationId xmlns:a16="http://schemas.microsoft.com/office/drawing/2014/main" id="{02FAF29B-B5D9-4599-994D-C56E4CB67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000" y="3766422"/>
              <a:ext cx="9000000" cy="154100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5866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1784657" y="1154206"/>
            <a:ext cx="8573154" cy="646331"/>
          </a:xfrm>
          <a:prstGeom prst="rect">
            <a:avLst/>
          </a:prstGeom>
          <a:noFill/>
        </p:spPr>
        <p:txBody>
          <a:bodyPr wrap="square" rtlCol="0">
            <a:spAutoFit/>
          </a:bodyPr>
          <a:lstStyle/>
          <a:p>
            <a:pPr algn="ctr"/>
            <a:r>
              <a:rPr lang="en-US" altLang="zh-TW" sz="3600" b="1" dirty="0" err="1">
                <a:solidFill>
                  <a:schemeClr val="bg1"/>
                </a:solidFill>
                <a:latin typeface="微軟正黑體" panose="020B0604030504040204" pitchFamily="34" charset="-120"/>
                <a:ea typeface="微軟正黑體" panose="020B0604030504040204" pitchFamily="34" charset="-120"/>
              </a:rPr>
              <a:t>eq_ref</a:t>
            </a:r>
            <a:endParaRPr lang="zh-TW" altLang="en-US" sz="3600" b="1" dirty="0">
              <a:solidFill>
                <a:schemeClr val="bg1"/>
              </a:solidFill>
              <a:latin typeface="微軟正黑體" panose="020B0604030504040204" pitchFamily="34" charset="-120"/>
              <a:ea typeface="微軟正黑體" panose="020B0604030504040204" pitchFamily="34" charset="-120"/>
            </a:endParaRPr>
          </a:p>
        </p:txBody>
      </p:sp>
      <p:grpSp>
        <p:nvGrpSpPr>
          <p:cNvPr id="3" name="群組 2">
            <a:extLst>
              <a:ext uri="{FF2B5EF4-FFF2-40B4-BE49-F238E27FC236}">
                <a16:creationId xmlns:a16="http://schemas.microsoft.com/office/drawing/2014/main" id="{827EE12F-F032-4C57-95B5-24D625362361}"/>
              </a:ext>
            </a:extLst>
          </p:cNvPr>
          <p:cNvGrpSpPr/>
          <p:nvPr/>
        </p:nvGrpSpPr>
        <p:grpSpPr>
          <a:xfrm>
            <a:off x="1595999" y="2094070"/>
            <a:ext cx="9038920" cy="3609724"/>
            <a:chOff x="1595999" y="2094070"/>
            <a:chExt cx="9038920" cy="3609724"/>
          </a:xfrm>
        </p:grpSpPr>
        <p:grpSp>
          <p:nvGrpSpPr>
            <p:cNvPr id="4" name="群組 3">
              <a:extLst>
                <a:ext uri="{FF2B5EF4-FFF2-40B4-BE49-F238E27FC236}">
                  <a16:creationId xmlns:a16="http://schemas.microsoft.com/office/drawing/2014/main" id="{5BA7DEB7-8C9F-4EDB-AA1E-70BEAA1A02E9}"/>
                </a:ext>
              </a:extLst>
            </p:cNvPr>
            <p:cNvGrpSpPr/>
            <p:nvPr/>
          </p:nvGrpSpPr>
          <p:grpSpPr>
            <a:xfrm>
              <a:off x="1596000" y="2094070"/>
              <a:ext cx="9038919" cy="1276712"/>
              <a:chOff x="575613" y="2245277"/>
              <a:chExt cx="9038919" cy="1276712"/>
            </a:xfrm>
          </p:grpSpPr>
          <p:sp>
            <p:nvSpPr>
              <p:cNvPr id="9" name="文字方塊 8">
                <a:extLst>
                  <a:ext uri="{FF2B5EF4-FFF2-40B4-BE49-F238E27FC236}">
                    <a16:creationId xmlns:a16="http://schemas.microsoft.com/office/drawing/2014/main" id="{4A1785E7-B207-452D-86EC-F678894241BD}"/>
                  </a:ext>
                </a:extLst>
              </p:cNvPr>
              <p:cNvSpPr txBox="1"/>
              <p:nvPr/>
            </p:nvSpPr>
            <p:spPr>
              <a:xfrm>
                <a:off x="2185033" y="2355796"/>
                <a:ext cx="7152391" cy="414344"/>
              </a:xfrm>
              <a:prstGeom prst="rect">
                <a:avLst/>
              </a:prstGeom>
              <a:noFill/>
            </p:spPr>
            <p:txBody>
              <a:bodyPr wrap="square">
                <a:spAutoFit/>
              </a:bodyPr>
              <a:lstStyle/>
              <a:p>
                <a:pPr marL="169200" algn="just">
                  <a:lnSpc>
                    <a:spcPct val="114000"/>
                  </a:lnSpc>
                  <a:spcBef>
                    <a:spcPts val="600"/>
                  </a:spcBef>
                </a:pP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614532" y="2245277"/>
                <a:ext cx="9000000" cy="830997"/>
              </a:xfrm>
              <a:prstGeom prst="rect">
                <a:avLst/>
              </a:prstGeom>
              <a:noFill/>
            </p:spPr>
            <p:txBody>
              <a:bodyPr wrap="square" rtlCol="0">
                <a:spAutoFit/>
              </a:bodyPr>
              <a:lstStyle/>
              <a:p>
                <a:r>
                  <a:rPr lang="zh-TW" altLang="en-US" sz="2400" dirty="0">
                    <a:solidFill>
                      <a:schemeClr val="bg1"/>
                    </a:solidFill>
                    <a:latin typeface="微軟正黑體" panose="020B0604030504040204" pitchFamily="34" charset="-120"/>
                    <a:ea typeface="微軟正黑體" panose="020B0604030504040204" pitchFamily="34" charset="-120"/>
                  </a:rPr>
                  <a:t>當</a:t>
                </a:r>
                <a:r>
                  <a:rPr lang="en-US" altLang="zh-TW" sz="2400" dirty="0">
                    <a:solidFill>
                      <a:schemeClr val="bg1"/>
                    </a:solidFill>
                    <a:latin typeface="微軟正黑體" panose="020B0604030504040204" pitchFamily="34" charset="-120"/>
                    <a:ea typeface="微軟正黑體" panose="020B0604030504040204" pitchFamily="34" charset="-120"/>
                  </a:rPr>
                  <a:t>query</a:t>
                </a:r>
                <a:r>
                  <a:rPr lang="zh-TW" altLang="en-US" sz="2400" dirty="0">
                    <a:solidFill>
                      <a:schemeClr val="bg1"/>
                    </a:solidFill>
                    <a:latin typeface="微軟正黑體" panose="020B0604030504040204" pitchFamily="34" charset="-120"/>
                    <a:ea typeface="微軟正黑體" panose="020B0604030504040204" pitchFamily="34" charset="-120"/>
                  </a:rPr>
                  <a:t>用到</a:t>
                </a:r>
                <a:r>
                  <a:rPr lang="en-US" altLang="zh-TW" sz="2400" dirty="0">
                    <a:solidFill>
                      <a:schemeClr val="bg1"/>
                    </a:solidFill>
                    <a:latin typeface="微軟正黑體" panose="020B0604030504040204" pitchFamily="34" charset="-120"/>
                    <a:ea typeface="微軟正黑體" panose="020B0604030504040204" pitchFamily="34" charset="-120"/>
                  </a:rPr>
                  <a:t>join</a:t>
                </a:r>
                <a:r>
                  <a:rPr lang="zh-TW" altLang="en-US" sz="2400" dirty="0">
                    <a:solidFill>
                      <a:schemeClr val="bg1"/>
                    </a:solidFill>
                    <a:latin typeface="微軟正黑體" panose="020B0604030504040204" pitchFamily="34" charset="-120"/>
                    <a:ea typeface="微軟正黑體" panose="020B0604030504040204" pitchFamily="34" charset="-120"/>
                  </a:rPr>
                  <a:t>時，如果</a:t>
                </a:r>
                <a:r>
                  <a:rPr lang="en-US" altLang="zh-TW" sz="2400" dirty="0">
                    <a:solidFill>
                      <a:schemeClr val="bg1"/>
                    </a:solidFill>
                    <a:latin typeface="微軟正黑體" panose="020B0604030504040204" pitchFamily="34" charset="-120"/>
                    <a:ea typeface="微軟正黑體" panose="020B0604030504040204" pitchFamily="34" charset="-120"/>
                  </a:rPr>
                  <a:t>join table</a:t>
                </a:r>
                <a:r>
                  <a:rPr lang="zh-TW" altLang="en-US" sz="2400" dirty="0">
                    <a:solidFill>
                      <a:schemeClr val="bg1"/>
                    </a:solidFill>
                    <a:latin typeface="微軟正黑體" panose="020B0604030504040204" pitchFamily="34" charset="-120"/>
                    <a:ea typeface="微軟正黑體" panose="020B0604030504040204" pitchFamily="34" charset="-120"/>
                  </a:rPr>
                  <a:t>關聯的欄位是</a:t>
                </a:r>
                <a:r>
                  <a:rPr lang="en-US" altLang="zh-TW" sz="2400" dirty="0">
                    <a:solidFill>
                      <a:schemeClr val="bg1"/>
                    </a:solidFill>
                    <a:latin typeface="微軟正黑體" panose="020B0604030504040204" pitchFamily="34" charset="-120"/>
                    <a:ea typeface="微軟正黑體" panose="020B0604030504040204" pitchFamily="34" charset="-120"/>
                  </a:rPr>
                  <a:t>PRIMARY KEY</a:t>
                </a:r>
                <a:r>
                  <a:rPr lang="zh-TW" altLang="en-US" sz="2400" dirty="0">
                    <a:solidFill>
                      <a:schemeClr val="bg1"/>
                    </a:solidFill>
                    <a:latin typeface="微軟正黑體" panose="020B0604030504040204" pitchFamily="34" charset="-120"/>
                    <a:ea typeface="微軟正黑體" panose="020B0604030504040204" pitchFamily="34" charset="-120"/>
                  </a:rPr>
                  <a:t>的唯一欄位或</a:t>
                </a:r>
                <a:r>
                  <a:rPr lang="en-US" altLang="zh-TW" sz="2400" dirty="0">
                    <a:solidFill>
                      <a:schemeClr val="bg1"/>
                    </a:solidFill>
                    <a:latin typeface="微軟正黑體" panose="020B0604030504040204" pitchFamily="34" charset="-120"/>
                    <a:ea typeface="微軟正黑體" panose="020B0604030504040204" pitchFamily="34" charset="-120"/>
                  </a:rPr>
                  <a:t>UNIQUE</a:t>
                </a:r>
                <a:r>
                  <a:rPr lang="zh-TW" altLang="en-US" sz="2400" dirty="0">
                    <a:solidFill>
                      <a:schemeClr val="bg1"/>
                    </a:solidFill>
                    <a:latin typeface="微軟正黑體" panose="020B0604030504040204" pitchFamily="34" charset="-120"/>
                    <a:ea typeface="微軟正黑體" panose="020B0604030504040204" pitchFamily="34" charset="-120"/>
                  </a:rPr>
                  <a:t>， 且</a:t>
                </a:r>
                <a:r>
                  <a:rPr lang="en-US" altLang="zh-TW" sz="2400" dirty="0">
                    <a:solidFill>
                      <a:schemeClr val="bg1"/>
                    </a:solidFill>
                    <a:latin typeface="微軟正黑體" panose="020B0604030504040204" pitchFamily="34" charset="-120"/>
                    <a:ea typeface="微軟正黑體" panose="020B0604030504040204" pitchFamily="34" charset="-120"/>
                  </a:rPr>
                  <a:t>join</a:t>
                </a:r>
                <a:r>
                  <a:rPr lang="zh-TW" altLang="en-US" sz="2400" dirty="0">
                    <a:solidFill>
                      <a:schemeClr val="bg1"/>
                    </a:solidFill>
                    <a:latin typeface="微軟正黑體" panose="020B0604030504040204" pitchFamily="34" charset="-120"/>
                    <a:ea typeface="微軟正黑體" panose="020B0604030504040204" pitchFamily="34" charset="-120"/>
                  </a:rPr>
                  <a:t>的資料只有一筆</a:t>
                </a:r>
              </a:p>
            </p:txBody>
          </p:sp>
          <p:cxnSp>
            <p:nvCxnSpPr>
              <p:cNvPr id="13" name="直線接點 12">
                <a:extLst>
                  <a:ext uri="{FF2B5EF4-FFF2-40B4-BE49-F238E27FC236}">
                    <a16:creationId xmlns:a16="http://schemas.microsoft.com/office/drawing/2014/main" id="{C4FC7CCD-CD96-415E-82A6-8B071C791DC0}"/>
                  </a:ext>
                </a:extLst>
              </p:cNvPr>
              <p:cNvCxnSpPr>
                <a:cxnSpLocks/>
              </p:cNvCxnSpPr>
              <p:nvPr/>
            </p:nvCxnSpPr>
            <p:spPr>
              <a:xfrm flipV="1">
                <a:off x="575613" y="3502834"/>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3074" name="Picture 2">
              <a:extLst>
                <a:ext uri="{FF2B5EF4-FFF2-40B4-BE49-F238E27FC236}">
                  <a16:creationId xmlns:a16="http://schemas.microsoft.com/office/drawing/2014/main" id="{9B55DDB0-C380-48D2-96B3-349054819B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999" y="3644899"/>
              <a:ext cx="9000000" cy="2058895"/>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文字方塊 10">
            <a:extLst>
              <a:ext uri="{FF2B5EF4-FFF2-40B4-BE49-F238E27FC236}">
                <a16:creationId xmlns:a16="http://schemas.microsoft.com/office/drawing/2014/main" id="{2D40263E-77CF-4E9B-B2FA-76AFDBFB6EB7}"/>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21</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48532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1784657" y="1154206"/>
            <a:ext cx="8573154" cy="646331"/>
          </a:xfrm>
          <a:prstGeom prst="rect">
            <a:avLst/>
          </a:prstGeom>
          <a:noFill/>
        </p:spPr>
        <p:txBody>
          <a:bodyPr wrap="square" rtlCol="0">
            <a:spAutoFit/>
          </a:bodyPr>
          <a:lstStyle/>
          <a:p>
            <a:pPr algn="ctr"/>
            <a:r>
              <a:rPr lang="en-US" altLang="zh-TW" sz="3600" b="1" dirty="0">
                <a:solidFill>
                  <a:schemeClr val="bg1"/>
                </a:solidFill>
                <a:latin typeface="微軟正黑體" panose="020B0604030504040204" pitchFamily="34" charset="-120"/>
                <a:ea typeface="微軟正黑體" panose="020B0604030504040204" pitchFamily="34" charset="-120"/>
              </a:rPr>
              <a:t>ref</a:t>
            </a:r>
            <a:endParaRPr lang="zh-TW" altLang="en-US" sz="3600" b="1" dirty="0">
              <a:solidFill>
                <a:schemeClr val="bg1"/>
              </a:solidFill>
              <a:latin typeface="微軟正黑體" panose="020B0604030504040204" pitchFamily="34" charset="-120"/>
              <a:ea typeface="微軟正黑體" panose="020B0604030504040204" pitchFamily="34" charset="-120"/>
            </a:endParaRPr>
          </a:p>
        </p:txBody>
      </p:sp>
      <p:grpSp>
        <p:nvGrpSpPr>
          <p:cNvPr id="3" name="群組 2">
            <a:extLst>
              <a:ext uri="{FF2B5EF4-FFF2-40B4-BE49-F238E27FC236}">
                <a16:creationId xmlns:a16="http://schemas.microsoft.com/office/drawing/2014/main" id="{2A11BFFE-BDBC-4CD4-8276-C6E3C47DD2FA}"/>
              </a:ext>
            </a:extLst>
          </p:cNvPr>
          <p:cNvGrpSpPr/>
          <p:nvPr/>
        </p:nvGrpSpPr>
        <p:grpSpPr>
          <a:xfrm>
            <a:off x="1578050" y="2241089"/>
            <a:ext cx="9035899" cy="3462705"/>
            <a:chOff x="1596000" y="2241089"/>
            <a:chExt cx="9035899" cy="3462705"/>
          </a:xfrm>
        </p:grpSpPr>
        <p:grpSp>
          <p:nvGrpSpPr>
            <p:cNvPr id="4" name="群組 3">
              <a:extLst>
                <a:ext uri="{FF2B5EF4-FFF2-40B4-BE49-F238E27FC236}">
                  <a16:creationId xmlns:a16="http://schemas.microsoft.com/office/drawing/2014/main" id="{5BA7DEB7-8C9F-4EDB-AA1E-70BEAA1A02E9}"/>
                </a:ext>
              </a:extLst>
            </p:cNvPr>
            <p:cNvGrpSpPr/>
            <p:nvPr/>
          </p:nvGrpSpPr>
          <p:grpSpPr>
            <a:xfrm>
              <a:off x="1596000" y="2241089"/>
              <a:ext cx="9035899" cy="1375815"/>
              <a:chOff x="575613" y="2146174"/>
              <a:chExt cx="9035899" cy="1375815"/>
            </a:xfrm>
          </p:grpSpPr>
          <p:sp>
            <p:nvSpPr>
              <p:cNvPr id="9" name="文字方塊 8">
                <a:extLst>
                  <a:ext uri="{FF2B5EF4-FFF2-40B4-BE49-F238E27FC236}">
                    <a16:creationId xmlns:a16="http://schemas.microsoft.com/office/drawing/2014/main" id="{4A1785E7-B207-452D-86EC-F678894241BD}"/>
                  </a:ext>
                </a:extLst>
              </p:cNvPr>
              <p:cNvSpPr txBox="1"/>
              <p:nvPr/>
            </p:nvSpPr>
            <p:spPr>
              <a:xfrm>
                <a:off x="2185033" y="2355796"/>
                <a:ext cx="7152391" cy="414344"/>
              </a:xfrm>
              <a:prstGeom prst="rect">
                <a:avLst/>
              </a:prstGeom>
              <a:noFill/>
            </p:spPr>
            <p:txBody>
              <a:bodyPr wrap="square">
                <a:spAutoFit/>
              </a:bodyPr>
              <a:lstStyle/>
              <a:p>
                <a:pPr marL="169200" algn="just">
                  <a:lnSpc>
                    <a:spcPct val="114000"/>
                  </a:lnSpc>
                  <a:spcBef>
                    <a:spcPts val="600"/>
                  </a:spcBef>
                </a:pP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611512" y="2146174"/>
                <a:ext cx="9000000" cy="1200329"/>
              </a:xfrm>
              <a:prstGeom prst="rect">
                <a:avLst/>
              </a:prstGeom>
              <a:noFill/>
            </p:spPr>
            <p:txBody>
              <a:bodyPr wrap="square" rtlCol="0">
                <a:spAutoFit/>
              </a:bodyPr>
              <a:lstStyle/>
              <a:p>
                <a:pPr algn="just"/>
                <a:r>
                  <a:rPr lang="zh-TW" altLang="en-US" sz="2400" dirty="0">
                    <a:solidFill>
                      <a:schemeClr val="bg1"/>
                    </a:solidFill>
                    <a:latin typeface="微軟正黑體" panose="020B0604030504040204" pitchFamily="34" charset="-120"/>
                    <a:ea typeface="微軟正黑體" panose="020B0604030504040204" pitchFamily="34" charset="-120"/>
                  </a:rPr>
                  <a:t>當</a:t>
                </a:r>
                <a:r>
                  <a:rPr lang="en-US" altLang="zh-TW" sz="2400" dirty="0">
                    <a:solidFill>
                      <a:schemeClr val="bg1"/>
                    </a:solidFill>
                    <a:latin typeface="微軟正黑體" panose="020B0604030504040204" pitchFamily="34" charset="-120"/>
                    <a:ea typeface="微軟正黑體" panose="020B0604030504040204" pitchFamily="34" charset="-120"/>
                  </a:rPr>
                  <a:t>query</a:t>
                </a:r>
                <a:r>
                  <a:rPr lang="zh-TW" altLang="en-US" sz="2400" dirty="0">
                    <a:solidFill>
                      <a:schemeClr val="bg1"/>
                    </a:solidFill>
                    <a:latin typeface="微軟正黑體" panose="020B0604030504040204" pitchFamily="34" charset="-120"/>
                    <a:ea typeface="微軟正黑體" panose="020B0604030504040204" pitchFamily="34" charset="-120"/>
                  </a:rPr>
                  <a:t>用到</a:t>
                </a:r>
                <a:r>
                  <a:rPr lang="en-US" altLang="zh-TW" sz="2400" dirty="0">
                    <a:solidFill>
                      <a:schemeClr val="bg1"/>
                    </a:solidFill>
                    <a:latin typeface="微軟正黑體" panose="020B0604030504040204" pitchFamily="34" charset="-120"/>
                    <a:ea typeface="微軟正黑體" panose="020B0604030504040204" pitchFamily="34" charset="-120"/>
                  </a:rPr>
                  <a:t>join</a:t>
                </a:r>
                <a:r>
                  <a:rPr lang="zh-TW" altLang="en-US" sz="2400" dirty="0">
                    <a:solidFill>
                      <a:schemeClr val="bg1"/>
                    </a:solidFill>
                    <a:latin typeface="微軟正黑體" panose="020B0604030504040204" pitchFamily="34" charset="-120"/>
                    <a:ea typeface="微軟正黑體" panose="020B0604030504040204" pitchFamily="34" charset="-120"/>
                  </a:rPr>
                  <a:t>時，如果</a:t>
                </a:r>
                <a:r>
                  <a:rPr lang="en-US" altLang="zh-TW" sz="2400" dirty="0">
                    <a:solidFill>
                      <a:schemeClr val="bg1"/>
                    </a:solidFill>
                    <a:latin typeface="微軟正黑體" panose="020B0604030504040204" pitchFamily="34" charset="-120"/>
                    <a:ea typeface="微軟正黑體" panose="020B0604030504040204" pitchFamily="34" charset="-120"/>
                  </a:rPr>
                  <a:t>join table</a:t>
                </a:r>
                <a:r>
                  <a:rPr lang="zh-TW" altLang="en-US" sz="2400" dirty="0">
                    <a:solidFill>
                      <a:schemeClr val="bg1"/>
                    </a:solidFill>
                    <a:latin typeface="微軟正黑體" panose="020B0604030504040204" pitchFamily="34" charset="-120"/>
                    <a:ea typeface="微軟正黑體" panose="020B0604030504040204" pitchFamily="34" charset="-120"/>
                  </a:rPr>
                  <a:t>關聯的欄位不是</a:t>
                </a:r>
                <a:r>
                  <a:rPr lang="en-US" altLang="zh-TW" sz="2400" dirty="0">
                    <a:solidFill>
                      <a:schemeClr val="bg1"/>
                    </a:solidFill>
                    <a:latin typeface="微軟正黑體" panose="020B0604030504040204" pitchFamily="34" charset="-120"/>
                    <a:ea typeface="微軟正黑體" panose="020B0604030504040204" pitchFamily="34" charset="-120"/>
                  </a:rPr>
                  <a:t>PRIMARY KEY</a:t>
                </a:r>
                <a:r>
                  <a:rPr lang="zh-TW" altLang="en-US" sz="2400" dirty="0">
                    <a:solidFill>
                      <a:schemeClr val="bg1"/>
                    </a:solidFill>
                    <a:latin typeface="微軟正黑體" panose="020B0604030504040204" pitchFamily="34" charset="-120"/>
                    <a:ea typeface="微軟正黑體" panose="020B0604030504040204" pitchFamily="34" charset="-120"/>
                  </a:rPr>
                  <a:t>或</a:t>
                </a:r>
                <a:r>
                  <a:rPr lang="en-US" altLang="zh-TW" sz="2400" dirty="0">
                    <a:solidFill>
                      <a:schemeClr val="bg1"/>
                    </a:solidFill>
                    <a:latin typeface="微軟正黑體" panose="020B0604030504040204" pitchFamily="34" charset="-120"/>
                    <a:ea typeface="微軟正黑體" panose="020B0604030504040204" pitchFamily="34" charset="-120"/>
                  </a:rPr>
                  <a:t>UNIQUE</a:t>
                </a:r>
                <a:r>
                  <a:rPr lang="zh-TW" altLang="en-US" sz="2400" dirty="0">
                    <a:solidFill>
                      <a:schemeClr val="bg1"/>
                    </a:solidFill>
                    <a:latin typeface="微軟正黑體" panose="020B0604030504040204" pitchFamily="34" charset="-120"/>
                    <a:ea typeface="微軟正黑體" panose="020B0604030504040204" pitchFamily="34" charset="-120"/>
                  </a:rPr>
                  <a:t>，或只是</a:t>
                </a:r>
                <a:r>
                  <a:rPr lang="en-US" altLang="zh-TW" sz="2400" dirty="0">
                    <a:solidFill>
                      <a:schemeClr val="bg1"/>
                    </a:solidFill>
                    <a:latin typeface="微軟正黑體" panose="020B0604030504040204" pitchFamily="34" charset="-120"/>
                    <a:ea typeface="微軟正黑體" panose="020B0604030504040204" pitchFamily="34" charset="-120"/>
                  </a:rPr>
                  <a:t>PRIMARY KEY</a:t>
                </a:r>
                <a:r>
                  <a:rPr lang="zh-TW" altLang="en-US" sz="2400" dirty="0">
                    <a:solidFill>
                      <a:schemeClr val="bg1"/>
                    </a:solidFill>
                    <a:latin typeface="微軟正黑體" panose="020B0604030504040204" pitchFamily="34" charset="-120"/>
                    <a:ea typeface="微軟正黑體" panose="020B0604030504040204" pitchFamily="34" charset="-120"/>
                  </a:rPr>
                  <a:t>的其中一個欄位，</a:t>
                </a:r>
                <a:br>
                  <a:rPr lang="en-US" altLang="zh-TW" sz="2400" dirty="0">
                    <a:solidFill>
                      <a:schemeClr val="bg1"/>
                    </a:solidFill>
                    <a:latin typeface="微軟正黑體" panose="020B0604030504040204" pitchFamily="34" charset="-120"/>
                    <a:ea typeface="微軟正黑體" panose="020B0604030504040204" pitchFamily="34" charset="-120"/>
                  </a:rPr>
                </a:br>
                <a:r>
                  <a:rPr lang="zh-TW" altLang="en-US" sz="2400" dirty="0">
                    <a:solidFill>
                      <a:schemeClr val="bg1"/>
                    </a:solidFill>
                    <a:latin typeface="微軟正黑體" panose="020B0604030504040204" pitchFamily="34" charset="-120"/>
                    <a:ea typeface="微軟正黑體" panose="020B0604030504040204" pitchFamily="34" charset="-120"/>
                  </a:rPr>
                  <a:t>或者</a:t>
                </a:r>
                <a:r>
                  <a:rPr lang="en-US" altLang="zh-TW" sz="2400" dirty="0">
                    <a:solidFill>
                      <a:schemeClr val="bg1"/>
                    </a:solidFill>
                    <a:latin typeface="微軟正黑體" panose="020B0604030504040204" pitchFamily="34" charset="-120"/>
                    <a:ea typeface="微軟正黑體" panose="020B0604030504040204" pitchFamily="34" charset="-120"/>
                  </a:rPr>
                  <a:t>join</a:t>
                </a:r>
                <a:r>
                  <a:rPr lang="zh-TW" altLang="en-US" sz="2400" dirty="0">
                    <a:solidFill>
                      <a:schemeClr val="bg1"/>
                    </a:solidFill>
                    <a:latin typeface="微軟正黑體" panose="020B0604030504040204" pitchFamily="34" charset="-120"/>
                    <a:ea typeface="微軟正黑體" panose="020B0604030504040204" pitchFamily="34" charset="-120"/>
                  </a:rPr>
                  <a:t>到的資料有多筆</a:t>
                </a:r>
              </a:p>
            </p:txBody>
          </p:sp>
          <p:cxnSp>
            <p:nvCxnSpPr>
              <p:cNvPr id="13" name="直線接點 12">
                <a:extLst>
                  <a:ext uri="{FF2B5EF4-FFF2-40B4-BE49-F238E27FC236}">
                    <a16:creationId xmlns:a16="http://schemas.microsoft.com/office/drawing/2014/main" id="{C4FC7CCD-CD96-415E-82A6-8B071C791DC0}"/>
                  </a:ext>
                </a:extLst>
              </p:cNvPr>
              <p:cNvCxnSpPr>
                <a:cxnSpLocks/>
              </p:cNvCxnSpPr>
              <p:nvPr/>
            </p:nvCxnSpPr>
            <p:spPr>
              <a:xfrm flipV="1">
                <a:off x="575613" y="3502834"/>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a:extLst>
                <a:ext uri="{FF2B5EF4-FFF2-40B4-BE49-F238E27FC236}">
                  <a16:creationId xmlns:a16="http://schemas.microsoft.com/office/drawing/2014/main" id="{5D1D7F04-3BF7-40B6-AA39-EA3D0A51B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000" y="3881970"/>
              <a:ext cx="9000000" cy="1821824"/>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文字方塊 10">
            <a:extLst>
              <a:ext uri="{FF2B5EF4-FFF2-40B4-BE49-F238E27FC236}">
                <a16:creationId xmlns:a16="http://schemas.microsoft.com/office/drawing/2014/main" id="{F146B6AC-EB0C-4A09-A259-514C61ECB96F}"/>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22</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47584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1784657" y="1154206"/>
            <a:ext cx="8573154" cy="646331"/>
          </a:xfrm>
          <a:prstGeom prst="rect">
            <a:avLst/>
          </a:prstGeom>
          <a:noFill/>
        </p:spPr>
        <p:txBody>
          <a:bodyPr wrap="square" rtlCol="0">
            <a:spAutoFit/>
          </a:bodyPr>
          <a:lstStyle/>
          <a:p>
            <a:pPr algn="ctr"/>
            <a:r>
              <a:rPr lang="en-US" altLang="zh-TW" sz="3600" b="1" dirty="0" err="1">
                <a:solidFill>
                  <a:schemeClr val="bg1"/>
                </a:solidFill>
                <a:latin typeface="微軟正黑體" panose="020B0604030504040204" pitchFamily="34" charset="-120"/>
                <a:ea typeface="微軟正黑體" panose="020B0604030504040204" pitchFamily="34" charset="-120"/>
              </a:rPr>
              <a:t>fulltext</a:t>
            </a:r>
            <a:endParaRPr lang="zh-TW" altLang="en-US" sz="3600" b="1" dirty="0">
              <a:solidFill>
                <a:schemeClr val="bg1"/>
              </a:solidFill>
              <a:latin typeface="微軟正黑體" panose="020B0604030504040204" pitchFamily="34" charset="-120"/>
              <a:ea typeface="微軟正黑體" panose="020B0604030504040204" pitchFamily="34" charset="-120"/>
            </a:endParaRPr>
          </a:p>
        </p:txBody>
      </p:sp>
      <p:grpSp>
        <p:nvGrpSpPr>
          <p:cNvPr id="3" name="群組 2">
            <a:extLst>
              <a:ext uri="{FF2B5EF4-FFF2-40B4-BE49-F238E27FC236}">
                <a16:creationId xmlns:a16="http://schemas.microsoft.com/office/drawing/2014/main" id="{A9B5838A-9D4C-4B43-B7D9-25ED89E4E9C5}"/>
              </a:ext>
            </a:extLst>
          </p:cNvPr>
          <p:cNvGrpSpPr/>
          <p:nvPr/>
        </p:nvGrpSpPr>
        <p:grpSpPr>
          <a:xfrm>
            <a:off x="1596000" y="2204589"/>
            <a:ext cx="9000000" cy="4144787"/>
            <a:chOff x="1596000" y="2204589"/>
            <a:chExt cx="9000000" cy="4144787"/>
          </a:xfrm>
        </p:grpSpPr>
        <p:grpSp>
          <p:nvGrpSpPr>
            <p:cNvPr id="4" name="群組 3">
              <a:extLst>
                <a:ext uri="{FF2B5EF4-FFF2-40B4-BE49-F238E27FC236}">
                  <a16:creationId xmlns:a16="http://schemas.microsoft.com/office/drawing/2014/main" id="{5BA7DEB7-8C9F-4EDB-AA1E-70BEAA1A02E9}"/>
                </a:ext>
              </a:extLst>
            </p:cNvPr>
            <p:cNvGrpSpPr/>
            <p:nvPr/>
          </p:nvGrpSpPr>
          <p:grpSpPr>
            <a:xfrm>
              <a:off x="1596000" y="2204589"/>
              <a:ext cx="9000000" cy="1166193"/>
              <a:chOff x="575613" y="2355796"/>
              <a:chExt cx="9000000" cy="1166193"/>
            </a:xfrm>
          </p:grpSpPr>
          <p:sp>
            <p:nvSpPr>
              <p:cNvPr id="9" name="文字方塊 8">
                <a:extLst>
                  <a:ext uri="{FF2B5EF4-FFF2-40B4-BE49-F238E27FC236}">
                    <a16:creationId xmlns:a16="http://schemas.microsoft.com/office/drawing/2014/main" id="{4A1785E7-B207-452D-86EC-F678894241BD}"/>
                  </a:ext>
                </a:extLst>
              </p:cNvPr>
              <p:cNvSpPr txBox="1"/>
              <p:nvPr/>
            </p:nvSpPr>
            <p:spPr>
              <a:xfrm>
                <a:off x="2185033" y="2355796"/>
                <a:ext cx="7152391" cy="414344"/>
              </a:xfrm>
              <a:prstGeom prst="rect">
                <a:avLst/>
              </a:prstGeom>
              <a:noFill/>
            </p:spPr>
            <p:txBody>
              <a:bodyPr wrap="square">
                <a:spAutoFit/>
              </a:bodyPr>
              <a:lstStyle/>
              <a:p>
                <a:pPr marL="169200" algn="just">
                  <a:lnSpc>
                    <a:spcPct val="114000"/>
                  </a:lnSpc>
                  <a:spcBef>
                    <a:spcPts val="600"/>
                  </a:spcBef>
                </a:pP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575613" y="2442390"/>
                <a:ext cx="6772666" cy="830997"/>
              </a:xfrm>
              <a:prstGeom prst="rect">
                <a:avLst/>
              </a:prstGeom>
              <a:noFill/>
            </p:spPr>
            <p:txBody>
              <a:bodyPr wrap="square" rtlCol="0">
                <a:spAutoFit/>
              </a:bodyPr>
              <a:lstStyle/>
              <a:p>
                <a:pPr algn="just"/>
                <a:r>
                  <a:rPr lang="zh-TW" altLang="en-US" sz="2400" dirty="0">
                    <a:solidFill>
                      <a:schemeClr val="bg1"/>
                    </a:solidFill>
                    <a:latin typeface="微軟正黑體" panose="020B0604030504040204" pitchFamily="34" charset="-120"/>
                    <a:ea typeface="微軟正黑體" panose="020B0604030504040204" pitchFamily="34" charset="-120"/>
                  </a:rPr>
                  <a:t>針對文字欄位</a:t>
                </a:r>
                <a:r>
                  <a:rPr lang="en-US" altLang="zh-TW" sz="2400" dirty="0">
                    <a:solidFill>
                      <a:schemeClr val="bg1"/>
                    </a:solidFill>
                    <a:latin typeface="微軟正黑體" panose="020B0604030504040204" pitchFamily="34" charset="-120"/>
                    <a:ea typeface="微軟正黑體" panose="020B0604030504040204" pitchFamily="34" charset="-120"/>
                  </a:rPr>
                  <a:t>(CHAR)</a:t>
                </a:r>
                <a:r>
                  <a:rPr lang="zh-TW" altLang="en-US" sz="2400" dirty="0">
                    <a:solidFill>
                      <a:schemeClr val="bg1"/>
                    </a:solidFill>
                    <a:latin typeface="微軟正黑體" panose="020B0604030504040204" pitchFamily="34" charset="-120"/>
                    <a:ea typeface="微軟正黑體" panose="020B0604030504040204" pitchFamily="34" charset="-120"/>
                  </a:rPr>
                  <a:t>建立</a:t>
                </a:r>
                <a:r>
                  <a:rPr lang="en-US" altLang="zh-TW" sz="2400" dirty="0">
                    <a:solidFill>
                      <a:schemeClr val="bg1"/>
                    </a:solidFill>
                    <a:latin typeface="微軟正黑體" panose="020B0604030504040204" pitchFamily="34" charset="-120"/>
                    <a:ea typeface="微軟正黑體" panose="020B0604030504040204" pitchFamily="34" charset="-120"/>
                  </a:rPr>
                  <a:t>FULLTEXT</a:t>
                </a:r>
                <a:r>
                  <a:rPr lang="zh-TW" altLang="en-US" sz="2400" dirty="0">
                    <a:solidFill>
                      <a:schemeClr val="bg1"/>
                    </a:solidFill>
                    <a:latin typeface="微軟正黑體" panose="020B0604030504040204" pitchFamily="34" charset="-120"/>
                    <a:ea typeface="微軟正黑體" panose="020B0604030504040204" pitchFamily="34" charset="-120"/>
                  </a:rPr>
                  <a:t>索引，</a:t>
                </a:r>
                <a:br>
                  <a:rPr lang="zh-TW" altLang="en-US" sz="2400" dirty="0">
                    <a:solidFill>
                      <a:schemeClr val="bg1"/>
                    </a:solidFill>
                    <a:latin typeface="微軟正黑體" panose="020B0604030504040204" pitchFamily="34" charset="-120"/>
                    <a:ea typeface="微軟正黑體" panose="020B0604030504040204" pitchFamily="34" charset="-120"/>
                  </a:rPr>
                </a:br>
                <a:r>
                  <a:rPr lang="zh-TW" altLang="en-US" sz="2400" dirty="0">
                    <a:solidFill>
                      <a:schemeClr val="bg1"/>
                    </a:solidFill>
                    <a:latin typeface="微軟正黑體" panose="020B0604030504040204" pitchFamily="34" charset="-120"/>
                    <a:ea typeface="微軟正黑體" panose="020B0604030504040204" pitchFamily="34" charset="-120"/>
                  </a:rPr>
                  <a:t>搜尋時使用全文搜尋</a:t>
                </a:r>
                <a:r>
                  <a:rPr lang="en-US" altLang="zh-TW" sz="2400" dirty="0">
                    <a:solidFill>
                      <a:schemeClr val="bg1"/>
                    </a:solidFill>
                    <a:latin typeface="微軟正黑體" panose="020B0604030504040204" pitchFamily="34" charset="-120"/>
                    <a:ea typeface="微軟正黑體" panose="020B0604030504040204" pitchFamily="34" charset="-120"/>
                  </a:rPr>
                  <a:t>(MATCH)</a:t>
                </a:r>
              </a:p>
            </p:txBody>
          </p:sp>
          <p:cxnSp>
            <p:nvCxnSpPr>
              <p:cNvPr id="13" name="直線接點 12">
                <a:extLst>
                  <a:ext uri="{FF2B5EF4-FFF2-40B4-BE49-F238E27FC236}">
                    <a16:creationId xmlns:a16="http://schemas.microsoft.com/office/drawing/2014/main" id="{C4FC7CCD-CD96-415E-82A6-8B071C791DC0}"/>
                  </a:ext>
                </a:extLst>
              </p:cNvPr>
              <p:cNvCxnSpPr>
                <a:cxnSpLocks/>
              </p:cNvCxnSpPr>
              <p:nvPr/>
            </p:nvCxnSpPr>
            <p:spPr>
              <a:xfrm flipV="1">
                <a:off x="575613" y="3502834"/>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16386" name="Picture 2" descr="https://lh7-rt.googleusercontent.com/slidesz/AGV_vUfW4jrsZP2TAPVtYgDjN_XTE-kG2wgRGeXT_8kNJrorw1iqlGhaCN4tb9Qo0kv-kkFMxLOLedd7WseQu1wikOeQhSvt2FkQCstFp9KeRFX53M1WJsyfTv39h9AnnNNoZM0wIF2717MoiQTdOmRmrEzads5xs5E=nw?key=2C1mBxlNjjAI_g8qLdYqTQ">
              <a:extLst>
                <a:ext uri="{FF2B5EF4-FFF2-40B4-BE49-F238E27FC236}">
                  <a16:creationId xmlns:a16="http://schemas.microsoft.com/office/drawing/2014/main" id="{2EC8C335-771C-413A-BA16-F0194DC88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4919" y="3704574"/>
              <a:ext cx="8961081" cy="264480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文字方塊 10">
            <a:extLst>
              <a:ext uri="{FF2B5EF4-FFF2-40B4-BE49-F238E27FC236}">
                <a16:creationId xmlns:a16="http://schemas.microsoft.com/office/drawing/2014/main" id="{554DF099-E9D2-4D12-8C0B-9FE36BECA1AD}"/>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23</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88500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2336427" y="1154206"/>
            <a:ext cx="7519147" cy="646331"/>
          </a:xfrm>
          <a:prstGeom prst="rect">
            <a:avLst/>
          </a:prstGeom>
          <a:noFill/>
        </p:spPr>
        <p:txBody>
          <a:bodyPr wrap="square" rtlCol="0">
            <a:spAutoFit/>
          </a:bodyPr>
          <a:lstStyle/>
          <a:p>
            <a:pPr algn="ctr"/>
            <a:r>
              <a:rPr lang="zh-TW" altLang="en-US" sz="3600" b="1" dirty="0">
                <a:solidFill>
                  <a:schemeClr val="bg1"/>
                </a:solidFill>
                <a:latin typeface="微軟正黑體" panose="020B0604030504040204" pitchFamily="34" charset="-120"/>
                <a:ea typeface="微軟正黑體" panose="020B0604030504040204" pitchFamily="34" charset="-120"/>
              </a:rPr>
              <a:t>優化範例</a:t>
            </a:r>
          </a:p>
        </p:txBody>
      </p:sp>
      <p:sp>
        <p:nvSpPr>
          <p:cNvPr id="11" name="文字方塊 10">
            <a:extLst>
              <a:ext uri="{FF2B5EF4-FFF2-40B4-BE49-F238E27FC236}">
                <a16:creationId xmlns:a16="http://schemas.microsoft.com/office/drawing/2014/main" id="{48A34004-3DCD-4E18-9BDD-63D03FCDDE5D}"/>
              </a:ext>
            </a:extLst>
          </p:cNvPr>
          <p:cNvSpPr txBox="1"/>
          <p:nvPr/>
        </p:nvSpPr>
        <p:spPr>
          <a:xfrm>
            <a:off x="1745008" y="2183769"/>
            <a:ext cx="8701983" cy="830997"/>
          </a:xfrm>
          <a:prstGeom prst="rect">
            <a:avLst/>
          </a:prstGeom>
          <a:noFill/>
        </p:spPr>
        <p:txBody>
          <a:bodyPr wrap="square" rtlCol="0">
            <a:spAutoFit/>
          </a:bodyPr>
          <a:lstStyle/>
          <a:p>
            <a:r>
              <a:rPr lang="zh-TW" altLang="en-US" sz="2400" dirty="0">
                <a:solidFill>
                  <a:schemeClr val="bg1"/>
                </a:solidFill>
                <a:latin typeface="微軟正黑體" panose="020B0604030504040204" pitchFamily="34" charset="-120"/>
                <a:ea typeface="微軟正黑體" panose="020B0604030504040204" pitchFamily="34" charset="-120"/>
              </a:rPr>
              <a:t>部門有</a:t>
            </a:r>
            <a:r>
              <a:rPr lang="en-US" altLang="zh-TW" sz="2400" dirty="0">
                <a:solidFill>
                  <a:schemeClr val="bg1"/>
                </a:solidFill>
                <a:latin typeface="微軟正黑體" panose="020B0604030504040204" pitchFamily="34" charset="-120"/>
                <a:ea typeface="微軟正黑體" panose="020B0604030504040204" pitchFamily="34" charset="-120"/>
              </a:rPr>
              <a:t>10</a:t>
            </a:r>
            <a:r>
              <a:rPr lang="zh-TW" altLang="en-US" sz="2400" dirty="0">
                <a:solidFill>
                  <a:schemeClr val="bg1"/>
                </a:solidFill>
                <a:latin typeface="微軟正黑體" panose="020B0604030504040204" pitchFamily="34" charset="-120"/>
                <a:ea typeface="微軟正黑體" panose="020B0604030504040204" pitchFamily="34" charset="-120"/>
              </a:rPr>
              <a:t>個，員工有</a:t>
            </a:r>
            <a:r>
              <a:rPr lang="en-US" altLang="zh-TW" sz="2400" dirty="0">
                <a:solidFill>
                  <a:schemeClr val="bg1"/>
                </a:solidFill>
                <a:latin typeface="微軟正黑體" panose="020B0604030504040204" pitchFamily="34" charset="-120"/>
                <a:ea typeface="微軟正黑體" panose="020B0604030504040204" pitchFamily="34" charset="-120"/>
              </a:rPr>
              <a:t>10000</a:t>
            </a:r>
            <a:r>
              <a:rPr lang="zh-TW" altLang="en-US" sz="2400" dirty="0">
                <a:solidFill>
                  <a:schemeClr val="bg1"/>
                </a:solidFill>
                <a:latin typeface="微軟正黑體" panose="020B0604030504040204" pitchFamily="34" charset="-120"/>
                <a:ea typeface="微軟正黑體" panose="020B0604030504040204" pitchFamily="34" charset="-120"/>
              </a:rPr>
              <a:t>名，</a:t>
            </a:r>
            <a:br>
              <a:rPr lang="zh-TW" altLang="en-US" sz="2400" dirty="0">
                <a:solidFill>
                  <a:schemeClr val="bg1"/>
                </a:solidFill>
                <a:latin typeface="微軟正黑體" panose="020B0604030504040204" pitchFamily="34" charset="-120"/>
                <a:ea typeface="微軟正黑體" panose="020B0604030504040204" pitchFamily="34" charset="-120"/>
              </a:rPr>
            </a:br>
            <a:r>
              <a:rPr lang="zh-TW" altLang="en-US" sz="2400" dirty="0">
                <a:solidFill>
                  <a:schemeClr val="bg1"/>
                </a:solidFill>
                <a:latin typeface="微軟正黑體" panose="020B0604030504040204" pitchFamily="34" charset="-120"/>
                <a:ea typeface="微軟正黑體" panose="020B0604030504040204" pitchFamily="34" charset="-120"/>
              </a:rPr>
              <a:t>搜尋跟員工名為</a:t>
            </a:r>
            <a:r>
              <a:rPr lang="en-US" altLang="zh-TW" sz="2400" dirty="0">
                <a:solidFill>
                  <a:schemeClr val="bg1"/>
                </a:solidFill>
                <a:latin typeface="微軟正黑體" panose="020B0604030504040204" pitchFamily="34" charset="-120"/>
                <a:ea typeface="微軟正黑體" panose="020B0604030504040204" pitchFamily="34" charset="-120"/>
              </a:rPr>
              <a:t>"Employee 5000"</a:t>
            </a:r>
            <a:r>
              <a:rPr lang="zh-TW" altLang="en-US" sz="2400" dirty="0">
                <a:solidFill>
                  <a:schemeClr val="bg1"/>
                </a:solidFill>
                <a:latin typeface="微軟正黑體" panose="020B0604030504040204" pitchFamily="34" charset="-120"/>
                <a:ea typeface="微軟正黑體" panose="020B0604030504040204" pitchFamily="34" charset="-120"/>
              </a:rPr>
              <a:t>同部門的所有員工資訊</a:t>
            </a:r>
          </a:p>
        </p:txBody>
      </p:sp>
      <p:pic>
        <p:nvPicPr>
          <p:cNvPr id="5122" name="Picture 2" descr="https://lh7-rt.googleusercontent.com/slidesz/AGV_vUeDKmQ7TPBk6Ucbij-ttQucZ9VVUsQgRT_5jh0ErdW8sPQu1yQaoGUpgbqYVGdH8Cs9RLxZfhrX9UEpJVNlKN0w3cBywb2usZvMTok8tGjeP9Q_QWtu5Iy235PNXzE35Avf8r_zmcLGuBggqnE9DoTn1y5OzvK5=nw?key=2C1mBxlNjjAI_g8qLdYqTQ">
            <a:extLst>
              <a:ext uri="{FF2B5EF4-FFF2-40B4-BE49-F238E27FC236}">
                <a16:creationId xmlns:a16="http://schemas.microsoft.com/office/drawing/2014/main" id="{7886AB9B-A69A-43F0-958F-ACF30B146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008" y="3245599"/>
            <a:ext cx="8701983" cy="2610595"/>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94DC288C-9731-4293-A459-0FA1C21E3ED3}"/>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24</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284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0" y="1154206"/>
            <a:ext cx="12191999" cy="646331"/>
          </a:xfrm>
          <a:prstGeom prst="rect">
            <a:avLst/>
          </a:prstGeom>
          <a:noFill/>
        </p:spPr>
        <p:txBody>
          <a:bodyPr wrap="square" rtlCol="0">
            <a:spAutoFit/>
          </a:bodyPr>
          <a:lstStyle/>
          <a:p>
            <a:pPr algn="ctr"/>
            <a:r>
              <a:rPr lang="zh-TW" altLang="en-US" sz="3600" b="1" dirty="0">
                <a:solidFill>
                  <a:schemeClr val="bg1"/>
                </a:solidFill>
                <a:latin typeface="微軟正黑體" panose="020B0604030504040204" pitchFamily="34" charset="-120"/>
                <a:ea typeface="微軟正黑體" panose="020B0604030504040204" pitchFamily="34" charset="-120"/>
              </a:rPr>
              <a:t>優化範例</a:t>
            </a:r>
          </a:p>
        </p:txBody>
      </p:sp>
      <p:grpSp>
        <p:nvGrpSpPr>
          <p:cNvPr id="9" name="群組 8">
            <a:extLst>
              <a:ext uri="{FF2B5EF4-FFF2-40B4-BE49-F238E27FC236}">
                <a16:creationId xmlns:a16="http://schemas.microsoft.com/office/drawing/2014/main" id="{BA17283D-B9CC-4782-A29B-1E47F26F3A78}"/>
              </a:ext>
            </a:extLst>
          </p:cNvPr>
          <p:cNvGrpSpPr/>
          <p:nvPr/>
        </p:nvGrpSpPr>
        <p:grpSpPr>
          <a:xfrm>
            <a:off x="2299447" y="7047192"/>
            <a:ext cx="7593106" cy="1907616"/>
            <a:chOff x="2069726" y="1859340"/>
            <a:chExt cx="7593106" cy="1907616"/>
          </a:xfrm>
        </p:grpSpPr>
        <p:sp>
          <p:nvSpPr>
            <p:cNvPr id="10" name="文字方塊 9">
              <a:extLst>
                <a:ext uri="{FF2B5EF4-FFF2-40B4-BE49-F238E27FC236}">
                  <a16:creationId xmlns:a16="http://schemas.microsoft.com/office/drawing/2014/main" id="{2C2E36B9-76B3-4931-9A10-C1903D397B59}"/>
                </a:ext>
              </a:extLst>
            </p:cNvPr>
            <p:cNvSpPr txBox="1"/>
            <p:nvPr/>
          </p:nvSpPr>
          <p:spPr>
            <a:xfrm>
              <a:off x="4670612" y="1859340"/>
              <a:ext cx="2339789" cy="1569660"/>
            </a:xfrm>
            <a:prstGeom prst="rect">
              <a:avLst/>
            </a:prstGeom>
            <a:noFill/>
          </p:spPr>
          <p:txBody>
            <a:bodyPr wrap="square" rtlCol="0">
              <a:spAutoFit/>
            </a:bodyPr>
            <a:lstStyle/>
            <a:p>
              <a:pPr algn="ctr"/>
              <a:r>
                <a:rPr lang="en-US" altLang="zh-TW" sz="9600" dirty="0">
                  <a:solidFill>
                    <a:schemeClr val="bg1">
                      <a:lumMod val="95000"/>
                    </a:schemeClr>
                  </a:solidFill>
                  <a:latin typeface="微軟正黑體" panose="020B0604030504040204" pitchFamily="34" charset="-120"/>
                  <a:ea typeface="微軟正黑體" panose="020B0604030504040204" pitchFamily="34" charset="-120"/>
                </a:rPr>
                <a:t>0 2</a:t>
              </a:r>
              <a:endParaRPr lang="zh-TW" altLang="en-US" sz="9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CCE486DE-B723-497E-8CB7-764AC1006134}"/>
                </a:ext>
              </a:extLst>
            </p:cNvPr>
            <p:cNvSpPr txBox="1"/>
            <p:nvPr/>
          </p:nvSpPr>
          <p:spPr>
            <a:xfrm>
              <a:off x="2069726" y="3397624"/>
              <a:ext cx="7593106" cy="369332"/>
            </a:xfrm>
            <a:prstGeom prst="rect">
              <a:avLst/>
            </a:prstGeom>
            <a:noFill/>
          </p:spPr>
          <p:txBody>
            <a:bodyPr wrap="square">
              <a:spAutoFit/>
            </a:bodyPr>
            <a:lstStyle/>
            <a:p>
              <a:pPr algn="ct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Times New Roman" panose="02020603050405020304" pitchFamily="18" charset="0"/>
                </a:rPr>
                <a:t>Concept and Implementation of Load Balancer Algorithms</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grpSp>
      <p:grpSp>
        <p:nvGrpSpPr>
          <p:cNvPr id="3" name="群組 2">
            <a:extLst>
              <a:ext uri="{FF2B5EF4-FFF2-40B4-BE49-F238E27FC236}">
                <a16:creationId xmlns:a16="http://schemas.microsoft.com/office/drawing/2014/main" id="{C2B3A8ED-B9DA-4B26-A794-F01F2556AA4F}"/>
              </a:ext>
            </a:extLst>
          </p:cNvPr>
          <p:cNvGrpSpPr/>
          <p:nvPr/>
        </p:nvGrpSpPr>
        <p:grpSpPr>
          <a:xfrm>
            <a:off x="2318637" y="2416585"/>
            <a:ext cx="7554725" cy="3445887"/>
            <a:chOff x="2336427" y="2416585"/>
            <a:chExt cx="7554725" cy="3445887"/>
          </a:xfrm>
        </p:grpSpPr>
        <p:pic>
          <p:nvPicPr>
            <p:cNvPr id="7172" name="Picture 4" descr="https://lh7-rt.googleusercontent.com/slidesz/AGV_vUeoptJEXqiao9hXLe6ZLEFBwnR0DDVfIsNgShhS0HqM905HxZXrzpUg_1Y6ttSMeQM4ErjknYagce3Bdqj1rh_Hk8gMIQ-X0oo5RnFnaWhHAR3QMq5MO3GnmabenwE6uLtFzcQuvz8T63KOApZVB1EKm_1C35gR=nw?key=2C1mBxlNjjAI_g8qLdYqTQ">
              <a:extLst>
                <a:ext uri="{FF2B5EF4-FFF2-40B4-BE49-F238E27FC236}">
                  <a16:creationId xmlns:a16="http://schemas.microsoft.com/office/drawing/2014/main" id="{380FB777-7FB1-40F4-8362-AD681E32E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427" y="2885764"/>
              <a:ext cx="7553325" cy="21717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lh7-rt.googleusercontent.com/slidesz/AGV_vUcC4rxmVITy9Xs2Vc2FNyQTn55z_6f6tM6udVITinAFZ4Ui20U6ZLJNAHpazXQpFYHBlFMVQlNGpgIUhhh7NQZUFlJGbkQI0q-nahEMfBqNiih2b4nlXWnSjxkvzNGCAE4sjE_CoQqgaTnabFRMvfs8plpN7PA=nw?key=2C1mBxlNjjAI_g8qLdYqTQ">
              <a:extLst>
                <a:ext uri="{FF2B5EF4-FFF2-40B4-BE49-F238E27FC236}">
                  <a16:creationId xmlns:a16="http://schemas.microsoft.com/office/drawing/2014/main" id="{909E9B1D-8D71-4D48-AF82-8062C7FCD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427" y="5157622"/>
              <a:ext cx="7553325" cy="7048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D3EE23E-3D5F-4DBF-9E67-3E3DA25A039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1" r="18768"/>
            <a:stretch/>
          </p:blipFill>
          <p:spPr bwMode="auto">
            <a:xfrm>
              <a:off x="2336427" y="2416585"/>
              <a:ext cx="7554725" cy="41910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文字方塊 12">
            <a:extLst>
              <a:ext uri="{FF2B5EF4-FFF2-40B4-BE49-F238E27FC236}">
                <a16:creationId xmlns:a16="http://schemas.microsoft.com/office/drawing/2014/main" id="{D2994D90-1E07-4004-ABFC-1B5627D26736}"/>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25</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44417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grpSp>
        <p:nvGrpSpPr>
          <p:cNvPr id="5" name="群組 4">
            <a:extLst>
              <a:ext uri="{FF2B5EF4-FFF2-40B4-BE49-F238E27FC236}">
                <a16:creationId xmlns:a16="http://schemas.microsoft.com/office/drawing/2014/main" id="{C0D6D9F2-6813-4932-8FA4-02DB2A97EC4D}"/>
              </a:ext>
            </a:extLst>
          </p:cNvPr>
          <p:cNvGrpSpPr/>
          <p:nvPr/>
        </p:nvGrpSpPr>
        <p:grpSpPr>
          <a:xfrm>
            <a:off x="2299447" y="2475192"/>
            <a:ext cx="7593106" cy="1907616"/>
            <a:chOff x="2069726" y="1859340"/>
            <a:chExt cx="7593106" cy="1907616"/>
          </a:xfrm>
        </p:grpSpPr>
        <p:sp>
          <p:nvSpPr>
            <p:cNvPr id="3" name="文字方塊 2">
              <a:extLst>
                <a:ext uri="{FF2B5EF4-FFF2-40B4-BE49-F238E27FC236}">
                  <a16:creationId xmlns:a16="http://schemas.microsoft.com/office/drawing/2014/main" id="{367F5172-887E-4376-BC07-FEF46C9EE443}"/>
                </a:ext>
              </a:extLst>
            </p:cNvPr>
            <p:cNvSpPr txBox="1"/>
            <p:nvPr/>
          </p:nvSpPr>
          <p:spPr>
            <a:xfrm>
              <a:off x="4670612" y="1859340"/>
              <a:ext cx="2339789" cy="1569660"/>
            </a:xfrm>
            <a:prstGeom prst="rect">
              <a:avLst/>
            </a:prstGeom>
            <a:noFill/>
          </p:spPr>
          <p:txBody>
            <a:bodyPr wrap="square" rtlCol="0">
              <a:spAutoFit/>
            </a:bodyPr>
            <a:lstStyle/>
            <a:p>
              <a:pPr algn="ctr"/>
              <a:r>
                <a:rPr lang="en-US" altLang="zh-TW" sz="9600" dirty="0">
                  <a:solidFill>
                    <a:schemeClr val="bg1">
                      <a:lumMod val="95000"/>
                    </a:schemeClr>
                  </a:solidFill>
                  <a:latin typeface="微軟正黑體" panose="020B0604030504040204" pitchFamily="34" charset="-120"/>
                  <a:ea typeface="微軟正黑體" panose="020B0604030504040204" pitchFamily="34" charset="-120"/>
                </a:rPr>
                <a:t>0 2</a:t>
              </a:r>
              <a:endParaRPr lang="zh-TW" altLang="en-US" sz="9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24" name="文字方塊 23">
              <a:extLst>
                <a:ext uri="{FF2B5EF4-FFF2-40B4-BE49-F238E27FC236}">
                  <a16:creationId xmlns:a16="http://schemas.microsoft.com/office/drawing/2014/main" id="{25D7D7B2-5166-45EF-B6C0-26C9C277F9EC}"/>
                </a:ext>
              </a:extLst>
            </p:cNvPr>
            <p:cNvSpPr txBox="1"/>
            <p:nvPr/>
          </p:nvSpPr>
          <p:spPr>
            <a:xfrm>
              <a:off x="2069726" y="3397624"/>
              <a:ext cx="7593106" cy="369332"/>
            </a:xfrm>
            <a:prstGeom prst="rect">
              <a:avLst/>
            </a:prstGeom>
            <a:noFill/>
          </p:spPr>
          <p:txBody>
            <a:bodyPr wrap="square">
              <a:spAutoFit/>
            </a:bodyPr>
            <a:lstStyle/>
            <a:p>
              <a:pPr algn="ct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Times New Roman" panose="02020603050405020304" pitchFamily="18" charset="0"/>
                </a:rPr>
                <a:t>Concept and Implementation of Load Balancer Algorithms</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grpSp>
      <p:sp>
        <p:nvSpPr>
          <p:cNvPr id="7" name="文字方塊 6">
            <a:extLst>
              <a:ext uri="{FF2B5EF4-FFF2-40B4-BE49-F238E27FC236}">
                <a16:creationId xmlns:a16="http://schemas.microsoft.com/office/drawing/2014/main" id="{AAB24837-0702-48B8-9DF6-BBACD2919A39}"/>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26</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29250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2336427" y="1154206"/>
            <a:ext cx="7519147" cy="646331"/>
          </a:xfrm>
          <a:prstGeom prst="rect">
            <a:avLst/>
          </a:prstGeom>
          <a:noFill/>
        </p:spPr>
        <p:txBody>
          <a:bodyPr wrap="square" rtlCol="0">
            <a:spAutoFit/>
          </a:bodyPr>
          <a:lstStyle/>
          <a:p>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什麼是負載平衡器 </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a:t>
            </a:r>
            <a:r>
              <a:rPr lang="en-US" altLang="zh-TW" sz="3600" dirty="0">
                <a:solidFill>
                  <a:schemeClr val="bg1">
                    <a:lumMod val="95000"/>
                  </a:schemeClr>
                </a:solidFill>
                <a:effectLst/>
                <a:latin typeface="微軟正黑體" panose="020B0604030504040204" pitchFamily="34" charset="-120"/>
                <a:ea typeface="微軟正黑體" panose="020B0604030504040204" pitchFamily="34" charset="-120"/>
              </a:rPr>
              <a:t>Load Balancer</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a:t>
            </a:r>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 </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F9DCD65D-4B83-41A0-81E6-82578D599F51}"/>
              </a:ext>
            </a:extLst>
          </p:cNvPr>
          <p:cNvSpPr txBox="1"/>
          <p:nvPr/>
        </p:nvSpPr>
        <p:spPr>
          <a:xfrm>
            <a:off x="1634919" y="3656123"/>
            <a:ext cx="1721896" cy="923330"/>
          </a:xfrm>
          <a:prstGeom prst="rect">
            <a:avLst/>
          </a:prstGeom>
          <a:noFill/>
        </p:spPr>
        <p:txBody>
          <a:bodyPr wrap="square" rtlCol="0">
            <a:spAutoFit/>
          </a:bodyPr>
          <a:lstStyle/>
          <a:p>
            <a:r>
              <a:rPr lang="en-US" altLang="zh-TW" sz="5400" dirty="0">
                <a:solidFill>
                  <a:schemeClr val="accent2"/>
                </a:solidFill>
              </a:rPr>
              <a:t>2</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優勢</a:t>
            </a:r>
          </a:p>
        </p:txBody>
      </p:sp>
      <p:grpSp>
        <p:nvGrpSpPr>
          <p:cNvPr id="4" name="群組 3">
            <a:extLst>
              <a:ext uri="{FF2B5EF4-FFF2-40B4-BE49-F238E27FC236}">
                <a16:creationId xmlns:a16="http://schemas.microsoft.com/office/drawing/2014/main" id="{5BA7DEB7-8C9F-4EDB-AA1E-70BEAA1A02E9}"/>
              </a:ext>
            </a:extLst>
          </p:cNvPr>
          <p:cNvGrpSpPr/>
          <p:nvPr/>
        </p:nvGrpSpPr>
        <p:grpSpPr>
          <a:xfrm>
            <a:off x="1596000" y="2278548"/>
            <a:ext cx="9000000" cy="1202878"/>
            <a:chOff x="575613" y="2245277"/>
            <a:chExt cx="9000000" cy="1202878"/>
          </a:xfrm>
        </p:grpSpPr>
        <p:sp>
          <p:nvSpPr>
            <p:cNvPr id="9" name="文字方塊 8">
              <a:extLst>
                <a:ext uri="{FF2B5EF4-FFF2-40B4-BE49-F238E27FC236}">
                  <a16:creationId xmlns:a16="http://schemas.microsoft.com/office/drawing/2014/main" id="{4A1785E7-B207-452D-86EC-F678894241BD}"/>
                </a:ext>
              </a:extLst>
            </p:cNvPr>
            <p:cNvSpPr txBox="1"/>
            <p:nvPr/>
          </p:nvSpPr>
          <p:spPr>
            <a:xfrm>
              <a:off x="2185033" y="2355796"/>
              <a:ext cx="7152391" cy="765209"/>
            </a:xfrm>
            <a:prstGeom prst="rect">
              <a:avLst/>
            </a:prstGeom>
            <a:noFill/>
          </p:spPr>
          <p:txBody>
            <a:bodyPr wrap="square">
              <a:spAutoFit/>
            </a:bodyPr>
            <a:lstStyle/>
            <a:p>
              <a:pPr marL="169200" algn="just">
                <a:lnSpc>
                  <a:spcPct val="114000"/>
                </a:lnSpc>
                <a:spcBef>
                  <a:spcPts val="600"/>
                </a:spcBef>
              </a:pPr>
              <a:r>
                <a:rPr lang="zh-TW" altLang="en-US" sz="2000" dirty="0">
                  <a:solidFill>
                    <a:schemeClr val="bg1">
                      <a:lumMod val="85000"/>
                    </a:schemeClr>
                  </a:solidFill>
                  <a:latin typeface="微軟正黑體" panose="020B0604030504040204" pitchFamily="34" charset="-120"/>
                  <a:ea typeface="微軟正黑體" panose="020B0604030504040204" pitchFamily="34" charset="-120"/>
                </a:rPr>
                <a:t>負載平衡器則是一種位於使用者與伺服器群組之間的裝置，充當不可見的資源分配者，確保所有伺服器都能被均等使用。</a:t>
              </a: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614532" y="2245277"/>
              <a:ext cx="1721895" cy="923330"/>
            </a:xfrm>
            <a:prstGeom prst="rect">
              <a:avLst/>
            </a:prstGeom>
            <a:noFill/>
          </p:spPr>
          <p:txBody>
            <a:bodyPr wrap="square" rtlCol="0">
              <a:spAutoFit/>
            </a:bodyPr>
            <a:lstStyle/>
            <a:p>
              <a:r>
                <a:rPr lang="en-US" altLang="zh-TW" sz="5400" dirty="0">
                  <a:solidFill>
                    <a:schemeClr val="accent2"/>
                  </a:solidFill>
                </a:rPr>
                <a:t>1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介紹</a:t>
              </a:r>
            </a:p>
          </p:txBody>
        </p:sp>
        <p:cxnSp>
          <p:nvCxnSpPr>
            <p:cNvPr id="13" name="直線接點 12">
              <a:extLst>
                <a:ext uri="{FF2B5EF4-FFF2-40B4-BE49-F238E27FC236}">
                  <a16:creationId xmlns:a16="http://schemas.microsoft.com/office/drawing/2014/main" id="{C4FC7CCD-CD96-415E-82A6-8B071C791DC0}"/>
                </a:ext>
              </a:extLst>
            </p:cNvPr>
            <p:cNvCxnSpPr>
              <a:cxnSpLocks/>
            </p:cNvCxnSpPr>
            <p:nvPr/>
          </p:nvCxnSpPr>
          <p:spPr>
            <a:xfrm flipV="1">
              <a:off x="575613" y="3429000"/>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7" name="群組 16">
            <a:extLst>
              <a:ext uri="{FF2B5EF4-FFF2-40B4-BE49-F238E27FC236}">
                <a16:creationId xmlns:a16="http://schemas.microsoft.com/office/drawing/2014/main" id="{8BD4B9A9-EBDC-4B71-96C6-55DB4FCC4229}"/>
              </a:ext>
            </a:extLst>
          </p:cNvPr>
          <p:cNvGrpSpPr/>
          <p:nvPr/>
        </p:nvGrpSpPr>
        <p:grpSpPr>
          <a:xfrm>
            <a:off x="3477865" y="3960771"/>
            <a:ext cx="1256061" cy="400110"/>
            <a:chOff x="3639790" y="3927500"/>
            <a:chExt cx="1256061" cy="400110"/>
          </a:xfrm>
        </p:grpSpPr>
        <p:sp>
          <p:nvSpPr>
            <p:cNvPr id="15" name="文字方塊 14">
              <a:extLst>
                <a:ext uri="{FF2B5EF4-FFF2-40B4-BE49-F238E27FC236}">
                  <a16:creationId xmlns:a16="http://schemas.microsoft.com/office/drawing/2014/main" id="{29DB9398-793E-4937-976C-F2E02DD3F41C}"/>
                </a:ext>
              </a:extLst>
            </p:cNvPr>
            <p:cNvSpPr txBox="1"/>
            <p:nvPr/>
          </p:nvSpPr>
          <p:spPr>
            <a:xfrm>
              <a:off x="3920233" y="3927500"/>
              <a:ext cx="975618" cy="400110"/>
            </a:xfrm>
            <a:prstGeom prst="rect">
              <a:avLst/>
            </a:prstGeom>
            <a:noFill/>
          </p:spPr>
          <p:txBody>
            <a:bodyPr wrap="square">
              <a:spAutoFit/>
            </a:bodyPr>
            <a:lstStyle/>
            <a:p>
              <a:pPr algn="just"/>
              <a:r>
                <a:rPr lang="zh-TW" altLang="en-US" sz="2000" b="1" dirty="0">
                  <a:solidFill>
                    <a:schemeClr val="bg1">
                      <a:lumMod val="85000"/>
                    </a:schemeClr>
                  </a:solidFill>
                  <a:latin typeface="微軟正黑體" panose="020B0604030504040204" pitchFamily="34" charset="-120"/>
                  <a:ea typeface="微軟正黑體" panose="020B0604030504040204" pitchFamily="34" charset="-120"/>
                </a:rPr>
                <a:t>可用性</a:t>
              </a:r>
              <a:endParaRPr lang="en-US" altLang="zh-TW" sz="2000" b="1"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23" name="流程圖: 接點 22">
              <a:extLst>
                <a:ext uri="{FF2B5EF4-FFF2-40B4-BE49-F238E27FC236}">
                  <a16:creationId xmlns:a16="http://schemas.microsoft.com/office/drawing/2014/main" id="{28AC9463-0A91-40B3-9D86-FADFDE500DB3}"/>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25" name="群組 24">
            <a:extLst>
              <a:ext uri="{FF2B5EF4-FFF2-40B4-BE49-F238E27FC236}">
                <a16:creationId xmlns:a16="http://schemas.microsoft.com/office/drawing/2014/main" id="{5857D3EA-69C1-4F42-BB28-8C8A618E89BD}"/>
              </a:ext>
            </a:extLst>
          </p:cNvPr>
          <p:cNvGrpSpPr/>
          <p:nvPr/>
        </p:nvGrpSpPr>
        <p:grpSpPr>
          <a:xfrm>
            <a:off x="5241926" y="3960771"/>
            <a:ext cx="1485899" cy="400110"/>
            <a:chOff x="3639790" y="3927500"/>
            <a:chExt cx="1485899" cy="400110"/>
          </a:xfrm>
        </p:grpSpPr>
        <p:sp>
          <p:nvSpPr>
            <p:cNvPr id="26" name="文字方塊 25">
              <a:extLst>
                <a:ext uri="{FF2B5EF4-FFF2-40B4-BE49-F238E27FC236}">
                  <a16:creationId xmlns:a16="http://schemas.microsoft.com/office/drawing/2014/main" id="{F3357ECD-F04F-4836-A321-1DBAF59B7138}"/>
                </a:ext>
              </a:extLst>
            </p:cNvPr>
            <p:cNvSpPr txBox="1"/>
            <p:nvPr/>
          </p:nvSpPr>
          <p:spPr>
            <a:xfrm>
              <a:off x="3920233" y="3927500"/>
              <a:ext cx="1205456" cy="400110"/>
            </a:xfrm>
            <a:prstGeom prst="rect">
              <a:avLst/>
            </a:prstGeom>
            <a:noFill/>
          </p:spPr>
          <p:txBody>
            <a:bodyPr wrap="square">
              <a:spAutoFit/>
            </a:bodyPr>
            <a:lstStyle/>
            <a:p>
              <a:pPr algn="just"/>
              <a:r>
                <a:rPr lang="zh-TW" altLang="en-US" sz="2000" b="1" dirty="0">
                  <a:solidFill>
                    <a:schemeClr val="bg1">
                      <a:lumMod val="85000"/>
                    </a:schemeClr>
                  </a:solidFill>
                  <a:latin typeface="微軟正黑體" panose="020B0604030504040204" pitchFamily="34" charset="-120"/>
                  <a:ea typeface="微軟正黑體" panose="020B0604030504040204" pitchFamily="34" charset="-120"/>
                </a:rPr>
                <a:t>可擴展性</a:t>
              </a:r>
              <a:endParaRPr lang="en-US" altLang="zh-TW" sz="2000" b="1"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27" name="流程圖: 接點 26">
              <a:extLst>
                <a:ext uri="{FF2B5EF4-FFF2-40B4-BE49-F238E27FC236}">
                  <a16:creationId xmlns:a16="http://schemas.microsoft.com/office/drawing/2014/main" id="{4FB277CF-0AEC-49BA-84B8-829E2D80F7B3}"/>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grpSp>
        <p:nvGrpSpPr>
          <p:cNvPr id="28" name="群組 27">
            <a:extLst>
              <a:ext uri="{FF2B5EF4-FFF2-40B4-BE49-F238E27FC236}">
                <a16:creationId xmlns:a16="http://schemas.microsoft.com/office/drawing/2014/main" id="{B2423FE2-D067-4440-A591-E08FE20435CC}"/>
              </a:ext>
            </a:extLst>
          </p:cNvPr>
          <p:cNvGrpSpPr/>
          <p:nvPr/>
        </p:nvGrpSpPr>
        <p:grpSpPr>
          <a:xfrm>
            <a:off x="7235825" y="3960771"/>
            <a:ext cx="1256061" cy="400110"/>
            <a:chOff x="3639790" y="3927500"/>
            <a:chExt cx="1256061" cy="400110"/>
          </a:xfrm>
        </p:grpSpPr>
        <p:sp>
          <p:nvSpPr>
            <p:cNvPr id="29" name="文字方塊 28">
              <a:extLst>
                <a:ext uri="{FF2B5EF4-FFF2-40B4-BE49-F238E27FC236}">
                  <a16:creationId xmlns:a16="http://schemas.microsoft.com/office/drawing/2014/main" id="{41CF44C9-112F-48C5-9D53-B3EA4DD1DF87}"/>
                </a:ext>
              </a:extLst>
            </p:cNvPr>
            <p:cNvSpPr txBox="1"/>
            <p:nvPr/>
          </p:nvSpPr>
          <p:spPr>
            <a:xfrm>
              <a:off x="3920233" y="3927500"/>
              <a:ext cx="975618" cy="400110"/>
            </a:xfrm>
            <a:prstGeom prst="rect">
              <a:avLst/>
            </a:prstGeom>
            <a:noFill/>
          </p:spPr>
          <p:txBody>
            <a:bodyPr wrap="square">
              <a:spAutoFit/>
            </a:bodyPr>
            <a:lstStyle/>
            <a:p>
              <a:pPr algn="just"/>
              <a:r>
                <a:rPr lang="zh-TW" altLang="en-US" sz="2000" b="1" dirty="0">
                  <a:solidFill>
                    <a:schemeClr val="bg1">
                      <a:lumMod val="85000"/>
                    </a:schemeClr>
                  </a:solidFill>
                  <a:latin typeface="微軟正黑體" panose="020B0604030504040204" pitchFamily="34" charset="-120"/>
                  <a:ea typeface="微軟正黑體" panose="020B0604030504040204" pitchFamily="34" charset="-120"/>
                </a:rPr>
                <a:t>安全性</a:t>
              </a:r>
              <a:endParaRPr lang="en-US" altLang="zh-TW" sz="2000" b="1"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30" name="流程圖: 接點 29">
              <a:extLst>
                <a:ext uri="{FF2B5EF4-FFF2-40B4-BE49-F238E27FC236}">
                  <a16:creationId xmlns:a16="http://schemas.microsoft.com/office/drawing/2014/main" id="{D5E81CA4-DD35-4E51-A47D-B648492AAF77}"/>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3</a:t>
              </a:r>
            </a:p>
          </p:txBody>
        </p:sp>
      </p:grpSp>
      <p:grpSp>
        <p:nvGrpSpPr>
          <p:cNvPr id="31" name="群組 30">
            <a:extLst>
              <a:ext uri="{FF2B5EF4-FFF2-40B4-BE49-F238E27FC236}">
                <a16:creationId xmlns:a16="http://schemas.microsoft.com/office/drawing/2014/main" id="{BA4F3C26-D21E-42D5-9BE9-87EB0B7A6C9E}"/>
              </a:ext>
            </a:extLst>
          </p:cNvPr>
          <p:cNvGrpSpPr/>
          <p:nvPr/>
        </p:nvGrpSpPr>
        <p:grpSpPr>
          <a:xfrm>
            <a:off x="8999886" y="3960771"/>
            <a:ext cx="1485899" cy="400110"/>
            <a:chOff x="3639790" y="3927500"/>
            <a:chExt cx="1485899" cy="400110"/>
          </a:xfrm>
        </p:grpSpPr>
        <p:sp>
          <p:nvSpPr>
            <p:cNvPr id="32" name="文字方塊 31">
              <a:extLst>
                <a:ext uri="{FF2B5EF4-FFF2-40B4-BE49-F238E27FC236}">
                  <a16:creationId xmlns:a16="http://schemas.microsoft.com/office/drawing/2014/main" id="{32F4BB46-9D35-4791-B479-A0CE04241945}"/>
                </a:ext>
              </a:extLst>
            </p:cNvPr>
            <p:cNvSpPr txBox="1"/>
            <p:nvPr/>
          </p:nvSpPr>
          <p:spPr>
            <a:xfrm>
              <a:off x="3920233" y="3927500"/>
              <a:ext cx="1205456" cy="400110"/>
            </a:xfrm>
            <a:prstGeom prst="rect">
              <a:avLst/>
            </a:prstGeom>
            <a:noFill/>
          </p:spPr>
          <p:txBody>
            <a:bodyPr wrap="square">
              <a:spAutoFit/>
            </a:bodyPr>
            <a:lstStyle/>
            <a:p>
              <a:pPr algn="just"/>
              <a:r>
                <a:rPr lang="zh-TW" altLang="en-US" sz="2000" b="1" dirty="0">
                  <a:solidFill>
                    <a:schemeClr val="bg1">
                      <a:lumMod val="85000"/>
                    </a:schemeClr>
                  </a:solidFill>
                  <a:latin typeface="微軟正黑體" panose="020B0604030504040204" pitchFamily="34" charset="-120"/>
                  <a:ea typeface="微軟正黑體" panose="020B0604030504040204" pitchFamily="34" charset="-120"/>
                </a:rPr>
                <a:t>提升效能</a:t>
              </a:r>
              <a:endParaRPr lang="en-US" altLang="zh-TW" sz="2000" b="1"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33" name="流程圖: 接點 32">
              <a:extLst>
                <a:ext uri="{FF2B5EF4-FFF2-40B4-BE49-F238E27FC236}">
                  <a16:creationId xmlns:a16="http://schemas.microsoft.com/office/drawing/2014/main" id="{5EB5306E-DAAF-4ABC-A291-515C7BE52B77}"/>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4</a:t>
              </a:r>
            </a:p>
          </p:txBody>
        </p:sp>
      </p:grpSp>
      <p:sp>
        <p:nvSpPr>
          <p:cNvPr id="21" name="文字方塊 20">
            <a:extLst>
              <a:ext uri="{FF2B5EF4-FFF2-40B4-BE49-F238E27FC236}">
                <a16:creationId xmlns:a16="http://schemas.microsoft.com/office/drawing/2014/main" id="{245947AC-6706-4336-9B14-59EC13A99C10}"/>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27</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23257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2336427" y="1154206"/>
            <a:ext cx="7519147" cy="646331"/>
          </a:xfrm>
          <a:prstGeom prst="rect">
            <a:avLst/>
          </a:prstGeom>
          <a:noFill/>
        </p:spPr>
        <p:txBody>
          <a:bodyPr wrap="square" rtlCol="0">
            <a:spAutoFit/>
          </a:bodyPr>
          <a:lstStyle/>
          <a:p>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什麼是負載平衡器 </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a:t>
            </a:r>
            <a:r>
              <a:rPr lang="en-US" altLang="zh-TW" sz="3600" dirty="0">
                <a:solidFill>
                  <a:schemeClr val="bg1">
                    <a:lumMod val="95000"/>
                  </a:schemeClr>
                </a:solidFill>
                <a:effectLst/>
                <a:latin typeface="微軟正黑體" panose="020B0604030504040204" pitchFamily="34" charset="-120"/>
                <a:ea typeface="微軟正黑體" panose="020B0604030504040204" pitchFamily="34" charset="-120"/>
              </a:rPr>
              <a:t>Load Balancer</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a:t>
            </a:r>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 </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F9DCD65D-4B83-41A0-81E6-82578D599F51}"/>
              </a:ext>
            </a:extLst>
          </p:cNvPr>
          <p:cNvSpPr txBox="1"/>
          <p:nvPr/>
        </p:nvSpPr>
        <p:spPr>
          <a:xfrm>
            <a:off x="1634919" y="3656123"/>
            <a:ext cx="1721896" cy="923330"/>
          </a:xfrm>
          <a:prstGeom prst="rect">
            <a:avLst/>
          </a:prstGeom>
          <a:noFill/>
        </p:spPr>
        <p:txBody>
          <a:bodyPr wrap="square" rtlCol="0">
            <a:spAutoFit/>
          </a:bodyPr>
          <a:lstStyle/>
          <a:p>
            <a:r>
              <a:rPr lang="en-US" altLang="zh-TW" sz="5400" dirty="0">
                <a:solidFill>
                  <a:schemeClr val="accent2"/>
                </a:solidFill>
              </a:rPr>
              <a:t>2</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優勢</a:t>
            </a:r>
          </a:p>
        </p:txBody>
      </p:sp>
      <p:grpSp>
        <p:nvGrpSpPr>
          <p:cNvPr id="4" name="群組 3">
            <a:extLst>
              <a:ext uri="{FF2B5EF4-FFF2-40B4-BE49-F238E27FC236}">
                <a16:creationId xmlns:a16="http://schemas.microsoft.com/office/drawing/2014/main" id="{5BA7DEB7-8C9F-4EDB-AA1E-70BEAA1A02E9}"/>
              </a:ext>
            </a:extLst>
          </p:cNvPr>
          <p:cNvGrpSpPr/>
          <p:nvPr/>
        </p:nvGrpSpPr>
        <p:grpSpPr>
          <a:xfrm>
            <a:off x="1596000" y="2278548"/>
            <a:ext cx="9000000" cy="1202878"/>
            <a:chOff x="575613" y="2245277"/>
            <a:chExt cx="9000000" cy="1202878"/>
          </a:xfrm>
        </p:grpSpPr>
        <p:sp>
          <p:nvSpPr>
            <p:cNvPr id="9" name="文字方塊 8">
              <a:extLst>
                <a:ext uri="{FF2B5EF4-FFF2-40B4-BE49-F238E27FC236}">
                  <a16:creationId xmlns:a16="http://schemas.microsoft.com/office/drawing/2014/main" id="{4A1785E7-B207-452D-86EC-F678894241BD}"/>
                </a:ext>
              </a:extLst>
            </p:cNvPr>
            <p:cNvSpPr txBox="1"/>
            <p:nvPr/>
          </p:nvSpPr>
          <p:spPr>
            <a:xfrm>
              <a:off x="2185033" y="2355796"/>
              <a:ext cx="7152391" cy="765209"/>
            </a:xfrm>
            <a:prstGeom prst="rect">
              <a:avLst/>
            </a:prstGeom>
            <a:noFill/>
          </p:spPr>
          <p:txBody>
            <a:bodyPr wrap="square">
              <a:spAutoFit/>
            </a:bodyPr>
            <a:lstStyle/>
            <a:p>
              <a:pPr marL="169200" algn="just">
                <a:lnSpc>
                  <a:spcPct val="114000"/>
                </a:lnSpc>
                <a:spcBef>
                  <a:spcPts val="600"/>
                </a:spcBef>
              </a:pPr>
              <a:r>
                <a:rPr lang="zh-TW" altLang="en-US" sz="2000" dirty="0">
                  <a:solidFill>
                    <a:schemeClr val="bg1">
                      <a:lumMod val="85000"/>
                    </a:schemeClr>
                  </a:solidFill>
                  <a:latin typeface="微軟正黑體" panose="020B0604030504040204" pitchFamily="34" charset="-120"/>
                  <a:ea typeface="微軟正黑體" panose="020B0604030504040204" pitchFamily="34" charset="-120"/>
                </a:rPr>
                <a:t>負載平衡器則是一種位於使用者與伺服器群組之間的裝置，充當不可見的資源分配者，確保所有伺服器都能被均等使用。</a:t>
              </a: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614532" y="2245277"/>
              <a:ext cx="1721895" cy="923330"/>
            </a:xfrm>
            <a:prstGeom prst="rect">
              <a:avLst/>
            </a:prstGeom>
            <a:noFill/>
          </p:spPr>
          <p:txBody>
            <a:bodyPr wrap="square" rtlCol="0">
              <a:spAutoFit/>
            </a:bodyPr>
            <a:lstStyle/>
            <a:p>
              <a:r>
                <a:rPr lang="en-US" altLang="zh-TW" sz="5400" dirty="0">
                  <a:solidFill>
                    <a:schemeClr val="accent2"/>
                  </a:solidFill>
                </a:rPr>
                <a:t>1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介紹</a:t>
              </a:r>
            </a:p>
          </p:txBody>
        </p:sp>
        <p:cxnSp>
          <p:nvCxnSpPr>
            <p:cNvPr id="13" name="直線接點 12">
              <a:extLst>
                <a:ext uri="{FF2B5EF4-FFF2-40B4-BE49-F238E27FC236}">
                  <a16:creationId xmlns:a16="http://schemas.microsoft.com/office/drawing/2014/main" id="{C4FC7CCD-CD96-415E-82A6-8B071C791DC0}"/>
                </a:ext>
              </a:extLst>
            </p:cNvPr>
            <p:cNvCxnSpPr>
              <a:cxnSpLocks/>
            </p:cNvCxnSpPr>
            <p:nvPr/>
          </p:nvCxnSpPr>
          <p:spPr>
            <a:xfrm flipV="1">
              <a:off x="575613" y="3429000"/>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7" name="群組 16">
            <a:extLst>
              <a:ext uri="{FF2B5EF4-FFF2-40B4-BE49-F238E27FC236}">
                <a16:creationId xmlns:a16="http://schemas.microsoft.com/office/drawing/2014/main" id="{8BD4B9A9-EBDC-4B71-96C6-55DB4FCC4229}"/>
              </a:ext>
            </a:extLst>
          </p:cNvPr>
          <p:cNvGrpSpPr/>
          <p:nvPr/>
        </p:nvGrpSpPr>
        <p:grpSpPr>
          <a:xfrm>
            <a:off x="3477865" y="3960771"/>
            <a:ext cx="1256061" cy="400110"/>
            <a:chOff x="3639790" y="3927500"/>
            <a:chExt cx="1256061" cy="400110"/>
          </a:xfrm>
        </p:grpSpPr>
        <p:sp>
          <p:nvSpPr>
            <p:cNvPr id="15" name="文字方塊 14">
              <a:extLst>
                <a:ext uri="{FF2B5EF4-FFF2-40B4-BE49-F238E27FC236}">
                  <a16:creationId xmlns:a16="http://schemas.microsoft.com/office/drawing/2014/main" id="{29DB9398-793E-4937-976C-F2E02DD3F41C}"/>
                </a:ext>
              </a:extLst>
            </p:cNvPr>
            <p:cNvSpPr txBox="1"/>
            <p:nvPr/>
          </p:nvSpPr>
          <p:spPr>
            <a:xfrm>
              <a:off x="3920233" y="3927500"/>
              <a:ext cx="975618" cy="400110"/>
            </a:xfrm>
            <a:prstGeom prst="rect">
              <a:avLst/>
            </a:prstGeom>
            <a:noFill/>
          </p:spPr>
          <p:txBody>
            <a:bodyPr wrap="square">
              <a:spAutoFit/>
            </a:bodyPr>
            <a:lstStyle/>
            <a:p>
              <a:pPr algn="just"/>
              <a:r>
                <a:rPr lang="zh-TW" altLang="en-US" sz="2000" b="1" dirty="0">
                  <a:solidFill>
                    <a:schemeClr val="bg1">
                      <a:lumMod val="85000"/>
                    </a:schemeClr>
                  </a:solidFill>
                  <a:latin typeface="微軟正黑體" panose="020B0604030504040204" pitchFamily="34" charset="-120"/>
                  <a:ea typeface="微軟正黑體" panose="020B0604030504040204" pitchFamily="34" charset="-120"/>
                </a:rPr>
                <a:t>可用性</a:t>
              </a:r>
              <a:endParaRPr lang="en-US" altLang="zh-TW" sz="2000" b="1"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23" name="流程圖: 接點 22">
              <a:extLst>
                <a:ext uri="{FF2B5EF4-FFF2-40B4-BE49-F238E27FC236}">
                  <a16:creationId xmlns:a16="http://schemas.microsoft.com/office/drawing/2014/main" id="{28AC9463-0A91-40B3-9D86-FADFDE500DB3}"/>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25" name="群組 24">
            <a:extLst>
              <a:ext uri="{FF2B5EF4-FFF2-40B4-BE49-F238E27FC236}">
                <a16:creationId xmlns:a16="http://schemas.microsoft.com/office/drawing/2014/main" id="{5857D3EA-69C1-4F42-BB28-8C8A618E89BD}"/>
              </a:ext>
            </a:extLst>
          </p:cNvPr>
          <p:cNvGrpSpPr/>
          <p:nvPr/>
        </p:nvGrpSpPr>
        <p:grpSpPr>
          <a:xfrm>
            <a:off x="5241926" y="3960771"/>
            <a:ext cx="1485899" cy="400110"/>
            <a:chOff x="3639790" y="3927500"/>
            <a:chExt cx="1485899" cy="400110"/>
          </a:xfrm>
        </p:grpSpPr>
        <p:sp>
          <p:nvSpPr>
            <p:cNvPr id="26" name="文字方塊 25">
              <a:extLst>
                <a:ext uri="{FF2B5EF4-FFF2-40B4-BE49-F238E27FC236}">
                  <a16:creationId xmlns:a16="http://schemas.microsoft.com/office/drawing/2014/main" id="{F3357ECD-F04F-4836-A321-1DBAF59B7138}"/>
                </a:ext>
              </a:extLst>
            </p:cNvPr>
            <p:cNvSpPr txBox="1"/>
            <p:nvPr/>
          </p:nvSpPr>
          <p:spPr>
            <a:xfrm>
              <a:off x="3920233" y="3927500"/>
              <a:ext cx="1205456" cy="400110"/>
            </a:xfrm>
            <a:prstGeom prst="rect">
              <a:avLst/>
            </a:prstGeom>
            <a:noFill/>
          </p:spPr>
          <p:txBody>
            <a:bodyPr wrap="square">
              <a:spAutoFit/>
            </a:bodyPr>
            <a:lstStyle/>
            <a:p>
              <a:pPr algn="just"/>
              <a:r>
                <a:rPr lang="zh-TW" altLang="en-US" sz="2000" dirty="0">
                  <a:solidFill>
                    <a:schemeClr val="tx1">
                      <a:lumMod val="65000"/>
                      <a:lumOff val="35000"/>
                    </a:schemeClr>
                  </a:solidFill>
                  <a:latin typeface="微軟正黑體" panose="020B0604030504040204" pitchFamily="34" charset="-120"/>
                  <a:ea typeface="微軟正黑體" panose="020B0604030504040204" pitchFamily="34" charset="-120"/>
                </a:rPr>
                <a:t>可擴展性</a:t>
              </a:r>
              <a:endParaRPr lang="en-US" altLang="zh-TW" sz="2000" dirty="0">
                <a:solidFill>
                  <a:schemeClr val="tx1">
                    <a:lumMod val="65000"/>
                    <a:lumOff val="35000"/>
                  </a:schemeClr>
                </a:solidFill>
                <a:latin typeface="微軟正黑體" panose="020B0604030504040204" pitchFamily="34" charset="-120"/>
                <a:ea typeface="微軟正黑體" panose="020B0604030504040204" pitchFamily="34" charset="-120"/>
              </a:endParaRPr>
            </a:p>
          </p:txBody>
        </p:sp>
        <p:sp>
          <p:nvSpPr>
            <p:cNvPr id="27" name="流程圖: 接點 26">
              <a:extLst>
                <a:ext uri="{FF2B5EF4-FFF2-40B4-BE49-F238E27FC236}">
                  <a16:creationId xmlns:a16="http://schemas.microsoft.com/office/drawing/2014/main" id="{4FB277CF-0AEC-49BA-84B8-829E2D80F7B3}"/>
                </a:ext>
              </a:extLst>
            </p:cNvPr>
            <p:cNvSpPr/>
            <p:nvPr/>
          </p:nvSpPr>
          <p:spPr>
            <a:xfrm>
              <a:off x="3639790" y="3983555"/>
              <a:ext cx="288000" cy="288000"/>
            </a:xfrm>
            <a:prstGeom prst="flowChartConnector">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lumMod val="65000"/>
                      <a:lumOff val="35000"/>
                    </a:schemeClr>
                  </a:solidFill>
                  <a:latin typeface="微軟正黑體" panose="020B0604030504040204" pitchFamily="34" charset="-120"/>
                  <a:ea typeface="微軟正黑體" panose="020B0604030504040204" pitchFamily="34" charset="-120"/>
                </a:rPr>
                <a:t>2</a:t>
              </a:r>
            </a:p>
          </p:txBody>
        </p:sp>
      </p:grpSp>
      <p:grpSp>
        <p:nvGrpSpPr>
          <p:cNvPr id="28" name="群組 27">
            <a:extLst>
              <a:ext uri="{FF2B5EF4-FFF2-40B4-BE49-F238E27FC236}">
                <a16:creationId xmlns:a16="http://schemas.microsoft.com/office/drawing/2014/main" id="{B2423FE2-D067-4440-A591-E08FE20435CC}"/>
              </a:ext>
            </a:extLst>
          </p:cNvPr>
          <p:cNvGrpSpPr/>
          <p:nvPr/>
        </p:nvGrpSpPr>
        <p:grpSpPr>
          <a:xfrm>
            <a:off x="7235825" y="3960771"/>
            <a:ext cx="1256061" cy="400110"/>
            <a:chOff x="3639790" y="3927500"/>
            <a:chExt cx="1256061" cy="400110"/>
          </a:xfrm>
        </p:grpSpPr>
        <p:sp>
          <p:nvSpPr>
            <p:cNvPr id="29" name="文字方塊 28">
              <a:extLst>
                <a:ext uri="{FF2B5EF4-FFF2-40B4-BE49-F238E27FC236}">
                  <a16:creationId xmlns:a16="http://schemas.microsoft.com/office/drawing/2014/main" id="{41CF44C9-112F-48C5-9D53-B3EA4DD1DF87}"/>
                </a:ext>
              </a:extLst>
            </p:cNvPr>
            <p:cNvSpPr txBox="1"/>
            <p:nvPr/>
          </p:nvSpPr>
          <p:spPr>
            <a:xfrm>
              <a:off x="3920233" y="3927500"/>
              <a:ext cx="975618" cy="400110"/>
            </a:xfrm>
            <a:prstGeom prst="rect">
              <a:avLst/>
            </a:prstGeom>
            <a:noFill/>
          </p:spPr>
          <p:txBody>
            <a:bodyPr wrap="square">
              <a:spAutoFit/>
            </a:bodyPr>
            <a:lstStyle/>
            <a:p>
              <a:pPr algn="just"/>
              <a:r>
                <a:rPr lang="zh-TW" altLang="en-US" sz="2000" dirty="0">
                  <a:solidFill>
                    <a:schemeClr val="tx1">
                      <a:lumMod val="65000"/>
                      <a:lumOff val="35000"/>
                    </a:schemeClr>
                  </a:solidFill>
                  <a:latin typeface="微軟正黑體" panose="020B0604030504040204" pitchFamily="34" charset="-120"/>
                  <a:ea typeface="微軟正黑體" panose="020B0604030504040204" pitchFamily="34" charset="-120"/>
                </a:rPr>
                <a:t>安全性</a:t>
              </a:r>
              <a:endParaRPr lang="en-US" altLang="zh-TW" sz="2000" dirty="0">
                <a:solidFill>
                  <a:schemeClr val="tx1">
                    <a:lumMod val="65000"/>
                    <a:lumOff val="35000"/>
                  </a:schemeClr>
                </a:solidFill>
                <a:latin typeface="微軟正黑體" panose="020B0604030504040204" pitchFamily="34" charset="-120"/>
                <a:ea typeface="微軟正黑體" panose="020B0604030504040204" pitchFamily="34" charset="-120"/>
              </a:endParaRPr>
            </a:p>
          </p:txBody>
        </p:sp>
        <p:sp>
          <p:nvSpPr>
            <p:cNvPr id="30" name="流程圖: 接點 29">
              <a:extLst>
                <a:ext uri="{FF2B5EF4-FFF2-40B4-BE49-F238E27FC236}">
                  <a16:creationId xmlns:a16="http://schemas.microsoft.com/office/drawing/2014/main" id="{D5E81CA4-DD35-4E51-A47D-B648492AAF77}"/>
                </a:ext>
              </a:extLst>
            </p:cNvPr>
            <p:cNvSpPr/>
            <p:nvPr/>
          </p:nvSpPr>
          <p:spPr>
            <a:xfrm>
              <a:off x="3639790" y="3983555"/>
              <a:ext cx="288000" cy="288000"/>
            </a:xfrm>
            <a:prstGeom prst="flowChartConnector">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lumMod val="65000"/>
                      <a:lumOff val="35000"/>
                    </a:schemeClr>
                  </a:solidFill>
                  <a:latin typeface="微軟正黑體" panose="020B0604030504040204" pitchFamily="34" charset="-120"/>
                  <a:ea typeface="微軟正黑體" panose="020B0604030504040204" pitchFamily="34" charset="-120"/>
                </a:rPr>
                <a:t>3</a:t>
              </a:r>
            </a:p>
          </p:txBody>
        </p:sp>
      </p:grpSp>
      <p:grpSp>
        <p:nvGrpSpPr>
          <p:cNvPr id="31" name="群組 30">
            <a:extLst>
              <a:ext uri="{FF2B5EF4-FFF2-40B4-BE49-F238E27FC236}">
                <a16:creationId xmlns:a16="http://schemas.microsoft.com/office/drawing/2014/main" id="{BA4F3C26-D21E-42D5-9BE9-87EB0B7A6C9E}"/>
              </a:ext>
            </a:extLst>
          </p:cNvPr>
          <p:cNvGrpSpPr/>
          <p:nvPr/>
        </p:nvGrpSpPr>
        <p:grpSpPr>
          <a:xfrm>
            <a:off x="8999886" y="3960771"/>
            <a:ext cx="1485899" cy="400110"/>
            <a:chOff x="3639790" y="3927500"/>
            <a:chExt cx="1485899" cy="400110"/>
          </a:xfrm>
        </p:grpSpPr>
        <p:sp>
          <p:nvSpPr>
            <p:cNvPr id="32" name="文字方塊 31">
              <a:extLst>
                <a:ext uri="{FF2B5EF4-FFF2-40B4-BE49-F238E27FC236}">
                  <a16:creationId xmlns:a16="http://schemas.microsoft.com/office/drawing/2014/main" id="{32F4BB46-9D35-4791-B479-A0CE04241945}"/>
                </a:ext>
              </a:extLst>
            </p:cNvPr>
            <p:cNvSpPr txBox="1"/>
            <p:nvPr/>
          </p:nvSpPr>
          <p:spPr>
            <a:xfrm>
              <a:off x="3920233" y="3927500"/>
              <a:ext cx="1205456" cy="400110"/>
            </a:xfrm>
            <a:prstGeom prst="rect">
              <a:avLst/>
            </a:prstGeom>
            <a:noFill/>
          </p:spPr>
          <p:txBody>
            <a:bodyPr wrap="square">
              <a:spAutoFit/>
            </a:bodyPr>
            <a:lstStyle/>
            <a:p>
              <a:pPr algn="just"/>
              <a:r>
                <a:rPr lang="zh-TW" altLang="en-US" sz="2000" dirty="0">
                  <a:solidFill>
                    <a:schemeClr val="tx1">
                      <a:lumMod val="65000"/>
                      <a:lumOff val="35000"/>
                    </a:schemeClr>
                  </a:solidFill>
                  <a:latin typeface="微軟正黑體" panose="020B0604030504040204" pitchFamily="34" charset="-120"/>
                  <a:ea typeface="微軟正黑體" panose="020B0604030504040204" pitchFamily="34" charset="-120"/>
                </a:rPr>
                <a:t>提升效能</a:t>
              </a:r>
              <a:endParaRPr lang="en-US" altLang="zh-TW" sz="2000" dirty="0">
                <a:solidFill>
                  <a:schemeClr val="tx1">
                    <a:lumMod val="65000"/>
                    <a:lumOff val="35000"/>
                  </a:schemeClr>
                </a:solidFill>
                <a:latin typeface="微軟正黑體" panose="020B0604030504040204" pitchFamily="34" charset="-120"/>
                <a:ea typeface="微軟正黑體" panose="020B0604030504040204" pitchFamily="34" charset="-120"/>
              </a:endParaRPr>
            </a:p>
          </p:txBody>
        </p:sp>
        <p:sp>
          <p:nvSpPr>
            <p:cNvPr id="33" name="流程圖: 接點 32">
              <a:extLst>
                <a:ext uri="{FF2B5EF4-FFF2-40B4-BE49-F238E27FC236}">
                  <a16:creationId xmlns:a16="http://schemas.microsoft.com/office/drawing/2014/main" id="{5EB5306E-DAAF-4ABC-A291-515C7BE52B77}"/>
                </a:ext>
              </a:extLst>
            </p:cNvPr>
            <p:cNvSpPr/>
            <p:nvPr/>
          </p:nvSpPr>
          <p:spPr>
            <a:xfrm>
              <a:off x="3639790" y="3983555"/>
              <a:ext cx="288000" cy="288000"/>
            </a:xfrm>
            <a:prstGeom prst="flowChartConnector">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lumMod val="65000"/>
                      <a:lumOff val="35000"/>
                    </a:schemeClr>
                  </a:solidFill>
                  <a:latin typeface="微軟正黑體" panose="020B0604030504040204" pitchFamily="34" charset="-120"/>
                  <a:ea typeface="微軟正黑體" panose="020B0604030504040204" pitchFamily="34" charset="-120"/>
                </a:rPr>
                <a:t>4</a:t>
              </a:r>
            </a:p>
          </p:txBody>
        </p:sp>
      </p:grpSp>
      <p:sp>
        <p:nvSpPr>
          <p:cNvPr id="37" name="文字方塊 36">
            <a:extLst>
              <a:ext uri="{FF2B5EF4-FFF2-40B4-BE49-F238E27FC236}">
                <a16:creationId xmlns:a16="http://schemas.microsoft.com/office/drawing/2014/main" id="{61F64BD2-78D0-49FD-A607-9716EEF20ED4}"/>
              </a:ext>
            </a:extLst>
          </p:cNvPr>
          <p:cNvSpPr txBox="1"/>
          <p:nvPr/>
        </p:nvSpPr>
        <p:spPr>
          <a:xfrm>
            <a:off x="3356814" y="4635508"/>
            <a:ext cx="7119445" cy="1013739"/>
          </a:xfrm>
          <a:prstGeom prst="rect">
            <a:avLst/>
          </a:prstGeom>
          <a:noFill/>
        </p:spPr>
        <p:txBody>
          <a:bodyPr wrap="square">
            <a:spAutoFit/>
          </a:bodyPr>
          <a:lstStyle/>
          <a:p>
            <a:pPr algn="just">
              <a:lnSpc>
                <a:spcPct val="114000"/>
              </a:lnSpc>
            </a:pPr>
            <a:r>
              <a:rPr lang="zh-TW" altLang="en-US" b="0" i="0" dirty="0">
                <a:solidFill>
                  <a:schemeClr val="bg1">
                    <a:lumMod val="95000"/>
                  </a:schemeClr>
                </a:solidFill>
                <a:effectLst/>
                <a:latin typeface="微軟正黑體" panose="020B0604030504040204" pitchFamily="34" charset="-120"/>
                <a:ea typeface="微軟正黑體" panose="020B0604030504040204" pitchFamily="34" charset="-120"/>
              </a:rPr>
              <a:t>伺服器故障或維護會導致應用程式停機，讓</a:t>
            </a:r>
            <a:r>
              <a:rPr lang="zh-TW" altLang="en-US" dirty="0">
                <a:solidFill>
                  <a:schemeClr val="bg1">
                    <a:lumMod val="95000"/>
                  </a:schemeClr>
                </a:solidFill>
                <a:latin typeface="微軟正黑體" panose="020B0604030504040204" pitchFamily="34" charset="-120"/>
                <a:ea typeface="微軟正黑體" panose="020B0604030504040204" pitchFamily="34" charset="-120"/>
              </a:rPr>
              <a:t>用戶</a:t>
            </a:r>
            <a:r>
              <a:rPr lang="zh-TW" altLang="en-US" b="0" i="0" dirty="0">
                <a:solidFill>
                  <a:schemeClr val="bg1">
                    <a:lumMod val="95000"/>
                  </a:schemeClr>
                </a:solidFill>
                <a:effectLst/>
                <a:latin typeface="微軟正黑體" panose="020B0604030504040204" pitchFamily="34" charset="-120"/>
                <a:ea typeface="微軟正黑體" panose="020B0604030504040204" pitchFamily="34" charset="-120"/>
              </a:rPr>
              <a:t>無法使用應用程式。負載平衡器能夠自動偵測伺服器問題並將用戶端流量重新引導至可用的伺服器，藉此提高系統的容錯能力。</a:t>
            </a:r>
            <a:endParaRPr lang="zh-TW" altLang="en-US"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22" name="文字方塊 21">
            <a:extLst>
              <a:ext uri="{FF2B5EF4-FFF2-40B4-BE49-F238E27FC236}">
                <a16:creationId xmlns:a16="http://schemas.microsoft.com/office/drawing/2014/main" id="{D4C5A813-397F-4BE4-B8A6-BA607EB139E1}"/>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28</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03748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2336427" y="1154206"/>
            <a:ext cx="7519147" cy="646331"/>
          </a:xfrm>
          <a:prstGeom prst="rect">
            <a:avLst/>
          </a:prstGeom>
          <a:noFill/>
        </p:spPr>
        <p:txBody>
          <a:bodyPr wrap="square" rtlCol="0">
            <a:spAutoFit/>
          </a:bodyPr>
          <a:lstStyle/>
          <a:p>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什麼是負載平衡器 </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a:t>
            </a:r>
            <a:r>
              <a:rPr lang="en-US" altLang="zh-TW" sz="3600" dirty="0">
                <a:solidFill>
                  <a:schemeClr val="bg1">
                    <a:lumMod val="95000"/>
                  </a:schemeClr>
                </a:solidFill>
                <a:effectLst/>
                <a:latin typeface="微軟正黑體" panose="020B0604030504040204" pitchFamily="34" charset="-120"/>
                <a:ea typeface="微軟正黑體" panose="020B0604030504040204" pitchFamily="34" charset="-120"/>
              </a:rPr>
              <a:t>Load Balancer</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a:t>
            </a:r>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 </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F9DCD65D-4B83-41A0-81E6-82578D599F51}"/>
              </a:ext>
            </a:extLst>
          </p:cNvPr>
          <p:cNvSpPr txBox="1"/>
          <p:nvPr/>
        </p:nvSpPr>
        <p:spPr>
          <a:xfrm>
            <a:off x="1634919" y="3656123"/>
            <a:ext cx="1721896" cy="923330"/>
          </a:xfrm>
          <a:prstGeom prst="rect">
            <a:avLst/>
          </a:prstGeom>
          <a:noFill/>
        </p:spPr>
        <p:txBody>
          <a:bodyPr wrap="square" rtlCol="0">
            <a:spAutoFit/>
          </a:bodyPr>
          <a:lstStyle/>
          <a:p>
            <a:r>
              <a:rPr lang="en-US" altLang="zh-TW" sz="5400" dirty="0">
                <a:solidFill>
                  <a:schemeClr val="accent2"/>
                </a:solidFill>
              </a:rPr>
              <a:t>2</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優勢</a:t>
            </a:r>
          </a:p>
        </p:txBody>
      </p:sp>
      <p:grpSp>
        <p:nvGrpSpPr>
          <p:cNvPr id="4" name="群組 3">
            <a:extLst>
              <a:ext uri="{FF2B5EF4-FFF2-40B4-BE49-F238E27FC236}">
                <a16:creationId xmlns:a16="http://schemas.microsoft.com/office/drawing/2014/main" id="{5BA7DEB7-8C9F-4EDB-AA1E-70BEAA1A02E9}"/>
              </a:ext>
            </a:extLst>
          </p:cNvPr>
          <p:cNvGrpSpPr/>
          <p:nvPr/>
        </p:nvGrpSpPr>
        <p:grpSpPr>
          <a:xfrm>
            <a:off x="1596000" y="2278548"/>
            <a:ext cx="9000000" cy="1202878"/>
            <a:chOff x="575613" y="2245277"/>
            <a:chExt cx="9000000" cy="1202878"/>
          </a:xfrm>
        </p:grpSpPr>
        <p:sp>
          <p:nvSpPr>
            <p:cNvPr id="9" name="文字方塊 8">
              <a:extLst>
                <a:ext uri="{FF2B5EF4-FFF2-40B4-BE49-F238E27FC236}">
                  <a16:creationId xmlns:a16="http://schemas.microsoft.com/office/drawing/2014/main" id="{4A1785E7-B207-452D-86EC-F678894241BD}"/>
                </a:ext>
              </a:extLst>
            </p:cNvPr>
            <p:cNvSpPr txBox="1"/>
            <p:nvPr/>
          </p:nvSpPr>
          <p:spPr>
            <a:xfrm>
              <a:off x="2185033" y="2355796"/>
              <a:ext cx="7152391" cy="765209"/>
            </a:xfrm>
            <a:prstGeom prst="rect">
              <a:avLst/>
            </a:prstGeom>
            <a:noFill/>
          </p:spPr>
          <p:txBody>
            <a:bodyPr wrap="square">
              <a:spAutoFit/>
            </a:bodyPr>
            <a:lstStyle/>
            <a:p>
              <a:pPr marL="169200" algn="just">
                <a:lnSpc>
                  <a:spcPct val="114000"/>
                </a:lnSpc>
                <a:spcBef>
                  <a:spcPts val="600"/>
                </a:spcBef>
              </a:pPr>
              <a:r>
                <a:rPr lang="zh-TW" altLang="en-US" sz="2000" dirty="0">
                  <a:solidFill>
                    <a:schemeClr val="bg1">
                      <a:lumMod val="85000"/>
                    </a:schemeClr>
                  </a:solidFill>
                  <a:latin typeface="微軟正黑體" panose="020B0604030504040204" pitchFamily="34" charset="-120"/>
                  <a:ea typeface="微軟正黑體" panose="020B0604030504040204" pitchFamily="34" charset="-120"/>
                </a:rPr>
                <a:t>負載平衡器則是一種位於使用者與伺服器群組之間的裝置，充當不可見的資源分配者，確保所有伺服器都能被均等使用。</a:t>
              </a: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614532" y="2245277"/>
              <a:ext cx="1721895" cy="923330"/>
            </a:xfrm>
            <a:prstGeom prst="rect">
              <a:avLst/>
            </a:prstGeom>
            <a:noFill/>
          </p:spPr>
          <p:txBody>
            <a:bodyPr wrap="square" rtlCol="0">
              <a:spAutoFit/>
            </a:bodyPr>
            <a:lstStyle/>
            <a:p>
              <a:r>
                <a:rPr lang="en-US" altLang="zh-TW" sz="5400" dirty="0">
                  <a:solidFill>
                    <a:schemeClr val="accent2"/>
                  </a:solidFill>
                </a:rPr>
                <a:t>1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介紹</a:t>
              </a:r>
            </a:p>
          </p:txBody>
        </p:sp>
        <p:cxnSp>
          <p:nvCxnSpPr>
            <p:cNvPr id="13" name="直線接點 12">
              <a:extLst>
                <a:ext uri="{FF2B5EF4-FFF2-40B4-BE49-F238E27FC236}">
                  <a16:creationId xmlns:a16="http://schemas.microsoft.com/office/drawing/2014/main" id="{C4FC7CCD-CD96-415E-82A6-8B071C791DC0}"/>
                </a:ext>
              </a:extLst>
            </p:cNvPr>
            <p:cNvCxnSpPr>
              <a:cxnSpLocks/>
            </p:cNvCxnSpPr>
            <p:nvPr/>
          </p:nvCxnSpPr>
          <p:spPr>
            <a:xfrm flipV="1">
              <a:off x="575613" y="3429000"/>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7" name="群組 16">
            <a:extLst>
              <a:ext uri="{FF2B5EF4-FFF2-40B4-BE49-F238E27FC236}">
                <a16:creationId xmlns:a16="http://schemas.microsoft.com/office/drawing/2014/main" id="{8BD4B9A9-EBDC-4B71-96C6-55DB4FCC4229}"/>
              </a:ext>
            </a:extLst>
          </p:cNvPr>
          <p:cNvGrpSpPr/>
          <p:nvPr/>
        </p:nvGrpSpPr>
        <p:grpSpPr>
          <a:xfrm>
            <a:off x="3477865" y="3960771"/>
            <a:ext cx="1256061" cy="400110"/>
            <a:chOff x="3639790" y="3927500"/>
            <a:chExt cx="1256061" cy="400110"/>
          </a:xfrm>
        </p:grpSpPr>
        <p:sp>
          <p:nvSpPr>
            <p:cNvPr id="15" name="文字方塊 14">
              <a:extLst>
                <a:ext uri="{FF2B5EF4-FFF2-40B4-BE49-F238E27FC236}">
                  <a16:creationId xmlns:a16="http://schemas.microsoft.com/office/drawing/2014/main" id="{29DB9398-793E-4937-976C-F2E02DD3F41C}"/>
                </a:ext>
              </a:extLst>
            </p:cNvPr>
            <p:cNvSpPr txBox="1"/>
            <p:nvPr/>
          </p:nvSpPr>
          <p:spPr>
            <a:xfrm>
              <a:off x="3920233" y="3927500"/>
              <a:ext cx="975618" cy="400110"/>
            </a:xfrm>
            <a:prstGeom prst="rect">
              <a:avLst/>
            </a:prstGeom>
            <a:noFill/>
          </p:spPr>
          <p:txBody>
            <a:bodyPr wrap="square">
              <a:spAutoFit/>
            </a:bodyPr>
            <a:lstStyle/>
            <a:p>
              <a:pPr algn="just"/>
              <a:r>
                <a:rPr lang="zh-TW" altLang="en-US" sz="2000" dirty="0">
                  <a:solidFill>
                    <a:srgbClr val="404040"/>
                  </a:solidFill>
                  <a:latin typeface="微軟正黑體" panose="020B0604030504040204" pitchFamily="34" charset="-120"/>
                  <a:ea typeface="微軟正黑體" panose="020B0604030504040204" pitchFamily="34" charset="-120"/>
                </a:rPr>
                <a:t>可用性</a:t>
              </a:r>
              <a:endParaRPr lang="en-US" altLang="zh-TW" sz="2000" dirty="0">
                <a:solidFill>
                  <a:srgbClr val="404040"/>
                </a:solidFill>
                <a:latin typeface="微軟正黑體" panose="020B0604030504040204" pitchFamily="34" charset="-120"/>
                <a:ea typeface="微軟正黑體" panose="020B0604030504040204" pitchFamily="34" charset="-120"/>
              </a:endParaRPr>
            </a:p>
          </p:txBody>
        </p:sp>
        <p:sp>
          <p:nvSpPr>
            <p:cNvPr id="23" name="流程圖: 接點 22">
              <a:extLst>
                <a:ext uri="{FF2B5EF4-FFF2-40B4-BE49-F238E27FC236}">
                  <a16:creationId xmlns:a16="http://schemas.microsoft.com/office/drawing/2014/main" id="{28AC9463-0A91-40B3-9D86-FADFDE500DB3}"/>
                </a:ext>
              </a:extLst>
            </p:cNvPr>
            <p:cNvSpPr/>
            <p:nvPr/>
          </p:nvSpPr>
          <p:spPr>
            <a:xfrm>
              <a:off x="3639790" y="3983555"/>
              <a:ext cx="288000" cy="288000"/>
            </a:xfrm>
            <a:prstGeom prst="flowChartConnector">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404040"/>
                  </a:solidFill>
                  <a:latin typeface="微軟正黑體" panose="020B0604030504040204" pitchFamily="34" charset="-120"/>
                  <a:ea typeface="微軟正黑體" panose="020B0604030504040204" pitchFamily="34" charset="-120"/>
                </a:rPr>
                <a:t>1</a:t>
              </a:r>
            </a:p>
          </p:txBody>
        </p:sp>
      </p:grpSp>
      <p:grpSp>
        <p:nvGrpSpPr>
          <p:cNvPr id="25" name="群組 24">
            <a:extLst>
              <a:ext uri="{FF2B5EF4-FFF2-40B4-BE49-F238E27FC236}">
                <a16:creationId xmlns:a16="http://schemas.microsoft.com/office/drawing/2014/main" id="{5857D3EA-69C1-4F42-BB28-8C8A618E89BD}"/>
              </a:ext>
            </a:extLst>
          </p:cNvPr>
          <p:cNvGrpSpPr/>
          <p:nvPr/>
        </p:nvGrpSpPr>
        <p:grpSpPr>
          <a:xfrm>
            <a:off x="5241926" y="3960771"/>
            <a:ext cx="1485899" cy="400110"/>
            <a:chOff x="3639790" y="3927500"/>
            <a:chExt cx="1485899" cy="400110"/>
          </a:xfrm>
        </p:grpSpPr>
        <p:sp>
          <p:nvSpPr>
            <p:cNvPr id="26" name="文字方塊 25">
              <a:extLst>
                <a:ext uri="{FF2B5EF4-FFF2-40B4-BE49-F238E27FC236}">
                  <a16:creationId xmlns:a16="http://schemas.microsoft.com/office/drawing/2014/main" id="{F3357ECD-F04F-4836-A321-1DBAF59B7138}"/>
                </a:ext>
              </a:extLst>
            </p:cNvPr>
            <p:cNvSpPr txBox="1"/>
            <p:nvPr/>
          </p:nvSpPr>
          <p:spPr>
            <a:xfrm>
              <a:off x="3920233" y="3927500"/>
              <a:ext cx="1205456" cy="400110"/>
            </a:xfrm>
            <a:prstGeom prst="rect">
              <a:avLst/>
            </a:prstGeom>
            <a:noFill/>
          </p:spPr>
          <p:txBody>
            <a:bodyPr wrap="square">
              <a:spAutoFit/>
            </a:bodyPr>
            <a:lstStyle/>
            <a:p>
              <a:pPr algn="just"/>
              <a:r>
                <a:rPr lang="zh-TW" altLang="en-US" sz="2000" b="1" dirty="0">
                  <a:solidFill>
                    <a:schemeClr val="bg1">
                      <a:lumMod val="85000"/>
                    </a:schemeClr>
                  </a:solidFill>
                  <a:latin typeface="微軟正黑體" panose="020B0604030504040204" pitchFamily="34" charset="-120"/>
                  <a:ea typeface="微軟正黑體" panose="020B0604030504040204" pitchFamily="34" charset="-120"/>
                </a:rPr>
                <a:t>可擴展性</a:t>
              </a:r>
              <a:endParaRPr lang="en-US" altLang="zh-TW" sz="2000" b="1"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27" name="流程圖: 接點 26">
              <a:extLst>
                <a:ext uri="{FF2B5EF4-FFF2-40B4-BE49-F238E27FC236}">
                  <a16:creationId xmlns:a16="http://schemas.microsoft.com/office/drawing/2014/main" id="{4FB277CF-0AEC-49BA-84B8-829E2D80F7B3}"/>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grpSp>
        <p:nvGrpSpPr>
          <p:cNvPr id="28" name="群組 27">
            <a:extLst>
              <a:ext uri="{FF2B5EF4-FFF2-40B4-BE49-F238E27FC236}">
                <a16:creationId xmlns:a16="http://schemas.microsoft.com/office/drawing/2014/main" id="{B2423FE2-D067-4440-A591-E08FE20435CC}"/>
              </a:ext>
            </a:extLst>
          </p:cNvPr>
          <p:cNvGrpSpPr/>
          <p:nvPr/>
        </p:nvGrpSpPr>
        <p:grpSpPr>
          <a:xfrm>
            <a:off x="7235825" y="3960771"/>
            <a:ext cx="1256061" cy="400110"/>
            <a:chOff x="3639790" y="3927500"/>
            <a:chExt cx="1256061" cy="400110"/>
          </a:xfrm>
        </p:grpSpPr>
        <p:sp>
          <p:nvSpPr>
            <p:cNvPr id="29" name="文字方塊 28">
              <a:extLst>
                <a:ext uri="{FF2B5EF4-FFF2-40B4-BE49-F238E27FC236}">
                  <a16:creationId xmlns:a16="http://schemas.microsoft.com/office/drawing/2014/main" id="{41CF44C9-112F-48C5-9D53-B3EA4DD1DF87}"/>
                </a:ext>
              </a:extLst>
            </p:cNvPr>
            <p:cNvSpPr txBox="1"/>
            <p:nvPr/>
          </p:nvSpPr>
          <p:spPr>
            <a:xfrm>
              <a:off x="3920233" y="3927500"/>
              <a:ext cx="975618" cy="400110"/>
            </a:xfrm>
            <a:prstGeom prst="rect">
              <a:avLst/>
            </a:prstGeom>
            <a:noFill/>
          </p:spPr>
          <p:txBody>
            <a:bodyPr wrap="square">
              <a:spAutoFit/>
            </a:bodyPr>
            <a:lstStyle/>
            <a:p>
              <a:pPr algn="just"/>
              <a:r>
                <a:rPr lang="zh-TW" altLang="en-US" sz="2000" dirty="0">
                  <a:solidFill>
                    <a:srgbClr val="404040"/>
                  </a:solidFill>
                  <a:latin typeface="微軟正黑體" panose="020B0604030504040204" pitchFamily="34" charset="-120"/>
                  <a:ea typeface="微軟正黑體" panose="020B0604030504040204" pitchFamily="34" charset="-120"/>
                </a:rPr>
                <a:t>安全性</a:t>
              </a:r>
              <a:endParaRPr lang="en-US" altLang="zh-TW" sz="2000" dirty="0">
                <a:solidFill>
                  <a:srgbClr val="404040"/>
                </a:solidFill>
                <a:latin typeface="微軟正黑體" panose="020B0604030504040204" pitchFamily="34" charset="-120"/>
                <a:ea typeface="微軟正黑體" panose="020B0604030504040204" pitchFamily="34" charset="-120"/>
              </a:endParaRPr>
            </a:p>
          </p:txBody>
        </p:sp>
        <p:sp>
          <p:nvSpPr>
            <p:cNvPr id="30" name="流程圖: 接點 29">
              <a:extLst>
                <a:ext uri="{FF2B5EF4-FFF2-40B4-BE49-F238E27FC236}">
                  <a16:creationId xmlns:a16="http://schemas.microsoft.com/office/drawing/2014/main" id="{D5E81CA4-DD35-4E51-A47D-B648492AAF77}"/>
                </a:ext>
              </a:extLst>
            </p:cNvPr>
            <p:cNvSpPr/>
            <p:nvPr/>
          </p:nvSpPr>
          <p:spPr>
            <a:xfrm>
              <a:off x="3639790" y="3983555"/>
              <a:ext cx="288000" cy="288000"/>
            </a:xfrm>
            <a:prstGeom prst="flowChartConnector">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404040"/>
                  </a:solidFill>
                  <a:latin typeface="微軟正黑體" panose="020B0604030504040204" pitchFamily="34" charset="-120"/>
                  <a:ea typeface="微軟正黑體" panose="020B0604030504040204" pitchFamily="34" charset="-120"/>
                </a:rPr>
                <a:t>3</a:t>
              </a:r>
            </a:p>
          </p:txBody>
        </p:sp>
      </p:grpSp>
      <p:grpSp>
        <p:nvGrpSpPr>
          <p:cNvPr id="31" name="群組 30">
            <a:extLst>
              <a:ext uri="{FF2B5EF4-FFF2-40B4-BE49-F238E27FC236}">
                <a16:creationId xmlns:a16="http://schemas.microsoft.com/office/drawing/2014/main" id="{BA4F3C26-D21E-42D5-9BE9-87EB0B7A6C9E}"/>
              </a:ext>
            </a:extLst>
          </p:cNvPr>
          <p:cNvGrpSpPr/>
          <p:nvPr/>
        </p:nvGrpSpPr>
        <p:grpSpPr>
          <a:xfrm>
            <a:off x="8999886" y="3960771"/>
            <a:ext cx="1485899" cy="400110"/>
            <a:chOff x="3639790" y="3927500"/>
            <a:chExt cx="1485899" cy="400110"/>
          </a:xfrm>
        </p:grpSpPr>
        <p:sp>
          <p:nvSpPr>
            <p:cNvPr id="32" name="文字方塊 31">
              <a:extLst>
                <a:ext uri="{FF2B5EF4-FFF2-40B4-BE49-F238E27FC236}">
                  <a16:creationId xmlns:a16="http://schemas.microsoft.com/office/drawing/2014/main" id="{32F4BB46-9D35-4791-B479-A0CE04241945}"/>
                </a:ext>
              </a:extLst>
            </p:cNvPr>
            <p:cNvSpPr txBox="1"/>
            <p:nvPr/>
          </p:nvSpPr>
          <p:spPr>
            <a:xfrm>
              <a:off x="3920233" y="3927500"/>
              <a:ext cx="1205456" cy="400110"/>
            </a:xfrm>
            <a:prstGeom prst="rect">
              <a:avLst/>
            </a:prstGeom>
            <a:noFill/>
          </p:spPr>
          <p:txBody>
            <a:bodyPr wrap="square">
              <a:spAutoFit/>
            </a:bodyPr>
            <a:lstStyle/>
            <a:p>
              <a:pPr algn="just"/>
              <a:r>
                <a:rPr lang="zh-TW" altLang="en-US" sz="2000" dirty="0">
                  <a:solidFill>
                    <a:srgbClr val="404040"/>
                  </a:solidFill>
                  <a:latin typeface="微軟正黑體" panose="020B0604030504040204" pitchFamily="34" charset="-120"/>
                  <a:ea typeface="微軟正黑體" panose="020B0604030504040204" pitchFamily="34" charset="-120"/>
                </a:rPr>
                <a:t>提升效能</a:t>
              </a:r>
              <a:endParaRPr lang="en-US" altLang="zh-TW" sz="2000" dirty="0">
                <a:solidFill>
                  <a:srgbClr val="404040"/>
                </a:solidFill>
                <a:latin typeface="微軟正黑體" panose="020B0604030504040204" pitchFamily="34" charset="-120"/>
                <a:ea typeface="微軟正黑體" panose="020B0604030504040204" pitchFamily="34" charset="-120"/>
              </a:endParaRPr>
            </a:p>
          </p:txBody>
        </p:sp>
        <p:sp>
          <p:nvSpPr>
            <p:cNvPr id="33" name="流程圖: 接點 32">
              <a:extLst>
                <a:ext uri="{FF2B5EF4-FFF2-40B4-BE49-F238E27FC236}">
                  <a16:creationId xmlns:a16="http://schemas.microsoft.com/office/drawing/2014/main" id="{5EB5306E-DAAF-4ABC-A291-515C7BE52B77}"/>
                </a:ext>
              </a:extLst>
            </p:cNvPr>
            <p:cNvSpPr/>
            <p:nvPr/>
          </p:nvSpPr>
          <p:spPr>
            <a:xfrm>
              <a:off x="3639790" y="3983555"/>
              <a:ext cx="288000" cy="288000"/>
            </a:xfrm>
            <a:prstGeom prst="flowChartConnector">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404040"/>
                  </a:solidFill>
                  <a:latin typeface="微軟正黑體" panose="020B0604030504040204" pitchFamily="34" charset="-120"/>
                  <a:ea typeface="微軟正黑體" panose="020B0604030504040204" pitchFamily="34" charset="-120"/>
                </a:rPr>
                <a:t>4</a:t>
              </a:r>
            </a:p>
          </p:txBody>
        </p:sp>
      </p:grpSp>
      <p:sp>
        <p:nvSpPr>
          <p:cNvPr id="22" name="文字方塊 21">
            <a:extLst>
              <a:ext uri="{FF2B5EF4-FFF2-40B4-BE49-F238E27FC236}">
                <a16:creationId xmlns:a16="http://schemas.microsoft.com/office/drawing/2014/main" id="{4DF064C2-5CB4-4390-A1DE-8392BB792C1D}"/>
              </a:ext>
            </a:extLst>
          </p:cNvPr>
          <p:cNvSpPr txBox="1"/>
          <p:nvPr/>
        </p:nvSpPr>
        <p:spPr>
          <a:xfrm>
            <a:off x="3477865" y="4579453"/>
            <a:ext cx="7007920" cy="1020472"/>
          </a:xfrm>
          <a:prstGeom prst="rect">
            <a:avLst/>
          </a:prstGeom>
          <a:noFill/>
        </p:spPr>
        <p:txBody>
          <a:bodyPr wrap="square">
            <a:spAutoFit/>
          </a:bodyPr>
          <a:lstStyle/>
          <a:p>
            <a:pPr algn="just">
              <a:lnSpc>
                <a:spcPct val="114000"/>
              </a:lnSpc>
            </a:pPr>
            <a:r>
              <a:rPr lang="zh-TW" altLang="en-US" dirty="0">
                <a:solidFill>
                  <a:schemeClr val="bg1">
                    <a:lumMod val="95000"/>
                  </a:schemeClr>
                </a:solidFill>
                <a:latin typeface="微軟正黑體" panose="020B0604030504040204" pitchFamily="34" charset="-120"/>
                <a:ea typeface="微軟正黑體" panose="020B0604030504040204" pitchFamily="34" charset="-120"/>
              </a:rPr>
              <a:t>當系統需要處理更多的請求時，可以通過增加更多的伺服器來擴展系統的處理能力，而負載平衡器可以自動將流量分配到新加入的伺服器上。</a:t>
            </a:r>
          </a:p>
        </p:txBody>
      </p:sp>
      <p:sp>
        <p:nvSpPr>
          <p:cNvPr id="24" name="文字方塊 23">
            <a:extLst>
              <a:ext uri="{FF2B5EF4-FFF2-40B4-BE49-F238E27FC236}">
                <a16:creationId xmlns:a16="http://schemas.microsoft.com/office/drawing/2014/main" id="{0C63F9A1-4617-4AA8-BEA9-E1B5F1CA84DE}"/>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29</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81317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D4397991-7D8A-481D-A4AB-DF7A46877D35}"/>
              </a:ext>
            </a:extLst>
          </p:cNvPr>
          <p:cNvSpPr txBox="1"/>
          <p:nvPr/>
        </p:nvSpPr>
        <p:spPr>
          <a:xfrm>
            <a:off x="11764254" y="6349376"/>
            <a:ext cx="391886"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3</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a16="http://schemas.microsoft.com/office/drawing/2014/main" id="{26202D23-C5FB-4E07-A676-0B3BC084C560}"/>
              </a:ext>
            </a:extLst>
          </p:cNvPr>
          <p:cNvSpPr txBox="1"/>
          <p:nvPr/>
        </p:nvSpPr>
        <p:spPr>
          <a:xfrm>
            <a:off x="2336426" y="3105834"/>
            <a:ext cx="7519147" cy="646331"/>
          </a:xfrm>
          <a:prstGeom prst="rect">
            <a:avLst/>
          </a:prstGeom>
          <a:noFill/>
        </p:spPr>
        <p:txBody>
          <a:bodyPr wrap="square" rtlCol="0">
            <a:spAutoFit/>
          </a:bodyPr>
          <a:lstStyle/>
          <a:p>
            <a:pPr algn="ctr"/>
            <a:r>
              <a:rPr lang="zh-TW" altLang="en-US" sz="3600" b="1" dirty="0">
                <a:solidFill>
                  <a:schemeClr val="bg1"/>
                </a:solidFill>
                <a:latin typeface="微軟正黑體" panose="020B0604030504040204" pitchFamily="34" charset="-120"/>
                <a:ea typeface="微軟正黑體" panose="020B0604030504040204" pitchFamily="34" charset="-120"/>
              </a:rPr>
              <a:t>為什麼需要 </a:t>
            </a:r>
            <a:r>
              <a:rPr lang="en-US" altLang="zh-TW" sz="3600" b="1" dirty="0">
                <a:solidFill>
                  <a:schemeClr val="bg1"/>
                </a:solidFill>
                <a:latin typeface="微軟正黑體" panose="020B0604030504040204" pitchFamily="34" charset="-120"/>
                <a:ea typeface="微軟正黑體" panose="020B0604030504040204" pitchFamily="34" charset="-120"/>
              </a:rPr>
              <a:t>INDEX</a:t>
            </a:r>
            <a:r>
              <a:rPr lang="zh-TW" altLang="en-US" sz="3600" b="1" dirty="0">
                <a:solidFill>
                  <a:schemeClr val="bg1"/>
                </a:solidFill>
                <a:latin typeface="微軟正黑體" panose="020B0604030504040204" pitchFamily="34" charset="-120"/>
                <a:ea typeface="微軟正黑體" panose="020B0604030504040204" pitchFamily="34" charset="-120"/>
              </a:rPr>
              <a:t> </a:t>
            </a:r>
            <a:r>
              <a:rPr lang="en-US" altLang="zh-TW" sz="3600" b="1" dirty="0">
                <a:solidFill>
                  <a:schemeClr val="bg1">
                    <a:lumMod val="95000"/>
                  </a:schemeClr>
                </a:solidFill>
                <a:latin typeface="微軟正黑體" panose="020B0604030504040204" pitchFamily="34" charset="-120"/>
                <a:ea typeface="微軟正黑體" panose="020B0604030504040204" pitchFamily="34" charset="-120"/>
              </a:rPr>
              <a:t>?</a:t>
            </a:r>
            <a:endParaRPr lang="zh-TW" altLang="en-US" sz="3600" b="1" dirty="0">
              <a:solidFill>
                <a:schemeClr val="bg1">
                  <a:lumMod val="9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27917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2336427" y="1154206"/>
            <a:ext cx="7519147" cy="646331"/>
          </a:xfrm>
          <a:prstGeom prst="rect">
            <a:avLst/>
          </a:prstGeom>
          <a:noFill/>
        </p:spPr>
        <p:txBody>
          <a:bodyPr wrap="square" rtlCol="0">
            <a:spAutoFit/>
          </a:bodyPr>
          <a:lstStyle/>
          <a:p>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什麼是負載平衡器 </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a:t>
            </a:r>
            <a:r>
              <a:rPr lang="en-US" altLang="zh-TW" sz="3600" dirty="0">
                <a:solidFill>
                  <a:schemeClr val="bg1">
                    <a:lumMod val="95000"/>
                  </a:schemeClr>
                </a:solidFill>
                <a:effectLst/>
                <a:latin typeface="微軟正黑體" panose="020B0604030504040204" pitchFamily="34" charset="-120"/>
                <a:ea typeface="微軟正黑體" panose="020B0604030504040204" pitchFamily="34" charset="-120"/>
              </a:rPr>
              <a:t>Load Balancer</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a:t>
            </a:r>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 </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F9DCD65D-4B83-41A0-81E6-82578D599F51}"/>
              </a:ext>
            </a:extLst>
          </p:cNvPr>
          <p:cNvSpPr txBox="1"/>
          <p:nvPr/>
        </p:nvSpPr>
        <p:spPr>
          <a:xfrm>
            <a:off x="1634919" y="3656123"/>
            <a:ext cx="1721896" cy="923330"/>
          </a:xfrm>
          <a:prstGeom prst="rect">
            <a:avLst/>
          </a:prstGeom>
          <a:noFill/>
        </p:spPr>
        <p:txBody>
          <a:bodyPr wrap="square" rtlCol="0">
            <a:spAutoFit/>
          </a:bodyPr>
          <a:lstStyle/>
          <a:p>
            <a:r>
              <a:rPr lang="en-US" altLang="zh-TW" sz="5400" dirty="0">
                <a:solidFill>
                  <a:schemeClr val="accent2"/>
                </a:solidFill>
              </a:rPr>
              <a:t>2</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優勢</a:t>
            </a:r>
          </a:p>
        </p:txBody>
      </p:sp>
      <p:grpSp>
        <p:nvGrpSpPr>
          <p:cNvPr id="4" name="群組 3">
            <a:extLst>
              <a:ext uri="{FF2B5EF4-FFF2-40B4-BE49-F238E27FC236}">
                <a16:creationId xmlns:a16="http://schemas.microsoft.com/office/drawing/2014/main" id="{5BA7DEB7-8C9F-4EDB-AA1E-70BEAA1A02E9}"/>
              </a:ext>
            </a:extLst>
          </p:cNvPr>
          <p:cNvGrpSpPr/>
          <p:nvPr/>
        </p:nvGrpSpPr>
        <p:grpSpPr>
          <a:xfrm>
            <a:off x="1596000" y="2278548"/>
            <a:ext cx="9000000" cy="1202878"/>
            <a:chOff x="575613" y="2245277"/>
            <a:chExt cx="9000000" cy="1202878"/>
          </a:xfrm>
        </p:grpSpPr>
        <p:sp>
          <p:nvSpPr>
            <p:cNvPr id="9" name="文字方塊 8">
              <a:extLst>
                <a:ext uri="{FF2B5EF4-FFF2-40B4-BE49-F238E27FC236}">
                  <a16:creationId xmlns:a16="http://schemas.microsoft.com/office/drawing/2014/main" id="{4A1785E7-B207-452D-86EC-F678894241BD}"/>
                </a:ext>
              </a:extLst>
            </p:cNvPr>
            <p:cNvSpPr txBox="1"/>
            <p:nvPr/>
          </p:nvSpPr>
          <p:spPr>
            <a:xfrm>
              <a:off x="2185033" y="2355796"/>
              <a:ext cx="7152391" cy="765209"/>
            </a:xfrm>
            <a:prstGeom prst="rect">
              <a:avLst/>
            </a:prstGeom>
            <a:noFill/>
          </p:spPr>
          <p:txBody>
            <a:bodyPr wrap="square">
              <a:spAutoFit/>
            </a:bodyPr>
            <a:lstStyle/>
            <a:p>
              <a:pPr marL="169200" algn="just">
                <a:lnSpc>
                  <a:spcPct val="114000"/>
                </a:lnSpc>
                <a:spcBef>
                  <a:spcPts val="600"/>
                </a:spcBef>
              </a:pPr>
              <a:r>
                <a:rPr lang="zh-TW" altLang="en-US" sz="2000" dirty="0">
                  <a:solidFill>
                    <a:schemeClr val="bg1">
                      <a:lumMod val="85000"/>
                    </a:schemeClr>
                  </a:solidFill>
                  <a:latin typeface="微軟正黑體" panose="020B0604030504040204" pitchFamily="34" charset="-120"/>
                  <a:ea typeface="微軟正黑體" panose="020B0604030504040204" pitchFamily="34" charset="-120"/>
                </a:rPr>
                <a:t>負載平衡器則是一種位於使用者與伺服器群組之間的裝置，充當不可見的資源分配者，確保所有伺服器都能被均等使用。</a:t>
              </a: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614532" y="2245277"/>
              <a:ext cx="1721895" cy="923330"/>
            </a:xfrm>
            <a:prstGeom prst="rect">
              <a:avLst/>
            </a:prstGeom>
            <a:noFill/>
          </p:spPr>
          <p:txBody>
            <a:bodyPr wrap="square" rtlCol="0">
              <a:spAutoFit/>
            </a:bodyPr>
            <a:lstStyle/>
            <a:p>
              <a:r>
                <a:rPr lang="en-US" altLang="zh-TW" sz="5400" dirty="0">
                  <a:solidFill>
                    <a:schemeClr val="accent2"/>
                  </a:solidFill>
                </a:rPr>
                <a:t>1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介紹</a:t>
              </a:r>
            </a:p>
          </p:txBody>
        </p:sp>
        <p:cxnSp>
          <p:nvCxnSpPr>
            <p:cNvPr id="13" name="直線接點 12">
              <a:extLst>
                <a:ext uri="{FF2B5EF4-FFF2-40B4-BE49-F238E27FC236}">
                  <a16:creationId xmlns:a16="http://schemas.microsoft.com/office/drawing/2014/main" id="{C4FC7CCD-CD96-415E-82A6-8B071C791DC0}"/>
                </a:ext>
              </a:extLst>
            </p:cNvPr>
            <p:cNvCxnSpPr>
              <a:cxnSpLocks/>
            </p:cNvCxnSpPr>
            <p:nvPr/>
          </p:nvCxnSpPr>
          <p:spPr>
            <a:xfrm flipV="1">
              <a:off x="575613" y="3429000"/>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7" name="群組 16">
            <a:extLst>
              <a:ext uri="{FF2B5EF4-FFF2-40B4-BE49-F238E27FC236}">
                <a16:creationId xmlns:a16="http://schemas.microsoft.com/office/drawing/2014/main" id="{8BD4B9A9-EBDC-4B71-96C6-55DB4FCC4229}"/>
              </a:ext>
            </a:extLst>
          </p:cNvPr>
          <p:cNvGrpSpPr/>
          <p:nvPr/>
        </p:nvGrpSpPr>
        <p:grpSpPr>
          <a:xfrm>
            <a:off x="3477865" y="3960771"/>
            <a:ext cx="1256061" cy="400110"/>
            <a:chOff x="3639790" y="3927500"/>
            <a:chExt cx="1256061" cy="400110"/>
          </a:xfrm>
        </p:grpSpPr>
        <p:sp>
          <p:nvSpPr>
            <p:cNvPr id="15" name="文字方塊 14">
              <a:extLst>
                <a:ext uri="{FF2B5EF4-FFF2-40B4-BE49-F238E27FC236}">
                  <a16:creationId xmlns:a16="http://schemas.microsoft.com/office/drawing/2014/main" id="{29DB9398-793E-4937-976C-F2E02DD3F41C}"/>
                </a:ext>
              </a:extLst>
            </p:cNvPr>
            <p:cNvSpPr txBox="1"/>
            <p:nvPr/>
          </p:nvSpPr>
          <p:spPr>
            <a:xfrm>
              <a:off x="3920233" y="3927500"/>
              <a:ext cx="975618" cy="400110"/>
            </a:xfrm>
            <a:prstGeom prst="rect">
              <a:avLst/>
            </a:prstGeom>
            <a:noFill/>
          </p:spPr>
          <p:txBody>
            <a:bodyPr wrap="square">
              <a:spAutoFit/>
            </a:bodyPr>
            <a:lstStyle/>
            <a:p>
              <a:pPr algn="just"/>
              <a:r>
                <a:rPr lang="zh-TW" altLang="en-US" sz="2000" dirty="0">
                  <a:solidFill>
                    <a:srgbClr val="404040"/>
                  </a:solidFill>
                  <a:latin typeface="微軟正黑體" panose="020B0604030504040204" pitchFamily="34" charset="-120"/>
                  <a:ea typeface="微軟正黑體" panose="020B0604030504040204" pitchFamily="34" charset="-120"/>
                </a:rPr>
                <a:t>可用性</a:t>
              </a:r>
              <a:endParaRPr lang="en-US" altLang="zh-TW" sz="2000" dirty="0">
                <a:solidFill>
                  <a:srgbClr val="404040"/>
                </a:solidFill>
                <a:latin typeface="微軟正黑體" panose="020B0604030504040204" pitchFamily="34" charset="-120"/>
                <a:ea typeface="微軟正黑體" panose="020B0604030504040204" pitchFamily="34" charset="-120"/>
              </a:endParaRPr>
            </a:p>
          </p:txBody>
        </p:sp>
        <p:sp>
          <p:nvSpPr>
            <p:cNvPr id="23" name="流程圖: 接點 22">
              <a:extLst>
                <a:ext uri="{FF2B5EF4-FFF2-40B4-BE49-F238E27FC236}">
                  <a16:creationId xmlns:a16="http://schemas.microsoft.com/office/drawing/2014/main" id="{28AC9463-0A91-40B3-9D86-FADFDE500DB3}"/>
                </a:ext>
              </a:extLst>
            </p:cNvPr>
            <p:cNvSpPr/>
            <p:nvPr/>
          </p:nvSpPr>
          <p:spPr>
            <a:xfrm>
              <a:off x="3639790" y="3983555"/>
              <a:ext cx="288000" cy="288000"/>
            </a:xfrm>
            <a:prstGeom prst="flowChartConnector">
              <a:avLst/>
            </a:pr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404040"/>
                  </a:solidFill>
                  <a:latin typeface="微軟正黑體" panose="020B0604030504040204" pitchFamily="34" charset="-120"/>
                  <a:ea typeface="微軟正黑體" panose="020B0604030504040204" pitchFamily="34" charset="-120"/>
                </a:rPr>
                <a:t>1</a:t>
              </a:r>
            </a:p>
          </p:txBody>
        </p:sp>
      </p:grpSp>
      <p:grpSp>
        <p:nvGrpSpPr>
          <p:cNvPr id="25" name="群組 24">
            <a:extLst>
              <a:ext uri="{FF2B5EF4-FFF2-40B4-BE49-F238E27FC236}">
                <a16:creationId xmlns:a16="http://schemas.microsoft.com/office/drawing/2014/main" id="{5857D3EA-69C1-4F42-BB28-8C8A618E89BD}"/>
              </a:ext>
            </a:extLst>
          </p:cNvPr>
          <p:cNvGrpSpPr/>
          <p:nvPr/>
        </p:nvGrpSpPr>
        <p:grpSpPr>
          <a:xfrm>
            <a:off x="5241926" y="3960771"/>
            <a:ext cx="1485899" cy="400110"/>
            <a:chOff x="3639790" y="3927500"/>
            <a:chExt cx="1485899" cy="400110"/>
          </a:xfrm>
        </p:grpSpPr>
        <p:sp>
          <p:nvSpPr>
            <p:cNvPr id="26" name="文字方塊 25">
              <a:extLst>
                <a:ext uri="{FF2B5EF4-FFF2-40B4-BE49-F238E27FC236}">
                  <a16:creationId xmlns:a16="http://schemas.microsoft.com/office/drawing/2014/main" id="{F3357ECD-F04F-4836-A321-1DBAF59B7138}"/>
                </a:ext>
              </a:extLst>
            </p:cNvPr>
            <p:cNvSpPr txBox="1"/>
            <p:nvPr/>
          </p:nvSpPr>
          <p:spPr>
            <a:xfrm>
              <a:off x="3920233" y="3927500"/>
              <a:ext cx="1205456" cy="400110"/>
            </a:xfrm>
            <a:prstGeom prst="rect">
              <a:avLst/>
            </a:prstGeom>
            <a:noFill/>
          </p:spPr>
          <p:txBody>
            <a:bodyPr wrap="square">
              <a:spAutoFit/>
            </a:bodyPr>
            <a:lstStyle/>
            <a:p>
              <a:pPr algn="just"/>
              <a:r>
                <a:rPr lang="zh-TW" altLang="en-US" sz="2000" dirty="0">
                  <a:solidFill>
                    <a:srgbClr val="404040"/>
                  </a:solidFill>
                  <a:latin typeface="微軟正黑體" panose="020B0604030504040204" pitchFamily="34" charset="-120"/>
                  <a:ea typeface="微軟正黑體" panose="020B0604030504040204" pitchFamily="34" charset="-120"/>
                </a:rPr>
                <a:t>可擴展性</a:t>
              </a:r>
              <a:endParaRPr lang="en-US" altLang="zh-TW" sz="2000" dirty="0">
                <a:solidFill>
                  <a:srgbClr val="404040"/>
                </a:solidFill>
                <a:latin typeface="微軟正黑體" panose="020B0604030504040204" pitchFamily="34" charset="-120"/>
                <a:ea typeface="微軟正黑體" panose="020B0604030504040204" pitchFamily="34" charset="-120"/>
              </a:endParaRPr>
            </a:p>
          </p:txBody>
        </p:sp>
        <p:sp>
          <p:nvSpPr>
            <p:cNvPr id="27" name="流程圖: 接點 26">
              <a:extLst>
                <a:ext uri="{FF2B5EF4-FFF2-40B4-BE49-F238E27FC236}">
                  <a16:creationId xmlns:a16="http://schemas.microsoft.com/office/drawing/2014/main" id="{4FB277CF-0AEC-49BA-84B8-829E2D80F7B3}"/>
                </a:ext>
              </a:extLst>
            </p:cNvPr>
            <p:cNvSpPr/>
            <p:nvPr/>
          </p:nvSpPr>
          <p:spPr>
            <a:xfrm>
              <a:off x="3639790" y="3983555"/>
              <a:ext cx="288000" cy="288000"/>
            </a:xfrm>
            <a:prstGeom prst="flowChartConnector">
              <a:avLst/>
            </a:pr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404040"/>
                  </a:solidFill>
                  <a:latin typeface="微軟正黑體" panose="020B0604030504040204" pitchFamily="34" charset="-120"/>
                  <a:ea typeface="微軟正黑體" panose="020B0604030504040204" pitchFamily="34" charset="-120"/>
                </a:rPr>
                <a:t>2</a:t>
              </a:r>
            </a:p>
          </p:txBody>
        </p:sp>
      </p:grpSp>
      <p:grpSp>
        <p:nvGrpSpPr>
          <p:cNvPr id="28" name="群組 27">
            <a:extLst>
              <a:ext uri="{FF2B5EF4-FFF2-40B4-BE49-F238E27FC236}">
                <a16:creationId xmlns:a16="http://schemas.microsoft.com/office/drawing/2014/main" id="{B2423FE2-D067-4440-A591-E08FE20435CC}"/>
              </a:ext>
            </a:extLst>
          </p:cNvPr>
          <p:cNvGrpSpPr/>
          <p:nvPr/>
        </p:nvGrpSpPr>
        <p:grpSpPr>
          <a:xfrm>
            <a:off x="7235825" y="3960771"/>
            <a:ext cx="1256061" cy="400110"/>
            <a:chOff x="3639790" y="3927500"/>
            <a:chExt cx="1256061" cy="400110"/>
          </a:xfrm>
        </p:grpSpPr>
        <p:sp>
          <p:nvSpPr>
            <p:cNvPr id="29" name="文字方塊 28">
              <a:extLst>
                <a:ext uri="{FF2B5EF4-FFF2-40B4-BE49-F238E27FC236}">
                  <a16:creationId xmlns:a16="http://schemas.microsoft.com/office/drawing/2014/main" id="{41CF44C9-112F-48C5-9D53-B3EA4DD1DF87}"/>
                </a:ext>
              </a:extLst>
            </p:cNvPr>
            <p:cNvSpPr txBox="1"/>
            <p:nvPr/>
          </p:nvSpPr>
          <p:spPr>
            <a:xfrm>
              <a:off x="3920233" y="3927500"/>
              <a:ext cx="975618" cy="400110"/>
            </a:xfrm>
            <a:prstGeom prst="rect">
              <a:avLst/>
            </a:prstGeom>
            <a:noFill/>
          </p:spPr>
          <p:txBody>
            <a:bodyPr wrap="square">
              <a:spAutoFit/>
            </a:bodyPr>
            <a:lstStyle/>
            <a:p>
              <a:pPr algn="just"/>
              <a:r>
                <a:rPr lang="zh-TW" altLang="en-US" sz="2000" b="1" dirty="0">
                  <a:solidFill>
                    <a:schemeClr val="bg1">
                      <a:lumMod val="85000"/>
                    </a:schemeClr>
                  </a:solidFill>
                  <a:latin typeface="微軟正黑體" panose="020B0604030504040204" pitchFamily="34" charset="-120"/>
                  <a:ea typeface="微軟正黑體" panose="020B0604030504040204" pitchFamily="34" charset="-120"/>
                </a:rPr>
                <a:t>安全性</a:t>
              </a:r>
              <a:endParaRPr lang="en-US" altLang="zh-TW" sz="2000" b="1"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30" name="流程圖: 接點 29">
              <a:extLst>
                <a:ext uri="{FF2B5EF4-FFF2-40B4-BE49-F238E27FC236}">
                  <a16:creationId xmlns:a16="http://schemas.microsoft.com/office/drawing/2014/main" id="{D5E81CA4-DD35-4E51-A47D-B648492AAF77}"/>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3</a:t>
              </a:r>
            </a:p>
          </p:txBody>
        </p:sp>
      </p:grpSp>
      <p:grpSp>
        <p:nvGrpSpPr>
          <p:cNvPr id="31" name="群組 30">
            <a:extLst>
              <a:ext uri="{FF2B5EF4-FFF2-40B4-BE49-F238E27FC236}">
                <a16:creationId xmlns:a16="http://schemas.microsoft.com/office/drawing/2014/main" id="{BA4F3C26-D21E-42D5-9BE9-87EB0B7A6C9E}"/>
              </a:ext>
            </a:extLst>
          </p:cNvPr>
          <p:cNvGrpSpPr/>
          <p:nvPr/>
        </p:nvGrpSpPr>
        <p:grpSpPr>
          <a:xfrm>
            <a:off x="8999886" y="3960771"/>
            <a:ext cx="1485899" cy="400110"/>
            <a:chOff x="3639790" y="3927500"/>
            <a:chExt cx="1485899" cy="400110"/>
          </a:xfrm>
        </p:grpSpPr>
        <p:sp>
          <p:nvSpPr>
            <p:cNvPr id="32" name="文字方塊 31">
              <a:extLst>
                <a:ext uri="{FF2B5EF4-FFF2-40B4-BE49-F238E27FC236}">
                  <a16:creationId xmlns:a16="http://schemas.microsoft.com/office/drawing/2014/main" id="{32F4BB46-9D35-4791-B479-A0CE04241945}"/>
                </a:ext>
              </a:extLst>
            </p:cNvPr>
            <p:cNvSpPr txBox="1"/>
            <p:nvPr/>
          </p:nvSpPr>
          <p:spPr>
            <a:xfrm>
              <a:off x="3920233" y="3927500"/>
              <a:ext cx="1205456" cy="400110"/>
            </a:xfrm>
            <a:prstGeom prst="rect">
              <a:avLst/>
            </a:prstGeom>
            <a:noFill/>
          </p:spPr>
          <p:txBody>
            <a:bodyPr wrap="square">
              <a:spAutoFit/>
            </a:bodyPr>
            <a:lstStyle/>
            <a:p>
              <a:pPr algn="just"/>
              <a:r>
                <a:rPr lang="zh-TW" altLang="en-US" sz="2000" dirty="0">
                  <a:solidFill>
                    <a:srgbClr val="404040"/>
                  </a:solidFill>
                  <a:latin typeface="微軟正黑體" panose="020B0604030504040204" pitchFamily="34" charset="-120"/>
                  <a:ea typeface="微軟正黑體" panose="020B0604030504040204" pitchFamily="34" charset="-120"/>
                </a:rPr>
                <a:t>提升效能</a:t>
              </a:r>
              <a:endParaRPr lang="en-US" altLang="zh-TW" sz="2000" dirty="0">
                <a:solidFill>
                  <a:srgbClr val="404040"/>
                </a:solidFill>
                <a:latin typeface="微軟正黑體" panose="020B0604030504040204" pitchFamily="34" charset="-120"/>
                <a:ea typeface="微軟正黑體" panose="020B0604030504040204" pitchFamily="34" charset="-120"/>
              </a:endParaRPr>
            </a:p>
          </p:txBody>
        </p:sp>
        <p:sp>
          <p:nvSpPr>
            <p:cNvPr id="33" name="流程圖: 接點 32">
              <a:extLst>
                <a:ext uri="{FF2B5EF4-FFF2-40B4-BE49-F238E27FC236}">
                  <a16:creationId xmlns:a16="http://schemas.microsoft.com/office/drawing/2014/main" id="{5EB5306E-DAAF-4ABC-A291-515C7BE52B77}"/>
                </a:ext>
              </a:extLst>
            </p:cNvPr>
            <p:cNvSpPr/>
            <p:nvPr/>
          </p:nvSpPr>
          <p:spPr>
            <a:xfrm>
              <a:off x="3639790" y="3983555"/>
              <a:ext cx="288000" cy="288000"/>
            </a:xfrm>
            <a:prstGeom prst="flowChartConnector">
              <a:avLst/>
            </a:pr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404040"/>
                  </a:solidFill>
                  <a:latin typeface="微軟正黑體" panose="020B0604030504040204" pitchFamily="34" charset="-120"/>
                  <a:ea typeface="微軟正黑體" panose="020B0604030504040204" pitchFamily="34" charset="-120"/>
                </a:rPr>
                <a:t>4</a:t>
              </a:r>
            </a:p>
          </p:txBody>
        </p:sp>
      </p:grpSp>
      <p:sp>
        <p:nvSpPr>
          <p:cNvPr id="22" name="文字方塊 21">
            <a:extLst>
              <a:ext uri="{FF2B5EF4-FFF2-40B4-BE49-F238E27FC236}">
                <a16:creationId xmlns:a16="http://schemas.microsoft.com/office/drawing/2014/main" id="{58F25D02-7161-4D3E-A23C-EB694350280D}"/>
              </a:ext>
            </a:extLst>
          </p:cNvPr>
          <p:cNvSpPr txBox="1"/>
          <p:nvPr/>
        </p:nvSpPr>
        <p:spPr>
          <a:xfrm>
            <a:off x="3477865" y="4579453"/>
            <a:ext cx="7007920" cy="1329531"/>
          </a:xfrm>
          <a:prstGeom prst="rect">
            <a:avLst/>
          </a:prstGeom>
          <a:noFill/>
        </p:spPr>
        <p:txBody>
          <a:bodyPr wrap="square">
            <a:spAutoFit/>
          </a:bodyPr>
          <a:lstStyle/>
          <a:p>
            <a:pPr algn="just">
              <a:lnSpc>
                <a:spcPct val="114000"/>
              </a:lnSpc>
            </a:pPr>
            <a:r>
              <a:rPr lang="zh-TW" altLang="en-US" dirty="0">
                <a:solidFill>
                  <a:schemeClr val="bg1">
                    <a:lumMod val="95000"/>
                  </a:schemeClr>
                </a:solidFill>
                <a:latin typeface="微軟正黑體" panose="020B0604030504040204" pitchFamily="34" charset="-120"/>
                <a:ea typeface="微軟正黑體" panose="020B0604030504040204" pitchFamily="34" charset="-120"/>
              </a:rPr>
              <a:t>由於負載平衡器位於應用程式和客戶端之間，故可以保護伺服器免受惡意攻擊。例如 </a:t>
            </a:r>
            <a:r>
              <a:rPr lang="en-US" altLang="zh-TW" dirty="0">
                <a:solidFill>
                  <a:schemeClr val="bg1">
                    <a:lumMod val="95000"/>
                  </a:schemeClr>
                </a:solidFill>
                <a:latin typeface="微軟正黑體" panose="020B0604030504040204" pitchFamily="34" charset="-120"/>
                <a:ea typeface="微軟正黑體" panose="020B0604030504040204" pitchFamily="34" charset="-120"/>
              </a:rPr>
              <a:t>DDoS</a:t>
            </a:r>
            <a:r>
              <a:rPr lang="zh-TW" altLang="en-US" dirty="0">
                <a:solidFill>
                  <a:schemeClr val="bg1">
                    <a:lumMod val="95000"/>
                  </a:schemeClr>
                </a:solidFill>
                <a:latin typeface="微軟正黑體" panose="020B0604030504040204" pitchFamily="34" charset="-120"/>
                <a:ea typeface="微軟正黑體" panose="020B0604030504040204" pitchFamily="34" charset="-120"/>
              </a:rPr>
              <a:t>，駭客通過機器人的發送密集的流量來耗盡伺服器的容量。但是，負載平衡器通過監視此類流量、識別其數據內容，並在檢測到異常時，盡可能的阻止該異常流量。</a:t>
            </a:r>
          </a:p>
        </p:txBody>
      </p:sp>
      <p:sp>
        <p:nvSpPr>
          <p:cNvPr id="24" name="文字方塊 23">
            <a:extLst>
              <a:ext uri="{FF2B5EF4-FFF2-40B4-BE49-F238E27FC236}">
                <a16:creationId xmlns:a16="http://schemas.microsoft.com/office/drawing/2014/main" id="{96DB9137-79B2-49F8-9736-586EB46BD32F}"/>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30</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7648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2336427" y="1154206"/>
            <a:ext cx="7519147" cy="646331"/>
          </a:xfrm>
          <a:prstGeom prst="rect">
            <a:avLst/>
          </a:prstGeom>
          <a:noFill/>
        </p:spPr>
        <p:txBody>
          <a:bodyPr wrap="square" rtlCol="0">
            <a:spAutoFit/>
          </a:bodyPr>
          <a:lstStyle/>
          <a:p>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什麼是負載平衡器 </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a:t>
            </a:r>
            <a:r>
              <a:rPr lang="en-US" altLang="zh-TW" sz="3600" dirty="0">
                <a:solidFill>
                  <a:schemeClr val="bg1">
                    <a:lumMod val="95000"/>
                  </a:schemeClr>
                </a:solidFill>
                <a:effectLst/>
                <a:latin typeface="微軟正黑體" panose="020B0604030504040204" pitchFamily="34" charset="-120"/>
                <a:ea typeface="微軟正黑體" panose="020B0604030504040204" pitchFamily="34" charset="-120"/>
              </a:rPr>
              <a:t>Load Balancer</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a:t>
            </a:r>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 </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F9DCD65D-4B83-41A0-81E6-82578D599F51}"/>
              </a:ext>
            </a:extLst>
          </p:cNvPr>
          <p:cNvSpPr txBox="1"/>
          <p:nvPr/>
        </p:nvSpPr>
        <p:spPr>
          <a:xfrm>
            <a:off x="1634919" y="3656123"/>
            <a:ext cx="1721896" cy="923330"/>
          </a:xfrm>
          <a:prstGeom prst="rect">
            <a:avLst/>
          </a:prstGeom>
          <a:noFill/>
        </p:spPr>
        <p:txBody>
          <a:bodyPr wrap="square" rtlCol="0">
            <a:spAutoFit/>
          </a:bodyPr>
          <a:lstStyle/>
          <a:p>
            <a:r>
              <a:rPr lang="en-US" altLang="zh-TW" sz="5400" dirty="0">
                <a:solidFill>
                  <a:schemeClr val="accent2"/>
                </a:solidFill>
              </a:rPr>
              <a:t>2</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優勢</a:t>
            </a:r>
          </a:p>
        </p:txBody>
      </p:sp>
      <p:grpSp>
        <p:nvGrpSpPr>
          <p:cNvPr id="4" name="群組 3">
            <a:extLst>
              <a:ext uri="{FF2B5EF4-FFF2-40B4-BE49-F238E27FC236}">
                <a16:creationId xmlns:a16="http://schemas.microsoft.com/office/drawing/2014/main" id="{5BA7DEB7-8C9F-4EDB-AA1E-70BEAA1A02E9}"/>
              </a:ext>
            </a:extLst>
          </p:cNvPr>
          <p:cNvGrpSpPr/>
          <p:nvPr/>
        </p:nvGrpSpPr>
        <p:grpSpPr>
          <a:xfrm>
            <a:off x="1596000" y="2278548"/>
            <a:ext cx="9000000" cy="1202878"/>
            <a:chOff x="575613" y="2245277"/>
            <a:chExt cx="9000000" cy="1202878"/>
          </a:xfrm>
        </p:grpSpPr>
        <p:sp>
          <p:nvSpPr>
            <p:cNvPr id="9" name="文字方塊 8">
              <a:extLst>
                <a:ext uri="{FF2B5EF4-FFF2-40B4-BE49-F238E27FC236}">
                  <a16:creationId xmlns:a16="http://schemas.microsoft.com/office/drawing/2014/main" id="{4A1785E7-B207-452D-86EC-F678894241BD}"/>
                </a:ext>
              </a:extLst>
            </p:cNvPr>
            <p:cNvSpPr txBox="1"/>
            <p:nvPr/>
          </p:nvSpPr>
          <p:spPr>
            <a:xfrm>
              <a:off x="2185033" y="2355796"/>
              <a:ext cx="7152391" cy="765209"/>
            </a:xfrm>
            <a:prstGeom prst="rect">
              <a:avLst/>
            </a:prstGeom>
            <a:noFill/>
          </p:spPr>
          <p:txBody>
            <a:bodyPr wrap="square">
              <a:spAutoFit/>
            </a:bodyPr>
            <a:lstStyle/>
            <a:p>
              <a:pPr marL="169200" algn="just">
                <a:lnSpc>
                  <a:spcPct val="114000"/>
                </a:lnSpc>
                <a:spcBef>
                  <a:spcPts val="600"/>
                </a:spcBef>
              </a:pPr>
              <a:r>
                <a:rPr lang="zh-TW" altLang="en-US" sz="2000" dirty="0">
                  <a:solidFill>
                    <a:schemeClr val="bg1">
                      <a:lumMod val="85000"/>
                    </a:schemeClr>
                  </a:solidFill>
                  <a:latin typeface="微軟正黑體" panose="020B0604030504040204" pitchFamily="34" charset="-120"/>
                  <a:ea typeface="微軟正黑體" panose="020B0604030504040204" pitchFamily="34" charset="-120"/>
                </a:rPr>
                <a:t>負載平衡器則是一種位於使用者與伺服器群組之間的裝置，充當不可見的資源分配者，確保所有伺服器都能被均等使用。</a:t>
              </a: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614532" y="2245277"/>
              <a:ext cx="1721895" cy="923330"/>
            </a:xfrm>
            <a:prstGeom prst="rect">
              <a:avLst/>
            </a:prstGeom>
            <a:noFill/>
          </p:spPr>
          <p:txBody>
            <a:bodyPr wrap="square" rtlCol="0">
              <a:spAutoFit/>
            </a:bodyPr>
            <a:lstStyle/>
            <a:p>
              <a:r>
                <a:rPr lang="en-US" altLang="zh-TW" sz="5400" dirty="0">
                  <a:solidFill>
                    <a:schemeClr val="accent2"/>
                  </a:solidFill>
                </a:rPr>
                <a:t>1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介紹</a:t>
              </a:r>
            </a:p>
          </p:txBody>
        </p:sp>
        <p:cxnSp>
          <p:nvCxnSpPr>
            <p:cNvPr id="13" name="直線接點 12">
              <a:extLst>
                <a:ext uri="{FF2B5EF4-FFF2-40B4-BE49-F238E27FC236}">
                  <a16:creationId xmlns:a16="http://schemas.microsoft.com/office/drawing/2014/main" id="{C4FC7CCD-CD96-415E-82A6-8B071C791DC0}"/>
                </a:ext>
              </a:extLst>
            </p:cNvPr>
            <p:cNvCxnSpPr>
              <a:cxnSpLocks/>
            </p:cNvCxnSpPr>
            <p:nvPr/>
          </p:nvCxnSpPr>
          <p:spPr>
            <a:xfrm flipV="1">
              <a:off x="575613" y="3429000"/>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7" name="群組 16">
            <a:extLst>
              <a:ext uri="{FF2B5EF4-FFF2-40B4-BE49-F238E27FC236}">
                <a16:creationId xmlns:a16="http://schemas.microsoft.com/office/drawing/2014/main" id="{8BD4B9A9-EBDC-4B71-96C6-55DB4FCC4229}"/>
              </a:ext>
            </a:extLst>
          </p:cNvPr>
          <p:cNvGrpSpPr/>
          <p:nvPr/>
        </p:nvGrpSpPr>
        <p:grpSpPr>
          <a:xfrm>
            <a:off x="3477865" y="3960771"/>
            <a:ext cx="1256061" cy="400110"/>
            <a:chOff x="3639790" y="3927500"/>
            <a:chExt cx="1256061" cy="400110"/>
          </a:xfrm>
        </p:grpSpPr>
        <p:sp>
          <p:nvSpPr>
            <p:cNvPr id="15" name="文字方塊 14">
              <a:extLst>
                <a:ext uri="{FF2B5EF4-FFF2-40B4-BE49-F238E27FC236}">
                  <a16:creationId xmlns:a16="http://schemas.microsoft.com/office/drawing/2014/main" id="{29DB9398-793E-4937-976C-F2E02DD3F41C}"/>
                </a:ext>
              </a:extLst>
            </p:cNvPr>
            <p:cNvSpPr txBox="1"/>
            <p:nvPr/>
          </p:nvSpPr>
          <p:spPr>
            <a:xfrm>
              <a:off x="3920233" y="3927500"/>
              <a:ext cx="975618" cy="400110"/>
            </a:xfrm>
            <a:prstGeom prst="rect">
              <a:avLst/>
            </a:prstGeom>
            <a:noFill/>
          </p:spPr>
          <p:txBody>
            <a:bodyPr wrap="square">
              <a:spAutoFit/>
            </a:bodyPr>
            <a:lstStyle/>
            <a:p>
              <a:pPr algn="just"/>
              <a:r>
                <a:rPr lang="zh-TW" altLang="en-US" sz="2000" dirty="0">
                  <a:solidFill>
                    <a:srgbClr val="404040"/>
                  </a:solidFill>
                  <a:latin typeface="微軟正黑體" panose="020B0604030504040204" pitchFamily="34" charset="-120"/>
                  <a:ea typeface="微軟正黑體" panose="020B0604030504040204" pitchFamily="34" charset="-120"/>
                </a:rPr>
                <a:t>可用性</a:t>
              </a:r>
              <a:endParaRPr lang="en-US" altLang="zh-TW" sz="2000" dirty="0">
                <a:solidFill>
                  <a:srgbClr val="404040"/>
                </a:solidFill>
                <a:latin typeface="微軟正黑體" panose="020B0604030504040204" pitchFamily="34" charset="-120"/>
                <a:ea typeface="微軟正黑體" panose="020B0604030504040204" pitchFamily="34" charset="-120"/>
              </a:endParaRPr>
            </a:p>
          </p:txBody>
        </p:sp>
        <p:sp>
          <p:nvSpPr>
            <p:cNvPr id="23" name="流程圖: 接點 22">
              <a:extLst>
                <a:ext uri="{FF2B5EF4-FFF2-40B4-BE49-F238E27FC236}">
                  <a16:creationId xmlns:a16="http://schemas.microsoft.com/office/drawing/2014/main" id="{28AC9463-0A91-40B3-9D86-FADFDE500DB3}"/>
                </a:ext>
              </a:extLst>
            </p:cNvPr>
            <p:cNvSpPr/>
            <p:nvPr/>
          </p:nvSpPr>
          <p:spPr>
            <a:xfrm>
              <a:off x="3639790" y="3983555"/>
              <a:ext cx="288000" cy="288000"/>
            </a:xfrm>
            <a:prstGeom prst="flowChartConnector">
              <a:avLst/>
            </a:pr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404040"/>
                  </a:solidFill>
                  <a:latin typeface="微軟正黑體" panose="020B0604030504040204" pitchFamily="34" charset="-120"/>
                  <a:ea typeface="微軟正黑體" panose="020B0604030504040204" pitchFamily="34" charset="-120"/>
                </a:rPr>
                <a:t>1</a:t>
              </a:r>
            </a:p>
          </p:txBody>
        </p:sp>
      </p:grpSp>
      <p:grpSp>
        <p:nvGrpSpPr>
          <p:cNvPr id="25" name="群組 24">
            <a:extLst>
              <a:ext uri="{FF2B5EF4-FFF2-40B4-BE49-F238E27FC236}">
                <a16:creationId xmlns:a16="http://schemas.microsoft.com/office/drawing/2014/main" id="{5857D3EA-69C1-4F42-BB28-8C8A618E89BD}"/>
              </a:ext>
            </a:extLst>
          </p:cNvPr>
          <p:cNvGrpSpPr/>
          <p:nvPr/>
        </p:nvGrpSpPr>
        <p:grpSpPr>
          <a:xfrm>
            <a:off x="5241926" y="3960771"/>
            <a:ext cx="1485899" cy="400110"/>
            <a:chOff x="3639790" y="3927500"/>
            <a:chExt cx="1485899" cy="400110"/>
          </a:xfrm>
        </p:grpSpPr>
        <p:sp>
          <p:nvSpPr>
            <p:cNvPr id="26" name="文字方塊 25">
              <a:extLst>
                <a:ext uri="{FF2B5EF4-FFF2-40B4-BE49-F238E27FC236}">
                  <a16:creationId xmlns:a16="http://schemas.microsoft.com/office/drawing/2014/main" id="{F3357ECD-F04F-4836-A321-1DBAF59B7138}"/>
                </a:ext>
              </a:extLst>
            </p:cNvPr>
            <p:cNvSpPr txBox="1"/>
            <p:nvPr/>
          </p:nvSpPr>
          <p:spPr>
            <a:xfrm>
              <a:off x="3920233" y="3927500"/>
              <a:ext cx="1205456" cy="400110"/>
            </a:xfrm>
            <a:prstGeom prst="rect">
              <a:avLst/>
            </a:prstGeom>
            <a:noFill/>
          </p:spPr>
          <p:txBody>
            <a:bodyPr wrap="square">
              <a:spAutoFit/>
            </a:bodyPr>
            <a:lstStyle/>
            <a:p>
              <a:pPr algn="just"/>
              <a:r>
                <a:rPr lang="zh-TW" altLang="en-US" sz="2000" dirty="0">
                  <a:solidFill>
                    <a:srgbClr val="404040"/>
                  </a:solidFill>
                  <a:latin typeface="微軟正黑體" panose="020B0604030504040204" pitchFamily="34" charset="-120"/>
                  <a:ea typeface="微軟正黑體" panose="020B0604030504040204" pitchFamily="34" charset="-120"/>
                </a:rPr>
                <a:t>可擴展性</a:t>
              </a:r>
              <a:endParaRPr lang="en-US" altLang="zh-TW" sz="2000" dirty="0">
                <a:solidFill>
                  <a:srgbClr val="404040"/>
                </a:solidFill>
                <a:latin typeface="微軟正黑體" panose="020B0604030504040204" pitchFamily="34" charset="-120"/>
                <a:ea typeface="微軟正黑體" panose="020B0604030504040204" pitchFamily="34" charset="-120"/>
              </a:endParaRPr>
            </a:p>
          </p:txBody>
        </p:sp>
        <p:sp>
          <p:nvSpPr>
            <p:cNvPr id="27" name="流程圖: 接點 26">
              <a:extLst>
                <a:ext uri="{FF2B5EF4-FFF2-40B4-BE49-F238E27FC236}">
                  <a16:creationId xmlns:a16="http://schemas.microsoft.com/office/drawing/2014/main" id="{4FB277CF-0AEC-49BA-84B8-829E2D80F7B3}"/>
                </a:ext>
              </a:extLst>
            </p:cNvPr>
            <p:cNvSpPr/>
            <p:nvPr/>
          </p:nvSpPr>
          <p:spPr>
            <a:xfrm>
              <a:off x="3639790" y="3983555"/>
              <a:ext cx="288000" cy="288000"/>
            </a:xfrm>
            <a:prstGeom prst="flowChartConnector">
              <a:avLst/>
            </a:pr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404040"/>
                  </a:solidFill>
                  <a:latin typeface="微軟正黑體" panose="020B0604030504040204" pitchFamily="34" charset="-120"/>
                  <a:ea typeface="微軟正黑體" panose="020B0604030504040204" pitchFamily="34" charset="-120"/>
                </a:rPr>
                <a:t>2</a:t>
              </a:r>
            </a:p>
          </p:txBody>
        </p:sp>
      </p:grpSp>
      <p:grpSp>
        <p:nvGrpSpPr>
          <p:cNvPr id="28" name="群組 27">
            <a:extLst>
              <a:ext uri="{FF2B5EF4-FFF2-40B4-BE49-F238E27FC236}">
                <a16:creationId xmlns:a16="http://schemas.microsoft.com/office/drawing/2014/main" id="{B2423FE2-D067-4440-A591-E08FE20435CC}"/>
              </a:ext>
            </a:extLst>
          </p:cNvPr>
          <p:cNvGrpSpPr/>
          <p:nvPr/>
        </p:nvGrpSpPr>
        <p:grpSpPr>
          <a:xfrm>
            <a:off x="7235825" y="3960771"/>
            <a:ext cx="1256061" cy="400110"/>
            <a:chOff x="3639790" y="3927500"/>
            <a:chExt cx="1256061" cy="400110"/>
          </a:xfrm>
        </p:grpSpPr>
        <p:sp>
          <p:nvSpPr>
            <p:cNvPr id="29" name="文字方塊 28">
              <a:extLst>
                <a:ext uri="{FF2B5EF4-FFF2-40B4-BE49-F238E27FC236}">
                  <a16:creationId xmlns:a16="http://schemas.microsoft.com/office/drawing/2014/main" id="{41CF44C9-112F-48C5-9D53-B3EA4DD1DF87}"/>
                </a:ext>
              </a:extLst>
            </p:cNvPr>
            <p:cNvSpPr txBox="1"/>
            <p:nvPr/>
          </p:nvSpPr>
          <p:spPr>
            <a:xfrm>
              <a:off x="3920233" y="3927500"/>
              <a:ext cx="975618" cy="400110"/>
            </a:xfrm>
            <a:prstGeom prst="rect">
              <a:avLst/>
            </a:prstGeom>
            <a:noFill/>
          </p:spPr>
          <p:txBody>
            <a:bodyPr wrap="square">
              <a:spAutoFit/>
            </a:bodyPr>
            <a:lstStyle/>
            <a:p>
              <a:pPr algn="just"/>
              <a:r>
                <a:rPr lang="zh-TW" altLang="en-US" sz="2000" dirty="0">
                  <a:solidFill>
                    <a:srgbClr val="404040"/>
                  </a:solidFill>
                  <a:latin typeface="微軟正黑體" panose="020B0604030504040204" pitchFamily="34" charset="-120"/>
                  <a:ea typeface="微軟正黑體" panose="020B0604030504040204" pitchFamily="34" charset="-120"/>
                </a:rPr>
                <a:t>安全性</a:t>
              </a:r>
              <a:endParaRPr lang="en-US" altLang="zh-TW" sz="2000" dirty="0">
                <a:solidFill>
                  <a:srgbClr val="404040"/>
                </a:solidFill>
                <a:latin typeface="微軟正黑體" panose="020B0604030504040204" pitchFamily="34" charset="-120"/>
                <a:ea typeface="微軟正黑體" panose="020B0604030504040204" pitchFamily="34" charset="-120"/>
              </a:endParaRPr>
            </a:p>
          </p:txBody>
        </p:sp>
        <p:sp>
          <p:nvSpPr>
            <p:cNvPr id="30" name="流程圖: 接點 29">
              <a:extLst>
                <a:ext uri="{FF2B5EF4-FFF2-40B4-BE49-F238E27FC236}">
                  <a16:creationId xmlns:a16="http://schemas.microsoft.com/office/drawing/2014/main" id="{D5E81CA4-DD35-4E51-A47D-B648492AAF77}"/>
                </a:ext>
              </a:extLst>
            </p:cNvPr>
            <p:cNvSpPr/>
            <p:nvPr/>
          </p:nvSpPr>
          <p:spPr>
            <a:xfrm>
              <a:off x="3639790" y="3983555"/>
              <a:ext cx="288000" cy="288000"/>
            </a:xfrm>
            <a:prstGeom prst="flowChartConnector">
              <a:avLst/>
            </a:pr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404040"/>
                  </a:solidFill>
                  <a:latin typeface="微軟正黑體" panose="020B0604030504040204" pitchFamily="34" charset="-120"/>
                  <a:ea typeface="微軟正黑體" panose="020B0604030504040204" pitchFamily="34" charset="-120"/>
                </a:rPr>
                <a:t>3</a:t>
              </a:r>
            </a:p>
          </p:txBody>
        </p:sp>
      </p:grpSp>
      <p:grpSp>
        <p:nvGrpSpPr>
          <p:cNvPr id="31" name="群組 30">
            <a:extLst>
              <a:ext uri="{FF2B5EF4-FFF2-40B4-BE49-F238E27FC236}">
                <a16:creationId xmlns:a16="http://schemas.microsoft.com/office/drawing/2014/main" id="{BA4F3C26-D21E-42D5-9BE9-87EB0B7A6C9E}"/>
              </a:ext>
            </a:extLst>
          </p:cNvPr>
          <p:cNvGrpSpPr/>
          <p:nvPr/>
        </p:nvGrpSpPr>
        <p:grpSpPr>
          <a:xfrm>
            <a:off x="8999886" y="3960771"/>
            <a:ext cx="1485899" cy="400110"/>
            <a:chOff x="3639790" y="3927500"/>
            <a:chExt cx="1485899" cy="400110"/>
          </a:xfrm>
        </p:grpSpPr>
        <p:sp>
          <p:nvSpPr>
            <p:cNvPr id="32" name="文字方塊 31">
              <a:extLst>
                <a:ext uri="{FF2B5EF4-FFF2-40B4-BE49-F238E27FC236}">
                  <a16:creationId xmlns:a16="http://schemas.microsoft.com/office/drawing/2014/main" id="{32F4BB46-9D35-4791-B479-A0CE04241945}"/>
                </a:ext>
              </a:extLst>
            </p:cNvPr>
            <p:cNvSpPr txBox="1"/>
            <p:nvPr/>
          </p:nvSpPr>
          <p:spPr>
            <a:xfrm>
              <a:off x="3920233" y="3927500"/>
              <a:ext cx="1205456" cy="400110"/>
            </a:xfrm>
            <a:prstGeom prst="rect">
              <a:avLst/>
            </a:prstGeom>
            <a:noFill/>
          </p:spPr>
          <p:txBody>
            <a:bodyPr wrap="square">
              <a:spAutoFit/>
            </a:bodyPr>
            <a:lstStyle/>
            <a:p>
              <a:pPr algn="just"/>
              <a:r>
                <a:rPr lang="zh-TW" altLang="en-US" sz="2000" b="1" dirty="0">
                  <a:solidFill>
                    <a:schemeClr val="bg1">
                      <a:lumMod val="85000"/>
                    </a:schemeClr>
                  </a:solidFill>
                  <a:latin typeface="微軟正黑體" panose="020B0604030504040204" pitchFamily="34" charset="-120"/>
                  <a:ea typeface="微軟正黑體" panose="020B0604030504040204" pitchFamily="34" charset="-120"/>
                </a:rPr>
                <a:t>提升效能</a:t>
              </a:r>
              <a:endParaRPr lang="en-US" altLang="zh-TW" sz="2000" b="1"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33" name="流程圖: 接點 32">
              <a:extLst>
                <a:ext uri="{FF2B5EF4-FFF2-40B4-BE49-F238E27FC236}">
                  <a16:creationId xmlns:a16="http://schemas.microsoft.com/office/drawing/2014/main" id="{5EB5306E-DAAF-4ABC-A291-515C7BE52B77}"/>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4</a:t>
              </a:r>
            </a:p>
          </p:txBody>
        </p:sp>
      </p:grpSp>
      <p:sp>
        <p:nvSpPr>
          <p:cNvPr id="22" name="文字方塊 21">
            <a:extLst>
              <a:ext uri="{FF2B5EF4-FFF2-40B4-BE49-F238E27FC236}">
                <a16:creationId xmlns:a16="http://schemas.microsoft.com/office/drawing/2014/main" id="{60C44505-DE94-4786-BAB2-3917F51504A8}"/>
              </a:ext>
            </a:extLst>
          </p:cNvPr>
          <p:cNvSpPr txBox="1"/>
          <p:nvPr/>
        </p:nvSpPr>
        <p:spPr>
          <a:xfrm>
            <a:off x="3477865" y="4579453"/>
            <a:ext cx="7007920" cy="697948"/>
          </a:xfrm>
          <a:prstGeom prst="rect">
            <a:avLst/>
          </a:prstGeom>
          <a:noFill/>
        </p:spPr>
        <p:txBody>
          <a:bodyPr wrap="square">
            <a:spAutoFit/>
          </a:bodyPr>
          <a:lstStyle>
            <a:defPPr>
              <a:defRPr lang="zh-TW"/>
            </a:defPPr>
            <a:lvl1pPr algn="just">
              <a:lnSpc>
                <a:spcPct val="114000"/>
              </a:lnSpc>
              <a:defRPr>
                <a:solidFill>
                  <a:schemeClr val="bg1">
                    <a:lumMod val="95000"/>
                  </a:schemeClr>
                </a:solidFill>
                <a:latin typeface="微軟正黑體" panose="020B0604030504040204" pitchFamily="34" charset="-120"/>
                <a:ea typeface="微軟正黑體" panose="020B0604030504040204" pitchFamily="34" charset="-120"/>
              </a:defRPr>
            </a:lvl1pPr>
          </a:lstStyle>
          <a:p>
            <a:r>
              <a:rPr lang="zh-TW" altLang="en-US" dirty="0"/>
              <a:t>透過流量的平衡，負載平衡器可以使得每台伺服器都承擔合理的工作負荷，避免因某一台伺服器過載而導致系統整體效能下降。</a:t>
            </a:r>
          </a:p>
        </p:txBody>
      </p:sp>
      <p:sp>
        <p:nvSpPr>
          <p:cNvPr id="24" name="文字方塊 23">
            <a:extLst>
              <a:ext uri="{FF2B5EF4-FFF2-40B4-BE49-F238E27FC236}">
                <a16:creationId xmlns:a16="http://schemas.microsoft.com/office/drawing/2014/main" id="{0D671232-50E6-4CCA-9442-BDA305630455}"/>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31</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38934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250453" y="246094"/>
            <a:ext cx="4226298" cy="646331"/>
          </a:xfrm>
          <a:prstGeom prst="rect">
            <a:avLst/>
          </a:prstGeom>
          <a:noFill/>
        </p:spPr>
        <p:txBody>
          <a:bodyPr wrap="square" rtlCol="0">
            <a:spAutoFit/>
          </a:bodyPr>
          <a:lstStyle/>
          <a:p>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在真實世界的案例</a:t>
            </a:r>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39" name="文字方塊 38">
            <a:extLst>
              <a:ext uri="{FF2B5EF4-FFF2-40B4-BE49-F238E27FC236}">
                <a16:creationId xmlns:a16="http://schemas.microsoft.com/office/drawing/2014/main" id="{A487E02D-7E70-451D-B3EA-DA874CF58A0D}"/>
              </a:ext>
            </a:extLst>
          </p:cNvPr>
          <p:cNvSpPr txBox="1"/>
          <p:nvPr/>
        </p:nvSpPr>
        <p:spPr>
          <a:xfrm>
            <a:off x="1629130" y="2079697"/>
            <a:ext cx="8933741" cy="765209"/>
          </a:xfrm>
          <a:prstGeom prst="rect">
            <a:avLst/>
          </a:prstGeom>
          <a:noFill/>
        </p:spPr>
        <p:txBody>
          <a:bodyPr wrap="square">
            <a:spAutoFit/>
          </a:bodyPr>
          <a:lstStyle/>
          <a:p>
            <a:pPr>
              <a:lnSpc>
                <a:spcPct val="114000"/>
              </a:lnSpc>
            </a:pPr>
            <a:r>
              <a:rPr lang="zh-TW" altLang="en-US" sz="2000" dirty="0">
                <a:solidFill>
                  <a:schemeClr val="bg1">
                    <a:lumMod val="95000"/>
                  </a:schemeClr>
                </a:solidFill>
                <a:latin typeface="微軟正黑體" panose="020B0604030504040204" pitchFamily="34" charset="-120"/>
                <a:ea typeface="微軟正黑體" panose="020B0604030504040204" pitchFamily="34" charset="-120"/>
              </a:rPr>
              <a:t>想像你正走進一家受歡迎的餐廳，店內的服務生都非常繁忙，因此進到店內首先會遇到接待員，負責為顧客分配空閒的服務生，以利於提供服務。</a:t>
            </a:r>
          </a:p>
        </p:txBody>
      </p:sp>
      <p:sp>
        <p:nvSpPr>
          <p:cNvPr id="40" name="文字方塊 39">
            <a:extLst>
              <a:ext uri="{FF2B5EF4-FFF2-40B4-BE49-F238E27FC236}">
                <a16:creationId xmlns:a16="http://schemas.microsoft.com/office/drawing/2014/main" id="{86BD0F09-6E0D-48DE-81E4-B5156FC43FF3}"/>
              </a:ext>
            </a:extLst>
          </p:cNvPr>
          <p:cNvSpPr txBox="1"/>
          <p:nvPr/>
        </p:nvSpPr>
        <p:spPr>
          <a:xfrm>
            <a:off x="5492564" y="1267324"/>
            <a:ext cx="1206873" cy="646331"/>
          </a:xfrm>
          <a:prstGeom prst="rect">
            <a:avLst/>
          </a:prstGeom>
          <a:noFill/>
        </p:spPr>
        <p:txBody>
          <a:bodyPr wrap="square" rtlCol="0">
            <a:spAutoFit/>
          </a:bodyPr>
          <a:lstStyle/>
          <a:p>
            <a:r>
              <a:rPr lang="zh-TW" altLang="en-US" sz="3600" b="1" dirty="0">
                <a:solidFill>
                  <a:schemeClr val="accent2"/>
                </a:solidFill>
                <a:latin typeface="微軟正黑體" panose="020B0604030504040204" pitchFamily="34" charset="-120"/>
                <a:ea typeface="微軟正黑體" panose="020B0604030504040204" pitchFamily="34" charset="-120"/>
              </a:rPr>
              <a:t>情境</a:t>
            </a:r>
          </a:p>
        </p:txBody>
      </p:sp>
      <p:sp>
        <p:nvSpPr>
          <p:cNvPr id="41" name="文字方塊 40">
            <a:extLst>
              <a:ext uri="{FF2B5EF4-FFF2-40B4-BE49-F238E27FC236}">
                <a16:creationId xmlns:a16="http://schemas.microsoft.com/office/drawing/2014/main" id="{4665B7C7-0417-42A4-82CF-0DB0035E2122}"/>
              </a:ext>
            </a:extLst>
          </p:cNvPr>
          <p:cNvSpPr txBox="1"/>
          <p:nvPr/>
        </p:nvSpPr>
        <p:spPr>
          <a:xfrm>
            <a:off x="5535426" y="3233920"/>
            <a:ext cx="1121148" cy="646331"/>
          </a:xfrm>
          <a:prstGeom prst="rect">
            <a:avLst/>
          </a:prstGeom>
          <a:noFill/>
        </p:spPr>
        <p:txBody>
          <a:bodyPr wrap="square" rtlCol="0">
            <a:spAutoFit/>
          </a:bodyPr>
          <a:lstStyle/>
          <a:p>
            <a:r>
              <a:rPr lang="zh-TW" altLang="en-US" sz="3600" b="1" dirty="0">
                <a:solidFill>
                  <a:schemeClr val="accent2"/>
                </a:solidFill>
                <a:latin typeface="微軟正黑體" panose="020B0604030504040204" pitchFamily="34" charset="-120"/>
                <a:ea typeface="微軟正黑體" panose="020B0604030504040204" pitchFamily="34" charset="-120"/>
              </a:rPr>
              <a:t>角色</a:t>
            </a:r>
          </a:p>
        </p:txBody>
      </p:sp>
      <p:grpSp>
        <p:nvGrpSpPr>
          <p:cNvPr id="46" name="群組 45">
            <a:extLst>
              <a:ext uri="{FF2B5EF4-FFF2-40B4-BE49-F238E27FC236}">
                <a16:creationId xmlns:a16="http://schemas.microsoft.com/office/drawing/2014/main" id="{16ACDC65-8D18-4CDC-90A2-057B2384CAB7}"/>
              </a:ext>
            </a:extLst>
          </p:cNvPr>
          <p:cNvGrpSpPr/>
          <p:nvPr/>
        </p:nvGrpSpPr>
        <p:grpSpPr>
          <a:xfrm>
            <a:off x="1724735" y="3975501"/>
            <a:ext cx="1658465" cy="1575301"/>
            <a:chOff x="1761010" y="2790205"/>
            <a:chExt cx="1658465" cy="1575301"/>
          </a:xfrm>
        </p:grpSpPr>
        <p:sp>
          <p:nvSpPr>
            <p:cNvPr id="43" name="文字方塊 42">
              <a:extLst>
                <a:ext uri="{FF2B5EF4-FFF2-40B4-BE49-F238E27FC236}">
                  <a16:creationId xmlns:a16="http://schemas.microsoft.com/office/drawing/2014/main" id="{2C0B40B8-C598-472F-96CA-08621791637D}"/>
                </a:ext>
              </a:extLst>
            </p:cNvPr>
            <p:cNvSpPr txBox="1"/>
            <p:nvPr/>
          </p:nvSpPr>
          <p:spPr>
            <a:xfrm>
              <a:off x="1761010" y="3996174"/>
              <a:ext cx="1658465" cy="369332"/>
            </a:xfrm>
            <a:prstGeom prst="rect">
              <a:avLst/>
            </a:prstGeom>
            <a:noFill/>
          </p:spPr>
          <p:txBody>
            <a:bodyPr wrap="square">
              <a:spAutoFit/>
            </a:bodyPr>
            <a:lstStyle/>
            <a:p>
              <a:r>
                <a:rPr lang="zh-TW" altLang="en-US" dirty="0">
                  <a:solidFill>
                    <a:schemeClr val="bg1"/>
                  </a:solidFill>
                  <a:latin typeface="微軟正黑體" panose="020B0604030504040204" pitchFamily="34" charset="-120"/>
                  <a:ea typeface="微軟正黑體" panose="020B0604030504040204" pitchFamily="34" charset="-120"/>
                </a:rPr>
                <a:t>顧客</a:t>
              </a:r>
              <a:r>
                <a:rPr lang="en-US" altLang="zh-TW" dirty="0">
                  <a:solidFill>
                    <a:schemeClr val="bg1"/>
                  </a:solidFill>
                  <a:latin typeface="微軟正黑體" panose="020B0604030504040204" pitchFamily="34" charset="-120"/>
                  <a:ea typeface="微軟正黑體" panose="020B0604030504040204" pitchFamily="34" charset="-120"/>
                </a:rPr>
                <a:t>( </a:t>
              </a:r>
              <a:r>
                <a:rPr lang="en-US" altLang="zh-TW" dirty="0">
                  <a:solidFill>
                    <a:schemeClr val="bg1"/>
                  </a:solidFill>
                </a:rPr>
                <a:t>Request </a:t>
              </a:r>
              <a:r>
                <a:rPr lang="en-US" altLang="zh-TW" dirty="0">
                  <a:solidFill>
                    <a:schemeClr val="bg1"/>
                  </a:solidFill>
                  <a:latin typeface="微軟正黑體" panose="020B0604030504040204" pitchFamily="34" charset="-120"/>
                  <a:ea typeface="微軟正黑體" panose="020B0604030504040204" pitchFamily="34" charset="-120"/>
                </a:rPr>
                <a:t>)</a:t>
              </a:r>
              <a:endParaRPr lang="zh-TW" altLang="en-US" dirty="0">
                <a:solidFill>
                  <a:schemeClr val="bg1"/>
                </a:solidFill>
                <a:latin typeface="微軟正黑體" panose="020B0604030504040204" pitchFamily="34" charset="-120"/>
                <a:ea typeface="微軟正黑體" panose="020B0604030504040204" pitchFamily="34" charset="-120"/>
              </a:endParaRPr>
            </a:p>
          </p:txBody>
        </p:sp>
        <p:pic>
          <p:nvPicPr>
            <p:cNvPr id="45" name="圖片 44">
              <a:extLst>
                <a:ext uri="{FF2B5EF4-FFF2-40B4-BE49-F238E27FC236}">
                  <a16:creationId xmlns:a16="http://schemas.microsoft.com/office/drawing/2014/main" id="{24D3C7A4-508B-4C74-B4CC-AFB62BA77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807" y="2790205"/>
              <a:ext cx="1394870" cy="1394870"/>
            </a:xfrm>
            <a:prstGeom prst="rect">
              <a:avLst/>
            </a:prstGeom>
          </p:spPr>
        </p:pic>
      </p:grpSp>
      <p:grpSp>
        <p:nvGrpSpPr>
          <p:cNvPr id="47" name="群組 46">
            <a:extLst>
              <a:ext uri="{FF2B5EF4-FFF2-40B4-BE49-F238E27FC236}">
                <a16:creationId xmlns:a16="http://schemas.microsoft.com/office/drawing/2014/main" id="{67FF437D-CB66-4F5A-BF32-F45443A653F1}"/>
              </a:ext>
            </a:extLst>
          </p:cNvPr>
          <p:cNvGrpSpPr/>
          <p:nvPr/>
        </p:nvGrpSpPr>
        <p:grpSpPr>
          <a:xfrm>
            <a:off x="4895709" y="4137470"/>
            <a:ext cx="2400580" cy="1413332"/>
            <a:chOff x="1389952" y="2952174"/>
            <a:chExt cx="2400580" cy="1413332"/>
          </a:xfrm>
        </p:grpSpPr>
        <p:sp>
          <p:nvSpPr>
            <p:cNvPr id="48" name="文字方塊 47">
              <a:extLst>
                <a:ext uri="{FF2B5EF4-FFF2-40B4-BE49-F238E27FC236}">
                  <a16:creationId xmlns:a16="http://schemas.microsoft.com/office/drawing/2014/main" id="{23108544-4A02-4854-9177-0E86A29CDCE1}"/>
                </a:ext>
              </a:extLst>
            </p:cNvPr>
            <p:cNvSpPr txBox="1"/>
            <p:nvPr/>
          </p:nvSpPr>
          <p:spPr>
            <a:xfrm>
              <a:off x="1389952" y="3996174"/>
              <a:ext cx="2400580" cy="369332"/>
            </a:xfrm>
            <a:prstGeom prst="rect">
              <a:avLst/>
            </a:prstGeom>
            <a:noFill/>
          </p:spPr>
          <p:txBody>
            <a:bodyPr wrap="square">
              <a:spAutoFit/>
            </a:bodyPr>
            <a:lstStyle/>
            <a:p>
              <a:r>
                <a:rPr lang="zh-TW" altLang="en-US" dirty="0">
                  <a:solidFill>
                    <a:schemeClr val="bg1"/>
                  </a:solidFill>
                  <a:latin typeface="微軟正黑體" panose="020B0604030504040204" pitchFamily="34" charset="-120"/>
                  <a:ea typeface="微軟正黑體" panose="020B0604030504040204" pitchFamily="34" charset="-120"/>
                </a:rPr>
                <a:t>接待員 </a:t>
              </a:r>
              <a:r>
                <a:rPr lang="en-US" altLang="zh-TW" dirty="0">
                  <a:solidFill>
                    <a:schemeClr val="bg1"/>
                  </a:solidFill>
                  <a:latin typeface="微軟正黑體" panose="020B0604030504040204" pitchFamily="34" charset="-120"/>
                  <a:ea typeface="微軟正黑體" panose="020B0604030504040204" pitchFamily="34" charset="-120"/>
                </a:rPr>
                <a:t>(</a:t>
              </a:r>
              <a:r>
                <a:rPr lang="en-US" altLang="zh-TW" dirty="0">
                  <a:solidFill>
                    <a:schemeClr val="bg1"/>
                  </a:solidFill>
                </a:rPr>
                <a:t>Load Balancer </a:t>
              </a:r>
              <a:r>
                <a:rPr lang="en-US" altLang="zh-TW" dirty="0">
                  <a:solidFill>
                    <a:schemeClr val="bg1"/>
                  </a:solidFill>
                  <a:latin typeface="微軟正黑體" panose="020B0604030504040204" pitchFamily="34" charset="-120"/>
                  <a:ea typeface="微軟正黑體" panose="020B0604030504040204" pitchFamily="34" charset="-120"/>
                </a:rPr>
                <a:t>)</a:t>
              </a:r>
              <a:endParaRPr lang="zh-TW" altLang="en-US" dirty="0">
                <a:solidFill>
                  <a:schemeClr val="bg1"/>
                </a:solidFill>
                <a:latin typeface="微軟正黑體" panose="020B0604030504040204" pitchFamily="34" charset="-120"/>
                <a:ea typeface="微軟正黑體" panose="020B0604030504040204" pitchFamily="34" charset="-120"/>
              </a:endParaRPr>
            </a:p>
          </p:txBody>
        </p:sp>
        <p:pic>
          <p:nvPicPr>
            <p:cNvPr id="49" name="圖片 48">
              <a:extLst>
                <a:ext uri="{FF2B5EF4-FFF2-40B4-BE49-F238E27FC236}">
                  <a16:creationId xmlns:a16="http://schemas.microsoft.com/office/drawing/2014/main" id="{B4B826BD-C616-4682-8C2A-89CB4C23D3A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149680" y="2952174"/>
              <a:ext cx="1044000" cy="1044000"/>
            </a:xfrm>
            <a:prstGeom prst="rect">
              <a:avLst/>
            </a:prstGeom>
          </p:spPr>
        </p:pic>
      </p:grpSp>
      <p:sp>
        <p:nvSpPr>
          <p:cNvPr id="51" name="文字方塊 50">
            <a:extLst>
              <a:ext uri="{FF2B5EF4-FFF2-40B4-BE49-F238E27FC236}">
                <a16:creationId xmlns:a16="http://schemas.microsoft.com/office/drawing/2014/main" id="{FF54DDA2-0E61-4301-863A-0FAD99435644}"/>
              </a:ext>
            </a:extLst>
          </p:cNvPr>
          <p:cNvSpPr txBox="1"/>
          <p:nvPr/>
        </p:nvSpPr>
        <p:spPr>
          <a:xfrm>
            <a:off x="8637907" y="5181470"/>
            <a:ext cx="1829358" cy="369332"/>
          </a:xfrm>
          <a:prstGeom prst="rect">
            <a:avLst/>
          </a:prstGeom>
          <a:noFill/>
        </p:spPr>
        <p:txBody>
          <a:bodyPr wrap="square">
            <a:spAutoFit/>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服務生</a:t>
            </a:r>
            <a:r>
              <a:rPr lang="en-US" altLang="zh-TW" dirty="0">
                <a:solidFill>
                  <a:schemeClr val="bg1"/>
                </a:solidFill>
                <a:latin typeface="微軟正黑體" panose="020B0604030504040204" pitchFamily="34" charset="-120"/>
                <a:ea typeface="微軟正黑體" panose="020B0604030504040204" pitchFamily="34" charset="-120"/>
              </a:rPr>
              <a:t>( </a:t>
            </a:r>
            <a:r>
              <a:rPr lang="en-US" altLang="zh-TW" dirty="0">
                <a:solidFill>
                  <a:schemeClr val="bg1"/>
                </a:solidFill>
              </a:rPr>
              <a:t>Server </a:t>
            </a:r>
            <a:r>
              <a:rPr lang="en-US" altLang="zh-TW" dirty="0">
                <a:solidFill>
                  <a:schemeClr val="bg1"/>
                </a:solidFill>
                <a:latin typeface="微軟正黑體" panose="020B0604030504040204" pitchFamily="34" charset="-120"/>
                <a:ea typeface="微軟正黑體" panose="020B0604030504040204" pitchFamily="34" charset="-120"/>
              </a:rPr>
              <a:t>)</a:t>
            </a:r>
            <a:endParaRPr lang="zh-TW" altLang="en-US" dirty="0">
              <a:solidFill>
                <a:schemeClr val="bg1"/>
              </a:solidFill>
              <a:latin typeface="微軟正黑體" panose="020B0604030504040204" pitchFamily="34" charset="-120"/>
              <a:ea typeface="微軟正黑體" panose="020B0604030504040204" pitchFamily="34" charset="-120"/>
            </a:endParaRPr>
          </a:p>
        </p:txBody>
      </p:sp>
      <p:pic>
        <p:nvPicPr>
          <p:cNvPr id="54" name="圖片 53">
            <a:extLst>
              <a:ext uri="{FF2B5EF4-FFF2-40B4-BE49-F238E27FC236}">
                <a16:creationId xmlns:a16="http://schemas.microsoft.com/office/drawing/2014/main" id="{B70A9EF1-0E59-4222-AED7-1807EF6F11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3472" y="4124544"/>
            <a:ext cx="1056926" cy="1056926"/>
          </a:xfrm>
          <a:prstGeom prst="rect">
            <a:avLst/>
          </a:prstGeom>
        </p:spPr>
      </p:pic>
      <p:sp>
        <p:nvSpPr>
          <p:cNvPr id="77" name="矩形 76">
            <a:extLst>
              <a:ext uri="{FF2B5EF4-FFF2-40B4-BE49-F238E27FC236}">
                <a16:creationId xmlns:a16="http://schemas.microsoft.com/office/drawing/2014/main" id="{D8724B62-4FD4-4697-919A-0294E90AE10A}"/>
              </a:ext>
            </a:extLst>
          </p:cNvPr>
          <p:cNvSpPr/>
          <p:nvPr/>
        </p:nvSpPr>
        <p:spPr>
          <a:xfrm>
            <a:off x="557213" y="7146905"/>
            <a:ext cx="11077574" cy="5004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78" name="表格 5">
            <a:extLst>
              <a:ext uri="{FF2B5EF4-FFF2-40B4-BE49-F238E27FC236}">
                <a16:creationId xmlns:a16="http://schemas.microsoft.com/office/drawing/2014/main" id="{A37881F5-FF3C-4776-ACD5-0B2F2757ADAF}"/>
              </a:ext>
            </a:extLst>
          </p:cNvPr>
          <p:cNvGraphicFramePr>
            <a:graphicFrameLocks noGrp="1"/>
          </p:cNvGraphicFramePr>
          <p:nvPr>
            <p:extLst>
              <p:ext uri="{D42A27DB-BD31-4B8C-83A1-F6EECF244321}">
                <p14:modId xmlns:p14="http://schemas.microsoft.com/office/powerpoint/2010/main" val="1114972330"/>
              </p:ext>
            </p:extLst>
          </p:nvPr>
        </p:nvGraphicFramePr>
        <p:xfrm>
          <a:off x="3559426" y="7353060"/>
          <a:ext cx="3671474" cy="457200"/>
        </p:xfrm>
        <a:graphic>
          <a:graphicData uri="http://schemas.openxmlformats.org/drawingml/2006/table">
            <a:tbl>
              <a:tblPr firstRow="1" bandRow="1">
                <a:tableStyleId>{5C22544A-7EE6-4342-B048-85BDC9FD1C3A}</a:tableStyleId>
              </a:tblPr>
              <a:tblGrid>
                <a:gridCol w="3671474">
                  <a:extLst>
                    <a:ext uri="{9D8B030D-6E8A-4147-A177-3AD203B41FA5}">
                      <a16:colId xmlns:a16="http://schemas.microsoft.com/office/drawing/2014/main" val="2154919198"/>
                    </a:ext>
                  </a:extLst>
                </a:gridCol>
              </a:tblGrid>
              <a:tr h="396240">
                <a:tc>
                  <a:txBody>
                    <a:bodyPr/>
                    <a:lstStyle/>
                    <a:p>
                      <a:pPr algn="ctr"/>
                      <a:r>
                        <a:rPr lang="zh-TW" altLang="en-US" sz="2400" b="1" dirty="0">
                          <a:solidFill>
                            <a:schemeClr val="bg1">
                              <a:lumMod val="95000"/>
                            </a:schemeClr>
                          </a:solidFill>
                          <a:latin typeface="微軟正黑體" panose="020B0604030504040204" pitchFamily="34" charset="-120"/>
                          <a:ea typeface="微軟正黑體" panose="020B0604030504040204" pitchFamily="34" charset="-120"/>
                        </a:rPr>
                        <a:t>靜 態</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16232822"/>
                  </a:ext>
                </a:extLst>
              </a:tr>
            </a:tbl>
          </a:graphicData>
        </a:graphic>
      </p:graphicFrame>
      <p:sp>
        <p:nvSpPr>
          <p:cNvPr id="79" name="文字方塊 78">
            <a:extLst>
              <a:ext uri="{FF2B5EF4-FFF2-40B4-BE49-F238E27FC236}">
                <a16:creationId xmlns:a16="http://schemas.microsoft.com/office/drawing/2014/main" id="{D36C6FE0-C1A9-48F2-B80E-812BDB27062F}"/>
              </a:ext>
            </a:extLst>
          </p:cNvPr>
          <p:cNvSpPr txBox="1"/>
          <p:nvPr/>
        </p:nvSpPr>
        <p:spPr>
          <a:xfrm>
            <a:off x="3297316" y="8293918"/>
            <a:ext cx="3774750" cy="388440"/>
          </a:xfrm>
          <a:prstGeom prst="rect">
            <a:avLst/>
          </a:prstGeom>
          <a:noFill/>
        </p:spPr>
        <p:txBody>
          <a:bodyPr wrap="square">
            <a:spAutoFit/>
          </a:bodyPr>
          <a:lstStyle/>
          <a:p>
            <a:pPr marL="179999" marR="107999" lvl="0" indent="0" algn="l" rtl="0">
              <a:lnSpc>
                <a:spcPct val="115000"/>
              </a:lnSpc>
              <a:spcBef>
                <a:spcPts val="1000"/>
              </a:spcBef>
              <a:spcAft>
                <a:spcPts val="1000"/>
              </a:spcAft>
              <a:buNone/>
            </a:pPr>
            <a:r>
              <a:rPr lang="zh-TW" altLang="en-US" dirty="0">
                <a:latin typeface="微軟正黑體" panose="020B0604030504040204" pitchFamily="34" charset="-120"/>
                <a:ea typeface="微軟正黑體" panose="020B0604030504040204" pitchFamily="34" charset="-120"/>
                <a:cs typeface="Roboto"/>
                <a:sym typeface="Roboto"/>
              </a:rPr>
              <a:t>根據事先設定的規則或權重</a:t>
            </a:r>
          </a:p>
        </p:txBody>
      </p:sp>
      <p:sp>
        <p:nvSpPr>
          <p:cNvPr id="80" name="文字方塊 79">
            <a:extLst>
              <a:ext uri="{FF2B5EF4-FFF2-40B4-BE49-F238E27FC236}">
                <a16:creationId xmlns:a16="http://schemas.microsoft.com/office/drawing/2014/main" id="{1BA0B0B7-CBF7-4919-9F56-2CEEDD4F0A92}"/>
              </a:ext>
            </a:extLst>
          </p:cNvPr>
          <p:cNvSpPr txBox="1"/>
          <p:nvPr/>
        </p:nvSpPr>
        <p:spPr>
          <a:xfrm>
            <a:off x="3501747" y="9295233"/>
            <a:ext cx="3774750" cy="382156"/>
          </a:xfrm>
          <a:prstGeom prst="rect">
            <a:avLst/>
          </a:prstGeom>
          <a:noFill/>
        </p:spPr>
        <p:txBody>
          <a:bodyPr wrap="square">
            <a:spAutoFit/>
          </a:bodyPr>
          <a:lstStyle/>
          <a:p>
            <a:pPr algn="just">
              <a:lnSpc>
                <a:spcPct val="114000"/>
              </a:lnSpc>
            </a:pPr>
            <a:r>
              <a:rPr lang="zh-TW" altLang="zh-TW" dirty="0">
                <a:latin typeface="微軟正黑體" panose="020B0604030504040204" pitchFamily="34" charset="-120"/>
                <a:ea typeface="微軟正黑體" panose="020B0604030504040204" pitchFamily="34" charset="-120"/>
                <a:cs typeface="Roboto"/>
                <a:sym typeface="Roboto"/>
              </a:rPr>
              <a:t>環境穩定，服務器</a:t>
            </a:r>
            <a:r>
              <a:rPr lang="zh-TW" altLang="en-US" dirty="0">
                <a:latin typeface="微軟正黑體" panose="020B0604030504040204" pitchFamily="34" charset="-120"/>
                <a:ea typeface="微軟正黑體" panose="020B0604030504040204" pitchFamily="34" charset="-120"/>
                <a:cs typeface="Roboto"/>
                <a:sym typeface="Roboto"/>
              </a:rPr>
              <a:t>效</a:t>
            </a:r>
            <a:r>
              <a:rPr lang="zh-TW" altLang="zh-TW" dirty="0">
                <a:latin typeface="微軟正黑體" panose="020B0604030504040204" pitchFamily="34" charset="-120"/>
                <a:ea typeface="微軟正黑體" panose="020B0604030504040204" pitchFamily="34" charset="-120"/>
                <a:cs typeface="Roboto"/>
                <a:sym typeface="Roboto"/>
              </a:rPr>
              <a:t>能差異不大</a:t>
            </a:r>
            <a:endParaRPr lang="zh-TW" altLang="en-US" dirty="0">
              <a:latin typeface="微軟正黑體" panose="020B0604030504040204" pitchFamily="34" charset="-120"/>
              <a:ea typeface="微軟正黑體" panose="020B0604030504040204" pitchFamily="34" charset="-120"/>
            </a:endParaRPr>
          </a:p>
        </p:txBody>
      </p:sp>
      <p:sp>
        <p:nvSpPr>
          <p:cNvPr id="81" name="文字方塊 80">
            <a:extLst>
              <a:ext uri="{FF2B5EF4-FFF2-40B4-BE49-F238E27FC236}">
                <a16:creationId xmlns:a16="http://schemas.microsoft.com/office/drawing/2014/main" id="{DCA6B4A6-F0F2-43B1-8D88-9C8A3A58F598}"/>
              </a:ext>
            </a:extLst>
          </p:cNvPr>
          <p:cNvSpPr txBox="1"/>
          <p:nvPr/>
        </p:nvSpPr>
        <p:spPr>
          <a:xfrm>
            <a:off x="3343903" y="10339327"/>
            <a:ext cx="3774750" cy="388440"/>
          </a:xfrm>
          <a:prstGeom prst="rect">
            <a:avLst/>
          </a:prstGeom>
          <a:noFill/>
        </p:spPr>
        <p:txBody>
          <a:bodyPr wrap="square">
            <a:spAutoFit/>
          </a:bodyPr>
          <a:lstStyle/>
          <a:p>
            <a:pPr marL="179999" marR="107999" lvl="0" indent="0" algn="l" rtl="0">
              <a:lnSpc>
                <a:spcPct val="115000"/>
              </a:lnSpc>
              <a:spcBef>
                <a:spcPts val="1000"/>
              </a:spcBef>
              <a:spcAft>
                <a:spcPts val="1000"/>
              </a:spcAft>
              <a:buNone/>
            </a:pPr>
            <a:r>
              <a:rPr lang="zh-TW" altLang="en-US" dirty="0">
                <a:latin typeface="微軟正黑體" panose="020B0604030504040204" pitchFamily="34" charset="-120"/>
                <a:ea typeface="微軟正黑體" panose="020B0604030504040204" pitchFamily="34" charset="-120"/>
                <a:cs typeface="Roboto"/>
                <a:sym typeface="Roboto"/>
              </a:rPr>
              <a:t>配置簡單，系統穩定</a:t>
            </a:r>
          </a:p>
        </p:txBody>
      </p:sp>
      <p:cxnSp>
        <p:nvCxnSpPr>
          <p:cNvPr id="82" name="直線接點 81">
            <a:extLst>
              <a:ext uri="{FF2B5EF4-FFF2-40B4-BE49-F238E27FC236}">
                <a16:creationId xmlns:a16="http://schemas.microsoft.com/office/drawing/2014/main" id="{7B5C6B95-2FE0-4D80-AB1B-182E0A01D1C2}"/>
              </a:ext>
            </a:extLst>
          </p:cNvPr>
          <p:cNvCxnSpPr>
            <a:cxnSpLocks/>
          </p:cNvCxnSpPr>
          <p:nvPr/>
        </p:nvCxnSpPr>
        <p:spPr>
          <a:xfrm>
            <a:off x="668212" y="9000949"/>
            <a:ext cx="1079512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515E7430-0FAA-40C1-8263-EE9C179313D7}"/>
              </a:ext>
            </a:extLst>
          </p:cNvPr>
          <p:cNvCxnSpPr>
            <a:cxnSpLocks/>
          </p:cNvCxnSpPr>
          <p:nvPr/>
        </p:nvCxnSpPr>
        <p:spPr>
          <a:xfrm>
            <a:off x="689101" y="10026571"/>
            <a:ext cx="1079512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線接點 83">
            <a:extLst>
              <a:ext uri="{FF2B5EF4-FFF2-40B4-BE49-F238E27FC236}">
                <a16:creationId xmlns:a16="http://schemas.microsoft.com/office/drawing/2014/main" id="{3C74D0B0-E93E-4E33-846F-D9CAF5EC38F9}"/>
              </a:ext>
            </a:extLst>
          </p:cNvPr>
          <p:cNvCxnSpPr>
            <a:cxnSpLocks/>
          </p:cNvCxnSpPr>
          <p:nvPr/>
        </p:nvCxnSpPr>
        <p:spPr>
          <a:xfrm>
            <a:off x="689101" y="11052193"/>
            <a:ext cx="1079512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5" name="文字方塊 84">
            <a:extLst>
              <a:ext uri="{FF2B5EF4-FFF2-40B4-BE49-F238E27FC236}">
                <a16:creationId xmlns:a16="http://schemas.microsoft.com/office/drawing/2014/main" id="{F1FB3E20-EF27-4911-A507-8098A5036E64}"/>
              </a:ext>
            </a:extLst>
          </p:cNvPr>
          <p:cNvSpPr txBox="1"/>
          <p:nvPr/>
        </p:nvSpPr>
        <p:spPr>
          <a:xfrm>
            <a:off x="3321198" y="11346477"/>
            <a:ext cx="4194656" cy="384208"/>
          </a:xfrm>
          <a:prstGeom prst="rect">
            <a:avLst/>
          </a:prstGeom>
          <a:noFill/>
        </p:spPr>
        <p:txBody>
          <a:bodyPr wrap="square">
            <a:spAutoFit/>
          </a:bodyPr>
          <a:lstStyle/>
          <a:p>
            <a:pPr marL="179999" marR="107999" lvl="0" indent="0" algn="l" rtl="0">
              <a:lnSpc>
                <a:spcPct val="115000"/>
              </a:lnSpc>
              <a:spcBef>
                <a:spcPts val="1000"/>
              </a:spcBef>
              <a:spcAft>
                <a:spcPts val="1000"/>
              </a:spcAft>
              <a:buNone/>
            </a:pPr>
            <a:r>
              <a:rPr lang="zh-TW" altLang="en-US" dirty="0">
                <a:latin typeface="微軟正黑體" panose="020B0604030504040204" pitchFamily="34" charset="-120"/>
                <a:ea typeface="微軟正黑體" panose="020B0604030504040204" pitchFamily="34" charset="-120"/>
                <a:cs typeface="Roboto"/>
                <a:sym typeface="Roboto"/>
              </a:rPr>
              <a:t>無法動態調整，對突發流量應對不足</a:t>
            </a:r>
          </a:p>
        </p:txBody>
      </p:sp>
      <p:sp>
        <p:nvSpPr>
          <p:cNvPr id="86" name="文字方塊 85">
            <a:extLst>
              <a:ext uri="{FF2B5EF4-FFF2-40B4-BE49-F238E27FC236}">
                <a16:creationId xmlns:a16="http://schemas.microsoft.com/office/drawing/2014/main" id="{F447BE59-6D30-445C-8ED4-4F7094935A69}"/>
              </a:ext>
            </a:extLst>
          </p:cNvPr>
          <p:cNvSpPr txBox="1"/>
          <p:nvPr/>
        </p:nvSpPr>
        <p:spPr>
          <a:xfrm>
            <a:off x="668212" y="8288083"/>
            <a:ext cx="2652986" cy="400110"/>
          </a:xfrm>
          <a:prstGeom prst="rect">
            <a:avLst/>
          </a:prstGeom>
          <a:noFill/>
        </p:spPr>
        <p:txBody>
          <a:bodyPr wrap="square" rtlCol="0">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rPr>
              <a:t>流量分配方式</a:t>
            </a:r>
          </a:p>
        </p:txBody>
      </p:sp>
      <p:sp>
        <p:nvSpPr>
          <p:cNvPr id="87" name="文字方塊 86">
            <a:extLst>
              <a:ext uri="{FF2B5EF4-FFF2-40B4-BE49-F238E27FC236}">
                <a16:creationId xmlns:a16="http://schemas.microsoft.com/office/drawing/2014/main" id="{C872303F-4508-4533-BCEA-DC7DB584C4C1}"/>
              </a:ext>
            </a:extLst>
          </p:cNvPr>
          <p:cNvSpPr txBox="1"/>
          <p:nvPr/>
        </p:nvSpPr>
        <p:spPr>
          <a:xfrm>
            <a:off x="657105" y="9313705"/>
            <a:ext cx="2652987" cy="400110"/>
          </a:xfrm>
          <a:prstGeom prst="rect">
            <a:avLst/>
          </a:prstGeom>
          <a:noFill/>
        </p:spPr>
        <p:txBody>
          <a:bodyPr wrap="square" rtlCol="0">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rPr>
              <a:t>使用時機</a:t>
            </a:r>
          </a:p>
        </p:txBody>
      </p:sp>
      <p:sp>
        <p:nvSpPr>
          <p:cNvPr id="88" name="文字方塊 87">
            <a:extLst>
              <a:ext uri="{FF2B5EF4-FFF2-40B4-BE49-F238E27FC236}">
                <a16:creationId xmlns:a16="http://schemas.microsoft.com/office/drawing/2014/main" id="{261ADDE2-EAAE-4332-891A-17F13BBEF4BE}"/>
              </a:ext>
            </a:extLst>
          </p:cNvPr>
          <p:cNvSpPr txBox="1"/>
          <p:nvPr/>
        </p:nvSpPr>
        <p:spPr>
          <a:xfrm>
            <a:off x="689101" y="10339327"/>
            <a:ext cx="2643697" cy="400110"/>
          </a:xfrm>
          <a:prstGeom prst="rect">
            <a:avLst/>
          </a:prstGeom>
          <a:noFill/>
        </p:spPr>
        <p:txBody>
          <a:bodyPr wrap="square" rtlCol="0">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rPr>
              <a:t>優點</a:t>
            </a:r>
          </a:p>
        </p:txBody>
      </p:sp>
      <p:sp>
        <p:nvSpPr>
          <p:cNvPr id="89" name="文字方塊 88">
            <a:extLst>
              <a:ext uri="{FF2B5EF4-FFF2-40B4-BE49-F238E27FC236}">
                <a16:creationId xmlns:a16="http://schemas.microsoft.com/office/drawing/2014/main" id="{C52E52AE-4C8D-40E8-A28F-F4DA19AB3BDA}"/>
              </a:ext>
            </a:extLst>
          </p:cNvPr>
          <p:cNvSpPr txBox="1"/>
          <p:nvPr/>
        </p:nvSpPr>
        <p:spPr>
          <a:xfrm>
            <a:off x="689596" y="11364949"/>
            <a:ext cx="2620496" cy="400110"/>
          </a:xfrm>
          <a:prstGeom prst="rect">
            <a:avLst/>
          </a:prstGeom>
          <a:noFill/>
        </p:spPr>
        <p:txBody>
          <a:bodyPr wrap="square" rtlCol="0">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rPr>
              <a:t>缺點</a:t>
            </a:r>
          </a:p>
        </p:txBody>
      </p:sp>
      <p:sp>
        <p:nvSpPr>
          <p:cNvPr id="90" name="文字方塊 89">
            <a:extLst>
              <a:ext uri="{FF2B5EF4-FFF2-40B4-BE49-F238E27FC236}">
                <a16:creationId xmlns:a16="http://schemas.microsoft.com/office/drawing/2014/main" id="{CA22A7D1-E3C4-4C43-B053-B2E32C9D8C26}"/>
              </a:ext>
            </a:extLst>
          </p:cNvPr>
          <p:cNvSpPr txBox="1"/>
          <p:nvPr/>
        </p:nvSpPr>
        <p:spPr>
          <a:xfrm>
            <a:off x="7420351" y="8141254"/>
            <a:ext cx="4099643" cy="702756"/>
          </a:xfrm>
          <a:prstGeom prst="rect">
            <a:avLst/>
          </a:prstGeom>
          <a:noFill/>
        </p:spPr>
        <p:txBody>
          <a:bodyPr wrap="square">
            <a:spAutoFit/>
          </a:bodyPr>
          <a:lstStyle/>
          <a:p>
            <a:pPr marL="179999" marR="107999" lvl="0" indent="0" algn="just" rtl="0">
              <a:lnSpc>
                <a:spcPct val="115000"/>
              </a:lnSpc>
              <a:spcBef>
                <a:spcPts val="1000"/>
              </a:spcBef>
              <a:spcAft>
                <a:spcPts val="1000"/>
              </a:spcAft>
              <a:buNone/>
            </a:pPr>
            <a:r>
              <a:rPr lang="zh-TW" altLang="en-US" dirty="0">
                <a:latin typeface="微軟正黑體" panose="020B0604030504040204" pitchFamily="34" charset="-120"/>
                <a:ea typeface="微軟正黑體" panose="020B0604030504040204" pitchFamily="34" charset="-120"/>
                <a:cs typeface="Roboto"/>
                <a:sym typeface="Roboto"/>
              </a:rPr>
              <a:t>根據即時數據與伺服器的當前狀態動態調整流量的分配</a:t>
            </a:r>
          </a:p>
        </p:txBody>
      </p:sp>
      <p:sp>
        <p:nvSpPr>
          <p:cNvPr id="91" name="文字方塊 90">
            <a:extLst>
              <a:ext uri="{FF2B5EF4-FFF2-40B4-BE49-F238E27FC236}">
                <a16:creationId xmlns:a16="http://schemas.microsoft.com/office/drawing/2014/main" id="{A29707FA-6731-4318-8C43-01046B7B5DF4}"/>
              </a:ext>
            </a:extLst>
          </p:cNvPr>
          <p:cNvSpPr txBox="1"/>
          <p:nvPr/>
        </p:nvSpPr>
        <p:spPr>
          <a:xfrm>
            <a:off x="7536692" y="9172436"/>
            <a:ext cx="3846998" cy="697948"/>
          </a:xfrm>
          <a:prstGeom prst="rect">
            <a:avLst/>
          </a:prstGeom>
          <a:noFill/>
        </p:spPr>
        <p:txBody>
          <a:bodyPr wrap="square">
            <a:spAutoFit/>
          </a:bodyPr>
          <a:lstStyle/>
          <a:p>
            <a:pPr marL="105750" algn="just">
              <a:lnSpc>
                <a:spcPct val="114000"/>
              </a:lnSpc>
              <a:buClr>
                <a:schemeClr val="accent1">
                  <a:lumMod val="75000"/>
                </a:schemeClr>
              </a:buClr>
            </a:pPr>
            <a:r>
              <a:rPr lang="zh-TW" altLang="en-US" dirty="0">
                <a:latin typeface="微軟正黑體" panose="020B0604030504040204" pitchFamily="34" charset="-120"/>
                <a:ea typeface="微軟正黑體" panose="020B0604030504040204" pitchFamily="34" charset="-120"/>
                <a:cs typeface="Roboto"/>
                <a:sym typeface="Roboto"/>
              </a:rPr>
              <a:t>環境變化大，需要根據即時數據優化資源分配</a:t>
            </a:r>
          </a:p>
        </p:txBody>
      </p:sp>
      <p:sp>
        <p:nvSpPr>
          <p:cNvPr id="92" name="文字方塊 91">
            <a:extLst>
              <a:ext uri="{FF2B5EF4-FFF2-40B4-BE49-F238E27FC236}">
                <a16:creationId xmlns:a16="http://schemas.microsoft.com/office/drawing/2014/main" id="{45515FA9-B17D-4775-8365-A06EC58A413C}"/>
              </a:ext>
            </a:extLst>
          </p:cNvPr>
          <p:cNvSpPr txBox="1"/>
          <p:nvPr/>
        </p:nvSpPr>
        <p:spPr>
          <a:xfrm>
            <a:off x="7573165" y="10182759"/>
            <a:ext cx="3911061" cy="697948"/>
          </a:xfrm>
          <a:prstGeom prst="rect">
            <a:avLst/>
          </a:prstGeom>
          <a:noFill/>
        </p:spPr>
        <p:txBody>
          <a:bodyPr wrap="square">
            <a:spAutoFit/>
          </a:bodyPr>
          <a:lstStyle/>
          <a:p>
            <a:pPr marL="105750" algn="just">
              <a:lnSpc>
                <a:spcPct val="114000"/>
              </a:lnSpc>
              <a:buClr>
                <a:schemeClr val="accent1">
                  <a:lumMod val="75000"/>
                </a:schemeClr>
              </a:buClr>
            </a:pPr>
            <a:r>
              <a:rPr lang="zh-TW" altLang="en-US" dirty="0">
                <a:latin typeface="微軟正黑體" panose="020B0604030504040204" pitchFamily="34" charset="-120"/>
                <a:ea typeface="微軟正黑體" panose="020B0604030504040204" pitchFamily="34" charset="-120"/>
                <a:cs typeface="Roboto"/>
                <a:sym typeface="Roboto"/>
              </a:rPr>
              <a:t>靈活性高，能有效應對突發流量和服務器故障</a:t>
            </a:r>
          </a:p>
        </p:txBody>
      </p:sp>
      <p:sp>
        <p:nvSpPr>
          <p:cNvPr id="93" name="文字方塊 92">
            <a:extLst>
              <a:ext uri="{FF2B5EF4-FFF2-40B4-BE49-F238E27FC236}">
                <a16:creationId xmlns:a16="http://schemas.microsoft.com/office/drawing/2014/main" id="{29BE4EE3-AE40-4B3C-A4BC-5E03B8A3D64F}"/>
              </a:ext>
            </a:extLst>
          </p:cNvPr>
          <p:cNvSpPr txBox="1"/>
          <p:nvPr/>
        </p:nvSpPr>
        <p:spPr>
          <a:xfrm>
            <a:off x="7465655" y="11346477"/>
            <a:ext cx="3723815" cy="384208"/>
          </a:xfrm>
          <a:prstGeom prst="rect">
            <a:avLst/>
          </a:prstGeom>
          <a:noFill/>
        </p:spPr>
        <p:txBody>
          <a:bodyPr wrap="square">
            <a:spAutoFit/>
          </a:bodyPr>
          <a:lstStyle/>
          <a:p>
            <a:pPr marL="179999" marR="107999" lvl="0" indent="0" algn="l" rtl="0">
              <a:lnSpc>
                <a:spcPct val="115000"/>
              </a:lnSpc>
              <a:spcBef>
                <a:spcPts val="1000"/>
              </a:spcBef>
              <a:spcAft>
                <a:spcPts val="1000"/>
              </a:spcAft>
              <a:buNone/>
            </a:pPr>
            <a:r>
              <a:rPr lang="zh-TW" altLang="en-US" dirty="0">
                <a:latin typeface="微軟正黑體" panose="020B0604030504040204" pitchFamily="34" charset="-120"/>
                <a:ea typeface="微軟正黑體" panose="020B0604030504040204" pitchFamily="34" charset="-120"/>
                <a:cs typeface="Roboto"/>
                <a:sym typeface="Roboto"/>
              </a:rPr>
              <a:t>可能需要更多的監控和調整資源</a:t>
            </a:r>
          </a:p>
        </p:txBody>
      </p:sp>
      <p:cxnSp>
        <p:nvCxnSpPr>
          <p:cNvPr id="94" name="直線接點 93">
            <a:extLst>
              <a:ext uri="{FF2B5EF4-FFF2-40B4-BE49-F238E27FC236}">
                <a16:creationId xmlns:a16="http://schemas.microsoft.com/office/drawing/2014/main" id="{539371F8-E017-4CFE-9341-F53EA44F4A40}"/>
              </a:ext>
            </a:extLst>
          </p:cNvPr>
          <p:cNvCxnSpPr>
            <a:cxnSpLocks/>
          </p:cNvCxnSpPr>
          <p:nvPr/>
        </p:nvCxnSpPr>
        <p:spPr>
          <a:xfrm>
            <a:off x="668212" y="7975327"/>
            <a:ext cx="1079512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95" name="表格 5">
            <a:extLst>
              <a:ext uri="{FF2B5EF4-FFF2-40B4-BE49-F238E27FC236}">
                <a16:creationId xmlns:a16="http://schemas.microsoft.com/office/drawing/2014/main" id="{96748557-5E9D-4E9A-BF3B-72A46343D8F1}"/>
              </a:ext>
            </a:extLst>
          </p:cNvPr>
          <p:cNvGraphicFramePr>
            <a:graphicFrameLocks noGrp="1"/>
          </p:cNvGraphicFramePr>
          <p:nvPr>
            <p:extLst>
              <p:ext uri="{D42A27DB-BD31-4B8C-83A1-F6EECF244321}">
                <p14:modId xmlns:p14="http://schemas.microsoft.com/office/powerpoint/2010/main" val="3068712785"/>
              </p:ext>
            </p:extLst>
          </p:nvPr>
        </p:nvGraphicFramePr>
        <p:xfrm>
          <a:off x="7672074" y="7353060"/>
          <a:ext cx="3671474" cy="457200"/>
        </p:xfrm>
        <a:graphic>
          <a:graphicData uri="http://schemas.openxmlformats.org/drawingml/2006/table">
            <a:tbl>
              <a:tblPr firstRow="1" bandRow="1">
                <a:tableStyleId>{5C22544A-7EE6-4342-B048-85BDC9FD1C3A}</a:tableStyleId>
              </a:tblPr>
              <a:tblGrid>
                <a:gridCol w="3671474">
                  <a:extLst>
                    <a:ext uri="{9D8B030D-6E8A-4147-A177-3AD203B41FA5}">
                      <a16:colId xmlns:a16="http://schemas.microsoft.com/office/drawing/2014/main" val="2154919198"/>
                    </a:ext>
                  </a:extLst>
                </a:gridCol>
              </a:tblGrid>
              <a:tr h="396240">
                <a:tc>
                  <a:txBody>
                    <a:bodyPr/>
                    <a:lstStyle/>
                    <a:p>
                      <a:pPr algn="ctr"/>
                      <a:r>
                        <a:rPr lang="zh-TW" altLang="en-US" sz="2400" b="1" kern="1200" dirty="0">
                          <a:solidFill>
                            <a:schemeClr val="bg1">
                              <a:lumMod val="95000"/>
                            </a:schemeClr>
                          </a:solidFill>
                          <a:latin typeface="微軟正黑體" panose="020B0604030504040204" pitchFamily="34" charset="-120"/>
                          <a:ea typeface="微軟正黑體" panose="020B0604030504040204" pitchFamily="34" charset="-120"/>
                          <a:cs typeface="+mn-cs"/>
                        </a:rPr>
                        <a:t>動態</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16232822"/>
                  </a:ext>
                </a:extLst>
              </a:tr>
            </a:tbl>
          </a:graphicData>
        </a:graphic>
      </p:graphicFrame>
      <p:cxnSp>
        <p:nvCxnSpPr>
          <p:cNvPr id="96" name="直線接點 95">
            <a:extLst>
              <a:ext uri="{FF2B5EF4-FFF2-40B4-BE49-F238E27FC236}">
                <a16:creationId xmlns:a16="http://schemas.microsoft.com/office/drawing/2014/main" id="{0339D2AE-2A61-45E1-BF66-6E36CDADCA67}"/>
              </a:ext>
            </a:extLst>
          </p:cNvPr>
          <p:cNvCxnSpPr>
            <a:cxnSpLocks/>
          </p:cNvCxnSpPr>
          <p:nvPr/>
        </p:nvCxnSpPr>
        <p:spPr>
          <a:xfrm>
            <a:off x="3343903" y="7286256"/>
            <a:ext cx="0" cy="47160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線接點 96">
            <a:extLst>
              <a:ext uri="{FF2B5EF4-FFF2-40B4-BE49-F238E27FC236}">
                <a16:creationId xmlns:a16="http://schemas.microsoft.com/office/drawing/2014/main" id="{7B62EFDB-AB41-4534-B29A-58F4188AFB4D}"/>
              </a:ext>
            </a:extLst>
          </p:cNvPr>
          <p:cNvCxnSpPr>
            <a:cxnSpLocks/>
          </p:cNvCxnSpPr>
          <p:nvPr/>
        </p:nvCxnSpPr>
        <p:spPr>
          <a:xfrm>
            <a:off x="7458372" y="7276859"/>
            <a:ext cx="47328" cy="47160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5E250FE1-6197-4E68-BD1B-F39CB0E351D9}"/>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32</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47121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3440599" y="422159"/>
            <a:ext cx="4760426" cy="646331"/>
          </a:xfrm>
          <a:prstGeom prst="rect">
            <a:avLst/>
          </a:prstGeom>
          <a:noFill/>
        </p:spPr>
        <p:txBody>
          <a:bodyPr wrap="square" rtlCol="0">
            <a:spAutoFit/>
          </a:bodyPr>
          <a:lstStyle/>
          <a:p>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負載平衡演算法的種類</a:t>
            </a:r>
          </a:p>
        </p:txBody>
      </p:sp>
      <p:sp>
        <p:nvSpPr>
          <p:cNvPr id="27" name="矩形 26">
            <a:extLst>
              <a:ext uri="{FF2B5EF4-FFF2-40B4-BE49-F238E27FC236}">
                <a16:creationId xmlns:a16="http://schemas.microsoft.com/office/drawing/2014/main" id="{367858FD-8E5A-4689-90BE-DAF44DECBD44}"/>
              </a:ext>
            </a:extLst>
          </p:cNvPr>
          <p:cNvSpPr/>
          <p:nvPr/>
        </p:nvSpPr>
        <p:spPr>
          <a:xfrm>
            <a:off x="557213" y="1306543"/>
            <a:ext cx="11077574" cy="5004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29" name="表格 5">
            <a:extLst>
              <a:ext uri="{FF2B5EF4-FFF2-40B4-BE49-F238E27FC236}">
                <a16:creationId xmlns:a16="http://schemas.microsoft.com/office/drawing/2014/main" id="{0754CF6D-3008-4599-9138-F76D103C43B6}"/>
              </a:ext>
            </a:extLst>
          </p:cNvPr>
          <p:cNvGraphicFramePr>
            <a:graphicFrameLocks noGrp="1"/>
          </p:cNvGraphicFramePr>
          <p:nvPr>
            <p:extLst>
              <p:ext uri="{D42A27DB-BD31-4B8C-83A1-F6EECF244321}">
                <p14:modId xmlns:p14="http://schemas.microsoft.com/office/powerpoint/2010/main" val="4042112306"/>
              </p:ext>
            </p:extLst>
          </p:nvPr>
        </p:nvGraphicFramePr>
        <p:xfrm>
          <a:off x="3559426" y="1512698"/>
          <a:ext cx="3671474" cy="457200"/>
        </p:xfrm>
        <a:graphic>
          <a:graphicData uri="http://schemas.openxmlformats.org/drawingml/2006/table">
            <a:tbl>
              <a:tblPr firstRow="1" bandRow="1">
                <a:tableStyleId>{5C22544A-7EE6-4342-B048-85BDC9FD1C3A}</a:tableStyleId>
              </a:tblPr>
              <a:tblGrid>
                <a:gridCol w="3671474">
                  <a:extLst>
                    <a:ext uri="{9D8B030D-6E8A-4147-A177-3AD203B41FA5}">
                      <a16:colId xmlns:a16="http://schemas.microsoft.com/office/drawing/2014/main" val="2154919198"/>
                    </a:ext>
                  </a:extLst>
                </a:gridCol>
              </a:tblGrid>
              <a:tr h="396240">
                <a:tc>
                  <a:txBody>
                    <a:bodyPr/>
                    <a:lstStyle/>
                    <a:p>
                      <a:pPr algn="ctr"/>
                      <a:r>
                        <a:rPr lang="zh-TW" altLang="en-US" sz="2400" b="1" dirty="0">
                          <a:solidFill>
                            <a:schemeClr val="bg1">
                              <a:lumMod val="95000"/>
                            </a:schemeClr>
                          </a:solidFill>
                          <a:latin typeface="微軟正黑體" panose="020B0604030504040204" pitchFamily="34" charset="-120"/>
                          <a:ea typeface="微軟正黑體" panose="020B0604030504040204" pitchFamily="34" charset="-120"/>
                        </a:rPr>
                        <a:t>靜 態</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16232822"/>
                  </a:ext>
                </a:extLst>
              </a:tr>
            </a:tbl>
          </a:graphicData>
        </a:graphic>
      </p:graphicFrame>
      <p:sp>
        <p:nvSpPr>
          <p:cNvPr id="31" name="文字方塊 30">
            <a:extLst>
              <a:ext uri="{FF2B5EF4-FFF2-40B4-BE49-F238E27FC236}">
                <a16:creationId xmlns:a16="http://schemas.microsoft.com/office/drawing/2014/main" id="{36D33B93-A287-4375-B93D-07D8E63553E2}"/>
              </a:ext>
            </a:extLst>
          </p:cNvPr>
          <p:cNvSpPr txBox="1"/>
          <p:nvPr/>
        </p:nvSpPr>
        <p:spPr>
          <a:xfrm>
            <a:off x="3297316" y="2453556"/>
            <a:ext cx="3774750" cy="388440"/>
          </a:xfrm>
          <a:prstGeom prst="rect">
            <a:avLst/>
          </a:prstGeom>
          <a:noFill/>
        </p:spPr>
        <p:txBody>
          <a:bodyPr wrap="square">
            <a:spAutoFit/>
          </a:bodyPr>
          <a:lstStyle/>
          <a:p>
            <a:pPr marL="179999" marR="107999" lvl="0" indent="0" algn="l" rtl="0">
              <a:lnSpc>
                <a:spcPct val="115000"/>
              </a:lnSpc>
              <a:spcBef>
                <a:spcPts val="1000"/>
              </a:spcBef>
              <a:spcAft>
                <a:spcPts val="1000"/>
              </a:spcAft>
              <a:buNone/>
            </a:pPr>
            <a:r>
              <a:rPr lang="zh-TW" altLang="en-US" dirty="0">
                <a:latin typeface="微軟正黑體" panose="020B0604030504040204" pitchFamily="34" charset="-120"/>
                <a:ea typeface="微軟正黑體" panose="020B0604030504040204" pitchFamily="34" charset="-120"/>
                <a:cs typeface="Roboto"/>
                <a:sym typeface="Roboto"/>
              </a:rPr>
              <a:t>根據事先設定的規則或權重</a:t>
            </a:r>
          </a:p>
        </p:txBody>
      </p:sp>
      <p:sp>
        <p:nvSpPr>
          <p:cNvPr id="32" name="文字方塊 31">
            <a:extLst>
              <a:ext uri="{FF2B5EF4-FFF2-40B4-BE49-F238E27FC236}">
                <a16:creationId xmlns:a16="http://schemas.microsoft.com/office/drawing/2014/main" id="{BDD6AE2C-3873-4823-A847-8A483A0F508A}"/>
              </a:ext>
            </a:extLst>
          </p:cNvPr>
          <p:cNvSpPr txBox="1"/>
          <p:nvPr/>
        </p:nvSpPr>
        <p:spPr>
          <a:xfrm>
            <a:off x="3501747" y="3454871"/>
            <a:ext cx="3774750" cy="382156"/>
          </a:xfrm>
          <a:prstGeom prst="rect">
            <a:avLst/>
          </a:prstGeom>
          <a:noFill/>
        </p:spPr>
        <p:txBody>
          <a:bodyPr wrap="square">
            <a:spAutoFit/>
          </a:bodyPr>
          <a:lstStyle/>
          <a:p>
            <a:pPr algn="just">
              <a:lnSpc>
                <a:spcPct val="114000"/>
              </a:lnSpc>
            </a:pPr>
            <a:r>
              <a:rPr lang="zh-TW" altLang="zh-TW" dirty="0">
                <a:latin typeface="微軟正黑體" panose="020B0604030504040204" pitchFamily="34" charset="-120"/>
                <a:ea typeface="微軟正黑體" panose="020B0604030504040204" pitchFamily="34" charset="-120"/>
                <a:cs typeface="Roboto"/>
                <a:sym typeface="Roboto"/>
              </a:rPr>
              <a:t>環境穩定，</a:t>
            </a:r>
            <a:r>
              <a:rPr lang="zh-TW" altLang="en-US" dirty="0">
                <a:latin typeface="微軟正黑體" panose="020B0604030504040204" pitchFamily="34" charset="-120"/>
                <a:ea typeface="微軟正黑體" panose="020B0604030504040204" pitchFamily="34" charset="-120"/>
                <a:cs typeface="Roboto"/>
                <a:sym typeface="Roboto"/>
              </a:rPr>
              <a:t>伺服效</a:t>
            </a:r>
            <a:r>
              <a:rPr lang="zh-TW" altLang="zh-TW" dirty="0">
                <a:latin typeface="微軟正黑體" panose="020B0604030504040204" pitchFamily="34" charset="-120"/>
                <a:ea typeface="微軟正黑體" panose="020B0604030504040204" pitchFamily="34" charset="-120"/>
                <a:cs typeface="Roboto"/>
                <a:sym typeface="Roboto"/>
              </a:rPr>
              <a:t>能差異不大</a:t>
            </a:r>
            <a:endParaRPr lang="zh-TW" altLang="en-US" dirty="0">
              <a:latin typeface="微軟正黑體" panose="020B0604030504040204" pitchFamily="34" charset="-120"/>
              <a:ea typeface="微軟正黑體" panose="020B0604030504040204" pitchFamily="34" charset="-120"/>
            </a:endParaRPr>
          </a:p>
        </p:txBody>
      </p:sp>
      <p:sp>
        <p:nvSpPr>
          <p:cNvPr id="33" name="文字方塊 32">
            <a:extLst>
              <a:ext uri="{FF2B5EF4-FFF2-40B4-BE49-F238E27FC236}">
                <a16:creationId xmlns:a16="http://schemas.microsoft.com/office/drawing/2014/main" id="{5C431DB2-76D0-48D2-B505-9C64EE44A927}"/>
              </a:ext>
            </a:extLst>
          </p:cNvPr>
          <p:cNvSpPr txBox="1"/>
          <p:nvPr/>
        </p:nvSpPr>
        <p:spPr>
          <a:xfrm>
            <a:off x="3343903" y="4498965"/>
            <a:ext cx="3774750" cy="388440"/>
          </a:xfrm>
          <a:prstGeom prst="rect">
            <a:avLst/>
          </a:prstGeom>
          <a:noFill/>
        </p:spPr>
        <p:txBody>
          <a:bodyPr wrap="square">
            <a:spAutoFit/>
          </a:bodyPr>
          <a:lstStyle/>
          <a:p>
            <a:pPr marL="179999" marR="107999" lvl="0" indent="0" algn="l" rtl="0">
              <a:lnSpc>
                <a:spcPct val="115000"/>
              </a:lnSpc>
              <a:spcBef>
                <a:spcPts val="1000"/>
              </a:spcBef>
              <a:spcAft>
                <a:spcPts val="1000"/>
              </a:spcAft>
              <a:buNone/>
            </a:pPr>
            <a:r>
              <a:rPr lang="zh-TW" altLang="en-US" dirty="0">
                <a:latin typeface="微軟正黑體" panose="020B0604030504040204" pitchFamily="34" charset="-120"/>
                <a:ea typeface="微軟正黑體" panose="020B0604030504040204" pitchFamily="34" charset="-120"/>
                <a:cs typeface="Roboto"/>
                <a:sym typeface="Roboto"/>
              </a:rPr>
              <a:t>設定簡單，系統穩定</a:t>
            </a:r>
          </a:p>
        </p:txBody>
      </p:sp>
      <p:cxnSp>
        <p:nvCxnSpPr>
          <p:cNvPr id="34" name="直線接點 33">
            <a:extLst>
              <a:ext uri="{FF2B5EF4-FFF2-40B4-BE49-F238E27FC236}">
                <a16:creationId xmlns:a16="http://schemas.microsoft.com/office/drawing/2014/main" id="{C807D3A6-F00E-46DC-A68C-711100CB330C}"/>
              </a:ext>
            </a:extLst>
          </p:cNvPr>
          <p:cNvCxnSpPr>
            <a:cxnSpLocks/>
          </p:cNvCxnSpPr>
          <p:nvPr/>
        </p:nvCxnSpPr>
        <p:spPr>
          <a:xfrm>
            <a:off x="668212" y="3160587"/>
            <a:ext cx="1079512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456EA0C4-367E-410A-B422-44782F5F03EB}"/>
              </a:ext>
            </a:extLst>
          </p:cNvPr>
          <p:cNvCxnSpPr>
            <a:cxnSpLocks/>
          </p:cNvCxnSpPr>
          <p:nvPr/>
        </p:nvCxnSpPr>
        <p:spPr>
          <a:xfrm>
            <a:off x="689101" y="4186209"/>
            <a:ext cx="1079512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98B4CBB4-1010-457C-8E15-6938D1C2C86B}"/>
              </a:ext>
            </a:extLst>
          </p:cNvPr>
          <p:cNvCxnSpPr>
            <a:cxnSpLocks/>
          </p:cNvCxnSpPr>
          <p:nvPr/>
        </p:nvCxnSpPr>
        <p:spPr>
          <a:xfrm>
            <a:off x="689101" y="5211831"/>
            <a:ext cx="1079512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4D2167B9-5997-4583-A338-F3225BEFB85B}"/>
              </a:ext>
            </a:extLst>
          </p:cNvPr>
          <p:cNvSpPr txBox="1"/>
          <p:nvPr/>
        </p:nvSpPr>
        <p:spPr>
          <a:xfrm>
            <a:off x="3321198" y="5506115"/>
            <a:ext cx="4194656" cy="384208"/>
          </a:xfrm>
          <a:prstGeom prst="rect">
            <a:avLst/>
          </a:prstGeom>
          <a:noFill/>
        </p:spPr>
        <p:txBody>
          <a:bodyPr wrap="square">
            <a:spAutoFit/>
          </a:bodyPr>
          <a:lstStyle/>
          <a:p>
            <a:pPr marL="179999" marR="107999" lvl="0" indent="0" algn="l" rtl="0">
              <a:lnSpc>
                <a:spcPct val="115000"/>
              </a:lnSpc>
              <a:spcBef>
                <a:spcPts val="1000"/>
              </a:spcBef>
              <a:spcAft>
                <a:spcPts val="1000"/>
              </a:spcAft>
              <a:buNone/>
            </a:pPr>
            <a:r>
              <a:rPr lang="zh-TW" altLang="en-US" dirty="0">
                <a:latin typeface="微軟正黑體" panose="020B0604030504040204" pitchFamily="34" charset="-120"/>
                <a:ea typeface="微軟正黑體" panose="020B0604030504040204" pitchFamily="34" charset="-120"/>
                <a:cs typeface="Roboto"/>
                <a:sym typeface="Roboto"/>
              </a:rPr>
              <a:t>無法動態調整，對突發流量應對不足</a:t>
            </a:r>
          </a:p>
        </p:txBody>
      </p:sp>
      <p:sp>
        <p:nvSpPr>
          <p:cNvPr id="38" name="文字方塊 37">
            <a:extLst>
              <a:ext uri="{FF2B5EF4-FFF2-40B4-BE49-F238E27FC236}">
                <a16:creationId xmlns:a16="http://schemas.microsoft.com/office/drawing/2014/main" id="{BEDAAF94-95B9-494F-A6E9-81F76EB132D6}"/>
              </a:ext>
            </a:extLst>
          </p:cNvPr>
          <p:cNvSpPr txBox="1"/>
          <p:nvPr/>
        </p:nvSpPr>
        <p:spPr>
          <a:xfrm>
            <a:off x="668212" y="2447721"/>
            <a:ext cx="2652986" cy="400110"/>
          </a:xfrm>
          <a:prstGeom prst="rect">
            <a:avLst/>
          </a:prstGeom>
          <a:noFill/>
        </p:spPr>
        <p:txBody>
          <a:bodyPr wrap="square" rtlCol="0">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rPr>
              <a:t>流量分配方式</a:t>
            </a:r>
          </a:p>
        </p:txBody>
      </p:sp>
      <p:sp>
        <p:nvSpPr>
          <p:cNvPr id="42" name="文字方塊 41">
            <a:extLst>
              <a:ext uri="{FF2B5EF4-FFF2-40B4-BE49-F238E27FC236}">
                <a16:creationId xmlns:a16="http://schemas.microsoft.com/office/drawing/2014/main" id="{A4B03DA0-619E-4C33-BF4E-EF96D82448E4}"/>
              </a:ext>
            </a:extLst>
          </p:cNvPr>
          <p:cNvSpPr txBox="1"/>
          <p:nvPr/>
        </p:nvSpPr>
        <p:spPr>
          <a:xfrm>
            <a:off x="657105" y="3473343"/>
            <a:ext cx="2652987" cy="400110"/>
          </a:xfrm>
          <a:prstGeom prst="rect">
            <a:avLst/>
          </a:prstGeom>
          <a:noFill/>
        </p:spPr>
        <p:txBody>
          <a:bodyPr wrap="square" rtlCol="0">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rPr>
              <a:t>使用時機</a:t>
            </a:r>
          </a:p>
        </p:txBody>
      </p:sp>
      <p:sp>
        <p:nvSpPr>
          <p:cNvPr id="44" name="文字方塊 43">
            <a:extLst>
              <a:ext uri="{FF2B5EF4-FFF2-40B4-BE49-F238E27FC236}">
                <a16:creationId xmlns:a16="http://schemas.microsoft.com/office/drawing/2014/main" id="{36368A77-A79A-4E9F-8AF5-27AF87DBC7CB}"/>
              </a:ext>
            </a:extLst>
          </p:cNvPr>
          <p:cNvSpPr txBox="1"/>
          <p:nvPr/>
        </p:nvSpPr>
        <p:spPr>
          <a:xfrm>
            <a:off x="689101" y="4498965"/>
            <a:ext cx="2643697" cy="400110"/>
          </a:xfrm>
          <a:prstGeom prst="rect">
            <a:avLst/>
          </a:prstGeom>
          <a:noFill/>
        </p:spPr>
        <p:txBody>
          <a:bodyPr wrap="square" rtlCol="0">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rPr>
              <a:t>優點</a:t>
            </a:r>
          </a:p>
        </p:txBody>
      </p:sp>
      <p:sp>
        <p:nvSpPr>
          <p:cNvPr id="50" name="文字方塊 49">
            <a:extLst>
              <a:ext uri="{FF2B5EF4-FFF2-40B4-BE49-F238E27FC236}">
                <a16:creationId xmlns:a16="http://schemas.microsoft.com/office/drawing/2014/main" id="{60E515ED-6672-428A-867B-9C0011B581B0}"/>
              </a:ext>
            </a:extLst>
          </p:cNvPr>
          <p:cNvSpPr txBox="1"/>
          <p:nvPr/>
        </p:nvSpPr>
        <p:spPr>
          <a:xfrm>
            <a:off x="689596" y="5524587"/>
            <a:ext cx="2620496" cy="400110"/>
          </a:xfrm>
          <a:prstGeom prst="rect">
            <a:avLst/>
          </a:prstGeom>
          <a:noFill/>
        </p:spPr>
        <p:txBody>
          <a:bodyPr wrap="square" rtlCol="0">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rPr>
              <a:t>缺點</a:t>
            </a:r>
          </a:p>
        </p:txBody>
      </p:sp>
      <p:sp>
        <p:nvSpPr>
          <p:cNvPr id="52" name="文字方塊 51">
            <a:extLst>
              <a:ext uri="{FF2B5EF4-FFF2-40B4-BE49-F238E27FC236}">
                <a16:creationId xmlns:a16="http://schemas.microsoft.com/office/drawing/2014/main" id="{D59D202C-10C6-480A-9F97-CCC17898AEFE}"/>
              </a:ext>
            </a:extLst>
          </p:cNvPr>
          <p:cNvSpPr txBox="1"/>
          <p:nvPr/>
        </p:nvSpPr>
        <p:spPr>
          <a:xfrm>
            <a:off x="7420351" y="2300892"/>
            <a:ext cx="4099643" cy="702756"/>
          </a:xfrm>
          <a:prstGeom prst="rect">
            <a:avLst/>
          </a:prstGeom>
          <a:noFill/>
        </p:spPr>
        <p:txBody>
          <a:bodyPr wrap="square">
            <a:spAutoFit/>
          </a:bodyPr>
          <a:lstStyle/>
          <a:p>
            <a:pPr marL="179999" marR="107999" lvl="0" indent="0" algn="just" rtl="0">
              <a:lnSpc>
                <a:spcPct val="115000"/>
              </a:lnSpc>
              <a:spcBef>
                <a:spcPts val="1000"/>
              </a:spcBef>
              <a:spcAft>
                <a:spcPts val="1000"/>
              </a:spcAft>
              <a:buNone/>
            </a:pPr>
            <a:r>
              <a:rPr lang="zh-TW" altLang="en-US" dirty="0">
                <a:latin typeface="微軟正黑體" panose="020B0604030504040204" pitchFamily="34" charset="-120"/>
                <a:ea typeface="微軟正黑體" panose="020B0604030504040204" pitchFamily="34" charset="-120"/>
                <a:cs typeface="Roboto"/>
                <a:sym typeface="Roboto"/>
              </a:rPr>
              <a:t>根據即時數據與伺服器的當前狀態動態調整流量的分配</a:t>
            </a:r>
          </a:p>
        </p:txBody>
      </p:sp>
      <p:sp>
        <p:nvSpPr>
          <p:cNvPr id="53" name="文字方塊 52">
            <a:extLst>
              <a:ext uri="{FF2B5EF4-FFF2-40B4-BE49-F238E27FC236}">
                <a16:creationId xmlns:a16="http://schemas.microsoft.com/office/drawing/2014/main" id="{C87996B4-94A7-4366-8988-0D234B000594}"/>
              </a:ext>
            </a:extLst>
          </p:cNvPr>
          <p:cNvSpPr txBox="1"/>
          <p:nvPr/>
        </p:nvSpPr>
        <p:spPr>
          <a:xfrm>
            <a:off x="7536692" y="3332074"/>
            <a:ext cx="3846998" cy="697948"/>
          </a:xfrm>
          <a:prstGeom prst="rect">
            <a:avLst/>
          </a:prstGeom>
          <a:noFill/>
        </p:spPr>
        <p:txBody>
          <a:bodyPr wrap="square">
            <a:spAutoFit/>
          </a:bodyPr>
          <a:lstStyle/>
          <a:p>
            <a:pPr marL="105750" algn="just">
              <a:lnSpc>
                <a:spcPct val="114000"/>
              </a:lnSpc>
              <a:buClr>
                <a:schemeClr val="accent1">
                  <a:lumMod val="75000"/>
                </a:schemeClr>
              </a:buClr>
            </a:pPr>
            <a:r>
              <a:rPr lang="zh-TW" altLang="en-US" dirty="0">
                <a:latin typeface="微軟正黑體" panose="020B0604030504040204" pitchFamily="34" charset="-120"/>
                <a:ea typeface="微軟正黑體" panose="020B0604030504040204" pitchFamily="34" charset="-120"/>
                <a:cs typeface="Roboto"/>
                <a:sym typeface="Roboto"/>
              </a:rPr>
              <a:t>環境變化大，需要根據即時數據優化資源分配</a:t>
            </a:r>
          </a:p>
        </p:txBody>
      </p:sp>
      <p:sp>
        <p:nvSpPr>
          <p:cNvPr id="55" name="文字方塊 54">
            <a:extLst>
              <a:ext uri="{FF2B5EF4-FFF2-40B4-BE49-F238E27FC236}">
                <a16:creationId xmlns:a16="http://schemas.microsoft.com/office/drawing/2014/main" id="{C0A95C0B-4EE6-4868-BCE2-A1BAB8FD83CF}"/>
              </a:ext>
            </a:extLst>
          </p:cNvPr>
          <p:cNvSpPr txBox="1"/>
          <p:nvPr/>
        </p:nvSpPr>
        <p:spPr>
          <a:xfrm>
            <a:off x="7573165" y="4342397"/>
            <a:ext cx="3911061" cy="697948"/>
          </a:xfrm>
          <a:prstGeom prst="rect">
            <a:avLst/>
          </a:prstGeom>
          <a:noFill/>
        </p:spPr>
        <p:txBody>
          <a:bodyPr wrap="square">
            <a:spAutoFit/>
          </a:bodyPr>
          <a:lstStyle/>
          <a:p>
            <a:pPr marL="105750" algn="just">
              <a:lnSpc>
                <a:spcPct val="114000"/>
              </a:lnSpc>
              <a:buClr>
                <a:schemeClr val="accent1">
                  <a:lumMod val="75000"/>
                </a:schemeClr>
              </a:buClr>
            </a:pPr>
            <a:r>
              <a:rPr lang="zh-TW" altLang="en-US" dirty="0">
                <a:latin typeface="微軟正黑體" panose="020B0604030504040204" pitchFamily="34" charset="-120"/>
                <a:ea typeface="微軟正黑體" panose="020B0604030504040204" pitchFamily="34" charset="-120"/>
                <a:cs typeface="Roboto"/>
                <a:sym typeface="Roboto"/>
              </a:rPr>
              <a:t>靈活性高，能有效應對突發流量和突然伺服器故障</a:t>
            </a:r>
          </a:p>
        </p:txBody>
      </p:sp>
      <p:sp>
        <p:nvSpPr>
          <p:cNvPr id="56" name="文字方塊 55">
            <a:extLst>
              <a:ext uri="{FF2B5EF4-FFF2-40B4-BE49-F238E27FC236}">
                <a16:creationId xmlns:a16="http://schemas.microsoft.com/office/drawing/2014/main" id="{674C8426-E524-498A-8A00-66A710310748}"/>
              </a:ext>
            </a:extLst>
          </p:cNvPr>
          <p:cNvSpPr txBox="1"/>
          <p:nvPr/>
        </p:nvSpPr>
        <p:spPr>
          <a:xfrm>
            <a:off x="7465655" y="5506115"/>
            <a:ext cx="3997682" cy="384208"/>
          </a:xfrm>
          <a:prstGeom prst="rect">
            <a:avLst/>
          </a:prstGeom>
          <a:noFill/>
        </p:spPr>
        <p:txBody>
          <a:bodyPr wrap="square">
            <a:spAutoFit/>
          </a:bodyPr>
          <a:lstStyle/>
          <a:p>
            <a:pPr marL="179999" marR="107999" lvl="0" indent="0" algn="l" rtl="0">
              <a:lnSpc>
                <a:spcPct val="115000"/>
              </a:lnSpc>
              <a:spcBef>
                <a:spcPts val="1000"/>
              </a:spcBef>
              <a:spcAft>
                <a:spcPts val="1000"/>
              </a:spcAft>
              <a:buNone/>
            </a:pPr>
            <a:r>
              <a:rPr lang="zh-TW" altLang="en-US" dirty="0">
                <a:latin typeface="微軟正黑體" panose="020B0604030504040204" pitchFamily="34" charset="-120"/>
                <a:ea typeface="微軟正黑體" panose="020B0604030504040204" pitchFamily="34" charset="-120"/>
                <a:cs typeface="Roboto"/>
                <a:sym typeface="Roboto"/>
              </a:rPr>
              <a:t>可能需要更多的監控和資源的調整</a:t>
            </a:r>
          </a:p>
        </p:txBody>
      </p:sp>
      <p:cxnSp>
        <p:nvCxnSpPr>
          <p:cNvPr id="58" name="直線接點 57">
            <a:extLst>
              <a:ext uri="{FF2B5EF4-FFF2-40B4-BE49-F238E27FC236}">
                <a16:creationId xmlns:a16="http://schemas.microsoft.com/office/drawing/2014/main" id="{ABEFA959-07D9-4C3F-969F-16509F4DF3C3}"/>
              </a:ext>
            </a:extLst>
          </p:cNvPr>
          <p:cNvCxnSpPr>
            <a:cxnSpLocks/>
          </p:cNvCxnSpPr>
          <p:nvPr/>
        </p:nvCxnSpPr>
        <p:spPr>
          <a:xfrm>
            <a:off x="668212" y="2134965"/>
            <a:ext cx="1079512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0" name="表格 5">
            <a:extLst>
              <a:ext uri="{FF2B5EF4-FFF2-40B4-BE49-F238E27FC236}">
                <a16:creationId xmlns:a16="http://schemas.microsoft.com/office/drawing/2014/main" id="{F1D76247-F7F3-415F-BFC1-66ACE75E8B7F}"/>
              </a:ext>
            </a:extLst>
          </p:cNvPr>
          <p:cNvGraphicFramePr>
            <a:graphicFrameLocks noGrp="1"/>
          </p:cNvGraphicFramePr>
          <p:nvPr>
            <p:extLst>
              <p:ext uri="{D42A27DB-BD31-4B8C-83A1-F6EECF244321}">
                <p14:modId xmlns:p14="http://schemas.microsoft.com/office/powerpoint/2010/main" val="2336522485"/>
              </p:ext>
            </p:extLst>
          </p:nvPr>
        </p:nvGraphicFramePr>
        <p:xfrm>
          <a:off x="7672074" y="1512698"/>
          <a:ext cx="3671474" cy="457200"/>
        </p:xfrm>
        <a:graphic>
          <a:graphicData uri="http://schemas.openxmlformats.org/drawingml/2006/table">
            <a:tbl>
              <a:tblPr firstRow="1" bandRow="1">
                <a:tableStyleId>{5C22544A-7EE6-4342-B048-85BDC9FD1C3A}</a:tableStyleId>
              </a:tblPr>
              <a:tblGrid>
                <a:gridCol w="3671474">
                  <a:extLst>
                    <a:ext uri="{9D8B030D-6E8A-4147-A177-3AD203B41FA5}">
                      <a16:colId xmlns:a16="http://schemas.microsoft.com/office/drawing/2014/main" val="2154919198"/>
                    </a:ext>
                  </a:extLst>
                </a:gridCol>
              </a:tblGrid>
              <a:tr h="396240">
                <a:tc>
                  <a:txBody>
                    <a:bodyPr/>
                    <a:lstStyle/>
                    <a:p>
                      <a:pPr algn="ctr"/>
                      <a:r>
                        <a:rPr lang="zh-TW" altLang="en-US" sz="2400" b="1" kern="1200" dirty="0">
                          <a:solidFill>
                            <a:schemeClr val="bg1">
                              <a:lumMod val="95000"/>
                            </a:schemeClr>
                          </a:solidFill>
                          <a:latin typeface="微軟正黑體" panose="020B0604030504040204" pitchFamily="34" charset="-120"/>
                          <a:ea typeface="微軟正黑體" panose="020B0604030504040204" pitchFamily="34" charset="-120"/>
                          <a:cs typeface="+mn-cs"/>
                        </a:rPr>
                        <a:t>動態</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3316232822"/>
                  </a:ext>
                </a:extLst>
              </a:tr>
            </a:tbl>
          </a:graphicData>
        </a:graphic>
      </p:graphicFrame>
      <p:cxnSp>
        <p:nvCxnSpPr>
          <p:cNvPr id="72" name="直線接點 71">
            <a:extLst>
              <a:ext uri="{FF2B5EF4-FFF2-40B4-BE49-F238E27FC236}">
                <a16:creationId xmlns:a16="http://schemas.microsoft.com/office/drawing/2014/main" id="{BA588A08-A56C-457C-A56E-858304B3A28B}"/>
              </a:ext>
            </a:extLst>
          </p:cNvPr>
          <p:cNvCxnSpPr>
            <a:cxnSpLocks/>
          </p:cNvCxnSpPr>
          <p:nvPr/>
        </p:nvCxnSpPr>
        <p:spPr>
          <a:xfrm>
            <a:off x="3343903" y="1445894"/>
            <a:ext cx="0" cy="47160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線接點 72">
            <a:extLst>
              <a:ext uri="{FF2B5EF4-FFF2-40B4-BE49-F238E27FC236}">
                <a16:creationId xmlns:a16="http://schemas.microsoft.com/office/drawing/2014/main" id="{2242E3E3-4239-4259-BDBE-819D242C1A70}"/>
              </a:ext>
            </a:extLst>
          </p:cNvPr>
          <p:cNvCxnSpPr>
            <a:cxnSpLocks/>
          </p:cNvCxnSpPr>
          <p:nvPr/>
        </p:nvCxnSpPr>
        <p:spPr>
          <a:xfrm>
            <a:off x="7458372" y="1436497"/>
            <a:ext cx="47328" cy="47160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6" name="文字方塊 75">
            <a:extLst>
              <a:ext uri="{FF2B5EF4-FFF2-40B4-BE49-F238E27FC236}">
                <a16:creationId xmlns:a16="http://schemas.microsoft.com/office/drawing/2014/main" id="{3D85F2A4-1C20-423E-971C-ED84AE7A0D15}"/>
              </a:ext>
            </a:extLst>
          </p:cNvPr>
          <p:cNvSpPr txBox="1"/>
          <p:nvPr/>
        </p:nvSpPr>
        <p:spPr>
          <a:xfrm>
            <a:off x="3559426" y="-771686"/>
            <a:ext cx="4760426" cy="646331"/>
          </a:xfrm>
          <a:prstGeom prst="rect">
            <a:avLst/>
          </a:prstGeom>
          <a:noFill/>
        </p:spPr>
        <p:txBody>
          <a:bodyPr wrap="square" rtlCol="0">
            <a:spAutoFit/>
          </a:bodyPr>
          <a:lstStyle/>
          <a:p>
            <a:pPr algn="ctr"/>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常見的負載平衡演算法</a:t>
            </a:r>
          </a:p>
        </p:txBody>
      </p:sp>
      <p:sp>
        <p:nvSpPr>
          <p:cNvPr id="26" name="文字方塊 25">
            <a:extLst>
              <a:ext uri="{FF2B5EF4-FFF2-40B4-BE49-F238E27FC236}">
                <a16:creationId xmlns:a16="http://schemas.microsoft.com/office/drawing/2014/main" id="{0B81AF0A-7CAC-4B92-825A-F67750E90DEB}"/>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33</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99404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3440599" y="679334"/>
            <a:ext cx="4760426" cy="646331"/>
          </a:xfrm>
          <a:prstGeom prst="rect">
            <a:avLst/>
          </a:prstGeom>
          <a:noFill/>
        </p:spPr>
        <p:txBody>
          <a:bodyPr wrap="square" rtlCol="0">
            <a:spAutoFit/>
          </a:bodyPr>
          <a:lstStyle/>
          <a:p>
            <a:pPr algn="ctr"/>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常見的負載平衡演算法</a:t>
            </a:r>
          </a:p>
        </p:txBody>
      </p:sp>
      <p:graphicFrame>
        <p:nvGraphicFramePr>
          <p:cNvPr id="29" name="表格 5">
            <a:extLst>
              <a:ext uri="{FF2B5EF4-FFF2-40B4-BE49-F238E27FC236}">
                <a16:creationId xmlns:a16="http://schemas.microsoft.com/office/drawing/2014/main" id="{0754CF6D-3008-4599-9138-F76D103C43B6}"/>
              </a:ext>
            </a:extLst>
          </p:cNvPr>
          <p:cNvGraphicFramePr>
            <a:graphicFrameLocks noGrp="1"/>
          </p:cNvGraphicFramePr>
          <p:nvPr>
            <p:extLst>
              <p:ext uri="{D42A27DB-BD31-4B8C-83A1-F6EECF244321}">
                <p14:modId xmlns:p14="http://schemas.microsoft.com/office/powerpoint/2010/main" val="76027338"/>
              </p:ext>
            </p:extLst>
          </p:nvPr>
        </p:nvGraphicFramePr>
        <p:xfrm>
          <a:off x="1604862" y="1769873"/>
          <a:ext cx="3671474" cy="457200"/>
        </p:xfrm>
        <a:graphic>
          <a:graphicData uri="http://schemas.openxmlformats.org/drawingml/2006/table">
            <a:tbl>
              <a:tblPr firstRow="1" bandRow="1">
                <a:tableStyleId>{5C22544A-7EE6-4342-B048-85BDC9FD1C3A}</a:tableStyleId>
              </a:tblPr>
              <a:tblGrid>
                <a:gridCol w="3671474">
                  <a:extLst>
                    <a:ext uri="{9D8B030D-6E8A-4147-A177-3AD203B41FA5}">
                      <a16:colId xmlns:a16="http://schemas.microsoft.com/office/drawing/2014/main" val="2154919198"/>
                    </a:ext>
                  </a:extLst>
                </a:gridCol>
              </a:tblGrid>
              <a:tr h="396240">
                <a:tc>
                  <a:txBody>
                    <a:bodyPr/>
                    <a:lstStyle/>
                    <a:p>
                      <a:pPr algn="ctr"/>
                      <a:r>
                        <a:rPr lang="zh-TW" altLang="en-US" sz="2400" b="1" dirty="0">
                          <a:solidFill>
                            <a:schemeClr val="bg1">
                              <a:lumMod val="95000"/>
                            </a:schemeClr>
                          </a:solidFill>
                          <a:latin typeface="微軟正黑體" panose="020B0604030504040204" pitchFamily="34" charset="-120"/>
                          <a:ea typeface="微軟正黑體" panose="020B0604030504040204" pitchFamily="34" charset="-120"/>
                        </a:rPr>
                        <a:t>靜 態</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16232822"/>
                  </a:ext>
                </a:extLst>
              </a:tr>
            </a:tbl>
          </a:graphicData>
        </a:graphic>
      </p:graphicFrame>
      <p:graphicFrame>
        <p:nvGraphicFramePr>
          <p:cNvPr id="60" name="表格 5">
            <a:extLst>
              <a:ext uri="{FF2B5EF4-FFF2-40B4-BE49-F238E27FC236}">
                <a16:creationId xmlns:a16="http://schemas.microsoft.com/office/drawing/2014/main" id="{F1D76247-F7F3-415F-BFC1-66ACE75E8B7F}"/>
              </a:ext>
            </a:extLst>
          </p:cNvPr>
          <p:cNvGraphicFramePr>
            <a:graphicFrameLocks noGrp="1"/>
          </p:cNvGraphicFramePr>
          <p:nvPr>
            <p:extLst>
              <p:ext uri="{D42A27DB-BD31-4B8C-83A1-F6EECF244321}">
                <p14:modId xmlns:p14="http://schemas.microsoft.com/office/powerpoint/2010/main" val="663810075"/>
              </p:ext>
            </p:extLst>
          </p:nvPr>
        </p:nvGraphicFramePr>
        <p:xfrm>
          <a:off x="6365288" y="1768096"/>
          <a:ext cx="3671474" cy="457200"/>
        </p:xfrm>
        <a:graphic>
          <a:graphicData uri="http://schemas.openxmlformats.org/drawingml/2006/table">
            <a:tbl>
              <a:tblPr firstRow="1" bandRow="1">
                <a:tableStyleId>{5C22544A-7EE6-4342-B048-85BDC9FD1C3A}</a:tableStyleId>
              </a:tblPr>
              <a:tblGrid>
                <a:gridCol w="3671474">
                  <a:extLst>
                    <a:ext uri="{9D8B030D-6E8A-4147-A177-3AD203B41FA5}">
                      <a16:colId xmlns:a16="http://schemas.microsoft.com/office/drawing/2014/main" val="2154919198"/>
                    </a:ext>
                  </a:extLst>
                </a:gridCol>
              </a:tblGrid>
              <a:tr h="413967">
                <a:tc>
                  <a:txBody>
                    <a:bodyPr/>
                    <a:lstStyle/>
                    <a:p>
                      <a:pPr algn="ctr"/>
                      <a:r>
                        <a:rPr lang="zh-TW" altLang="en-US" sz="2400" b="1" kern="1200" dirty="0">
                          <a:solidFill>
                            <a:schemeClr val="bg1">
                              <a:lumMod val="95000"/>
                            </a:schemeClr>
                          </a:solidFill>
                          <a:latin typeface="微軟正黑體" panose="020B0604030504040204" pitchFamily="34" charset="-120"/>
                          <a:ea typeface="微軟正黑體" panose="020B0604030504040204" pitchFamily="34" charset="-120"/>
                          <a:cs typeface="+mn-cs"/>
                        </a:rPr>
                        <a:t>動態</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3316232822"/>
                  </a:ext>
                </a:extLst>
              </a:tr>
            </a:tbl>
          </a:graphicData>
        </a:graphic>
      </p:graphicFrame>
      <p:sp>
        <p:nvSpPr>
          <p:cNvPr id="26" name="文字方塊 25">
            <a:extLst>
              <a:ext uri="{FF2B5EF4-FFF2-40B4-BE49-F238E27FC236}">
                <a16:creationId xmlns:a16="http://schemas.microsoft.com/office/drawing/2014/main" id="{045DE86D-529C-4D6C-9CB2-27A59BA55EB9}"/>
              </a:ext>
            </a:extLst>
          </p:cNvPr>
          <p:cNvSpPr txBox="1"/>
          <p:nvPr/>
        </p:nvSpPr>
        <p:spPr>
          <a:xfrm>
            <a:off x="1533144" y="2629096"/>
            <a:ext cx="2617817" cy="369332"/>
          </a:xfrm>
          <a:prstGeom prst="rect">
            <a:avLst/>
          </a:prstGeom>
          <a:noFill/>
        </p:spPr>
        <p:txBody>
          <a:bodyPr wrap="square">
            <a:spAutoFit/>
          </a:bodyPr>
          <a:lstStyle/>
          <a:p>
            <a:r>
              <a:rPr lang="en-US" altLang="zh-TW" dirty="0">
                <a:solidFill>
                  <a:schemeClr val="bg1">
                    <a:lumMod val="95000"/>
                  </a:schemeClr>
                </a:solidFill>
                <a:latin typeface="微軟正黑體" panose="020B0604030504040204" pitchFamily="34" charset="-120"/>
                <a:ea typeface="微軟正黑體" panose="020B0604030504040204" pitchFamily="34" charset="-120"/>
              </a:rPr>
              <a:t>1. Round Robin</a:t>
            </a:r>
            <a:endParaRPr lang="zh-TW" altLang="en-US"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28" name="文字方塊 27">
            <a:extLst>
              <a:ext uri="{FF2B5EF4-FFF2-40B4-BE49-F238E27FC236}">
                <a16:creationId xmlns:a16="http://schemas.microsoft.com/office/drawing/2014/main" id="{1F2D0083-2435-4A9A-982C-02CAFF3D7CC7}"/>
              </a:ext>
            </a:extLst>
          </p:cNvPr>
          <p:cNvSpPr txBox="1"/>
          <p:nvPr/>
        </p:nvSpPr>
        <p:spPr>
          <a:xfrm>
            <a:off x="1537269" y="3328970"/>
            <a:ext cx="4128117" cy="369332"/>
          </a:xfrm>
          <a:prstGeom prst="rect">
            <a:avLst/>
          </a:prstGeom>
          <a:noFill/>
        </p:spPr>
        <p:txBody>
          <a:bodyPr wrap="square">
            <a:spAutoFit/>
          </a:bodyPr>
          <a:lstStyle/>
          <a:p>
            <a:r>
              <a:rPr lang="en-US" altLang="zh-TW" dirty="0">
                <a:solidFill>
                  <a:schemeClr val="bg1">
                    <a:lumMod val="95000"/>
                  </a:schemeClr>
                </a:solidFill>
                <a:latin typeface="微軟正黑體" panose="020B0604030504040204" pitchFamily="34" charset="-120"/>
                <a:ea typeface="微軟正黑體" panose="020B0604030504040204" pitchFamily="34" charset="-120"/>
              </a:rPr>
              <a:t>2. Weighted Round Robin</a:t>
            </a:r>
            <a:endParaRPr lang="zh-TW" altLang="en-US"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30" name="文字方塊 29">
            <a:extLst>
              <a:ext uri="{FF2B5EF4-FFF2-40B4-BE49-F238E27FC236}">
                <a16:creationId xmlns:a16="http://schemas.microsoft.com/office/drawing/2014/main" id="{CF66578B-648F-4641-B409-7B6E682A0501}"/>
              </a:ext>
            </a:extLst>
          </p:cNvPr>
          <p:cNvSpPr txBox="1"/>
          <p:nvPr/>
        </p:nvSpPr>
        <p:spPr>
          <a:xfrm>
            <a:off x="1533144" y="4028845"/>
            <a:ext cx="2050256" cy="369332"/>
          </a:xfrm>
          <a:prstGeom prst="rect">
            <a:avLst/>
          </a:prstGeom>
          <a:noFill/>
        </p:spPr>
        <p:txBody>
          <a:bodyPr wrap="square">
            <a:spAutoFit/>
          </a:bodyPr>
          <a:lstStyle/>
          <a:p>
            <a:r>
              <a:rPr lang="en-US" altLang="zh-TW" dirty="0">
                <a:solidFill>
                  <a:schemeClr val="bg1">
                    <a:lumMod val="95000"/>
                  </a:schemeClr>
                </a:solidFill>
                <a:latin typeface="微軟正黑體" panose="020B0604030504040204" pitchFamily="34" charset="-120"/>
                <a:ea typeface="微軟正黑體" panose="020B0604030504040204" pitchFamily="34" charset="-120"/>
              </a:rPr>
              <a:t>3. IP Hash</a:t>
            </a:r>
            <a:endParaRPr lang="zh-TW" altLang="en-US" dirty="0"/>
          </a:p>
        </p:txBody>
      </p:sp>
      <p:sp>
        <p:nvSpPr>
          <p:cNvPr id="39" name="文字方塊 38">
            <a:extLst>
              <a:ext uri="{FF2B5EF4-FFF2-40B4-BE49-F238E27FC236}">
                <a16:creationId xmlns:a16="http://schemas.microsoft.com/office/drawing/2014/main" id="{BF87C623-082E-41B1-97C0-9D2C0F2C23E1}"/>
              </a:ext>
            </a:extLst>
          </p:cNvPr>
          <p:cNvSpPr txBox="1"/>
          <p:nvPr/>
        </p:nvSpPr>
        <p:spPr>
          <a:xfrm>
            <a:off x="6284119" y="2632708"/>
            <a:ext cx="6110286" cy="369332"/>
          </a:xfrm>
          <a:prstGeom prst="rect">
            <a:avLst/>
          </a:prstGeom>
          <a:noFill/>
        </p:spPr>
        <p:txBody>
          <a:bodyPr wrap="square">
            <a:spAutoFit/>
          </a:bodyPr>
          <a:lstStyle/>
          <a:p>
            <a:r>
              <a:rPr lang="en-US" altLang="zh-TW" dirty="0">
                <a:solidFill>
                  <a:schemeClr val="bg1">
                    <a:lumMod val="95000"/>
                  </a:schemeClr>
                </a:solidFill>
                <a:latin typeface="微軟正黑體" panose="020B0604030504040204" pitchFamily="34" charset="-120"/>
                <a:ea typeface="微軟正黑體" panose="020B0604030504040204" pitchFamily="34" charset="-120"/>
              </a:rPr>
              <a:t>1. Least Connections</a:t>
            </a:r>
            <a:endParaRPr lang="zh-TW" altLang="en-US"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40" name="文字方塊 39">
            <a:extLst>
              <a:ext uri="{FF2B5EF4-FFF2-40B4-BE49-F238E27FC236}">
                <a16:creationId xmlns:a16="http://schemas.microsoft.com/office/drawing/2014/main" id="{86BBFF48-4D79-4D5B-9C63-4746580C308C}"/>
              </a:ext>
            </a:extLst>
          </p:cNvPr>
          <p:cNvSpPr txBox="1"/>
          <p:nvPr/>
        </p:nvSpPr>
        <p:spPr>
          <a:xfrm>
            <a:off x="6284119" y="3328448"/>
            <a:ext cx="6196012" cy="369332"/>
          </a:xfrm>
          <a:prstGeom prst="rect">
            <a:avLst/>
          </a:prstGeom>
          <a:noFill/>
        </p:spPr>
        <p:txBody>
          <a:bodyPr wrap="square">
            <a:spAutoFit/>
          </a:bodyPr>
          <a:lstStyle/>
          <a:p>
            <a:r>
              <a:rPr lang="en-US" altLang="zh-TW" dirty="0">
                <a:solidFill>
                  <a:schemeClr val="bg1">
                    <a:lumMod val="95000"/>
                  </a:schemeClr>
                </a:solidFill>
                <a:latin typeface="微軟正黑體" panose="020B0604030504040204" pitchFamily="34" charset="-120"/>
                <a:ea typeface="微軟正黑體" panose="020B0604030504040204" pitchFamily="34" charset="-120"/>
              </a:rPr>
              <a:t>2. Weighted Least Connections</a:t>
            </a:r>
            <a:endParaRPr lang="zh-TW" altLang="en-US"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43" name="文字方塊 42">
            <a:extLst>
              <a:ext uri="{FF2B5EF4-FFF2-40B4-BE49-F238E27FC236}">
                <a16:creationId xmlns:a16="http://schemas.microsoft.com/office/drawing/2014/main" id="{382FD630-4E7D-46CB-A79B-1F846E9B2BBC}"/>
              </a:ext>
            </a:extLst>
          </p:cNvPr>
          <p:cNvSpPr txBox="1"/>
          <p:nvPr/>
        </p:nvSpPr>
        <p:spPr>
          <a:xfrm>
            <a:off x="6284119" y="3983240"/>
            <a:ext cx="4435573" cy="369332"/>
          </a:xfrm>
          <a:prstGeom prst="rect">
            <a:avLst/>
          </a:prstGeom>
          <a:noFill/>
        </p:spPr>
        <p:txBody>
          <a:bodyPr wrap="square">
            <a:spAutoFit/>
          </a:bodyPr>
          <a:lstStyle/>
          <a:p>
            <a:r>
              <a:rPr lang="en-US" altLang="zh-TW" dirty="0">
                <a:solidFill>
                  <a:schemeClr val="bg1">
                    <a:lumMod val="95000"/>
                  </a:schemeClr>
                </a:solidFill>
                <a:latin typeface="微軟正黑體" panose="020B0604030504040204" pitchFamily="34" charset="-120"/>
                <a:ea typeface="微軟正黑體" panose="020B0604030504040204" pitchFamily="34" charset="-120"/>
              </a:rPr>
              <a:t>3. Least Response Time</a:t>
            </a:r>
            <a:endParaRPr lang="zh-TW" altLang="en-US"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45" name="文字方塊 44">
            <a:extLst>
              <a:ext uri="{FF2B5EF4-FFF2-40B4-BE49-F238E27FC236}">
                <a16:creationId xmlns:a16="http://schemas.microsoft.com/office/drawing/2014/main" id="{21865512-316F-4293-B934-AECE30EABA55}"/>
              </a:ext>
            </a:extLst>
          </p:cNvPr>
          <p:cNvSpPr txBox="1"/>
          <p:nvPr/>
        </p:nvSpPr>
        <p:spPr>
          <a:xfrm>
            <a:off x="6284119" y="4662135"/>
            <a:ext cx="6334124" cy="369332"/>
          </a:xfrm>
          <a:prstGeom prst="rect">
            <a:avLst/>
          </a:prstGeom>
          <a:noFill/>
        </p:spPr>
        <p:txBody>
          <a:bodyPr wrap="square">
            <a:spAutoFit/>
          </a:bodyPr>
          <a:lstStyle/>
          <a:p>
            <a:r>
              <a:rPr lang="en-US" altLang="zh-TW" dirty="0">
                <a:solidFill>
                  <a:schemeClr val="bg1">
                    <a:lumMod val="95000"/>
                  </a:schemeClr>
                </a:solidFill>
                <a:latin typeface="微軟正黑體" panose="020B0604030504040204" pitchFamily="34" charset="-120"/>
                <a:ea typeface="微軟正黑體" panose="020B0604030504040204" pitchFamily="34" charset="-120"/>
              </a:rPr>
              <a:t>4. Least Bandwidth</a:t>
            </a:r>
            <a:endParaRPr lang="zh-TW" altLang="en-US"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FD727586-7AC1-460E-A877-6C6A28550BD5}"/>
              </a:ext>
            </a:extLst>
          </p:cNvPr>
          <p:cNvSpPr txBox="1"/>
          <p:nvPr/>
        </p:nvSpPr>
        <p:spPr>
          <a:xfrm>
            <a:off x="1525693" y="4665596"/>
            <a:ext cx="2050256" cy="369332"/>
          </a:xfrm>
          <a:prstGeom prst="rect">
            <a:avLst/>
          </a:prstGeom>
          <a:noFill/>
        </p:spPr>
        <p:txBody>
          <a:bodyPr wrap="square">
            <a:spAutoFit/>
          </a:bodyPr>
          <a:lstStyle/>
          <a:p>
            <a:r>
              <a:rPr lang="en-US" altLang="zh-TW" dirty="0">
                <a:solidFill>
                  <a:schemeClr val="bg1">
                    <a:lumMod val="95000"/>
                  </a:schemeClr>
                </a:solidFill>
                <a:latin typeface="微軟正黑體" panose="020B0604030504040204" pitchFamily="34" charset="-120"/>
                <a:ea typeface="微軟正黑體" panose="020B0604030504040204" pitchFamily="34" charset="-120"/>
              </a:rPr>
              <a:t>4. Random</a:t>
            </a:r>
            <a:endParaRPr lang="zh-TW" altLang="en-US" dirty="0"/>
          </a:p>
        </p:txBody>
      </p:sp>
      <p:sp>
        <p:nvSpPr>
          <p:cNvPr id="14" name="文字方塊 13">
            <a:extLst>
              <a:ext uri="{FF2B5EF4-FFF2-40B4-BE49-F238E27FC236}">
                <a16:creationId xmlns:a16="http://schemas.microsoft.com/office/drawing/2014/main" id="{24E02BD6-135D-486D-8160-406E7619A116}"/>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34</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45002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grpSp>
        <p:nvGrpSpPr>
          <p:cNvPr id="11" name="群組 10">
            <a:extLst>
              <a:ext uri="{FF2B5EF4-FFF2-40B4-BE49-F238E27FC236}">
                <a16:creationId xmlns:a16="http://schemas.microsoft.com/office/drawing/2014/main" id="{587ED59C-E30A-4201-B49E-71652F81D568}"/>
              </a:ext>
            </a:extLst>
          </p:cNvPr>
          <p:cNvGrpSpPr/>
          <p:nvPr/>
        </p:nvGrpSpPr>
        <p:grpSpPr>
          <a:xfrm>
            <a:off x="2028000" y="490922"/>
            <a:ext cx="8136000" cy="5987686"/>
            <a:chOff x="2028000" y="490922"/>
            <a:chExt cx="8136000" cy="5987686"/>
          </a:xfrm>
        </p:grpSpPr>
        <p:grpSp>
          <p:nvGrpSpPr>
            <p:cNvPr id="4" name="群組 3">
              <a:extLst>
                <a:ext uri="{FF2B5EF4-FFF2-40B4-BE49-F238E27FC236}">
                  <a16:creationId xmlns:a16="http://schemas.microsoft.com/office/drawing/2014/main" id="{9761191E-56C2-47F6-B6E2-1F17B467A923}"/>
                </a:ext>
              </a:extLst>
            </p:cNvPr>
            <p:cNvGrpSpPr/>
            <p:nvPr/>
          </p:nvGrpSpPr>
          <p:grpSpPr>
            <a:xfrm>
              <a:off x="3895725" y="490922"/>
              <a:ext cx="4400550" cy="660232"/>
              <a:chOff x="4343400" y="1043374"/>
              <a:chExt cx="4400550" cy="660232"/>
            </a:xfrm>
          </p:grpSpPr>
          <p:sp>
            <p:nvSpPr>
              <p:cNvPr id="26" name="文字方塊 25">
                <a:extLst>
                  <a:ext uri="{FF2B5EF4-FFF2-40B4-BE49-F238E27FC236}">
                    <a16:creationId xmlns:a16="http://schemas.microsoft.com/office/drawing/2014/main" id="{045DE86D-529C-4D6C-9CB2-27A59BA55EB9}"/>
                  </a:ext>
                </a:extLst>
              </p:cNvPr>
              <p:cNvSpPr txBox="1"/>
              <p:nvPr/>
            </p:nvSpPr>
            <p:spPr>
              <a:xfrm>
                <a:off x="5534025" y="1043374"/>
                <a:ext cx="3209925" cy="646331"/>
              </a:xfrm>
              <a:prstGeom prst="rect">
                <a:avLst/>
              </a:prstGeom>
              <a:noFill/>
            </p:spPr>
            <p:txBody>
              <a:bodyPr wrap="square">
                <a:spAutoFit/>
              </a:bodyPr>
              <a:lstStyle/>
              <a:p>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Round Robin</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D1ED148F-78AF-41C7-AD20-DFEB9B6BA8E1}"/>
                  </a:ext>
                </a:extLst>
              </p:cNvPr>
              <p:cNvSpPr txBox="1"/>
              <p:nvPr/>
            </p:nvSpPr>
            <p:spPr>
              <a:xfrm>
                <a:off x="4343400" y="1057275"/>
                <a:ext cx="1266825" cy="646331"/>
              </a:xfrm>
              <a:prstGeom prst="rect">
                <a:avLst/>
              </a:prstGeom>
              <a:noFill/>
            </p:spPr>
            <p:txBody>
              <a:bodyPr wrap="square" rtlCol="0">
                <a:spAutoFit/>
              </a:bodyPr>
              <a:lstStyle/>
              <a:p>
                <a:pPr algn="ctr"/>
                <a:r>
                  <a:rPr lang="zh-TW" altLang="en-US" sz="3600" dirty="0">
                    <a:solidFill>
                      <a:srgbClr val="FF914C"/>
                    </a:solidFill>
                    <a:latin typeface="微軟正黑體" panose="020B0604030504040204" pitchFamily="34" charset="-120"/>
                    <a:ea typeface="微軟正黑體" panose="020B0604030504040204" pitchFamily="34" charset="-120"/>
                  </a:rPr>
                  <a:t>靜態</a:t>
                </a:r>
              </a:p>
            </p:txBody>
          </p:sp>
        </p:grpSp>
        <p:grpSp>
          <p:nvGrpSpPr>
            <p:cNvPr id="10" name="群組 9">
              <a:extLst>
                <a:ext uri="{FF2B5EF4-FFF2-40B4-BE49-F238E27FC236}">
                  <a16:creationId xmlns:a16="http://schemas.microsoft.com/office/drawing/2014/main" id="{64C1A84B-E6F8-4D01-8A13-1C994290DB06}"/>
                </a:ext>
              </a:extLst>
            </p:cNvPr>
            <p:cNvGrpSpPr/>
            <p:nvPr/>
          </p:nvGrpSpPr>
          <p:grpSpPr>
            <a:xfrm>
              <a:off x="2028000" y="1345691"/>
              <a:ext cx="8136000" cy="5132917"/>
              <a:chOff x="2028000" y="1906835"/>
              <a:chExt cx="8136000" cy="5132917"/>
            </a:xfrm>
          </p:grpSpPr>
          <p:grpSp>
            <p:nvGrpSpPr>
              <p:cNvPr id="2" name="群組 1">
                <a:extLst>
                  <a:ext uri="{FF2B5EF4-FFF2-40B4-BE49-F238E27FC236}">
                    <a16:creationId xmlns:a16="http://schemas.microsoft.com/office/drawing/2014/main" id="{E5A7ED56-9410-44B3-875E-5B4CA7C707D1}"/>
                  </a:ext>
                </a:extLst>
              </p:cNvPr>
              <p:cNvGrpSpPr/>
              <p:nvPr/>
            </p:nvGrpSpPr>
            <p:grpSpPr>
              <a:xfrm>
                <a:off x="2028000" y="1906835"/>
                <a:ext cx="8088475" cy="2440106"/>
                <a:chOff x="1351332" y="2045496"/>
                <a:chExt cx="8088475" cy="2440106"/>
              </a:xfrm>
            </p:grpSpPr>
            <p:sp>
              <p:nvSpPr>
                <p:cNvPr id="19" name="文字方塊 18">
                  <a:extLst>
                    <a:ext uri="{FF2B5EF4-FFF2-40B4-BE49-F238E27FC236}">
                      <a16:creationId xmlns:a16="http://schemas.microsoft.com/office/drawing/2014/main" id="{A5B078DD-4C7D-46F7-A0D8-7AA03C2A2411}"/>
                    </a:ext>
                  </a:extLst>
                </p:cNvPr>
                <p:cNvSpPr txBox="1"/>
                <p:nvPr/>
              </p:nvSpPr>
              <p:spPr>
                <a:xfrm>
                  <a:off x="1351332" y="2880727"/>
                  <a:ext cx="1924346"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工作原理  </a:t>
                  </a:r>
                </a:p>
              </p:txBody>
            </p:sp>
            <p:grpSp>
              <p:nvGrpSpPr>
                <p:cNvPr id="22" name="群組 21">
                  <a:extLst>
                    <a:ext uri="{FF2B5EF4-FFF2-40B4-BE49-F238E27FC236}">
                      <a16:creationId xmlns:a16="http://schemas.microsoft.com/office/drawing/2014/main" id="{37F3EEF2-F757-42F2-A90C-6F6012E0990F}"/>
                    </a:ext>
                  </a:extLst>
                </p:cNvPr>
                <p:cNvGrpSpPr/>
                <p:nvPr/>
              </p:nvGrpSpPr>
              <p:grpSpPr>
                <a:xfrm>
                  <a:off x="3465964" y="2045496"/>
                  <a:ext cx="1547267" cy="400110"/>
                  <a:chOff x="3639790" y="3927500"/>
                  <a:chExt cx="1547267" cy="400110"/>
                </a:xfrm>
              </p:grpSpPr>
              <p:sp>
                <p:nvSpPr>
                  <p:cNvPr id="23" name="文字方塊 22">
                    <a:extLst>
                      <a:ext uri="{FF2B5EF4-FFF2-40B4-BE49-F238E27FC236}">
                        <a16:creationId xmlns:a16="http://schemas.microsoft.com/office/drawing/2014/main" id="{1D9E38CE-179B-4F80-A76A-69171266C464}"/>
                      </a:ext>
                    </a:extLst>
                  </p:cNvPr>
                  <p:cNvSpPr txBox="1"/>
                  <p:nvPr/>
                </p:nvSpPr>
                <p:spPr>
                  <a:xfrm>
                    <a:off x="3920233" y="3927500"/>
                    <a:ext cx="1266824"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分配請求</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24" name="流程圖: 接點 23">
                    <a:extLst>
                      <a:ext uri="{FF2B5EF4-FFF2-40B4-BE49-F238E27FC236}">
                        <a16:creationId xmlns:a16="http://schemas.microsoft.com/office/drawing/2014/main" id="{428CEF04-3DA1-47AD-AA79-3AA003E6DE21}"/>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25" name="群組 24">
                  <a:extLst>
                    <a:ext uri="{FF2B5EF4-FFF2-40B4-BE49-F238E27FC236}">
                      <a16:creationId xmlns:a16="http://schemas.microsoft.com/office/drawing/2014/main" id="{EF052F8E-E282-4408-A163-4DADF669E2DB}"/>
                    </a:ext>
                  </a:extLst>
                </p:cNvPr>
                <p:cNvGrpSpPr/>
                <p:nvPr/>
              </p:nvGrpSpPr>
              <p:grpSpPr>
                <a:xfrm>
                  <a:off x="3465964" y="3651401"/>
                  <a:ext cx="1547267" cy="400110"/>
                  <a:chOff x="3639790" y="3927500"/>
                  <a:chExt cx="1547267" cy="400110"/>
                </a:xfrm>
              </p:grpSpPr>
              <p:sp>
                <p:nvSpPr>
                  <p:cNvPr id="27" name="文字方塊 26">
                    <a:extLst>
                      <a:ext uri="{FF2B5EF4-FFF2-40B4-BE49-F238E27FC236}">
                        <a16:creationId xmlns:a16="http://schemas.microsoft.com/office/drawing/2014/main" id="{46B682BF-7C44-41CB-A643-A3BF0B09E355}"/>
                      </a:ext>
                    </a:extLst>
                  </p:cNvPr>
                  <p:cNvSpPr txBox="1"/>
                  <p:nvPr/>
                </p:nvSpPr>
                <p:spPr>
                  <a:xfrm>
                    <a:off x="3920233" y="3927500"/>
                    <a:ext cx="1266824"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循環分配</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31" name="流程圖: 接點 30">
                    <a:extLst>
                      <a:ext uri="{FF2B5EF4-FFF2-40B4-BE49-F238E27FC236}">
                        <a16:creationId xmlns:a16="http://schemas.microsoft.com/office/drawing/2014/main" id="{BB9738F1-522B-46E3-A33F-A820C6EC5E5B}"/>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sp>
              <p:nvSpPr>
                <p:cNvPr id="32" name="文字方塊 31">
                  <a:extLst>
                    <a:ext uri="{FF2B5EF4-FFF2-40B4-BE49-F238E27FC236}">
                      <a16:creationId xmlns:a16="http://schemas.microsoft.com/office/drawing/2014/main" id="{1A720012-AAFB-4F35-8DDC-C428E52D0C66}"/>
                    </a:ext>
                  </a:extLst>
                </p:cNvPr>
                <p:cNvSpPr txBox="1"/>
                <p:nvPr/>
              </p:nvSpPr>
              <p:spPr>
                <a:xfrm>
                  <a:off x="3609964" y="2532983"/>
                  <a:ext cx="5829843" cy="1020536"/>
                </a:xfrm>
                <a:prstGeom prst="rect">
                  <a:avLst/>
                </a:prstGeom>
                <a:noFill/>
              </p:spPr>
              <p:txBody>
                <a:bodyPr wrap="square">
                  <a:spAutoFit/>
                </a:bodyPr>
                <a:lstStyle/>
                <a:p>
                  <a:pPr marL="285750" indent="-285750">
                    <a:lnSpc>
                      <a:spcPct val="114000"/>
                    </a:lnSpc>
                    <a:buClr>
                      <a:schemeClr val="accent2"/>
                    </a:buClr>
                    <a:buSzPct val="50000"/>
                    <a:buFont typeface="Wingdings" panose="05000000000000000000" pitchFamily="2" charset="2"/>
                    <a:buChar char="l"/>
                  </a:pPr>
                  <a:r>
                    <a:rPr lang="zh-TW" altLang="en-US" sz="1600" dirty="0">
                      <a:solidFill>
                        <a:schemeClr val="bg1"/>
                      </a:solidFill>
                      <a:latin typeface="微軟正黑體" panose="020B0604030504040204" pitchFamily="34" charset="-120"/>
                      <a:ea typeface="微軟正黑體" panose="020B0604030504040204" pitchFamily="34" charset="-120"/>
                    </a:rPr>
                    <a:t>每當有一個新請求到來，負載平衡器會將請求分配給當前列表中的第一台伺服器。</a:t>
                  </a:r>
                  <a:endParaRPr lang="en-US" altLang="zh-TW" sz="1600" dirty="0">
                    <a:solidFill>
                      <a:schemeClr val="bg1"/>
                    </a:solidFill>
                    <a:latin typeface="微軟正黑體" panose="020B0604030504040204" pitchFamily="34" charset="-120"/>
                    <a:ea typeface="微軟正黑體" panose="020B0604030504040204" pitchFamily="34" charset="-120"/>
                  </a:endParaRPr>
                </a:p>
                <a:p>
                  <a:pPr marL="285750" indent="-285750">
                    <a:lnSpc>
                      <a:spcPct val="114000"/>
                    </a:lnSpc>
                    <a:spcBef>
                      <a:spcPts val="600"/>
                    </a:spcBef>
                    <a:buClr>
                      <a:schemeClr val="accent2"/>
                    </a:buClr>
                    <a:buSzPct val="50000"/>
                    <a:buFont typeface="Wingdings" panose="05000000000000000000" pitchFamily="2" charset="2"/>
                    <a:buChar char="l"/>
                  </a:pPr>
                  <a:r>
                    <a:rPr lang="zh-TW" altLang="en-US" sz="1600" dirty="0">
                      <a:solidFill>
                        <a:schemeClr val="bg1"/>
                      </a:solidFill>
                      <a:latin typeface="微軟正黑體" panose="020B0604030504040204" pitchFamily="34" charset="-120"/>
                      <a:ea typeface="微軟正黑體" panose="020B0604030504040204" pitchFamily="34" charset="-120"/>
                    </a:rPr>
                    <a:t>下一個請求則會被分配給列表中的下一台伺服器</a:t>
                  </a:r>
                </a:p>
              </p:txBody>
            </p:sp>
            <p:sp>
              <p:nvSpPr>
                <p:cNvPr id="14" name="文字方塊 13">
                  <a:extLst>
                    <a:ext uri="{FF2B5EF4-FFF2-40B4-BE49-F238E27FC236}">
                      <a16:creationId xmlns:a16="http://schemas.microsoft.com/office/drawing/2014/main" id="{13D2E30F-C202-4335-B8E6-004E0DD2FA24}"/>
                    </a:ext>
                  </a:extLst>
                </p:cNvPr>
                <p:cNvSpPr txBox="1"/>
                <p:nvPr/>
              </p:nvSpPr>
              <p:spPr>
                <a:xfrm>
                  <a:off x="3609964" y="4135634"/>
                  <a:ext cx="5829843" cy="349968"/>
                </a:xfrm>
                <a:prstGeom prst="rect">
                  <a:avLst/>
                </a:prstGeom>
                <a:noFill/>
              </p:spPr>
              <p:txBody>
                <a:bodyPr wrap="square">
                  <a:spAutoFit/>
                </a:bodyPr>
                <a:lstStyle/>
                <a:p>
                  <a:pPr marL="285750" indent="-285750">
                    <a:lnSpc>
                      <a:spcPct val="114000"/>
                    </a:lnSpc>
                    <a:buClr>
                      <a:schemeClr val="accent2"/>
                    </a:buClr>
                    <a:buSzPct val="50000"/>
                    <a:buFont typeface="Wingdings" panose="05000000000000000000" pitchFamily="2" charset="2"/>
                    <a:buChar char="l"/>
                  </a:pPr>
                  <a:r>
                    <a:rPr lang="zh-TW" altLang="en-US" sz="1600" dirty="0">
                      <a:solidFill>
                        <a:schemeClr val="bg1"/>
                      </a:solidFill>
                      <a:latin typeface="微軟正黑體" panose="020B0604030504040204" pitchFamily="34" charset="-120"/>
                      <a:ea typeface="微軟正黑體" panose="020B0604030504040204" pitchFamily="34" charset="-120"/>
                    </a:rPr>
                    <a:t>下一個請求則會被分配給列表中的下一台伺服器</a:t>
                  </a:r>
                </a:p>
              </p:txBody>
            </p:sp>
          </p:grpSp>
          <p:sp>
            <p:nvSpPr>
              <p:cNvPr id="15" name="文字方塊 14">
                <a:extLst>
                  <a:ext uri="{FF2B5EF4-FFF2-40B4-BE49-F238E27FC236}">
                    <a16:creationId xmlns:a16="http://schemas.microsoft.com/office/drawing/2014/main" id="{68389622-3CC4-4C8C-8173-984A269CD45F}"/>
                  </a:ext>
                </a:extLst>
              </p:cNvPr>
              <p:cNvSpPr txBox="1"/>
              <p:nvPr/>
            </p:nvSpPr>
            <p:spPr>
              <a:xfrm>
                <a:off x="2430819" y="4767831"/>
                <a:ext cx="1218837"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優點 </a:t>
                </a:r>
              </a:p>
            </p:txBody>
          </p:sp>
          <p:sp>
            <p:nvSpPr>
              <p:cNvPr id="16" name="文字方塊 15">
                <a:extLst>
                  <a:ext uri="{FF2B5EF4-FFF2-40B4-BE49-F238E27FC236}">
                    <a16:creationId xmlns:a16="http://schemas.microsoft.com/office/drawing/2014/main" id="{05296C5E-9E8B-4EF3-A812-E6FA5D6F68C9}"/>
                  </a:ext>
                </a:extLst>
              </p:cNvPr>
              <p:cNvSpPr txBox="1"/>
              <p:nvPr/>
            </p:nvSpPr>
            <p:spPr>
              <a:xfrm>
                <a:off x="2498053" y="6068857"/>
                <a:ext cx="1084368"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缺點 </a:t>
                </a:r>
              </a:p>
            </p:txBody>
          </p:sp>
          <p:cxnSp>
            <p:nvCxnSpPr>
              <p:cNvPr id="18" name="直線接點 17">
                <a:extLst>
                  <a:ext uri="{FF2B5EF4-FFF2-40B4-BE49-F238E27FC236}">
                    <a16:creationId xmlns:a16="http://schemas.microsoft.com/office/drawing/2014/main" id="{AA0EA8E4-2379-4D0A-B1E7-CA1D0D539A7B}"/>
                  </a:ext>
                </a:extLst>
              </p:cNvPr>
              <p:cNvCxnSpPr>
                <a:cxnSpLocks/>
              </p:cNvCxnSpPr>
              <p:nvPr/>
            </p:nvCxnSpPr>
            <p:spPr>
              <a:xfrm flipV="1">
                <a:off x="2028000" y="4447735"/>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889908E7-33C0-44EA-A8CB-3EB8EEC62719}"/>
                  </a:ext>
                </a:extLst>
              </p:cNvPr>
              <p:cNvCxnSpPr>
                <a:cxnSpLocks/>
              </p:cNvCxnSpPr>
              <p:nvPr/>
            </p:nvCxnSpPr>
            <p:spPr>
              <a:xfrm flipV="1">
                <a:off x="2028000" y="5494093"/>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29" name="群組 28">
                <a:extLst>
                  <a:ext uri="{FF2B5EF4-FFF2-40B4-BE49-F238E27FC236}">
                    <a16:creationId xmlns:a16="http://schemas.microsoft.com/office/drawing/2014/main" id="{FF6E4235-C316-475E-8800-A21DDF8B02F9}"/>
                  </a:ext>
                </a:extLst>
              </p:cNvPr>
              <p:cNvGrpSpPr/>
              <p:nvPr/>
            </p:nvGrpSpPr>
            <p:grpSpPr>
              <a:xfrm>
                <a:off x="4142632" y="4825829"/>
                <a:ext cx="1499279" cy="400110"/>
                <a:chOff x="3639790" y="3927500"/>
                <a:chExt cx="1499279" cy="400110"/>
              </a:xfrm>
            </p:grpSpPr>
            <p:sp>
              <p:nvSpPr>
                <p:cNvPr id="30" name="文字方塊 29">
                  <a:extLst>
                    <a:ext uri="{FF2B5EF4-FFF2-40B4-BE49-F238E27FC236}">
                      <a16:creationId xmlns:a16="http://schemas.microsoft.com/office/drawing/2014/main" id="{6BAEA50F-7566-46A9-A2B1-CB9E1930B4D5}"/>
                    </a:ext>
                  </a:extLst>
                </p:cNvPr>
                <p:cNvSpPr txBox="1"/>
                <p:nvPr/>
              </p:nvSpPr>
              <p:spPr>
                <a:xfrm>
                  <a:off x="3920232" y="3927500"/>
                  <a:ext cx="1218837"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簡單直覺</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33" name="流程圖: 接點 32">
                  <a:extLst>
                    <a:ext uri="{FF2B5EF4-FFF2-40B4-BE49-F238E27FC236}">
                      <a16:creationId xmlns:a16="http://schemas.microsoft.com/office/drawing/2014/main" id="{4A65F9AB-CCBF-4680-9405-9AD5AE1F51FF}"/>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34" name="群組 33">
                <a:extLst>
                  <a:ext uri="{FF2B5EF4-FFF2-40B4-BE49-F238E27FC236}">
                    <a16:creationId xmlns:a16="http://schemas.microsoft.com/office/drawing/2014/main" id="{3521035F-5870-455A-9B5E-8869B19C45AA}"/>
                  </a:ext>
                </a:extLst>
              </p:cNvPr>
              <p:cNvGrpSpPr/>
              <p:nvPr/>
            </p:nvGrpSpPr>
            <p:grpSpPr>
              <a:xfrm>
                <a:off x="5975506" y="4825829"/>
                <a:ext cx="1499279" cy="400110"/>
                <a:chOff x="3639790" y="3927500"/>
                <a:chExt cx="1499279" cy="400110"/>
              </a:xfrm>
            </p:grpSpPr>
            <p:sp>
              <p:nvSpPr>
                <p:cNvPr id="35" name="文字方塊 34">
                  <a:extLst>
                    <a:ext uri="{FF2B5EF4-FFF2-40B4-BE49-F238E27FC236}">
                      <a16:creationId xmlns:a16="http://schemas.microsoft.com/office/drawing/2014/main" id="{5A25995D-8458-4C37-8290-AF4C94DBAA8F}"/>
                    </a:ext>
                  </a:extLst>
                </p:cNvPr>
                <p:cNvSpPr txBox="1"/>
                <p:nvPr/>
              </p:nvSpPr>
              <p:spPr>
                <a:xfrm>
                  <a:off x="3920232" y="3927500"/>
                  <a:ext cx="1218837"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公平性</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36" name="流程圖: 接點 35">
                  <a:extLst>
                    <a:ext uri="{FF2B5EF4-FFF2-40B4-BE49-F238E27FC236}">
                      <a16:creationId xmlns:a16="http://schemas.microsoft.com/office/drawing/2014/main" id="{62FB2B03-3B17-4509-988C-379BAB3A1D78}"/>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grpSp>
            <p:nvGrpSpPr>
              <p:cNvPr id="40" name="群組 39">
                <a:extLst>
                  <a:ext uri="{FF2B5EF4-FFF2-40B4-BE49-F238E27FC236}">
                    <a16:creationId xmlns:a16="http://schemas.microsoft.com/office/drawing/2014/main" id="{7FC0BF65-6714-4FBF-B2CB-A23D011B8B49}"/>
                  </a:ext>
                </a:extLst>
              </p:cNvPr>
              <p:cNvGrpSpPr/>
              <p:nvPr/>
            </p:nvGrpSpPr>
            <p:grpSpPr>
              <a:xfrm>
                <a:off x="4142632" y="5640933"/>
                <a:ext cx="3782168" cy="400110"/>
                <a:chOff x="3639790" y="3927500"/>
                <a:chExt cx="3782168" cy="400110"/>
              </a:xfrm>
            </p:grpSpPr>
            <p:sp>
              <p:nvSpPr>
                <p:cNvPr id="41" name="文字方塊 40">
                  <a:extLst>
                    <a:ext uri="{FF2B5EF4-FFF2-40B4-BE49-F238E27FC236}">
                      <a16:creationId xmlns:a16="http://schemas.microsoft.com/office/drawing/2014/main" id="{4DB62E6B-7045-4881-939E-BD771B4F649F}"/>
                    </a:ext>
                  </a:extLst>
                </p:cNvPr>
                <p:cNvSpPr txBox="1"/>
                <p:nvPr/>
              </p:nvSpPr>
              <p:spPr>
                <a:xfrm>
                  <a:off x="3920232" y="3927500"/>
                  <a:ext cx="3501726"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無法考慮伺服器效能差異</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42" name="流程圖: 接點 41">
                  <a:extLst>
                    <a:ext uri="{FF2B5EF4-FFF2-40B4-BE49-F238E27FC236}">
                      <a16:creationId xmlns:a16="http://schemas.microsoft.com/office/drawing/2014/main" id="{F9AEAB89-A7E2-459A-962B-69A51A0E2AA8}"/>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43" name="群組 42">
                <a:extLst>
                  <a:ext uri="{FF2B5EF4-FFF2-40B4-BE49-F238E27FC236}">
                    <a16:creationId xmlns:a16="http://schemas.microsoft.com/office/drawing/2014/main" id="{A7BBF4ED-8F68-4F01-95FE-11F3DE187387}"/>
                  </a:ext>
                </a:extLst>
              </p:cNvPr>
              <p:cNvGrpSpPr/>
              <p:nvPr/>
            </p:nvGrpSpPr>
            <p:grpSpPr>
              <a:xfrm>
                <a:off x="4142632" y="6130412"/>
                <a:ext cx="2766168" cy="400110"/>
                <a:chOff x="3639790" y="3927500"/>
                <a:chExt cx="2766168" cy="400110"/>
              </a:xfrm>
            </p:grpSpPr>
            <p:sp>
              <p:nvSpPr>
                <p:cNvPr id="44" name="文字方塊 43">
                  <a:extLst>
                    <a:ext uri="{FF2B5EF4-FFF2-40B4-BE49-F238E27FC236}">
                      <a16:creationId xmlns:a16="http://schemas.microsoft.com/office/drawing/2014/main" id="{793E5F14-25C3-425C-86F0-9F73D8E48EE2}"/>
                    </a:ext>
                  </a:extLst>
                </p:cNvPr>
                <p:cNvSpPr txBox="1"/>
                <p:nvPr/>
              </p:nvSpPr>
              <p:spPr>
                <a:xfrm>
                  <a:off x="3920232" y="3927500"/>
                  <a:ext cx="2485726"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無法處理動態負載</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45" name="流程圖: 接點 44">
                  <a:extLst>
                    <a:ext uri="{FF2B5EF4-FFF2-40B4-BE49-F238E27FC236}">
                      <a16:creationId xmlns:a16="http://schemas.microsoft.com/office/drawing/2014/main" id="{31904B56-0674-4B31-9F1E-10FE47A45503}"/>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grpSp>
            <p:nvGrpSpPr>
              <p:cNvPr id="46" name="群組 45">
                <a:extLst>
                  <a:ext uri="{FF2B5EF4-FFF2-40B4-BE49-F238E27FC236}">
                    <a16:creationId xmlns:a16="http://schemas.microsoft.com/office/drawing/2014/main" id="{8582968F-E5E1-4F70-87A3-D71505B95C96}"/>
                  </a:ext>
                </a:extLst>
              </p:cNvPr>
              <p:cNvGrpSpPr/>
              <p:nvPr/>
            </p:nvGrpSpPr>
            <p:grpSpPr>
              <a:xfrm>
                <a:off x="4142632" y="6639642"/>
                <a:ext cx="2388797" cy="400110"/>
                <a:chOff x="3639790" y="3927500"/>
                <a:chExt cx="2388797" cy="400110"/>
              </a:xfrm>
            </p:grpSpPr>
            <p:sp>
              <p:nvSpPr>
                <p:cNvPr id="47" name="文字方塊 46">
                  <a:extLst>
                    <a:ext uri="{FF2B5EF4-FFF2-40B4-BE49-F238E27FC236}">
                      <a16:creationId xmlns:a16="http://schemas.microsoft.com/office/drawing/2014/main" id="{DA0D8A68-9F3D-4867-B327-C0989693635B}"/>
                    </a:ext>
                  </a:extLst>
                </p:cNvPr>
                <p:cNvSpPr txBox="1"/>
                <p:nvPr/>
              </p:nvSpPr>
              <p:spPr>
                <a:xfrm>
                  <a:off x="3920232" y="3927500"/>
                  <a:ext cx="2108355"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狀態無法保持</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48" name="流程圖: 接點 47">
                  <a:extLst>
                    <a:ext uri="{FF2B5EF4-FFF2-40B4-BE49-F238E27FC236}">
                      <a16:creationId xmlns:a16="http://schemas.microsoft.com/office/drawing/2014/main" id="{388295B6-D190-43C3-BC80-BA69558CD263}"/>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3</a:t>
                  </a:r>
                </a:p>
              </p:txBody>
            </p:sp>
          </p:grpSp>
        </p:grpSp>
      </p:grpSp>
      <p:sp>
        <p:nvSpPr>
          <p:cNvPr id="49" name="文字方塊 48">
            <a:extLst>
              <a:ext uri="{FF2B5EF4-FFF2-40B4-BE49-F238E27FC236}">
                <a16:creationId xmlns:a16="http://schemas.microsoft.com/office/drawing/2014/main" id="{15DC2004-078E-4F80-B8DC-296BAD2122A8}"/>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35</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77778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9761191E-56C2-47F6-B6E2-1F17B467A923}"/>
              </a:ext>
            </a:extLst>
          </p:cNvPr>
          <p:cNvGrpSpPr/>
          <p:nvPr/>
        </p:nvGrpSpPr>
        <p:grpSpPr>
          <a:xfrm>
            <a:off x="2863388" y="490922"/>
            <a:ext cx="6465225" cy="660232"/>
            <a:chOff x="4343400" y="1043374"/>
            <a:chExt cx="6465225" cy="660232"/>
          </a:xfrm>
        </p:grpSpPr>
        <p:sp>
          <p:nvSpPr>
            <p:cNvPr id="26" name="文字方塊 25">
              <a:extLst>
                <a:ext uri="{FF2B5EF4-FFF2-40B4-BE49-F238E27FC236}">
                  <a16:creationId xmlns:a16="http://schemas.microsoft.com/office/drawing/2014/main" id="{045DE86D-529C-4D6C-9CB2-27A59BA55EB9}"/>
                </a:ext>
              </a:extLst>
            </p:cNvPr>
            <p:cNvSpPr txBox="1"/>
            <p:nvPr/>
          </p:nvSpPr>
          <p:spPr>
            <a:xfrm>
              <a:off x="5534025" y="1043374"/>
              <a:ext cx="5274600" cy="646331"/>
            </a:xfrm>
            <a:prstGeom prst="rect">
              <a:avLst/>
            </a:prstGeom>
            <a:noFill/>
          </p:spPr>
          <p:txBody>
            <a:bodyPr wrap="square">
              <a:spAutoFit/>
            </a:bodyPr>
            <a:lstStyle/>
            <a:p>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Weighted Round Robin</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D1ED148F-78AF-41C7-AD20-DFEB9B6BA8E1}"/>
                </a:ext>
              </a:extLst>
            </p:cNvPr>
            <p:cNvSpPr txBox="1"/>
            <p:nvPr/>
          </p:nvSpPr>
          <p:spPr>
            <a:xfrm>
              <a:off x="4343400" y="1057275"/>
              <a:ext cx="1266825" cy="646331"/>
            </a:xfrm>
            <a:prstGeom prst="rect">
              <a:avLst/>
            </a:prstGeom>
            <a:noFill/>
          </p:spPr>
          <p:txBody>
            <a:bodyPr wrap="square" rtlCol="0">
              <a:spAutoFit/>
            </a:bodyPr>
            <a:lstStyle/>
            <a:p>
              <a:pPr algn="ctr"/>
              <a:r>
                <a:rPr lang="zh-TW" altLang="en-US" sz="3600" dirty="0">
                  <a:solidFill>
                    <a:srgbClr val="FF914C"/>
                  </a:solidFill>
                  <a:latin typeface="微軟正黑體" panose="020B0604030504040204" pitchFamily="34" charset="-120"/>
                  <a:ea typeface="微軟正黑體" panose="020B0604030504040204" pitchFamily="34" charset="-120"/>
                </a:rPr>
                <a:t>靜態</a:t>
              </a:r>
            </a:p>
          </p:txBody>
        </p:sp>
      </p:grpSp>
      <p:grpSp>
        <p:nvGrpSpPr>
          <p:cNvPr id="5" name="群組 4">
            <a:extLst>
              <a:ext uri="{FF2B5EF4-FFF2-40B4-BE49-F238E27FC236}">
                <a16:creationId xmlns:a16="http://schemas.microsoft.com/office/drawing/2014/main" id="{EA1D7A7B-871B-4F11-B09A-75FD95B17867}"/>
              </a:ext>
            </a:extLst>
          </p:cNvPr>
          <p:cNvGrpSpPr/>
          <p:nvPr/>
        </p:nvGrpSpPr>
        <p:grpSpPr>
          <a:xfrm>
            <a:off x="2028000" y="1396491"/>
            <a:ext cx="8136000" cy="4979287"/>
            <a:chOff x="2028000" y="1396491"/>
            <a:chExt cx="8136000" cy="4979287"/>
          </a:xfrm>
        </p:grpSpPr>
        <p:grpSp>
          <p:nvGrpSpPr>
            <p:cNvPr id="2" name="群組 1">
              <a:extLst>
                <a:ext uri="{FF2B5EF4-FFF2-40B4-BE49-F238E27FC236}">
                  <a16:creationId xmlns:a16="http://schemas.microsoft.com/office/drawing/2014/main" id="{E5A7ED56-9410-44B3-875E-5B4CA7C707D1}"/>
                </a:ext>
              </a:extLst>
            </p:cNvPr>
            <p:cNvGrpSpPr/>
            <p:nvPr/>
          </p:nvGrpSpPr>
          <p:grpSpPr>
            <a:xfrm>
              <a:off x="2028000" y="1396491"/>
              <a:ext cx="8088475" cy="3128541"/>
              <a:chOff x="1351332" y="2045496"/>
              <a:chExt cx="8088475" cy="3128541"/>
            </a:xfrm>
          </p:grpSpPr>
          <p:sp>
            <p:nvSpPr>
              <p:cNvPr id="19" name="文字方塊 18">
                <a:extLst>
                  <a:ext uri="{FF2B5EF4-FFF2-40B4-BE49-F238E27FC236}">
                    <a16:creationId xmlns:a16="http://schemas.microsoft.com/office/drawing/2014/main" id="{A5B078DD-4C7D-46F7-A0D8-7AA03C2A2411}"/>
                  </a:ext>
                </a:extLst>
              </p:cNvPr>
              <p:cNvSpPr txBox="1"/>
              <p:nvPr/>
            </p:nvSpPr>
            <p:spPr>
              <a:xfrm>
                <a:off x="1351332" y="2880727"/>
                <a:ext cx="1924346"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工作原理  </a:t>
                </a:r>
              </a:p>
            </p:txBody>
          </p:sp>
          <p:grpSp>
            <p:nvGrpSpPr>
              <p:cNvPr id="22" name="群組 21">
                <a:extLst>
                  <a:ext uri="{FF2B5EF4-FFF2-40B4-BE49-F238E27FC236}">
                    <a16:creationId xmlns:a16="http://schemas.microsoft.com/office/drawing/2014/main" id="{37F3EEF2-F757-42F2-A90C-6F6012E0990F}"/>
                  </a:ext>
                </a:extLst>
              </p:cNvPr>
              <p:cNvGrpSpPr/>
              <p:nvPr/>
            </p:nvGrpSpPr>
            <p:grpSpPr>
              <a:xfrm>
                <a:off x="3465964" y="2045496"/>
                <a:ext cx="1547267" cy="400110"/>
                <a:chOff x="3639790" y="3927500"/>
                <a:chExt cx="1547267" cy="400110"/>
              </a:xfrm>
            </p:grpSpPr>
            <p:sp>
              <p:nvSpPr>
                <p:cNvPr id="23" name="文字方塊 22">
                  <a:extLst>
                    <a:ext uri="{FF2B5EF4-FFF2-40B4-BE49-F238E27FC236}">
                      <a16:creationId xmlns:a16="http://schemas.microsoft.com/office/drawing/2014/main" id="{1D9E38CE-179B-4F80-A76A-69171266C464}"/>
                    </a:ext>
                  </a:extLst>
                </p:cNvPr>
                <p:cNvSpPr txBox="1"/>
                <p:nvPr/>
              </p:nvSpPr>
              <p:spPr>
                <a:xfrm>
                  <a:off x="3920233" y="3927500"/>
                  <a:ext cx="1266824" cy="400110"/>
                </a:xfrm>
                <a:prstGeom prst="rect">
                  <a:avLst/>
                </a:prstGeom>
                <a:noFill/>
              </p:spPr>
              <p:txBody>
                <a:bodyPr wrap="square">
                  <a:spAutoFit/>
                </a:bodyPr>
                <a:lstStyle/>
                <a:p>
                  <a:pPr algn="just"/>
                  <a:r>
                    <a:rPr lang="zh-TW" altLang="en-US" sz="2000" b="1" dirty="0">
                      <a:solidFill>
                        <a:schemeClr val="bg1">
                          <a:lumMod val="85000"/>
                        </a:schemeClr>
                      </a:solidFill>
                      <a:latin typeface="微軟正黑體" panose="020B0604030504040204" pitchFamily="34" charset="-120"/>
                      <a:ea typeface="微軟正黑體" panose="020B0604030504040204" pitchFamily="34" charset="-120"/>
                    </a:rPr>
                    <a:t>權</a:t>
                  </a:r>
                  <a:r>
                    <a:rPr lang="zh-TW" altLang="en-US" sz="2000" b="1" dirty="0">
                      <a:solidFill>
                        <a:schemeClr val="bg1"/>
                      </a:solidFill>
                      <a:latin typeface="微軟正黑體" panose="020B0604030504040204" pitchFamily="34" charset="-120"/>
                      <a:ea typeface="微軟正黑體" panose="020B0604030504040204" pitchFamily="34" charset="-120"/>
                    </a:rPr>
                    <a:t>重設</a:t>
                  </a:r>
                  <a:r>
                    <a:rPr lang="zh-TW" altLang="en-US" sz="2000" b="1" dirty="0">
                      <a:solidFill>
                        <a:schemeClr val="bg1">
                          <a:lumMod val="85000"/>
                        </a:schemeClr>
                      </a:solidFill>
                      <a:latin typeface="微軟正黑體" panose="020B0604030504040204" pitchFamily="34" charset="-120"/>
                      <a:ea typeface="微軟正黑體" panose="020B0604030504040204" pitchFamily="34" charset="-120"/>
                    </a:rPr>
                    <a:t>定</a:t>
                  </a:r>
                  <a:endParaRPr lang="en-US" altLang="zh-TW" sz="2000" b="1"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24" name="流程圖: 接點 23">
                  <a:extLst>
                    <a:ext uri="{FF2B5EF4-FFF2-40B4-BE49-F238E27FC236}">
                      <a16:creationId xmlns:a16="http://schemas.microsoft.com/office/drawing/2014/main" id="{428CEF04-3DA1-47AD-AA79-3AA003E6DE21}"/>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25" name="群組 24">
                <a:extLst>
                  <a:ext uri="{FF2B5EF4-FFF2-40B4-BE49-F238E27FC236}">
                    <a16:creationId xmlns:a16="http://schemas.microsoft.com/office/drawing/2014/main" id="{EF052F8E-E282-4408-A163-4DADF669E2DB}"/>
                  </a:ext>
                </a:extLst>
              </p:cNvPr>
              <p:cNvGrpSpPr/>
              <p:nvPr/>
            </p:nvGrpSpPr>
            <p:grpSpPr>
              <a:xfrm>
                <a:off x="3465964" y="3867301"/>
                <a:ext cx="1547267" cy="400110"/>
                <a:chOff x="3639790" y="4143400"/>
                <a:chExt cx="1547267" cy="400110"/>
              </a:xfrm>
            </p:grpSpPr>
            <p:sp>
              <p:nvSpPr>
                <p:cNvPr id="27" name="文字方塊 26">
                  <a:extLst>
                    <a:ext uri="{FF2B5EF4-FFF2-40B4-BE49-F238E27FC236}">
                      <a16:creationId xmlns:a16="http://schemas.microsoft.com/office/drawing/2014/main" id="{46B682BF-7C44-41CB-A643-A3BF0B09E355}"/>
                    </a:ext>
                  </a:extLst>
                </p:cNvPr>
                <p:cNvSpPr txBox="1"/>
                <p:nvPr/>
              </p:nvSpPr>
              <p:spPr>
                <a:xfrm>
                  <a:off x="3920233" y="4143400"/>
                  <a:ext cx="1266824"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請求分配</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31" name="流程圖: 接點 30">
                  <a:extLst>
                    <a:ext uri="{FF2B5EF4-FFF2-40B4-BE49-F238E27FC236}">
                      <a16:creationId xmlns:a16="http://schemas.microsoft.com/office/drawing/2014/main" id="{BB9738F1-522B-46E3-A33F-A820C6EC5E5B}"/>
                    </a:ext>
                  </a:extLst>
                </p:cNvPr>
                <p:cNvSpPr/>
                <p:nvPr/>
              </p:nvSpPr>
              <p:spPr>
                <a:xfrm>
                  <a:off x="3639790" y="41994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sp>
            <p:nvSpPr>
              <p:cNvPr id="32" name="文字方塊 31">
                <a:extLst>
                  <a:ext uri="{FF2B5EF4-FFF2-40B4-BE49-F238E27FC236}">
                    <a16:creationId xmlns:a16="http://schemas.microsoft.com/office/drawing/2014/main" id="{1A720012-AAFB-4F35-8DDC-C428E52D0C66}"/>
                  </a:ext>
                </a:extLst>
              </p:cNvPr>
              <p:cNvSpPr txBox="1"/>
              <p:nvPr/>
            </p:nvSpPr>
            <p:spPr>
              <a:xfrm>
                <a:off x="3609964" y="2532983"/>
                <a:ext cx="5829843" cy="1269065"/>
              </a:xfrm>
              <a:prstGeom prst="rect">
                <a:avLst/>
              </a:prstGeom>
              <a:noFill/>
            </p:spPr>
            <p:txBody>
              <a:bodyPr wrap="square">
                <a:spAutoFit/>
              </a:bodyPr>
              <a:lstStyle/>
              <a:p>
                <a:pPr marL="285750" indent="-285750">
                  <a:lnSpc>
                    <a:spcPct val="114000"/>
                  </a:lnSpc>
                  <a:buClr>
                    <a:schemeClr val="accent2"/>
                  </a:buClr>
                  <a:buSzPct val="50000"/>
                  <a:buFont typeface="Wingdings" panose="05000000000000000000" pitchFamily="2" charset="2"/>
                  <a:buChar char="l"/>
                </a:pPr>
                <a:r>
                  <a:rPr lang="zh-TW" altLang="en-US" sz="1600" dirty="0">
                    <a:solidFill>
                      <a:schemeClr val="bg1"/>
                    </a:solidFill>
                    <a:latin typeface="微軟正黑體" panose="020B0604030504040204" pitchFamily="34" charset="-120"/>
                    <a:ea typeface="微軟正黑體" panose="020B0604030504040204" pitchFamily="34" charset="-120"/>
                  </a:rPr>
                  <a:t>每台伺服器分配一個權重（</a:t>
                </a:r>
                <a:r>
                  <a:rPr lang="en-US" altLang="zh-TW" sz="1600" dirty="0">
                    <a:solidFill>
                      <a:schemeClr val="bg1"/>
                    </a:solidFill>
                    <a:latin typeface="微軟正黑體" panose="020B0604030504040204" pitchFamily="34" charset="-120"/>
                    <a:ea typeface="微軟正黑體" panose="020B0604030504040204" pitchFamily="34" charset="-120"/>
                  </a:rPr>
                  <a:t>Weight</a:t>
                </a:r>
                <a:r>
                  <a:rPr lang="zh-TW" altLang="en-US" sz="1600" dirty="0">
                    <a:solidFill>
                      <a:schemeClr val="bg1"/>
                    </a:solidFill>
                    <a:latin typeface="微軟正黑體" panose="020B0604030504040204" pitchFamily="34" charset="-120"/>
                    <a:ea typeface="微軟正黑體" panose="020B0604030504040204" pitchFamily="34" charset="-120"/>
                  </a:rPr>
                  <a:t>），權重通常根據伺服器的處理能力、 記憶體、</a:t>
                </a:r>
                <a:r>
                  <a:rPr lang="en-US" altLang="zh-TW" sz="1600" dirty="0">
                    <a:solidFill>
                      <a:schemeClr val="bg1"/>
                    </a:solidFill>
                    <a:latin typeface="微軟正黑體" panose="020B0604030504040204" pitchFamily="34" charset="-120"/>
                    <a:ea typeface="微軟正黑體" panose="020B0604030504040204" pitchFamily="34" charset="-120"/>
                  </a:rPr>
                  <a:t>CPU </a:t>
                </a:r>
                <a:r>
                  <a:rPr lang="zh-TW" altLang="en-US" sz="1600" dirty="0">
                    <a:solidFill>
                      <a:schemeClr val="bg1"/>
                    </a:solidFill>
                    <a:latin typeface="微軟正黑體" panose="020B0604030504040204" pitchFamily="34" charset="-120"/>
                    <a:ea typeface="微軟正黑體" panose="020B0604030504040204" pitchFamily="34" charset="-120"/>
                  </a:rPr>
                  <a:t>等資源配置進行設置。</a:t>
                </a:r>
                <a:endParaRPr lang="en-US" altLang="zh-TW" sz="1600" dirty="0">
                  <a:solidFill>
                    <a:schemeClr val="bg1"/>
                  </a:solidFill>
                  <a:latin typeface="微軟正黑體" panose="020B0604030504040204" pitchFamily="34" charset="-120"/>
                  <a:ea typeface="微軟正黑體" panose="020B0604030504040204" pitchFamily="34" charset="-120"/>
                </a:endParaRPr>
              </a:p>
              <a:p>
                <a:pPr marL="285750" indent="-285750">
                  <a:lnSpc>
                    <a:spcPct val="114000"/>
                  </a:lnSpc>
                  <a:spcBef>
                    <a:spcPts val="600"/>
                  </a:spcBef>
                  <a:buClr>
                    <a:schemeClr val="accent2"/>
                  </a:buClr>
                  <a:buSzPct val="50000"/>
                  <a:buFont typeface="Wingdings" panose="05000000000000000000" pitchFamily="2" charset="2"/>
                  <a:buChar char="l"/>
                </a:pPr>
                <a:r>
                  <a:rPr lang="zh-TW" altLang="en-US" sz="1600" dirty="0">
                    <a:solidFill>
                      <a:schemeClr val="bg1"/>
                    </a:solidFill>
                    <a:latin typeface="微軟正黑體" panose="020B0604030504040204" pitchFamily="34" charset="-120"/>
                    <a:ea typeface="微軟正黑體" panose="020B0604030504040204" pitchFamily="34" charset="-120"/>
                  </a:rPr>
                  <a:t>權重較高的伺服器將會接收到更多的請求，而權重較低的伺服器則會接收到較少的請求。</a:t>
                </a:r>
              </a:p>
            </p:txBody>
          </p:sp>
          <p:sp>
            <p:nvSpPr>
              <p:cNvPr id="14" name="文字方塊 13">
                <a:extLst>
                  <a:ext uri="{FF2B5EF4-FFF2-40B4-BE49-F238E27FC236}">
                    <a16:creationId xmlns:a16="http://schemas.microsoft.com/office/drawing/2014/main" id="{13D2E30F-C202-4335-B8E6-004E0DD2FA24}"/>
                  </a:ext>
                </a:extLst>
              </p:cNvPr>
              <p:cNvSpPr txBox="1"/>
              <p:nvPr/>
            </p:nvSpPr>
            <p:spPr>
              <a:xfrm>
                <a:off x="3609964" y="4262634"/>
                <a:ext cx="5829843" cy="911403"/>
              </a:xfrm>
              <a:prstGeom prst="rect">
                <a:avLst/>
              </a:prstGeom>
              <a:noFill/>
            </p:spPr>
            <p:txBody>
              <a:bodyPr wrap="square">
                <a:spAutoFit/>
              </a:bodyPr>
              <a:lstStyle/>
              <a:p>
                <a:pPr marL="285750" indent="-285750">
                  <a:lnSpc>
                    <a:spcPct val="114000"/>
                  </a:lnSpc>
                  <a:buClr>
                    <a:schemeClr val="accent2"/>
                  </a:buClr>
                  <a:buSzPct val="50000"/>
                  <a:buFont typeface="Wingdings" panose="05000000000000000000" pitchFamily="2" charset="2"/>
                  <a:buChar char="l"/>
                </a:pPr>
                <a:r>
                  <a:rPr lang="zh-TW" altLang="en-US" sz="1600" dirty="0">
                    <a:solidFill>
                      <a:schemeClr val="bg1"/>
                    </a:solidFill>
                    <a:latin typeface="微軟正黑體" panose="020B0604030504040204" pitchFamily="34" charset="-120"/>
                    <a:ea typeface="微軟正黑體" panose="020B0604030504040204" pitchFamily="34" charset="-120"/>
                  </a:rPr>
                  <a:t>負載平衡器會依次將請求分配給各伺服器，但根據設定的權重來決定每台伺服器分配請求的次數。</a:t>
                </a:r>
                <a:endParaRPr lang="en-US" altLang="zh-TW" sz="1600" dirty="0">
                  <a:solidFill>
                    <a:schemeClr val="bg1"/>
                  </a:solidFill>
                  <a:latin typeface="微軟正黑體" panose="020B0604030504040204" pitchFamily="34" charset="-120"/>
                  <a:ea typeface="微軟正黑體" panose="020B0604030504040204" pitchFamily="34" charset="-120"/>
                </a:endParaRPr>
              </a:p>
              <a:p>
                <a:pPr marL="285750" indent="-285750">
                  <a:lnSpc>
                    <a:spcPct val="114000"/>
                  </a:lnSpc>
                  <a:buClr>
                    <a:schemeClr val="accent2"/>
                  </a:buClr>
                  <a:buSzPct val="50000"/>
                  <a:buFont typeface="Wingdings" panose="05000000000000000000" pitchFamily="2" charset="2"/>
                  <a:buChar char="l"/>
                </a:pPr>
                <a:endParaRPr lang="zh-TW" altLang="en-US" sz="1600" dirty="0">
                  <a:solidFill>
                    <a:schemeClr val="bg1"/>
                  </a:solidFill>
                  <a:latin typeface="微軟正黑體" panose="020B0604030504040204" pitchFamily="34" charset="-120"/>
                  <a:ea typeface="微軟正黑體" panose="020B0604030504040204" pitchFamily="34" charset="-120"/>
                </a:endParaRPr>
              </a:p>
            </p:txBody>
          </p:sp>
        </p:grpSp>
        <p:sp>
          <p:nvSpPr>
            <p:cNvPr id="15" name="文字方塊 14">
              <a:extLst>
                <a:ext uri="{FF2B5EF4-FFF2-40B4-BE49-F238E27FC236}">
                  <a16:creationId xmlns:a16="http://schemas.microsoft.com/office/drawing/2014/main" id="{68389622-3CC4-4C8C-8173-984A269CD45F}"/>
                </a:ext>
              </a:extLst>
            </p:cNvPr>
            <p:cNvSpPr txBox="1"/>
            <p:nvPr/>
          </p:nvSpPr>
          <p:spPr>
            <a:xfrm>
              <a:off x="2430819" y="4498787"/>
              <a:ext cx="1218837"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優點 </a:t>
              </a:r>
            </a:p>
          </p:txBody>
        </p:sp>
        <p:sp>
          <p:nvSpPr>
            <p:cNvPr id="16" name="文字方塊 15">
              <a:extLst>
                <a:ext uri="{FF2B5EF4-FFF2-40B4-BE49-F238E27FC236}">
                  <a16:creationId xmlns:a16="http://schemas.microsoft.com/office/drawing/2014/main" id="{05296C5E-9E8B-4EF3-A812-E6FA5D6F68C9}"/>
                </a:ext>
              </a:extLst>
            </p:cNvPr>
            <p:cNvSpPr txBox="1"/>
            <p:nvPr/>
          </p:nvSpPr>
          <p:spPr>
            <a:xfrm>
              <a:off x="2498053" y="5660113"/>
              <a:ext cx="1084368"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缺點 </a:t>
              </a:r>
            </a:p>
          </p:txBody>
        </p:sp>
        <p:cxnSp>
          <p:nvCxnSpPr>
            <p:cNvPr id="18" name="直線接點 17">
              <a:extLst>
                <a:ext uri="{FF2B5EF4-FFF2-40B4-BE49-F238E27FC236}">
                  <a16:creationId xmlns:a16="http://schemas.microsoft.com/office/drawing/2014/main" id="{AA0EA8E4-2379-4D0A-B1E7-CA1D0D539A7B}"/>
                </a:ext>
              </a:extLst>
            </p:cNvPr>
            <p:cNvCxnSpPr>
              <a:cxnSpLocks/>
            </p:cNvCxnSpPr>
            <p:nvPr/>
          </p:nvCxnSpPr>
          <p:spPr>
            <a:xfrm flipV="1">
              <a:off x="2028000" y="4331091"/>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889908E7-33C0-44EA-A8CB-3EB8EEC62719}"/>
                </a:ext>
              </a:extLst>
            </p:cNvPr>
            <p:cNvCxnSpPr>
              <a:cxnSpLocks/>
            </p:cNvCxnSpPr>
            <p:nvPr/>
          </p:nvCxnSpPr>
          <p:spPr>
            <a:xfrm flipV="1">
              <a:off x="2028000" y="5225049"/>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29" name="群組 28">
              <a:extLst>
                <a:ext uri="{FF2B5EF4-FFF2-40B4-BE49-F238E27FC236}">
                  <a16:creationId xmlns:a16="http://schemas.microsoft.com/office/drawing/2014/main" id="{FF6E4235-C316-475E-8800-A21DDF8B02F9}"/>
                </a:ext>
              </a:extLst>
            </p:cNvPr>
            <p:cNvGrpSpPr/>
            <p:nvPr/>
          </p:nvGrpSpPr>
          <p:grpSpPr>
            <a:xfrm>
              <a:off x="4142632" y="4594885"/>
              <a:ext cx="1499279" cy="400110"/>
              <a:chOff x="3639790" y="3927500"/>
              <a:chExt cx="1499279" cy="400110"/>
            </a:xfrm>
          </p:grpSpPr>
          <p:sp>
            <p:nvSpPr>
              <p:cNvPr id="30" name="文字方塊 29">
                <a:extLst>
                  <a:ext uri="{FF2B5EF4-FFF2-40B4-BE49-F238E27FC236}">
                    <a16:creationId xmlns:a16="http://schemas.microsoft.com/office/drawing/2014/main" id="{6BAEA50F-7566-46A9-A2B1-CB9E1930B4D5}"/>
                  </a:ext>
                </a:extLst>
              </p:cNvPr>
              <p:cNvSpPr txBox="1"/>
              <p:nvPr/>
            </p:nvSpPr>
            <p:spPr>
              <a:xfrm>
                <a:off x="3920232" y="3927500"/>
                <a:ext cx="1218837"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設定靈活</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33" name="流程圖: 接點 32">
                <a:extLst>
                  <a:ext uri="{FF2B5EF4-FFF2-40B4-BE49-F238E27FC236}">
                    <a16:creationId xmlns:a16="http://schemas.microsoft.com/office/drawing/2014/main" id="{4A65F9AB-CCBF-4680-9405-9AD5AE1F51FF}"/>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34" name="群組 33">
              <a:extLst>
                <a:ext uri="{FF2B5EF4-FFF2-40B4-BE49-F238E27FC236}">
                  <a16:creationId xmlns:a16="http://schemas.microsoft.com/office/drawing/2014/main" id="{3521035F-5870-455A-9B5E-8869B19C45AA}"/>
                </a:ext>
              </a:extLst>
            </p:cNvPr>
            <p:cNvGrpSpPr/>
            <p:nvPr/>
          </p:nvGrpSpPr>
          <p:grpSpPr>
            <a:xfrm>
              <a:off x="5975506" y="4594885"/>
              <a:ext cx="2139794" cy="400110"/>
              <a:chOff x="3639790" y="3927500"/>
              <a:chExt cx="2139794" cy="400110"/>
            </a:xfrm>
          </p:grpSpPr>
          <p:sp>
            <p:nvSpPr>
              <p:cNvPr id="35" name="文字方塊 34">
                <a:extLst>
                  <a:ext uri="{FF2B5EF4-FFF2-40B4-BE49-F238E27FC236}">
                    <a16:creationId xmlns:a16="http://schemas.microsoft.com/office/drawing/2014/main" id="{5A25995D-8458-4C37-8290-AF4C94DBAA8F}"/>
                  </a:ext>
                </a:extLst>
              </p:cNvPr>
              <p:cNvSpPr txBox="1"/>
              <p:nvPr/>
            </p:nvSpPr>
            <p:spPr>
              <a:xfrm>
                <a:off x="3920232" y="3927500"/>
                <a:ext cx="1859352"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考慮效能差異</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36" name="流程圖: 接點 35">
                <a:extLst>
                  <a:ext uri="{FF2B5EF4-FFF2-40B4-BE49-F238E27FC236}">
                    <a16:creationId xmlns:a16="http://schemas.microsoft.com/office/drawing/2014/main" id="{62FB2B03-3B17-4509-988C-379BAB3A1D78}"/>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grpSp>
          <p:nvGrpSpPr>
            <p:cNvPr id="40" name="群組 39">
              <a:extLst>
                <a:ext uri="{FF2B5EF4-FFF2-40B4-BE49-F238E27FC236}">
                  <a16:creationId xmlns:a16="http://schemas.microsoft.com/office/drawing/2014/main" id="{7FC0BF65-6714-4FBF-B2CB-A23D011B8B49}"/>
                </a:ext>
              </a:extLst>
            </p:cNvPr>
            <p:cNvGrpSpPr/>
            <p:nvPr/>
          </p:nvGrpSpPr>
          <p:grpSpPr>
            <a:xfrm>
              <a:off x="4142632" y="5486189"/>
              <a:ext cx="3782168" cy="400110"/>
              <a:chOff x="3639790" y="3927500"/>
              <a:chExt cx="3782168" cy="400110"/>
            </a:xfrm>
          </p:grpSpPr>
          <p:sp>
            <p:nvSpPr>
              <p:cNvPr id="41" name="文字方塊 40">
                <a:extLst>
                  <a:ext uri="{FF2B5EF4-FFF2-40B4-BE49-F238E27FC236}">
                    <a16:creationId xmlns:a16="http://schemas.microsoft.com/office/drawing/2014/main" id="{4DB62E6B-7045-4881-939E-BD771B4F649F}"/>
                  </a:ext>
                </a:extLst>
              </p:cNvPr>
              <p:cNvSpPr txBox="1"/>
              <p:nvPr/>
            </p:nvSpPr>
            <p:spPr>
              <a:xfrm>
                <a:off x="3920232" y="3927500"/>
                <a:ext cx="3501726"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權重設定標準不一</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42" name="流程圖: 接點 41">
                <a:extLst>
                  <a:ext uri="{FF2B5EF4-FFF2-40B4-BE49-F238E27FC236}">
                    <a16:creationId xmlns:a16="http://schemas.microsoft.com/office/drawing/2014/main" id="{F9AEAB89-A7E2-459A-962B-69A51A0E2AA8}"/>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43" name="群組 42">
              <a:extLst>
                <a:ext uri="{FF2B5EF4-FFF2-40B4-BE49-F238E27FC236}">
                  <a16:creationId xmlns:a16="http://schemas.microsoft.com/office/drawing/2014/main" id="{A7BBF4ED-8F68-4F01-95FE-11F3DE187387}"/>
                </a:ext>
              </a:extLst>
            </p:cNvPr>
            <p:cNvGrpSpPr/>
            <p:nvPr/>
          </p:nvGrpSpPr>
          <p:grpSpPr>
            <a:xfrm>
              <a:off x="4142632" y="5975668"/>
              <a:ext cx="3032868" cy="400110"/>
              <a:chOff x="3639790" y="3927500"/>
              <a:chExt cx="3032868" cy="400110"/>
            </a:xfrm>
          </p:grpSpPr>
          <p:sp>
            <p:nvSpPr>
              <p:cNvPr id="44" name="文字方塊 43">
                <a:extLst>
                  <a:ext uri="{FF2B5EF4-FFF2-40B4-BE49-F238E27FC236}">
                    <a16:creationId xmlns:a16="http://schemas.microsoft.com/office/drawing/2014/main" id="{793E5F14-25C3-425C-86F0-9F73D8E48EE2}"/>
                  </a:ext>
                </a:extLst>
              </p:cNvPr>
              <p:cNvSpPr txBox="1"/>
              <p:nvPr/>
            </p:nvSpPr>
            <p:spPr>
              <a:xfrm>
                <a:off x="3920232" y="3927500"/>
                <a:ext cx="2752426"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無法因應動態負載變化</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45" name="流程圖: 接點 44">
                <a:extLst>
                  <a:ext uri="{FF2B5EF4-FFF2-40B4-BE49-F238E27FC236}">
                    <a16:creationId xmlns:a16="http://schemas.microsoft.com/office/drawing/2014/main" id="{31904B56-0674-4B31-9F1E-10FE47A45503}"/>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grpSp>
      <p:sp>
        <p:nvSpPr>
          <p:cNvPr id="49" name="文字方塊 48">
            <a:extLst>
              <a:ext uri="{FF2B5EF4-FFF2-40B4-BE49-F238E27FC236}">
                <a16:creationId xmlns:a16="http://schemas.microsoft.com/office/drawing/2014/main" id="{790CCD60-75C7-40DC-88D5-57AAD66CAB7C}"/>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36</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74146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9761191E-56C2-47F6-B6E2-1F17B467A923}"/>
              </a:ext>
            </a:extLst>
          </p:cNvPr>
          <p:cNvGrpSpPr/>
          <p:nvPr/>
        </p:nvGrpSpPr>
        <p:grpSpPr>
          <a:xfrm>
            <a:off x="4539941" y="490922"/>
            <a:ext cx="3112118" cy="660232"/>
            <a:chOff x="4343400" y="1043374"/>
            <a:chExt cx="3112118" cy="660232"/>
          </a:xfrm>
        </p:grpSpPr>
        <p:sp>
          <p:nvSpPr>
            <p:cNvPr id="26" name="文字方塊 25">
              <a:extLst>
                <a:ext uri="{FF2B5EF4-FFF2-40B4-BE49-F238E27FC236}">
                  <a16:creationId xmlns:a16="http://schemas.microsoft.com/office/drawing/2014/main" id="{045DE86D-529C-4D6C-9CB2-27A59BA55EB9}"/>
                </a:ext>
              </a:extLst>
            </p:cNvPr>
            <p:cNvSpPr txBox="1"/>
            <p:nvPr/>
          </p:nvSpPr>
          <p:spPr>
            <a:xfrm>
              <a:off x="5534025" y="1043374"/>
              <a:ext cx="1921493" cy="646331"/>
            </a:xfrm>
            <a:prstGeom prst="rect">
              <a:avLst/>
            </a:prstGeom>
            <a:noFill/>
          </p:spPr>
          <p:txBody>
            <a:bodyPr wrap="square">
              <a:spAutoFit/>
            </a:bodyPr>
            <a:lstStyle/>
            <a:p>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IP Hash</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D1ED148F-78AF-41C7-AD20-DFEB9B6BA8E1}"/>
                </a:ext>
              </a:extLst>
            </p:cNvPr>
            <p:cNvSpPr txBox="1"/>
            <p:nvPr/>
          </p:nvSpPr>
          <p:spPr>
            <a:xfrm>
              <a:off x="4343400" y="1057275"/>
              <a:ext cx="1266825" cy="646331"/>
            </a:xfrm>
            <a:prstGeom prst="rect">
              <a:avLst/>
            </a:prstGeom>
            <a:noFill/>
          </p:spPr>
          <p:txBody>
            <a:bodyPr wrap="square" rtlCol="0">
              <a:spAutoFit/>
            </a:bodyPr>
            <a:lstStyle/>
            <a:p>
              <a:pPr algn="ctr"/>
              <a:r>
                <a:rPr lang="zh-TW" altLang="en-US" sz="3600" dirty="0">
                  <a:solidFill>
                    <a:srgbClr val="FF914C"/>
                  </a:solidFill>
                  <a:latin typeface="微軟正黑體" panose="020B0604030504040204" pitchFamily="34" charset="-120"/>
                  <a:ea typeface="微軟正黑體" panose="020B0604030504040204" pitchFamily="34" charset="-120"/>
                </a:rPr>
                <a:t>靜態</a:t>
              </a:r>
            </a:p>
          </p:txBody>
        </p:sp>
      </p:grpSp>
      <p:grpSp>
        <p:nvGrpSpPr>
          <p:cNvPr id="43" name="群組 42">
            <a:extLst>
              <a:ext uri="{FF2B5EF4-FFF2-40B4-BE49-F238E27FC236}">
                <a16:creationId xmlns:a16="http://schemas.microsoft.com/office/drawing/2014/main" id="{A7BBF4ED-8F68-4F01-95FE-11F3DE187387}"/>
              </a:ext>
            </a:extLst>
          </p:cNvPr>
          <p:cNvGrpSpPr/>
          <p:nvPr/>
        </p:nvGrpSpPr>
        <p:grpSpPr>
          <a:xfrm>
            <a:off x="8376866" y="6129348"/>
            <a:ext cx="2761800" cy="400110"/>
            <a:chOff x="3639790" y="3927500"/>
            <a:chExt cx="2761800" cy="400110"/>
          </a:xfrm>
        </p:grpSpPr>
        <p:sp>
          <p:nvSpPr>
            <p:cNvPr id="44" name="文字方塊 43">
              <a:extLst>
                <a:ext uri="{FF2B5EF4-FFF2-40B4-BE49-F238E27FC236}">
                  <a16:creationId xmlns:a16="http://schemas.microsoft.com/office/drawing/2014/main" id="{793E5F14-25C3-425C-86F0-9F73D8E48EE2}"/>
                </a:ext>
              </a:extLst>
            </p:cNvPr>
            <p:cNvSpPr txBox="1"/>
            <p:nvPr/>
          </p:nvSpPr>
          <p:spPr>
            <a:xfrm>
              <a:off x="3915864" y="3927500"/>
              <a:ext cx="2485726"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負載不平衡</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45" name="流程圖: 接點 44">
              <a:extLst>
                <a:ext uri="{FF2B5EF4-FFF2-40B4-BE49-F238E27FC236}">
                  <a16:creationId xmlns:a16="http://schemas.microsoft.com/office/drawing/2014/main" id="{31904B56-0674-4B31-9F1E-10FE47A45503}"/>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grpSp>
        <p:nvGrpSpPr>
          <p:cNvPr id="5" name="群組 4">
            <a:extLst>
              <a:ext uri="{FF2B5EF4-FFF2-40B4-BE49-F238E27FC236}">
                <a16:creationId xmlns:a16="http://schemas.microsoft.com/office/drawing/2014/main" id="{2BB8B05C-83C8-40C5-A04E-48C8D3617726}"/>
              </a:ext>
            </a:extLst>
          </p:cNvPr>
          <p:cNvGrpSpPr/>
          <p:nvPr/>
        </p:nvGrpSpPr>
        <p:grpSpPr>
          <a:xfrm>
            <a:off x="2014564" y="1202816"/>
            <a:ext cx="8149436" cy="5371042"/>
            <a:chOff x="2014564" y="1231391"/>
            <a:chExt cx="8149436" cy="5371042"/>
          </a:xfrm>
        </p:grpSpPr>
        <p:grpSp>
          <p:nvGrpSpPr>
            <p:cNvPr id="2" name="群組 1">
              <a:extLst>
                <a:ext uri="{FF2B5EF4-FFF2-40B4-BE49-F238E27FC236}">
                  <a16:creationId xmlns:a16="http://schemas.microsoft.com/office/drawing/2014/main" id="{E5A7ED56-9410-44B3-875E-5B4CA7C707D1}"/>
                </a:ext>
              </a:extLst>
            </p:cNvPr>
            <p:cNvGrpSpPr/>
            <p:nvPr/>
          </p:nvGrpSpPr>
          <p:grpSpPr>
            <a:xfrm>
              <a:off x="2014564" y="1231391"/>
              <a:ext cx="8101911" cy="2269138"/>
              <a:chOff x="1337896" y="2045496"/>
              <a:chExt cx="8101911" cy="2269138"/>
            </a:xfrm>
          </p:grpSpPr>
          <p:sp>
            <p:nvSpPr>
              <p:cNvPr id="19" name="文字方塊 18">
                <a:extLst>
                  <a:ext uri="{FF2B5EF4-FFF2-40B4-BE49-F238E27FC236}">
                    <a16:creationId xmlns:a16="http://schemas.microsoft.com/office/drawing/2014/main" id="{A5B078DD-4C7D-46F7-A0D8-7AA03C2A2411}"/>
                  </a:ext>
                </a:extLst>
              </p:cNvPr>
              <p:cNvSpPr txBox="1"/>
              <p:nvPr/>
            </p:nvSpPr>
            <p:spPr>
              <a:xfrm>
                <a:off x="1337896" y="3332701"/>
                <a:ext cx="1924346"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工作原理  </a:t>
                </a:r>
              </a:p>
            </p:txBody>
          </p:sp>
          <p:grpSp>
            <p:nvGrpSpPr>
              <p:cNvPr id="22" name="群組 21">
                <a:extLst>
                  <a:ext uri="{FF2B5EF4-FFF2-40B4-BE49-F238E27FC236}">
                    <a16:creationId xmlns:a16="http://schemas.microsoft.com/office/drawing/2014/main" id="{37F3EEF2-F757-42F2-A90C-6F6012E0990F}"/>
                  </a:ext>
                </a:extLst>
              </p:cNvPr>
              <p:cNvGrpSpPr/>
              <p:nvPr/>
            </p:nvGrpSpPr>
            <p:grpSpPr>
              <a:xfrm>
                <a:off x="3465964" y="2045496"/>
                <a:ext cx="1664133" cy="400110"/>
                <a:chOff x="3639790" y="3927500"/>
                <a:chExt cx="1664133" cy="400110"/>
              </a:xfrm>
            </p:grpSpPr>
            <p:sp>
              <p:nvSpPr>
                <p:cNvPr id="23" name="文字方塊 22">
                  <a:extLst>
                    <a:ext uri="{FF2B5EF4-FFF2-40B4-BE49-F238E27FC236}">
                      <a16:creationId xmlns:a16="http://schemas.microsoft.com/office/drawing/2014/main" id="{1D9E38CE-179B-4F80-A76A-69171266C464}"/>
                    </a:ext>
                  </a:extLst>
                </p:cNvPr>
                <p:cNvSpPr txBox="1"/>
                <p:nvPr/>
              </p:nvSpPr>
              <p:spPr>
                <a:xfrm>
                  <a:off x="3920232" y="3927500"/>
                  <a:ext cx="1383691"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計算</a:t>
                  </a:r>
                  <a:r>
                    <a:rPr lang="en-US" altLang="zh-TW" sz="2000" b="1" dirty="0">
                      <a:solidFill>
                        <a:schemeClr val="bg1"/>
                      </a:solidFill>
                      <a:latin typeface="微軟正黑體" panose="020B0604030504040204" pitchFamily="34" charset="-120"/>
                      <a:ea typeface="微軟正黑體" panose="020B0604030504040204" pitchFamily="34" charset="-120"/>
                    </a:rPr>
                    <a:t>Hash</a:t>
                  </a:r>
                </a:p>
              </p:txBody>
            </p:sp>
            <p:sp>
              <p:nvSpPr>
                <p:cNvPr id="24" name="流程圖: 接點 23">
                  <a:extLst>
                    <a:ext uri="{FF2B5EF4-FFF2-40B4-BE49-F238E27FC236}">
                      <a16:creationId xmlns:a16="http://schemas.microsoft.com/office/drawing/2014/main" id="{428CEF04-3DA1-47AD-AA79-3AA003E6DE21}"/>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25" name="群組 24">
                <a:extLst>
                  <a:ext uri="{FF2B5EF4-FFF2-40B4-BE49-F238E27FC236}">
                    <a16:creationId xmlns:a16="http://schemas.microsoft.com/office/drawing/2014/main" id="{EF052F8E-E282-4408-A163-4DADF669E2DB}"/>
                  </a:ext>
                </a:extLst>
              </p:cNvPr>
              <p:cNvGrpSpPr/>
              <p:nvPr/>
            </p:nvGrpSpPr>
            <p:grpSpPr>
              <a:xfrm>
                <a:off x="3465964" y="3194201"/>
                <a:ext cx="1832873" cy="400110"/>
                <a:chOff x="3639790" y="3470300"/>
                <a:chExt cx="1832873" cy="400110"/>
              </a:xfrm>
            </p:grpSpPr>
            <p:sp>
              <p:nvSpPr>
                <p:cNvPr id="27" name="文字方塊 26">
                  <a:extLst>
                    <a:ext uri="{FF2B5EF4-FFF2-40B4-BE49-F238E27FC236}">
                      <a16:creationId xmlns:a16="http://schemas.microsoft.com/office/drawing/2014/main" id="{46B682BF-7C44-41CB-A643-A3BF0B09E355}"/>
                    </a:ext>
                  </a:extLst>
                </p:cNvPr>
                <p:cNvSpPr txBox="1"/>
                <p:nvPr/>
              </p:nvSpPr>
              <p:spPr>
                <a:xfrm>
                  <a:off x="3920232" y="3470300"/>
                  <a:ext cx="1552431" cy="400110"/>
                </a:xfrm>
                <a:prstGeom prst="rect">
                  <a:avLst/>
                </a:prstGeom>
                <a:noFill/>
              </p:spPr>
              <p:txBody>
                <a:bodyPr wrap="square">
                  <a:spAutoFit/>
                </a:bodyPr>
                <a:lstStyle>
                  <a:defPPr>
                    <a:defRPr lang="zh-TW"/>
                  </a:defPPr>
                  <a:lvl1pPr algn="just">
                    <a:defRPr sz="2000" b="1">
                      <a:solidFill>
                        <a:schemeClr val="bg1">
                          <a:lumMod val="85000"/>
                        </a:schemeClr>
                      </a:solidFill>
                      <a:latin typeface="微軟正黑體" panose="020B0604030504040204" pitchFamily="34" charset="-120"/>
                      <a:ea typeface="微軟正黑體" panose="020B0604030504040204" pitchFamily="34" charset="-120"/>
                    </a:defRPr>
                  </a:lvl1pPr>
                </a:lstStyle>
                <a:p>
                  <a:r>
                    <a:rPr lang="zh-TW" altLang="en-US" dirty="0">
                      <a:solidFill>
                        <a:schemeClr val="bg1"/>
                      </a:solidFill>
                    </a:rPr>
                    <a:t>選擇伺服器</a:t>
                  </a:r>
                  <a:endParaRPr lang="en-US" altLang="zh-TW" dirty="0">
                    <a:solidFill>
                      <a:schemeClr val="bg1"/>
                    </a:solidFill>
                  </a:endParaRPr>
                </a:p>
              </p:txBody>
            </p:sp>
            <p:sp>
              <p:nvSpPr>
                <p:cNvPr id="31" name="流程圖: 接點 30">
                  <a:extLst>
                    <a:ext uri="{FF2B5EF4-FFF2-40B4-BE49-F238E27FC236}">
                      <a16:creationId xmlns:a16="http://schemas.microsoft.com/office/drawing/2014/main" id="{BB9738F1-522B-46E3-A33F-A820C6EC5E5B}"/>
                    </a:ext>
                  </a:extLst>
                </p:cNvPr>
                <p:cNvSpPr/>
                <p:nvPr/>
              </p:nvSpPr>
              <p:spPr>
                <a:xfrm>
                  <a:off x="3639790" y="35263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sp>
            <p:nvSpPr>
              <p:cNvPr id="32" name="文字方塊 31">
                <a:extLst>
                  <a:ext uri="{FF2B5EF4-FFF2-40B4-BE49-F238E27FC236}">
                    <a16:creationId xmlns:a16="http://schemas.microsoft.com/office/drawing/2014/main" id="{1A720012-AAFB-4F35-8DDC-C428E52D0C66}"/>
                  </a:ext>
                </a:extLst>
              </p:cNvPr>
              <p:cNvSpPr txBox="1"/>
              <p:nvPr/>
            </p:nvSpPr>
            <p:spPr>
              <a:xfrm>
                <a:off x="3609964" y="2532983"/>
                <a:ext cx="5829843" cy="630685"/>
              </a:xfrm>
              <a:prstGeom prst="rect">
                <a:avLst/>
              </a:prstGeom>
              <a:noFill/>
            </p:spPr>
            <p:txBody>
              <a:bodyPr wrap="square">
                <a:spAutoFit/>
              </a:bodyPr>
              <a:lstStyle>
                <a:defPPr>
                  <a:defRPr lang="zh-TW"/>
                </a:defPPr>
                <a:lvl1pPr marL="285750" indent="-285750">
                  <a:lnSpc>
                    <a:spcPct val="114000"/>
                  </a:lnSpc>
                  <a:buClr>
                    <a:schemeClr val="accent2"/>
                  </a:buClr>
                  <a:buSzPct val="50000"/>
                  <a:buFont typeface="Wingdings" panose="05000000000000000000" pitchFamily="2" charset="2"/>
                  <a:buChar char="l"/>
                  <a:defRPr sz="1600">
                    <a:solidFill>
                      <a:schemeClr val="bg1"/>
                    </a:solidFill>
                    <a:latin typeface="微軟正黑體" panose="020B0604030504040204" pitchFamily="34" charset="-120"/>
                    <a:ea typeface="微軟正黑體" panose="020B0604030504040204" pitchFamily="34" charset="-120"/>
                  </a:defRPr>
                </a:lvl1pPr>
              </a:lstStyle>
              <a:p>
                <a:pPr algn="just"/>
                <a:r>
                  <a:rPr lang="zh-TW" altLang="en-US" dirty="0"/>
                  <a:t>負載平衡器根據客戶端的 </a:t>
                </a:r>
                <a:r>
                  <a:rPr lang="en-US" altLang="zh-TW" dirty="0"/>
                  <a:t>IP </a:t>
                </a:r>
                <a:r>
                  <a:rPr lang="zh-TW" altLang="en-US" dirty="0"/>
                  <a:t>進行 </a:t>
                </a:r>
                <a:r>
                  <a:rPr lang="en-US" altLang="zh-TW" dirty="0"/>
                  <a:t>Hash</a:t>
                </a:r>
                <a:r>
                  <a:rPr lang="zh-TW" altLang="en-US" dirty="0"/>
                  <a:t> 計算，生成一個 </a:t>
                </a:r>
                <a:r>
                  <a:rPr lang="en-US" altLang="zh-TW" dirty="0"/>
                  <a:t>Hash</a:t>
                </a:r>
                <a:r>
                  <a:rPr lang="zh-TW" altLang="en-US" dirty="0"/>
                  <a:t> </a:t>
                </a:r>
                <a:r>
                  <a:rPr lang="en-US" altLang="zh-TW" dirty="0"/>
                  <a:t>Value</a:t>
                </a:r>
                <a:r>
                  <a:rPr lang="zh-TW" altLang="en-US" dirty="0"/>
                  <a:t>。</a:t>
                </a:r>
                <a:endParaRPr lang="en-US" altLang="zh-TW" dirty="0"/>
              </a:p>
            </p:txBody>
          </p:sp>
          <p:sp>
            <p:nvSpPr>
              <p:cNvPr id="14" name="文字方塊 13">
                <a:extLst>
                  <a:ext uri="{FF2B5EF4-FFF2-40B4-BE49-F238E27FC236}">
                    <a16:creationId xmlns:a16="http://schemas.microsoft.com/office/drawing/2014/main" id="{13D2E30F-C202-4335-B8E6-004E0DD2FA24}"/>
                  </a:ext>
                </a:extLst>
              </p:cNvPr>
              <p:cNvSpPr txBox="1"/>
              <p:nvPr/>
            </p:nvSpPr>
            <p:spPr>
              <a:xfrm>
                <a:off x="3609964" y="3678434"/>
                <a:ext cx="5829843" cy="636200"/>
              </a:xfrm>
              <a:prstGeom prst="rect">
                <a:avLst/>
              </a:prstGeom>
              <a:noFill/>
            </p:spPr>
            <p:txBody>
              <a:bodyPr wrap="square">
                <a:spAutoFit/>
              </a:bodyPr>
              <a:lstStyle/>
              <a:p>
                <a:pPr marL="285750" indent="-285750" algn="just">
                  <a:lnSpc>
                    <a:spcPct val="114000"/>
                  </a:lnSpc>
                  <a:buClr>
                    <a:schemeClr val="accent2"/>
                  </a:buClr>
                  <a:buSzPct val="50000"/>
                  <a:buFont typeface="Wingdings" panose="05000000000000000000" pitchFamily="2" charset="2"/>
                  <a:buChar char="l"/>
                </a:pPr>
                <a:r>
                  <a:rPr lang="zh-TW" altLang="en-US" sz="1600" dirty="0">
                    <a:solidFill>
                      <a:schemeClr val="bg1"/>
                    </a:solidFill>
                    <a:latin typeface="微軟正黑體" panose="020B0604030504040204" pitchFamily="34" charset="-120"/>
                    <a:ea typeface="微軟正黑體" panose="020B0604030504040204" pitchFamily="34" charset="-120"/>
                  </a:rPr>
                  <a:t>根據 </a:t>
                </a:r>
                <a:r>
                  <a:rPr lang="en-US" altLang="zh-TW" sz="1600" dirty="0">
                    <a:solidFill>
                      <a:schemeClr val="bg1"/>
                    </a:solidFill>
                    <a:latin typeface="微軟正黑體" panose="020B0604030504040204" pitchFamily="34" charset="-120"/>
                    <a:ea typeface="微軟正黑體" panose="020B0604030504040204" pitchFamily="34" charset="-120"/>
                  </a:rPr>
                  <a:t>Hash</a:t>
                </a:r>
                <a:r>
                  <a:rPr lang="zh-TW" altLang="en-US" sz="1600" dirty="0">
                    <a:solidFill>
                      <a:schemeClr val="bg1"/>
                    </a:solidFill>
                    <a:latin typeface="微軟正黑體" panose="020B0604030504040204" pitchFamily="34" charset="-120"/>
                    <a:ea typeface="微軟正黑體" panose="020B0604030504040204" pitchFamily="34" charset="-120"/>
                  </a:rPr>
                  <a:t> </a:t>
                </a:r>
                <a:r>
                  <a:rPr lang="en-US" altLang="zh-TW" sz="1600" dirty="0">
                    <a:solidFill>
                      <a:schemeClr val="bg1"/>
                    </a:solidFill>
                    <a:latin typeface="微軟正黑體" panose="020B0604030504040204" pitchFamily="34" charset="-120"/>
                    <a:ea typeface="微軟正黑體" panose="020B0604030504040204" pitchFamily="34" charset="-120"/>
                  </a:rPr>
                  <a:t>Value</a:t>
                </a:r>
                <a:r>
                  <a:rPr lang="zh-TW" altLang="en-US" sz="1600" dirty="0">
                    <a:solidFill>
                      <a:schemeClr val="bg1"/>
                    </a:solidFill>
                    <a:latin typeface="微軟正黑體" panose="020B0604030504040204" pitchFamily="34" charset="-120"/>
                    <a:ea typeface="微軟正黑體" panose="020B0604030504040204" pitchFamily="34" charset="-120"/>
                  </a:rPr>
                  <a:t> 和伺服器的數量，選擇相應的伺服器來處理請求。通常使用模運算（</a:t>
                </a:r>
                <a:r>
                  <a:rPr lang="en-US" altLang="zh-TW" sz="1600" dirty="0">
                    <a:solidFill>
                      <a:schemeClr val="bg1"/>
                    </a:solidFill>
                    <a:latin typeface="微軟正黑體" panose="020B0604030504040204" pitchFamily="34" charset="-120"/>
                    <a:ea typeface="微軟正黑體" panose="020B0604030504040204" pitchFamily="34" charset="-120"/>
                  </a:rPr>
                  <a:t>mod</a:t>
                </a:r>
                <a:r>
                  <a:rPr lang="zh-TW" altLang="en-US" sz="1600" dirty="0">
                    <a:solidFill>
                      <a:schemeClr val="bg1"/>
                    </a:solidFill>
                    <a:latin typeface="微軟正黑體" panose="020B0604030504040204" pitchFamily="34" charset="-120"/>
                    <a:ea typeface="微軟正黑體" panose="020B0604030504040204" pitchFamily="34" charset="-120"/>
                  </a:rPr>
                  <a:t>）來確定選擇哪一台伺服器。</a:t>
                </a:r>
              </a:p>
            </p:txBody>
          </p:sp>
        </p:grpSp>
        <p:sp>
          <p:nvSpPr>
            <p:cNvPr id="15" name="文字方塊 14">
              <a:extLst>
                <a:ext uri="{FF2B5EF4-FFF2-40B4-BE49-F238E27FC236}">
                  <a16:creationId xmlns:a16="http://schemas.microsoft.com/office/drawing/2014/main" id="{68389622-3CC4-4C8C-8173-984A269CD45F}"/>
                </a:ext>
              </a:extLst>
            </p:cNvPr>
            <p:cNvSpPr txBox="1"/>
            <p:nvPr/>
          </p:nvSpPr>
          <p:spPr>
            <a:xfrm>
              <a:off x="2430819" y="5146487"/>
              <a:ext cx="1218837"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優點 </a:t>
              </a:r>
            </a:p>
          </p:txBody>
        </p:sp>
        <p:sp>
          <p:nvSpPr>
            <p:cNvPr id="16" name="文字方塊 15">
              <a:extLst>
                <a:ext uri="{FF2B5EF4-FFF2-40B4-BE49-F238E27FC236}">
                  <a16:creationId xmlns:a16="http://schemas.microsoft.com/office/drawing/2014/main" id="{05296C5E-9E8B-4EF3-A812-E6FA5D6F68C9}"/>
                </a:ext>
              </a:extLst>
            </p:cNvPr>
            <p:cNvSpPr txBox="1"/>
            <p:nvPr/>
          </p:nvSpPr>
          <p:spPr>
            <a:xfrm>
              <a:off x="2434553" y="6079213"/>
              <a:ext cx="1084368"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缺點 </a:t>
              </a:r>
            </a:p>
          </p:txBody>
        </p:sp>
        <p:cxnSp>
          <p:nvCxnSpPr>
            <p:cNvPr id="18" name="直線接點 17">
              <a:extLst>
                <a:ext uri="{FF2B5EF4-FFF2-40B4-BE49-F238E27FC236}">
                  <a16:creationId xmlns:a16="http://schemas.microsoft.com/office/drawing/2014/main" id="{AA0EA8E4-2379-4D0A-B1E7-CA1D0D539A7B}"/>
                </a:ext>
              </a:extLst>
            </p:cNvPr>
            <p:cNvCxnSpPr>
              <a:cxnSpLocks/>
            </p:cNvCxnSpPr>
            <p:nvPr/>
          </p:nvCxnSpPr>
          <p:spPr>
            <a:xfrm flipV="1">
              <a:off x="2028000" y="4978382"/>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889908E7-33C0-44EA-A8CB-3EB8EEC62719}"/>
                </a:ext>
              </a:extLst>
            </p:cNvPr>
            <p:cNvCxnSpPr>
              <a:cxnSpLocks/>
            </p:cNvCxnSpPr>
            <p:nvPr/>
          </p:nvCxnSpPr>
          <p:spPr>
            <a:xfrm flipV="1">
              <a:off x="2028000" y="5872749"/>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29" name="群組 28">
              <a:extLst>
                <a:ext uri="{FF2B5EF4-FFF2-40B4-BE49-F238E27FC236}">
                  <a16:creationId xmlns:a16="http://schemas.microsoft.com/office/drawing/2014/main" id="{FF6E4235-C316-475E-8800-A21DDF8B02F9}"/>
                </a:ext>
              </a:extLst>
            </p:cNvPr>
            <p:cNvGrpSpPr/>
            <p:nvPr/>
          </p:nvGrpSpPr>
          <p:grpSpPr>
            <a:xfrm>
              <a:off x="4142632" y="5242585"/>
              <a:ext cx="2388796" cy="400110"/>
              <a:chOff x="3639790" y="3927500"/>
              <a:chExt cx="2388796" cy="400110"/>
            </a:xfrm>
          </p:grpSpPr>
          <p:sp>
            <p:nvSpPr>
              <p:cNvPr id="30" name="文字方塊 29">
                <a:extLst>
                  <a:ext uri="{FF2B5EF4-FFF2-40B4-BE49-F238E27FC236}">
                    <a16:creationId xmlns:a16="http://schemas.microsoft.com/office/drawing/2014/main" id="{6BAEA50F-7566-46A9-A2B1-CB9E1930B4D5}"/>
                  </a:ext>
                </a:extLst>
              </p:cNvPr>
              <p:cNvSpPr txBox="1"/>
              <p:nvPr/>
            </p:nvSpPr>
            <p:spPr>
              <a:xfrm>
                <a:off x="3920232" y="3927500"/>
                <a:ext cx="2108354" cy="400110"/>
              </a:xfrm>
              <a:prstGeom prst="rect">
                <a:avLst/>
              </a:prstGeom>
              <a:noFill/>
            </p:spPr>
            <p:txBody>
              <a:bodyPr wrap="square">
                <a:spAutoFit/>
              </a:bodyPr>
              <a:lstStyle/>
              <a:p>
                <a:r>
                  <a:rPr lang="en-US" altLang="zh-TW" sz="2000" b="1" i="0" dirty="0">
                    <a:solidFill>
                      <a:schemeClr val="bg1"/>
                    </a:solidFill>
                    <a:effectLst/>
                    <a:latin typeface="微軟正黑體" panose="020B0604030504040204" pitchFamily="34" charset="-120"/>
                    <a:ea typeface="微軟正黑體" panose="020B0604030504040204" pitchFamily="34" charset="-120"/>
                  </a:rPr>
                  <a:t>Sticky Sessions</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33" name="流程圖: 接點 32">
                <a:extLst>
                  <a:ext uri="{FF2B5EF4-FFF2-40B4-BE49-F238E27FC236}">
                    <a16:creationId xmlns:a16="http://schemas.microsoft.com/office/drawing/2014/main" id="{4A65F9AB-CCBF-4680-9405-9AD5AE1F51FF}"/>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40" name="群組 39">
              <a:extLst>
                <a:ext uri="{FF2B5EF4-FFF2-40B4-BE49-F238E27FC236}">
                  <a16:creationId xmlns:a16="http://schemas.microsoft.com/office/drawing/2014/main" id="{7FC0BF65-6714-4FBF-B2CB-A23D011B8B49}"/>
                </a:ext>
              </a:extLst>
            </p:cNvPr>
            <p:cNvGrpSpPr/>
            <p:nvPr/>
          </p:nvGrpSpPr>
          <p:grpSpPr>
            <a:xfrm>
              <a:off x="4128344" y="6146506"/>
              <a:ext cx="4210422" cy="400110"/>
              <a:chOff x="3639790" y="3927500"/>
              <a:chExt cx="3726354" cy="400110"/>
            </a:xfrm>
          </p:grpSpPr>
          <p:sp>
            <p:nvSpPr>
              <p:cNvPr id="41" name="文字方塊 40">
                <a:extLst>
                  <a:ext uri="{FF2B5EF4-FFF2-40B4-BE49-F238E27FC236}">
                    <a16:creationId xmlns:a16="http://schemas.microsoft.com/office/drawing/2014/main" id="{4DB62E6B-7045-4881-939E-BD771B4F649F}"/>
                  </a:ext>
                </a:extLst>
              </p:cNvPr>
              <p:cNvSpPr txBox="1"/>
              <p:nvPr/>
            </p:nvSpPr>
            <p:spPr>
              <a:xfrm>
                <a:off x="3886512" y="3927500"/>
                <a:ext cx="3479632"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擴展伺服器導致</a:t>
                </a:r>
                <a:r>
                  <a:rPr lang="en-US" altLang="zh-TW" sz="2000" b="1" dirty="0">
                    <a:solidFill>
                      <a:schemeClr val="bg1"/>
                    </a:solidFill>
                    <a:latin typeface="微軟正黑體" panose="020B0604030504040204" pitchFamily="34" charset="-120"/>
                    <a:ea typeface="微軟正黑體" panose="020B0604030504040204" pitchFamily="34" charset="-120"/>
                  </a:rPr>
                  <a:t>Hash Value </a:t>
                </a:r>
                <a:r>
                  <a:rPr lang="zh-TW" altLang="en-US" sz="2000" b="1" dirty="0">
                    <a:solidFill>
                      <a:schemeClr val="bg1"/>
                    </a:solidFill>
                    <a:latin typeface="微軟正黑體" panose="020B0604030504040204" pitchFamily="34" charset="-120"/>
                    <a:ea typeface="微軟正黑體" panose="020B0604030504040204" pitchFamily="34" charset="-120"/>
                  </a:rPr>
                  <a:t>變動</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42" name="流程圖: 接點 41">
                <a:extLst>
                  <a:ext uri="{FF2B5EF4-FFF2-40B4-BE49-F238E27FC236}">
                    <a16:creationId xmlns:a16="http://schemas.microsoft.com/office/drawing/2014/main" id="{F9AEAB89-A7E2-459A-962B-69A51A0E2AA8}"/>
                  </a:ext>
                </a:extLst>
              </p:cNvPr>
              <p:cNvSpPr/>
              <p:nvPr/>
            </p:nvSpPr>
            <p:spPr>
              <a:xfrm>
                <a:off x="3639790" y="3983555"/>
                <a:ext cx="254889"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sp>
          <p:nvSpPr>
            <p:cNvPr id="49" name="文字方塊 48">
              <a:extLst>
                <a:ext uri="{FF2B5EF4-FFF2-40B4-BE49-F238E27FC236}">
                  <a16:creationId xmlns:a16="http://schemas.microsoft.com/office/drawing/2014/main" id="{9C67DD8A-8D4E-4558-B2B5-8208B2A3C1C4}"/>
                </a:ext>
              </a:extLst>
            </p:cNvPr>
            <p:cNvSpPr txBox="1"/>
            <p:nvPr/>
          </p:nvSpPr>
          <p:spPr>
            <a:xfrm>
              <a:off x="4435773" y="3535796"/>
              <a:ext cx="2095655" cy="400110"/>
            </a:xfrm>
            <a:prstGeom prst="rect">
              <a:avLst/>
            </a:prstGeom>
            <a:noFill/>
          </p:spPr>
          <p:txBody>
            <a:bodyPr wrap="square">
              <a:spAutoFit/>
            </a:bodyPr>
            <a:lstStyle>
              <a:defPPr>
                <a:defRPr lang="zh-TW"/>
              </a:defPPr>
              <a:lvl1pPr algn="just">
                <a:defRPr sz="2000" b="1">
                  <a:solidFill>
                    <a:schemeClr val="bg1">
                      <a:lumMod val="85000"/>
                    </a:schemeClr>
                  </a:solidFill>
                  <a:latin typeface="微軟正黑體" panose="020B0604030504040204" pitchFamily="34" charset="-120"/>
                  <a:ea typeface="微軟正黑體" panose="020B0604030504040204" pitchFamily="34" charset="-120"/>
                </a:defRPr>
              </a:lvl1pPr>
            </a:lstStyle>
            <a:p>
              <a:r>
                <a:rPr lang="en-US" altLang="zh-TW" i="0" dirty="0">
                  <a:solidFill>
                    <a:schemeClr val="bg1"/>
                  </a:solidFill>
                  <a:effectLst/>
                </a:rPr>
                <a:t>Sticky Sessions</a:t>
              </a:r>
              <a:endParaRPr lang="en-US" altLang="zh-TW" dirty="0">
                <a:solidFill>
                  <a:schemeClr val="bg1"/>
                </a:solidFill>
              </a:endParaRPr>
            </a:p>
          </p:txBody>
        </p:sp>
        <p:sp>
          <p:nvSpPr>
            <p:cNvPr id="50" name="流程圖: 接點 49">
              <a:extLst>
                <a:ext uri="{FF2B5EF4-FFF2-40B4-BE49-F238E27FC236}">
                  <a16:creationId xmlns:a16="http://schemas.microsoft.com/office/drawing/2014/main" id="{CF846AC8-AE87-41DA-AB97-1F0EBA8E12C7}"/>
                </a:ext>
              </a:extLst>
            </p:cNvPr>
            <p:cNvSpPr/>
            <p:nvPr/>
          </p:nvSpPr>
          <p:spPr>
            <a:xfrm>
              <a:off x="4155332" y="3591851"/>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3</a:t>
              </a:r>
            </a:p>
          </p:txBody>
        </p:sp>
        <p:sp>
          <p:nvSpPr>
            <p:cNvPr id="51" name="文字方塊 50">
              <a:extLst>
                <a:ext uri="{FF2B5EF4-FFF2-40B4-BE49-F238E27FC236}">
                  <a16:creationId xmlns:a16="http://schemas.microsoft.com/office/drawing/2014/main" id="{F278C529-8A2F-49E4-A4E5-FAAF76EBA42F}"/>
                </a:ext>
              </a:extLst>
            </p:cNvPr>
            <p:cNvSpPr txBox="1"/>
            <p:nvPr/>
          </p:nvSpPr>
          <p:spPr>
            <a:xfrm>
              <a:off x="4286631" y="3993969"/>
              <a:ext cx="5829843" cy="911403"/>
            </a:xfrm>
            <a:prstGeom prst="rect">
              <a:avLst/>
            </a:prstGeom>
            <a:noFill/>
          </p:spPr>
          <p:txBody>
            <a:bodyPr wrap="square">
              <a:spAutoFit/>
            </a:bodyPr>
            <a:lstStyle>
              <a:defPPr>
                <a:defRPr lang="zh-TW"/>
              </a:defPPr>
              <a:lvl1pPr marL="285750" indent="-285750" algn="just">
                <a:lnSpc>
                  <a:spcPct val="114000"/>
                </a:lnSpc>
                <a:buClr>
                  <a:schemeClr val="accent2"/>
                </a:buClr>
                <a:buSzPct val="50000"/>
                <a:buFont typeface="Wingdings" panose="05000000000000000000" pitchFamily="2" charset="2"/>
                <a:buChar char="l"/>
                <a:defRPr sz="1600">
                  <a:solidFill>
                    <a:schemeClr val="bg1"/>
                  </a:solidFill>
                  <a:latin typeface="微軟正黑體" panose="020B0604030504040204" pitchFamily="34" charset="-120"/>
                  <a:ea typeface="微軟正黑體" panose="020B0604030504040204" pitchFamily="34" charset="-120"/>
                </a:defRPr>
              </a:lvl1pPr>
            </a:lstStyle>
            <a:p>
              <a:r>
                <a:rPr lang="zh-TW" altLang="en-US" dirty="0"/>
                <a:t>相同 </a:t>
              </a:r>
              <a:r>
                <a:rPr lang="en-US" altLang="zh-TW" dirty="0"/>
                <a:t>IP </a:t>
              </a:r>
              <a:r>
                <a:rPr lang="zh-TW" altLang="en-US" dirty="0"/>
                <a:t>的所有請求，因 </a:t>
              </a:r>
              <a:r>
                <a:rPr lang="en-US" altLang="zh-TW" sz="1600" dirty="0">
                  <a:solidFill>
                    <a:schemeClr val="bg1"/>
                  </a:solidFill>
                  <a:latin typeface="微軟正黑體" panose="020B0604030504040204" pitchFamily="34" charset="-120"/>
                  <a:ea typeface="微軟正黑體" panose="020B0604030504040204" pitchFamily="34" charset="-120"/>
                </a:rPr>
                <a:t>Hash</a:t>
              </a:r>
              <a:r>
                <a:rPr lang="zh-TW" altLang="en-US" sz="1600" dirty="0">
                  <a:solidFill>
                    <a:schemeClr val="bg1"/>
                  </a:solidFill>
                  <a:latin typeface="微軟正黑體" panose="020B0604030504040204" pitchFamily="34" charset="-120"/>
                  <a:ea typeface="微軟正黑體" panose="020B0604030504040204" pitchFamily="34" charset="-120"/>
                </a:rPr>
                <a:t> </a:t>
              </a:r>
              <a:r>
                <a:rPr lang="en-US" altLang="zh-TW" sz="1600" dirty="0">
                  <a:solidFill>
                    <a:schemeClr val="bg1"/>
                  </a:solidFill>
                  <a:latin typeface="微軟正黑體" panose="020B0604030504040204" pitchFamily="34" charset="-120"/>
                  <a:ea typeface="微軟正黑體" panose="020B0604030504040204" pitchFamily="34" charset="-120"/>
                </a:rPr>
                <a:t>Value</a:t>
              </a:r>
              <a:r>
                <a:rPr lang="zh-TW" altLang="en-US" sz="1600" dirty="0">
                  <a:solidFill>
                    <a:schemeClr val="bg1"/>
                  </a:solidFill>
                  <a:latin typeface="微軟正黑體" panose="020B0604030504040204" pitchFamily="34" charset="-120"/>
                  <a:ea typeface="微軟正黑體" panose="020B0604030504040204" pitchFamily="34" charset="-120"/>
                </a:rPr>
                <a:t> </a:t>
              </a:r>
              <a:r>
                <a:rPr lang="zh-TW" altLang="en-US" dirty="0"/>
                <a:t>固定，故每次都會被分配到相同的伺服器。在需要 </a:t>
              </a:r>
              <a:r>
                <a:rPr lang="en-US" altLang="zh-TW" i="0" dirty="0">
                  <a:solidFill>
                    <a:schemeClr val="bg1"/>
                  </a:solidFill>
                  <a:effectLst/>
                </a:rPr>
                <a:t>Sticky Sessions</a:t>
              </a:r>
              <a:r>
                <a:rPr lang="zh-TW" altLang="en-US" i="0" dirty="0">
                  <a:effectLst/>
                </a:rPr>
                <a:t> 的應用 </a:t>
              </a:r>
              <a:r>
                <a:rPr lang="en-US" altLang="zh-TW" i="0" dirty="0">
                  <a:effectLst/>
                </a:rPr>
                <a:t>(</a:t>
              </a:r>
              <a:r>
                <a:rPr lang="zh-TW" altLang="en-US" i="0" dirty="0">
                  <a:effectLst/>
                </a:rPr>
                <a:t> 如</a:t>
              </a:r>
              <a:r>
                <a:rPr lang="zh-TW" altLang="en-US" dirty="0"/>
                <a:t>登入狀態、購物車等 </a:t>
              </a:r>
              <a:r>
                <a:rPr lang="en-US" altLang="zh-TW" i="0" dirty="0">
                  <a:effectLst/>
                </a:rPr>
                <a:t>)</a:t>
              </a:r>
              <a:r>
                <a:rPr lang="zh-TW" altLang="en-US" i="0" dirty="0">
                  <a:effectLst/>
                </a:rPr>
                <a:t>非常重要。</a:t>
              </a:r>
              <a:endParaRPr lang="zh-TW" altLang="en-US" dirty="0"/>
            </a:p>
          </p:txBody>
        </p:sp>
      </p:grpSp>
      <p:sp>
        <p:nvSpPr>
          <p:cNvPr id="52" name="文字方塊 51">
            <a:extLst>
              <a:ext uri="{FF2B5EF4-FFF2-40B4-BE49-F238E27FC236}">
                <a16:creationId xmlns:a16="http://schemas.microsoft.com/office/drawing/2014/main" id="{D3A40003-7513-4819-9495-E233FE57E4A2}"/>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37</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87530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9761191E-56C2-47F6-B6E2-1F17B467A923}"/>
              </a:ext>
            </a:extLst>
          </p:cNvPr>
          <p:cNvGrpSpPr/>
          <p:nvPr/>
        </p:nvGrpSpPr>
        <p:grpSpPr>
          <a:xfrm>
            <a:off x="4403571" y="490922"/>
            <a:ext cx="3384859" cy="660232"/>
            <a:chOff x="4343400" y="1043374"/>
            <a:chExt cx="3384859" cy="660232"/>
          </a:xfrm>
        </p:grpSpPr>
        <p:sp>
          <p:nvSpPr>
            <p:cNvPr id="26" name="文字方塊 25">
              <a:extLst>
                <a:ext uri="{FF2B5EF4-FFF2-40B4-BE49-F238E27FC236}">
                  <a16:creationId xmlns:a16="http://schemas.microsoft.com/office/drawing/2014/main" id="{045DE86D-529C-4D6C-9CB2-27A59BA55EB9}"/>
                </a:ext>
              </a:extLst>
            </p:cNvPr>
            <p:cNvSpPr txBox="1"/>
            <p:nvPr/>
          </p:nvSpPr>
          <p:spPr>
            <a:xfrm>
              <a:off x="5534025" y="1043374"/>
              <a:ext cx="2194234" cy="646331"/>
            </a:xfrm>
            <a:prstGeom prst="rect">
              <a:avLst/>
            </a:prstGeom>
            <a:noFill/>
          </p:spPr>
          <p:txBody>
            <a:bodyPr wrap="square">
              <a:spAutoFit/>
            </a:bodyPr>
            <a:lstStyle/>
            <a:p>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Random</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D1ED148F-78AF-41C7-AD20-DFEB9B6BA8E1}"/>
                </a:ext>
              </a:extLst>
            </p:cNvPr>
            <p:cNvSpPr txBox="1"/>
            <p:nvPr/>
          </p:nvSpPr>
          <p:spPr>
            <a:xfrm>
              <a:off x="4343400" y="1057275"/>
              <a:ext cx="1266825" cy="646331"/>
            </a:xfrm>
            <a:prstGeom prst="rect">
              <a:avLst/>
            </a:prstGeom>
            <a:noFill/>
          </p:spPr>
          <p:txBody>
            <a:bodyPr wrap="square" rtlCol="0">
              <a:spAutoFit/>
            </a:bodyPr>
            <a:lstStyle/>
            <a:p>
              <a:pPr algn="ctr"/>
              <a:r>
                <a:rPr lang="zh-TW" altLang="en-US" sz="3600" dirty="0">
                  <a:solidFill>
                    <a:srgbClr val="FF914C"/>
                  </a:solidFill>
                  <a:latin typeface="微軟正黑體" panose="020B0604030504040204" pitchFamily="34" charset="-120"/>
                  <a:ea typeface="微軟正黑體" panose="020B0604030504040204" pitchFamily="34" charset="-120"/>
                </a:rPr>
                <a:t>靜態</a:t>
              </a:r>
            </a:p>
          </p:txBody>
        </p:sp>
      </p:grpSp>
      <p:grpSp>
        <p:nvGrpSpPr>
          <p:cNvPr id="10" name="群組 9">
            <a:extLst>
              <a:ext uri="{FF2B5EF4-FFF2-40B4-BE49-F238E27FC236}">
                <a16:creationId xmlns:a16="http://schemas.microsoft.com/office/drawing/2014/main" id="{64C1A84B-E6F8-4D01-8A13-1C994290DB06}"/>
              </a:ext>
            </a:extLst>
          </p:cNvPr>
          <p:cNvGrpSpPr/>
          <p:nvPr/>
        </p:nvGrpSpPr>
        <p:grpSpPr>
          <a:xfrm>
            <a:off x="2028000" y="1498091"/>
            <a:ext cx="8136000" cy="5173993"/>
            <a:chOff x="2028000" y="1906835"/>
            <a:chExt cx="8136000" cy="5173993"/>
          </a:xfrm>
        </p:grpSpPr>
        <p:grpSp>
          <p:nvGrpSpPr>
            <p:cNvPr id="2" name="群組 1">
              <a:extLst>
                <a:ext uri="{FF2B5EF4-FFF2-40B4-BE49-F238E27FC236}">
                  <a16:creationId xmlns:a16="http://schemas.microsoft.com/office/drawing/2014/main" id="{E5A7ED56-9410-44B3-875E-5B4CA7C707D1}"/>
                </a:ext>
              </a:extLst>
            </p:cNvPr>
            <p:cNvGrpSpPr/>
            <p:nvPr/>
          </p:nvGrpSpPr>
          <p:grpSpPr>
            <a:xfrm>
              <a:off x="2028000" y="1906835"/>
              <a:ext cx="8088475" cy="2004520"/>
              <a:chOff x="1351332" y="2045496"/>
              <a:chExt cx="8088475" cy="2004520"/>
            </a:xfrm>
          </p:grpSpPr>
          <p:sp>
            <p:nvSpPr>
              <p:cNvPr id="19" name="文字方塊 18">
                <a:extLst>
                  <a:ext uri="{FF2B5EF4-FFF2-40B4-BE49-F238E27FC236}">
                    <a16:creationId xmlns:a16="http://schemas.microsoft.com/office/drawing/2014/main" id="{A5B078DD-4C7D-46F7-A0D8-7AA03C2A2411}"/>
                  </a:ext>
                </a:extLst>
              </p:cNvPr>
              <p:cNvSpPr txBox="1"/>
              <p:nvPr/>
            </p:nvSpPr>
            <p:spPr>
              <a:xfrm>
                <a:off x="1351332" y="2765136"/>
                <a:ext cx="1924346"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工作原理  </a:t>
                </a:r>
              </a:p>
            </p:txBody>
          </p:sp>
          <p:grpSp>
            <p:nvGrpSpPr>
              <p:cNvPr id="22" name="群組 21">
                <a:extLst>
                  <a:ext uri="{FF2B5EF4-FFF2-40B4-BE49-F238E27FC236}">
                    <a16:creationId xmlns:a16="http://schemas.microsoft.com/office/drawing/2014/main" id="{37F3EEF2-F757-42F2-A90C-6F6012E0990F}"/>
                  </a:ext>
                </a:extLst>
              </p:cNvPr>
              <p:cNvGrpSpPr/>
              <p:nvPr/>
            </p:nvGrpSpPr>
            <p:grpSpPr>
              <a:xfrm>
                <a:off x="3465964" y="2045496"/>
                <a:ext cx="2474676" cy="400110"/>
                <a:chOff x="3639790" y="3927500"/>
                <a:chExt cx="2474676" cy="400110"/>
              </a:xfrm>
            </p:grpSpPr>
            <p:sp>
              <p:nvSpPr>
                <p:cNvPr id="23" name="文字方塊 22">
                  <a:extLst>
                    <a:ext uri="{FF2B5EF4-FFF2-40B4-BE49-F238E27FC236}">
                      <a16:creationId xmlns:a16="http://schemas.microsoft.com/office/drawing/2014/main" id="{1D9E38CE-179B-4F80-A76A-69171266C464}"/>
                    </a:ext>
                  </a:extLst>
                </p:cNvPr>
                <p:cNvSpPr txBox="1"/>
                <p:nvPr/>
              </p:nvSpPr>
              <p:spPr>
                <a:xfrm>
                  <a:off x="3920232" y="3927500"/>
                  <a:ext cx="2194234"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隨機選擇伺服器</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24" name="流程圖: 接點 23">
                  <a:extLst>
                    <a:ext uri="{FF2B5EF4-FFF2-40B4-BE49-F238E27FC236}">
                      <a16:creationId xmlns:a16="http://schemas.microsoft.com/office/drawing/2014/main" id="{428CEF04-3DA1-47AD-AA79-3AA003E6DE21}"/>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25" name="群組 24">
                <a:extLst>
                  <a:ext uri="{FF2B5EF4-FFF2-40B4-BE49-F238E27FC236}">
                    <a16:creationId xmlns:a16="http://schemas.microsoft.com/office/drawing/2014/main" id="{EF052F8E-E282-4408-A163-4DADF669E2DB}"/>
                  </a:ext>
                </a:extLst>
              </p:cNvPr>
              <p:cNvGrpSpPr/>
              <p:nvPr/>
            </p:nvGrpSpPr>
            <p:grpSpPr>
              <a:xfrm>
                <a:off x="3465964" y="3232301"/>
                <a:ext cx="1547267" cy="400110"/>
                <a:chOff x="3639790" y="3508400"/>
                <a:chExt cx="1547267" cy="400110"/>
              </a:xfrm>
            </p:grpSpPr>
            <p:sp>
              <p:nvSpPr>
                <p:cNvPr id="27" name="文字方塊 26">
                  <a:extLst>
                    <a:ext uri="{FF2B5EF4-FFF2-40B4-BE49-F238E27FC236}">
                      <a16:creationId xmlns:a16="http://schemas.microsoft.com/office/drawing/2014/main" id="{46B682BF-7C44-41CB-A643-A3BF0B09E355}"/>
                    </a:ext>
                  </a:extLst>
                </p:cNvPr>
                <p:cNvSpPr txBox="1"/>
                <p:nvPr/>
              </p:nvSpPr>
              <p:spPr>
                <a:xfrm>
                  <a:off x="3920233" y="3508400"/>
                  <a:ext cx="1266824"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分配</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31" name="流程圖: 接點 30">
                  <a:extLst>
                    <a:ext uri="{FF2B5EF4-FFF2-40B4-BE49-F238E27FC236}">
                      <a16:creationId xmlns:a16="http://schemas.microsoft.com/office/drawing/2014/main" id="{BB9738F1-522B-46E3-A33F-A820C6EC5E5B}"/>
                    </a:ext>
                  </a:extLst>
                </p:cNvPr>
                <p:cNvSpPr/>
                <p:nvPr/>
              </p:nvSpPr>
              <p:spPr>
                <a:xfrm>
                  <a:off x="3639790" y="35644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sp>
            <p:nvSpPr>
              <p:cNvPr id="32" name="文字方塊 31">
                <a:extLst>
                  <a:ext uri="{FF2B5EF4-FFF2-40B4-BE49-F238E27FC236}">
                    <a16:creationId xmlns:a16="http://schemas.microsoft.com/office/drawing/2014/main" id="{1A720012-AAFB-4F35-8DDC-C428E52D0C66}"/>
                  </a:ext>
                </a:extLst>
              </p:cNvPr>
              <p:cNvSpPr txBox="1"/>
              <p:nvPr/>
            </p:nvSpPr>
            <p:spPr>
              <a:xfrm>
                <a:off x="3609964" y="2532983"/>
                <a:ext cx="5829843" cy="630685"/>
              </a:xfrm>
              <a:prstGeom prst="rect">
                <a:avLst/>
              </a:prstGeom>
              <a:noFill/>
            </p:spPr>
            <p:txBody>
              <a:bodyPr wrap="square">
                <a:spAutoFit/>
              </a:bodyPr>
              <a:lstStyle>
                <a:defPPr>
                  <a:defRPr lang="zh-TW"/>
                </a:defPPr>
                <a:lvl1pPr marL="285750" indent="-285750">
                  <a:lnSpc>
                    <a:spcPct val="114000"/>
                  </a:lnSpc>
                  <a:buClr>
                    <a:schemeClr val="accent2"/>
                  </a:buClr>
                  <a:buSzPct val="50000"/>
                  <a:buFont typeface="Wingdings" panose="05000000000000000000" pitchFamily="2" charset="2"/>
                  <a:buChar char="l"/>
                  <a:defRPr sz="1600">
                    <a:solidFill>
                      <a:schemeClr val="bg1"/>
                    </a:solidFill>
                    <a:latin typeface="微軟正黑體" panose="020B0604030504040204" pitchFamily="34" charset="-120"/>
                    <a:ea typeface="微軟正黑體" panose="020B0604030504040204" pitchFamily="34" charset="-120"/>
                  </a:defRPr>
                </a:lvl1pPr>
              </a:lstStyle>
              <a:p>
                <a:r>
                  <a:rPr lang="zh-TW" altLang="en-US" dirty="0"/>
                  <a:t>每當有一個新的請求進入時，負載平衡器會使用隨機函數來選擇一台伺服器。</a:t>
                </a:r>
                <a:endParaRPr lang="en-US" altLang="zh-TW" dirty="0"/>
              </a:p>
            </p:txBody>
          </p:sp>
          <p:sp>
            <p:nvSpPr>
              <p:cNvPr id="14" name="文字方塊 13">
                <a:extLst>
                  <a:ext uri="{FF2B5EF4-FFF2-40B4-BE49-F238E27FC236}">
                    <a16:creationId xmlns:a16="http://schemas.microsoft.com/office/drawing/2014/main" id="{13D2E30F-C202-4335-B8E6-004E0DD2FA24}"/>
                  </a:ext>
                </a:extLst>
              </p:cNvPr>
              <p:cNvSpPr txBox="1"/>
              <p:nvPr/>
            </p:nvSpPr>
            <p:spPr>
              <a:xfrm>
                <a:off x="3609963" y="3700048"/>
                <a:ext cx="5829843" cy="349968"/>
              </a:xfrm>
              <a:prstGeom prst="rect">
                <a:avLst/>
              </a:prstGeom>
              <a:noFill/>
            </p:spPr>
            <p:txBody>
              <a:bodyPr wrap="square">
                <a:spAutoFit/>
              </a:bodyPr>
              <a:lstStyle/>
              <a:p>
                <a:pPr marL="285750" indent="-285750">
                  <a:lnSpc>
                    <a:spcPct val="114000"/>
                  </a:lnSpc>
                  <a:buClr>
                    <a:schemeClr val="accent2"/>
                  </a:buClr>
                  <a:buSzPct val="50000"/>
                  <a:buFont typeface="Wingdings" panose="05000000000000000000" pitchFamily="2" charset="2"/>
                  <a:buChar char="l"/>
                </a:pPr>
                <a:r>
                  <a:rPr lang="zh-TW" altLang="en-US" sz="1600" dirty="0">
                    <a:solidFill>
                      <a:schemeClr val="bg1"/>
                    </a:solidFill>
                    <a:latin typeface="微軟正黑體" panose="020B0604030504040204" pitchFamily="34" charset="-120"/>
                    <a:ea typeface="微軟正黑體" panose="020B0604030504040204" pitchFamily="34" charset="-120"/>
                  </a:rPr>
                  <a:t>根據隨機選擇的結果，將請求轉發到選定的伺服器進行處理。</a:t>
                </a:r>
              </a:p>
            </p:txBody>
          </p:sp>
        </p:grpSp>
        <p:sp>
          <p:nvSpPr>
            <p:cNvPr id="15" name="文字方塊 14">
              <a:extLst>
                <a:ext uri="{FF2B5EF4-FFF2-40B4-BE49-F238E27FC236}">
                  <a16:creationId xmlns:a16="http://schemas.microsoft.com/office/drawing/2014/main" id="{68389622-3CC4-4C8C-8173-984A269CD45F}"/>
                </a:ext>
              </a:extLst>
            </p:cNvPr>
            <p:cNvSpPr txBox="1"/>
            <p:nvPr/>
          </p:nvSpPr>
          <p:spPr>
            <a:xfrm>
              <a:off x="2430819" y="4386831"/>
              <a:ext cx="1218837"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優點 </a:t>
              </a:r>
            </a:p>
          </p:txBody>
        </p:sp>
        <p:sp>
          <p:nvSpPr>
            <p:cNvPr id="16" name="文字方塊 15">
              <a:extLst>
                <a:ext uri="{FF2B5EF4-FFF2-40B4-BE49-F238E27FC236}">
                  <a16:creationId xmlns:a16="http://schemas.microsoft.com/office/drawing/2014/main" id="{05296C5E-9E8B-4EF3-A812-E6FA5D6F68C9}"/>
                </a:ext>
              </a:extLst>
            </p:cNvPr>
            <p:cNvSpPr txBox="1"/>
            <p:nvPr/>
          </p:nvSpPr>
          <p:spPr>
            <a:xfrm>
              <a:off x="2498053" y="5802157"/>
              <a:ext cx="1084368"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缺點 </a:t>
              </a:r>
            </a:p>
          </p:txBody>
        </p:sp>
        <p:cxnSp>
          <p:nvCxnSpPr>
            <p:cNvPr id="18" name="直線接點 17">
              <a:extLst>
                <a:ext uri="{FF2B5EF4-FFF2-40B4-BE49-F238E27FC236}">
                  <a16:creationId xmlns:a16="http://schemas.microsoft.com/office/drawing/2014/main" id="{AA0EA8E4-2379-4D0A-B1E7-CA1D0D539A7B}"/>
                </a:ext>
              </a:extLst>
            </p:cNvPr>
            <p:cNvCxnSpPr>
              <a:cxnSpLocks/>
            </p:cNvCxnSpPr>
            <p:nvPr/>
          </p:nvCxnSpPr>
          <p:spPr>
            <a:xfrm flipV="1">
              <a:off x="2028000" y="4066735"/>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889908E7-33C0-44EA-A8CB-3EB8EEC62719}"/>
                </a:ext>
              </a:extLst>
            </p:cNvPr>
            <p:cNvCxnSpPr>
              <a:cxnSpLocks/>
            </p:cNvCxnSpPr>
            <p:nvPr/>
          </p:nvCxnSpPr>
          <p:spPr>
            <a:xfrm flipV="1">
              <a:off x="2028000" y="5113093"/>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29" name="群組 28">
              <a:extLst>
                <a:ext uri="{FF2B5EF4-FFF2-40B4-BE49-F238E27FC236}">
                  <a16:creationId xmlns:a16="http://schemas.microsoft.com/office/drawing/2014/main" id="{FF6E4235-C316-475E-8800-A21DDF8B02F9}"/>
                </a:ext>
              </a:extLst>
            </p:cNvPr>
            <p:cNvGrpSpPr/>
            <p:nvPr/>
          </p:nvGrpSpPr>
          <p:grpSpPr>
            <a:xfrm>
              <a:off x="4142632" y="4444829"/>
              <a:ext cx="1499279" cy="400110"/>
              <a:chOff x="3639790" y="3546500"/>
              <a:chExt cx="1499279" cy="400110"/>
            </a:xfrm>
          </p:grpSpPr>
          <p:sp>
            <p:nvSpPr>
              <p:cNvPr id="30" name="文字方塊 29">
                <a:extLst>
                  <a:ext uri="{FF2B5EF4-FFF2-40B4-BE49-F238E27FC236}">
                    <a16:creationId xmlns:a16="http://schemas.microsoft.com/office/drawing/2014/main" id="{6BAEA50F-7566-46A9-A2B1-CB9E1930B4D5}"/>
                  </a:ext>
                </a:extLst>
              </p:cNvPr>
              <p:cNvSpPr txBox="1"/>
              <p:nvPr/>
            </p:nvSpPr>
            <p:spPr>
              <a:xfrm>
                <a:off x="3920232" y="3546500"/>
                <a:ext cx="1218837"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實現簡易</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33" name="流程圖: 接點 32">
                <a:extLst>
                  <a:ext uri="{FF2B5EF4-FFF2-40B4-BE49-F238E27FC236}">
                    <a16:creationId xmlns:a16="http://schemas.microsoft.com/office/drawing/2014/main" id="{4A65F9AB-CCBF-4680-9405-9AD5AE1F51FF}"/>
                  </a:ext>
                </a:extLst>
              </p:cNvPr>
              <p:cNvSpPr/>
              <p:nvPr/>
            </p:nvSpPr>
            <p:spPr>
              <a:xfrm>
                <a:off x="3639790" y="3602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40" name="群組 39">
              <a:extLst>
                <a:ext uri="{FF2B5EF4-FFF2-40B4-BE49-F238E27FC236}">
                  <a16:creationId xmlns:a16="http://schemas.microsoft.com/office/drawing/2014/main" id="{7FC0BF65-6714-4FBF-B2CB-A23D011B8B49}"/>
                </a:ext>
              </a:extLst>
            </p:cNvPr>
            <p:cNvGrpSpPr/>
            <p:nvPr/>
          </p:nvGrpSpPr>
          <p:grpSpPr>
            <a:xfrm>
              <a:off x="4142632" y="5374233"/>
              <a:ext cx="3782168" cy="400110"/>
              <a:chOff x="3639790" y="3660800"/>
              <a:chExt cx="3782168" cy="400110"/>
            </a:xfrm>
          </p:grpSpPr>
          <p:sp>
            <p:nvSpPr>
              <p:cNvPr id="41" name="文字方塊 40">
                <a:extLst>
                  <a:ext uri="{FF2B5EF4-FFF2-40B4-BE49-F238E27FC236}">
                    <a16:creationId xmlns:a16="http://schemas.microsoft.com/office/drawing/2014/main" id="{4DB62E6B-7045-4881-939E-BD771B4F649F}"/>
                  </a:ext>
                </a:extLst>
              </p:cNvPr>
              <p:cNvSpPr txBox="1"/>
              <p:nvPr/>
            </p:nvSpPr>
            <p:spPr>
              <a:xfrm>
                <a:off x="3920232" y="3660800"/>
                <a:ext cx="3501726"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負載不平衡</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42" name="流程圖: 接點 41">
                <a:extLst>
                  <a:ext uri="{FF2B5EF4-FFF2-40B4-BE49-F238E27FC236}">
                    <a16:creationId xmlns:a16="http://schemas.microsoft.com/office/drawing/2014/main" id="{F9AEAB89-A7E2-459A-962B-69A51A0E2AA8}"/>
                  </a:ext>
                </a:extLst>
              </p:cNvPr>
              <p:cNvSpPr/>
              <p:nvPr/>
            </p:nvSpPr>
            <p:spPr>
              <a:xfrm>
                <a:off x="3639790" y="37168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43" name="群組 42">
              <a:extLst>
                <a:ext uri="{FF2B5EF4-FFF2-40B4-BE49-F238E27FC236}">
                  <a16:creationId xmlns:a16="http://schemas.microsoft.com/office/drawing/2014/main" id="{A7BBF4ED-8F68-4F01-95FE-11F3DE187387}"/>
                </a:ext>
              </a:extLst>
            </p:cNvPr>
            <p:cNvGrpSpPr/>
            <p:nvPr/>
          </p:nvGrpSpPr>
          <p:grpSpPr>
            <a:xfrm>
              <a:off x="4142632" y="5863712"/>
              <a:ext cx="3332152" cy="400110"/>
              <a:chOff x="3639790" y="3660800"/>
              <a:chExt cx="3332152" cy="400110"/>
            </a:xfrm>
          </p:grpSpPr>
          <p:sp>
            <p:nvSpPr>
              <p:cNvPr id="44" name="文字方塊 43">
                <a:extLst>
                  <a:ext uri="{FF2B5EF4-FFF2-40B4-BE49-F238E27FC236}">
                    <a16:creationId xmlns:a16="http://schemas.microsoft.com/office/drawing/2014/main" id="{793E5F14-25C3-425C-86F0-9F73D8E48EE2}"/>
                  </a:ext>
                </a:extLst>
              </p:cNvPr>
              <p:cNvSpPr txBox="1"/>
              <p:nvPr/>
            </p:nvSpPr>
            <p:spPr>
              <a:xfrm>
                <a:off x="3920231" y="3660800"/>
                <a:ext cx="3051711"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無法考慮伺服器當前狀態</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45" name="流程圖: 接點 44">
                <a:extLst>
                  <a:ext uri="{FF2B5EF4-FFF2-40B4-BE49-F238E27FC236}">
                    <a16:creationId xmlns:a16="http://schemas.microsoft.com/office/drawing/2014/main" id="{31904B56-0674-4B31-9F1E-10FE47A45503}"/>
                  </a:ext>
                </a:extLst>
              </p:cNvPr>
              <p:cNvSpPr/>
              <p:nvPr/>
            </p:nvSpPr>
            <p:spPr>
              <a:xfrm>
                <a:off x="3639790" y="37168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grpSp>
          <p:nvGrpSpPr>
            <p:cNvPr id="46" name="群組 45">
              <a:extLst>
                <a:ext uri="{FF2B5EF4-FFF2-40B4-BE49-F238E27FC236}">
                  <a16:creationId xmlns:a16="http://schemas.microsoft.com/office/drawing/2014/main" id="{8582968F-E5E1-4F70-87A3-D71505B95C96}"/>
                </a:ext>
              </a:extLst>
            </p:cNvPr>
            <p:cNvGrpSpPr/>
            <p:nvPr/>
          </p:nvGrpSpPr>
          <p:grpSpPr>
            <a:xfrm>
              <a:off x="4142632" y="6372942"/>
              <a:ext cx="3502768" cy="707886"/>
              <a:chOff x="3639790" y="3660800"/>
              <a:chExt cx="3502768" cy="707886"/>
            </a:xfrm>
          </p:grpSpPr>
          <p:sp>
            <p:nvSpPr>
              <p:cNvPr id="47" name="文字方塊 46">
                <a:extLst>
                  <a:ext uri="{FF2B5EF4-FFF2-40B4-BE49-F238E27FC236}">
                    <a16:creationId xmlns:a16="http://schemas.microsoft.com/office/drawing/2014/main" id="{DA0D8A68-9F3D-4867-B327-C0989693635B}"/>
                  </a:ext>
                </a:extLst>
              </p:cNvPr>
              <p:cNvSpPr txBox="1"/>
              <p:nvPr/>
            </p:nvSpPr>
            <p:spPr>
              <a:xfrm>
                <a:off x="3920232" y="3660800"/>
                <a:ext cx="3222326" cy="707886"/>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無法實現 </a:t>
                </a:r>
                <a:r>
                  <a:rPr lang="en-US" altLang="zh-TW" sz="2000" b="1" i="0" dirty="0">
                    <a:solidFill>
                      <a:schemeClr val="bg1"/>
                    </a:solidFill>
                    <a:effectLst/>
                    <a:latin typeface="微軟正黑體" panose="020B0604030504040204" pitchFamily="34" charset="-120"/>
                    <a:ea typeface="微軟正黑體" panose="020B0604030504040204" pitchFamily="34" charset="-120"/>
                  </a:rPr>
                  <a:t>Sticky Sessions</a:t>
                </a:r>
                <a:endParaRPr lang="en-US" altLang="zh-TW" sz="2000" b="1" dirty="0">
                  <a:solidFill>
                    <a:schemeClr val="bg1"/>
                  </a:solidFill>
                  <a:latin typeface="微軟正黑體" panose="020B0604030504040204" pitchFamily="34" charset="-120"/>
                  <a:ea typeface="微軟正黑體" panose="020B0604030504040204" pitchFamily="34" charset="-120"/>
                </a:endParaRPr>
              </a:p>
              <a:p>
                <a:pPr algn="just"/>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48" name="流程圖: 接點 47">
                <a:extLst>
                  <a:ext uri="{FF2B5EF4-FFF2-40B4-BE49-F238E27FC236}">
                    <a16:creationId xmlns:a16="http://schemas.microsoft.com/office/drawing/2014/main" id="{388295B6-D190-43C3-BC80-BA69558CD263}"/>
                  </a:ext>
                </a:extLst>
              </p:cNvPr>
              <p:cNvSpPr/>
              <p:nvPr/>
            </p:nvSpPr>
            <p:spPr>
              <a:xfrm>
                <a:off x="3639790" y="37168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3</a:t>
                </a:r>
              </a:p>
            </p:txBody>
          </p:sp>
        </p:grpSp>
      </p:grpSp>
      <p:sp>
        <p:nvSpPr>
          <p:cNvPr id="49" name="文字方塊 48">
            <a:extLst>
              <a:ext uri="{FF2B5EF4-FFF2-40B4-BE49-F238E27FC236}">
                <a16:creationId xmlns:a16="http://schemas.microsoft.com/office/drawing/2014/main" id="{4977291A-5464-4FAF-93CA-DFC7AE1DFA83}"/>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38</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23365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9761191E-56C2-47F6-B6E2-1F17B467A923}"/>
              </a:ext>
            </a:extLst>
          </p:cNvPr>
          <p:cNvGrpSpPr/>
          <p:nvPr/>
        </p:nvGrpSpPr>
        <p:grpSpPr>
          <a:xfrm>
            <a:off x="3351136" y="490922"/>
            <a:ext cx="5489729" cy="660232"/>
            <a:chOff x="4343400" y="1043374"/>
            <a:chExt cx="5489729" cy="660232"/>
          </a:xfrm>
        </p:grpSpPr>
        <p:sp>
          <p:nvSpPr>
            <p:cNvPr id="26" name="文字方塊 25">
              <a:extLst>
                <a:ext uri="{FF2B5EF4-FFF2-40B4-BE49-F238E27FC236}">
                  <a16:creationId xmlns:a16="http://schemas.microsoft.com/office/drawing/2014/main" id="{045DE86D-529C-4D6C-9CB2-27A59BA55EB9}"/>
                </a:ext>
              </a:extLst>
            </p:cNvPr>
            <p:cNvSpPr txBox="1"/>
            <p:nvPr/>
          </p:nvSpPr>
          <p:spPr>
            <a:xfrm>
              <a:off x="5534025" y="1043374"/>
              <a:ext cx="4299104" cy="646331"/>
            </a:xfrm>
            <a:prstGeom prst="rect">
              <a:avLst/>
            </a:prstGeom>
            <a:noFill/>
          </p:spPr>
          <p:txBody>
            <a:bodyPr wrap="square">
              <a:spAutoFit/>
            </a:bodyPr>
            <a:lstStyle/>
            <a:p>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Least Connections</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D1ED148F-78AF-41C7-AD20-DFEB9B6BA8E1}"/>
                </a:ext>
              </a:extLst>
            </p:cNvPr>
            <p:cNvSpPr txBox="1"/>
            <p:nvPr/>
          </p:nvSpPr>
          <p:spPr>
            <a:xfrm>
              <a:off x="4343400" y="1057275"/>
              <a:ext cx="1266825" cy="646331"/>
            </a:xfrm>
            <a:prstGeom prst="rect">
              <a:avLst/>
            </a:prstGeom>
            <a:noFill/>
          </p:spPr>
          <p:txBody>
            <a:bodyPr wrap="square" rtlCol="0">
              <a:spAutoFit/>
            </a:bodyPr>
            <a:lstStyle/>
            <a:p>
              <a:pPr algn="ctr"/>
              <a:r>
                <a:rPr lang="zh-TW" altLang="en-US" sz="3600" dirty="0">
                  <a:solidFill>
                    <a:srgbClr val="FF914C"/>
                  </a:solidFill>
                  <a:latin typeface="微軟正黑體" panose="020B0604030504040204" pitchFamily="34" charset="-120"/>
                  <a:ea typeface="微軟正黑體" panose="020B0604030504040204" pitchFamily="34" charset="-120"/>
                </a:rPr>
                <a:t>動態</a:t>
              </a:r>
            </a:p>
          </p:txBody>
        </p:sp>
      </p:grpSp>
      <p:grpSp>
        <p:nvGrpSpPr>
          <p:cNvPr id="5" name="群組 4">
            <a:extLst>
              <a:ext uri="{FF2B5EF4-FFF2-40B4-BE49-F238E27FC236}">
                <a16:creationId xmlns:a16="http://schemas.microsoft.com/office/drawing/2014/main" id="{7FFE0CE3-4967-4B0D-A1E5-EB4CB170B8B2}"/>
              </a:ext>
            </a:extLst>
          </p:cNvPr>
          <p:cNvGrpSpPr/>
          <p:nvPr/>
        </p:nvGrpSpPr>
        <p:grpSpPr>
          <a:xfrm>
            <a:off x="2028000" y="1339341"/>
            <a:ext cx="8136000" cy="5148792"/>
            <a:chOff x="2028000" y="1339341"/>
            <a:chExt cx="8136000" cy="5148792"/>
          </a:xfrm>
        </p:grpSpPr>
        <p:grpSp>
          <p:nvGrpSpPr>
            <p:cNvPr id="49" name="群組 48">
              <a:extLst>
                <a:ext uri="{FF2B5EF4-FFF2-40B4-BE49-F238E27FC236}">
                  <a16:creationId xmlns:a16="http://schemas.microsoft.com/office/drawing/2014/main" id="{40F3E407-A12F-4AFF-9919-5B91E4A7AFA9}"/>
                </a:ext>
              </a:extLst>
            </p:cNvPr>
            <p:cNvGrpSpPr/>
            <p:nvPr/>
          </p:nvGrpSpPr>
          <p:grpSpPr>
            <a:xfrm>
              <a:off x="2028000" y="1339341"/>
              <a:ext cx="8136000" cy="5148792"/>
              <a:chOff x="2028000" y="1434591"/>
              <a:chExt cx="8136000" cy="5148792"/>
            </a:xfrm>
          </p:grpSpPr>
          <p:grpSp>
            <p:nvGrpSpPr>
              <p:cNvPr id="50" name="群組 49">
                <a:extLst>
                  <a:ext uri="{FF2B5EF4-FFF2-40B4-BE49-F238E27FC236}">
                    <a16:creationId xmlns:a16="http://schemas.microsoft.com/office/drawing/2014/main" id="{11AD4FE3-C197-498A-B2B1-04196EC2C653}"/>
                  </a:ext>
                </a:extLst>
              </p:cNvPr>
              <p:cNvGrpSpPr/>
              <p:nvPr/>
            </p:nvGrpSpPr>
            <p:grpSpPr>
              <a:xfrm>
                <a:off x="2045386" y="1434591"/>
                <a:ext cx="8071089" cy="2035023"/>
                <a:chOff x="1368718" y="2248696"/>
                <a:chExt cx="8071089" cy="2035023"/>
              </a:xfrm>
            </p:grpSpPr>
            <p:sp>
              <p:nvSpPr>
                <p:cNvPr id="64" name="文字方塊 63">
                  <a:extLst>
                    <a:ext uri="{FF2B5EF4-FFF2-40B4-BE49-F238E27FC236}">
                      <a16:creationId xmlns:a16="http://schemas.microsoft.com/office/drawing/2014/main" id="{5E335C6E-3BD0-4BE4-8B16-F40765ABF67C}"/>
                    </a:ext>
                  </a:extLst>
                </p:cNvPr>
                <p:cNvSpPr txBox="1"/>
                <p:nvPr/>
              </p:nvSpPr>
              <p:spPr>
                <a:xfrm>
                  <a:off x="1368718" y="3568911"/>
                  <a:ext cx="1924346"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工作原理  </a:t>
                  </a:r>
                </a:p>
              </p:txBody>
            </p:sp>
            <p:grpSp>
              <p:nvGrpSpPr>
                <p:cNvPr id="65" name="群組 64">
                  <a:extLst>
                    <a:ext uri="{FF2B5EF4-FFF2-40B4-BE49-F238E27FC236}">
                      <a16:creationId xmlns:a16="http://schemas.microsoft.com/office/drawing/2014/main" id="{11BD85FA-F78E-485C-84AD-111E79E248A4}"/>
                    </a:ext>
                  </a:extLst>
                </p:cNvPr>
                <p:cNvGrpSpPr/>
                <p:nvPr/>
              </p:nvGrpSpPr>
              <p:grpSpPr>
                <a:xfrm>
                  <a:off x="3465964" y="2248696"/>
                  <a:ext cx="1832873" cy="400110"/>
                  <a:chOff x="3639790" y="4130700"/>
                  <a:chExt cx="1832873" cy="400110"/>
                </a:xfrm>
              </p:grpSpPr>
              <p:sp>
                <p:nvSpPr>
                  <p:cNvPr id="71" name="文字方塊 70">
                    <a:extLst>
                      <a:ext uri="{FF2B5EF4-FFF2-40B4-BE49-F238E27FC236}">
                        <a16:creationId xmlns:a16="http://schemas.microsoft.com/office/drawing/2014/main" id="{89D0629A-F5B7-47BA-801D-ACFCBEFAD3C6}"/>
                      </a:ext>
                    </a:extLst>
                  </p:cNvPr>
                  <p:cNvSpPr txBox="1"/>
                  <p:nvPr/>
                </p:nvSpPr>
                <p:spPr>
                  <a:xfrm>
                    <a:off x="3920232" y="4130700"/>
                    <a:ext cx="1552431"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監控連接數</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72" name="流程圖: 接點 71">
                    <a:extLst>
                      <a:ext uri="{FF2B5EF4-FFF2-40B4-BE49-F238E27FC236}">
                        <a16:creationId xmlns:a16="http://schemas.microsoft.com/office/drawing/2014/main" id="{A72F0A12-39BC-4C65-AA99-04E099D3C6E7}"/>
                      </a:ext>
                    </a:extLst>
                  </p:cNvPr>
                  <p:cNvSpPr/>
                  <p:nvPr/>
                </p:nvSpPr>
                <p:spPr>
                  <a:xfrm>
                    <a:off x="3639790" y="41867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66" name="群組 65">
                  <a:extLst>
                    <a:ext uri="{FF2B5EF4-FFF2-40B4-BE49-F238E27FC236}">
                      <a16:creationId xmlns:a16="http://schemas.microsoft.com/office/drawing/2014/main" id="{74B88883-7F23-4030-B6D8-970812B24F38}"/>
                    </a:ext>
                  </a:extLst>
                </p:cNvPr>
                <p:cNvGrpSpPr/>
                <p:nvPr/>
              </p:nvGrpSpPr>
              <p:grpSpPr>
                <a:xfrm>
                  <a:off x="3465964" y="3168801"/>
                  <a:ext cx="1832873" cy="400110"/>
                  <a:chOff x="3639790" y="3444900"/>
                  <a:chExt cx="1832873" cy="400110"/>
                </a:xfrm>
              </p:grpSpPr>
              <p:sp>
                <p:nvSpPr>
                  <p:cNvPr id="69" name="文字方塊 68">
                    <a:extLst>
                      <a:ext uri="{FF2B5EF4-FFF2-40B4-BE49-F238E27FC236}">
                        <a16:creationId xmlns:a16="http://schemas.microsoft.com/office/drawing/2014/main" id="{6FCAF096-E5BA-421A-8199-B38CF57605C0}"/>
                      </a:ext>
                    </a:extLst>
                  </p:cNvPr>
                  <p:cNvSpPr txBox="1"/>
                  <p:nvPr/>
                </p:nvSpPr>
                <p:spPr>
                  <a:xfrm>
                    <a:off x="3920232" y="3444900"/>
                    <a:ext cx="1552431" cy="400110"/>
                  </a:xfrm>
                  <a:prstGeom prst="rect">
                    <a:avLst/>
                  </a:prstGeom>
                  <a:noFill/>
                </p:spPr>
                <p:txBody>
                  <a:bodyPr wrap="square">
                    <a:spAutoFit/>
                  </a:bodyPr>
                  <a:lstStyle>
                    <a:defPPr>
                      <a:defRPr lang="zh-TW"/>
                    </a:defPPr>
                    <a:lvl1pPr algn="just">
                      <a:defRPr sz="2000" b="1">
                        <a:solidFill>
                          <a:schemeClr val="bg1">
                            <a:lumMod val="85000"/>
                          </a:schemeClr>
                        </a:solidFill>
                        <a:latin typeface="微軟正黑體" panose="020B0604030504040204" pitchFamily="34" charset="-120"/>
                        <a:ea typeface="微軟正黑體" panose="020B0604030504040204" pitchFamily="34" charset="-120"/>
                      </a:defRPr>
                    </a:lvl1pPr>
                  </a:lstStyle>
                  <a:p>
                    <a:r>
                      <a:rPr lang="zh-TW" altLang="en-US" dirty="0">
                        <a:solidFill>
                          <a:schemeClr val="bg1"/>
                        </a:solidFill>
                      </a:rPr>
                      <a:t>分配請求</a:t>
                    </a:r>
                    <a:endParaRPr lang="en-US" altLang="zh-TW" dirty="0">
                      <a:solidFill>
                        <a:schemeClr val="bg1"/>
                      </a:solidFill>
                    </a:endParaRPr>
                  </a:p>
                </p:txBody>
              </p:sp>
              <p:sp>
                <p:nvSpPr>
                  <p:cNvPr id="70" name="流程圖: 接點 69">
                    <a:extLst>
                      <a:ext uri="{FF2B5EF4-FFF2-40B4-BE49-F238E27FC236}">
                        <a16:creationId xmlns:a16="http://schemas.microsoft.com/office/drawing/2014/main" id="{D07F5133-C0B9-4561-852E-B66FC99DA9AB}"/>
                      </a:ext>
                    </a:extLst>
                  </p:cNvPr>
                  <p:cNvSpPr/>
                  <p:nvPr/>
                </p:nvSpPr>
                <p:spPr>
                  <a:xfrm>
                    <a:off x="3639790" y="3497780"/>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sp>
              <p:nvSpPr>
                <p:cNvPr id="67" name="文字方塊 66">
                  <a:extLst>
                    <a:ext uri="{FF2B5EF4-FFF2-40B4-BE49-F238E27FC236}">
                      <a16:creationId xmlns:a16="http://schemas.microsoft.com/office/drawing/2014/main" id="{BD5B9C03-A5C7-4BAE-AF09-5A9B61E80D18}"/>
                    </a:ext>
                  </a:extLst>
                </p:cNvPr>
                <p:cNvSpPr txBox="1"/>
                <p:nvPr/>
              </p:nvSpPr>
              <p:spPr>
                <a:xfrm>
                  <a:off x="3609964" y="2736183"/>
                  <a:ext cx="5829843" cy="349968"/>
                </a:xfrm>
                <a:prstGeom prst="rect">
                  <a:avLst/>
                </a:prstGeom>
                <a:noFill/>
              </p:spPr>
              <p:txBody>
                <a:bodyPr wrap="square">
                  <a:spAutoFit/>
                </a:bodyPr>
                <a:lstStyle>
                  <a:defPPr>
                    <a:defRPr lang="zh-TW"/>
                  </a:defPPr>
                  <a:lvl1pPr marL="285750" indent="-285750">
                    <a:lnSpc>
                      <a:spcPct val="114000"/>
                    </a:lnSpc>
                    <a:buClr>
                      <a:schemeClr val="accent2"/>
                    </a:buClr>
                    <a:buSzPct val="50000"/>
                    <a:buFont typeface="Wingdings" panose="05000000000000000000" pitchFamily="2" charset="2"/>
                    <a:buChar char="l"/>
                    <a:defRPr sz="1600">
                      <a:solidFill>
                        <a:schemeClr val="bg1"/>
                      </a:solidFill>
                      <a:latin typeface="微軟正黑體" panose="020B0604030504040204" pitchFamily="34" charset="-120"/>
                      <a:ea typeface="微軟正黑體" panose="020B0604030504040204" pitchFamily="34" charset="-120"/>
                    </a:defRPr>
                  </a:lvl1pPr>
                </a:lstStyle>
                <a:p>
                  <a:pPr algn="just"/>
                  <a:r>
                    <a:rPr lang="zh-TW" altLang="en-US" dirty="0"/>
                    <a:t>負載平衡器隨時監控每台伺服器當前正在處理的連接數量。</a:t>
                  </a:r>
                  <a:endParaRPr lang="en-US" altLang="zh-TW" dirty="0"/>
                </a:p>
              </p:txBody>
            </p:sp>
            <p:sp>
              <p:nvSpPr>
                <p:cNvPr id="68" name="文字方塊 67">
                  <a:extLst>
                    <a:ext uri="{FF2B5EF4-FFF2-40B4-BE49-F238E27FC236}">
                      <a16:creationId xmlns:a16="http://schemas.microsoft.com/office/drawing/2014/main" id="{23CCEDA5-F5FB-4F8D-BBBD-960FF62B3635}"/>
                    </a:ext>
                  </a:extLst>
                </p:cNvPr>
                <p:cNvSpPr txBox="1"/>
                <p:nvPr/>
              </p:nvSpPr>
              <p:spPr>
                <a:xfrm>
                  <a:off x="3609964" y="3653034"/>
                  <a:ext cx="5829843" cy="630685"/>
                </a:xfrm>
                <a:prstGeom prst="rect">
                  <a:avLst/>
                </a:prstGeom>
                <a:noFill/>
              </p:spPr>
              <p:txBody>
                <a:bodyPr wrap="square">
                  <a:spAutoFit/>
                </a:bodyPr>
                <a:lstStyle>
                  <a:defPPr>
                    <a:defRPr lang="zh-TW"/>
                  </a:defPPr>
                  <a:lvl1pPr marL="285750" indent="-285750" algn="just">
                    <a:lnSpc>
                      <a:spcPct val="114000"/>
                    </a:lnSpc>
                    <a:buClr>
                      <a:schemeClr val="accent2"/>
                    </a:buClr>
                    <a:buSzPct val="50000"/>
                    <a:buFont typeface="Wingdings" panose="05000000000000000000" pitchFamily="2" charset="2"/>
                    <a:buChar char="l"/>
                    <a:defRPr sz="1600">
                      <a:solidFill>
                        <a:schemeClr val="bg1"/>
                      </a:solidFill>
                      <a:latin typeface="微軟正黑體" panose="020B0604030504040204" pitchFamily="34" charset="-120"/>
                      <a:ea typeface="微軟正黑體" panose="020B0604030504040204" pitchFamily="34" charset="-120"/>
                    </a:defRPr>
                  </a:lvl1pPr>
                </a:lstStyle>
                <a:p>
                  <a:r>
                    <a:rPr lang="zh-TW" altLang="en-US" dirty="0"/>
                    <a:t>當有新的請求時，負載平衡器會將其分配給當前處理連接數最少的那台伺服器，進而保持各伺服器之間的負載均衡。</a:t>
                  </a:r>
                </a:p>
              </p:txBody>
            </p:sp>
          </p:grpSp>
          <p:sp>
            <p:nvSpPr>
              <p:cNvPr id="51" name="文字方塊 50">
                <a:extLst>
                  <a:ext uri="{FF2B5EF4-FFF2-40B4-BE49-F238E27FC236}">
                    <a16:creationId xmlns:a16="http://schemas.microsoft.com/office/drawing/2014/main" id="{26100791-30D4-43B5-84BD-D084007C1ACD}"/>
                  </a:ext>
                </a:extLst>
              </p:cNvPr>
              <p:cNvSpPr txBox="1"/>
              <p:nvPr/>
            </p:nvSpPr>
            <p:spPr>
              <a:xfrm>
                <a:off x="2430819" y="5146487"/>
                <a:ext cx="1218837"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優點 </a:t>
                </a:r>
              </a:p>
            </p:txBody>
          </p:sp>
          <p:sp>
            <p:nvSpPr>
              <p:cNvPr id="52" name="文字方塊 51">
                <a:extLst>
                  <a:ext uri="{FF2B5EF4-FFF2-40B4-BE49-F238E27FC236}">
                    <a16:creationId xmlns:a16="http://schemas.microsoft.com/office/drawing/2014/main" id="{BD5A07CC-07DF-4FE4-BF8F-E38AA0349863}"/>
                  </a:ext>
                </a:extLst>
              </p:cNvPr>
              <p:cNvSpPr txBox="1"/>
              <p:nvPr/>
            </p:nvSpPr>
            <p:spPr>
              <a:xfrm>
                <a:off x="2463128" y="6060163"/>
                <a:ext cx="1084368"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缺點 </a:t>
                </a:r>
              </a:p>
            </p:txBody>
          </p:sp>
          <p:cxnSp>
            <p:nvCxnSpPr>
              <p:cNvPr id="53" name="直線接點 52">
                <a:extLst>
                  <a:ext uri="{FF2B5EF4-FFF2-40B4-BE49-F238E27FC236}">
                    <a16:creationId xmlns:a16="http://schemas.microsoft.com/office/drawing/2014/main" id="{D758166B-B8AD-4C7D-AD2C-42603BC208D6}"/>
                  </a:ext>
                </a:extLst>
              </p:cNvPr>
              <p:cNvCxnSpPr>
                <a:cxnSpLocks/>
              </p:cNvCxnSpPr>
              <p:nvPr/>
            </p:nvCxnSpPr>
            <p:spPr>
              <a:xfrm flipV="1">
                <a:off x="2028000" y="4978382"/>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A30F1BF6-5FEE-47DA-A6BE-916B25942BDD}"/>
                  </a:ext>
                </a:extLst>
              </p:cNvPr>
              <p:cNvCxnSpPr>
                <a:cxnSpLocks/>
              </p:cNvCxnSpPr>
              <p:nvPr/>
            </p:nvCxnSpPr>
            <p:spPr>
              <a:xfrm flipV="1">
                <a:off x="2028000" y="5872749"/>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55" name="群組 54">
                <a:extLst>
                  <a:ext uri="{FF2B5EF4-FFF2-40B4-BE49-F238E27FC236}">
                    <a16:creationId xmlns:a16="http://schemas.microsoft.com/office/drawing/2014/main" id="{E420692F-1C72-426B-A870-1DFDAD601D7B}"/>
                  </a:ext>
                </a:extLst>
              </p:cNvPr>
              <p:cNvGrpSpPr/>
              <p:nvPr/>
            </p:nvGrpSpPr>
            <p:grpSpPr>
              <a:xfrm>
                <a:off x="4142632" y="5242585"/>
                <a:ext cx="2534392" cy="400110"/>
                <a:chOff x="3639790" y="3927500"/>
                <a:chExt cx="2534392" cy="400110"/>
              </a:xfrm>
            </p:grpSpPr>
            <p:sp>
              <p:nvSpPr>
                <p:cNvPr id="62" name="文字方塊 61">
                  <a:extLst>
                    <a:ext uri="{FF2B5EF4-FFF2-40B4-BE49-F238E27FC236}">
                      <a16:creationId xmlns:a16="http://schemas.microsoft.com/office/drawing/2014/main" id="{B6169648-5173-4FB2-8173-9070D6D4CDE8}"/>
                    </a:ext>
                  </a:extLst>
                </p:cNvPr>
                <p:cNvSpPr txBox="1"/>
                <p:nvPr/>
              </p:nvSpPr>
              <p:spPr>
                <a:xfrm>
                  <a:off x="3920231" y="3927500"/>
                  <a:ext cx="2253951" cy="400110"/>
                </a:xfrm>
                <a:prstGeom prst="rect">
                  <a:avLst/>
                </a:prstGeom>
                <a:noFill/>
              </p:spPr>
              <p:txBody>
                <a:bodyPr wrap="square">
                  <a:spAutoFit/>
                </a:bodyPr>
                <a:lstStyle/>
                <a:p>
                  <a:r>
                    <a:rPr lang="zh-TW" altLang="en-US" sz="2000" b="1" dirty="0">
                      <a:solidFill>
                        <a:schemeClr val="bg1"/>
                      </a:solidFill>
                      <a:latin typeface="微軟正黑體" panose="020B0604030504040204" pitchFamily="34" charset="-120"/>
                      <a:ea typeface="微軟正黑體" panose="020B0604030504040204" pitchFamily="34" charset="-120"/>
                    </a:rPr>
                    <a:t>動態適應負載變化</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63" name="流程圖: 接點 62">
                  <a:extLst>
                    <a:ext uri="{FF2B5EF4-FFF2-40B4-BE49-F238E27FC236}">
                      <a16:creationId xmlns:a16="http://schemas.microsoft.com/office/drawing/2014/main" id="{794F501F-361A-47B6-9899-B0A94C6E9188}"/>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56" name="群組 55">
                <a:extLst>
                  <a:ext uri="{FF2B5EF4-FFF2-40B4-BE49-F238E27FC236}">
                    <a16:creationId xmlns:a16="http://schemas.microsoft.com/office/drawing/2014/main" id="{7F2AB5EA-81F7-402F-984A-5603AA6FE3B0}"/>
                  </a:ext>
                </a:extLst>
              </p:cNvPr>
              <p:cNvGrpSpPr/>
              <p:nvPr/>
            </p:nvGrpSpPr>
            <p:grpSpPr>
              <a:xfrm>
                <a:off x="4128344" y="6146506"/>
                <a:ext cx="5329981" cy="400110"/>
                <a:chOff x="3639790" y="3927500"/>
                <a:chExt cx="4717198" cy="400110"/>
              </a:xfrm>
            </p:grpSpPr>
            <p:sp>
              <p:nvSpPr>
                <p:cNvPr id="60" name="文字方塊 59">
                  <a:extLst>
                    <a:ext uri="{FF2B5EF4-FFF2-40B4-BE49-F238E27FC236}">
                      <a16:creationId xmlns:a16="http://schemas.microsoft.com/office/drawing/2014/main" id="{C0E9A68A-AA3F-4F26-8472-58EBF48EB6B3}"/>
                    </a:ext>
                  </a:extLst>
                </p:cNvPr>
                <p:cNvSpPr txBox="1"/>
                <p:nvPr/>
              </p:nvSpPr>
              <p:spPr>
                <a:xfrm>
                  <a:off x="3886512" y="3927500"/>
                  <a:ext cx="4470476"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請求處理的速度快或慢會導致資源難以監控</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61" name="流程圖: 接點 60">
                  <a:extLst>
                    <a:ext uri="{FF2B5EF4-FFF2-40B4-BE49-F238E27FC236}">
                      <a16:creationId xmlns:a16="http://schemas.microsoft.com/office/drawing/2014/main" id="{6E48F95F-E077-49A4-A6A7-814932A206D3}"/>
                    </a:ext>
                  </a:extLst>
                </p:cNvPr>
                <p:cNvSpPr/>
                <p:nvPr/>
              </p:nvSpPr>
              <p:spPr>
                <a:xfrm>
                  <a:off x="3639790" y="3983555"/>
                  <a:ext cx="254889"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sp>
            <p:nvSpPr>
              <p:cNvPr id="57" name="文字方塊 56">
                <a:extLst>
                  <a:ext uri="{FF2B5EF4-FFF2-40B4-BE49-F238E27FC236}">
                    <a16:creationId xmlns:a16="http://schemas.microsoft.com/office/drawing/2014/main" id="{32A79EF9-BD30-400D-8260-526471ED9F71}"/>
                  </a:ext>
                </a:extLst>
              </p:cNvPr>
              <p:cNvSpPr txBox="1"/>
              <p:nvPr/>
            </p:nvSpPr>
            <p:spPr>
              <a:xfrm>
                <a:off x="4435773" y="3523096"/>
                <a:ext cx="2095655" cy="400110"/>
              </a:xfrm>
              <a:prstGeom prst="rect">
                <a:avLst/>
              </a:prstGeom>
              <a:noFill/>
            </p:spPr>
            <p:txBody>
              <a:bodyPr wrap="square">
                <a:spAutoFit/>
              </a:bodyPr>
              <a:lstStyle>
                <a:defPPr>
                  <a:defRPr lang="zh-TW"/>
                </a:defPPr>
                <a:lvl1pPr algn="just">
                  <a:defRPr sz="2000" b="1">
                    <a:solidFill>
                      <a:schemeClr val="bg1">
                        <a:lumMod val="85000"/>
                      </a:schemeClr>
                    </a:solidFill>
                    <a:latin typeface="微軟正黑體" panose="020B0604030504040204" pitchFamily="34" charset="-120"/>
                    <a:ea typeface="微軟正黑體" panose="020B0604030504040204" pitchFamily="34" charset="-120"/>
                  </a:defRPr>
                </a:lvl1pPr>
              </a:lstStyle>
              <a:p>
                <a:r>
                  <a:rPr lang="zh-TW" altLang="en-US" dirty="0">
                    <a:solidFill>
                      <a:schemeClr val="bg1"/>
                    </a:solidFill>
                  </a:rPr>
                  <a:t>動態調整</a:t>
                </a:r>
                <a:endParaRPr lang="en-US" altLang="zh-TW" dirty="0">
                  <a:solidFill>
                    <a:schemeClr val="bg1"/>
                  </a:solidFill>
                </a:endParaRPr>
              </a:p>
            </p:txBody>
          </p:sp>
          <p:sp>
            <p:nvSpPr>
              <p:cNvPr id="58" name="流程圖: 接點 57">
                <a:extLst>
                  <a:ext uri="{FF2B5EF4-FFF2-40B4-BE49-F238E27FC236}">
                    <a16:creationId xmlns:a16="http://schemas.microsoft.com/office/drawing/2014/main" id="{09387769-3744-43F7-9543-3355B6FF7849}"/>
                  </a:ext>
                </a:extLst>
              </p:cNvPr>
              <p:cNvSpPr/>
              <p:nvPr/>
            </p:nvSpPr>
            <p:spPr>
              <a:xfrm>
                <a:off x="4155332" y="3579151"/>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3</a:t>
                </a:r>
              </a:p>
            </p:txBody>
          </p:sp>
          <p:sp>
            <p:nvSpPr>
              <p:cNvPr id="59" name="文字方塊 58">
                <a:extLst>
                  <a:ext uri="{FF2B5EF4-FFF2-40B4-BE49-F238E27FC236}">
                    <a16:creationId xmlns:a16="http://schemas.microsoft.com/office/drawing/2014/main" id="{8A4AEE00-F3BA-4505-BEEC-9FB74D7FDD6D}"/>
                  </a:ext>
                </a:extLst>
              </p:cNvPr>
              <p:cNvSpPr txBox="1"/>
              <p:nvPr/>
            </p:nvSpPr>
            <p:spPr>
              <a:xfrm>
                <a:off x="4286631" y="3981269"/>
                <a:ext cx="5829843" cy="911403"/>
              </a:xfrm>
              <a:prstGeom prst="rect">
                <a:avLst/>
              </a:prstGeom>
              <a:noFill/>
            </p:spPr>
            <p:txBody>
              <a:bodyPr wrap="square">
                <a:spAutoFit/>
              </a:bodyPr>
              <a:lstStyle>
                <a:defPPr>
                  <a:defRPr lang="zh-TW"/>
                </a:defPPr>
                <a:lvl1pPr marL="285750" indent="-285750" algn="just">
                  <a:lnSpc>
                    <a:spcPct val="114000"/>
                  </a:lnSpc>
                  <a:buClr>
                    <a:schemeClr val="accent2"/>
                  </a:buClr>
                  <a:buSzPct val="50000"/>
                  <a:buFont typeface="Wingdings" panose="05000000000000000000" pitchFamily="2" charset="2"/>
                  <a:buChar char="l"/>
                  <a:defRPr sz="1600">
                    <a:solidFill>
                      <a:schemeClr val="bg1"/>
                    </a:solidFill>
                    <a:latin typeface="微軟正黑體" panose="020B0604030504040204" pitchFamily="34" charset="-120"/>
                    <a:ea typeface="微軟正黑體" panose="020B0604030504040204" pitchFamily="34" charset="-120"/>
                  </a:defRPr>
                </a:lvl1pPr>
              </a:lstStyle>
              <a:p>
                <a:r>
                  <a:rPr lang="zh-TW" altLang="en-US" dirty="0"/>
                  <a:t>隨著請求的不斷進入和處理，每台伺服器的連接數會動態變化，負載平衡器也會動態調整請求分配策略，確保連接數最少的伺服器優先接收新的請求。</a:t>
                </a:r>
              </a:p>
            </p:txBody>
          </p:sp>
        </p:grpSp>
        <p:sp>
          <p:nvSpPr>
            <p:cNvPr id="73" name="文字方塊 72">
              <a:extLst>
                <a:ext uri="{FF2B5EF4-FFF2-40B4-BE49-F238E27FC236}">
                  <a16:creationId xmlns:a16="http://schemas.microsoft.com/office/drawing/2014/main" id="{418CA867-B832-4101-9700-26B13FEA7777}"/>
                </a:ext>
              </a:extLst>
            </p:cNvPr>
            <p:cNvSpPr txBox="1"/>
            <p:nvPr/>
          </p:nvSpPr>
          <p:spPr>
            <a:xfrm>
              <a:off x="7062240" y="5136176"/>
              <a:ext cx="2519910" cy="400110"/>
            </a:xfrm>
            <a:prstGeom prst="rect">
              <a:avLst/>
            </a:prstGeom>
            <a:noFill/>
          </p:spPr>
          <p:txBody>
            <a:bodyPr wrap="square">
              <a:spAutoFit/>
            </a:bodyPr>
            <a:lstStyle/>
            <a:p>
              <a:r>
                <a:rPr lang="zh-TW" altLang="en-US" sz="2000" b="1" dirty="0">
                  <a:solidFill>
                    <a:schemeClr val="bg1"/>
                  </a:solidFill>
                  <a:latin typeface="微軟正黑體" panose="020B0604030504040204" pitchFamily="34" charset="-120"/>
                  <a:ea typeface="微軟正黑體" panose="020B0604030504040204" pitchFamily="34" charset="-120"/>
                </a:rPr>
                <a:t>處理時間不均的請求</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74" name="流程圖: 接點 73">
              <a:extLst>
                <a:ext uri="{FF2B5EF4-FFF2-40B4-BE49-F238E27FC236}">
                  <a16:creationId xmlns:a16="http://schemas.microsoft.com/office/drawing/2014/main" id="{1307E718-24D2-4EB3-B3D5-1B41F87EC674}"/>
                </a:ext>
              </a:extLst>
            </p:cNvPr>
            <p:cNvSpPr/>
            <p:nvPr/>
          </p:nvSpPr>
          <p:spPr>
            <a:xfrm>
              <a:off x="6781799" y="5192231"/>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sp>
        <p:nvSpPr>
          <p:cNvPr id="75" name="文字方塊 74">
            <a:extLst>
              <a:ext uri="{FF2B5EF4-FFF2-40B4-BE49-F238E27FC236}">
                <a16:creationId xmlns:a16="http://schemas.microsoft.com/office/drawing/2014/main" id="{79749C62-CA23-4F37-93E7-FD0CFCD5D3C9}"/>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39</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33687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D4397991-7D8A-481D-A4AB-DF7A46877D35}"/>
              </a:ext>
            </a:extLst>
          </p:cNvPr>
          <p:cNvSpPr txBox="1"/>
          <p:nvPr/>
        </p:nvSpPr>
        <p:spPr>
          <a:xfrm>
            <a:off x="11764254" y="6349376"/>
            <a:ext cx="391886"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4</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705B83EA-DE41-4C43-A309-1EEB6A4DC817}"/>
              </a:ext>
            </a:extLst>
          </p:cNvPr>
          <p:cNvSpPr txBox="1"/>
          <p:nvPr/>
        </p:nvSpPr>
        <p:spPr>
          <a:xfrm>
            <a:off x="2336427" y="1154206"/>
            <a:ext cx="7519147" cy="646331"/>
          </a:xfrm>
          <a:prstGeom prst="rect">
            <a:avLst/>
          </a:prstGeom>
          <a:noFill/>
        </p:spPr>
        <p:txBody>
          <a:bodyPr wrap="square" rtlCol="0">
            <a:spAutoFit/>
          </a:bodyPr>
          <a:lstStyle/>
          <a:p>
            <a:pPr algn="ctr"/>
            <a:r>
              <a:rPr lang="en-US" altLang="zh-TW" sz="3600" dirty="0" err="1">
                <a:solidFill>
                  <a:schemeClr val="bg1">
                    <a:lumMod val="95000"/>
                  </a:schemeClr>
                </a:solidFill>
                <a:latin typeface="微軟正黑體" panose="020B0604030504040204" pitchFamily="34" charset="-120"/>
                <a:ea typeface="微軟正黑體" panose="020B0604030504040204" pitchFamily="34" charset="-120"/>
              </a:rPr>
              <a:t>B+Tree</a:t>
            </a:r>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特點</a:t>
            </a:r>
          </a:p>
        </p:txBody>
      </p:sp>
      <p:grpSp>
        <p:nvGrpSpPr>
          <p:cNvPr id="4" name="群組 3">
            <a:extLst>
              <a:ext uri="{FF2B5EF4-FFF2-40B4-BE49-F238E27FC236}">
                <a16:creationId xmlns:a16="http://schemas.microsoft.com/office/drawing/2014/main" id="{86443B5B-3A91-4B57-8A88-277F3B9527E7}"/>
              </a:ext>
            </a:extLst>
          </p:cNvPr>
          <p:cNvGrpSpPr/>
          <p:nvPr/>
        </p:nvGrpSpPr>
        <p:grpSpPr>
          <a:xfrm>
            <a:off x="1590749" y="2269480"/>
            <a:ext cx="9044168" cy="3553346"/>
            <a:chOff x="1590749" y="2269480"/>
            <a:chExt cx="9044168" cy="3553346"/>
          </a:xfrm>
        </p:grpSpPr>
        <p:sp>
          <p:nvSpPr>
            <p:cNvPr id="9" name="文字方塊 8">
              <a:extLst>
                <a:ext uri="{FF2B5EF4-FFF2-40B4-BE49-F238E27FC236}">
                  <a16:creationId xmlns:a16="http://schemas.microsoft.com/office/drawing/2014/main" id="{4A1785E7-B207-452D-86EC-F678894241BD}"/>
                </a:ext>
              </a:extLst>
            </p:cNvPr>
            <p:cNvSpPr txBox="1"/>
            <p:nvPr/>
          </p:nvSpPr>
          <p:spPr>
            <a:xfrm>
              <a:off x="3205420" y="2389067"/>
              <a:ext cx="7152391" cy="414344"/>
            </a:xfrm>
            <a:prstGeom prst="rect">
              <a:avLst/>
            </a:prstGeom>
            <a:noFill/>
          </p:spPr>
          <p:txBody>
            <a:bodyPr wrap="square">
              <a:spAutoFit/>
            </a:bodyPr>
            <a:lstStyle/>
            <a:p>
              <a:pPr marL="169200" algn="just">
                <a:lnSpc>
                  <a:spcPct val="114000"/>
                </a:lnSpc>
                <a:spcBef>
                  <a:spcPts val="600"/>
                </a:spcBef>
              </a:pP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1634917" y="2269480"/>
              <a:ext cx="9000000" cy="923330"/>
            </a:xfrm>
            <a:prstGeom prst="rect">
              <a:avLst/>
            </a:prstGeom>
            <a:noFill/>
          </p:spPr>
          <p:txBody>
            <a:bodyPr wrap="square" rtlCol="0">
              <a:spAutoFit/>
            </a:bodyPr>
            <a:lstStyle/>
            <a:p>
              <a:r>
                <a:rPr lang="en-US" altLang="zh-TW" sz="5400" dirty="0">
                  <a:solidFill>
                    <a:schemeClr val="accent2"/>
                  </a:solidFill>
                </a:rPr>
                <a:t>1</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葉節點間的連結</a:t>
              </a:r>
            </a:p>
          </p:txBody>
        </p:sp>
        <p:sp>
          <p:nvSpPr>
            <p:cNvPr id="11" name="文字方塊 10">
              <a:extLst>
                <a:ext uri="{FF2B5EF4-FFF2-40B4-BE49-F238E27FC236}">
                  <a16:creationId xmlns:a16="http://schemas.microsoft.com/office/drawing/2014/main" id="{F9DCD65D-4B83-41A0-81E6-82578D599F51}"/>
                </a:ext>
              </a:extLst>
            </p:cNvPr>
            <p:cNvSpPr txBox="1"/>
            <p:nvPr/>
          </p:nvSpPr>
          <p:spPr>
            <a:xfrm>
              <a:off x="1634918" y="3656123"/>
              <a:ext cx="8999999" cy="923330"/>
            </a:xfrm>
            <a:prstGeom prst="rect">
              <a:avLst/>
            </a:prstGeom>
            <a:noFill/>
          </p:spPr>
          <p:txBody>
            <a:bodyPr wrap="square" rtlCol="0">
              <a:spAutoFit/>
            </a:bodyPr>
            <a:lstStyle/>
            <a:p>
              <a:r>
                <a:rPr lang="en-US" altLang="zh-TW" sz="5400" dirty="0">
                  <a:solidFill>
                    <a:schemeClr val="accent2"/>
                  </a:solidFill>
                </a:rPr>
                <a:t>2</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內部節點僅儲存索引</a:t>
              </a:r>
            </a:p>
          </p:txBody>
        </p:sp>
        <p:cxnSp>
          <p:nvCxnSpPr>
            <p:cNvPr id="13" name="直線接點 12">
              <a:extLst>
                <a:ext uri="{FF2B5EF4-FFF2-40B4-BE49-F238E27FC236}">
                  <a16:creationId xmlns:a16="http://schemas.microsoft.com/office/drawing/2014/main" id="{C4FC7CCD-CD96-415E-82A6-8B071C791DC0}"/>
                </a:ext>
              </a:extLst>
            </p:cNvPr>
            <p:cNvCxnSpPr>
              <a:cxnSpLocks/>
            </p:cNvCxnSpPr>
            <p:nvPr/>
          </p:nvCxnSpPr>
          <p:spPr>
            <a:xfrm flipV="1">
              <a:off x="1596000" y="3462271"/>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7" name="文字方塊 46">
              <a:extLst>
                <a:ext uri="{FF2B5EF4-FFF2-40B4-BE49-F238E27FC236}">
                  <a16:creationId xmlns:a16="http://schemas.microsoft.com/office/drawing/2014/main" id="{7A313955-9E1B-4B0A-AED8-3038E7747CB4}"/>
                </a:ext>
              </a:extLst>
            </p:cNvPr>
            <p:cNvSpPr txBox="1"/>
            <p:nvPr/>
          </p:nvSpPr>
          <p:spPr>
            <a:xfrm>
              <a:off x="1629667" y="4899496"/>
              <a:ext cx="8999999" cy="923330"/>
            </a:xfrm>
            <a:prstGeom prst="rect">
              <a:avLst/>
            </a:prstGeom>
            <a:noFill/>
          </p:spPr>
          <p:txBody>
            <a:bodyPr wrap="square" rtlCol="0">
              <a:spAutoFit/>
            </a:bodyPr>
            <a:lstStyle/>
            <a:p>
              <a:r>
                <a:rPr lang="en-US" altLang="zh-TW" sz="5400" dirty="0">
                  <a:solidFill>
                    <a:schemeClr val="accent2"/>
                  </a:solidFill>
                </a:rPr>
                <a:t>3</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葉節點</a:t>
              </a:r>
            </a:p>
          </p:txBody>
        </p:sp>
        <p:cxnSp>
          <p:nvCxnSpPr>
            <p:cNvPr id="48" name="直線接點 47">
              <a:extLst>
                <a:ext uri="{FF2B5EF4-FFF2-40B4-BE49-F238E27FC236}">
                  <a16:creationId xmlns:a16="http://schemas.microsoft.com/office/drawing/2014/main" id="{E3A45ED4-C19F-46E1-9854-480249CD2C20}"/>
                </a:ext>
              </a:extLst>
            </p:cNvPr>
            <p:cNvCxnSpPr>
              <a:cxnSpLocks/>
            </p:cNvCxnSpPr>
            <p:nvPr/>
          </p:nvCxnSpPr>
          <p:spPr>
            <a:xfrm flipV="1">
              <a:off x="1590749" y="4705644"/>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14" name="Google Shape;129;p22">
            <a:extLst>
              <a:ext uri="{FF2B5EF4-FFF2-40B4-BE49-F238E27FC236}">
                <a16:creationId xmlns:a16="http://schemas.microsoft.com/office/drawing/2014/main" id="{1AE4D45A-76E4-4278-B578-D26264456B6D}"/>
              </a:ext>
            </a:extLst>
          </p:cNvPr>
          <p:cNvPicPr preferRelativeResize="0"/>
          <p:nvPr/>
        </p:nvPicPr>
        <p:blipFill>
          <a:blip r:embed="rId3">
            <a:alphaModFix/>
          </a:blip>
          <a:stretch>
            <a:fillRect/>
          </a:stretch>
        </p:blipFill>
        <p:spPr>
          <a:xfrm>
            <a:off x="1523999" y="7400473"/>
            <a:ext cx="9143999" cy="4485532"/>
          </a:xfrm>
          <a:prstGeom prst="rect">
            <a:avLst/>
          </a:prstGeom>
          <a:noFill/>
          <a:ln>
            <a:noFill/>
          </a:ln>
        </p:spPr>
      </p:pic>
      <p:sp>
        <p:nvSpPr>
          <p:cNvPr id="15" name="文字方塊 14">
            <a:extLst>
              <a:ext uri="{FF2B5EF4-FFF2-40B4-BE49-F238E27FC236}">
                <a16:creationId xmlns:a16="http://schemas.microsoft.com/office/drawing/2014/main" id="{65AD2963-3620-442C-8CD2-E732C3AC9205}"/>
              </a:ext>
            </a:extLst>
          </p:cNvPr>
          <p:cNvSpPr txBox="1"/>
          <p:nvPr/>
        </p:nvSpPr>
        <p:spPr>
          <a:xfrm>
            <a:off x="-5616913" y="918167"/>
            <a:ext cx="5515183" cy="923330"/>
          </a:xfrm>
          <a:prstGeom prst="rect">
            <a:avLst/>
          </a:prstGeom>
          <a:noFill/>
        </p:spPr>
        <p:txBody>
          <a:bodyPr wrap="square" rtlCol="0">
            <a:spAutoFit/>
          </a:bodyPr>
          <a:lstStyle/>
          <a:p>
            <a:pPr algn="ctr"/>
            <a:r>
              <a:rPr lang="en-US" altLang="zh-TW" sz="5400" dirty="0">
                <a:solidFill>
                  <a:schemeClr val="accent2"/>
                </a:solidFill>
              </a:rPr>
              <a:t>1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葉節點間的連結</a:t>
            </a:r>
          </a:p>
        </p:txBody>
      </p:sp>
    </p:spTree>
    <p:extLst>
      <p:ext uri="{BB962C8B-B14F-4D97-AF65-F5344CB8AC3E}">
        <p14:creationId xmlns:p14="http://schemas.microsoft.com/office/powerpoint/2010/main" val="119693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9761191E-56C2-47F6-B6E2-1F17B467A923}"/>
              </a:ext>
            </a:extLst>
          </p:cNvPr>
          <p:cNvGrpSpPr/>
          <p:nvPr/>
        </p:nvGrpSpPr>
        <p:grpSpPr>
          <a:xfrm>
            <a:off x="2256594" y="490922"/>
            <a:ext cx="7678813" cy="660232"/>
            <a:chOff x="4343400" y="1043374"/>
            <a:chExt cx="7678813" cy="660232"/>
          </a:xfrm>
        </p:grpSpPr>
        <p:sp>
          <p:nvSpPr>
            <p:cNvPr id="26" name="文字方塊 25">
              <a:extLst>
                <a:ext uri="{FF2B5EF4-FFF2-40B4-BE49-F238E27FC236}">
                  <a16:creationId xmlns:a16="http://schemas.microsoft.com/office/drawing/2014/main" id="{045DE86D-529C-4D6C-9CB2-27A59BA55EB9}"/>
                </a:ext>
              </a:extLst>
            </p:cNvPr>
            <p:cNvSpPr txBox="1"/>
            <p:nvPr/>
          </p:nvSpPr>
          <p:spPr>
            <a:xfrm>
              <a:off x="5534024" y="1043374"/>
              <a:ext cx="6488189" cy="646331"/>
            </a:xfrm>
            <a:prstGeom prst="rect">
              <a:avLst/>
            </a:prstGeom>
            <a:noFill/>
          </p:spPr>
          <p:txBody>
            <a:bodyPr wrap="square">
              <a:spAutoFit/>
            </a:bodyPr>
            <a:lstStyle/>
            <a:p>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Weighted Least Connections</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D1ED148F-78AF-41C7-AD20-DFEB9B6BA8E1}"/>
                </a:ext>
              </a:extLst>
            </p:cNvPr>
            <p:cNvSpPr txBox="1"/>
            <p:nvPr/>
          </p:nvSpPr>
          <p:spPr>
            <a:xfrm>
              <a:off x="4343400" y="1057275"/>
              <a:ext cx="1266825" cy="646331"/>
            </a:xfrm>
            <a:prstGeom prst="rect">
              <a:avLst/>
            </a:prstGeom>
            <a:noFill/>
          </p:spPr>
          <p:txBody>
            <a:bodyPr wrap="square" rtlCol="0">
              <a:spAutoFit/>
            </a:bodyPr>
            <a:lstStyle/>
            <a:p>
              <a:pPr algn="ctr"/>
              <a:r>
                <a:rPr lang="zh-TW" altLang="en-US" sz="3600" dirty="0">
                  <a:solidFill>
                    <a:srgbClr val="FF914C"/>
                  </a:solidFill>
                  <a:latin typeface="微軟正黑體" panose="020B0604030504040204" pitchFamily="34" charset="-120"/>
                  <a:ea typeface="微軟正黑體" panose="020B0604030504040204" pitchFamily="34" charset="-120"/>
                </a:rPr>
                <a:t>動態</a:t>
              </a:r>
            </a:p>
          </p:txBody>
        </p:sp>
      </p:grpSp>
      <p:grpSp>
        <p:nvGrpSpPr>
          <p:cNvPr id="5" name="群組 4">
            <a:extLst>
              <a:ext uri="{FF2B5EF4-FFF2-40B4-BE49-F238E27FC236}">
                <a16:creationId xmlns:a16="http://schemas.microsoft.com/office/drawing/2014/main" id="{928F8A01-DC25-4B97-A692-54BD755540E7}"/>
              </a:ext>
            </a:extLst>
          </p:cNvPr>
          <p:cNvGrpSpPr/>
          <p:nvPr/>
        </p:nvGrpSpPr>
        <p:grpSpPr>
          <a:xfrm>
            <a:off x="2020914" y="1291716"/>
            <a:ext cx="8143086" cy="5167842"/>
            <a:chOff x="2020914" y="1291716"/>
            <a:chExt cx="8143086" cy="5167842"/>
          </a:xfrm>
        </p:grpSpPr>
        <p:grpSp>
          <p:nvGrpSpPr>
            <p:cNvPr id="50" name="群組 49">
              <a:extLst>
                <a:ext uri="{FF2B5EF4-FFF2-40B4-BE49-F238E27FC236}">
                  <a16:creationId xmlns:a16="http://schemas.microsoft.com/office/drawing/2014/main" id="{4F79A6AB-CE81-4CAF-8AC0-32395EF3A106}"/>
                </a:ext>
              </a:extLst>
            </p:cNvPr>
            <p:cNvGrpSpPr/>
            <p:nvPr/>
          </p:nvGrpSpPr>
          <p:grpSpPr>
            <a:xfrm>
              <a:off x="2020914" y="1291716"/>
              <a:ext cx="8095561" cy="2220777"/>
              <a:chOff x="1344246" y="2045496"/>
              <a:chExt cx="8095561" cy="2220777"/>
            </a:xfrm>
          </p:grpSpPr>
          <p:sp>
            <p:nvSpPr>
              <p:cNvPr id="67" name="文字方塊 66">
                <a:extLst>
                  <a:ext uri="{FF2B5EF4-FFF2-40B4-BE49-F238E27FC236}">
                    <a16:creationId xmlns:a16="http://schemas.microsoft.com/office/drawing/2014/main" id="{894E189B-9B48-49B1-83BF-A682A7B02377}"/>
                  </a:ext>
                </a:extLst>
              </p:cNvPr>
              <p:cNvSpPr txBox="1"/>
              <p:nvPr/>
            </p:nvSpPr>
            <p:spPr>
              <a:xfrm>
                <a:off x="1344246" y="3372374"/>
                <a:ext cx="1924346"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工作原理  </a:t>
                </a:r>
              </a:p>
            </p:txBody>
          </p:sp>
          <p:grpSp>
            <p:nvGrpSpPr>
              <p:cNvPr id="68" name="群組 67">
                <a:extLst>
                  <a:ext uri="{FF2B5EF4-FFF2-40B4-BE49-F238E27FC236}">
                    <a16:creationId xmlns:a16="http://schemas.microsoft.com/office/drawing/2014/main" id="{A0C319B3-1446-4487-B572-52FA09D1D972}"/>
                  </a:ext>
                </a:extLst>
              </p:cNvPr>
              <p:cNvGrpSpPr/>
              <p:nvPr/>
            </p:nvGrpSpPr>
            <p:grpSpPr>
              <a:xfrm>
                <a:off x="3465964" y="2045496"/>
                <a:ext cx="1547267" cy="400110"/>
                <a:chOff x="3639790" y="3927500"/>
                <a:chExt cx="1547267" cy="400110"/>
              </a:xfrm>
            </p:grpSpPr>
            <p:sp>
              <p:nvSpPr>
                <p:cNvPr id="74" name="文字方塊 73">
                  <a:extLst>
                    <a:ext uri="{FF2B5EF4-FFF2-40B4-BE49-F238E27FC236}">
                      <a16:creationId xmlns:a16="http://schemas.microsoft.com/office/drawing/2014/main" id="{4F7AF513-E4B1-4EE4-BBFE-D7361C1F5C9D}"/>
                    </a:ext>
                  </a:extLst>
                </p:cNvPr>
                <p:cNvSpPr txBox="1"/>
                <p:nvPr/>
              </p:nvSpPr>
              <p:spPr>
                <a:xfrm>
                  <a:off x="3920233" y="3927500"/>
                  <a:ext cx="1266824" cy="400110"/>
                </a:xfrm>
                <a:prstGeom prst="rect">
                  <a:avLst/>
                </a:prstGeom>
                <a:noFill/>
              </p:spPr>
              <p:txBody>
                <a:bodyPr wrap="square">
                  <a:spAutoFit/>
                </a:bodyPr>
                <a:lstStyle/>
                <a:p>
                  <a:pPr algn="just"/>
                  <a:r>
                    <a:rPr lang="zh-TW" altLang="en-US" sz="2000" b="1" dirty="0">
                      <a:solidFill>
                        <a:schemeClr val="bg1">
                          <a:lumMod val="85000"/>
                        </a:schemeClr>
                      </a:solidFill>
                      <a:latin typeface="微軟正黑體" panose="020B0604030504040204" pitchFamily="34" charset="-120"/>
                      <a:ea typeface="微軟正黑體" panose="020B0604030504040204" pitchFamily="34" charset="-120"/>
                    </a:rPr>
                    <a:t>權</a:t>
                  </a:r>
                  <a:r>
                    <a:rPr lang="zh-TW" altLang="en-US" sz="2000" b="1" dirty="0">
                      <a:solidFill>
                        <a:schemeClr val="bg1"/>
                      </a:solidFill>
                      <a:latin typeface="微軟正黑體" panose="020B0604030504040204" pitchFamily="34" charset="-120"/>
                      <a:ea typeface="微軟正黑體" panose="020B0604030504040204" pitchFamily="34" charset="-120"/>
                    </a:rPr>
                    <a:t>重設</a:t>
                  </a:r>
                  <a:r>
                    <a:rPr lang="zh-TW" altLang="en-US" sz="2000" b="1" dirty="0">
                      <a:solidFill>
                        <a:schemeClr val="bg1">
                          <a:lumMod val="85000"/>
                        </a:schemeClr>
                      </a:solidFill>
                      <a:latin typeface="微軟正黑體" panose="020B0604030504040204" pitchFamily="34" charset="-120"/>
                      <a:ea typeface="微軟正黑體" panose="020B0604030504040204" pitchFamily="34" charset="-120"/>
                    </a:rPr>
                    <a:t>定</a:t>
                  </a:r>
                  <a:endParaRPr lang="en-US" altLang="zh-TW" sz="2000" b="1"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75" name="流程圖: 接點 74">
                  <a:extLst>
                    <a:ext uri="{FF2B5EF4-FFF2-40B4-BE49-F238E27FC236}">
                      <a16:creationId xmlns:a16="http://schemas.microsoft.com/office/drawing/2014/main" id="{39802E06-BD52-4809-A187-C8543143644C}"/>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69" name="群組 68">
                <a:extLst>
                  <a:ext uri="{FF2B5EF4-FFF2-40B4-BE49-F238E27FC236}">
                    <a16:creationId xmlns:a16="http://schemas.microsoft.com/office/drawing/2014/main" id="{96668203-A361-46C3-9EBD-F614E38449F5}"/>
                  </a:ext>
                </a:extLst>
              </p:cNvPr>
              <p:cNvGrpSpPr/>
              <p:nvPr/>
            </p:nvGrpSpPr>
            <p:grpSpPr>
              <a:xfrm>
                <a:off x="3465964" y="3238651"/>
                <a:ext cx="1832873" cy="400110"/>
                <a:chOff x="3639790" y="3514750"/>
                <a:chExt cx="1832873" cy="400110"/>
              </a:xfrm>
            </p:grpSpPr>
            <p:sp>
              <p:nvSpPr>
                <p:cNvPr id="72" name="文字方塊 71">
                  <a:extLst>
                    <a:ext uri="{FF2B5EF4-FFF2-40B4-BE49-F238E27FC236}">
                      <a16:creationId xmlns:a16="http://schemas.microsoft.com/office/drawing/2014/main" id="{4112D1F6-117C-417A-915B-FE0A79DE199C}"/>
                    </a:ext>
                  </a:extLst>
                </p:cNvPr>
                <p:cNvSpPr txBox="1"/>
                <p:nvPr/>
              </p:nvSpPr>
              <p:spPr>
                <a:xfrm>
                  <a:off x="3920232" y="3514750"/>
                  <a:ext cx="1552431"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監控連接數</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73" name="流程圖: 接點 72">
                  <a:extLst>
                    <a:ext uri="{FF2B5EF4-FFF2-40B4-BE49-F238E27FC236}">
                      <a16:creationId xmlns:a16="http://schemas.microsoft.com/office/drawing/2014/main" id="{F4DCEEE6-222D-4957-B32F-ED8F34348592}"/>
                    </a:ext>
                  </a:extLst>
                </p:cNvPr>
                <p:cNvSpPr/>
                <p:nvPr/>
              </p:nvSpPr>
              <p:spPr>
                <a:xfrm>
                  <a:off x="3639790" y="357080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sp>
            <p:nvSpPr>
              <p:cNvPr id="70" name="文字方塊 69">
                <a:extLst>
                  <a:ext uri="{FF2B5EF4-FFF2-40B4-BE49-F238E27FC236}">
                    <a16:creationId xmlns:a16="http://schemas.microsoft.com/office/drawing/2014/main" id="{C8F2DC3C-1656-44BB-AAD9-00463A21F19F}"/>
                  </a:ext>
                </a:extLst>
              </p:cNvPr>
              <p:cNvSpPr txBox="1"/>
              <p:nvPr/>
            </p:nvSpPr>
            <p:spPr>
              <a:xfrm>
                <a:off x="3609964" y="2532983"/>
                <a:ext cx="5829843" cy="630685"/>
              </a:xfrm>
              <a:prstGeom prst="rect">
                <a:avLst/>
              </a:prstGeom>
              <a:noFill/>
            </p:spPr>
            <p:txBody>
              <a:bodyPr wrap="square">
                <a:spAutoFit/>
              </a:bodyPr>
              <a:lstStyle/>
              <a:p>
                <a:pPr marL="285750" indent="-285750" algn="just">
                  <a:lnSpc>
                    <a:spcPct val="114000"/>
                  </a:lnSpc>
                  <a:buClr>
                    <a:schemeClr val="accent2"/>
                  </a:buClr>
                  <a:buSzPct val="50000"/>
                  <a:buFont typeface="Wingdings" panose="05000000000000000000" pitchFamily="2" charset="2"/>
                  <a:buChar char="l"/>
                </a:pPr>
                <a:r>
                  <a:rPr lang="zh-TW" altLang="en-US" sz="1600" dirty="0">
                    <a:solidFill>
                      <a:schemeClr val="bg1"/>
                    </a:solidFill>
                    <a:latin typeface="微軟正黑體" panose="020B0604030504040204" pitchFamily="34" charset="-120"/>
                    <a:ea typeface="微軟正黑體" panose="020B0604030504040204" pitchFamily="34" charset="-120"/>
                  </a:rPr>
                  <a:t>每台伺服器分配一個權重（</a:t>
                </a:r>
                <a:r>
                  <a:rPr lang="en-US" altLang="zh-TW" sz="1600" dirty="0">
                    <a:solidFill>
                      <a:schemeClr val="bg1"/>
                    </a:solidFill>
                    <a:latin typeface="微軟正黑體" panose="020B0604030504040204" pitchFamily="34" charset="-120"/>
                    <a:ea typeface="微軟正黑體" panose="020B0604030504040204" pitchFamily="34" charset="-120"/>
                  </a:rPr>
                  <a:t>Weight</a:t>
                </a:r>
                <a:r>
                  <a:rPr lang="zh-TW" altLang="en-US" sz="1600" dirty="0">
                    <a:solidFill>
                      <a:schemeClr val="bg1"/>
                    </a:solidFill>
                    <a:latin typeface="微軟正黑體" panose="020B0604030504040204" pitchFamily="34" charset="-120"/>
                    <a:ea typeface="微軟正黑體" panose="020B0604030504040204" pitchFamily="34" charset="-120"/>
                  </a:rPr>
                  <a:t>），權重通常根據伺服器的處理能力、記憶體、</a:t>
                </a:r>
                <a:r>
                  <a:rPr lang="en-US" altLang="zh-TW" sz="1600" dirty="0">
                    <a:solidFill>
                      <a:schemeClr val="bg1"/>
                    </a:solidFill>
                    <a:latin typeface="微軟正黑體" panose="020B0604030504040204" pitchFamily="34" charset="-120"/>
                    <a:ea typeface="微軟正黑體" panose="020B0604030504040204" pitchFamily="34" charset="-120"/>
                  </a:rPr>
                  <a:t>CPU </a:t>
                </a:r>
                <a:r>
                  <a:rPr lang="zh-TW" altLang="en-US" sz="1600" dirty="0">
                    <a:solidFill>
                      <a:schemeClr val="bg1"/>
                    </a:solidFill>
                    <a:latin typeface="微軟正黑體" panose="020B0604030504040204" pitchFamily="34" charset="-120"/>
                    <a:ea typeface="微軟正黑體" panose="020B0604030504040204" pitchFamily="34" charset="-120"/>
                  </a:rPr>
                  <a:t>等資源配置進行設置。</a:t>
                </a:r>
                <a:endParaRPr lang="en-US" altLang="zh-TW" sz="1600" dirty="0">
                  <a:solidFill>
                    <a:schemeClr val="bg1"/>
                  </a:solidFill>
                  <a:latin typeface="微軟正黑體" panose="020B0604030504040204" pitchFamily="34" charset="-120"/>
                  <a:ea typeface="微軟正黑體" panose="020B0604030504040204" pitchFamily="34" charset="-120"/>
                </a:endParaRPr>
              </a:p>
            </p:txBody>
          </p:sp>
          <p:sp>
            <p:nvSpPr>
              <p:cNvPr id="71" name="文字方塊 70">
                <a:extLst>
                  <a:ext uri="{FF2B5EF4-FFF2-40B4-BE49-F238E27FC236}">
                    <a16:creationId xmlns:a16="http://schemas.microsoft.com/office/drawing/2014/main" id="{44226032-7A34-48E8-AF19-2FD215CF8648}"/>
                  </a:ext>
                </a:extLst>
              </p:cNvPr>
              <p:cNvSpPr txBox="1"/>
              <p:nvPr/>
            </p:nvSpPr>
            <p:spPr>
              <a:xfrm>
                <a:off x="3609964" y="3633984"/>
                <a:ext cx="5829843" cy="632289"/>
              </a:xfrm>
              <a:prstGeom prst="rect">
                <a:avLst/>
              </a:prstGeom>
              <a:noFill/>
            </p:spPr>
            <p:txBody>
              <a:bodyPr wrap="square">
                <a:spAutoFit/>
              </a:bodyPr>
              <a:lstStyle>
                <a:defPPr>
                  <a:defRPr lang="zh-TW"/>
                </a:defPPr>
                <a:lvl1pPr marL="285750" indent="-285750">
                  <a:lnSpc>
                    <a:spcPct val="114000"/>
                  </a:lnSpc>
                  <a:buClr>
                    <a:schemeClr val="accent2"/>
                  </a:buClr>
                  <a:buSzPct val="50000"/>
                  <a:buFont typeface="Wingdings" panose="05000000000000000000" pitchFamily="2" charset="2"/>
                  <a:buChar char="l"/>
                  <a:defRPr sz="1600">
                    <a:solidFill>
                      <a:schemeClr val="bg1"/>
                    </a:solidFill>
                    <a:latin typeface="微軟正黑體" panose="020B0604030504040204" pitchFamily="34" charset="-120"/>
                    <a:ea typeface="微軟正黑體" panose="020B0604030504040204" pitchFamily="34" charset="-120"/>
                  </a:defRPr>
                </a:lvl1pPr>
              </a:lstStyle>
              <a:p>
                <a:pPr algn="just"/>
                <a:r>
                  <a:rPr lang="zh-TW" altLang="en-US" dirty="0"/>
                  <a:t>負載平衡器即時監控每台伺服器的當前連接數，並結合伺服器的權重來計算每台伺服器的實際負載。</a:t>
                </a:r>
              </a:p>
            </p:txBody>
          </p:sp>
        </p:grpSp>
        <p:sp>
          <p:nvSpPr>
            <p:cNvPr id="51" name="文字方塊 50">
              <a:extLst>
                <a:ext uri="{FF2B5EF4-FFF2-40B4-BE49-F238E27FC236}">
                  <a16:creationId xmlns:a16="http://schemas.microsoft.com/office/drawing/2014/main" id="{7CA92C9B-4A75-4A8E-9D01-AEBF7BFC7953}"/>
                </a:ext>
              </a:extLst>
            </p:cNvPr>
            <p:cNvSpPr txBox="1"/>
            <p:nvPr/>
          </p:nvSpPr>
          <p:spPr>
            <a:xfrm>
              <a:off x="2430819" y="5032187"/>
              <a:ext cx="1218837"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優點 </a:t>
              </a:r>
            </a:p>
          </p:txBody>
        </p:sp>
        <p:sp>
          <p:nvSpPr>
            <p:cNvPr id="52" name="文字方塊 51">
              <a:extLst>
                <a:ext uri="{FF2B5EF4-FFF2-40B4-BE49-F238E27FC236}">
                  <a16:creationId xmlns:a16="http://schemas.microsoft.com/office/drawing/2014/main" id="{FF0FCE0F-20E4-41BE-BEFA-4C54F5A3B664}"/>
                </a:ext>
              </a:extLst>
            </p:cNvPr>
            <p:cNvSpPr txBox="1"/>
            <p:nvPr/>
          </p:nvSpPr>
          <p:spPr>
            <a:xfrm>
              <a:off x="2440903" y="5936338"/>
              <a:ext cx="1084368"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缺點 </a:t>
              </a:r>
            </a:p>
          </p:txBody>
        </p:sp>
        <p:cxnSp>
          <p:nvCxnSpPr>
            <p:cNvPr id="53" name="直線接點 52">
              <a:extLst>
                <a:ext uri="{FF2B5EF4-FFF2-40B4-BE49-F238E27FC236}">
                  <a16:creationId xmlns:a16="http://schemas.microsoft.com/office/drawing/2014/main" id="{9F412BF4-8A9D-47B9-B755-9C0DBA50B4ED}"/>
                </a:ext>
              </a:extLst>
            </p:cNvPr>
            <p:cNvCxnSpPr>
              <a:cxnSpLocks/>
            </p:cNvCxnSpPr>
            <p:nvPr/>
          </p:nvCxnSpPr>
          <p:spPr>
            <a:xfrm flipV="1">
              <a:off x="2028000" y="4864491"/>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DBC9EA7F-B092-4657-9929-E8F3BA138E05}"/>
                </a:ext>
              </a:extLst>
            </p:cNvPr>
            <p:cNvCxnSpPr>
              <a:cxnSpLocks/>
            </p:cNvCxnSpPr>
            <p:nvPr/>
          </p:nvCxnSpPr>
          <p:spPr>
            <a:xfrm flipV="1">
              <a:off x="2028000" y="5758449"/>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55" name="群組 54">
              <a:extLst>
                <a:ext uri="{FF2B5EF4-FFF2-40B4-BE49-F238E27FC236}">
                  <a16:creationId xmlns:a16="http://schemas.microsoft.com/office/drawing/2014/main" id="{FD2EE875-DF6A-4506-9B96-8D13E7CE253A}"/>
                </a:ext>
              </a:extLst>
            </p:cNvPr>
            <p:cNvGrpSpPr/>
            <p:nvPr/>
          </p:nvGrpSpPr>
          <p:grpSpPr>
            <a:xfrm>
              <a:off x="4142632" y="5128285"/>
              <a:ext cx="2515343" cy="400110"/>
              <a:chOff x="3639790" y="4375175"/>
              <a:chExt cx="2515343" cy="400110"/>
            </a:xfrm>
          </p:grpSpPr>
          <p:sp>
            <p:nvSpPr>
              <p:cNvPr id="65" name="文字方塊 64">
                <a:extLst>
                  <a:ext uri="{FF2B5EF4-FFF2-40B4-BE49-F238E27FC236}">
                    <a16:creationId xmlns:a16="http://schemas.microsoft.com/office/drawing/2014/main" id="{F487EC92-378A-4279-8857-F51F6BB5DD4A}"/>
                  </a:ext>
                </a:extLst>
              </p:cNvPr>
              <p:cNvSpPr txBox="1"/>
              <p:nvPr/>
            </p:nvSpPr>
            <p:spPr>
              <a:xfrm>
                <a:off x="3920232" y="4375175"/>
                <a:ext cx="2234901"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動態適應負載變化</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66" name="流程圖: 接點 65">
                <a:extLst>
                  <a:ext uri="{FF2B5EF4-FFF2-40B4-BE49-F238E27FC236}">
                    <a16:creationId xmlns:a16="http://schemas.microsoft.com/office/drawing/2014/main" id="{0B186291-C48D-4EDD-AF87-5B95B5080A86}"/>
                  </a:ext>
                </a:extLst>
              </p:cNvPr>
              <p:cNvSpPr/>
              <p:nvPr/>
            </p:nvSpPr>
            <p:spPr>
              <a:xfrm>
                <a:off x="3639790" y="4431230"/>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56" name="群組 55">
              <a:extLst>
                <a:ext uri="{FF2B5EF4-FFF2-40B4-BE49-F238E27FC236}">
                  <a16:creationId xmlns:a16="http://schemas.microsoft.com/office/drawing/2014/main" id="{17D4168C-4F49-4032-9C82-868F8AA0BCAC}"/>
                </a:ext>
              </a:extLst>
            </p:cNvPr>
            <p:cNvGrpSpPr/>
            <p:nvPr/>
          </p:nvGrpSpPr>
          <p:grpSpPr>
            <a:xfrm>
              <a:off x="6889906" y="5128285"/>
              <a:ext cx="2139794" cy="400110"/>
              <a:chOff x="4554190" y="4375175"/>
              <a:chExt cx="2139794" cy="400110"/>
            </a:xfrm>
          </p:grpSpPr>
          <p:sp>
            <p:nvSpPr>
              <p:cNvPr id="63" name="文字方塊 62">
                <a:extLst>
                  <a:ext uri="{FF2B5EF4-FFF2-40B4-BE49-F238E27FC236}">
                    <a16:creationId xmlns:a16="http://schemas.microsoft.com/office/drawing/2014/main" id="{37B8EDD7-EA19-49DC-A2F0-5835DB4EB10B}"/>
                  </a:ext>
                </a:extLst>
              </p:cNvPr>
              <p:cNvSpPr txBox="1"/>
              <p:nvPr/>
            </p:nvSpPr>
            <p:spPr>
              <a:xfrm>
                <a:off x="4834632" y="4375175"/>
                <a:ext cx="1859352"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考慮效能差異</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64" name="流程圖: 接點 63">
                <a:extLst>
                  <a:ext uri="{FF2B5EF4-FFF2-40B4-BE49-F238E27FC236}">
                    <a16:creationId xmlns:a16="http://schemas.microsoft.com/office/drawing/2014/main" id="{F2813526-BA5D-4AF7-823C-B37B66D7F369}"/>
                  </a:ext>
                </a:extLst>
              </p:cNvPr>
              <p:cNvSpPr/>
              <p:nvPr/>
            </p:nvSpPr>
            <p:spPr>
              <a:xfrm>
                <a:off x="4554190" y="4431230"/>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grpSp>
          <p:nvGrpSpPr>
            <p:cNvPr id="57" name="群組 56">
              <a:extLst>
                <a:ext uri="{FF2B5EF4-FFF2-40B4-BE49-F238E27FC236}">
                  <a16:creationId xmlns:a16="http://schemas.microsoft.com/office/drawing/2014/main" id="{BAB70133-2312-42E8-AB17-F19C9E155716}"/>
                </a:ext>
              </a:extLst>
            </p:cNvPr>
            <p:cNvGrpSpPr/>
            <p:nvPr/>
          </p:nvGrpSpPr>
          <p:grpSpPr>
            <a:xfrm>
              <a:off x="4142632" y="6019589"/>
              <a:ext cx="3782168" cy="400110"/>
              <a:chOff x="3639790" y="4346600"/>
              <a:chExt cx="3782168" cy="400110"/>
            </a:xfrm>
          </p:grpSpPr>
          <p:sp>
            <p:nvSpPr>
              <p:cNvPr id="61" name="文字方塊 60">
                <a:extLst>
                  <a:ext uri="{FF2B5EF4-FFF2-40B4-BE49-F238E27FC236}">
                    <a16:creationId xmlns:a16="http://schemas.microsoft.com/office/drawing/2014/main" id="{74A1D34D-A741-4C0E-9881-BF80E26019DE}"/>
                  </a:ext>
                </a:extLst>
              </p:cNvPr>
              <p:cNvSpPr txBox="1"/>
              <p:nvPr/>
            </p:nvSpPr>
            <p:spPr>
              <a:xfrm>
                <a:off x="3920232" y="4346600"/>
                <a:ext cx="3501726"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權重設定標準不一</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62" name="流程圖: 接點 61">
                <a:extLst>
                  <a:ext uri="{FF2B5EF4-FFF2-40B4-BE49-F238E27FC236}">
                    <a16:creationId xmlns:a16="http://schemas.microsoft.com/office/drawing/2014/main" id="{7AF4B820-5694-41BA-9C82-A099EC7180B0}"/>
                  </a:ext>
                </a:extLst>
              </p:cNvPr>
              <p:cNvSpPr/>
              <p:nvPr/>
            </p:nvSpPr>
            <p:spPr>
              <a:xfrm>
                <a:off x="3639790" y="44026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sp>
          <p:nvSpPr>
            <p:cNvPr id="76" name="文字方塊 75">
              <a:extLst>
                <a:ext uri="{FF2B5EF4-FFF2-40B4-BE49-F238E27FC236}">
                  <a16:creationId xmlns:a16="http://schemas.microsoft.com/office/drawing/2014/main" id="{207E982A-30E9-4578-8758-8C1A7B31F6A3}"/>
                </a:ext>
              </a:extLst>
            </p:cNvPr>
            <p:cNvSpPr txBox="1"/>
            <p:nvPr/>
          </p:nvSpPr>
          <p:spPr>
            <a:xfrm>
              <a:off x="4423074" y="3506798"/>
              <a:ext cx="1552431"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分配請求</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77" name="流程圖: 接點 76">
              <a:extLst>
                <a:ext uri="{FF2B5EF4-FFF2-40B4-BE49-F238E27FC236}">
                  <a16:creationId xmlns:a16="http://schemas.microsoft.com/office/drawing/2014/main" id="{7152EFE0-DD75-436F-9640-A6BEF2CCD7D5}"/>
                </a:ext>
              </a:extLst>
            </p:cNvPr>
            <p:cNvSpPr/>
            <p:nvPr/>
          </p:nvSpPr>
          <p:spPr>
            <a:xfrm>
              <a:off x="4142632" y="3562853"/>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3</a:t>
              </a:r>
            </a:p>
          </p:txBody>
        </p:sp>
        <p:sp>
          <p:nvSpPr>
            <p:cNvPr id="78" name="文字方塊 77">
              <a:extLst>
                <a:ext uri="{FF2B5EF4-FFF2-40B4-BE49-F238E27FC236}">
                  <a16:creationId xmlns:a16="http://schemas.microsoft.com/office/drawing/2014/main" id="{BCCDA19D-0CEC-4FF5-9B9A-DD5DED5C5435}"/>
                </a:ext>
              </a:extLst>
            </p:cNvPr>
            <p:cNvSpPr txBox="1"/>
            <p:nvPr/>
          </p:nvSpPr>
          <p:spPr>
            <a:xfrm>
              <a:off x="4286632" y="3902131"/>
              <a:ext cx="5829843" cy="911403"/>
            </a:xfrm>
            <a:prstGeom prst="rect">
              <a:avLst/>
            </a:prstGeom>
            <a:noFill/>
          </p:spPr>
          <p:txBody>
            <a:bodyPr wrap="square">
              <a:spAutoFit/>
            </a:bodyPr>
            <a:lstStyle>
              <a:defPPr>
                <a:defRPr lang="zh-TW"/>
              </a:defPPr>
              <a:lvl1pPr marL="285750" indent="-285750">
                <a:lnSpc>
                  <a:spcPct val="114000"/>
                </a:lnSpc>
                <a:buClr>
                  <a:schemeClr val="accent2"/>
                </a:buClr>
                <a:buSzPct val="50000"/>
                <a:buFont typeface="Wingdings" panose="05000000000000000000" pitchFamily="2" charset="2"/>
                <a:buChar char="l"/>
                <a:defRPr sz="1600">
                  <a:solidFill>
                    <a:schemeClr val="bg1"/>
                  </a:solidFill>
                  <a:latin typeface="微軟正黑體" panose="020B0604030504040204" pitchFamily="34" charset="-120"/>
                  <a:ea typeface="微軟正黑體" panose="020B0604030504040204" pitchFamily="34" charset="-120"/>
                </a:defRPr>
              </a:lvl1pPr>
            </a:lstStyle>
            <a:p>
              <a:pPr algn="just"/>
              <a:r>
                <a:rPr lang="zh-TW" altLang="en-US" dirty="0"/>
                <a:t>當有新請求到來時，負載平衡器將其分配給連接數最少且權重相對較高的伺服器。這意味著在相同的連接數情況下，權重較高的伺服器會分配到更多的請求。</a:t>
              </a:r>
            </a:p>
          </p:txBody>
        </p:sp>
      </p:grpSp>
      <p:sp>
        <p:nvSpPr>
          <p:cNvPr id="79" name="文字方塊 78">
            <a:extLst>
              <a:ext uri="{FF2B5EF4-FFF2-40B4-BE49-F238E27FC236}">
                <a16:creationId xmlns:a16="http://schemas.microsoft.com/office/drawing/2014/main" id="{128DEB8E-0E3C-4251-8B6E-717B13FFE2AE}"/>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40</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68330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9761191E-56C2-47F6-B6E2-1F17B467A923}"/>
              </a:ext>
            </a:extLst>
          </p:cNvPr>
          <p:cNvGrpSpPr/>
          <p:nvPr/>
        </p:nvGrpSpPr>
        <p:grpSpPr>
          <a:xfrm>
            <a:off x="3176108" y="490922"/>
            <a:ext cx="5839785" cy="660232"/>
            <a:chOff x="4343400" y="1043374"/>
            <a:chExt cx="5839785" cy="660232"/>
          </a:xfrm>
        </p:grpSpPr>
        <p:sp>
          <p:nvSpPr>
            <p:cNvPr id="26" name="文字方塊 25">
              <a:extLst>
                <a:ext uri="{FF2B5EF4-FFF2-40B4-BE49-F238E27FC236}">
                  <a16:creationId xmlns:a16="http://schemas.microsoft.com/office/drawing/2014/main" id="{045DE86D-529C-4D6C-9CB2-27A59BA55EB9}"/>
                </a:ext>
              </a:extLst>
            </p:cNvPr>
            <p:cNvSpPr txBox="1"/>
            <p:nvPr/>
          </p:nvSpPr>
          <p:spPr>
            <a:xfrm>
              <a:off x="5534024" y="1043374"/>
              <a:ext cx="4649161" cy="646331"/>
            </a:xfrm>
            <a:prstGeom prst="rect">
              <a:avLst/>
            </a:prstGeom>
            <a:noFill/>
          </p:spPr>
          <p:txBody>
            <a:bodyPr wrap="square">
              <a:spAutoFit/>
            </a:bodyPr>
            <a:lstStyle/>
            <a:p>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Least Response Time</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D1ED148F-78AF-41C7-AD20-DFEB9B6BA8E1}"/>
                </a:ext>
              </a:extLst>
            </p:cNvPr>
            <p:cNvSpPr txBox="1"/>
            <p:nvPr/>
          </p:nvSpPr>
          <p:spPr>
            <a:xfrm>
              <a:off x="4343400" y="1057275"/>
              <a:ext cx="1266825" cy="646331"/>
            </a:xfrm>
            <a:prstGeom prst="rect">
              <a:avLst/>
            </a:prstGeom>
            <a:noFill/>
          </p:spPr>
          <p:txBody>
            <a:bodyPr wrap="square" rtlCol="0">
              <a:spAutoFit/>
            </a:bodyPr>
            <a:lstStyle/>
            <a:p>
              <a:pPr algn="ctr"/>
              <a:r>
                <a:rPr lang="zh-TW" altLang="en-US" sz="3600" dirty="0">
                  <a:solidFill>
                    <a:srgbClr val="FF914C"/>
                  </a:solidFill>
                  <a:latin typeface="微軟正黑體" panose="020B0604030504040204" pitchFamily="34" charset="-120"/>
                  <a:ea typeface="微軟正黑體" panose="020B0604030504040204" pitchFamily="34" charset="-120"/>
                </a:rPr>
                <a:t>動態</a:t>
              </a:r>
            </a:p>
          </p:txBody>
        </p:sp>
      </p:grpSp>
      <p:grpSp>
        <p:nvGrpSpPr>
          <p:cNvPr id="49" name="群組 48">
            <a:extLst>
              <a:ext uri="{FF2B5EF4-FFF2-40B4-BE49-F238E27FC236}">
                <a16:creationId xmlns:a16="http://schemas.microsoft.com/office/drawing/2014/main" id="{5539C607-76DA-411A-BC98-31129BBD86C0}"/>
              </a:ext>
            </a:extLst>
          </p:cNvPr>
          <p:cNvGrpSpPr/>
          <p:nvPr/>
        </p:nvGrpSpPr>
        <p:grpSpPr>
          <a:xfrm>
            <a:off x="2020914" y="1386966"/>
            <a:ext cx="8143086" cy="4910667"/>
            <a:chOff x="2020914" y="1291716"/>
            <a:chExt cx="8143086" cy="4910667"/>
          </a:xfrm>
        </p:grpSpPr>
        <p:grpSp>
          <p:nvGrpSpPr>
            <p:cNvPr id="50" name="群組 49">
              <a:extLst>
                <a:ext uri="{FF2B5EF4-FFF2-40B4-BE49-F238E27FC236}">
                  <a16:creationId xmlns:a16="http://schemas.microsoft.com/office/drawing/2014/main" id="{B8F53DDF-6E17-4A59-A5FA-43FCBBEE8565}"/>
                </a:ext>
              </a:extLst>
            </p:cNvPr>
            <p:cNvGrpSpPr/>
            <p:nvPr/>
          </p:nvGrpSpPr>
          <p:grpSpPr>
            <a:xfrm>
              <a:off x="2020914" y="1291716"/>
              <a:ext cx="8095561" cy="1868352"/>
              <a:chOff x="1344246" y="2045496"/>
              <a:chExt cx="8095561" cy="1868352"/>
            </a:xfrm>
          </p:grpSpPr>
          <p:sp>
            <p:nvSpPr>
              <p:cNvPr id="67" name="文字方塊 66">
                <a:extLst>
                  <a:ext uri="{FF2B5EF4-FFF2-40B4-BE49-F238E27FC236}">
                    <a16:creationId xmlns:a16="http://schemas.microsoft.com/office/drawing/2014/main" id="{B8F6B6D7-C072-4F0B-AF1C-C7435F851763}"/>
                  </a:ext>
                </a:extLst>
              </p:cNvPr>
              <p:cNvSpPr txBox="1"/>
              <p:nvPr/>
            </p:nvSpPr>
            <p:spPr>
              <a:xfrm>
                <a:off x="1344246" y="3372374"/>
                <a:ext cx="1924346"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工作原理  </a:t>
                </a:r>
              </a:p>
            </p:txBody>
          </p:sp>
          <p:grpSp>
            <p:nvGrpSpPr>
              <p:cNvPr id="68" name="群組 67">
                <a:extLst>
                  <a:ext uri="{FF2B5EF4-FFF2-40B4-BE49-F238E27FC236}">
                    <a16:creationId xmlns:a16="http://schemas.microsoft.com/office/drawing/2014/main" id="{45821928-F32E-4BC7-BC57-33E3B524818C}"/>
                  </a:ext>
                </a:extLst>
              </p:cNvPr>
              <p:cNvGrpSpPr/>
              <p:nvPr/>
            </p:nvGrpSpPr>
            <p:grpSpPr>
              <a:xfrm>
                <a:off x="3465964" y="2045496"/>
                <a:ext cx="2020043" cy="400110"/>
                <a:chOff x="3639790" y="3927500"/>
                <a:chExt cx="2020043" cy="400110"/>
              </a:xfrm>
            </p:grpSpPr>
            <p:sp>
              <p:nvSpPr>
                <p:cNvPr id="74" name="文字方塊 73">
                  <a:extLst>
                    <a:ext uri="{FF2B5EF4-FFF2-40B4-BE49-F238E27FC236}">
                      <a16:creationId xmlns:a16="http://schemas.microsoft.com/office/drawing/2014/main" id="{A9AC9B39-9AF8-43A5-9F12-E8400F2F15B0}"/>
                    </a:ext>
                  </a:extLst>
                </p:cNvPr>
                <p:cNvSpPr txBox="1"/>
                <p:nvPr/>
              </p:nvSpPr>
              <p:spPr>
                <a:xfrm>
                  <a:off x="3920233" y="3927500"/>
                  <a:ext cx="1739600"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監控回應時間</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75" name="流程圖: 接點 74">
                  <a:extLst>
                    <a:ext uri="{FF2B5EF4-FFF2-40B4-BE49-F238E27FC236}">
                      <a16:creationId xmlns:a16="http://schemas.microsoft.com/office/drawing/2014/main" id="{CF417F2E-B48E-4753-A7E9-2E21854BAA8D}"/>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69" name="群組 68">
                <a:extLst>
                  <a:ext uri="{FF2B5EF4-FFF2-40B4-BE49-F238E27FC236}">
                    <a16:creationId xmlns:a16="http://schemas.microsoft.com/office/drawing/2014/main" id="{13A8E2E7-A45A-46F3-8AED-53AFAE113442}"/>
                  </a:ext>
                </a:extLst>
              </p:cNvPr>
              <p:cNvGrpSpPr/>
              <p:nvPr/>
            </p:nvGrpSpPr>
            <p:grpSpPr>
              <a:xfrm>
                <a:off x="3465964" y="2886226"/>
                <a:ext cx="1832873" cy="400110"/>
                <a:chOff x="3639790" y="3162325"/>
                <a:chExt cx="1832873" cy="400110"/>
              </a:xfrm>
            </p:grpSpPr>
            <p:sp>
              <p:nvSpPr>
                <p:cNvPr id="72" name="文字方塊 71">
                  <a:extLst>
                    <a:ext uri="{FF2B5EF4-FFF2-40B4-BE49-F238E27FC236}">
                      <a16:creationId xmlns:a16="http://schemas.microsoft.com/office/drawing/2014/main" id="{404F0940-E603-4EC9-B3D3-7D14B4185404}"/>
                    </a:ext>
                  </a:extLst>
                </p:cNvPr>
                <p:cNvSpPr txBox="1"/>
                <p:nvPr/>
              </p:nvSpPr>
              <p:spPr>
                <a:xfrm>
                  <a:off x="3920232" y="3162325"/>
                  <a:ext cx="1552431"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分配請求</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73" name="流程圖: 接點 72">
                  <a:extLst>
                    <a:ext uri="{FF2B5EF4-FFF2-40B4-BE49-F238E27FC236}">
                      <a16:creationId xmlns:a16="http://schemas.microsoft.com/office/drawing/2014/main" id="{25D5F0B5-B5C6-412F-A54B-0BD07313689C}"/>
                    </a:ext>
                  </a:extLst>
                </p:cNvPr>
                <p:cNvSpPr/>
                <p:nvPr/>
              </p:nvSpPr>
              <p:spPr>
                <a:xfrm>
                  <a:off x="3639790" y="3218380"/>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sp>
            <p:nvSpPr>
              <p:cNvPr id="70" name="文字方塊 69">
                <a:extLst>
                  <a:ext uri="{FF2B5EF4-FFF2-40B4-BE49-F238E27FC236}">
                    <a16:creationId xmlns:a16="http://schemas.microsoft.com/office/drawing/2014/main" id="{6F6EF27B-BC43-486E-9D87-63BE6C7B1872}"/>
                  </a:ext>
                </a:extLst>
              </p:cNvPr>
              <p:cNvSpPr txBox="1"/>
              <p:nvPr/>
            </p:nvSpPr>
            <p:spPr>
              <a:xfrm>
                <a:off x="3609964" y="2485358"/>
                <a:ext cx="5829843" cy="351571"/>
              </a:xfrm>
              <a:prstGeom prst="rect">
                <a:avLst/>
              </a:prstGeom>
              <a:noFill/>
            </p:spPr>
            <p:txBody>
              <a:bodyPr wrap="square">
                <a:spAutoFit/>
              </a:bodyPr>
              <a:lstStyle>
                <a:defPPr>
                  <a:defRPr lang="zh-TW"/>
                </a:defPPr>
                <a:lvl1pPr marL="285750" indent="-285750" algn="just">
                  <a:lnSpc>
                    <a:spcPct val="114000"/>
                  </a:lnSpc>
                  <a:buClr>
                    <a:schemeClr val="accent2"/>
                  </a:buClr>
                  <a:buSzPct val="50000"/>
                  <a:buFont typeface="Wingdings" panose="05000000000000000000" pitchFamily="2" charset="2"/>
                  <a:buChar char="l"/>
                  <a:defRPr sz="1600">
                    <a:solidFill>
                      <a:schemeClr val="bg1"/>
                    </a:solidFill>
                    <a:latin typeface="微軟正黑體" panose="020B0604030504040204" pitchFamily="34" charset="-120"/>
                    <a:ea typeface="微軟正黑體" panose="020B0604030504040204" pitchFamily="34" charset="-120"/>
                  </a:defRPr>
                </a:lvl1pPr>
              </a:lstStyle>
              <a:p>
                <a:r>
                  <a:rPr lang="zh-TW" altLang="en-US" dirty="0"/>
                  <a:t>負載平衡器即時監控每台伺服器的回應時間</a:t>
                </a:r>
                <a:endParaRPr lang="en-US" altLang="zh-TW" dirty="0"/>
              </a:p>
            </p:txBody>
          </p:sp>
          <p:sp>
            <p:nvSpPr>
              <p:cNvPr id="71" name="文字方塊 70">
                <a:extLst>
                  <a:ext uri="{FF2B5EF4-FFF2-40B4-BE49-F238E27FC236}">
                    <a16:creationId xmlns:a16="http://schemas.microsoft.com/office/drawing/2014/main" id="{07799233-8BFA-4ED8-87D3-A8927C759CC4}"/>
                  </a:ext>
                </a:extLst>
              </p:cNvPr>
              <p:cNvSpPr txBox="1"/>
              <p:nvPr/>
            </p:nvSpPr>
            <p:spPr>
              <a:xfrm>
                <a:off x="3609964" y="3281559"/>
                <a:ext cx="5829843" cy="632289"/>
              </a:xfrm>
              <a:prstGeom prst="rect">
                <a:avLst/>
              </a:prstGeom>
              <a:noFill/>
            </p:spPr>
            <p:txBody>
              <a:bodyPr wrap="square">
                <a:spAutoFit/>
              </a:bodyPr>
              <a:lstStyle>
                <a:defPPr>
                  <a:defRPr lang="zh-TW"/>
                </a:defPPr>
                <a:lvl1pPr marL="285750" indent="-285750">
                  <a:lnSpc>
                    <a:spcPct val="114000"/>
                  </a:lnSpc>
                  <a:buClr>
                    <a:schemeClr val="accent2"/>
                  </a:buClr>
                  <a:buSzPct val="50000"/>
                  <a:buFont typeface="Wingdings" panose="05000000000000000000" pitchFamily="2" charset="2"/>
                  <a:buChar char="l"/>
                  <a:defRPr sz="1600">
                    <a:solidFill>
                      <a:schemeClr val="bg1"/>
                    </a:solidFill>
                    <a:latin typeface="微軟正黑體" panose="020B0604030504040204" pitchFamily="34" charset="-120"/>
                    <a:ea typeface="微軟正黑體" panose="020B0604030504040204" pitchFamily="34" charset="-120"/>
                  </a:defRPr>
                </a:lvl1pPr>
              </a:lstStyle>
              <a:p>
                <a:pPr algn="just"/>
                <a:r>
                  <a:rPr lang="zh-TW" altLang="en-US" dirty="0"/>
                  <a:t>當有新的請求到達時，負載平衡器會將其分配給當前回應時間最短的伺服器，進而最大限度地減少用戶等待時間。</a:t>
                </a:r>
              </a:p>
            </p:txBody>
          </p:sp>
        </p:grpSp>
        <p:sp>
          <p:nvSpPr>
            <p:cNvPr id="51" name="文字方塊 50">
              <a:extLst>
                <a:ext uri="{FF2B5EF4-FFF2-40B4-BE49-F238E27FC236}">
                  <a16:creationId xmlns:a16="http://schemas.microsoft.com/office/drawing/2014/main" id="{1475A36A-B1AB-43F8-A9A5-9EAB65FF50A8}"/>
                </a:ext>
              </a:extLst>
            </p:cNvPr>
            <p:cNvSpPr txBox="1"/>
            <p:nvPr/>
          </p:nvSpPr>
          <p:spPr>
            <a:xfrm>
              <a:off x="2430819" y="4775012"/>
              <a:ext cx="1218837"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優點 </a:t>
              </a:r>
            </a:p>
          </p:txBody>
        </p:sp>
        <p:sp>
          <p:nvSpPr>
            <p:cNvPr id="52" name="文字方塊 51">
              <a:extLst>
                <a:ext uri="{FF2B5EF4-FFF2-40B4-BE49-F238E27FC236}">
                  <a16:creationId xmlns:a16="http://schemas.microsoft.com/office/drawing/2014/main" id="{6A4E5139-E44B-4236-A03E-CD685044270F}"/>
                </a:ext>
              </a:extLst>
            </p:cNvPr>
            <p:cNvSpPr txBox="1"/>
            <p:nvPr/>
          </p:nvSpPr>
          <p:spPr>
            <a:xfrm>
              <a:off x="2440903" y="5679163"/>
              <a:ext cx="1084368"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缺點 </a:t>
              </a:r>
            </a:p>
          </p:txBody>
        </p:sp>
        <p:cxnSp>
          <p:nvCxnSpPr>
            <p:cNvPr id="53" name="直線接點 52">
              <a:extLst>
                <a:ext uri="{FF2B5EF4-FFF2-40B4-BE49-F238E27FC236}">
                  <a16:creationId xmlns:a16="http://schemas.microsoft.com/office/drawing/2014/main" id="{2ED401F4-8E0B-4DB4-B495-D9935DB6ADF5}"/>
                </a:ext>
              </a:extLst>
            </p:cNvPr>
            <p:cNvCxnSpPr>
              <a:cxnSpLocks/>
            </p:cNvCxnSpPr>
            <p:nvPr/>
          </p:nvCxnSpPr>
          <p:spPr>
            <a:xfrm flipV="1">
              <a:off x="2028000" y="4607316"/>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E2AA0B38-2FFD-46CF-B825-F6E0D22402B3}"/>
                </a:ext>
              </a:extLst>
            </p:cNvPr>
            <p:cNvCxnSpPr>
              <a:cxnSpLocks/>
            </p:cNvCxnSpPr>
            <p:nvPr/>
          </p:nvCxnSpPr>
          <p:spPr>
            <a:xfrm flipV="1">
              <a:off x="2028000" y="5501274"/>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55" name="群組 54">
              <a:extLst>
                <a:ext uri="{FF2B5EF4-FFF2-40B4-BE49-F238E27FC236}">
                  <a16:creationId xmlns:a16="http://schemas.microsoft.com/office/drawing/2014/main" id="{C0A65E21-C9B0-41C0-9383-4B1848D447B1}"/>
                </a:ext>
              </a:extLst>
            </p:cNvPr>
            <p:cNvGrpSpPr/>
            <p:nvPr/>
          </p:nvGrpSpPr>
          <p:grpSpPr>
            <a:xfrm>
              <a:off x="4142632" y="4871110"/>
              <a:ext cx="2515343" cy="400110"/>
              <a:chOff x="3639790" y="4118000"/>
              <a:chExt cx="2515343" cy="400110"/>
            </a:xfrm>
          </p:grpSpPr>
          <p:sp>
            <p:nvSpPr>
              <p:cNvPr id="65" name="文字方塊 64">
                <a:extLst>
                  <a:ext uri="{FF2B5EF4-FFF2-40B4-BE49-F238E27FC236}">
                    <a16:creationId xmlns:a16="http://schemas.microsoft.com/office/drawing/2014/main" id="{8D007150-4A0E-443B-A123-FA4473A9A097}"/>
                  </a:ext>
                </a:extLst>
              </p:cNvPr>
              <p:cNvSpPr txBox="1"/>
              <p:nvPr/>
            </p:nvSpPr>
            <p:spPr>
              <a:xfrm>
                <a:off x="3920232" y="4118000"/>
                <a:ext cx="2234901"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優化用戶體驗</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66" name="流程圖: 接點 65">
                <a:extLst>
                  <a:ext uri="{FF2B5EF4-FFF2-40B4-BE49-F238E27FC236}">
                    <a16:creationId xmlns:a16="http://schemas.microsoft.com/office/drawing/2014/main" id="{2A8FA150-9855-4F1F-B8AC-270F91ADF2E3}"/>
                  </a:ext>
                </a:extLst>
              </p:cNvPr>
              <p:cNvSpPr/>
              <p:nvPr/>
            </p:nvSpPr>
            <p:spPr>
              <a:xfrm>
                <a:off x="3639790" y="41740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56" name="群組 55">
              <a:extLst>
                <a:ext uri="{FF2B5EF4-FFF2-40B4-BE49-F238E27FC236}">
                  <a16:creationId xmlns:a16="http://schemas.microsoft.com/office/drawing/2014/main" id="{2AA71346-2BF8-49F7-9EEA-59CF8F8076D9}"/>
                </a:ext>
              </a:extLst>
            </p:cNvPr>
            <p:cNvGrpSpPr/>
            <p:nvPr/>
          </p:nvGrpSpPr>
          <p:grpSpPr>
            <a:xfrm>
              <a:off x="6242206" y="4871110"/>
              <a:ext cx="2515342" cy="400110"/>
              <a:chOff x="3906490" y="4118000"/>
              <a:chExt cx="2515342" cy="400110"/>
            </a:xfrm>
          </p:grpSpPr>
          <p:sp>
            <p:nvSpPr>
              <p:cNvPr id="63" name="文字方塊 62">
                <a:extLst>
                  <a:ext uri="{FF2B5EF4-FFF2-40B4-BE49-F238E27FC236}">
                    <a16:creationId xmlns:a16="http://schemas.microsoft.com/office/drawing/2014/main" id="{D6A33124-B5BD-45A7-995F-81010194F708}"/>
                  </a:ext>
                </a:extLst>
              </p:cNvPr>
              <p:cNvSpPr txBox="1"/>
              <p:nvPr/>
            </p:nvSpPr>
            <p:spPr>
              <a:xfrm>
                <a:off x="4186932" y="4118000"/>
                <a:ext cx="2234900"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動態適應負載變化</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64" name="流程圖: 接點 63">
                <a:extLst>
                  <a:ext uri="{FF2B5EF4-FFF2-40B4-BE49-F238E27FC236}">
                    <a16:creationId xmlns:a16="http://schemas.microsoft.com/office/drawing/2014/main" id="{99AB17DE-B5BD-4786-A902-C6B7B7BFBECB}"/>
                  </a:ext>
                </a:extLst>
              </p:cNvPr>
              <p:cNvSpPr/>
              <p:nvPr/>
            </p:nvSpPr>
            <p:spPr>
              <a:xfrm>
                <a:off x="3906490" y="41740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grpSp>
          <p:nvGrpSpPr>
            <p:cNvPr id="57" name="群組 56">
              <a:extLst>
                <a:ext uri="{FF2B5EF4-FFF2-40B4-BE49-F238E27FC236}">
                  <a16:creationId xmlns:a16="http://schemas.microsoft.com/office/drawing/2014/main" id="{8585F0FB-BC7E-4BBB-A9C1-597F2F5D9475}"/>
                </a:ext>
              </a:extLst>
            </p:cNvPr>
            <p:cNvGrpSpPr/>
            <p:nvPr/>
          </p:nvGrpSpPr>
          <p:grpSpPr>
            <a:xfrm>
              <a:off x="4142632" y="5762414"/>
              <a:ext cx="2380016" cy="400110"/>
              <a:chOff x="3639790" y="4089425"/>
              <a:chExt cx="2380016" cy="400110"/>
            </a:xfrm>
          </p:grpSpPr>
          <p:sp>
            <p:nvSpPr>
              <p:cNvPr id="61" name="文字方塊 60">
                <a:extLst>
                  <a:ext uri="{FF2B5EF4-FFF2-40B4-BE49-F238E27FC236}">
                    <a16:creationId xmlns:a16="http://schemas.microsoft.com/office/drawing/2014/main" id="{149308EE-BD02-463B-9790-FA6169E603EC}"/>
                  </a:ext>
                </a:extLst>
              </p:cNvPr>
              <p:cNvSpPr txBox="1"/>
              <p:nvPr/>
            </p:nvSpPr>
            <p:spPr>
              <a:xfrm>
                <a:off x="3920232" y="4089425"/>
                <a:ext cx="2099574"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依賴監控的品質</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62" name="流程圖: 接點 61">
                <a:extLst>
                  <a:ext uri="{FF2B5EF4-FFF2-40B4-BE49-F238E27FC236}">
                    <a16:creationId xmlns:a16="http://schemas.microsoft.com/office/drawing/2014/main" id="{DD9B05BA-003F-478D-9AEE-FECD4AC9815D}"/>
                  </a:ext>
                </a:extLst>
              </p:cNvPr>
              <p:cNvSpPr/>
              <p:nvPr/>
            </p:nvSpPr>
            <p:spPr>
              <a:xfrm>
                <a:off x="3639790" y="4145480"/>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sp>
          <p:nvSpPr>
            <p:cNvPr id="58" name="文字方塊 57">
              <a:extLst>
                <a:ext uri="{FF2B5EF4-FFF2-40B4-BE49-F238E27FC236}">
                  <a16:creationId xmlns:a16="http://schemas.microsoft.com/office/drawing/2014/main" id="{852AFC98-2F26-4EC8-8E8F-E63F2E44EC87}"/>
                </a:ext>
              </a:extLst>
            </p:cNvPr>
            <p:cNvSpPr txBox="1"/>
            <p:nvPr/>
          </p:nvSpPr>
          <p:spPr>
            <a:xfrm>
              <a:off x="4423074" y="3201998"/>
              <a:ext cx="1552431"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動態調整</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59" name="流程圖: 接點 58">
              <a:extLst>
                <a:ext uri="{FF2B5EF4-FFF2-40B4-BE49-F238E27FC236}">
                  <a16:creationId xmlns:a16="http://schemas.microsoft.com/office/drawing/2014/main" id="{A692CAED-A110-4A30-A97F-E07E60AF2021}"/>
                </a:ext>
              </a:extLst>
            </p:cNvPr>
            <p:cNvSpPr/>
            <p:nvPr/>
          </p:nvSpPr>
          <p:spPr>
            <a:xfrm>
              <a:off x="4142632" y="3258053"/>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3</a:t>
              </a:r>
            </a:p>
          </p:txBody>
        </p:sp>
        <p:sp>
          <p:nvSpPr>
            <p:cNvPr id="60" name="文字方塊 59">
              <a:extLst>
                <a:ext uri="{FF2B5EF4-FFF2-40B4-BE49-F238E27FC236}">
                  <a16:creationId xmlns:a16="http://schemas.microsoft.com/office/drawing/2014/main" id="{B4786B0D-B166-4CDF-8604-60B9AFFC919D}"/>
                </a:ext>
              </a:extLst>
            </p:cNvPr>
            <p:cNvSpPr txBox="1"/>
            <p:nvPr/>
          </p:nvSpPr>
          <p:spPr>
            <a:xfrm>
              <a:off x="4286632" y="3597331"/>
              <a:ext cx="5829843" cy="911403"/>
            </a:xfrm>
            <a:prstGeom prst="rect">
              <a:avLst/>
            </a:prstGeom>
            <a:noFill/>
          </p:spPr>
          <p:txBody>
            <a:bodyPr wrap="square">
              <a:spAutoFit/>
            </a:bodyPr>
            <a:lstStyle>
              <a:defPPr>
                <a:defRPr lang="zh-TW"/>
              </a:defPPr>
              <a:lvl1pPr marL="285750" indent="-285750">
                <a:lnSpc>
                  <a:spcPct val="114000"/>
                </a:lnSpc>
                <a:buClr>
                  <a:schemeClr val="accent2"/>
                </a:buClr>
                <a:buSzPct val="50000"/>
                <a:buFont typeface="Wingdings" panose="05000000000000000000" pitchFamily="2" charset="2"/>
                <a:buChar char="l"/>
                <a:defRPr sz="1600">
                  <a:solidFill>
                    <a:schemeClr val="bg1"/>
                  </a:solidFill>
                  <a:latin typeface="微軟正黑體" panose="020B0604030504040204" pitchFamily="34" charset="-120"/>
                  <a:ea typeface="微軟正黑體" panose="020B0604030504040204" pitchFamily="34" charset="-120"/>
                </a:defRPr>
              </a:lvl1pPr>
            </a:lstStyle>
            <a:p>
              <a:pPr algn="just"/>
              <a:r>
                <a:rPr lang="zh-TW" altLang="en-US" dirty="0"/>
                <a:t>隨著伺服器負載的變化和請求的處理，回應時間會動態變化。負載平衡器會根據即時數據，不斷調整請求的分配策略，確保每個請求都能被快速處理。</a:t>
              </a:r>
            </a:p>
          </p:txBody>
        </p:sp>
      </p:grpSp>
      <p:sp>
        <p:nvSpPr>
          <p:cNvPr id="76" name="文字方塊 75">
            <a:extLst>
              <a:ext uri="{FF2B5EF4-FFF2-40B4-BE49-F238E27FC236}">
                <a16:creationId xmlns:a16="http://schemas.microsoft.com/office/drawing/2014/main" id="{3EFBC3FC-4DE8-4F4D-A111-BC5358B631BF}"/>
              </a:ext>
            </a:extLst>
          </p:cNvPr>
          <p:cNvSpPr txBox="1"/>
          <p:nvPr/>
        </p:nvSpPr>
        <p:spPr>
          <a:xfrm>
            <a:off x="6780993" y="5851177"/>
            <a:ext cx="2524932"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響應時間的變化較大</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77" name="流程圖: 接點 76">
            <a:extLst>
              <a:ext uri="{FF2B5EF4-FFF2-40B4-BE49-F238E27FC236}">
                <a16:creationId xmlns:a16="http://schemas.microsoft.com/office/drawing/2014/main" id="{855FA8DC-E2D6-4587-8DCC-F42CA90E16D2}"/>
              </a:ext>
            </a:extLst>
          </p:cNvPr>
          <p:cNvSpPr/>
          <p:nvPr/>
        </p:nvSpPr>
        <p:spPr>
          <a:xfrm>
            <a:off x="6500551" y="5907232"/>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sp>
        <p:nvSpPr>
          <p:cNvPr id="78" name="文字方塊 77">
            <a:extLst>
              <a:ext uri="{FF2B5EF4-FFF2-40B4-BE49-F238E27FC236}">
                <a16:creationId xmlns:a16="http://schemas.microsoft.com/office/drawing/2014/main" id="{EDD9B96E-36F9-4310-9C76-C99929668C9F}"/>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41</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0560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9761191E-56C2-47F6-B6E2-1F17B467A923}"/>
              </a:ext>
            </a:extLst>
          </p:cNvPr>
          <p:cNvGrpSpPr/>
          <p:nvPr/>
        </p:nvGrpSpPr>
        <p:grpSpPr>
          <a:xfrm>
            <a:off x="3635865" y="490922"/>
            <a:ext cx="4920271" cy="660232"/>
            <a:chOff x="4343400" y="1043374"/>
            <a:chExt cx="4920271" cy="660232"/>
          </a:xfrm>
        </p:grpSpPr>
        <p:sp>
          <p:nvSpPr>
            <p:cNvPr id="26" name="文字方塊 25">
              <a:extLst>
                <a:ext uri="{FF2B5EF4-FFF2-40B4-BE49-F238E27FC236}">
                  <a16:creationId xmlns:a16="http://schemas.microsoft.com/office/drawing/2014/main" id="{045DE86D-529C-4D6C-9CB2-27A59BA55EB9}"/>
                </a:ext>
              </a:extLst>
            </p:cNvPr>
            <p:cNvSpPr txBox="1"/>
            <p:nvPr/>
          </p:nvSpPr>
          <p:spPr>
            <a:xfrm>
              <a:off x="5534024" y="1043374"/>
              <a:ext cx="3729647" cy="646331"/>
            </a:xfrm>
            <a:prstGeom prst="rect">
              <a:avLst/>
            </a:prstGeom>
            <a:noFill/>
          </p:spPr>
          <p:txBody>
            <a:bodyPr wrap="square">
              <a:spAutoFit/>
            </a:bodyPr>
            <a:lstStyle/>
            <a:p>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Least Bandwidth</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D1ED148F-78AF-41C7-AD20-DFEB9B6BA8E1}"/>
                </a:ext>
              </a:extLst>
            </p:cNvPr>
            <p:cNvSpPr txBox="1"/>
            <p:nvPr/>
          </p:nvSpPr>
          <p:spPr>
            <a:xfrm>
              <a:off x="4343400" y="1057275"/>
              <a:ext cx="1266825" cy="646331"/>
            </a:xfrm>
            <a:prstGeom prst="rect">
              <a:avLst/>
            </a:prstGeom>
            <a:noFill/>
          </p:spPr>
          <p:txBody>
            <a:bodyPr wrap="square" rtlCol="0">
              <a:spAutoFit/>
            </a:bodyPr>
            <a:lstStyle/>
            <a:p>
              <a:pPr algn="ctr"/>
              <a:r>
                <a:rPr lang="zh-TW" altLang="en-US" sz="3600" dirty="0">
                  <a:solidFill>
                    <a:srgbClr val="FF914C"/>
                  </a:solidFill>
                  <a:latin typeface="微軟正黑體" panose="020B0604030504040204" pitchFamily="34" charset="-120"/>
                  <a:ea typeface="微軟正黑體" panose="020B0604030504040204" pitchFamily="34" charset="-120"/>
                </a:rPr>
                <a:t>動態</a:t>
              </a:r>
            </a:p>
          </p:txBody>
        </p:sp>
      </p:grpSp>
      <p:grpSp>
        <p:nvGrpSpPr>
          <p:cNvPr id="5" name="群組 4">
            <a:extLst>
              <a:ext uri="{FF2B5EF4-FFF2-40B4-BE49-F238E27FC236}">
                <a16:creationId xmlns:a16="http://schemas.microsoft.com/office/drawing/2014/main" id="{856EF258-1055-4953-A787-2023216851AA}"/>
              </a:ext>
            </a:extLst>
          </p:cNvPr>
          <p:cNvGrpSpPr/>
          <p:nvPr/>
        </p:nvGrpSpPr>
        <p:grpSpPr>
          <a:xfrm>
            <a:off x="2024457" y="1615566"/>
            <a:ext cx="8143086" cy="4586817"/>
            <a:chOff x="2024457" y="1615566"/>
            <a:chExt cx="8143086" cy="4586817"/>
          </a:xfrm>
        </p:grpSpPr>
        <p:grpSp>
          <p:nvGrpSpPr>
            <p:cNvPr id="49" name="群組 48">
              <a:extLst>
                <a:ext uri="{FF2B5EF4-FFF2-40B4-BE49-F238E27FC236}">
                  <a16:creationId xmlns:a16="http://schemas.microsoft.com/office/drawing/2014/main" id="{B3E82FFD-1D3C-464C-B09E-56E1B97A011A}"/>
                </a:ext>
              </a:extLst>
            </p:cNvPr>
            <p:cNvGrpSpPr/>
            <p:nvPr/>
          </p:nvGrpSpPr>
          <p:grpSpPr>
            <a:xfrm>
              <a:off x="2024457" y="1615566"/>
              <a:ext cx="8143086" cy="4586817"/>
              <a:chOff x="2020914" y="1291716"/>
              <a:chExt cx="8143086" cy="4586817"/>
            </a:xfrm>
          </p:grpSpPr>
          <p:grpSp>
            <p:nvGrpSpPr>
              <p:cNvPr id="50" name="群組 49">
                <a:extLst>
                  <a:ext uri="{FF2B5EF4-FFF2-40B4-BE49-F238E27FC236}">
                    <a16:creationId xmlns:a16="http://schemas.microsoft.com/office/drawing/2014/main" id="{EB5C6F46-346C-4D6E-9F85-D55AE52634F2}"/>
                  </a:ext>
                </a:extLst>
              </p:cNvPr>
              <p:cNvGrpSpPr/>
              <p:nvPr/>
            </p:nvGrpSpPr>
            <p:grpSpPr>
              <a:xfrm>
                <a:off x="2020914" y="1291716"/>
                <a:ext cx="8095561" cy="1868352"/>
                <a:chOff x="1344246" y="2045496"/>
                <a:chExt cx="8095561" cy="1868352"/>
              </a:xfrm>
            </p:grpSpPr>
            <p:sp>
              <p:nvSpPr>
                <p:cNvPr id="67" name="文字方塊 66">
                  <a:extLst>
                    <a:ext uri="{FF2B5EF4-FFF2-40B4-BE49-F238E27FC236}">
                      <a16:creationId xmlns:a16="http://schemas.microsoft.com/office/drawing/2014/main" id="{D3CE5A35-4326-4F39-AE5F-4778CB6EE963}"/>
                    </a:ext>
                  </a:extLst>
                </p:cNvPr>
                <p:cNvSpPr txBox="1"/>
                <p:nvPr/>
              </p:nvSpPr>
              <p:spPr>
                <a:xfrm>
                  <a:off x="1344246" y="3372374"/>
                  <a:ext cx="1924346"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工作原理  </a:t>
                  </a:r>
                </a:p>
              </p:txBody>
            </p:sp>
            <p:grpSp>
              <p:nvGrpSpPr>
                <p:cNvPr id="68" name="群組 67">
                  <a:extLst>
                    <a:ext uri="{FF2B5EF4-FFF2-40B4-BE49-F238E27FC236}">
                      <a16:creationId xmlns:a16="http://schemas.microsoft.com/office/drawing/2014/main" id="{8D0FF517-4338-4280-8E66-7DE2FF01CC24}"/>
                    </a:ext>
                  </a:extLst>
                </p:cNvPr>
                <p:cNvGrpSpPr/>
                <p:nvPr/>
              </p:nvGrpSpPr>
              <p:grpSpPr>
                <a:xfrm>
                  <a:off x="3465964" y="2045496"/>
                  <a:ext cx="2020043" cy="400110"/>
                  <a:chOff x="3639790" y="3927500"/>
                  <a:chExt cx="2020043" cy="400110"/>
                </a:xfrm>
              </p:grpSpPr>
              <p:sp>
                <p:nvSpPr>
                  <p:cNvPr id="74" name="文字方塊 73">
                    <a:extLst>
                      <a:ext uri="{FF2B5EF4-FFF2-40B4-BE49-F238E27FC236}">
                        <a16:creationId xmlns:a16="http://schemas.microsoft.com/office/drawing/2014/main" id="{6858813E-F83A-424C-B8D8-11A190454060}"/>
                      </a:ext>
                    </a:extLst>
                  </p:cNvPr>
                  <p:cNvSpPr txBox="1"/>
                  <p:nvPr/>
                </p:nvSpPr>
                <p:spPr>
                  <a:xfrm>
                    <a:off x="3920233" y="3927500"/>
                    <a:ext cx="1739600"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監控頻寬使用</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75" name="流程圖: 接點 74">
                    <a:extLst>
                      <a:ext uri="{FF2B5EF4-FFF2-40B4-BE49-F238E27FC236}">
                        <a16:creationId xmlns:a16="http://schemas.microsoft.com/office/drawing/2014/main" id="{A47B7095-E13D-4745-B3F9-2B13B1596B7D}"/>
                      </a:ext>
                    </a:extLst>
                  </p:cNvPr>
                  <p:cNvSpPr/>
                  <p:nvPr/>
                </p:nvSpPr>
                <p:spPr>
                  <a:xfrm>
                    <a:off x="3639790" y="398355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69" name="群組 68">
                  <a:extLst>
                    <a:ext uri="{FF2B5EF4-FFF2-40B4-BE49-F238E27FC236}">
                      <a16:creationId xmlns:a16="http://schemas.microsoft.com/office/drawing/2014/main" id="{08AB64FC-04EA-4ED7-ACD7-A4A29BD4CAA1}"/>
                    </a:ext>
                  </a:extLst>
                </p:cNvPr>
                <p:cNvGrpSpPr/>
                <p:nvPr/>
              </p:nvGrpSpPr>
              <p:grpSpPr>
                <a:xfrm>
                  <a:off x="3465964" y="2886226"/>
                  <a:ext cx="1832873" cy="400110"/>
                  <a:chOff x="3639790" y="3162325"/>
                  <a:chExt cx="1832873" cy="400110"/>
                </a:xfrm>
              </p:grpSpPr>
              <p:sp>
                <p:nvSpPr>
                  <p:cNvPr id="72" name="文字方塊 71">
                    <a:extLst>
                      <a:ext uri="{FF2B5EF4-FFF2-40B4-BE49-F238E27FC236}">
                        <a16:creationId xmlns:a16="http://schemas.microsoft.com/office/drawing/2014/main" id="{E47A5F8E-DAF1-434A-80CC-4EBCB0C2BFCB}"/>
                      </a:ext>
                    </a:extLst>
                  </p:cNvPr>
                  <p:cNvSpPr txBox="1"/>
                  <p:nvPr/>
                </p:nvSpPr>
                <p:spPr>
                  <a:xfrm>
                    <a:off x="3920232" y="3162325"/>
                    <a:ext cx="1552431"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分配請求</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73" name="流程圖: 接點 72">
                    <a:extLst>
                      <a:ext uri="{FF2B5EF4-FFF2-40B4-BE49-F238E27FC236}">
                        <a16:creationId xmlns:a16="http://schemas.microsoft.com/office/drawing/2014/main" id="{9F655AE8-A4EC-41AC-9FDA-AABDCE009D18}"/>
                      </a:ext>
                    </a:extLst>
                  </p:cNvPr>
                  <p:cNvSpPr/>
                  <p:nvPr/>
                </p:nvSpPr>
                <p:spPr>
                  <a:xfrm>
                    <a:off x="3639790" y="3218380"/>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sp>
              <p:nvSpPr>
                <p:cNvPr id="70" name="文字方塊 69">
                  <a:extLst>
                    <a:ext uri="{FF2B5EF4-FFF2-40B4-BE49-F238E27FC236}">
                      <a16:creationId xmlns:a16="http://schemas.microsoft.com/office/drawing/2014/main" id="{B951A357-1ABD-4C40-9E8B-EA726A6EF5E3}"/>
                    </a:ext>
                  </a:extLst>
                </p:cNvPr>
                <p:cNvSpPr txBox="1"/>
                <p:nvPr/>
              </p:nvSpPr>
              <p:spPr>
                <a:xfrm>
                  <a:off x="3609964" y="2485358"/>
                  <a:ext cx="5829843" cy="351571"/>
                </a:xfrm>
                <a:prstGeom prst="rect">
                  <a:avLst/>
                </a:prstGeom>
                <a:noFill/>
              </p:spPr>
              <p:txBody>
                <a:bodyPr wrap="square">
                  <a:spAutoFit/>
                </a:bodyPr>
                <a:lstStyle>
                  <a:defPPr>
                    <a:defRPr lang="zh-TW"/>
                  </a:defPPr>
                  <a:lvl1pPr marL="285750" indent="-285750" algn="just">
                    <a:lnSpc>
                      <a:spcPct val="114000"/>
                    </a:lnSpc>
                    <a:buClr>
                      <a:schemeClr val="accent2"/>
                    </a:buClr>
                    <a:buSzPct val="50000"/>
                    <a:buFont typeface="Wingdings" panose="05000000000000000000" pitchFamily="2" charset="2"/>
                    <a:buChar char="l"/>
                    <a:defRPr sz="1600">
                      <a:solidFill>
                        <a:schemeClr val="bg1"/>
                      </a:solidFill>
                      <a:latin typeface="微軟正黑體" panose="020B0604030504040204" pitchFamily="34" charset="-120"/>
                      <a:ea typeface="微軟正黑體" panose="020B0604030504040204" pitchFamily="34" charset="-120"/>
                    </a:defRPr>
                  </a:lvl1pPr>
                </a:lstStyle>
                <a:p>
                  <a:r>
                    <a:rPr lang="zh-TW" altLang="en-US" dirty="0"/>
                    <a:t>負載平衡器即時監控每台伺服器的頻寬使用情況。</a:t>
                  </a:r>
                  <a:endParaRPr lang="en-US" altLang="zh-TW" dirty="0"/>
                </a:p>
              </p:txBody>
            </p:sp>
            <p:sp>
              <p:nvSpPr>
                <p:cNvPr id="71" name="文字方塊 70">
                  <a:extLst>
                    <a:ext uri="{FF2B5EF4-FFF2-40B4-BE49-F238E27FC236}">
                      <a16:creationId xmlns:a16="http://schemas.microsoft.com/office/drawing/2014/main" id="{BCADE160-3C17-460A-B067-A97358C90AC7}"/>
                    </a:ext>
                  </a:extLst>
                </p:cNvPr>
                <p:cNvSpPr txBox="1"/>
                <p:nvPr/>
              </p:nvSpPr>
              <p:spPr>
                <a:xfrm>
                  <a:off x="3609964" y="3281559"/>
                  <a:ext cx="5829843" cy="632289"/>
                </a:xfrm>
                <a:prstGeom prst="rect">
                  <a:avLst/>
                </a:prstGeom>
                <a:noFill/>
              </p:spPr>
              <p:txBody>
                <a:bodyPr wrap="square">
                  <a:spAutoFit/>
                </a:bodyPr>
                <a:lstStyle>
                  <a:defPPr>
                    <a:defRPr lang="zh-TW"/>
                  </a:defPPr>
                  <a:lvl1pPr marL="285750" indent="-285750">
                    <a:lnSpc>
                      <a:spcPct val="114000"/>
                    </a:lnSpc>
                    <a:buClr>
                      <a:schemeClr val="accent2"/>
                    </a:buClr>
                    <a:buSzPct val="50000"/>
                    <a:buFont typeface="Wingdings" panose="05000000000000000000" pitchFamily="2" charset="2"/>
                    <a:buChar char="l"/>
                    <a:defRPr sz="1600">
                      <a:solidFill>
                        <a:schemeClr val="bg1"/>
                      </a:solidFill>
                      <a:latin typeface="微軟正黑體" panose="020B0604030504040204" pitchFamily="34" charset="-120"/>
                      <a:ea typeface="微軟正黑體" panose="020B0604030504040204" pitchFamily="34" charset="-120"/>
                    </a:defRPr>
                  </a:lvl1pPr>
                </a:lstStyle>
                <a:p>
                  <a:pPr algn="just"/>
                  <a:r>
                    <a:rPr lang="zh-TW" altLang="en-US" dirty="0"/>
                    <a:t>當有新請求到達時，負載平衡器將其分配給當前使用頻寬最小的伺服器，以確保頻寬的合理分配與利用。</a:t>
                  </a:r>
                </a:p>
              </p:txBody>
            </p:sp>
          </p:grpSp>
          <p:sp>
            <p:nvSpPr>
              <p:cNvPr id="51" name="文字方塊 50">
                <a:extLst>
                  <a:ext uri="{FF2B5EF4-FFF2-40B4-BE49-F238E27FC236}">
                    <a16:creationId xmlns:a16="http://schemas.microsoft.com/office/drawing/2014/main" id="{5C9CF51E-AE3D-4AAB-B886-400624F34415}"/>
                  </a:ext>
                </a:extLst>
              </p:cNvPr>
              <p:cNvSpPr txBox="1"/>
              <p:nvPr/>
            </p:nvSpPr>
            <p:spPr>
              <a:xfrm>
                <a:off x="2430819" y="4451162"/>
                <a:ext cx="1218837"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優點 </a:t>
                </a:r>
              </a:p>
            </p:txBody>
          </p:sp>
          <p:sp>
            <p:nvSpPr>
              <p:cNvPr id="52" name="文字方塊 51">
                <a:extLst>
                  <a:ext uri="{FF2B5EF4-FFF2-40B4-BE49-F238E27FC236}">
                    <a16:creationId xmlns:a16="http://schemas.microsoft.com/office/drawing/2014/main" id="{D4FB3F71-C486-4466-9570-C3EBF6E601AB}"/>
                  </a:ext>
                </a:extLst>
              </p:cNvPr>
              <p:cNvSpPr txBox="1"/>
              <p:nvPr/>
            </p:nvSpPr>
            <p:spPr>
              <a:xfrm>
                <a:off x="2440903" y="5355313"/>
                <a:ext cx="1084368" cy="523220"/>
              </a:xfrm>
              <a:prstGeom prst="rect">
                <a:avLst/>
              </a:prstGeom>
              <a:noFill/>
            </p:spPr>
            <p:txBody>
              <a:bodyPr wrap="square">
                <a:spAutoFit/>
              </a:bodyPr>
              <a:lstStyle/>
              <a:p>
                <a:r>
                  <a:rPr lang="zh-TW" altLang="en-US" sz="2800" dirty="0">
                    <a:solidFill>
                      <a:schemeClr val="bg1"/>
                    </a:solidFill>
                    <a:latin typeface="微軟正黑體" panose="020B0604030504040204" pitchFamily="34" charset="-120"/>
                    <a:ea typeface="微軟正黑體" panose="020B0604030504040204" pitchFamily="34" charset="-120"/>
                  </a:rPr>
                  <a:t>缺點 </a:t>
                </a:r>
              </a:p>
            </p:txBody>
          </p:sp>
          <p:cxnSp>
            <p:nvCxnSpPr>
              <p:cNvPr id="53" name="直線接點 52">
                <a:extLst>
                  <a:ext uri="{FF2B5EF4-FFF2-40B4-BE49-F238E27FC236}">
                    <a16:creationId xmlns:a16="http://schemas.microsoft.com/office/drawing/2014/main" id="{AE218E7A-57E6-44B5-BCCE-42FD10BEB1F6}"/>
                  </a:ext>
                </a:extLst>
              </p:cNvPr>
              <p:cNvCxnSpPr>
                <a:cxnSpLocks/>
              </p:cNvCxnSpPr>
              <p:nvPr/>
            </p:nvCxnSpPr>
            <p:spPr>
              <a:xfrm flipV="1">
                <a:off x="2028000" y="4283466"/>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E692CB81-23C1-4F32-AF8F-FC8A82AF086C}"/>
                  </a:ext>
                </a:extLst>
              </p:cNvPr>
              <p:cNvCxnSpPr>
                <a:cxnSpLocks/>
              </p:cNvCxnSpPr>
              <p:nvPr/>
            </p:nvCxnSpPr>
            <p:spPr>
              <a:xfrm flipV="1">
                <a:off x="2028000" y="5148849"/>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55" name="群組 54">
                <a:extLst>
                  <a:ext uri="{FF2B5EF4-FFF2-40B4-BE49-F238E27FC236}">
                    <a16:creationId xmlns:a16="http://schemas.microsoft.com/office/drawing/2014/main" id="{F13F24F4-F524-43C6-90E8-E177C348A029}"/>
                  </a:ext>
                </a:extLst>
              </p:cNvPr>
              <p:cNvGrpSpPr/>
              <p:nvPr/>
            </p:nvGrpSpPr>
            <p:grpSpPr>
              <a:xfrm>
                <a:off x="4142632" y="4547260"/>
                <a:ext cx="2883275" cy="400110"/>
                <a:chOff x="3639790" y="3794150"/>
                <a:chExt cx="2883275" cy="400110"/>
              </a:xfrm>
            </p:grpSpPr>
            <p:sp>
              <p:nvSpPr>
                <p:cNvPr id="65" name="文字方塊 64">
                  <a:extLst>
                    <a:ext uri="{FF2B5EF4-FFF2-40B4-BE49-F238E27FC236}">
                      <a16:creationId xmlns:a16="http://schemas.microsoft.com/office/drawing/2014/main" id="{76848090-166B-4433-93F4-1EE6991E5375}"/>
                    </a:ext>
                  </a:extLst>
                </p:cNvPr>
                <p:cNvSpPr txBox="1"/>
                <p:nvPr/>
              </p:nvSpPr>
              <p:spPr>
                <a:xfrm>
                  <a:off x="3939282" y="3794150"/>
                  <a:ext cx="2583783"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優化網路資源的利用</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66" name="流程圖: 接點 65">
                  <a:extLst>
                    <a:ext uri="{FF2B5EF4-FFF2-40B4-BE49-F238E27FC236}">
                      <a16:creationId xmlns:a16="http://schemas.microsoft.com/office/drawing/2014/main" id="{2D3F2BCF-30C8-43B3-B80E-BBF350FD8B37}"/>
                    </a:ext>
                  </a:extLst>
                </p:cNvPr>
                <p:cNvSpPr/>
                <p:nvPr/>
              </p:nvSpPr>
              <p:spPr>
                <a:xfrm>
                  <a:off x="3639790" y="385020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grpSp>
            <p:nvGrpSpPr>
              <p:cNvPr id="56" name="群組 55">
                <a:extLst>
                  <a:ext uri="{FF2B5EF4-FFF2-40B4-BE49-F238E27FC236}">
                    <a16:creationId xmlns:a16="http://schemas.microsoft.com/office/drawing/2014/main" id="{A561227A-A6AE-43B0-8E62-DEE6D96FB49C}"/>
                  </a:ext>
                </a:extLst>
              </p:cNvPr>
              <p:cNvGrpSpPr/>
              <p:nvPr/>
            </p:nvGrpSpPr>
            <p:grpSpPr>
              <a:xfrm>
                <a:off x="7042306" y="4547260"/>
                <a:ext cx="2515342" cy="400110"/>
                <a:chOff x="4706590" y="3794150"/>
                <a:chExt cx="2515342" cy="400110"/>
              </a:xfrm>
            </p:grpSpPr>
            <p:sp>
              <p:nvSpPr>
                <p:cNvPr id="63" name="文字方塊 62">
                  <a:extLst>
                    <a:ext uri="{FF2B5EF4-FFF2-40B4-BE49-F238E27FC236}">
                      <a16:creationId xmlns:a16="http://schemas.microsoft.com/office/drawing/2014/main" id="{3D0195D0-918C-44A6-B14A-4D1B36E6FFC3}"/>
                    </a:ext>
                  </a:extLst>
                </p:cNvPr>
                <p:cNvSpPr txBox="1"/>
                <p:nvPr/>
              </p:nvSpPr>
              <p:spPr>
                <a:xfrm>
                  <a:off x="4987032" y="3794150"/>
                  <a:ext cx="2234900"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動態適應負載變化</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64" name="流程圖: 接點 63">
                  <a:extLst>
                    <a:ext uri="{FF2B5EF4-FFF2-40B4-BE49-F238E27FC236}">
                      <a16:creationId xmlns:a16="http://schemas.microsoft.com/office/drawing/2014/main" id="{9099CFB3-0F82-491E-AF1D-DCD50BA55E2E}"/>
                    </a:ext>
                  </a:extLst>
                </p:cNvPr>
                <p:cNvSpPr/>
                <p:nvPr/>
              </p:nvSpPr>
              <p:spPr>
                <a:xfrm>
                  <a:off x="4706590" y="3850205"/>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grpSp>
            <p:nvGrpSpPr>
              <p:cNvPr id="57" name="群組 56">
                <a:extLst>
                  <a:ext uri="{FF2B5EF4-FFF2-40B4-BE49-F238E27FC236}">
                    <a16:creationId xmlns:a16="http://schemas.microsoft.com/office/drawing/2014/main" id="{CDFBFC8F-3DDB-4015-AE80-80C41628F4C2}"/>
                  </a:ext>
                </a:extLst>
              </p:cNvPr>
              <p:cNvGrpSpPr/>
              <p:nvPr/>
            </p:nvGrpSpPr>
            <p:grpSpPr>
              <a:xfrm>
                <a:off x="4142632" y="5444273"/>
                <a:ext cx="3187674" cy="400110"/>
                <a:chOff x="3639790" y="3771284"/>
                <a:chExt cx="3187674" cy="400110"/>
              </a:xfrm>
            </p:grpSpPr>
            <p:sp>
              <p:nvSpPr>
                <p:cNvPr id="61" name="文字方塊 60">
                  <a:extLst>
                    <a:ext uri="{FF2B5EF4-FFF2-40B4-BE49-F238E27FC236}">
                      <a16:creationId xmlns:a16="http://schemas.microsoft.com/office/drawing/2014/main" id="{FC9D7017-8D5C-4CBF-AEA5-C9FEDA68C0E3}"/>
                    </a:ext>
                  </a:extLst>
                </p:cNvPr>
                <p:cNvSpPr txBox="1"/>
                <p:nvPr/>
              </p:nvSpPr>
              <p:spPr>
                <a:xfrm>
                  <a:off x="3927790" y="3771284"/>
                  <a:ext cx="2899674"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不適合所有類型的應用</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62" name="流程圖: 接點 61">
                  <a:extLst>
                    <a:ext uri="{FF2B5EF4-FFF2-40B4-BE49-F238E27FC236}">
                      <a16:creationId xmlns:a16="http://schemas.microsoft.com/office/drawing/2014/main" id="{01866752-D12C-44F4-9891-7FD8388D649B}"/>
                    </a:ext>
                  </a:extLst>
                </p:cNvPr>
                <p:cNvSpPr/>
                <p:nvPr/>
              </p:nvSpPr>
              <p:spPr>
                <a:xfrm>
                  <a:off x="3639790" y="3821630"/>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1</a:t>
                  </a:r>
                </a:p>
              </p:txBody>
            </p:sp>
          </p:grpSp>
          <p:sp>
            <p:nvSpPr>
              <p:cNvPr id="58" name="文字方塊 57">
                <a:extLst>
                  <a:ext uri="{FF2B5EF4-FFF2-40B4-BE49-F238E27FC236}">
                    <a16:creationId xmlns:a16="http://schemas.microsoft.com/office/drawing/2014/main" id="{F42AB0C2-C27F-4C17-8DA3-D9BAC353E65A}"/>
                  </a:ext>
                </a:extLst>
              </p:cNvPr>
              <p:cNvSpPr txBox="1"/>
              <p:nvPr/>
            </p:nvSpPr>
            <p:spPr>
              <a:xfrm>
                <a:off x="4423074" y="3201998"/>
                <a:ext cx="1552431"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動態調整</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59" name="流程圖: 接點 58">
                <a:extLst>
                  <a:ext uri="{FF2B5EF4-FFF2-40B4-BE49-F238E27FC236}">
                    <a16:creationId xmlns:a16="http://schemas.microsoft.com/office/drawing/2014/main" id="{3CCCC50F-0F76-46A7-93B2-95AB62749E5C}"/>
                  </a:ext>
                </a:extLst>
              </p:cNvPr>
              <p:cNvSpPr/>
              <p:nvPr/>
            </p:nvSpPr>
            <p:spPr>
              <a:xfrm>
                <a:off x="4142632" y="3258053"/>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3</a:t>
                </a:r>
              </a:p>
            </p:txBody>
          </p:sp>
          <p:sp>
            <p:nvSpPr>
              <p:cNvPr id="60" name="文字方塊 59">
                <a:extLst>
                  <a:ext uri="{FF2B5EF4-FFF2-40B4-BE49-F238E27FC236}">
                    <a16:creationId xmlns:a16="http://schemas.microsoft.com/office/drawing/2014/main" id="{77B58AFB-B921-4E55-B038-88059462F065}"/>
                  </a:ext>
                </a:extLst>
              </p:cNvPr>
              <p:cNvSpPr txBox="1"/>
              <p:nvPr/>
            </p:nvSpPr>
            <p:spPr>
              <a:xfrm>
                <a:off x="4286632" y="3597331"/>
                <a:ext cx="5829843" cy="630685"/>
              </a:xfrm>
              <a:prstGeom prst="rect">
                <a:avLst/>
              </a:prstGeom>
              <a:noFill/>
            </p:spPr>
            <p:txBody>
              <a:bodyPr wrap="square">
                <a:spAutoFit/>
              </a:bodyPr>
              <a:lstStyle>
                <a:defPPr>
                  <a:defRPr lang="zh-TW"/>
                </a:defPPr>
                <a:lvl1pPr marL="285750" indent="-285750">
                  <a:lnSpc>
                    <a:spcPct val="114000"/>
                  </a:lnSpc>
                  <a:buClr>
                    <a:schemeClr val="accent2"/>
                  </a:buClr>
                  <a:buSzPct val="50000"/>
                  <a:buFont typeface="Wingdings" panose="05000000000000000000" pitchFamily="2" charset="2"/>
                  <a:buChar char="l"/>
                  <a:defRPr sz="1600">
                    <a:solidFill>
                      <a:schemeClr val="bg1"/>
                    </a:solidFill>
                    <a:latin typeface="微軟正黑體" panose="020B0604030504040204" pitchFamily="34" charset="-120"/>
                    <a:ea typeface="微軟正黑體" panose="020B0604030504040204" pitchFamily="34" charset="-120"/>
                  </a:defRPr>
                </a:lvl1pPr>
              </a:lstStyle>
              <a:p>
                <a:pPr algn="just"/>
                <a:r>
                  <a:rPr lang="zh-TW" altLang="en-US" dirty="0"/>
                  <a:t>隨著請求不斷地進入，每台伺服器的頻寬會動態變化，負載平衡器會根據即時數據，動態調整請求的分配策略。</a:t>
                </a:r>
              </a:p>
            </p:txBody>
          </p:sp>
        </p:grpSp>
        <p:sp>
          <p:nvSpPr>
            <p:cNvPr id="76" name="文字方塊 75">
              <a:extLst>
                <a:ext uri="{FF2B5EF4-FFF2-40B4-BE49-F238E27FC236}">
                  <a16:creationId xmlns:a16="http://schemas.microsoft.com/office/drawing/2014/main" id="{05D521E0-0FBA-4C1C-A931-7388545E4562}"/>
                </a:ext>
              </a:extLst>
            </p:cNvPr>
            <p:cNvSpPr txBox="1"/>
            <p:nvPr/>
          </p:nvSpPr>
          <p:spPr>
            <a:xfrm>
              <a:off x="7490192" y="5758913"/>
              <a:ext cx="2099574" cy="400110"/>
            </a:xfrm>
            <a:prstGeom prst="rect">
              <a:avLst/>
            </a:prstGeom>
            <a:noFill/>
          </p:spPr>
          <p:txBody>
            <a:bodyPr wrap="square">
              <a:spAutoFit/>
            </a:bodyPr>
            <a:lstStyle/>
            <a:p>
              <a:pPr algn="just"/>
              <a:r>
                <a:rPr lang="zh-TW" altLang="en-US" sz="2000" b="1" dirty="0">
                  <a:solidFill>
                    <a:schemeClr val="bg1"/>
                  </a:solidFill>
                  <a:latin typeface="微軟正黑體" panose="020B0604030504040204" pitchFamily="34" charset="-120"/>
                  <a:ea typeface="微軟正黑體" panose="020B0604030504040204" pitchFamily="34" charset="-120"/>
                </a:rPr>
                <a:t>依賴監控的品質</a:t>
              </a:r>
              <a:endParaRPr lang="en-US" altLang="zh-TW" sz="2000" b="1" dirty="0">
                <a:solidFill>
                  <a:schemeClr val="bg1"/>
                </a:solidFill>
                <a:latin typeface="微軟正黑體" panose="020B0604030504040204" pitchFamily="34" charset="-120"/>
                <a:ea typeface="微軟正黑體" panose="020B0604030504040204" pitchFamily="34" charset="-120"/>
              </a:endParaRPr>
            </a:p>
          </p:txBody>
        </p:sp>
        <p:sp>
          <p:nvSpPr>
            <p:cNvPr id="77" name="流程圖: 接點 76">
              <a:extLst>
                <a:ext uri="{FF2B5EF4-FFF2-40B4-BE49-F238E27FC236}">
                  <a16:creationId xmlns:a16="http://schemas.microsoft.com/office/drawing/2014/main" id="{373FDE14-54CF-4F8F-A1E4-7FF49196F7AF}"/>
                </a:ext>
              </a:extLst>
            </p:cNvPr>
            <p:cNvSpPr/>
            <p:nvPr/>
          </p:nvSpPr>
          <p:spPr>
            <a:xfrm>
              <a:off x="7209750" y="5814968"/>
              <a:ext cx="288000" cy="288000"/>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bg1"/>
                  </a:solidFill>
                  <a:latin typeface="微軟正黑體" panose="020B0604030504040204" pitchFamily="34" charset="-120"/>
                  <a:ea typeface="微軟正黑體" panose="020B0604030504040204" pitchFamily="34" charset="-120"/>
                </a:rPr>
                <a:t>2</a:t>
              </a:r>
            </a:p>
          </p:txBody>
        </p:sp>
      </p:grpSp>
      <p:sp>
        <p:nvSpPr>
          <p:cNvPr id="78" name="文字方塊 77">
            <a:extLst>
              <a:ext uri="{FF2B5EF4-FFF2-40B4-BE49-F238E27FC236}">
                <a16:creationId xmlns:a16="http://schemas.microsoft.com/office/drawing/2014/main" id="{61700BAA-9A11-4C4A-912A-57348A8A31E8}"/>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42</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54618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9761191E-56C2-47F6-B6E2-1F17B467A923}"/>
              </a:ext>
            </a:extLst>
          </p:cNvPr>
          <p:cNvGrpSpPr/>
          <p:nvPr/>
        </p:nvGrpSpPr>
        <p:grpSpPr>
          <a:xfrm>
            <a:off x="4291013" y="1071949"/>
            <a:ext cx="3609974" cy="660232"/>
            <a:chOff x="3445818" y="1043374"/>
            <a:chExt cx="3609974" cy="660232"/>
          </a:xfrm>
        </p:grpSpPr>
        <p:sp>
          <p:nvSpPr>
            <p:cNvPr id="26" name="文字方塊 25">
              <a:extLst>
                <a:ext uri="{FF2B5EF4-FFF2-40B4-BE49-F238E27FC236}">
                  <a16:creationId xmlns:a16="http://schemas.microsoft.com/office/drawing/2014/main" id="{045DE86D-529C-4D6C-9CB2-27A59BA55EB9}"/>
                </a:ext>
              </a:extLst>
            </p:cNvPr>
            <p:cNvSpPr txBox="1"/>
            <p:nvPr/>
          </p:nvSpPr>
          <p:spPr>
            <a:xfrm>
              <a:off x="5534025" y="1043374"/>
              <a:ext cx="1521767" cy="646331"/>
            </a:xfrm>
            <a:prstGeom prst="rect">
              <a:avLst/>
            </a:prstGeom>
            <a:noFill/>
          </p:spPr>
          <p:txBody>
            <a:bodyPr wrap="square">
              <a:spAutoFit/>
            </a:bodyPr>
            <a:lstStyle/>
            <a:p>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Nginx</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D1ED148F-78AF-41C7-AD20-DFEB9B6BA8E1}"/>
                </a:ext>
              </a:extLst>
            </p:cNvPr>
            <p:cNvSpPr txBox="1"/>
            <p:nvPr/>
          </p:nvSpPr>
          <p:spPr>
            <a:xfrm>
              <a:off x="3445818" y="1057275"/>
              <a:ext cx="2164408" cy="646331"/>
            </a:xfrm>
            <a:prstGeom prst="rect">
              <a:avLst/>
            </a:prstGeom>
            <a:noFill/>
          </p:spPr>
          <p:txBody>
            <a:bodyPr wrap="square" rtlCol="0">
              <a:spAutoFit/>
            </a:bodyPr>
            <a:lstStyle/>
            <a:p>
              <a:pPr algn="ctr"/>
              <a:r>
                <a:rPr lang="zh-TW" altLang="en-US" sz="3600" b="1" dirty="0">
                  <a:solidFill>
                    <a:srgbClr val="FF914C"/>
                  </a:solidFill>
                  <a:latin typeface="微軟正黑體" panose="020B0604030504040204" pitchFamily="34" charset="-120"/>
                  <a:ea typeface="微軟正黑體" panose="020B0604030504040204" pitchFamily="34" charset="-120"/>
                </a:rPr>
                <a:t>實作工具</a:t>
              </a:r>
            </a:p>
          </p:txBody>
        </p:sp>
      </p:grpSp>
      <p:sp>
        <p:nvSpPr>
          <p:cNvPr id="41" name="文字方塊 40">
            <a:extLst>
              <a:ext uri="{FF2B5EF4-FFF2-40B4-BE49-F238E27FC236}">
                <a16:creationId xmlns:a16="http://schemas.microsoft.com/office/drawing/2014/main" id="{DF1968D8-8071-4DCE-AC4C-A3E01A7642E5}"/>
              </a:ext>
            </a:extLst>
          </p:cNvPr>
          <p:cNvSpPr txBox="1"/>
          <p:nvPr/>
        </p:nvSpPr>
        <p:spPr>
          <a:xfrm>
            <a:off x="3599259" y="2611723"/>
            <a:ext cx="4993481" cy="584775"/>
          </a:xfrm>
          <a:prstGeom prst="rect">
            <a:avLst/>
          </a:prstGeom>
          <a:noFill/>
        </p:spPr>
        <p:txBody>
          <a:bodyPr wrap="square">
            <a:spAutoFit/>
          </a:bodyPr>
          <a:lstStyle/>
          <a:p>
            <a:pPr algn="ctr"/>
            <a:r>
              <a:rPr lang="zh-TW" altLang="en-US" sz="3200" b="0" i="0" dirty="0">
                <a:solidFill>
                  <a:schemeClr val="bg1">
                    <a:lumMod val="75000"/>
                  </a:schemeClr>
                </a:solidFill>
                <a:effectLst/>
                <a:latin typeface="微軟正黑體" panose="020B0604030504040204" pitchFamily="34" charset="-120"/>
                <a:ea typeface="微軟正黑體" panose="020B0604030504040204" pitchFamily="34" charset="-120"/>
              </a:rPr>
              <a:t>反向代理 </a:t>
            </a:r>
            <a:r>
              <a:rPr lang="en-US" altLang="zh-TW" sz="3200" dirty="0">
                <a:solidFill>
                  <a:schemeClr val="bg1">
                    <a:lumMod val="75000"/>
                  </a:schemeClr>
                </a:solidFill>
                <a:latin typeface="微軟正黑體" panose="020B0604030504040204" pitchFamily="34" charset="-120"/>
                <a:ea typeface="微軟正黑體" panose="020B0604030504040204" pitchFamily="34" charset="-120"/>
              </a:rPr>
              <a:t>Reverse Proxy</a:t>
            </a:r>
          </a:p>
        </p:txBody>
      </p:sp>
      <p:sp>
        <p:nvSpPr>
          <p:cNvPr id="42" name="文字方塊 41">
            <a:extLst>
              <a:ext uri="{FF2B5EF4-FFF2-40B4-BE49-F238E27FC236}">
                <a16:creationId xmlns:a16="http://schemas.microsoft.com/office/drawing/2014/main" id="{D1CB2D57-5163-4AAC-BDF9-32C42B4F3913}"/>
              </a:ext>
            </a:extLst>
          </p:cNvPr>
          <p:cNvSpPr txBox="1"/>
          <p:nvPr/>
        </p:nvSpPr>
        <p:spPr>
          <a:xfrm>
            <a:off x="3599258" y="3640006"/>
            <a:ext cx="4900612" cy="584775"/>
          </a:xfrm>
          <a:prstGeom prst="rect">
            <a:avLst/>
          </a:prstGeom>
          <a:noFill/>
        </p:spPr>
        <p:txBody>
          <a:bodyPr wrap="square">
            <a:spAutoFit/>
          </a:bodyPr>
          <a:lstStyle>
            <a:defPPr>
              <a:defRPr lang="zh-TW"/>
            </a:defPPr>
            <a:lvl1pPr>
              <a:defRPr sz="3200" b="0" i="0">
                <a:solidFill>
                  <a:schemeClr val="bg1">
                    <a:lumMod val="75000"/>
                  </a:schemeClr>
                </a:solidFill>
                <a:effectLst/>
                <a:latin typeface="微軟正黑體" panose="020B0604030504040204" pitchFamily="34" charset="-120"/>
                <a:ea typeface="微軟正黑體" panose="020B0604030504040204" pitchFamily="34" charset="-120"/>
              </a:defRPr>
            </a:lvl1pPr>
          </a:lstStyle>
          <a:p>
            <a:pPr algn="ctr"/>
            <a:r>
              <a:rPr lang="zh-TW" altLang="en-US" dirty="0"/>
              <a:t>負載平衡 </a:t>
            </a:r>
            <a:r>
              <a:rPr lang="en-US" altLang="zh-TW" dirty="0"/>
              <a:t>Load Balance</a:t>
            </a:r>
          </a:p>
        </p:txBody>
      </p:sp>
      <p:sp>
        <p:nvSpPr>
          <p:cNvPr id="43" name="文字方塊 42">
            <a:extLst>
              <a:ext uri="{FF2B5EF4-FFF2-40B4-BE49-F238E27FC236}">
                <a16:creationId xmlns:a16="http://schemas.microsoft.com/office/drawing/2014/main" id="{CD19AFC3-DB8D-481E-9239-C817FD23AAD6}"/>
              </a:ext>
            </a:extLst>
          </p:cNvPr>
          <p:cNvSpPr txBox="1"/>
          <p:nvPr/>
        </p:nvSpPr>
        <p:spPr>
          <a:xfrm>
            <a:off x="3599258" y="4717224"/>
            <a:ext cx="5136357" cy="584775"/>
          </a:xfrm>
          <a:prstGeom prst="rect">
            <a:avLst/>
          </a:prstGeom>
          <a:noFill/>
        </p:spPr>
        <p:txBody>
          <a:bodyPr wrap="square">
            <a:spAutoFit/>
          </a:bodyPr>
          <a:lstStyle>
            <a:defPPr>
              <a:defRPr lang="zh-TW"/>
            </a:defPPr>
            <a:lvl1pPr>
              <a:defRPr sz="3200" b="0" i="0">
                <a:solidFill>
                  <a:schemeClr val="bg1">
                    <a:lumMod val="75000"/>
                  </a:schemeClr>
                </a:solidFill>
                <a:effectLst/>
                <a:latin typeface="微軟正黑體" panose="020B0604030504040204" pitchFamily="34" charset="-120"/>
                <a:ea typeface="微軟正黑體" panose="020B0604030504040204" pitchFamily="34" charset="-120"/>
              </a:defRPr>
            </a:lvl1pPr>
          </a:lstStyle>
          <a:p>
            <a:pPr algn="ctr"/>
            <a:r>
              <a:rPr lang="en-US" altLang="zh-TW" b="0" i="0" dirty="0">
                <a:effectLst/>
                <a:latin typeface="Lexend"/>
              </a:rPr>
              <a:t>HTTP </a:t>
            </a:r>
            <a:r>
              <a:rPr lang="zh-TW" altLang="en-US" b="0" i="0" dirty="0">
                <a:effectLst/>
                <a:latin typeface="Lexend"/>
              </a:rPr>
              <a:t>快取</a:t>
            </a:r>
          </a:p>
        </p:txBody>
      </p:sp>
      <p:pic>
        <p:nvPicPr>
          <p:cNvPr id="45" name="圖片 44">
            <a:extLst>
              <a:ext uri="{FF2B5EF4-FFF2-40B4-BE49-F238E27FC236}">
                <a16:creationId xmlns:a16="http://schemas.microsoft.com/office/drawing/2014/main" id="{7D4F00E1-3230-4F14-8B2D-6724FD0C0F2D}"/>
              </a:ext>
            </a:extLst>
          </p:cNvPr>
          <p:cNvPicPr>
            <a:picLocks noChangeAspect="1"/>
          </p:cNvPicPr>
          <p:nvPr/>
        </p:nvPicPr>
        <p:blipFill>
          <a:blip r:embed="rId3"/>
          <a:stretch>
            <a:fillRect/>
          </a:stretch>
        </p:blipFill>
        <p:spPr>
          <a:xfrm>
            <a:off x="2668854" y="7251407"/>
            <a:ext cx="6761419" cy="3357134"/>
          </a:xfrm>
          <a:prstGeom prst="rect">
            <a:avLst/>
          </a:prstGeom>
        </p:spPr>
      </p:pic>
      <p:sp>
        <p:nvSpPr>
          <p:cNvPr id="46" name="文字方塊 45">
            <a:extLst>
              <a:ext uri="{FF2B5EF4-FFF2-40B4-BE49-F238E27FC236}">
                <a16:creationId xmlns:a16="http://schemas.microsoft.com/office/drawing/2014/main" id="{059E21D6-E35F-4261-ADB4-557580D2FFE1}"/>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43</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22691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9761191E-56C2-47F6-B6E2-1F17B467A923}"/>
              </a:ext>
            </a:extLst>
          </p:cNvPr>
          <p:cNvGrpSpPr/>
          <p:nvPr/>
        </p:nvGrpSpPr>
        <p:grpSpPr>
          <a:xfrm>
            <a:off x="4291013" y="1071949"/>
            <a:ext cx="3609974" cy="660232"/>
            <a:chOff x="3445818" y="1043374"/>
            <a:chExt cx="3609974" cy="660232"/>
          </a:xfrm>
        </p:grpSpPr>
        <p:sp>
          <p:nvSpPr>
            <p:cNvPr id="26" name="文字方塊 25">
              <a:extLst>
                <a:ext uri="{FF2B5EF4-FFF2-40B4-BE49-F238E27FC236}">
                  <a16:creationId xmlns:a16="http://schemas.microsoft.com/office/drawing/2014/main" id="{045DE86D-529C-4D6C-9CB2-27A59BA55EB9}"/>
                </a:ext>
              </a:extLst>
            </p:cNvPr>
            <p:cNvSpPr txBox="1"/>
            <p:nvPr/>
          </p:nvSpPr>
          <p:spPr>
            <a:xfrm>
              <a:off x="5534025" y="1043374"/>
              <a:ext cx="1521767" cy="646331"/>
            </a:xfrm>
            <a:prstGeom prst="rect">
              <a:avLst/>
            </a:prstGeom>
            <a:noFill/>
          </p:spPr>
          <p:txBody>
            <a:bodyPr wrap="square">
              <a:spAutoFit/>
            </a:bodyPr>
            <a:lstStyle/>
            <a:p>
              <a:r>
                <a:rPr lang="en-US" altLang="zh-TW" sz="3600" dirty="0">
                  <a:solidFill>
                    <a:schemeClr val="bg1">
                      <a:lumMod val="95000"/>
                    </a:schemeClr>
                  </a:solidFill>
                  <a:latin typeface="微軟正黑體" panose="020B0604030504040204" pitchFamily="34" charset="-120"/>
                  <a:ea typeface="微軟正黑體" panose="020B0604030504040204" pitchFamily="34" charset="-120"/>
                </a:rPr>
                <a:t>Nginx</a:t>
              </a:r>
              <a:endParaRPr lang="zh-TW" altLang="en-US" sz="3600" dirty="0">
                <a:solidFill>
                  <a:schemeClr val="bg1">
                    <a:lumMod val="95000"/>
                  </a:schemeClr>
                </a:solidFill>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D1ED148F-78AF-41C7-AD20-DFEB9B6BA8E1}"/>
                </a:ext>
              </a:extLst>
            </p:cNvPr>
            <p:cNvSpPr txBox="1"/>
            <p:nvPr/>
          </p:nvSpPr>
          <p:spPr>
            <a:xfrm>
              <a:off x="3445818" y="1057275"/>
              <a:ext cx="2164408" cy="646331"/>
            </a:xfrm>
            <a:prstGeom prst="rect">
              <a:avLst/>
            </a:prstGeom>
            <a:noFill/>
          </p:spPr>
          <p:txBody>
            <a:bodyPr wrap="square" rtlCol="0">
              <a:spAutoFit/>
            </a:bodyPr>
            <a:lstStyle/>
            <a:p>
              <a:pPr algn="ctr"/>
              <a:r>
                <a:rPr lang="zh-TW" altLang="en-US" sz="3600" b="1" dirty="0">
                  <a:solidFill>
                    <a:srgbClr val="FF914C"/>
                  </a:solidFill>
                  <a:latin typeface="微軟正黑體" panose="020B0604030504040204" pitchFamily="34" charset="-120"/>
                  <a:ea typeface="微軟正黑體" panose="020B0604030504040204" pitchFamily="34" charset="-120"/>
                </a:rPr>
                <a:t>實作工具</a:t>
              </a:r>
            </a:p>
          </p:txBody>
        </p:sp>
      </p:grpSp>
      <p:pic>
        <p:nvPicPr>
          <p:cNvPr id="10" name="圖片 9">
            <a:extLst>
              <a:ext uri="{FF2B5EF4-FFF2-40B4-BE49-F238E27FC236}">
                <a16:creationId xmlns:a16="http://schemas.microsoft.com/office/drawing/2014/main" id="{4D46E1E7-DA29-47DC-AE67-5B8955EA38C4}"/>
              </a:ext>
            </a:extLst>
          </p:cNvPr>
          <p:cNvPicPr>
            <a:picLocks noChangeAspect="1"/>
          </p:cNvPicPr>
          <p:nvPr/>
        </p:nvPicPr>
        <p:blipFill>
          <a:blip r:embed="rId3"/>
          <a:stretch>
            <a:fillRect/>
          </a:stretch>
        </p:blipFill>
        <p:spPr>
          <a:xfrm>
            <a:off x="2668854" y="2793707"/>
            <a:ext cx="6761419" cy="3357134"/>
          </a:xfrm>
          <a:prstGeom prst="rect">
            <a:avLst/>
          </a:prstGeom>
        </p:spPr>
      </p:pic>
      <p:sp>
        <p:nvSpPr>
          <p:cNvPr id="11" name="文字方塊 10">
            <a:extLst>
              <a:ext uri="{FF2B5EF4-FFF2-40B4-BE49-F238E27FC236}">
                <a16:creationId xmlns:a16="http://schemas.microsoft.com/office/drawing/2014/main" id="{902944E7-EADF-4ABB-AD49-78974D7A2267}"/>
              </a:ext>
            </a:extLst>
          </p:cNvPr>
          <p:cNvSpPr txBox="1"/>
          <p:nvPr/>
        </p:nvSpPr>
        <p:spPr>
          <a:xfrm>
            <a:off x="3599258" y="1963606"/>
            <a:ext cx="4900612" cy="584775"/>
          </a:xfrm>
          <a:prstGeom prst="rect">
            <a:avLst/>
          </a:prstGeom>
          <a:noFill/>
        </p:spPr>
        <p:txBody>
          <a:bodyPr wrap="square">
            <a:spAutoFit/>
          </a:bodyPr>
          <a:lstStyle>
            <a:defPPr>
              <a:defRPr lang="zh-TW"/>
            </a:defPPr>
            <a:lvl1pPr>
              <a:defRPr sz="3200" b="0" i="0">
                <a:solidFill>
                  <a:schemeClr val="bg1">
                    <a:lumMod val="75000"/>
                  </a:schemeClr>
                </a:solidFill>
                <a:effectLst/>
                <a:latin typeface="微軟正黑體" panose="020B0604030504040204" pitchFamily="34" charset="-120"/>
                <a:ea typeface="微軟正黑體" panose="020B0604030504040204" pitchFamily="34" charset="-120"/>
              </a:defRPr>
            </a:lvl1pPr>
          </a:lstStyle>
          <a:p>
            <a:pPr algn="ctr"/>
            <a:r>
              <a:rPr lang="zh-TW" altLang="en-US" dirty="0"/>
              <a:t>負載平衡 </a:t>
            </a:r>
            <a:r>
              <a:rPr lang="en-US" altLang="zh-TW" dirty="0"/>
              <a:t>Load Balance</a:t>
            </a:r>
          </a:p>
        </p:txBody>
      </p:sp>
      <p:sp>
        <p:nvSpPr>
          <p:cNvPr id="12" name="文字方塊 11">
            <a:extLst>
              <a:ext uri="{FF2B5EF4-FFF2-40B4-BE49-F238E27FC236}">
                <a16:creationId xmlns:a16="http://schemas.microsoft.com/office/drawing/2014/main" id="{92EA7849-9CC8-4F92-8305-8D2FBFB224E4}"/>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44</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79479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9761191E-56C2-47F6-B6E2-1F17B467A923}"/>
              </a:ext>
            </a:extLst>
          </p:cNvPr>
          <p:cNvGrpSpPr/>
          <p:nvPr/>
        </p:nvGrpSpPr>
        <p:grpSpPr>
          <a:xfrm>
            <a:off x="1979422" y="807943"/>
            <a:ext cx="8233156" cy="646332"/>
            <a:chOff x="2869555" y="1057274"/>
            <a:chExt cx="8233156" cy="646332"/>
          </a:xfrm>
        </p:grpSpPr>
        <p:sp>
          <p:nvSpPr>
            <p:cNvPr id="26" name="文字方塊 25">
              <a:extLst>
                <a:ext uri="{FF2B5EF4-FFF2-40B4-BE49-F238E27FC236}">
                  <a16:creationId xmlns:a16="http://schemas.microsoft.com/office/drawing/2014/main" id="{045DE86D-529C-4D6C-9CB2-27A59BA55EB9}"/>
                </a:ext>
              </a:extLst>
            </p:cNvPr>
            <p:cNvSpPr txBox="1"/>
            <p:nvPr/>
          </p:nvSpPr>
          <p:spPr>
            <a:xfrm>
              <a:off x="5362575" y="1057274"/>
              <a:ext cx="5740136" cy="646331"/>
            </a:xfrm>
            <a:prstGeom prst="rect">
              <a:avLst/>
            </a:prstGeom>
            <a:noFill/>
          </p:spPr>
          <p:txBody>
            <a:bodyPr wrap="square" rtlCol="0">
              <a:spAutoFit/>
            </a:bodyPr>
            <a:lstStyle>
              <a:defPPr>
                <a:defRPr lang="zh-TW"/>
              </a:defPPr>
              <a:lvl1pPr algn="ctr">
                <a:defRPr sz="3600" b="1">
                  <a:solidFill>
                    <a:srgbClr val="FF914C"/>
                  </a:solidFill>
                  <a:latin typeface="微軟正黑體" panose="020B0604030504040204" pitchFamily="34" charset="-120"/>
                  <a:ea typeface="微軟正黑體" panose="020B0604030504040204" pitchFamily="34" charset="-120"/>
                </a:defRPr>
              </a:lvl1pPr>
            </a:lstStyle>
            <a:p>
              <a:r>
                <a:rPr lang="zh-TW" altLang="zh-TW" dirty="0">
                  <a:solidFill>
                    <a:schemeClr val="bg1">
                      <a:lumMod val="95000"/>
                    </a:schemeClr>
                  </a:solidFill>
                </a:rPr>
                <a:t>Load Balancer Algorithm</a:t>
              </a:r>
              <a:endParaRPr lang="zh-TW" altLang="en-US" dirty="0">
                <a:solidFill>
                  <a:schemeClr val="bg1">
                    <a:lumMod val="95000"/>
                  </a:schemeClr>
                </a:solidFill>
              </a:endParaRPr>
            </a:p>
          </p:txBody>
        </p:sp>
        <p:sp>
          <p:nvSpPr>
            <p:cNvPr id="3" name="文字方塊 2">
              <a:extLst>
                <a:ext uri="{FF2B5EF4-FFF2-40B4-BE49-F238E27FC236}">
                  <a16:creationId xmlns:a16="http://schemas.microsoft.com/office/drawing/2014/main" id="{D1ED148F-78AF-41C7-AD20-DFEB9B6BA8E1}"/>
                </a:ext>
              </a:extLst>
            </p:cNvPr>
            <p:cNvSpPr txBox="1"/>
            <p:nvPr/>
          </p:nvSpPr>
          <p:spPr>
            <a:xfrm>
              <a:off x="2869555" y="1057275"/>
              <a:ext cx="2740671" cy="646331"/>
            </a:xfrm>
            <a:prstGeom prst="rect">
              <a:avLst/>
            </a:prstGeom>
            <a:noFill/>
          </p:spPr>
          <p:txBody>
            <a:bodyPr wrap="square" rtlCol="0">
              <a:spAutoFit/>
            </a:bodyPr>
            <a:lstStyle/>
            <a:p>
              <a:pPr algn="ctr"/>
              <a:r>
                <a:rPr lang="en-US" altLang="zh-TW" sz="3600" b="1" dirty="0">
                  <a:solidFill>
                    <a:srgbClr val="FF914C"/>
                  </a:solidFill>
                  <a:latin typeface="微軟正黑體" panose="020B0604030504040204" pitchFamily="34" charset="-120"/>
                  <a:ea typeface="微軟正黑體" panose="020B0604030504040204" pitchFamily="34" charset="-120"/>
                </a:rPr>
                <a:t>Nginx</a:t>
              </a:r>
              <a:r>
                <a:rPr lang="zh-TW" altLang="en-US" sz="3600" b="1" dirty="0">
                  <a:solidFill>
                    <a:srgbClr val="FF914C"/>
                  </a:solidFill>
                  <a:latin typeface="微軟正黑體" panose="020B0604030504040204" pitchFamily="34" charset="-120"/>
                  <a:ea typeface="微軟正黑體" panose="020B0604030504040204" pitchFamily="34" charset="-120"/>
                </a:rPr>
                <a:t>設定</a:t>
              </a:r>
            </a:p>
          </p:txBody>
        </p:sp>
      </p:grpSp>
      <p:sp>
        <p:nvSpPr>
          <p:cNvPr id="15" name="文字方塊 14">
            <a:extLst>
              <a:ext uri="{FF2B5EF4-FFF2-40B4-BE49-F238E27FC236}">
                <a16:creationId xmlns:a16="http://schemas.microsoft.com/office/drawing/2014/main" id="{14779165-FEDC-43E1-81A4-FEB9FC3C9947}"/>
              </a:ext>
            </a:extLst>
          </p:cNvPr>
          <p:cNvSpPr txBox="1"/>
          <p:nvPr/>
        </p:nvSpPr>
        <p:spPr>
          <a:xfrm>
            <a:off x="2414205" y="1580822"/>
            <a:ext cx="6925235" cy="369332"/>
          </a:xfrm>
          <a:prstGeom prst="rect">
            <a:avLst/>
          </a:prstGeom>
          <a:noFill/>
        </p:spPr>
        <p:txBody>
          <a:bodyPr wrap="square">
            <a:spAutoFit/>
          </a:bodyPr>
          <a:lstStyle/>
          <a:p>
            <a:r>
              <a:rPr lang="en-US" altLang="zh-TW" b="1" dirty="0">
                <a:solidFill>
                  <a:schemeClr val="bg1">
                    <a:lumMod val="95000"/>
                  </a:schemeClr>
                </a:solidFill>
                <a:effectLst/>
                <a:latin typeface="微軟正黑體" panose="020B0604030504040204" pitchFamily="34" charset="-120"/>
                <a:ea typeface="微軟正黑體" panose="020B0604030504040204" pitchFamily="34" charset="-120"/>
              </a:rPr>
              <a:t>Nginx </a:t>
            </a:r>
            <a:r>
              <a:rPr lang="zh-TW" altLang="en-US" b="1" dirty="0">
                <a:solidFill>
                  <a:schemeClr val="bg1">
                    <a:lumMod val="95000"/>
                  </a:schemeClr>
                </a:solidFill>
                <a:effectLst/>
                <a:latin typeface="微軟正黑體" panose="020B0604030504040204" pitchFamily="34" charset="-120"/>
                <a:ea typeface="微軟正黑體" panose="020B0604030504040204" pitchFamily="34" charset="-120"/>
              </a:rPr>
              <a:t>在 </a:t>
            </a:r>
            <a:r>
              <a:rPr lang="en-US" altLang="zh-TW" b="1" dirty="0">
                <a:solidFill>
                  <a:schemeClr val="bg1">
                    <a:lumMod val="95000"/>
                  </a:schemeClr>
                </a:solidFill>
                <a:effectLst/>
                <a:latin typeface="微軟正黑體" panose="020B0604030504040204" pitchFamily="34" charset="-120"/>
                <a:ea typeface="微軟正黑體" panose="020B0604030504040204" pitchFamily="34" charset="-120"/>
              </a:rPr>
              <a:t>Load Balance </a:t>
            </a:r>
            <a:r>
              <a:rPr lang="zh-TW" altLang="en-US" b="1" dirty="0">
                <a:solidFill>
                  <a:schemeClr val="bg1">
                    <a:lumMod val="95000"/>
                  </a:schemeClr>
                </a:solidFill>
                <a:effectLst/>
                <a:latin typeface="微軟正黑體" panose="020B0604030504040204" pitchFamily="34" charset="-120"/>
                <a:ea typeface="微軟正黑體" panose="020B0604030504040204" pitchFamily="34" charset="-120"/>
              </a:rPr>
              <a:t>上有三種模式可於 </a:t>
            </a:r>
            <a:r>
              <a:rPr lang="en-US" altLang="zh-TW" b="1" dirty="0">
                <a:solidFill>
                  <a:schemeClr val="bg1">
                    <a:lumMod val="95000"/>
                  </a:schemeClr>
                </a:solidFill>
                <a:effectLst/>
                <a:latin typeface="微軟正黑體" panose="020B0604030504040204" pitchFamily="34" charset="-120"/>
                <a:ea typeface="微軟正黑體" panose="020B0604030504040204" pitchFamily="34" charset="-120"/>
              </a:rPr>
              <a:t>upstream </a:t>
            </a:r>
            <a:r>
              <a:rPr lang="zh-TW" altLang="en-US" b="1" dirty="0">
                <a:solidFill>
                  <a:schemeClr val="bg1">
                    <a:lumMod val="95000"/>
                  </a:schemeClr>
                </a:solidFill>
                <a:effectLst/>
                <a:latin typeface="微軟正黑體" panose="020B0604030504040204" pitchFamily="34" charset="-120"/>
                <a:ea typeface="微軟正黑體" panose="020B0604030504040204" pitchFamily="34" charset="-120"/>
              </a:rPr>
              <a:t>內進行設定 </a:t>
            </a:r>
            <a:endParaRPr lang="zh-TW" altLang="en-US" dirty="0">
              <a:solidFill>
                <a:schemeClr val="bg1">
                  <a:lumMod val="95000"/>
                </a:schemeClr>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CD66EF48-252D-4767-B6C7-53873B2ACBBD}"/>
              </a:ext>
            </a:extLst>
          </p:cNvPr>
          <p:cNvCxnSpPr>
            <a:cxnSpLocks/>
          </p:cNvCxnSpPr>
          <p:nvPr/>
        </p:nvCxnSpPr>
        <p:spPr>
          <a:xfrm flipV="1">
            <a:off x="1808822" y="2024840"/>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7" name="Google Shape;207;p34">
            <a:extLst>
              <a:ext uri="{FF2B5EF4-FFF2-40B4-BE49-F238E27FC236}">
                <a16:creationId xmlns:a16="http://schemas.microsoft.com/office/drawing/2014/main" id="{A2411ECF-A8D5-4F0B-B768-2C518E6CD61D}"/>
              </a:ext>
            </a:extLst>
          </p:cNvPr>
          <p:cNvPicPr preferRelativeResize="0"/>
          <p:nvPr/>
        </p:nvPicPr>
        <p:blipFill rotWithShape="1">
          <a:blip r:embed="rId3">
            <a:alphaModFix/>
          </a:blip>
          <a:srcRect t="751"/>
          <a:stretch/>
        </p:blipFill>
        <p:spPr>
          <a:xfrm>
            <a:off x="1201189" y="2826230"/>
            <a:ext cx="5061115" cy="3076615"/>
          </a:xfrm>
          <a:prstGeom prst="rect">
            <a:avLst/>
          </a:prstGeom>
          <a:noFill/>
          <a:ln w="28575">
            <a:solidFill>
              <a:schemeClr val="bg1"/>
            </a:solidFill>
          </a:ln>
        </p:spPr>
      </p:pic>
      <p:sp>
        <p:nvSpPr>
          <p:cNvPr id="19" name="文字方塊 18">
            <a:extLst>
              <a:ext uri="{FF2B5EF4-FFF2-40B4-BE49-F238E27FC236}">
                <a16:creationId xmlns:a16="http://schemas.microsoft.com/office/drawing/2014/main" id="{FF708968-3EF8-46D4-A4AB-0A9545B5A823}"/>
              </a:ext>
            </a:extLst>
          </p:cNvPr>
          <p:cNvSpPr txBox="1"/>
          <p:nvPr/>
        </p:nvSpPr>
        <p:spPr>
          <a:xfrm>
            <a:off x="6571665" y="2379700"/>
            <a:ext cx="3640913" cy="3969676"/>
          </a:xfrm>
          <a:prstGeom prst="rect">
            <a:avLst/>
          </a:prstGeom>
          <a:noFill/>
        </p:spPr>
        <p:txBody>
          <a:bodyPr wrap="square">
            <a:spAutoFit/>
          </a:bodyPr>
          <a:lstStyle/>
          <a:p>
            <a:pPr marL="0" lvl="0" indent="0" algn="just" rtl="0">
              <a:lnSpc>
                <a:spcPct val="115000"/>
              </a:lnSpc>
              <a:spcBef>
                <a:spcPts val="0"/>
              </a:spcBef>
              <a:spcAft>
                <a:spcPts val="0"/>
              </a:spcAft>
              <a:buNone/>
            </a:pP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3 </a:t>
            </a:r>
            <a:r>
              <a:rPr lang="zh-TW" altLang="en-US"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種演算法的 </a:t>
            </a: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NGINX </a:t>
            </a:r>
            <a:r>
              <a:rPr lang="zh-TW" altLang="en-US"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配置檔案</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endParaRPr>
          </a:p>
          <a:p>
            <a:pPr marL="0" lvl="0" indent="0" algn="just" rtl="0">
              <a:lnSpc>
                <a:spcPct val="115000"/>
              </a:lnSpc>
              <a:spcBef>
                <a:spcPts val="0"/>
              </a:spcBef>
              <a:spcAft>
                <a:spcPts val="0"/>
              </a:spcAft>
              <a:buNone/>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Roboto"/>
                <a:sym typeface="Roboto"/>
              </a:rPr>
              <a:t>分別 </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Roboto"/>
                <a:sym typeface="Roboto"/>
              </a:rPr>
              <a:t>listen </a:t>
            </a: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Roboto"/>
                <a:sym typeface="Roboto"/>
              </a:rPr>
              <a:t>不同的 </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Roboto"/>
                <a:sym typeface="Roboto"/>
              </a:rPr>
              <a:t>port</a:t>
            </a:r>
          </a:p>
          <a:p>
            <a:pPr marL="0" lvl="0" indent="0" algn="just" rtl="0">
              <a:lnSpc>
                <a:spcPct val="115000"/>
              </a:lnSpc>
              <a:spcBef>
                <a:spcPts val="0"/>
              </a:spcBef>
              <a:spcAft>
                <a:spcPts val="0"/>
              </a:spcAft>
              <a:buNone/>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Roboto"/>
                <a:sym typeface="Roboto"/>
              </a:rPr>
              <a:t>設定使用不同的演算法分配流量</a:t>
            </a:r>
          </a:p>
          <a:p>
            <a:pPr marL="457200" lvl="0" indent="-317500" algn="l" rtl="0">
              <a:lnSpc>
                <a:spcPct val="150000"/>
              </a:lnSpc>
              <a:spcBef>
                <a:spcPts val="0"/>
              </a:spcBef>
              <a:spcAft>
                <a:spcPts val="0"/>
              </a:spcAft>
              <a:buClr>
                <a:schemeClr val="accent2"/>
              </a:buClr>
              <a:buSzPct val="60000"/>
              <a:buFont typeface="Wingdings" panose="05000000000000000000" pitchFamily="2" charset="2"/>
              <a:buChar char="l"/>
            </a:pP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Round Robin</a:t>
            </a:r>
          </a:p>
          <a:p>
            <a:pPr marL="914400" lvl="1" indent="-317500" algn="l" rtl="0">
              <a:lnSpc>
                <a:spcPct val="115000"/>
              </a:lnSpc>
              <a:spcBef>
                <a:spcPts val="0"/>
              </a:spcBef>
              <a:spcAft>
                <a:spcPts val="0"/>
              </a:spcAft>
              <a:buClr>
                <a:schemeClr val="bg2">
                  <a:lumMod val="50000"/>
                </a:schemeClr>
              </a:buClr>
              <a:buSzPts val="1400"/>
              <a:buFont typeface="Roboto"/>
              <a:buChar char="○"/>
            </a:pPr>
            <a:r>
              <a:rPr lang="en-US" altLang="zh-TW" sz="1600" dirty="0">
                <a:solidFill>
                  <a:srgbClr val="404040"/>
                </a:solidFill>
                <a:latin typeface="微軟正黑體" panose="020B0604030504040204" pitchFamily="34" charset="-120"/>
                <a:ea typeface="微軟正黑體" panose="020B0604030504040204" pitchFamily="34" charset="-120"/>
                <a:cs typeface="Roboto"/>
                <a:sym typeface="Roboto"/>
              </a:rPr>
              <a:t>listen 80</a:t>
            </a:r>
          </a:p>
          <a:p>
            <a:pPr marL="914400" lvl="1" indent="-317500" algn="l" rtl="0">
              <a:lnSpc>
                <a:spcPct val="115000"/>
              </a:lnSpc>
              <a:spcBef>
                <a:spcPts val="0"/>
              </a:spcBef>
              <a:spcAft>
                <a:spcPts val="0"/>
              </a:spcAft>
              <a:buClr>
                <a:schemeClr val="bg2">
                  <a:lumMod val="50000"/>
                </a:schemeClr>
              </a:buClr>
              <a:buSzPts val="1400"/>
              <a:buFont typeface="Roboto"/>
              <a:buChar char="○"/>
            </a:pPr>
            <a:r>
              <a:rPr lang="en-US" altLang="zh-TW" sz="1600" dirty="0">
                <a:solidFill>
                  <a:srgbClr val="404040"/>
                </a:solidFill>
                <a:latin typeface="微軟正黑體" panose="020B0604030504040204" pitchFamily="34" charset="-120"/>
                <a:ea typeface="微軟正黑體" panose="020B0604030504040204" pitchFamily="34" charset="-120"/>
                <a:cs typeface="Roboto"/>
                <a:sym typeface="Roboto"/>
              </a:rPr>
              <a:t>(default)</a:t>
            </a:r>
          </a:p>
          <a:p>
            <a:pPr marL="425450" lvl="0" indent="-285750" algn="l" rtl="0">
              <a:lnSpc>
                <a:spcPct val="150000"/>
              </a:lnSpc>
              <a:spcBef>
                <a:spcPts val="0"/>
              </a:spcBef>
              <a:spcAft>
                <a:spcPts val="0"/>
              </a:spcAft>
              <a:buClr>
                <a:schemeClr val="accent2"/>
              </a:buClr>
              <a:buSzPct val="60000"/>
              <a:buFont typeface="Wingdings" panose="05000000000000000000" pitchFamily="2" charset="2"/>
              <a:buChar char="l"/>
            </a:pP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IP Hash</a:t>
            </a:r>
          </a:p>
          <a:p>
            <a:pPr marL="914400" lvl="1" indent="-317500">
              <a:lnSpc>
                <a:spcPct val="115000"/>
              </a:lnSpc>
              <a:buClr>
                <a:schemeClr val="bg2">
                  <a:lumMod val="50000"/>
                </a:schemeClr>
              </a:buClr>
              <a:buSzPts val="1400"/>
              <a:buFont typeface="Roboto"/>
              <a:buChar char="○"/>
            </a:pPr>
            <a:r>
              <a:rPr lang="en-US" altLang="zh-TW" sz="1600" dirty="0">
                <a:solidFill>
                  <a:srgbClr val="404040"/>
                </a:solidFill>
                <a:latin typeface="微軟正黑體" panose="020B0604030504040204" pitchFamily="34" charset="-120"/>
                <a:ea typeface="微軟正黑體" panose="020B0604030504040204" pitchFamily="34" charset="-120"/>
                <a:sym typeface="Roboto"/>
              </a:rPr>
              <a:t>listen 90</a:t>
            </a:r>
          </a:p>
          <a:p>
            <a:pPr marL="914400" lvl="1" indent="-317500">
              <a:lnSpc>
                <a:spcPct val="115000"/>
              </a:lnSpc>
              <a:buClr>
                <a:schemeClr val="bg2">
                  <a:lumMod val="50000"/>
                </a:schemeClr>
              </a:buClr>
              <a:buSzPts val="1400"/>
              <a:buFont typeface="Roboto"/>
              <a:buChar char="○"/>
            </a:pPr>
            <a:r>
              <a:rPr lang="en-US" altLang="zh-TW" sz="1600" dirty="0" err="1">
                <a:solidFill>
                  <a:srgbClr val="404040"/>
                </a:solidFill>
                <a:latin typeface="微軟正黑體" panose="020B0604030504040204" pitchFamily="34" charset="-120"/>
                <a:ea typeface="微軟正黑體" panose="020B0604030504040204" pitchFamily="34" charset="-120"/>
                <a:sym typeface="Roboto"/>
              </a:rPr>
              <a:t>ip_hash</a:t>
            </a:r>
            <a:endParaRPr lang="en-US" altLang="zh-TW" sz="1600" dirty="0">
              <a:solidFill>
                <a:srgbClr val="404040"/>
              </a:solidFill>
              <a:latin typeface="微軟正黑體" panose="020B0604030504040204" pitchFamily="34" charset="-120"/>
              <a:ea typeface="微軟正黑體" panose="020B0604030504040204" pitchFamily="34" charset="-120"/>
              <a:sym typeface="Roboto"/>
            </a:endParaRPr>
          </a:p>
          <a:p>
            <a:pPr marL="425450" lvl="0" indent="-285750" algn="l" rtl="0">
              <a:lnSpc>
                <a:spcPct val="150000"/>
              </a:lnSpc>
              <a:spcBef>
                <a:spcPts val="0"/>
              </a:spcBef>
              <a:spcAft>
                <a:spcPts val="0"/>
              </a:spcAft>
              <a:buClr>
                <a:schemeClr val="accent2"/>
              </a:buClr>
              <a:buSzPct val="60000"/>
              <a:buFont typeface="Wingdings" panose="05000000000000000000" pitchFamily="2" charset="2"/>
              <a:buChar char="l"/>
            </a:pP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Least Connections</a:t>
            </a:r>
          </a:p>
          <a:p>
            <a:pPr marL="914400" lvl="1" indent="-317500">
              <a:lnSpc>
                <a:spcPct val="115000"/>
              </a:lnSpc>
              <a:spcBef>
                <a:spcPts val="0"/>
              </a:spcBef>
              <a:spcAft>
                <a:spcPts val="0"/>
              </a:spcAft>
              <a:buClr>
                <a:schemeClr val="bg2">
                  <a:lumMod val="50000"/>
                </a:schemeClr>
              </a:buClr>
              <a:buSzPts val="1400"/>
              <a:buFont typeface="Roboto"/>
              <a:buChar char="○"/>
            </a:pPr>
            <a:r>
              <a:rPr lang="en-US" altLang="zh-TW" sz="1600" dirty="0">
                <a:solidFill>
                  <a:srgbClr val="404040"/>
                </a:solidFill>
                <a:latin typeface="微軟正黑體" panose="020B0604030504040204" pitchFamily="34" charset="-120"/>
                <a:ea typeface="微軟正黑體" panose="020B0604030504040204" pitchFamily="34" charset="-120"/>
                <a:sym typeface="Roboto"/>
              </a:rPr>
              <a:t>listen 88</a:t>
            </a:r>
          </a:p>
          <a:p>
            <a:pPr marL="914400" lvl="1" indent="-317500">
              <a:lnSpc>
                <a:spcPct val="115000"/>
              </a:lnSpc>
              <a:spcBef>
                <a:spcPts val="0"/>
              </a:spcBef>
              <a:spcAft>
                <a:spcPts val="0"/>
              </a:spcAft>
              <a:buClr>
                <a:schemeClr val="bg2">
                  <a:lumMod val="50000"/>
                </a:schemeClr>
              </a:buClr>
              <a:buSzPts val="1400"/>
              <a:buFont typeface="Roboto"/>
              <a:buChar char="○"/>
            </a:pPr>
            <a:r>
              <a:rPr lang="en-US" altLang="zh-TW" sz="1600" dirty="0" err="1">
                <a:solidFill>
                  <a:srgbClr val="404040"/>
                </a:solidFill>
                <a:latin typeface="微軟正黑體" panose="020B0604030504040204" pitchFamily="34" charset="-120"/>
                <a:ea typeface="微軟正黑體" panose="020B0604030504040204" pitchFamily="34" charset="-120"/>
                <a:sym typeface="Roboto"/>
              </a:rPr>
              <a:t>least_conn</a:t>
            </a:r>
            <a:endParaRPr lang="en-US" altLang="zh-TW" sz="1600" dirty="0">
              <a:solidFill>
                <a:srgbClr val="404040"/>
              </a:solidFill>
              <a:latin typeface="微軟正黑體" panose="020B0604030504040204" pitchFamily="34" charset="-120"/>
              <a:ea typeface="微軟正黑體" panose="020B0604030504040204" pitchFamily="34" charset="-120"/>
              <a:sym typeface="Roboto"/>
            </a:endParaRPr>
          </a:p>
        </p:txBody>
      </p:sp>
      <p:sp>
        <p:nvSpPr>
          <p:cNvPr id="20" name="文字方塊 19">
            <a:extLst>
              <a:ext uri="{FF2B5EF4-FFF2-40B4-BE49-F238E27FC236}">
                <a16:creationId xmlns:a16="http://schemas.microsoft.com/office/drawing/2014/main" id="{A113DB2A-D213-425D-9E13-95FFB27353E6}"/>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45</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61417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9761191E-56C2-47F6-B6E2-1F17B467A923}"/>
              </a:ext>
            </a:extLst>
          </p:cNvPr>
          <p:cNvGrpSpPr/>
          <p:nvPr/>
        </p:nvGrpSpPr>
        <p:grpSpPr>
          <a:xfrm>
            <a:off x="1979422" y="807943"/>
            <a:ext cx="8233156" cy="646332"/>
            <a:chOff x="2869555" y="1057274"/>
            <a:chExt cx="8233156" cy="646332"/>
          </a:xfrm>
        </p:grpSpPr>
        <p:sp>
          <p:nvSpPr>
            <p:cNvPr id="26" name="文字方塊 25">
              <a:extLst>
                <a:ext uri="{FF2B5EF4-FFF2-40B4-BE49-F238E27FC236}">
                  <a16:creationId xmlns:a16="http://schemas.microsoft.com/office/drawing/2014/main" id="{045DE86D-529C-4D6C-9CB2-27A59BA55EB9}"/>
                </a:ext>
              </a:extLst>
            </p:cNvPr>
            <p:cNvSpPr txBox="1"/>
            <p:nvPr/>
          </p:nvSpPr>
          <p:spPr>
            <a:xfrm>
              <a:off x="5362575" y="1057274"/>
              <a:ext cx="5740136" cy="646331"/>
            </a:xfrm>
            <a:prstGeom prst="rect">
              <a:avLst/>
            </a:prstGeom>
            <a:noFill/>
          </p:spPr>
          <p:txBody>
            <a:bodyPr wrap="square" rtlCol="0">
              <a:spAutoFit/>
            </a:bodyPr>
            <a:lstStyle>
              <a:defPPr>
                <a:defRPr lang="zh-TW"/>
              </a:defPPr>
              <a:lvl1pPr algn="ctr">
                <a:defRPr sz="3600" b="1">
                  <a:solidFill>
                    <a:srgbClr val="FF914C"/>
                  </a:solidFill>
                  <a:latin typeface="微軟正黑體" panose="020B0604030504040204" pitchFamily="34" charset="-120"/>
                  <a:ea typeface="微軟正黑體" panose="020B0604030504040204" pitchFamily="34" charset="-120"/>
                </a:defRPr>
              </a:lvl1pPr>
            </a:lstStyle>
            <a:p>
              <a:r>
                <a:rPr lang="zh-TW" altLang="zh-TW" dirty="0">
                  <a:solidFill>
                    <a:schemeClr val="bg1">
                      <a:lumMod val="95000"/>
                    </a:schemeClr>
                  </a:solidFill>
                </a:rPr>
                <a:t>Load Balancer Algorithm</a:t>
              </a:r>
              <a:endParaRPr lang="zh-TW" altLang="en-US" dirty="0">
                <a:solidFill>
                  <a:schemeClr val="bg1">
                    <a:lumMod val="95000"/>
                  </a:schemeClr>
                </a:solidFill>
              </a:endParaRPr>
            </a:p>
          </p:txBody>
        </p:sp>
        <p:sp>
          <p:nvSpPr>
            <p:cNvPr id="3" name="文字方塊 2">
              <a:extLst>
                <a:ext uri="{FF2B5EF4-FFF2-40B4-BE49-F238E27FC236}">
                  <a16:creationId xmlns:a16="http://schemas.microsoft.com/office/drawing/2014/main" id="{D1ED148F-78AF-41C7-AD20-DFEB9B6BA8E1}"/>
                </a:ext>
              </a:extLst>
            </p:cNvPr>
            <p:cNvSpPr txBox="1"/>
            <p:nvPr/>
          </p:nvSpPr>
          <p:spPr>
            <a:xfrm>
              <a:off x="2869555" y="1057275"/>
              <a:ext cx="2740671" cy="646331"/>
            </a:xfrm>
            <a:prstGeom prst="rect">
              <a:avLst/>
            </a:prstGeom>
            <a:noFill/>
          </p:spPr>
          <p:txBody>
            <a:bodyPr wrap="square" rtlCol="0">
              <a:spAutoFit/>
            </a:bodyPr>
            <a:lstStyle/>
            <a:p>
              <a:pPr algn="ctr"/>
              <a:r>
                <a:rPr lang="en-US" altLang="zh-TW" sz="3600" b="1" dirty="0">
                  <a:solidFill>
                    <a:srgbClr val="FF914C"/>
                  </a:solidFill>
                  <a:latin typeface="微軟正黑體" panose="020B0604030504040204" pitchFamily="34" charset="-120"/>
                  <a:ea typeface="微軟正黑體" panose="020B0604030504040204" pitchFamily="34" charset="-120"/>
                </a:rPr>
                <a:t>Nginx</a:t>
              </a:r>
              <a:r>
                <a:rPr lang="zh-TW" altLang="en-US" sz="3600" b="1" dirty="0">
                  <a:solidFill>
                    <a:srgbClr val="FF914C"/>
                  </a:solidFill>
                  <a:latin typeface="微軟正黑體" panose="020B0604030504040204" pitchFamily="34" charset="-120"/>
                  <a:ea typeface="微軟正黑體" panose="020B0604030504040204" pitchFamily="34" charset="-120"/>
                </a:rPr>
                <a:t>設定</a:t>
              </a:r>
            </a:p>
          </p:txBody>
        </p:sp>
      </p:grpSp>
      <p:sp>
        <p:nvSpPr>
          <p:cNvPr id="15" name="文字方塊 14">
            <a:extLst>
              <a:ext uri="{FF2B5EF4-FFF2-40B4-BE49-F238E27FC236}">
                <a16:creationId xmlns:a16="http://schemas.microsoft.com/office/drawing/2014/main" id="{14779165-FEDC-43E1-81A4-FEB9FC3C9947}"/>
              </a:ext>
            </a:extLst>
          </p:cNvPr>
          <p:cNvSpPr txBox="1"/>
          <p:nvPr/>
        </p:nvSpPr>
        <p:spPr>
          <a:xfrm>
            <a:off x="2414205" y="1580822"/>
            <a:ext cx="6925235" cy="369332"/>
          </a:xfrm>
          <a:prstGeom prst="rect">
            <a:avLst/>
          </a:prstGeom>
          <a:noFill/>
        </p:spPr>
        <p:txBody>
          <a:bodyPr wrap="square">
            <a:spAutoFit/>
          </a:bodyPr>
          <a:lstStyle/>
          <a:p>
            <a:r>
              <a:rPr lang="en-US" altLang="zh-TW" b="1" dirty="0">
                <a:solidFill>
                  <a:schemeClr val="bg1">
                    <a:lumMod val="95000"/>
                  </a:schemeClr>
                </a:solidFill>
                <a:effectLst/>
                <a:latin typeface="微軟正黑體" panose="020B0604030504040204" pitchFamily="34" charset="-120"/>
                <a:ea typeface="微軟正黑體" panose="020B0604030504040204" pitchFamily="34" charset="-120"/>
              </a:rPr>
              <a:t>Nginx </a:t>
            </a:r>
            <a:r>
              <a:rPr lang="zh-TW" altLang="en-US" b="1" dirty="0">
                <a:solidFill>
                  <a:schemeClr val="bg1">
                    <a:lumMod val="95000"/>
                  </a:schemeClr>
                </a:solidFill>
                <a:effectLst/>
                <a:latin typeface="微軟正黑體" panose="020B0604030504040204" pitchFamily="34" charset="-120"/>
                <a:ea typeface="微軟正黑體" panose="020B0604030504040204" pitchFamily="34" charset="-120"/>
              </a:rPr>
              <a:t>在 </a:t>
            </a:r>
            <a:r>
              <a:rPr lang="en-US" altLang="zh-TW" b="1" dirty="0">
                <a:solidFill>
                  <a:schemeClr val="bg1">
                    <a:lumMod val="95000"/>
                  </a:schemeClr>
                </a:solidFill>
                <a:effectLst/>
                <a:latin typeface="微軟正黑體" panose="020B0604030504040204" pitchFamily="34" charset="-120"/>
                <a:ea typeface="微軟正黑體" panose="020B0604030504040204" pitchFamily="34" charset="-120"/>
              </a:rPr>
              <a:t>Load Balance </a:t>
            </a:r>
            <a:r>
              <a:rPr lang="zh-TW" altLang="en-US" b="1" dirty="0">
                <a:solidFill>
                  <a:schemeClr val="bg1">
                    <a:lumMod val="95000"/>
                  </a:schemeClr>
                </a:solidFill>
                <a:effectLst/>
                <a:latin typeface="微軟正黑體" panose="020B0604030504040204" pitchFamily="34" charset="-120"/>
                <a:ea typeface="微軟正黑體" panose="020B0604030504040204" pitchFamily="34" charset="-120"/>
              </a:rPr>
              <a:t>上有三種模式可於 </a:t>
            </a:r>
            <a:r>
              <a:rPr lang="en-US" altLang="zh-TW" b="1" dirty="0">
                <a:solidFill>
                  <a:schemeClr val="bg1">
                    <a:lumMod val="95000"/>
                  </a:schemeClr>
                </a:solidFill>
                <a:effectLst/>
                <a:latin typeface="微軟正黑體" panose="020B0604030504040204" pitchFamily="34" charset="-120"/>
                <a:ea typeface="微軟正黑體" panose="020B0604030504040204" pitchFamily="34" charset="-120"/>
              </a:rPr>
              <a:t>upstream </a:t>
            </a:r>
            <a:r>
              <a:rPr lang="zh-TW" altLang="en-US" b="1" dirty="0">
                <a:solidFill>
                  <a:schemeClr val="bg1">
                    <a:lumMod val="95000"/>
                  </a:schemeClr>
                </a:solidFill>
                <a:effectLst/>
                <a:latin typeface="微軟正黑體" panose="020B0604030504040204" pitchFamily="34" charset="-120"/>
                <a:ea typeface="微軟正黑體" panose="020B0604030504040204" pitchFamily="34" charset="-120"/>
              </a:rPr>
              <a:t>內進行設定 </a:t>
            </a:r>
            <a:endParaRPr lang="zh-TW" altLang="en-US" dirty="0">
              <a:solidFill>
                <a:schemeClr val="bg1">
                  <a:lumMod val="95000"/>
                </a:schemeClr>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CD66EF48-252D-4767-B6C7-53873B2ACBBD}"/>
              </a:ext>
            </a:extLst>
          </p:cNvPr>
          <p:cNvCxnSpPr>
            <a:cxnSpLocks/>
          </p:cNvCxnSpPr>
          <p:nvPr/>
        </p:nvCxnSpPr>
        <p:spPr>
          <a:xfrm flipV="1">
            <a:off x="1808822" y="2024840"/>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EB7FCB5E-E22A-4E8E-9E7F-30CB13D17DE2}"/>
              </a:ext>
            </a:extLst>
          </p:cNvPr>
          <p:cNvSpPr txBox="1"/>
          <p:nvPr/>
        </p:nvSpPr>
        <p:spPr>
          <a:xfrm>
            <a:off x="6571665" y="2379700"/>
            <a:ext cx="3640913" cy="3969676"/>
          </a:xfrm>
          <a:prstGeom prst="rect">
            <a:avLst/>
          </a:prstGeom>
          <a:noFill/>
        </p:spPr>
        <p:txBody>
          <a:bodyPr wrap="square">
            <a:spAutoFit/>
          </a:bodyPr>
          <a:lstStyle/>
          <a:p>
            <a:pPr marL="0" lvl="0" indent="0" algn="just" rtl="0">
              <a:lnSpc>
                <a:spcPct val="115000"/>
              </a:lnSpc>
              <a:spcBef>
                <a:spcPts val="0"/>
              </a:spcBef>
              <a:spcAft>
                <a:spcPts val="0"/>
              </a:spcAft>
              <a:buNone/>
            </a:pP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3 </a:t>
            </a:r>
            <a:r>
              <a:rPr lang="zh-TW" altLang="en-US"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種演算法的 </a:t>
            </a: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NGINX </a:t>
            </a:r>
            <a:r>
              <a:rPr lang="zh-TW" altLang="en-US"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配置檔案</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endParaRPr>
          </a:p>
          <a:p>
            <a:pPr marL="0" lvl="0" indent="0" algn="just" rtl="0">
              <a:lnSpc>
                <a:spcPct val="115000"/>
              </a:lnSpc>
              <a:spcBef>
                <a:spcPts val="0"/>
              </a:spcBef>
              <a:spcAft>
                <a:spcPts val="0"/>
              </a:spcAft>
              <a:buNone/>
            </a:pPr>
            <a:r>
              <a:rPr lang="zh-TW" altLang="en-US"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分別 </a:t>
            </a: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listen </a:t>
            </a:r>
            <a:r>
              <a:rPr lang="zh-TW" altLang="en-US"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不同的 </a:t>
            </a: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port</a:t>
            </a:r>
          </a:p>
          <a:p>
            <a:pPr marL="0" lvl="0" indent="0" algn="just" rtl="0">
              <a:lnSpc>
                <a:spcPct val="115000"/>
              </a:lnSpc>
              <a:spcBef>
                <a:spcPts val="0"/>
              </a:spcBef>
              <a:spcAft>
                <a:spcPts val="0"/>
              </a:spcAft>
              <a:buNone/>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Roboto"/>
                <a:sym typeface="Roboto"/>
              </a:rPr>
              <a:t>設定使用不同的演算法分配流量</a:t>
            </a:r>
          </a:p>
          <a:p>
            <a:pPr marL="457200" lvl="0" indent="-317500" algn="l" rtl="0">
              <a:lnSpc>
                <a:spcPct val="150000"/>
              </a:lnSpc>
              <a:spcBef>
                <a:spcPts val="0"/>
              </a:spcBef>
              <a:spcAft>
                <a:spcPts val="0"/>
              </a:spcAft>
              <a:buClr>
                <a:schemeClr val="accent2"/>
              </a:buClr>
              <a:buSzPct val="60000"/>
              <a:buFont typeface="Wingdings" panose="05000000000000000000" pitchFamily="2" charset="2"/>
              <a:buChar char="l"/>
            </a:pP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Round Robin</a:t>
            </a:r>
          </a:p>
          <a:p>
            <a:pPr marL="914400" lvl="1" indent="-317500" algn="l" rtl="0">
              <a:lnSpc>
                <a:spcPct val="115000"/>
              </a:lnSpc>
              <a:spcBef>
                <a:spcPts val="0"/>
              </a:spcBef>
              <a:spcAft>
                <a:spcPts val="0"/>
              </a:spcAft>
              <a:buClr>
                <a:schemeClr val="accent2"/>
              </a:buClr>
              <a:buSzPts val="1400"/>
              <a:buFont typeface="Roboto"/>
              <a:buChar char="○"/>
            </a:pPr>
            <a:r>
              <a:rPr lang="en-US" altLang="zh-TW" sz="1600"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listen 80</a:t>
            </a:r>
          </a:p>
          <a:p>
            <a:pPr marL="914400" lvl="1" indent="-317500" algn="l" rtl="0">
              <a:lnSpc>
                <a:spcPct val="115000"/>
              </a:lnSpc>
              <a:spcBef>
                <a:spcPts val="0"/>
              </a:spcBef>
              <a:spcAft>
                <a:spcPts val="0"/>
              </a:spcAft>
              <a:buClr>
                <a:schemeClr val="bg2">
                  <a:lumMod val="50000"/>
                </a:schemeClr>
              </a:buClr>
              <a:buSzPts val="1400"/>
              <a:buFont typeface="Roboto"/>
              <a:buChar char="○"/>
            </a:pPr>
            <a:r>
              <a:rPr lang="en-US" altLang="zh-TW" sz="1600" dirty="0">
                <a:solidFill>
                  <a:schemeClr val="tx1">
                    <a:lumMod val="75000"/>
                    <a:lumOff val="25000"/>
                  </a:schemeClr>
                </a:solidFill>
                <a:latin typeface="微軟正黑體" panose="020B0604030504040204" pitchFamily="34" charset="-120"/>
                <a:ea typeface="微軟正黑體" panose="020B0604030504040204" pitchFamily="34" charset="-120"/>
                <a:cs typeface="Roboto"/>
                <a:sym typeface="Roboto"/>
              </a:rPr>
              <a:t>(default)</a:t>
            </a:r>
          </a:p>
          <a:p>
            <a:pPr marL="425450" lvl="0" indent="-285750" algn="l" rtl="0">
              <a:lnSpc>
                <a:spcPct val="150000"/>
              </a:lnSpc>
              <a:spcBef>
                <a:spcPts val="0"/>
              </a:spcBef>
              <a:spcAft>
                <a:spcPts val="0"/>
              </a:spcAft>
              <a:buClr>
                <a:schemeClr val="accent2"/>
              </a:buClr>
              <a:buSzPct val="60000"/>
              <a:buFont typeface="Wingdings" panose="05000000000000000000" pitchFamily="2" charset="2"/>
              <a:buChar char="l"/>
            </a:pP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IP Hash</a:t>
            </a:r>
          </a:p>
          <a:p>
            <a:pPr marL="914400" lvl="1" indent="-317500">
              <a:lnSpc>
                <a:spcPct val="115000"/>
              </a:lnSpc>
              <a:buClr>
                <a:schemeClr val="accent2"/>
              </a:buClr>
              <a:buSzPts val="1400"/>
              <a:buFont typeface="Roboto"/>
              <a:buChar char="○"/>
            </a:pPr>
            <a:r>
              <a:rPr lang="en-US" altLang="zh-TW" sz="1600" dirty="0">
                <a:solidFill>
                  <a:schemeClr val="bg1">
                    <a:lumMod val="95000"/>
                  </a:schemeClr>
                </a:solidFill>
                <a:latin typeface="微軟正黑體" panose="020B0604030504040204" pitchFamily="34" charset="-120"/>
                <a:ea typeface="微軟正黑體" panose="020B0604030504040204" pitchFamily="34" charset="-120"/>
                <a:sym typeface="Roboto"/>
              </a:rPr>
              <a:t>listen 90</a:t>
            </a:r>
          </a:p>
          <a:p>
            <a:pPr marL="914400" lvl="1" indent="-317500">
              <a:lnSpc>
                <a:spcPct val="115000"/>
              </a:lnSpc>
              <a:buClr>
                <a:schemeClr val="bg2">
                  <a:lumMod val="50000"/>
                </a:schemeClr>
              </a:buClr>
              <a:buSzPts val="1400"/>
              <a:buFont typeface="Roboto"/>
              <a:buChar char="○"/>
            </a:pPr>
            <a:r>
              <a:rPr lang="en-US" altLang="zh-TW" sz="1600" dirty="0" err="1">
                <a:solidFill>
                  <a:schemeClr val="tx1">
                    <a:lumMod val="75000"/>
                    <a:lumOff val="25000"/>
                  </a:schemeClr>
                </a:solidFill>
                <a:latin typeface="微軟正黑體" panose="020B0604030504040204" pitchFamily="34" charset="-120"/>
                <a:ea typeface="微軟正黑體" panose="020B0604030504040204" pitchFamily="34" charset="-120"/>
                <a:sym typeface="Roboto"/>
              </a:rPr>
              <a:t>ip_hash</a:t>
            </a:r>
            <a:endParaRPr lang="en-US" altLang="zh-TW" sz="1600" dirty="0">
              <a:solidFill>
                <a:schemeClr val="tx1">
                  <a:lumMod val="75000"/>
                  <a:lumOff val="25000"/>
                </a:schemeClr>
              </a:solidFill>
              <a:latin typeface="微軟正黑體" panose="020B0604030504040204" pitchFamily="34" charset="-120"/>
              <a:ea typeface="微軟正黑體" panose="020B0604030504040204" pitchFamily="34" charset="-120"/>
              <a:sym typeface="Roboto"/>
            </a:endParaRPr>
          </a:p>
          <a:p>
            <a:pPr marL="425450" lvl="0" indent="-285750" algn="l" rtl="0">
              <a:lnSpc>
                <a:spcPct val="150000"/>
              </a:lnSpc>
              <a:spcBef>
                <a:spcPts val="0"/>
              </a:spcBef>
              <a:spcAft>
                <a:spcPts val="0"/>
              </a:spcAft>
              <a:buClr>
                <a:schemeClr val="accent2"/>
              </a:buClr>
              <a:buSzPct val="60000"/>
              <a:buFont typeface="Wingdings" panose="05000000000000000000" pitchFamily="2" charset="2"/>
              <a:buChar char="l"/>
            </a:pP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Least Connections</a:t>
            </a:r>
          </a:p>
          <a:p>
            <a:pPr marL="914400" lvl="1" indent="-317500">
              <a:lnSpc>
                <a:spcPct val="115000"/>
              </a:lnSpc>
              <a:spcBef>
                <a:spcPts val="0"/>
              </a:spcBef>
              <a:spcAft>
                <a:spcPts val="0"/>
              </a:spcAft>
              <a:buClr>
                <a:schemeClr val="accent2"/>
              </a:buClr>
              <a:buSzPts val="1400"/>
              <a:buFont typeface="Roboto"/>
              <a:buChar char="○"/>
            </a:pPr>
            <a:r>
              <a:rPr lang="en-US" altLang="zh-TW" sz="1600" dirty="0">
                <a:solidFill>
                  <a:schemeClr val="bg1">
                    <a:lumMod val="95000"/>
                  </a:schemeClr>
                </a:solidFill>
                <a:latin typeface="微軟正黑體" panose="020B0604030504040204" pitchFamily="34" charset="-120"/>
                <a:ea typeface="微軟正黑體" panose="020B0604030504040204" pitchFamily="34" charset="-120"/>
                <a:sym typeface="Roboto"/>
              </a:rPr>
              <a:t>listen 88</a:t>
            </a:r>
          </a:p>
          <a:p>
            <a:pPr marL="914400" lvl="1" indent="-317500">
              <a:lnSpc>
                <a:spcPct val="115000"/>
              </a:lnSpc>
              <a:spcBef>
                <a:spcPts val="0"/>
              </a:spcBef>
              <a:spcAft>
                <a:spcPts val="0"/>
              </a:spcAft>
              <a:buClr>
                <a:schemeClr val="bg2">
                  <a:lumMod val="50000"/>
                </a:schemeClr>
              </a:buClr>
              <a:buSzPts val="1400"/>
              <a:buFont typeface="Roboto"/>
              <a:buChar char="○"/>
            </a:pPr>
            <a:r>
              <a:rPr lang="en-US" altLang="zh-TW" sz="1600" dirty="0" err="1">
                <a:solidFill>
                  <a:schemeClr val="tx1">
                    <a:lumMod val="75000"/>
                    <a:lumOff val="25000"/>
                  </a:schemeClr>
                </a:solidFill>
                <a:latin typeface="微軟正黑體" panose="020B0604030504040204" pitchFamily="34" charset="-120"/>
                <a:ea typeface="微軟正黑體" panose="020B0604030504040204" pitchFamily="34" charset="-120"/>
                <a:sym typeface="Roboto"/>
              </a:rPr>
              <a:t>least_conn</a:t>
            </a:r>
            <a:endParaRPr lang="en-US" altLang="zh-TW" sz="1600" dirty="0">
              <a:solidFill>
                <a:schemeClr val="tx1">
                  <a:lumMod val="75000"/>
                  <a:lumOff val="25000"/>
                </a:schemeClr>
              </a:solidFill>
              <a:latin typeface="微軟正黑體" panose="020B0604030504040204" pitchFamily="34" charset="-120"/>
              <a:ea typeface="微軟正黑體" panose="020B0604030504040204" pitchFamily="34" charset="-120"/>
              <a:sym typeface="Roboto"/>
            </a:endParaRPr>
          </a:p>
        </p:txBody>
      </p:sp>
      <p:pic>
        <p:nvPicPr>
          <p:cNvPr id="22" name="Google Shape;207;p34">
            <a:extLst>
              <a:ext uri="{FF2B5EF4-FFF2-40B4-BE49-F238E27FC236}">
                <a16:creationId xmlns:a16="http://schemas.microsoft.com/office/drawing/2014/main" id="{F6ED54B0-4EC5-4EBB-AC0E-9E321F8DB88C}"/>
              </a:ext>
            </a:extLst>
          </p:cNvPr>
          <p:cNvPicPr preferRelativeResize="0"/>
          <p:nvPr/>
        </p:nvPicPr>
        <p:blipFill rotWithShape="1">
          <a:blip r:embed="rId3">
            <a:alphaModFix/>
          </a:blip>
          <a:srcRect t="751"/>
          <a:stretch/>
        </p:blipFill>
        <p:spPr>
          <a:xfrm>
            <a:off x="1201189" y="2826230"/>
            <a:ext cx="5061115" cy="3076615"/>
          </a:xfrm>
          <a:prstGeom prst="rect">
            <a:avLst/>
          </a:prstGeom>
          <a:noFill/>
          <a:ln w="28575">
            <a:solidFill>
              <a:schemeClr val="bg1"/>
            </a:solidFill>
          </a:ln>
        </p:spPr>
      </p:pic>
      <p:sp>
        <p:nvSpPr>
          <p:cNvPr id="23" name="Google Shape;226;p36">
            <a:extLst>
              <a:ext uri="{FF2B5EF4-FFF2-40B4-BE49-F238E27FC236}">
                <a16:creationId xmlns:a16="http://schemas.microsoft.com/office/drawing/2014/main" id="{A21EA5C6-1FB5-4E46-8ABA-EE0007B0A7E5}"/>
              </a:ext>
            </a:extLst>
          </p:cNvPr>
          <p:cNvSpPr/>
          <p:nvPr/>
        </p:nvSpPr>
        <p:spPr>
          <a:xfrm>
            <a:off x="1201189" y="2826229"/>
            <a:ext cx="5054100" cy="1188733"/>
          </a:xfrm>
          <a:prstGeom prst="rect">
            <a:avLst/>
          </a:prstGeom>
          <a:solidFill>
            <a:srgbClr val="1E1E1E">
              <a:alpha val="86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Roboto"/>
              <a:ea typeface="Roboto"/>
              <a:cs typeface="Roboto"/>
              <a:sym typeface="Roboto"/>
            </a:endParaRPr>
          </a:p>
        </p:txBody>
      </p:sp>
      <p:sp>
        <p:nvSpPr>
          <p:cNvPr id="24" name="Google Shape;226;p36">
            <a:extLst>
              <a:ext uri="{FF2B5EF4-FFF2-40B4-BE49-F238E27FC236}">
                <a16:creationId xmlns:a16="http://schemas.microsoft.com/office/drawing/2014/main" id="{BE43DA7A-43AC-4A7F-8590-757A324F5176}"/>
              </a:ext>
            </a:extLst>
          </p:cNvPr>
          <p:cNvSpPr/>
          <p:nvPr/>
        </p:nvSpPr>
        <p:spPr>
          <a:xfrm>
            <a:off x="1201189" y="4168588"/>
            <a:ext cx="5054100" cy="1734257"/>
          </a:xfrm>
          <a:prstGeom prst="rect">
            <a:avLst/>
          </a:prstGeom>
          <a:solidFill>
            <a:srgbClr val="1E1E1E">
              <a:alpha val="86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Roboto"/>
              <a:ea typeface="Roboto"/>
              <a:cs typeface="Roboto"/>
              <a:sym typeface="Roboto"/>
            </a:endParaRPr>
          </a:p>
        </p:txBody>
      </p:sp>
      <p:sp>
        <p:nvSpPr>
          <p:cNvPr id="25" name="文字方塊 24">
            <a:extLst>
              <a:ext uri="{FF2B5EF4-FFF2-40B4-BE49-F238E27FC236}">
                <a16:creationId xmlns:a16="http://schemas.microsoft.com/office/drawing/2014/main" id="{FD9079C6-E280-4188-BED6-3DF33154BA88}"/>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46</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15927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9761191E-56C2-47F6-B6E2-1F17B467A923}"/>
              </a:ext>
            </a:extLst>
          </p:cNvPr>
          <p:cNvGrpSpPr/>
          <p:nvPr/>
        </p:nvGrpSpPr>
        <p:grpSpPr>
          <a:xfrm>
            <a:off x="1979422" y="807943"/>
            <a:ext cx="8233156" cy="646332"/>
            <a:chOff x="2869555" y="1057274"/>
            <a:chExt cx="8233156" cy="646332"/>
          </a:xfrm>
        </p:grpSpPr>
        <p:sp>
          <p:nvSpPr>
            <p:cNvPr id="26" name="文字方塊 25">
              <a:extLst>
                <a:ext uri="{FF2B5EF4-FFF2-40B4-BE49-F238E27FC236}">
                  <a16:creationId xmlns:a16="http://schemas.microsoft.com/office/drawing/2014/main" id="{045DE86D-529C-4D6C-9CB2-27A59BA55EB9}"/>
                </a:ext>
              </a:extLst>
            </p:cNvPr>
            <p:cNvSpPr txBox="1"/>
            <p:nvPr/>
          </p:nvSpPr>
          <p:spPr>
            <a:xfrm>
              <a:off x="5362575" y="1057274"/>
              <a:ext cx="5740136" cy="646331"/>
            </a:xfrm>
            <a:prstGeom prst="rect">
              <a:avLst/>
            </a:prstGeom>
            <a:noFill/>
          </p:spPr>
          <p:txBody>
            <a:bodyPr wrap="square" rtlCol="0">
              <a:spAutoFit/>
            </a:bodyPr>
            <a:lstStyle>
              <a:defPPr>
                <a:defRPr lang="zh-TW"/>
              </a:defPPr>
              <a:lvl1pPr algn="ctr">
                <a:defRPr sz="3600" b="1">
                  <a:solidFill>
                    <a:srgbClr val="FF914C"/>
                  </a:solidFill>
                  <a:latin typeface="微軟正黑體" panose="020B0604030504040204" pitchFamily="34" charset="-120"/>
                  <a:ea typeface="微軟正黑體" panose="020B0604030504040204" pitchFamily="34" charset="-120"/>
                </a:defRPr>
              </a:lvl1pPr>
            </a:lstStyle>
            <a:p>
              <a:r>
                <a:rPr lang="zh-TW" altLang="zh-TW" dirty="0">
                  <a:solidFill>
                    <a:schemeClr val="bg1">
                      <a:lumMod val="95000"/>
                    </a:schemeClr>
                  </a:solidFill>
                </a:rPr>
                <a:t>Load Balancer Algorithm</a:t>
              </a:r>
              <a:endParaRPr lang="zh-TW" altLang="en-US" dirty="0">
                <a:solidFill>
                  <a:schemeClr val="bg1">
                    <a:lumMod val="95000"/>
                  </a:schemeClr>
                </a:solidFill>
              </a:endParaRPr>
            </a:p>
          </p:txBody>
        </p:sp>
        <p:sp>
          <p:nvSpPr>
            <p:cNvPr id="3" name="文字方塊 2">
              <a:extLst>
                <a:ext uri="{FF2B5EF4-FFF2-40B4-BE49-F238E27FC236}">
                  <a16:creationId xmlns:a16="http://schemas.microsoft.com/office/drawing/2014/main" id="{D1ED148F-78AF-41C7-AD20-DFEB9B6BA8E1}"/>
                </a:ext>
              </a:extLst>
            </p:cNvPr>
            <p:cNvSpPr txBox="1"/>
            <p:nvPr/>
          </p:nvSpPr>
          <p:spPr>
            <a:xfrm>
              <a:off x="2869555" y="1057275"/>
              <a:ext cx="2740671" cy="646331"/>
            </a:xfrm>
            <a:prstGeom prst="rect">
              <a:avLst/>
            </a:prstGeom>
            <a:noFill/>
          </p:spPr>
          <p:txBody>
            <a:bodyPr wrap="square" rtlCol="0">
              <a:spAutoFit/>
            </a:bodyPr>
            <a:lstStyle/>
            <a:p>
              <a:pPr algn="ctr"/>
              <a:r>
                <a:rPr lang="en-US" altLang="zh-TW" sz="3600" b="1" dirty="0">
                  <a:solidFill>
                    <a:srgbClr val="FF914C"/>
                  </a:solidFill>
                  <a:latin typeface="微軟正黑體" panose="020B0604030504040204" pitchFamily="34" charset="-120"/>
                  <a:ea typeface="微軟正黑體" panose="020B0604030504040204" pitchFamily="34" charset="-120"/>
                </a:rPr>
                <a:t>Nginx</a:t>
              </a:r>
              <a:r>
                <a:rPr lang="zh-TW" altLang="en-US" sz="3600" b="1" dirty="0">
                  <a:solidFill>
                    <a:srgbClr val="FF914C"/>
                  </a:solidFill>
                  <a:latin typeface="微軟正黑體" panose="020B0604030504040204" pitchFamily="34" charset="-120"/>
                  <a:ea typeface="微軟正黑體" panose="020B0604030504040204" pitchFamily="34" charset="-120"/>
                </a:rPr>
                <a:t>設定</a:t>
              </a:r>
            </a:p>
          </p:txBody>
        </p:sp>
      </p:grpSp>
      <p:sp>
        <p:nvSpPr>
          <p:cNvPr id="15" name="文字方塊 14">
            <a:extLst>
              <a:ext uri="{FF2B5EF4-FFF2-40B4-BE49-F238E27FC236}">
                <a16:creationId xmlns:a16="http://schemas.microsoft.com/office/drawing/2014/main" id="{14779165-FEDC-43E1-81A4-FEB9FC3C9947}"/>
              </a:ext>
            </a:extLst>
          </p:cNvPr>
          <p:cNvSpPr txBox="1"/>
          <p:nvPr/>
        </p:nvSpPr>
        <p:spPr>
          <a:xfrm>
            <a:off x="2414205" y="1580822"/>
            <a:ext cx="6925235" cy="369332"/>
          </a:xfrm>
          <a:prstGeom prst="rect">
            <a:avLst/>
          </a:prstGeom>
          <a:noFill/>
        </p:spPr>
        <p:txBody>
          <a:bodyPr wrap="square">
            <a:spAutoFit/>
          </a:bodyPr>
          <a:lstStyle/>
          <a:p>
            <a:r>
              <a:rPr lang="en-US" altLang="zh-TW" b="1" dirty="0">
                <a:solidFill>
                  <a:schemeClr val="bg1">
                    <a:lumMod val="95000"/>
                  </a:schemeClr>
                </a:solidFill>
                <a:effectLst/>
                <a:latin typeface="微軟正黑體" panose="020B0604030504040204" pitchFamily="34" charset="-120"/>
                <a:ea typeface="微軟正黑體" panose="020B0604030504040204" pitchFamily="34" charset="-120"/>
              </a:rPr>
              <a:t>Nginx </a:t>
            </a:r>
            <a:r>
              <a:rPr lang="zh-TW" altLang="en-US" b="1" dirty="0">
                <a:solidFill>
                  <a:schemeClr val="bg1">
                    <a:lumMod val="95000"/>
                  </a:schemeClr>
                </a:solidFill>
                <a:effectLst/>
                <a:latin typeface="微軟正黑體" panose="020B0604030504040204" pitchFamily="34" charset="-120"/>
                <a:ea typeface="微軟正黑體" panose="020B0604030504040204" pitchFamily="34" charset="-120"/>
              </a:rPr>
              <a:t>在 </a:t>
            </a:r>
            <a:r>
              <a:rPr lang="en-US" altLang="zh-TW" b="1" dirty="0">
                <a:solidFill>
                  <a:schemeClr val="bg1">
                    <a:lumMod val="95000"/>
                  </a:schemeClr>
                </a:solidFill>
                <a:effectLst/>
                <a:latin typeface="微軟正黑體" panose="020B0604030504040204" pitchFamily="34" charset="-120"/>
                <a:ea typeface="微軟正黑體" panose="020B0604030504040204" pitchFamily="34" charset="-120"/>
              </a:rPr>
              <a:t>Load Balance </a:t>
            </a:r>
            <a:r>
              <a:rPr lang="zh-TW" altLang="en-US" b="1" dirty="0">
                <a:solidFill>
                  <a:schemeClr val="bg1">
                    <a:lumMod val="95000"/>
                  </a:schemeClr>
                </a:solidFill>
                <a:effectLst/>
                <a:latin typeface="微軟正黑體" panose="020B0604030504040204" pitchFamily="34" charset="-120"/>
                <a:ea typeface="微軟正黑體" panose="020B0604030504040204" pitchFamily="34" charset="-120"/>
              </a:rPr>
              <a:t>上有三種模式可於 </a:t>
            </a:r>
            <a:r>
              <a:rPr lang="en-US" altLang="zh-TW" b="1" dirty="0">
                <a:solidFill>
                  <a:schemeClr val="bg1">
                    <a:lumMod val="95000"/>
                  </a:schemeClr>
                </a:solidFill>
                <a:effectLst/>
                <a:latin typeface="微軟正黑體" panose="020B0604030504040204" pitchFamily="34" charset="-120"/>
                <a:ea typeface="微軟正黑體" panose="020B0604030504040204" pitchFamily="34" charset="-120"/>
              </a:rPr>
              <a:t>upstream </a:t>
            </a:r>
            <a:r>
              <a:rPr lang="zh-TW" altLang="en-US" b="1" dirty="0">
                <a:solidFill>
                  <a:schemeClr val="bg1">
                    <a:lumMod val="95000"/>
                  </a:schemeClr>
                </a:solidFill>
                <a:effectLst/>
                <a:latin typeface="微軟正黑體" panose="020B0604030504040204" pitchFamily="34" charset="-120"/>
                <a:ea typeface="微軟正黑體" panose="020B0604030504040204" pitchFamily="34" charset="-120"/>
              </a:rPr>
              <a:t>內進行設定 </a:t>
            </a:r>
            <a:endParaRPr lang="zh-TW" altLang="en-US" dirty="0">
              <a:solidFill>
                <a:schemeClr val="bg1">
                  <a:lumMod val="95000"/>
                </a:schemeClr>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CD66EF48-252D-4767-B6C7-53873B2ACBBD}"/>
              </a:ext>
            </a:extLst>
          </p:cNvPr>
          <p:cNvCxnSpPr>
            <a:cxnSpLocks/>
          </p:cNvCxnSpPr>
          <p:nvPr/>
        </p:nvCxnSpPr>
        <p:spPr>
          <a:xfrm flipV="1">
            <a:off x="1808822" y="2024840"/>
            <a:ext cx="8136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4" name="Google Shape;207;p34">
            <a:extLst>
              <a:ext uri="{FF2B5EF4-FFF2-40B4-BE49-F238E27FC236}">
                <a16:creationId xmlns:a16="http://schemas.microsoft.com/office/drawing/2014/main" id="{433E0942-B9AF-4497-814D-153D3421185F}"/>
              </a:ext>
            </a:extLst>
          </p:cNvPr>
          <p:cNvPicPr preferRelativeResize="0"/>
          <p:nvPr/>
        </p:nvPicPr>
        <p:blipFill rotWithShape="1">
          <a:blip r:embed="rId3">
            <a:alphaModFix/>
          </a:blip>
          <a:srcRect t="751"/>
          <a:stretch/>
        </p:blipFill>
        <p:spPr>
          <a:xfrm>
            <a:off x="1201189" y="2826230"/>
            <a:ext cx="5061115" cy="3076615"/>
          </a:xfrm>
          <a:prstGeom prst="rect">
            <a:avLst/>
          </a:prstGeom>
          <a:noFill/>
          <a:ln w="28575">
            <a:solidFill>
              <a:schemeClr val="bg1"/>
            </a:solidFill>
          </a:ln>
        </p:spPr>
      </p:pic>
      <p:sp>
        <p:nvSpPr>
          <p:cNvPr id="17" name="Google Shape;226;p36">
            <a:extLst>
              <a:ext uri="{FF2B5EF4-FFF2-40B4-BE49-F238E27FC236}">
                <a16:creationId xmlns:a16="http://schemas.microsoft.com/office/drawing/2014/main" id="{CC98424B-66C3-4A24-BF8E-0B8C31383CBE}"/>
              </a:ext>
            </a:extLst>
          </p:cNvPr>
          <p:cNvSpPr/>
          <p:nvPr/>
        </p:nvSpPr>
        <p:spPr>
          <a:xfrm>
            <a:off x="1201189" y="3702393"/>
            <a:ext cx="5054100" cy="869608"/>
          </a:xfrm>
          <a:prstGeom prst="rect">
            <a:avLst/>
          </a:prstGeom>
          <a:solidFill>
            <a:srgbClr val="1E1E1E">
              <a:alpha val="86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Roboto"/>
              <a:ea typeface="Roboto"/>
              <a:cs typeface="Roboto"/>
              <a:sym typeface="Roboto"/>
            </a:endParaRPr>
          </a:p>
        </p:txBody>
      </p:sp>
      <p:sp>
        <p:nvSpPr>
          <p:cNvPr id="18" name="Google Shape;226;p36">
            <a:extLst>
              <a:ext uri="{FF2B5EF4-FFF2-40B4-BE49-F238E27FC236}">
                <a16:creationId xmlns:a16="http://schemas.microsoft.com/office/drawing/2014/main" id="{6CC45377-7F63-4880-A86D-63919734B21B}"/>
              </a:ext>
            </a:extLst>
          </p:cNvPr>
          <p:cNvSpPr/>
          <p:nvPr/>
        </p:nvSpPr>
        <p:spPr>
          <a:xfrm>
            <a:off x="1208204" y="4733333"/>
            <a:ext cx="5054100" cy="1169511"/>
          </a:xfrm>
          <a:prstGeom prst="rect">
            <a:avLst/>
          </a:prstGeom>
          <a:solidFill>
            <a:srgbClr val="1E1E1E">
              <a:alpha val="86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Roboto"/>
              <a:ea typeface="Roboto"/>
              <a:cs typeface="Roboto"/>
              <a:sym typeface="Roboto"/>
            </a:endParaRPr>
          </a:p>
        </p:txBody>
      </p:sp>
      <p:sp>
        <p:nvSpPr>
          <p:cNvPr id="19" name="文字方塊 18">
            <a:extLst>
              <a:ext uri="{FF2B5EF4-FFF2-40B4-BE49-F238E27FC236}">
                <a16:creationId xmlns:a16="http://schemas.microsoft.com/office/drawing/2014/main" id="{EFFF835E-1D0D-4693-A0F0-39B0F60E0561}"/>
              </a:ext>
            </a:extLst>
          </p:cNvPr>
          <p:cNvSpPr txBox="1"/>
          <p:nvPr/>
        </p:nvSpPr>
        <p:spPr>
          <a:xfrm>
            <a:off x="6571665" y="2379700"/>
            <a:ext cx="3640913" cy="3969676"/>
          </a:xfrm>
          <a:prstGeom prst="rect">
            <a:avLst/>
          </a:prstGeom>
          <a:noFill/>
        </p:spPr>
        <p:txBody>
          <a:bodyPr wrap="square">
            <a:spAutoFit/>
          </a:bodyPr>
          <a:lstStyle/>
          <a:p>
            <a:pPr marL="0" lvl="0" indent="0" algn="just" rtl="0">
              <a:lnSpc>
                <a:spcPct val="115000"/>
              </a:lnSpc>
              <a:spcBef>
                <a:spcPts val="0"/>
              </a:spcBef>
              <a:spcAft>
                <a:spcPts val="0"/>
              </a:spcAft>
              <a:buNone/>
            </a:pP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3 </a:t>
            </a:r>
            <a:r>
              <a:rPr lang="zh-TW" altLang="en-US"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種演算法的 </a:t>
            </a: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NGINX </a:t>
            </a:r>
            <a:r>
              <a:rPr lang="zh-TW" altLang="en-US"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配置檔案</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endParaRPr>
          </a:p>
          <a:p>
            <a:pPr marL="0" lvl="0" indent="0" algn="just" rtl="0">
              <a:lnSpc>
                <a:spcPct val="115000"/>
              </a:lnSpc>
              <a:spcBef>
                <a:spcPts val="0"/>
              </a:spcBef>
              <a:spcAft>
                <a:spcPts val="0"/>
              </a:spcAft>
              <a:buNone/>
            </a:pPr>
            <a:r>
              <a:rPr lang="zh-TW" altLang="en-US"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分別 </a:t>
            </a: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listen </a:t>
            </a:r>
            <a:r>
              <a:rPr lang="zh-TW" altLang="en-US"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不同的 </a:t>
            </a: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port</a:t>
            </a:r>
          </a:p>
          <a:p>
            <a:pPr marL="0" lvl="0" indent="0" algn="just" rtl="0">
              <a:lnSpc>
                <a:spcPct val="115000"/>
              </a:lnSpc>
              <a:spcBef>
                <a:spcPts val="0"/>
              </a:spcBef>
              <a:spcAft>
                <a:spcPts val="0"/>
              </a:spcAft>
              <a:buNone/>
            </a:pPr>
            <a:r>
              <a:rPr lang="zh-TW" altLang="en-US"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設定使用不同的演算法分配流量</a:t>
            </a:r>
          </a:p>
          <a:p>
            <a:pPr marL="457200" lvl="0" indent="-317500" algn="l" rtl="0">
              <a:lnSpc>
                <a:spcPct val="150000"/>
              </a:lnSpc>
              <a:spcBef>
                <a:spcPts val="0"/>
              </a:spcBef>
              <a:spcAft>
                <a:spcPts val="0"/>
              </a:spcAft>
              <a:buClr>
                <a:schemeClr val="accent2"/>
              </a:buClr>
              <a:buSzPct val="60000"/>
              <a:buFont typeface="Wingdings" panose="05000000000000000000" pitchFamily="2" charset="2"/>
              <a:buChar char="l"/>
            </a:pP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Round Robin</a:t>
            </a:r>
          </a:p>
          <a:p>
            <a:pPr marL="914400" lvl="1" indent="-317500" algn="l" rtl="0">
              <a:lnSpc>
                <a:spcPct val="115000"/>
              </a:lnSpc>
              <a:spcBef>
                <a:spcPts val="0"/>
              </a:spcBef>
              <a:spcAft>
                <a:spcPts val="0"/>
              </a:spcAft>
              <a:buClr>
                <a:schemeClr val="accent2"/>
              </a:buClr>
              <a:buSzPts val="1400"/>
              <a:buFont typeface="Roboto"/>
              <a:buChar char="○"/>
            </a:pPr>
            <a:r>
              <a:rPr lang="en-US" altLang="zh-TW" sz="1600"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listen 80</a:t>
            </a:r>
          </a:p>
          <a:p>
            <a:pPr marL="914400" lvl="1" indent="-317500" algn="l" rtl="0">
              <a:lnSpc>
                <a:spcPct val="115000"/>
              </a:lnSpc>
              <a:spcBef>
                <a:spcPts val="0"/>
              </a:spcBef>
              <a:spcAft>
                <a:spcPts val="0"/>
              </a:spcAft>
              <a:buClr>
                <a:schemeClr val="accent2"/>
              </a:buClr>
              <a:buSzPts val="1400"/>
              <a:buFont typeface="Roboto"/>
              <a:buChar char="○"/>
            </a:pPr>
            <a:r>
              <a:rPr lang="en-US" altLang="zh-TW" sz="1600"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(default)</a:t>
            </a:r>
          </a:p>
          <a:p>
            <a:pPr marL="425450" lvl="0" indent="-285750" algn="l" rtl="0">
              <a:lnSpc>
                <a:spcPct val="150000"/>
              </a:lnSpc>
              <a:spcBef>
                <a:spcPts val="0"/>
              </a:spcBef>
              <a:spcAft>
                <a:spcPts val="0"/>
              </a:spcAft>
              <a:buClr>
                <a:schemeClr val="accent2"/>
              </a:buClr>
              <a:buSzPct val="60000"/>
              <a:buFont typeface="Wingdings" panose="05000000000000000000" pitchFamily="2" charset="2"/>
              <a:buChar char="l"/>
            </a:pP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IP Hash</a:t>
            </a:r>
          </a:p>
          <a:p>
            <a:pPr marL="914400" lvl="1" indent="-317500">
              <a:lnSpc>
                <a:spcPct val="115000"/>
              </a:lnSpc>
              <a:buClr>
                <a:schemeClr val="accent2"/>
              </a:buClr>
              <a:buSzPts val="1400"/>
              <a:buFont typeface="Roboto"/>
              <a:buChar char="○"/>
            </a:pPr>
            <a:r>
              <a:rPr lang="en-US" altLang="zh-TW" sz="1600" dirty="0">
                <a:solidFill>
                  <a:schemeClr val="bg1">
                    <a:lumMod val="95000"/>
                  </a:schemeClr>
                </a:solidFill>
                <a:latin typeface="微軟正黑體" panose="020B0604030504040204" pitchFamily="34" charset="-120"/>
                <a:ea typeface="微軟正黑體" panose="020B0604030504040204" pitchFamily="34" charset="-120"/>
                <a:sym typeface="Roboto"/>
              </a:rPr>
              <a:t>listen 90</a:t>
            </a:r>
          </a:p>
          <a:p>
            <a:pPr marL="914400" lvl="1" indent="-317500">
              <a:lnSpc>
                <a:spcPct val="115000"/>
              </a:lnSpc>
              <a:buClr>
                <a:schemeClr val="accent2"/>
              </a:buClr>
              <a:buSzPts val="1400"/>
              <a:buFont typeface="Roboto"/>
              <a:buChar char="○"/>
            </a:pPr>
            <a:r>
              <a:rPr lang="en-US" altLang="zh-TW" sz="1600" dirty="0" err="1">
                <a:solidFill>
                  <a:schemeClr val="bg1">
                    <a:lumMod val="95000"/>
                  </a:schemeClr>
                </a:solidFill>
                <a:latin typeface="微軟正黑體" panose="020B0604030504040204" pitchFamily="34" charset="-120"/>
                <a:ea typeface="微軟正黑體" panose="020B0604030504040204" pitchFamily="34" charset="-120"/>
                <a:sym typeface="Roboto"/>
              </a:rPr>
              <a:t>ip_hash</a:t>
            </a:r>
            <a:endParaRPr lang="en-US" altLang="zh-TW" sz="1600" dirty="0">
              <a:solidFill>
                <a:schemeClr val="bg1">
                  <a:lumMod val="95000"/>
                </a:schemeClr>
              </a:solidFill>
              <a:latin typeface="微軟正黑體" panose="020B0604030504040204" pitchFamily="34" charset="-120"/>
              <a:ea typeface="微軟正黑體" panose="020B0604030504040204" pitchFamily="34" charset="-120"/>
              <a:sym typeface="Roboto"/>
            </a:endParaRPr>
          </a:p>
          <a:p>
            <a:pPr marL="425450" lvl="0" indent="-285750" algn="l" rtl="0">
              <a:lnSpc>
                <a:spcPct val="150000"/>
              </a:lnSpc>
              <a:spcBef>
                <a:spcPts val="0"/>
              </a:spcBef>
              <a:spcAft>
                <a:spcPts val="0"/>
              </a:spcAft>
              <a:buClr>
                <a:schemeClr val="accent2"/>
              </a:buClr>
              <a:buSzPct val="60000"/>
              <a:buFont typeface="Wingdings" panose="05000000000000000000" pitchFamily="2" charset="2"/>
              <a:buChar char="l"/>
            </a:pPr>
            <a:r>
              <a:rPr lang="en-US" altLang="zh-TW" b="1" dirty="0">
                <a:solidFill>
                  <a:schemeClr val="bg1">
                    <a:lumMod val="95000"/>
                  </a:schemeClr>
                </a:solidFill>
                <a:latin typeface="微軟正黑體" panose="020B0604030504040204" pitchFamily="34" charset="-120"/>
                <a:ea typeface="微軟正黑體" panose="020B0604030504040204" pitchFamily="34" charset="-120"/>
                <a:cs typeface="Roboto"/>
                <a:sym typeface="Roboto"/>
              </a:rPr>
              <a:t>Least Connections</a:t>
            </a:r>
          </a:p>
          <a:p>
            <a:pPr marL="914400" lvl="1" indent="-317500">
              <a:lnSpc>
                <a:spcPct val="115000"/>
              </a:lnSpc>
              <a:spcBef>
                <a:spcPts val="0"/>
              </a:spcBef>
              <a:spcAft>
                <a:spcPts val="0"/>
              </a:spcAft>
              <a:buClr>
                <a:schemeClr val="accent2"/>
              </a:buClr>
              <a:buSzPts val="1400"/>
              <a:buFont typeface="Roboto"/>
              <a:buChar char="○"/>
            </a:pPr>
            <a:r>
              <a:rPr lang="en-US" altLang="zh-TW" sz="1600" dirty="0">
                <a:solidFill>
                  <a:schemeClr val="bg1">
                    <a:lumMod val="95000"/>
                  </a:schemeClr>
                </a:solidFill>
                <a:latin typeface="微軟正黑體" panose="020B0604030504040204" pitchFamily="34" charset="-120"/>
                <a:ea typeface="微軟正黑體" panose="020B0604030504040204" pitchFamily="34" charset="-120"/>
                <a:sym typeface="Roboto"/>
              </a:rPr>
              <a:t>listen 88</a:t>
            </a:r>
          </a:p>
          <a:p>
            <a:pPr marL="914400" lvl="1" indent="-317500">
              <a:lnSpc>
                <a:spcPct val="115000"/>
              </a:lnSpc>
              <a:spcBef>
                <a:spcPts val="0"/>
              </a:spcBef>
              <a:spcAft>
                <a:spcPts val="0"/>
              </a:spcAft>
              <a:buClr>
                <a:schemeClr val="accent2"/>
              </a:buClr>
              <a:buSzPts val="1400"/>
              <a:buFont typeface="Roboto"/>
              <a:buChar char="○"/>
            </a:pPr>
            <a:r>
              <a:rPr lang="en-US" altLang="zh-TW" sz="1600" dirty="0" err="1">
                <a:solidFill>
                  <a:schemeClr val="bg1">
                    <a:lumMod val="95000"/>
                  </a:schemeClr>
                </a:solidFill>
                <a:latin typeface="微軟正黑體" panose="020B0604030504040204" pitchFamily="34" charset="-120"/>
                <a:ea typeface="微軟正黑體" panose="020B0604030504040204" pitchFamily="34" charset="-120"/>
                <a:sym typeface="Roboto"/>
              </a:rPr>
              <a:t>least_conn</a:t>
            </a:r>
            <a:endParaRPr lang="en-US" altLang="zh-TW" sz="1600" dirty="0">
              <a:solidFill>
                <a:schemeClr val="bg1">
                  <a:lumMod val="95000"/>
                </a:schemeClr>
              </a:solidFill>
              <a:latin typeface="微軟正黑體" panose="020B0604030504040204" pitchFamily="34" charset="-120"/>
              <a:ea typeface="微軟正黑體" panose="020B0604030504040204" pitchFamily="34" charset="-120"/>
              <a:sym typeface="Roboto"/>
            </a:endParaRPr>
          </a:p>
        </p:txBody>
      </p:sp>
      <p:sp>
        <p:nvSpPr>
          <p:cNvPr id="20" name="文字方塊 19">
            <a:extLst>
              <a:ext uri="{FF2B5EF4-FFF2-40B4-BE49-F238E27FC236}">
                <a16:creationId xmlns:a16="http://schemas.microsoft.com/office/drawing/2014/main" id="{43DEB602-3B54-455D-9EA8-1838A3CC2B1A}"/>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47</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46944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矩形: 圓角 1">
            <a:extLst>
              <a:ext uri="{FF2B5EF4-FFF2-40B4-BE49-F238E27FC236}">
                <a16:creationId xmlns:a16="http://schemas.microsoft.com/office/drawing/2014/main" id="{9FAB23AF-D8A5-4497-A829-92BE1FB09A10}"/>
              </a:ext>
            </a:extLst>
          </p:cNvPr>
          <p:cNvSpPr/>
          <p:nvPr/>
        </p:nvSpPr>
        <p:spPr>
          <a:xfrm>
            <a:off x="1006764" y="600364"/>
            <a:ext cx="10178472" cy="5689600"/>
          </a:xfrm>
          <a:prstGeom prst="roundRect">
            <a:avLst>
              <a:gd name="adj" fmla="val 3842"/>
            </a:avLst>
          </a:prstGeom>
          <a:solidFill>
            <a:schemeClr val="bg1">
              <a:alpha val="98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0" name="群組 19">
            <a:extLst>
              <a:ext uri="{FF2B5EF4-FFF2-40B4-BE49-F238E27FC236}">
                <a16:creationId xmlns:a16="http://schemas.microsoft.com/office/drawing/2014/main" id="{28725F0E-FB62-4338-ACFB-90FAAF0524F4}"/>
              </a:ext>
            </a:extLst>
          </p:cNvPr>
          <p:cNvGrpSpPr/>
          <p:nvPr/>
        </p:nvGrpSpPr>
        <p:grpSpPr>
          <a:xfrm>
            <a:off x="9331288" y="2868318"/>
            <a:ext cx="1133595" cy="1326541"/>
            <a:chOff x="9156834" y="1634490"/>
            <a:chExt cx="1133595" cy="1326541"/>
          </a:xfrm>
        </p:grpSpPr>
        <p:pic>
          <p:nvPicPr>
            <p:cNvPr id="24" name="圖片 23">
              <a:extLst>
                <a:ext uri="{FF2B5EF4-FFF2-40B4-BE49-F238E27FC236}">
                  <a16:creationId xmlns:a16="http://schemas.microsoft.com/office/drawing/2014/main" id="{87AB2294-AB20-487B-A237-C7606EAA3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423" y="1634490"/>
              <a:ext cx="1076909" cy="1076909"/>
            </a:xfrm>
            <a:prstGeom prst="rect">
              <a:avLst/>
            </a:prstGeom>
          </p:spPr>
        </p:pic>
        <p:sp>
          <p:nvSpPr>
            <p:cNvPr id="25" name="文字方塊 24">
              <a:extLst>
                <a:ext uri="{FF2B5EF4-FFF2-40B4-BE49-F238E27FC236}">
                  <a16:creationId xmlns:a16="http://schemas.microsoft.com/office/drawing/2014/main" id="{91CD9896-2E88-4198-BA25-8A158D2821C3}"/>
                </a:ext>
              </a:extLst>
            </p:cNvPr>
            <p:cNvSpPr txBox="1"/>
            <p:nvPr/>
          </p:nvSpPr>
          <p:spPr>
            <a:xfrm>
              <a:off x="9156834" y="2591699"/>
              <a:ext cx="1133595"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Server 2</a:t>
              </a:r>
              <a:endParaRPr lang="zh-TW" altLang="en-US" b="1" dirty="0">
                <a:latin typeface="微軟正黑體" panose="020B0604030504040204" pitchFamily="34" charset="-120"/>
                <a:ea typeface="微軟正黑體" panose="020B0604030504040204" pitchFamily="34" charset="-120"/>
              </a:endParaRPr>
            </a:p>
          </p:txBody>
        </p:sp>
      </p:grpSp>
      <p:grpSp>
        <p:nvGrpSpPr>
          <p:cNvPr id="27" name="群組 26">
            <a:extLst>
              <a:ext uri="{FF2B5EF4-FFF2-40B4-BE49-F238E27FC236}">
                <a16:creationId xmlns:a16="http://schemas.microsoft.com/office/drawing/2014/main" id="{DEA01F01-D5FF-4CB0-8A58-5A10E4D950C9}"/>
              </a:ext>
            </a:extLst>
          </p:cNvPr>
          <p:cNvGrpSpPr/>
          <p:nvPr/>
        </p:nvGrpSpPr>
        <p:grpSpPr>
          <a:xfrm>
            <a:off x="9387976" y="4619467"/>
            <a:ext cx="1125783" cy="1336087"/>
            <a:chOff x="9168423" y="1581150"/>
            <a:chExt cx="1125783" cy="1336087"/>
          </a:xfrm>
        </p:grpSpPr>
        <p:pic>
          <p:nvPicPr>
            <p:cNvPr id="28" name="圖片 27">
              <a:extLst>
                <a:ext uri="{FF2B5EF4-FFF2-40B4-BE49-F238E27FC236}">
                  <a16:creationId xmlns:a16="http://schemas.microsoft.com/office/drawing/2014/main" id="{2ABF1B62-7CBD-4DD6-9059-BB0524408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423" y="1581150"/>
              <a:ext cx="1076909" cy="1076909"/>
            </a:xfrm>
            <a:prstGeom prst="rect">
              <a:avLst/>
            </a:prstGeom>
          </p:spPr>
        </p:pic>
        <p:sp>
          <p:nvSpPr>
            <p:cNvPr id="33" name="文字方塊 32">
              <a:extLst>
                <a:ext uri="{FF2B5EF4-FFF2-40B4-BE49-F238E27FC236}">
                  <a16:creationId xmlns:a16="http://schemas.microsoft.com/office/drawing/2014/main" id="{B9B53371-F631-468E-9B62-9741E5C36440}"/>
                </a:ext>
              </a:extLst>
            </p:cNvPr>
            <p:cNvSpPr txBox="1"/>
            <p:nvPr/>
          </p:nvSpPr>
          <p:spPr>
            <a:xfrm>
              <a:off x="9168424" y="2547905"/>
              <a:ext cx="1125782"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Server 3</a:t>
              </a:r>
              <a:endParaRPr lang="zh-TW" altLang="en-US" b="1" dirty="0">
                <a:latin typeface="微軟正黑體" panose="020B0604030504040204" pitchFamily="34" charset="-120"/>
                <a:ea typeface="微軟正黑體" panose="020B0604030504040204" pitchFamily="34" charset="-120"/>
              </a:endParaRPr>
            </a:p>
          </p:txBody>
        </p:sp>
      </p:grpSp>
      <p:pic>
        <p:nvPicPr>
          <p:cNvPr id="34" name="圖片 33">
            <a:extLst>
              <a:ext uri="{FF2B5EF4-FFF2-40B4-BE49-F238E27FC236}">
                <a16:creationId xmlns:a16="http://schemas.microsoft.com/office/drawing/2014/main" id="{F34EB0DF-FCCC-49FF-A88F-AC77A76633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7555" y="2939366"/>
            <a:ext cx="914421" cy="914421"/>
          </a:xfrm>
          <a:prstGeom prst="rect">
            <a:avLst/>
          </a:prstGeom>
        </p:spPr>
      </p:pic>
      <p:cxnSp>
        <p:nvCxnSpPr>
          <p:cNvPr id="35" name="直線單箭頭接點 34">
            <a:extLst>
              <a:ext uri="{FF2B5EF4-FFF2-40B4-BE49-F238E27FC236}">
                <a16:creationId xmlns:a16="http://schemas.microsoft.com/office/drawing/2014/main" id="{F362183A-6B2B-4FD1-9312-034F01C231DC}"/>
              </a:ext>
            </a:extLst>
          </p:cNvPr>
          <p:cNvCxnSpPr/>
          <p:nvPr/>
        </p:nvCxnSpPr>
        <p:spPr>
          <a:xfrm>
            <a:off x="6593301" y="3388100"/>
            <a:ext cx="2704477" cy="8476"/>
          </a:xfrm>
          <a:prstGeom prst="straightConnector1">
            <a:avLst/>
          </a:prstGeom>
          <a:ln w="28575">
            <a:solidFill>
              <a:schemeClr val="bg2">
                <a:lumMod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F8B7AEC6-B6D4-44ED-8677-0D516F2341A3}"/>
              </a:ext>
            </a:extLst>
          </p:cNvPr>
          <p:cNvCxnSpPr>
            <a:cxnSpLocks/>
          </p:cNvCxnSpPr>
          <p:nvPr/>
        </p:nvCxnSpPr>
        <p:spPr>
          <a:xfrm>
            <a:off x="2844677" y="2362076"/>
            <a:ext cx="2745802" cy="1007163"/>
          </a:xfrm>
          <a:prstGeom prst="straightConnector1">
            <a:avLst/>
          </a:prstGeom>
          <a:ln w="28575">
            <a:solidFill>
              <a:schemeClr val="bg2">
                <a:lumMod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2333EC1A-B3E7-49DD-8500-0BBF5347B130}"/>
              </a:ext>
            </a:extLst>
          </p:cNvPr>
          <p:cNvCxnSpPr>
            <a:cxnSpLocks/>
          </p:cNvCxnSpPr>
          <p:nvPr/>
        </p:nvCxnSpPr>
        <p:spPr>
          <a:xfrm flipV="1">
            <a:off x="2797048" y="3458900"/>
            <a:ext cx="2791634" cy="647037"/>
          </a:xfrm>
          <a:prstGeom prst="straightConnector1">
            <a:avLst/>
          </a:prstGeom>
          <a:ln w="28575">
            <a:solidFill>
              <a:schemeClr val="bg2">
                <a:lumMod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4146FEAF-B825-4644-A56C-9B5FEA37CB89}"/>
              </a:ext>
            </a:extLst>
          </p:cNvPr>
          <p:cNvCxnSpPr>
            <a:cxnSpLocks/>
          </p:cNvCxnSpPr>
          <p:nvPr/>
        </p:nvCxnSpPr>
        <p:spPr>
          <a:xfrm>
            <a:off x="6593301" y="3391813"/>
            <a:ext cx="2745802" cy="1728008"/>
          </a:xfrm>
          <a:prstGeom prst="straightConnector1">
            <a:avLst/>
          </a:prstGeom>
          <a:ln w="28575">
            <a:solidFill>
              <a:schemeClr val="bg2">
                <a:lumMod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A2AE8BAB-9265-4AF6-9563-20D75E0385F6}"/>
              </a:ext>
            </a:extLst>
          </p:cNvPr>
          <p:cNvCxnSpPr>
            <a:cxnSpLocks/>
          </p:cNvCxnSpPr>
          <p:nvPr/>
        </p:nvCxnSpPr>
        <p:spPr>
          <a:xfrm flipV="1">
            <a:off x="6593301" y="1581782"/>
            <a:ext cx="2704477" cy="1810031"/>
          </a:xfrm>
          <a:prstGeom prst="straightConnector1">
            <a:avLst/>
          </a:prstGeom>
          <a:ln w="28575">
            <a:solidFill>
              <a:schemeClr val="bg2">
                <a:lumMod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C35B262F-53F6-4861-9232-A02F2B505D43}"/>
              </a:ext>
            </a:extLst>
          </p:cNvPr>
          <p:cNvSpPr txBox="1"/>
          <p:nvPr/>
        </p:nvSpPr>
        <p:spPr>
          <a:xfrm>
            <a:off x="5221042" y="3849024"/>
            <a:ext cx="1747446"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Load Balancer</a:t>
            </a:r>
            <a:endParaRPr lang="zh-TW" altLang="en-US" b="1" dirty="0">
              <a:latin typeface="微軟正黑體" panose="020B0604030504040204" pitchFamily="34" charset="-120"/>
              <a:ea typeface="微軟正黑體" panose="020B0604030504040204" pitchFamily="34" charset="-120"/>
            </a:endParaRPr>
          </a:p>
        </p:txBody>
      </p:sp>
      <p:grpSp>
        <p:nvGrpSpPr>
          <p:cNvPr id="42" name="群組 41">
            <a:extLst>
              <a:ext uri="{FF2B5EF4-FFF2-40B4-BE49-F238E27FC236}">
                <a16:creationId xmlns:a16="http://schemas.microsoft.com/office/drawing/2014/main" id="{652713D4-464E-4EFF-9463-1C357A47806E}"/>
              </a:ext>
            </a:extLst>
          </p:cNvPr>
          <p:cNvGrpSpPr/>
          <p:nvPr/>
        </p:nvGrpSpPr>
        <p:grpSpPr>
          <a:xfrm>
            <a:off x="1691273" y="1806023"/>
            <a:ext cx="1167105" cy="1235067"/>
            <a:chOff x="1721247" y="2180281"/>
            <a:chExt cx="1167105" cy="1235067"/>
          </a:xfrm>
        </p:grpSpPr>
        <p:pic>
          <p:nvPicPr>
            <p:cNvPr id="43" name="圖片 42">
              <a:extLst>
                <a:ext uri="{FF2B5EF4-FFF2-40B4-BE49-F238E27FC236}">
                  <a16:creationId xmlns:a16="http://schemas.microsoft.com/office/drawing/2014/main" id="{72042135-8DFD-47EE-AD16-3E6D9480C8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738" y="2180281"/>
              <a:ext cx="914422" cy="914422"/>
            </a:xfrm>
            <a:prstGeom prst="rect">
              <a:avLst/>
            </a:prstGeom>
          </p:spPr>
        </p:pic>
        <p:sp>
          <p:nvSpPr>
            <p:cNvPr id="44" name="文字方塊 43">
              <a:extLst>
                <a:ext uri="{FF2B5EF4-FFF2-40B4-BE49-F238E27FC236}">
                  <a16:creationId xmlns:a16="http://schemas.microsoft.com/office/drawing/2014/main" id="{AE0C781A-7970-4619-B1FB-093A232F01F5}"/>
                </a:ext>
              </a:extLst>
            </p:cNvPr>
            <p:cNvSpPr txBox="1"/>
            <p:nvPr/>
          </p:nvSpPr>
          <p:spPr>
            <a:xfrm>
              <a:off x="1721247" y="3046016"/>
              <a:ext cx="1167105"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User 1</a:t>
              </a:r>
              <a:endParaRPr lang="zh-TW" altLang="en-US" b="1" dirty="0">
                <a:latin typeface="微軟正黑體" panose="020B0604030504040204" pitchFamily="34" charset="-120"/>
                <a:ea typeface="微軟正黑體" panose="020B0604030504040204" pitchFamily="34" charset="-120"/>
              </a:endParaRPr>
            </a:p>
          </p:txBody>
        </p:sp>
      </p:grpSp>
      <p:grpSp>
        <p:nvGrpSpPr>
          <p:cNvPr id="45" name="群組 44">
            <a:extLst>
              <a:ext uri="{FF2B5EF4-FFF2-40B4-BE49-F238E27FC236}">
                <a16:creationId xmlns:a16="http://schemas.microsoft.com/office/drawing/2014/main" id="{F01956ED-1359-41A6-8D5F-014DF65D3562}"/>
              </a:ext>
            </a:extLst>
          </p:cNvPr>
          <p:cNvGrpSpPr/>
          <p:nvPr/>
        </p:nvGrpSpPr>
        <p:grpSpPr>
          <a:xfrm>
            <a:off x="1678240" y="3590588"/>
            <a:ext cx="1167105" cy="1255432"/>
            <a:chOff x="1807212" y="4241697"/>
            <a:chExt cx="1167105" cy="1255432"/>
          </a:xfrm>
        </p:grpSpPr>
        <p:pic>
          <p:nvPicPr>
            <p:cNvPr id="46" name="圖片 45">
              <a:extLst>
                <a:ext uri="{FF2B5EF4-FFF2-40B4-BE49-F238E27FC236}">
                  <a16:creationId xmlns:a16="http://schemas.microsoft.com/office/drawing/2014/main" id="{7C4CBA54-2759-41C3-8EDC-1E283184EF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4518" y="4241697"/>
              <a:ext cx="914422" cy="914422"/>
            </a:xfrm>
            <a:prstGeom prst="rect">
              <a:avLst/>
            </a:prstGeom>
          </p:spPr>
        </p:pic>
        <p:sp>
          <p:nvSpPr>
            <p:cNvPr id="47" name="文字方塊 46">
              <a:extLst>
                <a:ext uri="{FF2B5EF4-FFF2-40B4-BE49-F238E27FC236}">
                  <a16:creationId xmlns:a16="http://schemas.microsoft.com/office/drawing/2014/main" id="{4C36194D-069B-452D-A872-13AA47E0CFB2}"/>
                </a:ext>
              </a:extLst>
            </p:cNvPr>
            <p:cNvSpPr txBox="1"/>
            <p:nvPr/>
          </p:nvSpPr>
          <p:spPr>
            <a:xfrm>
              <a:off x="1807212" y="5127797"/>
              <a:ext cx="1167105"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User 2</a:t>
              </a:r>
              <a:endParaRPr lang="zh-TW" altLang="en-US" b="1" dirty="0">
                <a:latin typeface="微軟正黑體" panose="020B0604030504040204" pitchFamily="34" charset="-120"/>
                <a:ea typeface="微軟正黑體" panose="020B0604030504040204" pitchFamily="34" charset="-120"/>
              </a:endParaRPr>
            </a:p>
          </p:txBody>
        </p:sp>
      </p:grpSp>
      <p:grpSp>
        <p:nvGrpSpPr>
          <p:cNvPr id="48" name="群組 47">
            <a:extLst>
              <a:ext uri="{FF2B5EF4-FFF2-40B4-BE49-F238E27FC236}">
                <a16:creationId xmlns:a16="http://schemas.microsoft.com/office/drawing/2014/main" id="{9DA6996B-EA91-4543-A534-A89E194FA99F}"/>
              </a:ext>
            </a:extLst>
          </p:cNvPr>
          <p:cNvGrpSpPr/>
          <p:nvPr/>
        </p:nvGrpSpPr>
        <p:grpSpPr>
          <a:xfrm>
            <a:off x="9331288" y="1043328"/>
            <a:ext cx="1125780" cy="1318748"/>
            <a:chOff x="9288475" y="1431238"/>
            <a:chExt cx="1125780" cy="1318748"/>
          </a:xfrm>
        </p:grpSpPr>
        <p:pic>
          <p:nvPicPr>
            <p:cNvPr id="49" name="圖片 48">
              <a:extLst>
                <a:ext uri="{FF2B5EF4-FFF2-40B4-BE49-F238E27FC236}">
                  <a16:creationId xmlns:a16="http://schemas.microsoft.com/office/drawing/2014/main" id="{229D066D-29D0-4D6C-B45C-FF9D41C94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0064" y="1431238"/>
              <a:ext cx="1076909" cy="1076909"/>
            </a:xfrm>
            <a:prstGeom prst="rect">
              <a:avLst/>
            </a:prstGeom>
          </p:spPr>
        </p:pic>
        <p:sp>
          <p:nvSpPr>
            <p:cNvPr id="50" name="文字方塊 49">
              <a:extLst>
                <a:ext uri="{FF2B5EF4-FFF2-40B4-BE49-F238E27FC236}">
                  <a16:creationId xmlns:a16="http://schemas.microsoft.com/office/drawing/2014/main" id="{F9A49147-9531-4F2A-AE23-095C8CF94827}"/>
                </a:ext>
              </a:extLst>
            </p:cNvPr>
            <p:cNvSpPr txBox="1"/>
            <p:nvPr/>
          </p:nvSpPr>
          <p:spPr>
            <a:xfrm>
              <a:off x="9288475" y="2380654"/>
              <a:ext cx="1125780"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Server 1</a:t>
              </a:r>
              <a:endParaRPr lang="zh-TW" altLang="en-US" b="1" dirty="0">
                <a:latin typeface="微軟正黑體" panose="020B0604030504040204" pitchFamily="34" charset="-120"/>
                <a:ea typeface="微軟正黑體" panose="020B0604030504040204" pitchFamily="34" charset="-120"/>
              </a:endParaRPr>
            </a:p>
          </p:txBody>
        </p:sp>
      </p:grpSp>
      <p:sp>
        <p:nvSpPr>
          <p:cNvPr id="51" name="橢圓 50">
            <a:extLst>
              <a:ext uri="{FF2B5EF4-FFF2-40B4-BE49-F238E27FC236}">
                <a16:creationId xmlns:a16="http://schemas.microsoft.com/office/drawing/2014/main" id="{B2C36D89-5BB8-4C53-9400-052F0080AE4B}"/>
              </a:ext>
            </a:extLst>
          </p:cNvPr>
          <p:cNvSpPr/>
          <p:nvPr/>
        </p:nvSpPr>
        <p:spPr>
          <a:xfrm>
            <a:off x="2702277" y="2199339"/>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1</a:t>
            </a:r>
            <a:endParaRPr lang="zh-TW" altLang="en-US" b="1" dirty="0"/>
          </a:p>
        </p:txBody>
      </p:sp>
      <p:sp>
        <p:nvSpPr>
          <p:cNvPr id="52" name="橢圓 51">
            <a:extLst>
              <a:ext uri="{FF2B5EF4-FFF2-40B4-BE49-F238E27FC236}">
                <a16:creationId xmlns:a16="http://schemas.microsoft.com/office/drawing/2014/main" id="{DFFF3349-863D-419F-B967-FCAB68C6865C}"/>
              </a:ext>
            </a:extLst>
          </p:cNvPr>
          <p:cNvSpPr/>
          <p:nvPr/>
        </p:nvSpPr>
        <p:spPr>
          <a:xfrm>
            <a:off x="2702277" y="3918737"/>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2</a:t>
            </a:r>
            <a:endParaRPr lang="zh-TW" altLang="en-US" b="1" dirty="0"/>
          </a:p>
        </p:txBody>
      </p:sp>
      <p:sp>
        <p:nvSpPr>
          <p:cNvPr id="53" name="橢圓 52">
            <a:extLst>
              <a:ext uri="{FF2B5EF4-FFF2-40B4-BE49-F238E27FC236}">
                <a16:creationId xmlns:a16="http://schemas.microsoft.com/office/drawing/2014/main" id="{7914545C-B25E-4C4F-9937-F7E7E8A372D3}"/>
              </a:ext>
            </a:extLst>
          </p:cNvPr>
          <p:cNvSpPr/>
          <p:nvPr/>
        </p:nvSpPr>
        <p:spPr>
          <a:xfrm>
            <a:off x="6544428" y="3215526"/>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1</a:t>
            </a:r>
            <a:endParaRPr lang="zh-TW" altLang="en-US" b="1" dirty="0"/>
          </a:p>
        </p:txBody>
      </p:sp>
      <p:sp>
        <p:nvSpPr>
          <p:cNvPr id="54" name="橢圓 53">
            <a:extLst>
              <a:ext uri="{FF2B5EF4-FFF2-40B4-BE49-F238E27FC236}">
                <a16:creationId xmlns:a16="http://schemas.microsoft.com/office/drawing/2014/main" id="{E0CB90F8-ABD2-4DC7-8AC1-C6D45848A9A2}"/>
              </a:ext>
            </a:extLst>
          </p:cNvPr>
          <p:cNvSpPr/>
          <p:nvPr/>
        </p:nvSpPr>
        <p:spPr>
          <a:xfrm>
            <a:off x="6540654" y="3215526"/>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2</a:t>
            </a:r>
            <a:endParaRPr lang="zh-TW" altLang="en-US" b="1" dirty="0"/>
          </a:p>
        </p:txBody>
      </p:sp>
      <p:sp>
        <p:nvSpPr>
          <p:cNvPr id="55" name="橢圓 54">
            <a:extLst>
              <a:ext uri="{FF2B5EF4-FFF2-40B4-BE49-F238E27FC236}">
                <a16:creationId xmlns:a16="http://schemas.microsoft.com/office/drawing/2014/main" id="{58761E71-ED83-4DA0-9235-79F26A31A405}"/>
              </a:ext>
            </a:extLst>
          </p:cNvPr>
          <p:cNvSpPr/>
          <p:nvPr/>
        </p:nvSpPr>
        <p:spPr>
          <a:xfrm>
            <a:off x="6539320" y="3215526"/>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3</a:t>
            </a:r>
            <a:endParaRPr lang="zh-TW" altLang="en-US" b="1" dirty="0"/>
          </a:p>
        </p:txBody>
      </p:sp>
      <p:sp>
        <p:nvSpPr>
          <p:cNvPr id="56" name="橢圓 55">
            <a:extLst>
              <a:ext uri="{FF2B5EF4-FFF2-40B4-BE49-F238E27FC236}">
                <a16:creationId xmlns:a16="http://schemas.microsoft.com/office/drawing/2014/main" id="{60410A56-1D8A-4054-8F22-2A1D253A89E8}"/>
              </a:ext>
            </a:extLst>
          </p:cNvPr>
          <p:cNvSpPr/>
          <p:nvPr/>
        </p:nvSpPr>
        <p:spPr>
          <a:xfrm>
            <a:off x="2697984" y="3927190"/>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4</a:t>
            </a:r>
            <a:endParaRPr lang="zh-TW" altLang="en-US" b="1" dirty="0"/>
          </a:p>
        </p:txBody>
      </p:sp>
      <p:sp>
        <p:nvSpPr>
          <p:cNvPr id="57" name="橢圓 56">
            <a:extLst>
              <a:ext uri="{FF2B5EF4-FFF2-40B4-BE49-F238E27FC236}">
                <a16:creationId xmlns:a16="http://schemas.microsoft.com/office/drawing/2014/main" id="{916B97F0-CAE5-4313-8E88-DE5AABB25E40}"/>
              </a:ext>
            </a:extLst>
          </p:cNvPr>
          <p:cNvSpPr/>
          <p:nvPr/>
        </p:nvSpPr>
        <p:spPr>
          <a:xfrm>
            <a:off x="6538994" y="3215526"/>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4</a:t>
            </a:r>
            <a:endParaRPr lang="zh-TW" altLang="en-US" b="1" dirty="0"/>
          </a:p>
        </p:txBody>
      </p:sp>
      <p:sp>
        <p:nvSpPr>
          <p:cNvPr id="58" name="橢圓 57">
            <a:extLst>
              <a:ext uri="{FF2B5EF4-FFF2-40B4-BE49-F238E27FC236}">
                <a16:creationId xmlns:a16="http://schemas.microsoft.com/office/drawing/2014/main" id="{A5F4A446-1B0A-45E8-BB2D-989E4256AE91}"/>
              </a:ext>
            </a:extLst>
          </p:cNvPr>
          <p:cNvSpPr/>
          <p:nvPr/>
        </p:nvSpPr>
        <p:spPr>
          <a:xfrm>
            <a:off x="2697984" y="2199339"/>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3</a:t>
            </a:r>
            <a:endParaRPr lang="zh-TW" altLang="en-US" b="1" dirty="0"/>
          </a:p>
        </p:txBody>
      </p:sp>
      <p:sp>
        <p:nvSpPr>
          <p:cNvPr id="59" name="文字方塊 58">
            <a:extLst>
              <a:ext uri="{FF2B5EF4-FFF2-40B4-BE49-F238E27FC236}">
                <a16:creationId xmlns:a16="http://schemas.microsoft.com/office/drawing/2014/main" id="{98461C70-DEC7-4E4A-A788-B51DF71C79E4}"/>
              </a:ext>
            </a:extLst>
          </p:cNvPr>
          <p:cNvSpPr txBox="1"/>
          <p:nvPr/>
        </p:nvSpPr>
        <p:spPr>
          <a:xfrm>
            <a:off x="4515378" y="708333"/>
            <a:ext cx="3158773" cy="646331"/>
          </a:xfrm>
          <a:prstGeom prst="rect">
            <a:avLst/>
          </a:prstGeom>
          <a:noFill/>
        </p:spPr>
        <p:txBody>
          <a:bodyPr wrap="square">
            <a:spAutoFit/>
          </a:bodyPr>
          <a:lstStyle/>
          <a:p>
            <a:pPr algn="ctr"/>
            <a:r>
              <a:rPr lang="en-US" altLang="zh-TW" sz="3600" b="1" dirty="0">
                <a:latin typeface="微軟正黑體" panose="020B0604030504040204" pitchFamily="34" charset="-120"/>
                <a:ea typeface="微軟正黑體" panose="020B0604030504040204" pitchFamily="34" charset="-120"/>
              </a:rPr>
              <a:t>Round Robin</a:t>
            </a:r>
            <a:endParaRPr lang="zh-TW" altLang="en-US" sz="3600" b="1" dirty="0">
              <a:latin typeface="微軟正黑體" panose="020B0604030504040204" pitchFamily="34" charset="-120"/>
              <a:ea typeface="微軟正黑體" panose="020B0604030504040204" pitchFamily="34" charset="-120"/>
            </a:endParaRPr>
          </a:p>
        </p:txBody>
      </p:sp>
      <p:sp>
        <p:nvSpPr>
          <p:cNvPr id="38" name="文字方塊 37">
            <a:extLst>
              <a:ext uri="{FF2B5EF4-FFF2-40B4-BE49-F238E27FC236}">
                <a16:creationId xmlns:a16="http://schemas.microsoft.com/office/drawing/2014/main" id="{302E13BA-7FE3-45BA-A941-91D1C22A5645}"/>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48</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2303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1.875E-6 7.40741E-7 L 0.21666 0.14514 " pathEditMode="relative" rAng="0" ptsTypes="AA">
                                      <p:cBhvr>
                                        <p:cTn id="9" dur="1500" fill="hold"/>
                                        <p:tgtEl>
                                          <p:spTgt spid="51"/>
                                        </p:tgtEl>
                                        <p:attrNameLst>
                                          <p:attrName>ppt_x</p:attrName>
                                          <p:attrName>ppt_y</p:attrName>
                                        </p:attrNameLst>
                                      </p:cBhvr>
                                      <p:rCtr x="10833" y="7245"/>
                                    </p:animMotion>
                                  </p:childTnLst>
                                </p:cTn>
                              </p:par>
                            </p:childTnLst>
                          </p:cTn>
                        </p:par>
                        <p:par>
                          <p:cTn id="10" fill="hold">
                            <p:stCondLst>
                              <p:cond delay="1500"/>
                            </p:stCondLst>
                            <p:childTnLst>
                              <p:par>
                                <p:cTn id="11" presetID="10" presetClass="exit" presetSubtype="0" fill="hold" grpId="2" nodeType="afterEffect">
                                  <p:stCondLst>
                                    <p:cond delay="0"/>
                                  </p:stCondLst>
                                  <p:childTnLst>
                                    <p:animEffect transition="out" filter="fade">
                                      <p:cBhvr>
                                        <p:cTn id="12" dur="500"/>
                                        <p:tgtEl>
                                          <p:spTgt spid="51"/>
                                        </p:tgtEl>
                                      </p:cBhvr>
                                    </p:animEffect>
                                    <p:set>
                                      <p:cBhvr>
                                        <p:cTn id="13" dur="1" fill="hold">
                                          <p:stCondLst>
                                            <p:cond delay="499"/>
                                          </p:stCondLst>
                                        </p:cTn>
                                        <p:tgtEl>
                                          <p:spTgt spid="51"/>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childTnLst>
                                </p:cTn>
                              </p:par>
                              <p:par>
                                <p:cTn id="16" presetID="10" presetClass="entr" presetSubtype="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par>
                          <p:cTn id="19" fill="hold">
                            <p:stCondLst>
                              <p:cond delay="2000"/>
                            </p:stCondLst>
                            <p:childTnLst>
                              <p:par>
                                <p:cTn id="20" presetID="42" presetClass="path" presetSubtype="0" accel="50000" decel="50000" fill="hold" grpId="1" nodeType="afterEffect">
                                  <p:stCondLst>
                                    <p:cond delay="0"/>
                                  </p:stCondLst>
                                  <p:childTnLst>
                                    <p:animMotion origin="layout" path="M -2.29167E-6 1.11111E-6 L 0.21524 -0.26783 " pathEditMode="relative" rAng="0" ptsTypes="AA">
                                      <p:cBhvr>
                                        <p:cTn id="21" dur="1500" fill="hold"/>
                                        <p:tgtEl>
                                          <p:spTgt spid="53"/>
                                        </p:tgtEl>
                                        <p:attrNameLst>
                                          <p:attrName>ppt_x</p:attrName>
                                          <p:attrName>ppt_y</p:attrName>
                                        </p:attrNameLst>
                                      </p:cBhvr>
                                      <p:rCtr x="10755" y="-13403"/>
                                    </p:animMotion>
                                  </p:childTnLst>
                                </p:cTn>
                              </p:par>
                              <p:par>
                                <p:cTn id="22" presetID="42" presetClass="path" presetSubtype="0" accel="50000" decel="50000" fill="hold" grpId="1" nodeType="withEffect">
                                  <p:stCondLst>
                                    <p:cond delay="0"/>
                                  </p:stCondLst>
                                  <p:childTnLst>
                                    <p:animMotion origin="layout" path="M 1.875E-6 -3.7037E-6 L 0.222 -0.0993 " pathEditMode="relative" rAng="0" ptsTypes="AA">
                                      <p:cBhvr>
                                        <p:cTn id="23" dur="1500" fill="hold"/>
                                        <p:tgtEl>
                                          <p:spTgt spid="52"/>
                                        </p:tgtEl>
                                        <p:attrNameLst>
                                          <p:attrName>ppt_x</p:attrName>
                                          <p:attrName>ppt_y</p:attrName>
                                        </p:attrNameLst>
                                      </p:cBhvr>
                                      <p:rCtr x="11094" y="-4977"/>
                                    </p:animMotion>
                                  </p:childTnLst>
                                </p:cTn>
                              </p:par>
                            </p:childTnLst>
                          </p:cTn>
                        </p:par>
                        <p:par>
                          <p:cTn id="24" fill="hold">
                            <p:stCondLst>
                              <p:cond delay="3500"/>
                            </p:stCondLst>
                            <p:childTnLst>
                              <p:par>
                                <p:cTn id="25" presetID="10" presetClass="exit" presetSubtype="0" fill="hold" grpId="2" nodeType="afterEffect">
                                  <p:stCondLst>
                                    <p:cond delay="0"/>
                                  </p:stCondLst>
                                  <p:childTnLst>
                                    <p:animEffect transition="out" filter="fade">
                                      <p:cBhvr>
                                        <p:cTn id="26" dur="500"/>
                                        <p:tgtEl>
                                          <p:spTgt spid="52"/>
                                        </p:tgtEl>
                                      </p:cBhvr>
                                    </p:animEffect>
                                    <p:set>
                                      <p:cBhvr>
                                        <p:cTn id="27" dur="1" fill="hold">
                                          <p:stCondLst>
                                            <p:cond delay="499"/>
                                          </p:stCondLst>
                                        </p:cTn>
                                        <p:tgtEl>
                                          <p:spTgt spid="52"/>
                                        </p:tgtEl>
                                        <p:attrNameLst>
                                          <p:attrName>style.visibility</p:attrName>
                                        </p:attrNameLst>
                                      </p:cBhvr>
                                      <p:to>
                                        <p:strVal val="hidden"/>
                                      </p:to>
                                    </p:se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childTnLst>
                                </p:cTn>
                              </p:par>
                            </p:childTnLst>
                          </p:cTn>
                        </p:par>
                        <p:par>
                          <p:cTn id="34" fill="hold">
                            <p:stCondLst>
                              <p:cond delay="4500"/>
                            </p:stCondLst>
                            <p:childTnLst>
                              <p:par>
                                <p:cTn id="35" presetID="42" presetClass="path" presetSubtype="0" accel="50000" decel="50000" fill="hold" grpId="1" nodeType="afterEffect">
                                  <p:stCondLst>
                                    <p:cond delay="0"/>
                                  </p:stCondLst>
                                  <p:childTnLst>
                                    <p:animMotion origin="layout" path="M -1.875E-6 1.11111E-6 L 0.21146 1.11111E-6 " pathEditMode="relative" rAng="0" ptsTypes="AA">
                                      <p:cBhvr>
                                        <p:cTn id="36" dur="1500" fill="hold"/>
                                        <p:tgtEl>
                                          <p:spTgt spid="54"/>
                                        </p:tgtEl>
                                        <p:attrNameLst>
                                          <p:attrName>ppt_x</p:attrName>
                                          <p:attrName>ppt_y</p:attrName>
                                        </p:attrNameLst>
                                      </p:cBhvr>
                                      <p:rCtr x="10573" y="0"/>
                                    </p:animMotion>
                                  </p:childTnLst>
                                </p:cTn>
                              </p:par>
                              <p:par>
                                <p:cTn id="37" presetID="42" presetClass="path" presetSubtype="0" accel="50000" decel="50000" fill="hold" grpId="1" nodeType="withEffect">
                                  <p:stCondLst>
                                    <p:cond delay="0"/>
                                  </p:stCondLst>
                                  <p:childTnLst>
                                    <p:animMotion origin="layout" path="M 2.29167E-6 7.40741E-7 L 0.22187 0.14676 " pathEditMode="relative" rAng="0" ptsTypes="AA">
                                      <p:cBhvr>
                                        <p:cTn id="38" dur="1500" fill="hold"/>
                                        <p:tgtEl>
                                          <p:spTgt spid="58"/>
                                        </p:tgtEl>
                                        <p:attrNameLst>
                                          <p:attrName>ppt_x</p:attrName>
                                          <p:attrName>ppt_y</p:attrName>
                                        </p:attrNameLst>
                                      </p:cBhvr>
                                      <p:rCtr x="11094" y="7338"/>
                                    </p:animMotion>
                                  </p:childTnLst>
                                </p:cTn>
                              </p:par>
                            </p:childTnLst>
                          </p:cTn>
                        </p:par>
                        <p:par>
                          <p:cTn id="39" fill="hold">
                            <p:stCondLst>
                              <p:cond delay="6000"/>
                            </p:stCondLst>
                            <p:childTnLst>
                              <p:par>
                                <p:cTn id="40" presetID="1" presetClass="exit" presetSubtype="0" fill="hold" grpId="2" nodeType="afterEffect">
                                  <p:stCondLst>
                                    <p:cond delay="0"/>
                                  </p:stCondLst>
                                  <p:childTnLst>
                                    <p:set>
                                      <p:cBhvr>
                                        <p:cTn id="41" dur="1" fill="hold">
                                          <p:stCondLst>
                                            <p:cond delay="0"/>
                                          </p:stCondLst>
                                        </p:cTn>
                                        <p:tgtEl>
                                          <p:spTgt spid="58"/>
                                        </p:tgtEl>
                                        <p:attrNameLst>
                                          <p:attrName>style.visibility</p:attrName>
                                        </p:attrNameLst>
                                      </p:cBhvr>
                                      <p:to>
                                        <p:strVal val="hidden"/>
                                      </p:to>
                                    </p:se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childTnLst>
                                </p:cTn>
                              </p:par>
                            </p:childTnLst>
                          </p:cTn>
                        </p:par>
                        <p:par>
                          <p:cTn id="48" fill="hold">
                            <p:stCondLst>
                              <p:cond delay="6500"/>
                            </p:stCondLst>
                            <p:childTnLst>
                              <p:par>
                                <p:cTn id="49" presetID="42" presetClass="path" presetSubtype="0" accel="50000" decel="50000" fill="hold" grpId="1" nodeType="afterEffect">
                                  <p:stCondLst>
                                    <p:cond delay="0"/>
                                  </p:stCondLst>
                                  <p:childTnLst>
                                    <p:animMotion origin="layout" path="M -1.66667E-6 1.11111E-6 L 0.21836 0.25139 " pathEditMode="relative" rAng="0" ptsTypes="AA">
                                      <p:cBhvr>
                                        <p:cTn id="50" dur="1500" fill="hold"/>
                                        <p:tgtEl>
                                          <p:spTgt spid="55"/>
                                        </p:tgtEl>
                                        <p:attrNameLst>
                                          <p:attrName>ppt_x</p:attrName>
                                          <p:attrName>ppt_y</p:attrName>
                                        </p:attrNameLst>
                                      </p:cBhvr>
                                      <p:rCtr x="10911" y="12569"/>
                                    </p:animMotion>
                                  </p:childTnLst>
                                </p:cTn>
                              </p:par>
                              <p:par>
                                <p:cTn id="51" presetID="42" presetClass="path" presetSubtype="0" accel="50000" decel="50000" fill="hold" grpId="1" nodeType="withEffect">
                                  <p:stCondLst>
                                    <p:cond delay="0"/>
                                  </p:stCondLst>
                                  <p:childTnLst>
                                    <p:animMotion origin="layout" path="M 2.29167E-6 -2.59259E-6 L 0.22226 -0.10046 " pathEditMode="relative" rAng="0" ptsTypes="AA">
                                      <p:cBhvr>
                                        <p:cTn id="52" dur="1500" fill="hold"/>
                                        <p:tgtEl>
                                          <p:spTgt spid="56"/>
                                        </p:tgtEl>
                                        <p:attrNameLst>
                                          <p:attrName>ppt_x</p:attrName>
                                          <p:attrName>ppt_y</p:attrName>
                                        </p:attrNameLst>
                                      </p:cBhvr>
                                      <p:rCtr x="11107" y="-5023"/>
                                    </p:animMotion>
                                  </p:childTnLst>
                                </p:cTn>
                              </p:par>
                            </p:childTnLst>
                          </p:cTn>
                        </p:par>
                        <p:par>
                          <p:cTn id="53" fill="hold">
                            <p:stCondLst>
                              <p:cond delay="8000"/>
                            </p:stCondLst>
                            <p:childTnLst>
                              <p:par>
                                <p:cTn id="54" presetID="10" presetClass="exit" presetSubtype="0" fill="hold" grpId="2" nodeType="afterEffect">
                                  <p:stCondLst>
                                    <p:cond delay="0"/>
                                  </p:stCondLst>
                                  <p:childTnLst>
                                    <p:animEffect transition="out" filter="fade">
                                      <p:cBhvr>
                                        <p:cTn id="55" dur="500"/>
                                        <p:tgtEl>
                                          <p:spTgt spid="56"/>
                                        </p:tgtEl>
                                      </p:cBhvr>
                                    </p:animEffect>
                                    <p:set>
                                      <p:cBhvr>
                                        <p:cTn id="56" dur="1" fill="hold">
                                          <p:stCondLst>
                                            <p:cond delay="499"/>
                                          </p:stCondLst>
                                        </p:cTn>
                                        <p:tgtEl>
                                          <p:spTgt spid="56"/>
                                        </p:tgtEl>
                                        <p:attrNameLst>
                                          <p:attrName>style.visibility</p:attrName>
                                        </p:attrNameLst>
                                      </p:cBhvr>
                                      <p:to>
                                        <p:strVal val="hidden"/>
                                      </p:to>
                                    </p:set>
                                  </p:childTnLst>
                                </p:cTn>
                              </p:par>
                            </p:childTnLst>
                          </p:cTn>
                        </p:par>
                        <p:par>
                          <p:cTn id="57" fill="hold">
                            <p:stCondLst>
                              <p:cond delay="8500"/>
                            </p:stCondLst>
                            <p:childTnLst>
                              <p:par>
                                <p:cTn id="58" presetID="10" presetClass="entr" presetSubtype="0" fill="hold" grpId="0" nodeType="after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500"/>
                                        <p:tgtEl>
                                          <p:spTgt spid="57"/>
                                        </p:tgtEl>
                                      </p:cBhvr>
                                    </p:animEffect>
                                  </p:childTnLst>
                                </p:cTn>
                              </p:par>
                            </p:childTnLst>
                          </p:cTn>
                        </p:par>
                        <p:par>
                          <p:cTn id="61" fill="hold">
                            <p:stCondLst>
                              <p:cond delay="9000"/>
                            </p:stCondLst>
                            <p:childTnLst>
                              <p:par>
                                <p:cTn id="62" presetID="42" presetClass="path" presetSubtype="0" accel="50000" decel="50000" fill="hold" grpId="1" nodeType="afterEffect">
                                  <p:stCondLst>
                                    <p:cond delay="0"/>
                                  </p:stCondLst>
                                  <p:childTnLst>
                                    <p:animMotion origin="layout" path="M -1.66667E-6 1.11111E-6 L 0.19024 -0.23843 " pathEditMode="relative" rAng="0" ptsTypes="AA">
                                      <p:cBhvr>
                                        <p:cTn id="63" dur="1500" fill="hold"/>
                                        <p:tgtEl>
                                          <p:spTgt spid="57"/>
                                        </p:tgtEl>
                                        <p:attrNameLst>
                                          <p:attrName>ppt_x</p:attrName>
                                          <p:attrName>ppt_y</p:attrName>
                                        </p:attrNameLst>
                                      </p:cBhvr>
                                      <p:rCtr x="9505" y="-1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1" grpId="2" animBg="1"/>
      <p:bldP spid="52" grpId="0" animBg="1"/>
      <p:bldP spid="52" grpId="1" animBg="1"/>
      <p:bldP spid="52" grpId="2" animBg="1"/>
      <p:bldP spid="53" grpId="0" animBg="1"/>
      <p:bldP spid="53" grpId="1" animBg="1"/>
      <p:bldP spid="54" grpId="0" animBg="1"/>
      <p:bldP spid="54" grpId="1" animBg="1"/>
      <p:bldP spid="55" grpId="0" animBg="1"/>
      <p:bldP spid="55" grpId="1" animBg="1"/>
      <p:bldP spid="56" grpId="0" animBg="1"/>
      <p:bldP spid="56" grpId="1" animBg="1"/>
      <p:bldP spid="56" grpId="2" animBg="1"/>
      <p:bldP spid="57" grpId="0" animBg="1"/>
      <p:bldP spid="57" grpId="1" animBg="1"/>
      <p:bldP spid="58" grpId="0" animBg="1"/>
      <p:bldP spid="58" grpId="1" animBg="1"/>
      <p:bldP spid="58"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矩形: 圓角 1">
            <a:extLst>
              <a:ext uri="{FF2B5EF4-FFF2-40B4-BE49-F238E27FC236}">
                <a16:creationId xmlns:a16="http://schemas.microsoft.com/office/drawing/2014/main" id="{9FAB23AF-D8A5-4497-A829-92BE1FB09A10}"/>
              </a:ext>
            </a:extLst>
          </p:cNvPr>
          <p:cNvSpPr/>
          <p:nvPr/>
        </p:nvSpPr>
        <p:spPr>
          <a:xfrm>
            <a:off x="1006764" y="600364"/>
            <a:ext cx="10178472" cy="5689600"/>
          </a:xfrm>
          <a:prstGeom prst="roundRect">
            <a:avLst>
              <a:gd name="adj" fmla="val 3842"/>
            </a:avLst>
          </a:prstGeom>
          <a:solidFill>
            <a:schemeClr val="bg1">
              <a:alpha val="98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39D70255-3A45-4E80-91F3-427AD8FBC6DC}"/>
              </a:ext>
            </a:extLst>
          </p:cNvPr>
          <p:cNvGrpSpPr/>
          <p:nvPr/>
        </p:nvGrpSpPr>
        <p:grpSpPr>
          <a:xfrm>
            <a:off x="1678240" y="1056028"/>
            <a:ext cx="8825994" cy="4912226"/>
            <a:chOff x="1635427" y="1431238"/>
            <a:chExt cx="8825994" cy="4912226"/>
          </a:xfrm>
        </p:grpSpPr>
        <p:grpSp>
          <p:nvGrpSpPr>
            <p:cNvPr id="4" name="群組 3">
              <a:extLst>
                <a:ext uri="{FF2B5EF4-FFF2-40B4-BE49-F238E27FC236}">
                  <a16:creationId xmlns:a16="http://schemas.microsoft.com/office/drawing/2014/main" id="{13A9E193-1B49-4ECA-ABA9-E38F9F1BB6E5}"/>
                </a:ext>
              </a:extLst>
            </p:cNvPr>
            <p:cNvGrpSpPr/>
            <p:nvPr/>
          </p:nvGrpSpPr>
          <p:grpSpPr>
            <a:xfrm>
              <a:off x="9298000" y="3256228"/>
              <a:ext cx="1133595" cy="1326541"/>
              <a:chOff x="9166359" y="1634490"/>
              <a:chExt cx="1133595" cy="1326541"/>
            </a:xfrm>
          </p:grpSpPr>
          <p:pic>
            <p:nvPicPr>
              <p:cNvPr id="24" name="圖片 23">
                <a:extLst>
                  <a:ext uri="{FF2B5EF4-FFF2-40B4-BE49-F238E27FC236}">
                    <a16:creationId xmlns:a16="http://schemas.microsoft.com/office/drawing/2014/main" id="{A5BC7F36-3182-4B2C-AAB7-FAD97BCA8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423" y="1634490"/>
                <a:ext cx="1076909" cy="1076909"/>
              </a:xfrm>
              <a:prstGeom prst="rect">
                <a:avLst/>
              </a:prstGeom>
            </p:spPr>
          </p:pic>
          <p:sp>
            <p:nvSpPr>
              <p:cNvPr id="25" name="文字方塊 24">
                <a:extLst>
                  <a:ext uri="{FF2B5EF4-FFF2-40B4-BE49-F238E27FC236}">
                    <a16:creationId xmlns:a16="http://schemas.microsoft.com/office/drawing/2014/main" id="{5EA9BC90-FF15-4043-8EE8-4979B3F45C82}"/>
                  </a:ext>
                </a:extLst>
              </p:cNvPr>
              <p:cNvSpPr txBox="1"/>
              <p:nvPr/>
            </p:nvSpPr>
            <p:spPr>
              <a:xfrm>
                <a:off x="9166359" y="2591699"/>
                <a:ext cx="1133595"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Server 2</a:t>
                </a:r>
                <a:endParaRPr lang="zh-TW" altLang="en-US" b="1" dirty="0">
                  <a:latin typeface="微軟正黑體" panose="020B0604030504040204" pitchFamily="34" charset="-120"/>
                  <a:ea typeface="微軟正黑體" panose="020B0604030504040204" pitchFamily="34" charset="-120"/>
                </a:endParaRPr>
              </a:p>
            </p:txBody>
          </p:sp>
        </p:grpSp>
        <p:grpSp>
          <p:nvGrpSpPr>
            <p:cNvPr id="5" name="群組 4">
              <a:extLst>
                <a:ext uri="{FF2B5EF4-FFF2-40B4-BE49-F238E27FC236}">
                  <a16:creationId xmlns:a16="http://schemas.microsoft.com/office/drawing/2014/main" id="{9373AC34-0B0A-498F-BFD5-F69B8545D553}"/>
                </a:ext>
              </a:extLst>
            </p:cNvPr>
            <p:cNvGrpSpPr/>
            <p:nvPr/>
          </p:nvGrpSpPr>
          <p:grpSpPr>
            <a:xfrm>
              <a:off x="9335639" y="5007377"/>
              <a:ext cx="1125782" cy="1336087"/>
              <a:chOff x="9158899" y="1581150"/>
              <a:chExt cx="1125782" cy="1336087"/>
            </a:xfrm>
          </p:grpSpPr>
          <p:pic>
            <p:nvPicPr>
              <p:cNvPr id="22" name="圖片 21">
                <a:extLst>
                  <a:ext uri="{FF2B5EF4-FFF2-40B4-BE49-F238E27FC236}">
                    <a16:creationId xmlns:a16="http://schemas.microsoft.com/office/drawing/2014/main" id="{6F6729FC-6C27-4894-A51A-6B1120403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423" y="1581150"/>
                <a:ext cx="1076909" cy="1076909"/>
              </a:xfrm>
              <a:prstGeom prst="rect">
                <a:avLst/>
              </a:prstGeom>
            </p:spPr>
          </p:pic>
          <p:sp>
            <p:nvSpPr>
              <p:cNvPr id="23" name="文字方塊 22">
                <a:extLst>
                  <a:ext uri="{FF2B5EF4-FFF2-40B4-BE49-F238E27FC236}">
                    <a16:creationId xmlns:a16="http://schemas.microsoft.com/office/drawing/2014/main" id="{E58E4679-6326-4F58-84BA-D4D819705BE1}"/>
                  </a:ext>
                </a:extLst>
              </p:cNvPr>
              <p:cNvSpPr txBox="1"/>
              <p:nvPr/>
            </p:nvSpPr>
            <p:spPr>
              <a:xfrm>
                <a:off x="9158899" y="2547905"/>
                <a:ext cx="1125782"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Server 3</a:t>
                </a:r>
                <a:endParaRPr lang="zh-TW" altLang="en-US" b="1" dirty="0">
                  <a:latin typeface="微軟正黑體" panose="020B0604030504040204" pitchFamily="34" charset="-120"/>
                  <a:ea typeface="微軟正黑體" panose="020B0604030504040204" pitchFamily="34" charset="-120"/>
                </a:endParaRPr>
              </a:p>
            </p:txBody>
          </p:sp>
        </p:grpSp>
        <p:pic>
          <p:nvPicPr>
            <p:cNvPr id="6" name="圖片 5">
              <a:extLst>
                <a:ext uri="{FF2B5EF4-FFF2-40B4-BE49-F238E27FC236}">
                  <a16:creationId xmlns:a16="http://schemas.microsoft.com/office/drawing/2014/main" id="{67E10FD2-A53A-48E8-BE64-EEB9E12E6E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4742" y="3327276"/>
              <a:ext cx="914421" cy="914421"/>
            </a:xfrm>
            <a:prstGeom prst="rect">
              <a:avLst/>
            </a:prstGeom>
          </p:spPr>
        </p:pic>
        <p:cxnSp>
          <p:nvCxnSpPr>
            <p:cNvPr id="7" name="直線單箭頭接點 6">
              <a:extLst>
                <a:ext uri="{FF2B5EF4-FFF2-40B4-BE49-F238E27FC236}">
                  <a16:creationId xmlns:a16="http://schemas.microsoft.com/office/drawing/2014/main" id="{6BD5BD4E-1445-45AC-A884-92637D8D340F}"/>
                </a:ext>
              </a:extLst>
            </p:cNvPr>
            <p:cNvCxnSpPr/>
            <p:nvPr/>
          </p:nvCxnSpPr>
          <p:spPr>
            <a:xfrm>
              <a:off x="6550488" y="3776010"/>
              <a:ext cx="2704477" cy="8476"/>
            </a:xfrm>
            <a:prstGeom prst="straightConnector1">
              <a:avLst/>
            </a:prstGeom>
            <a:ln w="28575">
              <a:solidFill>
                <a:schemeClr val="tx1">
                  <a:lumMod val="50000"/>
                  <a:lumOff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DE36B340-D868-488F-92B0-CEFE73933FB4}"/>
                </a:ext>
              </a:extLst>
            </p:cNvPr>
            <p:cNvCxnSpPr>
              <a:cxnSpLocks/>
            </p:cNvCxnSpPr>
            <p:nvPr/>
          </p:nvCxnSpPr>
          <p:spPr>
            <a:xfrm>
              <a:off x="2801864" y="2749986"/>
              <a:ext cx="2745802" cy="1007163"/>
            </a:xfrm>
            <a:prstGeom prst="straightConnector1">
              <a:avLst/>
            </a:prstGeom>
            <a:ln w="28575">
              <a:solidFill>
                <a:schemeClr val="tx1">
                  <a:lumMod val="50000"/>
                  <a:lumOff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7E2FA58B-D8A4-4207-AE3A-1D952E907910}"/>
                </a:ext>
              </a:extLst>
            </p:cNvPr>
            <p:cNvCxnSpPr>
              <a:cxnSpLocks/>
            </p:cNvCxnSpPr>
            <p:nvPr/>
          </p:nvCxnSpPr>
          <p:spPr>
            <a:xfrm flipV="1">
              <a:off x="2754235" y="3846810"/>
              <a:ext cx="2791634" cy="647037"/>
            </a:xfrm>
            <a:prstGeom prst="straightConnector1">
              <a:avLst/>
            </a:prstGeom>
            <a:ln w="28575">
              <a:solidFill>
                <a:schemeClr val="tx1">
                  <a:lumMod val="50000"/>
                  <a:lumOff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F375C5B3-334F-43E8-9E4A-BD5FF60D2077}"/>
                </a:ext>
              </a:extLst>
            </p:cNvPr>
            <p:cNvCxnSpPr>
              <a:cxnSpLocks/>
            </p:cNvCxnSpPr>
            <p:nvPr/>
          </p:nvCxnSpPr>
          <p:spPr>
            <a:xfrm>
              <a:off x="6550488" y="3779723"/>
              <a:ext cx="2745802" cy="1728008"/>
            </a:xfrm>
            <a:prstGeom prst="straightConnector1">
              <a:avLst/>
            </a:prstGeom>
            <a:ln w="28575">
              <a:solidFill>
                <a:schemeClr val="tx1">
                  <a:lumMod val="50000"/>
                  <a:lumOff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5F470908-7BA3-4F40-A9B1-49F22E70A3CC}"/>
                </a:ext>
              </a:extLst>
            </p:cNvPr>
            <p:cNvCxnSpPr>
              <a:cxnSpLocks/>
            </p:cNvCxnSpPr>
            <p:nvPr/>
          </p:nvCxnSpPr>
          <p:spPr>
            <a:xfrm flipV="1">
              <a:off x="6550488" y="1969692"/>
              <a:ext cx="2704477" cy="1810031"/>
            </a:xfrm>
            <a:prstGeom prst="straightConnector1">
              <a:avLst/>
            </a:prstGeom>
            <a:ln w="28575">
              <a:solidFill>
                <a:schemeClr val="tx1">
                  <a:lumMod val="50000"/>
                  <a:lumOff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A4E17C1D-9130-4E31-BEFB-F17E7EEEE144}"/>
                </a:ext>
              </a:extLst>
            </p:cNvPr>
            <p:cNvSpPr txBox="1"/>
            <p:nvPr/>
          </p:nvSpPr>
          <p:spPr>
            <a:xfrm>
              <a:off x="5178229" y="4236934"/>
              <a:ext cx="1747446"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Load Balancer</a:t>
              </a:r>
              <a:endParaRPr lang="zh-TW" altLang="en-US" b="1" dirty="0">
                <a:latin typeface="微軟正黑體" panose="020B0604030504040204" pitchFamily="34" charset="-120"/>
                <a:ea typeface="微軟正黑體" panose="020B0604030504040204" pitchFamily="34" charset="-120"/>
              </a:endParaRPr>
            </a:p>
          </p:txBody>
        </p:sp>
        <p:grpSp>
          <p:nvGrpSpPr>
            <p:cNvPr id="13" name="群組 12">
              <a:extLst>
                <a:ext uri="{FF2B5EF4-FFF2-40B4-BE49-F238E27FC236}">
                  <a16:creationId xmlns:a16="http://schemas.microsoft.com/office/drawing/2014/main" id="{6C78D13D-4EF3-4086-B0F8-5DDCFC90D98F}"/>
                </a:ext>
              </a:extLst>
            </p:cNvPr>
            <p:cNvGrpSpPr/>
            <p:nvPr/>
          </p:nvGrpSpPr>
          <p:grpSpPr>
            <a:xfrm>
              <a:off x="1648460" y="2193933"/>
              <a:ext cx="1167105" cy="1235067"/>
              <a:chOff x="1721247" y="2180281"/>
              <a:chExt cx="1167105" cy="1235067"/>
            </a:xfrm>
          </p:grpSpPr>
          <p:pic>
            <p:nvPicPr>
              <p:cNvPr id="20" name="圖片 19">
                <a:extLst>
                  <a:ext uri="{FF2B5EF4-FFF2-40B4-BE49-F238E27FC236}">
                    <a16:creationId xmlns:a16="http://schemas.microsoft.com/office/drawing/2014/main" id="{A80EF055-E80E-4D40-95D4-E7201AFF10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738" y="2180281"/>
                <a:ext cx="914422" cy="914422"/>
              </a:xfrm>
              <a:prstGeom prst="rect">
                <a:avLst/>
              </a:prstGeom>
            </p:spPr>
          </p:pic>
          <p:sp>
            <p:nvSpPr>
              <p:cNvPr id="21" name="文字方塊 20">
                <a:extLst>
                  <a:ext uri="{FF2B5EF4-FFF2-40B4-BE49-F238E27FC236}">
                    <a16:creationId xmlns:a16="http://schemas.microsoft.com/office/drawing/2014/main" id="{C5ADCEED-2D5B-4BCF-B9D9-7FEA6C6E3E44}"/>
                  </a:ext>
                </a:extLst>
              </p:cNvPr>
              <p:cNvSpPr txBox="1"/>
              <p:nvPr/>
            </p:nvSpPr>
            <p:spPr>
              <a:xfrm>
                <a:off x="1721247" y="3046016"/>
                <a:ext cx="1167105"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User 1</a:t>
                </a:r>
                <a:endParaRPr lang="zh-TW" altLang="en-US" b="1" dirty="0">
                  <a:latin typeface="微軟正黑體" panose="020B0604030504040204" pitchFamily="34" charset="-120"/>
                  <a:ea typeface="微軟正黑體" panose="020B0604030504040204" pitchFamily="34" charset="-120"/>
                </a:endParaRPr>
              </a:p>
            </p:txBody>
          </p:sp>
        </p:grpSp>
        <p:grpSp>
          <p:nvGrpSpPr>
            <p:cNvPr id="14" name="群組 13">
              <a:extLst>
                <a:ext uri="{FF2B5EF4-FFF2-40B4-BE49-F238E27FC236}">
                  <a16:creationId xmlns:a16="http://schemas.microsoft.com/office/drawing/2014/main" id="{8D55F3EA-B150-40FF-B18C-24A54D59178C}"/>
                </a:ext>
              </a:extLst>
            </p:cNvPr>
            <p:cNvGrpSpPr/>
            <p:nvPr/>
          </p:nvGrpSpPr>
          <p:grpSpPr>
            <a:xfrm>
              <a:off x="1635427" y="3978498"/>
              <a:ext cx="1167105" cy="1255432"/>
              <a:chOff x="1807212" y="4241697"/>
              <a:chExt cx="1167105" cy="1255432"/>
            </a:xfrm>
          </p:grpSpPr>
          <p:pic>
            <p:nvPicPr>
              <p:cNvPr id="18" name="圖片 17">
                <a:extLst>
                  <a:ext uri="{FF2B5EF4-FFF2-40B4-BE49-F238E27FC236}">
                    <a16:creationId xmlns:a16="http://schemas.microsoft.com/office/drawing/2014/main" id="{D9C653B8-7754-4C0F-9309-7FECE80A3A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4518" y="4241697"/>
                <a:ext cx="914422" cy="914422"/>
              </a:xfrm>
              <a:prstGeom prst="rect">
                <a:avLst/>
              </a:prstGeom>
            </p:spPr>
          </p:pic>
          <p:sp>
            <p:nvSpPr>
              <p:cNvPr id="19" name="文字方塊 18">
                <a:extLst>
                  <a:ext uri="{FF2B5EF4-FFF2-40B4-BE49-F238E27FC236}">
                    <a16:creationId xmlns:a16="http://schemas.microsoft.com/office/drawing/2014/main" id="{F42FEAE7-E55D-4FA2-A27A-A844EB9DBAF4}"/>
                  </a:ext>
                </a:extLst>
              </p:cNvPr>
              <p:cNvSpPr txBox="1"/>
              <p:nvPr/>
            </p:nvSpPr>
            <p:spPr>
              <a:xfrm>
                <a:off x="1807212" y="5127797"/>
                <a:ext cx="1167105"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User 2</a:t>
                </a:r>
                <a:endParaRPr lang="zh-TW" altLang="en-US" b="1" dirty="0">
                  <a:latin typeface="微軟正黑體" panose="020B0604030504040204" pitchFamily="34" charset="-120"/>
                  <a:ea typeface="微軟正黑體" panose="020B0604030504040204" pitchFamily="34" charset="-120"/>
                </a:endParaRPr>
              </a:p>
            </p:txBody>
          </p:sp>
        </p:grpSp>
        <p:grpSp>
          <p:nvGrpSpPr>
            <p:cNvPr id="15" name="群組 14">
              <a:extLst>
                <a:ext uri="{FF2B5EF4-FFF2-40B4-BE49-F238E27FC236}">
                  <a16:creationId xmlns:a16="http://schemas.microsoft.com/office/drawing/2014/main" id="{B7738F4D-37E0-4BF2-8873-364175F23038}"/>
                </a:ext>
              </a:extLst>
            </p:cNvPr>
            <p:cNvGrpSpPr/>
            <p:nvPr/>
          </p:nvGrpSpPr>
          <p:grpSpPr>
            <a:xfrm>
              <a:off x="9298000" y="1431238"/>
              <a:ext cx="1125780" cy="1318748"/>
              <a:chOff x="9298000" y="1431238"/>
              <a:chExt cx="1125780" cy="1318748"/>
            </a:xfrm>
          </p:grpSpPr>
          <p:pic>
            <p:nvPicPr>
              <p:cNvPr id="16" name="圖片 15">
                <a:extLst>
                  <a:ext uri="{FF2B5EF4-FFF2-40B4-BE49-F238E27FC236}">
                    <a16:creationId xmlns:a16="http://schemas.microsoft.com/office/drawing/2014/main" id="{102C12EB-B1C9-4264-9485-87E948A7A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0064" y="1431238"/>
                <a:ext cx="1076909" cy="1076909"/>
              </a:xfrm>
              <a:prstGeom prst="rect">
                <a:avLst/>
              </a:prstGeom>
            </p:spPr>
          </p:pic>
          <p:sp>
            <p:nvSpPr>
              <p:cNvPr id="17" name="文字方塊 16">
                <a:extLst>
                  <a:ext uri="{FF2B5EF4-FFF2-40B4-BE49-F238E27FC236}">
                    <a16:creationId xmlns:a16="http://schemas.microsoft.com/office/drawing/2014/main" id="{A6619FB0-3B8D-40D7-9CF2-74C76BB6AB2E}"/>
                  </a:ext>
                </a:extLst>
              </p:cNvPr>
              <p:cNvSpPr txBox="1"/>
              <p:nvPr/>
            </p:nvSpPr>
            <p:spPr>
              <a:xfrm>
                <a:off x="9298000" y="2380654"/>
                <a:ext cx="1125780"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Server 1</a:t>
                </a:r>
                <a:endParaRPr lang="zh-TW" altLang="en-US" b="1" dirty="0">
                  <a:latin typeface="微軟正黑體" panose="020B0604030504040204" pitchFamily="34" charset="-120"/>
                  <a:ea typeface="微軟正黑體" panose="020B0604030504040204" pitchFamily="34" charset="-120"/>
                </a:endParaRPr>
              </a:p>
            </p:txBody>
          </p:sp>
        </p:grpSp>
      </p:grpSp>
      <p:sp>
        <p:nvSpPr>
          <p:cNvPr id="26" name="文字方塊 25">
            <a:extLst>
              <a:ext uri="{FF2B5EF4-FFF2-40B4-BE49-F238E27FC236}">
                <a16:creationId xmlns:a16="http://schemas.microsoft.com/office/drawing/2014/main" id="{6C0A38B7-7FAF-481B-BCAC-13CF7AD4AF79}"/>
              </a:ext>
            </a:extLst>
          </p:cNvPr>
          <p:cNvSpPr txBox="1"/>
          <p:nvPr/>
        </p:nvSpPr>
        <p:spPr>
          <a:xfrm>
            <a:off x="9347323" y="765888"/>
            <a:ext cx="1072463" cy="338554"/>
          </a:xfrm>
          <a:prstGeom prst="rect">
            <a:avLst/>
          </a:prstGeom>
          <a:noFill/>
        </p:spPr>
        <p:txBody>
          <a:bodyPr wrap="square" rtlCol="0">
            <a:spAutoFit/>
          </a:bodyPr>
          <a:lstStyle/>
          <a:p>
            <a:pPr algn="ctr"/>
            <a:r>
              <a:rPr lang="en-US" altLang="zh-TW" sz="1600" b="1" dirty="0">
                <a:solidFill>
                  <a:srgbClr val="FF0000"/>
                </a:solidFill>
                <a:latin typeface="微軟正黑體" panose="020B0604030504040204" pitchFamily="34" charset="-120"/>
                <a:ea typeface="微軟正黑體" panose="020B0604030504040204" pitchFamily="34" charset="-120"/>
              </a:rPr>
              <a:t>Hash 1</a:t>
            </a:r>
            <a:endParaRPr lang="zh-TW" altLang="en-US" sz="1600" b="1" dirty="0">
              <a:solidFill>
                <a:srgbClr val="FF0000"/>
              </a:solidFill>
              <a:latin typeface="微軟正黑體" panose="020B0604030504040204" pitchFamily="34" charset="-120"/>
              <a:ea typeface="微軟正黑體" panose="020B0604030504040204" pitchFamily="34" charset="-120"/>
            </a:endParaRPr>
          </a:p>
        </p:txBody>
      </p:sp>
      <p:sp>
        <p:nvSpPr>
          <p:cNvPr id="27" name="文字方塊 26">
            <a:extLst>
              <a:ext uri="{FF2B5EF4-FFF2-40B4-BE49-F238E27FC236}">
                <a16:creationId xmlns:a16="http://schemas.microsoft.com/office/drawing/2014/main" id="{55EE5E24-19E7-42DA-8065-B9F7D39BB458}"/>
              </a:ext>
            </a:extLst>
          </p:cNvPr>
          <p:cNvSpPr txBox="1"/>
          <p:nvPr/>
        </p:nvSpPr>
        <p:spPr>
          <a:xfrm>
            <a:off x="9347323" y="2609798"/>
            <a:ext cx="1072463" cy="338554"/>
          </a:xfrm>
          <a:prstGeom prst="rect">
            <a:avLst/>
          </a:prstGeom>
          <a:noFill/>
        </p:spPr>
        <p:txBody>
          <a:bodyPr wrap="square" rtlCol="0">
            <a:spAutoFit/>
          </a:bodyPr>
          <a:lstStyle>
            <a:defPPr>
              <a:defRPr lang="zh-TW"/>
            </a:defPPr>
            <a:lvl1pPr algn="ctr">
              <a:defRPr sz="1600" b="1">
                <a:solidFill>
                  <a:srgbClr val="FF0000"/>
                </a:solidFill>
                <a:latin typeface="微軟正黑體" panose="020B0604030504040204" pitchFamily="34" charset="-120"/>
                <a:ea typeface="微軟正黑體" panose="020B0604030504040204" pitchFamily="34" charset="-120"/>
              </a:defRPr>
            </a:lvl1pPr>
          </a:lstStyle>
          <a:p>
            <a:r>
              <a:rPr lang="en-US" altLang="zh-TW" dirty="0"/>
              <a:t>Hash 2</a:t>
            </a:r>
            <a:endParaRPr lang="zh-TW" altLang="en-US" dirty="0"/>
          </a:p>
        </p:txBody>
      </p:sp>
      <p:sp>
        <p:nvSpPr>
          <p:cNvPr id="28" name="文字方塊 27">
            <a:extLst>
              <a:ext uri="{FF2B5EF4-FFF2-40B4-BE49-F238E27FC236}">
                <a16:creationId xmlns:a16="http://schemas.microsoft.com/office/drawing/2014/main" id="{AC9BF080-1A85-49A6-8DB6-50CD6EAF9680}"/>
              </a:ext>
            </a:extLst>
          </p:cNvPr>
          <p:cNvSpPr txBox="1"/>
          <p:nvPr/>
        </p:nvSpPr>
        <p:spPr>
          <a:xfrm>
            <a:off x="9387975" y="4339715"/>
            <a:ext cx="1076909" cy="338554"/>
          </a:xfrm>
          <a:prstGeom prst="rect">
            <a:avLst/>
          </a:prstGeom>
          <a:noFill/>
        </p:spPr>
        <p:txBody>
          <a:bodyPr wrap="square" rtlCol="0">
            <a:spAutoFit/>
          </a:bodyPr>
          <a:lstStyle>
            <a:defPPr>
              <a:defRPr lang="zh-TW"/>
            </a:defPPr>
            <a:lvl1pPr algn="ctr">
              <a:defRPr sz="1600" b="1">
                <a:solidFill>
                  <a:srgbClr val="FF0000"/>
                </a:solidFill>
                <a:latin typeface="微軟正黑體" panose="020B0604030504040204" pitchFamily="34" charset="-120"/>
                <a:ea typeface="微軟正黑體" panose="020B0604030504040204" pitchFamily="34" charset="-120"/>
              </a:defRPr>
            </a:lvl1pPr>
          </a:lstStyle>
          <a:p>
            <a:r>
              <a:rPr lang="en-US" altLang="zh-TW" dirty="0"/>
              <a:t>Hash 3</a:t>
            </a:r>
            <a:endParaRPr lang="zh-TW" altLang="en-US" dirty="0"/>
          </a:p>
        </p:txBody>
      </p:sp>
      <p:sp>
        <p:nvSpPr>
          <p:cNvPr id="29" name="橢圓 28">
            <a:extLst>
              <a:ext uri="{FF2B5EF4-FFF2-40B4-BE49-F238E27FC236}">
                <a16:creationId xmlns:a16="http://schemas.microsoft.com/office/drawing/2014/main" id="{A59158FF-EC5B-4236-B40D-BA69CD3A4366}"/>
              </a:ext>
            </a:extLst>
          </p:cNvPr>
          <p:cNvSpPr/>
          <p:nvPr/>
        </p:nvSpPr>
        <p:spPr>
          <a:xfrm>
            <a:off x="2678378" y="2193792"/>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1</a:t>
            </a:r>
            <a:endParaRPr lang="zh-TW" altLang="en-US" b="1" dirty="0"/>
          </a:p>
        </p:txBody>
      </p:sp>
      <p:sp>
        <p:nvSpPr>
          <p:cNvPr id="30" name="文字方塊 29">
            <a:extLst>
              <a:ext uri="{FF2B5EF4-FFF2-40B4-BE49-F238E27FC236}">
                <a16:creationId xmlns:a16="http://schemas.microsoft.com/office/drawing/2014/main" id="{3DE9FC55-3B5C-4EE8-9253-EEFB70FB0283}"/>
              </a:ext>
            </a:extLst>
          </p:cNvPr>
          <p:cNvSpPr txBox="1"/>
          <p:nvPr/>
        </p:nvSpPr>
        <p:spPr>
          <a:xfrm>
            <a:off x="1221303" y="3015359"/>
            <a:ext cx="2107043" cy="338554"/>
          </a:xfrm>
          <a:prstGeom prst="rect">
            <a:avLst/>
          </a:prstGeom>
          <a:noFill/>
        </p:spPr>
        <p:txBody>
          <a:bodyPr wrap="square">
            <a:spAutoFit/>
          </a:bodyPr>
          <a:lstStyle/>
          <a:p>
            <a:r>
              <a:rPr lang="en-US" altLang="zh-TW" sz="1600" b="0" i="0" dirty="0">
                <a:solidFill>
                  <a:schemeClr val="tx1">
                    <a:lumMod val="75000"/>
                    <a:lumOff val="25000"/>
                  </a:schemeClr>
                </a:solidFill>
                <a:effectLst/>
                <a:latin typeface="Arial" panose="020B0604020202020204" pitchFamily="34" charset="0"/>
              </a:rPr>
              <a:t>IP : 192.168.123.132</a:t>
            </a:r>
            <a:endParaRPr lang="zh-TW" altLang="en-US" sz="1600" dirty="0">
              <a:solidFill>
                <a:schemeClr val="tx1">
                  <a:lumMod val="75000"/>
                  <a:lumOff val="25000"/>
                </a:schemeClr>
              </a:solidFill>
            </a:endParaRPr>
          </a:p>
        </p:txBody>
      </p:sp>
      <p:sp>
        <p:nvSpPr>
          <p:cNvPr id="31" name="文字方塊 30">
            <a:extLst>
              <a:ext uri="{FF2B5EF4-FFF2-40B4-BE49-F238E27FC236}">
                <a16:creationId xmlns:a16="http://schemas.microsoft.com/office/drawing/2014/main" id="{F77F9133-8C61-4F15-8BD1-61D2F8B5C9F8}"/>
              </a:ext>
            </a:extLst>
          </p:cNvPr>
          <p:cNvSpPr txBox="1"/>
          <p:nvPr/>
        </p:nvSpPr>
        <p:spPr>
          <a:xfrm>
            <a:off x="1221303" y="4779043"/>
            <a:ext cx="2107043" cy="338554"/>
          </a:xfrm>
          <a:prstGeom prst="rect">
            <a:avLst/>
          </a:prstGeom>
          <a:noFill/>
        </p:spPr>
        <p:txBody>
          <a:bodyPr wrap="square">
            <a:spAutoFit/>
          </a:bodyPr>
          <a:lstStyle/>
          <a:p>
            <a:r>
              <a:rPr lang="en-US" altLang="zh-TW" sz="1600" b="0" i="0" dirty="0">
                <a:solidFill>
                  <a:schemeClr val="tx1">
                    <a:lumMod val="75000"/>
                    <a:lumOff val="25000"/>
                  </a:schemeClr>
                </a:solidFill>
                <a:effectLst/>
                <a:latin typeface="Arial" panose="020B0604020202020204" pitchFamily="34" charset="0"/>
              </a:rPr>
              <a:t>IP : 170.111.227.216</a:t>
            </a:r>
            <a:endParaRPr lang="zh-TW" altLang="en-US" sz="1600" dirty="0">
              <a:solidFill>
                <a:schemeClr val="tx1">
                  <a:lumMod val="75000"/>
                  <a:lumOff val="25000"/>
                </a:schemeClr>
              </a:solidFill>
            </a:endParaRPr>
          </a:p>
        </p:txBody>
      </p:sp>
      <p:sp>
        <p:nvSpPr>
          <p:cNvPr id="32" name="文字方塊 31">
            <a:extLst>
              <a:ext uri="{FF2B5EF4-FFF2-40B4-BE49-F238E27FC236}">
                <a16:creationId xmlns:a16="http://schemas.microsoft.com/office/drawing/2014/main" id="{57FBF446-327E-4AB0-8443-CCCC2F90A9E4}"/>
              </a:ext>
            </a:extLst>
          </p:cNvPr>
          <p:cNvSpPr txBox="1"/>
          <p:nvPr/>
        </p:nvSpPr>
        <p:spPr>
          <a:xfrm>
            <a:off x="6753538" y="1589719"/>
            <a:ext cx="1530706" cy="338554"/>
          </a:xfrm>
          <a:prstGeom prst="rect">
            <a:avLst/>
          </a:prstGeom>
          <a:solidFill>
            <a:schemeClr val="accent2">
              <a:lumMod val="20000"/>
              <a:lumOff val="80000"/>
              <a:alpha val="49000"/>
            </a:schemeClr>
          </a:solidFill>
          <a:ln>
            <a:solidFill>
              <a:schemeClr val="bg2">
                <a:lumMod val="75000"/>
              </a:schemeClr>
            </a:solidFill>
          </a:ln>
        </p:spPr>
        <p:txBody>
          <a:bodyPr wrap="square" rtlCol="0">
            <a:spAutoFit/>
          </a:bodyPr>
          <a:lstStyle/>
          <a:p>
            <a:pPr algn="ctr"/>
            <a:r>
              <a:rPr lang="en-US" altLang="zh-TW" sz="1600" b="1" dirty="0">
                <a:solidFill>
                  <a:srgbClr val="FF0000"/>
                </a:solidFill>
                <a:latin typeface="微軟正黑體" panose="020B0604030504040204" pitchFamily="34" charset="-120"/>
                <a:ea typeface="微軟正黑體" panose="020B0604030504040204" pitchFamily="34" charset="-120"/>
              </a:rPr>
              <a:t>Hash(IP) = 1</a:t>
            </a:r>
            <a:endParaRPr lang="zh-TW" altLang="en-US" sz="1600" b="1" dirty="0">
              <a:solidFill>
                <a:srgbClr val="FF0000"/>
              </a:solidFill>
              <a:latin typeface="微軟正黑體" panose="020B0604030504040204" pitchFamily="34" charset="-120"/>
              <a:ea typeface="微軟正黑體" panose="020B0604030504040204" pitchFamily="34" charset="-120"/>
            </a:endParaRPr>
          </a:p>
        </p:txBody>
      </p:sp>
      <p:sp>
        <p:nvSpPr>
          <p:cNvPr id="33" name="文字方塊 32">
            <a:extLst>
              <a:ext uri="{FF2B5EF4-FFF2-40B4-BE49-F238E27FC236}">
                <a16:creationId xmlns:a16="http://schemas.microsoft.com/office/drawing/2014/main" id="{18EAEEC0-A663-4320-AEE3-B980BB218310}"/>
              </a:ext>
            </a:extLst>
          </p:cNvPr>
          <p:cNvSpPr txBox="1"/>
          <p:nvPr/>
        </p:nvSpPr>
        <p:spPr>
          <a:xfrm>
            <a:off x="6753538" y="4815319"/>
            <a:ext cx="1530706" cy="338554"/>
          </a:xfrm>
          <a:prstGeom prst="rect">
            <a:avLst/>
          </a:prstGeom>
          <a:solidFill>
            <a:schemeClr val="accent2">
              <a:lumMod val="20000"/>
              <a:lumOff val="80000"/>
              <a:alpha val="49000"/>
            </a:schemeClr>
          </a:solidFill>
          <a:ln>
            <a:solidFill>
              <a:schemeClr val="bg2">
                <a:lumMod val="75000"/>
              </a:schemeClr>
            </a:solidFill>
          </a:ln>
        </p:spPr>
        <p:txBody>
          <a:bodyPr wrap="square" rtlCol="0">
            <a:spAutoFit/>
          </a:bodyPr>
          <a:lstStyle>
            <a:defPPr>
              <a:defRPr lang="zh-TW"/>
            </a:defPPr>
            <a:lvl1pPr algn="ctr">
              <a:defRPr sz="1600" b="1">
                <a:solidFill>
                  <a:srgbClr val="FF0000"/>
                </a:solidFill>
                <a:latin typeface="微軟正黑體" panose="020B0604030504040204" pitchFamily="34" charset="-120"/>
                <a:ea typeface="微軟正黑體" panose="020B0604030504040204" pitchFamily="34" charset="-120"/>
              </a:defRPr>
            </a:lvl1pPr>
          </a:lstStyle>
          <a:p>
            <a:r>
              <a:rPr lang="en-US" altLang="zh-TW" dirty="0"/>
              <a:t>Hash(IP) = 3</a:t>
            </a:r>
            <a:endParaRPr lang="zh-TW" altLang="en-US" dirty="0"/>
          </a:p>
        </p:txBody>
      </p:sp>
      <p:sp>
        <p:nvSpPr>
          <p:cNvPr id="34" name="橢圓 33">
            <a:extLst>
              <a:ext uri="{FF2B5EF4-FFF2-40B4-BE49-F238E27FC236}">
                <a16:creationId xmlns:a16="http://schemas.microsoft.com/office/drawing/2014/main" id="{14EF2C13-ADDE-474E-86D7-6BE2E57B773F}"/>
              </a:ext>
            </a:extLst>
          </p:cNvPr>
          <p:cNvSpPr/>
          <p:nvPr/>
        </p:nvSpPr>
        <p:spPr>
          <a:xfrm>
            <a:off x="2661077" y="3938637"/>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2</a:t>
            </a:r>
            <a:endParaRPr lang="zh-TW" altLang="en-US" b="1" dirty="0"/>
          </a:p>
        </p:txBody>
      </p:sp>
      <p:sp>
        <p:nvSpPr>
          <p:cNvPr id="35" name="橢圓 34">
            <a:extLst>
              <a:ext uri="{FF2B5EF4-FFF2-40B4-BE49-F238E27FC236}">
                <a16:creationId xmlns:a16="http://schemas.microsoft.com/office/drawing/2014/main" id="{C29E5439-7F23-4D53-B83E-033E10BBAB14}"/>
              </a:ext>
            </a:extLst>
          </p:cNvPr>
          <p:cNvSpPr/>
          <p:nvPr/>
        </p:nvSpPr>
        <p:spPr>
          <a:xfrm>
            <a:off x="6421523" y="3235189"/>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1</a:t>
            </a:r>
            <a:endParaRPr lang="zh-TW" altLang="en-US" b="1" dirty="0"/>
          </a:p>
        </p:txBody>
      </p:sp>
      <p:sp>
        <p:nvSpPr>
          <p:cNvPr id="36" name="橢圓 35">
            <a:extLst>
              <a:ext uri="{FF2B5EF4-FFF2-40B4-BE49-F238E27FC236}">
                <a16:creationId xmlns:a16="http://schemas.microsoft.com/office/drawing/2014/main" id="{D7DF73B8-CB4D-41B5-8E88-6E794334441C}"/>
              </a:ext>
            </a:extLst>
          </p:cNvPr>
          <p:cNvSpPr/>
          <p:nvPr/>
        </p:nvSpPr>
        <p:spPr>
          <a:xfrm>
            <a:off x="6421523" y="3237751"/>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2</a:t>
            </a:r>
            <a:endParaRPr lang="zh-TW" altLang="en-US" b="1" dirty="0"/>
          </a:p>
        </p:txBody>
      </p:sp>
      <p:sp>
        <p:nvSpPr>
          <p:cNvPr id="37" name="橢圓 36">
            <a:extLst>
              <a:ext uri="{FF2B5EF4-FFF2-40B4-BE49-F238E27FC236}">
                <a16:creationId xmlns:a16="http://schemas.microsoft.com/office/drawing/2014/main" id="{D583295B-9F2B-4B83-A319-D54D774A1B6C}"/>
              </a:ext>
            </a:extLst>
          </p:cNvPr>
          <p:cNvSpPr/>
          <p:nvPr/>
        </p:nvSpPr>
        <p:spPr>
          <a:xfrm>
            <a:off x="2657303" y="3938637"/>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3</a:t>
            </a:r>
            <a:endParaRPr lang="zh-TW" altLang="en-US" b="1" dirty="0"/>
          </a:p>
        </p:txBody>
      </p:sp>
      <p:sp>
        <p:nvSpPr>
          <p:cNvPr id="38" name="橢圓 37">
            <a:extLst>
              <a:ext uri="{FF2B5EF4-FFF2-40B4-BE49-F238E27FC236}">
                <a16:creationId xmlns:a16="http://schemas.microsoft.com/office/drawing/2014/main" id="{67143A8B-27C8-4BA0-8703-4D2087E4E19E}"/>
              </a:ext>
            </a:extLst>
          </p:cNvPr>
          <p:cNvSpPr/>
          <p:nvPr/>
        </p:nvSpPr>
        <p:spPr>
          <a:xfrm>
            <a:off x="2678378" y="2192793"/>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4</a:t>
            </a:r>
            <a:endParaRPr lang="zh-TW" altLang="en-US" b="1" dirty="0"/>
          </a:p>
        </p:txBody>
      </p:sp>
      <p:sp>
        <p:nvSpPr>
          <p:cNvPr id="39" name="橢圓 38">
            <a:extLst>
              <a:ext uri="{FF2B5EF4-FFF2-40B4-BE49-F238E27FC236}">
                <a16:creationId xmlns:a16="http://schemas.microsoft.com/office/drawing/2014/main" id="{6247D87D-C291-4002-92B1-95DC76DB38B2}"/>
              </a:ext>
            </a:extLst>
          </p:cNvPr>
          <p:cNvSpPr/>
          <p:nvPr/>
        </p:nvSpPr>
        <p:spPr>
          <a:xfrm>
            <a:off x="6421523" y="3244714"/>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3</a:t>
            </a:r>
            <a:endParaRPr lang="zh-TW" altLang="en-US" b="1" dirty="0"/>
          </a:p>
        </p:txBody>
      </p:sp>
      <p:sp>
        <p:nvSpPr>
          <p:cNvPr id="40" name="橢圓 39">
            <a:extLst>
              <a:ext uri="{FF2B5EF4-FFF2-40B4-BE49-F238E27FC236}">
                <a16:creationId xmlns:a16="http://schemas.microsoft.com/office/drawing/2014/main" id="{F61F346B-3E5D-41C7-B27F-911E955407C5}"/>
              </a:ext>
            </a:extLst>
          </p:cNvPr>
          <p:cNvSpPr/>
          <p:nvPr/>
        </p:nvSpPr>
        <p:spPr>
          <a:xfrm>
            <a:off x="6421523" y="3241282"/>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4</a:t>
            </a:r>
            <a:endParaRPr lang="zh-TW" altLang="en-US" b="1" dirty="0"/>
          </a:p>
        </p:txBody>
      </p:sp>
      <p:sp>
        <p:nvSpPr>
          <p:cNvPr id="41" name="文字方塊 40">
            <a:extLst>
              <a:ext uri="{FF2B5EF4-FFF2-40B4-BE49-F238E27FC236}">
                <a16:creationId xmlns:a16="http://schemas.microsoft.com/office/drawing/2014/main" id="{ACE4CDC8-0DA3-4298-A541-10380D55AF7F}"/>
              </a:ext>
            </a:extLst>
          </p:cNvPr>
          <p:cNvSpPr txBox="1"/>
          <p:nvPr/>
        </p:nvSpPr>
        <p:spPr>
          <a:xfrm>
            <a:off x="3952875" y="708333"/>
            <a:ext cx="4520847" cy="646331"/>
          </a:xfrm>
          <a:prstGeom prst="rect">
            <a:avLst/>
          </a:prstGeom>
          <a:noFill/>
        </p:spPr>
        <p:txBody>
          <a:bodyPr wrap="square">
            <a:spAutoFit/>
          </a:bodyPr>
          <a:lstStyle/>
          <a:p>
            <a:pPr algn="ctr"/>
            <a:r>
              <a:rPr lang="en-US" altLang="zh-TW" sz="3600" b="1" dirty="0">
                <a:latin typeface="微軟正黑體" panose="020B0604030504040204" pitchFamily="34" charset="-120"/>
                <a:ea typeface="微軟正黑體" panose="020B0604030504040204" pitchFamily="34" charset="-120"/>
              </a:rPr>
              <a:t>IP</a:t>
            </a:r>
            <a:r>
              <a:rPr lang="en-US" altLang="zh-TW" sz="3600" dirty="0">
                <a:latin typeface="微軟正黑體" panose="020B0604030504040204" pitchFamily="34" charset="-120"/>
                <a:ea typeface="微軟正黑體" panose="020B0604030504040204" pitchFamily="34" charset="-120"/>
              </a:rPr>
              <a:t> </a:t>
            </a:r>
            <a:r>
              <a:rPr lang="en-US" altLang="zh-TW" sz="3600" b="1" dirty="0">
                <a:latin typeface="微軟正黑體" panose="020B0604030504040204" pitchFamily="34" charset="-120"/>
                <a:ea typeface="微軟正黑體" panose="020B0604030504040204" pitchFamily="34" charset="-120"/>
              </a:rPr>
              <a:t>Hash</a:t>
            </a:r>
            <a:endParaRPr lang="zh-TW" altLang="en-US" sz="3600" b="1" dirty="0">
              <a:latin typeface="微軟正黑體" panose="020B0604030504040204" pitchFamily="34" charset="-120"/>
              <a:ea typeface="微軟正黑體" panose="020B0604030504040204" pitchFamily="34" charset="-120"/>
            </a:endParaRPr>
          </a:p>
        </p:txBody>
      </p:sp>
      <p:sp>
        <p:nvSpPr>
          <p:cNvPr id="42" name="文字方塊 41">
            <a:extLst>
              <a:ext uri="{FF2B5EF4-FFF2-40B4-BE49-F238E27FC236}">
                <a16:creationId xmlns:a16="http://schemas.microsoft.com/office/drawing/2014/main" id="{FD33E97D-C52A-48B6-91A8-E14F80A8D83C}"/>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49</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4099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3333" decel="46667" fill="hold" grpId="1" nodeType="afterEffect">
                                  <p:stCondLst>
                                    <p:cond delay="0"/>
                                  </p:stCondLst>
                                  <p:childTnLst>
                                    <p:animMotion origin="layout" path="M 5E-6 -4.81481E-6 L 0.22188 0.14306 " pathEditMode="relative" rAng="0" ptsTypes="AA">
                                      <p:cBhvr>
                                        <p:cTn id="9" dur="1500" fill="hold"/>
                                        <p:tgtEl>
                                          <p:spTgt spid="29"/>
                                        </p:tgtEl>
                                        <p:attrNameLst>
                                          <p:attrName>ppt_x</p:attrName>
                                          <p:attrName>ppt_y</p:attrName>
                                        </p:attrNameLst>
                                      </p:cBhvr>
                                      <p:rCtr x="11094" y="7153"/>
                                    </p:animMotion>
                                  </p:childTnLst>
                                </p:cTn>
                              </p:par>
                              <p:par>
                                <p:cTn id="10" presetID="1" presetClass="entr" presetSubtype="0" fill="hold" grpId="0" nodeType="withEffect">
                                  <p:stCondLst>
                                    <p:cond delay="300"/>
                                  </p:stCondLst>
                                  <p:childTnLst>
                                    <p:set>
                                      <p:cBhvr>
                                        <p:cTn id="11" dur="1" fill="hold">
                                          <p:stCondLst>
                                            <p:cond delay="0"/>
                                          </p:stCondLst>
                                        </p:cTn>
                                        <p:tgtEl>
                                          <p:spTgt spid="34"/>
                                        </p:tgtEl>
                                        <p:attrNameLst>
                                          <p:attrName>style.visibility</p:attrName>
                                        </p:attrNameLst>
                                      </p:cBhvr>
                                      <p:to>
                                        <p:strVal val="visible"/>
                                      </p:to>
                                    </p:set>
                                  </p:childTnLst>
                                </p:cTn>
                              </p:par>
                              <p:par>
                                <p:cTn id="12" presetID="10" presetClass="exit" presetSubtype="0" fill="hold" grpId="2" nodeType="withEffect">
                                  <p:stCondLst>
                                    <p:cond delay="1500"/>
                                  </p:stCondLst>
                                  <p:childTnLst>
                                    <p:animEffect transition="out" filter="fade">
                                      <p:cBhvr>
                                        <p:cTn id="13" dur="500"/>
                                        <p:tgtEl>
                                          <p:spTgt spid="29"/>
                                        </p:tgtEl>
                                      </p:cBhvr>
                                    </p:animEffect>
                                    <p:set>
                                      <p:cBhvr>
                                        <p:cTn id="14" dur="1" fill="hold">
                                          <p:stCondLst>
                                            <p:cond delay="499"/>
                                          </p:stCondLst>
                                        </p:cTn>
                                        <p:tgtEl>
                                          <p:spTgt spid="29"/>
                                        </p:tgtEl>
                                        <p:attrNameLst>
                                          <p:attrName>style.visibility</p:attrName>
                                        </p:attrNameLst>
                                      </p:cBhvr>
                                      <p:to>
                                        <p:strVal val="hidden"/>
                                      </p:to>
                                    </p:set>
                                  </p:childTnLst>
                                </p:cTn>
                              </p:par>
                              <p:par>
                                <p:cTn id="15" presetID="42" presetClass="path" presetSubtype="0" accel="50000" decel="50000" fill="hold" grpId="1" nodeType="withEffect">
                                  <p:stCondLst>
                                    <p:cond delay="300"/>
                                  </p:stCondLst>
                                  <p:childTnLst>
                                    <p:animMotion origin="layout" path="M -2.70833E-6 -2.96296E-6 L 0.225 -0.09444 " pathEditMode="relative" rAng="0" ptsTypes="AA">
                                      <p:cBhvr>
                                        <p:cTn id="16" dur="1500" fill="hold"/>
                                        <p:tgtEl>
                                          <p:spTgt spid="34"/>
                                        </p:tgtEl>
                                        <p:attrNameLst>
                                          <p:attrName>ppt_x</p:attrName>
                                          <p:attrName>ppt_y</p:attrName>
                                        </p:attrNameLst>
                                      </p:cBhvr>
                                      <p:rCtr x="11250" y="-4722"/>
                                    </p:animMotion>
                                  </p:childTnLst>
                                </p:cTn>
                              </p:par>
                              <p:par>
                                <p:cTn id="17" presetID="10" presetClass="exit" presetSubtype="0" fill="hold" grpId="2" nodeType="withEffect">
                                  <p:stCondLst>
                                    <p:cond delay="1800"/>
                                  </p:stCondLst>
                                  <p:childTnLst>
                                    <p:animEffect transition="out" filter="fade">
                                      <p:cBhvr>
                                        <p:cTn id="18" dur="500"/>
                                        <p:tgtEl>
                                          <p:spTgt spid="34"/>
                                        </p:tgtEl>
                                      </p:cBhvr>
                                    </p:animEffect>
                                    <p:set>
                                      <p:cBhvr>
                                        <p:cTn id="19" dur="1" fill="hold">
                                          <p:stCondLst>
                                            <p:cond delay="499"/>
                                          </p:stCondLst>
                                        </p:cTn>
                                        <p:tgtEl>
                                          <p:spTgt spid="34"/>
                                        </p:tgtEl>
                                        <p:attrNameLst>
                                          <p:attrName>style.visibility</p:attrName>
                                        </p:attrNameLst>
                                      </p:cBhvr>
                                      <p:to>
                                        <p:strVal val="hidden"/>
                                      </p:to>
                                    </p:set>
                                  </p:childTnLst>
                                </p:cTn>
                              </p:par>
                              <p:par>
                                <p:cTn id="20" presetID="10" presetClass="entr" presetSubtype="0" fill="hold" grpId="0" nodeType="withEffect">
                                  <p:stCondLst>
                                    <p:cond delay="180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par>
                          <p:cTn id="23" fill="hold">
                            <p:stCondLst>
                              <p:cond delay="2300"/>
                            </p:stCondLst>
                            <p:childTnLst>
                              <p:par>
                                <p:cTn id="24" presetID="42" presetClass="path" presetSubtype="0" accel="50000" decel="50000" fill="hold" grpId="1" nodeType="afterEffect">
                                  <p:stCondLst>
                                    <p:cond delay="0"/>
                                  </p:stCondLst>
                                  <p:childTnLst>
                                    <p:animMotion origin="layout" path="M 3.75E-6 3.33333E-6 L 0.22148 -0.26621 " pathEditMode="relative" rAng="0" ptsTypes="AA">
                                      <p:cBhvr>
                                        <p:cTn id="25" dur="1500" fill="hold"/>
                                        <p:tgtEl>
                                          <p:spTgt spid="35"/>
                                        </p:tgtEl>
                                        <p:attrNameLst>
                                          <p:attrName>ppt_x</p:attrName>
                                          <p:attrName>ppt_y</p:attrName>
                                        </p:attrNameLst>
                                      </p:cBhvr>
                                      <p:rCtr x="11068" y="-13310"/>
                                    </p:animMotion>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42" presetClass="path" presetSubtype="0" accel="50000" decel="50000" fill="hold" grpId="1" nodeType="withEffect">
                                  <p:stCondLst>
                                    <p:cond delay="500"/>
                                  </p:stCondLst>
                                  <p:childTnLst>
                                    <p:animMotion origin="layout" path="M 3.75E-6 3.7037E-7 L 0.22187 0.24931 " pathEditMode="relative" rAng="0" ptsTypes="AA">
                                      <p:cBhvr>
                                        <p:cTn id="30" dur="1500" fill="hold"/>
                                        <p:tgtEl>
                                          <p:spTgt spid="36"/>
                                        </p:tgtEl>
                                        <p:attrNameLst>
                                          <p:attrName>ppt_x</p:attrName>
                                          <p:attrName>ppt_y</p:attrName>
                                        </p:attrNameLst>
                                      </p:cBhvr>
                                      <p:rCtr x="11094" y="12454"/>
                                    </p:animMotion>
                                  </p:childTnLst>
                                </p:cTn>
                              </p:par>
                              <p:par>
                                <p:cTn id="31" presetID="1"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childTnLst>
                                </p:cTn>
                              </p:par>
                              <p:par>
                                <p:cTn id="33" presetID="42" presetClass="path" presetSubtype="0" accel="50000" decel="50000" fill="hold" grpId="1" nodeType="withEffect">
                                  <p:stCondLst>
                                    <p:cond delay="1000"/>
                                  </p:stCondLst>
                                  <p:childTnLst>
                                    <p:animMotion origin="layout" path="M -2.29167E-6 -2.96296E-6 L 0.22656 -0.09884 " pathEditMode="relative" rAng="0" ptsTypes="AA">
                                      <p:cBhvr>
                                        <p:cTn id="34" dur="1500" fill="hold"/>
                                        <p:tgtEl>
                                          <p:spTgt spid="37"/>
                                        </p:tgtEl>
                                        <p:attrNameLst>
                                          <p:attrName>ppt_x</p:attrName>
                                          <p:attrName>ppt_y</p:attrName>
                                        </p:attrNameLst>
                                      </p:cBhvr>
                                      <p:rCtr x="11328" y="-4954"/>
                                    </p:animMotion>
                                  </p:childTnLst>
                                </p:cTn>
                              </p:par>
                            </p:childTnLst>
                          </p:cTn>
                        </p:par>
                        <p:par>
                          <p:cTn id="35" fill="hold">
                            <p:stCondLst>
                              <p:cond delay="4800"/>
                            </p:stCondLst>
                            <p:childTnLst>
                              <p:par>
                                <p:cTn id="36" presetID="10" presetClass="exit" presetSubtype="0" fill="hold" grpId="2" nodeType="afterEffect">
                                  <p:stCondLst>
                                    <p:cond delay="0"/>
                                  </p:stCondLst>
                                  <p:childTnLst>
                                    <p:animEffect transition="out" filter="fade">
                                      <p:cBhvr>
                                        <p:cTn id="37" dur="500"/>
                                        <p:tgtEl>
                                          <p:spTgt spid="37"/>
                                        </p:tgtEl>
                                      </p:cBhvr>
                                    </p:animEffect>
                                    <p:set>
                                      <p:cBhvr>
                                        <p:cTn id="38" dur="1" fill="hold">
                                          <p:stCondLst>
                                            <p:cond delay="499"/>
                                          </p:stCondLst>
                                        </p:cTn>
                                        <p:tgtEl>
                                          <p:spTgt spid="37"/>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42" presetClass="path" presetSubtype="0" accel="50000" decel="50000" fill="hold" grpId="1" nodeType="withEffect">
                                  <p:stCondLst>
                                    <p:cond delay="500"/>
                                  </p:stCondLst>
                                  <p:childTnLst>
                                    <p:animMotion origin="layout" path="M 5E-6 -3.33333E-6 L 0.22422 0.15 " pathEditMode="relative" rAng="0" ptsTypes="AA">
                                      <p:cBhvr>
                                        <p:cTn id="42" dur="1500" fill="hold"/>
                                        <p:tgtEl>
                                          <p:spTgt spid="38"/>
                                        </p:tgtEl>
                                        <p:attrNameLst>
                                          <p:attrName>ppt_x</p:attrName>
                                          <p:attrName>ppt_y</p:attrName>
                                        </p:attrNameLst>
                                      </p:cBhvr>
                                      <p:rCtr x="11211" y="7500"/>
                                    </p:animMotion>
                                  </p:childTnLst>
                                </p:cTn>
                              </p:par>
                              <p:par>
                                <p:cTn id="43" presetID="10" presetClass="entr" presetSubtype="0" fill="hold" grpId="0" nodeType="withEffect">
                                  <p:stCondLst>
                                    <p:cond delay="50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par>
                                <p:cTn id="46" presetID="42" presetClass="path" presetSubtype="0" accel="50000" decel="50000" fill="hold" grpId="1" nodeType="withEffect">
                                  <p:stCondLst>
                                    <p:cond delay="1000"/>
                                  </p:stCondLst>
                                  <p:childTnLst>
                                    <p:animMotion origin="layout" path="M 3.75E-6 4.44444E-6 L 0.19531 0.22083 " pathEditMode="relative" rAng="0" ptsTypes="AA">
                                      <p:cBhvr>
                                        <p:cTn id="47" dur="1500" fill="hold"/>
                                        <p:tgtEl>
                                          <p:spTgt spid="39"/>
                                        </p:tgtEl>
                                        <p:attrNameLst>
                                          <p:attrName>ppt_x</p:attrName>
                                          <p:attrName>ppt_y</p:attrName>
                                        </p:attrNameLst>
                                      </p:cBhvr>
                                      <p:rCtr x="9766" y="11042"/>
                                    </p:animMotion>
                                  </p:childTnLst>
                                </p:cTn>
                              </p:par>
                              <p:par>
                                <p:cTn id="48" presetID="10" presetClass="exit" presetSubtype="0" fill="hold" grpId="2" nodeType="withEffect">
                                  <p:stCondLst>
                                    <p:cond delay="2000"/>
                                  </p:stCondLst>
                                  <p:childTnLst>
                                    <p:animEffect transition="out" filter="fade">
                                      <p:cBhvr>
                                        <p:cTn id="49" dur="500"/>
                                        <p:tgtEl>
                                          <p:spTgt spid="38"/>
                                        </p:tgtEl>
                                      </p:cBhvr>
                                    </p:animEffect>
                                    <p:set>
                                      <p:cBhvr>
                                        <p:cTn id="50" dur="1" fill="hold">
                                          <p:stCondLst>
                                            <p:cond delay="499"/>
                                          </p:stCondLst>
                                        </p:cTn>
                                        <p:tgtEl>
                                          <p:spTgt spid="38"/>
                                        </p:tgtEl>
                                        <p:attrNameLst>
                                          <p:attrName>style.visibility</p:attrName>
                                        </p:attrNameLst>
                                      </p:cBhvr>
                                      <p:to>
                                        <p:strVal val="hidden"/>
                                      </p:to>
                                    </p:set>
                                  </p:childTnLst>
                                </p:cTn>
                              </p:par>
                            </p:childTnLst>
                          </p:cTn>
                        </p:par>
                        <p:par>
                          <p:cTn id="51" fill="hold">
                            <p:stCondLst>
                              <p:cond delay="7300"/>
                            </p:stCondLst>
                            <p:childTnLst>
                              <p:par>
                                <p:cTn id="52" presetID="10" presetClass="entr" presetSubtype="0" fill="hold" grpId="0"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childTnLst>
                          </p:cTn>
                        </p:par>
                        <p:par>
                          <p:cTn id="55" fill="hold">
                            <p:stCondLst>
                              <p:cond delay="7800"/>
                            </p:stCondLst>
                            <p:childTnLst>
                              <p:par>
                                <p:cTn id="56" presetID="42" presetClass="path" presetSubtype="0" accel="50000" decel="50000" fill="hold" grpId="1" nodeType="afterEffect">
                                  <p:stCondLst>
                                    <p:cond delay="0"/>
                                  </p:stCondLst>
                                  <p:childTnLst>
                                    <p:animMotion origin="layout" path="M 3.75E-6 -2.59259E-6 L 0.19609 -0.23403 " pathEditMode="relative" rAng="0" ptsTypes="AA">
                                      <p:cBhvr>
                                        <p:cTn id="57" dur="1500" fill="hold"/>
                                        <p:tgtEl>
                                          <p:spTgt spid="40"/>
                                        </p:tgtEl>
                                        <p:attrNameLst>
                                          <p:attrName>ppt_x</p:attrName>
                                          <p:attrName>ppt_y</p:attrName>
                                        </p:attrNameLst>
                                      </p:cBhvr>
                                      <p:rCtr x="9805" y="-11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29" grpId="2" animBg="1"/>
      <p:bldP spid="34" grpId="0" animBg="1"/>
      <p:bldP spid="34" grpId="1" animBg="1"/>
      <p:bldP spid="34" grpId="2" animBg="1"/>
      <p:bldP spid="35" grpId="0" animBg="1"/>
      <p:bldP spid="35" grpId="1" animBg="1"/>
      <p:bldP spid="36" grpId="0" animBg="1"/>
      <p:bldP spid="36" grpId="1" animBg="1"/>
      <p:bldP spid="37" grpId="0" animBg="1"/>
      <p:bldP spid="37" grpId="1" animBg="1"/>
      <p:bldP spid="37" grpId="2" animBg="1"/>
      <p:bldP spid="38" grpId="0" animBg="1"/>
      <p:bldP spid="38" grpId="1" animBg="1"/>
      <p:bldP spid="38" grpId="2" animBg="1"/>
      <p:bldP spid="39" grpId="0" animBg="1"/>
      <p:bldP spid="39" grpId="1" animBg="1"/>
      <p:bldP spid="40" grpId="0" animBg="1"/>
      <p:bldP spid="4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D4397991-7D8A-481D-A4AB-DF7A46877D35}"/>
              </a:ext>
            </a:extLst>
          </p:cNvPr>
          <p:cNvSpPr txBox="1"/>
          <p:nvPr/>
        </p:nvSpPr>
        <p:spPr>
          <a:xfrm>
            <a:off x="11764254" y="6349376"/>
            <a:ext cx="391886"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5</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705B83EA-DE41-4C43-A309-1EEB6A4DC817}"/>
              </a:ext>
            </a:extLst>
          </p:cNvPr>
          <p:cNvSpPr txBox="1"/>
          <p:nvPr/>
        </p:nvSpPr>
        <p:spPr>
          <a:xfrm>
            <a:off x="2336427" y="399464"/>
            <a:ext cx="7519147" cy="646331"/>
          </a:xfrm>
          <a:prstGeom prst="rect">
            <a:avLst/>
          </a:prstGeom>
          <a:noFill/>
        </p:spPr>
        <p:txBody>
          <a:bodyPr wrap="square" rtlCol="0">
            <a:spAutoFit/>
          </a:bodyPr>
          <a:lstStyle/>
          <a:p>
            <a:pPr algn="ctr"/>
            <a:r>
              <a:rPr lang="en-US" altLang="zh-TW" sz="3600" dirty="0" err="1">
                <a:solidFill>
                  <a:schemeClr val="bg1">
                    <a:lumMod val="95000"/>
                  </a:schemeClr>
                </a:solidFill>
                <a:latin typeface="微軟正黑體" panose="020B0604030504040204" pitchFamily="34" charset="-120"/>
                <a:ea typeface="微軟正黑體" panose="020B0604030504040204" pitchFamily="34" charset="-120"/>
              </a:rPr>
              <a:t>B+Tree</a:t>
            </a:r>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特點</a:t>
            </a:r>
          </a:p>
        </p:txBody>
      </p:sp>
      <p:sp>
        <p:nvSpPr>
          <p:cNvPr id="9" name="文字方塊 8">
            <a:extLst>
              <a:ext uri="{FF2B5EF4-FFF2-40B4-BE49-F238E27FC236}">
                <a16:creationId xmlns:a16="http://schemas.microsoft.com/office/drawing/2014/main" id="{4A1785E7-B207-452D-86EC-F678894241BD}"/>
              </a:ext>
            </a:extLst>
          </p:cNvPr>
          <p:cNvSpPr txBox="1"/>
          <p:nvPr/>
        </p:nvSpPr>
        <p:spPr>
          <a:xfrm>
            <a:off x="3205420" y="2389067"/>
            <a:ext cx="7152391" cy="414344"/>
          </a:xfrm>
          <a:prstGeom prst="rect">
            <a:avLst/>
          </a:prstGeom>
          <a:noFill/>
        </p:spPr>
        <p:txBody>
          <a:bodyPr wrap="square">
            <a:spAutoFit/>
          </a:bodyPr>
          <a:lstStyle/>
          <a:p>
            <a:pPr marL="169200" algn="just">
              <a:lnSpc>
                <a:spcPct val="114000"/>
              </a:lnSpc>
              <a:spcBef>
                <a:spcPts val="600"/>
              </a:spcBef>
            </a:pP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3338408" y="918167"/>
            <a:ext cx="5515183" cy="923330"/>
          </a:xfrm>
          <a:prstGeom prst="rect">
            <a:avLst/>
          </a:prstGeom>
          <a:noFill/>
        </p:spPr>
        <p:txBody>
          <a:bodyPr wrap="square" rtlCol="0">
            <a:spAutoFit/>
          </a:bodyPr>
          <a:lstStyle/>
          <a:p>
            <a:pPr algn="ctr"/>
            <a:r>
              <a:rPr lang="en-US" altLang="zh-TW" sz="5400" dirty="0">
                <a:solidFill>
                  <a:schemeClr val="accent2"/>
                </a:solidFill>
              </a:rPr>
              <a:t>1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葉節點間的連結</a:t>
            </a:r>
          </a:p>
        </p:txBody>
      </p:sp>
      <p:pic>
        <p:nvPicPr>
          <p:cNvPr id="13" name="Google Shape;129;p22">
            <a:extLst>
              <a:ext uri="{FF2B5EF4-FFF2-40B4-BE49-F238E27FC236}">
                <a16:creationId xmlns:a16="http://schemas.microsoft.com/office/drawing/2014/main" id="{C9186CE5-0067-4DA3-934E-DC1DAFDCB5AA}"/>
              </a:ext>
            </a:extLst>
          </p:cNvPr>
          <p:cNvPicPr preferRelativeResize="0"/>
          <p:nvPr/>
        </p:nvPicPr>
        <p:blipFill>
          <a:blip r:embed="rId3">
            <a:alphaModFix/>
          </a:blip>
          <a:stretch>
            <a:fillRect/>
          </a:stretch>
        </p:blipFill>
        <p:spPr>
          <a:xfrm>
            <a:off x="2009227" y="2344439"/>
            <a:ext cx="8166098" cy="3825128"/>
          </a:xfrm>
          <a:prstGeom prst="rect">
            <a:avLst/>
          </a:prstGeom>
          <a:noFill/>
          <a:ln>
            <a:noFill/>
          </a:ln>
        </p:spPr>
      </p:pic>
      <p:sp>
        <p:nvSpPr>
          <p:cNvPr id="15" name="文字方塊 14">
            <a:extLst>
              <a:ext uri="{FF2B5EF4-FFF2-40B4-BE49-F238E27FC236}">
                <a16:creationId xmlns:a16="http://schemas.microsoft.com/office/drawing/2014/main" id="{05CACCE6-03E7-4370-8E5F-50F84C7D886E}"/>
              </a:ext>
            </a:extLst>
          </p:cNvPr>
          <p:cNvSpPr txBox="1"/>
          <p:nvPr/>
        </p:nvSpPr>
        <p:spPr>
          <a:xfrm>
            <a:off x="3934021" y="1792012"/>
            <a:ext cx="4316510" cy="400110"/>
          </a:xfrm>
          <a:prstGeom prst="rect">
            <a:avLst/>
          </a:prstGeom>
          <a:noFill/>
        </p:spPr>
        <p:txBody>
          <a:bodyPr wrap="square">
            <a:spAutoFit/>
          </a:bodyPr>
          <a:lstStyle/>
          <a:p>
            <a:pPr algn="ctr"/>
            <a:r>
              <a:rPr lang="zh-TW" altLang="en-US" sz="2000" b="1" i="0" u="none" strike="noStrike" dirty="0">
                <a:solidFill>
                  <a:schemeClr val="bg1"/>
                </a:solidFill>
                <a:effectLst/>
                <a:latin typeface="微軟正黑體" panose="020B0604030504040204" pitchFamily="34" charset="-120"/>
                <a:ea typeface="微軟正黑體" panose="020B0604030504040204" pitchFamily="34" charset="-120"/>
              </a:rPr>
              <a:t>已排序的且透過 </a:t>
            </a:r>
            <a:r>
              <a:rPr lang="en-US" altLang="zh-TW" sz="2000" b="1" i="0" u="none" strike="noStrike" dirty="0">
                <a:solidFill>
                  <a:schemeClr val="bg1"/>
                </a:solidFill>
                <a:effectLst/>
                <a:latin typeface="微軟正黑體" panose="020B0604030504040204" pitchFamily="34" charset="-120"/>
                <a:ea typeface="微軟正黑體" panose="020B0604030504040204" pitchFamily="34" charset="-120"/>
              </a:rPr>
              <a:t>linked list </a:t>
            </a:r>
            <a:r>
              <a:rPr lang="zh-TW" altLang="en-US" sz="2000" b="1" i="0" u="none" strike="noStrike" dirty="0">
                <a:solidFill>
                  <a:schemeClr val="bg1"/>
                </a:solidFill>
                <a:effectLst/>
                <a:latin typeface="微軟正黑體" panose="020B0604030504040204" pitchFamily="34" charset="-120"/>
                <a:ea typeface="微軟正黑體" panose="020B0604030504040204" pitchFamily="34" charset="-120"/>
              </a:rPr>
              <a:t>連結</a:t>
            </a:r>
            <a:endParaRPr lang="zh-TW" altLang="en-US" sz="2000" b="1" dirty="0">
              <a:solidFill>
                <a:schemeClr val="bg1"/>
              </a:solidFill>
              <a:latin typeface="微軟正黑體" panose="020B0604030504040204" pitchFamily="34" charset="-120"/>
              <a:ea typeface="微軟正黑體" panose="020B0604030504040204" pitchFamily="34" charset="-120"/>
            </a:endParaRPr>
          </a:p>
        </p:txBody>
      </p:sp>
      <p:sp>
        <p:nvSpPr>
          <p:cNvPr id="20" name="文字方塊 19">
            <a:extLst>
              <a:ext uri="{FF2B5EF4-FFF2-40B4-BE49-F238E27FC236}">
                <a16:creationId xmlns:a16="http://schemas.microsoft.com/office/drawing/2014/main" id="{5C1AF2D9-A8A7-4A7E-A882-81379BFCE50C}"/>
              </a:ext>
            </a:extLst>
          </p:cNvPr>
          <p:cNvSpPr txBox="1"/>
          <p:nvPr/>
        </p:nvSpPr>
        <p:spPr>
          <a:xfrm>
            <a:off x="-5602398" y="918167"/>
            <a:ext cx="5515182" cy="923330"/>
          </a:xfrm>
          <a:prstGeom prst="rect">
            <a:avLst/>
          </a:prstGeom>
          <a:noFill/>
        </p:spPr>
        <p:txBody>
          <a:bodyPr wrap="square" rtlCol="0">
            <a:spAutoFit/>
          </a:bodyPr>
          <a:lstStyle/>
          <a:p>
            <a:r>
              <a:rPr lang="en-US" altLang="zh-TW" sz="5400" dirty="0">
                <a:solidFill>
                  <a:schemeClr val="accent2"/>
                </a:solidFill>
              </a:rPr>
              <a:t>2</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內部節點僅儲存索引</a:t>
            </a:r>
            <a:endParaRPr lang="zh-TW" altLang="en-US" sz="4000" b="1" dirty="0">
              <a:solidFill>
                <a:schemeClr val="bg1">
                  <a:lumMod val="85000"/>
                </a:schemeClr>
              </a:solidFill>
              <a:latin typeface="微軟正黑體" panose="020B0604030504040204" pitchFamily="34" charset="-120"/>
              <a:ea typeface="微軟正黑體" panose="020B0604030504040204" pitchFamily="34" charset="-120"/>
              <a:sym typeface="Arial"/>
            </a:endParaRPr>
          </a:p>
        </p:txBody>
      </p:sp>
    </p:spTree>
    <p:extLst>
      <p:ext uri="{BB962C8B-B14F-4D97-AF65-F5344CB8AC3E}">
        <p14:creationId xmlns:p14="http://schemas.microsoft.com/office/powerpoint/2010/main" val="1318576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矩形: 圓角 1">
            <a:extLst>
              <a:ext uri="{FF2B5EF4-FFF2-40B4-BE49-F238E27FC236}">
                <a16:creationId xmlns:a16="http://schemas.microsoft.com/office/drawing/2014/main" id="{9FAB23AF-D8A5-4497-A829-92BE1FB09A10}"/>
              </a:ext>
            </a:extLst>
          </p:cNvPr>
          <p:cNvSpPr/>
          <p:nvPr/>
        </p:nvSpPr>
        <p:spPr>
          <a:xfrm>
            <a:off x="1006764" y="600364"/>
            <a:ext cx="10178472" cy="5689600"/>
          </a:xfrm>
          <a:prstGeom prst="roundRect">
            <a:avLst>
              <a:gd name="adj" fmla="val 3842"/>
            </a:avLst>
          </a:prstGeom>
          <a:solidFill>
            <a:schemeClr val="bg1">
              <a:alpha val="98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文字方塊 87">
            <a:extLst>
              <a:ext uri="{FF2B5EF4-FFF2-40B4-BE49-F238E27FC236}">
                <a16:creationId xmlns:a16="http://schemas.microsoft.com/office/drawing/2014/main" id="{09F2CC29-9B3B-458F-A37A-7D0286CA9521}"/>
              </a:ext>
            </a:extLst>
          </p:cNvPr>
          <p:cNvSpPr txBox="1"/>
          <p:nvPr/>
        </p:nvSpPr>
        <p:spPr>
          <a:xfrm>
            <a:off x="3952875" y="708333"/>
            <a:ext cx="4520847" cy="646331"/>
          </a:xfrm>
          <a:prstGeom prst="rect">
            <a:avLst/>
          </a:prstGeom>
          <a:noFill/>
        </p:spPr>
        <p:txBody>
          <a:bodyPr wrap="square">
            <a:spAutoFit/>
          </a:bodyPr>
          <a:lstStyle/>
          <a:p>
            <a:pPr algn="ctr"/>
            <a:r>
              <a:rPr lang="en-US" altLang="zh-TW" sz="3600" b="1" dirty="0">
                <a:latin typeface="微軟正黑體" panose="020B0604030504040204" pitchFamily="34" charset="-120"/>
                <a:ea typeface="微軟正黑體" panose="020B0604030504040204" pitchFamily="34" charset="-120"/>
              </a:rPr>
              <a:t>Least Connections</a:t>
            </a:r>
            <a:endParaRPr lang="zh-TW" altLang="en-US" sz="3600" b="1" dirty="0">
              <a:latin typeface="微軟正黑體" panose="020B0604030504040204" pitchFamily="34" charset="-120"/>
              <a:ea typeface="微軟正黑體" panose="020B0604030504040204" pitchFamily="34" charset="-120"/>
            </a:endParaRPr>
          </a:p>
        </p:txBody>
      </p:sp>
      <p:grpSp>
        <p:nvGrpSpPr>
          <p:cNvPr id="89" name="群組 88">
            <a:extLst>
              <a:ext uri="{FF2B5EF4-FFF2-40B4-BE49-F238E27FC236}">
                <a16:creationId xmlns:a16="http://schemas.microsoft.com/office/drawing/2014/main" id="{BAFFEEA9-D9FC-4AF7-B426-3C4B6EB1596A}"/>
              </a:ext>
            </a:extLst>
          </p:cNvPr>
          <p:cNvGrpSpPr/>
          <p:nvPr/>
        </p:nvGrpSpPr>
        <p:grpSpPr>
          <a:xfrm>
            <a:off x="1678240" y="1056028"/>
            <a:ext cx="8825994" cy="4912226"/>
            <a:chOff x="1635427" y="1431238"/>
            <a:chExt cx="8825994" cy="4912226"/>
          </a:xfrm>
        </p:grpSpPr>
        <p:grpSp>
          <p:nvGrpSpPr>
            <p:cNvPr id="90" name="群組 89">
              <a:extLst>
                <a:ext uri="{FF2B5EF4-FFF2-40B4-BE49-F238E27FC236}">
                  <a16:creationId xmlns:a16="http://schemas.microsoft.com/office/drawing/2014/main" id="{817DFC51-855E-4413-B47A-EE8A3FF2341E}"/>
                </a:ext>
              </a:extLst>
            </p:cNvPr>
            <p:cNvGrpSpPr/>
            <p:nvPr/>
          </p:nvGrpSpPr>
          <p:grpSpPr>
            <a:xfrm>
              <a:off x="9298000" y="3256228"/>
              <a:ext cx="1133595" cy="1326541"/>
              <a:chOff x="9166359" y="1634490"/>
              <a:chExt cx="1133595" cy="1326541"/>
            </a:xfrm>
          </p:grpSpPr>
          <p:pic>
            <p:nvPicPr>
              <p:cNvPr id="110" name="圖片 109">
                <a:extLst>
                  <a:ext uri="{FF2B5EF4-FFF2-40B4-BE49-F238E27FC236}">
                    <a16:creationId xmlns:a16="http://schemas.microsoft.com/office/drawing/2014/main" id="{FBE4ECF3-209D-4266-8BCC-7FCD7AA71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423" y="1634490"/>
                <a:ext cx="1076909" cy="1076909"/>
              </a:xfrm>
              <a:prstGeom prst="rect">
                <a:avLst/>
              </a:prstGeom>
            </p:spPr>
          </p:pic>
          <p:sp>
            <p:nvSpPr>
              <p:cNvPr id="111" name="文字方塊 110">
                <a:extLst>
                  <a:ext uri="{FF2B5EF4-FFF2-40B4-BE49-F238E27FC236}">
                    <a16:creationId xmlns:a16="http://schemas.microsoft.com/office/drawing/2014/main" id="{D27DD8B8-4AC8-4BE4-9B0C-52B1B4D8B1B4}"/>
                  </a:ext>
                </a:extLst>
              </p:cNvPr>
              <p:cNvSpPr txBox="1"/>
              <p:nvPr/>
            </p:nvSpPr>
            <p:spPr>
              <a:xfrm>
                <a:off x="9166359" y="2591699"/>
                <a:ext cx="1133595"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Server 2</a:t>
                </a:r>
                <a:endParaRPr lang="zh-TW" altLang="en-US" b="1" dirty="0">
                  <a:latin typeface="微軟正黑體" panose="020B0604030504040204" pitchFamily="34" charset="-120"/>
                  <a:ea typeface="微軟正黑體" panose="020B0604030504040204" pitchFamily="34" charset="-120"/>
                </a:endParaRPr>
              </a:p>
            </p:txBody>
          </p:sp>
        </p:grpSp>
        <p:grpSp>
          <p:nvGrpSpPr>
            <p:cNvPr id="91" name="群組 90">
              <a:extLst>
                <a:ext uri="{FF2B5EF4-FFF2-40B4-BE49-F238E27FC236}">
                  <a16:creationId xmlns:a16="http://schemas.microsoft.com/office/drawing/2014/main" id="{8D0EEDAA-49B7-4911-96F6-04EC2405D561}"/>
                </a:ext>
              </a:extLst>
            </p:cNvPr>
            <p:cNvGrpSpPr/>
            <p:nvPr/>
          </p:nvGrpSpPr>
          <p:grpSpPr>
            <a:xfrm>
              <a:off x="9335639" y="5007377"/>
              <a:ext cx="1125782" cy="1336087"/>
              <a:chOff x="9158899" y="1581150"/>
              <a:chExt cx="1125782" cy="1336087"/>
            </a:xfrm>
          </p:grpSpPr>
          <p:pic>
            <p:nvPicPr>
              <p:cNvPr id="108" name="圖片 107">
                <a:extLst>
                  <a:ext uri="{FF2B5EF4-FFF2-40B4-BE49-F238E27FC236}">
                    <a16:creationId xmlns:a16="http://schemas.microsoft.com/office/drawing/2014/main" id="{EB345D87-FAE5-4908-8FBE-4AC133932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423" y="1581150"/>
                <a:ext cx="1076909" cy="1076909"/>
              </a:xfrm>
              <a:prstGeom prst="rect">
                <a:avLst/>
              </a:prstGeom>
            </p:spPr>
          </p:pic>
          <p:sp>
            <p:nvSpPr>
              <p:cNvPr id="109" name="文字方塊 108">
                <a:extLst>
                  <a:ext uri="{FF2B5EF4-FFF2-40B4-BE49-F238E27FC236}">
                    <a16:creationId xmlns:a16="http://schemas.microsoft.com/office/drawing/2014/main" id="{E3EA64A5-3848-4A3B-BA50-2E2CEE00A13A}"/>
                  </a:ext>
                </a:extLst>
              </p:cNvPr>
              <p:cNvSpPr txBox="1"/>
              <p:nvPr/>
            </p:nvSpPr>
            <p:spPr>
              <a:xfrm>
                <a:off x="9158899" y="2547905"/>
                <a:ext cx="1125782"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Server 3</a:t>
                </a:r>
                <a:endParaRPr lang="zh-TW" altLang="en-US" b="1" dirty="0">
                  <a:latin typeface="微軟正黑體" panose="020B0604030504040204" pitchFamily="34" charset="-120"/>
                  <a:ea typeface="微軟正黑體" panose="020B0604030504040204" pitchFamily="34" charset="-120"/>
                </a:endParaRPr>
              </a:p>
            </p:txBody>
          </p:sp>
        </p:grpSp>
        <p:pic>
          <p:nvPicPr>
            <p:cNvPr id="92" name="圖片 91">
              <a:extLst>
                <a:ext uri="{FF2B5EF4-FFF2-40B4-BE49-F238E27FC236}">
                  <a16:creationId xmlns:a16="http://schemas.microsoft.com/office/drawing/2014/main" id="{AAF961DD-CFE4-4380-B853-DE024B689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4742" y="3327276"/>
              <a:ext cx="914421" cy="914421"/>
            </a:xfrm>
            <a:prstGeom prst="rect">
              <a:avLst/>
            </a:prstGeom>
          </p:spPr>
        </p:pic>
        <p:cxnSp>
          <p:nvCxnSpPr>
            <p:cNvPr id="93" name="直線單箭頭接點 92">
              <a:extLst>
                <a:ext uri="{FF2B5EF4-FFF2-40B4-BE49-F238E27FC236}">
                  <a16:creationId xmlns:a16="http://schemas.microsoft.com/office/drawing/2014/main" id="{ED053448-443F-400A-8053-ED21E047E8B8}"/>
                </a:ext>
              </a:extLst>
            </p:cNvPr>
            <p:cNvCxnSpPr/>
            <p:nvPr/>
          </p:nvCxnSpPr>
          <p:spPr>
            <a:xfrm>
              <a:off x="6550488" y="3776010"/>
              <a:ext cx="2704477" cy="8476"/>
            </a:xfrm>
            <a:prstGeom prst="straightConnector1">
              <a:avLst/>
            </a:prstGeom>
            <a:ln w="28575">
              <a:solidFill>
                <a:schemeClr val="tx1">
                  <a:lumMod val="50000"/>
                  <a:lumOff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A560A488-9B1A-4846-AB4D-D827830D1079}"/>
                </a:ext>
              </a:extLst>
            </p:cNvPr>
            <p:cNvCxnSpPr>
              <a:cxnSpLocks/>
            </p:cNvCxnSpPr>
            <p:nvPr/>
          </p:nvCxnSpPr>
          <p:spPr>
            <a:xfrm>
              <a:off x="2801864" y="2749986"/>
              <a:ext cx="2745802" cy="1007163"/>
            </a:xfrm>
            <a:prstGeom prst="straightConnector1">
              <a:avLst/>
            </a:prstGeom>
            <a:ln w="28575">
              <a:solidFill>
                <a:schemeClr val="tx1">
                  <a:lumMod val="50000"/>
                  <a:lumOff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0C70B803-6188-42CD-B24B-D6DE744B3D1B}"/>
                </a:ext>
              </a:extLst>
            </p:cNvPr>
            <p:cNvCxnSpPr>
              <a:cxnSpLocks/>
            </p:cNvCxnSpPr>
            <p:nvPr/>
          </p:nvCxnSpPr>
          <p:spPr>
            <a:xfrm flipV="1">
              <a:off x="2754235" y="3846810"/>
              <a:ext cx="2791634" cy="647037"/>
            </a:xfrm>
            <a:prstGeom prst="straightConnector1">
              <a:avLst/>
            </a:prstGeom>
            <a:ln w="28575">
              <a:solidFill>
                <a:schemeClr val="tx1">
                  <a:lumMod val="50000"/>
                  <a:lumOff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線單箭頭接點 95">
              <a:extLst>
                <a:ext uri="{FF2B5EF4-FFF2-40B4-BE49-F238E27FC236}">
                  <a16:creationId xmlns:a16="http://schemas.microsoft.com/office/drawing/2014/main" id="{76318475-A1D3-4D26-B477-F2D08627A3AF}"/>
                </a:ext>
              </a:extLst>
            </p:cNvPr>
            <p:cNvCxnSpPr>
              <a:cxnSpLocks/>
            </p:cNvCxnSpPr>
            <p:nvPr/>
          </p:nvCxnSpPr>
          <p:spPr>
            <a:xfrm>
              <a:off x="6550488" y="3779723"/>
              <a:ext cx="2745802" cy="1728008"/>
            </a:xfrm>
            <a:prstGeom prst="straightConnector1">
              <a:avLst/>
            </a:prstGeom>
            <a:ln w="28575">
              <a:solidFill>
                <a:schemeClr val="tx1">
                  <a:lumMod val="50000"/>
                  <a:lumOff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線單箭頭接點 96">
              <a:extLst>
                <a:ext uri="{FF2B5EF4-FFF2-40B4-BE49-F238E27FC236}">
                  <a16:creationId xmlns:a16="http://schemas.microsoft.com/office/drawing/2014/main" id="{BDE20408-1118-473A-A7EC-23234528C1DB}"/>
                </a:ext>
              </a:extLst>
            </p:cNvPr>
            <p:cNvCxnSpPr>
              <a:cxnSpLocks/>
            </p:cNvCxnSpPr>
            <p:nvPr/>
          </p:nvCxnSpPr>
          <p:spPr>
            <a:xfrm flipV="1">
              <a:off x="6550488" y="1969692"/>
              <a:ext cx="2704477" cy="1810031"/>
            </a:xfrm>
            <a:prstGeom prst="straightConnector1">
              <a:avLst/>
            </a:prstGeom>
            <a:ln w="28575">
              <a:solidFill>
                <a:schemeClr val="tx1">
                  <a:lumMod val="50000"/>
                  <a:lumOff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文字方塊 97">
              <a:extLst>
                <a:ext uri="{FF2B5EF4-FFF2-40B4-BE49-F238E27FC236}">
                  <a16:creationId xmlns:a16="http://schemas.microsoft.com/office/drawing/2014/main" id="{D7DB10AA-A93F-448F-9B90-E1D3432E78F9}"/>
                </a:ext>
              </a:extLst>
            </p:cNvPr>
            <p:cNvSpPr txBox="1"/>
            <p:nvPr/>
          </p:nvSpPr>
          <p:spPr>
            <a:xfrm>
              <a:off x="5178229" y="4236934"/>
              <a:ext cx="1747446"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Load Balancer</a:t>
              </a:r>
              <a:endParaRPr lang="zh-TW" altLang="en-US" b="1" dirty="0">
                <a:latin typeface="微軟正黑體" panose="020B0604030504040204" pitchFamily="34" charset="-120"/>
                <a:ea typeface="微軟正黑體" panose="020B0604030504040204" pitchFamily="34" charset="-120"/>
              </a:endParaRPr>
            </a:p>
          </p:txBody>
        </p:sp>
        <p:grpSp>
          <p:nvGrpSpPr>
            <p:cNvPr id="99" name="群組 98">
              <a:extLst>
                <a:ext uri="{FF2B5EF4-FFF2-40B4-BE49-F238E27FC236}">
                  <a16:creationId xmlns:a16="http://schemas.microsoft.com/office/drawing/2014/main" id="{AD536A7D-363C-49E2-B9A0-52DEC7C5EEF6}"/>
                </a:ext>
              </a:extLst>
            </p:cNvPr>
            <p:cNvGrpSpPr/>
            <p:nvPr/>
          </p:nvGrpSpPr>
          <p:grpSpPr>
            <a:xfrm>
              <a:off x="1648460" y="2193933"/>
              <a:ext cx="1167105" cy="1235067"/>
              <a:chOff x="1721247" y="2180281"/>
              <a:chExt cx="1167105" cy="1235067"/>
            </a:xfrm>
          </p:grpSpPr>
          <p:pic>
            <p:nvPicPr>
              <p:cNvPr id="106" name="圖片 105">
                <a:extLst>
                  <a:ext uri="{FF2B5EF4-FFF2-40B4-BE49-F238E27FC236}">
                    <a16:creationId xmlns:a16="http://schemas.microsoft.com/office/drawing/2014/main" id="{0403B7A7-C63B-4453-B733-EFDB2009D6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738" y="2180281"/>
                <a:ext cx="914422" cy="914422"/>
              </a:xfrm>
              <a:prstGeom prst="rect">
                <a:avLst/>
              </a:prstGeom>
            </p:spPr>
          </p:pic>
          <p:sp>
            <p:nvSpPr>
              <p:cNvPr id="107" name="文字方塊 106">
                <a:extLst>
                  <a:ext uri="{FF2B5EF4-FFF2-40B4-BE49-F238E27FC236}">
                    <a16:creationId xmlns:a16="http://schemas.microsoft.com/office/drawing/2014/main" id="{F67B734F-5788-4649-BFA7-91F83E8D1799}"/>
                  </a:ext>
                </a:extLst>
              </p:cNvPr>
              <p:cNvSpPr txBox="1"/>
              <p:nvPr/>
            </p:nvSpPr>
            <p:spPr>
              <a:xfrm>
                <a:off x="1721247" y="3046016"/>
                <a:ext cx="1167105"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User 1</a:t>
                </a:r>
                <a:endParaRPr lang="zh-TW" altLang="en-US" b="1" dirty="0">
                  <a:latin typeface="微軟正黑體" panose="020B0604030504040204" pitchFamily="34" charset="-120"/>
                  <a:ea typeface="微軟正黑體" panose="020B0604030504040204" pitchFamily="34" charset="-120"/>
                </a:endParaRPr>
              </a:p>
            </p:txBody>
          </p:sp>
        </p:grpSp>
        <p:grpSp>
          <p:nvGrpSpPr>
            <p:cNvPr id="100" name="群組 99">
              <a:extLst>
                <a:ext uri="{FF2B5EF4-FFF2-40B4-BE49-F238E27FC236}">
                  <a16:creationId xmlns:a16="http://schemas.microsoft.com/office/drawing/2014/main" id="{3AD45402-BD7B-4732-BE0C-9A44612968CD}"/>
                </a:ext>
              </a:extLst>
            </p:cNvPr>
            <p:cNvGrpSpPr/>
            <p:nvPr/>
          </p:nvGrpSpPr>
          <p:grpSpPr>
            <a:xfrm>
              <a:off x="1635427" y="3978498"/>
              <a:ext cx="1167105" cy="1255432"/>
              <a:chOff x="1807212" y="4241697"/>
              <a:chExt cx="1167105" cy="1255432"/>
            </a:xfrm>
          </p:grpSpPr>
          <p:pic>
            <p:nvPicPr>
              <p:cNvPr id="104" name="圖片 103">
                <a:extLst>
                  <a:ext uri="{FF2B5EF4-FFF2-40B4-BE49-F238E27FC236}">
                    <a16:creationId xmlns:a16="http://schemas.microsoft.com/office/drawing/2014/main" id="{5E97EEF1-CFA7-4000-8CA8-5F1C30DA1F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4518" y="4241697"/>
                <a:ext cx="914422" cy="914422"/>
              </a:xfrm>
              <a:prstGeom prst="rect">
                <a:avLst/>
              </a:prstGeom>
            </p:spPr>
          </p:pic>
          <p:sp>
            <p:nvSpPr>
              <p:cNvPr id="105" name="文字方塊 104">
                <a:extLst>
                  <a:ext uri="{FF2B5EF4-FFF2-40B4-BE49-F238E27FC236}">
                    <a16:creationId xmlns:a16="http://schemas.microsoft.com/office/drawing/2014/main" id="{08EF0EF7-8D48-45AA-9F02-B0F54BE0D8B6}"/>
                  </a:ext>
                </a:extLst>
              </p:cNvPr>
              <p:cNvSpPr txBox="1"/>
              <p:nvPr/>
            </p:nvSpPr>
            <p:spPr>
              <a:xfrm>
                <a:off x="1807212" y="5127797"/>
                <a:ext cx="1167105"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User 2</a:t>
                </a:r>
                <a:endParaRPr lang="zh-TW" altLang="en-US" b="1" dirty="0">
                  <a:latin typeface="微軟正黑體" panose="020B0604030504040204" pitchFamily="34" charset="-120"/>
                  <a:ea typeface="微軟正黑體" panose="020B0604030504040204" pitchFamily="34" charset="-120"/>
                </a:endParaRPr>
              </a:p>
            </p:txBody>
          </p:sp>
        </p:grpSp>
        <p:grpSp>
          <p:nvGrpSpPr>
            <p:cNvPr id="101" name="群組 100">
              <a:extLst>
                <a:ext uri="{FF2B5EF4-FFF2-40B4-BE49-F238E27FC236}">
                  <a16:creationId xmlns:a16="http://schemas.microsoft.com/office/drawing/2014/main" id="{F542EB6A-7CBF-463D-88B5-4A3A41ADA3D4}"/>
                </a:ext>
              </a:extLst>
            </p:cNvPr>
            <p:cNvGrpSpPr/>
            <p:nvPr/>
          </p:nvGrpSpPr>
          <p:grpSpPr>
            <a:xfrm>
              <a:off x="9298000" y="1431238"/>
              <a:ext cx="1125780" cy="1318748"/>
              <a:chOff x="9298000" y="1431238"/>
              <a:chExt cx="1125780" cy="1318748"/>
            </a:xfrm>
          </p:grpSpPr>
          <p:pic>
            <p:nvPicPr>
              <p:cNvPr id="102" name="圖片 101">
                <a:extLst>
                  <a:ext uri="{FF2B5EF4-FFF2-40B4-BE49-F238E27FC236}">
                    <a16:creationId xmlns:a16="http://schemas.microsoft.com/office/drawing/2014/main" id="{2F5A6B2A-7B00-45B3-96F3-2980E77C2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0064" y="1431238"/>
                <a:ext cx="1076909" cy="1076909"/>
              </a:xfrm>
              <a:prstGeom prst="rect">
                <a:avLst/>
              </a:prstGeom>
            </p:spPr>
          </p:pic>
          <p:sp>
            <p:nvSpPr>
              <p:cNvPr id="103" name="文字方塊 102">
                <a:extLst>
                  <a:ext uri="{FF2B5EF4-FFF2-40B4-BE49-F238E27FC236}">
                    <a16:creationId xmlns:a16="http://schemas.microsoft.com/office/drawing/2014/main" id="{A1AF4D6D-E00C-48C4-A25B-B05EA119FA98}"/>
                  </a:ext>
                </a:extLst>
              </p:cNvPr>
              <p:cNvSpPr txBox="1"/>
              <p:nvPr/>
            </p:nvSpPr>
            <p:spPr>
              <a:xfrm>
                <a:off x="9298000" y="2380654"/>
                <a:ext cx="1125780" cy="369332"/>
              </a:xfrm>
              <a:prstGeom prst="rect">
                <a:avLst/>
              </a:prstGeom>
              <a:noFill/>
            </p:spPr>
            <p:txBody>
              <a:bodyPr wrap="square" rtlCol="0">
                <a:spAutoFit/>
              </a:bodyPr>
              <a:lstStyle/>
              <a:p>
                <a:pPr algn="ctr"/>
                <a:r>
                  <a:rPr lang="en-US" altLang="zh-TW" b="1" dirty="0">
                    <a:latin typeface="微軟正黑體" panose="020B0604030504040204" pitchFamily="34" charset="-120"/>
                    <a:ea typeface="微軟正黑體" panose="020B0604030504040204" pitchFamily="34" charset="-120"/>
                  </a:rPr>
                  <a:t>Server 1</a:t>
                </a:r>
                <a:endParaRPr lang="zh-TW" altLang="en-US" b="1" dirty="0">
                  <a:latin typeface="微軟正黑體" panose="020B0604030504040204" pitchFamily="34" charset="-120"/>
                  <a:ea typeface="微軟正黑體" panose="020B0604030504040204" pitchFamily="34" charset="-120"/>
                </a:endParaRPr>
              </a:p>
            </p:txBody>
          </p:sp>
        </p:grpSp>
      </p:grpSp>
      <p:sp>
        <p:nvSpPr>
          <p:cNvPr id="112" name="橢圓 111">
            <a:extLst>
              <a:ext uri="{FF2B5EF4-FFF2-40B4-BE49-F238E27FC236}">
                <a16:creationId xmlns:a16="http://schemas.microsoft.com/office/drawing/2014/main" id="{0D62373B-92B7-4402-96DB-0152016DF4DB}"/>
              </a:ext>
            </a:extLst>
          </p:cNvPr>
          <p:cNvSpPr/>
          <p:nvPr/>
        </p:nvSpPr>
        <p:spPr>
          <a:xfrm>
            <a:off x="2664677" y="2183813"/>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1</a:t>
            </a:r>
            <a:endParaRPr lang="zh-TW" altLang="en-US" b="1" dirty="0"/>
          </a:p>
        </p:txBody>
      </p:sp>
      <p:sp>
        <p:nvSpPr>
          <p:cNvPr id="113" name="橢圓 112">
            <a:extLst>
              <a:ext uri="{FF2B5EF4-FFF2-40B4-BE49-F238E27FC236}">
                <a16:creationId xmlns:a16="http://schemas.microsoft.com/office/drawing/2014/main" id="{7390A0B9-CC00-4A0E-B6B4-887EA349515D}"/>
              </a:ext>
            </a:extLst>
          </p:cNvPr>
          <p:cNvSpPr/>
          <p:nvPr/>
        </p:nvSpPr>
        <p:spPr>
          <a:xfrm>
            <a:off x="2638403" y="3941978"/>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2</a:t>
            </a:r>
            <a:endParaRPr lang="zh-TW" altLang="en-US" b="1" dirty="0"/>
          </a:p>
        </p:txBody>
      </p:sp>
      <p:sp>
        <p:nvSpPr>
          <p:cNvPr id="114" name="橢圓 113">
            <a:extLst>
              <a:ext uri="{FF2B5EF4-FFF2-40B4-BE49-F238E27FC236}">
                <a16:creationId xmlns:a16="http://schemas.microsoft.com/office/drawing/2014/main" id="{33737825-C8C6-41B3-B531-AE1E1BCEECD6}"/>
              </a:ext>
            </a:extLst>
          </p:cNvPr>
          <p:cNvSpPr/>
          <p:nvPr/>
        </p:nvSpPr>
        <p:spPr>
          <a:xfrm>
            <a:off x="6538679" y="3210900"/>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1</a:t>
            </a:r>
            <a:endParaRPr lang="zh-TW" altLang="en-US" b="1" dirty="0"/>
          </a:p>
        </p:txBody>
      </p:sp>
      <p:sp>
        <p:nvSpPr>
          <p:cNvPr id="115" name="橢圓 114">
            <a:extLst>
              <a:ext uri="{FF2B5EF4-FFF2-40B4-BE49-F238E27FC236}">
                <a16:creationId xmlns:a16="http://schemas.microsoft.com/office/drawing/2014/main" id="{844D21B6-4A15-483E-BEB6-F9622579C0C0}"/>
              </a:ext>
            </a:extLst>
          </p:cNvPr>
          <p:cNvSpPr/>
          <p:nvPr/>
        </p:nvSpPr>
        <p:spPr>
          <a:xfrm>
            <a:off x="2664677" y="2183813"/>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3</a:t>
            </a:r>
            <a:endParaRPr lang="zh-TW" altLang="en-US" b="1" dirty="0"/>
          </a:p>
        </p:txBody>
      </p:sp>
      <p:sp>
        <p:nvSpPr>
          <p:cNvPr id="116" name="橢圓 115">
            <a:extLst>
              <a:ext uri="{FF2B5EF4-FFF2-40B4-BE49-F238E27FC236}">
                <a16:creationId xmlns:a16="http://schemas.microsoft.com/office/drawing/2014/main" id="{23BD3717-D5C8-4245-A2ED-3399E2552E59}"/>
              </a:ext>
            </a:extLst>
          </p:cNvPr>
          <p:cNvSpPr/>
          <p:nvPr/>
        </p:nvSpPr>
        <p:spPr>
          <a:xfrm>
            <a:off x="6538679" y="3210900"/>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2</a:t>
            </a:r>
            <a:endParaRPr lang="zh-TW" altLang="en-US" b="1" dirty="0"/>
          </a:p>
        </p:txBody>
      </p:sp>
      <p:sp>
        <p:nvSpPr>
          <p:cNvPr id="117" name="橢圓 116">
            <a:extLst>
              <a:ext uri="{FF2B5EF4-FFF2-40B4-BE49-F238E27FC236}">
                <a16:creationId xmlns:a16="http://schemas.microsoft.com/office/drawing/2014/main" id="{0257907A-7397-4F23-9521-172953356B41}"/>
              </a:ext>
            </a:extLst>
          </p:cNvPr>
          <p:cNvSpPr/>
          <p:nvPr/>
        </p:nvSpPr>
        <p:spPr>
          <a:xfrm>
            <a:off x="6534905" y="3210900"/>
            <a:ext cx="360000" cy="36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3</a:t>
            </a:r>
            <a:endParaRPr lang="zh-TW" altLang="en-US" b="1" dirty="0"/>
          </a:p>
        </p:txBody>
      </p:sp>
      <p:sp>
        <p:nvSpPr>
          <p:cNvPr id="118" name="文字方塊 117">
            <a:extLst>
              <a:ext uri="{FF2B5EF4-FFF2-40B4-BE49-F238E27FC236}">
                <a16:creationId xmlns:a16="http://schemas.microsoft.com/office/drawing/2014/main" id="{CD7F8BF1-D41E-4F1A-90F5-213FA0C58E71}"/>
              </a:ext>
            </a:extLst>
          </p:cNvPr>
          <p:cNvSpPr txBox="1"/>
          <p:nvPr/>
        </p:nvSpPr>
        <p:spPr>
          <a:xfrm>
            <a:off x="8908299" y="765888"/>
            <a:ext cx="1946064" cy="338554"/>
          </a:xfrm>
          <a:prstGeom prst="rect">
            <a:avLst/>
          </a:prstGeom>
          <a:noFill/>
        </p:spPr>
        <p:txBody>
          <a:bodyPr wrap="square" rtlCol="0">
            <a:spAutoFit/>
          </a:bodyPr>
          <a:lstStyle/>
          <a:p>
            <a:pPr algn="ctr"/>
            <a:r>
              <a:rPr lang="en-US" altLang="zh-TW" sz="1600" b="1" dirty="0">
                <a:solidFill>
                  <a:srgbClr val="FF0000"/>
                </a:solidFill>
                <a:latin typeface="微軟正黑體" panose="020B0604030504040204" pitchFamily="34" charset="-120"/>
                <a:ea typeface="微軟正黑體" panose="020B0604030504040204" pitchFamily="34" charset="-120"/>
              </a:rPr>
              <a:t>10 Connections</a:t>
            </a:r>
            <a:endParaRPr lang="zh-TW" altLang="en-US" sz="1600" b="1" dirty="0">
              <a:solidFill>
                <a:srgbClr val="FF0000"/>
              </a:solidFill>
              <a:latin typeface="微軟正黑體" panose="020B0604030504040204" pitchFamily="34" charset="-120"/>
              <a:ea typeface="微軟正黑體" panose="020B0604030504040204" pitchFamily="34" charset="-120"/>
            </a:endParaRPr>
          </a:p>
        </p:txBody>
      </p:sp>
      <p:sp>
        <p:nvSpPr>
          <p:cNvPr id="119" name="文字方塊 118">
            <a:extLst>
              <a:ext uri="{FF2B5EF4-FFF2-40B4-BE49-F238E27FC236}">
                <a16:creationId xmlns:a16="http://schemas.microsoft.com/office/drawing/2014/main" id="{2166AFD1-D1A4-4A3D-8F50-0F3FB97C8062}"/>
              </a:ext>
            </a:extLst>
          </p:cNvPr>
          <p:cNvSpPr txBox="1"/>
          <p:nvPr/>
        </p:nvSpPr>
        <p:spPr>
          <a:xfrm>
            <a:off x="8908299" y="2609798"/>
            <a:ext cx="1946064" cy="338554"/>
          </a:xfrm>
          <a:prstGeom prst="rect">
            <a:avLst/>
          </a:prstGeom>
          <a:noFill/>
        </p:spPr>
        <p:txBody>
          <a:bodyPr wrap="square" rtlCol="0">
            <a:spAutoFit/>
          </a:bodyPr>
          <a:lstStyle/>
          <a:p>
            <a:pPr algn="ctr"/>
            <a:r>
              <a:rPr lang="en-US" altLang="zh-TW" sz="1600" b="1" dirty="0">
                <a:solidFill>
                  <a:schemeClr val="bg1">
                    <a:lumMod val="50000"/>
                  </a:schemeClr>
                </a:solidFill>
                <a:latin typeface="微軟正黑體" panose="020B0604030504040204" pitchFamily="34" charset="-120"/>
                <a:ea typeface="微軟正黑體" panose="020B0604030504040204" pitchFamily="34" charset="-120"/>
              </a:rPr>
              <a:t>100 Connections</a:t>
            </a:r>
            <a:endParaRPr lang="zh-TW"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120" name="文字方塊 119">
            <a:extLst>
              <a:ext uri="{FF2B5EF4-FFF2-40B4-BE49-F238E27FC236}">
                <a16:creationId xmlns:a16="http://schemas.microsoft.com/office/drawing/2014/main" id="{6FE78624-9E8E-450F-A243-1FDC7A8610DB}"/>
              </a:ext>
            </a:extLst>
          </p:cNvPr>
          <p:cNvSpPr txBox="1"/>
          <p:nvPr/>
        </p:nvSpPr>
        <p:spPr>
          <a:xfrm>
            <a:off x="8930671" y="4339715"/>
            <a:ext cx="1946064" cy="338554"/>
          </a:xfrm>
          <a:prstGeom prst="rect">
            <a:avLst/>
          </a:prstGeom>
          <a:noFill/>
        </p:spPr>
        <p:txBody>
          <a:bodyPr wrap="square" rtlCol="0">
            <a:spAutoFit/>
          </a:bodyPr>
          <a:lstStyle/>
          <a:p>
            <a:pPr algn="ctr"/>
            <a:r>
              <a:rPr lang="en-US" altLang="zh-TW" sz="1600" b="1" dirty="0">
                <a:solidFill>
                  <a:schemeClr val="bg1">
                    <a:lumMod val="50000"/>
                  </a:schemeClr>
                </a:solidFill>
                <a:latin typeface="微軟正黑體" panose="020B0604030504040204" pitchFamily="34" charset="-120"/>
                <a:ea typeface="微軟正黑體" panose="020B0604030504040204" pitchFamily="34" charset="-120"/>
              </a:rPr>
              <a:t>1000 Connections</a:t>
            </a:r>
            <a:endParaRPr lang="zh-TW"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36" name="文字方塊 35">
            <a:extLst>
              <a:ext uri="{FF2B5EF4-FFF2-40B4-BE49-F238E27FC236}">
                <a16:creationId xmlns:a16="http://schemas.microsoft.com/office/drawing/2014/main" id="{80EB3C84-880A-497A-AC12-06FF3618F5B3}"/>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50</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0385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113"/>
                                        </p:tgtEl>
                                        <p:attrNameLst>
                                          <p:attrName>style.visibility</p:attrName>
                                        </p:attrNameLst>
                                      </p:cBhvr>
                                      <p:to>
                                        <p:strVal val="visible"/>
                                      </p:to>
                                    </p:set>
                                  </p:childTnLst>
                                </p:cTn>
                              </p:par>
                            </p:childTnLst>
                          </p:cTn>
                        </p:par>
                        <p:par>
                          <p:cTn id="9" fill="hold">
                            <p:stCondLst>
                              <p:cond delay="500"/>
                            </p:stCondLst>
                            <p:childTnLst>
                              <p:par>
                                <p:cTn id="10" presetID="42" presetClass="path" presetSubtype="0" accel="50000" decel="50000" fill="hold" grpId="1" nodeType="afterEffect">
                                  <p:stCondLst>
                                    <p:cond delay="0"/>
                                  </p:stCondLst>
                                  <p:childTnLst>
                                    <p:animMotion origin="layout" path="M -3.33333E-6 4.07407E-6 L 0.22188 0.14513 " pathEditMode="relative" rAng="0" ptsTypes="AA">
                                      <p:cBhvr>
                                        <p:cTn id="11" dur="1500" fill="hold"/>
                                        <p:tgtEl>
                                          <p:spTgt spid="112"/>
                                        </p:tgtEl>
                                        <p:attrNameLst>
                                          <p:attrName>ppt_x</p:attrName>
                                          <p:attrName>ppt_y</p:attrName>
                                        </p:attrNameLst>
                                      </p:cBhvr>
                                      <p:rCtr x="11094" y="7245"/>
                                    </p:animMotion>
                                  </p:childTnLst>
                                </p:cTn>
                              </p:par>
                              <p:par>
                                <p:cTn id="12" presetID="42" presetClass="path" presetSubtype="0" accel="50000" decel="50000" fill="hold" grpId="1" nodeType="withEffect">
                                  <p:stCondLst>
                                    <p:cond delay="500"/>
                                  </p:stCondLst>
                                  <p:childTnLst>
                                    <p:animMotion origin="layout" path="M 2.08333E-7 4.07407E-6 L 0.22526 -0.09468 " pathEditMode="relative" rAng="0" ptsTypes="AA">
                                      <p:cBhvr>
                                        <p:cTn id="13" dur="1500" fill="hold"/>
                                        <p:tgtEl>
                                          <p:spTgt spid="113"/>
                                        </p:tgtEl>
                                        <p:attrNameLst>
                                          <p:attrName>ppt_x</p:attrName>
                                          <p:attrName>ppt_y</p:attrName>
                                        </p:attrNameLst>
                                      </p:cBhvr>
                                      <p:rCtr x="11263" y="-4745"/>
                                    </p:animMotion>
                                  </p:childTnLst>
                                </p:cTn>
                              </p:par>
                            </p:childTnLst>
                          </p:cTn>
                        </p:par>
                        <p:par>
                          <p:cTn id="14" fill="hold">
                            <p:stCondLst>
                              <p:cond delay="2500"/>
                            </p:stCondLst>
                            <p:childTnLst>
                              <p:par>
                                <p:cTn id="15" presetID="10" presetClass="exit" presetSubtype="0" fill="hold" grpId="2" nodeType="afterEffect">
                                  <p:stCondLst>
                                    <p:cond delay="0"/>
                                  </p:stCondLst>
                                  <p:childTnLst>
                                    <p:animEffect transition="out" filter="fade">
                                      <p:cBhvr>
                                        <p:cTn id="16" dur="500"/>
                                        <p:tgtEl>
                                          <p:spTgt spid="112"/>
                                        </p:tgtEl>
                                      </p:cBhvr>
                                    </p:animEffect>
                                    <p:set>
                                      <p:cBhvr>
                                        <p:cTn id="17" dur="1" fill="hold">
                                          <p:stCondLst>
                                            <p:cond delay="499"/>
                                          </p:stCondLst>
                                        </p:cTn>
                                        <p:tgtEl>
                                          <p:spTgt spid="112"/>
                                        </p:tgtEl>
                                        <p:attrNameLst>
                                          <p:attrName>style.visibility</p:attrName>
                                        </p:attrNameLst>
                                      </p:cBhvr>
                                      <p:to>
                                        <p:strVal val="hidden"/>
                                      </p:to>
                                    </p:set>
                                  </p:childTnLst>
                                </p:cTn>
                              </p:par>
                            </p:childTnLst>
                          </p:cTn>
                        </p:par>
                        <p:par>
                          <p:cTn id="18" fill="hold">
                            <p:stCondLst>
                              <p:cond delay="3000"/>
                            </p:stCondLst>
                            <p:childTnLst>
                              <p:par>
                                <p:cTn id="19" presetID="10" presetClass="exit" presetSubtype="0" fill="hold" grpId="2" nodeType="afterEffect">
                                  <p:stCondLst>
                                    <p:cond delay="0"/>
                                  </p:stCondLst>
                                  <p:childTnLst>
                                    <p:animEffect transition="out" filter="fade">
                                      <p:cBhvr>
                                        <p:cTn id="20" dur="500"/>
                                        <p:tgtEl>
                                          <p:spTgt spid="113"/>
                                        </p:tgtEl>
                                      </p:cBhvr>
                                    </p:animEffect>
                                    <p:set>
                                      <p:cBhvr>
                                        <p:cTn id="21" dur="1" fill="hold">
                                          <p:stCondLst>
                                            <p:cond delay="499"/>
                                          </p:stCondLst>
                                        </p:cTn>
                                        <p:tgtEl>
                                          <p:spTgt spid="113"/>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14"/>
                                        </p:tgtEl>
                                        <p:attrNameLst>
                                          <p:attrName>style.visibility</p:attrName>
                                        </p:attrNameLst>
                                      </p:cBhvr>
                                      <p:to>
                                        <p:strVal val="visible"/>
                                      </p:to>
                                    </p:set>
                                    <p:animEffect transition="in" filter="fade">
                                      <p:cBhvr>
                                        <p:cTn id="24" dur="500"/>
                                        <p:tgtEl>
                                          <p:spTgt spid="114"/>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116"/>
                                        </p:tgtEl>
                                        <p:attrNameLst>
                                          <p:attrName>style.visibility</p:attrName>
                                        </p:attrNameLst>
                                      </p:cBhvr>
                                      <p:to>
                                        <p:strVal val="visible"/>
                                      </p:to>
                                    </p:set>
                                    <p:animEffect transition="in" filter="fade">
                                      <p:cBhvr>
                                        <p:cTn id="27" dur="500"/>
                                        <p:tgtEl>
                                          <p:spTgt spid="116"/>
                                        </p:tgtEl>
                                      </p:cBhvr>
                                    </p:animEffect>
                                  </p:childTnLst>
                                </p:cTn>
                              </p:par>
                              <p:par>
                                <p:cTn id="28" presetID="42" presetClass="path" presetSubtype="0" accel="50000" decel="50000" fill="hold" grpId="1" nodeType="withEffect">
                                  <p:stCondLst>
                                    <p:cond delay="0"/>
                                  </p:stCondLst>
                                  <p:childTnLst>
                                    <p:animMotion origin="layout" path="M -1.66667E-6 -4.44444E-6 L 0.21068 -0.26273 " pathEditMode="relative" rAng="0" ptsTypes="AA">
                                      <p:cBhvr>
                                        <p:cTn id="29" dur="1500" fill="hold"/>
                                        <p:tgtEl>
                                          <p:spTgt spid="114"/>
                                        </p:tgtEl>
                                        <p:attrNameLst>
                                          <p:attrName>ppt_x</p:attrName>
                                          <p:attrName>ppt_y</p:attrName>
                                        </p:attrNameLst>
                                      </p:cBhvr>
                                      <p:rCtr x="10534" y="-13148"/>
                                    </p:animMotion>
                                  </p:childTnLst>
                                </p:cTn>
                              </p:par>
                              <p:par>
                                <p:cTn id="30" presetID="42" presetClass="path" presetSubtype="0" accel="50000" decel="50000" fill="hold" grpId="1" nodeType="withEffect">
                                  <p:stCondLst>
                                    <p:cond delay="500"/>
                                  </p:stCondLst>
                                  <p:childTnLst>
                                    <p:animMotion origin="layout" path="M -1.66667E-6 -4.44444E-6 L 0.18542 -0.22916 " pathEditMode="relative" rAng="0" ptsTypes="AA">
                                      <p:cBhvr>
                                        <p:cTn id="31" dur="1500" fill="hold"/>
                                        <p:tgtEl>
                                          <p:spTgt spid="116"/>
                                        </p:tgtEl>
                                        <p:attrNameLst>
                                          <p:attrName>ppt_x</p:attrName>
                                          <p:attrName>ppt_y</p:attrName>
                                        </p:attrNameLst>
                                      </p:cBhvr>
                                      <p:rCtr x="9271" y="-11458"/>
                                    </p:animMotion>
                                  </p:childTnLst>
                                </p:cTn>
                              </p:par>
                              <p:par>
                                <p:cTn id="32" presetID="1" presetClass="entr" presetSubtype="0" fill="hold" grpId="0" nodeType="withEffect">
                                  <p:stCondLst>
                                    <p:cond delay="0"/>
                                  </p:stCondLst>
                                  <p:childTnLst>
                                    <p:set>
                                      <p:cBhvr>
                                        <p:cTn id="33" dur="1" fill="hold">
                                          <p:stCondLst>
                                            <p:cond delay="0"/>
                                          </p:stCondLst>
                                        </p:cTn>
                                        <p:tgtEl>
                                          <p:spTgt spid="115"/>
                                        </p:tgtEl>
                                        <p:attrNameLst>
                                          <p:attrName>style.visibility</p:attrName>
                                        </p:attrNameLst>
                                      </p:cBhvr>
                                      <p:to>
                                        <p:strVal val="visible"/>
                                      </p:to>
                                    </p:set>
                                  </p:childTnLst>
                                </p:cTn>
                              </p:par>
                              <p:par>
                                <p:cTn id="34" presetID="42" presetClass="path" presetSubtype="0" accel="50000" decel="50000" fill="hold" grpId="1" nodeType="withEffect">
                                  <p:stCondLst>
                                    <p:cond delay="0"/>
                                  </p:stCondLst>
                                  <p:childTnLst>
                                    <p:animMotion origin="layout" path="M -3.33333E-6 4.07407E-6 L 0.22188 0.15254 " pathEditMode="relative" rAng="0" ptsTypes="AA">
                                      <p:cBhvr>
                                        <p:cTn id="35" dur="1500" fill="hold"/>
                                        <p:tgtEl>
                                          <p:spTgt spid="115"/>
                                        </p:tgtEl>
                                        <p:attrNameLst>
                                          <p:attrName>ppt_x</p:attrName>
                                          <p:attrName>ppt_y</p:attrName>
                                        </p:attrNameLst>
                                      </p:cBhvr>
                                      <p:rCtr x="11094" y="7616"/>
                                    </p:animMotion>
                                  </p:childTnLst>
                                </p:cTn>
                              </p:par>
                              <p:par>
                                <p:cTn id="36" presetID="10" presetClass="exit" presetSubtype="0" fill="hold" grpId="2" nodeType="withEffect">
                                  <p:stCondLst>
                                    <p:cond delay="1500"/>
                                  </p:stCondLst>
                                  <p:childTnLst>
                                    <p:animEffect transition="out" filter="fade">
                                      <p:cBhvr>
                                        <p:cTn id="37" dur="500"/>
                                        <p:tgtEl>
                                          <p:spTgt spid="115"/>
                                        </p:tgtEl>
                                      </p:cBhvr>
                                    </p:animEffect>
                                    <p:set>
                                      <p:cBhvr>
                                        <p:cTn id="38" dur="1" fill="hold">
                                          <p:stCondLst>
                                            <p:cond delay="499"/>
                                          </p:stCondLst>
                                        </p:cTn>
                                        <p:tgtEl>
                                          <p:spTgt spid="115"/>
                                        </p:tgtEl>
                                        <p:attrNameLst>
                                          <p:attrName>style.visibility</p:attrName>
                                        </p:attrNameLst>
                                      </p:cBhvr>
                                      <p:to>
                                        <p:strVal val="hidden"/>
                                      </p:to>
                                    </p:set>
                                  </p:childTnLst>
                                </p:cTn>
                              </p:par>
                            </p:childTnLst>
                          </p:cTn>
                        </p:par>
                        <p:par>
                          <p:cTn id="39" fill="hold">
                            <p:stCondLst>
                              <p:cond delay="5000"/>
                            </p:stCondLst>
                            <p:childTnLst>
                              <p:par>
                                <p:cTn id="40" presetID="10" presetClass="entr" presetSubtype="0" fill="hold" grpId="0" nodeType="afterEffect">
                                  <p:stCondLst>
                                    <p:cond delay="0"/>
                                  </p:stCondLst>
                                  <p:childTnLst>
                                    <p:set>
                                      <p:cBhvr>
                                        <p:cTn id="41" dur="1" fill="hold">
                                          <p:stCondLst>
                                            <p:cond delay="0"/>
                                          </p:stCondLst>
                                        </p:cTn>
                                        <p:tgtEl>
                                          <p:spTgt spid="117"/>
                                        </p:tgtEl>
                                        <p:attrNameLst>
                                          <p:attrName>style.visibility</p:attrName>
                                        </p:attrNameLst>
                                      </p:cBhvr>
                                      <p:to>
                                        <p:strVal val="visible"/>
                                      </p:to>
                                    </p:set>
                                    <p:animEffect transition="in" filter="fade">
                                      <p:cBhvr>
                                        <p:cTn id="42" dur="500"/>
                                        <p:tgtEl>
                                          <p:spTgt spid="117"/>
                                        </p:tgtEl>
                                      </p:cBhvr>
                                    </p:animEffect>
                                  </p:childTnLst>
                                </p:cTn>
                              </p:par>
                              <p:par>
                                <p:cTn id="43" presetID="42" presetClass="path" presetSubtype="0" accel="50000" decel="50000" fill="hold" grpId="1" nodeType="withEffect">
                                  <p:stCondLst>
                                    <p:cond delay="0"/>
                                  </p:stCondLst>
                                  <p:childTnLst>
                                    <p:animMotion origin="layout" path="M -1.04167E-6 -4.44444E-6 L 0.16029 -0.19838 " pathEditMode="relative" rAng="0" ptsTypes="AA">
                                      <p:cBhvr>
                                        <p:cTn id="44" dur="1500" fill="hold"/>
                                        <p:tgtEl>
                                          <p:spTgt spid="117"/>
                                        </p:tgtEl>
                                        <p:attrNameLst>
                                          <p:attrName>ppt_x</p:attrName>
                                          <p:attrName>ppt_y</p:attrName>
                                        </p:attrNameLst>
                                      </p:cBhvr>
                                      <p:rCtr x="8008" y="-9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2" grpId="1" animBg="1"/>
      <p:bldP spid="112" grpId="2" animBg="1"/>
      <p:bldP spid="113" grpId="0" animBg="1"/>
      <p:bldP spid="113" grpId="1" animBg="1"/>
      <p:bldP spid="113" grpId="2" animBg="1"/>
      <p:bldP spid="114" grpId="0" animBg="1"/>
      <p:bldP spid="114" grpId="1" animBg="1"/>
      <p:bldP spid="115" grpId="0" animBg="1"/>
      <p:bldP spid="115" grpId="1" animBg="1"/>
      <p:bldP spid="115" grpId="2" animBg="1"/>
      <p:bldP spid="116" grpId="0" animBg="1"/>
      <p:bldP spid="116" grpId="1" animBg="1"/>
      <p:bldP spid="117" grpId="0" animBg="1"/>
      <p:bldP spid="117"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07469A1C-C796-484A-9FB5-2A2CB14AFEF5}"/>
              </a:ext>
            </a:extLst>
          </p:cNvPr>
          <p:cNvSpPr txBox="1"/>
          <p:nvPr/>
        </p:nvSpPr>
        <p:spPr>
          <a:xfrm>
            <a:off x="2936308" y="2531968"/>
            <a:ext cx="6319383" cy="1446550"/>
          </a:xfrm>
          <a:prstGeom prst="rect">
            <a:avLst/>
          </a:prstGeom>
          <a:noFill/>
        </p:spPr>
        <p:txBody>
          <a:bodyPr wrap="square" rtlCol="0">
            <a:spAutoFit/>
          </a:bodyPr>
          <a:lstStyle>
            <a:defPPr>
              <a:defRPr lang="zh-TW"/>
            </a:defPPr>
            <a:lvl1pPr algn="ctr">
              <a:defRPr sz="3600" b="1">
                <a:solidFill>
                  <a:srgbClr val="FF914C"/>
                </a:solidFill>
                <a:latin typeface="微軟正黑體" panose="020B0604030504040204" pitchFamily="34" charset="-120"/>
                <a:ea typeface="微軟正黑體" panose="020B0604030504040204" pitchFamily="34" charset="-120"/>
              </a:defRPr>
            </a:lvl1pPr>
          </a:lstStyle>
          <a:p>
            <a:r>
              <a:rPr lang="en-US" altLang="zh-TW" sz="8800" dirty="0">
                <a:solidFill>
                  <a:schemeClr val="bg1">
                    <a:lumMod val="95000"/>
                  </a:schemeClr>
                </a:solidFill>
              </a:rPr>
              <a:t>Thank You </a:t>
            </a:r>
            <a:endParaRPr lang="zh-TW" altLang="en-US" sz="8800" dirty="0">
              <a:solidFill>
                <a:schemeClr val="bg1">
                  <a:lumMod val="95000"/>
                </a:schemeClr>
              </a:solidFill>
            </a:endParaRPr>
          </a:p>
        </p:txBody>
      </p:sp>
      <p:sp>
        <p:nvSpPr>
          <p:cNvPr id="20" name="文字方塊 19">
            <a:extLst>
              <a:ext uri="{FF2B5EF4-FFF2-40B4-BE49-F238E27FC236}">
                <a16:creationId xmlns:a16="http://schemas.microsoft.com/office/drawing/2014/main" id="{8B8960A5-21F0-4C15-B192-C66E308A65CD}"/>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51</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1303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矩形: 圓角 1">
            <a:extLst>
              <a:ext uri="{FF2B5EF4-FFF2-40B4-BE49-F238E27FC236}">
                <a16:creationId xmlns:a16="http://schemas.microsoft.com/office/drawing/2014/main" id="{9FAB23AF-D8A5-4497-A829-92BE1FB09A10}"/>
              </a:ext>
            </a:extLst>
          </p:cNvPr>
          <p:cNvSpPr/>
          <p:nvPr/>
        </p:nvSpPr>
        <p:spPr>
          <a:xfrm>
            <a:off x="1006764" y="600364"/>
            <a:ext cx="10178472" cy="5689600"/>
          </a:xfrm>
          <a:prstGeom prst="roundRect">
            <a:avLst>
              <a:gd name="adj" fmla="val 3842"/>
            </a:avLst>
          </a:prstGeom>
          <a:solidFill>
            <a:schemeClr val="bg1">
              <a:alpha val="98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a:extLst>
              <a:ext uri="{FF2B5EF4-FFF2-40B4-BE49-F238E27FC236}">
                <a16:creationId xmlns:a16="http://schemas.microsoft.com/office/drawing/2014/main" id="{80EB3C84-880A-497A-AC12-06FF3618F5B3}"/>
              </a:ext>
            </a:extLst>
          </p:cNvPr>
          <p:cNvSpPr txBox="1"/>
          <p:nvPr/>
        </p:nvSpPr>
        <p:spPr>
          <a:xfrm>
            <a:off x="11607800" y="6349376"/>
            <a:ext cx="548340"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52</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4813C131-436F-4DEC-953F-F96E9A423152}"/>
              </a:ext>
            </a:extLst>
          </p:cNvPr>
          <p:cNvPicPr>
            <a:picLocks noChangeAspect="1"/>
          </p:cNvPicPr>
          <p:nvPr/>
        </p:nvPicPr>
        <p:blipFill>
          <a:blip r:embed="rId3"/>
          <a:stretch>
            <a:fillRect/>
          </a:stretch>
        </p:blipFill>
        <p:spPr>
          <a:xfrm>
            <a:off x="1185177" y="995023"/>
            <a:ext cx="9821646" cy="4867954"/>
          </a:xfrm>
          <a:prstGeom prst="rect">
            <a:avLst/>
          </a:prstGeom>
        </p:spPr>
      </p:pic>
    </p:spTree>
    <p:extLst>
      <p:ext uri="{BB962C8B-B14F-4D97-AF65-F5344CB8AC3E}">
        <p14:creationId xmlns:p14="http://schemas.microsoft.com/office/powerpoint/2010/main" val="278564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D4397991-7D8A-481D-A4AB-DF7A46877D35}"/>
              </a:ext>
            </a:extLst>
          </p:cNvPr>
          <p:cNvSpPr txBox="1"/>
          <p:nvPr/>
        </p:nvSpPr>
        <p:spPr>
          <a:xfrm>
            <a:off x="11582400" y="6349376"/>
            <a:ext cx="573740" cy="461665"/>
          </a:xfrm>
          <a:prstGeom prst="rect">
            <a:avLst/>
          </a:prstGeom>
          <a:noFill/>
        </p:spPr>
        <p:txBody>
          <a:bodyPr wrap="square" rtlCol="0">
            <a:spAutoFit/>
          </a:bodyPr>
          <a:lstStyle/>
          <a:p>
            <a:pPr algn="ctr"/>
            <a:r>
              <a:rPr lang="en-US" altLang="zh-TW" sz="2400" b="1" dirty="0">
                <a:solidFill>
                  <a:schemeClr val="bg1"/>
                </a:solidFill>
                <a:latin typeface="微軟正黑體" panose="020B0604030504040204" pitchFamily="34" charset="-120"/>
                <a:ea typeface="微軟正黑體" panose="020B0604030504040204" pitchFamily="34" charset="-120"/>
              </a:rPr>
              <a:t>8</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705B83EA-DE41-4C43-A309-1EEB6A4DC817}"/>
              </a:ext>
            </a:extLst>
          </p:cNvPr>
          <p:cNvSpPr txBox="1"/>
          <p:nvPr/>
        </p:nvSpPr>
        <p:spPr>
          <a:xfrm>
            <a:off x="2336427" y="399464"/>
            <a:ext cx="7519147" cy="646331"/>
          </a:xfrm>
          <a:prstGeom prst="rect">
            <a:avLst/>
          </a:prstGeom>
          <a:noFill/>
        </p:spPr>
        <p:txBody>
          <a:bodyPr wrap="square" rtlCol="0">
            <a:spAutoFit/>
          </a:bodyPr>
          <a:lstStyle/>
          <a:p>
            <a:pPr algn="ctr"/>
            <a:r>
              <a:rPr lang="en-US" altLang="zh-TW" sz="3600" dirty="0" err="1">
                <a:solidFill>
                  <a:schemeClr val="bg1">
                    <a:lumMod val="95000"/>
                  </a:schemeClr>
                </a:solidFill>
                <a:latin typeface="微軟正黑體" panose="020B0604030504040204" pitchFamily="34" charset="-120"/>
                <a:ea typeface="微軟正黑體" panose="020B0604030504040204" pitchFamily="34" charset="-120"/>
              </a:rPr>
              <a:t>B+Tree</a:t>
            </a:r>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特點</a:t>
            </a:r>
          </a:p>
        </p:txBody>
      </p:sp>
      <p:sp>
        <p:nvSpPr>
          <p:cNvPr id="9" name="文字方塊 8">
            <a:extLst>
              <a:ext uri="{FF2B5EF4-FFF2-40B4-BE49-F238E27FC236}">
                <a16:creationId xmlns:a16="http://schemas.microsoft.com/office/drawing/2014/main" id="{4A1785E7-B207-452D-86EC-F678894241BD}"/>
              </a:ext>
            </a:extLst>
          </p:cNvPr>
          <p:cNvSpPr txBox="1"/>
          <p:nvPr/>
        </p:nvSpPr>
        <p:spPr>
          <a:xfrm>
            <a:off x="3205420" y="2389067"/>
            <a:ext cx="7152391" cy="414344"/>
          </a:xfrm>
          <a:prstGeom prst="rect">
            <a:avLst/>
          </a:prstGeom>
          <a:noFill/>
        </p:spPr>
        <p:txBody>
          <a:bodyPr wrap="square">
            <a:spAutoFit/>
          </a:bodyPr>
          <a:lstStyle/>
          <a:p>
            <a:pPr marL="169200" algn="just">
              <a:lnSpc>
                <a:spcPct val="114000"/>
              </a:lnSpc>
              <a:spcBef>
                <a:spcPts val="600"/>
              </a:spcBef>
            </a:pP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3" name="文字方塊 12">
            <a:extLst>
              <a:ext uri="{FF2B5EF4-FFF2-40B4-BE49-F238E27FC236}">
                <a16:creationId xmlns:a16="http://schemas.microsoft.com/office/drawing/2014/main" id="{CD0A247C-8F79-4222-9639-995130E5EDA5}"/>
              </a:ext>
            </a:extLst>
          </p:cNvPr>
          <p:cNvSpPr txBox="1"/>
          <p:nvPr/>
        </p:nvSpPr>
        <p:spPr>
          <a:xfrm>
            <a:off x="3338409" y="918167"/>
            <a:ext cx="5515182" cy="923330"/>
          </a:xfrm>
          <a:prstGeom prst="rect">
            <a:avLst/>
          </a:prstGeom>
          <a:noFill/>
        </p:spPr>
        <p:txBody>
          <a:bodyPr wrap="square" rtlCol="0">
            <a:spAutoFit/>
          </a:bodyPr>
          <a:lstStyle/>
          <a:p>
            <a:r>
              <a:rPr lang="en-US" altLang="zh-TW" sz="5400" dirty="0">
                <a:solidFill>
                  <a:schemeClr val="accent2"/>
                </a:solidFill>
              </a:rPr>
              <a:t>2</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內部節點僅儲存索引</a:t>
            </a:r>
            <a:endParaRPr lang="zh-TW" altLang="en-US" sz="4000" b="1" dirty="0">
              <a:solidFill>
                <a:schemeClr val="bg1">
                  <a:lumMod val="85000"/>
                </a:schemeClr>
              </a:solidFill>
              <a:latin typeface="微軟正黑體" panose="020B0604030504040204" pitchFamily="34" charset="-120"/>
              <a:ea typeface="微軟正黑體" panose="020B0604030504040204" pitchFamily="34" charset="-120"/>
              <a:sym typeface="Arial"/>
            </a:endParaRPr>
          </a:p>
        </p:txBody>
      </p:sp>
      <p:sp>
        <p:nvSpPr>
          <p:cNvPr id="10" name="文字方塊 9">
            <a:extLst>
              <a:ext uri="{FF2B5EF4-FFF2-40B4-BE49-F238E27FC236}">
                <a16:creationId xmlns:a16="http://schemas.microsoft.com/office/drawing/2014/main" id="{6278C424-AADF-44CA-931E-93B707DA6429}"/>
              </a:ext>
            </a:extLst>
          </p:cNvPr>
          <p:cNvSpPr txBox="1"/>
          <p:nvPr/>
        </p:nvSpPr>
        <p:spPr>
          <a:xfrm>
            <a:off x="-4568172" y="918167"/>
            <a:ext cx="2506945" cy="923330"/>
          </a:xfrm>
          <a:prstGeom prst="rect">
            <a:avLst/>
          </a:prstGeom>
          <a:noFill/>
        </p:spPr>
        <p:txBody>
          <a:bodyPr wrap="square" rtlCol="0">
            <a:spAutoFit/>
          </a:bodyPr>
          <a:lstStyle/>
          <a:p>
            <a:r>
              <a:rPr lang="en-US" altLang="zh-TW" sz="5400" dirty="0">
                <a:solidFill>
                  <a:schemeClr val="accent2"/>
                </a:solidFill>
              </a:rPr>
              <a:t>3</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葉節點</a:t>
            </a:r>
          </a:p>
        </p:txBody>
      </p:sp>
      <p:graphicFrame>
        <p:nvGraphicFramePr>
          <p:cNvPr id="12" name="Google Shape;101;p18">
            <a:extLst>
              <a:ext uri="{FF2B5EF4-FFF2-40B4-BE49-F238E27FC236}">
                <a16:creationId xmlns:a16="http://schemas.microsoft.com/office/drawing/2014/main" id="{AB4F20FB-9AEB-4DA4-8674-8B10A70795A5}"/>
              </a:ext>
            </a:extLst>
          </p:cNvPr>
          <p:cNvGraphicFramePr/>
          <p:nvPr>
            <p:extLst>
              <p:ext uri="{D42A27DB-BD31-4B8C-83A1-F6EECF244321}">
                <p14:modId xmlns:p14="http://schemas.microsoft.com/office/powerpoint/2010/main" val="909324379"/>
              </p:ext>
            </p:extLst>
          </p:nvPr>
        </p:nvGraphicFramePr>
        <p:xfrm>
          <a:off x="-5958732" y="2055472"/>
          <a:ext cx="5682050" cy="4403063"/>
        </p:xfrm>
        <a:graphic>
          <a:graphicData uri="http://schemas.openxmlformats.org/drawingml/2006/table">
            <a:tbl>
              <a:tblPr>
                <a:noFill/>
              </a:tblPr>
              <a:tblGrid>
                <a:gridCol w="1066506">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380344">
                  <a:extLst>
                    <a:ext uri="{9D8B030D-6E8A-4147-A177-3AD203B41FA5}">
                      <a16:colId xmlns:a16="http://schemas.microsoft.com/office/drawing/2014/main" val="20002"/>
                    </a:ext>
                  </a:extLst>
                </a:gridCol>
              </a:tblGrid>
              <a:tr h="896189">
                <a:tc>
                  <a:txBody>
                    <a:bodyPr/>
                    <a:lstStyle/>
                    <a:p>
                      <a:pPr marL="0" lvl="0" indent="0" algn="just" rtl="0">
                        <a:spcBef>
                          <a:spcPts val="0"/>
                        </a:spcBef>
                        <a:spcAft>
                          <a:spcPts val="0"/>
                        </a:spcAft>
                        <a:buNone/>
                      </a:pP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聚集索引 </a:t>
                      </a:r>
                      <a:endParaRPr sz="1600" b="1" dirty="0">
                        <a:solidFill>
                          <a:schemeClr val="bg1"/>
                        </a:solidFill>
                        <a:latin typeface="微軟正黑體" panose="020B0604030504040204" pitchFamily="34" charset="-120"/>
                        <a:ea typeface="微軟正黑體" panose="020B0604030504040204" pitchFamily="34" charset="-120"/>
                      </a:endParaRPr>
                    </a:p>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Clustered Index</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二級索引 </a:t>
                      </a:r>
                      <a:endParaRPr sz="1600" b="1" dirty="0">
                        <a:solidFill>
                          <a:schemeClr val="bg1"/>
                        </a:solidFill>
                        <a:latin typeface="微軟正黑體" panose="020B0604030504040204" pitchFamily="34" charset="-120"/>
                        <a:ea typeface="微軟正黑體" panose="020B0604030504040204" pitchFamily="34" charset="-120"/>
                      </a:endParaRPr>
                    </a:p>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Secondary Index</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53809">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Index</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通常為 Primary key</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表中的任何自定義列</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51021">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建立方式</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自動</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手動</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1248235">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儲存資料</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儲存完整的行資料</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儲存的是指向聚集索引鍵（通常 Primary key ）的指針</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53809">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效率</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較高</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較低</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5" name="矩形 14">
            <a:extLst>
              <a:ext uri="{FF2B5EF4-FFF2-40B4-BE49-F238E27FC236}">
                <a16:creationId xmlns:a16="http://schemas.microsoft.com/office/drawing/2014/main" id="{1E08F981-2111-49D0-ACCD-1B0C80264037}"/>
              </a:ext>
            </a:extLst>
          </p:cNvPr>
          <p:cNvSpPr/>
          <p:nvPr/>
        </p:nvSpPr>
        <p:spPr>
          <a:xfrm>
            <a:off x="-2671536" y="2055472"/>
            <a:ext cx="2366848" cy="4403063"/>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Google Shape;122;p21">
            <a:extLst>
              <a:ext uri="{FF2B5EF4-FFF2-40B4-BE49-F238E27FC236}">
                <a16:creationId xmlns:a16="http://schemas.microsoft.com/office/drawing/2014/main" id="{2B4967D4-64AC-4A7F-AA37-B93DD7167036}"/>
              </a:ext>
            </a:extLst>
          </p:cNvPr>
          <p:cNvPicPr preferRelativeResize="0"/>
          <p:nvPr/>
        </p:nvPicPr>
        <p:blipFill>
          <a:blip r:embed="rId3">
            <a:alphaModFix/>
          </a:blip>
          <a:stretch>
            <a:fillRect/>
          </a:stretch>
        </p:blipFill>
        <p:spPr>
          <a:xfrm>
            <a:off x="12461234" y="2055472"/>
            <a:ext cx="5682051" cy="4403063"/>
          </a:xfrm>
          <a:prstGeom prst="rect">
            <a:avLst/>
          </a:prstGeom>
          <a:noFill/>
          <a:ln>
            <a:noFill/>
          </a:ln>
        </p:spPr>
      </p:pic>
      <p:sp>
        <p:nvSpPr>
          <p:cNvPr id="17" name="矩形 16">
            <a:extLst>
              <a:ext uri="{FF2B5EF4-FFF2-40B4-BE49-F238E27FC236}">
                <a16:creationId xmlns:a16="http://schemas.microsoft.com/office/drawing/2014/main" id="{4F43BE51-5842-4727-9A8D-4419CD20F20E}"/>
              </a:ext>
            </a:extLst>
          </p:cNvPr>
          <p:cNvSpPr/>
          <p:nvPr/>
        </p:nvSpPr>
        <p:spPr>
          <a:xfrm rot="5400000">
            <a:off x="14118834" y="2434087"/>
            <a:ext cx="2366848" cy="5682050"/>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 name="Google Shape;129;p22">
            <a:extLst>
              <a:ext uri="{FF2B5EF4-FFF2-40B4-BE49-F238E27FC236}">
                <a16:creationId xmlns:a16="http://schemas.microsoft.com/office/drawing/2014/main" id="{50169580-455D-4769-B43F-D565BAB76975}"/>
              </a:ext>
            </a:extLst>
          </p:cNvPr>
          <p:cNvPicPr preferRelativeResize="0"/>
          <p:nvPr/>
        </p:nvPicPr>
        <p:blipFill>
          <a:blip r:embed="rId4">
            <a:alphaModFix/>
          </a:blip>
          <a:stretch>
            <a:fillRect/>
          </a:stretch>
        </p:blipFill>
        <p:spPr>
          <a:xfrm>
            <a:off x="1523999" y="1841497"/>
            <a:ext cx="9143999" cy="4485532"/>
          </a:xfrm>
          <a:prstGeom prst="rect">
            <a:avLst/>
          </a:prstGeom>
          <a:noFill/>
          <a:ln>
            <a:noFill/>
          </a:ln>
        </p:spPr>
      </p:pic>
      <p:sp>
        <p:nvSpPr>
          <p:cNvPr id="21" name="文字方塊 20">
            <a:extLst>
              <a:ext uri="{FF2B5EF4-FFF2-40B4-BE49-F238E27FC236}">
                <a16:creationId xmlns:a16="http://schemas.microsoft.com/office/drawing/2014/main" id="{65F557D0-2F37-452A-876C-E319429F0127}"/>
              </a:ext>
            </a:extLst>
          </p:cNvPr>
          <p:cNvSpPr txBox="1"/>
          <p:nvPr/>
        </p:nvSpPr>
        <p:spPr>
          <a:xfrm>
            <a:off x="11858300" y="918167"/>
            <a:ext cx="5515183" cy="923330"/>
          </a:xfrm>
          <a:prstGeom prst="rect">
            <a:avLst/>
          </a:prstGeom>
          <a:noFill/>
        </p:spPr>
        <p:txBody>
          <a:bodyPr wrap="square" rtlCol="0">
            <a:spAutoFit/>
          </a:bodyPr>
          <a:lstStyle/>
          <a:p>
            <a:pPr algn="ctr"/>
            <a:r>
              <a:rPr lang="en-US" altLang="zh-TW" sz="5400" dirty="0">
                <a:solidFill>
                  <a:schemeClr val="accent2"/>
                </a:solidFill>
              </a:rPr>
              <a:t>1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葉節點間的連結</a:t>
            </a:r>
          </a:p>
        </p:txBody>
      </p:sp>
    </p:spTree>
    <p:extLst>
      <p:ext uri="{BB962C8B-B14F-4D97-AF65-F5344CB8AC3E}">
        <p14:creationId xmlns:p14="http://schemas.microsoft.com/office/powerpoint/2010/main" val="1071512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D4397991-7D8A-481D-A4AB-DF7A46877D35}"/>
              </a:ext>
            </a:extLst>
          </p:cNvPr>
          <p:cNvSpPr txBox="1"/>
          <p:nvPr/>
        </p:nvSpPr>
        <p:spPr>
          <a:xfrm>
            <a:off x="11764254" y="6349376"/>
            <a:ext cx="391886"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6</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705B83EA-DE41-4C43-A309-1EEB6A4DC817}"/>
              </a:ext>
            </a:extLst>
          </p:cNvPr>
          <p:cNvSpPr txBox="1"/>
          <p:nvPr/>
        </p:nvSpPr>
        <p:spPr>
          <a:xfrm>
            <a:off x="2336427" y="399464"/>
            <a:ext cx="7519147" cy="646331"/>
          </a:xfrm>
          <a:prstGeom prst="rect">
            <a:avLst/>
          </a:prstGeom>
          <a:noFill/>
        </p:spPr>
        <p:txBody>
          <a:bodyPr wrap="square" rtlCol="0">
            <a:spAutoFit/>
          </a:bodyPr>
          <a:lstStyle/>
          <a:p>
            <a:pPr algn="ctr"/>
            <a:r>
              <a:rPr lang="en-US" altLang="zh-TW" sz="3600" dirty="0" err="1">
                <a:solidFill>
                  <a:schemeClr val="bg1">
                    <a:lumMod val="95000"/>
                  </a:schemeClr>
                </a:solidFill>
                <a:latin typeface="微軟正黑體" panose="020B0604030504040204" pitchFamily="34" charset="-120"/>
                <a:ea typeface="微軟正黑體" panose="020B0604030504040204" pitchFamily="34" charset="-120"/>
              </a:rPr>
              <a:t>B+Tree</a:t>
            </a:r>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特點</a:t>
            </a:r>
          </a:p>
        </p:txBody>
      </p:sp>
      <p:sp>
        <p:nvSpPr>
          <p:cNvPr id="9" name="文字方塊 8">
            <a:extLst>
              <a:ext uri="{FF2B5EF4-FFF2-40B4-BE49-F238E27FC236}">
                <a16:creationId xmlns:a16="http://schemas.microsoft.com/office/drawing/2014/main" id="{4A1785E7-B207-452D-86EC-F678894241BD}"/>
              </a:ext>
            </a:extLst>
          </p:cNvPr>
          <p:cNvSpPr txBox="1"/>
          <p:nvPr/>
        </p:nvSpPr>
        <p:spPr>
          <a:xfrm>
            <a:off x="3205420" y="2389067"/>
            <a:ext cx="7152391" cy="414344"/>
          </a:xfrm>
          <a:prstGeom prst="rect">
            <a:avLst/>
          </a:prstGeom>
          <a:noFill/>
        </p:spPr>
        <p:txBody>
          <a:bodyPr wrap="square">
            <a:spAutoFit/>
          </a:bodyPr>
          <a:lstStyle/>
          <a:p>
            <a:pPr marL="169200" algn="just">
              <a:lnSpc>
                <a:spcPct val="114000"/>
              </a:lnSpc>
              <a:spcBef>
                <a:spcPts val="600"/>
              </a:spcBef>
            </a:pP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2240AD0D-4CE8-446A-AA3A-8B43E90C88DD}"/>
              </a:ext>
            </a:extLst>
          </p:cNvPr>
          <p:cNvSpPr txBox="1"/>
          <p:nvPr/>
        </p:nvSpPr>
        <p:spPr>
          <a:xfrm>
            <a:off x="4842528" y="918167"/>
            <a:ext cx="2506945" cy="923330"/>
          </a:xfrm>
          <a:prstGeom prst="rect">
            <a:avLst/>
          </a:prstGeom>
          <a:noFill/>
        </p:spPr>
        <p:txBody>
          <a:bodyPr wrap="square" rtlCol="0">
            <a:spAutoFit/>
          </a:bodyPr>
          <a:lstStyle/>
          <a:p>
            <a:r>
              <a:rPr lang="en-US" altLang="zh-TW" sz="5400" dirty="0">
                <a:solidFill>
                  <a:schemeClr val="accent2"/>
                </a:solidFill>
              </a:rPr>
              <a:t>3</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葉節點</a:t>
            </a:r>
          </a:p>
        </p:txBody>
      </p:sp>
      <p:pic>
        <p:nvPicPr>
          <p:cNvPr id="14" name="Google Shape;122;p21">
            <a:extLst>
              <a:ext uri="{FF2B5EF4-FFF2-40B4-BE49-F238E27FC236}">
                <a16:creationId xmlns:a16="http://schemas.microsoft.com/office/drawing/2014/main" id="{DEE859D0-E85D-4F87-9F02-4F4256145EB1}"/>
              </a:ext>
            </a:extLst>
          </p:cNvPr>
          <p:cNvPicPr preferRelativeResize="0"/>
          <p:nvPr/>
        </p:nvPicPr>
        <p:blipFill>
          <a:blip r:embed="rId3">
            <a:alphaModFix/>
          </a:blip>
          <a:stretch>
            <a:fillRect/>
          </a:stretch>
        </p:blipFill>
        <p:spPr>
          <a:xfrm>
            <a:off x="6278146" y="2055472"/>
            <a:ext cx="5682051" cy="4403063"/>
          </a:xfrm>
          <a:prstGeom prst="rect">
            <a:avLst/>
          </a:prstGeom>
          <a:noFill/>
          <a:ln>
            <a:noFill/>
          </a:ln>
        </p:spPr>
      </p:pic>
      <p:graphicFrame>
        <p:nvGraphicFramePr>
          <p:cNvPr id="15" name="Google Shape;101;p18">
            <a:extLst>
              <a:ext uri="{FF2B5EF4-FFF2-40B4-BE49-F238E27FC236}">
                <a16:creationId xmlns:a16="http://schemas.microsoft.com/office/drawing/2014/main" id="{E9075A3B-2B1F-414A-A5B0-F6CF0A015E85}"/>
              </a:ext>
            </a:extLst>
          </p:cNvPr>
          <p:cNvGraphicFramePr/>
          <p:nvPr>
            <p:extLst>
              <p:ext uri="{D42A27DB-BD31-4B8C-83A1-F6EECF244321}">
                <p14:modId xmlns:p14="http://schemas.microsoft.com/office/powerpoint/2010/main" val="3372169670"/>
              </p:ext>
            </p:extLst>
          </p:nvPr>
        </p:nvGraphicFramePr>
        <p:xfrm>
          <a:off x="413950" y="2055472"/>
          <a:ext cx="5682050" cy="4403063"/>
        </p:xfrm>
        <a:graphic>
          <a:graphicData uri="http://schemas.openxmlformats.org/drawingml/2006/table">
            <a:tbl>
              <a:tblPr>
                <a:noFill/>
              </a:tblPr>
              <a:tblGrid>
                <a:gridCol w="1066506">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380344">
                  <a:extLst>
                    <a:ext uri="{9D8B030D-6E8A-4147-A177-3AD203B41FA5}">
                      <a16:colId xmlns:a16="http://schemas.microsoft.com/office/drawing/2014/main" val="20002"/>
                    </a:ext>
                  </a:extLst>
                </a:gridCol>
              </a:tblGrid>
              <a:tr h="896189">
                <a:tc>
                  <a:txBody>
                    <a:bodyPr/>
                    <a:lstStyle/>
                    <a:p>
                      <a:pPr marL="0" lvl="0" indent="0" algn="just" rtl="0">
                        <a:spcBef>
                          <a:spcPts val="0"/>
                        </a:spcBef>
                        <a:spcAft>
                          <a:spcPts val="0"/>
                        </a:spcAft>
                        <a:buNone/>
                      </a:pP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聚集索引 </a:t>
                      </a:r>
                      <a:endParaRPr sz="1600" b="1" dirty="0">
                        <a:solidFill>
                          <a:schemeClr val="bg1"/>
                        </a:solidFill>
                        <a:latin typeface="微軟正黑體" panose="020B0604030504040204" pitchFamily="34" charset="-120"/>
                        <a:ea typeface="微軟正黑體" panose="020B0604030504040204" pitchFamily="34" charset="-120"/>
                      </a:endParaRPr>
                    </a:p>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Clustered Index</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二級索引 </a:t>
                      </a:r>
                      <a:endParaRPr sz="1600" b="1" dirty="0">
                        <a:solidFill>
                          <a:schemeClr val="bg1"/>
                        </a:solidFill>
                        <a:latin typeface="微軟正黑體" panose="020B0604030504040204" pitchFamily="34" charset="-120"/>
                        <a:ea typeface="微軟正黑體" panose="020B0604030504040204" pitchFamily="34" charset="-120"/>
                      </a:endParaRPr>
                    </a:p>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Secondary Index</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53809">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Index</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通常為 Primary key</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表中的任何自定義列</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51021">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建立方式</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自動</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手動</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1248235">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儲存資料</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儲存完整的行資料</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儲存的是指向聚集索引鍵（通常 Primary key ）的指針</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53809">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效率</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較高</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較低</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6" name="矩形 15">
            <a:extLst>
              <a:ext uri="{FF2B5EF4-FFF2-40B4-BE49-F238E27FC236}">
                <a16:creationId xmlns:a16="http://schemas.microsoft.com/office/drawing/2014/main" id="{B686759F-4815-4DB0-BF46-BF7489DEB276}"/>
              </a:ext>
            </a:extLst>
          </p:cNvPr>
          <p:cNvSpPr/>
          <p:nvPr/>
        </p:nvSpPr>
        <p:spPr>
          <a:xfrm>
            <a:off x="3744687" y="2055472"/>
            <a:ext cx="2366848" cy="4403063"/>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6FFBDE8A-4480-4ED3-AE75-0DB91FE960F1}"/>
              </a:ext>
            </a:extLst>
          </p:cNvPr>
          <p:cNvSpPr/>
          <p:nvPr/>
        </p:nvSpPr>
        <p:spPr>
          <a:xfrm rot="5400000">
            <a:off x="7965684" y="2434087"/>
            <a:ext cx="2366848" cy="5682050"/>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C743F12A-6FA8-47DC-9B7C-D2F7C5AA66D4}"/>
              </a:ext>
            </a:extLst>
          </p:cNvPr>
          <p:cNvSpPr txBox="1"/>
          <p:nvPr/>
        </p:nvSpPr>
        <p:spPr>
          <a:xfrm>
            <a:off x="12264702" y="918167"/>
            <a:ext cx="5515182" cy="923330"/>
          </a:xfrm>
          <a:prstGeom prst="rect">
            <a:avLst/>
          </a:prstGeom>
          <a:noFill/>
        </p:spPr>
        <p:txBody>
          <a:bodyPr wrap="square" rtlCol="0">
            <a:spAutoFit/>
          </a:bodyPr>
          <a:lstStyle/>
          <a:p>
            <a:r>
              <a:rPr lang="en-US" altLang="zh-TW" sz="5400" dirty="0">
                <a:solidFill>
                  <a:schemeClr val="accent2"/>
                </a:solidFill>
              </a:rPr>
              <a:t>2</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內部節點僅儲存索引</a:t>
            </a:r>
            <a:endParaRPr lang="zh-TW" altLang="en-US" sz="4000" b="1" dirty="0">
              <a:solidFill>
                <a:schemeClr val="bg1">
                  <a:lumMod val="85000"/>
                </a:schemeClr>
              </a:solidFill>
              <a:latin typeface="微軟正黑體" panose="020B0604030504040204" pitchFamily="34" charset="-120"/>
              <a:ea typeface="微軟正黑體" panose="020B0604030504040204" pitchFamily="34" charset="-120"/>
              <a:sym typeface="Arial"/>
            </a:endParaRPr>
          </a:p>
        </p:txBody>
      </p:sp>
    </p:spTree>
    <p:extLst>
      <p:ext uri="{BB962C8B-B14F-4D97-AF65-F5344CB8AC3E}">
        <p14:creationId xmlns:p14="http://schemas.microsoft.com/office/powerpoint/2010/main" val="1143727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D4397991-7D8A-481D-A4AB-DF7A46877D35}"/>
              </a:ext>
            </a:extLst>
          </p:cNvPr>
          <p:cNvSpPr txBox="1"/>
          <p:nvPr/>
        </p:nvSpPr>
        <p:spPr>
          <a:xfrm>
            <a:off x="11764254" y="6349376"/>
            <a:ext cx="391886" cy="461665"/>
          </a:xfrm>
          <a:prstGeom prst="rect">
            <a:avLst/>
          </a:prstGeom>
          <a:noFill/>
        </p:spPr>
        <p:txBody>
          <a:bodyPr wrap="square" rtlCol="0">
            <a:spAutoFit/>
          </a:bodyPr>
          <a:lstStyle/>
          <a:p>
            <a:r>
              <a:rPr lang="en-US" altLang="zh-TW" sz="2400" b="1" dirty="0">
                <a:solidFill>
                  <a:schemeClr val="bg1"/>
                </a:solidFill>
                <a:latin typeface="微軟正黑體" panose="020B0604030504040204" pitchFamily="34" charset="-120"/>
                <a:ea typeface="微軟正黑體" panose="020B0604030504040204" pitchFamily="34" charset="-120"/>
              </a:rPr>
              <a:t>7</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705B83EA-DE41-4C43-A309-1EEB6A4DC817}"/>
              </a:ext>
            </a:extLst>
          </p:cNvPr>
          <p:cNvSpPr txBox="1"/>
          <p:nvPr/>
        </p:nvSpPr>
        <p:spPr>
          <a:xfrm>
            <a:off x="2336427" y="399464"/>
            <a:ext cx="7519147" cy="646331"/>
          </a:xfrm>
          <a:prstGeom prst="rect">
            <a:avLst/>
          </a:prstGeom>
          <a:noFill/>
        </p:spPr>
        <p:txBody>
          <a:bodyPr wrap="square" rtlCol="0">
            <a:spAutoFit/>
          </a:bodyPr>
          <a:lstStyle/>
          <a:p>
            <a:pPr algn="ctr"/>
            <a:r>
              <a:rPr lang="en-US" altLang="zh-TW" sz="3600" dirty="0" err="1">
                <a:solidFill>
                  <a:schemeClr val="bg1">
                    <a:lumMod val="95000"/>
                  </a:schemeClr>
                </a:solidFill>
                <a:latin typeface="微軟正黑體" panose="020B0604030504040204" pitchFamily="34" charset="-120"/>
                <a:ea typeface="微軟正黑體" panose="020B0604030504040204" pitchFamily="34" charset="-120"/>
              </a:rPr>
              <a:t>B+Tree</a:t>
            </a:r>
            <a:r>
              <a:rPr lang="zh-TW" altLang="en-US" sz="3600" dirty="0">
                <a:solidFill>
                  <a:schemeClr val="bg1">
                    <a:lumMod val="95000"/>
                  </a:schemeClr>
                </a:solidFill>
                <a:latin typeface="微軟正黑體" panose="020B0604030504040204" pitchFamily="34" charset="-120"/>
                <a:ea typeface="微軟正黑體" panose="020B0604030504040204" pitchFamily="34" charset="-120"/>
              </a:rPr>
              <a:t>特點</a:t>
            </a:r>
          </a:p>
        </p:txBody>
      </p:sp>
      <p:sp>
        <p:nvSpPr>
          <p:cNvPr id="9" name="文字方塊 8">
            <a:extLst>
              <a:ext uri="{FF2B5EF4-FFF2-40B4-BE49-F238E27FC236}">
                <a16:creationId xmlns:a16="http://schemas.microsoft.com/office/drawing/2014/main" id="{4A1785E7-B207-452D-86EC-F678894241BD}"/>
              </a:ext>
            </a:extLst>
          </p:cNvPr>
          <p:cNvSpPr txBox="1"/>
          <p:nvPr/>
        </p:nvSpPr>
        <p:spPr>
          <a:xfrm>
            <a:off x="3205420" y="2389067"/>
            <a:ext cx="7152391" cy="414344"/>
          </a:xfrm>
          <a:prstGeom prst="rect">
            <a:avLst/>
          </a:prstGeom>
          <a:noFill/>
        </p:spPr>
        <p:txBody>
          <a:bodyPr wrap="square">
            <a:spAutoFit/>
          </a:bodyPr>
          <a:lstStyle/>
          <a:p>
            <a:pPr marL="169200" algn="just">
              <a:lnSpc>
                <a:spcPct val="114000"/>
              </a:lnSpc>
              <a:spcBef>
                <a:spcPts val="600"/>
              </a:spcBef>
            </a:pP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2240AD0D-4CE8-446A-AA3A-8B43E90C88DD}"/>
              </a:ext>
            </a:extLst>
          </p:cNvPr>
          <p:cNvSpPr txBox="1"/>
          <p:nvPr/>
        </p:nvSpPr>
        <p:spPr>
          <a:xfrm>
            <a:off x="4842528" y="918167"/>
            <a:ext cx="2506945" cy="923330"/>
          </a:xfrm>
          <a:prstGeom prst="rect">
            <a:avLst/>
          </a:prstGeom>
          <a:noFill/>
        </p:spPr>
        <p:txBody>
          <a:bodyPr wrap="square" rtlCol="0">
            <a:spAutoFit/>
          </a:bodyPr>
          <a:lstStyle/>
          <a:p>
            <a:r>
              <a:rPr lang="en-US" altLang="zh-TW" sz="5400" dirty="0">
                <a:solidFill>
                  <a:schemeClr val="accent2"/>
                </a:solidFill>
              </a:rPr>
              <a:t>3</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葉節點</a:t>
            </a:r>
          </a:p>
        </p:txBody>
      </p:sp>
      <p:sp>
        <p:nvSpPr>
          <p:cNvPr id="11" name="文字方塊 10">
            <a:extLst>
              <a:ext uri="{FF2B5EF4-FFF2-40B4-BE49-F238E27FC236}">
                <a16:creationId xmlns:a16="http://schemas.microsoft.com/office/drawing/2014/main" id="{2A10E555-4E29-4F50-9108-52FB18B9E060}"/>
              </a:ext>
            </a:extLst>
          </p:cNvPr>
          <p:cNvSpPr txBox="1"/>
          <p:nvPr/>
        </p:nvSpPr>
        <p:spPr>
          <a:xfrm>
            <a:off x="12463358" y="918167"/>
            <a:ext cx="5515183" cy="923330"/>
          </a:xfrm>
          <a:prstGeom prst="rect">
            <a:avLst/>
          </a:prstGeom>
          <a:noFill/>
        </p:spPr>
        <p:txBody>
          <a:bodyPr wrap="square" rtlCol="0">
            <a:spAutoFit/>
          </a:bodyPr>
          <a:lstStyle/>
          <a:p>
            <a:pPr algn="ctr"/>
            <a:r>
              <a:rPr lang="en-US" altLang="zh-TW" sz="5400" dirty="0">
                <a:solidFill>
                  <a:schemeClr val="accent2"/>
                </a:solidFill>
              </a:rPr>
              <a:t>1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非葉節點僅儲存索引</a:t>
            </a:r>
          </a:p>
        </p:txBody>
      </p:sp>
      <p:pic>
        <p:nvPicPr>
          <p:cNvPr id="14" name="Google Shape;122;p21">
            <a:extLst>
              <a:ext uri="{FF2B5EF4-FFF2-40B4-BE49-F238E27FC236}">
                <a16:creationId xmlns:a16="http://schemas.microsoft.com/office/drawing/2014/main" id="{DEE859D0-E85D-4F87-9F02-4F4256145EB1}"/>
              </a:ext>
            </a:extLst>
          </p:cNvPr>
          <p:cNvPicPr preferRelativeResize="0"/>
          <p:nvPr/>
        </p:nvPicPr>
        <p:blipFill>
          <a:blip r:embed="rId3">
            <a:alphaModFix/>
          </a:blip>
          <a:stretch>
            <a:fillRect/>
          </a:stretch>
        </p:blipFill>
        <p:spPr>
          <a:xfrm>
            <a:off x="6278146" y="2055472"/>
            <a:ext cx="5682051" cy="4403063"/>
          </a:xfrm>
          <a:prstGeom prst="rect">
            <a:avLst/>
          </a:prstGeom>
          <a:noFill/>
          <a:ln>
            <a:noFill/>
          </a:ln>
        </p:spPr>
      </p:pic>
      <p:graphicFrame>
        <p:nvGraphicFramePr>
          <p:cNvPr id="15" name="Google Shape;101;p18">
            <a:extLst>
              <a:ext uri="{FF2B5EF4-FFF2-40B4-BE49-F238E27FC236}">
                <a16:creationId xmlns:a16="http://schemas.microsoft.com/office/drawing/2014/main" id="{E9075A3B-2B1F-414A-A5B0-F6CF0A015E85}"/>
              </a:ext>
            </a:extLst>
          </p:cNvPr>
          <p:cNvGraphicFramePr/>
          <p:nvPr/>
        </p:nvGraphicFramePr>
        <p:xfrm>
          <a:off x="413950" y="2055472"/>
          <a:ext cx="5682050" cy="4403063"/>
        </p:xfrm>
        <a:graphic>
          <a:graphicData uri="http://schemas.openxmlformats.org/drawingml/2006/table">
            <a:tbl>
              <a:tblPr>
                <a:noFill/>
              </a:tblPr>
              <a:tblGrid>
                <a:gridCol w="1066506">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380344">
                  <a:extLst>
                    <a:ext uri="{9D8B030D-6E8A-4147-A177-3AD203B41FA5}">
                      <a16:colId xmlns:a16="http://schemas.microsoft.com/office/drawing/2014/main" val="20002"/>
                    </a:ext>
                  </a:extLst>
                </a:gridCol>
              </a:tblGrid>
              <a:tr h="896189">
                <a:tc>
                  <a:txBody>
                    <a:bodyPr/>
                    <a:lstStyle/>
                    <a:p>
                      <a:pPr marL="0" lvl="0" indent="0" algn="just" rtl="0">
                        <a:spcBef>
                          <a:spcPts val="0"/>
                        </a:spcBef>
                        <a:spcAft>
                          <a:spcPts val="0"/>
                        </a:spcAft>
                        <a:buNone/>
                      </a:pP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聚集索引 </a:t>
                      </a:r>
                      <a:endParaRPr sz="1600" b="1" dirty="0">
                        <a:solidFill>
                          <a:schemeClr val="bg1"/>
                        </a:solidFill>
                        <a:latin typeface="微軟正黑體" panose="020B0604030504040204" pitchFamily="34" charset="-120"/>
                        <a:ea typeface="微軟正黑體" panose="020B0604030504040204" pitchFamily="34" charset="-120"/>
                      </a:endParaRPr>
                    </a:p>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Clustered Index</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二級索引 </a:t>
                      </a:r>
                      <a:endParaRPr sz="1600" b="1" dirty="0">
                        <a:solidFill>
                          <a:schemeClr val="bg1"/>
                        </a:solidFill>
                        <a:latin typeface="微軟正黑體" panose="020B0604030504040204" pitchFamily="34" charset="-120"/>
                        <a:ea typeface="微軟正黑體" panose="020B0604030504040204" pitchFamily="34" charset="-120"/>
                      </a:endParaRPr>
                    </a:p>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Secondary Index</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53809">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Index</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通常為 Primary key</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表中的任何自定義列</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51021">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建立方式</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自動</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手動</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1248235">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儲存資料</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儲存完整的行資料</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儲存的是指向聚集索引鍵（通常 Primary key ）的指針</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53809">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效率</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a:solidFill>
                            <a:schemeClr val="bg1"/>
                          </a:solidFill>
                          <a:latin typeface="微軟正黑體" panose="020B0604030504040204" pitchFamily="34" charset="-120"/>
                          <a:ea typeface="微軟正黑體" panose="020B0604030504040204" pitchFamily="34" charset="-120"/>
                        </a:rPr>
                        <a:t>較高</a:t>
                      </a:r>
                      <a:endParaRPr sz="1600" b="1">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lvl="0" indent="0" algn="just" rtl="0">
                        <a:spcBef>
                          <a:spcPts val="0"/>
                        </a:spcBef>
                        <a:spcAft>
                          <a:spcPts val="0"/>
                        </a:spcAft>
                        <a:buNone/>
                      </a:pPr>
                      <a:r>
                        <a:rPr lang="zh-TW" sz="1600" b="1" dirty="0">
                          <a:solidFill>
                            <a:schemeClr val="bg1"/>
                          </a:solidFill>
                          <a:latin typeface="微軟正黑體" panose="020B0604030504040204" pitchFamily="34" charset="-120"/>
                          <a:ea typeface="微軟正黑體" panose="020B0604030504040204" pitchFamily="34" charset="-120"/>
                        </a:rPr>
                        <a:t>較低</a:t>
                      </a:r>
                      <a:endParaRPr sz="1600" b="1" dirty="0">
                        <a:solidFill>
                          <a:schemeClr val="bg1"/>
                        </a:solidFill>
                        <a:latin typeface="微軟正黑體" panose="020B0604030504040204" pitchFamily="34" charset="-120"/>
                        <a:ea typeface="微軟正黑體" panose="020B0604030504040204" pitchFamily="34" charset="-120"/>
                      </a:endParaRPr>
                    </a:p>
                  </a:txBody>
                  <a:tcPr marL="91425" marR="91425" marT="91425" marB="9142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6" name="矩形 15">
            <a:extLst>
              <a:ext uri="{FF2B5EF4-FFF2-40B4-BE49-F238E27FC236}">
                <a16:creationId xmlns:a16="http://schemas.microsoft.com/office/drawing/2014/main" id="{B686759F-4815-4DB0-BF46-BF7489DEB276}"/>
              </a:ext>
            </a:extLst>
          </p:cNvPr>
          <p:cNvSpPr/>
          <p:nvPr/>
        </p:nvSpPr>
        <p:spPr>
          <a:xfrm>
            <a:off x="1477737" y="2055472"/>
            <a:ext cx="2256063" cy="4403063"/>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D91D4818-0EBB-4941-B188-9C9951362C0D}"/>
              </a:ext>
            </a:extLst>
          </p:cNvPr>
          <p:cNvSpPr/>
          <p:nvPr/>
        </p:nvSpPr>
        <p:spPr>
          <a:xfrm rot="5400000">
            <a:off x="8077976" y="302495"/>
            <a:ext cx="2142263" cy="5682050"/>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Google Shape;129;p22">
            <a:extLst>
              <a:ext uri="{FF2B5EF4-FFF2-40B4-BE49-F238E27FC236}">
                <a16:creationId xmlns:a16="http://schemas.microsoft.com/office/drawing/2014/main" id="{7625A98E-FB21-4686-AD83-5E94482A9218}"/>
              </a:ext>
            </a:extLst>
          </p:cNvPr>
          <p:cNvPicPr preferRelativeResize="0"/>
          <p:nvPr/>
        </p:nvPicPr>
        <p:blipFill>
          <a:blip r:embed="rId4">
            <a:alphaModFix/>
          </a:blip>
          <a:stretch>
            <a:fillRect/>
          </a:stretch>
        </p:blipFill>
        <p:spPr>
          <a:xfrm>
            <a:off x="1523999" y="7080247"/>
            <a:ext cx="9143999" cy="4485532"/>
          </a:xfrm>
          <a:prstGeom prst="rect">
            <a:avLst/>
          </a:prstGeom>
          <a:noFill/>
          <a:ln>
            <a:noFill/>
          </a:ln>
        </p:spPr>
      </p:pic>
      <p:sp>
        <p:nvSpPr>
          <p:cNvPr id="18" name="文字方塊 17">
            <a:extLst>
              <a:ext uri="{FF2B5EF4-FFF2-40B4-BE49-F238E27FC236}">
                <a16:creationId xmlns:a16="http://schemas.microsoft.com/office/drawing/2014/main" id="{117F8E86-154D-4CCF-9D5F-4773F706BCED}"/>
              </a:ext>
            </a:extLst>
          </p:cNvPr>
          <p:cNvSpPr txBox="1"/>
          <p:nvPr/>
        </p:nvSpPr>
        <p:spPr>
          <a:xfrm>
            <a:off x="-9536210" y="918167"/>
            <a:ext cx="9433121" cy="923330"/>
          </a:xfrm>
          <a:prstGeom prst="rect">
            <a:avLst/>
          </a:prstGeom>
          <a:noFill/>
        </p:spPr>
        <p:txBody>
          <a:bodyPr wrap="square" rtlCol="0">
            <a:spAutoFit/>
          </a:bodyPr>
          <a:lstStyle/>
          <a:p>
            <a:r>
              <a:rPr lang="en-US" altLang="zh-TW" sz="5400" dirty="0">
                <a:solidFill>
                  <a:schemeClr val="accent2"/>
                </a:solidFill>
              </a:rPr>
              <a:t>3</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sym typeface="Arial"/>
              </a:rPr>
              <a:t>葉節點已排序的且透過 </a:t>
            </a:r>
            <a:r>
              <a:rPr lang="en-US" altLang="zh-TW" sz="4000" b="1" dirty="0">
                <a:solidFill>
                  <a:schemeClr val="bg1">
                    <a:lumMod val="85000"/>
                  </a:schemeClr>
                </a:solidFill>
                <a:latin typeface="微軟正黑體" panose="020B0604030504040204" pitchFamily="34" charset="-120"/>
                <a:ea typeface="微軟正黑體" panose="020B0604030504040204" pitchFamily="34" charset="-120"/>
                <a:sym typeface="Arial"/>
              </a:rPr>
              <a:t>linked list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sym typeface="Arial"/>
              </a:rPr>
              <a:t>連結</a:t>
            </a:r>
          </a:p>
        </p:txBody>
      </p:sp>
    </p:spTree>
    <p:extLst>
      <p:ext uri="{BB962C8B-B14F-4D97-AF65-F5344CB8AC3E}">
        <p14:creationId xmlns:p14="http://schemas.microsoft.com/office/powerpoint/2010/main" val="2650402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2022"/>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05B83EA-DE41-4C43-A309-1EEB6A4DC817}"/>
              </a:ext>
            </a:extLst>
          </p:cNvPr>
          <p:cNvSpPr txBox="1"/>
          <p:nvPr/>
        </p:nvSpPr>
        <p:spPr>
          <a:xfrm>
            <a:off x="2336427" y="1154206"/>
            <a:ext cx="7519147" cy="646331"/>
          </a:xfrm>
          <a:prstGeom prst="rect">
            <a:avLst/>
          </a:prstGeom>
          <a:noFill/>
        </p:spPr>
        <p:txBody>
          <a:bodyPr wrap="square" rtlCol="0">
            <a:spAutoFit/>
          </a:bodyPr>
          <a:lstStyle/>
          <a:p>
            <a:pPr algn="ctr"/>
            <a:r>
              <a:rPr lang="en-US" altLang="zh-TW" sz="3600" b="1" dirty="0" err="1">
                <a:solidFill>
                  <a:schemeClr val="bg1">
                    <a:lumMod val="95000"/>
                  </a:schemeClr>
                </a:solidFill>
                <a:latin typeface="微軟正黑體" panose="020B0604030504040204" pitchFamily="34" charset="-120"/>
                <a:ea typeface="微軟正黑體" panose="020B0604030504040204" pitchFamily="34" charset="-120"/>
              </a:rPr>
              <a:t>B+Tree</a:t>
            </a:r>
            <a:r>
              <a:rPr lang="zh-TW" altLang="en-US" sz="3600" b="1" dirty="0">
                <a:solidFill>
                  <a:schemeClr val="bg1">
                    <a:lumMod val="95000"/>
                  </a:schemeClr>
                </a:solidFill>
                <a:latin typeface="微軟正黑體" panose="020B0604030504040204" pitchFamily="34" charset="-120"/>
                <a:ea typeface="微軟正黑體" panose="020B0604030504040204" pitchFamily="34" charset="-120"/>
              </a:rPr>
              <a:t> 查詢過程</a:t>
            </a:r>
          </a:p>
        </p:txBody>
      </p:sp>
      <p:grpSp>
        <p:nvGrpSpPr>
          <p:cNvPr id="3" name="群組 2">
            <a:extLst>
              <a:ext uri="{FF2B5EF4-FFF2-40B4-BE49-F238E27FC236}">
                <a16:creationId xmlns:a16="http://schemas.microsoft.com/office/drawing/2014/main" id="{00A6E630-FE2E-44F4-92D5-E972A22EE86E}"/>
              </a:ext>
            </a:extLst>
          </p:cNvPr>
          <p:cNvGrpSpPr/>
          <p:nvPr/>
        </p:nvGrpSpPr>
        <p:grpSpPr>
          <a:xfrm>
            <a:off x="1557083" y="2505670"/>
            <a:ext cx="9038917" cy="2309973"/>
            <a:chOff x="1557083" y="2505670"/>
            <a:chExt cx="9038917" cy="2309973"/>
          </a:xfrm>
        </p:grpSpPr>
        <p:sp>
          <p:nvSpPr>
            <p:cNvPr id="11" name="文字方塊 10">
              <a:extLst>
                <a:ext uri="{FF2B5EF4-FFF2-40B4-BE49-F238E27FC236}">
                  <a16:creationId xmlns:a16="http://schemas.microsoft.com/office/drawing/2014/main" id="{F9DCD65D-4B83-41A0-81E6-82578D599F51}"/>
                </a:ext>
              </a:extLst>
            </p:cNvPr>
            <p:cNvSpPr txBox="1"/>
            <p:nvPr/>
          </p:nvSpPr>
          <p:spPr>
            <a:xfrm>
              <a:off x="1596001" y="3892313"/>
              <a:ext cx="8999999" cy="923330"/>
            </a:xfrm>
            <a:prstGeom prst="rect">
              <a:avLst/>
            </a:prstGeom>
            <a:noFill/>
          </p:spPr>
          <p:txBody>
            <a:bodyPr wrap="square" rtlCol="0">
              <a:spAutoFit/>
            </a:bodyPr>
            <a:lstStyle/>
            <a:p>
              <a:r>
                <a:rPr lang="en-US" altLang="zh-TW" sz="5400" dirty="0">
                  <a:solidFill>
                    <a:schemeClr val="accent2"/>
                  </a:solidFill>
                </a:rPr>
                <a:t>2</a:t>
              </a:r>
              <a:r>
                <a:rPr lang="zh-TW" altLang="en-US" sz="5400" dirty="0">
                  <a:solidFill>
                    <a:schemeClr val="accent2"/>
                  </a:solidFill>
                </a:rPr>
                <a:t>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葉節點查詢</a:t>
              </a:r>
            </a:p>
          </p:txBody>
        </p:sp>
        <p:sp>
          <p:nvSpPr>
            <p:cNvPr id="9" name="文字方塊 8">
              <a:extLst>
                <a:ext uri="{FF2B5EF4-FFF2-40B4-BE49-F238E27FC236}">
                  <a16:creationId xmlns:a16="http://schemas.microsoft.com/office/drawing/2014/main" id="{4A1785E7-B207-452D-86EC-F678894241BD}"/>
                </a:ext>
              </a:extLst>
            </p:cNvPr>
            <p:cNvSpPr txBox="1"/>
            <p:nvPr/>
          </p:nvSpPr>
          <p:spPr>
            <a:xfrm>
              <a:off x="3166503" y="2625257"/>
              <a:ext cx="7152391" cy="414344"/>
            </a:xfrm>
            <a:prstGeom prst="rect">
              <a:avLst/>
            </a:prstGeom>
            <a:noFill/>
          </p:spPr>
          <p:txBody>
            <a:bodyPr wrap="square">
              <a:spAutoFit/>
            </a:bodyPr>
            <a:lstStyle/>
            <a:p>
              <a:pPr marL="169200" algn="just">
                <a:lnSpc>
                  <a:spcPct val="114000"/>
                </a:lnSpc>
                <a:spcBef>
                  <a:spcPts val="600"/>
                </a:spcBef>
              </a:pPr>
              <a:endParaRPr lang="zh-TW" altLang="zh-TW" sz="2000" dirty="0">
                <a:solidFill>
                  <a:schemeClr val="bg1">
                    <a:lumMod val="85000"/>
                  </a:schemeClr>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DBD56E23-87E5-4521-A441-DC35201EC2CB}"/>
                </a:ext>
              </a:extLst>
            </p:cNvPr>
            <p:cNvSpPr txBox="1"/>
            <p:nvPr/>
          </p:nvSpPr>
          <p:spPr>
            <a:xfrm>
              <a:off x="1596000" y="2505670"/>
              <a:ext cx="9000000" cy="923330"/>
            </a:xfrm>
            <a:prstGeom prst="rect">
              <a:avLst/>
            </a:prstGeom>
            <a:noFill/>
          </p:spPr>
          <p:txBody>
            <a:bodyPr wrap="square" rtlCol="0">
              <a:spAutoFit/>
            </a:bodyPr>
            <a:lstStyle/>
            <a:p>
              <a:r>
                <a:rPr lang="en-US" altLang="zh-TW" sz="5400" dirty="0">
                  <a:solidFill>
                    <a:schemeClr val="accent2"/>
                  </a:solidFill>
                </a:rPr>
                <a:t>1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內部節點查詢</a:t>
              </a:r>
            </a:p>
          </p:txBody>
        </p:sp>
        <p:cxnSp>
          <p:nvCxnSpPr>
            <p:cNvPr id="13" name="直線接點 12">
              <a:extLst>
                <a:ext uri="{FF2B5EF4-FFF2-40B4-BE49-F238E27FC236}">
                  <a16:creationId xmlns:a16="http://schemas.microsoft.com/office/drawing/2014/main" id="{C4FC7CCD-CD96-415E-82A6-8B071C791DC0}"/>
                </a:ext>
              </a:extLst>
            </p:cNvPr>
            <p:cNvCxnSpPr>
              <a:cxnSpLocks/>
            </p:cNvCxnSpPr>
            <p:nvPr/>
          </p:nvCxnSpPr>
          <p:spPr>
            <a:xfrm flipV="1">
              <a:off x="1557083" y="3698461"/>
              <a:ext cx="9000000" cy="19155"/>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8" name="Google Shape;129;p22">
            <a:extLst>
              <a:ext uri="{FF2B5EF4-FFF2-40B4-BE49-F238E27FC236}">
                <a16:creationId xmlns:a16="http://schemas.microsoft.com/office/drawing/2014/main" id="{55CC0DE6-267F-4560-AA50-21A5A8D0EF33}"/>
              </a:ext>
            </a:extLst>
          </p:cNvPr>
          <p:cNvPicPr preferRelativeResize="0"/>
          <p:nvPr/>
        </p:nvPicPr>
        <p:blipFill>
          <a:blip r:embed="rId3">
            <a:alphaModFix/>
          </a:blip>
          <a:stretch>
            <a:fillRect/>
          </a:stretch>
        </p:blipFill>
        <p:spPr>
          <a:xfrm>
            <a:off x="1894214" y="7099815"/>
            <a:ext cx="8403572" cy="4148109"/>
          </a:xfrm>
          <a:prstGeom prst="rect">
            <a:avLst/>
          </a:prstGeom>
          <a:noFill/>
          <a:ln>
            <a:noFill/>
          </a:ln>
        </p:spPr>
      </p:pic>
      <p:sp>
        <p:nvSpPr>
          <p:cNvPr id="12" name="矩形 11">
            <a:extLst>
              <a:ext uri="{FF2B5EF4-FFF2-40B4-BE49-F238E27FC236}">
                <a16:creationId xmlns:a16="http://schemas.microsoft.com/office/drawing/2014/main" id="{F9A04687-91B5-44E3-A8D1-CB71F3167CD8}"/>
              </a:ext>
            </a:extLst>
          </p:cNvPr>
          <p:cNvSpPr/>
          <p:nvPr/>
        </p:nvSpPr>
        <p:spPr>
          <a:xfrm rot="5400000">
            <a:off x="5645327" y="6595469"/>
            <a:ext cx="901341" cy="8403570"/>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3F23729-A67A-4E5A-9E01-4F163AC057B9}"/>
              </a:ext>
            </a:extLst>
          </p:cNvPr>
          <p:cNvSpPr txBox="1"/>
          <p:nvPr/>
        </p:nvSpPr>
        <p:spPr>
          <a:xfrm>
            <a:off x="-3792642" y="1198031"/>
            <a:ext cx="3775283" cy="923330"/>
          </a:xfrm>
          <a:prstGeom prst="rect">
            <a:avLst/>
          </a:prstGeom>
          <a:noFill/>
        </p:spPr>
        <p:txBody>
          <a:bodyPr wrap="square" rtlCol="0">
            <a:spAutoFit/>
          </a:bodyPr>
          <a:lstStyle/>
          <a:p>
            <a:r>
              <a:rPr lang="en-US" altLang="zh-TW" sz="5400" dirty="0">
                <a:solidFill>
                  <a:schemeClr val="accent2"/>
                </a:solidFill>
              </a:rPr>
              <a:t>1 </a:t>
            </a:r>
            <a:r>
              <a:rPr lang="zh-TW" altLang="en-US" sz="4000" b="1" dirty="0">
                <a:solidFill>
                  <a:schemeClr val="bg1">
                    <a:lumMod val="85000"/>
                  </a:schemeClr>
                </a:solidFill>
                <a:latin typeface="微軟正黑體" panose="020B0604030504040204" pitchFamily="34" charset="-120"/>
                <a:ea typeface="微軟正黑體" panose="020B0604030504040204" pitchFamily="34" charset="-120"/>
              </a:rPr>
              <a:t>內部節點查詢</a:t>
            </a:r>
          </a:p>
        </p:txBody>
      </p:sp>
      <p:sp>
        <p:nvSpPr>
          <p:cNvPr id="15" name="文字方塊 14">
            <a:extLst>
              <a:ext uri="{FF2B5EF4-FFF2-40B4-BE49-F238E27FC236}">
                <a16:creationId xmlns:a16="http://schemas.microsoft.com/office/drawing/2014/main" id="{2823C4A9-93DA-4116-BFB8-F3C2127450E9}"/>
              </a:ext>
            </a:extLst>
          </p:cNvPr>
          <p:cNvSpPr txBox="1"/>
          <p:nvPr/>
        </p:nvSpPr>
        <p:spPr>
          <a:xfrm>
            <a:off x="11582400" y="6349376"/>
            <a:ext cx="573740" cy="461665"/>
          </a:xfrm>
          <a:prstGeom prst="rect">
            <a:avLst/>
          </a:prstGeom>
          <a:noFill/>
        </p:spPr>
        <p:txBody>
          <a:bodyPr wrap="square" rtlCol="0">
            <a:spAutoFit/>
          </a:bodyPr>
          <a:lstStyle/>
          <a:p>
            <a:pPr algn="ctr"/>
            <a:r>
              <a:rPr lang="en-US" altLang="zh-TW" sz="2400" b="1" dirty="0">
                <a:solidFill>
                  <a:schemeClr val="bg1"/>
                </a:solidFill>
                <a:latin typeface="微軟正黑體" panose="020B0604030504040204" pitchFamily="34" charset="-120"/>
                <a:ea typeface="微軟正黑體" panose="020B0604030504040204" pitchFamily="34" charset="-120"/>
              </a:rPr>
              <a:t>9</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21128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1371</TotalTime>
  <Words>4068</Words>
  <Application>Microsoft Office PowerPoint</Application>
  <PresentationFormat>寬螢幕</PresentationFormat>
  <Paragraphs>659</Paragraphs>
  <Slides>52</Slides>
  <Notes>52</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52</vt:i4>
      </vt:variant>
    </vt:vector>
  </HeadingPairs>
  <TitlesOfParts>
    <vt:vector size="63" baseType="lpstr">
      <vt:lpstr>gg sans</vt:lpstr>
      <vt:lpstr>Inter</vt:lpstr>
      <vt:lpstr>Lexend</vt:lpstr>
      <vt:lpstr>微軟正黑體</vt:lpstr>
      <vt:lpstr>微軟正黑體</vt:lpstr>
      <vt:lpstr>Arial</vt:lpstr>
      <vt:lpstr>Calibri</vt:lpstr>
      <vt:lpstr>Calibri Light</vt:lpstr>
      <vt:lpstr>Roboto</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湯 易鑫</dc:creator>
  <cp:lastModifiedBy>湯 易鑫</cp:lastModifiedBy>
  <cp:revision>80</cp:revision>
  <dcterms:created xsi:type="dcterms:W3CDTF">2024-08-15T07:16:13Z</dcterms:created>
  <dcterms:modified xsi:type="dcterms:W3CDTF">2024-08-16T07:00:45Z</dcterms:modified>
</cp:coreProperties>
</file>