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1" r:id="rId4"/>
    <p:sldId id="262" r:id="rId5"/>
    <p:sldId id="264" r:id="rId6"/>
    <p:sldId id="263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A86D-06B3-4084-8573-BECDC373A9E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CCB1-1A1A-48B5-9124-742E483F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6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A86D-06B3-4084-8573-BECDC373A9E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CCB1-1A1A-48B5-9124-742E483F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7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A86D-06B3-4084-8573-BECDC373A9E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CCB1-1A1A-48B5-9124-742E483F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7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A86D-06B3-4084-8573-BECDC373A9E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CCB1-1A1A-48B5-9124-742E483F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5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A86D-06B3-4084-8573-BECDC373A9E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CCB1-1A1A-48B5-9124-742E483F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9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A86D-06B3-4084-8573-BECDC373A9E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CCB1-1A1A-48B5-9124-742E483F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A86D-06B3-4084-8573-BECDC373A9E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CCB1-1A1A-48B5-9124-742E483F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8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A86D-06B3-4084-8573-BECDC373A9E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CCB1-1A1A-48B5-9124-742E483F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7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A86D-06B3-4084-8573-BECDC373A9E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CCB1-1A1A-48B5-9124-742E483F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0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A86D-06B3-4084-8573-BECDC373A9E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CCB1-1A1A-48B5-9124-742E483F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A86D-06B3-4084-8573-BECDC373A9E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CCB1-1A1A-48B5-9124-742E483F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0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2A86D-06B3-4084-8573-BECDC373A9E5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CCB1-1A1A-48B5-9124-742E483F5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3688" y="124782"/>
            <a:ext cx="7886700" cy="429779"/>
          </a:xfrm>
        </p:spPr>
        <p:txBody>
          <a:bodyPr>
            <a:normAutofit/>
          </a:bodyPr>
          <a:lstStyle/>
          <a:p>
            <a:r>
              <a:rPr 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Logical Architecture</a:t>
            </a:r>
            <a:endParaRPr 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9392" y="578900"/>
            <a:ext cx="1436765" cy="2308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Users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79392" y="1098181"/>
            <a:ext cx="3371582" cy="12874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Web Server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79393" y="2659023"/>
            <a:ext cx="4908834" cy="287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Application Server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79392" y="5807592"/>
            <a:ext cx="1887338" cy="9126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Database Server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837602" y="565536"/>
            <a:ext cx="1350625" cy="839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External System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3977979" y="856580"/>
            <a:ext cx="1069870" cy="39756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Service components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98661" y="6012779"/>
            <a:ext cx="1652655" cy="573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Instance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柱 8"/>
          <p:cNvSpPr/>
          <p:nvPr/>
        </p:nvSpPr>
        <p:spPr>
          <a:xfrm>
            <a:off x="1154882" y="6166290"/>
            <a:ext cx="748748" cy="3246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Database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7" name="直線矢印コネクタ 76"/>
          <p:cNvCxnSpPr/>
          <p:nvPr/>
        </p:nvCxnSpPr>
        <p:spPr>
          <a:xfrm>
            <a:off x="4512914" y="1435328"/>
            <a:ext cx="18545" cy="119357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 flipH="1">
            <a:off x="954816" y="5534335"/>
            <a:ext cx="1715" cy="27325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角丸四角形 79"/>
          <p:cNvSpPr/>
          <p:nvPr/>
        </p:nvSpPr>
        <p:spPr>
          <a:xfrm>
            <a:off x="398662" y="1331845"/>
            <a:ext cx="3162334" cy="969593"/>
          </a:xfrm>
          <a:prstGeom prst="round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Presentation</a:t>
            </a:r>
            <a:endParaRPr lang="en-US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47374" y="1617859"/>
            <a:ext cx="1292087" cy="39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UI components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2156266" y="1617859"/>
            <a:ext cx="1292087" cy="39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Presentation Logic Components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398661" y="2885255"/>
            <a:ext cx="3162334" cy="679674"/>
          </a:xfrm>
          <a:prstGeom prst="round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Services</a:t>
            </a:r>
            <a:endParaRPr lang="en-US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747374" y="3026310"/>
            <a:ext cx="1292087" cy="39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Service Interface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156265" y="3026310"/>
            <a:ext cx="1292087" cy="39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Message Type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398661" y="3654674"/>
            <a:ext cx="4630539" cy="1045238"/>
          </a:xfrm>
          <a:prstGeom prst="round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Business</a:t>
            </a:r>
            <a:endParaRPr lang="en-US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747374" y="4211748"/>
            <a:ext cx="1292087" cy="39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Business Workflow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角丸四角形 64"/>
          <p:cNvSpPr/>
          <p:nvPr/>
        </p:nvSpPr>
        <p:spPr>
          <a:xfrm>
            <a:off x="2156264" y="4211748"/>
            <a:ext cx="1292087" cy="39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Business Components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角丸四角形 65"/>
          <p:cNvSpPr/>
          <p:nvPr/>
        </p:nvSpPr>
        <p:spPr>
          <a:xfrm>
            <a:off x="3560995" y="4211748"/>
            <a:ext cx="1292087" cy="39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Business Entities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747375" y="3738637"/>
            <a:ext cx="4105708" cy="39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Application Facade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398661" y="4804948"/>
            <a:ext cx="4630539" cy="595435"/>
          </a:xfrm>
          <a:prstGeom prst="round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Data</a:t>
            </a:r>
            <a:endParaRPr lang="en-US" sz="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747374" y="4898473"/>
            <a:ext cx="1292087" cy="39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Data Access Components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2156264" y="4905099"/>
            <a:ext cx="1292087" cy="39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Data Helpers / Utilities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3560995" y="4910072"/>
            <a:ext cx="1292087" cy="397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Service Agents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4" name="直線矢印コネクタ 83"/>
          <p:cNvCxnSpPr/>
          <p:nvPr/>
        </p:nvCxnSpPr>
        <p:spPr>
          <a:xfrm flipH="1">
            <a:off x="953101" y="805128"/>
            <a:ext cx="1715" cy="27325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H="1">
            <a:off x="953101" y="2386255"/>
            <a:ext cx="1715" cy="27325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6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831642" y="1684956"/>
            <a:ext cx="1849130" cy="2018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Web Site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1442" y="246835"/>
            <a:ext cx="7886700" cy="429779"/>
          </a:xfrm>
        </p:spPr>
        <p:txBody>
          <a:bodyPr>
            <a:normAutofit/>
          </a:bodyPr>
          <a:lstStyle/>
          <a:p>
            <a:r>
              <a:rPr 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Web Server (IIS) Design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71925" y="2168564"/>
            <a:ext cx="1556302" cy="2000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RGN Web site (https:*:8443)</a:t>
            </a:r>
            <a:endParaRPr lang="en-US" sz="7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71925" y="2549144"/>
            <a:ext cx="1556302" cy="2000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VNM Web site (https:*:8444)</a:t>
            </a:r>
            <a:endParaRPr lang="en-US" sz="7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71925" y="2929724"/>
            <a:ext cx="1556302" cy="2000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PAK Web site (https:*:8445)</a:t>
            </a:r>
            <a:endParaRPr lang="en-US" sz="7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50318" y="1682678"/>
            <a:ext cx="1146237" cy="2018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Application Pool </a:t>
            </a:r>
          </a:p>
          <a:p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(process)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690602" y="2153034"/>
            <a:ext cx="875491" cy="2308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RGNPOOL</a:t>
            </a:r>
            <a:endParaRPr 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690602" y="2533614"/>
            <a:ext cx="875491" cy="2308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VNMPOOL</a:t>
            </a:r>
            <a:endParaRPr 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90602" y="2914194"/>
            <a:ext cx="875491" cy="2308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PAKPOOL</a:t>
            </a:r>
            <a:endParaRPr 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71925" y="3310305"/>
            <a:ext cx="1556302" cy="2000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xxx Web site (https:*:844x)</a:t>
            </a:r>
            <a:endParaRPr lang="en-US" sz="7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90602" y="3294775"/>
            <a:ext cx="875491" cy="2308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xxxPOOL</a:t>
            </a:r>
            <a:endParaRPr 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79392" y="1684956"/>
            <a:ext cx="1146237" cy="2018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Service account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19676" y="2155312"/>
            <a:ext cx="875491" cy="2308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saRGNPOOL</a:t>
            </a:r>
            <a:endParaRPr 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19676" y="2535892"/>
            <a:ext cx="875491" cy="2308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saVNMPOOL</a:t>
            </a:r>
            <a:endParaRPr 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9676" y="2916472"/>
            <a:ext cx="875491" cy="2308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saPAKPOOL</a:t>
            </a:r>
            <a:endParaRPr 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9676" y="3297053"/>
            <a:ext cx="875491" cy="2308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saxxxPOOL</a:t>
            </a:r>
            <a:endParaRPr 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843449" y="4191762"/>
            <a:ext cx="1709332" cy="1639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Web Application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983732" y="4662118"/>
            <a:ext cx="1438642" cy="2000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Cash Control System (CCS)</a:t>
            </a:r>
            <a:endParaRPr lang="en-US" sz="7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983732" y="5042698"/>
            <a:ext cx="1438642" cy="2000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Total Proof (TTP)</a:t>
            </a:r>
            <a:endParaRPr lang="en-US" sz="7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983732" y="5423278"/>
            <a:ext cx="1438642" cy="2000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Audit Confirmation (ACS)</a:t>
            </a:r>
            <a:endParaRPr lang="en-US" sz="7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コネクタ 28"/>
          <p:cNvCxnSpPr>
            <a:stCxn id="19" idx="3"/>
            <a:endCxn id="13" idx="1"/>
          </p:cNvCxnSpPr>
          <p:nvPr/>
        </p:nvCxnSpPr>
        <p:spPr>
          <a:xfrm flipV="1">
            <a:off x="1295167" y="2268450"/>
            <a:ext cx="395435" cy="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20" idx="3"/>
            <a:endCxn id="14" idx="1"/>
          </p:cNvCxnSpPr>
          <p:nvPr/>
        </p:nvCxnSpPr>
        <p:spPr>
          <a:xfrm flipV="1">
            <a:off x="1295167" y="2649030"/>
            <a:ext cx="395435" cy="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1" idx="3"/>
            <a:endCxn id="15" idx="1"/>
          </p:cNvCxnSpPr>
          <p:nvPr/>
        </p:nvCxnSpPr>
        <p:spPr>
          <a:xfrm flipV="1">
            <a:off x="1295167" y="3029610"/>
            <a:ext cx="395435" cy="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22" idx="3"/>
            <a:endCxn id="17" idx="1"/>
          </p:cNvCxnSpPr>
          <p:nvPr/>
        </p:nvCxnSpPr>
        <p:spPr>
          <a:xfrm flipV="1">
            <a:off x="1295167" y="3410191"/>
            <a:ext cx="395435" cy="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13" idx="3"/>
            <a:endCxn id="4" idx="1"/>
          </p:cNvCxnSpPr>
          <p:nvPr/>
        </p:nvCxnSpPr>
        <p:spPr>
          <a:xfrm>
            <a:off x="2566093" y="2268450"/>
            <a:ext cx="405832" cy="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4" idx="3"/>
            <a:endCxn id="5" idx="1"/>
          </p:cNvCxnSpPr>
          <p:nvPr/>
        </p:nvCxnSpPr>
        <p:spPr>
          <a:xfrm>
            <a:off x="2566093" y="2649030"/>
            <a:ext cx="405832" cy="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15" idx="3"/>
            <a:endCxn id="6" idx="1"/>
          </p:cNvCxnSpPr>
          <p:nvPr/>
        </p:nvCxnSpPr>
        <p:spPr>
          <a:xfrm>
            <a:off x="2566093" y="3029610"/>
            <a:ext cx="405832" cy="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17" idx="3"/>
            <a:endCxn id="16" idx="1"/>
          </p:cNvCxnSpPr>
          <p:nvPr/>
        </p:nvCxnSpPr>
        <p:spPr>
          <a:xfrm>
            <a:off x="2566093" y="3410191"/>
            <a:ext cx="405832" cy="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" idx="3"/>
            <a:endCxn id="24" idx="1"/>
          </p:cNvCxnSpPr>
          <p:nvPr/>
        </p:nvCxnSpPr>
        <p:spPr>
          <a:xfrm flipH="1">
            <a:off x="3983732" y="2268592"/>
            <a:ext cx="544495" cy="2493554"/>
          </a:xfrm>
          <a:prstGeom prst="bentConnector5">
            <a:avLst>
              <a:gd name="adj1" fmla="val -41984"/>
              <a:gd name="adj2" fmla="val 65678"/>
              <a:gd name="adj3" fmla="val 141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4" idx="3"/>
            <a:endCxn id="25" idx="1"/>
          </p:cNvCxnSpPr>
          <p:nvPr/>
        </p:nvCxnSpPr>
        <p:spPr>
          <a:xfrm flipH="1">
            <a:off x="3983732" y="2268592"/>
            <a:ext cx="544495" cy="2874134"/>
          </a:xfrm>
          <a:prstGeom prst="bentConnector5">
            <a:avLst>
              <a:gd name="adj1" fmla="val -41984"/>
              <a:gd name="adj2" fmla="val 56918"/>
              <a:gd name="adj3" fmla="val 141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5"/>
          <p:cNvCxnSpPr>
            <a:stCxn id="4" idx="3"/>
            <a:endCxn id="26" idx="1"/>
          </p:cNvCxnSpPr>
          <p:nvPr/>
        </p:nvCxnSpPr>
        <p:spPr>
          <a:xfrm flipH="1">
            <a:off x="3983732" y="2268592"/>
            <a:ext cx="544495" cy="3254714"/>
          </a:xfrm>
          <a:prstGeom prst="bentConnector5">
            <a:avLst>
              <a:gd name="adj1" fmla="val -41984"/>
              <a:gd name="adj2" fmla="val 50256"/>
              <a:gd name="adj3" fmla="val 141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5829677" y="4191762"/>
            <a:ext cx="1334406" cy="1639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Physical Path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969961" y="4662118"/>
            <a:ext cx="1019214" cy="2000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E:\Web\RGN\CCS</a:t>
            </a:r>
            <a:endParaRPr lang="en-US" sz="7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969961" y="5042698"/>
            <a:ext cx="1019214" cy="2000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E:\Web\RGN\TTP</a:t>
            </a:r>
            <a:endParaRPr lang="en-US" sz="7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969961" y="5423278"/>
            <a:ext cx="1019214" cy="20005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E:\Web\RGN\ACS</a:t>
            </a:r>
            <a:endParaRPr lang="en-US" sz="7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414004" y="4191762"/>
            <a:ext cx="1028329" cy="1639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Application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7554289" y="4662118"/>
            <a:ext cx="763608" cy="2308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/CCS</a:t>
            </a:r>
            <a:endParaRPr 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7554289" y="5042698"/>
            <a:ext cx="763608" cy="2308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/TTP</a:t>
            </a:r>
            <a:endParaRPr 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7554289" y="5423278"/>
            <a:ext cx="763608" cy="2308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/ACS</a:t>
            </a:r>
            <a:endParaRPr lang="en-US" sz="9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7" name="直線コネクタ 96"/>
          <p:cNvCxnSpPr>
            <a:stCxn id="24" idx="3"/>
            <a:endCxn id="74" idx="1"/>
          </p:cNvCxnSpPr>
          <p:nvPr/>
        </p:nvCxnSpPr>
        <p:spPr>
          <a:xfrm>
            <a:off x="5422374" y="4762146"/>
            <a:ext cx="547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25" idx="3"/>
            <a:endCxn id="75" idx="1"/>
          </p:cNvCxnSpPr>
          <p:nvPr/>
        </p:nvCxnSpPr>
        <p:spPr>
          <a:xfrm>
            <a:off x="5422374" y="5142726"/>
            <a:ext cx="547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26" idx="3"/>
            <a:endCxn id="76" idx="1"/>
          </p:cNvCxnSpPr>
          <p:nvPr/>
        </p:nvCxnSpPr>
        <p:spPr>
          <a:xfrm>
            <a:off x="5422374" y="5523306"/>
            <a:ext cx="547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stCxn id="74" idx="3"/>
            <a:endCxn id="88" idx="1"/>
          </p:cNvCxnSpPr>
          <p:nvPr/>
        </p:nvCxnSpPr>
        <p:spPr>
          <a:xfrm>
            <a:off x="6989175" y="4762146"/>
            <a:ext cx="565114" cy="15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stCxn id="75" idx="3"/>
            <a:endCxn id="89" idx="1"/>
          </p:cNvCxnSpPr>
          <p:nvPr/>
        </p:nvCxnSpPr>
        <p:spPr>
          <a:xfrm>
            <a:off x="6989175" y="5142726"/>
            <a:ext cx="565114" cy="15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76" idx="3"/>
            <a:endCxn id="90" idx="1"/>
          </p:cNvCxnSpPr>
          <p:nvPr/>
        </p:nvCxnSpPr>
        <p:spPr>
          <a:xfrm>
            <a:off x="6989175" y="5523306"/>
            <a:ext cx="565114" cy="15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四角形吹き出し 120"/>
          <p:cNvSpPr/>
          <p:nvPr/>
        </p:nvSpPr>
        <p:spPr>
          <a:xfrm>
            <a:off x="1690602" y="838200"/>
            <a:ext cx="1636798" cy="603250"/>
          </a:xfrm>
          <a:prstGeom prst="wedgeRectCallout">
            <a:avLst>
              <a:gd name="adj1" fmla="val -21422"/>
              <a:gd name="adj2" fmla="val 814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-Process run for each Pool</a:t>
            </a:r>
          </a:p>
          <a:p>
            <a:r>
              <a:rPr 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-CPU Throttling is configurable</a:t>
            </a:r>
            <a:endParaRPr 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四角形吹き出し 121"/>
          <p:cNvSpPr/>
          <p:nvPr/>
        </p:nvSpPr>
        <p:spPr>
          <a:xfrm>
            <a:off x="268427" y="826362"/>
            <a:ext cx="1078407" cy="603250"/>
          </a:xfrm>
          <a:prstGeom prst="wedgeRectCallout">
            <a:avLst>
              <a:gd name="adj1" fmla="val -21422"/>
              <a:gd name="adj2" fmla="val 814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Those </a:t>
            </a:r>
            <a:r>
              <a:rPr lang="en-US" sz="8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sa</a:t>
            </a:r>
            <a:r>
              <a:rPr 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will connect to the DB</a:t>
            </a:r>
            <a:endParaRPr 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四角形吹き出し 122"/>
          <p:cNvSpPr/>
          <p:nvPr/>
        </p:nvSpPr>
        <p:spPr>
          <a:xfrm>
            <a:off x="3785576" y="826362"/>
            <a:ext cx="2932724" cy="603250"/>
          </a:xfrm>
          <a:prstGeom prst="wedgeRectCallout">
            <a:avLst>
              <a:gd name="adj1" fmla="val -30516"/>
              <a:gd name="adj2" fmla="val 803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-Single Web Site hosts multiple Web applications</a:t>
            </a:r>
          </a:p>
          <a:p>
            <a:r>
              <a:rPr 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-TCP port is different for each Web Site</a:t>
            </a:r>
            <a:endParaRPr lang="en-US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四角形吹き出し 123"/>
          <p:cNvSpPr/>
          <p:nvPr/>
        </p:nvSpPr>
        <p:spPr>
          <a:xfrm>
            <a:off x="5673413" y="3323349"/>
            <a:ext cx="1412917" cy="603250"/>
          </a:xfrm>
          <a:prstGeom prst="wedgeRectCallout">
            <a:avLst>
              <a:gd name="adj1" fmla="val -21422"/>
              <a:gd name="adj2" fmla="val 814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Physical directories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5" name="四角形吹き出し 124"/>
          <p:cNvSpPr/>
          <p:nvPr/>
        </p:nvSpPr>
        <p:spPr>
          <a:xfrm>
            <a:off x="7382260" y="3353334"/>
            <a:ext cx="1406140" cy="603250"/>
          </a:xfrm>
          <a:prstGeom prst="wedgeRectCallout">
            <a:avLst>
              <a:gd name="adj1" fmla="val -21422"/>
              <a:gd name="adj2" fmla="val 814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URL for Web Application</a:t>
            </a:r>
          </a:p>
          <a:p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https:*:8443/CCS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四角形吹き出し 125"/>
          <p:cNvSpPr/>
          <p:nvPr/>
        </p:nvSpPr>
        <p:spPr>
          <a:xfrm>
            <a:off x="5486400" y="6096618"/>
            <a:ext cx="3008243" cy="603250"/>
          </a:xfrm>
          <a:prstGeom prst="wedgeRectCallout">
            <a:avLst>
              <a:gd name="adj1" fmla="val 33504"/>
              <a:gd name="adj2" fmla="val -827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URL for Web Application</a:t>
            </a:r>
          </a:p>
          <a:p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https://ASOMPAPWB001.btmuap.local:8443/CCS</a:t>
            </a:r>
            <a:endParaRPr 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127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3688" y="124782"/>
            <a:ext cx="7886700" cy="429779"/>
          </a:xfrm>
        </p:spPr>
        <p:txBody>
          <a:bodyPr>
            <a:normAutofit/>
          </a:bodyPr>
          <a:lstStyle/>
          <a:p>
            <a:r>
              <a:rPr 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HA Architecture</a:t>
            </a:r>
            <a:endParaRPr 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457200" y="1554480"/>
            <a:ext cx="2506016" cy="4427561"/>
            <a:chOff x="523461" y="1511727"/>
            <a:chExt cx="2506016" cy="4427561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658434" y="2547776"/>
              <a:ext cx="913304" cy="371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Web Server1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966982" y="2547776"/>
              <a:ext cx="913304" cy="371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Web Server2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1326297" y="1511727"/>
              <a:ext cx="913304" cy="371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F5 BIG-IP</a:t>
              </a: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658434" y="3382662"/>
              <a:ext cx="913304" cy="371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Application Server1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966982" y="3382662"/>
              <a:ext cx="913304" cy="371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Application Server2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523461" y="4292589"/>
              <a:ext cx="2506016" cy="1646699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Microsoft Failover Cluster</a:t>
              </a:r>
              <a:endParaRPr lang="en-US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658434" y="4456880"/>
              <a:ext cx="913304" cy="371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Database Server1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1966982" y="4456880"/>
              <a:ext cx="913304" cy="37119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Database Server2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円柱 34"/>
            <p:cNvSpPr/>
            <p:nvPr/>
          </p:nvSpPr>
          <p:spPr>
            <a:xfrm>
              <a:off x="1408575" y="5200621"/>
              <a:ext cx="748748" cy="32467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Database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37" name="直線矢印コネクタ 36"/>
            <p:cNvCxnSpPr>
              <a:stCxn id="33" idx="3"/>
              <a:endCxn id="34" idx="1"/>
            </p:cNvCxnSpPr>
            <p:nvPr/>
          </p:nvCxnSpPr>
          <p:spPr>
            <a:xfrm>
              <a:off x="1571738" y="4642475"/>
              <a:ext cx="39524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>
              <a:stCxn id="30" idx="2"/>
              <a:endCxn id="18" idx="0"/>
            </p:cNvCxnSpPr>
            <p:nvPr/>
          </p:nvCxnSpPr>
          <p:spPr>
            <a:xfrm rot="5400000">
              <a:off x="1116589" y="1881415"/>
              <a:ext cx="664859" cy="6678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>
              <a:stCxn id="30" idx="2"/>
              <a:endCxn id="29" idx="0"/>
            </p:cNvCxnSpPr>
            <p:nvPr/>
          </p:nvCxnSpPr>
          <p:spPr>
            <a:xfrm rot="16200000" flipH="1">
              <a:off x="1770862" y="1895003"/>
              <a:ext cx="664859" cy="6406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>
              <a:stCxn id="18" idx="2"/>
              <a:endCxn id="31" idx="0"/>
            </p:cNvCxnSpPr>
            <p:nvPr/>
          </p:nvCxnSpPr>
          <p:spPr>
            <a:xfrm>
              <a:off x="1115086" y="2918966"/>
              <a:ext cx="0" cy="46369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stCxn id="31" idx="2"/>
              <a:endCxn id="33" idx="0"/>
            </p:cNvCxnSpPr>
            <p:nvPr/>
          </p:nvCxnSpPr>
          <p:spPr>
            <a:xfrm>
              <a:off x="1115086" y="3753852"/>
              <a:ext cx="0" cy="7030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>
              <a:stCxn id="29" idx="2"/>
              <a:endCxn id="32" idx="0"/>
            </p:cNvCxnSpPr>
            <p:nvPr/>
          </p:nvCxnSpPr>
          <p:spPr>
            <a:xfrm>
              <a:off x="2423634" y="2918966"/>
              <a:ext cx="0" cy="46369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>
              <a:stCxn id="32" idx="2"/>
              <a:endCxn id="33" idx="0"/>
            </p:cNvCxnSpPr>
            <p:nvPr/>
          </p:nvCxnSpPr>
          <p:spPr>
            <a:xfrm rot="5400000">
              <a:off x="1417846" y="3451092"/>
              <a:ext cx="703028" cy="130854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5"/>
            <p:cNvCxnSpPr>
              <a:stCxn id="34" idx="2"/>
              <a:endCxn id="35" idx="1"/>
            </p:cNvCxnSpPr>
            <p:nvPr/>
          </p:nvCxnSpPr>
          <p:spPr>
            <a:xfrm rot="5400000">
              <a:off x="1917017" y="4694003"/>
              <a:ext cx="372551" cy="6406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55"/>
            <p:cNvCxnSpPr>
              <a:stCxn id="33" idx="2"/>
              <a:endCxn id="35" idx="1"/>
            </p:cNvCxnSpPr>
            <p:nvPr/>
          </p:nvCxnSpPr>
          <p:spPr>
            <a:xfrm rot="16200000" flipH="1">
              <a:off x="1262742" y="4680413"/>
              <a:ext cx="372551" cy="6678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タイトル 1"/>
          <p:cNvSpPr txBox="1">
            <a:spLocks/>
          </p:cNvSpPr>
          <p:nvPr/>
        </p:nvSpPr>
        <p:spPr>
          <a:xfrm>
            <a:off x="457200" y="914400"/>
            <a:ext cx="803113" cy="429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Normal</a:t>
            </a:r>
            <a:endParaRPr 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85882"/>
              </p:ext>
            </p:extLst>
          </p:nvPr>
        </p:nvGraphicFramePr>
        <p:xfrm>
          <a:off x="3200400" y="365760"/>
          <a:ext cx="5597525" cy="960120"/>
        </p:xfrm>
        <a:graphic>
          <a:graphicData uri="http://schemas.openxmlformats.org/drawingml/2006/table">
            <a:tbl>
              <a:tblPr firstRow="1" firstCol="1" bandRow="1"/>
              <a:tblGrid>
                <a:gridCol w="306705"/>
                <a:gridCol w="1431290"/>
                <a:gridCol w="812165"/>
                <a:gridCol w="304736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#</a:t>
                      </a:r>
                      <a:endParaRPr lang="en-US" sz="9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Server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Availability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Remarks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Web Server1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O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Web Server2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O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Application Server1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O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en-US" sz="9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Application Server2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O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Database Server1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O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Database Server2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x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Standby as MSFC</a:t>
                      </a:r>
                      <a:endParaRPr lang="en-US" sz="9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59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3688" y="124782"/>
            <a:ext cx="7886700" cy="429779"/>
          </a:xfrm>
        </p:spPr>
        <p:txBody>
          <a:bodyPr>
            <a:normAutofit/>
          </a:bodyPr>
          <a:lstStyle/>
          <a:p>
            <a:r>
              <a:rPr 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HA Architecture</a:t>
            </a:r>
            <a:endParaRPr 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タイトル 1"/>
          <p:cNvSpPr txBox="1">
            <a:spLocks/>
          </p:cNvSpPr>
          <p:nvPr/>
        </p:nvSpPr>
        <p:spPr>
          <a:xfrm>
            <a:off x="457200" y="914400"/>
            <a:ext cx="1372132" cy="429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Web server failure</a:t>
            </a:r>
            <a:endParaRPr 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57200" y="1554480"/>
            <a:ext cx="2506016" cy="4427561"/>
            <a:chOff x="457200" y="1511727"/>
            <a:chExt cx="2506016" cy="4427561"/>
          </a:xfrm>
        </p:grpSpPr>
        <p:sp>
          <p:nvSpPr>
            <p:cNvPr id="73" name="テキスト ボックス 72"/>
            <p:cNvSpPr txBox="1"/>
            <p:nvPr/>
          </p:nvSpPr>
          <p:spPr>
            <a:xfrm>
              <a:off x="592173" y="2547776"/>
              <a:ext cx="913304" cy="37119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Web Server1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1900721" y="2547776"/>
              <a:ext cx="913304" cy="371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Web Server2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1260036" y="1511727"/>
              <a:ext cx="913304" cy="371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F5 BIG-IP</a:t>
              </a:r>
              <a:endParaRPr 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592173" y="3382662"/>
              <a:ext cx="913304" cy="371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Application Server1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1900721" y="3382662"/>
              <a:ext cx="913304" cy="371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Application Server2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5" name="角丸四角形 84"/>
            <p:cNvSpPr/>
            <p:nvPr/>
          </p:nvSpPr>
          <p:spPr>
            <a:xfrm>
              <a:off x="457200" y="4292589"/>
              <a:ext cx="2506016" cy="1646699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Microsoft Failover Cluster</a:t>
              </a:r>
              <a:endParaRPr lang="en-US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592173" y="4456880"/>
              <a:ext cx="913304" cy="371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Database Server1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1900721" y="4456880"/>
              <a:ext cx="913304" cy="37119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Database Server2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8" name="円柱 87"/>
            <p:cNvSpPr/>
            <p:nvPr/>
          </p:nvSpPr>
          <p:spPr>
            <a:xfrm>
              <a:off x="1342314" y="5200621"/>
              <a:ext cx="748748" cy="32467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Database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89" name="直線矢印コネクタ 88"/>
            <p:cNvCxnSpPr>
              <a:stCxn id="86" idx="3"/>
              <a:endCxn id="87" idx="1"/>
            </p:cNvCxnSpPr>
            <p:nvPr/>
          </p:nvCxnSpPr>
          <p:spPr>
            <a:xfrm>
              <a:off x="1505477" y="4642475"/>
              <a:ext cx="39524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39"/>
            <p:cNvCxnSpPr>
              <a:stCxn id="75" idx="2"/>
              <a:endCxn id="73" idx="0"/>
            </p:cNvCxnSpPr>
            <p:nvPr/>
          </p:nvCxnSpPr>
          <p:spPr>
            <a:xfrm rot="5400000">
              <a:off x="1050328" y="1881415"/>
              <a:ext cx="664859" cy="6678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42"/>
            <p:cNvCxnSpPr>
              <a:stCxn id="75" idx="2"/>
              <a:endCxn id="74" idx="0"/>
            </p:cNvCxnSpPr>
            <p:nvPr/>
          </p:nvCxnSpPr>
          <p:spPr>
            <a:xfrm rot="16200000" flipH="1">
              <a:off x="1704601" y="1895003"/>
              <a:ext cx="664859" cy="6406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/>
            <p:cNvCxnSpPr>
              <a:stCxn id="73" idx="2"/>
              <a:endCxn id="76" idx="0"/>
            </p:cNvCxnSpPr>
            <p:nvPr/>
          </p:nvCxnSpPr>
          <p:spPr>
            <a:xfrm>
              <a:off x="1048825" y="2918966"/>
              <a:ext cx="0" cy="46369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/>
            <p:cNvCxnSpPr>
              <a:stCxn id="76" idx="2"/>
              <a:endCxn id="86" idx="0"/>
            </p:cNvCxnSpPr>
            <p:nvPr/>
          </p:nvCxnSpPr>
          <p:spPr>
            <a:xfrm>
              <a:off x="1048825" y="3753852"/>
              <a:ext cx="0" cy="70302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>
              <a:stCxn id="74" idx="2"/>
              <a:endCxn id="79" idx="0"/>
            </p:cNvCxnSpPr>
            <p:nvPr/>
          </p:nvCxnSpPr>
          <p:spPr>
            <a:xfrm>
              <a:off x="2357373" y="2918966"/>
              <a:ext cx="0" cy="46369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55"/>
            <p:cNvCxnSpPr>
              <a:stCxn id="79" idx="2"/>
              <a:endCxn id="86" idx="0"/>
            </p:cNvCxnSpPr>
            <p:nvPr/>
          </p:nvCxnSpPr>
          <p:spPr>
            <a:xfrm rot="5400000">
              <a:off x="1351585" y="3451092"/>
              <a:ext cx="703028" cy="130854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55"/>
            <p:cNvCxnSpPr>
              <a:stCxn id="87" idx="2"/>
              <a:endCxn id="88" idx="1"/>
            </p:cNvCxnSpPr>
            <p:nvPr/>
          </p:nvCxnSpPr>
          <p:spPr>
            <a:xfrm rot="5400000">
              <a:off x="1850756" y="4694003"/>
              <a:ext cx="372551" cy="6406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55"/>
            <p:cNvCxnSpPr>
              <a:stCxn id="86" idx="2"/>
              <a:endCxn id="88" idx="1"/>
            </p:cNvCxnSpPr>
            <p:nvPr/>
          </p:nvCxnSpPr>
          <p:spPr>
            <a:xfrm rot="16200000" flipH="1">
              <a:off x="1196481" y="4680413"/>
              <a:ext cx="372551" cy="6678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乗算記号 26"/>
            <p:cNvSpPr/>
            <p:nvPr/>
          </p:nvSpPr>
          <p:spPr>
            <a:xfrm>
              <a:off x="522599" y="2143612"/>
              <a:ext cx="1052452" cy="1159565"/>
            </a:xfrm>
            <a:prstGeom prst="mathMultiply">
              <a:avLst>
                <a:gd name="adj1" fmla="val 715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496418"/>
              </p:ext>
            </p:extLst>
          </p:nvPr>
        </p:nvGraphicFramePr>
        <p:xfrm>
          <a:off x="3200400" y="365760"/>
          <a:ext cx="5597525" cy="960120"/>
        </p:xfrm>
        <a:graphic>
          <a:graphicData uri="http://schemas.openxmlformats.org/drawingml/2006/table">
            <a:tbl>
              <a:tblPr firstRow="1" firstCol="1" bandRow="1"/>
              <a:tblGrid>
                <a:gridCol w="306705"/>
                <a:gridCol w="1431290"/>
                <a:gridCol w="812165"/>
                <a:gridCol w="304736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#</a:t>
                      </a:r>
                      <a:endParaRPr lang="en-US" sz="9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Server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Availability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Remarks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Web Server1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X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 System failure</a:t>
                      </a:r>
                      <a:endParaRPr lang="en-US" sz="9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Web Server2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O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Application Server1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X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 No access from other servers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Application Server2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O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Database Server1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O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Database Server2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X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Standby as MSFC</a:t>
                      </a:r>
                      <a:endParaRPr lang="en-US" sz="9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8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3688" y="124782"/>
            <a:ext cx="7886700" cy="429779"/>
          </a:xfrm>
        </p:spPr>
        <p:txBody>
          <a:bodyPr>
            <a:normAutofit/>
          </a:bodyPr>
          <a:lstStyle/>
          <a:p>
            <a:r>
              <a:rPr 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HA Architecture</a:t>
            </a:r>
            <a:endParaRPr 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タイトル 1"/>
          <p:cNvSpPr txBox="1">
            <a:spLocks/>
          </p:cNvSpPr>
          <p:nvPr/>
        </p:nvSpPr>
        <p:spPr>
          <a:xfrm>
            <a:off x="457200" y="914400"/>
            <a:ext cx="2293983" cy="429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Application server failure</a:t>
            </a:r>
            <a:endParaRPr 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457200" y="1554480"/>
            <a:ext cx="2506016" cy="4427561"/>
            <a:chOff x="528731" y="1443146"/>
            <a:chExt cx="2506016" cy="4427561"/>
          </a:xfrm>
        </p:grpSpPr>
        <p:sp>
          <p:nvSpPr>
            <p:cNvPr id="63" name="テキスト ボックス 62"/>
            <p:cNvSpPr txBox="1"/>
            <p:nvPr/>
          </p:nvSpPr>
          <p:spPr>
            <a:xfrm>
              <a:off x="663704" y="2479195"/>
              <a:ext cx="913304" cy="37119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Web Server1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1972252" y="2479195"/>
              <a:ext cx="913304" cy="371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Web Server2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1331567" y="1443146"/>
              <a:ext cx="913304" cy="371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F5 BIG-IP</a:t>
              </a:r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663704" y="3314081"/>
              <a:ext cx="913304" cy="37119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Application Server1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1972252" y="3314081"/>
              <a:ext cx="913304" cy="371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Application Server2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" name="角丸四角形 67"/>
            <p:cNvSpPr/>
            <p:nvPr/>
          </p:nvSpPr>
          <p:spPr>
            <a:xfrm>
              <a:off x="528731" y="4224008"/>
              <a:ext cx="2506016" cy="1646699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Microsoft Failover Cluster</a:t>
              </a:r>
              <a:endParaRPr lang="en-US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663704" y="4388299"/>
              <a:ext cx="913304" cy="371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Database Server1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1972252" y="4388299"/>
              <a:ext cx="913304" cy="37119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Database Server2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円柱 70"/>
            <p:cNvSpPr/>
            <p:nvPr/>
          </p:nvSpPr>
          <p:spPr>
            <a:xfrm>
              <a:off x="1413845" y="5132040"/>
              <a:ext cx="748748" cy="32467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Database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72" name="直線矢印コネクタ 71"/>
            <p:cNvCxnSpPr>
              <a:stCxn id="69" idx="3"/>
              <a:endCxn id="70" idx="1"/>
            </p:cNvCxnSpPr>
            <p:nvPr/>
          </p:nvCxnSpPr>
          <p:spPr>
            <a:xfrm>
              <a:off x="1577008" y="4573894"/>
              <a:ext cx="39524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39"/>
            <p:cNvCxnSpPr>
              <a:stCxn id="65" idx="2"/>
              <a:endCxn id="63" idx="0"/>
            </p:cNvCxnSpPr>
            <p:nvPr/>
          </p:nvCxnSpPr>
          <p:spPr>
            <a:xfrm rot="5400000">
              <a:off x="1121859" y="1812834"/>
              <a:ext cx="664859" cy="6678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42"/>
            <p:cNvCxnSpPr>
              <a:stCxn id="65" idx="2"/>
              <a:endCxn id="64" idx="0"/>
            </p:cNvCxnSpPr>
            <p:nvPr/>
          </p:nvCxnSpPr>
          <p:spPr>
            <a:xfrm rot="16200000" flipH="1">
              <a:off x="1776132" y="1826422"/>
              <a:ext cx="664859" cy="6406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/>
            <p:cNvCxnSpPr>
              <a:stCxn id="63" idx="2"/>
              <a:endCxn id="66" idx="0"/>
            </p:cNvCxnSpPr>
            <p:nvPr/>
          </p:nvCxnSpPr>
          <p:spPr>
            <a:xfrm>
              <a:off x="1120356" y="2850385"/>
              <a:ext cx="0" cy="46369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/>
            <p:cNvCxnSpPr>
              <a:stCxn id="66" idx="2"/>
              <a:endCxn id="69" idx="0"/>
            </p:cNvCxnSpPr>
            <p:nvPr/>
          </p:nvCxnSpPr>
          <p:spPr>
            <a:xfrm>
              <a:off x="1120356" y="3685271"/>
              <a:ext cx="0" cy="70302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矢印コネクタ 81"/>
            <p:cNvCxnSpPr>
              <a:stCxn id="64" idx="2"/>
              <a:endCxn id="67" idx="0"/>
            </p:cNvCxnSpPr>
            <p:nvPr/>
          </p:nvCxnSpPr>
          <p:spPr>
            <a:xfrm>
              <a:off x="2428904" y="2850385"/>
              <a:ext cx="0" cy="46369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55"/>
            <p:cNvCxnSpPr>
              <a:stCxn id="67" idx="2"/>
              <a:endCxn id="69" idx="0"/>
            </p:cNvCxnSpPr>
            <p:nvPr/>
          </p:nvCxnSpPr>
          <p:spPr>
            <a:xfrm rot="5400000">
              <a:off x="1423116" y="3382511"/>
              <a:ext cx="703028" cy="130854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矢印コネクタ 55"/>
            <p:cNvCxnSpPr>
              <a:stCxn id="70" idx="2"/>
              <a:endCxn id="71" idx="1"/>
            </p:cNvCxnSpPr>
            <p:nvPr/>
          </p:nvCxnSpPr>
          <p:spPr>
            <a:xfrm rot="5400000">
              <a:off x="1922287" y="4625422"/>
              <a:ext cx="372551" cy="6406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55"/>
            <p:cNvCxnSpPr>
              <a:stCxn id="69" idx="2"/>
              <a:endCxn id="71" idx="1"/>
            </p:cNvCxnSpPr>
            <p:nvPr/>
          </p:nvCxnSpPr>
          <p:spPr>
            <a:xfrm rot="16200000" flipH="1">
              <a:off x="1268012" y="4611832"/>
              <a:ext cx="372551" cy="6678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乗算記号 120"/>
            <p:cNvSpPr/>
            <p:nvPr/>
          </p:nvSpPr>
          <p:spPr>
            <a:xfrm>
              <a:off x="594129" y="2905557"/>
              <a:ext cx="1052452" cy="1159565"/>
            </a:xfrm>
            <a:prstGeom prst="mathMultiply">
              <a:avLst>
                <a:gd name="adj1" fmla="val 715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351374"/>
              </p:ext>
            </p:extLst>
          </p:nvPr>
        </p:nvGraphicFramePr>
        <p:xfrm>
          <a:off x="3200400" y="365760"/>
          <a:ext cx="5597525" cy="960120"/>
        </p:xfrm>
        <a:graphic>
          <a:graphicData uri="http://schemas.openxmlformats.org/drawingml/2006/table">
            <a:tbl>
              <a:tblPr firstRow="1" firstCol="1" bandRow="1"/>
              <a:tblGrid>
                <a:gridCol w="306705"/>
                <a:gridCol w="1431290"/>
                <a:gridCol w="812165"/>
                <a:gridCol w="304736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#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Server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Availability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Remarks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Web Server1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X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 Refuse receiving request from BIG-IP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Web Server2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O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Application Server1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X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 System failure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Application Server2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O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Database Server1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O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Database Server2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X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Standby as MSFC</a:t>
                      </a:r>
                      <a:endParaRPr lang="en-US" sz="9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5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3688" y="124782"/>
            <a:ext cx="7886700" cy="429779"/>
          </a:xfrm>
        </p:spPr>
        <p:txBody>
          <a:bodyPr>
            <a:normAutofit/>
          </a:bodyPr>
          <a:lstStyle/>
          <a:p>
            <a:r>
              <a:rPr 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HA Architecture</a:t>
            </a:r>
            <a:endParaRPr 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457200" y="1554480"/>
            <a:ext cx="2506016" cy="4427561"/>
            <a:chOff x="528730" y="1608797"/>
            <a:chExt cx="2506016" cy="4427561"/>
          </a:xfrm>
        </p:grpSpPr>
        <p:sp>
          <p:nvSpPr>
            <p:cNvPr id="123" name="テキスト ボックス 122"/>
            <p:cNvSpPr txBox="1"/>
            <p:nvPr/>
          </p:nvSpPr>
          <p:spPr>
            <a:xfrm>
              <a:off x="663703" y="2644846"/>
              <a:ext cx="913304" cy="371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Web Server1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1972251" y="2644846"/>
              <a:ext cx="913304" cy="371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Web Server2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1331566" y="1608797"/>
              <a:ext cx="913304" cy="371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F5 BIG-IP</a:t>
              </a:r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663703" y="3479732"/>
              <a:ext cx="913304" cy="371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Application Server1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1972251" y="3479732"/>
              <a:ext cx="913304" cy="3711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Application Server2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8" name="角丸四角形 127"/>
            <p:cNvSpPr/>
            <p:nvPr/>
          </p:nvSpPr>
          <p:spPr>
            <a:xfrm>
              <a:off x="528730" y="4389659"/>
              <a:ext cx="2506016" cy="1646699"/>
            </a:xfrm>
            <a:prstGeom prst="roundRect">
              <a:avLst/>
            </a:prstGeom>
            <a:solidFill>
              <a:schemeClr val="accent1">
                <a:alpha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Microsoft Failover Cluster</a:t>
              </a:r>
              <a:endParaRPr lang="en-US" sz="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663703" y="4553950"/>
              <a:ext cx="913304" cy="37119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Database Server1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1972251" y="4553950"/>
              <a:ext cx="913304" cy="3711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Database Server2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1" name="円柱 130"/>
            <p:cNvSpPr/>
            <p:nvPr/>
          </p:nvSpPr>
          <p:spPr>
            <a:xfrm>
              <a:off x="1413844" y="5297691"/>
              <a:ext cx="748748" cy="32467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Database</a:t>
              </a:r>
              <a:endParaRPr lang="en-US" sz="9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132" name="直線矢印コネクタ 131"/>
            <p:cNvCxnSpPr>
              <a:stCxn id="129" idx="3"/>
              <a:endCxn id="130" idx="1"/>
            </p:cNvCxnSpPr>
            <p:nvPr/>
          </p:nvCxnSpPr>
          <p:spPr>
            <a:xfrm>
              <a:off x="1577007" y="4739545"/>
              <a:ext cx="39524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矢印コネクタ 39"/>
            <p:cNvCxnSpPr>
              <a:stCxn id="125" idx="2"/>
              <a:endCxn id="123" idx="0"/>
            </p:cNvCxnSpPr>
            <p:nvPr/>
          </p:nvCxnSpPr>
          <p:spPr>
            <a:xfrm rot="5400000">
              <a:off x="1121858" y="1978485"/>
              <a:ext cx="664859" cy="6678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矢印コネクタ 42"/>
            <p:cNvCxnSpPr>
              <a:stCxn id="125" idx="2"/>
              <a:endCxn id="124" idx="0"/>
            </p:cNvCxnSpPr>
            <p:nvPr/>
          </p:nvCxnSpPr>
          <p:spPr>
            <a:xfrm rot="16200000" flipH="1">
              <a:off x="1776131" y="1992073"/>
              <a:ext cx="664859" cy="6406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矢印コネクタ 134"/>
            <p:cNvCxnSpPr>
              <a:stCxn id="123" idx="2"/>
              <a:endCxn id="126" idx="0"/>
            </p:cNvCxnSpPr>
            <p:nvPr/>
          </p:nvCxnSpPr>
          <p:spPr>
            <a:xfrm>
              <a:off x="1120355" y="3016036"/>
              <a:ext cx="0" cy="46369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矢印コネクタ 135"/>
            <p:cNvCxnSpPr>
              <a:stCxn id="127" idx="2"/>
              <a:endCxn id="130" idx="0"/>
            </p:cNvCxnSpPr>
            <p:nvPr/>
          </p:nvCxnSpPr>
          <p:spPr>
            <a:xfrm>
              <a:off x="2428903" y="3850922"/>
              <a:ext cx="0" cy="7030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矢印コネクタ 136"/>
            <p:cNvCxnSpPr>
              <a:stCxn id="124" idx="2"/>
              <a:endCxn id="127" idx="0"/>
            </p:cNvCxnSpPr>
            <p:nvPr/>
          </p:nvCxnSpPr>
          <p:spPr>
            <a:xfrm>
              <a:off x="2428903" y="3016036"/>
              <a:ext cx="0" cy="46369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矢印コネクタ 55"/>
            <p:cNvCxnSpPr>
              <a:stCxn id="126" idx="2"/>
              <a:endCxn id="130" idx="0"/>
            </p:cNvCxnSpPr>
            <p:nvPr/>
          </p:nvCxnSpPr>
          <p:spPr>
            <a:xfrm rot="16200000" flipH="1">
              <a:off x="1423115" y="3548162"/>
              <a:ext cx="703028" cy="130854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矢印コネクタ 55"/>
            <p:cNvCxnSpPr>
              <a:stCxn id="130" idx="2"/>
              <a:endCxn id="131" idx="1"/>
            </p:cNvCxnSpPr>
            <p:nvPr/>
          </p:nvCxnSpPr>
          <p:spPr>
            <a:xfrm rot="5400000">
              <a:off x="1922286" y="4791073"/>
              <a:ext cx="372551" cy="6406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矢印コネクタ 55"/>
            <p:cNvCxnSpPr>
              <a:stCxn id="129" idx="2"/>
              <a:endCxn id="131" idx="1"/>
            </p:cNvCxnSpPr>
            <p:nvPr/>
          </p:nvCxnSpPr>
          <p:spPr>
            <a:xfrm rot="16200000" flipH="1">
              <a:off x="1268011" y="4777483"/>
              <a:ext cx="372551" cy="6678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乗算記号 140"/>
            <p:cNvSpPr/>
            <p:nvPr/>
          </p:nvSpPr>
          <p:spPr>
            <a:xfrm>
              <a:off x="608347" y="4138125"/>
              <a:ext cx="1052452" cy="1159565"/>
            </a:xfrm>
            <a:prstGeom prst="mathMultiply">
              <a:avLst>
                <a:gd name="adj1" fmla="val 715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タイトル 1"/>
          <p:cNvSpPr txBox="1">
            <a:spLocks/>
          </p:cNvSpPr>
          <p:nvPr/>
        </p:nvSpPr>
        <p:spPr>
          <a:xfrm>
            <a:off x="457200" y="914400"/>
            <a:ext cx="2293983" cy="429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Database server failure</a:t>
            </a:r>
            <a:endParaRPr 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566712"/>
              </p:ext>
            </p:extLst>
          </p:nvPr>
        </p:nvGraphicFramePr>
        <p:xfrm>
          <a:off x="3200400" y="365760"/>
          <a:ext cx="5597525" cy="960120"/>
        </p:xfrm>
        <a:graphic>
          <a:graphicData uri="http://schemas.openxmlformats.org/drawingml/2006/table">
            <a:tbl>
              <a:tblPr firstRow="1" firstCol="1" bandRow="1"/>
              <a:tblGrid>
                <a:gridCol w="306705"/>
                <a:gridCol w="1431290"/>
                <a:gridCol w="812165"/>
                <a:gridCol w="304736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#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Server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Availability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Remarks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Web Server1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O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Web Server2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O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Application Server1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O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Application Server2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O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Database Server1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X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System failure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Database Server2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O</a:t>
                      </a:r>
                      <a:endParaRPr lang="en-US" sz="900" kern="10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Times New Roman" panose="02020603050405020304" pitchFamily="18" charset="0"/>
                        </a:rPr>
                        <a:t>Failover and start processing</a:t>
                      </a:r>
                      <a:endParaRPr lang="en-US" sz="900" kern="1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9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1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404</Words>
  <Application>Microsoft Office PowerPoint</Application>
  <PresentationFormat>画面に合わせる (4:3)</PresentationFormat>
  <Paragraphs>221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Meiryo UI</vt:lpstr>
      <vt:lpstr>ＭＳ Ｐゴシック</vt:lpstr>
      <vt:lpstr>Arial</vt:lpstr>
      <vt:lpstr>Calibri</vt:lpstr>
      <vt:lpstr>Calibri Light</vt:lpstr>
      <vt:lpstr>Times New Roman</vt:lpstr>
      <vt:lpstr>Office テーマ</vt:lpstr>
      <vt:lpstr>Logical Architecture</vt:lpstr>
      <vt:lpstr>Web Server (IIS) Design</vt:lpstr>
      <vt:lpstr>HA Architecture</vt:lpstr>
      <vt:lpstr>HA Architecture</vt:lpstr>
      <vt:lpstr>HA Architecture</vt:lpstr>
      <vt:lpstr>HA Architecture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Kawakubo, Dai</dc:creator>
  <cp:lastModifiedBy>Kawakubo, Dai</cp:lastModifiedBy>
  <cp:revision>43</cp:revision>
  <dcterms:created xsi:type="dcterms:W3CDTF">2016-09-27T05:12:41Z</dcterms:created>
  <dcterms:modified xsi:type="dcterms:W3CDTF">2016-11-21T06:49:48Z</dcterms:modified>
</cp:coreProperties>
</file>