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88" r:id="rId3"/>
    <p:sldId id="293" r:id="rId4"/>
    <p:sldId id="294" r:id="rId5"/>
    <p:sldId id="295" r:id="rId6"/>
    <p:sldId id="289" r:id="rId7"/>
    <p:sldId id="296" r:id="rId8"/>
    <p:sldId id="297" r:id="rId9"/>
    <p:sldId id="292" r:id="rId10"/>
    <p:sldId id="298"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92" d="100"/>
          <a:sy n="92" d="100"/>
        </p:scale>
        <p:origin x="4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979946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4394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9394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7164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7622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1706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2577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30482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08922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8045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653530" y="2171700"/>
            <a:ext cx="4904740" cy="4247515"/>
          </a:xfrm>
          <a:prstGeom prst="rect">
            <a:avLst/>
          </a:prstGeom>
        </p:spPr>
      </p:pic>
      <p:pic>
        <p:nvPicPr>
          <p:cNvPr id="6" name="图片 5"/>
          <p:cNvPicPr>
            <a:picLocks noChangeAspect="1"/>
          </p:cNvPicPr>
          <p:nvPr/>
        </p:nvPicPr>
        <p:blipFill>
          <a:blip r:embed="rId3"/>
          <a:stretch>
            <a:fillRect/>
          </a:stretch>
        </p:blipFill>
        <p:spPr>
          <a:xfrm>
            <a:off x="1019175" y="975995"/>
            <a:ext cx="5485765" cy="1704975"/>
          </a:xfrm>
          <a:prstGeom prst="rect">
            <a:avLst/>
          </a:prstGeom>
        </p:spPr>
      </p:pic>
      <p:sp>
        <p:nvSpPr>
          <p:cNvPr id="18" name="矩形 17"/>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47140" y="2908300"/>
            <a:ext cx="5058410" cy="1027430"/>
          </a:xfrm>
          <a:prstGeom prst="rect">
            <a:avLst/>
          </a:prstGeom>
          <a:noFill/>
        </p:spPr>
        <p:txBody>
          <a:bodyPr wrap="square" rtlCol="0">
            <a:spAutoFit/>
          </a:bodyPr>
          <a:lstStyle/>
          <a:p>
            <a:r>
              <a:rPr lang="en-US" altLang="zh-CN" sz="2000" dirty="0">
                <a:solidFill>
                  <a:schemeClr val="tx1">
                    <a:lumMod val="65000"/>
                    <a:lumOff val="35000"/>
                  </a:schemeClr>
                </a:solidFill>
                <a:latin typeface="微软雅黑" panose="020B0503020204020204" charset="-122"/>
                <a:ea typeface="微软雅黑" panose="020B0503020204020204" charset="-122"/>
              </a:rPr>
              <a:t>JavaScript</a:t>
            </a:r>
            <a:r>
              <a:rPr lang="zh-CN" altLang="en-US" sz="2000" dirty="0" smtClean="0">
                <a:solidFill>
                  <a:schemeClr val="tx1">
                    <a:lumMod val="65000"/>
                    <a:lumOff val="35000"/>
                  </a:schemeClr>
                </a:solidFill>
                <a:latin typeface="微软雅黑" panose="020B0503020204020204" charset="-122"/>
                <a:ea typeface="微软雅黑" panose="020B0503020204020204" charset="-122"/>
              </a:rPr>
              <a:t>第</a:t>
            </a:r>
            <a:r>
              <a:rPr lang="en-US" altLang="zh-CN" sz="2000" dirty="0">
                <a:solidFill>
                  <a:schemeClr val="tx1">
                    <a:lumMod val="65000"/>
                    <a:lumOff val="35000"/>
                  </a:schemeClr>
                </a:solidFill>
                <a:latin typeface="微软雅黑" panose="020B0503020204020204" charset="-122"/>
                <a:ea typeface="微软雅黑" panose="020B0503020204020204" charset="-122"/>
              </a:rPr>
              <a:t>8</a:t>
            </a:r>
            <a:r>
              <a:rPr lang="zh-CN" altLang="en-US" sz="2000" dirty="0" smtClean="0">
                <a:solidFill>
                  <a:schemeClr val="tx1">
                    <a:lumMod val="65000"/>
                    <a:lumOff val="35000"/>
                  </a:schemeClr>
                </a:solidFill>
                <a:latin typeface="微软雅黑" panose="020B0503020204020204" charset="-122"/>
                <a:ea typeface="微软雅黑" panose="020B0503020204020204" charset="-122"/>
              </a:rPr>
              <a:t>课</a:t>
            </a:r>
            <a:r>
              <a:rPr lang="zh-CN" altLang="en-US" sz="2000" dirty="0">
                <a:solidFill>
                  <a:schemeClr val="tx1">
                    <a:lumMod val="65000"/>
                    <a:lumOff val="35000"/>
                  </a:schemeClr>
                </a:solidFill>
                <a:latin typeface="微软雅黑" panose="020B0503020204020204" charset="-122"/>
                <a:ea typeface="微软雅黑" panose="020B0503020204020204" charset="-122"/>
              </a:rPr>
              <a:t>：</a:t>
            </a:r>
          </a:p>
          <a:p>
            <a:endParaRPr lang="zh-CN" altLang="en-US" sz="2000" dirty="0">
              <a:solidFill>
                <a:schemeClr val="tx1">
                  <a:lumMod val="65000"/>
                  <a:lumOff val="35000"/>
                </a:schemeClr>
              </a:solidFill>
              <a:latin typeface="微软雅黑" panose="020B0503020204020204" charset="-122"/>
              <a:ea typeface="微软雅黑" panose="020B0503020204020204" charset="-122"/>
            </a:endParaRPr>
          </a:p>
          <a:p>
            <a:r>
              <a:rPr lang="en-US" altLang="zh-CN" sz="2000" dirty="0" smtClean="0">
                <a:solidFill>
                  <a:schemeClr val="tx1">
                    <a:lumMod val="65000"/>
                    <a:lumOff val="35000"/>
                  </a:schemeClr>
                </a:solidFill>
                <a:latin typeface="微软雅黑" panose="020B0503020204020204" charset="-122"/>
                <a:ea typeface="微软雅黑" panose="020B0503020204020204" charset="-122"/>
              </a:rPr>
              <a:t>DOM2	</a:t>
            </a:r>
            <a:r>
              <a:rPr lang="zh-CN" altLang="en-US" sz="2000" dirty="0" smtClean="0">
                <a:solidFill>
                  <a:schemeClr val="tx1">
                    <a:lumMod val="65000"/>
                    <a:lumOff val="35000"/>
                  </a:schemeClr>
                </a:solidFill>
                <a:latin typeface="微软雅黑" panose="020B0503020204020204" charset="-122"/>
                <a:ea typeface="微软雅黑" panose="020B0503020204020204" charset="-122"/>
              </a:rPr>
              <a:t>元素大小及位置</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p:txBody>
      </p:sp>
      <p:sp>
        <p:nvSpPr>
          <p:cNvPr id="9" name="直角三角形 8"/>
          <p:cNvSpPr/>
          <p:nvPr/>
        </p:nvSpPr>
        <p:spPr>
          <a:xfrm rot="5400000">
            <a:off x="-635" y="-6350"/>
            <a:ext cx="876300" cy="876300"/>
          </a:xfrm>
          <a:prstGeom prst="rtTriangle">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4275" y="946785"/>
            <a:ext cx="5553075" cy="569912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2915" y="946785"/>
            <a:ext cx="5553075" cy="569976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21310"/>
            <a:ext cx="3105150" cy="417830"/>
          </a:xfrm>
          <a:prstGeom prst="rect">
            <a:avLst/>
          </a:prstGeom>
          <a:noFill/>
        </p:spPr>
        <p:txBody>
          <a:bodyPr wrap="none" rtlCol="0">
            <a:spAutoFit/>
          </a:bodyPr>
          <a:lstStyle/>
          <a:p>
            <a:pPr algn="l"/>
            <a:r>
              <a:rPr lang="en-US" altLang="zh-CN" sz="2000">
                <a:solidFill>
                  <a:srgbClr val="E67C22"/>
                </a:solidFill>
                <a:latin typeface="微软雅黑" panose="020B0503020204020204" charset="-122"/>
                <a:ea typeface="微软雅黑" panose="020B0503020204020204" charset="-122"/>
                <a:sym typeface="+mn-ea"/>
              </a:rPr>
              <a:t>event</a:t>
            </a:r>
            <a:r>
              <a:rPr lang="zh-CN" altLang="en-US" sz="2000">
                <a:solidFill>
                  <a:srgbClr val="E67C22"/>
                </a:solidFill>
                <a:latin typeface="微软雅黑" panose="020B0503020204020204" charset="-122"/>
                <a:ea typeface="微软雅黑" panose="020B0503020204020204" charset="-122"/>
                <a:sym typeface="+mn-ea"/>
              </a:rPr>
              <a:t>对象</a:t>
            </a:r>
            <a:r>
              <a:rPr lang="en-US" altLang="zh-CN" sz="2000">
                <a:solidFill>
                  <a:srgbClr val="E67C22"/>
                </a:solidFill>
                <a:latin typeface="微软雅黑" panose="020B0503020204020204" charset="-122"/>
                <a:ea typeface="微软雅黑" panose="020B0503020204020204" charset="-122"/>
                <a:sym typeface="+mn-ea"/>
              </a:rPr>
              <a:t>--</a:t>
            </a:r>
            <a:r>
              <a:rPr lang="zh-CN" altLang="en-US" sz="2000">
                <a:solidFill>
                  <a:srgbClr val="E67C22"/>
                </a:solidFill>
                <a:latin typeface="微软雅黑" panose="020B0503020204020204" charset="-122"/>
                <a:ea typeface="微软雅黑" panose="020B0503020204020204" charset="-122"/>
                <a:sym typeface="+mn-ea"/>
              </a:rPr>
              <a:t>获取键盘按键</a:t>
            </a:r>
          </a:p>
        </p:txBody>
      </p:sp>
      <p:sp>
        <p:nvSpPr>
          <p:cNvPr id="74" name="文本框 73"/>
          <p:cNvSpPr txBox="1"/>
          <p:nvPr/>
        </p:nvSpPr>
        <p:spPr>
          <a:xfrm>
            <a:off x="620395" y="1127125"/>
            <a:ext cx="5300980" cy="1905000"/>
          </a:xfrm>
          <a:prstGeom prst="rect">
            <a:avLst/>
          </a:prstGeom>
          <a:noFill/>
        </p:spPr>
        <p:txBody>
          <a:bodyPr wrap="square" rtlCol="0">
            <a:spAutoFit/>
          </a:bodyPr>
          <a:lstStyle/>
          <a:p>
            <a:pPr fontAlgn="auto">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rPr>
              <a:t>可通过</a:t>
            </a:r>
            <a:r>
              <a:rPr lang="en-US" altLang="zh-CN" sz="1400">
                <a:solidFill>
                  <a:schemeClr val="tx1">
                    <a:lumMod val="75000"/>
                    <a:lumOff val="25000"/>
                  </a:schemeClr>
                </a:solidFill>
                <a:latin typeface="微软雅黑" panose="020B0503020204020204" charset="-122"/>
                <a:ea typeface="微软雅黑" panose="020B0503020204020204" charset="-122"/>
              </a:rPr>
              <a:t>event</a:t>
            </a:r>
            <a:r>
              <a:rPr lang="zh-CN" altLang="en-US" sz="1400">
                <a:solidFill>
                  <a:schemeClr val="tx1">
                    <a:lumMod val="75000"/>
                    <a:lumOff val="25000"/>
                  </a:schemeClr>
                </a:solidFill>
                <a:latin typeface="微软雅黑" panose="020B0503020204020204" charset="-122"/>
                <a:ea typeface="微软雅黑" panose="020B0503020204020204" charset="-122"/>
              </a:rPr>
              <a:t>对象获取用户键盘按下时到底按的是哪个键。</a:t>
            </a:r>
          </a:p>
          <a:p>
            <a:pPr fontAlgn="auto">
              <a:lnSpc>
                <a:spcPct val="150000"/>
              </a:lnSpc>
            </a:pPr>
            <a:r>
              <a:rPr lang="en-US" altLang="zh-CN" sz="1400">
                <a:solidFill>
                  <a:srgbClr val="E67C22"/>
                </a:solidFill>
                <a:latin typeface="微软雅黑" panose="020B0503020204020204" charset="-122"/>
                <a:ea typeface="微软雅黑" panose="020B0503020204020204" charset="-122"/>
                <a:sym typeface="+mn-ea"/>
              </a:rPr>
              <a:t>var ev= ev || window.event</a:t>
            </a:r>
            <a:endPar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var keyCd=ev.</a:t>
            </a:r>
            <a:r>
              <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keyCode.</a:t>
            </a:r>
          </a:p>
          <a:p>
            <a:pPr fontAlgn="auto">
              <a:lnSpc>
                <a:spcPct val="150000"/>
              </a:lnSpc>
            </a:pPr>
            <a:endParaRPr lang="zh-CN" altLang="en-US" sz="1400">
              <a:solidFill>
                <a:schemeClr val="tx1">
                  <a:lumMod val="75000"/>
                  <a:lumOff val="25000"/>
                </a:schemeClr>
              </a:solidFill>
              <a:latin typeface="微软雅黑" panose="020B0503020204020204" charset="-122"/>
              <a:ea typeface="微软雅黑" panose="020B0503020204020204" charset="-122"/>
            </a:endParaRPr>
          </a:p>
          <a:p>
            <a:pPr fontAlgn="auto">
              <a:lnSpc>
                <a:spcPct val="100000"/>
              </a:lnSpc>
            </a:pPr>
            <a:endPar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16675" y="1127125"/>
            <a:ext cx="5438775" cy="3000821"/>
          </a:xfrm>
          <a:prstGeom prst="rect">
            <a:avLst/>
          </a:prstGeom>
          <a:noFill/>
        </p:spPr>
        <p:txBody>
          <a:bodyPr wrap="square" rtlCol="0" anchor="t">
            <a:spAutoFit/>
          </a:bodyPr>
          <a:lstStyle/>
          <a:p>
            <a:pPr fontAlgn="auto">
              <a:lnSpc>
                <a:spcPct val="150000"/>
              </a:lnSpc>
            </a:pP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判断</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ctrl</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shift</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alt</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是否被按下：</a:t>
            </a:r>
          </a:p>
          <a:p>
            <a:pPr fontAlgn="auto">
              <a:lnSpc>
                <a:spcPct val="150000"/>
              </a:lnSpc>
            </a:pPr>
            <a:r>
              <a:rPr lang="en-US" altLang="zh-CN" sz="1400">
                <a:solidFill>
                  <a:srgbClr val="E67C22"/>
                </a:solidFill>
                <a:latin typeface="微软雅黑" panose="020B0503020204020204" charset="-122"/>
                <a:ea typeface="微软雅黑" panose="020B0503020204020204" charset="-122"/>
                <a:sym typeface="+mn-ea"/>
              </a:rPr>
              <a:t>var ev= ev || window.event</a:t>
            </a:r>
            <a:endPar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var keyCd=ev.</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ctrlKey</a:t>
            </a:r>
            <a:r>
              <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   </a:t>
            </a:r>
            <a:r>
              <a:rPr lang="zh-CN" altLang="en-US"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若</a:t>
            </a:r>
            <a:r>
              <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kedCd==true</a:t>
            </a:r>
            <a:r>
              <a:rPr lang="zh-CN" altLang="en-US"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，则表示</a:t>
            </a:r>
            <a:r>
              <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ctrl</a:t>
            </a:r>
            <a:r>
              <a:rPr lang="zh-CN" altLang="en-US"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被按下。</a:t>
            </a:r>
          </a:p>
          <a:p>
            <a:pPr fontAlgn="auto">
              <a:lnSpc>
                <a:spcPct val="150000"/>
              </a:lnSpc>
            </a:pPr>
            <a:r>
              <a:rPr lang="zh-CN" altLang="en-US"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类似的还有</a:t>
            </a:r>
            <a:r>
              <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shiftKey</a:t>
            </a:r>
            <a:r>
              <a:rPr lang="zh-CN" altLang="en-US"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a:t>
            </a:r>
            <a:r>
              <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altKey</a:t>
            </a:r>
          </a:p>
          <a:p>
            <a:pPr fontAlgn="auto">
              <a:lnSpc>
                <a:spcPct val="150000"/>
              </a:lnSpc>
            </a:pPr>
            <a:endParaRPr lang="zh-CN" altLang="zh-CN" sz="1400">
              <a:solidFill>
                <a:schemeClr val="tx1">
                  <a:lumMod val="50000"/>
                  <a:lumOff val="50000"/>
                </a:schemeClr>
              </a:solidFill>
              <a:latin typeface="微软雅黑" panose="020B0503020204020204" charset="-122"/>
              <a:ea typeface="微软雅黑" panose="020B0503020204020204" charset="-122"/>
            </a:endParaRPr>
          </a:p>
          <a:p>
            <a:pPr fontAlgn="auto">
              <a:lnSpc>
                <a:spcPct val="150000"/>
              </a:lnSpc>
            </a:pPr>
            <a:r>
              <a:rPr lang="zh-CN" altLang="en-US" sz="1400">
                <a:solidFill>
                  <a:schemeClr val="tx1">
                    <a:lumMod val="50000"/>
                    <a:lumOff val="50000"/>
                  </a:schemeClr>
                </a:solidFill>
                <a:latin typeface="微软雅黑" panose="020B0503020204020204" charset="-122"/>
                <a:ea typeface="微软雅黑" panose="020B0503020204020204" charset="-122"/>
              </a:rPr>
              <a:t>想要获取</a:t>
            </a:r>
            <a:r>
              <a:rPr lang="en-US" altLang="zh-CN" sz="1400">
                <a:solidFill>
                  <a:schemeClr val="tx1">
                    <a:lumMod val="50000"/>
                    <a:lumOff val="50000"/>
                  </a:schemeClr>
                </a:solidFill>
                <a:latin typeface="微软雅黑" panose="020B0503020204020204" charset="-122"/>
                <a:ea typeface="微软雅黑" panose="020B0503020204020204" charset="-122"/>
              </a:rPr>
              <a:t>keyCode</a:t>
            </a:r>
            <a:r>
              <a:rPr lang="zh-CN" altLang="en-US" sz="1400">
                <a:solidFill>
                  <a:schemeClr val="tx1">
                    <a:lumMod val="50000"/>
                    <a:lumOff val="50000"/>
                  </a:schemeClr>
                </a:solidFill>
                <a:latin typeface="微软雅黑" panose="020B0503020204020204" charset="-122"/>
                <a:ea typeface="微软雅黑" panose="020B0503020204020204" charset="-122"/>
              </a:rPr>
              <a:t>值，需要绑定事件</a:t>
            </a:r>
            <a:r>
              <a:rPr lang="en-US" altLang="zh-CN" sz="1400">
                <a:solidFill>
                  <a:schemeClr val="tx1">
                    <a:lumMod val="50000"/>
                    <a:lumOff val="50000"/>
                  </a:schemeClr>
                </a:solidFill>
                <a:latin typeface="微软雅黑" panose="020B0503020204020204" charset="-122"/>
                <a:ea typeface="微软雅黑" panose="020B0503020204020204" charset="-122"/>
              </a:rPr>
              <a:t>onkeydown</a:t>
            </a:r>
            <a:r>
              <a:rPr lang="zh-CN" altLang="en-US" sz="1400">
                <a:solidFill>
                  <a:schemeClr val="tx1">
                    <a:lumMod val="50000"/>
                    <a:lumOff val="50000"/>
                  </a:schemeClr>
                </a:solidFill>
                <a:latin typeface="微软雅黑" panose="020B0503020204020204" charset="-122"/>
                <a:ea typeface="微软雅黑" panose="020B0503020204020204" charset="-122"/>
              </a:rPr>
              <a:t>或</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onkeypress</a:t>
            </a:r>
          </a:p>
          <a:p>
            <a:pPr fontAlgn="auto">
              <a:lnSpc>
                <a:spcPct val="150000"/>
              </a:lnSpc>
            </a:pPr>
            <a:r>
              <a:rPr lang="zh-CN" altLang="en-US" sz="1400">
                <a:solidFill>
                  <a:schemeClr val="tx1">
                    <a:lumMod val="50000"/>
                    <a:lumOff val="50000"/>
                  </a:schemeClr>
                </a:solidFill>
                <a:latin typeface="微软雅黑" panose="020B0503020204020204" charset="-122"/>
                <a:ea typeface="微软雅黑" panose="020B0503020204020204" charset="-122"/>
                <a:sym typeface="+mn-ea"/>
              </a:rPr>
              <a:t>或</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onkeyup</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a:t>
            </a:r>
          </a:p>
          <a:p>
            <a:pPr fontAlgn="auto">
              <a:lnSpc>
                <a:spcPct val="150000"/>
              </a:lnSpc>
            </a:pPr>
            <a:endParaRPr lang="zh-CN" altLang="en-US" sz="1400">
              <a:solidFill>
                <a:schemeClr val="tx1">
                  <a:lumMod val="50000"/>
                  <a:lumOff val="50000"/>
                </a:schemeClr>
              </a:solidFill>
              <a:latin typeface="微软雅黑" panose="020B0503020204020204" charset="-122"/>
              <a:ea typeface="微软雅黑" panose="020B0503020204020204" charset="-122"/>
              <a:sym typeface="+mn-ea"/>
            </a:endParaRPr>
          </a:p>
          <a:p>
            <a:pPr fontAlgn="auto">
              <a:lnSpc>
                <a:spcPct val="150000"/>
              </a:lnSpc>
            </a:pPr>
            <a:endParaRPr lang="zh-CN" altLang="en-US" sz="140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16" name="文本框 15"/>
          <p:cNvSpPr txBox="1"/>
          <p:nvPr/>
        </p:nvSpPr>
        <p:spPr>
          <a:xfrm>
            <a:off x="620395" y="2327910"/>
            <a:ext cx="5834380" cy="4328160"/>
          </a:xfrm>
          <a:prstGeom prst="rect">
            <a:avLst/>
          </a:prstGeom>
          <a:noFill/>
        </p:spPr>
        <p:txBody>
          <a:bodyPr wrap="square" rtlCol="0" anchor="t">
            <a:spAutoFit/>
          </a:bodyPr>
          <a:lstStyle/>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按键	键码	按键	键码	按键	键码</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A	65	J	74	S	83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B	66	K	75	T	84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C	67	L	76	U	85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D	68	M	77	V	86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E	69	N	78	W	87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F	70	O	79	X	88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G	71	P	80	Y	89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H	72	Q	81	Z	90	</a:t>
            </a: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rPr>
              <a:t>I	73	R	82	</a:t>
            </a:r>
          </a:p>
          <a:p>
            <a:pPr fontAlgn="auto">
              <a:lnSpc>
                <a:spcPts val="1980"/>
              </a:lnSpc>
            </a:pPr>
            <a:endParaRPr lang="en-US" sz="1400">
              <a:solidFill>
                <a:schemeClr val="tx1">
                  <a:lumMod val="50000"/>
                  <a:lumOff val="50000"/>
                </a:schemeClr>
              </a:solidFill>
              <a:latin typeface="微软雅黑" panose="020B0503020204020204" charset="-122"/>
              <a:ea typeface="微软雅黑" panose="020B0503020204020204" charset="-122"/>
            </a:endParaRPr>
          </a:p>
          <a:p>
            <a:pPr fontAlgn="auto">
              <a:lnSpc>
                <a:spcPts val="1980"/>
              </a:lnSpc>
            </a:pPr>
            <a:r>
              <a:rPr lang="zh-CN" altLang="en-US" sz="1400">
                <a:solidFill>
                  <a:schemeClr val="tx1">
                    <a:lumMod val="50000"/>
                    <a:lumOff val="50000"/>
                  </a:schemeClr>
                </a:solidFill>
                <a:latin typeface="微软雅黑" panose="020B0503020204020204" charset="-122"/>
                <a:ea typeface="微软雅黑" panose="020B0503020204020204" charset="-122"/>
                <a:sym typeface="+mn-ea"/>
              </a:rPr>
              <a:t>按键	键码	按键	键码	按键	键码</a:t>
            </a:r>
          </a:p>
          <a:p>
            <a:pPr fontAlgn="auto">
              <a:lnSpc>
                <a:spcPts val="1980"/>
              </a:lnSpc>
            </a:pPr>
            <a:r>
              <a:rPr lang="en-US" altLang="zh-CN" sz="1400">
                <a:solidFill>
                  <a:schemeClr val="tx1">
                    <a:lumMod val="50000"/>
                    <a:lumOff val="50000"/>
                  </a:schemeClr>
                </a:solidFill>
                <a:latin typeface="微软雅黑" panose="020B0503020204020204" charset="-122"/>
                <a:ea typeface="微软雅黑" panose="020B0503020204020204" charset="-122"/>
                <a:sym typeface="+mn-ea"/>
              </a:rPr>
              <a:t>0</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48</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1</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49</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2</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50</a:t>
            </a:r>
          </a:p>
          <a:p>
            <a:pPr fontAlgn="auto">
              <a:lnSpc>
                <a:spcPts val="1980"/>
              </a:lnSpc>
            </a:pPr>
            <a:r>
              <a:rPr lang="en-US" altLang="zh-CN" sz="1400">
                <a:solidFill>
                  <a:schemeClr val="tx1">
                    <a:lumMod val="50000"/>
                    <a:lumOff val="50000"/>
                  </a:schemeClr>
                </a:solidFill>
                <a:latin typeface="微软雅黑" panose="020B0503020204020204" charset="-122"/>
                <a:ea typeface="微软雅黑" panose="020B0503020204020204" charset="-122"/>
                <a:sym typeface="+mn-ea"/>
              </a:rPr>
              <a:t>3</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51</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4</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52</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53</a:t>
            </a:r>
          </a:p>
          <a:p>
            <a:pPr fontAlgn="auto">
              <a:lnSpc>
                <a:spcPts val="1980"/>
              </a:lnSpc>
            </a:pPr>
            <a:r>
              <a:rPr lang="en-US" altLang="zh-CN" sz="1400">
                <a:solidFill>
                  <a:schemeClr val="tx1">
                    <a:lumMod val="50000"/>
                    <a:lumOff val="50000"/>
                  </a:schemeClr>
                </a:solidFill>
                <a:latin typeface="微软雅黑" panose="020B0503020204020204" charset="-122"/>
                <a:ea typeface="微软雅黑" panose="020B0503020204020204" charset="-122"/>
                <a:sym typeface="+mn-ea"/>
              </a:rPr>
              <a:t>6</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54</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7</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55</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8</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56</a:t>
            </a:r>
          </a:p>
          <a:p>
            <a:pPr fontAlgn="auto">
              <a:lnSpc>
                <a:spcPts val="1980"/>
              </a:lnSpc>
            </a:pPr>
            <a:r>
              <a:rPr lang="en-US" altLang="zh-CN" sz="1400">
                <a:solidFill>
                  <a:schemeClr val="tx1">
                    <a:lumMod val="50000"/>
                    <a:lumOff val="50000"/>
                  </a:schemeClr>
                </a:solidFill>
                <a:latin typeface="微软雅黑" panose="020B0503020204020204" charset="-122"/>
                <a:ea typeface="微软雅黑" panose="020B0503020204020204" charset="-122"/>
                <a:sym typeface="+mn-ea"/>
              </a:rPr>
              <a:t>9</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r>
              <a:rPr lang="en-US" altLang="zh-CN" sz="1400">
                <a:solidFill>
                  <a:schemeClr val="tx1">
                    <a:lumMod val="50000"/>
                    <a:lumOff val="50000"/>
                  </a:schemeClr>
                </a:solidFill>
                <a:latin typeface="微软雅黑" panose="020B0503020204020204" charset="-122"/>
                <a:ea typeface="微软雅黑" panose="020B0503020204020204" charset="-122"/>
                <a:sym typeface="+mn-ea"/>
              </a:rPr>
              <a:t>57</a:t>
            </a:r>
            <a:r>
              <a:rPr lang="zh-CN" altLang="en-US" sz="1400">
                <a:solidFill>
                  <a:schemeClr val="tx1">
                    <a:lumMod val="50000"/>
                    <a:lumOff val="50000"/>
                  </a:schemeClr>
                </a:solidFill>
                <a:latin typeface="微软雅黑" panose="020B0503020204020204" charset="-122"/>
                <a:ea typeface="微软雅黑" panose="020B0503020204020204" charset="-122"/>
                <a:sym typeface="+mn-ea"/>
              </a:rPr>
              <a:t>	</a:t>
            </a:r>
            <a:endParaRPr lang="zh-CN" altLang="en-US" sz="1400">
              <a:solidFill>
                <a:schemeClr val="tx1">
                  <a:lumMod val="50000"/>
                  <a:lumOff val="50000"/>
                </a:schemeClr>
              </a:solidFill>
              <a:latin typeface="微软雅黑" panose="020B0503020204020204" charset="-122"/>
              <a:ea typeface="微软雅黑" panose="020B0503020204020204" charset="-122"/>
            </a:endParaRPr>
          </a:p>
          <a:p>
            <a:endParaRPr lang="en-US" sz="1400">
              <a:solidFill>
                <a:schemeClr val="tx1">
                  <a:lumMod val="50000"/>
                  <a:lumOff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71090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3870" y="1104900"/>
            <a:ext cx="11005185" cy="5334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14325"/>
            <a:ext cx="697627" cy="400110"/>
          </a:xfrm>
          <a:prstGeom prst="rect">
            <a:avLst/>
          </a:prstGeom>
          <a:noFill/>
        </p:spPr>
        <p:txBody>
          <a:bodyPr wrap="none" rtlCol="0">
            <a:spAutoFit/>
          </a:bodyPr>
          <a:lstStyle/>
          <a:p>
            <a:pPr algn="l"/>
            <a:r>
              <a:rPr lang="zh-CN" altLang="en-US" sz="2000" dirty="0" err="1">
                <a:solidFill>
                  <a:srgbClr val="E67C22"/>
                </a:solidFill>
                <a:latin typeface="微软雅黑" panose="020B0503020204020204" charset="-122"/>
                <a:ea typeface="微软雅黑" panose="020B0503020204020204" charset="-122"/>
                <a:sym typeface="+mn-ea"/>
              </a:rPr>
              <a:t>概念</a:t>
            </a:r>
            <a:endParaRPr lang="zh-CN" sz="2000" dirty="0">
              <a:solidFill>
                <a:srgbClr val="E67C22"/>
              </a:solidFill>
              <a:latin typeface="微软雅黑" panose="020B0503020204020204" charset="-122"/>
              <a:ea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91978" y="1360587"/>
            <a:ext cx="9654445" cy="5078313"/>
          </a:xfrm>
          <a:prstGeom prst="rect">
            <a:avLst/>
          </a:prstGeom>
          <a:noFill/>
        </p:spPr>
        <p:txBody>
          <a:bodyPr wrap="square" rtlCol="0">
            <a:spAutoFit/>
          </a:bodyPr>
          <a:lstStyle/>
          <a:p>
            <a:r>
              <a:rPr lang="en-US" altLang="zh-CN" dirty="0" err="1">
                <a:solidFill>
                  <a:schemeClr val="accent2"/>
                </a:solidFill>
                <a:latin typeface="Microsoft YaHei" charset="-122"/>
                <a:ea typeface="Microsoft YaHei" charset="-122"/>
                <a:cs typeface="Microsoft YaHei" charset="-122"/>
              </a:rPr>
              <a:t>offsetParent</a:t>
            </a:r>
            <a:r>
              <a:rPr lang="en-US" altLang="zh-CN"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具有定位</a:t>
            </a:r>
            <a:r>
              <a:rPr lang="zh-CN" altLang="en-US" dirty="0">
                <a:latin typeface="Microsoft YaHei" charset="-122"/>
                <a:ea typeface="Microsoft YaHei" charset="-122"/>
                <a:cs typeface="Microsoft YaHei" charset="-122"/>
              </a:rPr>
              <a:t>父级节点</a:t>
            </a:r>
            <a:r>
              <a:rPr lang="en-US"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包括相对</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绝对</a:t>
            </a:r>
            <a:r>
              <a:rPr lang="en-US" altLang="zh-CN"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固定</a:t>
            </a:r>
            <a:endParaRPr lang="en-US" altLang="zh-CN" dirty="0" smtClean="0">
              <a:latin typeface="Microsoft YaHei" charset="-122"/>
              <a:ea typeface="Microsoft YaHei" charset="-122"/>
              <a:cs typeface="Microsoft YaHei" charset="-122"/>
            </a:endParaRPr>
          </a:p>
          <a:p>
            <a:endParaRPr lang="en-US" altLang="zh-CN" dirty="0" smtClean="0">
              <a:latin typeface="Microsoft YaHei" charset="-122"/>
              <a:ea typeface="Microsoft YaHei" charset="-122"/>
              <a:cs typeface="Microsoft YaHei" charset="-122"/>
            </a:endParaRPr>
          </a:p>
          <a:p>
            <a:r>
              <a:rPr lang="en-US" altLang="zh-CN" dirty="0" err="1">
                <a:solidFill>
                  <a:schemeClr val="accent2"/>
                </a:solidFill>
                <a:latin typeface="Microsoft YaHei" charset="-122"/>
                <a:ea typeface="Microsoft YaHei" charset="-122"/>
                <a:cs typeface="Microsoft YaHei" charset="-122"/>
              </a:rPr>
              <a:t>offsetLeft</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     获取对象相对于版面或由 </a:t>
            </a:r>
            <a:r>
              <a:rPr lang="en-US" altLang="zh-CN" dirty="0" err="1">
                <a:latin typeface="Microsoft YaHei" charset="-122"/>
                <a:ea typeface="Microsoft YaHei" charset="-122"/>
                <a:cs typeface="Microsoft YaHei" charset="-122"/>
              </a:rPr>
              <a:t>offsetParent</a:t>
            </a:r>
            <a:r>
              <a:rPr lang="en-US"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属性指定的父坐标的计算左侧位置</a:t>
            </a:r>
          </a:p>
          <a:p>
            <a:r>
              <a:rPr lang="en-US" altLang="zh-CN" dirty="0" err="1">
                <a:solidFill>
                  <a:schemeClr val="accent2"/>
                </a:solidFill>
                <a:latin typeface="Microsoft YaHei" charset="-122"/>
                <a:ea typeface="Microsoft YaHei" charset="-122"/>
                <a:cs typeface="Microsoft YaHei" charset="-122"/>
              </a:rPr>
              <a:t>offsetTop</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     获取对象相对于版面或由 </a:t>
            </a:r>
            <a:r>
              <a:rPr lang="en-US" altLang="zh-CN" dirty="0" err="1">
                <a:latin typeface="Microsoft YaHei" charset="-122"/>
                <a:ea typeface="Microsoft YaHei" charset="-122"/>
                <a:cs typeface="Microsoft YaHei" charset="-122"/>
              </a:rPr>
              <a:t>offsetParent</a:t>
            </a:r>
            <a:r>
              <a:rPr lang="zh-CN" altLang="en-US" dirty="0">
                <a:latin typeface="Microsoft YaHei" charset="-122"/>
                <a:ea typeface="Microsoft YaHei" charset="-122"/>
                <a:cs typeface="Microsoft YaHei" charset="-122"/>
              </a:rPr>
              <a:t>属性指定的父坐标的计算顶端</a:t>
            </a:r>
            <a:r>
              <a:rPr lang="zh-CN" altLang="en-US" dirty="0" smtClean="0">
                <a:latin typeface="Microsoft YaHei" charset="-122"/>
                <a:ea typeface="Microsoft YaHei" charset="-122"/>
                <a:cs typeface="Microsoft YaHei" charset="-122"/>
              </a:rPr>
              <a:t>位置</a:t>
            </a:r>
            <a:endParaRPr lang="en-US" altLang="zh-CN" dirty="0">
              <a:latin typeface="Microsoft YaHei" charset="-122"/>
              <a:ea typeface="Microsoft YaHei" charset="-122"/>
              <a:cs typeface="Microsoft YaHei" charset="-122"/>
            </a:endParaRPr>
          </a:p>
          <a:p>
            <a:r>
              <a:rPr lang="en-US" altLang="zh-CN" dirty="0" err="1">
                <a:solidFill>
                  <a:schemeClr val="accent2"/>
                </a:solidFill>
                <a:latin typeface="Microsoft YaHei" charset="-122"/>
                <a:ea typeface="Microsoft YaHei" charset="-122"/>
                <a:cs typeface="Microsoft YaHei" charset="-122"/>
              </a:rPr>
              <a:t>offsetHeight</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是对象的高度，包滚动条边框</a:t>
            </a:r>
            <a:r>
              <a:rPr lang="en-US" altLang="zh-CN" dirty="0">
                <a:latin typeface="Microsoft YaHei" charset="-122"/>
                <a:ea typeface="Microsoft YaHei" charset="-122"/>
                <a:cs typeface="Microsoft YaHei" charset="-122"/>
              </a:rPr>
              <a:t>.</a:t>
            </a:r>
          </a:p>
          <a:p>
            <a:r>
              <a:rPr lang="en-US" altLang="zh-CN" dirty="0" err="1" smtClean="0">
                <a:solidFill>
                  <a:schemeClr val="accent2"/>
                </a:solidFill>
                <a:latin typeface="Microsoft YaHei" charset="-122"/>
                <a:ea typeface="Microsoft YaHei" charset="-122"/>
                <a:cs typeface="Microsoft YaHei" charset="-122"/>
              </a:rPr>
              <a:t>offsetWidth</a:t>
            </a:r>
            <a:r>
              <a:rPr lang="en-US" altLang="zh-CN" dirty="0">
                <a:latin typeface="Microsoft YaHei" charset="-122"/>
                <a:ea typeface="Microsoft YaHei" charset="-122"/>
                <a:cs typeface="Microsoft YaHei" charset="-122"/>
              </a:rPr>
              <a:t>:</a:t>
            </a:r>
            <a:r>
              <a:rPr lang="zh-CN" altLang="en-US" dirty="0">
                <a:solidFill>
                  <a:schemeClr val="accent2"/>
                </a:solidFill>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是对象的宽度，包滚动条边框</a:t>
            </a:r>
            <a:r>
              <a:rPr lang="en-US" altLang="zh-CN" dirty="0">
                <a:latin typeface="Microsoft YaHei" charset="-122"/>
                <a:ea typeface="Microsoft YaHei" charset="-122"/>
                <a:cs typeface="Microsoft YaHei" charset="-122"/>
              </a:rPr>
              <a:t>.</a:t>
            </a:r>
            <a:endParaRPr kumimoji="1" lang="zh-CN" altLang="en-US"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endParaRPr kumimoji="1" lang="en-US" altLang="zh-CN" dirty="0">
              <a:latin typeface="Microsoft YaHei" charset="-122"/>
              <a:ea typeface="Microsoft YaHei" charset="-122"/>
              <a:cs typeface="Microsoft YaHei" charset="-122"/>
            </a:endParaRPr>
          </a:p>
          <a:p>
            <a:r>
              <a:rPr lang="en-US" altLang="zh-CN" dirty="0" err="1" smtClean="0">
                <a:solidFill>
                  <a:schemeClr val="accent2"/>
                </a:solidFill>
                <a:latin typeface="Microsoft YaHei" charset="-122"/>
                <a:ea typeface="Microsoft YaHei" charset="-122"/>
                <a:cs typeface="Microsoft YaHei" charset="-122"/>
              </a:rPr>
              <a:t>clientWidth</a:t>
            </a:r>
            <a:r>
              <a:rPr lang="zh-CN" altLang="en-US" dirty="0" smtClean="0">
                <a:solidFill>
                  <a:schemeClr val="accent2"/>
                </a:solidFill>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对象</a:t>
            </a:r>
            <a:r>
              <a:rPr lang="zh-CN" altLang="en-US" dirty="0">
                <a:latin typeface="Microsoft YaHei" charset="-122"/>
                <a:ea typeface="Microsoft YaHei" charset="-122"/>
                <a:cs typeface="Microsoft YaHei" charset="-122"/>
              </a:rPr>
              <a:t>看到的宽度   （不</a:t>
            </a:r>
            <a:r>
              <a:rPr lang="zh-CN" altLang="en-US" dirty="0" smtClean="0">
                <a:latin typeface="Microsoft YaHei" charset="-122"/>
                <a:ea typeface="Microsoft YaHei" charset="-122"/>
                <a:cs typeface="Microsoft YaHei" charset="-122"/>
              </a:rPr>
              <a:t>含边框线</a:t>
            </a:r>
            <a:r>
              <a:rPr lang="zh-CN" altLang="en-US" dirty="0">
                <a:latin typeface="Microsoft YaHei" charset="-122"/>
                <a:ea typeface="Microsoft YaHei" charset="-122"/>
                <a:cs typeface="Microsoft YaHei" charset="-122"/>
              </a:rPr>
              <a:t>）</a:t>
            </a:r>
            <a:endParaRPr lang="en-US" altLang="zh-CN" dirty="0">
              <a:latin typeface="Microsoft YaHei" charset="-122"/>
              <a:ea typeface="Microsoft YaHei" charset="-122"/>
              <a:cs typeface="Microsoft YaHei" charset="-122"/>
            </a:endParaRPr>
          </a:p>
          <a:p>
            <a:r>
              <a:rPr lang="en-US" altLang="zh-CN" dirty="0" err="1" smtClean="0">
                <a:solidFill>
                  <a:schemeClr val="accent2"/>
                </a:solidFill>
                <a:latin typeface="Microsoft YaHei" charset="-122"/>
                <a:ea typeface="Microsoft YaHei" charset="-122"/>
                <a:cs typeface="Microsoft YaHei" charset="-122"/>
              </a:rPr>
              <a:t>clientHeight</a:t>
            </a:r>
            <a:r>
              <a:rPr lang="zh-CN" altLang="en-US" dirty="0" smtClean="0">
                <a:solidFill>
                  <a:schemeClr val="accent2"/>
                </a:solidFill>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对象看到的高度  （不含边框线）</a:t>
            </a:r>
            <a:endParaRPr lang="en-US" altLang="zh-CN" dirty="0">
              <a:latin typeface="Microsoft YaHei" charset="-122"/>
              <a:ea typeface="Microsoft YaHei" charset="-122"/>
              <a:cs typeface="Microsoft YaHei" charset="-122"/>
            </a:endParaRPr>
          </a:p>
          <a:p>
            <a:r>
              <a:rPr lang="en-US" altLang="zh-CN" dirty="0" err="1">
                <a:solidFill>
                  <a:schemeClr val="accent2"/>
                </a:solidFill>
                <a:latin typeface="Microsoft YaHei" charset="-122"/>
                <a:ea typeface="Microsoft YaHei" charset="-122"/>
                <a:cs typeface="Microsoft YaHei" charset="-122"/>
              </a:rPr>
              <a:t>clientLeft</a:t>
            </a:r>
            <a:r>
              <a:rPr lang="en-US" altLang="zh-CN" dirty="0">
                <a:solidFill>
                  <a:schemeClr val="accent2"/>
                </a:solidFill>
                <a:latin typeface="Microsoft YaHei" charset="-122"/>
                <a:ea typeface="Microsoft YaHei" charset="-122"/>
                <a:cs typeface="Microsoft YaHei" charset="-122"/>
              </a:rPr>
              <a:t> </a:t>
            </a:r>
            <a:r>
              <a:rPr lang="zh-CN" altLang="en-US" dirty="0">
                <a:solidFill>
                  <a:schemeClr val="accent2"/>
                </a:solidFill>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对象距离左侧的距离 </a:t>
            </a:r>
            <a:r>
              <a:rPr lang="zh-CN" altLang="en-US" dirty="0" smtClean="0">
                <a:latin typeface="Microsoft YaHei" charset="-122"/>
                <a:ea typeface="Microsoft YaHei" charset="-122"/>
                <a:cs typeface="Microsoft YaHei" charset="-122"/>
              </a:rPr>
              <a:t>（边框</a:t>
            </a:r>
            <a:r>
              <a:rPr lang="zh-CN" altLang="en-US" dirty="0">
                <a:latin typeface="Microsoft YaHei" charset="-122"/>
                <a:ea typeface="Microsoft YaHei" charset="-122"/>
                <a:cs typeface="Microsoft YaHei" charset="-122"/>
              </a:rPr>
              <a:t>线）</a:t>
            </a:r>
          </a:p>
          <a:p>
            <a:r>
              <a:rPr lang="en-US" altLang="zh-CN" dirty="0" err="1">
                <a:solidFill>
                  <a:schemeClr val="accent2"/>
                </a:solidFill>
                <a:latin typeface="Microsoft YaHei" charset="-122"/>
                <a:ea typeface="Microsoft YaHei" charset="-122"/>
                <a:cs typeface="Microsoft YaHei" charset="-122"/>
              </a:rPr>
              <a:t>clientTop</a:t>
            </a:r>
            <a:r>
              <a:rPr lang="en-US" altLang="zh-CN" dirty="0">
                <a:solidFill>
                  <a:schemeClr val="accent2"/>
                </a:solidFill>
                <a:latin typeface="Microsoft YaHei" charset="-122"/>
                <a:ea typeface="Microsoft YaHei" charset="-122"/>
                <a:cs typeface="Microsoft YaHei" charset="-122"/>
              </a:rPr>
              <a:t> </a:t>
            </a:r>
            <a:r>
              <a:rPr lang="en-US"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     对象距离上面的距离 </a:t>
            </a:r>
            <a:r>
              <a:rPr lang="zh-CN" altLang="en-US" dirty="0" smtClean="0">
                <a:latin typeface="Microsoft YaHei" charset="-122"/>
                <a:ea typeface="Microsoft YaHei" charset="-122"/>
                <a:cs typeface="Microsoft YaHei" charset="-122"/>
              </a:rPr>
              <a:t>（边框</a:t>
            </a:r>
            <a:r>
              <a:rPr lang="zh-CN" altLang="en-US" dirty="0">
                <a:latin typeface="Microsoft YaHei" charset="-122"/>
                <a:ea typeface="Microsoft YaHei" charset="-122"/>
                <a:cs typeface="Microsoft YaHei" charset="-122"/>
              </a:rPr>
              <a:t>线）</a:t>
            </a:r>
          </a:p>
          <a:p>
            <a:endParaRPr lang="zh-CN" altLang="en-US" dirty="0">
              <a:latin typeface="Microsoft YaHei" charset="-122"/>
              <a:ea typeface="Microsoft YaHei" charset="-122"/>
              <a:cs typeface="Microsoft YaHei" charset="-122"/>
            </a:endParaRPr>
          </a:p>
          <a:p>
            <a:r>
              <a:rPr lang="en-US" altLang="zh-CN" dirty="0" err="1">
                <a:solidFill>
                  <a:schemeClr val="accent2"/>
                </a:solidFill>
                <a:latin typeface="Microsoft YaHei" charset="-122"/>
                <a:ea typeface="Microsoft YaHei" charset="-122"/>
                <a:cs typeface="Microsoft YaHei" charset="-122"/>
              </a:rPr>
              <a:t>scrollHeight</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  获取对象的滚动高度。</a:t>
            </a:r>
          </a:p>
          <a:p>
            <a:r>
              <a:rPr lang="en-US" altLang="zh-CN" dirty="0" err="1" smtClean="0">
                <a:solidFill>
                  <a:schemeClr val="accent2"/>
                </a:solidFill>
                <a:latin typeface="Microsoft YaHei" charset="-122"/>
                <a:ea typeface="Microsoft YaHei" charset="-122"/>
                <a:cs typeface="Microsoft YaHei" charset="-122"/>
              </a:rPr>
              <a:t>scrollLeft</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设置或获取位于对象左边界和窗口中目前可见内容的最左端之间的距离</a:t>
            </a:r>
          </a:p>
          <a:p>
            <a:r>
              <a:rPr lang="en-US" altLang="zh-CN" dirty="0" err="1" smtClean="0">
                <a:solidFill>
                  <a:schemeClr val="accent2"/>
                </a:solidFill>
                <a:latin typeface="Microsoft YaHei" charset="-122"/>
                <a:ea typeface="Microsoft YaHei" charset="-122"/>
                <a:cs typeface="Microsoft YaHei" charset="-122"/>
              </a:rPr>
              <a:t>scrollTop</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      设置或获取位于对象最顶端和窗口中可见内容的最顶端之间的距离</a:t>
            </a:r>
          </a:p>
          <a:p>
            <a:r>
              <a:rPr lang="en-US" altLang="zh-CN" dirty="0" err="1">
                <a:solidFill>
                  <a:schemeClr val="accent2"/>
                </a:solidFill>
                <a:latin typeface="Microsoft YaHei" charset="-122"/>
                <a:ea typeface="Microsoft YaHei" charset="-122"/>
                <a:cs typeface="Microsoft YaHei" charset="-122"/>
              </a:rPr>
              <a:t>scrollWidth</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  获取对象的滚动宽度</a:t>
            </a:r>
          </a:p>
          <a:p>
            <a:r>
              <a:rPr lang="zh-CN" altLang="en-US" dirty="0">
                <a:latin typeface="Microsoft YaHei" charset="-122"/>
                <a:ea typeface="Microsoft YaHei" charset="-122"/>
                <a:cs typeface="Microsoft YaHei" charset="-122"/>
              </a:rPr>
              <a:t>	</a:t>
            </a:r>
            <a:endParaRPr lang="zh-CN" altLang="en-US" dirty="0">
              <a:solidFill>
                <a:schemeClr val="accent2"/>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5661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4275" y="946785"/>
            <a:ext cx="5553075" cy="569912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2915" y="946785"/>
            <a:ext cx="5553075" cy="569976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21310"/>
            <a:ext cx="1960880" cy="417830"/>
          </a:xfrm>
          <a:prstGeom prst="rect">
            <a:avLst/>
          </a:prstGeom>
          <a:noFill/>
        </p:spPr>
        <p:txBody>
          <a:bodyPr wrap="none" rtlCol="0">
            <a:spAutoFit/>
          </a:bodyPr>
          <a:lstStyle/>
          <a:p>
            <a:pPr algn="l"/>
            <a:r>
              <a:rPr lang="zh-CN" altLang="en-US" sz="2000" dirty="0">
                <a:solidFill>
                  <a:srgbClr val="E67C22"/>
                </a:solidFill>
                <a:latin typeface="微软雅黑" panose="020B0503020204020204" charset="-122"/>
                <a:ea typeface="微软雅黑" panose="020B0503020204020204" charset="-122"/>
                <a:sym typeface="+mn-ea"/>
              </a:rPr>
              <a:t>获取元素的宽高</a:t>
            </a:r>
          </a:p>
        </p:txBody>
      </p:sp>
      <p:sp>
        <p:nvSpPr>
          <p:cNvPr id="74" name="文本框 73"/>
          <p:cNvSpPr txBox="1"/>
          <p:nvPr/>
        </p:nvSpPr>
        <p:spPr>
          <a:xfrm>
            <a:off x="725170" y="1193800"/>
            <a:ext cx="5300980" cy="4785360"/>
          </a:xfrm>
          <a:prstGeom prst="rect">
            <a:avLst/>
          </a:prstGeom>
          <a:noFill/>
        </p:spPr>
        <p:txBody>
          <a:bodyPr wrap="square" rtlCol="0">
            <a:spAutoFit/>
          </a:bodyPr>
          <a:lstStyle/>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获取浏览器</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可视区域</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高宽</a:t>
            </a:r>
          </a:p>
          <a:p>
            <a:pPr fontAlgn="auto">
              <a:lnSpc>
                <a:spcPct val="150000"/>
              </a:lnSpc>
            </a:pP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window.</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innerWidth</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，获得可视区域的宽，包括滚动条。</a:t>
            </a:r>
          </a:p>
          <a:p>
            <a:pPr fontAlgn="auto">
              <a:lnSpc>
                <a:spcPct val="150000"/>
              </a:lnSpc>
            </a:pP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window.</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innerHeight</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获得可视区域的高，包括滚动条。</a:t>
            </a:r>
          </a:p>
          <a:p>
            <a:pPr fontAlgn="auto">
              <a:lnSpc>
                <a:spcPct val="150000"/>
              </a:lnSpc>
            </a:pP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IE6-8</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不支持。</a:t>
            </a:r>
          </a:p>
          <a:p>
            <a:pPr fontAlgn="auto">
              <a:lnSpc>
                <a:spcPct val="100000"/>
              </a:lnSpc>
            </a:pPr>
            <a:endPar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兼容办法</a:t>
            </a:r>
            <a:r>
              <a:rPr lang="en-US" altLang="zh-CN" sz="1400" dirty="0">
                <a:solidFill>
                  <a:srgbClr val="404040"/>
                </a:solidFill>
                <a:latin typeface="微软雅黑" panose="020B0503020204020204" charset="-122"/>
                <a:ea typeface="微软雅黑" panose="020B0503020204020204" charset="-122"/>
                <a:cs typeface="微软雅黑" panose="020B0503020204020204" charset="-122"/>
                <a:sym typeface="+mn-ea"/>
              </a:rPr>
              <a:t>(</a:t>
            </a:r>
            <a:r>
              <a:rPr lang="en-US"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IE8</a:t>
            </a: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及以下）：</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document.documentElement.</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clientWidth</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。不包括滚动条。</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document.documentElement.</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Height</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。不包括滚动条。</a:t>
            </a:r>
          </a:p>
          <a:p>
            <a:pPr fontAlgn="auto">
              <a:lnSpc>
                <a:spcPct val="150000"/>
              </a:lnSpc>
            </a:pPr>
            <a:endPar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获取页面</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内容</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高度：</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document.documentElement.</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scrollWidth</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。不包括滚动条。</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document.documentElement.</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scrollHeight</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。不包括滚动条。</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或者</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document.body.</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offsetHeight。                    </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不包括滚动条。</a:t>
            </a:r>
            <a:endPar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document.body.</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offsetWidth。</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		</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不包括滚动条。</a:t>
            </a:r>
            <a:endPar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54140" y="1212215"/>
            <a:ext cx="5124450" cy="4465320"/>
          </a:xfrm>
          <a:prstGeom prst="rect">
            <a:avLst/>
          </a:prstGeom>
          <a:noFill/>
        </p:spPr>
        <p:txBody>
          <a:bodyPr wrap="square" rtlCol="0" anchor="t">
            <a:spAutoFit/>
          </a:bodyPr>
          <a:lstStyle/>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获取元素的高宽</a:t>
            </a: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offsetWidth</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获得元素包括</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padding+border+</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滚动条</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宽度</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offsetHeight</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获得元素包括</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padding+border+</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滚动条</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高度</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p>
          <a:p>
            <a:pPr fontAlgn="auto">
              <a:lnSpc>
                <a:spcPct val="100000"/>
              </a:lnSpc>
            </a:pPr>
            <a:endPar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clientWidth</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获得元素包括</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padding</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的宽度</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a:t>
            </a: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clientHeigt</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获得元素包括</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padding</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的高度</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a:t>
            </a:r>
          </a:p>
          <a:p>
            <a:pPr fontAlgn="auto">
              <a:lnSpc>
                <a:spcPct val="150000"/>
              </a:lnSpc>
            </a:pPr>
            <a:endPar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scrollWidth</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获取元素内容加上元素</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padding</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的宽度</a:t>
            </a: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scrollHeight</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获取元素内容加上元素</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padding</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的高度</a:t>
            </a:r>
          </a:p>
          <a:p>
            <a:pPr fontAlgn="auto">
              <a:lnSpc>
                <a:spcPct val="150000"/>
              </a:lnSpc>
            </a:pPr>
            <a:endPar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隐藏元素</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获取不到</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高宽。</a:t>
            </a:r>
          </a:p>
          <a:p>
            <a:pPr fontAlgn="auto">
              <a:lnSpc>
                <a:spcPct val="150000"/>
              </a:lnSpc>
            </a:pPr>
            <a:endParaRPr lang="zh-CN" altLang="zh-CN" sz="1400" dirty="0">
              <a:solidFill>
                <a:schemeClr val="tx1">
                  <a:lumMod val="50000"/>
                  <a:lumOff val="50000"/>
                </a:schemeClr>
              </a:solidFill>
              <a:latin typeface="微软雅黑" panose="020B0503020204020204" charset="-122"/>
              <a:ea typeface="微软雅黑" panose="020B0503020204020204" charset="-122"/>
            </a:endParaRPr>
          </a:p>
          <a:p>
            <a:pPr fontAlgn="auto">
              <a:lnSpc>
                <a:spcPct val="150000"/>
              </a:lnSpc>
            </a:pPr>
            <a:endParaRPr lang="zh-CN" altLang="zh-CN" sz="1400" dirty="0">
              <a:solidFill>
                <a:schemeClr val="tx1">
                  <a:lumMod val="50000"/>
                  <a:lumOff val="50000"/>
                </a:schemeClr>
              </a:solidFill>
              <a:latin typeface="微软雅黑" panose="020B0503020204020204" charset="-122"/>
              <a:ea typeface="微软雅黑" panose="020B0503020204020204" charset="-122"/>
            </a:endParaRPr>
          </a:p>
          <a:p>
            <a:pPr fontAlgn="auto">
              <a:lnSpc>
                <a:spcPct val="150000"/>
              </a:lnSpc>
            </a:pPr>
            <a:endParaRPr lang="zh-CN" altLang="zh-CN" sz="1400" dirty="0">
              <a:solidFill>
                <a:schemeClr val="tx1">
                  <a:lumMod val="50000"/>
                  <a:lumOff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8158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4275" y="946785"/>
            <a:ext cx="5553075" cy="569912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2915" y="946785"/>
            <a:ext cx="5553075" cy="569976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21310"/>
            <a:ext cx="2214880" cy="417830"/>
          </a:xfrm>
          <a:prstGeom prst="rect">
            <a:avLst/>
          </a:prstGeom>
          <a:noFill/>
        </p:spPr>
        <p:txBody>
          <a:bodyPr wrap="none" rtlCol="0">
            <a:spAutoFit/>
          </a:bodyPr>
          <a:lstStyle/>
          <a:p>
            <a:pPr algn="l"/>
            <a:r>
              <a:rPr lang="zh-CN" altLang="en-US" sz="2000">
                <a:solidFill>
                  <a:srgbClr val="E67C22"/>
                </a:solidFill>
                <a:latin typeface="微软雅黑" panose="020B0503020204020204" charset="-122"/>
                <a:ea typeface="微软雅黑" panose="020B0503020204020204" charset="-122"/>
                <a:sym typeface="+mn-ea"/>
              </a:rPr>
              <a:t>获取元素偏移距离</a:t>
            </a:r>
          </a:p>
        </p:txBody>
      </p:sp>
      <p:sp>
        <p:nvSpPr>
          <p:cNvPr id="74" name="文本框 73"/>
          <p:cNvSpPr txBox="1"/>
          <p:nvPr/>
        </p:nvSpPr>
        <p:spPr>
          <a:xfrm>
            <a:off x="6428740" y="1203325"/>
            <a:ext cx="5300980" cy="5318760"/>
          </a:xfrm>
          <a:prstGeom prst="rect">
            <a:avLst/>
          </a:prstGeom>
          <a:noFill/>
        </p:spPr>
        <p:txBody>
          <a:bodyPr wrap="square" rtlCol="0">
            <a:spAutoFit/>
          </a:bodyPr>
          <a:lstStyle/>
          <a:p>
            <a:pPr fontAlgn="auto">
              <a:lnSpc>
                <a:spcPct val="150000"/>
              </a:lnSpc>
            </a:pP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获取元素的偏移距离</a:t>
            </a: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offsetLeft</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，获得到</a:t>
            </a:r>
            <a:r>
              <a:rPr lang="zh-CN"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有定位的</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父元素的</a:t>
            </a:r>
            <a:r>
              <a:rPr lang="zh-CN"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左边</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距离，如果没有，则</a:t>
            </a:r>
          </a:p>
          <a:p>
            <a:pPr fontAlgn="auto">
              <a:lnSpc>
                <a:spcPct val="150000"/>
              </a:lnSpc>
            </a:pP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是获得到</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body</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的距离。如果父元素有</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padding-left</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样式，还需</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要加上父元素</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padding-left</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的距离。</a:t>
            </a:r>
          </a:p>
          <a:p>
            <a:pPr fontAlgn="auto">
              <a:lnSpc>
                <a:spcPct val="150000"/>
              </a:lnSpc>
            </a:pPr>
            <a:endPar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offsetTop</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，获得到有</a:t>
            </a:r>
            <a:r>
              <a:rPr lang="zh-CN"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定位的</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父元素的</a:t>
            </a:r>
            <a:r>
              <a:rPr lang="zh-CN"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顶部</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距离，如果没有，则</a:t>
            </a:r>
          </a:p>
          <a:p>
            <a:pPr fontAlgn="auto">
              <a:lnSpc>
                <a:spcPct val="150000"/>
              </a:lnSpc>
            </a:pP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是获得到</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body</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的距离。如果父元素有</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padding-top</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样式，还需</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要加上父元素</a:t>
            </a: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padding-top</a:t>
            </a: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的距离。</a:t>
            </a:r>
          </a:p>
          <a:p>
            <a:pPr fontAlgn="auto">
              <a:lnSpc>
                <a:spcPct val="100000"/>
              </a:lnSpc>
            </a:pPr>
            <a:endPar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元素的滚动距离：</a:t>
            </a:r>
            <a:r>
              <a:rPr lang="zh-CN" altLang="zh-CN" sz="1400" dirty="0">
                <a:solidFill>
                  <a:srgbClr val="E67C22"/>
                </a:solidFill>
                <a:latin typeface="微软雅黑" panose="020B0503020204020204" charset="-122"/>
                <a:ea typeface="微软雅黑" panose="020B0503020204020204" charset="-122"/>
                <a:sym typeface="+mn-ea"/>
              </a:rPr>
              <a:t>scrollTop，scroll</a:t>
            </a:r>
            <a:r>
              <a:rPr lang="en-US" altLang="zh-CN" sz="1400" dirty="0">
                <a:solidFill>
                  <a:srgbClr val="E67C22"/>
                </a:solidFill>
                <a:latin typeface="微软雅黑" panose="020B0503020204020204" charset="-122"/>
                <a:ea typeface="微软雅黑" panose="020B0503020204020204" charset="-122"/>
                <a:sym typeface="+mn-ea"/>
              </a:rPr>
              <a:t>Left</a:t>
            </a:r>
            <a:r>
              <a:rPr lang="zh-CN" altLang="en-US" sz="1400" dirty="0">
                <a:solidFill>
                  <a:srgbClr val="E67C22"/>
                </a:solidFill>
                <a:latin typeface="微软雅黑" panose="020B0503020204020204" charset="-122"/>
                <a:ea typeface="微软雅黑" panose="020B0503020204020204" charset="-122"/>
                <a:sym typeface="+mn-ea"/>
              </a:rPr>
              <a:t>。</a:t>
            </a:r>
          </a:p>
          <a:p>
            <a:pPr fontAlgn="auto">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sym typeface="+mn-ea"/>
              </a:rPr>
              <a:t>当元素出现滚动条时，获取滚动条的滚动距离。</a:t>
            </a:r>
            <a:endParaRPr lang="zh-CN" altLang="en-US"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fontAlgn="auto">
              <a:lnSpc>
                <a:spcPct val="100000"/>
              </a:lnSpc>
            </a:pPr>
            <a:endPar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zh-CN" altLang="en-US" sz="1400" dirty="0">
                <a:solidFill>
                  <a:srgbClr val="E67C22"/>
                </a:solidFill>
                <a:latin typeface="微软雅黑" panose="020B0503020204020204" charset="-122"/>
                <a:ea typeface="微软雅黑" panose="020B0503020204020204" charset="-122"/>
                <a:sym typeface="+mn-ea"/>
              </a:rPr>
              <a:t>页面</a:t>
            </a:r>
            <a:r>
              <a:rPr lang="en-US" altLang="zh-CN" sz="1400" dirty="0">
                <a:solidFill>
                  <a:srgbClr val="E67C22"/>
                </a:solidFill>
                <a:latin typeface="微软雅黑" panose="020B0503020204020204" charset="-122"/>
                <a:ea typeface="微软雅黑" panose="020B0503020204020204" charset="-122"/>
                <a:sym typeface="+mn-ea"/>
              </a:rPr>
              <a:t>scroll</a:t>
            </a:r>
            <a:r>
              <a:rPr lang="zh-CN" altLang="en-US" sz="1400" dirty="0">
                <a:solidFill>
                  <a:srgbClr val="E67C22"/>
                </a:solidFill>
                <a:latin typeface="微软雅黑" panose="020B0503020204020204" charset="-122"/>
                <a:ea typeface="微软雅黑" panose="020B0503020204020204" charset="-122"/>
                <a:sym typeface="+mn-ea"/>
              </a:rPr>
              <a:t>事件</a:t>
            </a: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a:t>
            </a:r>
          </a:p>
          <a:p>
            <a:pPr fontAlgn="auto">
              <a:lnSpc>
                <a:spcPct val="150000"/>
              </a:lnSpc>
            </a:pPr>
            <a:r>
              <a:rPr lang="zh-CN" altLang="en-US"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当页面滚动时触发的事件。</a:t>
            </a:r>
          </a:p>
          <a:p>
            <a:pPr fontAlgn="auto">
              <a:lnSpc>
                <a:spcPct val="150000"/>
              </a:lnSpc>
            </a:pP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window.onscroll=function(){}</a:t>
            </a:r>
          </a:p>
          <a:p>
            <a:pPr fontAlgn="auto">
              <a:lnSpc>
                <a:spcPct val="150000"/>
              </a:lnSpc>
            </a:pPr>
            <a:r>
              <a:rPr lang="en-US"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scroll</a:t>
            </a:r>
            <a:r>
              <a:rPr lang="zh-CN" altLang="zh-CN" sz="1400" dirty="0" err="1" smtClean="0">
                <a:solidFill>
                  <a:srgbClr val="404040"/>
                </a:solidFill>
                <a:latin typeface="微软雅黑" panose="020B0503020204020204" charset="-122"/>
                <a:ea typeface="微软雅黑" panose="020B0503020204020204" charset="-122"/>
                <a:cs typeface="微软雅黑" panose="020B0503020204020204" charset="-122"/>
                <a:sym typeface="+mn-ea"/>
              </a:rPr>
              <a:t>事件是连续触发的。</a:t>
            </a:r>
          </a:p>
          <a:p>
            <a:pPr fontAlgn="auto">
              <a:lnSpc>
                <a:spcPct val="150000"/>
              </a:lnSpc>
            </a:pPr>
            <a:endPar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77545" y="1212215"/>
            <a:ext cx="5124450" cy="4078039"/>
          </a:xfrm>
          <a:prstGeom prst="rect">
            <a:avLst/>
          </a:prstGeom>
          <a:noFill/>
        </p:spPr>
        <p:txBody>
          <a:bodyPr wrap="square" rtlCol="0" anchor="t">
            <a:spAutoFit/>
          </a:bodyPr>
          <a:lstStyle/>
          <a:p>
            <a:pPr fontAlgn="auto">
              <a:lnSpc>
                <a:spcPct val="150000"/>
              </a:lnSpc>
            </a:pP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获取页面的滚动距离：</a:t>
            </a:r>
          </a:p>
          <a:p>
            <a:pPr fontAlgn="auto">
              <a:lnSpc>
                <a:spcPct val="150000"/>
              </a:lnSpc>
            </a:pPr>
            <a:r>
              <a:rPr lang="zh-CN" altLang="zh-CN" sz="1400" dirty="0">
                <a:solidFill>
                  <a:srgbClr val="E67C22"/>
                </a:solidFill>
                <a:latin typeface="微软雅黑" panose="020B0503020204020204" charset="-122"/>
                <a:ea typeface="微软雅黑" panose="020B0503020204020204" charset="-122"/>
                <a:sym typeface="+mn-ea"/>
              </a:rPr>
              <a:t>pageXOffset</a:t>
            </a: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 </a:t>
            </a:r>
          </a:p>
          <a:p>
            <a:pPr fontAlgn="auto">
              <a:lnSpc>
                <a:spcPct val="150000"/>
              </a:lnSpc>
            </a:pP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获取</a:t>
            </a:r>
            <a:r>
              <a:rPr lang="zh-CN" altLang="zh-CN" sz="1400" dirty="0">
                <a:solidFill>
                  <a:srgbClr val="E67C22"/>
                </a:solidFill>
                <a:latin typeface="微软雅黑" panose="020B0503020204020204" charset="-122"/>
                <a:ea typeface="微软雅黑" panose="020B0503020204020204" charset="-122"/>
                <a:sym typeface="+mn-ea"/>
              </a:rPr>
              <a:t>窗口显示区</a:t>
            </a: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相对于</a:t>
            </a:r>
            <a:r>
              <a:rPr lang="zh-CN" altLang="zh-CN" sz="1400" dirty="0">
                <a:solidFill>
                  <a:srgbClr val="E67C22"/>
                </a:solidFill>
                <a:latin typeface="微软雅黑" panose="020B0503020204020204" charset="-122"/>
                <a:ea typeface="微软雅黑" panose="020B0503020204020204" charset="-122"/>
                <a:sym typeface="+mn-ea"/>
              </a:rPr>
              <a:t>页面</a:t>
            </a: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左上角的 X 位置。</a:t>
            </a:r>
          </a:p>
          <a:p>
            <a:pPr fontAlgn="auto">
              <a:lnSpc>
                <a:spcPct val="150000"/>
              </a:lnSpc>
            </a:pPr>
            <a:r>
              <a:rPr lang="en-US" altLang="zh-CN" sz="1400" dirty="0">
                <a:solidFill>
                  <a:schemeClr val="tx1">
                    <a:lumMod val="75000"/>
                    <a:lumOff val="25000"/>
                  </a:schemeClr>
                </a:solidFill>
                <a:latin typeface="微软雅黑" panose="020B0503020204020204" charset="-122"/>
                <a:ea typeface="微软雅黑" panose="020B0503020204020204" charset="-122"/>
                <a:sym typeface="+mn-ea"/>
              </a:rPr>
              <a:t>IE8</a:t>
            </a:r>
            <a:r>
              <a:rPr lang="zh-CN" altLang="en-US" sz="1400" dirty="0">
                <a:solidFill>
                  <a:schemeClr val="tx1">
                    <a:lumMod val="75000"/>
                    <a:lumOff val="25000"/>
                  </a:schemeClr>
                </a:solidFill>
                <a:latin typeface="微软雅黑" panose="020B0503020204020204" charset="-122"/>
                <a:ea typeface="微软雅黑" panose="020B0503020204020204" charset="-122"/>
                <a:sym typeface="+mn-ea"/>
              </a:rPr>
              <a:t>及以下不支持。只能获取，不能设置。</a:t>
            </a:r>
            <a:endParaRPr lang="zh-CN" altLang="zh-CN" sz="1400" dirty="0">
              <a:solidFill>
                <a:schemeClr val="tx1">
                  <a:lumMod val="75000"/>
                  <a:lumOff val="25000"/>
                </a:schemeClr>
              </a:solidFill>
              <a:latin typeface="微软雅黑" panose="020B0503020204020204" charset="-122"/>
              <a:ea typeface="微软雅黑" panose="020B0503020204020204" charset="-122"/>
              <a:sym typeface="+mn-ea"/>
            </a:endParaRPr>
          </a:p>
          <a:p>
            <a:pPr fontAlgn="auto">
              <a:lnSpc>
                <a:spcPct val="100000"/>
              </a:lnSpc>
            </a:pPr>
            <a:endParaRPr lang="zh-CN" altLang="zh-CN" sz="1400" dirty="0">
              <a:solidFill>
                <a:schemeClr val="tx1">
                  <a:lumMod val="75000"/>
                  <a:lumOff val="25000"/>
                </a:schemeClr>
              </a:solidFill>
              <a:latin typeface="微软雅黑" panose="020B0503020204020204" charset="-122"/>
              <a:ea typeface="微软雅黑" panose="020B0503020204020204" charset="-122"/>
              <a:sym typeface="+mn-ea"/>
            </a:endParaRPr>
          </a:p>
          <a:p>
            <a:pPr fontAlgn="auto">
              <a:lnSpc>
                <a:spcPct val="150000"/>
              </a:lnSpc>
            </a:pPr>
            <a:r>
              <a:rPr lang="zh-CN" altLang="zh-CN" sz="1400" dirty="0">
                <a:solidFill>
                  <a:srgbClr val="E67C22"/>
                </a:solidFill>
                <a:latin typeface="微软雅黑" panose="020B0503020204020204" charset="-122"/>
                <a:ea typeface="微软雅黑" panose="020B0503020204020204" charset="-122"/>
                <a:sym typeface="+mn-ea"/>
              </a:rPr>
              <a:t>pageYOffset </a:t>
            </a:r>
          </a:p>
          <a:p>
            <a:pPr fontAlgn="auto">
              <a:lnSpc>
                <a:spcPct val="150000"/>
              </a:lnSpc>
            </a:pP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获取</a:t>
            </a:r>
            <a:r>
              <a:rPr lang="zh-CN" altLang="zh-CN" sz="1400" dirty="0">
                <a:solidFill>
                  <a:srgbClr val="E67C22"/>
                </a:solidFill>
                <a:latin typeface="微软雅黑" panose="020B0503020204020204" charset="-122"/>
                <a:ea typeface="微软雅黑" panose="020B0503020204020204" charset="-122"/>
                <a:sym typeface="+mn-ea"/>
              </a:rPr>
              <a:t>窗口显示区</a:t>
            </a: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相对于</a:t>
            </a:r>
            <a:r>
              <a:rPr lang="zh-CN" altLang="zh-CN" sz="1400" dirty="0">
                <a:solidFill>
                  <a:srgbClr val="E67C22"/>
                </a:solidFill>
                <a:latin typeface="微软雅黑" panose="020B0503020204020204" charset="-122"/>
                <a:ea typeface="微软雅黑" panose="020B0503020204020204" charset="-122"/>
                <a:sym typeface="+mn-ea"/>
              </a:rPr>
              <a:t>页面</a:t>
            </a:r>
            <a:r>
              <a:rPr lang="zh-CN" altLang="zh-CN" sz="1400" dirty="0">
                <a:solidFill>
                  <a:schemeClr val="tx1">
                    <a:lumMod val="75000"/>
                    <a:lumOff val="25000"/>
                  </a:schemeClr>
                </a:solidFill>
                <a:latin typeface="微软雅黑" panose="020B0503020204020204" charset="-122"/>
                <a:ea typeface="微软雅黑" panose="020B0503020204020204" charset="-122"/>
                <a:sym typeface="+mn-ea"/>
              </a:rPr>
              <a:t>左上角的 Y 位置。</a:t>
            </a:r>
          </a:p>
          <a:p>
            <a:pPr fontAlgn="auto">
              <a:lnSpc>
                <a:spcPct val="150000"/>
              </a:lnSpc>
            </a:pPr>
            <a:r>
              <a:rPr lang="en-US" altLang="zh-CN" sz="1400" dirty="0">
                <a:solidFill>
                  <a:schemeClr val="tx1">
                    <a:lumMod val="75000"/>
                    <a:lumOff val="25000"/>
                  </a:schemeClr>
                </a:solidFill>
                <a:latin typeface="微软雅黑" panose="020B0503020204020204" charset="-122"/>
                <a:ea typeface="微软雅黑" panose="020B0503020204020204" charset="-122"/>
                <a:sym typeface="+mn-ea"/>
              </a:rPr>
              <a:t>IE8</a:t>
            </a:r>
            <a:r>
              <a:rPr lang="zh-CN" altLang="en-US" sz="1400" dirty="0">
                <a:solidFill>
                  <a:schemeClr val="tx1">
                    <a:lumMod val="75000"/>
                    <a:lumOff val="25000"/>
                  </a:schemeClr>
                </a:solidFill>
                <a:latin typeface="微软雅黑" panose="020B0503020204020204" charset="-122"/>
                <a:ea typeface="微软雅黑" panose="020B0503020204020204" charset="-122"/>
                <a:sym typeface="+mn-ea"/>
              </a:rPr>
              <a:t>及以下不支持。只能获取，不能设置。</a:t>
            </a:r>
          </a:p>
          <a:p>
            <a:pPr fontAlgn="auto">
              <a:lnSpc>
                <a:spcPct val="100000"/>
              </a:lnSpc>
            </a:pPr>
            <a:endParaRPr lang="zh-CN" altLang="en-US" sz="1400" dirty="0">
              <a:solidFill>
                <a:schemeClr val="tx1">
                  <a:lumMod val="75000"/>
                  <a:lumOff val="25000"/>
                </a:schemeClr>
              </a:solidFill>
              <a:latin typeface="微软雅黑" panose="020B0503020204020204" charset="-122"/>
              <a:ea typeface="微软雅黑" panose="020B0503020204020204" charset="-122"/>
              <a:sym typeface="+mn-ea"/>
            </a:endParaRPr>
          </a:p>
          <a:p>
            <a:pPr fontAlgn="auto">
              <a:lnSpc>
                <a:spcPct val="150000"/>
              </a:lnSpc>
            </a:pPr>
            <a:r>
              <a:rPr lang="zh-CN" altLang="zh-CN" sz="1400" dirty="0">
                <a:solidFill>
                  <a:srgbClr val="E67C22"/>
                </a:solidFill>
                <a:latin typeface="微软雅黑" panose="020B0503020204020204" charset="-122"/>
                <a:ea typeface="微软雅黑" panose="020B0503020204020204" charset="-122"/>
                <a:sym typeface="+mn-ea"/>
              </a:rPr>
              <a:t>document.documentElement.scrollTop</a:t>
            </a:r>
            <a:r>
              <a:rPr lang="en-US" altLang="zh-CN" sz="1400" dirty="0">
                <a:solidFill>
                  <a:srgbClr val="E67C22"/>
                </a:solidFill>
                <a:latin typeface="微软雅黑" panose="020B0503020204020204" charset="-122"/>
                <a:ea typeface="微软雅黑" panose="020B0503020204020204" charset="-122"/>
                <a:sym typeface="+mn-ea"/>
              </a:rPr>
              <a:t>/Left</a:t>
            </a:r>
          </a:p>
          <a:p>
            <a:pPr fontAlgn="auto">
              <a:lnSpc>
                <a:spcPct val="150000"/>
              </a:lnSpc>
            </a:pPr>
            <a:r>
              <a:rPr lang="zh-CN" altLang="zh-CN" sz="1400" dirty="0" smtClean="0">
                <a:solidFill>
                  <a:schemeClr val="tx1">
                    <a:lumMod val="50000"/>
                    <a:lumOff val="50000"/>
                  </a:schemeClr>
                </a:solidFill>
                <a:latin typeface="微软雅黑" panose="020B0503020204020204" charset="-122"/>
                <a:ea typeface="微软雅黑" panose="020B0503020204020204" charset="-122"/>
                <a:sym typeface="+mn-ea"/>
              </a:rPr>
              <a:t>谷歌支持，可以设置也可以获取</a:t>
            </a:r>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，兼容</a:t>
            </a:r>
            <a:r>
              <a:rPr lang="en-US" altLang="zh-CN" sz="1400" dirty="0" smtClean="0">
                <a:solidFill>
                  <a:schemeClr val="tx1">
                    <a:lumMod val="50000"/>
                    <a:lumOff val="50000"/>
                  </a:schemeClr>
                </a:solidFill>
                <a:latin typeface="微软雅黑" panose="020B0503020204020204" charset="-122"/>
                <a:ea typeface="微软雅黑" panose="020B0503020204020204" charset="-122"/>
                <a:sym typeface="+mn-ea"/>
              </a:rPr>
              <a:t>IE</a:t>
            </a:r>
            <a:r>
              <a:rPr lang="zh-CN" altLang="en-US" sz="1400" dirty="0" smtClean="0">
                <a:solidFill>
                  <a:schemeClr val="tx1">
                    <a:lumMod val="50000"/>
                    <a:lumOff val="50000"/>
                  </a:schemeClr>
                </a:solidFill>
                <a:latin typeface="微软雅黑" panose="020B0503020204020204" charset="-122"/>
                <a:ea typeface="微软雅黑" panose="020B0503020204020204" charset="-122"/>
                <a:sym typeface="+mn-ea"/>
              </a:rPr>
              <a:t>低版本</a:t>
            </a:r>
            <a:endParaRPr lang="zh-CN" altLang="zh-CN" sz="1400" dirty="0" smtClean="0">
              <a:solidFill>
                <a:schemeClr val="tx1">
                  <a:lumMod val="50000"/>
                  <a:lumOff val="50000"/>
                </a:schemeClr>
              </a:solidFill>
              <a:latin typeface="微软雅黑" panose="020B0503020204020204" charset="-122"/>
              <a:ea typeface="微软雅黑" panose="020B0503020204020204" charset="-122"/>
              <a:sym typeface="+mn-ea"/>
            </a:endParaRPr>
          </a:p>
          <a:p>
            <a:pPr fontAlgn="auto">
              <a:lnSpc>
                <a:spcPct val="150000"/>
              </a:lnSpc>
            </a:pPr>
            <a:r>
              <a:rPr lang="en-US" altLang="zh-CN" sz="1400" dirty="0" err="1">
                <a:solidFill>
                  <a:srgbClr val="E67C22"/>
                </a:solidFill>
                <a:latin typeface="微软雅黑" panose="020B0503020204020204" charset="-122"/>
                <a:ea typeface="微软雅黑" panose="020B0503020204020204" charset="-122"/>
              </a:rPr>
              <a:t>document.body.scrollTop</a:t>
            </a:r>
            <a:endParaRPr lang="zh-CN" altLang="zh-CN" sz="1400" dirty="0">
              <a:solidFill>
                <a:srgbClr val="E67C22"/>
              </a:solidFill>
              <a:latin typeface="微软雅黑" panose="020B0503020204020204" charset="-122"/>
              <a:ea typeface="微软雅黑" panose="020B0503020204020204" charset="-122"/>
            </a:endParaRPr>
          </a:p>
          <a:p>
            <a:pPr fontAlgn="auto">
              <a:lnSpc>
                <a:spcPct val="150000"/>
              </a:lnSpc>
            </a:pPr>
            <a:endParaRPr lang="zh-CN" altLang="zh-CN" sz="1400" dirty="0">
              <a:solidFill>
                <a:schemeClr val="tx1">
                  <a:lumMod val="50000"/>
                  <a:lumOff val="50000"/>
                </a:scheme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9184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2915" y="904009"/>
            <a:ext cx="11268421" cy="576331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endParaRPr>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21310"/>
            <a:ext cx="1467068" cy="400110"/>
          </a:xfrm>
          <a:prstGeom prst="rect">
            <a:avLst/>
          </a:prstGeom>
          <a:noFill/>
        </p:spPr>
        <p:txBody>
          <a:bodyPr wrap="none" rtlCol="0">
            <a:spAutoFit/>
          </a:bodyPr>
          <a:lstStyle/>
          <a:p>
            <a:pPr algn="l"/>
            <a:r>
              <a:rPr lang="zh-CN" altLang="en-US" sz="2000" dirty="0" smtClean="0">
                <a:solidFill>
                  <a:srgbClr val="E67C22"/>
                </a:solidFill>
                <a:latin typeface="微软雅黑" panose="020B0503020204020204" charset="-122"/>
                <a:ea typeface="微软雅黑" panose="020B0503020204020204" charset="-122"/>
                <a:sym typeface="+mn-ea"/>
              </a:rPr>
              <a:t>兼容性写法</a:t>
            </a:r>
            <a:endParaRPr lang="zh-CN" altLang="en-US" sz="2000" dirty="0">
              <a:solidFill>
                <a:srgbClr val="E67C22"/>
              </a:solidFill>
              <a:latin typeface="微软雅黑" panose="020B0503020204020204" charset="-122"/>
              <a:ea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12470" y="1221722"/>
            <a:ext cx="11247466" cy="1200329"/>
          </a:xfrm>
          <a:prstGeom prst="rect">
            <a:avLst/>
          </a:prstGeom>
        </p:spPr>
        <p:txBody>
          <a:bodyPr wrap="square">
            <a:spAutoFit/>
          </a:bodyPr>
          <a:lstStyle/>
          <a:p>
            <a:r>
              <a:rPr lang="zh-CN" altLang="en-US" dirty="0" smtClean="0"/>
              <a:t>设置滚动高度</a:t>
            </a:r>
            <a:endParaRPr lang="en-US" altLang="zh-CN" dirty="0" smtClean="0"/>
          </a:p>
          <a:p>
            <a:r>
              <a:rPr lang="en-US" altLang="zh-CN" dirty="0" smtClean="0"/>
              <a:t>function </a:t>
            </a:r>
            <a:r>
              <a:rPr lang="en-US" altLang="zh-CN" dirty="0" err="1"/>
              <a:t>setScrollY</a:t>
            </a:r>
            <a:r>
              <a:rPr lang="en-US" altLang="zh-CN" dirty="0" smtClean="0"/>
              <a:t>( </a:t>
            </a:r>
            <a:r>
              <a:rPr lang="en-US" altLang="zh-CN" dirty="0" err="1" smtClean="0"/>
              <a:t>num</a:t>
            </a:r>
            <a:r>
              <a:rPr lang="en-US" altLang="zh-CN" dirty="0" smtClean="0"/>
              <a:t> ){</a:t>
            </a:r>
            <a:endParaRPr lang="en-US" altLang="zh-CN" dirty="0"/>
          </a:p>
          <a:p>
            <a:r>
              <a:rPr lang="en-US" altLang="zh-CN" dirty="0"/>
              <a:t>	</a:t>
            </a:r>
            <a:r>
              <a:rPr lang="en-US" altLang="zh-CN" dirty="0" err="1" smtClean="0"/>
              <a:t>document.documentElement.scrollTop</a:t>
            </a:r>
            <a:r>
              <a:rPr lang="en-US" altLang="zh-CN" dirty="0" smtClean="0"/>
              <a:t> </a:t>
            </a:r>
            <a:r>
              <a:rPr lang="en-US" altLang="zh-CN" dirty="0"/>
              <a:t>= </a:t>
            </a:r>
            <a:r>
              <a:rPr lang="en-US" altLang="zh-CN" dirty="0" err="1" smtClean="0"/>
              <a:t>document.body.scrollTop</a:t>
            </a:r>
            <a:r>
              <a:rPr lang="en-US" altLang="zh-CN" dirty="0" smtClean="0"/>
              <a:t> = </a:t>
            </a:r>
            <a:r>
              <a:rPr lang="en-US" altLang="zh-CN" dirty="0" err="1"/>
              <a:t>num</a:t>
            </a:r>
            <a:r>
              <a:rPr lang="en-US" altLang="zh-CN" dirty="0"/>
              <a:t>;</a:t>
            </a:r>
          </a:p>
          <a:p>
            <a:r>
              <a:rPr lang="en-US" altLang="zh-CN" dirty="0" smtClean="0"/>
              <a:t>}</a:t>
            </a:r>
            <a:endParaRPr lang="en-US" altLang="zh-CN" dirty="0"/>
          </a:p>
        </p:txBody>
      </p:sp>
      <p:sp>
        <p:nvSpPr>
          <p:cNvPr id="22" name="矩形 21"/>
          <p:cNvSpPr/>
          <p:nvPr/>
        </p:nvSpPr>
        <p:spPr>
          <a:xfrm>
            <a:off x="712470" y="2564464"/>
            <a:ext cx="11247466" cy="1200329"/>
          </a:xfrm>
          <a:prstGeom prst="rect">
            <a:avLst/>
          </a:prstGeom>
        </p:spPr>
        <p:txBody>
          <a:bodyPr wrap="square">
            <a:spAutoFit/>
          </a:bodyPr>
          <a:lstStyle/>
          <a:p>
            <a:r>
              <a:rPr lang="zh-CN" altLang="en-US" dirty="0" smtClean="0"/>
              <a:t>获取滚动高度</a:t>
            </a:r>
            <a:endParaRPr lang="en-US" altLang="zh-CN" dirty="0" smtClean="0"/>
          </a:p>
          <a:p>
            <a:r>
              <a:rPr lang="en-US" altLang="zh-CN" dirty="0" smtClean="0"/>
              <a:t>function </a:t>
            </a:r>
            <a:r>
              <a:rPr lang="en-US" altLang="zh-CN" dirty="0" err="1" smtClean="0"/>
              <a:t>getScrollY</a:t>
            </a:r>
            <a:r>
              <a:rPr lang="en-US" altLang="zh-CN" dirty="0" smtClean="0"/>
              <a:t>( ){</a:t>
            </a:r>
            <a:endParaRPr lang="en-US" altLang="zh-CN" dirty="0"/>
          </a:p>
          <a:p>
            <a:r>
              <a:rPr lang="en-US" altLang="zh-CN" dirty="0"/>
              <a:t>	return </a:t>
            </a:r>
            <a:r>
              <a:rPr lang="en-US" altLang="zh-CN" dirty="0" err="1"/>
              <a:t>window.pageYOffset</a:t>
            </a:r>
            <a:r>
              <a:rPr lang="en-US" altLang="zh-CN" dirty="0"/>
              <a:t> || </a:t>
            </a:r>
            <a:r>
              <a:rPr lang="en-US" altLang="zh-CN" dirty="0" err="1"/>
              <a:t>document.documentElement.scrollTop</a:t>
            </a:r>
            <a:r>
              <a:rPr lang="en-US" altLang="zh-CN" dirty="0"/>
              <a:t>; </a:t>
            </a:r>
          </a:p>
          <a:p>
            <a:r>
              <a:rPr lang="en-US" altLang="zh-CN" dirty="0" smtClean="0"/>
              <a:t>}</a:t>
            </a:r>
            <a:endParaRPr lang="en-US" altLang="zh-CN" dirty="0"/>
          </a:p>
        </p:txBody>
      </p:sp>
      <p:sp>
        <p:nvSpPr>
          <p:cNvPr id="14" name="矩形 13"/>
          <p:cNvSpPr/>
          <p:nvPr/>
        </p:nvSpPr>
        <p:spPr>
          <a:xfrm>
            <a:off x="712470" y="3906029"/>
            <a:ext cx="11247466" cy="1200329"/>
          </a:xfrm>
          <a:prstGeom prst="rect">
            <a:avLst/>
          </a:prstGeom>
        </p:spPr>
        <p:txBody>
          <a:bodyPr wrap="square">
            <a:spAutoFit/>
          </a:bodyPr>
          <a:lstStyle/>
          <a:p>
            <a:r>
              <a:rPr lang="zh-CN" altLang="en-US" dirty="0"/>
              <a:t>获取</a:t>
            </a:r>
            <a:r>
              <a:rPr lang="en-US" altLang="zh-CN" dirty="0"/>
              <a:t>window</a:t>
            </a:r>
            <a:r>
              <a:rPr lang="zh-CN" altLang="en-US" dirty="0"/>
              <a:t>宽度</a:t>
            </a:r>
          </a:p>
          <a:p>
            <a:r>
              <a:rPr lang="en-US" altLang="zh-CN" dirty="0"/>
              <a:t>function </a:t>
            </a:r>
            <a:r>
              <a:rPr lang="en-US" altLang="zh-CN" dirty="0" err="1"/>
              <a:t>windowWidth</a:t>
            </a:r>
            <a:r>
              <a:rPr lang="en-US" altLang="zh-CN" dirty="0" smtClean="0"/>
              <a:t>(){</a:t>
            </a:r>
            <a:endParaRPr lang="zh-CN" altLang="en-US" dirty="0"/>
          </a:p>
          <a:p>
            <a:r>
              <a:rPr lang="en-US" altLang="zh-CN" dirty="0" smtClean="0"/>
              <a:t>	return </a:t>
            </a:r>
            <a:r>
              <a:rPr lang="en-US" altLang="zh-CN" dirty="0" err="1"/>
              <a:t>document.documentElement.clientWidth</a:t>
            </a:r>
            <a:r>
              <a:rPr lang="en-US" altLang="zh-CN" dirty="0"/>
              <a:t> || </a:t>
            </a:r>
            <a:r>
              <a:rPr lang="en-US" altLang="zh-CN" dirty="0" err="1"/>
              <a:t>window.innerWidth</a:t>
            </a:r>
            <a:r>
              <a:rPr lang="en-US" altLang="zh-CN" dirty="0" smtClean="0"/>
              <a:t>;</a:t>
            </a:r>
          </a:p>
          <a:p>
            <a:r>
              <a:rPr lang="en-US" altLang="zh-CN" dirty="0" smtClean="0"/>
              <a:t>}</a:t>
            </a:r>
            <a:endParaRPr lang="en-US" altLang="zh-CN" dirty="0"/>
          </a:p>
        </p:txBody>
      </p:sp>
      <p:sp>
        <p:nvSpPr>
          <p:cNvPr id="15" name="矩形 14"/>
          <p:cNvSpPr/>
          <p:nvPr/>
        </p:nvSpPr>
        <p:spPr>
          <a:xfrm>
            <a:off x="712470" y="5247594"/>
            <a:ext cx="11247466" cy="1200329"/>
          </a:xfrm>
          <a:prstGeom prst="rect">
            <a:avLst/>
          </a:prstGeom>
        </p:spPr>
        <p:txBody>
          <a:bodyPr wrap="square">
            <a:spAutoFit/>
          </a:bodyPr>
          <a:lstStyle/>
          <a:p>
            <a:r>
              <a:rPr lang="zh-CN" altLang="en-US" dirty="0"/>
              <a:t>获取</a:t>
            </a:r>
            <a:r>
              <a:rPr lang="en-US" altLang="zh-CN" dirty="0" smtClean="0"/>
              <a:t>window</a:t>
            </a:r>
            <a:r>
              <a:rPr lang="zh-CN" altLang="en-US" dirty="0"/>
              <a:t>高度</a:t>
            </a:r>
          </a:p>
          <a:p>
            <a:r>
              <a:rPr lang="en-US" altLang="zh-CN" dirty="0"/>
              <a:t>function </a:t>
            </a:r>
            <a:r>
              <a:rPr lang="en-US" altLang="zh-CN" dirty="0" err="1" smtClean="0"/>
              <a:t>windowHeight</a:t>
            </a:r>
            <a:r>
              <a:rPr lang="en-US" altLang="zh-CN" dirty="0" smtClean="0"/>
              <a:t>(){</a:t>
            </a:r>
            <a:endParaRPr lang="zh-CN" altLang="en-US" dirty="0"/>
          </a:p>
          <a:p>
            <a:r>
              <a:rPr lang="en-US" altLang="zh-CN" dirty="0" smtClean="0"/>
              <a:t>	return </a:t>
            </a:r>
            <a:r>
              <a:rPr lang="en-US" altLang="zh-CN" dirty="0" err="1" smtClean="0"/>
              <a:t>document.documentElement.client</a:t>
            </a:r>
            <a:r>
              <a:rPr lang="en-US" altLang="zh-CN" dirty="0" err="1"/>
              <a:t>Height</a:t>
            </a:r>
            <a:r>
              <a:rPr lang="en-US" altLang="zh-CN" dirty="0" smtClean="0"/>
              <a:t> </a:t>
            </a:r>
            <a:r>
              <a:rPr lang="en-US" altLang="zh-CN" dirty="0"/>
              <a:t>|| </a:t>
            </a:r>
            <a:r>
              <a:rPr lang="en-US" altLang="zh-CN" dirty="0" err="1" smtClean="0"/>
              <a:t>window.inner</a:t>
            </a:r>
            <a:r>
              <a:rPr lang="en-US" altLang="zh-CN" dirty="0" err="1"/>
              <a:t>Height</a:t>
            </a:r>
            <a:r>
              <a:rPr lang="en-US" altLang="zh-CN" dirty="0" smtClean="0"/>
              <a:t>;</a:t>
            </a:r>
          </a:p>
          <a:p>
            <a:r>
              <a:rPr lang="en-US" altLang="zh-CN" dirty="0" smtClean="0"/>
              <a:t>}</a:t>
            </a:r>
            <a:endParaRPr lang="en-US" altLang="zh-CN" dirty="0"/>
          </a:p>
        </p:txBody>
      </p:sp>
    </p:spTree>
    <p:extLst>
      <p:ext uri="{BB962C8B-B14F-4D97-AF65-F5344CB8AC3E}">
        <p14:creationId xmlns:p14="http://schemas.microsoft.com/office/powerpoint/2010/main" val="13460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3870" y="1028382"/>
            <a:ext cx="11005185" cy="569976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14325"/>
            <a:ext cx="1210588" cy="400110"/>
          </a:xfrm>
          <a:prstGeom prst="rect">
            <a:avLst/>
          </a:prstGeom>
          <a:noFill/>
        </p:spPr>
        <p:txBody>
          <a:bodyPr wrap="none" rtlCol="0">
            <a:spAutoFit/>
          </a:bodyPr>
          <a:lstStyle/>
          <a:p>
            <a:pPr algn="l"/>
            <a:r>
              <a:rPr lang="zh-CN" altLang="en-US" sz="2000" dirty="0" err="1">
                <a:solidFill>
                  <a:srgbClr val="E67C22"/>
                </a:solidFill>
                <a:latin typeface="微软雅黑" panose="020B0503020204020204" charset="-122"/>
                <a:ea typeface="微软雅黑" panose="020B0503020204020204" charset="-122"/>
                <a:sym typeface="+mn-ea"/>
              </a:rPr>
              <a:t>可视距离</a:t>
            </a:r>
            <a:endParaRPr lang="zh-CN" sz="2000" dirty="0">
              <a:solidFill>
                <a:srgbClr val="E67C22"/>
              </a:solidFill>
              <a:latin typeface="微软雅黑" panose="020B0503020204020204" charset="-122"/>
              <a:ea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79612" y="1253336"/>
            <a:ext cx="7033906" cy="369332"/>
          </a:xfrm>
          <a:prstGeom prst="rect">
            <a:avLst/>
          </a:prstGeom>
          <a:noFill/>
        </p:spPr>
        <p:txBody>
          <a:bodyPr wrap="square" rtlCol="0">
            <a:spAutoFit/>
          </a:bodyPr>
          <a:lstStyle/>
          <a:p>
            <a:r>
              <a:rPr lang="en-US" altLang="zh-CN">
                <a:solidFill>
                  <a:schemeClr val="accent2"/>
                </a:solidFill>
              </a:rPr>
              <a:t>getBoundingClientRect().bottom</a:t>
            </a:r>
            <a:r>
              <a:rPr lang="zh-CN" altLang="en-US">
                <a:solidFill>
                  <a:schemeClr val="accent2"/>
                </a:solidFill>
              </a:rPr>
              <a:t>  </a:t>
            </a:r>
            <a:r>
              <a:rPr kumimoji="1" lang="zh-CN" altLang="en-US">
                <a:latin typeface="Microsoft YaHei" charset="-122"/>
                <a:ea typeface="Microsoft YaHei" charset="-122"/>
                <a:cs typeface="Microsoft YaHei" charset="-122"/>
              </a:rPr>
              <a:t>元素的可视距离</a:t>
            </a:r>
            <a:endParaRPr kumimoji="1" lang="en-US" altLang="zh-CN">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1979612" y="1847621"/>
            <a:ext cx="8013700" cy="4635500"/>
          </a:xfrm>
          <a:prstGeom prst="rect">
            <a:avLst/>
          </a:prstGeom>
        </p:spPr>
      </p:pic>
    </p:spTree>
    <p:extLst>
      <p:ext uri="{BB962C8B-B14F-4D97-AF65-F5344CB8AC3E}">
        <p14:creationId xmlns:p14="http://schemas.microsoft.com/office/powerpoint/2010/main" val="176270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64275" y="946785"/>
            <a:ext cx="5553075" cy="247078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2915" y="946785"/>
            <a:ext cx="5553075" cy="569976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21310"/>
            <a:ext cx="2995295" cy="417830"/>
          </a:xfrm>
          <a:prstGeom prst="rect">
            <a:avLst/>
          </a:prstGeom>
          <a:noFill/>
        </p:spPr>
        <p:txBody>
          <a:bodyPr wrap="none" rtlCol="0">
            <a:spAutoFit/>
          </a:bodyPr>
          <a:lstStyle/>
          <a:p>
            <a:pPr algn="l"/>
            <a:r>
              <a:rPr lang="en-US" altLang="zh-CN" sz="2000">
                <a:solidFill>
                  <a:srgbClr val="E67C22"/>
                </a:solidFill>
                <a:latin typeface="微软雅黑" panose="020B0503020204020204" charset="-122"/>
                <a:ea typeface="微软雅黑" panose="020B0503020204020204" charset="-122"/>
                <a:sym typeface="+mn-ea"/>
              </a:rPr>
              <a:t>event</a:t>
            </a:r>
            <a:r>
              <a:rPr lang="zh-CN" altLang="en-US" sz="2000">
                <a:solidFill>
                  <a:srgbClr val="E67C22"/>
                </a:solidFill>
                <a:latin typeface="微软雅黑" panose="020B0503020204020204" charset="-122"/>
                <a:ea typeface="微软雅黑" panose="020B0503020204020204" charset="-122"/>
                <a:sym typeface="+mn-ea"/>
              </a:rPr>
              <a:t>对象</a:t>
            </a:r>
            <a:r>
              <a:rPr lang="en-US" altLang="zh-CN" sz="2000">
                <a:solidFill>
                  <a:srgbClr val="E67C22"/>
                </a:solidFill>
                <a:latin typeface="微软雅黑" panose="020B0503020204020204" charset="-122"/>
                <a:ea typeface="微软雅黑" panose="020B0503020204020204" charset="-122"/>
                <a:sym typeface="+mn-ea"/>
              </a:rPr>
              <a:t>-</a:t>
            </a:r>
            <a:r>
              <a:rPr lang="zh-CN" altLang="en-US" sz="2000">
                <a:solidFill>
                  <a:srgbClr val="E67C22"/>
                </a:solidFill>
                <a:latin typeface="微软雅黑" panose="020B0503020204020204" charset="-122"/>
                <a:ea typeface="微软雅黑" panose="020B0503020204020204" charset="-122"/>
                <a:sym typeface="+mn-ea"/>
              </a:rPr>
              <a:t>获取鼠标位置</a:t>
            </a:r>
          </a:p>
        </p:txBody>
      </p:sp>
      <p:sp>
        <p:nvSpPr>
          <p:cNvPr id="74" name="文本框 73"/>
          <p:cNvSpPr txBox="1"/>
          <p:nvPr/>
        </p:nvSpPr>
        <p:spPr>
          <a:xfrm>
            <a:off x="620395" y="1127125"/>
            <a:ext cx="5300980" cy="5684520"/>
          </a:xfrm>
          <a:prstGeom prst="rect">
            <a:avLst/>
          </a:prstGeom>
          <a:noFill/>
        </p:spPr>
        <p:txBody>
          <a:bodyPr wrap="square" rtlCol="0">
            <a:spAutoFit/>
          </a:bodyPr>
          <a:lstStyle/>
          <a:p>
            <a:pPr fontAlgn="auto">
              <a:lnSpc>
                <a:spcPct val="150000"/>
              </a:lnSpc>
            </a:pPr>
            <a:r>
              <a:rPr lang="en-US" altLang="zh-CN" sz="1400">
                <a:solidFill>
                  <a:schemeClr val="tx1">
                    <a:lumMod val="75000"/>
                    <a:lumOff val="25000"/>
                  </a:schemeClr>
                </a:solidFill>
                <a:latin typeface="微软雅黑" panose="020B0503020204020204" charset="-122"/>
                <a:ea typeface="微软雅黑" panose="020B0503020204020204" charset="-122"/>
              </a:rPr>
              <a:t>Event 对象代表事件的</a:t>
            </a:r>
            <a:r>
              <a:rPr lang="en-US" altLang="zh-CN" sz="1400">
                <a:solidFill>
                  <a:srgbClr val="E67C22"/>
                </a:solidFill>
                <a:latin typeface="微软雅黑" panose="020B0503020204020204" charset="-122"/>
                <a:ea typeface="微软雅黑" panose="020B0503020204020204" charset="-122"/>
              </a:rPr>
              <a:t>状态</a:t>
            </a:r>
            <a:r>
              <a:rPr lang="en-US" altLang="zh-CN" sz="1400">
                <a:solidFill>
                  <a:schemeClr val="tx1">
                    <a:lumMod val="75000"/>
                    <a:lumOff val="25000"/>
                  </a:schemeClr>
                </a:solidFill>
                <a:latin typeface="微软雅黑" panose="020B0503020204020204" charset="-122"/>
                <a:ea typeface="微软雅黑" panose="020B0503020204020204" charset="-122"/>
              </a:rPr>
              <a:t>，比如事件在其中发生的元素、键盘按键的状态、鼠标的位置、鼠标按钮的状态。</a:t>
            </a:r>
          </a:p>
          <a:p>
            <a:pPr fontAlgn="auto">
              <a:lnSpc>
                <a:spcPct val="100000"/>
              </a:lnSpc>
            </a:pPr>
            <a:endParaRPr lang="en-US" altLang="zh-CN" sz="140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rPr>
              <a:t>前面所学的所有</a:t>
            </a:r>
            <a:r>
              <a:rPr lang="en-US" altLang="zh-CN" sz="1400">
                <a:solidFill>
                  <a:schemeClr val="tx1">
                    <a:lumMod val="75000"/>
                    <a:lumOff val="25000"/>
                  </a:schemeClr>
                </a:solidFill>
                <a:latin typeface="微软雅黑" panose="020B0503020204020204" charset="-122"/>
                <a:ea typeface="微软雅黑" panose="020B0503020204020204" charset="-122"/>
              </a:rPr>
              <a:t>html</a:t>
            </a:r>
            <a:r>
              <a:rPr lang="zh-CN" altLang="en-US" sz="1400">
                <a:solidFill>
                  <a:schemeClr val="tx1">
                    <a:lumMod val="75000"/>
                    <a:lumOff val="25000"/>
                  </a:schemeClr>
                </a:solidFill>
                <a:latin typeface="微软雅黑" panose="020B0503020204020204" charset="-122"/>
                <a:ea typeface="微软雅黑" panose="020B0503020204020204" charset="-122"/>
              </a:rPr>
              <a:t>事件均属于</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Event 对象</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的</a:t>
            </a:r>
            <a:r>
              <a:rPr lang="zh-CN" altLang="en-US" sz="1400">
                <a:solidFill>
                  <a:srgbClr val="E67C22"/>
                </a:solidFill>
                <a:latin typeface="微软雅黑" panose="020B0503020204020204" charset="-122"/>
                <a:ea typeface="微软雅黑" panose="020B0503020204020204" charset="-122"/>
                <a:sym typeface="+mn-ea"/>
              </a:rPr>
              <a:t>事件句柄</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a:t>
            </a:r>
          </a:p>
          <a:p>
            <a:pPr fontAlgn="auto">
              <a:lnSpc>
                <a:spcPct val="150000"/>
              </a:lnSpc>
            </a:pPr>
            <a:endParaRPr lang="zh-CN" altLang="en-US" sz="1400">
              <a:solidFill>
                <a:schemeClr val="tx1">
                  <a:lumMod val="75000"/>
                  <a:lumOff val="25000"/>
                </a:schemeClr>
              </a:solidFill>
              <a:latin typeface="微软雅黑" panose="020B0503020204020204" charset="-122"/>
              <a:ea typeface="微软雅黑" panose="020B0503020204020204" charset="-122"/>
              <a:sym typeface="+mn-ea"/>
            </a:endParaRPr>
          </a:p>
          <a:p>
            <a:pPr fontAlgn="auto">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sym typeface="+mn-ea"/>
              </a:rPr>
              <a:t>在非</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IE</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游览器下</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event</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对象是</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对象，在</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IE</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浏览器下可以直接使用</a:t>
            </a:r>
          </a:p>
          <a:p>
            <a:pPr fontAlgn="auto">
              <a:lnSpc>
                <a:spcPct val="150000"/>
              </a:lnSpc>
            </a:pPr>
            <a:r>
              <a:rPr lang="en-US" altLang="zh-CN" sz="1400">
                <a:solidFill>
                  <a:schemeClr val="tx1">
                    <a:lumMod val="75000"/>
                    <a:lumOff val="25000"/>
                  </a:schemeClr>
                </a:solidFill>
                <a:latin typeface="微软雅黑" panose="020B0503020204020204" charset="-122"/>
                <a:ea typeface="微软雅黑" panose="020B0503020204020204" charset="-122"/>
                <a:sym typeface="+mn-ea"/>
              </a:rPr>
              <a:t>event</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a:t>
            </a:r>
          </a:p>
          <a:p>
            <a:pPr fontAlgn="auto">
              <a:lnSpc>
                <a:spcPct val="100000"/>
              </a:lnSpc>
            </a:pPr>
            <a:endParaRPr lang="zh-CN" altLang="en-US" sz="1400">
              <a:solidFill>
                <a:schemeClr val="tx1">
                  <a:lumMod val="75000"/>
                  <a:lumOff val="25000"/>
                </a:schemeClr>
              </a:solidFill>
              <a:latin typeface="微软雅黑" panose="020B0503020204020204" charset="-122"/>
              <a:ea typeface="微软雅黑" panose="020B0503020204020204" charset="-122"/>
              <a:sym typeface="+mn-ea"/>
            </a:endParaRPr>
          </a:p>
          <a:p>
            <a:pPr fontAlgn="auto">
              <a:lnSpc>
                <a:spcPct val="150000"/>
              </a:lnSpc>
            </a:pPr>
            <a:r>
              <a:rPr lang="zh-CN" altLang="zh-CN" sz="1400">
                <a:solidFill>
                  <a:schemeClr val="tx1">
                    <a:lumMod val="75000"/>
                    <a:lumOff val="25000"/>
                  </a:schemeClr>
                </a:solidFill>
                <a:latin typeface="微软雅黑" panose="020B0503020204020204" charset="-122"/>
                <a:ea typeface="微软雅黑" panose="020B0503020204020204" charset="-122"/>
                <a:sym typeface="+mn-ea"/>
              </a:rPr>
              <a:t>因此在使用</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event</a:t>
            </a:r>
            <a:r>
              <a:rPr lang="zh-CN" altLang="zh-CN" sz="1400">
                <a:solidFill>
                  <a:schemeClr val="tx1">
                    <a:lumMod val="75000"/>
                    <a:lumOff val="25000"/>
                  </a:schemeClr>
                </a:solidFill>
                <a:latin typeface="微软雅黑" panose="020B0503020204020204" charset="-122"/>
                <a:ea typeface="微软雅黑" panose="020B0503020204020204" charset="-122"/>
                <a:sym typeface="+mn-ea"/>
              </a:rPr>
              <a:t>前需要处理</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event</a:t>
            </a:r>
            <a:r>
              <a:rPr lang="zh-CN" altLang="en-US" sz="1400">
                <a:solidFill>
                  <a:schemeClr val="tx1">
                    <a:lumMod val="75000"/>
                    <a:lumOff val="25000"/>
                  </a:schemeClr>
                </a:solidFill>
                <a:latin typeface="微软雅黑" panose="020B0503020204020204" charset="-122"/>
                <a:ea typeface="微软雅黑" panose="020B0503020204020204" charset="-122"/>
                <a:sym typeface="+mn-ea"/>
              </a:rPr>
              <a:t>的兼容问题：</a:t>
            </a:r>
          </a:p>
          <a:p>
            <a:pPr fontAlgn="auto">
              <a:lnSpc>
                <a:spcPct val="150000"/>
              </a:lnSpc>
            </a:pPr>
            <a:r>
              <a:rPr lang="en-US" altLang="zh-CN" sz="1400">
                <a:solidFill>
                  <a:srgbClr val="E67C22"/>
                </a:solidFill>
                <a:latin typeface="微软雅黑" panose="020B0503020204020204" charset="-122"/>
                <a:ea typeface="微软雅黑" panose="020B0503020204020204" charset="-122"/>
                <a:sym typeface="+mn-ea"/>
              </a:rPr>
              <a:t>var ev= ev || window.event</a:t>
            </a:r>
          </a:p>
          <a:p>
            <a:pPr fontAlgn="auto">
              <a:lnSpc>
                <a:spcPct val="150000"/>
              </a:lnSpc>
            </a:pPr>
            <a:endParaRPr lang="en-US" altLang="zh-CN" sz="1400">
              <a:solidFill>
                <a:srgbClr val="E67C22"/>
              </a:solidFill>
              <a:latin typeface="微软雅黑" panose="020B0503020204020204" charset="-122"/>
              <a:ea typeface="微软雅黑" panose="020B0503020204020204" charset="-122"/>
              <a:sym typeface="+mn-ea"/>
            </a:endParaRPr>
          </a:p>
          <a:p>
            <a:pPr fontAlgn="auto">
              <a:lnSpc>
                <a:spcPct val="150000"/>
              </a:lnSpc>
            </a:pPr>
            <a:r>
              <a:rPr lang="zh-CN"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使用</a:t>
            </a:r>
            <a:r>
              <a:rPr lang="en-US"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event</a:t>
            </a: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对象获取鼠标位置：</a:t>
            </a:r>
          </a:p>
          <a:p>
            <a:pPr fontAlgn="auto">
              <a:lnSpc>
                <a:spcPct val="150000"/>
              </a:lnSpc>
            </a:pPr>
            <a:r>
              <a:rPr lang="en-US" altLang="zh-CN" sz="1400">
                <a:solidFill>
                  <a:schemeClr val="tx1">
                    <a:lumMod val="75000"/>
                    <a:lumOff val="25000"/>
                  </a:schemeClr>
                </a:solidFill>
                <a:latin typeface="微软雅黑" panose="020B0503020204020204" charset="-122"/>
                <a:ea typeface="微软雅黑" panose="020B0503020204020204" charset="-122"/>
                <a:sym typeface="+mn-ea"/>
              </a:rPr>
              <a:t>var ev= ev || window.event</a:t>
            </a:r>
            <a:endPar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var posX=</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clientX</a:t>
            </a: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p>
          <a:p>
            <a:pPr fontAlgn="auto">
              <a:lnSpc>
                <a:spcPct val="150000"/>
              </a:lnSpc>
            </a:pP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var posY=</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clientY</a:t>
            </a:r>
            <a:r>
              <a:rPr lang="en-US"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p>
          <a:p>
            <a:pPr fontAlgn="auto">
              <a:lnSpc>
                <a:spcPct val="150000"/>
              </a:lnSpc>
            </a:pPr>
            <a:r>
              <a:rPr lang="zh-CN"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此处的</a:t>
            </a:r>
            <a:r>
              <a:rPr lang="en-US" altLang="zh-CN"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clientX</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与</a:t>
            </a:r>
            <a:r>
              <a:rPr lang="en-US" altLang="zh-CN"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clientY</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是鼠标相对于</a:t>
            </a:r>
            <a:r>
              <a:rPr lang="zh-CN" altLang="en-US"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可视窗口</a:t>
            </a:r>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的坐标。是标准属性。</a:t>
            </a:r>
          </a:p>
          <a:p>
            <a:pPr fontAlgn="auto">
              <a:lnSpc>
                <a:spcPct val="150000"/>
              </a:lnSpc>
            </a:pPr>
            <a:endPar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54140" y="1097915"/>
            <a:ext cx="5438775" cy="2331720"/>
          </a:xfrm>
          <a:prstGeom prst="rect">
            <a:avLst/>
          </a:prstGeom>
          <a:noFill/>
        </p:spPr>
        <p:txBody>
          <a:bodyPr wrap="square" rtlCol="0" anchor="t">
            <a:spAutoFit/>
          </a:bodyPr>
          <a:lstStyle/>
          <a:p>
            <a:pPr fontAlgn="auto">
              <a:lnSpc>
                <a:spcPct val="150000"/>
              </a:lnSpc>
            </a:pPr>
            <a:r>
              <a:rPr lang="zh-CN" altLang="en-US" sz="1400">
                <a:solidFill>
                  <a:schemeClr val="tx1">
                    <a:lumMod val="75000"/>
                    <a:lumOff val="25000"/>
                  </a:schemeClr>
                </a:solidFill>
                <a:latin typeface="微软雅黑" panose="020B0503020204020204" charset="-122"/>
                <a:ea typeface="微软雅黑" panose="020B0503020204020204" charset="-122"/>
                <a:sym typeface="+mn-ea"/>
              </a:rPr>
              <a:t>或者：</a:t>
            </a:r>
          </a:p>
          <a:p>
            <a:pPr fontAlgn="auto">
              <a:lnSpc>
                <a:spcPct val="150000"/>
              </a:lnSpc>
            </a:pPr>
            <a:r>
              <a:rPr lang="en-US" altLang="zh-CN" sz="1400">
                <a:solidFill>
                  <a:schemeClr val="tx1">
                    <a:lumMod val="75000"/>
                    <a:lumOff val="25000"/>
                  </a:schemeClr>
                </a:solidFill>
                <a:latin typeface="微软雅黑" panose="020B0503020204020204" charset="-122"/>
                <a:ea typeface="微软雅黑" panose="020B0503020204020204" charset="-122"/>
                <a:sym typeface="+mn-ea"/>
              </a:rPr>
              <a:t>var ev= ev || window.event</a:t>
            </a:r>
            <a:endPar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var posX=</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a:t>
            </a:r>
            <a:r>
              <a:rPr lang="en-US" altLang="zh-CN" sz="1400">
                <a:solidFill>
                  <a:srgbClr val="E67C22"/>
                </a:solidFill>
                <a:latin typeface="微软雅黑" panose="020B0503020204020204" charset="-122"/>
                <a:ea typeface="微软雅黑" panose="020B0503020204020204" charset="-122"/>
                <a:sym typeface="+mn-ea"/>
              </a:rPr>
              <a:t>page</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X</a:t>
            </a: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p>
          <a:p>
            <a:pPr fontAlgn="auto">
              <a:lnSpc>
                <a:spcPct val="150000"/>
              </a:lnSpc>
            </a:pPr>
            <a:r>
              <a:rPr lang="en-US" altLang="zh-CN" sz="14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var posY=</a:t>
            </a:r>
            <a:r>
              <a:rPr lang="en-US" altLang="zh-CN" sz="1400">
                <a:solidFill>
                  <a:schemeClr val="tx1">
                    <a:lumMod val="75000"/>
                    <a:lumOff val="25000"/>
                  </a:schemeClr>
                </a:solidFill>
                <a:latin typeface="微软雅黑" panose="020B0503020204020204" charset="-122"/>
                <a:ea typeface="微软雅黑" panose="020B0503020204020204" charset="-122"/>
                <a:sym typeface="+mn-ea"/>
              </a:rPr>
              <a:t>ev.</a:t>
            </a:r>
            <a:r>
              <a:rPr lang="en-US" altLang="zh-CN" sz="1400">
                <a:solidFill>
                  <a:srgbClr val="E67C22"/>
                </a:solidFill>
                <a:latin typeface="微软雅黑" panose="020B0503020204020204" charset="-122"/>
                <a:ea typeface="微软雅黑" panose="020B0503020204020204" charset="-122"/>
                <a:sym typeface="+mn-ea"/>
              </a:rPr>
              <a:t>page</a:t>
            </a:r>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Y</a:t>
            </a:r>
            <a:r>
              <a:rPr lang="en-US"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 </a:t>
            </a:r>
          </a:p>
          <a:p>
            <a:pPr fontAlgn="auto">
              <a:lnSpc>
                <a:spcPct val="150000"/>
              </a:lnSpc>
            </a:pP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此处的</a:t>
            </a:r>
            <a:r>
              <a:rPr lang="en-US"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pageX</a:t>
            </a: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与</a:t>
            </a:r>
            <a:r>
              <a:rPr lang="en-US"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pageY</a:t>
            </a: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是鼠标相对于</a:t>
            </a:r>
            <a:r>
              <a:rPr lang="en-US" altLang="zh-CN"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html</a:t>
            </a:r>
            <a:r>
              <a:rPr lang="zh-CN" altLang="en-US" sz="1400" dirty="0" smtClean="0">
                <a:solidFill>
                  <a:srgbClr val="E67C22"/>
                </a:solidFill>
                <a:latin typeface="微软雅黑" panose="020B0503020204020204" charset="-122"/>
                <a:ea typeface="微软雅黑" panose="020B0503020204020204" charset="-122"/>
                <a:cs typeface="微软雅黑" panose="020B0503020204020204" charset="-122"/>
                <a:sym typeface="+mn-ea"/>
              </a:rPr>
              <a:t>文档</a:t>
            </a: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的坐标，不是标准</a:t>
            </a:r>
          </a:p>
          <a:p>
            <a:pPr fontAlgn="auto">
              <a:lnSpc>
                <a:spcPct val="150000"/>
              </a:lnSpc>
            </a:pP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属性，</a:t>
            </a:r>
            <a:r>
              <a:rPr lang="en-US" altLang="zh-CN"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IE</a:t>
            </a:r>
            <a:r>
              <a:rPr lang="zh-CN" altLang="en-US" sz="1400" dirty="0" smtClean="0">
                <a:solidFill>
                  <a:srgbClr val="404040"/>
                </a:solidFill>
                <a:latin typeface="微软雅黑" panose="020B0503020204020204" charset="-122"/>
                <a:ea typeface="微软雅黑" panose="020B0503020204020204" charset="-122"/>
                <a:cs typeface="微软雅黑" panose="020B0503020204020204" charset="-122"/>
                <a:sym typeface="+mn-ea"/>
              </a:rPr>
              <a:t>下没有这两个属性。</a:t>
            </a:r>
            <a:endParaRPr lang="zh-CN" altLang="zh-CN" sz="1400">
              <a:solidFill>
                <a:schemeClr val="tx1">
                  <a:lumMod val="75000"/>
                  <a:lumOff val="25000"/>
                </a:schemeClr>
              </a:solidFill>
              <a:latin typeface="微软雅黑" panose="020B0503020204020204" charset="-122"/>
              <a:ea typeface="微软雅黑" panose="020B0503020204020204" charset="-122"/>
              <a:sym typeface="+mn-ea"/>
            </a:endParaRPr>
          </a:p>
          <a:p>
            <a:pPr fontAlgn="auto">
              <a:lnSpc>
                <a:spcPct val="150000"/>
              </a:lnSpc>
            </a:pPr>
            <a:endParaRPr lang="zh-CN" altLang="zh-CN" sz="1400">
              <a:solidFill>
                <a:schemeClr val="tx1">
                  <a:lumMod val="50000"/>
                  <a:lumOff val="50000"/>
                </a:schemeClr>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6806565" y="3551555"/>
            <a:ext cx="2600960" cy="3094990"/>
          </a:xfrm>
          <a:prstGeom prst="rect">
            <a:avLst/>
          </a:prstGeom>
        </p:spPr>
      </p:pic>
      <p:sp>
        <p:nvSpPr>
          <p:cNvPr id="3" name="文本框 2"/>
          <p:cNvSpPr txBox="1"/>
          <p:nvPr/>
        </p:nvSpPr>
        <p:spPr>
          <a:xfrm>
            <a:off x="7448550" y="5212715"/>
            <a:ext cx="758825" cy="319405"/>
          </a:xfrm>
          <a:prstGeom prst="rect">
            <a:avLst/>
          </a:prstGeom>
          <a:noFill/>
        </p:spPr>
        <p:txBody>
          <a:bodyPr wrap="none" rtlCol="0" anchor="t">
            <a:spAutoFit/>
          </a:bodyPr>
          <a:lstStyle/>
          <a:p>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clientX</a:t>
            </a:r>
          </a:p>
        </p:txBody>
      </p:sp>
      <p:sp>
        <p:nvSpPr>
          <p:cNvPr id="5" name="文本框 4"/>
          <p:cNvSpPr txBox="1"/>
          <p:nvPr/>
        </p:nvSpPr>
        <p:spPr>
          <a:xfrm>
            <a:off x="7794625" y="4660900"/>
            <a:ext cx="751205" cy="319405"/>
          </a:xfrm>
          <a:prstGeom prst="rect">
            <a:avLst/>
          </a:prstGeom>
          <a:noFill/>
        </p:spPr>
        <p:txBody>
          <a:bodyPr wrap="none" rtlCol="0" anchor="t">
            <a:spAutoFit/>
          </a:bodyPr>
          <a:lstStyle/>
          <a:p>
            <a:r>
              <a:rPr lang="en-US" altLang="zh-CN" sz="1400" dirty="0" err="1" smtClean="0">
                <a:solidFill>
                  <a:srgbClr val="E67C22"/>
                </a:solidFill>
                <a:latin typeface="微软雅黑" panose="020B0503020204020204" charset="-122"/>
                <a:ea typeface="微软雅黑" panose="020B0503020204020204" charset="-122"/>
                <a:cs typeface="微软雅黑" panose="020B0503020204020204" charset="-122"/>
                <a:sym typeface="+mn-ea"/>
              </a:rPr>
              <a:t>clientY</a:t>
            </a:r>
          </a:p>
        </p:txBody>
      </p:sp>
      <p:cxnSp>
        <p:nvCxnSpPr>
          <p:cNvPr id="6" name="直接箭头连接符 5"/>
          <p:cNvCxnSpPr/>
          <p:nvPr/>
        </p:nvCxnSpPr>
        <p:spPr>
          <a:xfrm flipH="1">
            <a:off x="7250430" y="5597525"/>
            <a:ext cx="1224000" cy="3175"/>
          </a:xfrm>
          <a:prstGeom prst="straightConnector1">
            <a:avLst/>
          </a:prstGeom>
          <a:ln w="6350">
            <a:solidFill>
              <a:srgbClr val="E67C22"/>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488680" y="552767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H="1">
            <a:off x="6883400" y="5686425"/>
            <a:ext cx="1620000" cy="3175"/>
          </a:xfrm>
          <a:prstGeom prst="straightConnector1">
            <a:avLst/>
          </a:prstGeom>
          <a:ln w="63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582535" y="5680075"/>
            <a:ext cx="721995" cy="319405"/>
          </a:xfrm>
          <a:prstGeom prst="rect">
            <a:avLst/>
          </a:prstGeom>
          <a:noFill/>
        </p:spPr>
        <p:txBody>
          <a:bodyPr wrap="none" rtlCol="0" anchor="t">
            <a:spAutoFit/>
          </a:bodyPr>
          <a:lstStyle/>
          <a:p>
            <a:r>
              <a:rPr lang="en-US" altLang="zh-CN"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pageX</a:t>
            </a:r>
          </a:p>
        </p:txBody>
      </p:sp>
      <p:sp>
        <p:nvSpPr>
          <p:cNvPr id="18" name="文本框 17"/>
          <p:cNvSpPr txBox="1"/>
          <p:nvPr/>
        </p:nvSpPr>
        <p:spPr>
          <a:xfrm>
            <a:off x="8593455" y="4705985"/>
            <a:ext cx="714375" cy="319405"/>
          </a:xfrm>
          <a:prstGeom prst="rect">
            <a:avLst/>
          </a:prstGeom>
          <a:noFill/>
        </p:spPr>
        <p:txBody>
          <a:bodyPr wrap="none" rtlCol="0" anchor="t">
            <a:spAutoFit/>
          </a:bodyPr>
          <a:lstStyle/>
          <a:p>
            <a:r>
              <a:rPr lang="en-US" altLang="zh-CN"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pageY</a:t>
            </a:r>
          </a:p>
        </p:txBody>
      </p:sp>
      <p:sp>
        <p:nvSpPr>
          <p:cNvPr id="20" name="椭圆 19"/>
          <p:cNvSpPr/>
          <p:nvPr/>
        </p:nvSpPr>
        <p:spPr>
          <a:xfrm>
            <a:off x="10069830" y="4488815"/>
            <a:ext cx="219075" cy="21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0306050" y="4446270"/>
            <a:ext cx="894080" cy="319405"/>
          </a:xfrm>
          <a:prstGeom prst="rect">
            <a:avLst/>
          </a:prstGeom>
          <a:noFill/>
        </p:spPr>
        <p:txBody>
          <a:bodyPr wrap="none" rtlCol="0" anchor="t">
            <a:spAutoFit/>
          </a:bodyPr>
          <a:lstStyle/>
          <a:p>
            <a:r>
              <a:rPr lang="zh-CN" altLang="en-US"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鼠标位置</a:t>
            </a:r>
          </a:p>
        </p:txBody>
      </p:sp>
      <p:sp>
        <p:nvSpPr>
          <p:cNvPr id="22" name="矩形 21"/>
          <p:cNvSpPr/>
          <p:nvPr/>
        </p:nvSpPr>
        <p:spPr>
          <a:xfrm>
            <a:off x="10069830" y="4899025"/>
            <a:ext cx="209550" cy="209550"/>
          </a:xfrm>
          <a:prstGeom prst="rect">
            <a:avLst/>
          </a:prstGeom>
          <a:solidFill>
            <a:srgbClr val="F2F2F2"/>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0298430" y="4844415"/>
            <a:ext cx="927735" cy="319405"/>
          </a:xfrm>
          <a:prstGeom prst="rect">
            <a:avLst/>
          </a:prstGeom>
          <a:noFill/>
        </p:spPr>
        <p:txBody>
          <a:bodyPr wrap="none" rtlCol="0" anchor="t">
            <a:spAutoFit/>
          </a:bodyPr>
          <a:lstStyle/>
          <a:p>
            <a:r>
              <a:rPr lang="en-US" altLang="zh-CN"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html</a:t>
            </a:r>
            <a:r>
              <a:rPr lang="zh-CN" altLang="zh-CN"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文档</a:t>
            </a:r>
          </a:p>
        </p:txBody>
      </p:sp>
      <p:sp>
        <p:nvSpPr>
          <p:cNvPr id="24" name="矩形 23"/>
          <p:cNvSpPr/>
          <p:nvPr/>
        </p:nvSpPr>
        <p:spPr>
          <a:xfrm>
            <a:off x="10067925" y="5311140"/>
            <a:ext cx="209550" cy="209550"/>
          </a:xfrm>
          <a:prstGeom prst="rect">
            <a:avLst/>
          </a:prstGeom>
          <a:solidFill>
            <a:srgbClr val="F2F2F2"/>
          </a:solidFill>
          <a:ln w="28575" cmpd="sng">
            <a:solidFill>
              <a:srgbClr val="E67C2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0306050" y="5256530"/>
            <a:ext cx="894080" cy="319405"/>
          </a:xfrm>
          <a:prstGeom prst="rect">
            <a:avLst/>
          </a:prstGeom>
          <a:noFill/>
        </p:spPr>
        <p:txBody>
          <a:bodyPr wrap="none" rtlCol="0" anchor="t">
            <a:spAutoFit/>
          </a:bodyPr>
          <a:lstStyle/>
          <a:p>
            <a:r>
              <a:rPr lang="zh-CN" altLang="zh-CN" sz="1400" dirty="0" err="1"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可视窗口</a:t>
            </a:r>
          </a:p>
        </p:txBody>
      </p:sp>
      <p:cxnSp>
        <p:nvCxnSpPr>
          <p:cNvPr id="26" name="直接箭头连接符 25"/>
          <p:cNvCxnSpPr/>
          <p:nvPr/>
        </p:nvCxnSpPr>
        <p:spPr>
          <a:xfrm flipV="1">
            <a:off x="8555355" y="4213225"/>
            <a:ext cx="0" cy="1290955"/>
          </a:xfrm>
          <a:prstGeom prst="straightConnector1">
            <a:avLst/>
          </a:prstGeom>
          <a:ln>
            <a:solidFill>
              <a:srgbClr val="E67C2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8641080" y="3632200"/>
            <a:ext cx="0" cy="19050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25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2762" y="946785"/>
            <a:ext cx="11157585" cy="569976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21310"/>
            <a:ext cx="2995295" cy="417830"/>
          </a:xfrm>
          <a:prstGeom prst="rect">
            <a:avLst/>
          </a:prstGeom>
          <a:noFill/>
        </p:spPr>
        <p:txBody>
          <a:bodyPr wrap="none" rtlCol="0">
            <a:spAutoFit/>
          </a:bodyPr>
          <a:lstStyle/>
          <a:p>
            <a:pPr algn="l"/>
            <a:r>
              <a:rPr lang="en-US" altLang="zh-CN" sz="2000">
                <a:solidFill>
                  <a:srgbClr val="E67C22"/>
                </a:solidFill>
                <a:latin typeface="微软雅黑" panose="020B0503020204020204" charset="-122"/>
                <a:ea typeface="微软雅黑" panose="020B0503020204020204" charset="-122"/>
                <a:sym typeface="+mn-ea"/>
              </a:rPr>
              <a:t>event</a:t>
            </a:r>
            <a:r>
              <a:rPr lang="zh-CN" altLang="en-US" sz="2000">
                <a:solidFill>
                  <a:srgbClr val="E67C22"/>
                </a:solidFill>
                <a:latin typeface="微软雅黑" panose="020B0503020204020204" charset="-122"/>
                <a:ea typeface="微软雅黑" panose="020B0503020204020204" charset="-122"/>
                <a:sym typeface="+mn-ea"/>
              </a:rPr>
              <a:t>对象</a:t>
            </a:r>
            <a:r>
              <a:rPr lang="en-US" altLang="zh-CN" sz="2000">
                <a:solidFill>
                  <a:srgbClr val="E67C22"/>
                </a:solidFill>
                <a:latin typeface="微软雅黑" panose="020B0503020204020204" charset="-122"/>
                <a:ea typeface="微软雅黑" panose="020B0503020204020204" charset="-122"/>
                <a:sym typeface="+mn-ea"/>
              </a:rPr>
              <a:t>-</a:t>
            </a:r>
            <a:r>
              <a:rPr lang="zh-CN" altLang="en-US" sz="2000">
                <a:solidFill>
                  <a:srgbClr val="E67C22"/>
                </a:solidFill>
                <a:latin typeface="微软雅黑" panose="020B0503020204020204" charset="-122"/>
                <a:ea typeface="微软雅黑" panose="020B0503020204020204" charset="-122"/>
                <a:sym typeface="+mn-ea"/>
              </a:rPr>
              <a:t>获取鼠标位置</a:t>
            </a: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795654" y="1233805"/>
            <a:ext cx="10591800" cy="5168900"/>
          </a:xfrm>
          <a:prstGeom prst="rect">
            <a:avLst/>
          </a:prstGeom>
        </p:spPr>
      </p:pic>
    </p:spTree>
    <p:extLst>
      <p:ext uri="{BB962C8B-B14F-4D97-AF65-F5344CB8AC3E}">
        <p14:creationId xmlns:p14="http://schemas.microsoft.com/office/powerpoint/2010/main" val="405218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234" y="1077638"/>
            <a:ext cx="10324466" cy="54997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080" y="320675"/>
            <a:ext cx="488950" cy="370205"/>
            <a:chOff x="-8" y="505"/>
            <a:chExt cx="770" cy="649"/>
          </a:xfrm>
          <a:solidFill>
            <a:srgbClr val="E67C22"/>
          </a:solidFill>
        </p:grpSpPr>
        <p:sp>
          <p:nvSpPr>
            <p:cNvPr id="10" name="矩形 9"/>
            <p:cNvSpPr/>
            <p:nvPr/>
          </p:nvSpPr>
          <p:spPr>
            <a:xfrm>
              <a:off x="-8" y="505"/>
              <a:ext cx="616"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 y="506"/>
              <a:ext cx="120" cy="6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2915" y="314325"/>
            <a:ext cx="697627" cy="400110"/>
          </a:xfrm>
          <a:prstGeom prst="rect">
            <a:avLst/>
          </a:prstGeom>
          <a:noFill/>
        </p:spPr>
        <p:txBody>
          <a:bodyPr wrap="none" rtlCol="0">
            <a:spAutoFit/>
          </a:bodyPr>
          <a:lstStyle/>
          <a:p>
            <a:pPr algn="l"/>
            <a:r>
              <a:rPr lang="zh-CN" altLang="en-US" sz="2000" dirty="0" err="1">
                <a:solidFill>
                  <a:srgbClr val="E67C22"/>
                </a:solidFill>
                <a:latin typeface="微软雅黑" panose="020B0503020204020204" charset="-122"/>
                <a:ea typeface="微软雅黑" panose="020B0503020204020204" charset="-122"/>
                <a:sym typeface="+mn-ea"/>
              </a:rPr>
              <a:t>作业</a:t>
            </a:r>
            <a:endParaRPr lang="en-US" altLang="zh-CN" sz="2000" dirty="0" err="1">
              <a:solidFill>
                <a:srgbClr val="E67C22"/>
              </a:solidFill>
              <a:latin typeface="微软雅黑" panose="020B0503020204020204" charset="-122"/>
              <a:ea typeface="微软雅黑" panose="020B0503020204020204" charset="-122"/>
              <a:sym typeface="+mn-ea"/>
            </a:endParaRPr>
          </a:p>
        </p:txBody>
      </p:sp>
      <p:sp>
        <p:nvSpPr>
          <p:cNvPr id="13" name="矩形 12"/>
          <p:cNvSpPr/>
          <p:nvPr/>
        </p:nvSpPr>
        <p:spPr>
          <a:xfrm flipV="1">
            <a:off x="-1270" y="6809740"/>
            <a:ext cx="12185650" cy="76200"/>
          </a:xfrm>
          <a:prstGeom prst="rect">
            <a:avLst/>
          </a:prstGeom>
          <a:solidFill>
            <a:srgbClr val="E67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1762107" y="2114550"/>
            <a:ext cx="8274720" cy="4273550"/>
          </a:xfrm>
          <a:prstGeom prst="rect">
            <a:avLst/>
          </a:prstGeom>
        </p:spPr>
      </p:pic>
      <p:sp>
        <p:nvSpPr>
          <p:cNvPr id="3" name="文本框 2"/>
          <p:cNvSpPr txBox="1"/>
          <p:nvPr/>
        </p:nvSpPr>
        <p:spPr>
          <a:xfrm>
            <a:off x="1762107" y="1411428"/>
            <a:ext cx="3759200" cy="369332"/>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图片悬浮停留效果</a:t>
            </a:r>
          </a:p>
        </p:txBody>
      </p:sp>
    </p:spTree>
    <p:extLst>
      <p:ext uri="{BB962C8B-B14F-4D97-AF65-F5344CB8AC3E}">
        <p14:creationId xmlns:p14="http://schemas.microsoft.com/office/powerpoint/2010/main" val="13072449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TotalTime>
  <Words>849</Words>
  <Application>Microsoft Office PowerPoint</Application>
  <PresentationFormat>宽屏</PresentationFormat>
  <Paragraphs>158</Paragraphs>
  <Slides>10</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宋体</vt:lpstr>
      <vt:lpstr>微软雅黑</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159</cp:revision>
  <dcterms:created xsi:type="dcterms:W3CDTF">2017-04-05T01:23:00Z</dcterms:created>
  <dcterms:modified xsi:type="dcterms:W3CDTF">2019-07-05T06:26:18Z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