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9" r:id="rId3"/>
    <p:sldId id="293" r:id="rId4"/>
    <p:sldId id="286" r:id="rId5"/>
    <p:sldId id="292" r:id="rId6"/>
    <p:sldId id="291" r:id="rId7"/>
    <p:sldId id="290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5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2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3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2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2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2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3530" y="2171700"/>
            <a:ext cx="4904740" cy="4247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175" y="975995"/>
            <a:ext cx="5485765" cy="17049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140" y="2908300"/>
            <a:ext cx="5058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课：</a:t>
            </a:r>
          </a:p>
          <a:p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事件进阶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46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默认事件与绑定事件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20394" y="1127125"/>
            <a:ext cx="5352415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默认事件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浏览器有自身相应的</a:t>
            </a: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默认事件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，如右键页面出现的菜单：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oncontextmenu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默认事件并不需要我们编写代码实现。当浏览器默认事件与我们的开发的事件程序发生冲突的时候，我们需要禁用浏览器的默认事件。</a:t>
            </a:r>
          </a:p>
          <a:p>
            <a:pPr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方法：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</a:t>
            </a: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stopPrevent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</a:p>
          <a:p>
            <a:pPr fontAlgn="auto"/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&amp;&amp; </a:t>
            </a: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ev.preventDefault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ev.preventDefault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();</a:t>
            </a:r>
          </a:p>
          <a:p>
            <a:pPr fontAlgn="auto"/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} 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else 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</a:p>
          <a:p>
            <a:pPr fontAlgn="auto"/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window.event.returnValue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false;</a:t>
            </a:r>
          </a:p>
          <a:p>
            <a:pPr fontAlgn="auto"/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}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</a:t>
            </a:r>
          </a:p>
          <a:p>
            <a:pPr fontAlgn="auto"/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return 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false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altLang="zh-CN" sz="14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/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}</a:t>
            </a:r>
            <a:endParaRPr lang="zh-CN" altLang="en-US" sz="16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绑定事件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要给同一个元素添加多个事件（如两个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onclick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），普通做法后添加的事件会</a:t>
            </a: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覆盖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先添加的事件。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如果需要每个事件均生效，需要事件绑定技术。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4140" y="1126490"/>
            <a:ext cx="5438775" cy="5745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览器使用不同的方法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IE6~8 使用 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attachEvent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IE9~10使用 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attachEvent   addEventListener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IE11及非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 使用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addEventListener</a:t>
            </a:r>
          </a:p>
          <a:p>
            <a:pPr fontAlgn="auto">
              <a:lnSpc>
                <a:spcPct val="100000"/>
              </a:lnSpc>
            </a:pPr>
            <a:endParaRPr lang="zh-CN" altLang="en-US" sz="14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兼容处理：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bindEvent(obj,events, fn){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(obj.addEventListener) 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addEventListener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(events, fn, false);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}else{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attachEvent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('on'+events, fn);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调用兼容函数：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bindEvent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(element,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click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,fn1)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……</a:t>
            </a:r>
          </a:p>
          <a:p>
            <a:pPr fontAlgn="auto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915" y="946785"/>
            <a:ext cx="11237249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deEvent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obj,events,fn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removeEventListener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{			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	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obj.removeEventListener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events,fn,false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	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else {	//IE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		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obj.detachEvent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("on"+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events,fn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	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	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（注意：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提取成单独函数，由于一个元素可以绑定多个同样事件名的事件）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取消事件监听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366839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事件冒泡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20395" y="1127125"/>
            <a:ext cx="5300980" cy="493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事件冒泡：</a:t>
            </a:r>
          </a:p>
          <a:p>
            <a:pPr fontAlgn="auto">
              <a:lnSpc>
                <a:spcPct val="150000"/>
              </a:lnSpc>
            </a:pPr>
            <a:r>
              <a:rPr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在一个对象上触发某类事件（比如单击onclick事件</a:t>
            </a:r>
            <a:r>
              <a:rPr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如果此对象定义了此事件的处理程序，那么此事件就会调用这个处理程序</a:t>
            </a:r>
            <a:r>
              <a:rPr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这个事件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还</a:t>
            </a:r>
            <a:r>
              <a:rPr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会向这个对象的父级对象传播，</a:t>
            </a:r>
            <a:r>
              <a:rPr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下至上</a:t>
            </a:r>
            <a:r>
              <a:rPr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，（</a:t>
            </a:r>
            <a:r>
              <a:rPr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父级对象所有同类事件都将被激活</a:t>
            </a:r>
            <a:r>
              <a:rPr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一直</a:t>
            </a:r>
            <a:r>
              <a:rPr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到达对象层次的最顶层，即document对象（有些浏览器是window</a:t>
            </a:r>
            <a:r>
              <a:rPr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</a:p>
          <a:p>
            <a:pPr fontAlgn="auto">
              <a:lnSpc>
                <a:spcPct val="150000"/>
              </a:lnSpc>
            </a:pP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简单理解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父元素与子元素同时绑定了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onclick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，因为子元素被父元素包裹着，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所以点击子元素的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同时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也相当于点击了父元素，因此会触发</a:t>
            </a: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两个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click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事件。以此类推。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事件冒泡有时候会给我们带来烦恼，有时候又可以给我们带来便利。</a:t>
            </a:r>
          </a:p>
          <a:p>
            <a:pPr fontAlgn="auto">
              <a:lnSpc>
                <a:spcPct val="150000"/>
              </a:lnSpc>
            </a:pP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4140" y="1212215"/>
            <a:ext cx="5124450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麻烦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有时候我们并不希望在子元素的事件触发时同时触发父元素的事件。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取消冒泡方法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zh-CN" sz="14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好处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当子元素很多的时候，如果要添加同类事件，会需要进行多次重复操作，此时我们可以给父元素添加一个事件即可达到目的。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8600" y="4815205"/>
            <a:ext cx="2077085" cy="17284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15170" y="4815205"/>
            <a:ext cx="1735455" cy="175577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9336405" y="4889500"/>
            <a:ext cx="0" cy="160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30640" y="5284470"/>
            <a:ext cx="410845" cy="1209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气泡上升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92898" y="1991370"/>
            <a:ext cx="329423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1400" dirty="0"/>
              <a:t>function </a:t>
            </a:r>
            <a:r>
              <a:rPr lang="en-US" altLang="zh-CN" sz="1400" dirty="0" err="1"/>
              <a:t>stopBubble</a:t>
            </a:r>
            <a:r>
              <a:rPr lang="en-US" altLang="zh-CN" sz="1400" dirty="0"/>
              <a:t>(e){</a:t>
            </a:r>
            <a:br>
              <a:rPr lang="en-US" altLang="zh-CN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 smtClean="0"/>
              <a:t>   </a:t>
            </a:r>
            <a:r>
              <a:rPr lang="en-US" altLang="zh-CN" sz="1400" dirty="0" smtClean="0"/>
              <a:t>if(e &amp;&amp; </a:t>
            </a:r>
            <a:r>
              <a:rPr lang="en-US" altLang="zh-CN" sz="1400" dirty="0" err="1" smtClean="0"/>
              <a:t>e.stopPropagation</a:t>
            </a:r>
            <a:r>
              <a:rPr lang="en-US" altLang="zh-CN" sz="1400" dirty="0" smtClean="0"/>
              <a:t>){ //</a:t>
            </a:r>
            <a:r>
              <a:rPr lang="zh-CN" altLang="en-US" sz="1400" dirty="0" smtClean="0"/>
              <a:t>标准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  </a:t>
            </a:r>
            <a:r>
              <a:rPr lang="zh-CN" altLang="en-US" sz="1400" dirty="0" smtClean="0"/>
              <a:t>    </a:t>
            </a:r>
            <a:r>
              <a:rPr lang="en-US" altLang="zh-CN" sz="1400" dirty="0" err="1" smtClean="0"/>
              <a:t>e.stopPropagation</a:t>
            </a:r>
            <a:r>
              <a:rPr lang="en-US" altLang="zh-CN" sz="1400" dirty="0" smtClean="0"/>
              <a:t>();</a:t>
            </a:r>
            <a:br>
              <a:rPr lang="en-US" altLang="zh-CN" sz="1400" dirty="0" smtClean="0"/>
            </a:br>
            <a:r>
              <a:rPr lang="en-US" altLang="zh-CN" sz="1400" dirty="0" smtClean="0"/>
              <a:t>    }else{	//</a:t>
            </a:r>
            <a:r>
              <a:rPr lang="en-US" altLang="zh-CN" sz="1400" dirty="0" err="1" smtClean="0"/>
              <a:t>ie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 smtClean="0"/>
              <a:t>   </a:t>
            </a: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window.event.cancelBubble</a:t>
            </a:r>
            <a:r>
              <a:rPr lang="en-US" altLang="zh-CN" sz="1400" dirty="0" smtClean="0"/>
              <a:t> = true;</a:t>
            </a:r>
            <a:br>
              <a:rPr lang="en-US" altLang="zh-CN" sz="1400" dirty="0" smtClean="0"/>
            </a:br>
            <a:r>
              <a:rPr lang="en-US" altLang="zh-CN" sz="1400" dirty="0" smtClean="0"/>
              <a:t>    }</a:t>
            </a:r>
            <a:endParaRPr lang="en-US" altLang="zh-CN" sz="1400" dirty="0"/>
          </a:p>
          <a:p>
            <a:pPr lvl="0"/>
            <a:r>
              <a:rPr lang="en-US" altLang="zh-CN" sz="1400" dirty="0" smtClean="0"/>
              <a:t>}; 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045" y="320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20313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事件委托和事件源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0395" y="1127126"/>
            <a:ext cx="53009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为什么要用事件委托？</a:t>
            </a:r>
            <a:endParaRPr lang="en-US" altLang="zh-CN" sz="14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减少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操作，优化性能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（比如有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的点击事件，那么委托给父元素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点击，那只操作一个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事件委托的原理：</a:t>
            </a:r>
            <a:endParaRPr lang="en-US" altLang="zh-CN" sz="14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利用事件的冒泡原理来实现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如何实现：</a:t>
            </a:r>
            <a:endParaRPr lang="en-US" altLang="zh-CN" sz="14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如：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ul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&lt;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&gt;&lt;/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&lt;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&gt;&lt;/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&lt;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&gt;&lt;/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ul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点击都弹出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123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，那么将点击事件委托为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ul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73"/>
          <p:cNvSpPr txBox="1"/>
          <p:nvPr/>
        </p:nvSpPr>
        <p:spPr>
          <a:xfrm>
            <a:off x="6352980" y="1127125"/>
            <a:ext cx="530098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事件源：</a:t>
            </a:r>
            <a:endParaRPr lang="en-US" altLang="zh-CN" sz="14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Event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对象提供了一个属性叫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，可以返回事件的目标节点，称为事件源。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smtClean="0"/>
              <a:t>标准浏览器用</a:t>
            </a:r>
            <a:r>
              <a:rPr lang="en-US" altLang="zh-CN" sz="1400" dirty="0" err="1" smtClean="0"/>
              <a:t>ev.target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IE</a:t>
            </a:r>
            <a:r>
              <a:rPr lang="zh-CN" altLang="en-US" sz="1400" dirty="0" smtClean="0"/>
              <a:t>浏览器用</a:t>
            </a:r>
            <a:r>
              <a:rPr lang="en-US" altLang="zh-CN" sz="1400" dirty="0" err="1" smtClean="0"/>
              <a:t>ev.srcElement</a:t>
            </a:r>
            <a:r>
              <a:rPr lang="zh-CN" altLang="en-US" sz="1400" dirty="0" smtClean="0"/>
              <a:t>获取目标节点</a:t>
            </a:r>
            <a:endParaRPr lang="en-US" altLang="zh-CN" sz="1400" dirty="0" smtClean="0"/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/>
              <a:t>window.onload</a:t>
            </a:r>
            <a:r>
              <a:rPr lang="en-US" altLang="zh-CN" sz="1400" dirty="0" smtClean="0"/>
              <a:t> = function(){</a:t>
            </a:r>
            <a:br>
              <a:rPr lang="en-US" altLang="zh-CN" sz="1400" dirty="0" smtClean="0"/>
            </a:br>
            <a:r>
              <a:rPr lang="zh-CN" altLang="en-US" sz="1400" dirty="0" smtClean="0"/>
              <a:t>　　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oUl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document.getElementById</a:t>
            </a:r>
            <a:r>
              <a:rPr lang="en-US" altLang="zh-CN" sz="1400" dirty="0" smtClean="0"/>
              <a:t>("ul1");</a:t>
            </a:r>
            <a:br>
              <a:rPr lang="en-US" altLang="zh-CN" sz="1400" dirty="0" smtClean="0"/>
            </a:br>
            <a:r>
              <a:rPr lang="zh-CN" altLang="en-US" sz="1400" dirty="0" smtClean="0"/>
              <a:t>　　</a:t>
            </a:r>
            <a:r>
              <a:rPr lang="en-US" altLang="zh-CN" sz="1400" dirty="0" err="1" smtClean="0"/>
              <a:t>oUl.onclick</a:t>
            </a:r>
            <a:r>
              <a:rPr lang="en-US" altLang="zh-CN" sz="1400" dirty="0" smtClean="0"/>
              <a:t> = function(</a:t>
            </a:r>
            <a:r>
              <a:rPr lang="en-US" altLang="zh-CN" sz="1400" dirty="0" err="1" smtClean="0"/>
              <a:t>ev</a:t>
            </a:r>
            <a:r>
              <a:rPr lang="en-US" altLang="zh-CN" sz="1400" dirty="0" smtClean="0"/>
              <a:t>){</a:t>
            </a:r>
            <a:br>
              <a:rPr lang="en-US" altLang="zh-CN" sz="1400" dirty="0" smtClean="0"/>
            </a:br>
            <a:r>
              <a:rPr lang="zh-CN" altLang="en-US" sz="1400" dirty="0" smtClean="0"/>
              <a:t>　　　　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ev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ev</a:t>
            </a:r>
            <a:r>
              <a:rPr lang="en-US" altLang="zh-CN" sz="1400" dirty="0" smtClean="0"/>
              <a:t> || </a:t>
            </a:r>
            <a:r>
              <a:rPr lang="en-US" altLang="zh-CN" sz="1400" dirty="0" err="1" smtClean="0"/>
              <a:t>window.event</a:t>
            </a:r>
            <a:r>
              <a:rPr lang="en-US" altLang="zh-CN" sz="1400" dirty="0" smtClean="0"/>
              <a:t>;</a:t>
            </a:r>
            <a:br>
              <a:rPr lang="en-US" altLang="zh-CN" sz="1400" dirty="0" smtClean="0"/>
            </a:br>
            <a:r>
              <a:rPr lang="zh-CN" altLang="en-US" sz="1400" dirty="0" smtClean="0"/>
              <a:t>　　　　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target = </a:t>
            </a:r>
            <a:r>
              <a:rPr lang="en-US" altLang="zh-CN" sz="1400" dirty="0" err="1" smtClean="0"/>
              <a:t>ev.target</a:t>
            </a:r>
            <a:r>
              <a:rPr lang="en-US" altLang="zh-CN" sz="1400" dirty="0" smtClean="0"/>
              <a:t> || </a:t>
            </a:r>
            <a:r>
              <a:rPr lang="en-US" altLang="zh-CN" sz="1400" dirty="0" err="1" smtClean="0"/>
              <a:t>ev.srcElement</a:t>
            </a:r>
            <a:r>
              <a:rPr lang="en-US" altLang="zh-CN" sz="1400" dirty="0" smtClean="0"/>
              <a:t>;</a:t>
            </a:r>
            <a:br>
              <a:rPr lang="en-US" altLang="zh-CN" sz="1400" dirty="0" smtClean="0"/>
            </a:br>
            <a:r>
              <a:rPr lang="zh-CN" altLang="en-US" sz="1400" dirty="0" smtClean="0"/>
              <a:t>　　　　</a:t>
            </a:r>
            <a:r>
              <a:rPr lang="en-US" altLang="zh-CN" sz="1400" dirty="0" smtClean="0"/>
              <a:t>if(</a:t>
            </a:r>
            <a:r>
              <a:rPr lang="en-US" altLang="zh-CN" sz="1400" dirty="0" err="1" smtClean="0"/>
              <a:t>target.nodeName.toLowerCase</a:t>
            </a:r>
            <a:r>
              <a:rPr lang="en-US" altLang="zh-CN" sz="1400" dirty="0" smtClean="0"/>
              <a:t>() == '</a:t>
            </a:r>
            <a:r>
              <a:rPr lang="en-US" altLang="zh-CN" sz="1400" dirty="0" err="1" smtClean="0"/>
              <a:t>li</a:t>
            </a:r>
            <a:r>
              <a:rPr lang="en-US" altLang="zh-CN" sz="1400" dirty="0" smtClean="0"/>
              <a:t>'){</a:t>
            </a:r>
            <a:br>
              <a:rPr lang="en-US" altLang="zh-CN" sz="1400" dirty="0" smtClean="0"/>
            </a:br>
            <a:r>
              <a:rPr lang="zh-CN" altLang="en-US" sz="1400" dirty="0" smtClean="0"/>
              <a:t>　 　　　　　　 </a:t>
            </a:r>
            <a:r>
              <a:rPr lang="en-US" altLang="zh-CN" sz="1400" dirty="0" smtClean="0"/>
              <a:t>alert(123);</a:t>
            </a:r>
            <a:br>
              <a:rPr lang="en-US" altLang="zh-CN" sz="1400" dirty="0" smtClean="0"/>
            </a:br>
            <a:r>
              <a:rPr lang="zh-CN" altLang="en-US" sz="1400" dirty="0" smtClean="0"/>
              <a:t>　　　　　　　  </a:t>
            </a:r>
            <a:r>
              <a:rPr lang="en-US" altLang="zh-CN" sz="1400" dirty="0" smtClean="0"/>
              <a:t>alert(</a:t>
            </a:r>
            <a:r>
              <a:rPr lang="en-US" altLang="zh-CN" sz="1400" dirty="0" err="1" smtClean="0"/>
              <a:t>target.innerHTML</a:t>
            </a:r>
            <a:r>
              <a:rPr lang="en-US" altLang="zh-CN" sz="1400" dirty="0" smtClean="0"/>
              <a:t>);</a:t>
            </a:r>
            <a:br>
              <a:rPr lang="en-US" altLang="zh-CN" sz="1400" dirty="0" smtClean="0"/>
            </a:br>
            <a:r>
              <a:rPr lang="zh-CN" altLang="en-US" sz="1400" dirty="0" smtClean="0"/>
              <a:t>　　　　</a:t>
            </a:r>
            <a:r>
              <a:rPr lang="en-US" altLang="zh-CN" sz="1400" dirty="0" smtClean="0"/>
              <a:t>}</a:t>
            </a:r>
            <a:br>
              <a:rPr lang="en-US" altLang="zh-CN" sz="1400" dirty="0" smtClean="0"/>
            </a:br>
            <a:r>
              <a:rPr lang="zh-CN" altLang="en-US" sz="1400" dirty="0" smtClean="0"/>
              <a:t>　　</a:t>
            </a:r>
            <a:r>
              <a:rPr lang="en-US" altLang="zh-CN" sz="1400" dirty="0" smtClean="0"/>
              <a:t>}</a:t>
            </a:r>
            <a:br>
              <a:rPr lang="en-US" altLang="zh-CN" sz="1400" dirty="0" smtClean="0"/>
            </a:br>
            <a:r>
              <a:rPr lang="en-US" altLang="zh-CN" sz="1400" dirty="0" smtClean="0"/>
              <a:t>}</a:t>
            </a:r>
            <a:endParaRPr lang="zh-CN" altLang="en-US" sz="14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915" y="946785"/>
            <a:ext cx="11336362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文档碎片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61172" y="1988772"/>
            <a:ext cx="530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为什么要用文档碎片？</a:t>
            </a:r>
            <a:endParaRPr lang="en-US" altLang="zh-CN" sz="14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循环渲染成千上万个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时，每次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appendChild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到父级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，会导致页面的重绘和重排，性能不够优化；文档碎片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类似一个临时的文档，要所有要加的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元素先放在这里，达到不要每次操作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元素，提高页面效率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如何使用文档碎片？</a:t>
            </a:r>
            <a:endParaRPr lang="en-US" altLang="zh-CN" sz="1400" dirty="0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document.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createDocumentFragment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3883" y="1056502"/>
            <a:ext cx="11155344" cy="541815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en-US" altLang="zh-CN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728" y="1274856"/>
            <a:ext cx="4838700" cy="3340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1728" y="4950038"/>
            <a:ext cx="605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点击弹出自定义提示框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点击其他区域提示框消失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选择其中一项进行切换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后面的输入框提示对应信息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输入框拥有获得焦点和丢失焦点效果</a:t>
            </a:r>
          </a:p>
        </p:txBody>
      </p:sp>
    </p:spTree>
    <p:extLst>
      <p:ext uri="{BB962C8B-B14F-4D97-AF65-F5344CB8AC3E}">
        <p14:creationId xmlns:p14="http://schemas.microsoft.com/office/powerpoint/2010/main" val="18159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356</Words>
  <Application>Microsoft Office PowerPoint</Application>
  <PresentationFormat>宽屏</PresentationFormat>
  <Paragraphs>102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81</cp:revision>
  <dcterms:created xsi:type="dcterms:W3CDTF">2017-04-05T01:23:00Z</dcterms:created>
  <dcterms:modified xsi:type="dcterms:W3CDTF">2019-04-15T10:14:10Z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