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58" r:id="rId3"/>
    <p:sldId id="257" r:id="rId4"/>
    <p:sldId id="259" r:id="rId5"/>
    <p:sldId id="260" r:id="rId6"/>
    <p:sldId id="262" r:id="rId7"/>
    <p:sldId id="263" r:id="rId8"/>
    <p:sldId id="264" r:id="rId9"/>
    <p:sldId id="266" r:id="rId10"/>
    <p:sldId id="267" r:id="rId11"/>
    <p:sldId id="274" r:id="rId12"/>
    <p:sldId id="268" r:id="rId13"/>
    <p:sldId id="276" r:id="rId14"/>
    <p:sldId id="277" r:id="rId15"/>
    <p:sldId id="269" r:id="rId16"/>
    <p:sldId id="270" r:id="rId17"/>
    <p:sldId id="273" r:id="rId18"/>
    <p:sldId id="272" r:id="rId19"/>
    <p:sldId id="275" r:id="rId20"/>
    <p:sldId id="271" r:id="rId2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95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CCC7F0-1664-4580-948A-7A23083C27D9}" type="datetimeFigureOut">
              <a:rPr lang="zh-CN" altLang="en-US" smtClean="0"/>
              <a:t>2016/12/15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450799-E9FB-4112-BDFE-888B749CF8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801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450799-E9FB-4112-BDFE-888B749CF82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230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802" name="Group 2"/>
          <p:cNvGrpSpPr>
            <a:grpSpLocks/>
          </p:cNvGrpSpPr>
          <p:nvPr/>
        </p:nvGrpSpPr>
        <p:grpSpPr bwMode="auto">
          <a:xfrm>
            <a:off x="1" y="3902077"/>
            <a:ext cx="3400425" cy="2949575"/>
            <a:chOff x="0" y="2458"/>
            <a:chExt cx="2142" cy="1858"/>
          </a:xfrm>
        </p:grpSpPr>
        <p:sp>
          <p:nvSpPr>
            <p:cNvPr id="76803" name="Freeform 3"/>
            <p:cNvSpPr>
              <a:spLocks/>
            </p:cNvSpPr>
            <p:nvPr/>
          </p:nvSpPr>
          <p:spPr bwMode="ltGray">
            <a:xfrm>
              <a:off x="0" y="2508"/>
              <a:ext cx="2142" cy="1804"/>
            </a:xfrm>
            <a:custGeom>
              <a:avLst/>
              <a:gdLst/>
              <a:ahLst/>
              <a:cxnLst>
                <a:cxn ang="0">
                  <a:pos x="329" y="66"/>
                </a:cxn>
                <a:cxn ang="0">
                  <a:pos x="161" y="3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161" y="42"/>
                </a:cxn>
                <a:cxn ang="0">
                  <a:pos x="323" y="78"/>
                </a:cxn>
                <a:cxn ang="0">
                  <a:pos x="556" y="150"/>
                </a:cxn>
                <a:cxn ang="0">
                  <a:pos x="777" y="245"/>
                </a:cxn>
                <a:cxn ang="0">
                  <a:pos x="993" y="365"/>
                </a:cxn>
                <a:cxn ang="0">
                  <a:pos x="1196" y="503"/>
                </a:cxn>
                <a:cxn ang="0">
                  <a:pos x="1381" y="653"/>
                </a:cxn>
                <a:cxn ang="0">
                  <a:pos x="1555" y="827"/>
                </a:cxn>
                <a:cxn ang="0">
                  <a:pos x="1710" y="1019"/>
                </a:cxn>
                <a:cxn ang="0">
                  <a:pos x="1854" y="1229"/>
                </a:cxn>
                <a:cxn ang="0">
                  <a:pos x="1937" y="1366"/>
                </a:cxn>
                <a:cxn ang="0">
                  <a:pos x="2009" y="1510"/>
                </a:cxn>
                <a:cxn ang="0">
                  <a:pos x="2069" y="1654"/>
                </a:cxn>
                <a:cxn ang="0">
                  <a:pos x="2123" y="1804"/>
                </a:cxn>
                <a:cxn ang="0">
                  <a:pos x="2135" y="1804"/>
                </a:cxn>
                <a:cxn ang="0">
                  <a:pos x="2081" y="1654"/>
                </a:cxn>
                <a:cxn ang="0">
                  <a:pos x="2021" y="1510"/>
                </a:cxn>
                <a:cxn ang="0">
                  <a:pos x="1949" y="1366"/>
                </a:cxn>
                <a:cxn ang="0">
                  <a:pos x="1866" y="1223"/>
                </a:cxn>
                <a:cxn ang="0">
                  <a:pos x="1722" y="1013"/>
                </a:cxn>
                <a:cxn ang="0">
                  <a:pos x="1561" y="821"/>
                </a:cxn>
                <a:cxn ang="0">
                  <a:pos x="1387" y="647"/>
                </a:cxn>
                <a:cxn ang="0">
                  <a:pos x="1202" y="491"/>
                </a:cxn>
                <a:cxn ang="0">
                  <a:pos x="999" y="353"/>
                </a:cxn>
                <a:cxn ang="0">
                  <a:pos x="783" y="239"/>
                </a:cxn>
                <a:cxn ang="0">
                  <a:pos x="562" y="138"/>
                </a:cxn>
                <a:cxn ang="0">
                  <a:pos x="329" y="66"/>
                </a:cxn>
                <a:cxn ang="0">
                  <a:pos x="329" y="66"/>
                </a:cxn>
              </a:cxnLst>
              <a:rect l="0" t="0" r="r" b="b"/>
              <a:pathLst>
                <a:path w="2135" h="1804">
                  <a:moveTo>
                    <a:pt x="329" y="66"/>
                  </a:moveTo>
                  <a:lnTo>
                    <a:pt x="161" y="3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161" y="42"/>
                  </a:lnTo>
                  <a:lnTo>
                    <a:pt x="323" y="78"/>
                  </a:lnTo>
                  <a:lnTo>
                    <a:pt x="556" y="150"/>
                  </a:lnTo>
                  <a:lnTo>
                    <a:pt x="777" y="245"/>
                  </a:lnTo>
                  <a:lnTo>
                    <a:pt x="993" y="365"/>
                  </a:lnTo>
                  <a:lnTo>
                    <a:pt x="1196" y="503"/>
                  </a:lnTo>
                  <a:lnTo>
                    <a:pt x="1381" y="653"/>
                  </a:lnTo>
                  <a:lnTo>
                    <a:pt x="1555" y="827"/>
                  </a:lnTo>
                  <a:lnTo>
                    <a:pt x="1710" y="1019"/>
                  </a:lnTo>
                  <a:lnTo>
                    <a:pt x="1854" y="1229"/>
                  </a:lnTo>
                  <a:lnTo>
                    <a:pt x="1937" y="1366"/>
                  </a:lnTo>
                  <a:lnTo>
                    <a:pt x="2009" y="1510"/>
                  </a:lnTo>
                  <a:lnTo>
                    <a:pt x="2069" y="1654"/>
                  </a:lnTo>
                  <a:lnTo>
                    <a:pt x="2123" y="1804"/>
                  </a:lnTo>
                  <a:lnTo>
                    <a:pt x="2135" y="1804"/>
                  </a:lnTo>
                  <a:lnTo>
                    <a:pt x="2081" y="1654"/>
                  </a:lnTo>
                  <a:lnTo>
                    <a:pt x="2021" y="1510"/>
                  </a:lnTo>
                  <a:lnTo>
                    <a:pt x="1949" y="1366"/>
                  </a:lnTo>
                  <a:lnTo>
                    <a:pt x="1866" y="1223"/>
                  </a:lnTo>
                  <a:lnTo>
                    <a:pt x="1722" y="1013"/>
                  </a:lnTo>
                  <a:lnTo>
                    <a:pt x="1561" y="821"/>
                  </a:lnTo>
                  <a:lnTo>
                    <a:pt x="1387" y="647"/>
                  </a:lnTo>
                  <a:lnTo>
                    <a:pt x="1202" y="491"/>
                  </a:lnTo>
                  <a:lnTo>
                    <a:pt x="999" y="353"/>
                  </a:lnTo>
                  <a:lnTo>
                    <a:pt x="783" y="239"/>
                  </a:lnTo>
                  <a:lnTo>
                    <a:pt x="562" y="138"/>
                  </a:lnTo>
                  <a:lnTo>
                    <a:pt x="329" y="66"/>
                  </a:lnTo>
                  <a:lnTo>
                    <a:pt x="329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76804" name="Freeform 4"/>
            <p:cNvSpPr>
              <a:spLocks/>
            </p:cNvSpPr>
            <p:nvPr/>
          </p:nvSpPr>
          <p:spPr bwMode="hidden">
            <a:xfrm>
              <a:off x="0" y="2458"/>
              <a:ext cx="1854" cy="1858"/>
            </a:xfrm>
            <a:custGeom>
              <a:avLst/>
              <a:gdLst/>
              <a:ahLst/>
              <a:cxnLst>
                <a:cxn ang="0">
                  <a:pos x="1854" y="1858"/>
                </a:cxn>
                <a:cxn ang="0">
                  <a:pos x="0" y="1858"/>
                </a:cxn>
                <a:cxn ang="0">
                  <a:pos x="0" y="0"/>
                </a:cxn>
                <a:cxn ang="0">
                  <a:pos x="1854" y="1858"/>
                </a:cxn>
                <a:cxn ang="0">
                  <a:pos x="1854" y="1858"/>
                </a:cxn>
              </a:cxnLst>
              <a:rect l="0" t="0" r="r" b="b"/>
              <a:pathLst>
                <a:path w="1854" h="1858">
                  <a:moveTo>
                    <a:pt x="1854" y="1858"/>
                  </a:moveTo>
                  <a:lnTo>
                    <a:pt x="0" y="1858"/>
                  </a:lnTo>
                  <a:lnTo>
                    <a:pt x="0" y="0"/>
                  </a:lnTo>
                  <a:lnTo>
                    <a:pt x="1854" y="1858"/>
                  </a:lnTo>
                  <a:lnTo>
                    <a:pt x="1854" y="185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76805" name="Freeform 5"/>
            <p:cNvSpPr>
              <a:spLocks/>
            </p:cNvSpPr>
            <p:nvPr/>
          </p:nvSpPr>
          <p:spPr bwMode="ltGray">
            <a:xfrm>
              <a:off x="0" y="2735"/>
              <a:ext cx="1745" cy="1577"/>
            </a:xfrm>
            <a:custGeom>
              <a:avLst/>
              <a:gdLst/>
              <a:ahLst/>
              <a:cxnLst>
                <a:cxn ang="0">
                  <a:pos x="1640" y="1377"/>
                </a:cxn>
                <a:cxn ang="0">
                  <a:pos x="1692" y="1479"/>
                </a:cxn>
                <a:cxn ang="0">
                  <a:pos x="1732" y="1577"/>
                </a:cxn>
                <a:cxn ang="0">
                  <a:pos x="1745" y="1577"/>
                </a:cxn>
                <a:cxn ang="0">
                  <a:pos x="1703" y="1469"/>
                </a:cxn>
                <a:cxn ang="0">
                  <a:pos x="1649" y="1367"/>
                </a:cxn>
                <a:cxn ang="0">
                  <a:pos x="1535" y="1157"/>
                </a:cxn>
                <a:cxn ang="0">
                  <a:pos x="1395" y="951"/>
                </a:cxn>
                <a:cxn ang="0">
                  <a:pos x="1236" y="756"/>
                </a:cxn>
                <a:cxn ang="0">
                  <a:pos x="1061" y="582"/>
                </a:cxn>
                <a:cxn ang="0">
                  <a:pos x="876" y="426"/>
                </a:cxn>
                <a:cxn ang="0">
                  <a:pos x="672" y="294"/>
                </a:cxn>
                <a:cxn ang="0">
                  <a:pos x="455" y="174"/>
                </a:cxn>
                <a:cxn ang="0">
                  <a:pos x="234" y="78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222" y="89"/>
                </a:cxn>
                <a:cxn ang="0">
                  <a:pos x="446" y="185"/>
                </a:cxn>
                <a:cxn ang="0">
                  <a:pos x="662" y="305"/>
                </a:cxn>
                <a:cxn ang="0">
                  <a:pos x="866" y="437"/>
                </a:cxn>
                <a:cxn ang="0">
                  <a:pos x="1052" y="593"/>
                </a:cxn>
                <a:cxn ang="0">
                  <a:pos x="1226" y="767"/>
                </a:cxn>
                <a:cxn ang="0">
                  <a:pos x="1385" y="960"/>
                </a:cxn>
                <a:cxn ang="0">
                  <a:pos x="1526" y="1167"/>
                </a:cxn>
                <a:cxn ang="0">
                  <a:pos x="1640" y="1377"/>
                </a:cxn>
              </a:cxnLst>
              <a:rect l="0" t="0" r="r" b="b"/>
              <a:pathLst>
                <a:path w="1745" h="1577">
                  <a:moveTo>
                    <a:pt x="1640" y="1377"/>
                  </a:moveTo>
                  <a:lnTo>
                    <a:pt x="1692" y="1479"/>
                  </a:lnTo>
                  <a:lnTo>
                    <a:pt x="1732" y="1577"/>
                  </a:lnTo>
                  <a:lnTo>
                    <a:pt x="1745" y="1577"/>
                  </a:lnTo>
                  <a:lnTo>
                    <a:pt x="1703" y="1469"/>
                  </a:lnTo>
                  <a:lnTo>
                    <a:pt x="1649" y="1367"/>
                  </a:lnTo>
                  <a:lnTo>
                    <a:pt x="1535" y="1157"/>
                  </a:lnTo>
                  <a:lnTo>
                    <a:pt x="1395" y="951"/>
                  </a:lnTo>
                  <a:lnTo>
                    <a:pt x="1236" y="756"/>
                  </a:lnTo>
                  <a:lnTo>
                    <a:pt x="1061" y="582"/>
                  </a:lnTo>
                  <a:lnTo>
                    <a:pt x="876" y="426"/>
                  </a:lnTo>
                  <a:lnTo>
                    <a:pt x="672" y="294"/>
                  </a:lnTo>
                  <a:lnTo>
                    <a:pt x="455" y="174"/>
                  </a:lnTo>
                  <a:lnTo>
                    <a:pt x="234" y="78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22" y="89"/>
                  </a:lnTo>
                  <a:lnTo>
                    <a:pt x="446" y="185"/>
                  </a:lnTo>
                  <a:lnTo>
                    <a:pt x="662" y="305"/>
                  </a:lnTo>
                  <a:lnTo>
                    <a:pt x="866" y="437"/>
                  </a:lnTo>
                  <a:lnTo>
                    <a:pt x="1052" y="593"/>
                  </a:lnTo>
                  <a:lnTo>
                    <a:pt x="1226" y="767"/>
                  </a:lnTo>
                  <a:lnTo>
                    <a:pt x="1385" y="960"/>
                  </a:lnTo>
                  <a:lnTo>
                    <a:pt x="1526" y="1167"/>
                  </a:lnTo>
                  <a:lnTo>
                    <a:pt x="1640" y="1377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76806" name="Freeform 6"/>
            <p:cNvSpPr>
              <a:spLocks/>
            </p:cNvSpPr>
            <p:nvPr/>
          </p:nvSpPr>
          <p:spPr bwMode="ltGray">
            <a:xfrm>
              <a:off x="0" y="2544"/>
              <a:ext cx="1745" cy="176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2"/>
                </a:cxn>
                <a:cxn ang="0">
                  <a:pos x="210" y="88"/>
                </a:cxn>
                <a:cxn ang="0">
                  <a:pos x="426" y="190"/>
                </a:cxn>
                <a:cxn ang="0">
                  <a:pos x="630" y="304"/>
                </a:cxn>
                <a:cxn ang="0">
                  <a:pos x="818" y="442"/>
                </a:cxn>
                <a:cxn ang="0">
                  <a:pos x="998" y="592"/>
                </a:cxn>
                <a:cxn ang="0">
                  <a:pos x="1164" y="766"/>
                </a:cxn>
                <a:cxn ang="0">
                  <a:pos x="1310" y="942"/>
                </a:cxn>
                <a:cxn ang="0">
                  <a:pos x="1454" y="1146"/>
                </a:cxn>
                <a:cxn ang="0">
                  <a:pos x="1536" y="1298"/>
                </a:cxn>
                <a:cxn ang="0">
                  <a:pos x="1614" y="1456"/>
                </a:cxn>
                <a:cxn ang="0">
                  <a:pos x="1682" y="1616"/>
                </a:cxn>
                <a:cxn ang="0">
                  <a:pos x="1733" y="1768"/>
                </a:cxn>
                <a:cxn ang="0">
                  <a:pos x="1745" y="1768"/>
                </a:cxn>
                <a:cxn ang="0">
                  <a:pos x="1691" y="1606"/>
                </a:cxn>
                <a:cxn ang="0">
                  <a:pos x="1623" y="1445"/>
                </a:cxn>
                <a:cxn ang="0">
                  <a:pos x="1547" y="1288"/>
                </a:cxn>
                <a:cxn ang="0">
                  <a:pos x="1463" y="1136"/>
                </a:cxn>
                <a:cxn ang="0">
                  <a:pos x="1320" y="932"/>
                </a:cxn>
                <a:cxn ang="0">
                  <a:pos x="1173" y="755"/>
                </a:cxn>
                <a:cxn ang="0">
                  <a:pos x="1008" y="581"/>
                </a:cxn>
                <a:cxn ang="0">
                  <a:pos x="827" y="431"/>
                </a:cxn>
                <a:cxn ang="0">
                  <a:pos x="642" y="293"/>
                </a:cxn>
                <a:cxn ang="0">
                  <a:pos x="437" y="179"/>
                </a:cxn>
                <a:cxn ang="0">
                  <a:pos x="222" y="7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745" h="1768">
                  <a:moveTo>
                    <a:pt x="0" y="0"/>
                  </a:moveTo>
                  <a:lnTo>
                    <a:pt x="0" y="12"/>
                  </a:lnTo>
                  <a:lnTo>
                    <a:pt x="210" y="88"/>
                  </a:lnTo>
                  <a:lnTo>
                    <a:pt x="426" y="190"/>
                  </a:lnTo>
                  <a:lnTo>
                    <a:pt x="630" y="304"/>
                  </a:lnTo>
                  <a:lnTo>
                    <a:pt x="818" y="442"/>
                  </a:lnTo>
                  <a:lnTo>
                    <a:pt x="998" y="592"/>
                  </a:lnTo>
                  <a:lnTo>
                    <a:pt x="1164" y="766"/>
                  </a:lnTo>
                  <a:lnTo>
                    <a:pt x="1310" y="942"/>
                  </a:lnTo>
                  <a:lnTo>
                    <a:pt x="1454" y="1146"/>
                  </a:lnTo>
                  <a:lnTo>
                    <a:pt x="1536" y="1298"/>
                  </a:lnTo>
                  <a:lnTo>
                    <a:pt x="1614" y="1456"/>
                  </a:lnTo>
                  <a:lnTo>
                    <a:pt x="1682" y="1616"/>
                  </a:lnTo>
                  <a:lnTo>
                    <a:pt x="1733" y="1768"/>
                  </a:lnTo>
                  <a:lnTo>
                    <a:pt x="1745" y="1768"/>
                  </a:lnTo>
                  <a:lnTo>
                    <a:pt x="1691" y="1606"/>
                  </a:lnTo>
                  <a:lnTo>
                    <a:pt x="1623" y="1445"/>
                  </a:lnTo>
                  <a:lnTo>
                    <a:pt x="1547" y="1288"/>
                  </a:lnTo>
                  <a:lnTo>
                    <a:pt x="1463" y="1136"/>
                  </a:lnTo>
                  <a:lnTo>
                    <a:pt x="1320" y="932"/>
                  </a:lnTo>
                  <a:lnTo>
                    <a:pt x="1173" y="755"/>
                  </a:lnTo>
                  <a:lnTo>
                    <a:pt x="1008" y="581"/>
                  </a:lnTo>
                  <a:lnTo>
                    <a:pt x="827" y="431"/>
                  </a:lnTo>
                  <a:lnTo>
                    <a:pt x="642" y="293"/>
                  </a:lnTo>
                  <a:lnTo>
                    <a:pt x="437" y="179"/>
                  </a:lnTo>
                  <a:lnTo>
                    <a:pt x="222" y="7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76807" name="Oval 7"/>
            <p:cNvSpPr>
              <a:spLocks noChangeArrowheads="1"/>
            </p:cNvSpPr>
            <p:nvPr/>
          </p:nvSpPr>
          <p:spPr bwMode="ltGray">
            <a:xfrm>
              <a:off x="209" y="2784"/>
              <a:ext cx="86" cy="86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76808" name="Oval 8"/>
            <p:cNvSpPr>
              <a:spLocks noChangeArrowheads="1"/>
            </p:cNvSpPr>
            <p:nvPr/>
          </p:nvSpPr>
          <p:spPr bwMode="ltGray">
            <a:xfrm>
              <a:off x="1536" y="3884"/>
              <a:ext cx="92" cy="9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76809" name="Oval 9"/>
            <p:cNvSpPr>
              <a:spLocks noChangeArrowheads="1"/>
            </p:cNvSpPr>
            <p:nvPr/>
          </p:nvSpPr>
          <p:spPr bwMode="ltGray">
            <a:xfrm>
              <a:off x="791" y="2723"/>
              <a:ext cx="121" cy="12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1350"/>
            </a:p>
          </p:txBody>
        </p:sp>
      </p:grpSp>
      <p:sp>
        <p:nvSpPr>
          <p:cNvPr id="7681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7681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76812" name="Rectangle 12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fld id="{1D96F39B-373C-4F92-B8CB-A6027F72206E}" type="datetimeFigureOut">
              <a:rPr lang="zh-CN" altLang="en-US" smtClean="0"/>
              <a:t>2016/12/15</a:t>
            </a:fld>
            <a:endParaRPr lang="zh-CN" altLang="en-US"/>
          </a:p>
        </p:txBody>
      </p:sp>
      <p:sp>
        <p:nvSpPr>
          <p:cNvPr id="76813" name="Rectangle 13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6814" name="Rectangle 14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5D672888-18D8-4C02-B928-FB1500E70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57908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96F39B-373C-4F92-B8CB-A6027F72206E}" type="datetimeFigureOut">
              <a:rPr lang="zh-CN" altLang="en-US" smtClean="0"/>
              <a:t>2016/12/15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672888-18D8-4C02-B928-FB1500E70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0010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96F39B-373C-4F92-B8CB-A6027F72206E}" type="datetimeFigureOut">
              <a:rPr lang="zh-CN" altLang="en-US" smtClean="0"/>
              <a:t>2016/12/15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672888-18D8-4C02-B928-FB1500E70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5053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96F39B-373C-4F92-B8CB-A6027F72206E}" type="datetimeFigureOut">
              <a:rPr lang="zh-CN" altLang="en-US" smtClean="0"/>
              <a:t>2016/12/15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672888-18D8-4C02-B928-FB1500E70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9257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96F39B-373C-4F92-B8CB-A6027F72206E}" type="datetimeFigureOut">
              <a:rPr lang="zh-CN" altLang="en-US" smtClean="0"/>
              <a:t>2016/12/15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672888-18D8-4C02-B928-FB1500E70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467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3072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3072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96F39B-373C-4F92-B8CB-A6027F72206E}" type="datetimeFigureOut">
              <a:rPr lang="zh-CN" altLang="en-US" smtClean="0"/>
              <a:t>2016/12/15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672888-18D8-4C02-B928-FB1500E70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3971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96F39B-373C-4F92-B8CB-A6027F72206E}" type="datetimeFigureOut">
              <a:rPr lang="zh-CN" altLang="en-US" smtClean="0"/>
              <a:t>2016/12/15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672888-18D8-4C02-B928-FB1500E70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6980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96F39B-373C-4F92-B8CB-A6027F72206E}" type="datetimeFigureOut">
              <a:rPr lang="zh-CN" altLang="en-US" smtClean="0"/>
              <a:t>2016/12/15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672888-18D8-4C02-B928-FB1500E70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9313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96F39B-373C-4F92-B8CB-A6027F72206E}" type="datetimeFigureOut">
              <a:rPr lang="zh-CN" altLang="en-US" smtClean="0"/>
              <a:t>2016/12/15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672888-18D8-4C02-B928-FB1500E70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9724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96F39B-373C-4F92-B8CB-A6027F72206E}" type="datetimeFigureOut">
              <a:rPr lang="zh-CN" altLang="en-US" smtClean="0"/>
              <a:t>2016/12/15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672888-18D8-4C02-B928-FB1500E70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1018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96F39B-373C-4F92-B8CB-A6027F72206E}" type="datetimeFigureOut">
              <a:rPr lang="zh-CN" altLang="en-US" smtClean="0"/>
              <a:t>2016/12/15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672888-18D8-4C02-B928-FB1500E70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6604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778" name="Group 2"/>
          <p:cNvGrpSpPr>
            <a:grpSpLocks/>
          </p:cNvGrpSpPr>
          <p:nvPr/>
        </p:nvGrpSpPr>
        <p:grpSpPr bwMode="auto">
          <a:xfrm>
            <a:off x="1" y="3902077"/>
            <a:ext cx="3400425" cy="2949575"/>
            <a:chOff x="0" y="2458"/>
            <a:chExt cx="2142" cy="1858"/>
          </a:xfrm>
        </p:grpSpPr>
        <p:sp>
          <p:nvSpPr>
            <p:cNvPr id="75779" name="Freeform 3"/>
            <p:cNvSpPr>
              <a:spLocks/>
            </p:cNvSpPr>
            <p:nvPr/>
          </p:nvSpPr>
          <p:spPr bwMode="ltGray">
            <a:xfrm>
              <a:off x="0" y="2508"/>
              <a:ext cx="2142" cy="1804"/>
            </a:xfrm>
            <a:custGeom>
              <a:avLst/>
              <a:gdLst/>
              <a:ahLst/>
              <a:cxnLst>
                <a:cxn ang="0">
                  <a:pos x="329" y="66"/>
                </a:cxn>
                <a:cxn ang="0">
                  <a:pos x="161" y="3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161" y="42"/>
                </a:cxn>
                <a:cxn ang="0">
                  <a:pos x="323" y="78"/>
                </a:cxn>
                <a:cxn ang="0">
                  <a:pos x="556" y="150"/>
                </a:cxn>
                <a:cxn ang="0">
                  <a:pos x="777" y="245"/>
                </a:cxn>
                <a:cxn ang="0">
                  <a:pos x="993" y="365"/>
                </a:cxn>
                <a:cxn ang="0">
                  <a:pos x="1196" y="503"/>
                </a:cxn>
                <a:cxn ang="0">
                  <a:pos x="1381" y="653"/>
                </a:cxn>
                <a:cxn ang="0">
                  <a:pos x="1555" y="827"/>
                </a:cxn>
                <a:cxn ang="0">
                  <a:pos x="1710" y="1019"/>
                </a:cxn>
                <a:cxn ang="0">
                  <a:pos x="1854" y="1229"/>
                </a:cxn>
                <a:cxn ang="0">
                  <a:pos x="1937" y="1366"/>
                </a:cxn>
                <a:cxn ang="0">
                  <a:pos x="2009" y="1510"/>
                </a:cxn>
                <a:cxn ang="0">
                  <a:pos x="2069" y="1654"/>
                </a:cxn>
                <a:cxn ang="0">
                  <a:pos x="2123" y="1804"/>
                </a:cxn>
                <a:cxn ang="0">
                  <a:pos x="2135" y="1804"/>
                </a:cxn>
                <a:cxn ang="0">
                  <a:pos x="2081" y="1654"/>
                </a:cxn>
                <a:cxn ang="0">
                  <a:pos x="2021" y="1510"/>
                </a:cxn>
                <a:cxn ang="0">
                  <a:pos x="1949" y="1366"/>
                </a:cxn>
                <a:cxn ang="0">
                  <a:pos x="1866" y="1223"/>
                </a:cxn>
                <a:cxn ang="0">
                  <a:pos x="1722" y="1013"/>
                </a:cxn>
                <a:cxn ang="0">
                  <a:pos x="1561" y="821"/>
                </a:cxn>
                <a:cxn ang="0">
                  <a:pos x="1387" y="647"/>
                </a:cxn>
                <a:cxn ang="0">
                  <a:pos x="1202" y="491"/>
                </a:cxn>
                <a:cxn ang="0">
                  <a:pos x="999" y="353"/>
                </a:cxn>
                <a:cxn ang="0">
                  <a:pos x="783" y="239"/>
                </a:cxn>
                <a:cxn ang="0">
                  <a:pos x="562" y="138"/>
                </a:cxn>
                <a:cxn ang="0">
                  <a:pos x="329" y="66"/>
                </a:cxn>
                <a:cxn ang="0">
                  <a:pos x="329" y="66"/>
                </a:cxn>
              </a:cxnLst>
              <a:rect l="0" t="0" r="r" b="b"/>
              <a:pathLst>
                <a:path w="2135" h="1804">
                  <a:moveTo>
                    <a:pt x="329" y="66"/>
                  </a:moveTo>
                  <a:lnTo>
                    <a:pt x="161" y="3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161" y="42"/>
                  </a:lnTo>
                  <a:lnTo>
                    <a:pt x="323" y="78"/>
                  </a:lnTo>
                  <a:lnTo>
                    <a:pt x="556" y="150"/>
                  </a:lnTo>
                  <a:lnTo>
                    <a:pt x="777" y="245"/>
                  </a:lnTo>
                  <a:lnTo>
                    <a:pt x="993" y="365"/>
                  </a:lnTo>
                  <a:lnTo>
                    <a:pt x="1196" y="503"/>
                  </a:lnTo>
                  <a:lnTo>
                    <a:pt x="1381" y="653"/>
                  </a:lnTo>
                  <a:lnTo>
                    <a:pt x="1555" y="827"/>
                  </a:lnTo>
                  <a:lnTo>
                    <a:pt x="1710" y="1019"/>
                  </a:lnTo>
                  <a:lnTo>
                    <a:pt x="1854" y="1229"/>
                  </a:lnTo>
                  <a:lnTo>
                    <a:pt x="1937" y="1366"/>
                  </a:lnTo>
                  <a:lnTo>
                    <a:pt x="2009" y="1510"/>
                  </a:lnTo>
                  <a:lnTo>
                    <a:pt x="2069" y="1654"/>
                  </a:lnTo>
                  <a:lnTo>
                    <a:pt x="2123" y="1804"/>
                  </a:lnTo>
                  <a:lnTo>
                    <a:pt x="2135" y="1804"/>
                  </a:lnTo>
                  <a:lnTo>
                    <a:pt x="2081" y="1654"/>
                  </a:lnTo>
                  <a:lnTo>
                    <a:pt x="2021" y="1510"/>
                  </a:lnTo>
                  <a:lnTo>
                    <a:pt x="1949" y="1366"/>
                  </a:lnTo>
                  <a:lnTo>
                    <a:pt x="1866" y="1223"/>
                  </a:lnTo>
                  <a:lnTo>
                    <a:pt x="1722" y="1013"/>
                  </a:lnTo>
                  <a:lnTo>
                    <a:pt x="1561" y="821"/>
                  </a:lnTo>
                  <a:lnTo>
                    <a:pt x="1387" y="647"/>
                  </a:lnTo>
                  <a:lnTo>
                    <a:pt x="1202" y="491"/>
                  </a:lnTo>
                  <a:lnTo>
                    <a:pt x="999" y="353"/>
                  </a:lnTo>
                  <a:lnTo>
                    <a:pt x="783" y="239"/>
                  </a:lnTo>
                  <a:lnTo>
                    <a:pt x="562" y="138"/>
                  </a:lnTo>
                  <a:lnTo>
                    <a:pt x="329" y="66"/>
                  </a:lnTo>
                  <a:lnTo>
                    <a:pt x="329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75780" name="Freeform 4"/>
            <p:cNvSpPr>
              <a:spLocks/>
            </p:cNvSpPr>
            <p:nvPr/>
          </p:nvSpPr>
          <p:spPr bwMode="hidden">
            <a:xfrm>
              <a:off x="0" y="2458"/>
              <a:ext cx="1854" cy="1858"/>
            </a:xfrm>
            <a:custGeom>
              <a:avLst/>
              <a:gdLst/>
              <a:ahLst/>
              <a:cxnLst>
                <a:cxn ang="0">
                  <a:pos x="1854" y="1858"/>
                </a:cxn>
                <a:cxn ang="0">
                  <a:pos x="0" y="1858"/>
                </a:cxn>
                <a:cxn ang="0">
                  <a:pos x="0" y="0"/>
                </a:cxn>
                <a:cxn ang="0">
                  <a:pos x="1854" y="1858"/>
                </a:cxn>
                <a:cxn ang="0">
                  <a:pos x="1854" y="1858"/>
                </a:cxn>
              </a:cxnLst>
              <a:rect l="0" t="0" r="r" b="b"/>
              <a:pathLst>
                <a:path w="1854" h="1858">
                  <a:moveTo>
                    <a:pt x="1854" y="1858"/>
                  </a:moveTo>
                  <a:lnTo>
                    <a:pt x="0" y="1858"/>
                  </a:lnTo>
                  <a:lnTo>
                    <a:pt x="0" y="0"/>
                  </a:lnTo>
                  <a:lnTo>
                    <a:pt x="1854" y="1858"/>
                  </a:lnTo>
                  <a:lnTo>
                    <a:pt x="1854" y="185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75781" name="Freeform 5"/>
            <p:cNvSpPr>
              <a:spLocks/>
            </p:cNvSpPr>
            <p:nvPr/>
          </p:nvSpPr>
          <p:spPr bwMode="ltGray">
            <a:xfrm>
              <a:off x="0" y="2735"/>
              <a:ext cx="1745" cy="1577"/>
            </a:xfrm>
            <a:custGeom>
              <a:avLst/>
              <a:gdLst/>
              <a:ahLst/>
              <a:cxnLst>
                <a:cxn ang="0">
                  <a:pos x="1640" y="1377"/>
                </a:cxn>
                <a:cxn ang="0">
                  <a:pos x="1692" y="1479"/>
                </a:cxn>
                <a:cxn ang="0">
                  <a:pos x="1732" y="1577"/>
                </a:cxn>
                <a:cxn ang="0">
                  <a:pos x="1745" y="1577"/>
                </a:cxn>
                <a:cxn ang="0">
                  <a:pos x="1703" y="1469"/>
                </a:cxn>
                <a:cxn ang="0">
                  <a:pos x="1649" y="1367"/>
                </a:cxn>
                <a:cxn ang="0">
                  <a:pos x="1535" y="1157"/>
                </a:cxn>
                <a:cxn ang="0">
                  <a:pos x="1395" y="951"/>
                </a:cxn>
                <a:cxn ang="0">
                  <a:pos x="1236" y="756"/>
                </a:cxn>
                <a:cxn ang="0">
                  <a:pos x="1061" y="582"/>
                </a:cxn>
                <a:cxn ang="0">
                  <a:pos x="876" y="426"/>
                </a:cxn>
                <a:cxn ang="0">
                  <a:pos x="672" y="294"/>
                </a:cxn>
                <a:cxn ang="0">
                  <a:pos x="455" y="174"/>
                </a:cxn>
                <a:cxn ang="0">
                  <a:pos x="234" y="78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222" y="89"/>
                </a:cxn>
                <a:cxn ang="0">
                  <a:pos x="446" y="185"/>
                </a:cxn>
                <a:cxn ang="0">
                  <a:pos x="662" y="305"/>
                </a:cxn>
                <a:cxn ang="0">
                  <a:pos x="866" y="437"/>
                </a:cxn>
                <a:cxn ang="0">
                  <a:pos x="1052" y="593"/>
                </a:cxn>
                <a:cxn ang="0">
                  <a:pos x="1226" y="767"/>
                </a:cxn>
                <a:cxn ang="0">
                  <a:pos x="1385" y="960"/>
                </a:cxn>
                <a:cxn ang="0">
                  <a:pos x="1526" y="1167"/>
                </a:cxn>
                <a:cxn ang="0">
                  <a:pos x="1640" y="1377"/>
                </a:cxn>
              </a:cxnLst>
              <a:rect l="0" t="0" r="r" b="b"/>
              <a:pathLst>
                <a:path w="1745" h="1577">
                  <a:moveTo>
                    <a:pt x="1640" y="1377"/>
                  </a:moveTo>
                  <a:lnTo>
                    <a:pt x="1692" y="1479"/>
                  </a:lnTo>
                  <a:lnTo>
                    <a:pt x="1732" y="1577"/>
                  </a:lnTo>
                  <a:lnTo>
                    <a:pt x="1745" y="1577"/>
                  </a:lnTo>
                  <a:lnTo>
                    <a:pt x="1703" y="1469"/>
                  </a:lnTo>
                  <a:lnTo>
                    <a:pt x="1649" y="1367"/>
                  </a:lnTo>
                  <a:lnTo>
                    <a:pt x="1535" y="1157"/>
                  </a:lnTo>
                  <a:lnTo>
                    <a:pt x="1395" y="951"/>
                  </a:lnTo>
                  <a:lnTo>
                    <a:pt x="1236" y="756"/>
                  </a:lnTo>
                  <a:lnTo>
                    <a:pt x="1061" y="582"/>
                  </a:lnTo>
                  <a:lnTo>
                    <a:pt x="876" y="426"/>
                  </a:lnTo>
                  <a:lnTo>
                    <a:pt x="672" y="294"/>
                  </a:lnTo>
                  <a:lnTo>
                    <a:pt x="455" y="174"/>
                  </a:lnTo>
                  <a:lnTo>
                    <a:pt x="234" y="78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22" y="89"/>
                  </a:lnTo>
                  <a:lnTo>
                    <a:pt x="446" y="185"/>
                  </a:lnTo>
                  <a:lnTo>
                    <a:pt x="662" y="305"/>
                  </a:lnTo>
                  <a:lnTo>
                    <a:pt x="866" y="437"/>
                  </a:lnTo>
                  <a:lnTo>
                    <a:pt x="1052" y="593"/>
                  </a:lnTo>
                  <a:lnTo>
                    <a:pt x="1226" y="767"/>
                  </a:lnTo>
                  <a:lnTo>
                    <a:pt x="1385" y="960"/>
                  </a:lnTo>
                  <a:lnTo>
                    <a:pt x="1526" y="1167"/>
                  </a:lnTo>
                  <a:lnTo>
                    <a:pt x="1640" y="1377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75782" name="Freeform 6"/>
            <p:cNvSpPr>
              <a:spLocks/>
            </p:cNvSpPr>
            <p:nvPr/>
          </p:nvSpPr>
          <p:spPr bwMode="ltGray">
            <a:xfrm>
              <a:off x="0" y="2544"/>
              <a:ext cx="1745" cy="176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2"/>
                </a:cxn>
                <a:cxn ang="0">
                  <a:pos x="210" y="88"/>
                </a:cxn>
                <a:cxn ang="0">
                  <a:pos x="426" y="190"/>
                </a:cxn>
                <a:cxn ang="0">
                  <a:pos x="630" y="304"/>
                </a:cxn>
                <a:cxn ang="0">
                  <a:pos x="818" y="442"/>
                </a:cxn>
                <a:cxn ang="0">
                  <a:pos x="998" y="592"/>
                </a:cxn>
                <a:cxn ang="0">
                  <a:pos x="1164" y="766"/>
                </a:cxn>
                <a:cxn ang="0">
                  <a:pos x="1310" y="942"/>
                </a:cxn>
                <a:cxn ang="0">
                  <a:pos x="1454" y="1146"/>
                </a:cxn>
                <a:cxn ang="0">
                  <a:pos x="1536" y="1298"/>
                </a:cxn>
                <a:cxn ang="0">
                  <a:pos x="1614" y="1456"/>
                </a:cxn>
                <a:cxn ang="0">
                  <a:pos x="1682" y="1616"/>
                </a:cxn>
                <a:cxn ang="0">
                  <a:pos x="1733" y="1768"/>
                </a:cxn>
                <a:cxn ang="0">
                  <a:pos x="1745" y="1768"/>
                </a:cxn>
                <a:cxn ang="0">
                  <a:pos x="1691" y="1606"/>
                </a:cxn>
                <a:cxn ang="0">
                  <a:pos x="1623" y="1445"/>
                </a:cxn>
                <a:cxn ang="0">
                  <a:pos x="1547" y="1288"/>
                </a:cxn>
                <a:cxn ang="0">
                  <a:pos x="1463" y="1136"/>
                </a:cxn>
                <a:cxn ang="0">
                  <a:pos x="1320" y="932"/>
                </a:cxn>
                <a:cxn ang="0">
                  <a:pos x="1173" y="755"/>
                </a:cxn>
                <a:cxn ang="0">
                  <a:pos x="1008" y="581"/>
                </a:cxn>
                <a:cxn ang="0">
                  <a:pos x="827" y="431"/>
                </a:cxn>
                <a:cxn ang="0">
                  <a:pos x="642" y="293"/>
                </a:cxn>
                <a:cxn ang="0">
                  <a:pos x="437" y="179"/>
                </a:cxn>
                <a:cxn ang="0">
                  <a:pos x="222" y="7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745" h="1768">
                  <a:moveTo>
                    <a:pt x="0" y="0"/>
                  </a:moveTo>
                  <a:lnTo>
                    <a:pt x="0" y="12"/>
                  </a:lnTo>
                  <a:lnTo>
                    <a:pt x="210" y="88"/>
                  </a:lnTo>
                  <a:lnTo>
                    <a:pt x="426" y="190"/>
                  </a:lnTo>
                  <a:lnTo>
                    <a:pt x="630" y="304"/>
                  </a:lnTo>
                  <a:lnTo>
                    <a:pt x="818" y="442"/>
                  </a:lnTo>
                  <a:lnTo>
                    <a:pt x="998" y="592"/>
                  </a:lnTo>
                  <a:lnTo>
                    <a:pt x="1164" y="766"/>
                  </a:lnTo>
                  <a:lnTo>
                    <a:pt x="1310" y="942"/>
                  </a:lnTo>
                  <a:lnTo>
                    <a:pt x="1454" y="1146"/>
                  </a:lnTo>
                  <a:lnTo>
                    <a:pt x="1536" y="1298"/>
                  </a:lnTo>
                  <a:lnTo>
                    <a:pt x="1614" y="1456"/>
                  </a:lnTo>
                  <a:lnTo>
                    <a:pt x="1682" y="1616"/>
                  </a:lnTo>
                  <a:lnTo>
                    <a:pt x="1733" y="1768"/>
                  </a:lnTo>
                  <a:lnTo>
                    <a:pt x="1745" y="1768"/>
                  </a:lnTo>
                  <a:lnTo>
                    <a:pt x="1691" y="1606"/>
                  </a:lnTo>
                  <a:lnTo>
                    <a:pt x="1623" y="1445"/>
                  </a:lnTo>
                  <a:lnTo>
                    <a:pt x="1547" y="1288"/>
                  </a:lnTo>
                  <a:lnTo>
                    <a:pt x="1463" y="1136"/>
                  </a:lnTo>
                  <a:lnTo>
                    <a:pt x="1320" y="932"/>
                  </a:lnTo>
                  <a:lnTo>
                    <a:pt x="1173" y="755"/>
                  </a:lnTo>
                  <a:lnTo>
                    <a:pt x="1008" y="581"/>
                  </a:lnTo>
                  <a:lnTo>
                    <a:pt x="827" y="431"/>
                  </a:lnTo>
                  <a:lnTo>
                    <a:pt x="642" y="293"/>
                  </a:lnTo>
                  <a:lnTo>
                    <a:pt x="437" y="179"/>
                  </a:lnTo>
                  <a:lnTo>
                    <a:pt x="222" y="7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75783" name="Oval 7"/>
            <p:cNvSpPr>
              <a:spLocks noChangeArrowheads="1"/>
            </p:cNvSpPr>
            <p:nvPr/>
          </p:nvSpPr>
          <p:spPr bwMode="ltGray">
            <a:xfrm>
              <a:off x="209" y="2784"/>
              <a:ext cx="86" cy="86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75784" name="Oval 8"/>
            <p:cNvSpPr>
              <a:spLocks noChangeArrowheads="1"/>
            </p:cNvSpPr>
            <p:nvPr/>
          </p:nvSpPr>
          <p:spPr bwMode="ltGray">
            <a:xfrm>
              <a:off x="1536" y="3884"/>
              <a:ext cx="92" cy="9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75785" name="Oval 9"/>
            <p:cNvSpPr>
              <a:spLocks noChangeArrowheads="1"/>
            </p:cNvSpPr>
            <p:nvPr/>
          </p:nvSpPr>
          <p:spPr bwMode="ltGray">
            <a:xfrm>
              <a:off x="791" y="2723"/>
              <a:ext cx="121" cy="12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1350"/>
            </a:p>
          </p:txBody>
        </p:sp>
      </p:grpSp>
      <p:sp>
        <p:nvSpPr>
          <p:cNvPr id="75786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5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7578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2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75788" name="Rectangle 1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750" b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1pPr>
          </a:lstStyle>
          <a:p>
            <a:fld id="{1D96F39B-373C-4F92-B8CB-A6027F72206E}" type="datetimeFigureOut">
              <a:rPr lang="zh-CN" altLang="en-US" smtClean="0"/>
              <a:t>2016/12/15</a:t>
            </a:fld>
            <a:endParaRPr lang="zh-CN" altLang="en-US"/>
          </a:p>
        </p:txBody>
      </p:sp>
      <p:sp>
        <p:nvSpPr>
          <p:cNvPr id="7578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750" b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75790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750" b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1pPr>
          </a:lstStyle>
          <a:p>
            <a:fld id="{5D672888-18D8-4C02-B928-FB1500E70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0797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  <a:ea typeface="宋体" pitchFamily="2" charset="-122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  <a:ea typeface="宋体" pitchFamily="2" charset="-122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  <a:ea typeface="宋体" pitchFamily="2" charset="-122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  <a:ea typeface="宋体" pitchFamily="2" charset="-122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  <a:ea typeface="宋体" pitchFamily="2" charset="-122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buChar char="l"/>
        <a:defRPr sz="24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l"/>
        <a:defRPr sz="21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+mn-ea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l"/>
        <a:defRPr sz="18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+mn-ea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itchFamily="2" charset="2"/>
        <a:buChar char="l"/>
        <a:defRPr sz="15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+mn-ea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15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+mn-ea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15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+mn-ea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15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+mn-ea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15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+mn-ea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15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altLang="zh-CN" dirty="0" smtClean="0"/>
              <a:t>WHAM</a:t>
            </a:r>
            <a:r>
              <a:rPr lang="zh-CN" altLang="en-US" dirty="0" smtClean="0"/>
              <a:t>多</a:t>
            </a:r>
            <a:r>
              <a:rPr lang="zh-CN" altLang="en-US" dirty="0"/>
              <a:t>步直方图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sz="quarter" idx="1"/>
          </p:nvPr>
        </p:nvSpPr>
        <p:spPr>
          <a:xfrm>
            <a:off x="1371600" y="3771900"/>
            <a:ext cx="6400800" cy="920902"/>
          </a:xfrm>
        </p:spPr>
        <p:txBody>
          <a:bodyPr/>
          <a:lstStyle/>
          <a:p>
            <a:r>
              <a:rPr lang="en-US" altLang="zh-CN" dirty="0" smtClean="0"/>
              <a:t>15307110264</a:t>
            </a:r>
          </a:p>
          <a:p>
            <a:r>
              <a:rPr lang="zh-CN" altLang="en-US" dirty="0"/>
              <a:t>刘</a:t>
            </a:r>
            <a:r>
              <a:rPr lang="zh-CN" altLang="en-US" dirty="0" smtClean="0"/>
              <a:t>继</a:t>
            </a:r>
            <a:r>
              <a:rPr lang="zh-CN" altLang="en-US" dirty="0"/>
              <a:t>聪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232033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四</a:t>
            </a:r>
            <a:r>
              <a:rPr lang="en-US" altLang="zh-CN" dirty="0" smtClean="0"/>
              <a:t>.3.</a:t>
            </a:r>
            <a:r>
              <a:rPr lang="zh-CN" altLang="en-US" dirty="0" smtClean="0"/>
              <a:t>结果输出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240221" y="4508102"/>
            <a:ext cx="5966116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00" dirty="0" smtClean="0"/>
              <a:t>结果输出</a:t>
            </a:r>
            <a:r>
              <a:rPr lang="en-US" altLang="zh-CN" sz="2100" dirty="0" smtClean="0"/>
              <a:t>out()</a:t>
            </a:r>
            <a:r>
              <a:rPr lang="zh-CN" altLang="en-US" sz="2100" dirty="0" smtClean="0"/>
              <a:t>：传入</a:t>
            </a:r>
            <a:r>
              <a:rPr lang="zh-CN" altLang="en-US" sz="2100" dirty="0"/>
              <a:t>多</a:t>
            </a:r>
            <a:r>
              <a:rPr lang="zh-CN" altLang="en-US" sz="2100" dirty="0" smtClean="0"/>
              <a:t>个指针，</a:t>
            </a:r>
            <a:r>
              <a:rPr lang="en-US" altLang="zh-CN" sz="2100" dirty="0" smtClean="0"/>
              <a:t>1</a:t>
            </a:r>
            <a:r>
              <a:rPr lang="zh-CN" altLang="en-US" sz="2100" dirty="0" smtClean="0"/>
              <a:t>个作为数据源，</a:t>
            </a:r>
            <a:r>
              <a:rPr lang="zh-CN" altLang="en-US" sz="2100" dirty="0"/>
              <a:t>其他</a:t>
            </a:r>
            <a:r>
              <a:rPr lang="en-US" altLang="zh-CN" sz="2100" dirty="0" smtClean="0"/>
              <a:t>vector</a:t>
            </a:r>
            <a:r>
              <a:rPr lang="zh-CN" altLang="en-US" sz="2100" dirty="0" smtClean="0"/>
              <a:t>存放输出结果</a:t>
            </a:r>
            <a:endParaRPr lang="en-US" altLang="zh-CN" sz="2100" dirty="0"/>
          </a:p>
          <a:p>
            <a:r>
              <a:rPr lang="zh-CN" altLang="en-US" sz="2100" dirty="0" smtClean="0"/>
              <a:t>输出结果写入文件</a:t>
            </a:r>
            <a:endParaRPr lang="en-US" altLang="zh-CN" sz="2100" dirty="0" smtClean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860" y="1738206"/>
            <a:ext cx="8190392" cy="1945670"/>
          </a:xfrm>
        </p:spPr>
      </p:pic>
    </p:spTree>
    <p:extLst>
      <p:ext uri="{BB962C8B-B14F-4D97-AF65-F5344CB8AC3E}">
        <p14:creationId xmlns:p14="http://schemas.microsoft.com/office/powerpoint/2010/main" val="833540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四</a:t>
            </a:r>
            <a:r>
              <a:rPr lang="en-US" altLang="zh-CN" dirty="0" smtClean="0"/>
              <a:t>.4.</a:t>
            </a:r>
            <a:r>
              <a:rPr lang="zh-CN" altLang="en-US" dirty="0"/>
              <a:t>主程序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36028" y="5520302"/>
            <a:ext cx="5523186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00" dirty="0" smtClean="0"/>
              <a:t>弃掉前</a:t>
            </a:r>
            <a:r>
              <a:rPr lang="en-US" altLang="zh-CN" sz="2100" dirty="0" smtClean="0"/>
              <a:t>50</a:t>
            </a:r>
            <a:r>
              <a:rPr lang="zh-CN" altLang="en-US" sz="2100" dirty="0" smtClean="0"/>
              <a:t>万步，共运行</a:t>
            </a:r>
            <a:r>
              <a:rPr lang="en-US" altLang="zh-CN" sz="2100" dirty="0" smtClean="0"/>
              <a:t>10</a:t>
            </a:r>
            <a:r>
              <a:rPr lang="zh-CN" altLang="en-US" sz="2100" dirty="0" smtClean="0"/>
              <a:t>亿</a:t>
            </a:r>
            <a:r>
              <a:rPr lang="en-US" altLang="zh-CN" sz="2100" dirty="0" smtClean="0"/>
              <a:t>50</a:t>
            </a:r>
            <a:r>
              <a:rPr lang="zh-CN" altLang="en-US" sz="2100" dirty="0" smtClean="0"/>
              <a:t>万步，每个参数取得</a:t>
            </a:r>
            <a:r>
              <a:rPr lang="en-US" altLang="zh-CN" sz="2100" dirty="0" smtClean="0"/>
              <a:t>100</a:t>
            </a:r>
            <a:r>
              <a:rPr lang="zh-CN" altLang="en-US" sz="2100" dirty="0" smtClean="0"/>
              <a:t>万个点投入直方图，调用成员函数输出并储存结果</a:t>
            </a:r>
            <a:endParaRPr lang="en-US" altLang="zh-CN" sz="2100" dirty="0" smtClean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68" y="1185042"/>
            <a:ext cx="6671229" cy="4042096"/>
          </a:xfrm>
        </p:spPr>
      </p:pic>
    </p:spTree>
    <p:extLst>
      <p:ext uri="{BB962C8B-B14F-4D97-AF65-F5344CB8AC3E}">
        <p14:creationId xmlns:p14="http://schemas.microsoft.com/office/powerpoint/2010/main" val="1837309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五</a:t>
            </a:r>
            <a:r>
              <a:rPr lang="en-US" altLang="zh-CN" dirty="0" smtClean="0"/>
              <a:t>.</a:t>
            </a:r>
            <a:r>
              <a:rPr lang="zh-CN" altLang="en-US" dirty="0" smtClean="0"/>
              <a:t>结果展示</a:t>
            </a:r>
            <a:r>
              <a:rPr lang="en-US" altLang="zh-CN" dirty="0" smtClean="0"/>
              <a:t>(</a:t>
            </a:r>
            <a:r>
              <a:rPr lang="zh-CN" altLang="en-US" dirty="0" smtClean="0"/>
              <a:t>一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8371" y="1230949"/>
            <a:ext cx="6075297" cy="4649039"/>
          </a:xfrm>
        </p:spPr>
      </p:pic>
      <p:sp>
        <p:nvSpPr>
          <p:cNvPr id="5" name="文本框 4"/>
          <p:cNvSpPr txBox="1"/>
          <p:nvPr/>
        </p:nvSpPr>
        <p:spPr>
          <a:xfrm>
            <a:off x="5736901" y="2697001"/>
            <a:ext cx="26980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700" dirty="0"/>
              <a:t>K=0.45</a:t>
            </a:r>
          </a:p>
          <a:p>
            <a:r>
              <a:rPr lang="zh-CN" altLang="en-US" sz="2700" dirty="0"/>
              <a:t>能量概率分布</a:t>
            </a:r>
          </a:p>
        </p:txBody>
      </p:sp>
    </p:spTree>
    <p:extLst>
      <p:ext uri="{BB962C8B-B14F-4D97-AF65-F5344CB8AC3E}">
        <p14:creationId xmlns:p14="http://schemas.microsoft.com/office/powerpoint/2010/main" val="1405572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五</a:t>
            </a:r>
            <a:r>
              <a:rPr lang="en-US" altLang="zh-CN" dirty="0" smtClean="0"/>
              <a:t>.</a:t>
            </a:r>
            <a:r>
              <a:rPr lang="zh-CN" altLang="en-US" dirty="0" smtClean="0"/>
              <a:t>结果展示</a:t>
            </a:r>
            <a:r>
              <a:rPr lang="en-US" altLang="zh-CN" dirty="0" smtClean="0"/>
              <a:t>(</a:t>
            </a:r>
            <a:r>
              <a:rPr lang="zh-CN" altLang="en-US" dirty="0"/>
              <a:t>二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866763" y="2355415"/>
            <a:ext cx="18200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700" dirty="0" smtClean="0"/>
              <a:t>较大范围内改变</a:t>
            </a:r>
            <a:r>
              <a:rPr lang="en-US" altLang="zh-CN" sz="2700" dirty="0" smtClean="0"/>
              <a:t>K</a:t>
            </a:r>
            <a:endParaRPr lang="zh-CN" altLang="en-US" sz="2700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16117"/>
            <a:ext cx="6165999" cy="4718447"/>
          </a:xfrm>
        </p:spPr>
      </p:pic>
    </p:spTree>
    <p:extLst>
      <p:ext uri="{BB962C8B-B14F-4D97-AF65-F5344CB8AC3E}">
        <p14:creationId xmlns:p14="http://schemas.microsoft.com/office/powerpoint/2010/main" val="1938183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五</a:t>
            </a:r>
            <a:r>
              <a:rPr lang="en-US" altLang="zh-CN" dirty="0" smtClean="0"/>
              <a:t>.</a:t>
            </a:r>
            <a:r>
              <a:rPr lang="zh-CN" altLang="en-US" dirty="0" smtClean="0"/>
              <a:t>结果展示</a:t>
            </a:r>
            <a:r>
              <a:rPr lang="en-US" altLang="zh-CN" dirty="0" smtClean="0"/>
              <a:t>(</a:t>
            </a:r>
            <a:r>
              <a:rPr lang="zh-CN" altLang="en-US" dirty="0" smtClean="0"/>
              <a:t>三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887816" y="5823829"/>
            <a:ext cx="563759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700" dirty="0" smtClean="0"/>
              <a:t>K</a:t>
            </a:r>
            <a:r>
              <a:rPr lang="zh-CN" altLang="en-US" sz="2700" dirty="0" smtClean="0"/>
              <a:t>范围较大时，明显优于单步直方图</a:t>
            </a:r>
            <a:endParaRPr lang="zh-CN" altLang="en-US" sz="2700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310" y="1753971"/>
            <a:ext cx="7948671" cy="3867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386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五</a:t>
            </a:r>
            <a:r>
              <a:rPr lang="en-US" altLang="zh-CN" dirty="0" smtClean="0"/>
              <a:t>.</a:t>
            </a:r>
            <a:r>
              <a:rPr lang="zh-CN" altLang="en-US" dirty="0" smtClean="0"/>
              <a:t>结果展示</a:t>
            </a:r>
            <a:r>
              <a:rPr lang="en-US" altLang="zh-CN" dirty="0" smtClean="0"/>
              <a:t>(</a:t>
            </a:r>
            <a:r>
              <a:rPr lang="zh-CN" altLang="en-US" dirty="0"/>
              <a:t>四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736901" y="2775026"/>
            <a:ext cx="25994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L=16</a:t>
            </a:r>
          </a:p>
          <a:p>
            <a:r>
              <a:rPr lang="zh-CN" altLang="en-US" sz="2400" dirty="0"/>
              <a:t>不同</a:t>
            </a:r>
            <a:r>
              <a:rPr lang="en-US" altLang="zh-CN" sz="2400" dirty="0"/>
              <a:t>K</a:t>
            </a:r>
            <a:r>
              <a:rPr lang="zh-CN" altLang="en-US" sz="2400" dirty="0"/>
              <a:t>值</a:t>
            </a:r>
            <a:r>
              <a:rPr lang="zh-CN" altLang="en-US" sz="2400" dirty="0" smtClean="0"/>
              <a:t>下热容</a:t>
            </a:r>
            <a:endParaRPr lang="en-US" altLang="zh-CN" sz="2400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40" y="1663069"/>
            <a:ext cx="5524692" cy="4227695"/>
          </a:xfrm>
        </p:spPr>
      </p:pic>
    </p:spTree>
    <p:extLst>
      <p:ext uri="{BB962C8B-B14F-4D97-AF65-F5344CB8AC3E}">
        <p14:creationId xmlns:p14="http://schemas.microsoft.com/office/powerpoint/2010/main" val="227010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五</a:t>
            </a:r>
            <a:r>
              <a:rPr lang="en-US" altLang="zh-CN" dirty="0" smtClean="0"/>
              <a:t>.</a:t>
            </a:r>
            <a:r>
              <a:rPr lang="zh-CN" altLang="en-US" dirty="0" smtClean="0"/>
              <a:t>结果展示</a:t>
            </a:r>
            <a:r>
              <a:rPr lang="en-US" altLang="zh-CN" dirty="0" smtClean="0"/>
              <a:t>(</a:t>
            </a:r>
            <a:r>
              <a:rPr lang="zh-CN" altLang="en-US" dirty="0"/>
              <a:t>五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153765" y="2980355"/>
            <a:ext cx="3630224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700" dirty="0"/>
              <a:t>L=16</a:t>
            </a:r>
          </a:p>
          <a:p>
            <a:r>
              <a:rPr lang="zh-CN" altLang="en-US" sz="2700" dirty="0" smtClean="0"/>
              <a:t>观察临界点附近</a:t>
            </a:r>
            <a:r>
              <a:rPr lang="zh-CN" altLang="en-US" sz="2700" dirty="0"/>
              <a:t>热容</a:t>
            </a:r>
            <a:r>
              <a:rPr lang="zh-CN" altLang="en-US" sz="2700" dirty="0" smtClean="0"/>
              <a:t>的取得极值</a:t>
            </a:r>
            <a:endParaRPr lang="en-US" altLang="zh-CN" sz="270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2758" y="1253040"/>
            <a:ext cx="6125062" cy="4687121"/>
          </a:xfrm>
        </p:spPr>
      </p:pic>
    </p:spTree>
    <p:extLst>
      <p:ext uri="{BB962C8B-B14F-4D97-AF65-F5344CB8AC3E}">
        <p14:creationId xmlns:p14="http://schemas.microsoft.com/office/powerpoint/2010/main" val="2698929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五</a:t>
            </a:r>
            <a:r>
              <a:rPr lang="en-US" altLang="zh-CN" dirty="0" smtClean="0"/>
              <a:t>.</a:t>
            </a:r>
            <a:r>
              <a:rPr lang="zh-CN" altLang="en-US" dirty="0" smtClean="0"/>
              <a:t>结果展示</a:t>
            </a:r>
            <a:r>
              <a:rPr lang="en-US" altLang="zh-CN" dirty="0" smtClean="0"/>
              <a:t>(</a:t>
            </a:r>
            <a:r>
              <a:rPr lang="zh-CN" altLang="en-US" dirty="0"/>
              <a:t>六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592038" y="2036889"/>
            <a:ext cx="2176493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700" dirty="0" smtClean="0"/>
              <a:t>随着</a:t>
            </a:r>
            <a:r>
              <a:rPr lang="en-US" altLang="zh-CN" sz="2700" dirty="0" smtClean="0"/>
              <a:t>L</a:t>
            </a:r>
            <a:r>
              <a:rPr lang="zh-CN" altLang="en-US" sz="2700" dirty="0" smtClean="0"/>
              <a:t>的增大</a:t>
            </a:r>
            <a:endParaRPr lang="en-US" altLang="zh-CN" sz="2700" dirty="0" smtClean="0"/>
          </a:p>
          <a:p>
            <a:r>
              <a:rPr lang="zh-CN" altLang="en-US" sz="2700" dirty="0" smtClean="0"/>
              <a:t>最大比热增大，极大值点趋于相变点</a:t>
            </a:r>
            <a:endParaRPr lang="en-US" altLang="zh-CN" sz="2700" dirty="0" smtClean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1376" y="1002481"/>
            <a:ext cx="7296313" cy="5583404"/>
          </a:xfr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6350" y="506364"/>
            <a:ext cx="3662389" cy="5624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654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五</a:t>
            </a:r>
            <a:r>
              <a:rPr lang="en-US" altLang="zh-CN" dirty="0" smtClean="0"/>
              <a:t>.</a:t>
            </a:r>
            <a:r>
              <a:rPr lang="zh-CN" altLang="en-US" dirty="0" smtClean="0"/>
              <a:t>结果展示</a:t>
            </a:r>
            <a:r>
              <a:rPr lang="en-US" altLang="zh-CN" dirty="0" smtClean="0"/>
              <a:t>(</a:t>
            </a:r>
            <a:r>
              <a:rPr lang="zh-CN" altLang="en-US" dirty="0"/>
              <a:t>七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6968358" y="2503392"/>
                <a:ext cx="2133600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7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7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altLang="zh-CN" sz="2700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2700" dirty="0" smtClean="0"/>
                  <a:t>线性拟合图</a:t>
                </a:r>
                <a:endParaRPr lang="en-US" altLang="zh-CN" sz="2700" dirty="0" smtClean="0"/>
              </a:p>
              <a:p>
                <a:r>
                  <a:rPr lang="zh-CN" altLang="en-US" sz="2700" dirty="0" smtClean="0"/>
                  <a:t>相关系数</a:t>
                </a:r>
                <a:r>
                  <a:rPr lang="en-US" altLang="zh-CN" sz="2700" dirty="0" smtClean="0"/>
                  <a:t>r=0.99999</a:t>
                </a:r>
                <a:endParaRPr lang="en-US" altLang="zh-CN" sz="2700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8358" y="2503392"/>
                <a:ext cx="2133600" cy="1754326"/>
              </a:xfrm>
              <a:prstGeom prst="rect">
                <a:avLst/>
              </a:prstGeom>
              <a:blipFill>
                <a:blip r:embed="rId2"/>
                <a:stretch>
                  <a:fillRect l="-5429" t="-3136" r="-2286" b="-87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7503" y="1221829"/>
            <a:ext cx="6696772" cy="5124613"/>
          </a:xfrm>
        </p:spPr>
      </p:pic>
    </p:spTree>
    <p:extLst>
      <p:ext uri="{BB962C8B-B14F-4D97-AF65-F5344CB8AC3E}">
        <p14:creationId xmlns:p14="http://schemas.microsoft.com/office/powerpoint/2010/main" val="3045500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五</a:t>
            </a:r>
            <a:r>
              <a:rPr lang="en-US" altLang="zh-CN" dirty="0" smtClean="0"/>
              <a:t>.</a:t>
            </a:r>
            <a:r>
              <a:rPr lang="zh-CN" altLang="en-US" dirty="0" smtClean="0"/>
              <a:t>结果展示</a:t>
            </a:r>
            <a:r>
              <a:rPr lang="en-US" altLang="zh-CN" dirty="0" smtClean="0"/>
              <a:t>(</a:t>
            </a:r>
            <a:r>
              <a:rPr lang="zh-CN" altLang="en-US" dirty="0"/>
              <a:t>八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6327226" y="2387778"/>
                <a:ext cx="2301767" cy="21698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7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7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27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altLang="zh-CN" sz="2700" b="0" i="1" smtClean="0">
                          <a:latin typeface="Cambria Math" panose="02040503050406030204" pitchFamily="18" charset="0"/>
                        </a:rPr>
                        <m:t>−1</m:t>
                      </m:r>
                      <m:r>
                        <m:rPr>
                          <m:lit/>
                        </m:rPr>
                        <a:rPr lang="en-US" altLang="zh-CN" sz="27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zh-CN" sz="2700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zh-CN" altLang="en-US" sz="2700" i="1">
                          <a:latin typeface="Cambria Math" panose="02040503050406030204" pitchFamily="18" charset="0"/>
                        </a:rPr>
                        <m:t>图</m:t>
                      </m:r>
                    </m:oMath>
                  </m:oMathPara>
                </a14:m>
                <a:endParaRPr lang="en-US" altLang="zh-CN" sz="2700" b="0" dirty="0" smtClean="0"/>
              </a:p>
              <a:p>
                <a:endParaRPr lang="en-US" altLang="zh-CN" sz="2700" dirty="0"/>
              </a:p>
              <a:p>
                <a:endParaRPr lang="en-US" altLang="zh-CN" sz="27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7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m:rPr>
                          <m:lit/>
                        </m:rPr>
                        <a:rPr lang="en-US" altLang="zh-CN" sz="27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zh-CN" sz="2700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altLang="zh-CN" sz="2700" b="0" i="1" smtClean="0">
                          <a:latin typeface="Cambria Math" panose="02040503050406030204" pitchFamily="18" charset="0"/>
                        </a:rPr>
                        <m:t>→0</m:t>
                      </m:r>
                      <m:r>
                        <a:rPr lang="zh-CN" altLang="en-US" sz="2700" i="1">
                          <a:latin typeface="Cambria Math" panose="02040503050406030204" pitchFamily="18" charset="0"/>
                        </a:rPr>
                        <m:t>时</m:t>
                      </m:r>
                      <m:r>
                        <a:rPr lang="en-US" altLang="zh-CN" sz="27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sz="27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7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700" b="0" i="0" smtClean="0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700" b="0" i="0" smtClean="0">
                              <a:latin typeface="Cambria Math" panose="02040503050406030204" pitchFamily="18" charset="0"/>
                            </a:rPr>
                            <m:t>L</m:t>
                          </m:r>
                        </m:sub>
                      </m:sSub>
                      <m:r>
                        <a:rPr lang="en-US" altLang="zh-CN" sz="2700" b="0" i="0" smtClean="0">
                          <a:latin typeface="Cambria Math" panose="02040503050406030204" pitchFamily="18" charset="0"/>
                        </a:rPr>
                        <m:t>→2</m:t>
                      </m:r>
                      <m:r>
                        <m:rPr>
                          <m:lit/>
                        </m:rPr>
                        <a:rPr lang="en-US" altLang="zh-CN" sz="2700" b="0" i="0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zh-CN" sz="2700" b="0" i="0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altLang="zh-CN" sz="2700" b="0" dirty="0" smtClean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7226" y="2387778"/>
                <a:ext cx="2301767" cy="216988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2911" y="1512233"/>
            <a:ext cx="6512842" cy="4983864"/>
          </a:xfr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4561" y="1901735"/>
            <a:ext cx="4809480" cy="4204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778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</a:t>
            </a:r>
            <a:r>
              <a:rPr lang="en-US" altLang="zh-CN" dirty="0" smtClean="0"/>
              <a:t>.</a:t>
            </a:r>
            <a:r>
              <a:rPr lang="zh-CN" altLang="en-US" dirty="0" smtClean="0"/>
              <a:t>问题的提出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057401"/>
            <a:ext cx="8229600" cy="2163144"/>
          </a:xfrm>
        </p:spPr>
        <p:txBody>
          <a:bodyPr/>
          <a:lstStyle/>
          <a:p>
            <a:r>
              <a:rPr lang="zh-CN" altLang="en-US" dirty="0" smtClean="0"/>
              <a:t>求解系统中</a:t>
            </a:r>
            <a:r>
              <a:rPr lang="zh-CN" altLang="en-US" dirty="0"/>
              <a:t>状态</a:t>
            </a:r>
            <a:r>
              <a:rPr lang="zh-CN" altLang="en-US" dirty="0" smtClean="0"/>
              <a:t>参量的概率分布</a:t>
            </a:r>
            <a:r>
              <a:rPr lang="zh-CN" altLang="en-US" dirty="0"/>
              <a:t>，</a:t>
            </a:r>
            <a:r>
              <a:rPr lang="zh-CN" altLang="en-US" dirty="0" smtClean="0"/>
              <a:t>例如：给定温度</a:t>
            </a:r>
            <a:r>
              <a:rPr lang="en-US" altLang="zh-CN" dirty="0" smtClean="0"/>
              <a:t>T</a:t>
            </a:r>
            <a:r>
              <a:rPr lang="zh-CN" altLang="en-US" dirty="0" smtClean="0"/>
              <a:t>下，无外场</a:t>
            </a:r>
            <a:r>
              <a:rPr lang="en-US" altLang="zh-CN" dirty="0" err="1" smtClean="0"/>
              <a:t>Ising</a:t>
            </a:r>
            <a:r>
              <a:rPr lang="zh-CN" altLang="en-US" dirty="0" smtClean="0"/>
              <a:t>模型能量分布</a:t>
            </a:r>
            <a:endParaRPr lang="en-US" altLang="zh-CN" dirty="0" smtClean="0"/>
          </a:p>
          <a:p>
            <a:r>
              <a:rPr lang="zh-CN" altLang="en-US" dirty="0" smtClean="0"/>
              <a:t>不同温度下，比热</a:t>
            </a:r>
            <a:r>
              <a:rPr lang="zh-CN" altLang="en-US" dirty="0" smtClean="0"/>
              <a:t>的求解</a:t>
            </a:r>
            <a:endParaRPr lang="en-US" altLang="zh-CN" dirty="0" smtClean="0"/>
          </a:p>
          <a:p>
            <a:r>
              <a:rPr lang="zh-CN" altLang="en-US" dirty="0" smtClean="0"/>
              <a:t>寻找相变点</a:t>
            </a:r>
            <a:endParaRPr lang="en-US" altLang="zh-CN" dirty="0" smtClean="0"/>
          </a:p>
          <a:p>
            <a:r>
              <a:rPr lang="zh-CN" altLang="en-US" dirty="0" smtClean="0"/>
              <a:t>提高</a:t>
            </a:r>
            <a:r>
              <a:rPr lang="zh-CN" altLang="en-US" dirty="0" smtClean="0"/>
              <a:t>计算速度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582672" y="4735839"/>
            <a:ext cx="589705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500" dirty="0"/>
              <a:t>直方图算法</a:t>
            </a:r>
            <a:endParaRPr lang="en-US" altLang="zh-CN" sz="4500" dirty="0"/>
          </a:p>
          <a:p>
            <a:pPr algn="ctr"/>
            <a:r>
              <a:rPr lang="en-US" altLang="zh-CN" dirty="0"/>
              <a:t>(</a:t>
            </a:r>
            <a:r>
              <a:rPr lang="en-US" altLang="zh-CN" dirty="0" err="1"/>
              <a:t>Ferrenberg</a:t>
            </a:r>
            <a:r>
              <a:rPr lang="en-US" altLang="zh-CN" dirty="0"/>
              <a:t> and Swendsen,1988)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424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244204" y="2840732"/>
            <a:ext cx="30265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/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2646918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</a:t>
            </a:r>
            <a:r>
              <a:rPr lang="en-US" altLang="zh-CN" dirty="0" smtClean="0"/>
              <a:t>.</a:t>
            </a:r>
            <a:r>
              <a:rPr lang="zh-CN" altLang="en-US" dirty="0" smtClean="0"/>
              <a:t>单步直方图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系统哈密顿量</a:t>
            </a:r>
            <a:r>
              <a:rPr lang="en-US" altLang="zh-CN" dirty="0" smtClean="0"/>
              <a:t>H=</a:t>
            </a:r>
            <a:r>
              <a:rPr lang="en-US" altLang="zh-CN" dirty="0" err="1" smtClean="0"/>
              <a:t>KS+hM</a:t>
            </a:r>
            <a:endParaRPr lang="en-US" altLang="zh-CN" dirty="0" smtClean="0"/>
          </a:p>
          <a:p>
            <a:r>
              <a:rPr lang="zh-CN" altLang="en-US" dirty="0" smtClean="0"/>
              <a:t>参数无量纲化</a:t>
            </a:r>
            <a:r>
              <a:rPr lang="en-US" altLang="zh-CN" dirty="0" smtClean="0"/>
              <a:t>K=J/</a:t>
            </a:r>
            <a:r>
              <a:rPr lang="en-US" altLang="zh-CN" dirty="0" err="1" smtClean="0"/>
              <a:t>kT,h</a:t>
            </a:r>
            <a:r>
              <a:rPr lang="en-US" altLang="zh-CN" dirty="0" smtClean="0"/>
              <a:t>=H/</a:t>
            </a:r>
            <a:r>
              <a:rPr lang="en-US" altLang="zh-CN" dirty="0" err="1" smtClean="0"/>
              <a:t>kT</a:t>
            </a:r>
            <a:endParaRPr lang="en-US" altLang="zh-CN" dirty="0" smtClean="0"/>
          </a:p>
          <a:p>
            <a:r>
              <a:rPr lang="zh-CN" altLang="en-US" dirty="0" smtClean="0"/>
              <a:t>选定参数</a:t>
            </a:r>
            <a:r>
              <a:rPr lang="en-US" altLang="zh-CN" dirty="0" smtClean="0"/>
              <a:t>(K0,h0)</a:t>
            </a:r>
            <a:r>
              <a:rPr lang="zh-CN" altLang="en-US" dirty="0" smtClean="0"/>
              <a:t>做</a:t>
            </a:r>
            <a:r>
              <a:rPr lang="en-US" altLang="zh-CN" dirty="0" smtClean="0"/>
              <a:t>n</a:t>
            </a:r>
            <a:r>
              <a:rPr lang="zh-CN" altLang="en-US" dirty="0" smtClean="0"/>
              <a:t>次蒙特卡洛模拟，</a:t>
            </a:r>
            <a:r>
              <a:rPr lang="zh-CN" altLang="en-US" dirty="0" smtClean="0"/>
              <a:t>得到数据</a:t>
            </a:r>
            <a:r>
              <a:rPr lang="zh-CN" altLang="en-US" dirty="0" smtClean="0"/>
              <a:t>点</a:t>
            </a:r>
            <a:endParaRPr lang="en-US" altLang="zh-CN" dirty="0" smtClean="0"/>
          </a:p>
          <a:p>
            <a:r>
              <a:rPr lang="zh-CN" altLang="en-US" dirty="0"/>
              <a:t>由</a:t>
            </a:r>
            <a:r>
              <a:rPr lang="zh-CN" altLang="en-US" dirty="0" smtClean="0"/>
              <a:t>数据点状态参量</a:t>
            </a:r>
            <a:r>
              <a:rPr lang="en-US" altLang="zh-CN" dirty="0" smtClean="0"/>
              <a:t>(S,M)</a:t>
            </a:r>
            <a:r>
              <a:rPr lang="zh-CN" altLang="en-US" dirty="0" smtClean="0"/>
              <a:t>的直方图</a:t>
            </a:r>
            <a:r>
              <a:rPr lang="zh-CN" altLang="en-US" dirty="0"/>
              <a:t>估计</a:t>
            </a:r>
            <a:r>
              <a:rPr lang="zh-CN" altLang="en-US" dirty="0" smtClean="0"/>
              <a:t>不同</a:t>
            </a:r>
            <a:r>
              <a:rPr lang="en-US" altLang="zh-CN" dirty="0" smtClean="0"/>
              <a:t>(S,M)</a:t>
            </a:r>
            <a:r>
              <a:rPr lang="zh-CN" altLang="en-US" dirty="0" smtClean="0"/>
              <a:t>处的概率</a:t>
            </a:r>
            <a:endParaRPr lang="en-US" altLang="zh-CN" dirty="0" smtClean="0"/>
          </a:p>
          <a:p>
            <a:r>
              <a:rPr lang="zh-CN" altLang="en-US" dirty="0" smtClean="0"/>
              <a:t>利用玻尔兹曼分布求得</a:t>
            </a:r>
            <a:r>
              <a:rPr lang="en-US" altLang="zh-CN" dirty="0" smtClean="0"/>
              <a:t>(K0,h0)</a:t>
            </a:r>
            <a:r>
              <a:rPr lang="zh-CN" altLang="en-US" dirty="0" smtClean="0"/>
              <a:t>附近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K,h</a:t>
            </a:r>
            <a:r>
              <a:rPr lang="en-US" altLang="zh-CN" dirty="0" smtClean="0"/>
              <a:t>)</a:t>
            </a:r>
            <a:r>
              <a:rPr lang="zh-CN" altLang="en-US" dirty="0" smtClean="0"/>
              <a:t>处系统状态参量</a:t>
            </a:r>
            <a:r>
              <a:rPr lang="en-US" altLang="zh-CN" dirty="0" smtClean="0"/>
              <a:t>(S,M)</a:t>
            </a:r>
            <a:r>
              <a:rPr lang="zh-CN" altLang="en-US" dirty="0" smtClean="0"/>
              <a:t>的概率分布</a:t>
            </a:r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457200" y="4814510"/>
            <a:ext cx="8229600" cy="89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l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</a:defRPr>
            </a:lvl9pPr>
          </a:lstStyle>
          <a:p>
            <a:r>
              <a:rPr lang="zh-CN" altLang="en-US" sz="2400" kern="0" dirty="0"/>
              <a:t>不足之处：仅能求得模拟参数值附近的概率分布，超过一定范围误差很大。</a:t>
            </a:r>
          </a:p>
        </p:txBody>
      </p:sp>
    </p:spTree>
    <p:extLst>
      <p:ext uri="{BB962C8B-B14F-4D97-AF65-F5344CB8AC3E}">
        <p14:creationId xmlns:p14="http://schemas.microsoft.com/office/powerpoint/2010/main" val="1550155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三</a:t>
            </a:r>
            <a:r>
              <a:rPr lang="en-US" altLang="zh-CN" dirty="0" smtClean="0"/>
              <a:t>.</a:t>
            </a:r>
            <a:r>
              <a:rPr lang="zh-CN" altLang="en-US" dirty="0" smtClean="0"/>
              <a:t>多步直方图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84284"/>
                <a:ext cx="8229600" cy="3499781"/>
              </a:xfrm>
            </p:spPr>
            <p:txBody>
              <a:bodyPr/>
              <a:lstStyle/>
              <a:p>
                <a:r>
                  <a:rPr lang="zh-CN" altLang="en-US" dirty="0" smtClean="0"/>
                  <a:t>将多个</a:t>
                </a:r>
                <a:r>
                  <a:rPr lang="en-US" altLang="zh-CN" dirty="0" smtClean="0"/>
                  <a:t>K</a:t>
                </a:r>
                <a:r>
                  <a:rPr lang="zh-CN" altLang="en-US" dirty="0" smtClean="0"/>
                  <a:t>值</a:t>
                </a:r>
                <a:r>
                  <a:rPr lang="en-US" altLang="zh-CN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altLang="zh-CN" dirty="0" smtClean="0"/>
                  <a:t>)</a:t>
                </a:r>
                <a:r>
                  <a:rPr lang="zh-CN" altLang="en-US" dirty="0"/>
                  <a:t>的</a:t>
                </a:r>
                <a:r>
                  <a:rPr lang="zh-CN" altLang="en-US" dirty="0" smtClean="0"/>
                  <a:t>模拟结果存入直方图并计算系统处于不同状态概率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将不同</a:t>
                </a:r>
                <a:r>
                  <a:rPr lang="en-US" altLang="zh-CN" dirty="0" smtClean="0"/>
                  <a:t>K</a:t>
                </a:r>
                <a:r>
                  <a:rPr lang="zh-CN" altLang="en-US" dirty="0" smtClean="0"/>
                  <a:t>值下</a:t>
                </a:r>
                <a:r>
                  <a:rPr lang="en-US" altLang="zh-CN" dirty="0" smtClean="0"/>
                  <a:t>S</a:t>
                </a:r>
                <a:r>
                  <a:rPr lang="zh-CN" altLang="en-US" dirty="0" smtClean="0"/>
                  <a:t>的概率加权平均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权重因子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zh-CN" altLang="en-US" dirty="0" smtClean="0"/>
                  <a:t>是关联时间的函数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关联时间表征每两步间取得数据点的关联强弱</a:t>
                </a:r>
                <a:endParaRPr lang="en-US" altLang="zh-CN" dirty="0" smtClean="0"/>
              </a:p>
              <a:p>
                <a:r>
                  <a:rPr lang="zh-CN" altLang="en-US" dirty="0" smtClean="0"/>
                  <a:t>两</a:t>
                </a:r>
                <a:r>
                  <a:rPr lang="zh-CN" altLang="en-US" dirty="0"/>
                  <a:t>步</a:t>
                </a:r>
                <a:r>
                  <a:rPr lang="zh-CN" altLang="en-US" dirty="0" smtClean="0"/>
                  <a:t>数据点之间无关联时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84284"/>
                <a:ext cx="8229600" cy="3499781"/>
              </a:xfrm>
              <a:blipFill>
                <a:blip r:embed="rId2"/>
                <a:stretch>
                  <a:fillRect l="-519" t="-15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8251" y="4807299"/>
            <a:ext cx="4077331" cy="119327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609600" y="4938740"/>
                <a:ext cx="3820791" cy="10618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100" dirty="0" smtClean="0"/>
                  <a:t>                          概率公式：</a:t>
                </a:r>
                <a:endParaRPr lang="en-US" altLang="zh-CN" sz="2100" dirty="0"/>
              </a:p>
              <a:p>
                <a:endParaRPr lang="en-US" altLang="zh-CN" sz="2100" b="0" dirty="0" smtClean="0"/>
              </a:p>
              <a:p>
                <a:r>
                  <a:rPr lang="zh-CN" altLang="en-US" sz="2100" b="0" dirty="0" smtClean="0"/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1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1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100" dirty="0" smtClean="0"/>
                  <a:t>取适当值使概率归一化</a:t>
                </a:r>
                <a:endParaRPr lang="zh-CN" altLang="en-US" sz="2100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4938740"/>
                <a:ext cx="3820791" cy="1061829"/>
              </a:xfrm>
              <a:prstGeom prst="rect">
                <a:avLst/>
              </a:prstGeom>
              <a:blipFill>
                <a:blip r:embed="rId4"/>
                <a:stretch>
                  <a:fillRect l="-1914" t="-3448" b="-109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8589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5741" y="868857"/>
            <a:ext cx="8229600" cy="854869"/>
          </a:xfrm>
        </p:spPr>
        <p:txBody>
          <a:bodyPr/>
          <a:lstStyle/>
          <a:p>
            <a:r>
              <a:rPr lang="zh-CN" altLang="en-US" dirty="0" smtClean="0"/>
              <a:t>四</a:t>
            </a:r>
            <a:r>
              <a:rPr lang="en-US" altLang="zh-CN" dirty="0" smtClean="0"/>
              <a:t>.</a:t>
            </a:r>
            <a:r>
              <a:rPr lang="zh-CN" altLang="en-US" dirty="0" smtClean="0"/>
              <a:t>程序设计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582048" y="2334413"/>
            <a:ext cx="343582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一个</a:t>
            </a:r>
            <a:r>
              <a:rPr lang="en-US" altLang="zh-CN" sz="2400" dirty="0"/>
              <a:t>MCMC</a:t>
            </a:r>
            <a:r>
              <a:rPr lang="zh-CN" altLang="en-US" sz="2400" dirty="0"/>
              <a:t>类</a:t>
            </a:r>
            <a:r>
              <a:rPr lang="en-US" altLang="zh-CN" sz="2400" dirty="0"/>
              <a:t>status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一个直方图类</a:t>
            </a:r>
            <a:r>
              <a:rPr lang="en-US" altLang="zh-CN" sz="2400" dirty="0"/>
              <a:t>histogram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Main()</a:t>
            </a:r>
            <a:r>
              <a:rPr lang="zh-CN" altLang="en-US" sz="2400" dirty="0" smtClean="0"/>
              <a:t>主程序在</a:t>
            </a:r>
            <a:r>
              <a:rPr lang="en-US" altLang="zh-CN" sz="2400" dirty="0" smtClean="0"/>
              <a:t>out.cpp</a:t>
            </a:r>
            <a:r>
              <a:rPr lang="zh-CN" altLang="en-US" sz="2400" dirty="0" smtClean="0"/>
              <a:t>中</a:t>
            </a: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err="1"/>
              <a:t>Makefile</a:t>
            </a:r>
            <a:r>
              <a:rPr lang="zh-CN" altLang="en-US" sz="2400" dirty="0" smtClean="0"/>
              <a:t>管理</a:t>
            </a:r>
            <a:endParaRPr lang="en-US" altLang="zh-CN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将输出文件存入</a:t>
            </a:r>
            <a:r>
              <a:rPr lang="en-US" altLang="zh-CN" sz="2400" dirty="0" smtClean="0"/>
              <a:t>data</a:t>
            </a:r>
            <a:r>
              <a:rPr lang="zh-CN" altLang="en-US" sz="2400" dirty="0" smtClean="0"/>
              <a:t>文件夹</a:t>
            </a:r>
            <a:endParaRPr lang="en-US" altLang="zh-CN" sz="2400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28498"/>
            <a:ext cx="5370939" cy="3758590"/>
          </a:xfrm>
        </p:spPr>
      </p:pic>
    </p:spTree>
    <p:extLst>
      <p:ext uri="{BB962C8B-B14F-4D97-AF65-F5344CB8AC3E}">
        <p14:creationId xmlns:p14="http://schemas.microsoft.com/office/powerpoint/2010/main" val="2065775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四</a:t>
            </a:r>
            <a:r>
              <a:rPr lang="en-US" altLang="zh-CN" dirty="0" smtClean="0"/>
              <a:t>.1.MCMC</a:t>
            </a:r>
            <a:r>
              <a:rPr lang="zh-CN" altLang="en-US" dirty="0" smtClean="0"/>
              <a:t>类的设计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671292" y="2105512"/>
            <a:ext cx="312100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00" dirty="0"/>
              <a:t>包括：参数</a:t>
            </a:r>
            <a:r>
              <a:rPr lang="en-US" altLang="zh-CN" sz="2100" dirty="0"/>
              <a:t>K</a:t>
            </a:r>
            <a:r>
              <a:rPr lang="zh-CN" altLang="en-US" sz="2100" dirty="0"/>
              <a:t>，磁矩</a:t>
            </a:r>
            <a:r>
              <a:rPr lang="en-US" altLang="zh-CN" sz="2100" dirty="0"/>
              <a:t>M</a:t>
            </a:r>
            <a:r>
              <a:rPr lang="zh-CN" altLang="en-US" sz="2100" dirty="0"/>
              <a:t>，能量</a:t>
            </a:r>
            <a:r>
              <a:rPr lang="en-US" altLang="zh-CN" sz="2100" dirty="0" smtClean="0"/>
              <a:t>E</a:t>
            </a:r>
            <a:r>
              <a:rPr lang="zh-CN" altLang="en-US" sz="2100" dirty="0" smtClean="0"/>
              <a:t>，一个</a:t>
            </a:r>
            <a:r>
              <a:rPr lang="en-US" altLang="zh-CN" sz="2100" dirty="0" smtClean="0"/>
              <a:t>vector</a:t>
            </a:r>
            <a:r>
              <a:rPr lang="zh-CN" altLang="en-US" sz="2100" dirty="0" smtClean="0"/>
              <a:t>存入伊辛模型点阵</a:t>
            </a:r>
            <a:endParaRPr lang="en-US" altLang="zh-CN" sz="2100" dirty="0"/>
          </a:p>
          <a:p>
            <a:endParaRPr lang="en-US" altLang="zh-CN" sz="2100" dirty="0"/>
          </a:p>
          <a:p>
            <a:r>
              <a:rPr lang="zh-CN" altLang="en-US" sz="2100" dirty="0"/>
              <a:t>成员函数</a:t>
            </a:r>
            <a:r>
              <a:rPr lang="zh-CN" altLang="en-US" sz="2100" dirty="0" smtClean="0"/>
              <a:t>：计算</a:t>
            </a:r>
            <a:r>
              <a:rPr lang="zh-CN" altLang="en-US" sz="2100" dirty="0"/>
              <a:t>翻转的能量差，尝试翻转，完成</a:t>
            </a:r>
            <a:r>
              <a:rPr lang="zh-CN" altLang="en-US" sz="2100" dirty="0" smtClean="0"/>
              <a:t>一个</a:t>
            </a:r>
            <a:r>
              <a:rPr lang="en-US" altLang="zh-CN" sz="2100" dirty="0" smtClean="0"/>
              <a:t>Metropolis</a:t>
            </a:r>
            <a:r>
              <a:rPr lang="zh-CN" altLang="en-US" sz="2100" dirty="0" smtClean="0"/>
              <a:t>步</a:t>
            </a:r>
            <a:endParaRPr lang="en-US" altLang="zh-CN" sz="2100" dirty="0"/>
          </a:p>
          <a:p>
            <a:endParaRPr lang="en-US" altLang="zh-CN" sz="2100" dirty="0"/>
          </a:p>
          <a:p>
            <a:r>
              <a:rPr lang="en-US" altLang="zh-CN" sz="2100" dirty="0"/>
              <a:t>K</a:t>
            </a:r>
            <a:r>
              <a:rPr lang="zh-CN" altLang="en-US" sz="2100" dirty="0"/>
              <a:t>非</a:t>
            </a:r>
            <a:r>
              <a:rPr lang="en-US" altLang="zh-CN" sz="2100" dirty="0"/>
              <a:t>static,</a:t>
            </a:r>
            <a:r>
              <a:rPr lang="zh-CN" altLang="en-US" sz="2100" dirty="0"/>
              <a:t>不同次模拟的参数不同</a:t>
            </a: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43" y="1543086"/>
            <a:ext cx="5172113" cy="4314857"/>
          </a:xfrm>
        </p:spPr>
      </p:pic>
    </p:spTree>
    <p:extLst>
      <p:ext uri="{BB962C8B-B14F-4D97-AF65-F5344CB8AC3E}">
        <p14:creationId xmlns:p14="http://schemas.microsoft.com/office/powerpoint/2010/main" val="2597062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四</a:t>
            </a:r>
            <a:r>
              <a:rPr lang="en-US" altLang="zh-CN" dirty="0" smtClean="0"/>
              <a:t>.2</a:t>
            </a:r>
            <a:r>
              <a:rPr lang="zh-CN" altLang="en-US" dirty="0" smtClean="0"/>
              <a:t>直方图类的设计</a:t>
            </a:r>
            <a:r>
              <a:rPr lang="en-US" altLang="zh-CN" dirty="0" smtClean="0"/>
              <a:t>(</a:t>
            </a:r>
            <a:r>
              <a:rPr lang="zh-CN" altLang="en-US" dirty="0"/>
              <a:t>一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292917" y="1963477"/>
            <a:ext cx="3527558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00" dirty="0"/>
              <a:t>包括</a:t>
            </a:r>
            <a:r>
              <a:rPr lang="zh-CN" altLang="en-US" sz="2100" dirty="0" smtClean="0"/>
              <a:t>：</a:t>
            </a:r>
            <a:endParaRPr lang="en-US" altLang="zh-CN" sz="2100" dirty="0" smtClean="0"/>
          </a:p>
          <a:p>
            <a:r>
              <a:rPr lang="en-US" altLang="zh-CN" sz="2100" dirty="0" err="1"/>
              <a:t>i</a:t>
            </a:r>
            <a:r>
              <a:rPr lang="en-US" altLang="zh-CN" sz="2100" dirty="0" err="1" smtClean="0"/>
              <a:t>nt</a:t>
            </a:r>
            <a:r>
              <a:rPr lang="en-US" altLang="zh-CN" sz="2100" dirty="0" smtClean="0"/>
              <a:t> L</a:t>
            </a:r>
            <a:r>
              <a:rPr lang="zh-CN" altLang="en-US" sz="2100" dirty="0" smtClean="0"/>
              <a:t>伊辛模型边长</a:t>
            </a:r>
            <a:endParaRPr lang="en-US" altLang="zh-CN" sz="2100" dirty="0"/>
          </a:p>
          <a:p>
            <a:r>
              <a:rPr lang="en-US" altLang="zh-CN" sz="2100" dirty="0" smtClean="0"/>
              <a:t>vector</a:t>
            </a:r>
            <a:r>
              <a:rPr lang="zh-CN" altLang="en-US" sz="2100" dirty="0" smtClean="0"/>
              <a:t>：</a:t>
            </a:r>
            <a:r>
              <a:rPr lang="zh-CN" altLang="en-US" sz="2100" dirty="0"/>
              <a:t>存入不同次模拟的</a:t>
            </a:r>
            <a:r>
              <a:rPr lang="zh-CN" altLang="en-US" sz="2100" dirty="0" smtClean="0"/>
              <a:t>参数</a:t>
            </a:r>
            <a:r>
              <a:rPr lang="en-US" altLang="zh-CN" sz="2100" dirty="0" smtClean="0"/>
              <a:t>{K}</a:t>
            </a:r>
            <a:endParaRPr lang="en-US" altLang="zh-CN" sz="2100" dirty="0"/>
          </a:p>
          <a:p>
            <a:r>
              <a:rPr lang="en-US" altLang="zh-CN" sz="2100" dirty="0"/>
              <a:t>m</a:t>
            </a:r>
            <a:r>
              <a:rPr lang="en-US" altLang="zh-CN" sz="2100" dirty="0" smtClean="0"/>
              <a:t>ap:</a:t>
            </a:r>
            <a:r>
              <a:rPr lang="zh-CN" altLang="en-US" sz="2100" dirty="0" smtClean="0"/>
              <a:t>构建</a:t>
            </a:r>
            <a:r>
              <a:rPr lang="zh-CN" altLang="en-US" sz="2100" dirty="0"/>
              <a:t>直方图</a:t>
            </a:r>
            <a:endParaRPr lang="en-US" altLang="zh-CN" sz="2100" dirty="0"/>
          </a:p>
          <a:p>
            <a:r>
              <a:rPr lang="zh-CN" altLang="en-US" sz="2100" dirty="0"/>
              <a:t>将能量与次数关联</a:t>
            </a:r>
            <a:endParaRPr lang="en-US" altLang="zh-CN" sz="2100" dirty="0"/>
          </a:p>
          <a:p>
            <a:endParaRPr lang="en-US" altLang="zh-CN" sz="2100" dirty="0"/>
          </a:p>
          <a:p>
            <a:r>
              <a:rPr lang="zh-CN" altLang="en-US" sz="2100" dirty="0" smtClean="0"/>
              <a:t>结果概率分布</a:t>
            </a:r>
            <a:r>
              <a:rPr lang="en-US" altLang="zh-CN" sz="2100" dirty="0" err="1" smtClean="0"/>
              <a:t>outP</a:t>
            </a:r>
            <a:r>
              <a:rPr lang="zh-CN" altLang="en-US" sz="2100" dirty="0"/>
              <a:t>由成员函数</a:t>
            </a:r>
            <a:r>
              <a:rPr lang="en-US" altLang="zh-CN" sz="2100" dirty="0" err="1"/>
              <a:t>getP</a:t>
            </a:r>
            <a:r>
              <a:rPr lang="en-US" altLang="zh-CN" sz="2100" dirty="0"/>
              <a:t>()</a:t>
            </a:r>
            <a:r>
              <a:rPr lang="zh-CN" altLang="en-US" sz="2100" dirty="0"/>
              <a:t>生成，输入一个参数</a:t>
            </a:r>
            <a:r>
              <a:rPr lang="en-US" altLang="zh-CN" sz="2100" dirty="0"/>
              <a:t>K</a:t>
            </a:r>
            <a:r>
              <a:rPr lang="zh-CN" altLang="en-US" sz="2100" dirty="0"/>
              <a:t>值，由</a:t>
            </a:r>
            <a:r>
              <a:rPr lang="en-US" altLang="zh-CN" sz="2100" dirty="0" err="1"/>
              <a:t>getP</a:t>
            </a:r>
            <a:r>
              <a:rPr lang="en-US" altLang="zh-CN" sz="2100" dirty="0"/>
              <a:t>()</a:t>
            </a:r>
            <a:r>
              <a:rPr lang="zh-CN" altLang="en-US" sz="2100" dirty="0"/>
              <a:t>生成其概率分布</a:t>
            </a:r>
            <a:endParaRPr lang="en-US" altLang="zh-CN" sz="210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717"/>
          <a:stretch/>
        </p:blipFill>
        <p:spPr>
          <a:xfrm>
            <a:off x="75277" y="1963477"/>
            <a:ext cx="4738461" cy="3710015"/>
          </a:xfrm>
        </p:spPr>
      </p:pic>
    </p:spTree>
    <p:extLst>
      <p:ext uri="{BB962C8B-B14F-4D97-AF65-F5344CB8AC3E}">
        <p14:creationId xmlns:p14="http://schemas.microsoft.com/office/powerpoint/2010/main" val="1697949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四</a:t>
            </a:r>
            <a:r>
              <a:rPr lang="en-US" altLang="zh-CN" dirty="0" smtClean="0"/>
              <a:t>.2.</a:t>
            </a:r>
            <a:r>
              <a:rPr lang="zh-CN" altLang="en-US" dirty="0" smtClean="0"/>
              <a:t>直方图类的设计</a:t>
            </a:r>
            <a:r>
              <a:rPr lang="en-US" altLang="zh-CN" dirty="0" smtClean="0"/>
              <a:t>(</a:t>
            </a:r>
            <a:r>
              <a:rPr lang="zh-CN" altLang="en-US" dirty="0" smtClean="0"/>
              <a:t>二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255172" y="2250611"/>
            <a:ext cx="3615559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00" dirty="0" smtClean="0"/>
              <a:t>Initial()</a:t>
            </a:r>
          </a:p>
          <a:p>
            <a:r>
              <a:rPr lang="zh-CN" altLang="en-US" sz="2100" dirty="0" smtClean="0"/>
              <a:t>传入</a:t>
            </a:r>
            <a:r>
              <a:rPr lang="en-US" altLang="zh-CN" sz="2100" dirty="0" smtClean="0"/>
              <a:t>4</a:t>
            </a:r>
            <a:r>
              <a:rPr lang="zh-CN" altLang="en-US" sz="2100" dirty="0" smtClean="0"/>
              <a:t>个参数：边长</a:t>
            </a:r>
            <a:r>
              <a:rPr lang="en-US" altLang="zh-CN" sz="2100" dirty="0" smtClean="0"/>
              <a:t>L</a:t>
            </a:r>
            <a:r>
              <a:rPr lang="zh-CN" altLang="en-US" sz="2100" dirty="0" smtClean="0"/>
              <a:t>，开始计数的步数，结束的步数，取得数据间隔步数</a:t>
            </a:r>
            <a:endParaRPr lang="en-US" altLang="zh-CN" sz="2100" dirty="0" smtClean="0"/>
          </a:p>
          <a:p>
            <a:endParaRPr lang="en-US" altLang="zh-CN" sz="2100" dirty="0"/>
          </a:p>
          <a:p>
            <a:r>
              <a:rPr lang="zh-CN" altLang="en-US" sz="2100" dirty="0" smtClean="0"/>
              <a:t>根据参数</a:t>
            </a:r>
            <a:r>
              <a:rPr lang="en-US" altLang="zh-CN" sz="2100" dirty="0" smtClean="0"/>
              <a:t>vector</a:t>
            </a:r>
            <a:r>
              <a:rPr lang="zh-CN" altLang="en-US" sz="2100" dirty="0"/>
              <a:t>中</a:t>
            </a:r>
            <a:r>
              <a:rPr lang="zh-CN" altLang="en-US" sz="2100" dirty="0" smtClean="0"/>
              <a:t>条件</a:t>
            </a:r>
            <a:r>
              <a:rPr lang="zh-CN" altLang="en-US" sz="2100" dirty="0"/>
              <a:t>创建蒙特卡洛循环</a:t>
            </a:r>
            <a:endParaRPr lang="en-US" altLang="zh-CN" sz="2100" dirty="0"/>
          </a:p>
          <a:p>
            <a:r>
              <a:rPr lang="zh-CN" altLang="en-US" sz="2100" dirty="0"/>
              <a:t>利用</a:t>
            </a:r>
            <a:r>
              <a:rPr lang="en-US" altLang="zh-CN" sz="2100" dirty="0"/>
              <a:t>judge()</a:t>
            </a:r>
            <a:r>
              <a:rPr lang="zh-CN" altLang="en-US" sz="2100" dirty="0"/>
              <a:t>将取得的数据存入</a:t>
            </a:r>
            <a:r>
              <a:rPr lang="en-US" altLang="zh-CN" sz="2100" dirty="0"/>
              <a:t>map</a:t>
            </a:r>
            <a:r>
              <a:rPr lang="zh-CN" altLang="en-US" sz="2100" dirty="0"/>
              <a:t>中</a:t>
            </a:r>
            <a:endParaRPr lang="en-US" altLang="zh-CN" sz="2100" dirty="0"/>
          </a:p>
        </p:txBody>
      </p:sp>
      <p:pic>
        <p:nvPicPr>
          <p:cNvPr id="7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717"/>
          <a:stretch/>
        </p:blipFill>
        <p:spPr>
          <a:xfrm>
            <a:off x="116456" y="1716265"/>
            <a:ext cx="4738481" cy="3710015"/>
          </a:xfrm>
        </p:spPr>
      </p:pic>
    </p:spTree>
    <p:extLst>
      <p:ext uri="{BB962C8B-B14F-4D97-AF65-F5344CB8AC3E}">
        <p14:creationId xmlns:p14="http://schemas.microsoft.com/office/powerpoint/2010/main" val="3710908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四</a:t>
            </a:r>
            <a:r>
              <a:rPr lang="en-US" altLang="zh-CN" dirty="0" smtClean="0"/>
              <a:t>.2.</a:t>
            </a:r>
            <a:r>
              <a:rPr lang="zh-CN" altLang="en-US" dirty="0" smtClean="0"/>
              <a:t>直方图类的设计</a:t>
            </a:r>
            <a:r>
              <a:rPr lang="en-US" altLang="zh-CN" dirty="0" smtClean="0"/>
              <a:t>(</a:t>
            </a:r>
            <a:r>
              <a:rPr lang="zh-CN" altLang="en-US" dirty="0" smtClean="0"/>
              <a:t>三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304098" y="2210487"/>
            <a:ext cx="2755819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00" dirty="0" smtClean="0"/>
              <a:t>Judge</a:t>
            </a:r>
            <a:r>
              <a:rPr lang="en-US" altLang="zh-CN" sz="2100" dirty="0"/>
              <a:t>()</a:t>
            </a:r>
            <a:r>
              <a:rPr lang="zh-CN" altLang="en-US" sz="2100" dirty="0"/>
              <a:t>：</a:t>
            </a:r>
            <a:endParaRPr lang="en-US" altLang="zh-CN" sz="2100" dirty="0"/>
          </a:p>
          <a:p>
            <a:r>
              <a:rPr lang="zh-CN" altLang="en-US" sz="2100" dirty="0"/>
              <a:t>使用</a:t>
            </a:r>
            <a:r>
              <a:rPr lang="en-US" altLang="zh-CN" sz="2100" dirty="0" err="1"/>
              <a:t>map.find</a:t>
            </a:r>
            <a:r>
              <a:rPr lang="en-US" altLang="zh-CN" sz="2100" dirty="0"/>
              <a:t>()==</a:t>
            </a:r>
            <a:r>
              <a:rPr lang="en-US" altLang="zh-CN" sz="2100" dirty="0" err="1"/>
              <a:t>map.end</a:t>
            </a:r>
            <a:r>
              <a:rPr lang="en-US" altLang="zh-CN" sz="2100" dirty="0"/>
              <a:t>()</a:t>
            </a:r>
          </a:p>
          <a:p>
            <a:r>
              <a:rPr lang="zh-CN" altLang="en-US" sz="2100" dirty="0"/>
              <a:t>避免初始值非</a:t>
            </a:r>
            <a:r>
              <a:rPr lang="en-US" altLang="zh-CN" sz="2100" dirty="0"/>
              <a:t>0</a:t>
            </a:r>
          </a:p>
          <a:p>
            <a:endParaRPr lang="en-US" altLang="zh-CN" sz="2100" dirty="0" smtClean="0"/>
          </a:p>
          <a:p>
            <a:r>
              <a:rPr lang="en-US" altLang="zh-CN" sz="2100" dirty="0" err="1" smtClean="0"/>
              <a:t>getP</a:t>
            </a:r>
            <a:r>
              <a:rPr lang="en-US" altLang="zh-CN" sz="2100" dirty="0" smtClean="0"/>
              <a:t>()</a:t>
            </a:r>
            <a:r>
              <a:rPr lang="zh-CN" altLang="en-US" sz="2100" dirty="0" smtClean="0"/>
              <a:t>：</a:t>
            </a:r>
            <a:endParaRPr lang="en-US" altLang="zh-CN" sz="2100" dirty="0"/>
          </a:p>
          <a:p>
            <a:r>
              <a:rPr lang="zh-CN" altLang="en-US" sz="2100" dirty="0"/>
              <a:t>利用</a:t>
            </a:r>
            <a:r>
              <a:rPr lang="en-US" altLang="zh-CN" sz="2100" dirty="0"/>
              <a:t>iterator</a:t>
            </a:r>
            <a:r>
              <a:rPr lang="zh-CN" altLang="en-US" sz="2100" dirty="0"/>
              <a:t>计数求和</a:t>
            </a:r>
            <a:endParaRPr lang="en-US" altLang="zh-CN" sz="2100" dirty="0"/>
          </a:p>
          <a:p>
            <a:r>
              <a:rPr lang="zh-CN" altLang="en-US" sz="2100" dirty="0" smtClean="0"/>
              <a:t>并归一化</a:t>
            </a:r>
            <a:endParaRPr lang="en-US" altLang="zh-CN" sz="210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589" y="2042321"/>
            <a:ext cx="6029276" cy="3199292"/>
          </a:xfrm>
        </p:spPr>
      </p:pic>
    </p:spTree>
    <p:extLst>
      <p:ext uri="{BB962C8B-B14F-4D97-AF65-F5344CB8AC3E}">
        <p14:creationId xmlns:p14="http://schemas.microsoft.com/office/powerpoint/2010/main" val="311928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.多自由度微振动">
  <a:themeElements>
    <a:clrScheme name="Orbit 8">
      <a:dk1>
        <a:srgbClr val="000000"/>
      </a:dk1>
      <a:lt1>
        <a:srgbClr val="C5D9ED"/>
      </a:lt1>
      <a:dk2>
        <a:srgbClr val="000000"/>
      </a:dk2>
      <a:lt2>
        <a:srgbClr val="FFFFFF"/>
      </a:lt2>
      <a:accent1>
        <a:srgbClr val="F3F6FF"/>
      </a:accent1>
      <a:accent2>
        <a:srgbClr val="33CCCC"/>
      </a:accent2>
      <a:accent3>
        <a:srgbClr val="DFE9F4"/>
      </a:accent3>
      <a:accent4>
        <a:srgbClr val="000000"/>
      </a:accent4>
      <a:accent5>
        <a:srgbClr val="F8FAFF"/>
      </a:accent5>
      <a:accent6>
        <a:srgbClr val="2DB9B9"/>
      </a:accent6>
      <a:hlink>
        <a:srgbClr val="0000FF"/>
      </a:hlink>
      <a:folHlink>
        <a:srgbClr val="006699"/>
      </a:folHlink>
    </a:clrScheme>
    <a:fontScheme name="自定义 1">
      <a:majorFont>
        <a:latin typeface="等线"/>
        <a:ea typeface="等线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chemeClr val="tx1"/>
          </a:solidFill>
          <a:prstDash val="lgDash"/>
          <a:round/>
          <a:headEnd type="none" w="med" len="med"/>
          <a:tailEnd type="none"/>
        </a:ln>
        <a:effectLst/>
      </a:spPr>
      <a:bodyPr rtlCol="0" anchor="ctr"/>
      <a:lstStyle>
        <a:defPPr algn="ctr">
          <a:defRPr/>
        </a:defPPr>
      </a:lstStyle>
    </a:spDef>
    <a:lnDef>
      <a:spPr bwMode="auto">
        <a:noFill/>
        <a:ln w="12700" cap="flat" cmpd="sng" algn="ctr">
          <a:solidFill>
            <a:schemeClr val="tx1"/>
          </a:solidFill>
          <a:prstDash val="lgDash"/>
          <a:round/>
          <a:headEnd type="none" w="med" len="med"/>
          <a:tailEnd type="none"/>
        </a:ln>
        <a:effectLst/>
      </a:spPr>
      <a:bodyPr/>
      <a:lstStyle/>
    </a:lnDef>
  </a:objectDefaults>
  <a:extraClrSchemeLst>
    <a:extraClrScheme>
      <a:clrScheme name="Orbit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bit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4.多自由度微振动" id="{F6B00B22-03FC-4999-8753-EEA1A3D88751}" vid="{350B584F-5436-4061-8B4C-674266BAA33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经典力学</Template>
  <TotalTime>454</TotalTime>
  <Words>551</Words>
  <Application>Microsoft Office PowerPoint</Application>
  <PresentationFormat>全屏显示(4:3)</PresentationFormat>
  <Paragraphs>92</Paragraphs>
  <Slides>20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7" baseType="lpstr">
      <vt:lpstr>等线</vt:lpstr>
      <vt:lpstr>宋体</vt:lpstr>
      <vt:lpstr>微软雅黑</vt:lpstr>
      <vt:lpstr>Arial</vt:lpstr>
      <vt:lpstr>Cambria Math</vt:lpstr>
      <vt:lpstr>Wingdings</vt:lpstr>
      <vt:lpstr>4.多自由度微振动</vt:lpstr>
      <vt:lpstr>WHAM多步直方图</vt:lpstr>
      <vt:lpstr>一.问题的提出</vt:lpstr>
      <vt:lpstr>二.单步直方图</vt:lpstr>
      <vt:lpstr>三.多步直方图</vt:lpstr>
      <vt:lpstr>四.程序设计</vt:lpstr>
      <vt:lpstr>四.1.MCMC类的设计</vt:lpstr>
      <vt:lpstr>四.2直方图类的设计(一)</vt:lpstr>
      <vt:lpstr>四.2.直方图类的设计(二)</vt:lpstr>
      <vt:lpstr>四.2.直方图类的设计(三)</vt:lpstr>
      <vt:lpstr>四.3.结果输出</vt:lpstr>
      <vt:lpstr>四.4.主程序</vt:lpstr>
      <vt:lpstr>五.结果展示(一)</vt:lpstr>
      <vt:lpstr>五.结果展示(二)</vt:lpstr>
      <vt:lpstr>五.结果展示(三)</vt:lpstr>
      <vt:lpstr>五.结果展示(四)</vt:lpstr>
      <vt:lpstr>五.结果展示(五)</vt:lpstr>
      <vt:lpstr>五.结果展示(六)</vt:lpstr>
      <vt:lpstr>五.结果展示(七)</vt:lpstr>
      <vt:lpstr>五.结果展示(八)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WHAM多步直方图</dc:title>
  <dc:creator>jicong liu</dc:creator>
  <cp:lastModifiedBy>jicong liu</cp:lastModifiedBy>
  <cp:revision>31</cp:revision>
  <dcterms:created xsi:type="dcterms:W3CDTF">2016-12-11T12:00:02Z</dcterms:created>
  <dcterms:modified xsi:type="dcterms:W3CDTF">2016-12-15T05:53:03Z</dcterms:modified>
</cp:coreProperties>
</file>