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3" r:id="rId3"/>
    <p:sldId id="257" r:id="rId4"/>
    <p:sldId id="258" r:id="rId5"/>
    <p:sldId id="262" r:id="rId6"/>
    <p:sldId id="259" r:id="rId7"/>
    <p:sldId id="270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715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97"/>
    <p:restoredTop sz="94687"/>
  </p:normalViewPr>
  <p:slideViewPr>
    <p:cSldViewPr snapToGrid="0" snapToObjects="1" showGuides="1">
      <p:cViewPr varScale="1">
        <p:scale>
          <a:sx n="61" d="100"/>
          <a:sy n="61" d="100"/>
        </p:scale>
        <p:origin x="200" y="165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08E0-01C1-254E-A2B7-F216EFBC28B8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611E-1228-B949-94DE-DD0984F46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5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BA34-F3A2-7040-96EC-1A68F45366DB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A64E-289D-3445-AB77-28C6EFB68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BA34-F3A2-7040-96EC-1A68F45366DB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A64E-289D-3445-AB77-28C6EFB68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BA34-F3A2-7040-96EC-1A68F45366DB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A64E-289D-3445-AB77-28C6EFB68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6241"/>
            <a:ext cx="7886700" cy="750088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2310"/>
            <a:ext cx="7886700" cy="392515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BA34-F3A2-7040-96EC-1A68F45366DB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A64E-289D-3445-AB77-28C6EFB68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BA34-F3A2-7040-96EC-1A68F45366DB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A64E-289D-3445-AB77-28C6EFB68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905"/>
            <a:ext cx="7886700" cy="68477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38536"/>
            <a:ext cx="3886200" cy="400893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38534"/>
            <a:ext cx="3886200" cy="400893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BA34-F3A2-7040-96EC-1A68F45366DB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A64E-289D-3445-AB77-28C6EFB68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25570"/>
            <a:ext cx="7886700" cy="70343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67911"/>
            <a:ext cx="3868340" cy="686593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1267911"/>
            <a:ext cx="3887391" cy="686593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BA34-F3A2-7040-96EC-1A68F45366DB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A64E-289D-3445-AB77-28C6EFB68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BA34-F3A2-7040-96EC-1A68F45366DB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A64E-289D-3445-AB77-28C6EFB68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BA34-F3A2-7040-96EC-1A68F45366DB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A64E-289D-3445-AB77-28C6EFB68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BA34-F3A2-7040-96EC-1A68F45366DB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A64E-289D-3445-AB77-28C6EFB68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BA34-F3A2-7040-96EC-1A68F45366DB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A64E-289D-3445-AB77-28C6EFB68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9877"/>
            <a:ext cx="7886700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22310"/>
            <a:ext cx="7886700" cy="3925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10000"/>
              </a:lnSpc>
              <a:defRPr sz="900" b="0" i="0" baseline="0">
                <a:solidFill>
                  <a:schemeClr val="tx1">
                    <a:tint val="75000"/>
                  </a:schemeClr>
                </a:solidFill>
                <a:latin typeface="Myriad Pro" charset="0"/>
                <a:ea typeface="PingFang SC Light" charset="-122"/>
                <a:cs typeface="PingFang SC Light" charset="-122"/>
              </a:defRPr>
            </a:lvl1pPr>
          </a:lstStyle>
          <a:p>
            <a:fld id="{1D12BA34-F3A2-7040-96EC-1A68F45366DB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10000"/>
              </a:lnSpc>
              <a:defRPr sz="900" b="0" i="0" baseline="0">
                <a:solidFill>
                  <a:schemeClr val="tx1">
                    <a:tint val="75000"/>
                  </a:schemeClr>
                </a:solidFill>
                <a:latin typeface="Myriad Pro" charset="0"/>
                <a:ea typeface="PingFang SC Light" charset="-122"/>
                <a:cs typeface="PingFang SC Light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10000"/>
              </a:lnSpc>
              <a:defRPr sz="900" b="0" i="0" baseline="0">
                <a:solidFill>
                  <a:schemeClr val="tx1">
                    <a:tint val="75000"/>
                  </a:schemeClr>
                </a:solidFill>
                <a:latin typeface="Myriad Pro" charset="0"/>
                <a:ea typeface="PingFang SC Light" charset="-122"/>
                <a:cs typeface="PingFang SC Light" charset="-122"/>
              </a:defRPr>
            </a:lvl1pPr>
          </a:lstStyle>
          <a:p>
            <a:fld id="{2A1EA64E-289D-3445-AB77-28C6EFB68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197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110000"/>
        </a:lnSpc>
        <a:spcBef>
          <a:spcPct val="0"/>
        </a:spcBef>
        <a:buNone/>
        <a:defRPr sz="3000" b="0" i="0" kern="1200" baseline="0">
          <a:solidFill>
            <a:schemeClr val="tx1"/>
          </a:solidFill>
          <a:latin typeface="Myriad Pro" charset="0"/>
          <a:ea typeface="PingFang SC Light" charset="-122"/>
          <a:cs typeface="PingFang SC Light" charset="-122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Font typeface="Arial" panose="020B0604020202020204" pitchFamily="34" charset="0"/>
        <a:buChar char="•"/>
        <a:defRPr sz="2200" b="0" i="0" kern="1200" baseline="0">
          <a:solidFill>
            <a:schemeClr val="tx1"/>
          </a:solidFill>
          <a:latin typeface="Myriad Pro" charset="0"/>
          <a:ea typeface="PingFang SC Light" charset="-122"/>
          <a:cs typeface="PingFang SC Light" charset="-122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Myriad Pro" charset="0"/>
          <a:ea typeface="PingFang SC Light" charset="-122"/>
          <a:cs typeface="PingFang SC Light" charset="-122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500" b="0" i="0" kern="1200" baseline="0">
          <a:solidFill>
            <a:schemeClr val="tx1"/>
          </a:solidFill>
          <a:latin typeface="Myriad Pro" charset="0"/>
          <a:ea typeface="PingFang SC Light" charset="-122"/>
          <a:cs typeface="PingFang SC Light" charset="-122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350" b="0" i="0" kern="1200" baseline="0">
          <a:solidFill>
            <a:schemeClr val="tx1"/>
          </a:solidFill>
          <a:latin typeface="Myriad Pro" charset="0"/>
          <a:ea typeface="PingFang SC Light" charset="-122"/>
          <a:cs typeface="PingFang SC Light" charset="-122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350" b="0" i="0" kern="1200" baseline="0">
          <a:solidFill>
            <a:schemeClr val="tx1"/>
          </a:solidFill>
          <a:latin typeface="Myriad Pro" charset="0"/>
          <a:ea typeface="PingFang SC Light" charset="-122"/>
          <a:cs typeface="PingFang SC Light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Comparison of </a:t>
            </a:r>
            <a:r>
              <a:rPr kumimoji="1" lang="en-US" altLang="zh-CN" sz="4000" dirty="0" smtClean="0"/>
              <a:t/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Molecular </a:t>
            </a:r>
            <a:r>
              <a:rPr kumimoji="1" lang="en-US" altLang="zh-CN" sz="4000" dirty="0" smtClean="0"/>
              <a:t>Structures</a:t>
            </a:r>
            <a:endParaRPr kumimoji="1" lang="zh-CN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7"/>
            <a:ext cx="6858000" cy="1739267"/>
          </a:xfrm>
        </p:spPr>
        <p:txBody>
          <a:bodyPr anchor="ctr"/>
          <a:lstStyle/>
          <a:p>
            <a:r>
              <a:rPr kumimoji="1" lang="en-US" altLang="zh-CN" dirty="0" err="1"/>
              <a:t>Acta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Crystallographica</a:t>
            </a:r>
            <a:r>
              <a:rPr kumimoji="1" lang="en-US" altLang="zh-CN" dirty="0" smtClean="0"/>
              <a:t> (</a:t>
            </a:r>
            <a:r>
              <a:rPr kumimoji="1" lang="en-US" altLang="zh-CN" dirty="0"/>
              <a:t>1989</a:t>
            </a:r>
            <a:r>
              <a:rPr kumimoji="1" lang="en-US" altLang="zh-CN" dirty="0" smtClean="0"/>
              <a:t>). A</a:t>
            </a:r>
            <a:r>
              <a:rPr kumimoji="1" lang="en-US" altLang="zh-CN" b="1" dirty="0" smtClean="0"/>
              <a:t>45</a:t>
            </a:r>
            <a:r>
              <a:rPr kumimoji="1" lang="en-US" altLang="zh-CN" dirty="0" smtClean="0"/>
              <a:t>, 208 - 210</a:t>
            </a:r>
            <a:endParaRPr kumimoji="1" lang="en-US" altLang="zh-CN" dirty="0" smtClean="0"/>
          </a:p>
          <a:p>
            <a:r>
              <a:rPr kumimoji="1" lang="en-US" altLang="zh-CN" dirty="0" smtClean="0"/>
              <a:t>Yue Zhengyuan (15307110235)</a:t>
            </a:r>
          </a:p>
          <a:p>
            <a:r>
              <a:rPr kumimoji="1" lang="en-US" altLang="zh-CN" dirty="0" smtClean="0"/>
              <a:t>December 15, </a:t>
            </a:r>
            <a:r>
              <a:rPr kumimoji="1" lang="en-US" altLang="zh-CN" dirty="0" smtClean="0"/>
              <a:t>2017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2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Finding the Rotation Matrix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7955" y="1242188"/>
                <a:ext cx="8068089" cy="3925159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After moving the centroids together and rotated one of the molecules, the corresponding vectors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US" altLang="zh-C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zh-CN" dirty="0" smtClean="0"/>
                  <a:t> are still different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pPr marL="0" indent="0">
                  <a:buNone/>
                </a:pPr>
                <a:r>
                  <a:rPr kumimoji="1" lang="en-US" altLang="zh-CN" dirty="0"/>
                  <a:t>	</a:t>
                </a:r>
                <a:r>
                  <a:rPr kumimoji="1" lang="en-US" altLang="zh-CN" dirty="0" smtClean="0"/>
                  <a:t>we should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0,</m:t>
                                  </m:r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955" y="1242188"/>
                <a:ext cx="8068089" cy="3925159"/>
              </a:xfrm>
              <a:blipFill rotWithShape="0">
                <a:blip r:embed="rId2"/>
                <a:stretch>
                  <a:fillRect l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7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Finding the Rotation Matrix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2311"/>
                <a:ext cx="7886700" cy="4085186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To make the problem algebraically tractable, we use the quantity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0,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𝑒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i="1">
                          <a:latin typeface="Cambria Math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𝑄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0,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i="1">
                          <a:latin typeface="Cambria Math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0,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pPr marL="0" indent="0">
                  <a:buNone/>
                </a:pPr>
                <a:r>
                  <a:rPr kumimoji="1" lang="en-US" altLang="zh-CN" dirty="0" smtClean="0"/>
                  <a:t>	and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𝜖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≡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0,</m:t>
                                  </m:r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b="1" i="1" smtClean="0">
                                          <a:latin typeface="Cambria Math" charset="0"/>
                                        </a:rPr>
                                        <m:t>𝒒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∙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b="1" i="1" smtClean="0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b="1" i="1" smtClean="0">
                                              <a:latin typeface="Cambria Math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b="1" i="1" smtClean="0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b="1" i="1" smtClean="0">
                                              <a:latin typeface="Cambria Math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b="1" i="1" smtClean="0">
                                          <a:latin typeface="Cambria Math" charset="0"/>
                                        </a:rPr>
                                        <m:t>𝒒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charset="0"/>
                                        </a:rPr>
                                        <m:t>×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b="1" i="1" smtClean="0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b="0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CN" b="0" i="1" smtClean="0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r>
                                            <a:rPr kumimoji="1" lang="en-US" altLang="zh-CN" b="1" i="1" smtClean="0">
                                              <a:latin typeface="Cambria Math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dirty="0" smtClean="0"/>
              </a:p>
              <a:p>
                <a:pPr marL="0" indent="0">
                  <a:buNone/>
                </a:pPr>
                <a:r>
                  <a:rPr kumimoji="1" lang="en-US" altLang="zh-CN" dirty="0" smtClean="0"/>
                  <a:t>	under the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=1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2311"/>
                <a:ext cx="7886700" cy="4085186"/>
              </a:xfrm>
              <a:blipFill rotWithShape="0">
                <a:blip r:embed="rId2"/>
                <a:stretch>
                  <a:fillRect l="-850" b="-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4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Finding the Rotation Matrix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2310"/>
                <a:ext cx="7886700" cy="666125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Introducing a Lagrange multiplier to rewrite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kumimoji="1" lang="en-US" altLang="zh-CN" dirty="0" smtClean="0"/>
                  <a:t> as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2310"/>
                <a:ext cx="7886700" cy="666125"/>
              </a:xfrm>
              <a:blipFill rotWithShape="0">
                <a:blip r:embed="rId2"/>
                <a:stretch>
                  <a:fillRect l="-850" b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04" y="2151166"/>
            <a:ext cx="6728791" cy="3041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9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Finding the Rotation Matrix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2310"/>
                <a:ext cx="7886700" cy="3906281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𝜕𝜖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=0, 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=1,2,3,4</m:t>
                      </m:r>
                    </m:oMath>
                  </m:oMathPara>
                </a14:m>
                <a:endParaRPr kumimoji="1"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+…+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pPr marL="0" indent="0">
                  <a:buNone/>
                </a:pPr>
                <a:r>
                  <a:rPr kumimoji="1" lang="en-US" altLang="zh-CN" dirty="0" smtClean="0"/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US" altLang="zh-CN" dirty="0" smtClean="0"/>
                  <a:t>, we obtain a matrix equation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2310"/>
                <a:ext cx="7886700" cy="3906281"/>
              </a:xfrm>
              <a:blipFill rotWithShape="0"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1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Finding the Rotation Matrix</a:t>
            </a:r>
            <a:endParaRPr kumimoji="1"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93009"/>
            <a:ext cx="7886700" cy="3784620"/>
          </a:xfrm>
        </p:spPr>
      </p:pic>
      <p:sp>
        <p:nvSpPr>
          <p:cNvPr id="5" name="TextBox 4"/>
          <p:cNvSpPr txBox="1"/>
          <p:nvPr/>
        </p:nvSpPr>
        <p:spPr>
          <a:xfrm>
            <a:off x="628650" y="4015408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yriad Pro" charset="0"/>
                <a:ea typeface="Myriad Pro" charset="0"/>
                <a:cs typeface="Myriad Pro" charset="0"/>
              </a:rPr>
              <a:t>An Eigenvalue Problem !</a:t>
            </a:r>
            <a:endParaRPr kumimoji="1" lang="zh-CN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5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Meaning of the Eigenvalue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𝜆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78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Sketch of the Problem</a:t>
            </a:r>
            <a:endParaRPr kumimoji="1"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have two slightly different molecule. To compare their structure, we should first superpose one on the other as much as possible.</a:t>
            </a:r>
          </a:p>
          <a:p>
            <a:r>
              <a:rPr kumimoji="1" lang="en-US" altLang="zh-CN" dirty="0" smtClean="0"/>
              <a:t>Steps:</a:t>
            </a:r>
          </a:p>
          <a:p>
            <a:pPr lvl="1"/>
            <a:r>
              <a:rPr kumimoji="1" lang="en-US" altLang="zh-CN" dirty="0" smtClean="0"/>
              <a:t>Find the centroid in each molecule, and 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move them together </a:t>
            </a:r>
            <a:r>
              <a:rPr kumimoji="1" lang="en-US" altLang="zh-CN" dirty="0" smtClean="0"/>
              <a:t>(easy)</a:t>
            </a:r>
          </a:p>
          <a:p>
            <a:pPr lvl="1"/>
            <a:r>
              <a:rPr kumimoji="1" lang="en-US" altLang="zh-CN" dirty="0" smtClean="0"/>
              <a:t>Find the rotation matrix needed, by </a:t>
            </a:r>
            <a:r>
              <a:rPr kumimoji="1" lang="en-US" altLang="zh-CN" dirty="0" smtClean="0">
                <a:solidFill>
                  <a:schemeClr val="accent4"/>
                </a:solidFill>
              </a:rPr>
              <a:t>minimizing the sum of the squared distances between the atoms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Mathematical Background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Rotation Matrix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	</a:t>
                </a:r>
                <a:r>
                  <a:rPr kumimoji="1" lang="en-US" altLang="zh-CN" dirty="0" smtClean="0"/>
                  <a:t>A rotation matrix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kumimoji="1" lang="en-US" altLang="zh-CN" dirty="0" smtClean="0"/>
                  <a:t> must be unitary: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†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,  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det</m:t>
                          </m:r>
                        </m:fName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𝑅</m:t>
                          </m:r>
                        </m:e>
                      </m:func>
                      <m:r>
                        <a:rPr kumimoji="1" lang="en-US" altLang="zh-CN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r>
                  <a:rPr kumimoji="1" lang="en-US" altLang="zh-CN" dirty="0" smtClean="0"/>
                  <a:t>Quaternion </a:t>
                </a:r>
                <a:r>
                  <a:rPr kumimoji="1" lang="en-US" altLang="zh-CN" dirty="0"/>
                  <a:t>Algebra</a:t>
                </a:r>
                <a:endParaRPr kumimoji="1" lang="zh-CN" altLang="en-US" dirty="0"/>
              </a:p>
              <a:p>
                <a:pPr marL="0" indent="0">
                  <a:buNone/>
                </a:pPr>
                <a:r>
                  <a:rPr kumimoji="1" lang="en-US" altLang="zh-CN" dirty="0" smtClean="0"/>
                  <a:t>	Quaternions can be represented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1" i="1" smtClean="0">
                              <a:latin typeface="Cambria Math" charset="0"/>
                            </a:rPr>
                            <m:t>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charset="0"/>
                        </a:rPr>
                        <m:t>𝒊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charset="0"/>
                        </a:rPr>
                        <m:t>𝒋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charset="0"/>
                        </a:rPr>
                        <m:t>𝒌</m:t>
                      </m:r>
                    </m:oMath>
                  </m:oMathPara>
                </a14:m>
                <a:endParaRPr kumimoji="1" lang="en-US" altLang="zh-CN" b="1" dirty="0" smtClean="0"/>
              </a:p>
              <a:p>
                <a:pPr marL="0" indent="0">
                  <a:buNone/>
                </a:pPr>
                <a:r>
                  <a:rPr kumimoji="1" lang="en-US" altLang="zh-CN" dirty="0"/>
                  <a:t>	</a:t>
                </a:r>
                <a:r>
                  <a:rPr kumimoji="1" lang="en-US" altLang="zh-C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 is a usual 3D scalar, and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𝒒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 smtClean="0"/>
                  <a:t> is a usual 3D vector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5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Quaternion Multiplication Table</a:t>
            </a:r>
            <a:endParaRPr kumimoji="1"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3586"/>
              </p:ext>
            </p:extLst>
          </p:nvPr>
        </p:nvGraphicFramePr>
        <p:xfrm>
          <a:off x="628650" y="1222375"/>
          <a:ext cx="7886700" cy="3931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340"/>
                <a:gridCol w="1577340"/>
                <a:gridCol w="1577340"/>
                <a:gridCol w="1577340"/>
                <a:gridCol w="1577340"/>
              </a:tblGrid>
              <a:tr h="78479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×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1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err="1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i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j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k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</a:tr>
              <a:tr h="792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1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1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err="1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i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j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k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</a:tr>
              <a:tr h="784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err="1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i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err="1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i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-1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k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-j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</a:tr>
              <a:tr h="784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j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j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-k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-1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err="1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i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</a:tr>
              <a:tr h="784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k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k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j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-</a:t>
                      </a:r>
                      <a:r>
                        <a:rPr lang="en-US" altLang="zh-CN" sz="3000" dirty="0" err="1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i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smtClean="0">
                          <a:latin typeface="Myriad Pro" charset="0"/>
                          <a:ea typeface="Myriad Pro" charset="0"/>
                          <a:cs typeface="Myriad Pro" charset="0"/>
                        </a:rPr>
                        <a:t>-1</a:t>
                      </a:r>
                      <a:endParaRPr lang="zh-CN" altLang="en-US" sz="3000" dirty="0">
                        <a:latin typeface="Myriad Pro" charset="0"/>
                        <a:ea typeface="Myriad Pro" charset="0"/>
                        <a:cs typeface="Myriad Pro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1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Mathematical Background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2310"/>
                <a:ext cx="7886700" cy="4407525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Quaternion Algebra</a:t>
                </a:r>
              </a:p>
              <a:p>
                <a:pPr lvl="1"/>
                <a:r>
                  <a:rPr kumimoji="1" lang="en-US" altLang="zh-CN" dirty="0" smtClean="0"/>
                  <a:t>Squared norm: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en-US" altLang="zh-CN" b="0" dirty="0" smtClean="0"/>
              </a:p>
              <a:p>
                <a:pPr lvl="1"/>
                <a:r>
                  <a:rPr kumimoji="1" lang="en-US" altLang="zh-CN" dirty="0" smtClean="0"/>
                  <a:t>Inverse: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,−</m:t>
                              </m:r>
                              <m:r>
                                <a:rPr kumimoji="1" lang="en-US" altLang="zh-CN" b="1" i="1" smtClean="0">
                                  <a:latin typeface="Cambria Math" charset="0"/>
                                </a:rPr>
                                <m:t>𝒒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CN" dirty="0" smtClean="0"/>
              </a:p>
              <a:p>
                <a:pPr marL="342900" lvl="1" indent="0">
                  <a:buNone/>
                </a:pPr>
                <a:r>
                  <a:rPr kumimoji="1" lang="en-US" altLang="zh-CN" dirty="0" smtClean="0"/>
                  <a:t>Simple check: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𝑄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1" i="1">
                                  <a:latin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en-US" altLang="zh-CN" b="1" i="1">
                                  <a:latin typeface="Cambria Math" charset="0"/>
                                </a:rPr>
                                <m:t>𝒌</m:t>
                              </m:r>
                            </m:e>
                          </m:d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1" i="1">
                                  <a:latin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en-US" altLang="zh-CN" b="1" i="1">
                                  <a:latin typeface="Cambria Math" charset="0"/>
                                </a:rPr>
                                <m:t>𝒌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2310"/>
                <a:ext cx="7886700" cy="4407525"/>
              </a:xfrm>
              <a:blipFill rotWithShape="0">
                <a:blip r:embed="rId2"/>
                <a:stretch>
                  <a:fillRect l="-850" t="-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Mathematical Background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2311"/>
            <a:ext cx="7886700" cy="779092"/>
          </a:xfrm>
        </p:spPr>
        <p:txBody>
          <a:bodyPr/>
          <a:lstStyle/>
          <a:p>
            <a:r>
              <a:rPr kumimoji="1" lang="en-US" altLang="zh-CN" dirty="0" smtClean="0"/>
              <a:t>Matrix Representation of </a:t>
            </a:r>
            <a:r>
              <a:rPr kumimoji="1" lang="en-US" altLang="zh-CN" smtClean="0"/>
              <a:t>Quaternion </a:t>
            </a:r>
            <a:r>
              <a:rPr kumimoji="1" lang="en-US" altLang="zh-CN" smtClean="0"/>
              <a:t>Multiplications</a:t>
            </a:r>
            <a:endParaRPr kumimoji="1"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74" y="2001402"/>
            <a:ext cx="6462850" cy="3146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9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Quaternion and Spatial Rotation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49" y="1138536"/>
                <a:ext cx="5165165" cy="4008934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000" dirty="0" smtClean="0"/>
                  <a:t>A rotation through an angle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kumimoji="1" lang="en-US" altLang="zh-CN" sz="2000" dirty="0" smtClean="0"/>
                  <a:t> around the axis defined by a unit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𝑢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charset="0"/>
                        </a:rPr>
                        <m:t>𝑖</m:t>
                      </m:r>
                      <m:r>
                        <a:rPr kumimoji="1" lang="en-US" altLang="zh-CN" sz="20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charset="0"/>
                        </a:rPr>
                        <m:t>𝑗</m:t>
                      </m:r>
                      <m:r>
                        <a:rPr kumimoji="1" lang="en-US" altLang="zh-CN" sz="20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kumimoji="1" lang="en-US" altLang="zh-CN" sz="2000" b="0" dirty="0" smtClean="0"/>
              </a:p>
              <a:p>
                <a:pPr marL="0" indent="0">
                  <a:buNone/>
                </a:pPr>
                <a:r>
                  <a:rPr kumimoji="1" lang="en-US" altLang="zh-CN" sz="2000" dirty="0" smtClean="0"/>
                  <a:t>	can be represented by a quaternion, using the generalized Euler‘ s formula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1" lang="en-US" altLang="zh-CN" sz="20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kumimoji="1" lang="en-US" altLang="zh-CN" sz="2000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func>
                        <m:func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49" y="1138536"/>
                <a:ext cx="5165165" cy="4008934"/>
              </a:xfrm>
              <a:blipFill rotWithShape="0">
                <a:blip r:embed="rId2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815" y="1438330"/>
            <a:ext cx="2721535" cy="2838339"/>
          </a:xfrm>
        </p:spPr>
      </p:pic>
    </p:spTree>
    <p:extLst>
      <p:ext uri="{BB962C8B-B14F-4D97-AF65-F5344CB8AC3E}">
        <p14:creationId xmlns:p14="http://schemas.microsoft.com/office/powerpoint/2010/main" val="13876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Quaternion and Spatial Rotation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altLang="zh-CN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mtClean="0"/>
                        </m:ctrlPr>
                      </m:dPr>
                      <m:e>
                        <m:r>
                          <a:rPr lang="en-US" altLang="zh-CN" smtClean="0"/>
                          <m:t>𝑄</m:t>
                        </m:r>
                      </m:e>
                    </m:d>
                    <m:r>
                      <a:rPr lang="en-US" altLang="zh-CN" smtClean="0"/>
                      <m:t>=1</m:t>
                    </m:r>
                  </m:oMath>
                </a14:m>
                <a:r>
                  <a:rPr lang="en-US" altLang="zh-CN" dirty="0" smtClean="0"/>
                  <a:t>, and regard vector </a:t>
                </a:r>
                <a14:m>
                  <m:oMath xmlns:m="http://schemas.openxmlformats.org/officeDocument/2006/math">
                    <m:r>
                      <a:rPr lang="en-US" altLang="zh-CN" smtClean="0"/>
                      <m:t>𝒙</m:t>
                    </m:r>
                  </m:oMath>
                </a14:m>
                <a:r>
                  <a:rPr lang="en-US" altLang="zh-CN" dirty="0" smtClean="0"/>
                  <a:t> as a quaternion with zero scalar component (</a:t>
                </a:r>
                <a14:m>
                  <m:oMath xmlns:m="http://schemas.openxmlformats.org/officeDocument/2006/math">
                    <m:r>
                      <a:rPr lang="en-US" altLang="zh-CN" smtClean="0"/>
                      <m:t>𝑋</m:t>
                    </m:r>
                    <m:r>
                      <a:rPr lang="en-US" altLang="zh-CN" smtClean="0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mtClean="0"/>
                        </m:ctrlPr>
                      </m:dPr>
                      <m:e>
                        <m:r>
                          <a:rPr lang="en-US" altLang="zh-CN" smtClean="0"/>
                          <m:t>0,</m:t>
                        </m:r>
                        <m:r>
                          <a:rPr lang="en-US" altLang="zh-CN" smtClean="0"/>
                          <m:t>𝒙</m:t>
                        </m:r>
                      </m:e>
                    </m:d>
                  </m:oMath>
                </a14:m>
                <a:r>
                  <a:rPr lang="en-US" altLang="zh-CN" dirty="0" smtClean="0"/>
                  <a:t>). Then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0" t="-467" r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76" y="2273879"/>
            <a:ext cx="7942248" cy="2564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2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Quaternion and Spatial Rotation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2310"/>
                <a:ext cx="7886700" cy="646247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A Simple Check: This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kumimoji="1" lang="en-US" altLang="zh-CN" dirty="0" smtClean="0"/>
                  <a:t> is indeed unitary !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2310"/>
                <a:ext cx="7886700" cy="646247"/>
              </a:xfrm>
              <a:blipFill rotWithShape="0">
                <a:blip r:embed="rId2"/>
                <a:stretch>
                  <a:fillRect l="-850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24538"/>
            <a:ext cx="8089341" cy="3453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5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riad Pr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riad Pro" id="{D04B4096-FE98-7048-A66B-700D25E2CC33}" vid="{7CE20AC3-2433-0044-B89F-BE5371B027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Myriad Pro</Template>
  <TotalTime>856</TotalTime>
  <Words>525</Words>
  <Application>Microsoft Macintosh PowerPoint</Application>
  <PresentationFormat>On-screen Show (16:10)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 Math</vt:lpstr>
      <vt:lpstr>DengXian</vt:lpstr>
      <vt:lpstr>Myriad Pro</vt:lpstr>
      <vt:lpstr>PingFang SC Light</vt:lpstr>
      <vt:lpstr>Arial</vt:lpstr>
      <vt:lpstr>Myriad Pro</vt:lpstr>
      <vt:lpstr>Comparison of  Molecular Structures</vt:lpstr>
      <vt:lpstr>Sketch of the Problem</vt:lpstr>
      <vt:lpstr>Mathematical Background</vt:lpstr>
      <vt:lpstr>Quaternion Multiplication Table</vt:lpstr>
      <vt:lpstr>Mathematical Background</vt:lpstr>
      <vt:lpstr>Mathematical Background</vt:lpstr>
      <vt:lpstr>Quaternion and Spatial Rotation</vt:lpstr>
      <vt:lpstr>Quaternion and Spatial Rotation</vt:lpstr>
      <vt:lpstr>Quaternion and Spatial Rotation</vt:lpstr>
      <vt:lpstr>Finding the Rotation Matrix</vt:lpstr>
      <vt:lpstr>Finding the Rotation Matrix</vt:lpstr>
      <vt:lpstr>Finding the Rotation Matrix</vt:lpstr>
      <vt:lpstr>Finding the Rotation Matrix</vt:lpstr>
      <vt:lpstr>Finding the Rotation Matrix</vt:lpstr>
      <vt:lpstr>Meaning of the Eigenvalue λ</vt:lpstr>
    </vt:vector>
  </TitlesOfParts>
  <Manager/>
  <Company/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Molecular Structures</dc:title>
  <dc:subject/>
  <dc:creator>Steve Stewart</dc:creator>
  <cp:keywords/>
  <dc:description/>
  <cp:lastModifiedBy>Steve Stewart</cp:lastModifiedBy>
  <cp:revision>20</cp:revision>
  <dcterms:created xsi:type="dcterms:W3CDTF">2017-11-20T15:16:56Z</dcterms:created>
  <dcterms:modified xsi:type="dcterms:W3CDTF">2017-11-23T14:16:23Z</dcterms:modified>
  <cp:category/>
</cp:coreProperties>
</file>