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5" r:id="rId9"/>
    <p:sldId id="274" r:id="rId10"/>
    <p:sldId id="264" r:id="rId11"/>
    <p:sldId id="267" r:id="rId12"/>
    <p:sldId id="266" r:id="rId13"/>
    <p:sldId id="263" r:id="rId14"/>
    <p:sldId id="262" r:id="rId15"/>
    <p:sldId id="268" r:id="rId16"/>
    <p:sldId id="275" r:id="rId17"/>
    <p:sldId id="270" r:id="rId18"/>
    <p:sldId id="271" r:id="rId19"/>
    <p:sldId id="269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/>
    <p:restoredTop sz="94707"/>
  </p:normalViewPr>
  <p:slideViewPr>
    <p:cSldViewPr snapToGrid="0" snapToObjects="1">
      <p:cViewPr>
        <p:scale>
          <a:sx n="80" d="100"/>
          <a:sy n="80" d="100"/>
        </p:scale>
        <p:origin x="1488" y="1648"/>
      </p:cViewPr>
      <p:guideLst/>
    </p:cSldViewPr>
  </p:slideViewPr>
  <p:outlineViewPr>
    <p:cViewPr>
      <p:scale>
        <a:sx n="33" d="100"/>
        <a:sy n="33" d="100"/>
      </p:scale>
      <p:origin x="0" y="-25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10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CD615-91EA-9144-9A77-345F6BBECE9F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C4592A-BC5E-D246-AAD0-97F791D36046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、统一坐标系</a:t>
          </a:r>
          <a:endParaRPr lang="zh-CN" altLang="en-US" dirty="0"/>
        </a:p>
      </dgm:t>
    </dgm:pt>
    <dgm:pt modelId="{0C2A2A99-531A-D54C-9EF2-954D34552DCC}" type="parTrans" cxnId="{A3287F7E-1716-0147-8EC4-7BEEDCE20D2D}">
      <dgm:prSet/>
      <dgm:spPr/>
      <dgm:t>
        <a:bodyPr/>
        <a:lstStyle/>
        <a:p>
          <a:endParaRPr lang="zh-CN" altLang="en-US"/>
        </a:p>
      </dgm:t>
    </dgm:pt>
    <dgm:pt modelId="{5A612C6C-D815-494E-883A-EDE50E2E8189}" type="sibTrans" cxnId="{A3287F7E-1716-0147-8EC4-7BEEDCE20D2D}">
      <dgm:prSet/>
      <dgm:spPr/>
      <dgm:t>
        <a:bodyPr/>
        <a:lstStyle/>
        <a:p>
          <a:endParaRPr lang="zh-CN" altLang="en-US"/>
        </a:p>
      </dgm:t>
    </dgm:pt>
    <dgm:pt modelId="{D4DBCA78-909C-2742-B2B9-E0E6356C70E8}">
      <dgm:prSet phldrT="[文本]" custT="1"/>
      <dgm:spPr/>
      <dgm:t>
        <a:bodyPr/>
        <a:lstStyle/>
        <a:p>
          <a:r>
            <a:rPr lang="en-US" altLang="zh-CN" sz="2900" dirty="0" smtClean="0"/>
            <a:t>2</a:t>
          </a:r>
          <a:r>
            <a:rPr lang="zh-CN" altLang="en-US" sz="2900" dirty="0" smtClean="0"/>
            <a:t>、固定其中一个分子，</a:t>
          </a:r>
          <a:r>
            <a:rPr lang="zh-CN" altLang="en-US" sz="3600" b="1" dirty="0" smtClean="0">
              <a:solidFill>
                <a:srgbClr val="FFC000"/>
              </a:solidFill>
            </a:rPr>
            <a:t>转动</a:t>
          </a:r>
          <a:r>
            <a:rPr lang="zh-CN" altLang="en-US" sz="2900" dirty="0" smtClean="0"/>
            <a:t>另外一个分子，计算此时的结构差异：</a:t>
          </a:r>
          <a:r>
            <a:rPr kumimoji="1" lang="zh-CN" altLang="en-US" sz="3600" b="1" dirty="0" smtClean="0">
              <a:solidFill>
                <a:srgbClr val="FFC000"/>
              </a:solidFill>
            </a:rPr>
            <a:t>距离标准差</a:t>
          </a:r>
          <a:endParaRPr lang="zh-CN" altLang="en-US" sz="2900" b="1" dirty="0">
            <a:solidFill>
              <a:srgbClr val="FFC000"/>
            </a:solidFill>
          </a:endParaRPr>
        </a:p>
      </dgm:t>
    </dgm:pt>
    <dgm:pt modelId="{BF95D4BC-85C7-7A41-A730-A475D16D905B}" type="parTrans" cxnId="{C5AAC102-878F-0F43-B1C0-2637DAA79387}">
      <dgm:prSet/>
      <dgm:spPr/>
      <dgm:t>
        <a:bodyPr/>
        <a:lstStyle/>
        <a:p>
          <a:endParaRPr lang="zh-CN" altLang="en-US"/>
        </a:p>
      </dgm:t>
    </dgm:pt>
    <dgm:pt modelId="{81E41F06-E553-354E-9B9E-7B825E2F6CBB}" type="sibTrans" cxnId="{C5AAC102-878F-0F43-B1C0-2637DAA79387}">
      <dgm:prSet/>
      <dgm:spPr/>
      <dgm:t>
        <a:bodyPr/>
        <a:lstStyle/>
        <a:p>
          <a:endParaRPr lang="zh-CN" altLang="en-US"/>
        </a:p>
      </dgm:t>
    </dgm:pt>
    <dgm:pt modelId="{6CBFC16F-D6AD-EB4B-A753-52EFE0F72686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、重复步骤</a:t>
          </a:r>
          <a:r>
            <a:rPr lang="en-US" altLang="zh-CN" dirty="0" smtClean="0"/>
            <a:t>2</a:t>
          </a:r>
          <a:r>
            <a:rPr lang="zh-CN" altLang="en-US" dirty="0" smtClean="0"/>
            <a:t>，找到最合适的转动方式，其应该对应最小的</a:t>
          </a:r>
          <a:r>
            <a:rPr kumimoji="1" lang="zh-CN" altLang="en-US" dirty="0" smtClean="0"/>
            <a:t>距离标准差</a:t>
          </a:r>
          <a:endParaRPr lang="zh-CN" altLang="en-US" dirty="0"/>
        </a:p>
      </dgm:t>
    </dgm:pt>
    <dgm:pt modelId="{70921283-0376-BA42-87BC-3E1CBF18E285}" type="parTrans" cxnId="{13D21FDA-53A3-A040-BCB3-CC444BA1D56B}">
      <dgm:prSet/>
      <dgm:spPr/>
      <dgm:t>
        <a:bodyPr/>
        <a:lstStyle/>
        <a:p>
          <a:endParaRPr lang="zh-CN" altLang="en-US"/>
        </a:p>
      </dgm:t>
    </dgm:pt>
    <dgm:pt modelId="{D56AA20C-87DF-B040-84F7-AB64555D61B4}" type="sibTrans" cxnId="{13D21FDA-53A3-A040-BCB3-CC444BA1D56B}">
      <dgm:prSet/>
      <dgm:spPr/>
      <dgm:t>
        <a:bodyPr/>
        <a:lstStyle/>
        <a:p>
          <a:endParaRPr lang="zh-CN" altLang="en-US"/>
        </a:p>
      </dgm:t>
    </dgm:pt>
    <dgm:pt modelId="{26815409-A4CA-1F4F-A46F-0DE60AA6DE3A}">
      <dgm:prSet/>
      <dgm:spPr/>
      <dgm:t>
        <a:bodyPr/>
        <a:lstStyle/>
        <a:p>
          <a:r>
            <a:rPr lang="zh-CN" altLang="en-US" dirty="0" smtClean="0"/>
            <a:t>使两个分子的几何中心重合</a:t>
          </a:r>
          <a:endParaRPr lang="zh-CN" altLang="en-US" dirty="0"/>
        </a:p>
      </dgm:t>
    </dgm:pt>
    <dgm:pt modelId="{436BD75D-C67F-3745-BBB4-0E15E2D1E4E9}" type="parTrans" cxnId="{9393E2D8-C60F-F042-8A29-51382AE3B860}">
      <dgm:prSet/>
      <dgm:spPr/>
      <dgm:t>
        <a:bodyPr/>
        <a:lstStyle/>
        <a:p>
          <a:endParaRPr lang="zh-CN" altLang="en-US"/>
        </a:p>
      </dgm:t>
    </dgm:pt>
    <dgm:pt modelId="{300CC8EE-CC07-E64B-98FB-C16B4A9C3FE3}" type="sibTrans" cxnId="{9393E2D8-C60F-F042-8A29-51382AE3B860}">
      <dgm:prSet/>
      <dgm:spPr/>
      <dgm:t>
        <a:bodyPr/>
        <a:lstStyle/>
        <a:p>
          <a:endParaRPr lang="zh-CN" altLang="en-US"/>
        </a:p>
      </dgm:t>
    </dgm:pt>
    <dgm:pt modelId="{A0739106-689D-954A-A6B0-5B0EE2C79823}" type="pres">
      <dgm:prSet presAssocID="{19CCD615-91EA-9144-9A77-345F6BBECE9F}" presName="outerComposite" presStyleCnt="0">
        <dgm:presLayoutVars>
          <dgm:chMax val="5"/>
          <dgm:dir/>
          <dgm:resizeHandles val="exact"/>
        </dgm:presLayoutVars>
      </dgm:prSet>
      <dgm:spPr/>
    </dgm:pt>
    <dgm:pt modelId="{46CA7C4C-ABBE-0A46-AA5C-DBBD83084DDC}" type="pres">
      <dgm:prSet presAssocID="{19CCD615-91EA-9144-9A77-345F6BBECE9F}" presName="dummyMaxCanvas" presStyleCnt="0">
        <dgm:presLayoutVars/>
      </dgm:prSet>
      <dgm:spPr/>
    </dgm:pt>
    <dgm:pt modelId="{701B21AB-3380-C749-B144-116BEA07383A}" type="pres">
      <dgm:prSet presAssocID="{19CCD615-91EA-9144-9A77-345F6BBECE9F}" presName="ThreeNodes_1" presStyleLbl="node1" presStyleIdx="0" presStyleCnt="3">
        <dgm:presLayoutVars>
          <dgm:bulletEnabled val="1"/>
        </dgm:presLayoutVars>
      </dgm:prSet>
      <dgm:spPr/>
    </dgm:pt>
    <dgm:pt modelId="{63A36AB7-E3DC-E54B-A24B-6958C835F906}" type="pres">
      <dgm:prSet presAssocID="{19CCD615-91EA-9144-9A77-345F6BBECE9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A04D6-2E74-554A-9197-99E0F057FC6F}" type="pres">
      <dgm:prSet presAssocID="{19CCD615-91EA-9144-9A77-345F6BBECE9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16BA0-D7BA-B14B-A752-69929BDE188A}" type="pres">
      <dgm:prSet presAssocID="{19CCD615-91EA-9144-9A77-345F6BBECE9F}" presName="ThreeConn_1-2" presStyleLbl="fgAccFollowNode1" presStyleIdx="0" presStyleCnt="2">
        <dgm:presLayoutVars>
          <dgm:bulletEnabled val="1"/>
        </dgm:presLayoutVars>
      </dgm:prSet>
      <dgm:spPr/>
    </dgm:pt>
    <dgm:pt modelId="{586BD13D-92ED-D245-983B-EE796040D333}" type="pres">
      <dgm:prSet presAssocID="{19CCD615-91EA-9144-9A77-345F6BBECE9F}" presName="ThreeConn_2-3" presStyleLbl="fgAccFollowNode1" presStyleIdx="1" presStyleCnt="2">
        <dgm:presLayoutVars>
          <dgm:bulletEnabled val="1"/>
        </dgm:presLayoutVars>
      </dgm:prSet>
      <dgm:spPr/>
    </dgm:pt>
    <dgm:pt modelId="{76115467-E128-4B4E-8493-A0B0DBC52FD9}" type="pres">
      <dgm:prSet presAssocID="{19CCD615-91EA-9144-9A77-345F6BBECE9F}" presName="ThreeNodes_1_text" presStyleLbl="node1" presStyleIdx="2" presStyleCnt="3">
        <dgm:presLayoutVars>
          <dgm:bulletEnabled val="1"/>
        </dgm:presLayoutVars>
      </dgm:prSet>
      <dgm:spPr/>
    </dgm:pt>
    <dgm:pt modelId="{08C7C311-69C4-C447-91F1-2DAEE92B3031}" type="pres">
      <dgm:prSet presAssocID="{19CCD615-91EA-9144-9A77-345F6BBECE9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DD163-F140-644F-BE8A-786EDF9981A9}" type="pres">
      <dgm:prSet presAssocID="{19CCD615-91EA-9144-9A77-345F6BBECE9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4B6F53-540F-9E46-9BF5-ED5BC089F534}" type="presOf" srcId="{D4DBCA78-909C-2742-B2B9-E0E6356C70E8}" destId="{08C7C311-69C4-C447-91F1-2DAEE92B3031}" srcOrd="1" destOrd="0" presId="urn:microsoft.com/office/officeart/2005/8/layout/vProcess5"/>
    <dgm:cxn modelId="{9393E2D8-C60F-F042-8A29-51382AE3B860}" srcId="{ECC4592A-BC5E-D246-AAD0-97F791D36046}" destId="{26815409-A4CA-1F4F-A46F-0DE60AA6DE3A}" srcOrd="0" destOrd="0" parTransId="{436BD75D-C67F-3745-BBB4-0E15E2D1E4E9}" sibTransId="{300CC8EE-CC07-E64B-98FB-C16B4A9C3FE3}"/>
    <dgm:cxn modelId="{C5AAC102-878F-0F43-B1C0-2637DAA79387}" srcId="{19CCD615-91EA-9144-9A77-345F6BBECE9F}" destId="{D4DBCA78-909C-2742-B2B9-E0E6356C70E8}" srcOrd="1" destOrd="0" parTransId="{BF95D4BC-85C7-7A41-A730-A475D16D905B}" sibTransId="{81E41F06-E553-354E-9B9E-7B825E2F6CBB}"/>
    <dgm:cxn modelId="{16FDA13D-F9B8-4043-8865-8E68B5D8B1BB}" type="presOf" srcId="{5A612C6C-D815-494E-883A-EDE50E2E8189}" destId="{37C16BA0-D7BA-B14B-A752-69929BDE188A}" srcOrd="0" destOrd="0" presId="urn:microsoft.com/office/officeart/2005/8/layout/vProcess5"/>
    <dgm:cxn modelId="{715420AE-AA96-934F-B5BF-730D1EB81FC9}" type="presOf" srcId="{6CBFC16F-D6AD-EB4B-A753-52EFE0F72686}" destId="{330A04D6-2E74-554A-9197-99E0F057FC6F}" srcOrd="0" destOrd="0" presId="urn:microsoft.com/office/officeart/2005/8/layout/vProcess5"/>
    <dgm:cxn modelId="{15B56F34-D81C-D24A-B895-2CE9626C9789}" type="presOf" srcId="{6CBFC16F-D6AD-EB4B-A753-52EFE0F72686}" destId="{AEEDD163-F140-644F-BE8A-786EDF9981A9}" srcOrd="1" destOrd="0" presId="urn:microsoft.com/office/officeart/2005/8/layout/vProcess5"/>
    <dgm:cxn modelId="{1777B4D3-7F23-E746-A6E3-7359F99C383F}" type="presOf" srcId="{26815409-A4CA-1F4F-A46F-0DE60AA6DE3A}" destId="{76115467-E128-4B4E-8493-A0B0DBC52FD9}" srcOrd="1" destOrd="1" presId="urn:microsoft.com/office/officeart/2005/8/layout/vProcess5"/>
    <dgm:cxn modelId="{2CEB2F79-BEBE-1F47-A57A-16EAF20FBD40}" type="presOf" srcId="{81E41F06-E553-354E-9B9E-7B825E2F6CBB}" destId="{586BD13D-92ED-D245-983B-EE796040D333}" srcOrd="0" destOrd="0" presId="urn:microsoft.com/office/officeart/2005/8/layout/vProcess5"/>
    <dgm:cxn modelId="{0021E54C-9F2C-A448-8A21-B50BBA28A8AE}" type="presOf" srcId="{ECC4592A-BC5E-D246-AAD0-97F791D36046}" destId="{701B21AB-3380-C749-B144-116BEA07383A}" srcOrd="0" destOrd="0" presId="urn:microsoft.com/office/officeart/2005/8/layout/vProcess5"/>
    <dgm:cxn modelId="{43650530-94AC-7446-8E87-B995D8D8708C}" type="presOf" srcId="{ECC4592A-BC5E-D246-AAD0-97F791D36046}" destId="{76115467-E128-4B4E-8493-A0B0DBC52FD9}" srcOrd="1" destOrd="0" presId="urn:microsoft.com/office/officeart/2005/8/layout/vProcess5"/>
    <dgm:cxn modelId="{13D21FDA-53A3-A040-BCB3-CC444BA1D56B}" srcId="{19CCD615-91EA-9144-9A77-345F6BBECE9F}" destId="{6CBFC16F-D6AD-EB4B-A753-52EFE0F72686}" srcOrd="2" destOrd="0" parTransId="{70921283-0376-BA42-87BC-3E1CBF18E285}" sibTransId="{D56AA20C-87DF-B040-84F7-AB64555D61B4}"/>
    <dgm:cxn modelId="{D0ABBC9E-360E-EB41-AF0C-7A4EB3F7C385}" type="presOf" srcId="{19CCD615-91EA-9144-9A77-345F6BBECE9F}" destId="{A0739106-689D-954A-A6B0-5B0EE2C79823}" srcOrd="0" destOrd="0" presId="urn:microsoft.com/office/officeart/2005/8/layout/vProcess5"/>
    <dgm:cxn modelId="{32965E81-79E3-6946-94AA-B78BBC4771C8}" type="presOf" srcId="{D4DBCA78-909C-2742-B2B9-E0E6356C70E8}" destId="{63A36AB7-E3DC-E54B-A24B-6958C835F906}" srcOrd="0" destOrd="0" presId="urn:microsoft.com/office/officeart/2005/8/layout/vProcess5"/>
    <dgm:cxn modelId="{A3287F7E-1716-0147-8EC4-7BEEDCE20D2D}" srcId="{19CCD615-91EA-9144-9A77-345F6BBECE9F}" destId="{ECC4592A-BC5E-D246-AAD0-97F791D36046}" srcOrd="0" destOrd="0" parTransId="{0C2A2A99-531A-D54C-9EF2-954D34552DCC}" sibTransId="{5A612C6C-D815-494E-883A-EDE50E2E8189}"/>
    <dgm:cxn modelId="{75E6335E-611A-554D-BBD3-04554175EB8E}" type="presOf" srcId="{26815409-A4CA-1F4F-A46F-0DE60AA6DE3A}" destId="{701B21AB-3380-C749-B144-116BEA07383A}" srcOrd="0" destOrd="1" presId="urn:microsoft.com/office/officeart/2005/8/layout/vProcess5"/>
    <dgm:cxn modelId="{0D9EEF6D-576B-3A44-B617-90917FBFE9B6}" type="presParOf" srcId="{A0739106-689D-954A-A6B0-5B0EE2C79823}" destId="{46CA7C4C-ABBE-0A46-AA5C-DBBD83084DDC}" srcOrd="0" destOrd="0" presId="urn:microsoft.com/office/officeart/2005/8/layout/vProcess5"/>
    <dgm:cxn modelId="{1327A1FD-E67C-B246-BCE4-F5E1A2EB6DEE}" type="presParOf" srcId="{A0739106-689D-954A-A6B0-5B0EE2C79823}" destId="{701B21AB-3380-C749-B144-116BEA07383A}" srcOrd="1" destOrd="0" presId="urn:microsoft.com/office/officeart/2005/8/layout/vProcess5"/>
    <dgm:cxn modelId="{F7A1E745-0A80-D14C-BDE3-DB80EEB016D1}" type="presParOf" srcId="{A0739106-689D-954A-A6B0-5B0EE2C79823}" destId="{63A36AB7-E3DC-E54B-A24B-6958C835F906}" srcOrd="2" destOrd="0" presId="urn:microsoft.com/office/officeart/2005/8/layout/vProcess5"/>
    <dgm:cxn modelId="{B5AD60D7-988D-F544-A8AB-EC582C722567}" type="presParOf" srcId="{A0739106-689D-954A-A6B0-5B0EE2C79823}" destId="{330A04D6-2E74-554A-9197-99E0F057FC6F}" srcOrd="3" destOrd="0" presId="urn:microsoft.com/office/officeart/2005/8/layout/vProcess5"/>
    <dgm:cxn modelId="{64C3F27F-2DD9-5448-9A71-88EA7CC6D49D}" type="presParOf" srcId="{A0739106-689D-954A-A6B0-5B0EE2C79823}" destId="{37C16BA0-D7BA-B14B-A752-69929BDE188A}" srcOrd="4" destOrd="0" presId="urn:microsoft.com/office/officeart/2005/8/layout/vProcess5"/>
    <dgm:cxn modelId="{B3C00A2F-C0E7-4442-9BEF-EB422CAE4042}" type="presParOf" srcId="{A0739106-689D-954A-A6B0-5B0EE2C79823}" destId="{586BD13D-92ED-D245-983B-EE796040D333}" srcOrd="5" destOrd="0" presId="urn:microsoft.com/office/officeart/2005/8/layout/vProcess5"/>
    <dgm:cxn modelId="{BEFE3C7A-51B7-AC43-8A42-90EC63BE8A91}" type="presParOf" srcId="{A0739106-689D-954A-A6B0-5B0EE2C79823}" destId="{76115467-E128-4B4E-8493-A0B0DBC52FD9}" srcOrd="6" destOrd="0" presId="urn:microsoft.com/office/officeart/2005/8/layout/vProcess5"/>
    <dgm:cxn modelId="{08D3D1CB-B336-5D4A-B89F-115ADE9DC74A}" type="presParOf" srcId="{A0739106-689D-954A-A6B0-5B0EE2C79823}" destId="{08C7C311-69C4-C447-91F1-2DAEE92B3031}" srcOrd="7" destOrd="0" presId="urn:microsoft.com/office/officeart/2005/8/layout/vProcess5"/>
    <dgm:cxn modelId="{057A2463-6247-CD47-89BD-B3A53AFC86B1}" type="presParOf" srcId="{A0739106-689D-954A-A6B0-5B0EE2C79823}" destId="{AEEDD163-F140-644F-BE8A-786EDF9981A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683B4-E1DE-514A-B4BF-0411E32EC874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00A2073E-548A-1F4E-8A60-589B6838E1AB}">
      <dgm:prSet phldrT="[文本]"/>
      <dgm:spPr/>
      <dgm:t>
        <a:bodyPr/>
        <a:lstStyle/>
        <a:p>
          <a:r>
            <a:rPr lang="zh-CN" altLang="en-US" dirty="0" smtClean="0"/>
            <a:t>读入数据</a:t>
          </a:r>
          <a:endParaRPr lang="zh-CN" altLang="en-US" dirty="0"/>
        </a:p>
      </dgm:t>
    </dgm:pt>
    <dgm:pt modelId="{9162E3E4-00A1-E44D-A47B-1149E6928701}" type="parTrans" cxnId="{6E938894-9CED-8B4A-85AF-8C4A6BA42C81}">
      <dgm:prSet/>
      <dgm:spPr/>
      <dgm:t>
        <a:bodyPr/>
        <a:lstStyle/>
        <a:p>
          <a:endParaRPr lang="zh-CN" altLang="en-US"/>
        </a:p>
      </dgm:t>
    </dgm:pt>
    <dgm:pt modelId="{04630EAF-B3F5-4845-B9A6-FFF9B73A5B57}" type="sibTrans" cxnId="{6E938894-9CED-8B4A-85AF-8C4A6BA42C81}">
      <dgm:prSet/>
      <dgm:spPr/>
      <dgm:t>
        <a:bodyPr/>
        <a:lstStyle/>
        <a:p>
          <a:endParaRPr lang="zh-CN" altLang="en-US"/>
        </a:p>
      </dgm:t>
    </dgm:pt>
    <dgm:pt modelId="{0FF99BB5-494D-5140-8C1C-CE328338EE78}">
      <dgm:prSet phldrT="[文本]"/>
      <dgm:spPr/>
      <dgm:t>
        <a:bodyPr/>
        <a:lstStyle/>
        <a:p>
          <a:r>
            <a:rPr lang="zh-CN" altLang="en-US" dirty="0" smtClean="0"/>
            <a:t>统一坐标系</a:t>
          </a:r>
          <a:endParaRPr lang="zh-CN" altLang="en-US" dirty="0"/>
        </a:p>
      </dgm:t>
    </dgm:pt>
    <dgm:pt modelId="{C6317186-7046-3344-9248-D49101CE9D65}" type="parTrans" cxnId="{9255B4BF-A062-6246-B61D-4FD9FF00AA28}">
      <dgm:prSet/>
      <dgm:spPr/>
      <dgm:t>
        <a:bodyPr/>
        <a:lstStyle/>
        <a:p>
          <a:endParaRPr lang="zh-CN" altLang="en-US"/>
        </a:p>
      </dgm:t>
    </dgm:pt>
    <dgm:pt modelId="{EE357494-5F24-C84F-9FA8-B98F797A4BE2}" type="sibTrans" cxnId="{9255B4BF-A062-6246-B61D-4FD9FF00AA28}">
      <dgm:prSet/>
      <dgm:spPr/>
      <dgm:t>
        <a:bodyPr/>
        <a:lstStyle/>
        <a:p>
          <a:endParaRPr lang="zh-CN" altLang="en-US"/>
        </a:p>
      </dgm:t>
    </dgm:pt>
    <dgm:pt modelId="{C7528960-E851-EE4D-BF3D-77B6DCC20A8E}">
      <dgm:prSet phldrT="[文本]"/>
      <dgm:spPr/>
      <dgm:t>
        <a:bodyPr/>
        <a:lstStyle/>
        <a:p>
          <a:r>
            <a:rPr lang="zh-CN" altLang="en-US" dirty="0" smtClean="0"/>
            <a:t>初始化结构比较类</a:t>
          </a:r>
          <a:endParaRPr lang="zh-CN" altLang="en-US" dirty="0"/>
        </a:p>
      </dgm:t>
    </dgm:pt>
    <dgm:pt modelId="{E9FB4F7F-5CD4-F244-A3BA-12568B96390B}" type="parTrans" cxnId="{EAC2982E-5650-AD42-BB49-32ECFA07F568}">
      <dgm:prSet/>
      <dgm:spPr/>
      <dgm:t>
        <a:bodyPr/>
        <a:lstStyle/>
        <a:p>
          <a:endParaRPr lang="zh-CN" altLang="en-US"/>
        </a:p>
      </dgm:t>
    </dgm:pt>
    <dgm:pt modelId="{6CDFA5C2-F0C5-CF4A-8068-A7AAA2D8115F}" type="sibTrans" cxnId="{EAC2982E-5650-AD42-BB49-32ECFA07F568}">
      <dgm:prSet/>
      <dgm:spPr/>
      <dgm:t>
        <a:bodyPr/>
        <a:lstStyle/>
        <a:p>
          <a:endParaRPr lang="zh-CN" altLang="en-US"/>
        </a:p>
      </dgm:t>
    </dgm:pt>
    <dgm:pt modelId="{EAF2BFC8-11B7-6841-885D-5F24B3FBE902}">
      <dgm:prSet phldrT="[文本]"/>
      <dgm:spPr/>
      <dgm:t>
        <a:bodyPr/>
        <a:lstStyle/>
        <a:p>
          <a:r>
            <a:rPr lang="zh-CN" altLang="en-US" dirty="0" smtClean="0"/>
            <a:t>初始化各个矩阵</a:t>
          </a:r>
          <a:endParaRPr lang="zh-CN" altLang="en-US" dirty="0"/>
        </a:p>
      </dgm:t>
    </dgm:pt>
    <dgm:pt modelId="{6A20585F-4091-7748-B93E-8B16C6A642F6}" type="parTrans" cxnId="{89003F15-DDC5-224B-8EFE-06CF5804AD5A}">
      <dgm:prSet/>
      <dgm:spPr/>
      <dgm:t>
        <a:bodyPr/>
        <a:lstStyle/>
        <a:p>
          <a:endParaRPr lang="zh-CN" altLang="en-US"/>
        </a:p>
      </dgm:t>
    </dgm:pt>
    <dgm:pt modelId="{F9DA2AFD-0005-0A45-9D99-18C0FD66CF75}" type="sibTrans" cxnId="{89003F15-DDC5-224B-8EFE-06CF5804AD5A}">
      <dgm:prSet/>
      <dgm:spPr/>
      <dgm:t>
        <a:bodyPr/>
        <a:lstStyle/>
        <a:p>
          <a:endParaRPr lang="zh-CN" altLang="en-US"/>
        </a:p>
      </dgm:t>
    </dgm:pt>
    <dgm:pt modelId="{AE73F8C9-38B5-204F-9FA8-630B7844BE80}">
      <dgm:prSet/>
      <dgm:spPr/>
      <dgm:t>
        <a:bodyPr/>
        <a:lstStyle/>
        <a:p>
          <a:r>
            <a:rPr lang="zh-CN" altLang="en-US" dirty="0" smtClean="0"/>
            <a:t>求解本征值和本征方程</a:t>
          </a:r>
          <a:endParaRPr lang="zh-CN" altLang="en-US" dirty="0"/>
        </a:p>
      </dgm:t>
    </dgm:pt>
    <dgm:pt modelId="{634F61EB-BA0E-554E-8151-B29A323FE32C}" type="parTrans" cxnId="{AF34444B-73BC-6845-AB74-159CB6066D0D}">
      <dgm:prSet/>
      <dgm:spPr/>
      <dgm:t>
        <a:bodyPr/>
        <a:lstStyle/>
        <a:p>
          <a:endParaRPr lang="zh-CN" altLang="en-US"/>
        </a:p>
      </dgm:t>
    </dgm:pt>
    <dgm:pt modelId="{2CB67888-E35F-7F48-885D-CB27E558A661}" type="sibTrans" cxnId="{AF34444B-73BC-6845-AB74-159CB6066D0D}">
      <dgm:prSet/>
      <dgm:spPr/>
      <dgm:t>
        <a:bodyPr/>
        <a:lstStyle/>
        <a:p>
          <a:endParaRPr lang="zh-CN" altLang="en-US"/>
        </a:p>
      </dgm:t>
    </dgm:pt>
    <dgm:pt modelId="{00346F11-1CBE-134B-81C5-418679775C8C}">
      <dgm:prSet/>
      <dgm:spPr/>
      <dgm:t>
        <a:bodyPr/>
        <a:lstStyle/>
        <a:p>
          <a:r>
            <a:rPr lang="zh-CN" altLang="en-US" dirty="0" smtClean="0"/>
            <a:t>输出计算结果</a:t>
          </a:r>
          <a:endParaRPr lang="zh-CN" altLang="en-US" dirty="0"/>
        </a:p>
      </dgm:t>
    </dgm:pt>
    <dgm:pt modelId="{CCF78A13-8783-C84A-8F04-B75D7AB69590}" type="parTrans" cxnId="{AA625DC4-6C92-744F-8468-D26BD512EC62}">
      <dgm:prSet/>
      <dgm:spPr/>
      <dgm:t>
        <a:bodyPr/>
        <a:lstStyle/>
        <a:p>
          <a:endParaRPr lang="zh-CN" altLang="en-US"/>
        </a:p>
      </dgm:t>
    </dgm:pt>
    <dgm:pt modelId="{09CB46FB-8FCE-8D45-9AFB-DE2F975B9526}" type="sibTrans" cxnId="{AA625DC4-6C92-744F-8468-D26BD512EC62}">
      <dgm:prSet/>
      <dgm:spPr/>
      <dgm:t>
        <a:bodyPr/>
        <a:lstStyle/>
        <a:p>
          <a:endParaRPr lang="zh-CN" altLang="en-US"/>
        </a:p>
      </dgm:t>
    </dgm:pt>
    <dgm:pt modelId="{C57117C9-217D-1C4A-8C0F-0BEB991DCF39}" type="pres">
      <dgm:prSet presAssocID="{841683B4-E1DE-514A-B4BF-0411E32EC874}" presName="CompostProcess" presStyleCnt="0">
        <dgm:presLayoutVars>
          <dgm:dir/>
          <dgm:resizeHandles val="exact"/>
        </dgm:presLayoutVars>
      </dgm:prSet>
      <dgm:spPr/>
    </dgm:pt>
    <dgm:pt modelId="{882F1DA3-F03D-5542-9C83-3E4BD1097F69}" type="pres">
      <dgm:prSet presAssocID="{841683B4-E1DE-514A-B4BF-0411E32EC874}" presName="arrow" presStyleLbl="bgShp" presStyleIdx="0" presStyleCnt="1"/>
      <dgm:spPr/>
    </dgm:pt>
    <dgm:pt modelId="{6B939D13-E99B-0145-83E6-BE251EAF1026}" type="pres">
      <dgm:prSet presAssocID="{841683B4-E1DE-514A-B4BF-0411E32EC874}" presName="linearProcess" presStyleCnt="0"/>
      <dgm:spPr/>
    </dgm:pt>
    <dgm:pt modelId="{2BDC2E7D-EAD6-5D41-A30E-8984A224EB8A}" type="pres">
      <dgm:prSet presAssocID="{00A2073E-548A-1F4E-8A60-589B6838E1AB}" presName="textNode" presStyleLbl="node1" presStyleIdx="0" presStyleCnt="4">
        <dgm:presLayoutVars>
          <dgm:bulletEnabled val="1"/>
        </dgm:presLayoutVars>
      </dgm:prSet>
      <dgm:spPr/>
    </dgm:pt>
    <dgm:pt modelId="{FD4499D6-EC9D-3E45-BDA4-4C14B843B38F}" type="pres">
      <dgm:prSet presAssocID="{04630EAF-B3F5-4845-B9A6-FFF9B73A5B57}" presName="sibTrans" presStyleCnt="0"/>
      <dgm:spPr/>
    </dgm:pt>
    <dgm:pt modelId="{5B88D8FF-406B-6646-8F1E-435486D9BD5D}" type="pres">
      <dgm:prSet presAssocID="{C7528960-E851-EE4D-BF3D-77B6DCC20A8E}" presName="textNode" presStyleLbl="node1" presStyleIdx="1" presStyleCnt="4">
        <dgm:presLayoutVars>
          <dgm:bulletEnabled val="1"/>
        </dgm:presLayoutVars>
      </dgm:prSet>
      <dgm:spPr/>
    </dgm:pt>
    <dgm:pt modelId="{5E12A206-40F9-564F-896A-2A8A2379C955}" type="pres">
      <dgm:prSet presAssocID="{6CDFA5C2-F0C5-CF4A-8068-A7AAA2D8115F}" presName="sibTrans" presStyleCnt="0"/>
      <dgm:spPr/>
    </dgm:pt>
    <dgm:pt modelId="{E1C25126-02D6-7C47-81EA-FA90C32AC6AE}" type="pres">
      <dgm:prSet presAssocID="{AE73F8C9-38B5-204F-9FA8-630B7844BE80}" presName="textNode" presStyleLbl="node1" presStyleIdx="2" presStyleCnt="4">
        <dgm:presLayoutVars>
          <dgm:bulletEnabled val="1"/>
        </dgm:presLayoutVars>
      </dgm:prSet>
      <dgm:spPr/>
    </dgm:pt>
    <dgm:pt modelId="{6E52D0A1-5363-6F49-B01E-42275237129C}" type="pres">
      <dgm:prSet presAssocID="{2CB67888-E35F-7F48-885D-CB27E558A661}" presName="sibTrans" presStyleCnt="0"/>
      <dgm:spPr/>
    </dgm:pt>
    <dgm:pt modelId="{B2FED3AE-5252-B040-90EC-3381F824CD3E}" type="pres">
      <dgm:prSet presAssocID="{00346F11-1CBE-134B-81C5-418679775C8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AC2982E-5650-AD42-BB49-32ECFA07F568}" srcId="{841683B4-E1DE-514A-B4BF-0411E32EC874}" destId="{C7528960-E851-EE4D-BF3D-77B6DCC20A8E}" srcOrd="1" destOrd="0" parTransId="{E9FB4F7F-5CD4-F244-A3BA-12568B96390B}" sibTransId="{6CDFA5C2-F0C5-CF4A-8068-A7AAA2D8115F}"/>
    <dgm:cxn modelId="{25C8EDE9-FC0D-BA41-9970-5B822F0E363A}" type="presOf" srcId="{AE73F8C9-38B5-204F-9FA8-630B7844BE80}" destId="{E1C25126-02D6-7C47-81EA-FA90C32AC6AE}" srcOrd="0" destOrd="0" presId="urn:microsoft.com/office/officeart/2005/8/layout/hProcess9"/>
    <dgm:cxn modelId="{F11AA0B1-599C-5746-A0E5-7768E656D2D1}" type="presOf" srcId="{00A2073E-548A-1F4E-8A60-589B6838E1AB}" destId="{2BDC2E7D-EAD6-5D41-A30E-8984A224EB8A}" srcOrd="0" destOrd="0" presId="urn:microsoft.com/office/officeart/2005/8/layout/hProcess9"/>
    <dgm:cxn modelId="{95268F43-BFC2-9144-BD52-A19AE2FB7B9F}" type="presOf" srcId="{0FF99BB5-494D-5140-8C1C-CE328338EE78}" destId="{5B88D8FF-406B-6646-8F1E-435486D9BD5D}" srcOrd="0" destOrd="1" presId="urn:microsoft.com/office/officeart/2005/8/layout/hProcess9"/>
    <dgm:cxn modelId="{6E938894-9CED-8B4A-85AF-8C4A6BA42C81}" srcId="{841683B4-E1DE-514A-B4BF-0411E32EC874}" destId="{00A2073E-548A-1F4E-8A60-589B6838E1AB}" srcOrd="0" destOrd="0" parTransId="{9162E3E4-00A1-E44D-A47B-1149E6928701}" sibTransId="{04630EAF-B3F5-4845-B9A6-FFF9B73A5B57}"/>
    <dgm:cxn modelId="{38F3EBFD-FE6B-5042-AE4C-035A8FD539E5}" type="presOf" srcId="{841683B4-E1DE-514A-B4BF-0411E32EC874}" destId="{C57117C9-217D-1C4A-8C0F-0BEB991DCF39}" srcOrd="0" destOrd="0" presId="urn:microsoft.com/office/officeart/2005/8/layout/hProcess9"/>
    <dgm:cxn modelId="{89003F15-DDC5-224B-8EFE-06CF5804AD5A}" srcId="{C7528960-E851-EE4D-BF3D-77B6DCC20A8E}" destId="{EAF2BFC8-11B7-6841-885D-5F24B3FBE902}" srcOrd="1" destOrd="0" parTransId="{6A20585F-4091-7748-B93E-8B16C6A642F6}" sibTransId="{F9DA2AFD-0005-0A45-9D99-18C0FD66CF75}"/>
    <dgm:cxn modelId="{AF34444B-73BC-6845-AB74-159CB6066D0D}" srcId="{841683B4-E1DE-514A-B4BF-0411E32EC874}" destId="{AE73F8C9-38B5-204F-9FA8-630B7844BE80}" srcOrd="2" destOrd="0" parTransId="{634F61EB-BA0E-554E-8151-B29A323FE32C}" sibTransId="{2CB67888-E35F-7F48-885D-CB27E558A661}"/>
    <dgm:cxn modelId="{AA625DC4-6C92-744F-8468-D26BD512EC62}" srcId="{841683B4-E1DE-514A-B4BF-0411E32EC874}" destId="{00346F11-1CBE-134B-81C5-418679775C8C}" srcOrd="3" destOrd="0" parTransId="{CCF78A13-8783-C84A-8F04-B75D7AB69590}" sibTransId="{09CB46FB-8FCE-8D45-9AFB-DE2F975B9526}"/>
    <dgm:cxn modelId="{9255B4BF-A062-6246-B61D-4FD9FF00AA28}" srcId="{C7528960-E851-EE4D-BF3D-77B6DCC20A8E}" destId="{0FF99BB5-494D-5140-8C1C-CE328338EE78}" srcOrd="0" destOrd="0" parTransId="{C6317186-7046-3344-9248-D49101CE9D65}" sibTransId="{EE357494-5F24-C84F-9FA8-B98F797A4BE2}"/>
    <dgm:cxn modelId="{E91D0E60-70F0-0F47-9ED6-E854A42247E7}" type="presOf" srcId="{EAF2BFC8-11B7-6841-885D-5F24B3FBE902}" destId="{5B88D8FF-406B-6646-8F1E-435486D9BD5D}" srcOrd="0" destOrd="2" presId="urn:microsoft.com/office/officeart/2005/8/layout/hProcess9"/>
    <dgm:cxn modelId="{4DE7E811-9BCC-9D40-B431-FCAC81C67C66}" type="presOf" srcId="{00346F11-1CBE-134B-81C5-418679775C8C}" destId="{B2FED3AE-5252-B040-90EC-3381F824CD3E}" srcOrd="0" destOrd="0" presId="urn:microsoft.com/office/officeart/2005/8/layout/hProcess9"/>
    <dgm:cxn modelId="{1D303100-B8A9-8542-9D60-7C910F76686D}" type="presOf" srcId="{C7528960-E851-EE4D-BF3D-77B6DCC20A8E}" destId="{5B88D8FF-406B-6646-8F1E-435486D9BD5D}" srcOrd="0" destOrd="0" presId="urn:microsoft.com/office/officeart/2005/8/layout/hProcess9"/>
    <dgm:cxn modelId="{481E9CDE-D114-9E42-8358-6CA1389D616D}" type="presParOf" srcId="{C57117C9-217D-1C4A-8C0F-0BEB991DCF39}" destId="{882F1DA3-F03D-5542-9C83-3E4BD1097F69}" srcOrd="0" destOrd="0" presId="urn:microsoft.com/office/officeart/2005/8/layout/hProcess9"/>
    <dgm:cxn modelId="{37290C51-757C-5844-A63A-343BC7613859}" type="presParOf" srcId="{C57117C9-217D-1C4A-8C0F-0BEB991DCF39}" destId="{6B939D13-E99B-0145-83E6-BE251EAF1026}" srcOrd="1" destOrd="0" presId="urn:microsoft.com/office/officeart/2005/8/layout/hProcess9"/>
    <dgm:cxn modelId="{97560526-F5B3-3847-9400-4C56458590BD}" type="presParOf" srcId="{6B939D13-E99B-0145-83E6-BE251EAF1026}" destId="{2BDC2E7D-EAD6-5D41-A30E-8984A224EB8A}" srcOrd="0" destOrd="0" presId="urn:microsoft.com/office/officeart/2005/8/layout/hProcess9"/>
    <dgm:cxn modelId="{06670D08-D2D3-AA4D-BBC5-76E1A87DA35E}" type="presParOf" srcId="{6B939D13-E99B-0145-83E6-BE251EAF1026}" destId="{FD4499D6-EC9D-3E45-BDA4-4C14B843B38F}" srcOrd="1" destOrd="0" presId="urn:microsoft.com/office/officeart/2005/8/layout/hProcess9"/>
    <dgm:cxn modelId="{DBEE59F8-80C5-E64E-9D4D-87B844F8E3AF}" type="presParOf" srcId="{6B939D13-E99B-0145-83E6-BE251EAF1026}" destId="{5B88D8FF-406B-6646-8F1E-435486D9BD5D}" srcOrd="2" destOrd="0" presId="urn:microsoft.com/office/officeart/2005/8/layout/hProcess9"/>
    <dgm:cxn modelId="{7BC12C09-CD87-8F46-8E90-AEFB81D1185D}" type="presParOf" srcId="{6B939D13-E99B-0145-83E6-BE251EAF1026}" destId="{5E12A206-40F9-564F-896A-2A8A2379C955}" srcOrd="3" destOrd="0" presId="urn:microsoft.com/office/officeart/2005/8/layout/hProcess9"/>
    <dgm:cxn modelId="{FBAD5852-536C-3949-800A-E570525DAB8D}" type="presParOf" srcId="{6B939D13-E99B-0145-83E6-BE251EAF1026}" destId="{E1C25126-02D6-7C47-81EA-FA90C32AC6AE}" srcOrd="4" destOrd="0" presId="urn:microsoft.com/office/officeart/2005/8/layout/hProcess9"/>
    <dgm:cxn modelId="{54219072-CB5C-7446-B8BB-E781FA808CFD}" type="presParOf" srcId="{6B939D13-E99B-0145-83E6-BE251EAF1026}" destId="{6E52D0A1-5363-6F49-B01E-42275237129C}" srcOrd="5" destOrd="0" presId="urn:microsoft.com/office/officeart/2005/8/layout/hProcess9"/>
    <dgm:cxn modelId="{9B9814F9-C3F5-7542-8646-E871B459F82B}" type="presParOf" srcId="{6B939D13-E99B-0145-83E6-BE251EAF1026}" destId="{B2FED3AE-5252-B040-90EC-3381F824CD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21AB-3380-C749-B144-116BEA07383A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1</a:t>
          </a:r>
          <a:r>
            <a:rPr lang="zh-CN" altLang="en-US" sz="2900" kern="1200" dirty="0" smtClean="0"/>
            <a:t>、统一坐标系</a:t>
          </a:r>
          <a:endParaRPr lang="zh-CN" alt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使两个分子的几何中心重合</a:t>
          </a:r>
          <a:endParaRPr lang="zh-CN" altLang="en-US" sz="2300" kern="1200" dirty="0"/>
        </a:p>
      </dsp:txBody>
      <dsp:txXfrm>
        <a:off x="38234" y="38234"/>
        <a:ext cx="7529629" cy="1228933"/>
      </dsp:txXfrm>
    </dsp:sp>
    <dsp:sp modelId="{63A36AB7-E3DC-E54B-A24B-6958C835F906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2</a:t>
          </a:r>
          <a:r>
            <a:rPr lang="zh-CN" altLang="en-US" sz="2900" kern="1200" dirty="0" smtClean="0"/>
            <a:t>、固定其中一个分子，</a:t>
          </a:r>
          <a:r>
            <a:rPr lang="zh-CN" altLang="en-US" sz="3600" b="1" kern="1200" dirty="0" smtClean="0">
              <a:solidFill>
                <a:srgbClr val="FFC000"/>
              </a:solidFill>
            </a:rPr>
            <a:t>转动</a:t>
          </a:r>
          <a:r>
            <a:rPr lang="zh-CN" altLang="en-US" sz="2900" kern="1200" dirty="0" smtClean="0"/>
            <a:t>另外一个分子，计算此时的结构差异：</a:t>
          </a:r>
          <a:r>
            <a:rPr kumimoji="1" lang="zh-CN" altLang="en-US" sz="3600" b="1" kern="1200" dirty="0" smtClean="0">
              <a:solidFill>
                <a:srgbClr val="FFC000"/>
              </a:solidFill>
            </a:rPr>
            <a:t>距离标准差</a:t>
          </a:r>
          <a:endParaRPr lang="zh-CN" altLang="en-US" sz="2900" b="1" kern="1200" dirty="0">
            <a:solidFill>
              <a:srgbClr val="FFC000"/>
            </a:solidFill>
          </a:endParaRPr>
        </a:p>
      </dsp:txBody>
      <dsp:txXfrm>
        <a:off x="826903" y="1561202"/>
        <a:ext cx="7224611" cy="1228933"/>
      </dsp:txXfrm>
    </dsp:sp>
    <dsp:sp modelId="{330A04D6-2E74-554A-9197-99E0F057FC6F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3</a:t>
          </a:r>
          <a:r>
            <a:rPr lang="zh-CN" altLang="en-US" sz="2900" kern="1200" dirty="0" smtClean="0"/>
            <a:t>、重复步骤</a:t>
          </a:r>
          <a:r>
            <a:rPr lang="en-US" altLang="zh-CN" sz="2900" kern="1200" dirty="0" smtClean="0"/>
            <a:t>2</a:t>
          </a:r>
          <a:r>
            <a:rPr lang="zh-CN" altLang="en-US" sz="2900" kern="1200" dirty="0" smtClean="0"/>
            <a:t>，找到最合适的转动方式，其应该对应最小的</a:t>
          </a:r>
          <a:r>
            <a:rPr kumimoji="1" lang="zh-CN" altLang="en-US" sz="2900" kern="1200" dirty="0" smtClean="0"/>
            <a:t>距离标准差</a:t>
          </a:r>
          <a:endParaRPr lang="zh-CN" altLang="en-US" sz="2900" kern="1200" dirty="0"/>
        </a:p>
      </dsp:txBody>
      <dsp:txXfrm>
        <a:off x="1615573" y="3084170"/>
        <a:ext cx="7224611" cy="1228933"/>
      </dsp:txXfrm>
    </dsp:sp>
    <dsp:sp modelId="{37C16BA0-D7BA-B14B-A752-69929BDE188A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8280664" y="989929"/>
        <a:ext cx="466680" cy="638504"/>
      </dsp:txXfrm>
    </dsp:sp>
    <dsp:sp modelId="{586BD13D-92ED-D245-983B-EE796040D333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1DA3-F03D-5542-9C83-3E4BD1097F69}">
      <dsp:nvSpPr>
        <dsp:cNvPr id="0" name=""/>
        <dsp:cNvSpPr/>
      </dsp:nvSpPr>
      <dsp:spPr>
        <a:xfrm>
          <a:off x="862664" y="0"/>
          <a:ext cx="9776860" cy="50379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C2E7D-EAD6-5D41-A30E-8984A224EB8A}">
      <dsp:nvSpPr>
        <dsp:cNvPr id="0" name=""/>
        <dsp:cNvSpPr/>
      </dsp:nvSpPr>
      <dsp:spPr>
        <a:xfrm>
          <a:off x="1579" y="1511392"/>
          <a:ext cx="2716377" cy="2015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读入数据</a:t>
          </a:r>
          <a:endParaRPr lang="zh-CN" altLang="en-US" sz="2500" kern="1200" dirty="0"/>
        </a:p>
      </dsp:txBody>
      <dsp:txXfrm>
        <a:off x="99952" y="1609765"/>
        <a:ext cx="2519631" cy="1818443"/>
      </dsp:txXfrm>
    </dsp:sp>
    <dsp:sp modelId="{5B88D8FF-406B-6646-8F1E-435486D9BD5D}">
      <dsp:nvSpPr>
        <dsp:cNvPr id="0" name=""/>
        <dsp:cNvSpPr/>
      </dsp:nvSpPr>
      <dsp:spPr>
        <a:xfrm>
          <a:off x="2929130" y="1511392"/>
          <a:ext cx="2716377" cy="2015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初始化结构比较类</a:t>
          </a:r>
          <a:endParaRPr lang="zh-CN" alt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统一坐标系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初始化各个矩阵</a:t>
          </a:r>
          <a:endParaRPr lang="zh-CN" altLang="en-US" sz="2000" kern="1200" dirty="0"/>
        </a:p>
      </dsp:txBody>
      <dsp:txXfrm>
        <a:off x="3027503" y="1609765"/>
        <a:ext cx="2519631" cy="1818443"/>
      </dsp:txXfrm>
    </dsp:sp>
    <dsp:sp modelId="{E1C25126-02D6-7C47-81EA-FA90C32AC6AE}">
      <dsp:nvSpPr>
        <dsp:cNvPr id="0" name=""/>
        <dsp:cNvSpPr/>
      </dsp:nvSpPr>
      <dsp:spPr>
        <a:xfrm>
          <a:off x="5856681" y="1511392"/>
          <a:ext cx="2716377" cy="2015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求解本征值和本征方程</a:t>
          </a:r>
          <a:endParaRPr lang="zh-CN" altLang="en-US" sz="2500" kern="1200" dirty="0"/>
        </a:p>
      </dsp:txBody>
      <dsp:txXfrm>
        <a:off x="5955054" y="1609765"/>
        <a:ext cx="2519631" cy="1818443"/>
      </dsp:txXfrm>
    </dsp:sp>
    <dsp:sp modelId="{B2FED3AE-5252-B040-90EC-3381F824CD3E}">
      <dsp:nvSpPr>
        <dsp:cNvPr id="0" name=""/>
        <dsp:cNvSpPr/>
      </dsp:nvSpPr>
      <dsp:spPr>
        <a:xfrm>
          <a:off x="8784231" y="1511392"/>
          <a:ext cx="2716377" cy="2015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输出计算结果</a:t>
          </a:r>
          <a:endParaRPr lang="zh-CN" altLang="en-US" sz="2500" kern="1200" dirty="0"/>
        </a:p>
      </dsp:txBody>
      <dsp:txXfrm>
        <a:off x="8882604" y="1609765"/>
        <a:ext cx="2519631" cy="1818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9CA0-00EF-CC43-954F-324F30BA7845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12A2-82E7-174E-93E6-1DE9F4FB2B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9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2A2-82E7-174E-93E6-1DE9F4FB2BE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5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2A2-82E7-174E-93E6-1DE9F4FB2BE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6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2A2-82E7-174E-93E6-1DE9F4FB2BE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35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53C6-F41C-7E4B-9C54-F4492A5B6154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E35E-5051-8F41-8543-6D55C48B66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eigen.tuxfamily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tiff"/><Relationship Id="rId8" Type="http://schemas.openxmlformats.org/officeDocument/2006/relationships/hyperlink" Target="http://cmak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hyperlink" Target="http://rapid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6731" y="1122363"/>
            <a:ext cx="7858539" cy="2387600"/>
          </a:xfrm>
        </p:spPr>
        <p:txBody>
          <a:bodyPr/>
          <a:lstStyle/>
          <a:p>
            <a:r>
              <a:rPr kumimoji="1" lang="en-US" altLang="zh-CN" b="1" dirty="0" smtClean="0"/>
              <a:t>Comparison of Molecular Structure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Zhirui</a:t>
            </a:r>
            <a:r>
              <a:rPr kumimoji="1" lang="en-US" altLang="zh-CN" dirty="0" smtClean="0"/>
              <a:t> Dai</a:t>
            </a:r>
          </a:p>
          <a:p>
            <a:r>
              <a:rPr kumimoji="1" lang="en-US" altLang="zh-CN" dirty="0" smtClean="0"/>
              <a:t>15307110218</a:t>
            </a:r>
          </a:p>
          <a:p>
            <a:r>
              <a:rPr kumimoji="1" lang="en-US" altLang="zh-CN" dirty="0" smtClean="0"/>
              <a:t>2017-12-15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042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/>
              <a:t>数据结构设计</a:t>
            </a:r>
            <a:r>
              <a:rPr kumimoji="1" lang="en-US" altLang="zh-CN" b="1" dirty="0" smtClean="0"/>
              <a:t>1—</a:t>
            </a:r>
            <a:r>
              <a:rPr kumimoji="1" lang="en-US" altLang="zh-CN" b="1" dirty="0" err="1" smtClean="0"/>
              <a:t>StructComp</a:t>
            </a:r>
            <a:r>
              <a:rPr kumimoji="1" lang="en-US" altLang="zh-CN" b="1" dirty="0" smtClean="0"/>
              <a:t>(</a:t>
            </a:r>
            <a:r>
              <a:rPr kumimoji="1" lang="zh-CN" altLang="en-US" b="1" dirty="0" smtClean="0"/>
              <a:t>结构比较类</a:t>
            </a:r>
            <a:r>
              <a:rPr kumimoji="1" lang="en-US" altLang="zh-CN" b="1" dirty="0" smtClean="0"/>
              <a:t>)</a:t>
            </a:r>
            <a:endParaRPr kumimoji="1" lang="zh-CN" altLang="en-US" b="1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153" y="806679"/>
            <a:ext cx="1600200" cy="171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45153" y="236593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Based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</a:t>
            </a:r>
            <a:endParaRPr kumimoji="1" lang="zh-CN" altLang="en-US" sz="2400" b="1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250" y="1165142"/>
            <a:ext cx="10397086" cy="36314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50" y="4860756"/>
            <a:ext cx="8352987" cy="142774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649042" y="2685682"/>
            <a:ext cx="3542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hlinkClick r:id="rId5"/>
              </a:rPr>
              <a:t>http://eigen.tuxfamily.org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9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StructComp</a:t>
            </a:r>
            <a:r>
              <a:rPr kumimoji="1" lang="zh-CN" altLang="en-US" b="1" dirty="0" smtClean="0"/>
              <a:t>的函数</a:t>
            </a:r>
            <a:endParaRPr kumimoji="1"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79" y="1851108"/>
            <a:ext cx="11070842" cy="38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093" y="476207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/>
              <a:t>总体的编程思路</a:t>
            </a:r>
            <a:endParaRPr kumimoji="1"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2757"/>
              </p:ext>
            </p:extLst>
          </p:nvPr>
        </p:nvGraphicFramePr>
        <p:xfrm>
          <a:off x="304799" y="1138989"/>
          <a:ext cx="11502189" cy="503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3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/>
              <a:t>如何保证点的正确配对？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3289"/>
                <a:ext cx="10515600" cy="45939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 smtClean="0"/>
                  <a:t>选取最大内接三角形进行快速配对</a:t>
                </a:r>
                <a:endParaRPr kumimoji="1"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dirty="0" smtClean="0"/>
                  <a:t>每个分子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1" lang="zh-CN" altLang="en-US" dirty="0" smtClean="0"/>
                  <a:t>次计算</a:t>
                </a:r>
                <a:endParaRPr kumimoji="1"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dirty="0" smtClean="0"/>
                  <a:t>快速配对方案共</a:t>
                </a:r>
                <a:r>
                  <a:rPr kumimoji="1" lang="en-US" altLang="zh-CN" dirty="0" smtClean="0"/>
                  <a:t>6</a:t>
                </a:r>
                <a:r>
                  <a:rPr kumimoji="1" lang="zh-CN" altLang="en-US" dirty="0" smtClean="0"/>
                  <a:t>种，找到最好的配对方案（距离标准差最小）</a:t>
                </a:r>
                <a:endParaRPr kumimoji="1"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dirty="0" smtClean="0"/>
                  <a:t>提取此方案对应的单位四元数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作用于第一个分子，进行姿态矫正</a:t>
                </a:r>
                <a:endParaRPr kumimoji="1"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 smtClean="0"/>
                  <a:t>分子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的每个原子与最近的分子</a:t>
                </a:r>
                <a:r>
                  <a:rPr kumimoji="1" lang="en-US" altLang="zh-CN" dirty="0" smtClean="0"/>
                  <a:t>2</a:t>
                </a:r>
                <a:r>
                  <a:rPr kumimoji="1" lang="zh-CN" altLang="en-US" dirty="0" smtClean="0"/>
                  <a:t>的原子进行配对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endParaRPr kumimoji="1" lang="en-US" altLang="zh-CN" dirty="0" smtClean="0"/>
              </a:p>
              <a:p>
                <a:pPr>
                  <a:lnSpc>
                    <a:spcPct val="150000"/>
                  </a:lnSpc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3289"/>
                <a:ext cx="10515600" cy="4593974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38200" y="1325563"/>
            <a:ext cx="782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所有配对方式都算一遍？ </a:t>
            </a:r>
            <a:r>
              <a:rPr kumimoji="1" lang="en-US" altLang="zh-CN" sz="2400" b="1" dirty="0" smtClean="0"/>
              <a:t>n</a:t>
            </a:r>
            <a:r>
              <a:rPr kumimoji="1" lang="zh-CN" altLang="en-US" sz="2400" b="1" dirty="0" smtClean="0"/>
              <a:t>原子分子要算</a:t>
            </a:r>
            <a:r>
              <a:rPr kumimoji="1" lang="en-US" altLang="zh-CN" sz="2400" b="1" dirty="0" smtClean="0"/>
              <a:t> n! </a:t>
            </a:r>
            <a:r>
              <a:rPr kumimoji="1" lang="zh-CN" altLang="en-US" sz="2400" b="1" dirty="0" smtClean="0"/>
              <a:t>次，</a:t>
            </a:r>
            <a:r>
              <a:rPr kumimoji="1" lang="en-US" altLang="zh-CN" sz="2400" b="1" dirty="0" smtClean="0"/>
              <a:t>NO</a:t>
            </a:r>
            <a:r>
              <a:rPr kumimoji="1" lang="zh-CN" altLang="en-US" sz="2400" b="1" dirty="0" smtClean="0"/>
              <a:t>！！</a:t>
            </a:r>
            <a:endParaRPr kumimoji="1" lang="zh-CN" altLang="en-US" sz="2400" b="1" dirty="0"/>
          </a:p>
        </p:txBody>
      </p:sp>
      <p:sp>
        <p:nvSpPr>
          <p:cNvPr id="5" name="椭圆 4"/>
          <p:cNvSpPr/>
          <p:nvPr/>
        </p:nvSpPr>
        <p:spPr>
          <a:xfrm>
            <a:off x="4571999" y="2743200"/>
            <a:ext cx="2903621" cy="62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组合数</a:t>
            </a:r>
            <a:r>
              <a:rPr kumimoji="1" lang="zh-CN" altLang="en-US" dirty="0" smtClean="0"/>
              <a:t>生成类： </a:t>
            </a:r>
            <a:r>
              <a:rPr kumimoji="1" lang="en-US" altLang="zh-CN" dirty="0" smtClean="0"/>
              <a:t>Combination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450179" y="3810000"/>
            <a:ext cx="2903621" cy="62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排列数生成类： </a:t>
            </a:r>
            <a:r>
              <a:rPr kumimoji="1" lang="en-US" altLang="zh-CN" dirty="0" smtClean="0"/>
              <a:t>Permutation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08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7" y="1674855"/>
            <a:ext cx="4995677" cy="374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25" y="1528805"/>
            <a:ext cx="4330700" cy="38862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502023" y="160422"/>
            <a:ext cx="3469105" cy="101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组合数生成类： </a:t>
            </a:r>
            <a:r>
              <a:rPr kumimoji="1" lang="en-US" altLang="zh-CN" dirty="0"/>
              <a:t>Combination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457826" y="160422"/>
            <a:ext cx="3469105" cy="101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排列数生成类： </a:t>
            </a:r>
            <a:r>
              <a:rPr kumimoji="1" lang="en-US" altLang="zh-CN" dirty="0" smtClean="0"/>
              <a:t>Permutation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89915" y="5646821"/>
            <a:ext cx="549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每次输出一种组合</a:t>
            </a:r>
            <a:r>
              <a:rPr kumimoji="1" lang="en-US" altLang="zh-CN" sz="2400" b="1" dirty="0" smtClean="0"/>
              <a:t>/</a:t>
            </a:r>
            <a:r>
              <a:rPr kumimoji="1" lang="zh-CN" altLang="en-US" sz="2400" b="1" dirty="0" smtClean="0"/>
              <a:t>排列</a:t>
            </a:r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所有组合</a:t>
            </a:r>
            <a:r>
              <a:rPr kumimoji="1" lang="en-US" altLang="zh-CN" sz="2400" b="1" dirty="0" smtClean="0"/>
              <a:t>/</a:t>
            </a:r>
            <a:r>
              <a:rPr kumimoji="1" lang="zh-CN" altLang="en-US" sz="2400" b="1" dirty="0" smtClean="0"/>
              <a:t>排列输出完毕后返回空</a:t>
            </a:r>
            <a:r>
              <a:rPr kumimoji="1" lang="en-US" altLang="zh-CN" sz="2400" b="1" dirty="0" smtClean="0"/>
              <a:t>vector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64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642" y="40105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/>
              <a:t>StructComp</a:t>
            </a:r>
            <a:r>
              <a:rPr kumimoji="1" lang="zh-CN" altLang="en-US" sz="3600" dirty="0" smtClean="0"/>
              <a:t>类相关函数</a:t>
            </a:r>
            <a:endParaRPr kumimoji="1"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99" y="1983290"/>
            <a:ext cx="9575918" cy="1919497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5751" r="4824" b="6643"/>
          <a:stretch/>
        </p:blipFill>
        <p:spPr>
          <a:xfrm>
            <a:off x="4979255" y="191816"/>
            <a:ext cx="7084408" cy="65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098" y="-252939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/>
              <a:t>项目代码文件总览</a:t>
            </a:r>
            <a:endParaRPr kumimoji="1"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13" y="3817547"/>
            <a:ext cx="2857500" cy="297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66" y="86226"/>
            <a:ext cx="2844800" cy="297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" y="739512"/>
            <a:ext cx="2692400" cy="436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429" y="4706547"/>
            <a:ext cx="3416300" cy="208280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317332" y="701483"/>
            <a:ext cx="3057132" cy="5046464"/>
          </a:xfrm>
          <a:prstGeom prst="rect">
            <a:avLst/>
          </a:prstGeom>
        </p:spPr>
      </p:pic>
      <p:cxnSp>
        <p:nvCxnSpPr>
          <p:cNvPr id="11" name="直线箭头连接符 10"/>
          <p:cNvCxnSpPr/>
          <p:nvPr/>
        </p:nvCxnSpPr>
        <p:spPr>
          <a:xfrm>
            <a:off x="417095" y="1395663"/>
            <a:ext cx="1556084" cy="3545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1195137" y="1572126"/>
            <a:ext cx="2991852" cy="657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6448926" y="409842"/>
            <a:ext cx="1085040" cy="488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336632" y="1572126"/>
            <a:ext cx="1395663" cy="2245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3713" y="2672585"/>
            <a:ext cx="2023424" cy="114496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08631" y="2192718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Based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</a:t>
            </a:r>
            <a:endParaRPr kumimoji="1"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0444603" y="3879822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hlinkClick r:id="rId8"/>
              </a:rPr>
              <a:t>http://cmake.org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3929"/>
          <a:stretch/>
        </p:blipFill>
        <p:spPr>
          <a:xfrm>
            <a:off x="216124" y="2972358"/>
            <a:ext cx="11747268" cy="230549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373252" y="1507958"/>
            <a:ext cx="3433011" cy="1079390"/>
          </a:xfrm>
        </p:spPr>
        <p:txBody>
          <a:bodyPr/>
          <a:lstStyle/>
          <a:p>
            <a:pPr algn="ctr"/>
            <a:r>
              <a:rPr kumimoji="1" lang="zh-CN" altLang="en-US" b="1" smtClean="0"/>
              <a:t>计算结果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07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/>
          </p:nvPr>
        </p:nvSpPr>
        <p:spPr>
          <a:xfrm>
            <a:off x="822158" y="-54369"/>
            <a:ext cx="10515600" cy="1149099"/>
          </a:xfrm>
        </p:spPr>
        <p:txBody>
          <a:bodyPr/>
          <a:lstStyle/>
          <a:p>
            <a:r>
              <a:rPr kumimoji="1" lang="en-US" altLang="zh-CN" dirty="0" smtClean="0"/>
              <a:t>./</a:t>
            </a:r>
            <a:r>
              <a:rPr kumimoji="1" lang="en-US" altLang="zh-CN" dirty="0" err="1" smtClean="0"/>
              <a:t>StructCompare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err="1" smtClean="0"/>
              <a:t>auto_pair</a:t>
            </a:r>
            <a:r>
              <a:rPr kumimoji="1" lang="en-US" altLang="zh-CN" dirty="0" smtClean="0"/>
              <a:t> 0</a:t>
            </a:r>
            <a:endParaRPr kumimoji="1" lang="zh-CN" altLang="en-US" dirty="0"/>
          </a:p>
        </p:txBody>
      </p:sp>
      <p:pic>
        <p:nvPicPr>
          <p:cNvPr id="7" name="内容占位符 5"/>
          <p:cNvPicPr>
            <a:picLocks noChangeAspect="1"/>
          </p:cNvPicPr>
          <p:nvPr/>
        </p:nvPicPr>
        <p:blipFill rotWithShape="1">
          <a:blip r:embed="rId2"/>
          <a:srcRect r="40014"/>
          <a:stretch/>
        </p:blipFill>
        <p:spPr>
          <a:xfrm>
            <a:off x="822158" y="1554162"/>
            <a:ext cx="2995863" cy="53375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504" y="1094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原始数据</a:t>
            </a:r>
            <a:endParaRPr kumimoji="1"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23" y="1291114"/>
            <a:ext cx="2035897" cy="55638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566" y="1127383"/>
            <a:ext cx="3462066" cy="56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14"/>
          <a:stretch/>
        </p:blipFill>
        <p:spPr>
          <a:xfrm>
            <a:off x="187734" y="1686260"/>
            <a:ext cx="2805792" cy="49988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504" y="1094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原始数据</a:t>
            </a:r>
            <a:endParaRPr kumimoji="1"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727" y="1556395"/>
            <a:ext cx="5778500" cy="513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227" y="1180460"/>
            <a:ext cx="3305436" cy="550467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22158" y="42864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./</a:t>
            </a:r>
            <a:r>
              <a:rPr kumimoji="1" lang="en-US" altLang="zh-CN" dirty="0" err="1" smtClean="0"/>
              <a:t>StructCompare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err="1" smtClean="0"/>
              <a:t>auto_pair</a:t>
            </a:r>
            <a:r>
              <a:rPr kumimoji="1" lang="en-US" altLang="zh-CN" dirty="0" smtClean="0"/>
              <a:t>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/>
              <a:t>Outline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863" y="1279862"/>
            <a:ext cx="11000874" cy="5152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3600" dirty="0" smtClean="0"/>
              <a:t>项目背景和目的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3600" dirty="0" smtClean="0"/>
              <a:t>基本思路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3600" dirty="0" smtClean="0"/>
              <a:t>基本计算原理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3600" dirty="0" smtClean="0"/>
              <a:t>数据结构、代码结构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3600" dirty="0" smtClean="0"/>
              <a:t>快速的原子自动配对算法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3600" dirty="0" smtClean="0"/>
              <a:t>计算结果展示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038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/>
              <a:t>Thanks for your watching!</a:t>
            </a:r>
            <a:endParaRPr kumimoji="1"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2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Project Background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&amp;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Goal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56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在分子结构的研究中，相似分子之间的结构差异需要有一个定量</a:t>
            </a:r>
            <a:r>
              <a:rPr kumimoji="1" lang="zh-CN" altLang="en-US" smtClean="0"/>
              <a:t>的结果</a:t>
            </a: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38200" y="4855122"/>
            <a:ext cx="10515600" cy="125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kumimoji="1" lang="zh-CN" altLang="en-US" sz="2800"/>
              <a:t>计算效率要比较高，以应对含有更多原子的分子和更加复杂的分子结构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8200" y="3144792"/>
            <a:ext cx="10515600" cy="125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kumimoji="1" lang="zh-CN" altLang="en-US" sz="2800" dirty="0"/>
              <a:t>这种比较结构的方法应该具有整体性，考虑分子整体的结构差异，而不是仅仅关注某一些原子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思路</a:t>
            </a:r>
            <a:endParaRPr kumimoji="1"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50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/>
              <p:cNvSpPr/>
              <p:nvPr/>
            </p:nvSpPr>
            <p:spPr>
              <a:xfrm>
                <a:off x="5029200" y="533055"/>
                <a:ext cx="5608983" cy="231526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4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4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4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4800" b="0" i="1" smtClean="0">
                                  <a:latin typeface="Cambria Math" charset="0"/>
                                </a:rPr>
                                <m:t>𝑐𝑒𝑛𝑡𝑒𝑟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4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48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zh-CN" sz="4800" b="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4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4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kumimoji="1" lang="en-US" altLang="zh-CN" sz="48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33055"/>
                <a:ext cx="5608983" cy="2315265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/>
              <a:t>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rotate</a:t>
            </a:r>
            <a:r>
              <a:rPr kumimoji="1" lang="zh-CN" altLang="en-US" b="1" dirty="0" smtClean="0"/>
              <a:t>？四元数</a:t>
            </a:r>
            <a:r>
              <a:rPr kumimoji="1" lang="en-US" altLang="zh-CN" b="1" dirty="0" smtClean="0"/>
              <a:t>(Quaternion)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7571" y="1094013"/>
                <a:ext cx="10776857" cy="342900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3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200" b="1" i="1" smtClean="0">
                            <a:latin typeface="Cambria Math" charset="0"/>
                          </a:rPr>
                          <m:t>𝒒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</a:rPr>
                      <m:t>𝒊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</a:rPr>
                      <m:t>𝒋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charset="0"/>
                      </a:rPr>
                      <m:t>𝒌</m:t>
                    </m:r>
                  </m:oMath>
                </a14:m>
                <a:endParaRPr kumimoji="1" lang="en-US" altLang="zh-CN" sz="3200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sz="2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 is a usual 3D scalar, and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charset="0"/>
                      </a:rPr>
                      <m:t>𝒒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800" dirty="0" smtClean="0"/>
                  <a:t> is a usual 3D </a:t>
                </a:r>
                <a:r>
                  <a:rPr kumimoji="1" lang="en-US" altLang="zh-CN" sz="2800" dirty="0" smtClean="0"/>
                  <a:t>vector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CN" sz="3200" dirty="0" smtClean="0"/>
                  <a:t>The norm of 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𝑄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32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CN" sz="3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3200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1" lang="zh-CN" altLang="en-US" sz="3200" i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charset="0"/>
                      </a:rPr>
                      <m:t>𝑃𝑄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sz="32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32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1" lang="mr-IN" altLang="zh-CN" sz="32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sz="32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3200" dirty="0" smtClean="0"/>
              </a:p>
              <a:p>
                <a:pPr>
                  <a:lnSpc>
                    <a:spcPct val="100000"/>
                  </a:lnSpc>
                </a:pPr>
                <a:endParaRPr kumimoji="1"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1" y="1094013"/>
                <a:ext cx="10776857" cy="3429001"/>
              </a:xfrm>
              <a:blipFill rotWithShape="0">
                <a:blip r:embed="rId2"/>
                <a:stretch>
                  <a:fillRect l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07570" y="4645908"/>
                <a:ext cx="10776857" cy="23303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indent="-228600">
                  <a:spcBef>
                    <a:spcPts val="1000"/>
                  </a:spcBef>
                  <a:buFont typeface="Arial"/>
                  <a:buChar char="•"/>
                </a:pPr>
                <a:r>
                  <a:rPr kumimoji="1" lang="en-US" altLang="zh-CN" sz="3200" b="1" i="1" dirty="0">
                    <a:solidFill>
                      <a:srgbClr val="FF0000"/>
                    </a:solidFill>
                    <a:latin typeface="Cambria Math" charset="0"/>
                  </a:rPr>
                  <a:t>KEY: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3200" i="1"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CN" sz="3200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200" i="1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32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i="1">
                        <a:latin typeface="Cambria Math" charset="0"/>
                      </a:rPr>
                      <m:t>]=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latin typeface="Cambria Math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3200" i="1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3200" i="1">
                            <a:latin typeface="Cambria Math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3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CN" sz="320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3200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3200" i="1">
                        <a:latin typeface="Cambria Math" charset="0"/>
                      </a:rPr>
                      <m:t>𝑸</m:t>
                    </m:r>
                    <m:r>
                      <a:rPr kumimoji="1" lang="en-US" altLang="zh-CN" sz="3200" i="1">
                        <a:latin typeface="Cambria Math" charset="0"/>
                      </a:rPr>
                      <m:t>, </m:t>
                    </m:r>
                  </m:oMath>
                </a14:m>
                <a:endParaRPr kumimoji="1" lang="en-US" altLang="zh-CN" sz="3200" i="1" dirty="0">
                  <a:latin typeface="Cambria Math" charset="0"/>
                </a:endParaRPr>
              </a:p>
              <a:p>
                <a:pPr marL="228600" indent="-228600">
                  <a:spcBef>
                    <a:spcPts val="1000"/>
                  </a:spcBef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charset="0"/>
                      </a:rPr>
                      <m:t>𝑥</m:t>
                    </m:r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𝑎𝑛𝑑</m:t>
                    </m:r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32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𝑎𝑟𝑒</m:t>
                    </m:r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𝑝𝑜𝑠𝑖𝑡𝑖𝑜𝑛</m:t>
                    </m:r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𝑣𝑒𝑐𝑡𝑜𝑟</m:t>
                    </m:r>
                    <m:r>
                      <a:rPr kumimoji="1" lang="en-US" altLang="zh-CN" sz="3200" i="1">
                        <a:latin typeface="Cambria Math" charset="0"/>
                      </a:rPr>
                      <m:t>,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𝑄</m:t>
                    </m:r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𝑎𝑟𝑒</m:t>
                    </m:r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𝑖𝑑𝑒𝑛𝑡𝑖𝑡𝑦</m:t>
                    </m:r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charset="0"/>
                      </a:rPr>
                      <m:t>𝑞𝑢𝑎𝑡𝑒𝑟𝑛𝑖𝑜𝑛</m:t>
                    </m:r>
                  </m:oMath>
                </a14:m>
                <a:endParaRPr kumimoji="1" lang="en-US" altLang="zh-CN" sz="3200" i="1" dirty="0">
                  <a:latin typeface="Cambria Math" charset="0"/>
                </a:endParaRPr>
              </a:p>
              <a:p>
                <a:pPr marL="228600" indent="-228600">
                  <a:spcBef>
                    <a:spcPts val="1000"/>
                  </a:spcBef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𝒙</m:t>
                    </m:r>
                  </m:oMath>
                </a14:m>
                <a:r>
                  <a:rPr kumimoji="1" lang="en-US" altLang="zh-CN" sz="3200" i="1" dirty="0">
                    <a:latin typeface="Cambria Math" charset="0"/>
                  </a:rPr>
                  <a:t> 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3200" i="1" dirty="0">
                    <a:latin typeface="Cambria Math" charset="0"/>
                  </a:rPr>
                  <a:t> along </a:t>
                </a:r>
                <a:r>
                  <a:rPr kumimoji="1" lang="en-US" altLang="zh-CN" sz="3200" i="1" dirty="0">
                    <a:solidFill>
                      <a:srgbClr val="FF0000"/>
                    </a:solidFill>
                    <a:latin typeface="Cambria Math" charset="0"/>
                  </a:rPr>
                  <a:t>the pivot</a:t>
                </a:r>
                <a:r>
                  <a:rPr kumimoji="1" lang="en-US" altLang="zh-CN" sz="3200" i="1" dirty="0">
                    <a:latin typeface="Cambria Math" charset="0"/>
                  </a:rPr>
                  <a:t> represented as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𝒒</m:t>
                    </m:r>
                  </m:oMath>
                </a14:m>
                <a:r>
                  <a:rPr kumimoji="1" lang="en-US" altLang="zh-CN" sz="3200" i="1" dirty="0">
                    <a:latin typeface="Cambria Math" charset="0"/>
                  </a:rPr>
                  <a:t> to become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i="1">
                        <a:latin typeface="Cambria Math" charset="0"/>
                      </a:rPr>
                      <m:t> </m:t>
                    </m:r>
                  </m:oMath>
                </a14:m>
                <a:endParaRPr kumimoji="1" lang="en-US" altLang="zh-CN" sz="3200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0" y="4645908"/>
                <a:ext cx="10776857" cy="2330318"/>
              </a:xfrm>
              <a:prstGeom prst="rect">
                <a:avLst/>
              </a:prstGeom>
              <a:blipFill rotWithShape="0">
                <a:blip r:embed="rId3"/>
                <a:stretch>
                  <a:fillRect l="-1301" t="-2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178" y="267153"/>
            <a:ext cx="10749643" cy="1325563"/>
          </a:xfrm>
        </p:spPr>
        <p:txBody>
          <a:bodyPr/>
          <a:lstStyle/>
          <a:p>
            <a:r>
              <a:rPr kumimoji="1" lang="en-US" altLang="zh-CN" b="1" dirty="0" smtClean="0"/>
              <a:t>How to evaluate the difference? 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1177" y="1592716"/>
                <a:ext cx="10749643" cy="50203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dirty="0" smtClean="0"/>
                  <a:t>Root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Mean Square Deviation of Distance</a:t>
                </a:r>
                <a:r>
                  <a:rPr kumimoji="1" lang="zh-CN" altLang="en-US" dirty="0" smtClean="0"/>
                  <a:t> </a:t>
                </a:r>
                <a:r>
                  <a:rPr kumimoji="1" lang="zh-CN" altLang="en-US" dirty="0" smtClean="0"/>
                  <a:t>距离的标准差</a:t>
                </a:r>
                <a:endParaRPr kumimoji="1" lang="en-US" altLang="zh-CN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0,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𝑸</m:t>
                    </m:r>
                  </m:oMath>
                </a14:m>
                <a:endParaRPr kumimoji="1" lang="en-US" altLang="zh-CN" b="1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kumimoji="1" lang="en-US" altLang="zh-CN" b="1" dirty="0" smtClean="0"/>
                  <a:t> 	NO NEED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en-US" altLang="zh-CN" b="1" dirty="0" smtClean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zh-CN" b="1" dirty="0" smtClean="0"/>
                  <a:t>so,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</m:nary>
                    <m:r>
                      <a:rPr kumimoji="1" lang="en-US" altLang="zh-CN" b="1" i="1" smtClean="0">
                        <a:latin typeface="Cambria Math" charset="0"/>
                      </a:rPr>
                      <m:t>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zh-CN" altLang="en-US"/>
                              <m:t>​</m:t>
                            </m:r>
                          </m:e>
                        </m:d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𝑸</m:t>
                            </m:r>
                          </m:e>
                        </m:d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𝟎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𝒆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b="1" dirty="0" smtClean="0"/>
                  <a:t/>
                </a:r>
                <a:br>
                  <a:rPr kumimoji="1" lang="en-US" altLang="zh-CN" b="1" dirty="0" smtClean="0"/>
                </a:b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{</m:t>
                        </m:r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b="1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𝒛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CN" b="1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CN" b="1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𝒛</m:t>
                                </m:r>
                              </m:e>
                            </m:d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b="1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en-US" altLang="zh-CN" b="1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𝒒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𝒒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𝒒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b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𝒒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sub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 smtClean="0"/>
                  <a:t>  </a:t>
                </a:r>
                <a:r>
                  <a:rPr kumimoji="1" lang="zh-CN" altLang="en-US" b="1" dirty="0" smtClean="0"/>
                  <a:t>最后一项确保</a:t>
                </a:r>
                <a:r>
                  <a:rPr kumimoji="1" lang="en-US" altLang="zh-CN" b="1" dirty="0" smtClean="0"/>
                  <a:t>Q</a:t>
                </a:r>
                <a:r>
                  <a:rPr kumimoji="1" lang="zh-CN" altLang="en-US" b="1" dirty="0" smtClean="0"/>
                  <a:t>是单位四元数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177" y="1592716"/>
                <a:ext cx="10749643" cy="5020355"/>
              </a:xfrm>
              <a:blipFill rotWithShape="0">
                <a:blip r:embed="rId3"/>
                <a:stretch>
                  <a:fillRect l="-1020" t="-1335" b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0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264" y="0"/>
            <a:ext cx="10515600" cy="1325563"/>
          </a:xfrm>
        </p:spPr>
        <p:txBody>
          <a:bodyPr/>
          <a:lstStyle/>
          <a:p>
            <a:r>
              <a:rPr kumimoji="1" lang="en-US" altLang="zh-CN" b="1" smtClean="0"/>
              <a:t>How to solve?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3285" y="1325563"/>
                <a:ext cx="11805557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US" altLang="zh-CN" b="0" i="1" dirty="0" smtClean="0">
                  <a:latin typeface="Cambria Math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uk-UA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𝑀𝑄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𝑖𝑠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𝑖𝑑𝑒𝑛𝑡𝑖𝑡𝑦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𝑞𝑢𝑎𝑡𝑒𝑟𝑛𝑖𝑜𝑛</m:t>
                    </m:r>
                  </m:oMath>
                </a14:m>
                <a:endParaRPr kumimoji="1" lang="en-US" altLang="zh-CN" b="0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zh-CN" i="1" smtClean="0">
                            <a:latin typeface="Cambria Math" charset="0"/>
                          </a:rPr>
                          <m:t>𝜕</m:t>
                        </m:r>
                        <m:r>
                          <a:rPr kumimoji="1" lang="mr-IN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num>
                      <m:den>
                        <m:r>
                          <a:rPr kumimoji="1" lang="mr-IN" altLang="zh-CN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charset="0"/>
                      </a:rPr>
                      <m:t>=0,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𝑠𝑜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𝑀𝑄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"/>
                              </m:r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brk m:alnAt="2"/>
                              </m:r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p>
                      </m:e>
                    </m:groupChr>
                    <m:sSup>
                      <m:sSupPr>
                        <m:ctrl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MQ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285" y="1325563"/>
                <a:ext cx="11805557" cy="4351338"/>
              </a:xfrm>
              <a:blipFill rotWithShape="0">
                <a:blip r:embed="rId2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20644" y="5676901"/>
                <a:ext cx="104824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zh-CN" alt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𝑒𝑖𝑔𝑒𝑛𝑣𝑎𝑙𝑢𝑒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𝑎𝑛𝑑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𝑒𝑖𝑔𝑒𝑛𝑣𝑒𝑐𝑡𝑜𝑟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44" y="5676901"/>
                <a:ext cx="1048242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2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/>
              <a:t>数据输入模块</a:t>
            </a:r>
            <a:r>
              <a:rPr kumimoji="1" lang="en-US" altLang="zh-CN" b="1" dirty="0" smtClean="0"/>
              <a:t>—</a:t>
            </a:r>
            <a:r>
              <a:rPr kumimoji="1" lang="en-US" altLang="zh-CN" b="1" dirty="0" err="1" smtClean="0"/>
              <a:t>terminal_IO</a:t>
            </a:r>
            <a:endParaRPr kumimoji="1" lang="zh-CN" altLang="en-US" b="1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7" y="1630364"/>
            <a:ext cx="4108477" cy="24874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037" y="11348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参数容器</a:t>
            </a:r>
            <a:endParaRPr kumimoji="1"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92" y="4151671"/>
            <a:ext cx="10172700" cy="24386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41917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函数</a:t>
            </a:r>
            <a:endParaRPr kumimoji="1" lang="zh-CN" altLang="en-US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225" y="1596502"/>
            <a:ext cx="4817311" cy="23779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37823" y="10462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传参描述结构</a:t>
            </a:r>
            <a:endParaRPr kumimoji="1"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45153" y="236593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Based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</a:t>
            </a:r>
            <a:endParaRPr kumimoji="1" lang="zh-CN" altLang="en-US" sz="24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653" y="800633"/>
            <a:ext cx="317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821" y="0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/>
              <a:t>基于</a:t>
            </a:r>
            <a:r>
              <a:rPr kumimoji="1" lang="en-US" altLang="zh-CN" b="1" dirty="0" smtClean="0"/>
              <a:t>JSON</a:t>
            </a:r>
            <a:r>
              <a:rPr kumimoji="1" lang="zh-CN" altLang="en-US" b="1" dirty="0" smtClean="0"/>
              <a:t>的数据读取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820"/>
          <a:stretch/>
        </p:blipFill>
        <p:spPr>
          <a:xfrm>
            <a:off x="7090610" y="365125"/>
            <a:ext cx="4503821" cy="62560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222" y="1325563"/>
            <a:ext cx="66253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3200" dirty="0" smtClean="0"/>
              <a:t>格式统一</a:t>
            </a:r>
            <a:endParaRPr kumimoji="1"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3200" dirty="0" smtClean="0"/>
              <a:t>格式化的</a:t>
            </a:r>
            <a:r>
              <a:rPr kumimoji="1" lang="en-US" altLang="zh-CN" sz="3200" dirty="0" smtClean="0"/>
              <a:t>JSON</a:t>
            </a:r>
            <a:r>
              <a:rPr kumimoji="1" lang="zh-CN" altLang="en-US" sz="3200" dirty="0" smtClean="0"/>
              <a:t>文件结构清晰，易于阅读</a:t>
            </a:r>
            <a:endParaRPr kumimoji="1"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3200" dirty="0" smtClean="0"/>
              <a:t>支持字符串、整数、双精度浮点数、数组</a:t>
            </a:r>
            <a:endParaRPr kumimoji="1"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6" y="5536004"/>
            <a:ext cx="3175000" cy="660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81213" y="5550073"/>
            <a:ext cx="2771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hlinkClick r:id="rId4"/>
              </a:rPr>
              <a:t>http://rapidjson.org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16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1172</Words>
  <Application>Microsoft Macintosh PowerPoint</Application>
  <PresentationFormat>宽屏</PresentationFormat>
  <Paragraphs>92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Cambria Math</vt:lpstr>
      <vt:lpstr>DengXian</vt:lpstr>
      <vt:lpstr>DengXian Light</vt:lpstr>
      <vt:lpstr>Mangal</vt:lpstr>
      <vt:lpstr>Arial</vt:lpstr>
      <vt:lpstr>Office 主题</vt:lpstr>
      <vt:lpstr>Comparison of Molecular Structure</vt:lpstr>
      <vt:lpstr>Outline</vt:lpstr>
      <vt:lpstr>Project Background &amp; Goal</vt:lpstr>
      <vt:lpstr>思路</vt:lpstr>
      <vt:lpstr>How to rotate？四元数(Quaternion)</vt:lpstr>
      <vt:lpstr>How to evaluate the difference? </vt:lpstr>
      <vt:lpstr>How to solve?</vt:lpstr>
      <vt:lpstr>数据输入模块—terminal_IO</vt:lpstr>
      <vt:lpstr>基于JSON的数据读取</vt:lpstr>
      <vt:lpstr>数据结构设计1—StructComp(结构比较类)</vt:lpstr>
      <vt:lpstr>StructComp的函数</vt:lpstr>
      <vt:lpstr>总体的编程思路</vt:lpstr>
      <vt:lpstr>如何保证点的正确配对？</vt:lpstr>
      <vt:lpstr>PowerPoint 演示文稿</vt:lpstr>
      <vt:lpstr>StructComp类相关函数</vt:lpstr>
      <vt:lpstr>项目代码文件总览</vt:lpstr>
      <vt:lpstr>计算结果</vt:lpstr>
      <vt:lpstr>./StructCompare –auto_pair 0</vt:lpstr>
      <vt:lpstr>./StructCompare –auto_pair 1</vt:lpstr>
      <vt:lpstr>Thanks for your watching!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Molecular Structure</dc:title>
  <dc:creator>戴植锐</dc:creator>
  <cp:lastModifiedBy>戴植锐</cp:lastModifiedBy>
  <cp:revision>51</cp:revision>
  <dcterms:created xsi:type="dcterms:W3CDTF">2017-12-11T07:34:06Z</dcterms:created>
  <dcterms:modified xsi:type="dcterms:W3CDTF">2017-12-11T13:53:06Z</dcterms:modified>
</cp:coreProperties>
</file>